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69" r:id="rId2"/>
    <p:sldId id="274" r:id="rId3"/>
    <p:sldId id="279" r:id="rId4"/>
    <p:sldId id="283" r:id="rId5"/>
    <p:sldId id="285" r:id="rId6"/>
    <p:sldId id="278" r:id="rId7"/>
    <p:sldId id="282" r:id="rId8"/>
  </p:sldIdLst>
  <p:sldSz cx="12192000" cy="6858000"/>
  <p:notesSz cx="9874250" cy="6797675"/>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2D050"/>
    <a:srgbClr val="00FF00"/>
    <a:srgbClr val="5B9BD5"/>
    <a:srgbClr val="F4B1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591" autoAdjust="0"/>
    <p:restoredTop sz="99645" autoAdjust="0"/>
  </p:normalViewPr>
  <p:slideViewPr>
    <p:cSldViewPr snapToGrid="0" snapToObjects="1">
      <p:cViewPr>
        <p:scale>
          <a:sx n="154" d="100"/>
          <a:sy n="154" d="100"/>
        </p:scale>
        <p:origin x="1896" y="2076"/>
      </p:cViewPr>
      <p:guideLst>
        <p:guide orient="horz" pos="2160"/>
        <p:guide pos="3840"/>
      </p:guideLst>
    </p:cSldViewPr>
  </p:slideViewPr>
  <p:notesTextViewPr>
    <p:cViewPr>
      <p:scale>
        <a:sx n="1" d="1"/>
        <a:sy n="1" d="1"/>
      </p:scale>
      <p:origin x="0" y="0"/>
    </p:cViewPr>
  </p:notesTextViewPr>
  <p:sorterViewPr>
    <p:cViewPr>
      <p:scale>
        <a:sx n="200" d="100"/>
        <a:sy n="200" d="100"/>
      </p:scale>
      <p:origin x="0" y="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4279918" cy="339884"/>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5592027" y="0"/>
            <a:ext cx="4279918" cy="339884"/>
          </a:xfrm>
          <a:prstGeom prst="rect">
            <a:avLst/>
          </a:prstGeom>
        </p:spPr>
        <p:txBody>
          <a:bodyPr vert="horz" lIns="91440" tIns="45720" rIns="91440" bIns="45720" rtlCol="0"/>
          <a:lstStyle>
            <a:lvl1pPr algn="r">
              <a:defRPr sz="1200"/>
            </a:lvl1pPr>
          </a:lstStyle>
          <a:p>
            <a:fld id="{B76A6821-8AE0-4BB4-B0EF-E3E0A0B590D4}" type="datetimeFigureOut">
              <a:rPr lang="es-ES" smtClean="0"/>
              <a:t>04/01/2021</a:t>
            </a:fld>
            <a:endParaRPr lang="es-ES"/>
          </a:p>
        </p:txBody>
      </p:sp>
      <p:sp>
        <p:nvSpPr>
          <p:cNvPr id="4" name="3 Marcador de pie de página"/>
          <p:cNvSpPr>
            <a:spLocks noGrp="1"/>
          </p:cNvSpPr>
          <p:nvPr>
            <p:ph type="ftr" sz="quarter" idx="2"/>
          </p:nvPr>
        </p:nvSpPr>
        <p:spPr>
          <a:xfrm>
            <a:off x="1" y="6456700"/>
            <a:ext cx="4279918" cy="339884"/>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5592027" y="6456700"/>
            <a:ext cx="4279918" cy="339884"/>
          </a:xfrm>
          <a:prstGeom prst="rect">
            <a:avLst/>
          </a:prstGeom>
        </p:spPr>
        <p:txBody>
          <a:bodyPr vert="horz" lIns="91440" tIns="45720" rIns="91440" bIns="45720" rtlCol="0" anchor="b"/>
          <a:lstStyle>
            <a:lvl1pPr algn="r">
              <a:defRPr sz="1200"/>
            </a:lvl1pPr>
          </a:lstStyle>
          <a:p>
            <a:fld id="{28A2DEBC-392A-429A-9CBC-2E386B4A24E6}" type="slidenum">
              <a:rPr lang="es-ES" smtClean="0"/>
              <a:t>‹Nº›</a:t>
            </a:fld>
            <a:endParaRPr lang="es-ES"/>
          </a:p>
        </p:txBody>
      </p:sp>
    </p:spTree>
    <p:extLst>
      <p:ext uri="{BB962C8B-B14F-4D97-AF65-F5344CB8AC3E}">
        <p14:creationId xmlns:p14="http://schemas.microsoft.com/office/powerpoint/2010/main" val="778955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
            <a:ext cx="4279918" cy="340265"/>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5592027" y="1"/>
            <a:ext cx="4279918" cy="340265"/>
          </a:xfrm>
          <a:prstGeom prst="rect">
            <a:avLst/>
          </a:prstGeom>
        </p:spPr>
        <p:txBody>
          <a:bodyPr vert="horz" lIns="91440" tIns="45720" rIns="91440" bIns="45720" rtlCol="0"/>
          <a:lstStyle>
            <a:lvl1pPr algn="r">
              <a:defRPr sz="1200"/>
            </a:lvl1pPr>
          </a:lstStyle>
          <a:p>
            <a:fld id="{14631ABE-E3E5-46AA-B6F6-7545B409E363}" type="datetimeFigureOut">
              <a:rPr lang="es-EC" smtClean="0"/>
              <a:t>04/01/2021</a:t>
            </a:fld>
            <a:endParaRPr lang="es-EC"/>
          </a:p>
        </p:txBody>
      </p:sp>
      <p:sp>
        <p:nvSpPr>
          <p:cNvPr id="4" name="3 Marcador de imagen de diapositiva"/>
          <p:cNvSpPr>
            <a:spLocks noGrp="1" noRot="1" noChangeAspect="1"/>
          </p:cNvSpPr>
          <p:nvPr>
            <p:ph type="sldImg" idx="2"/>
          </p:nvPr>
        </p:nvSpPr>
        <p:spPr>
          <a:xfrm>
            <a:off x="2670175" y="509588"/>
            <a:ext cx="4533900" cy="2549525"/>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986968" y="3228707"/>
            <a:ext cx="7900322" cy="3059117"/>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1" y="6456326"/>
            <a:ext cx="4279918" cy="340264"/>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5592027" y="6456326"/>
            <a:ext cx="4279918" cy="340264"/>
          </a:xfrm>
          <a:prstGeom prst="rect">
            <a:avLst/>
          </a:prstGeom>
        </p:spPr>
        <p:txBody>
          <a:bodyPr vert="horz" lIns="91440" tIns="45720" rIns="91440" bIns="45720" rtlCol="0" anchor="b"/>
          <a:lstStyle>
            <a:lvl1pPr algn="r">
              <a:defRPr sz="1200"/>
            </a:lvl1pPr>
          </a:lstStyle>
          <a:p>
            <a:fld id="{10D78ABF-3C4A-4BF0-BF7E-67B9225E39CC}" type="slidenum">
              <a:rPr lang="es-EC" smtClean="0"/>
              <a:t>‹Nº›</a:t>
            </a:fld>
            <a:endParaRPr lang="es-EC"/>
          </a:p>
        </p:txBody>
      </p:sp>
    </p:spTree>
    <p:extLst>
      <p:ext uri="{BB962C8B-B14F-4D97-AF65-F5344CB8AC3E}">
        <p14:creationId xmlns:p14="http://schemas.microsoft.com/office/powerpoint/2010/main" val="363965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2B125BA-B589-40D5-B9A3-BA6203A226DD}" type="slidenum">
              <a:rPr lang="es-EC" smtClean="0"/>
              <a:t>3</a:t>
            </a:fld>
            <a:endParaRPr lang="es-EC"/>
          </a:p>
        </p:txBody>
      </p:sp>
    </p:spTree>
    <p:extLst>
      <p:ext uri="{BB962C8B-B14F-4D97-AF65-F5344CB8AC3E}">
        <p14:creationId xmlns:p14="http://schemas.microsoft.com/office/powerpoint/2010/main" val="2056208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2E38E9CB-C5E4-D447-87EB-F9BE3040ECD0}" type="datetimeFigureOut">
              <a:rPr lang="es-ES_tradnl" smtClean="0"/>
              <a:t>04/01/2021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84693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2E38E9CB-C5E4-D447-87EB-F9BE3040ECD0}" type="datetimeFigureOut">
              <a:rPr lang="es-ES_tradnl" smtClean="0"/>
              <a:t>04/01/2021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359512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2E38E9CB-C5E4-D447-87EB-F9BE3040ECD0}" type="datetimeFigureOut">
              <a:rPr lang="es-ES_tradnl" smtClean="0"/>
              <a:t>04/01/2021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8029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2E38E9CB-C5E4-D447-87EB-F9BE3040ECD0}" type="datetimeFigureOut">
              <a:rPr lang="es-ES_tradnl" smtClean="0"/>
              <a:t>04/01/2021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53267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2E38E9CB-C5E4-D447-87EB-F9BE3040ECD0}" type="datetimeFigureOut">
              <a:rPr lang="es-ES_tradnl" smtClean="0"/>
              <a:t>04/01/2021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351797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2E38E9CB-C5E4-D447-87EB-F9BE3040ECD0}" type="datetimeFigureOut">
              <a:rPr lang="es-ES_tradnl" smtClean="0"/>
              <a:t>04/01/2021</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9206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2E38E9CB-C5E4-D447-87EB-F9BE3040ECD0}" type="datetimeFigureOut">
              <a:rPr lang="es-ES_tradnl" smtClean="0"/>
              <a:t>04/01/2021</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50456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2E38E9CB-C5E4-D447-87EB-F9BE3040ECD0}" type="datetimeFigureOut">
              <a:rPr lang="es-ES_tradnl" smtClean="0"/>
              <a:t>04/01/2021</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68046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E38E9CB-C5E4-D447-87EB-F9BE3040ECD0}" type="datetimeFigureOut">
              <a:rPr lang="es-ES_tradnl" smtClean="0"/>
              <a:t>04/01/2021</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706043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E38E9CB-C5E4-D447-87EB-F9BE3040ECD0}" type="datetimeFigureOut">
              <a:rPr lang="es-ES_tradnl" smtClean="0"/>
              <a:t>04/01/2021</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96987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E38E9CB-C5E4-D447-87EB-F9BE3040ECD0}" type="datetimeFigureOut">
              <a:rPr lang="es-ES_tradnl" smtClean="0"/>
              <a:t>04/01/2021</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59259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8E9CB-C5E4-D447-87EB-F9BE3040ECD0}" type="datetimeFigureOut">
              <a:rPr lang="es-ES_tradnl" smtClean="0"/>
              <a:t>04/01/2021</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642" y="1583926"/>
            <a:ext cx="7391400" cy="3721100"/>
          </a:xfrm>
          <a:prstGeom prst="rect">
            <a:avLst/>
          </a:prstGeom>
        </p:spPr>
      </p:pic>
    </p:spTree>
    <p:extLst>
      <p:ext uri="{BB962C8B-B14F-4D97-AF65-F5344CB8AC3E}">
        <p14:creationId xmlns:p14="http://schemas.microsoft.com/office/powerpoint/2010/main" val="3307751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p:spPr>
      </p:pic>
      <p:pic>
        <p:nvPicPr>
          <p:cNvPr id="6" name="Imagen 5"/>
          <p:cNvPicPr>
            <a:picLocks noChangeAspect="1"/>
          </p:cNvPicPr>
          <p:nvPr/>
        </p:nvPicPr>
        <p:blipFill rotWithShape="1">
          <a:blip r:embed="rId3"/>
          <a:srcRect t="2" r="16755" b="-179058"/>
          <a:stretch/>
        </p:blipFill>
        <p:spPr>
          <a:xfrm>
            <a:off x="350876" y="6419439"/>
            <a:ext cx="10092536" cy="446582"/>
          </a:xfrm>
          <a:prstGeom prst="rect">
            <a:avLst/>
          </a:prstGeom>
        </p:spPr>
      </p:pic>
      <p:sp>
        <p:nvSpPr>
          <p:cNvPr id="7" name="CuadroTexto 6"/>
          <p:cNvSpPr txBox="1"/>
          <p:nvPr/>
        </p:nvSpPr>
        <p:spPr>
          <a:xfrm>
            <a:off x="1144672" y="1270245"/>
            <a:ext cx="10317078" cy="4893647"/>
          </a:xfrm>
          <a:prstGeom prst="rect">
            <a:avLst/>
          </a:prstGeom>
          <a:noFill/>
        </p:spPr>
        <p:txBody>
          <a:bodyPr wrap="square" rtlCol="0">
            <a:spAutoFit/>
          </a:bodyPr>
          <a:lstStyle/>
          <a:p>
            <a:pPr algn="ctr"/>
            <a:r>
              <a:rPr lang="es-ES" sz="4800" b="1" dirty="0">
                <a:solidFill>
                  <a:srgbClr val="0070C0"/>
                </a:solidFill>
              </a:rPr>
              <a:t>ASENTAMIENTO HUMANO DE HECHO Y CONSOLIDADO DE INTERÉS SOCIAL DENOMINADO: </a:t>
            </a:r>
          </a:p>
          <a:p>
            <a:pPr algn="ctr"/>
            <a:r>
              <a:rPr lang="es-ES" sz="4800" b="1" dirty="0">
                <a:solidFill>
                  <a:srgbClr val="0070C0"/>
                </a:solidFill>
              </a:rPr>
              <a:t>BARRIO “PUNTO LA CAPILLA”</a:t>
            </a:r>
          </a:p>
          <a:p>
            <a:pPr algn="ctr"/>
            <a:endParaRPr lang="es-ES" sz="4800" b="1" dirty="0">
              <a:solidFill>
                <a:srgbClr val="0070C0"/>
              </a:solidFill>
            </a:endParaRPr>
          </a:p>
          <a:p>
            <a:pPr algn="ctr"/>
            <a:r>
              <a:rPr lang="es-ES" sz="2400" b="1" dirty="0">
                <a:solidFill>
                  <a:srgbClr val="C00000"/>
                </a:solidFill>
              </a:rPr>
              <a:t>PRIORIZACIÓN GRUPO 2, POSICIÓN 13</a:t>
            </a:r>
            <a:endParaRPr lang="es-ES_tradnl" sz="2400" b="1" dirty="0">
              <a:solidFill>
                <a:srgbClr val="C00000"/>
              </a:solidFill>
            </a:endParaRPr>
          </a:p>
          <a:p>
            <a:pPr algn="ctr"/>
            <a:endParaRPr lang="es-ES_tradnl" sz="4800" b="1" dirty="0">
              <a:solidFill>
                <a:srgbClr val="0070C0"/>
              </a:solidFill>
            </a:endParaRPr>
          </a:p>
        </p:txBody>
      </p:sp>
    </p:spTree>
    <p:extLst>
      <p:ext uri="{BB962C8B-B14F-4D97-AF65-F5344CB8AC3E}">
        <p14:creationId xmlns:p14="http://schemas.microsoft.com/office/powerpoint/2010/main" val="3873404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4884" y="6232167"/>
            <a:ext cx="1243123" cy="625833"/>
          </a:xfrm>
          <a:prstGeom prst="rect">
            <a:avLst/>
          </a:prstGeom>
        </p:spPr>
      </p:pic>
      <p:pic>
        <p:nvPicPr>
          <p:cNvPr id="6" name="Imagen 5"/>
          <p:cNvPicPr>
            <a:picLocks noChangeAspect="1"/>
          </p:cNvPicPr>
          <p:nvPr/>
        </p:nvPicPr>
        <p:blipFill rotWithShape="1">
          <a:blip r:embed="rId4"/>
          <a:srcRect t="2" r="16755" b="-179058"/>
          <a:stretch/>
        </p:blipFill>
        <p:spPr>
          <a:xfrm>
            <a:off x="350876" y="6634709"/>
            <a:ext cx="10092536" cy="446582"/>
          </a:xfrm>
          <a:prstGeom prst="rect">
            <a:avLst/>
          </a:prstGeom>
        </p:spPr>
      </p:pic>
      <p:sp>
        <p:nvSpPr>
          <p:cNvPr id="7" name="CuadroTexto 6"/>
          <p:cNvSpPr txBox="1"/>
          <p:nvPr/>
        </p:nvSpPr>
        <p:spPr>
          <a:xfrm>
            <a:off x="1848595" y="4894"/>
            <a:ext cx="8494809"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BARRIO “PUNTO LA CAPILLA”</a:t>
            </a:r>
            <a:endParaRPr lang="es-ES_tradnl" sz="1600" b="1" dirty="0">
              <a:solidFill>
                <a:srgbClr val="0070C0"/>
              </a:solidFill>
            </a:endParaRPr>
          </a:p>
        </p:txBody>
      </p:sp>
      <p:sp>
        <p:nvSpPr>
          <p:cNvPr id="8" name="CuadroTexto 7"/>
          <p:cNvSpPr txBox="1"/>
          <p:nvPr/>
        </p:nvSpPr>
        <p:spPr>
          <a:xfrm>
            <a:off x="3471684" y="518666"/>
            <a:ext cx="5486296" cy="276999"/>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CALDERON </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CALDERON</a:t>
            </a:r>
          </a:p>
        </p:txBody>
      </p:sp>
      <p:sp>
        <p:nvSpPr>
          <p:cNvPr id="2" name="CuadroTexto 1"/>
          <p:cNvSpPr txBox="1"/>
          <p:nvPr/>
        </p:nvSpPr>
        <p:spPr>
          <a:xfrm rot="18824501">
            <a:off x="10249461" y="4427632"/>
            <a:ext cx="452368" cy="153888"/>
          </a:xfrm>
          <a:prstGeom prst="rect">
            <a:avLst/>
          </a:prstGeom>
          <a:noFill/>
        </p:spPr>
        <p:txBody>
          <a:bodyPr wrap="none" rtlCol="0">
            <a:spAutoFit/>
          </a:bodyPr>
          <a:lstStyle/>
          <a:p>
            <a:r>
              <a:rPr lang="es-EC" sz="400" dirty="0">
                <a:solidFill>
                  <a:schemeClr val="bg1"/>
                </a:solidFill>
              </a:rPr>
              <a:t>CALLE  Oe8F </a:t>
            </a:r>
          </a:p>
        </p:txBody>
      </p:sp>
      <p:pic>
        <p:nvPicPr>
          <p:cNvPr id="16" name="15 Imagen" descr="Y:\2017\FOTOS\INSPECCIONES\Inspección Balcones de Inmaculada _ San Judas Tadeo_15_11_2017\DSC_0820.JPG"/>
          <p:cNvPicPr/>
          <p:nvPr/>
        </p:nvPicPr>
        <p:blipFill rotWithShape="1">
          <a:blip r:embed="rId5" cstate="print">
            <a:extLst>
              <a:ext uri="{28A0092B-C50C-407E-A947-70E740481C1C}">
                <a14:useLocalDpi xmlns:a14="http://schemas.microsoft.com/office/drawing/2010/main" val="0"/>
              </a:ext>
            </a:extLst>
          </a:blip>
          <a:srcRect t="-801" r="14555" b="690"/>
          <a:stretch/>
        </p:blipFill>
        <p:spPr bwMode="auto">
          <a:xfrm>
            <a:off x="6529642" y="1169580"/>
            <a:ext cx="2669650" cy="1541742"/>
          </a:xfrm>
          <a:prstGeom prst="rect">
            <a:avLst/>
          </a:prstGeom>
          <a:noFill/>
          <a:ln>
            <a:noFill/>
          </a:ln>
        </p:spPr>
      </p:pic>
      <p:graphicFrame>
        <p:nvGraphicFramePr>
          <p:cNvPr id="18" name="18 Tabla"/>
          <p:cNvGraphicFramePr>
            <a:graphicFrameLocks noGrp="1"/>
          </p:cNvGraphicFramePr>
          <p:nvPr>
            <p:extLst>
              <p:ext uri="{D42A27DB-BD31-4B8C-83A1-F6EECF244321}">
                <p14:modId xmlns:p14="http://schemas.microsoft.com/office/powerpoint/2010/main" val="981896290"/>
              </p:ext>
            </p:extLst>
          </p:nvPr>
        </p:nvGraphicFramePr>
        <p:xfrm>
          <a:off x="6529642" y="5340533"/>
          <a:ext cx="2669651" cy="1113428"/>
        </p:xfrm>
        <a:graphic>
          <a:graphicData uri="http://schemas.openxmlformats.org/drawingml/2006/table">
            <a:tbl>
              <a:tblPr firstRow="1" bandRow="1">
                <a:tableStyleId>{BDBED569-4797-4DF1-A0F4-6AAB3CD982D8}</a:tableStyleId>
              </a:tblPr>
              <a:tblGrid>
                <a:gridCol w="892436">
                  <a:extLst>
                    <a:ext uri="{9D8B030D-6E8A-4147-A177-3AD203B41FA5}">
                      <a16:colId xmlns:a16="http://schemas.microsoft.com/office/drawing/2014/main" xmlns="" val="20000"/>
                    </a:ext>
                  </a:extLst>
                </a:gridCol>
                <a:gridCol w="554618">
                  <a:extLst>
                    <a:ext uri="{9D8B030D-6E8A-4147-A177-3AD203B41FA5}">
                      <a16:colId xmlns:a16="http://schemas.microsoft.com/office/drawing/2014/main" xmlns="" val="20001"/>
                    </a:ext>
                  </a:extLst>
                </a:gridCol>
                <a:gridCol w="632914">
                  <a:extLst>
                    <a:ext uri="{9D8B030D-6E8A-4147-A177-3AD203B41FA5}">
                      <a16:colId xmlns:a16="http://schemas.microsoft.com/office/drawing/2014/main" xmlns="" val="20002"/>
                    </a:ext>
                  </a:extLst>
                </a:gridCol>
                <a:gridCol w="589683">
                  <a:extLst>
                    <a:ext uri="{9D8B030D-6E8A-4147-A177-3AD203B41FA5}">
                      <a16:colId xmlns:a16="http://schemas.microsoft.com/office/drawing/2014/main" xmlns="" val="20003"/>
                    </a:ext>
                  </a:extLst>
                </a:gridCol>
              </a:tblGrid>
              <a:tr h="368940">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800" u="none" strike="noStrike" kern="1200" cap="none" normalizeH="0" baseline="0" dirty="0">
                          <a:ln>
                            <a:noFill/>
                          </a:ln>
                          <a:solidFill>
                            <a:srgbClr val="002060"/>
                          </a:solidFill>
                          <a:effectLst/>
                          <a:latin typeface="+mn-lt"/>
                          <a:ea typeface="+mn-ea"/>
                          <a:cs typeface="+mn-cs"/>
                        </a:rPr>
                        <a:t>Obras de Infraestructura  Existentes:</a:t>
                      </a:r>
                      <a:endParaRPr kumimoji="0" lang="es-EC" sz="800" u="none" strike="noStrike" kern="1200" cap="none" normalizeH="0" baseline="0" dirty="0">
                        <a:ln>
                          <a:noFill/>
                        </a:ln>
                        <a:solidFill>
                          <a:srgbClr val="002060"/>
                        </a:solidFill>
                        <a:effectLst/>
                        <a:latin typeface="+mn-lt"/>
                        <a:ea typeface="+mn-ea"/>
                        <a:cs typeface="+mn-cs"/>
                      </a:endParaRPr>
                    </a:p>
                  </a:txBody>
                  <a:tcPr marL="91445" marR="91445" marT="45750" marB="45750" anchor="ctr"/>
                </a:tc>
                <a:tc hMerge="1">
                  <a:txBody>
                    <a:bodyPr/>
                    <a:lstStyle/>
                    <a:p>
                      <a:endParaRPr lang="es-ES"/>
                    </a:p>
                  </a:txBody>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800" u="none" strike="noStrike" kern="1200" cap="none" normalizeH="0" baseline="0" dirty="0">
                          <a:ln>
                            <a:noFill/>
                          </a:ln>
                          <a:solidFill>
                            <a:srgbClr val="002060"/>
                          </a:solidFill>
                          <a:effectLst/>
                          <a:latin typeface="+mn-lt"/>
                          <a:ea typeface="+mn-ea"/>
                          <a:cs typeface="+mn-cs"/>
                        </a:rPr>
                        <a:t>Obras Civiles  Ejecutadas :</a:t>
                      </a:r>
                    </a:p>
                  </a:txBody>
                  <a:tcPr marL="91445" marR="91445" marT="45750" marB="45750" anchor="ctr"/>
                </a:tc>
                <a:tc hMerge="1">
                  <a:txBody>
                    <a:bodyPr/>
                    <a:lstStyle/>
                    <a:p>
                      <a:endParaRPr lang="es-ES"/>
                    </a:p>
                  </a:txBody>
                  <a:tcPr/>
                </a:tc>
                <a:extLst>
                  <a:ext uri="{0D108BD9-81ED-4DB2-BD59-A6C34878D82A}">
                    <a16:rowId xmlns:a16="http://schemas.microsoft.com/office/drawing/2014/main" xmlns="" val="10000"/>
                  </a:ext>
                </a:extLst>
              </a:tr>
              <a:tr h="2265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C" sz="700" u="none" strike="noStrike" kern="1200" cap="none" normalizeH="0" baseline="0" dirty="0">
                          <a:ln>
                            <a:noFill/>
                          </a:ln>
                          <a:solidFill>
                            <a:srgbClr val="002060"/>
                          </a:solidFill>
                          <a:effectLst/>
                          <a:latin typeface="+mn-lt"/>
                          <a:ea typeface="+mn-ea"/>
                          <a:cs typeface="+mn-cs"/>
                        </a:rPr>
                        <a:t>Agua Potable</a:t>
                      </a:r>
                    </a:p>
                  </a:txBody>
                  <a:tcPr marL="91445" marR="91445" marT="45750" marB="4575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es-EC" sz="700" u="none" strike="noStrike" kern="1200" cap="none" normalizeH="0" baseline="0" dirty="0">
                          <a:ln>
                            <a:noFill/>
                          </a:ln>
                          <a:solidFill>
                            <a:srgbClr val="002060"/>
                          </a:solidFill>
                          <a:effectLst/>
                          <a:latin typeface="+mn-lt"/>
                          <a:ea typeface="+mn-ea"/>
                          <a:cs typeface="+mn-cs"/>
                        </a:rPr>
                        <a:t>0 %</a:t>
                      </a:r>
                    </a:p>
                  </a:txBody>
                  <a:tcPr marL="91445" marR="91445" marT="45750" marB="45750" anchor="ctr"/>
                </a:tc>
                <a:tc>
                  <a:txBody>
                    <a:bodyPr/>
                    <a:lstStyle/>
                    <a:p>
                      <a:pPr algn="l"/>
                      <a:r>
                        <a:rPr kumimoji="0" lang="es-EC" sz="700" u="none" strike="noStrike" kern="1200" cap="none" normalizeH="0" baseline="0" dirty="0">
                          <a:ln>
                            <a:noFill/>
                          </a:ln>
                          <a:solidFill>
                            <a:srgbClr val="002060"/>
                          </a:solidFill>
                          <a:effectLst/>
                          <a:latin typeface="+mn-lt"/>
                          <a:ea typeface="+mn-ea"/>
                          <a:cs typeface="+mn-cs"/>
                        </a:rPr>
                        <a:t>Calzada</a:t>
                      </a:r>
                    </a:p>
                  </a:txBody>
                  <a:tcPr marL="91445" marR="91445" marT="45750" marB="4575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es-ES" sz="700" u="none" strike="noStrike" kern="1200" cap="none" normalizeH="0" baseline="0" dirty="0">
                          <a:ln>
                            <a:noFill/>
                          </a:ln>
                          <a:solidFill>
                            <a:srgbClr val="002060"/>
                          </a:solidFill>
                          <a:effectLst/>
                          <a:latin typeface="+mn-lt"/>
                          <a:ea typeface="+mn-ea"/>
                          <a:cs typeface="+mn-cs"/>
                        </a:rPr>
                        <a:t>      0 %</a:t>
                      </a:r>
                    </a:p>
                  </a:txBody>
                  <a:tcPr marL="91445" marR="91445" marT="45750" marB="45750" anchor="ctr"/>
                </a:tc>
                <a:extLst>
                  <a:ext uri="{0D108BD9-81ED-4DB2-BD59-A6C34878D82A}">
                    <a16:rowId xmlns:a16="http://schemas.microsoft.com/office/drawing/2014/main" xmlns="" val="10001"/>
                  </a:ext>
                </a:extLst>
              </a:tr>
              <a:tr h="218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700" u="none" strike="noStrike" kern="1200" cap="none" normalizeH="0" baseline="0" dirty="0">
                          <a:ln>
                            <a:noFill/>
                          </a:ln>
                          <a:solidFill>
                            <a:srgbClr val="002060"/>
                          </a:solidFill>
                          <a:effectLst/>
                          <a:latin typeface="+mn-lt"/>
                          <a:ea typeface="+mn-ea"/>
                          <a:cs typeface="+mn-cs"/>
                        </a:rPr>
                        <a:t>Alcantarillado</a:t>
                      </a:r>
                    </a:p>
                  </a:txBody>
                  <a:tcPr marL="68585" marR="68585"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es-ES" sz="700" u="none" strike="noStrike" kern="1200" cap="none" normalizeH="0" baseline="0" dirty="0">
                          <a:ln>
                            <a:noFill/>
                          </a:ln>
                          <a:solidFill>
                            <a:srgbClr val="002060"/>
                          </a:solidFill>
                          <a:effectLst/>
                          <a:latin typeface="+mn-lt"/>
                          <a:ea typeface="+mn-ea"/>
                          <a:cs typeface="+mn-cs"/>
                        </a:rPr>
                        <a:t>0 %</a:t>
                      </a:r>
                    </a:p>
                  </a:txBody>
                  <a:tcPr marL="68585" marR="6858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700" u="none" strike="noStrike" kern="1200" cap="none" normalizeH="0" baseline="0" dirty="0">
                          <a:ln>
                            <a:noFill/>
                          </a:ln>
                          <a:solidFill>
                            <a:srgbClr val="002060"/>
                          </a:solidFill>
                          <a:effectLst/>
                          <a:latin typeface="+mn-lt"/>
                          <a:ea typeface="+mn-ea"/>
                          <a:cs typeface="+mn-cs"/>
                        </a:rPr>
                        <a:t>Aceras</a:t>
                      </a:r>
                    </a:p>
                  </a:txBody>
                  <a:tcPr marL="91445" marR="91445" marT="45750" marB="4575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700" b="0" i="0" u="none" strike="noStrike" kern="1200" cap="none" spc="0" normalizeH="0" baseline="0" noProof="0" dirty="0">
                          <a:ln>
                            <a:noFill/>
                          </a:ln>
                          <a:solidFill>
                            <a:srgbClr val="002060"/>
                          </a:solidFill>
                          <a:effectLst/>
                          <a:uLnTx/>
                          <a:uFillTx/>
                          <a:latin typeface="Calibri"/>
                          <a:ea typeface="+mn-ea"/>
                          <a:cs typeface="+mn-cs"/>
                        </a:rPr>
                        <a:t>      </a:t>
                      </a:r>
                      <a:r>
                        <a:rPr kumimoji="0" lang="es-ES" sz="700" u="none" strike="noStrike" kern="1200" cap="none" normalizeH="0" baseline="0" dirty="0">
                          <a:ln>
                            <a:noFill/>
                          </a:ln>
                          <a:solidFill>
                            <a:srgbClr val="002060"/>
                          </a:solidFill>
                          <a:effectLst/>
                          <a:latin typeface="+mn-lt"/>
                          <a:ea typeface="+mn-ea"/>
                          <a:cs typeface="+mn-cs"/>
                        </a:rPr>
                        <a:t> 0 %</a:t>
                      </a:r>
                      <a:endParaRPr kumimoji="0" lang="es-ES" sz="700" b="0" i="0" u="none" strike="noStrike" kern="1200" cap="none" spc="0" normalizeH="0" baseline="0" noProof="0" dirty="0">
                        <a:ln>
                          <a:noFill/>
                        </a:ln>
                        <a:solidFill>
                          <a:srgbClr val="002060"/>
                        </a:solidFill>
                        <a:effectLst/>
                        <a:uLnTx/>
                        <a:uFillTx/>
                        <a:latin typeface="Calibri"/>
                        <a:ea typeface="+mn-ea"/>
                        <a:cs typeface="+mn-cs"/>
                      </a:endParaRPr>
                    </a:p>
                  </a:txBody>
                  <a:tcPr marL="91445" marR="91445" marT="45750" marB="45750" anchor="ctr"/>
                </a:tc>
                <a:extLst>
                  <a:ext uri="{0D108BD9-81ED-4DB2-BD59-A6C34878D82A}">
                    <a16:rowId xmlns:a16="http://schemas.microsoft.com/office/drawing/2014/main" xmlns="" val="10002"/>
                  </a:ext>
                </a:extLst>
              </a:tr>
              <a:tr h="299910">
                <a:tc>
                  <a:txBody>
                    <a:bodyPr/>
                    <a:lstStyle/>
                    <a:p>
                      <a:pPr algn="l"/>
                      <a:r>
                        <a:rPr kumimoji="0" lang="es-ES" sz="700" u="none" strike="noStrike" kern="1200" cap="none" normalizeH="0" baseline="0" dirty="0">
                          <a:ln>
                            <a:noFill/>
                          </a:ln>
                          <a:solidFill>
                            <a:srgbClr val="002060"/>
                          </a:solidFill>
                          <a:effectLst/>
                          <a:latin typeface="+mn-lt"/>
                          <a:ea typeface="+mn-ea"/>
                          <a:cs typeface="+mn-cs"/>
                        </a:rPr>
                        <a:t>Energía Eléctrica</a:t>
                      </a:r>
                      <a:endParaRPr kumimoji="0" lang="es-EC" sz="700" u="none" strike="noStrike" kern="1200" cap="none" normalizeH="0" baseline="0" dirty="0">
                        <a:ln>
                          <a:noFill/>
                        </a:ln>
                        <a:solidFill>
                          <a:srgbClr val="002060"/>
                        </a:solidFill>
                        <a:effectLst/>
                        <a:latin typeface="+mn-lt"/>
                        <a:ea typeface="+mn-ea"/>
                        <a:cs typeface="+mn-cs"/>
                      </a:endParaRPr>
                    </a:p>
                  </a:txBody>
                  <a:tcPr marL="91445" marR="91445" marT="45750" marB="45750" anchor="ctr"/>
                </a:tc>
                <a:tc>
                  <a:txBody>
                    <a:bodyPr/>
                    <a:lstStyle/>
                    <a:p>
                      <a:pPr algn="r"/>
                      <a:r>
                        <a:rPr kumimoji="0" lang="es-EC" sz="700" u="none" strike="noStrike" kern="1200" cap="none" normalizeH="0" baseline="0" dirty="0">
                          <a:ln>
                            <a:noFill/>
                          </a:ln>
                          <a:solidFill>
                            <a:srgbClr val="002060"/>
                          </a:solidFill>
                          <a:effectLst/>
                          <a:latin typeface="+mn-lt"/>
                          <a:ea typeface="+mn-ea"/>
                          <a:cs typeface="+mn-cs"/>
                        </a:rPr>
                        <a:t>0 %</a:t>
                      </a:r>
                    </a:p>
                  </a:txBody>
                  <a:tcPr marL="91445" marR="91445" marT="45750" marB="4575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700" u="none" strike="noStrike" kern="1200" cap="none" normalizeH="0" baseline="0" dirty="0">
                          <a:ln>
                            <a:noFill/>
                          </a:ln>
                          <a:solidFill>
                            <a:srgbClr val="002060"/>
                          </a:solidFill>
                          <a:effectLst/>
                          <a:latin typeface="+mn-lt"/>
                          <a:ea typeface="+mn-ea"/>
                          <a:cs typeface="+mn-cs"/>
                        </a:rPr>
                        <a:t>Bordillos</a:t>
                      </a:r>
                    </a:p>
                  </a:txBody>
                  <a:tcPr marL="91445" marR="91445" marT="45750" marB="4575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700" b="0" i="0" u="none" strike="noStrike" kern="1200" cap="none" spc="0" normalizeH="0" baseline="0" noProof="0" dirty="0">
                          <a:ln>
                            <a:noFill/>
                          </a:ln>
                          <a:solidFill>
                            <a:srgbClr val="002060"/>
                          </a:solidFill>
                          <a:effectLst/>
                          <a:uLnTx/>
                          <a:uFillTx/>
                          <a:latin typeface="Calibri"/>
                          <a:ea typeface="+mn-ea"/>
                          <a:cs typeface="+mn-cs"/>
                        </a:rPr>
                        <a:t>      </a:t>
                      </a:r>
                      <a:r>
                        <a:rPr kumimoji="0" lang="es-ES" sz="700" u="none" strike="noStrike" kern="1200" cap="none" normalizeH="0" baseline="0" dirty="0">
                          <a:ln>
                            <a:noFill/>
                          </a:ln>
                          <a:solidFill>
                            <a:srgbClr val="002060"/>
                          </a:solidFill>
                          <a:effectLst/>
                          <a:latin typeface="+mn-lt"/>
                          <a:ea typeface="+mn-ea"/>
                          <a:cs typeface="+mn-cs"/>
                        </a:rPr>
                        <a:t> 0 %</a:t>
                      </a:r>
                      <a:endParaRPr kumimoji="0" lang="es-ES" sz="700" b="0" i="0" u="none" strike="noStrike" kern="1200" cap="none" spc="0" normalizeH="0" baseline="0" noProof="0" dirty="0">
                        <a:ln>
                          <a:noFill/>
                        </a:ln>
                        <a:solidFill>
                          <a:srgbClr val="002060"/>
                        </a:solidFill>
                        <a:effectLst/>
                        <a:uLnTx/>
                        <a:uFillTx/>
                        <a:latin typeface="+mn-lt"/>
                        <a:ea typeface="+mn-ea"/>
                        <a:cs typeface="+mn-cs"/>
                      </a:endParaRPr>
                    </a:p>
                  </a:txBody>
                  <a:tcPr marL="91445" marR="91445" marT="45750" marB="45750" anchor="ctr"/>
                </a:tc>
                <a:extLst>
                  <a:ext uri="{0D108BD9-81ED-4DB2-BD59-A6C34878D82A}">
                    <a16:rowId xmlns:a16="http://schemas.microsoft.com/office/drawing/2014/main" xmlns="" val="10003"/>
                  </a:ext>
                </a:extLst>
              </a:tr>
            </a:tbl>
          </a:graphicData>
        </a:graphic>
      </p:graphicFrame>
      <p:sp>
        <p:nvSpPr>
          <p:cNvPr id="17" name="CuadroTexto 24"/>
          <p:cNvSpPr txBox="1"/>
          <p:nvPr/>
        </p:nvSpPr>
        <p:spPr>
          <a:xfrm>
            <a:off x="70401" y="704723"/>
            <a:ext cx="8761990" cy="307777"/>
          </a:xfrm>
          <a:prstGeom prst="rect">
            <a:avLst/>
          </a:prstGeom>
          <a:noFill/>
        </p:spPr>
        <p:txBody>
          <a:bodyPr wrap="square" rtlCol="0">
            <a:spAutoFit/>
          </a:bodyPr>
          <a:lstStyle/>
          <a:p>
            <a:r>
              <a:rPr lang="es-ES_tradnl" sz="1400" b="1" dirty="0">
                <a:solidFill>
                  <a:srgbClr val="C00000"/>
                </a:solidFill>
              </a:rPr>
              <a:t>INFORMACIÓN DEL ASENTAMIENTO – PRIORIZACIÓN GRUPO 2 – POSICIÓN 13   </a:t>
            </a:r>
          </a:p>
        </p:txBody>
      </p:sp>
      <p:graphicFrame>
        <p:nvGraphicFramePr>
          <p:cNvPr id="19" name="18 Tabla"/>
          <p:cNvGraphicFramePr>
            <a:graphicFrameLocks noGrp="1"/>
          </p:cNvGraphicFramePr>
          <p:nvPr>
            <p:extLst>
              <p:ext uri="{D42A27DB-BD31-4B8C-83A1-F6EECF244321}">
                <p14:modId xmlns:p14="http://schemas.microsoft.com/office/powerpoint/2010/main" val="3125615271"/>
              </p:ext>
            </p:extLst>
          </p:nvPr>
        </p:nvGraphicFramePr>
        <p:xfrm>
          <a:off x="251155" y="979580"/>
          <a:ext cx="6162761" cy="5790383"/>
        </p:xfrm>
        <a:graphic>
          <a:graphicData uri="http://schemas.openxmlformats.org/drawingml/2006/table">
            <a:tbl>
              <a:tblPr>
                <a:tableStyleId>{22838BEF-8BB2-4498-84A7-C5851F593DF1}</a:tableStyleId>
              </a:tblPr>
              <a:tblGrid>
                <a:gridCol w="1553557">
                  <a:extLst>
                    <a:ext uri="{9D8B030D-6E8A-4147-A177-3AD203B41FA5}">
                      <a16:colId xmlns:a16="http://schemas.microsoft.com/office/drawing/2014/main" xmlns="" val="20000"/>
                    </a:ext>
                  </a:extLst>
                </a:gridCol>
                <a:gridCol w="525468">
                  <a:extLst>
                    <a:ext uri="{9D8B030D-6E8A-4147-A177-3AD203B41FA5}">
                      <a16:colId xmlns:a16="http://schemas.microsoft.com/office/drawing/2014/main" xmlns="" val="20001"/>
                    </a:ext>
                  </a:extLst>
                </a:gridCol>
                <a:gridCol w="889270">
                  <a:extLst>
                    <a:ext uri="{9D8B030D-6E8A-4147-A177-3AD203B41FA5}">
                      <a16:colId xmlns:a16="http://schemas.microsoft.com/office/drawing/2014/main" xmlns="" val="20002"/>
                    </a:ext>
                  </a:extLst>
                </a:gridCol>
                <a:gridCol w="875278">
                  <a:extLst>
                    <a:ext uri="{9D8B030D-6E8A-4147-A177-3AD203B41FA5}">
                      <a16:colId xmlns:a16="http://schemas.microsoft.com/office/drawing/2014/main" xmlns="" val="20003"/>
                    </a:ext>
                  </a:extLst>
                </a:gridCol>
                <a:gridCol w="840214">
                  <a:extLst>
                    <a:ext uri="{9D8B030D-6E8A-4147-A177-3AD203B41FA5}">
                      <a16:colId xmlns:a16="http://schemas.microsoft.com/office/drawing/2014/main" xmlns="" val="20004"/>
                    </a:ext>
                  </a:extLst>
                </a:gridCol>
                <a:gridCol w="1478974">
                  <a:extLst>
                    <a:ext uri="{9D8B030D-6E8A-4147-A177-3AD203B41FA5}">
                      <a16:colId xmlns:a16="http://schemas.microsoft.com/office/drawing/2014/main" xmlns="" val="20005"/>
                    </a:ext>
                  </a:extLst>
                </a:gridCol>
              </a:tblGrid>
              <a:tr h="188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a:ln>
                            <a:noFill/>
                          </a:ln>
                          <a:solidFill>
                            <a:srgbClr val="002060"/>
                          </a:solidFill>
                          <a:effectLst/>
                          <a:latin typeface="+mn-lt"/>
                          <a:ea typeface="+mn-ea"/>
                          <a:cs typeface="+mn-cs"/>
                        </a:rPr>
                        <a:t>AÑOS DE ASENTAMIENTO  (INICIO):</a:t>
                      </a:r>
                    </a:p>
                  </a:txBody>
                  <a:tcPr marL="91419" marR="91419"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a:ln>
                            <a:noFill/>
                          </a:ln>
                          <a:solidFill>
                            <a:srgbClr val="002060"/>
                          </a:solidFill>
                          <a:effectLst/>
                          <a:latin typeface="+mn-lt"/>
                          <a:ea typeface="+mn-ea"/>
                          <a:cs typeface="+mn-cs"/>
                        </a:rPr>
                        <a:t>22 Años</a:t>
                      </a:r>
                    </a:p>
                  </a:txBody>
                  <a:tcPr marL="91419" marR="91419" marT="45711" marB="45711" anchor="ctr" horzOverflow="overflow"/>
                </a:tc>
                <a:tc rowSpan="2"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a:ln>
                            <a:noFill/>
                          </a:ln>
                          <a:solidFill>
                            <a:srgbClr val="002060"/>
                          </a:solidFill>
                          <a:effectLst/>
                          <a:latin typeface="+mn-lt"/>
                          <a:ea typeface="+mn-ea"/>
                          <a:cs typeface="+mn-cs"/>
                        </a:rPr>
                        <a:t>CONSOLIDACIÓN:</a:t>
                      </a:r>
                      <a:endParaRPr kumimoji="0" lang="es-ES"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tc rowSpan="2" hMerge="1">
                  <a:txBody>
                    <a:bodyPr/>
                    <a:lstStyle/>
                    <a:p>
                      <a:endParaRPr lang="es-ES"/>
                    </a:p>
                  </a:txBody>
                  <a:tcPr/>
                </a:tc>
                <a:tc rowSpan="2" hMerge="1">
                  <a:txBody>
                    <a:bodyPr/>
                    <a:lstStyle/>
                    <a:p>
                      <a:endParaRPr lang="es-EC"/>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700" u="none" strike="noStrike" kern="1200" cap="none" normalizeH="0" baseline="0" dirty="0">
                          <a:ln>
                            <a:noFill/>
                          </a:ln>
                          <a:solidFill>
                            <a:srgbClr val="002060"/>
                          </a:solidFill>
                          <a:effectLst/>
                          <a:latin typeface="+mn-lt"/>
                          <a:ea typeface="+mn-ea"/>
                          <a:cs typeface="+mn-cs"/>
                        </a:rPr>
                        <a:t>68,18%</a:t>
                      </a:r>
                    </a:p>
                  </a:txBody>
                  <a:tcPr marL="91419" marR="91419" marT="45711" marB="45711" anchor="ctr" horzOverflow="overflow"/>
                </a:tc>
                <a:extLst>
                  <a:ext uri="{0D108BD9-81ED-4DB2-BD59-A6C34878D82A}">
                    <a16:rowId xmlns:a16="http://schemas.microsoft.com/office/drawing/2014/main" xmlns="" val="10000"/>
                  </a:ext>
                </a:extLst>
              </a:tr>
              <a:tr h="18825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C" sz="700" u="none" strike="noStrike" kern="1200" cap="none" normalizeH="0" baseline="0" dirty="0">
                          <a:ln>
                            <a:noFill/>
                          </a:ln>
                          <a:solidFill>
                            <a:srgbClr val="002060"/>
                          </a:solidFill>
                          <a:effectLst/>
                          <a:latin typeface="+mn-lt"/>
                          <a:ea typeface="+mn-ea"/>
                          <a:cs typeface="+mn-cs"/>
                        </a:rPr>
                        <a:t>AÑOS DE ASENTAMIENTO  (ACTUAL):</a:t>
                      </a:r>
                      <a:endParaRPr kumimoji="0" lang="es-ES" sz="700" u="none" strike="noStrike" kern="1200" cap="none" normalizeH="0" baseline="0" dirty="0">
                        <a:ln>
                          <a:noFill/>
                        </a:ln>
                        <a:solidFill>
                          <a:srgbClr val="002060"/>
                        </a:solidFill>
                        <a:effectLst/>
                        <a:latin typeface="+mn-lt"/>
                        <a:ea typeface="+mn-ea"/>
                        <a:cs typeface="+mn-cs"/>
                      </a:endParaRPr>
                    </a:p>
                  </a:txBody>
                  <a:tcPr marL="68564" marR="68564"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700" u="none" strike="noStrike" kern="1200" cap="none" normalizeH="0" baseline="0" dirty="0">
                          <a:ln>
                            <a:noFill/>
                          </a:ln>
                          <a:solidFill>
                            <a:srgbClr val="002060"/>
                          </a:solidFill>
                          <a:effectLst/>
                          <a:latin typeface="+mn-lt"/>
                          <a:ea typeface="+mn-ea"/>
                          <a:cs typeface="+mn-cs"/>
                        </a:rPr>
                        <a:t>23  Años</a:t>
                      </a:r>
                      <a:endParaRPr kumimoji="0" lang="es-ES"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chemeClr val="bg1"/>
                    </a:solidFill>
                  </a:tcPr>
                </a:tc>
                <a:tc gridSpan="3"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chemeClr val="bg1"/>
                    </a:solidFill>
                  </a:tcPr>
                </a:tc>
                <a:tc hMerge="1" vMerge="1">
                  <a:txBody>
                    <a:bodyPr/>
                    <a:lstStyle/>
                    <a:p>
                      <a:endParaRPr lang="es-ES"/>
                    </a:p>
                  </a:txBody>
                  <a:tcPr/>
                </a:tc>
                <a:tc hMerge="1"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10001"/>
                  </a:ext>
                </a:extLst>
              </a:tr>
              <a:tr h="188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u="none" strike="noStrike" kern="1200" cap="none" normalizeH="0" baseline="0" dirty="0">
                          <a:ln>
                            <a:noFill/>
                          </a:ln>
                          <a:solidFill>
                            <a:srgbClr val="002060"/>
                          </a:solidFill>
                          <a:effectLst/>
                          <a:latin typeface="+mn-lt"/>
                          <a:ea typeface="+mn-ea"/>
                          <a:cs typeface="+mn-cs"/>
                        </a:rPr>
                        <a:t>NÚMERO DE LOTES:</a:t>
                      </a:r>
                    </a:p>
                  </a:txBody>
                  <a:tcPr marL="68564" marR="68564"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00" u="none" strike="noStrike" kern="1200" cap="none" normalizeH="0" baseline="0" dirty="0">
                          <a:ln>
                            <a:noFill/>
                          </a:ln>
                          <a:solidFill>
                            <a:srgbClr val="002060"/>
                          </a:solidFill>
                          <a:effectLst/>
                          <a:latin typeface="+mn-lt"/>
                          <a:ea typeface="+mn-ea"/>
                          <a:cs typeface="+mn-cs"/>
                        </a:rPr>
                        <a:t>44</a:t>
                      </a:r>
                      <a:endParaRPr kumimoji="0" lang="es-ES"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chemeClr val="bg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u="none" strike="noStrike" kern="1200" cap="none" normalizeH="0" baseline="0" dirty="0">
                          <a:ln>
                            <a:noFill/>
                          </a:ln>
                          <a:solidFill>
                            <a:srgbClr val="002060"/>
                          </a:solidFill>
                          <a:effectLst/>
                          <a:latin typeface="+mn-lt"/>
                          <a:ea typeface="+mn-ea"/>
                          <a:cs typeface="+mn-cs"/>
                        </a:rPr>
                        <a:t>POBLACIÓN  BENEFICIADA:</a:t>
                      </a:r>
                    </a:p>
                  </a:txBody>
                  <a:tcPr marL="91419" marR="91419" marT="45711" marB="45711" anchor="ctr" horzOverflow="overflow">
                    <a:solidFill>
                      <a:schemeClr val="bg1"/>
                    </a:solidFill>
                  </a:tcPr>
                </a:tc>
                <a:tc hMerge="1">
                  <a:txBody>
                    <a:bodyPr/>
                    <a:lstStyle/>
                    <a:p>
                      <a:endParaRPr lang="es-ES"/>
                    </a:p>
                  </a:txBody>
                  <a:tcPr/>
                </a:tc>
                <a:tc hMerge="1">
                  <a:txBody>
                    <a:bodyPr/>
                    <a:lstStyle/>
                    <a:p>
                      <a:endParaRPr lang="es-EC"/>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700" u="none" strike="noStrike" kern="1200" cap="none" normalizeH="0" baseline="0" dirty="0">
                          <a:ln>
                            <a:noFill/>
                          </a:ln>
                          <a:solidFill>
                            <a:srgbClr val="002060"/>
                          </a:solidFill>
                          <a:effectLst/>
                          <a:latin typeface="+mn-lt"/>
                          <a:ea typeface="+mn-ea"/>
                          <a:cs typeface="+mn-cs"/>
                        </a:rPr>
                        <a:t>176 Hab. </a:t>
                      </a:r>
                      <a:endParaRPr kumimoji="0" lang="es-ES"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chemeClr val="bg1"/>
                    </a:solidFill>
                  </a:tcPr>
                </a:tc>
                <a:extLst>
                  <a:ext uri="{0D108BD9-81ED-4DB2-BD59-A6C34878D82A}">
                    <a16:rowId xmlns:a16="http://schemas.microsoft.com/office/drawing/2014/main" xmlns="" val="10002"/>
                  </a:ext>
                </a:extLst>
              </a:tr>
              <a:tr h="18825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u="none" strike="noStrike" kern="1200" cap="none" normalizeH="0" baseline="0" dirty="0">
                          <a:ln>
                            <a:noFill/>
                          </a:ln>
                          <a:solidFill>
                            <a:srgbClr val="002060"/>
                          </a:solidFill>
                          <a:effectLst/>
                          <a:latin typeface="+mn-lt"/>
                          <a:ea typeface="+mn-ea"/>
                          <a:cs typeface="+mn-cs"/>
                        </a:rPr>
                        <a:t>ZONIFICACIÓN ACTUAL:</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tc hMerge="1">
                  <a:txBody>
                    <a:bodyPr/>
                    <a:lstStyle/>
                    <a:p>
                      <a:endParaRPr lang="es-EC"/>
                    </a:p>
                  </a:txBody>
                  <a:tcPr/>
                </a:tc>
                <a:tc>
                  <a:txBody>
                    <a:bodyPr/>
                    <a:lstStyle/>
                    <a:p>
                      <a:pPr algn="l">
                        <a:defRPr/>
                      </a:pPr>
                      <a:r>
                        <a:rPr kumimoji="0" lang="es-ES" sz="700" u="none" strike="noStrike" kern="1200" cap="none" normalizeH="0" baseline="0" dirty="0">
                          <a:ln>
                            <a:noFill/>
                          </a:ln>
                          <a:solidFill>
                            <a:srgbClr val="002060"/>
                          </a:solidFill>
                          <a:effectLst/>
                          <a:latin typeface="+mn-lt"/>
                          <a:ea typeface="+mn-ea"/>
                          <a:cs typeface="+mn-cs"/>
                        </a:rPr>
                        <a:t>D3(D203-80)</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700" u="none" strike="noStrike" kern="1200" cap="none" normalizeH="0" baseline="0" dirty="0" smtClean="0">
                          <a:ln>
                            <a:noFill/>
                          </a:ln>
                          <a:solidFill>
                            <a:srgbClr val="002060"/>
                          </a:solidFill>
                          <a:effectLst/>
                          <a:latin typeface="+mn-lt"/>
                          <a:ea typeface="+mn-ea"/>
                          <a:cs typeface="+mn-cs"/>
                        </a:rPr>
                        <a:t>A9(A1003-35)</a:t>
                      </a:r>
                      <a:endParaRPr kumimoji="0" lang="es-EC" sz="700" u="none" strike="noStrike" kern="1200" cap="none" normalizeH="0" baseline="0" dirty="0" smtClean="0">
                        <a:ln>
                          <a:noFill/>
                        </a:ln>
                        <a:solidFill>
                          <a:srgbClr val="002060"/>
                        </a:solidFill>
                        <a:effectLst/>
                        <a:latin typeface="+mn-lt"/>
                        <a:ea typeface="+mn-ea"/>
                        <a:cs typeface="+mn-cs"/>
                      </a:endParaRPr>
                    </a:p>
                  </a:txBody>
                  <a:tcPr marL="91419" marR="91419" marT="45711" marB="45711" anchor="ctr" horzOverflow="overflow"/>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700" u="none" strike="noStrike" kern="1200" cap="none" normalizeH="0" baseline="0" dirty="0" smtClean="0">
                          <a:ln>
                            <a:noFill/>
                          </a:ln>
                          <a:solidFill>
                            <a:srgbClr val="002060"/>
                          </a:solidFill>
                          <a:effectLst/>
                          <a:latin typeface="+mn-lt"/>
                          <a:ea typeface="+mn-ea"/>
                          <a:cs typeface="+mn-cs"/>
                        </a:rPr>
                        <a:t>A31(PQ)</a:t>
                      </a:r>
                      <a:endParaRPr kumimoji="0" lang="es-EC" sz="700" u="none" strike="noStrike" kern="1200" cap="none" normalizeH="0" baseline="0" dirty="0" smtClean="0">
                        <a:ln>
                          <a:noFill/>
                        </a:ln>
                        <a:solidFill>
                          <a:srgbClr val="002060"/>
                        </a:solidFill>
                        <a:effectLst/>
                        <a:latin typeface="+mn-lt"/>
                        <a:ea typeface="+mn-ea"/>
                        <a:cs typeface="+mn-cs"/>
                      </a:endParaRPr>
                    </a:p>
                  </a:txBody>
                  <a:tcPr marL="91419" marR="91419" marT="45711" marB="45711" anchor="ctr" horzOverflow="overflow"/>
                </a:tc>
                <a:tc>
                  <a:txBody>
                    <a:bodyPr/>
                    <a:lstStyle/>
                    <a:p>
                      <a:pPr algn="l">
                        <a:defRPr/>
                      </a:pP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extLst>
                  <a:ext uri="{0D108BD9-81ED-4DB2-BD59-A6C34878D82A}">
                    <a16:rowId xmlns:a16="http://schemas.microsoft.com/office/drawing/2014/main" xmlns="" val="10003"/>
                  </a:ext>
                </a:extLst>
              </a:tr>
              <a:tr h="18825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u="none" strike="noStrike" kern="1200" cap="none" normalizeH="0" baseline="0" dirty="0">
                          <a:ln>
                            <a:noFill/>
                          </a:ln>
                          <a:solidFill>
                            <a:srgbClr val="002060"/>
                          </a:solidFill>
                          <a:effectLst/>
                          <a:latin typeface="+mn-lt"/>
                          <a:ea typeface="+mn-ea"/>
                          <a:cs typeface="+mn-cs"/>
                        </a:rPr>
                        <a:t>ZONIFICACIÓN PRPUESTA:</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tc hMerge="1">
                  <a:txBody>
                    <a:bodyPr/>
                    <a:lstStyle/>
                    <a:p>
                      <a:endParaRPr lang="es-EC"/>
                    </a:p>
                  </a:txBody>
                  <a:tcPr/>
                </a:tc>
                <a:tc gridSpan="4">
                  <a:txBody>
                    <a:bodyPr/>
                    <a:lstStyle/>
                    <a:p>
                      <a:pPr algn="l">
                        <a:defRPr/>
                      </a:pPr>
                      <a:r>
                        <a:rPr kumimoji="0" lang="es-ES" sz="700" u="none" strike="noStrike" kern="1200" cap="none" normalizeH="0" baseline="0" dirty="0">
                          <a:ln>
                            <a:noFill/>
                          </a:ln>
                          <a:solidFill>
                            <a:srgbClr val="002060"/>
                          </a:solidFill>
                          <a:effectLst/>
                          <a:latin typeface="+mn-lt"/>
                          <a:ea typeface="+mn-ea"/>
                          <a:cs typeface="+mn-cs"/>
                        </a:rPr>
                        <a:t>D3(D203-80)</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tc hMerge="1">
                  <a:txBody>
                    <a:bodyPr/>
                    <a:lstStyle/>
                    <a:p>
                      <a:pPr algn="l">
                        <a:defRPr/>
                      </a:pP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tc hMerge="1">
                  <a:txBody>
                    <a:bodyPr/>
                    <a:lstStyle/>
                    <a:p>
                      <a:pPr algn="l">
                        <a:defRPr/>
                      </a:pP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extLst>
                  <a:ext uri="{0D108BD9-81ED-4DB2-BD59-A6C34878D82A}">
                    <a16:rowId xmlns:a16="http://schemas.microsoft.com/office/drawing/2014/main" xmlns="" val="3337560020"/>
                  </a:ext>
                </a:extLst>
              </a:tr>
              <a:tr h="18825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700" u="none" strike="noStrike" kern="1200" cap="none" normalizeH="0" baseline="0" dirty="0">
                          <a:ln>
                            <a:noFill/>
                          </a:ln>
                          <a:solidFill>
                            <a:srgbClr val="002060"/>
                          </a:solidFill>
                          <a:effectLst/>
                          <a:latin typeface="+mn-lt"/>
                          <a:ea typeface="+mn-ea"/>
                          <a:cs typeface="+mn-cs"/>
                        </a:rPr>
                        <a:t>LOTE MÍNIMO:</a:t>
                      </a:r>
                    </a:p>
                  </a:txBody>
                  <a:tcPr marL="68564" marR="68564" marT="0" marB="0" anchor="ctr" horzOverflow="overflow">
                    <a:solidFill>
                      <a:schemeClr val="bg1"/>
                    </a:solidFill>
                  </a:tcPr>
                </a:tc>
                <a:tc hMerge="1">
                  <a:txBody>
                    <a:bodyPr/>
                    <a:lstStyle/>
                    <a:p>
                      <a:endParaRPr lang="es-EC"/>
                    </a:p>
                  </a:txBody>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700" u="none" strike="noStrike" kern="1200" cap="none" normalizeH="0" baseline="0" dirty="0">
                          <a:ln>
                            <a:noFill/>
                          </a:ln>
                          <a:solidFill>
                            <a:srgbClr val="002060"/>
                          </a:solidFill>
                          <a:effectLst/>
                          <a:latin typeface="+mn-lt"/>
                          <a:ea typeface="+mn-ea"/>
                          <a:cs typeface="+mn-cs"/>
                        </a:rPr>
                        <a:t>200 m2</a:t>
                      </a:r>
                    </a:p>
                  </a:txBody>
                  <a:tcPr marL="91419" marR="91419" marT="45711" marB="45711" anchor="ctr" horzOverflow="overflow">
                    <a:solidFill>
                      <a:schemeClr val="bg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chemeClr val="bg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chemeClr val="bg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chemeClr val="bg1"/>
                    </a:solidFill>
                  </a:tcPr>
                </a:tc>
                <a:extLst>
                  <a:ext uri="{0D108BD9-81ED-4DB2-BD59-A6C34878D82A}">
                    <a16:rowId xmlns:a16="http://schemas.microsoft.com/office/drawing/2014/main" xmlns="" val="10004"/>
                  </a:ext>
                </a:extLst>
              </a:tr>
              <a:tr h="28963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a:ln>
                            <a:noFill/>
                          </a:ln>
                          <a:solidFill>
                            <a:srgbClr val="002060"/>
                          </a:solidFill>
                          <a:effectLst/>
                          <a:latin typeface="+mn-lt"/>
                          <a:ea typeface="+mn-ea"/>
                          <a:cs typeface="+mn-cs"/>
                        </a:rPr>
                        <a:t>FORMA DE OCUPACIÓN DEL SUELO:</a:t>
                      </a:r>
                    </a:p>
                  </a:txBody>
                  <a:tcPr marL="91419" marR="91419" marT="45711" marB="45711" anchor="ctr" horzOverflow="overflow">
                    <a:solidFill>
                      <a:srgbClr val="DAE3F3"/>
                    </a:solidFill>
                  </a:tcPr>
                </a:tc>
                <a:tc hMerge="1">
                  <a:txBody>
                    <a:bodyPr/>
                    <a:lstStyle/>
                    <a:p>
                      <a:endParaRPr lang="es-EC"/>
                    </a:p>
                  </a:txBody>
                  <a:tcPr/>
                </a:tc>
                <a:tc gridSpan="4">
                  <a:txBody>
                    <a:bodyPr/>
                    <a:lstStyle/>
                    <a:p>
                      <a:pPr marL="0" algn="l" rtl="0" eaLnBrk="1" fontAlgn="ctr" latinLnBrk="0" hangingPunct="1">
                        <a:spcBef>
                          <a:spcPts val="0"/>
                        </a:spcBef>
                        <a:spcAft>
                          <a:spcPts val="0"/>
                        </a:spcAft>
                      </a:pPr>
                      <a:r>
                        <a:rPr kumimoji="0" lang="es-ES" sz="700" u="none" strike="noStrike" kern="1200" cap="none" normalizeH="0" baseline="0" dirty="0">
                          <a:ln>
                            <a:noFill/>
                          </a:ln>
                          <a:solidFill>
                            <a:srgbClr val="002060"/>
                          </a:solidFill>
                          <a:effectLst/>
                          <a:latin typeface="+mn-lt"/>
                          <a:ea typeface="+mn-ea"/>
                          <a:cs typeface="+mn-cs"/>
                        </a:rPr>
                        <a:t>(D) Sobre línea de fábrica</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DAE3F3"/>
                    </a:solidFill>
                  </a:tcPr>
                </a:tc>
                <a:tc hMerge="1">
                  <a:txBody>
                    <a:bodyPr/>
                    <a:lstStyle/>
                    <a:p>
                      <a:pPr marL="0" algn="l" rtl="0" eaLnBrk="1" fontAlgn="ctr" latinLnBrk="0" hangingPunct="1">
                        <a:spcBef>
                          <a:spcPts val="0"/>
                        </a:spcBef>
                        <a:spcAft>
                          <a:spcPts val="0"/>
                        </a:spcAft>
                      </a:pP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DAE3F3"/>
                    </a:solidFill>
                  </a:tcPr>
                </a:tc>
                <a:tc hMerge="1">
                  <a:txBody>
                    <a:bodyPr/>
                    <a:lstStyle/>
                    <a:p>
                      <a:pPr marL="0" algn="l" rtl="0" eaLnBrk="1" fontAlgn="ctr" latinLnBrk="0" hangingPunct="1">
                        <a:spcBef>
                          <a:spcPts val="0"/>
                        </a:spcBef>
                        <a:spcAft>
                          <a:spcPts val="0"/>
                        </a:spcAft>
                      </a:pP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DAE3F3"/>
                    </a:solidFill>
                  </a:tcPr>
                </a:tc>
                <a:tc hMerge="1">
                  <a:txBody>
                    <a:bodyPr/>
                    <a:lstStyle/>
                    <a:p>
                      <a:pPr marL="0" algn="l" rtl="0" eaLnBrk="1" fontAlgn="ctr" latinLnBrk="0" hangingPunct="1">
                        <a:spcBef>
                          <a:spcPts val="0"/>
                        </a:spcBef>
                        <a:spcAft>
                          <a:spcPts val="0"/>
                        </a:spcAft>
                      </a:pP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DAE3F3"/>
                    </a:solidFill>
                  </a:tcPr>
                </a:tc>
                <a:extLst>
                  <a:ext uri="{0D108BD9-81ED-4DB2-BD59-A6C34878D82A}">
                    <a16:rowId xmlns:a16="http://schemas.microsoft.com/office/drawing/2014/main" xmlns="" val="10005"/>
                  </a:ext>
                </a:extLst>
              </a:tr>
              <a:tr h="391011">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a:ln>
                            <a:noFill/>
                          </a:ln>
                          <a:solidFill>
                            <a:srgbClr val="002060"/>
                          </a:solidFill>
                          <a:effectLst/>
                          <a:latin typeface="+mn-lt"/>
                          <a:ea typeface="+mn-ea"/>
                          <a:cs typeface="+mn-cs"/>
                        </a:rPr>
                        <a:t>USO PRINCIPAL:</a:t>
                      </a:r>
                    </a:p>
                  </a:txBody>
                  <a:tcPr marL="91419" marR="91419" marT="45711" marB="45711" anchor="ctr" horzOverflow="overflow">
                    <a:noFill/>
                  </a:tcPr>
                </a:tc>
                <a:tc hMerge="1">
                  <a:txBody>
                    <a:bodyPr/>
                    <a:lstStyle/>
                    <a:p>
                      <a:endParaRPr lang="es-EC"/>
                    </a:p>
                  </a:txBody>
                  <a:tcPr/>
                </a:tc>
                <a:tc gridSpan="4">
                  <a:txBody>
                    <a:bodyPr/>
                    <a:lstStyle/>
                    <a:p>
                      <a:pPr marL="0" algn="l" defTabSz="914400" rtl="0" eaLnBrk="1" fontAlgn="ctr" latinLnBrk="0" hangingPunct="1">
                        <a:spcBef>
                          <a:spcPts val="0"/>
                        </a:spcBef>
                        <a:spcAft>
                          <a:spcPts val="0"/>
                        </a:spcAft>
                      </a:pPr>
                      <a:r>
                        <a:rPr kumimoji="0" lang="es-ES" sz="700" u="none" strike="noStrike" kern="1200" cap="none" normalizeH="0" baseline="0" dirty="0">
                          <a:ln>
                            <a:noFill/>
                          </a:ln>
                          <a:solidFill>
                            <a:srgbClr val="002060"/>
                          </a:solidFill>
                          <a:effectLst/>
                          <a:latin typeface="+mn-lt"/>
                          <a:ea typeface="+mn-ea"/>
                          <a:cs typeface="+mn-cs"/>
                        </a:rPr>
                        <a:t>(RU2) Residencial Urbano 2</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FFFFFF"/>
                    </a:solidFill>
                  </a:tcPr>
                </a:tc>
                <a:tc hMerge="1">
                  <a:txBody>
                    <a:bodyPr/>
                    <a:lstStyle/>
                    <a:p>
                      <a:pPr marL="0" algn="l" defTabSz="914400" rtl="0" eaLnBrk="1" fontAlgn="ctr" latinLnBrk="0" hangingPunct="1">
                        <a:spcBef>
                          <a:spcPts val="0"/>
                        </a:spcBef>
                        <a:spcAft>
                          <a:spcPts val="0"/>
                        </a:spcAft>
                      </a:pP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FFFFFF"/>
                    </a:solidFill>
                  </a:tcPr>
                </a:tc>
                <a:tc hMerge="1">
                  <a:txBody>
                    <a:bodyPr/>
                    <a:lstStyle/>
                    <a:p>
                      <a:pPr marL="0" algn="l" defTabSz="914400" rtl="0" eaLnBrk="1" fontAlgn="ctr" latinLnBrk="0" hangingPunct="1">
                        <a:spcBef>
                          <a:spcPts val="0"/>
                        </a:spcBef>
                        <a:spcAft>
                          <a:spcPts val="0"/>
                        </a:spcAft>
                      </a:pP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FFFFFF"/>
                    </a:solidFill>
                  </a:tcPr>
                </a:tc>
                <a:tc hMerge="1">
                  <a:txBody>
                    <a:bodyPr/>
                    <a:lstStyle/>
                    <a:p>
                      <a:pPr marL="0" algn="l" defTabSz="914400" rtl="0" eaLnBrk="1" fontAlgn="ctr" latinLnBrk="0" hangingPunct="1">
                        <a:spcBef>
                          <a:spcPts val="0"/>
                        </a:spcBef>
                        <a:spcAft>
                          <a:spcPts val="0"/>
                        </a:spcAft>
                      </a:pP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FFFFFF"/>
                    </a:solidFill>
                  </a:tcPr>
                </a:tc>
                <a:extLst>
                  <a:ext uri="{0D108BD9-81ED-4DB2-BD59-A6C34878D82A}">
                    <a16:rowId xmlns:a16="http://schemas.microsoft.com/office/drawing/2014/main" xmlns="" val="10006"/>
                  </a:ext>
                </a:extLst>
              </a:tr>
              <a:tr h="28963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a:ln>
                            <a:noFill/>
                          </a:ln>
                          <a:solidFill>
                            <a:srgbClr val="002060"/>
                          </a:solidFill>
                          <a:effectLst/>
                          <a:latin typeface="+mn-lt"/>
                          <a:ea typeface="+mn-ea"/>
                          <a:cs typeface="+mn-cs"/>
                        </a:rPr>
                        <a:t>CLASIFICACIÓN DEL SUELO:</a:t>
                      </a:r>
                    </a:p>
                  </a:txBody>
                  <a:tcPr marL="91419" marR="91419" marT="45711" marB="45711" anchor="ctr" horzOverflow="overflow"/>
                </a:tc>
                <a:tc hMerge="1">
                  <a:txBody>
                    <a:bodyPr/>
                    <a:lstStyle/>
                    <a:p>
                      <a:endParaRPr lang="es-EC"/>
                    </a:p>
                  </a:txBody>
                  <a:tcPr/>
                </a:tc>
                <a:tc gridSpan="4">
                  <a:txBody>
                    <a:bodyPr/>
                    <a:lstStyle/>
                    <a:p>
                      <a:pPr marL="0" marR="0" lvl="0" indent="0" algn="l" defTabSz="914400" rtl="0" eaLnBrk="1" fontAlgn="ctr" latinLnBrk="0" hangingPunct="1">
                        <a:lnSpc>
                          <a:spcPct val="100000"/>
                        </a:lnSpc>
                        <a:spcBef>
                          <a:spcPts val="0"/>
                        </a:spcBef>
                        <a:spcAft>
                          <a:spcPts val="0"/>
                        </a:spcAft>
                        <a:buClrTx/>
                        <a:buSzTx/>
                        <a:buFontTx/>
                        <a:buNone/>
                        <a:tabLst>
                          <a:tab pos="2698750" algn="ctr"/>
                          <a:tab pos="5399088" algn="r"/>
                        </a:tabLst>
                      </a:pPr>
                      <a:r>
                        <a:rPr kumimoji="0" lang="es-ES" sz="700" u="none" strike="noStrike" kern="1200" cap="none" normalizeH="0" baseline="0" dirty="0">
                          <a:ln>
                            <a:noFill/>
                          </a:ln>
                          <a:solidFill>
                            <a:srgbClr val="002060"/>
                          </a:solidFill>
                          <a:effectLst/>
                          <a:latin typeface="+mn-lt"/>
                          <a:ea typeface="+mn-ea"/>
                          <a:cs typeface="+mn-cs"/>
                        </a:rPr>
                        <a:t>(SRU) Suelo Urbano</a:t>
                      </a:r>
                    </a:p>
                  </a:txBody>
                  <a:tcPr marL="91419" marR="91419" marT="45711" marB="45711" anchor="ctr" horzOverflow="overflow"/>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tab pos="2698750" algn="ctr"/>
                          <a:tab pos="5399088" algn="r"/>
                        </a:tabLst>
                      </a:pPr>
                      <a:endParaRPr kumimoji="0" lang="es-ES"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tab pos="2698750" algn="ctr"/>
                          <a:tab pos="5399088" algn="r"/>
                        </a:tabLst>
                        <a:defRPr/>
                      </a:pPr>
                      <a:endParaRPr kumimoji="0" lang="es-ES"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tab pos="2698750" algn="ctr"/>
                          <a:tab pos="5399088" algn="r"/>
                        </a:tabLst>
                        <a:defRPr/>
                      </a:pPr>
                      <a:endParaRPr kumimoji="0" lang="es-ES"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extLst>
                  <a:ext uri="{0D108BD9-81ED-4DB2-BD59-A6C34878D82A}">
                    <a16:rowId xmlns:a16="http://schemas.microsoft.com/office/drawing/2014/main" xmlns="" val="10007"/>
                  </a:ext>
                </a:extLst>
              </a:tr>
              <a:tr h="201305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a:ln>
                            <a:noFill/>
                          </a:ln>
                          <a:solidFill>
                            <a:srgbClr val="002060"/>
                          </a:solidFill>
                          <a:effectLst/>
                          <a:latin typeface="+mn-lt"/>
                          <a:ea typeface="+mn-ea"/>
                          <a:cs typeface="+mn-cs"/>
                        </a:rPr>
                        <a:t>INFORMES DE RIESGOS:</a:t>
                      </a:r>
                    </a:p>
                  </a:txBody>
                  <a:tcPr marL="91419" marR="91419" marT="45711" marB="45711" anchor="ctr" horzOverflow="overflow">
                    <a:solidFill>
                      <a:schemeClr val="bg1"/>
                    </a:solidFill>
                  </a:tcPr>
                </a:tc>
                <a:tc hMerge="1">
                  <a:txBody>
                    <a:bodyPr/>
                    <a:lstStyle/>
                    <a:p>
                      <a:endParaRPr lang="es-ES"/>
                    </a:p>
                  </a:txBody>
                  <a:tcPr/>
                </a:tc>
                <a:tc gridSpan="4">
                  <a:txBody>
                    <a:bodyPr/>
                    <a:lstStyle/>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s-EC" sz="700" b="1" u="none" strike="noStrike" kern="1200" cap="none" normalizeH="0" baseline="0" dirty="0">
                          <a:ln>
                            <a:noFill/>
                          </a:ln>
                          <a:solidFill>
                            <a:srgbClr val="002060"/>
                          </a:solidFill>
                          <a:effectLst/>
                          <a:latin typeface="+mn-lt"/>
                          <a:ea typeface="+mn-ea"/>
                          <a:cs typeface="+mn-cs"/>
                        </a:rPr>
                        <a:t>Nº 315-AT-DMGR-2018  de fecha 15 de noviembre de 2018: </a:t>
                      </a:r>
                      <a:r>
                        <a:rPr kumimoji="0" lang="es-EC" sz="700" b="1" u="none" strike="noStrike" kern="1200" cap="none" normalizeH="0" baseline="0" smtClean="0">
                          <a:ln>
                            <a:noFill/>
                          </a:ln>
                          <a:solidFill>
                            <a:srgbClr val="002060"/>
                          </a:solidFill>
                          <a:effectLst/>
                          <a:latin typeface="+mn-lt"/>
                          <a:ea typeface="+mn-ea"/>
                          <a:cs typeface="+mn-cs"/>
                        </a:rPr>
                        <a:t>respecto al “</a:t>
                      </a:r>
                      <a:r>
                        <a:rPr kumimoji="0" lang="es-EC" sz="700" b="1" i="1" u="none" strike="noStrike" kern="1200" cap="none" normalizeH="0" baseline="0" smtClean="0">
                          <a:ln>
                            <a:noFill/>
                          </a:ln>
                          <a:solidFill>
                            <a:srgbClr val="002060"/>
                          </a:solidFill>
                          <a:effectLst/>
                          <a:latin typeface="+mn-lt"/>
                          <a:ea typeface="+mn-ea"/>
                          <a:cs typeface="+mn-cs"/>
                        </a:rPr>
                        <a:t>Riesgo</a:t>
                      </a:r>
                      <a:r>
                        <a:rPr kumimoji="0" lang="es-EC" sz="700" b="1" i="1" u="none" strike="noStrike" kern="1200" cap="none" normalizeH="0" baseline="0" dirty="0" smtClean="0">
                          <a:ln>
                            <a:noFill/>
                          </a:ln>
                          <a:solidFill>
                            <a:srgbClr val="002060"/>
                          </a:solidFill>
                          <a:effectLst/>
                          <a:latin typeface="+mn-lt"/>
                          <a:ea typeface="+mn-ea"/>
                          <a:cs typeface="+mn-cs"/>
                        </a:rPr>
                        <a:t> </a:t>
                      </a:r>
                      <a:r>
                        <a:rPr kumimoji="0" lang="es-EC" sz="700" b="1" i="1" u="none" strike="noStrike" kern="1200" cap="none" normalizeH="0" baseline="0" dirty="0">
                          <a:ln>
                            <a:noFill/>
                          </a:ln>
                          <a:solidFill>
                            <a:srgbClr val="002060"/>
                          </a:solidFill>
                          <a:effectLst/>
                          <a:latin typeface="+mn-lt"/>
                          <a:ea typeface="+mn-ea"/>
                          <a:cs typeface="+mn-cs"/>
                        </a:rPr>
                        <a:t>por movimiento en masa</a:t>
                      </a:r>
                      <a:r>
                        <a:rPr kumimoji="0" lang="es-EC" sz="700" i="1" u="none" strike="noStrike" kern="1200" cap="none" normalizeH="0" baseline="0" dirty="0">
                          <a:ln>
                            <a:noFill/>
                          </a:ln>
                          <a:solidFill>
                            <a:srgbClr val="002060"/>
                          </a:solidFill>
                          <a:effectLst/>
                          <a:latin typeface="+mn-lt"/>
                          <a:ea typeface="+mn-ea"/>
                          <a:cs typeface="+mn-cs"/>
                        </a:rPr>
                        <a:t>: “</a:t>
                      </a:r>
                      <a:r>
                        <a:rPr kumimoji="0" lang="es-ES" sz="700" i="1" u="none" strike="noStrike" kern="1200" cap="none" normalizeH="0" baseline="0" dirty="0">
                          <a:ln>
                            <a:noFill/>
                          </a:ln>
                          <a:solidFill>
                            <a:srgbClr val="002060"/>
                          </a:solidFill>
                          <a:effectLst/>
                          <a:latin typeface="+mn-lt"/>
                          <a:ea typeface="+mn-ea"/>
                          <a:cs typeface="+mn-cs"/>
                        </a:rPr>
                        <a:t>En el AHHYC “Punto La Capilla” los lotes 15 y 42 presentan un Riesgo Muy Alto Mitigable, los lotes 16, 17, 18, 22, 23, 25, 26, 27, 28, 29, 30, 31, 32 presentan un Riesgo Alto Mitigable, los lotes 1, 4, 5, 6, 7, 8, 9, 10, 11, 12, 13, 14, 19, 20, 21, 24, 33, 34, 43 presentan un Riesgo Moderado y finalmente los lotes 2, 3, 35, 36, 37, 38, 39, 40, 41 presentan un Riesgo Bajo.”</a:t>
                      </a:r>
                    </a:p>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s-ES" sz="700" b="1" u="none" strike="noStrike" kern="1200" cap="none" normalizeH="0" baseline="0" dirty="0">
                          <a:ln>
                            <a:noFill/>
                          </a:ln>
                          <a:solidFill>
                            <a:srgbClr val="002060"/>
                          </a:solidFill>
                          <a:effectLst/>
                          <a:latin typeface="+mn-lt"/>
                          <a:ea typeface="+mn-ea"/>
                          <a:cs typeface="+mn-cs"/>
                        </a:rPr>
                        <a:t>Ratificación Oficio </a:t>
                      </a:r>
                      <a:r>
                        <a:rPr kumimoji="0" lang="es-EC" sz="700" b="1" u="none" strike="noStrike" kern="1200" cap="none" normalizeH="0" baseline="0" dirty="0">
                          <a:ln>
                            <a:noFill/>
                          </a:ln>
                          <a:solidFill>
                            <a:srgbClr val="002060"/>
                          </a:solidFill>
                          <a:effectLst/>
                          <a:latin typeface="+mn-lt"/>
                          <a:ea typeface="+mn-ea"/>
                          <a:cs typeface="+mn-cs"/>
                        </a:rPr>
                        <a:t>Nro. GADDMQ-SGSG-DMGR-2019-0831-OF de fecha 22 de  octubre de 2019. “</a:t>
                      </a:r>
                      <a:r>
                        <a:rPr kumimoji="0" lang="es-EC" sz="700" i="1" u="none" strike="noStrike" kern="1200" cap="none" normalizeH="0" baseline="0" dirty="0">
                          <a:ln>
                            <a:noFill/>
                          </a:ln>
                          <a:solidFill>
                            <a:srgbClr val="002060"/>
                          </a:solidFill>
                          <a:effectLst/>
                          <a:latin typeface="+mn-lt"/>
                          <a:ea typeface="+mn-ea"/>
                          <a:cs typeface="+mn-cs"/>
                        </a:rPr>
                        <a:t>Considerando que la calificación del  riesgo frente a movimientos en masa es aquella que debe ser considerada en los procesos de legalización o regularización de la tenencia de tierra, la Dirección Metropolitana de Gestión de Riesgos se ratifica en la calificación del nivel de riesgo frente a movimientos en masa, indicando que el AHHYC “Punto La Capilla” los lotes 15 y 42 presentan Riesgo Muy Alto Mitigable, los lotes 16, 17, 18, 22, 23, 25, 26, 27, 28, 29, 30, 31, 32 presentan Riesgo Alto Mitigable, los lotes 1, 4, 5, 6, 7, 8, 9, 10, 11, 12, 13, 14, 19, 20, 21, 24, 33, 34, 43 presentan un Riesgo Moderado y finalmente los lotes 2,3, 35, 36, 37, 38, 39, 40, 41 presentan un Riesgo Bajo, aclarando que tanto los niveles Moderado y Bajo son Mitigables.”</a:t>
                      </a:r>
                    </a:p>
                    <a:p>
                      <a:pPr marL="171450" indent="-171450" algn="just">
                        <a:buFont typeface="Arial" panose="020B0604020202020204" pitchFamily="34" charset="0"/>
                        <a:buChar char="•"/>
                      </a:pPr>
                      <a:r>
                        <a:rPr kumimoji="0" lang="es-ES" sz="700" b="1" u="none" strike="noStrike" kern="1200" cap="none" normalizeH="0" baseline="0" dirty="0">
                          <a:ln>
                            <a:noFill/>
                          </a:ln>
                          <a:solidFill>
                            <a:srgbClr val="002060"/>
                          </a:solidFill>
                          <a:effectLst/>
                          <a:latin typeface="+mn-lt"/>
                          <a:ea typeface="+mn-ea"/>
                          <a:cs typeface="+mn-cs"/>
                        </a:rPr>
                        <a:t>Ratificación Oficio </a:t>
                      </a:r>
                      <a:r>
                        <a:rPr kumimoji="0" lang="es-EC" sz="700" b="1" u="none" strike="noStrike" kern="1200" cap="none" normalizeH="0" baseline="0" dirty="0">
                          <a:ln>
                            <a:noFill/>
                          </a:ln>
                          <a:solidFill>
                            <a:srgbClr val="002060"/>
                          </a:solidFill>
                          <a:effectLst/>
                          <a:latin typeface="+mn-lt"/>
                          <a:ea typeface="+mn-ea"/>
                          <a:cs typeface="+mn-cs"/>
                        </a:rPr>
                        <a:t>Nro. GADDMQ-SGSG-DMGR-2020-0149-OF de fecha 04 de marzo de 2020: </a:t>
                      </a:r>
                      <a:r>
                        <a:rPr kumimoji="0" lang="es-EC" sz="700" i="1" u="none" strike="noStrike" kern="1200" cap="none" normalizeH="0" baseline="0" dirty="0">
                          <a:ln>
                            <a:noFill/>
                          </a:ln>
                          <a:solidFill>
                            <a:srgbClr val="002060"/>
                          </a:solidFill>
                          <a:effectLst/>
                          <a:latin typeface="+mn-lt"/>
                          <a:ea typeface="+mn-ea"/>
                          <a:cs typeface="+mn-cs"/>
                        </a:rPr>
                        <a:t>Al respecto, una vez analizada la información disponible y realizada la inspección correspondiente, la Dirección Metropolitana de Gestión de Riesgos se ratifica en la calificación del nivel de riesgos, conclusiones y recomendaciones emitidas en el Informe Técnico No. No.315-AT-DMGR-2018 así como en el oficio No. Oficio Nro. GADDMQ-SGSG-DMGR-2019-0831-OF.</a:t>
                      </a:r>
                    </a:p>
                  </a:txBody>
                  <a:tcPr marL="91419" marR="91419" marT="45711" marB="45711" anchor="ctr" horzOverflow="overflow">
                    <a:no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08"/>
                  </a:ext>
                </a:extLst>
              </a:tr>
              <a:tr h="18825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u="none" strike="noStrike" kern="1200" cap="none" normalizeH="0" baseline="0" dirty="0">
                          <a:ln>
                            <a:noFill/>
                          </a:ln>
                          <a:solidFill>
                            <a:srgbClr val="002060"/>
                          </a:solidFill>
                          <a:effectLst/>
                          <a:latin typeface="+mn-lt"/>
                          <a:ea typeface="+mn-ea"/>
                          <a:cs typeface="+mn-cs"/>
                        </a:rPr>
                        <a:t>Área útil de lotes:</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E9F1F5"/>
                    </a:solidFill>
                  </a:tcPr>
                </a:tc>
                <a:tc hMerge="1">
                  <a:txBody>
                    <a:bodyPr/>
                    <a:lstStyle/>
                    <a:p>
                      <a:endParaRPr lang="es-EC"/>
                    </a:p>
                  </a:txBody>
                  <a:tcPr/>
                </a:tc>
                <a:tc gridSpan="2">
                  <a:txBody>
                    <a:bodyPr/>
                    <a:lstStyle/>
                    <a:p>
                      <a:pPr marL="0" marR="0" lvl="0" indent="0" algn="r" defTabSz="914400" rtl="0" eaLnBrk="1" fontAlgn="ctr" latinLnBrk="0" hangingPunct="1">
                        <a:lnSpc>
                          <a:spcPct val="115000"/>
                        </a:lnSpc>
                        <a:spcBef>
                          <a:spcPts val="0"/>
                        </a:spcBef>
                        <a:spcAft>
                          <a:spcPts val="0"/>
                        </a:spcAft>
                        <a:buClrTx/>
                        <a:buSzTx/>
                        <a:buFontTx/>
                        <a:buNone/>
                        <a:tabLst/>
                        <a:defRPr/>
                      </a:pPr>
                      <a:r>
                        <a:rPr kumimoji="0" lang="es-ES" sz="700" u="none" strike="noStrike" kern="1200" cap="none" normalizeH="0" baseline="0" dirty="0">
                          <a:ln>
                            <a:noFill/>
                          </a:ln>
                          <a:solidFill>
                            <a:srgbClr val="002060"/>
                          </a:solidFill>
                          <a:effectLst/>
                          <a:latin typeface="+mn-lt"/>
                          <a:ea typeface="+mn-ea"/>
                          <a:cs typeface="+mn-cs"/>
                        </a:rPr>
                        <a:t>13.724,32</a:t>
                      </a:r>
                      <a:endParaRPr kumimoji="0" lang="es-EC" sz="700" u="none" strike="noStrike" kern="1200" cap="none" normalizeH="0" baseline="0" dirty="0">
                        <a:ln>
                          <a:noFill/>
                        </a:ln>
                        <a:solidFill>
                          <a:srgbClr val="002060"/>
                        </a:solidFill>
                        <a:effectLst/>
                        <a:latin typeface="+mn-lt"/>
                        <a:ea typeface="+mn-ea"/>
                        <a:cs typeface="+mn-cs"/>
                      </a:endParaRPr>
                    </a:p>
                  </a:txBody>
                  <a:tcPr marL="68567" marR="68567" marT="0" marB="0" anchor="ctr">
                    <a:solidFill>
                      <a:srgbClr val="E9F1F5"/>
                    </a:solidFill>
                  </a:tcPr>
                </a:tc>
                <a:tc hMerge="1">
                  <a:txBody>
                    <a:bodyPr/>
                    <a:lstStyle/>
                    <a:p>
                      <a:endParaRPr lang="es-E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sz="700" u="none" strike="noStrike" kern="1200" cap="none" normalizeH="0" baseline="0" dirty="0">
                          <a:ln>
                            <a:noFill/>
                          </a:ln>
                          <a:solidFill>
                            <a:srgbClr val="002060"/>
                          </a:solidFill>
                          <a:effectLst/>
                          <a:latin typeface="+mn-lt"/>
                          <a:ea typeface="+mn-ea"/>
                          <a:cs typeface="+mn-cs"/>
                        </a:rPr>
                        <a:t>m2</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E9F1F5"/>
                    </a:solid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700" u="none" strike="noStrike" kern="1200" cap="none" normalizeH="0" baseline="0" dirty="0">
                          <a:ln>
                            <a:noFill/>
                          </a:ln>
                          <a:solidFill>
                            <a:srgbClr val="002060"/>
                          </a:solidFill>
                          <a:effectLst/>
                          <a:latin typeface="+mn-lt"/>
                          <a:ea typeface="+mn-ea"/>
                          <a:cs typeface="+mn-cs"/>
                        </a:rPr>
                        <a:t>Derechos y Acciones</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extLst>
                  <a:ext uri="{0D108BD9-81ED-4DB2-BD59-A6C34878D82A}">
                    <a16:rowId xmlns:a16="http://schemas.microsoft.com/office/drawing/2014/main" xmlns="" val="10009"/>
                  </a:ext>
                </a:extLst>
              </a:tr>
              <a:tr h="20346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u="none" strike="noStrike" kern="1200" cap="none" normalizeH="0" baseline="0" dirty="0">
                          <a:ln>
                            <a:noFill/>
                          </a:ln>
                          <a:solidFill>
                            <a:srgbClr val="002060"/>
                          </a:solidFill>
                          <a:effectLst/>
                          <a:latin typeface="+mn-lt"/>
                          <a:ea typeface="+mn-ea"/>
                          <a:cs typeface="+mn-cs"/>
                        </a:rPr>
                        <a:t>Área de Faja de Protección en lotes:</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noFill/>
                  </a:tcPr>
                </a:tc>
                <a:tc hMerge="1">
                  <a:txBody>
                    <a:bodyPr/>
                    <a:lstStyle/>
                    <a:p>
                      <a:endParaRPr lang="es-ES"/>
                    </a:p>
                  </a:txBody>
                  <a:tcPr/>
                </a:tc>
                <a:tc gridSpan="2">
                  <a:txBody>
                    <a:bodyPr/>
                    <a:lstStyle/>
                    <a:p>
                      <a:pPr marL="0" marR="0" lvl="0" indent="0" algn="r" defTabSz="914400" rtl="0" eaLnBrk="1" fontAlgn="ctr" latinLnBrk="0" hangingPunct="1">
                        <a:lnSpc>
                          <a:spcPct val="115000"/>
                        </a:lnSpc>
                        <a:spcBef>
                          <a:spcPts val="0"/>
                        </a:spcBef>
                        <a:spcAft>
                          <a:spcPts val="0"/>
                        </a:spcAft>
                        <a:buClrTx/>
                        <a:buSzTx/>
                        <a:buFontTx/>
                        <a:buNone/>
                        <a:tabLst/>
                        <a:defRPr/>
                      </a:pPr>
                      <a:r>
                        <a:rPr kumimoji="0" lang="es-ES" sz="700" u="none" strike="noStrike" kern="1200" cap="none" normalizeH="0" baseline="0" dirty="0">
                          <a:ln>
                            <a:noFill/>
                          </a:ln>
                          <a:solidFill>
                            <a:srgbClr val="002060"/>
                          </a:solidFill>
                          <a:effectLst/>
                          <a:latin typeface="+mn-lt"/>
                          <a:ea typeface="+mn-ea"/>
                          <a:cs typeface="+mn-cs"/>
                        </a:rPr>
                        <a:t>29,22</a:t>
                      </a:r>
                      <a:endParaRPr kumimoji="0" lang="es-EC" sz="700" u="none" strike="noStrike" kern="1200" cap="none" normalizeH="0" baseline="0" dirty="0">
                        <a:ln>
                          <a:noFill/>
                        </a:ln>
                        <a:solidFill>
                          <a:srgbClr val="002060"/>
                        </a:solidFill>
                        <a:effectLst/>
                        <a:latin typeface="+mn-lt"/>
                        <a:ea typeface="+mn-ea"/>
                        <a:cs typeface="+mn-cs"/>
                      </a:endParaRPr>
                    </a:p>
                  </a:txBody>
                  <a:tcPr marL="68567" marR="68567" marT="0" marB="0" anchor="ctr">
                    <a:noFill/>
                  </a:tcPr>
                </a:tc>
                <a:tc hMerge="1">
                  <a:txBody>
                    <a:bodyPr/>
                    <a:lstStyle/>
                    <a:p>
                      <a:endParaRPr lang="es-ES"/>
                    </a:p>
                  </a:txBody>
                  <a:tcPr/>
                </a:tc>
                <a:tc>
                  <a:txBody>
                    <a:bodyPr/>
                    <a:lstStyle/>
                    <a:p>
                      <a:pPr marL="0" marR="0" lvl="0" indent="0" algn="l" defTabSz="914400" rtl="0" eaLnBrk="1" fontAlgn="ctr" latinLnBrk="0" hangingPunct="1">
                        <a:lnSpc>
                          <a:spcPct val="115000"/>
                        </a:lnSpc>
                        <a:spcBef>
                          <a:spcPts val="0"/>
                        </a:spcBef>
                        <a:spcAft>
                          <a:spcPts val="0"/>
                        </a:spcAft>
                        <a:buClrTx/>
                        <a:buSzTx/>
                        <a:buFontTx/>
                        <a:buNone/>
                        <a:tabLst>
                          <a:tab pos="2698750" algn="ctr"/>
                          <a:tab pos="5399088" algn="r"/>
                        </a:tabLst>
                        <a:defRPr/>
                      </a:pPr>
                      <a:r>
                        <a:rPr kumimoji="0" lang="es-ES" sz="700" u="none" strike="noStrike" kern="1200" cap="none" normalizeH="0" baseline="0" dirty="0">
                          <a:ln>
                            <a:noFill/>
                          </a:ln>
                          <a:solidFill>
                            <a:srgbClr val="002060"/>
                          </a:solidFill>
                          <a:effectLst/>
                          <a:latin typeface="+mn-lt"/>
                          <a:ea typeface="+mn-ea"/>
                          <a:cs typeface="+mn-cs"/>
                        </a:rPr>
                        <a:t>m2</a:t>
                      </a:r>
                    </a:p>
                  </a:txBody>
                  <a:tcPr marL="91419" marR="91419" marT="45711" marB="45711" anchor="ctr" horzOverflow="overflow">
                    <a:noFill/>
                  </a:tcPr>
                </a:tc>
                <a:tc vMerge="1">
                  <a:txBody>
                    <a:bodyPr/>
                    <a:lstStyle/>
                    <a:p>
                      <a:endParaRPr lang="es-ES"/>
                    </a:p>
                  </a:txBody>
                  <a:tcPr/>
                </a:tc>
                <a:extLst>
                  <a:ext uri="{0D108BD9-81ED-4DB2-BD59-A6C34878D82A}">
                    <a16:rowId xmlns:a16="http://schemas.microsoft.com/office/drawing/2014/main" xmlns="" val="10010"/>
                  </a:ext>
                </a:extLst>
              </a:tr>
              <a:tr h="18825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700" u="none" strike="noStrike" kern="1200" cap="none" normalizeH="0" baseline="0" dirty="0">
                          <a:ln>
                            <a:noFill/>
                          </a:ln>
                          <a:solidFill>
                            <a:srgbClr val="002060"/>
                          </a:solidFill>
                          <a:effectLst/>
                          <a:latin typeface="+mn-lt"/>
                          <a:ea typeface="+mn-ea"/>
                          <a:cs typeface="+mn-cs"/>
                        </a:rPr>
                        <a:t>Área verde:</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chemeClr val="accent5">
                        <a:lumMod val="20000"/>
                        <a:lumOff val="80000"/>
                      </a:schemeClr>
                    </a:solidFill>
                  </a:tcPr>
                </a:tc>
                <a:tc hMerge="1">
                  <a:txBody>
                    <a:bodyPr/>
                    <a:lstStyle/>
                    <a:p>
                      <a:endParaRPr lang="es-EC"/>
                    </a:p>
                  </a:txBody>
                  <a:tcPr/>
                </a:tc>
                <a:tc gridSpan="2">
                  <a:txBody>
                    <a:bodyPr/>
                    <a:lstStyle/>
                    <a:p>
                      <a:pPr marL="0" marR="0" lvl="0" indent="0" algn="r" defTabSz="914400" rtl="0" eaLnBrk="1" fontAlgn="ctr" latinLnBrk="0" hangingPunct="1">
                        <a:lnSpc>
                          <a:spcPct val="115000"/>
                        </a:lnSpc>
                        <a:spcBef>
                          <a:spcPts val="0"/>
                        </a:spcBef>
                        <a:spcAft>
                          <a:spcPts val="0"/>
                        </a:spcAft>
                        <a:buClrTx/>
                        <a:buSzTx/>
                        <a:buFontTx/>
                        <a:buNone/>
                        <a:tabLst/>
                        <a:defRPr/>
                      </a:pPr>
                      <a:r>
                        <a:rPr kumimoji="0" lang="es-ES" sz="700" u="none" strike="noStrike" kern="1200" cap="none" normalizeH="0" baseline="0" dirty="0">
                          <a:ln>
                            <a:noFill/>
                          </a:ln>
                          <a:solidFill>
                            <a:srgbClr val="002060"/>
                          </a:solidFill>
                          <a:effectLst/>
                          <a:latin typeface="+mn-lt"/>
                          <a:ea typeface="+mn-ea"/>
                          <a:cs typeface="+mn-cs"/>
                        </a:rPr>
                        <a:t>3.774,92</a:t>
                      </a:r>
                      <a:endParaRPr kumimoji="0" lang="es-EC" sz="700" u="none" strike="noStrike" kern="1200" cap="none" normalizeH="0" baseline="0" dirty="0">
                        <a:ln>
                          <a:noFill/>
                        </a:ln>
                        <a:solidFill>
                          <a:srgbClr val="002060"/>
                        </a:solidFill>
                        <a:effectLst/>
                        <a:latin typeface="+mn-lt"/>
                        <a:ea typeface="+mn-ea"/>
                        <a:cs typeface="+mn-cs"/>
                      </a:endParaRPr>
                    </a:p>
                  </a:txBody>
                  <a:tcPr marL="68567" marR="68567" marT="0" marB="0" anchor="ctr">
                    <a:solidFill>
                      <a:schemeClr val="accent5">
                        <a:lumMod val="20000"/>
                        <a:lumOff val="80000"/>
                      </a:schemeClr>
                    </a:solidFill>
                  </a:tcPr>
                </a:tc>
                <a:tc hMerge="1">
                  <a:txBody>
                    <a:bodyPr/>
                    <a:lstStyle/>
                    <a:p>
                      <a:endParaRPr lang="es-E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es-EC" sz="700" u="none" strike="noStrike" kern="1200" cap="none" normalizeH="0" baseline="0" dirty="0">
                          <a:ln>
                            <a:noFill/>
                          </a:ln>
                          <a:solidFill>
                            <a:srgbClr val="002060"/>
                          </a:solidFill>
                          <a:effectLst/>
                          <a:latin typeface="+mn-lt"/>
                          <a:ea typeface="+mn-ea"/>
                          <a:cs typeface="+mn-cs"/>
                        </a:rPr>
                        <a:t>m2</a:t>
                      </a:r>
                    </a:p>
                  </a:txBody>
                  <a:tcPr marL="91419" marR="91419" marT="45711" marB="45711" anchor="ctr" horzOverflow="overflow">
                    <a:solidFill>
                      <a:schemeClr val="accent5">
                        <a:lumMod val="20000"/>
                        <a:lumOff val="80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extLst>
                  <a:ext uri="{0D108BD9-81ED-4DB2-BD59-A6C34878D82A}">
                    <a16:rowId xmlns:a16="http://schemas.microsoft.com/office/drawing/2014/main" xmlns="" val="10011"/>
                  </a:ext>
                </a:extLst>
              </a:tr>
              <a:tr h="20346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700" u="none" strike="noStrike" kern="1200" cap="none" normalizeH="0" baseline="0" dirty="0">
                          <a:ln>
                            <a:noFill/>
                          </a:ln>
                          <a:solidFill>
                            <a:srgbClr val="002060"/>
                          </a:solidFill>
                          <a:effectLst/>
                          <a:latin typeface="+mn-lt"/>
                          <a:ea typeface="+mn-ea"/>
                          <a:cs typeface="+mn-cs"/>
                        </a:rPr>
                        <a:t>Áreas municipales:</a:t>
                      </a:r>
                    </a:p>
                  </a:txBody>
                  <a:tcPr marL="91419" marR="91419" marT="45711" marB="45711" anchor="ctr" horzOverflow="overflow">
                    <a:noFill/>
                  </a:tcPr>
                </a:tc>
                <a:tc hMerge="1">
                  <a:txBody>
                    <a:bodyPr/>
                    <a:lstStyle/>
                    <a:p>
                      <a:endParaRPr lang="es-ES"/>
                    </a:p>
                  </a:txBody>
                  <a:tcPr/>
                </a:tc>
                <a:tc gridSpan="2">
                  <a:txBody>
                    <a:bodyPr/>
                    <a:lstStyle/>
                    <a:p>
                      <a:pPr marL="0" marR="0" lvl="0" indent="0" algn="r" defTabSz="914400" rtl="0" eaLnBrk="1" fontAlgn="ctr" latinLnBrk="0" hangingPunct="1">
                        <a:lnSpc>
                          <a:spcPct val="115000"/>
                        </a:lnSpc>
                        <a:spcBef>
                          <a:spcPts val="0"/>
                        </a:spcBef>
                        <a:spcAft>
                          <a:spcPts val="0"/>
                        </a:spcAft>
                        <a:buClrTx/>
                        <a:buSzTx/>
                        <a:buFontTx/>
                        <a:buNone/>
                        <a:tabLst/>
                        <a:defRPr/>
                      </a:pPr>
                      <a:r>
                        <a:rPr kumimoji="0" lang="es-ES" sz="700" u="none" strike="noStrike" kern="1200" cap="none" normalizeH="0" baseline="0" dirty="0">
                          <a:ln>
                            <a:noFill/>
                          </a:ln>
                          <a:solidFill>
                            <a:srgbClr val="002060"/>
                          </a:solidFill>
                          <a:effectLst/>
                          <a:latin typeface="+mn-lt"/>
                          <a:ea typeface="+mn-ea"/>
                          <a:cs typeface="+mn-cs"/>
                        </a:rPr>
                        <a:t>1.663,01</a:t>
                      </a:r>
                      <a:endParaRPr kumimoji="0" lang="es-EC" sz="700" u="none" strike="noStrike" kern="1200" cap="none" normalizeH="0" baseline="0" dirty="0">
                        <a:ln>
                          <a:noFill/>
                        </a:ln>
                        <a:solidFill>
                          <a:srgbClr val="002060"/>
                        </a:solidFill>
                        <a:effectLst/>
                        <a:latin typeface="+mn-lt"/>
                        <a:ea typeface="+mn-ea"/>
                        <a:cs typeface="+mn-cs"/>
                      </a:endParaRPr>
                    </a:p>
                  </a:txBody>
                  <a:tcPr marL="68567" marR="68567" marT="0" marB="0" anchor="ctr">
                    <a:noFill/>
                  </a:tcPr>
                </a:tc>
                <a:tc hMerge="1">
                  <a:txBody>
                    <a:bodyPr/>
                    <a:lstStyle/>
                    <a:p>
                      <a:endParaRPr lang="es-ES"/>
                    </a:p>
                  </a:txBody>
                  <a:tcPr/>
                </a:tc>
                <a:tc>
                  <a:txBody>
                    <a:bodyPr/>
                    <a:lstStyle/>
                    <a:p>
                      <a:pPr marL="0" marR="0" lvl="0" indent="0" algn="l" defTabSz="914400" rtl="0" eaLnBrk="1" fontAlgn="ctr" latinLnBrk="0" hangingPunct="1">
                        <a:lnSpc>
                          <a:spcPct val="115000"/>
                        </a:lnSpc>
                        <a:spcBef>
                          <a:spcPts val="0"/>
                        </a:spcBef>
                        <a:spcAft>
                          <a:spcPts val="0"/>
                        </a:spcAft>
                        <a:buClrTx/>
                        <a:buSzTx/>
                        <a:buFontTx/>
                        <a:buNone/>
                        <a:tabLst>
                          <a:tab pos="2698750" algn="ctr"/>
                          <a:tab pos="5399088" algn="r"/>
                        </a:tabLst>
                        <a:defRPr/>
                      </a:pPr>
                      <a:r>
                        <a:rPr kumimoji="0" lang="es-ES" sz="700" u="none" strike="noStrike" kern="1200" cap="none" normalizeH="0" baseline="0" dirty="0">
                          <a:ln>
                            <a:noFill/>
                          </a:ln>
                          <a:solidFill>
                            <a:srgbClr val="002060"/>
                          </a:solidFill>
                          <a:effectLst/>
                          <a:latin typeface="+mn-lt"/>
                          <a:ea typeface="+mn-ea"/>
                          <a:cs typeface="+mn-cs"/>
                        </a:rPr>
                        <a:t>m2</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extLst>
                  <a:ext uri="{0D108BD9-81ED-4DB2-BD59-A6C34878D82A}">
                    <a16:rowId xmlns:a16="http://schemas.microsoft.com/office/drawing/2014/main" xmlns="" val="10012"/>
                  </a:ext>
                </a:extLst>
              </a:tr>
              <a:tr h="20346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700" u="none" strike="noStrike" kern="1200" cap="none" normalizeH="0" baseline="0" dirty="0">
                          <a:ln>
                            <a:noFill/>
                          </a:ln>
                          <a:solidFill>
                            <a:srgbClr val="002060"/>
                          </a:solidFill>
                          <a:effectLst/>
                          <a:latin typeface="+mn-lt"/>
                          <a:ea typeface="+mn-ea"/>
                          <a:cs typeface="+mn-cs"/>
                        </a:rPr>
                        <a:t>Área vías y pasajes:</a:t>
                      </a:r>
                    </a:p>
                  </a:txBody>
                  <a:tcPr marL="91419" marR="91419" marT="45711" marB="45711" anchor="ctr" horzOverflow="overflow">
                    <a:solidFill>
                      <a:schemeClr val="accent5">
                        <a:lumMod val="20000"/>
                        <a:lumOff val="80000"/>
                      </a:schemeClr>
                    </a:solidFill>
                  </a:tcPr>
                </a:tc>
                <a:tc hMerge="1">
                  <a:txBody>
                    <a:bodyPr/>
                    <a:lstStyle/>
                    <a:p>
                      <a:endParaRPr lang="es-ES"/>
                    </a:p>
                  </a:txBody>
                  <a:tcPr/>
                </a:tc>
                <a:tc gridSpan="2">
                  <a:txBody>
                    <a:bodyPr/>
                    <a:lstStyle/>
                    <a:p>
                      <a:pPr marL="0" marR="0" lvl="0" indent="0" algn="r" defTabSz="914400" rtl="0" eaLnBrk="1" fontAlgn="ctr" latinLnBrk="0" hangingPunct="1">
                        <a:lnSpc>
                          <a:spcPct val="115000"/>
                        </a:lnSpc>
                        <a:spcBef>
                          <a:spcPts val="0"/>
                        </a:spcBef>
                        <a:spcAft>
                          <a:spcPts val="0"/>
                        </a:spcAft>
                        <a:buClrTx/>
                        <a:buSzTx/>
                        <a:buFontTx/>
                        <a:buNone/>
                        <a:tabLst/>
                        <a:defRPr/>
                      </a:pPr>
                      <a:r>
                        <a:rPr kumimoji="0" lang="es-ES" sz="700" u="none" strike="noStrike" kern="1200" cap="none" normalizeH="0" baseline="0" dirty="0">
                          <a:ln>
                            <a:noFill/>
                          </a:ln>
                          <a:solidFill>
                            <a:srgbClr val="002060"/>
                          </a:solidFill>
                          <a:effectLst/>
                          <a:latin typeface="+mn-lt"/>
                          <a:ea typeface="+mn-ea"/>
                          <a:cs typeface="+mn-cs"/>
                        </a:rPr>
                        <a:t>6.223,46</a:t>
                      </a:r>
                      <a:endParaRPr kumimoji="0" lang="es-EC" sz="700" u="none" strike="noStrike" kern="1200" cap="none" normalizeH="0" baseline="0" dirty="0">
                        <a:ln>
                          <a:noFill/>
                        </a:ln>
                        <a:solidFill>
                          <a:srgbClr val="002060"/>
                        </a:solidFill>
                        <a:effectLst/>
                        <a:latin typeface="+mn-lt"/>
                        <a:ea typeface="+mn-ea"/>
                        <a:cs typeface="+mn-cs"/>
                      </a:endParaRPr>
                    </a:p>
                  </a:txBody>
                  <a:tcPr marL="68567" marR="68567" marT="0" marB="0" anchor="ctr">
                    <a:solidFill>
                      <a:schemeClr val="accent5">
                        <a:lumMod val="20000"/>
                        <a:lumOff val="80000"/>
                      </a:schemeClr>
                    </a:solidFill>
                  </a:tcPr>
                </a:tc>
                <a:tc hMerge="1">
                  <a:txBody>
                    <a:bodyPr/>
                    <a:lstStyle/>
                    <a:p>
                      <a:endParaRPr lang="es-ES"/>
                    </a:p>
                  </a:txBody>
                  <a:tcPr/>
                </a:tc>
                <a:tc>
                  <a:txBody>
                    <a:bodyPr/>
                    <a:lstStyle/>
                    <a:p>
                      <a:pPr marL="0" marR="0" lvl="0" indent="0" algn="l" defTabSz="914400" rtl="0" eaLnBrk="1" fontAlgn="ctr" latinLnBrk="0" hangingPunct="1">
                        <a:lnSpc>
                          <a:spcPct val="115000"/>
                        </a:lnSpc>
                        <a:spcBef>
                          <a:spcPts val="0"/>
                        </a:spcBef>
                        <a:spcAft>
                          <a:spcPts val="0"/>
                        </a:spcAft>
                        <a:buClrTx/>
                        <a:buSzTx/>
                        <a:buFontTx/>
                        <a:buNone/>
                        <a:tabLst>
                          <a:tab pos="2698750" algn="ctr"/>
                          <a:tab pos="5399088" algn="r"/>
                        </a:tabLst>
                        <a:defRPr/>
                      </a:pPr>
                      <a:r>
                        <a:rPr kumimoji="0" lang="es-ES" sz="700" u="none" strike="noStrike" kern="1200" cap="none" normalizeH="0" baseline="0" dirty="0">
                          <a:ln>
                            <a:noFill/>
                          </a:ln>
                          <a:solidFill>
                            <a:srgbClr val="002060"/>
                          </a:solidFill>
                          <a:effectLst/>
                          <a:latin typeface="+mn-lt"/>
                          <a:ea typeface="+mn-ea"/>
                          <a:cs typeface="+mn-cs"/>
                        </a:rPr>
                        <a:t>m2</a:t>
                      </a:r>
                    </a:p>
                  </a:txBody>
                  <a:tcPr marL="91419" marR="91419" marT="45711" marB="45711" anchor="ctr" horzOverflow="overflow">
                    <a:solidFill>
                      <a:schemeClr val="accent5">
                        <a:lumMod val="20000"/>
                        <a:lumOff val="80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extLst>
                  <a:ext uri="{0D108BD9-81ED-4DB2-BD59-A6C34878D82A}">
                    <a16:rowId xmlns:a16="http://schemas.microsoft.com/office/drawing/2014/main" xmlns="" val="10013"/>
                  </a:ext>
                </a:extLst>
              </a:tr>
              <a:tr h="20346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700" u="none" strike="noStrike" kern="1200" cap="none" normalizeH="0" baseline="0" dirty="0">
                          <a:ln>
                            <a:noFill/>
                          </a:ln>
                          <a:solidFill>
                            <a:srgbClr val="002060"/>
                          </a:solidFill>
                          <a:effectLst/>
                          <a:latin typeface="+mn-lt"/>
                          <a:ea typeface="+mn-ea"/>
                          <a:cs typeface="+mn-cs"/>
                        </a:rPr>
                        <a:t>Área de afectación de vías:</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chemeClr val="bg1"/>
                    </a:solidFill>
                  </a:tcPr>
                </a:tc>
                <a:tc hMerge="1">
                  <a:txBody>
                    <a:bodyPr/>
                    <a:lstStyle/>
                    <a:p>
                      <a:endParaRPr lang="es-ES"/>
                    </a:p>
                  </a:txBody>
                  <a:tcPr/>
                </a:tc>
                <a:tc gridSpan="2">
                  <a:txBody>
                    <a:bodyPr/>
                    <a:lstStyle/>
                    <a:p>
                      <a:pPr marL="0" marR="0" lvl="0" indent="0" algn="r" defTabSz="914400" rtl="0" eaLnBrk="1" fontAlgn="ctr" latinLnBrk="0" hangingPunct="1">
                        <a:lnSpc>
                          <a:spcPct val="115000"/>
                        </a:lnSpc>
                        <a:spcBef>
                          <a:spcPts val="0"/>
                        </a:spcBef>
                        <a:spcAft>
                          <a:spcPts val="0"/>
                        </a:spcAft>
                        <a:buClrTx/>
                        <a:buSzTx/>
                        <a:buFontTx/>
                        <a:buNone/>
                        <a:tabLst/>
                        <a:defRPr/>
                      </a:pPr>
                      <a:r>
                        <a:rPr kumimoji="0" lang="es-ES" sz="700" u="none" strike="noStrike" kern="1200" cap="none" normalizeH="0" baseline="0" dirty="0">
                          <a:ln>
                            <a:noFill/>
                          </a:ln>
                          <a:solidFill>
                            <a:srgbClr val="002060"/>
                          </a:solidFill>
                          <a:effectLst/>
                          <a:latin typeface="+mn-lt"/>
                          <a:ea typeface="+mn-ea"/>
                          <a:cs typeface="+mn-cs"/>
                        </a:rPr>
                        <a:t>45,16</a:t>
                      </a:r>
                      <a:endParaRPr kumimoji="0" lang="es-EC" sz="700" u="none" strike="noStrike" kern="1200" cap="none" normalizeH="0" baseline="0" dirty="0">
                        <a:ln>
                          <a:noFill/>
                        </a:ln>
                        <a:solidFill>
                          <a:srgbClr val="002060"/>
                        </a:solidFill>
                        <a:effectLst/>
                        <a:latin typeface="+mn-lt"/>
                        <a:ea typeface="+mn-ea"/>
                        <a:cs typeface="+mn-cs"/>
                      </a:endParaRPr>
                    </a:p>
                  </a:txBody>
                  <a:tcPr marL="68567" marR="68567" marT="0" marB="0" anchor="ctr">
                    <a:solidFill>
                      <a:schemeClr val="bg1"/>
                    </a:solidFill>
                  </a:tcPr>
                </a:tc>
                <a:tc hMerge="1">
                  <a:txBody>
                    <a:bodyPr/>
                    <a:lstStyle/>
                    <a:p>
                      <a:endParaRPr lang="es-ES"/>
                    </a:p>
                  </a:txBody>
                  <a:tcPr/>
                </a:tc>
                <a:tc>
                  <a:txBody>
                    <a:bodyPr/>
                    <a:lstStyle/>
                    <a:p>
                      <a:pPr marL="0" marR="0" lvl="0" indent="0" algn="l" defTabSz="914400" rtl="0" eaLnBrk="1" fontAlgn="ctr" latinLnBrk="0" hangingPunct="1">
                        <a:lnSpc>
                          <a:spcPct val="115000"/>
                        </a:lnSpc>
                        <a:spcBef>
                          <a:spcPts val="0"/>
                        </a:spcBef>
                        <a:spcAft>
                          <a:spcPts val="0"/>
                        </a:spcAft>
                        <a:buClrTx/>
                        <a:buSzTx/>
                        <a:buFontTx/>
                        <a:buNone/>
                        <a:tabLst>
                          <a:tab pos="2698750" algn="ctr"/>
                          <a:tab pos="5399088" algn="r"/>
                        </a:tabLst>
                        <a:defRPr/>
                      </a:pPr>
                      <a:r>
                        <a:rPr kumimoji="0" lang="es-ES" sz="700" u="none" strike="noStrike" kern="1200" cap="none" normalizeH="0" baseline="0" dirty="0">
                          <a:ln>
                            <a:noFill/>
                          </a:ln>
                          <a:solidFill>
                            <a:srgbClr val="002060"/>
                          </a:solidFill>
                          <a:effectLst/>
                          <a:latin typeface="+mn-lt"/>
                          <a:ea typeface="+mn-ea"/>
                          <a:cs typeface="+mn-cs"/>
                        </a:rPr>
                        <a:t>m2</a:t>
                      </a:r>
                    </a:p>
                  </a:txBody>
                  <a:tcPr marL="91419" marR="91419" marT="45711" marB="45711" anchor="ctr" horzOverflow="overflow">
                    <a:solidFill>
                      <a:schemeClr val="bg1"/>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extLst>
                  <a:ext uri="{0D108BD9-81ED-4DB2-BD59-A6C34878D82A}">
                    <a16:rowId xmlns:a16="http://schemas.microsoft.com/office/drawing/2014/main" xmlns="" val="10014"/>
                  </a:ext>
                </a:extLst>
              </a:tr>
              <a:tr h="26053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u="none" strike="noStrike" kern="1200" cap="none" normalizeH="0" baseline="0" dirty="0">
                          <a:ln>
                            <a:noFill/>
                          </a:ln>
                          <a:solidFill>
                            <a:srgbClr val="002060"/>
                          </a:solidFill>
                          <a:effectLst/>
                          <a:latin typeface="+mn-lt"/>
                          <a:ea typeface="+mn-ea"/>
                          <a:cs typeface="+mn-cs"/>
                        </a:rPr>
                        <a:t>ÁREA BRUTA TOTAL:</a:t>
                      </a:r>
                    </a:p>
                  </a:txBody>
                  <a:tcPr marL="91419" marR="91419" marT="45711" marB="45711" anchor="ctr" horzOverflow="overflow">
                    <a:solidFill>
                      <a:schemeClr val="accent5">
                        <a:lumMod val="20000"/>
                        <a:lumOff val="80000"/>
                      </a:schemeClr>
                    </a:solidFill>
                  </a:tcPr>
                </a:tc>
                <a:tc hMerge="1">
                  <a:txBody>
                    <a:bodyPr/>
                    <a:lstStyle/>
                    <a:p>
                      <a:endParaRPr lang="es-ES"/>
                    </a:p>
                  </a:txBody>
                  <a:tcPr/>
                </a:tc>
                <a:tc gridSpan="2">
                  <a:txBody>
                    <a:bodyPr/>
                    <a:lstStyle/>
                    <a:p>
                      <a:pPr marL="0" marR="0" lvl="0" indent="0" algn="r" defTabSz="914400" rtl="0" eaLnBrk="1" fontAlgn="ctr" latinLnBrk="0" hangingPunct="1">
                        <a:lnSpc>
                          <a:spcPct val="115000"/>
                        </a:lnSpc>
                        <a:spcBef>
                          <a:spcPts val="0"/>
                        </a:spcBef>
                        <a:spcAft>
                          <a:spcPts val="0"/>
                        </a:spcAft>
                        <a:buClrTx/>
                        <a:buSzTx/>
                        <a:buFontTx/>
                        <a:buNone/>
                        <a:tabLst/>
                        <a:defRPr/>
                      </a:pPr>
                      <a:r>
                        <a:rPr kumimoji="0" lang="es-ES" sz="700" b="1" u="none" strike="noStrike" kern="1200" cap="none" normalizeH="0" baseline="0" dirty="0">
                          <a:ln>
                            <a:noFill/>
                          </a:ln>
                          <a:solidFill>
                            <a:srgbClr val="002060"/>
                          </a:solidFill>
                          <a:effectLst/>
                          <a:latin typeface="+mn-lt"/>
                          <a:ea typeface="+mn-ea"/>
                          <a:cs typeface="+mn-cs"/>
                        </a:rPr>
                        <a:t>25.460,09</a:t>
                      </a:r>
                      <a:endParaRPr kumimoji="0" lang="es-EC" sz="700" u="none" strike="noStrike" kern="1200" cap="none" normalizeH="0" baseline="0" dirty="0">
                        <a:ln>
                          <a:noFill/>
                        </a:ln>
                        <a:solidFill>
                          <a:srgbClr val="002060"/>
                        </a:solidFill>
                        <a:effectLst/>
                        <a:latin typeface="+mn-lt"/>
                        <a:ea typeface="+mn-ea"/>
                        <a:cs typeface="+mn-cs"/>
                      </a:endParaRPr>
                    </a:p>
                  </a:txBody>
                  <a:tcPr marL="68567" marR="68567" marT="0" marB="0" anchor="ctr">
                    <a:lnB w="19050" cap="flat" cmpd="sng" algn="ctr">
                      <a:solidFill>
                        <a:srgbClr val="5A8B25"/>
                      </a:solidFill>
                      <a:prstDash val="solid"/>
                      <a:round/>
                      <a:headEnd type="none" w="med" len="med"/>
                      <a:tailEnd type="none" w="med" len="med"/>
                    </a:lnB>
                    <a:solidFill>
                      <a:schemeClr val="accent5">
                        <a:lumMod val="20000"/>
                        <a:lumOff val="80000"/>
                      </a:schemeClr>
                    </a:solidFill>
                  </a:tcPr>
                </a:tc>
                <a:tc hMerge="1">
                  <a:txBody>
                    <a:bodyPr/>
                    <a:lstStyle/>
                    <a:p>
                      <a:endParaRPr lang="es-ES"/>
                    </a:p>
                  </a:txBody>
                  <a:tcPr/>
                </a:tc>
                <a:tc>
                  <a:txBody>
                    <a:bodyPr/>
                    <a:lstStyle/>
                    <a:p>
                      <a:pPr marL="0" marR="0" lvl="0" indent="0" algn="l" defTabSz="914400" rtl="0" eaLnBrk="1" fontAlgn="ctr" latinLnBrk="0" hangingPunct="1">
                        <a:lnSpc>
                          <a:spcPct val="115000"/>
                        </a:lnSpc>
                        <a:spcBef>
                          <a:spcPts val="0"/>
                        </a:spcBef>
                        <a:spcAft>
                          <a:spcPts val="0"/>
                        </a:spcAft>
                        <a:buClrTx/>
                        <a:buSzTx/>
                        <a:buFontTx/>
                        <a:buNone/>
                        <a:tabLst>
                          <a:tab pos="2698750" algn="ctr"/>
                          <a:tab pos="5399088" algn="r"/>
                        </a:tabLst>
                        <a:defRPr/>
                      </a:pPr>
                      <a:r>
                        <a:rPr kumimoji="0" lang="es-ES" sz="700" u="none" strike="noStrike" kern="1200" cap="none" normalizeH="0" baseline="0" dirty="0">
                          <a:ln>
                            <a:noFill/>
                          </a:ln>
                          <a:solidFill>
                            <a:srgbClr val="002060"/>
                          </a:solidFill>
                          <a:effectLst/>
                          <a:latin typeface="+mn-lt"/>
                          <a:ea typeface="+mn-ea"/>
                          <a:cs typeface="+mn-cs"/>
                        </a:rPr>
                        <a:t>m2</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700" u="none" strike="noStrike" kern="1200" cap="none" normalizeH="0" baseline="0" dirty="0">
                          <a:ln>
                            <a:noFill/>
                          </a:ln>
                          <a:solidFill>
                            <a:schemeClr val="tx1"/>
                          </a:solidFill>
                          <a:effectLst/>
                          <a:latin typeface="+mn-lt"/>
                          <a:ea typeface="+mn-ea"/>
                          <a:cs typeface="+mn-cs"/>
                        </a:rPr>
                        <a:t>UERB-AZCA</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extLst>
                  <a:ext uri="{0D108BD9-81ED-4DB2-BD59-A6C34878D82A}">
                    <a16:rowId xmlns:a16="http://schemas.microsoft.com/office/drawing/2014/main" xmlns="" val="10015"/>
                  </a:ext>
                </a:extLst>
              </a:tr>
            </a:tbl>
          </a:graphicData>
        </a:graphic>
      </p:graphicFrame>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56344" t="58022" r="19944" b="10723"/>
          <a:stretch/>
        </p:blipFill>
        <p:spPr bwMode="auto">
          <a:xfrm>
            <a:off x="9283474" y="1169580"/>
            <a:ext cx="2647967" cy="218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Pc09regtb05\regula tu barrio2\2018\FOTOS\INSPECCIONES\INSPECCIÓN RIESGOS PUNTO LA CAPILLA 13-10-2018\DSC_0035.JPG"/>
          <p:cNvPicPr>
            <a:picLocks noChangeAspect="1" noChangeArrowheads="1"/>
          </p:cNvPicPr>
          <p:nvPr/>
        </p:nvPicPr>
        <p:blipFill rotWithShape="1">
          <a:blip r:embed="rId7">
            <a:extLst>
              <a:ext uri="{28A0092B-C50C-407E-A947-70E740481C1C}">
                <a14:useLocalDpi xmlns:a14="http://schemas.microsoft.com/office/drawing/2010/main" val="0"/>
              </a:ext>
            </a:extLst>
          </a:blip>
          <a:srcRect t="19872" b="29643"/>
          <a:stretch/>
        </p:blipFill>
        <p:spPr bwMode="auto">
          <a:xfrm>
            <a:off x="6529642" y="2806322"/>
            <a:ext cx="2680573" cy="240694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Pc09regtb05\regula tu barrio2\2018\FOTOS\INSPECCIONES\INSPECCIÓN RIESGOS PUNTO LA CAPILLA 13-10-2018\DSC_0036.JPG"/>
          <p:cNvPicPr>
            <a:picLocks noChangeAspect="1" noChangeArrowheads="1"/>
          </p:cNvPicPr>
          <p:nvPr/>
        </p:nvPicPr>
        <p:blipFill rotWithShape="1">
          <a:blip r:embed="rId8">
            <a:extLst>
              <a:ext uri="{28A0092B-C50C-407E-A947-70E740481C1C}">
                <a14:useLocalDpi xmlns:a14="http://schemas.microsoft.com/office/drawing/2010/main" val="0"/>
              </a:ext>
            </a:extLst>
          </a:blip>
          <a:srcRect l="130" t="19500" r="-130" b="24681"/>
          <a:stretch/>
        </p:blipFill>
        <p:spPr bwMode="auto">
          <a:xfrm>
            <a:off x="9283475" y="3448050"/>
            <a:ext cx="2647966"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163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413" t="14657" r="11608" b="5736"/>
          <a:stretch/>
        </p:blipFill>
        <p:spPr bwMode="auto">
          <a:xfrm>
            <a:off x="987182" y="1088777"/>
            <a:ext cx="7674217" cy="5456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4884" y="6232167"/>
            <a:ext cx="1243123" cy="625833"/>
          </a:xfrm>
          <a:prstGeom prst="rect">
            <a:avLst/>
          </a:prstGeom>
        </p:spPr>
      </p:pic>
      <p:pic>
        <p:nvPicPr>
          <p:cNvPr id="5" name="Imagen 5"/>
          <p:cNvPicPr>
            <a:picLocks noChangeAspect="1"/>
          </p:cNvPicPr>
          <p:nvPr/>
        </p:nvPicPr>
        <p:blipFill rotWithShape="1">
          <a:blip r:embed="rId4"/>
          <a:srcRect t="2" r="16755" b="-179058"/>
          <a:stretch/>
        </p:blipFill>
        <p:spPr>
          <a:xfrm>
            <a:off x="350876" y="6634709"/>
            <a:ext cx="10092536" cy="446582"/>
          </a:xfrm>
          <a:prstGeom prst="rect">
            <a:avLst/>
          </a:prstGeom>
        </p:spPr>
      </p:pic>
      <p:sp>
        <p:nvSpPr>
          <p:cNvPr id="8" name="CuadroTexto 24"/>
          <p:cNvSpPr txBox="1"/>
          <p:nvPr/>
        </p:nvSpPr>
        <p:spPr>
          <a:xfrm>
            <a:off x="208134" y="707718"/>
            <a:ext cx="5845049" cy="400110"/>
          </a:xfrm>
          <a:prstGeom prst="rect">
            <a:avLst/>
          </a:prstGeom>
          <a:noFill/>
        </p:spPr>
        <p:txBody>
          <a:bodyPr wrap="square" rtlCol="0">
            <a:spAutoFit/>
          </a:bodyPr>
          <a:lstStyle/>
          <a:p>
            <a:r>
              <a:rPr lang="es-ES_tradnl" sz="2000" b="1" dirty="0">
                <a:solidFill>
                  <a:srgbClr val="C00000"/>
                </a:solidFill>
              </a:rPr>
              <a:t>ÁREAS VERDES CERCANAS AL ASENTAMIENTO</a:t>
            </a:r>
          </a:p>
        </p:txBody>
      </p:sp>
      <p:sp>
        <p:nvSpPr>
          <p:cNvPr id="13" name="12 Rectángulo"/>
          <p:cNvSpPr/>
          <p:nvPr/>
        </p:nvSpPr>
        <p:spPr>
          <a:xfrm>
            <a:off x="9317330" y="929189"/>
            <a:ext cx="526211" cy="319178"/>
          </a:xfrm>
          <a:prstGeom prst="rect">
            <a:avLst/>
          </a:prstGeom>
          <a:solidFill>
            <a:schemeClr val="accent2">
              <a:lumMod val="60000"/>
              <a:lumOff val="40000"/>
            </a:schemeClr>
          </a:solidFill>
          <a:ln>
            <a:solidFill>
              <a:schemeClr val="accent2">
                <a:lumMod val="75000"/>
              </a:schemeClr>
            </a:solidFill>
            <a:prstDash val="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15" name="14 Rectángulo"/>
          <p:cNvSpPr/>
          <p:nvPr/>
        </p:nvSpPr>
        <p:spPr>
          <a:xfrm>
            <a:off x="9326855" y="1329925"/>
            <a:ext cx="526211" cy="319178"/>
          </a:xfrm>
          <a:prstGeom prst="rect">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C">
              <a:solidFill>
                <a:schemeClr val="lt1"/>
              </a:solidFill>
            </a:endParaRPr>
          </a:p>
        </p:txBody>
      </p:sp>
      <p:cxnSp>
        <p:nvCxnSpPr>
          <p:cNvPr id="16" name="15 Conector recto de flecha"/>
          <p:cNvCxnSpPr/>
          <p:nvPr/>
        </p:nvCxnSpPr>
        <p:spPr>
          <a:xfrm>
            <a:off x="9345158" y="2828323"/>
            <a:ext cx="526211" cy="0"/>
          </a:xfrm>
          <a:prstGeom prst="straightConnector1">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CuadroTexto 16"/>
          <p:cNvSpPr txBox="1"/>
          <p:nvPr/>
        </p:nvSpPr>
        <p:spPr>
          <a:xfrm>
            <a:off x="9853066" y="929189"/>
            <a:ext cx="1790365" cy="276999"/>
          </a:xfrm>
          <a:prstGeom prst="rect">
            <a:avLst/>
          </a:prstGeom>
          <a:noFill/>
        </p:spPr>
        <p:txBody>
          <a:bodyPr wrap="square" rtlCol="0">
            <a:spAutoFit/>
          </a:bodyPr>
          <a:lstStyle/>
          <a:p>
            <a:pPr>
              <a:defRPr/>
            </a:pPr>
            <a:r>
              <a:rPr lang="es-ES" sz="1200" b="1" dirty="0">
                <a:solidFill>
                  <a:srgbClr val="80B8E0"/>
                </a:solidFill>
                <a:latin typeface="Calibri" pitchFamily="34" charset="0"/>
                <a:cs typeface="Arial" charset="0"/>
              </a:rPr>
              <a:t>MACRO-LOTE 1</a:t>
            </a:r>
          </a:p>
        </p:txBody>
      </p:sp>
      <p:sp>
        <p:nvSpPr>
          <p:cNvPr id="19" name="CuadroTexto 16"/>
          <p:cNvSpPr txBox="1"/>
          <p:nvPr/>
        </p:nvSpPr>
        <p:spPr>
          <a:xfrm>
            <a:off x="9853066" y="1331964"/>
            <a:ext cx="1790365" cy="276999"/>
          </a:xfrm>
          <a:prstGeom prst="rect">
            <a:avLst/>
          </a:prstGeom>
          <a:noFill/>
        </p:spPr>
        <p:txBody>
          <a:bodyPr wrap="square" rtlCol="0">
            <a:spAutoFit/>
          </a:bodyPr>
          <a:lstStyle/>
          <a:p>
            <a:pPr>
              <a:defRPr/>
            </a:pPr>
            <a:r>
              <a:rPr lang="es-ES" sz="1200" b="1" dirty="0">
                <a:solidFill>
                  <a:srgbClr val="80B8E0"/>
                </a:solidFill>
                <a:latin typeface="Calibri" pitchFamily="34" charset="0"/>
                <a:cs typeface="Arial" charset="0"/>
              </a:rPr>
              <a:t>MACRO-LOTE 2</a:t>
            </a:r>
          </a:p>
        </p:txBody>
      </p:sp>
      <p:sp>
        <p:nvSpPr>
          <p:cNvPr id="20" name="CuadroTexto 16"/>
          <p:cNvSpPr txBox="1"/>
          <p:nvPr/>
        </p:nvSpPr>
        <p:spPr>
          <a:xfrm>
            <a:off x="9871370" y="2689823"/>
            <a:ext cx="1790365" cy="276999"/>
          </a:xfrm>
          <a:prstGeom prst="rect">
            <a:avLst/>
          </a:prstGeom>
          <a:noFill/>
        </p:spPr>
        <p:txBody>
          <a:bodyPr wrap="square" rtlCol="0">
            <a:spAutoFit/>
          </a:bodyPr>
          <a:lstStyle/>
          <a:p>
            <a:pPr>
              <a:defRPr/>
            </a:pPr>
            <a:r>
              <a:rPr lang="es-ES" sz="1200" b="1" dirty="0">
                <a:solidFill>
                  <a:srgbClr val="80B8E0"/>
                </a:solidFill>
                <a:latin typeface="Calibri" pitchFamily="34" charset="0"/>
                <a:cs typeface="Arial" charset="0"/>
              </a:rPr>
              <a:t>DISTANCIA</a:t>
            </a:r>
          </a:p>
        </p:txBody>
      </p:sp>
      <p:sp>
        <p:nvSpPr>
          <p:cNvPr id="35" name="34 Rectángulo"/>
          <p:cNvSpPr/>
          <p:nvPr/>
        </p:nvSpPr>
        <p:spPr>
          <a:xfrm>
            <a:off x="9326854" y="1770512"/>
            <a:ext cx="526211" cy="31917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36" name="CuadroTexto 16"/>
          <p:cNvSpPr txBox="1"/>
          <p:nvPr/>
        </p:nvSpPr>
        <p:spPr>
          <a:xfrm>
            <a:off x="9853065" y="1761282"/>
            <a:ext cx="1790365" cy="276999"/>
          </a:xfrm>
          <a:prstGeom prst="rect">
            <a:avLst/>
          </a:prstGeom>
          <a:noFill/>
        </p:spPr>
        <p:txBody>
          <a:bodyPr wrap="square" rtlCol="0">
            <a:spAutoFit/>
          </a:bodyPr>
          <a:lstStyle/>
          <a:p>
            <a:pPr>
              <a:defRPr/>
            </a:pPr>
            <a:r>
              <a:rPr lang="es-ES" sz="1200" b="1" dirty="0">
                <a:solidFill>
                  <a:srgbClr val="80B8E0"/>
                </a:solidFill>
                <a:latin typeface="Calibri" pitchFamily="34" charset="0"/>
                <a:cs typeface="Arial" charset="0"/>
              </a:rPr>
              <a:t>ÁREAS VERDES</a:t>
            </a:r>
          </a:p>
        </p:txBody>
      </p:sp>
      <p:sp>
        <p:nvSpPr>
          <p:cNvPr id="30" name="CuadroTexto 6"/>
          <p:cNvSpPr txBox="1"/>
          <p:nvPr/>
        </p:nvSpPr>
        <p:spPr>
          <a:xfrm>
            <a:off x="1848595" y="-7231"/>
            <a:ext cx="8494809"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BARRIO “PUNTO LA CAPILLA”</a:t>
            </a:r>
            <a:endParaRPr lang="es-ES_tradnl" sz="1600" b="1" dirty="0">
              <a:solidFill>
                <a:srgbClr val="0070C0"/>
              </a:solidFill>
            </a:endParaRPr>
          </a:p>
        </p:txBody>
      </p:sp>
      <p:sp>
        <p:nvSpPr>
          <p:cNvPr id="31" name="CuadroTexto 7"/>
          <p:cNvSpPr txBox="1"/>
          <p:nvPr/>
        </p:nvSpPr>
        <p:spPr>
          <a:xfrm>
            <a:off x="3471684" y="518666"/>
            <a:ext cx="5486296" cy="276999"/>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CALDERON </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CALDERON</a:t>
            </a:r>
          </a:p>
        </p:txBody>
      </p:sp>
      <p:sp>
        <p:nvSpPr>
          <p:cNvPr id="2" name="1 Forma libre"/>
          <p:cNvSpPr/>
          <p:nvPr/>
        </p:nvSpPr>
        <p:spPr>
          <a:xfrm>
            <a:off x="5872163" y="3957494"/>
            <a:ext cx="942975" cy="500063"/>
          </a:xfrm>
          <a:custGeom>
            <a:avLst/>
            <a:gdLst>
              <a:gd name="connsiteX0" fmla="*/ 781050 w 942975"/>
              <a:gd name="connsiteY0" fmla="*/ 100013 h 500063"/>
              <a:gd name="connsiteX1" fmla="*/ 828675 w 942975"/>
              <a:gd name="connsiteY1" fmla="*/ 57150 h 500063"/>
              <a:gd name="connsiteX2" fmla="*/ 942975 w 942975"/>
              <a:gd name="connsiteY2" fmla="*/ 0 h 500063"/>
              <a:gd name="connsiteX3" fmla="*/ 933450 w 942975"/>
              <a:gd name="connsiteY3" fmla="*/ 204788 h 500063"/>
              <a:gd name="connsiteX4" fmla="*/ 923925 w 942975"/>
              <a:gd name="connsiteY4" fmla="*/ 309563 h 500063"/>
              <a:gd name="connsiteX5" fmla="*/ 923925 w 942975"/>
              <a:gd name="connsiteY5" fmla="*/ 423863 h 500063"/>
              <a:gd name="connsiteX6" fmla="*/ 862012 w 942975"/>
              <a:gd name="connsiteY6" fmla="*/ 490538 h 500063"/>
              <a:gd name="connsiteX7" fmla="*/ 762000 w 942975"/>
              <a:gd name="connsiteY7" fmla="*/ 461963 h 500063"/>
              <a:gd name="connsiteX8" fmla="*/ 704850 w 942975"/>
              <a:gd name="connsiteY8" fmla="*/ 442913 h 500063"/>
              <a:gd name="connsiteX9" fmla="*/ 609600 w 942975"/>
              <a:gd name="connsiteY9" fmla="*/ 466725 h 500063"/>
              <a:gd name="connsiteX10" fmla="*/ 552450 w 942975"/>
              <a:gd name="connsiteY10" fmla="*/ 452438 h 500063"/>
              <a:gd name="connsiteX11" fmla="*/ 490537 w 942975"/>
              <a:gd name="connsiteY11" fmla="*/ 428625 h 500063"/>
              <a:gd name="connsiteX12" fmla="*/ 423862 w 942975"/>
              <a:gd name="connsiteY12" fmla="*/ 409575 h 500063"/>
              <a:gd name="connsiteX13" fmla="*/ 328612 w 942975"/>
              <a:gd name="connsiteY13" fmla="*/ 419100 h 500063"/>
              <a:gd name="connsiteX14" fmla="*/ 247650 w 942975"/>
              <a:gd name="connsiteY14" fmla="*/ 447675 h 500063"/>
              <a:gd name="connsiteX15" fmla="*/ 190500 w 942975"/>
              <a:gd name="connsiteY15" fmla="*/ 461963 h 500063"/>
              <a:gd name="connsiteX16" fmla="*/ 123825 w 942975"/>
              <a:gd name="connsiteY16" fmla="*/ 500063 h 500063"/>
              <a:gd name="connsiteX17" fmla="*/ 38100 w 942975"/>
              <a:gd name="connsiteY17" fmla="*/ 490538 h 500063"/>
              <a:gd name="connsiteX18" fmla="*/ 0 w 942975"/>
              <a:gd name="connsiteY18" fmla="*/ 438150 h 500063"/>
              <a:gd name="connsiteX19" fmla="*/ 33337 w 942975"/>
              <a:gd name="connsiteY19" fmla="*/ 319088 h 500063"/>
              <a:gd name="connsiteX20" fmla="*/ 95250 w 942975"/>
              <a:gd name="connsiteY20" fmla="*/ 171450 h 500063"/>
              <a:gd name="connsiteX21" fmla="*/ 142875 w 942975"/>
              <a:gd name="connsiteY21" fmla="*/ 47625 h 500063"/>
              <a:gd name="connsiteX22" fmla="*/ 195262 w 942975"/>
              <a:gd name="connsiteY22" fmla="*/ 114300 h 500063"/>
              <a:gd name="connsiteX23" fmla="*/ 309562 w 942975"/>
              <a:gd name="connsiteY23" fmla="*/ 219075 h 500063"/>
              <a:gd name="connsiteX24" fmla="*/ 438150 w 942975"/>
              <a:gd name="connsiteY24" fmla="*/ 66675 h 500063"/>
              <a:gd name="connsiteX25" fmla="*/ 557212 w 942975"/>
              <a:gd name="connsiteY25" fmla="*/ 142875 h 500063"/>
              <a:gd name="connsiteX26" fmla="*/ 657225 w 942975"/>
              <a:gd name="connsiteY26" fmla="*/ 57150 h 500063"/>
              <a:gd name="connsiteX27" fmla="*/ 781050 w 942975"/>
              <a:gd name="connsiteY27" fmla="*/ 100013 h 50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975" h="500063">
                <a:moveTo>
                  <a:pt x="781050" y="100013"/>
                </a:moveTo>
                <a:lnTo>
                  <a:pt x="828675" y="57150"/>
                </a:lnTo>
                <a:lnTo>
                  <a:pt x="942975" y="0"/>
                </a:lnTo>
                <a:lnTo>
                  <a:pt x="933450" y="204788"/>
                </a:lnTo>
                <a:lnTo>
                  <a:pt x="923925" y="309563"/>
                </a:lnTo>
                <a:lnTo>
                  <a:pt x="923925" y="423863"/>
                </a:lnTo>
                <a:lnTo>
                  <a:pt x="862012" y="490538"/>
                </a:lnTo>
                <a:lnTo>
                  <a:pt x="762000" y="461963"/>
                </a:lnTo>
                <a:lnTo>
                  <a:pt x="704850" y="442913"/>
                </a:lnTo>
                <a:lnTo>
                  <a:pt x="609600" y="466725"/>
                </a:lnTo>
                <a:lnTo>
                  <a:pt x="552450" y="452438"/>
                </a:lnTo>
                <a:lnTo>
                  <a:pt x="490537" y="428625"/>
                </a:lnTo>
                <a:lnTo>
                  <a:pt x="423862" y="409575"/>
                </a:lnTo>
                <a:lnTo>
                  <a:pt x="328612" y="419100"/>
                </a:lnTo>
                <a:lnTo>
                  <a:pt x="247650" y="447675"/>
                </a:lnTo>
                <a:lnTo>
                  <a:pt x="190500" y="461963"/>
                </a:lnTo>
                <a:lnTo>
                  <a:pt x="123825" y="500063"/>
                </a:lnTo>
                <a:lnTo>
                  <a:pt x="38100" y="490538"/>
                </a:lnTo>
                <a:lnTo>
                  <a:pt x="0" y="438150"/>
                </a:lnTo>
                <a:lnTo>
                  <a:pt x="33337" y="319088"/>
                </a:lnTo>
                <a:lnTo>
                  <a:pt x="95250" y="171450"/>
                </a:lnTo>
                <a:lnTo>
                  <a:pt x="142875" y="47625"/>
                </a:lnTo>
                <a:lnTo>
                  <a:pt x="195262" y="114300"/>
                </a:lnTo>
                <a:lnTo>
                  <a:pt x="309562" y="219075"/>
                </a:lnTo>
                <a:lnTo>
                  <a:pt x="438150" y="66675"/>
                </a:lnTo>
                <a:lnTo>
                  <a:pt x="557212" y="142875"/>
                </a:lnTo>
                <a:lnTo>
                  <a:pt x="657225" y="57150"/>
                </a:lnTo>
                <a:lnTo>
                  <a:pt x="781050" y="100013"/>
                </a:lnTo>
                <a:close/>
              </a:path>
            </a:pathLst>
          </a:custGeom>
          <a:solidFill>
            <a:schemeClr val="accent2">
              <a:lumMod val="60000"/>
              <a:lumOff val="40000"/>
            </a:schemeClr>
          </a:solidFill>
          <a:ln>
            <a:solidFill>
              <a:schemeClr val="accent2">
                <a:lumMod val="75000"/>
              </a:schemeClr>
            </a:solidFill>
            <a:prstDash val="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3" name="2 Forma libre"/>
          <p:cNvSpPr/>
          <p:nvPr/>
        </p:nvSpPr>
        <p:spPr>
          <a:xfrm>
            <a:off x="6017329" y="3883676"/>
            <a:ext cx="280987" cy="323850"/>
          </a:xfrm>
          <a:custGeom>
            <a:avLst/>
            <a:gdLst>
              <a:gd name="connsiteX0" fmla="*/ 109537 w 280987"/>
              <a:gd name="connsiteY0" fmla="*/ 0 h 323850"/>
              <a:gd name="connsiteX1" fmla="*/ 57150 w 280987"/>
              <a:gd name="connsiteY1" fmla="*/ 57150 h 323850"/>
              <a:gd name="connsiteX2" fmla="*/ 0 w 280987"/>
              <a:gd name="connsiteY2" fmla="*/ 142875 h 323850"/>
              <a:gd name="connsiteX3" fmla="*/ 176212 w 280987"/>
              <a:gd name="connsiteY3" fmla="*/ 323850 h 323850"/>
              <a:gd name="connsiteX4" fmla="*/ 280987 w 280987"/>
              <a:gd name="connsiteY4" fmla="*/ 166687 h 323850"/>
              <a:gd name="connsiteX5" fmla="*/ 219075 w 280987"/>
              <a:gd name="connsiteY5" fmla="*/ 104775 h 323850"/>
              <a:gd name="connsiteX6" fmla="*/ 109537 w 280987"/>
              <a:gd name="connsiteY6"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987" h="323850">
                <a:moveTo>
                  <a:pt x="109537" y="0"/>
                </a:moveTo>
                <a:lnTo>
                  <a:pt x="57150" y="57150"/>
                </a:lnTo>
                <a:lnTo>
                  <a:pt x="0" y="142875"/>
                </a:lnTo>
                <a:lnTo>
                  <a:pt x="176212" y="323850"/>
                </a:lnTo>
                <a:lnTo>
                  <a:pt x="280987" y="166687"/>
                </a:lnTo>
                <a:lnTo>
                  <a:pt x="219075" y="104775"/>
                </a:lnTo>
                <a:lnTo>
                  <a:pt x="109537" y="0"/>
                </a:lnTo>
                <a:close/>
              </a:path>
            </a:pathLst>
          </a:cu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Forma libre"/>
          <p:cNvSpPr/>
          <p:nvPr/>
        </p:nvSpPr>
        <p:spPr>
          <a:xfrm>
            <a:off x="6124575" y="3926681"/>
            <a:ext cx="88106" cy="100013"/>
          </a:xfrm>
          <a:custGeom>
            <a:avLst/>
            <a:gdLst>
              <a:gd name="connsiteX0" fmla="*/ 38100 w 88106"/>
              <a:gd name="connsiteY0" fmla="*/ 0 h 100013"/>
              <a:gd name="connsiteX1" fmla="*/ 88106 w 88106"/>
              <a:gd name="connsiteY1" fmla="*/ 45244 h 100013"/>
              <a:gd name="connsiteX2" fmla="*/ 40481 w 88106"/>
              <a:gd name="connsiteY2" fmla="*/ 100013 h 100013"/>
              <a:gd name="connsiteX3" fmla="*/ 0 w 88106"/>
              <a:gd name="connsiteY3" fmla="*/ 57150 h 100013"/>
              <a:gd name="connsiteX4" fmla="*/ 38100 w 88106"/>
              <a:gd name="connsiteY4" fmla="*/ 0 h 10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06" h="100013">
                <a:moveTo>
                  <a:pt x="38100" y="0"/>
                </a:moveTo>
                <a:lnTo>
                  <a:pt x="88106" y="45244"/>
                </a:lnTo>
                <a:lnTo>
                  <a:pt x="40481" y="100013"/>
                </a:lnTo>
                <a:lnTo>
                  <a:pt x="0" y="57150"/>
                </a:lnTo>
                <a:lnTo>
                  <a:pt x="38100" y="0"/>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12" name="11 Forma libre"/>
          <p:cNvSpPr/>
          <p:nvPr/>
        </p:nvSpPr>
        <p:spPr>
          <a:xfrm>
            <a:off x="5872163" y="4283869"/>
            <a:ext cx="166687" cy="145256"/>
          </a:xfrm>
          <a:custGeom>
            <a:avLst/>
            <a:gdLst>
              <a:gd name="connsiteX0" fmla="*/ 30956 w 166687"/>
              <a:gd name="connsiteY0" fmla="*/ 0 h 145256"/>
              <a:gd name="connsiteX1" fmla="*/ 166687 w 166687"/>
              <a:gd name="connsiteY1" fmla="*/ 83344 h 145256"/>
              <a:gd name="connsiteX2" fmla="*/ 142875 w 166687"/>
              <a:gd name="connsiteY2" fmla="*/ 111919 h 145256"/>
              <a:gd name="connsiteX3" fmla="*/ 116681 w 166687"/>
              <a:gd name="connsiteY3" fmla="*/ 128587 h 145256"/>
              <a:gd name="connsiteX4" fmla="*/ 90487 w 166687"/>
              <a:gd name="connsiteY4" fmla="*/ 138112 h 145256"/>
              <a:gd name="connsiteX5" fmla="*/ 64293 w 166687"/>
              <a:gd name="connsiteY5" fmla="*/ 138112 h 145256"/>
              <a:gd name="connsiteX6" fmla="*/ 47625 w 166687"/>
              <a:gd name="connsiteY6" fmla="*/ 138112 h 145256"/>
              <a:gd name="connsiteX7" fmla="*/ 21431 w 166687"/>
              <a:gd name="connsiteY7" fmla="*/ 145256 h 145256"/>
              <a:gd name="connsiteX8" fmla="*/ 0 w 166687"/>
              <a:gd name="connsiteY8" fmla="*/ 116681 h 145256"/>
              <a:gd name="connsiteX9" fmla="*/ 16668 w 166687"/>
              <a:gd name="connsiteY9" fmla="*/ 66675 h 145256"/>
              <a:gd name="connsiteX10" fmla="*/ 30956 w 166687"/>
              <a:gd name="connsiteY10" fmla="*/ 0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687" h="145256">
                <a:moveTo>
                  <a:pt x="30956" y="0"/>
                </a:moveTo>
                <a:lnTo>
                  <a:pt x="166687" y="83344"/>
                </a:lnTo>
                <a:lnTo>
                  <a:pt x="142875" y="111919"/>
                </a:lnTo>
                <a:lnTo>
                  <a:pt x="116681" y="128587"/>
                </a:lnTo>
                <a:lnTo>
                  <a:pt x="90487" y="138112"/>
                </a:lnTo>
                <a:lnTo>
                  <a:pt x="64293" y="138112"/>
                </a:lnTo>
                <a:lnTo>
                  <a:pt x="47625" y="138112"/>
                </a:lnTo>
                <a:lnTo>
                  <a:pt x="21431" y="145256"/>
                </a:lnTo>
                <a:lnTo>
                  <a:pt x="0" y="116681"/>
                </a:lnTo>
                <a:lnTo>
                  <a:pt x="16668" y="66675"/>
                </a:lnTo>
                <a:lnTo>
                  <a:pt x="30956" y="0"/>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17" name="16 Forma libre"/>
          <p:cNvSpPr/>
          <p:nvPr/>
        </p:nvSpPr>
        <p:spPr>
          <a:xfrm>
            <a:off x="6624638" y="4291013"/>
            <a:ext cx="145256" cy="71437"/>
          </a:xfrm>
          <a:custGeom>
            <a:avLst/>
            <a:gdLst>
              <a:gd name="connsiteX0" fmla="*/ 0 w 145256"/>
              <a:gd name="connsiteY0" fmla="*/ 0 h 71437"/>
              <a:gd name="connsiteX1" fmla="*/ 59531 w 145256"/>
              <a:gd name="connsiteY1" fmla="*/ 11906 h 71437"/>
              <a:gd name="connsiteX2" fmla="*/ 145256 w 145256"/>
              <a:gd name="connsiteY2" fmla="*/ 16668 h 71437"/>
              <a:gd name="connsiteX3" fmla="*/ 138112 w 145256"/>
              <a:gd name="connsiteY3" fmla="*/ 71437 h 71437"/>
              <a:gd name="connsiteX4" fmla="*/ 66675 w 145256"/>
              <a:gd name="connsiteY4" fmla="*/ 64293 h 71437"/>
              <a:gd name="connsiteX5" fmla="*/ 19050 w 145256"/>
              <a:gd name="connsiteY5" fmla="*/ 54768 h 71437"/>
              <a:gd name="connsiteX6" fmla="*/ 0 w 145256"/>
              <a:gd name="connsiteY6"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256" h="71437">
                <a:moveTo>
                  <a:pt x="0" y="0"/>
                </a:moveTo>
                <a:lnTo>
                  <a:pt x="59531" y="11906"/>
                </a:lnTo>
                <a:lnTo>
                  <a:pt x="145256" y="16668"/>
                </a:lnTo>
                <a:lnTo>
                  <a:pt x="138112" y="71437"/>
                </a:lnTo>
                <a:lnTo>
                  <a:pt x="66675" y="64293"/>
                </a:lnTo>
                <a:lnTo>
                  <a:pt x="19050" y="54768"/>
                </a:lnTo>
                <a:lnTo>
                  <a:pt x="0" y="0"/>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21" name="20 Forma libre"/>
          <p:cNvSpPr/>
          <p:nvPr/>
        </p:nvSpPr>
        <p:spPr>
          <a:xfrm>
            <a:off x="6269831" y="4271963"/>
            <a:ext cx="147638" cy="69056"/>
          </a:xfrm>
          <a:custGeom>
            <a:avLst/>
            <a:gdLst>
              <a:gd name="connsiteX0" fmla="*/ 0 w 147638"/>
              <a:gd name="connsiteY0" fmla="*/ 50006 h 69056"/>
              <a:gd name="connsiteX1" fmla="*/ 33338 w 147638"/>
              <a:gd name="connsiteY1" fmla="*/ 0 h 69056"/>
              <a:gd name="connsiteX2" fmla="*/ 147638 w 147638"/>
              <a:gd name="connsiteY2" fmla="*/ 57150 h 69056"/>
              <a:gd name="connsiteX3" fmla="*/ 114300 w 147638"/>
              <a:gd name="connsiteY3" fmla="*/ 69056 h 69056"/>
              <a:gd name="connsiteX4" fmla="*/ 52388 w 147638"/>
              <a:gd name="connsiteY4" fmla="*/ 69056 h 69056"/>
              <a:gd name="connsiteX5" fmla="*/ 0 w 147638"/>
              <a:gd name="connsiteY5" fmla="*/ 50006 h 6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638" h="69056">
                <a:moveTo>
                  <a:pt x="0" y="50006"/>
                </a:moveTo>
                <a:lnTo>
                  <a:pt x="33338" y="0"/>
                </a:lnTo>
                <a:lnTo>
                  <a:pt x="147638" y="57150"/>
                </a:lnTo>
                <a:lnTo>
                  <a:pt x="114300" y="69056"/>
                </a:lnTo>
                <a:lnTo>
                  <a:pt x="52388" y="69056"/>
                </a:lnTo>
                <a:lnTo>
                  <a:pt x="0" y="50006"/>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22" name="21 Forma libre"/>
          <p:cNvSpPr/>
          <p:nvPr/>
        </p:nvSpPr>
        <p:spPr>
          <a:xfrm>
            <a:off x="6119813" y="4298156"/>
            <a:ext cx="95250" cy="59532"/>
          </a:xfrm>
          <a:custGeom>
            <a:avLst/>
            <a:gdLst>
              <a:gd name="connsiteX0" fmla="*/ 0 w 95250"/>
              <a:gd name="connsiteY0" fmla="*/ 0 h 59532"/>
              <a:gd name="connsiteX1" fmla="*/ 38100 w 95250"/>
              <a:gd name="connsiteY1" fmla="*/ 35719 h 59532"/>
              <a:gd name="connsiteX2" fmla="*/ 73818 w 95250"/>
              <a:gd name="connsiteY2" fmla="*/ 0 h 59532"/>
              <a:gd name="connsiteX3" fmla="*/ 95250 w 95250"/>
              <a:gd name="connsiteY3" fmla="*/ 23813 h 59532"/>
              <a:gd name="connsiteX4" fmla="*/ 71437 w 95250"/>
              <a:gd name="connsiteY4" fmla="*/ 42863 h 59532"/>
              <a:gd name="connsiteX5" fmla="*/ 47625 w 95250"/>
              <a:gd name="connsiteY5" fmla="*/ 59532 h 59532"/>
              <a:gd name="connsiteX6" fmla="*/ 11906 w 95250"/>
              <a:gd name="connsiteY6" fmla="*/ 59532 h 59532"/>
              <a:gd name="connsiteX7" fmla="*/ 0 w 95250"/>
              <a:gd name="connsiteY7" fmla="*/ 0 h 5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59532">
                <a:moveTo>
                  <a:pt x="0" y="0"/>
                </a:moveTo>
                <a:lnTo>
                  <a:pt x="38100" y="35719"/>
                </a:lnTo>
                <a:lnTo>
                  <a:pt x="73818" y="0"/>
                </a:lnTo>
                <a:lnTo>
                  <a:pt x="95250" y="23813"/>
                </a:lnTo>
                <a:lnTo>
                  <a:pt x="71437" y="42863"/>
                </a:lnTo>
                <a:lnTo>
                  <a:pt x="47625" y="59532"/>
                </a:lnTo>
                <a:lnTo>
                  <a:pt x="11906" y="59532"/>
                </a:lnTo>
                <a:lnTo>
                  <a:pt x="0" y="0"/>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32" name="31 Forma libre"/>
          <p:cNvSpPr/>
          <p:nvPr/>
        </p:nvSpPr>
        <p:spPr>
          <a:xfrm>
            <a:off x="6019800" y="5852160"/>
            <a:ext cx="548640" cy="601980"/>
          </a:xfrm>
          <a:custGeom>
            <a:avLst/>
            <a:gdLst>
              <a:gd name="connsiteX0" fmla="*/ 106680 w 548640"/>
              <a:gd name="connsiteY0" fmla="*/ 0 h 601980"/>
              <a:gd name="connsiteX1" fmla="*/ 0 w 548640"/>
              <a:gd name="connsiteY1" fmla="*/ 464820 h 601980"/>
              <a:gd name="connsiteX2" fmla="*/ 327660 w 548640"/>
              <a:gd name="connsiteY2" fmla="*/ 601980 h 601980"/>
              <a:gd name="connsiteX3" fmla="*/ 403860 w 548640"/>
              <a:gd name="connsiteY3" fmla="*/ 601980 h 601980"/>
              <a:gd name="connsiteX4" fmla="*/ 548640 w 548640"/>
              <a:gd name="connsiteY4" fmla="*/ 99060 h 601980"/>
              <a:gd name="connsiteX5" fmla="*/ 106680 w 548640"/>
              <a:gd name="connsiteY5" fmla="*/ 0 h 60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601980">
                <a:moveTo>
                  <a:pt x="106680" y="0"/>
                </a:moveTo>
                <a:lnTo>
                  <a:pt x="0" y="464820"/>
                </a:lnTo>
                <a:lnTo>
                  <a:pt x="327660" y="601980"/>
                </a:lnTo>
                <a:lnTo>
                  <a:pt x="403860" y="601980"/>
                </a:lnTo>
                <a:lnTo>
                  <a:pt x="548640" y="99060"/>
                </a:lnTo>
                <a:lnTo>
                  <a:pt x="106680" y="0"/>
                </a:lnTo>
                <a:close/>
              </a:path>
            </a:pathLst>
          </a:cu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sp>
        <p:nvSpPr>
          <p:cNvPr id="38" name="37 Rectángulo"/>
          <p:cNvSpPr/>
          <p:nvPr/>
        </p:nvSpPr>
        <p:spPr>
          <a:xfrm>
            <a:off x="9345159" y="2213420"/>
            <a:ext cx="526211" cy="319178"/>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C">
              <a:solidFill>
                <a:schemeClr val="dk1"/>
              </a:solidFill>
            </a:endParaRPr>
          </a:p>
        </p:txBody>
      </p:sp>
      <p:sp>
        <p:nvSpPr>
          <p:cNvPr id="39" name="CuadroTexto 16"/>
          <p:cNvSpPr txBox="1"/>
          <p:nvPr/>
        </p:nvSpPr>
        <p:spPr>
          <a:xfrm>
            <a:off x="9871369" y="2129341"/>
            <a:ext cx="1790365" cy="461665"/>
          </a:xfrm>
          <a:prstGeom prst="rect">
            <a:avLst/>
          </a:prstGeom>
          <a:noFill/>
        </p:spPr>
        <p:txBody>
          <a:bodyPr wrap="square" rtlCol="0">
            <a:spAutoFit/>
          </a:bodyPr>
          <a:lstStyle/>
          <a:p>
            <a:pPr>
              <a:defRPr/>
            </a:pPr>
            <a:r>
              <a:rPr lang="es-ES" sz="1200" b="1" dirty="0">
                <a:solidFill>
                  <a:srgbClr val="80B8E0"/>
                </a:solidFill>
                <a:latin typeface="Calibri" pitchFamily="34" charset="0"/>
                <a:cs typeface="Arial" charset="0"/>
              </a:rPr>
              <a:t>ESTADIO ATAHUALPA –LLANO GRANDE</a:t>
            </a:r>
          </a:p>
        </p:txBody>
      </p:sp>
      <p:cxnSp>
        <p:nvCxnSpPr>
          <p:cNvPr id="7" name="6 Conector recto de flecha"/>
          <p:cNvCxnSpPr/>
          <p:nvPr/>
        </p:nvCxnSpPr>
        <p:spPr>
          <a:xfrm flipH="1" flipV="1">
            <a:off x="1569493" y="2966822"/>
            <a:ext cx="4189862" cy="1339669"/>
          </a:xfrm>
          <a:prstGeom prst="straightConnector1">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flipH="1">
            <a:off x="1119116" y="2966822"/>
            <a:ext cx="450377" cy="457200"/>
          </a:xfrm>
          <a:prstGeom prst="straightConnector1">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a:off x="1119116" y="3424022"/>
            <a:ext cx="914400" cy="914400"/>
          </a:xfrm>
          <a:prstGeom prst="straightConnector1">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a:endCxn id="32" idx="0"/>
          </p:cNvCxnSpPr>
          <p:nvPr/>
        </p:nvCxnSpPr>
        <p:spPr>
          <a:xfrm>
            <a:off x="2033516" y="4341019"/>
            <a:ext cx="4092964" cy="1511141"/>
          </a:xfrm>
          <a:prstGeom prst="straightConnector1">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6116247" y="5968484"/>
            <a:ext cx="554040" cy="369332"/>
          </a:xfrm>
          <a:prstGeom prst="rect">
            <a:avLst/>
          </a:prstGeom>
          <a:noFill/>
        </p:spPr>
        <p:txBody>
          <a:bodyPr wrap="square" rtlCol="0">
            <a:spAutoFit/>
          </a:bodyPr>
          <a:lstStyle/>
          <a:p>
            <a:r>
              <a:rPr lang="es-EC" b="1" dirty="0"/>
              <a:t>E</a:t>
            </a:r>
          </a:p>
        </p:txBody>
      </p:sp>
      <p:sp>
        <p:nvSpPr>
          <p:cNvPr id="33" name="CuadroTexto 16"/>
          <p:cNvSpPr txBox="1"/>
          <p:nvPr/>
        </p:nvSpPr>
        <p:spPr>
          <a:xfrm rot="1055862">
            <a:off x="3033945" y="3385691"/>
            <a:ext cx="1790365" cy="276999"/>
          </a:xfrm>
          <a:prstGeom prst="rect">
            <a:avLst/>
          </a:prstGeom>
          <a:noFill/>
        </p:spPr>
        <p:txBody>
          <a:bodyPr wrap="square" rtlCol="0">
            <a:spAutoFit/>
          </a:bodyPr>
          <a:lstStyle/>
          <a:p>
            <a:pPr>
              <a:defRPr/>
            </a:pPr>
            <a:r>
              <a:rPr lang="es-ES" sz="1200" b="1" dirty="0">
                <a:solidFill>
                  <a:schemeClr val="bg1"/>
                </a:solidFill>
                <a:latin typeface="Calibri" pitchFamily="34" charset="0"/>
                <a:cs typeface="Arial" charset="0"/>
              </a:rPr>
              <a:t>6000 METROS</a:t>
            </a:r>
          </a:p>
        </p:txBody>
      </p:sp>
      <p:sp>
        <p:nvSpPr>
          <p:cNvPr id="34" name="CuadroTexto 16"/>
          <p:cNvSpPr txBox="1"/>
          <p:nvPr/>
        </p:nvSpPr>
        <p:spPr>
          <a:xfrm rot="1055862">
            <a:off x="2576501" y="4958090"/>
            <a:ext cx="1790365" cy="276999"/>
          </a:xfrm>
          <a:prstGeom prst="rect">
            <a:avLst/>
          </a:prstGeom>
          <a:noFill/>
        </p:spPr>
        <p:txBody>
          <a:bodyPr wrap="square" rtlCol="0">
            <a:spAutoFit/>
          </a:bodyPr>
          <a:lstStyle/>
          <a:p>
            <a:pPr>
              <a:defRPr/>
            </a:pPr>
            <a:r>
              <a:rPr lang="es-ES" sz="1200" b="1" dirty="0">
                <a:solidFill>
                  <a:schemeClr val="bg1"/>
                </a:solidFill>
                <a:latin typeface="Calibri" pitchFamily="34" charset="0"/>
                <a:cs typeface="Arial" charset="0"/>
              </a:rPr>
              <a:t>6000 METROS</a:t>
            </a:r>
          </a:p>
        </p:txBody>
      </p:sp>
    </p:spTree>
    <p:extLst>
      <p:ext uri="{BB962C8B-B14F-4D97-AF65-F5344CB8AC3E}">
        <p14:creationId xmlns:p14="http://schemas.microsoft.com/office/powerpoint/2010/main" val="3973159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7384" y="6086890"/>
            <a:ext cx="1243123" cy="625833"/>
          </a:xfrm>
          <a:prstGeom prst="rect">
            <a:avLst/>
          </a:prstGeom>
        </p:spPr>
      </p:pic>
      <p:pic>
        <p:nvPicPr>
          <p:cNvPr id="6" name="Imagen 5"/>
          <p:cNvPicPr>
            <a:picLocks noChangeAspect="1"/>
          </p:cNvPicPr>
          <p:nvPr/>
        </p:nvPicPr>
        <p:blipFill rotWithShape="1">
          <a:blip r:embed="rId3"/>
          <a:srcRect t="2" r="16755" b="-179058"/>
          <a:stretch/>
        </p:blipFill>
        <p:spPr>
          <a:xfrm>
            <a:off x="493376" y="6419439"/>
            <a:ext cx="10092536" cy="446582"/>
          </a:xfrm>
          <a:prstGeom prst="rect">
            <a:avLst/>
          </a:prstGeom>
        </p:spPr>
      </p:pic>
      <p:sp>
        <p:nvSpPr>
          <p:cNvPr id="17" name="CuadroTexto 16"/>
          <p:cNvSpPr txBox="1"/>
          <p:nvPr/>
        </p:nvSpPr>
        <p:spPr>
          <a:xfrm>
            <a:off x="3471684" y="591456"/>
            <a:ext cx="5486296" cy="276999"/>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CALDERON </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CALDERON</a:t>
            </a:r>
          </a:p>
        </p:txBody>
      </p:sp>
      <p:sp>
        <p:nvSpPr>
          <p:cNvPr id="31" name="CuadroTexto 6"/>
          <p:cNvSpPr txBox="1"/>
          <p:nvPr/>
        </p:nvSpPr>
        <p:spPr>
          <a:xfrm>
            <a:off x="1848595" y="22894"/>
            <a:ext cx="8494809"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BARRIO “PUNTO LA CAPILLA”</a:t>
            </a:r>
            <a:endParaRPr lang="es-ES_tradnl" sz="1600" b="1" dirty="0">
              <a:solidFill>
                <a:srgbClr val="0070C0"/>
              </a:solidFill>
            </a:endParaRPr>
          </a:p>
        </p:txBody>
      </p:sp>
      <p:pic>
        <p:nvPicPr>
          <p:cNvPr id="3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541" t="29559" r="25917" b="18104"/>
          <a:stretch/>
        </p:blipFill>
        <p:spPr bwMode="auto">
          <a:xfrm>
            <a:off x="3754316" y="1132441"/>
            <a:ext cx="7405492" cy="4990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20 Rectángulo"/>
          <p:cNvSpPr/>
          <p:nvPr/>
        </p:nvSpPr>
        <p:spPr>
          <a:xfrm>
            <a:off x="507129" y="1132441"/>
            <a:ext cx="504825" cy="228600"/>
          </a:xfrm>
          <a:prstGeom prst="rect">
            <a:avLst/>
          </a:prstGeom>
          <a:solidFill>
            <a:srgbClr val="F4B183">
              <a:alpha val="50196"/>
            </a:srgbClr>
          </a:solidFill>
          <a:ln w="28575">
            <a:solidFill>
              <a:schemeClr val="accent2">
                <a:lumMod val="75000"/>
              </a:schemeClr>
            </a:solidFill>
            <a:prstDash val="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22" name="CuadroTexto 16"/>
          <p:cNvSpPr txBox="1"/>
          <p:nvPr/>
        </p:nvSpPr>
        <p:spPr>
          <a:xfrm>
            <a:off x="1003225" y="1543548"/>
            <a:ext cx="1790365" cy="276999"/>
          </a:xfrm>
          <a:prstGeom prst="rect">
            <a:avLst/>
          </a:prstGeom>
          <a:noFill/>
        </p:spPr>
        <p:txBody>
          <a:bodyPr wrap="square" rtlCol="0">
            <a:spAutoFit/>
          </a:bodyPr>
          <a:lstStyle/>
          <a:p>
            <a:pPr>
              <a:defRPr/>
            </a:pPr>
            <a:r>
              <a:rPr lang="es-ES" sz="1200" b="1" dirty="0" err="1">
                <a:solidFill>
                  <a:srgbClr val="80B8E0"/>
                </a:solidFill>
                <a:latin typeface="Calibri" pitchFamily="34" charset="0"/>
                <a:cs typeface="Arial" charset="0"/>
              </a:rPr>
              <a:t>MACROLOTE</a:t>
            </a:r>
            <a:r>
              <a:rPr lang="es-ES" sz="1200" b="1" dirty="0">
                <a:solidFill>
                  <a:srgbClr val="80B8E0"/>
                </a:solidFill>
                <a:latin typeface="Calibri" pitchFamily="34" charset="0"/>
                <a:cs typeface="Arial" charset="0"/>
              </a:rPr>
              <a:t> 2</a:t>
            </a:r>
          </a:p>
        </p:txBody>
      </p:sp>
      <p:sp>
        <p:nvSpPr>
          <p:cNvPr id="23" name="22 Rectángulo"/>
          <p:cNvSpPr/>
          <p:nvPr/>
        </p:nvSpPr>
        <p:spPr>
          <a:xfrm>
            <a:off x="498400" y="1930566"/>
            <a:ext cx="504825" cy="228600"/>
          </a:xfrm>
          <a:prstGeom prst="rect">
            <a:avLst/>
          </a:prstGeom>
          <a:solidFill>
            <a:schemeClr val="bg2">
              <a:lumMod val="50000"/>
              <a:alpha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24" name="CuadroTexto 16"/>
          <p:cNvSpPr txBox="1"/>
          <p:nvPr/>
        </p:nvSpPr>
        <p:spPr>
          <a:xfrm>
            <a:off x="1003223" y="1921559"/>
            <a:ext cx="2465992" cy="276999"/>
          </a:xfrm>
          <a:prstGeom prst="rect">
            <a:avLst/>
          </a:prstGeom>
          <a:noFill/>
        </p:spPr>
        <p:txBody>
          <a:bodyPr wrap="square" rtlCol="0">
            <a:spAutoFit/>
          </a:bodyPr>
          <a:lstStyle/>
          <a:p>
            <a:pPr>
              <a:defRPr/>
            </a:pPr>
            <a:r>
              <a:rPr lang="es-ES" sz="1200" b="1" dirty="0">
                <a:solidFill>
                  <a:srgbClr val="80B8E0"/>
                </a:solidFill>
                <a:latin typeface="Calibri" pitchFamily="34" charset="0"/>
                <a:cs typeface="Arial" charset="0"/>
              </a:rPr>
              <a:t>CALLE JOSÉ MANUEL GUARDERAS</a:t>
            </a:r>
          </a:p>
        </p:txBody>
      </p:sp>
      <p:sp>
        <p:nvSpPr>
          <p:cNvPr id="25" name="24 Rectángulo"/>
          <p:cNvSpPr/>
          <p:nvPr/>
        </p:nvSpPr>
        <p:spPr>
          <a:xfrm>
            <a:off x="538047" y="4089400"/>
            <a:ext cx="504825" cy="228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28" name="27 Rectángulo"/>
          <p:cNvSpPr/>
          <p:nvPr/>
        </p:nvSpPr>
        <p:spPr>
          <a:xfrm>
            <a:off x="538047" y="4510454"/>
            <a:ext cx="504825" cy="228600"/>
          </a:xfrm>
          <a:prstGeom prst="rect">
            <a:avLst/>
          </a:prstGeom>
          <a:pattFill prst="dkUpDiag">
            <a:fgClr>
              <a:srgbClr val="92D050"/>
            </a:fgClr>
            <a:bgClr>
              <a:schemeClr val="bg1"/>
            </a:bgClr>
          </a:patt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29" name="28 Rectángulo"/>
          <p:cNvSpPr/>
          <p:nvPr/>
        </p:nvSpPr>
        <p:spPr>
          <a:xfrm>
            <a:off x="493376" y="2321169"/>
            <a:ext cx="504825" cy="228600"/>
          </a:xfrm>
          <a:prstGeom prst="rect">
            <a:avLst/>
          </a:prstGeom>
          <a:solidFill>
            <a:schemeClr val="accent4">
              <a:alpha val="51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C">
              <a:solidFill>
                <a:schemeClr val="lt1"/>
              </a:solidFill>
            </a:endParaRPr>
          </a:p>
        </p:txBody>
      </p:sp>
      <p:sp>
        <p:nvSpPr>
          <p:cNvPr id="30" name="CuadroTexto 16"/>
          <p:cNvSpPr txBox="1"/>
          <p:nvPr/>
        </p:nvSpPr>
        <p:spPr>
          <a:xfrm>
            <a:off x="1042872" y="4091797"/>
            <a:ext cx="1790365" cy="276999"/>
          </a:xfrm>
          <a:prstGeom prst="rect">
            <a:avLst/>
          </a:prstGeom>
          <a:noFill/>
        </p:spPr>
        <p:txBody>
          <a:bodyPr wrap="square" rtlCol="0">
            <a:spAutoFit/>
          </a:bodyPr>
          <a:lstStyle/>
          <a:p>
            <a:pPr>
              <a:defRPr/>
            </a:pPr>
            <a:r>
              <a:rPr lang="es-ES" sz="1200" b="1" dirty="0">
                <a:solidFill>
                  <a:srgbClr val="80B8E0"/>
                </a:solidFill>
                <a:latin typeface="Calibri" pitchFamily="34" charset="0"/>
                <a:cs typeface="Arial" charset="0"/>
              </a:rPr>
              <a:t>ÁREAS VERDES</a:t>
            </a:r>
          </a:p>
        </p:txBody>
      </p:sp>
      <p:sp>
        <p:nvSpPr>
          <p:cNvPr id="34" name="CuadroTexto 16"/>
          <p:cNvSpPr txBox="1"/>
          <p:nvPr/>
        </p:nvSpPr>
        <p:spPr>
          <a:xfrm>
            <a:off x="1042872" y="4486254"/>
            <a:ext cx="1790365" cy="276999"/>
          </a:xfrm>
          <a:prstGeom prst="rect">
            <a:avLst/>
          </a:prstGeom>
          <a:noFill/>
        </p:spPr>
        <p:txBody>
          <a:bodyPr wrap="square" rtlCol="0">
            <a:spAutoFit/>
          </a:bodyPr>
          <a:lstStyle/>
          <a:p>
            <a:pPr>
              <a:defRPr/>
            </a:pPr>
            <a:r>
              <a:rPr lang="es-ES" sz="1200" b="1" dirty="0">
                <a:solidFill>
                  <a:srgbClr val="80B8E0"/>
                </a:solidFill>
                <a:latin typeface="Calibri" pitchFamily="34" charset="0"/>
                <a:cs typeface="Arial" charset="0"/>
              </a:rPr>
              <a:t>ÁREAS MUNICIPALES</a:t>
            </a:r>
          </a:p>
        </p:txBody>
      </p:sp>
      <p:sp>
        <p:nvSpPr>
          <p:cNvPr id="38" name="CuadroTexto 16"/>
          <p:cNvSpPr txBox="1"/>
          <p:nvPr/>
        </p:nvSpPr>
        <p:spPr>
          <a:xfrm>
            <a:off x="1042872" y="2321169"/>
            <a:ext cx="2644852" cy="2492990"/>
          </a:xfrm>
          <a:prstGeom prst="rect">
            <a:avLst/>
          </a:prstGeom>
          <a:noFill/>
        </p:spPr>
        <p:txBody>
          <a:bodyPr wrap="square" rtlCol="0">
            <a:spAutoFit/>
          </a:bodyPr>
          <a:lstStyle/>
          <a:p>
            <a:pPr>
              <a:defRPr/>
            </a:pPr>
            <a:r>
              <a:rPr lang="es-ES" sz="1200" b="1" dirty="0">
                <a:solidFill>
                  <a:srgbClr val="80B8E0"/>
                </a:solidFill>
                <a:latin typeface="Calibri" pitchFamily="34" charset="0"/>
                <a:cs typeface="Arial" charset="0"/>
              </a:rPr>
              <a:t>CALLE Oe7E</a:t>
            </a:r>
          </a:p>
          <a:p>
            <a:pPr>
              <a:defRPr/>
            </a:pPr>
            <a:r>
              <a:rPr lang="es-ES" sz="1200" b="1" dirty="0">
                <a:solidFill>
                  <a:srgbClr val="80B8E0"/>
                </a:solidFill>
                <a:latin typeface="Calibri" pitchFamily="34" charset="0"/>
                <a:cs typeface="Arial" charset="0"/>
              </a:rPr>
              <a:t>CALLE Oe7F</a:t>
            </a:r>
          </a:p>
          <a:p>
            <a:pPr>
              <a:defRPr/>
            </a:pPr>
            <a:r>
              <a:rPr lang="es-ES" sz="1200" b="1" dirty="0">
                <a:solidFill>
                  <a:srgbClr val="80B8E0"/>
                </a:solidFill>
                <a:latin typeface="Calibri" pitchFamily="34" charset="0"/>
                <a:cs typeface="Arial" charset="0"/>
              </a:rPr>
              <a:t>CALLE Oe7G</a:t>
            </a:r>
          </a:p>
          <a:p>
            <a:pPr>
              <a:defRPr/>
            </a:pPr>
            <a:r>
              <a:rPr lang="es-ES" sz="1200" b="1" dirty="0">
                <a:solidFill>
                  <a:srgbClr val="80B8E0"/>
                </a:solidFill>
                <a:latin typeface="Calibri" pitchFamily="34" charset="0"/>
                <a:cs typeface="Arial" charset="0"/>
              </a:rPr>
              <a:t>CALLE Oe7H</a:t>
            </a:r>
          </a:p>
          <a:p>
            <a:pPr>
              <a:defRPr/>
            </a:pPr>
            <a:r>
              <a:rPr lang="es-ES" sz="1200" b="1" dirty="0">
                <a:solidFill>
                  <a:srgbClr val="80B8E0"/>
                </a:solidFill>
                <a:latin typeface="Calibri" pitchFamily="34" charset="0"/>
                <a:cs typeface="Arial" charset="0"/>
              </a:rPr>
              <a:t>CALLE Oe7I</a:t>
            </a:r>
          </a:p>
          <a:p>
            <a:pPr>
              <a:defRPr/>
            </a:pPr>
            <a:r>
              <a:rPr lang="es-ES" sz="1200" b="1" dirty="0">
                <a:solidFill>
                  <a:srgbClr val="80B8E0"/>
                </a:solidFill>
                <a:latin typeface="Calibri" pitchFamily="34" charset="0"/>
                <a:cs typeface="Arial" charset="0"/>
              </a:rPr>
              <a:t>CALLE S6O</a:t>
            </a:r>
          </a:p>
          <a:p>
            <a:pPr>
              <a:defRPr/>
            </a:pPr>
            <a:r>
              <a:rPr lang="es-ES" sz="1200" b="1" dirty="0">
                <a:solidFill>
                  <a:srgbClr val="80B8E0"/>
                </a:solidFill>
                <a:latin typeface="Calibri" pitchFamily="34" charset="0"/>
                <a:cs typeface="Arial" charset="0"/>
              </a:rPr>
              <a:t>CALLE S6N</a:t>
            </a:r>
          </a:p>
          <a:p>
            <a:pPr>
              <a:defRPr/>
            </a:pPr>
            <a:r>
              <a:rPr lang="es-ES" sz="1200" b="1" dirty="0">
                <a:solidFill>
                  <a:srgbClr val="80B8E0"/>
                </a:solidFill>
                <a:latin typeface="Calibri" pitchFamily="34" charset="0"/>
                <a:cs typeface="Arial" charset="0"/>
              </a:rPr>
              <a:t>CALLE S6M</a:t>
            </a:r>
          </a:p>
          <a:p>
            <a:pPr>
              <a:defRPr/>
            </a:pPr>
            <a:r>
              <a:rPr lang="es-ES" sz="1200" b="1" dirty="0">
                <a:solidFill>
                  <a:srgbClr val="80B8E0"/>
                </a:solidFill>
                <a:latin typeface="Calibri" pitchFamily="34" charset="0"/>
                <a:cs typeface="Arial" charset="0"/>
              </a:rPr>
              <a:t>ESCALINATA S6M</a:t>
            </a:r>
          </a:p>
          <a:p>
            <a:pPr>
              <a:defRPr/>
            </a:pPr>
            <a:endParaRPr lang="es-ES" sz="1200" b="1" dirty="0">
              <a:solidFill>
                <a:srgbClr val="80B8E0"/>
              </a:solidFill>
              <a:latin typeface="Calibri" pitchFamily="34" charset="0"/>
              <a:cs typeface="Arial" charset="0"/>
            </a:endParaRPr>
          </a:p>
          <a:p>
            <a:pPr>
              <a:defRPr/>
            </a:pPr>
            <a:endParaRPr lang="es-ES" sz="1200" b="1" dirty="0">
              <a:solidFill>
                <a:srgbClr val="80B8E0"/>
              </a:solidFill>
              <a:latin typeface="Calibri" pitchFamily="34" charset="0"/>
              <a:cs typeface="Arial" charset="0"/>
            </a:endParaRPr>
          </a:p>
          <a:p>
            <a:pPr>
              <a:defRPr/>
            </a:pPr>
            <a:endParaRPr lang="es-ES" sz="1200" b="1" dirty="0">
              <a:solidFill>
                <a:srgbClr val="80B8E0"/>
              </a:solidFill>
              <a:latin typeface="Calibri" pitchFamily="34" charset="0"/>
              <a:cs typeface="Arial" charset="0"/>
            </a:endParaRPr>
          </a:p>
          <a:p>
            <a:pPr>
              <a:defRPr/>
            </a:pPr>
            <a:endParaRPr lang="es-ES" sz="1200" b="1" dirty="0">
              <a:solidFill>
                <a:srgbClr val="80B8E0"/>
              </a:solidFill>
              <a:latin typeface="Calibri" pitchFamily="34" charset="0"/>
              <a:cs typeface="Arial" charset="0"/>
            </a:endParaRPr>
          </a:p>
        </p:txBody>
      </p:sp>
      <p:sp>
        <p:nvSpPr>
          <p:cNvPr id="39" name="38 Rectángulo"/>
          <p:cNvSpPr/>
          <p:nvPr/>
        </p:nvSpPr>
        <p:spPr>
          <a:xfrm>
            <a:off x="507129" y="4897315"/>
            <a:ext cx="504825" cy="228600"/>
          </a:xfrm>
          <a:prstGeom prst="rect">
            <a:avLst/>
          </a:prstGeom>
          <a:solidFill>
            <a:srgbClr val="C00000">
              <a:alpha val="36863"/>
            </a:srgbClr>
          </a:solidFill>
          <a:ln w="9525">
            <a:solidFill>
              <a:schemeClr val="accent2">
                <a:lumMod val="60000"/>
                <a:lumOff val="40000"/>
              </a:schemeClr>
            </a:solidFill>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C"/>
          </a:p>
        </p:txBody>
      </p:sp>
      <p:sp>
        <p:nvSpPr>
          <p:cNvPr id="40" name="CuadroTexto 16"/>
          <p:cNvSpPr txBox="1"/>
          <p:nvPr/>
        </p:nvSpPr>
        <p:spPr>
          <a:xfrm>
            <a:off x="1011954" y="4873115"/>
            <a:ext cx="2821492" cy="276999"/>
          </a:xfrm>
          <a:prstGeom prst="rect">
            <a:avLst/>
          </a:prstGeom>
          <a:noFill/>
        </p:spPr>
        <p:txBody>
          <a:bodyPr wrap="square" rtlCol="0">
            <a:spAutoFit/>
          </a:bodyPr>
          <a:lstStyle/>
          <a:p>
            <a:pPr>
              <a:defRPr/>
            </a:pPr>
            <a:r>
              <a:rPr lang="es-ES" sz="1200" b="1" dirty="0">
                <a:solidFill>
                  <a:srgbClr val="80B8E0"/>
                </a:solidFill>
                <a:latin typeface="Calibri" pitchFamily="34" charset="0"/>
                <a:cs typeface="Arial" charset="0"/>
              </a:rPr>
              <a:t>FAJAS DE PROTECCIÓN EN LOTE (LOTE 9)</a:t>
            </a:r>
          </a:p>
        </p:txBody>
      </p:sp>
      <p:sp>
        <p:nvSpPr>
          <p:cNvPr id="3" name="2 Forma libre"/>
          <p:cNvSpPr/>
          <p:nvPr/>
        </p:nvSpPr>
        <p:spPr>
          <a:xfrm>
            <a:off x="5120190" y="1290419"/>
            <a:ext cx="2189284" cy="2725615"/>
          </a:xfrm>
          <a:custGeom>
            <a:avLst/>
            <a:gdLst>
              <a:gd name="connsiteX0" fmla="*/ 852854 w 2189284"/>
              <a:gd name="connsiteY0" fmla="*/ 0 h 2725615"/>
              <a:gd name="connsiteX1" fmla="*/ 2189284 w 2189284"/>
              <a:gd name="connsiteY1" fmla="*/ 1257300 h 2725615"/>
              <a:gd name="connsiteX2" fmla="*/ 1776046 w 2189284"/>
              <a:gd name="connsiteY2" fmla="*/ 1696915 h 2725615"/>
              <a:gd name="connsiteX3" fmla="*/ 1608992 w 2189284"/>
              <a:gd name="connsiteY3" fmla="*/ 2039815 h 2725615"/>
              <a:gd name="connsiteX4" fmla="*/ 1318846 w 2189284"/>
              <a:gd name="connsiteY4" fmla="*/ 2277207 h 2725615"/>
              <a:gd name="connsiteX5" fmla="*/ 861646 w 2189284"/>
              <a:gd name="connsiteY5" fmla="*/ 2725615 h 2725615"/>
              <a:gd name="connsiteX6" fmla="*/ 0 w 2189284"/>
              <a:gd name="connsiteY6" fmla="*/ 1732084 h 2725615"/>
              <a:gd name="connsiteX7" fmla="*/ 439615 w 2189284"/>
              <a:gd name="connsiteY7" fmla="*/ 879230 h 2725615"/>
              <a:gd name="connsiteX8" fmla="*/ 553915 w 2189284"/>
              <a:gd name="connsiteY8" fmla="*/ 527538 h 2725615"/>
              <a:gd name="connsiteX9" fmla="*/ 659423 w 2189284"/>
              <a:gd name="connsiteY9" fmla="*/ 307730 h 2725615"/>
              <a:gd name="connsiteX10" fmla="*/ 852854 w 2189284"/>
              <a:gd name="connsiteY10" fmla="*/ 0 h 2725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9284" h="2725615">
                <a:moveTo>
                  <a:pt x="852854" y="0"/>
                </a:moveTo>
                <a:lnTo>
                  <a:pt x="2189284" y="1257300"/>
                </a:lnTo>
                <a:lnTo>
                  <a:pt x="1776046" y="1696915"/>
                </a:lnTo>
                <a:lnTo>
                  <a:pt x="1608992" y="2039815"/>
                </a:lnTo>
                <a:lnTo>
                  <a:pt x="1318846" y="2277207"/>
                </a:lnTo>
                <a:lnTo>
                  <a:pt x="861646" y="2725615"/>
                </a:lnTo>
                <a:lnTo>
                  <a:pt x="0" y="1732084"/>
                </a:lnTo>
                <a:lnTo>
                  <a:pt x="439615" y="879230"/>
                </a:lnTo>
                <a:lnTo>
                  <a:pt x="553915" y="527538"/>
                </a:lnTo>
                <a:lnTo>
                  <a:pt x="659423" y="307730"/>
                </a:lnTo>
                <a:lnTo>
                  <a:pt x="852854" y="0"/>
                </a:lnTo>
                <a:close/>
              </a:path>
            </a:pathLst>
          </a:custGeom>
          <a:solidFill>
            <a:srgbClr val="5B9BD5">
              <a:alpha val="38039"/>
            </a:srgbClr>
          </a:solidFill>
          <a:ln w="28575">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Forma libre"/>
          <p:cNvSpPr/>
          <p:nvPr/>
        </p:nvSpPr>
        <p:spPr>
          <a:xfrm>
            <a:off x="3833446" y="2136531"/>
            <a:ext cx="7060223" cy="3982915"/>
          </a:xfrm>
          <a:custGeom>
            <a:avLst/>
            <a:gdLst>
              <a:gd name="connsiteX0" fmla="*/ 3490546 w 7060223"/>
              <a:gd name="connsiteY0" fmla="*/ 430823 h 3982915"/>
              <a:gd name="connsiteX1" fmla="*/ 4211516 w 7060223"/>
              <a:gd name="connsiteY1" fmla="*/ 949569 h 3982915"/>
              <a:gd name="connsiteX2" fmla="*/ 4440116 w 7060223"/>
              <a:gd name="connsiteY2" fmla="*/ 747346 h 3982915"/>
              <a:gd name="connsiteX3" fmla="*/ 4783016 w 7060223"/>
              <a:gd name="connsiteY3" fmla="*/ 1055077 h 3982915"/>
              <a:gd name="connsiteX4" fmla="*/ 5011616 w 7060223"/>
              <a:gd name="connsiteY4" fmla="*/ 720969 h 3982915"/>
              <a:gd name="connsiteX5" fmla="*/ 5433646 w 7060223"/>
              <a:gd name="connsiteY5" fmla="*/ 1107831 h 3982915"/>
              <a:gd name="connsiteX6" fmla="*/ 5706208 w 7060223"/>
              <a:gd name="connsiteY6" fmla="*/ 800100 h 3982915"/>
              <a:gd name="connsiteX7" fmla="*/ 5785339 w 7060223"/>
              <a:gd name="connsiteY7" fmla="*/ 870438 h 3982915"/>
              <a:gd name="connsiteX8" fmla="*/ 6084277 w 7060223"/>
              <a:gd name="connsiteY8" fmla="*/ 509954 h 3982915"/>
              <a:gd name="connsiteX9" fmla="*/ 6418385 w 7060223"/>
              <a:gd name="connsiteY9" fmla="*/ 237392 h 3982915"/>
              <a:gd name="connsiteX10" fmla="*/ 7060223 w 7060223"/>
              <a:gd name="connsiteY10" fmla="*/ 0 h 3982915"/>
              <a:gd name="connsiteX11" fmla="*/ 6831623 w 7060223"/>
              <a:gd name="connsiteY11" fmla="*/ 3191607 h 3982915"/>
              <a:gd name="connsiteX12" fmla="*/ 6717323 w 7060223"/>
              <a:gd name="connsiteY12" fmla="*/ 3191607 h 3982915"/>
              <a:gd name="connsiteX13" fmla="*/ 6603023 w 7060223"/>
              <a:gd name="connsiteY13" fmla="*/ 3393831 h 3982915"/>
              <a:gd name="connsiteX14" fmla="*/ 6506308 w 7060223"/>
              <a:gd name="connsiteY14" fmla="*/ 3464169 h 3982915"/>
              <a:gd name="connsiteX15" fmla="*/ 6312877 w 7060223"/>
              <a:gd name="connsiteY15" fmla="*/ 3402623 h 3982915"/>
              <a:gd name="connsiteX16" fmla="*/ 6180992 w 7060223"/>
              <a:gd name="connsiteY16" fmla="*/ 3393831 h 3982915"/>
              <a:gd name="connsiteX17" fmla="*/ 6066692 w 7060223"/>
              <a:gd name="connsiteY17" fmla="*/ 3332284 h 3982915"/>
              <a:gd name="connsiteX18" fmla="*/ 5864469 w 7060223"/>
              <a:gd name="connsiteY18" fmla="*/ 3226777 h 3982915"/>
              <a:gd name="connsiteX19" fmla="*/ 5723792 w 7060223"/>
              <a:gd name="connsiteY19" fmla="*/ 3138854 h 3982915"/>
              <a:gd name="connsiteX20" fmla="*/ 5591908 w 7060223"/>
              <a:gd name="connsiteY20" fmla="*/ 3121269 h 3982915"/>
              <a:gd name="connsiteX21" fmla="*/ 5275385 w 7060223"/>
              <a:gd name="connsiteY21" fmla="*/ 3182815 h 3982915"/>
              <a:gd name="connsiteX22" fmla="*/ 4923692 w 7060223"/>
              <a:gd name="connsiteY22" fmla="*/ 3156438 h 3982915"/>
              <a:gd name="connsiteX23" fmla="*/ 4695092 w 7060223"/>
              <a:gd name="connsiteY23" fmla="*/ 3147646 h 3982915"/>
              <a:gd name="connsiteX24" fmla="*/ 4475285 w 7060223"/>
              <a:gd name="connsiteY24" fmla="*/ 3147646 h 3982915"/>
              <a:gd name="connsiteX25" fmla="*/ 4088423 w 7060223"/>
              <a:gd name="connsiteY25" fmla="*/ 3147646 h 3982915"/>
              <a:gd name="connsiteX26" fmla="*/ 3824654 w 7060223"/>
              <a:gd name="connsiteY26" fmla="*/ 3147646 h 3982915"/>
              <a:gd name="connsiteX27" fmla="*/ 3569677 w 7060223"/>
              <a:gd name="connsiteY27" fmla="*/ 3147646 h 3982915"/>
              <a:gd name="connsiteX28" fmla="*/ 3200400 w 7060223"/>
              <a:gd name="connsiteY28" fmla="*/ 3244361 h 3982915"/>
              <a:gd name="connsiteX29" fmla="*/ 3086100 w 7060223"/>
              <a:gd name="connsiteY29" fmla="*/ 3314700 h 3982915"/>
              <a:gd name="connsiteX30" fmla="*/ 3024554 w 7060223"/>
              <a:gd name="connsiteY30" fmla="*/ 3446584 h 3982915"/>
              <a:gd name="connsiteX31" fmla="*/ 2971800 w 7060223"/>
              <a:gd name="connsiteY31" fmla="*/ 3490546 h 3982915"/>
              <a:gd name="connsiteX32" fmla="*/ 2866292 w 7060223"/>
              <a:gd name="connsiteY32" fmla="*/ 3490546 h 3982915"/>
              <a:gd name="connsiteX33" fmla="*/ 2769577 w 7060223"/>
              <a:gd name="connsiteY33" fmla="*/ 3490546 h 3982915"/>
              <a:gd name="connsiteX34" fmla="*/ 2646485 w 7060223"/>
              <a:gd name="connsiteY34" fmla="*/ 3455377 h 3982915"/>
              <a:gd name="connsiteX35" fmla="*/ 2540977 w 7060223"/>
              <a:gd name="connsiteY35" fmla="*/ 3490546 h 3982915"/>
              <a:gd name="connsiteX36" fmla="*/ 2523392 w 7060223"/>
              <a:gd name="connsiteY36" fmla="*/ 3560884 h 3982915"/>
              <a:gd name="connsiteX37" fmla="*/ 2453054 w 7060223"/>
              <a:gd name="connsiteY37" fmla="*/ 3631223 h 3982915"/>
              <a:gd name="connsiteX38" fmla="*/ 2303585 w 7060223"/>
              <a:gd name="connsiteY38" fmla="*/ 3631223 h 3982915"/>
              <a:gd name="connsiteX39" fmla="*/ 2206869 w 7060223"/>
              <a:gd name="connsiteY39" fmla="*/ 3631223 h 3982915"/>
              <a:gd name="connsiteX40" fmla="*/ 2118946 w 7060223"/>
              <a:gd name="connsiteY40" fmla="*/ 3648807 h 3982915"/>
              <a:gd name="connsiteX41" fmla="*/ 2031023 w 7060223"/>
              <a:gd name="connsiteY41" fmla="*/ 3736731 h 3982915"/>
              <a:gd name="connsiteX42" fmla="*/ 1916723 w 7060223"/>
              <a:gd name="connsiteY42" fmla="*/ 3842238 h 3982915"/>
              <a:gd name="connsiteX43" fmla="*/ 1784839 w 7060223"/>
              <a:gd name="connsiteY43" fmla="*/ 3912577 h 3982915"/>
              <a:gd name="connsiteX44" fmla="*/ 1626577 w 7060223"/>
              <a:gd name="connsiteY44" fmla="*/ 3982915 h 3982915"/>
              <a:gd name="connsiteX45" fmla="*/ 1389185 w 7060223"/>
              <a:gd name="connsiteY45" fmla="*/ 3965331 h 3982915"/>
              <a:gd name="connsiteX46" fmla="*/ 1283677 w 7060223"/>
              <a:gd name="connsiteY46" fmla="*/ 3930161 h 3982915"/>
              <a:gd name="connsiteX47" fmla="*/ 1002323 w 7060223"/>
              <a:gd name="connsiteY47" fmla="*/ 3912577 h 3982915"/>
              <a:gd name="connsiteX48" fmla="*/ 993531 w 7060223"/>
              <a:gd name="connsiteY48" fmla="*/ 3912577 h 3982915"/>
              <a:gd name="connsiteX49" fmla="*/ 703385 w 7060223"/>
              <a:gd name="connsiteY49" fmla="*/ 3824654 h 3982915"/>
              <a:gd name="connsiteX50" fmla="*/ 571500 w 7060223"/>
              <a:gd name="connsiteY50" fmla="*/ 3807069 h 3982915"/>
              <a:gd name="connsiteX51" fmla="*/ 509954 w 7060223"/>
              <a:gd name="connsiteY51" fmla="*/ 3912577 h 3982915"/>
              <a:gd name="connsiteX52" fmla="*/ 307731 w 7060223"/>
              <a:gd name="connsiteY52" fmla="*/ 3903784 h 3982915"/>
              <a:gd name="connsiteX53" fmla="*/ 79131 w 7060223"/>
              <a:gd name="connsiteY53" fmla="*/ 3560884 h 3982915"/>
              <a:gd name="connsiteX54" fmla="*/ 0 w 7060223"/>
              <a:gd name="connsiteY54" fmla="*/ 3156438 h 3982915"/>
              <a:gd name="connsiteX55" fmla="*/ 105508 w 7060223"/>
              <a:gd name="connsiteY55" fmla="*/ 2708031 h 3982915"/>
              <a:gd name="connsiteX56" fmla="*/ 237392 w 7060223"/>
              <a:gd name="connsiteY56" fmla="*/ 2417884 h 3982915"/>
              <a:gd name="connsiteX57" fmla="*/ 615462 w 7060223"/>
              <a:gd name="connsiteY57" fmla="*/ 2039815 h 3982915"/>
              <a:gd name="connsiteX58" fmla="*/ 729762 w 7060223"/>
              <a:gd name="connsiteY58" fmla="*/ 1846384 h 3982915"/>
              <a:gd name="connsiteX59" fmla="*/ 993531 w 7060223"/>
              <a:gd name="connsiteY59" fmla="*/ 1406769 h 3982915"/>
              <a:gd name="connsiteX60" fmla="*/ 1125416 w 7060223"/>
              <a:gd name="connsiteY60" fmla="*/ 1143000 h 3982915"/>
              <a:gd name="connsiteX61" fmla="*/ 1257300 w 7060223"/>
              <a:gd name="connsiteY61" fmla="*/ 967154 h 3982915"/>
              <a:gd name="connsiteX62" fmla="*/ 1318846 w 7060223"/>
              <a:gd name="connsiteY62" fmla="*/ 896815 h 3982915"/>
              <a:gd name="connsiteX63" fmla="*/ 2154116 w 7060223"/>
              <a:gd name="connsiteY63" fmla="*/ 1881554 h 3982915"/>
              <a:gd name="connsiteX64" fmla="*/ 2936631 w 7060223"/>
              <a:gd name="connsiteY64" fmla="*/ 1195754 h 3982915"/>
              <a:gd name="connsiteX65" fmla="*/ 3103685 w 7060223"/>
              <a:gd name="connsiteY65" fmla="*/ 826477 h 3982915"/>
              <a:gd name="connsiteX66" fmla="*/ 3490546 w 7060223"/>
              <a:gd name="connsiteY66" fmla="*/ 430823 h 398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060223" h="3982915">
                <a:moveTo>
                  <a:pt x="3490546" y="430823"/>
                </a:moveTo>
                <a:lnTo>
                  <a:pt x="4211516" y="949569"/>
                </a:lnTo>
                <a:lnTo>
                  <a:pt x="4440116" y="747346"/>
                </a:lnTo>
                <a:lnTo>
                  <a:pt x="4783016" y="1055077"/>
                </a:lnTo>
                <a:lnTo>
                  <a:pt x="5011616" y="720969"/>
                </a:lnTo>
                <a:lnTo>
                  <a:pt x="5433646" y="1107831"/>
                </a:lnTo>
                <a:lnTo>
                  <a:pt x="5706208" y="800100"/>
                </a:lnTo>
                <a:lnTo>
                  <a:pt x="5785339" y="870438"/>
                </a:lnTo>
                <a:lnTo>
                  <a:pt x="6084277" y="509954"/>
                </a:lnTo>
                <a:lnTo>
                  <a:pt x="6418385" y="237392"/>
                </a:lnTo>
                <a:lnTo>
                  <a:pt x="7060223" y="0"/>
                </a:lnTo>
                <a:lnTo>
                  <a:pt x="6831623" y="3191607"/>
                </a:lnTo>
                <a:lnTo>
                  <a:pt x="6717323" y="3191607"/>
                </a:lnTo>
                <a:lnTo>
                  <a:pt x="6603023" y="3393831"/>
                </a:lnTo>
                <a:lnTo>
                  <a:pt x="6506308" y="3464169"/>
                </a:lnTo>
                <a:lnTo>
                  <a:pt x="6312877" y="3402623"/>
                </a:lnTo>
                <a:lnTo>
                  <a:pt x="6180992" y="3393831"/>
                </a:lnTo>
                <a:lnTo>
                  <a:pt x="6066692" y="3332284"/>
                </a:lnTo>
                <a:lnTo>
                  <a:pt x="5864469" y="3226777"/>
                </a:lnTo>
                <a:lnTo>
                  <a:pt x="5723792" y="3138854"/>
                </a:lnTo>
                <a:lnTo>
                  <a:pt x="5591908" y="3121269"/>
                </a:lnTo>
                <a:lnTo>
                  <a:pt x="5275385" y="3182815"/>
                </a:lnTo>
                <a:lnTo>
                  <a:pt x="4923692" y="3156438"/>
                </a:lnTo>
                <a:lnTo>
                  <a:pt x="4695092" y="3147646"/>
                </a:lnTo>
                <a:lnTo>
                  <a:pt x="4475285" y="3147646"/>
                </a:lnTo>
                <a:lnTo>
                  <a:pt x="4088423" y="3147646"/>
                </a:lnTo>
                <a:lnTo>
                  <a:pt x="3824654" y="3147646"/>
                </a:lnTo>
                <a:lnTo>
                  <a:pt x="3569677" y="3147646"/>
                </a:lnTo>
                <a:lnTo>
                  <a:pt x="3200400" y="3244361"/>
                </a:lnTo>
                <a:lnTo>
                  <a:pt x="3086100" y="3314700"/>
                </a:lnTo>
                <a:lnTo>
                  <a:pt x="3024554" y="3446584"/>
                </a:lnTo>
                <a:lnTo>
                  <a:pt x="2971800" y="3490546"/>
                </a:lnTo>
                <a:lnTo>
                  <a:pt x="2866292" y="3490546"/>
                </a:lnTo>
                <a:lnTo>
                  <a:pt x="2769577" y="3490546"/>
                </a:lnTo>
                <a:lnTo>
                  <a:pt x="2646485" y="3455377"/>
                </a:lnTo>
                <a:lnTo>
                  <a:pt x="2540977" y="3490546"/>
                </a:lnTo>
                <a:lnTo>
                  <a:pt x="2523392" y="3560884"/>
                </a:lnTo>
                <a:lnTo>
                  <a:pt x="2453054" y="3631223"/>
                </a:lnTo>
                <a:lnTo>
                  <a:pt x="2303585" y="3631223"/>
                </a:lnTo>
                <a:lnTo>
                  <a:pt x="2206869" y="3631223"/>
                </a:lnTo>
                <a:lnTo>
                  <a:pt x="2118946" y="3648807"/>
                </a:lnTo>
                <a:lnTo>
                  <a:pt x="2031023" y="3736731"/>
                </a:lnTo>
                <a:lnTo>
                  <a:pt x="1916723" y="3842238"/>
                </a:lnTo>
                <a:lnTo>
                  <a:pt x="1784839" y="3912577"/>
                </a:lnTo>
                <a:lnTo>
                  <a:pt x="1626577" y="3982915"/>
                </a:lnTo>
                <a:lnTo>
                  <a:pt x="1389185" y="3965331"/>
                </a:lnTo>
                <a:cubicBezTo>
                  <a:pt x="1354016" y="3953608"/>
                  <a:pt x="1319926" y="3937929"/>
                  <a:pt x="1283677" y="3930161"/>
                </a:cubicBezTo>
                <a:cubicBezTo>
                  <a:pt x="1174477" y="3906761"/>
                  <a:pt x="1112853" y="3912577"/>
                  <a:pt x="1002323" y="3912577"/>
                </a:cubicBezTo>
                <a:lnTo>
                  <a:pt x="993531" y="3912577"/>
                </a:lnTo>
                <a:lnTo>
                  <a:pt x="703385" y="3824654"/>
                </a:lnTo>
                <a:lnTo>
                  <a:pt x="571500" y="3807069"/>
                </a:lnTo>
                <a:lnTo>
                  <a:pt x="509954" y="3912577"/>
                </a:lnTo>
                <a:lnTo>
                  <a:pt x="307731" y="3903784"/>
                </a:lnTo>
                <a:lnTo>
                  <a:pt x="79131" y="3560884"/>
                </a:lnTo>
                <a:lnTo>
                  <a:pt x="0" y="3156438"/>
                </a:lnTo>
                <a:lnTo>
                  <a:pt x="105508" y="2708031"/>
                </a:lnTo>
                <a:lnTo>
                  <a:pt x="237392" y="2417884"/>
                </a:lnTo>
                <a:lnTo>
                  <a:pt x="615462" y="2039815"/>
                </a:lnTo>
                <a:lnTo>
                  <a:pt x="729762" y="1846384"/>
                </a:lnTo>
                <a:lnTo>
                  <a:pt x="993531" y="1406769"/>
                </a:lnTo>
                <a:lnTo>
                  <a:pt x="1125416" y="1143000"/>
                </a:lnTo>
                <a:lnTo>
                  <a:pt x="1257300" y="967154"/>
                </a:lnTo>
                <a:lnTo>
                  <a:pt x="1318846" y="896815"/>
                </a:lnTo>
                <a:lnTo>
                  <a:pt x="2154116" y="1881554"/>
                </a:lnTo>
                <a:lnTo>
                  <a:pt x="2936631" y="1195754"/>
                </a:lnTo>
                <a:lnTo>
                  <a:pt x="3103685" y="826477"/>
                </a:lnTo>
                <a:lnTo>
                  <a:pt x="3490546" y="430823"/>
                </a:lnTo>
                <a:close/>
              </a:path>
            </a:pathLst>
          </a:custGeom>
          <a:solidFill>
            <a:srgbClr val="F4B183">
              <a:alpha val="50196"/>
            </a:srgbClr>
          </a:solidFill>
          <a:ln w="28575">
            <a:solidFill>
              <a:schemeClr val="accent2">
                <a:lumMod val="75000"/>
              </a:schemeClr>
            </a:solidFill>
            <a:prstDash val="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7" name="6 Forma libre"/>
          <p:cNvSpPr/>
          <p:nvPr/>
        </p:nvSpPr>
        <p:spPr>
          <a:xfrm>
            <a:off x="4211515" y="1134208"/>
            <a:ext cx="1776047" cy="3015761"/>
          </a:xfrm>
          <a:custGeom>
            <a:avLst/>
            <a:gdLst>
              <a:gd name="connsiteX0" fmla="*/ 1485900 w 1776047"/>
              <a:gd name="connsiteY0" fmla="*/ 0 h 3015761"/>
              <a:gd name="connsiteX1" fmla="*/ 993531 w 1776047"/>
              <a:gd name="connsiteY1" fmla="*/ 1019907 h 3015761"/>
              <a:gd name="connsiteX2" fmla="*/ 597877 w 1776047"/>
              <a:gd name="connsiteY2" fmla="*/ 1828800 h 3015761"/>
              <a:gd name="connsiteX3" fmla="*/ 430823 w 1776047"/>
              <a:gd name="connsiteY3" fmla="*/ 2039815 h 3015761"/>
              <a:gd name="connsiteX4" fmla="*/ 0 w 1776047"/>
              <a:gd name="connsiteY4" fmla="*/ 2883877 h 3015761"/>
              <a:gd name="connsiteX5" fmla="*/ 237393 w 1776047"/>
              <a:gd name="connsiteY5" fmla="*/ 3015761 h 3015761"/>
              <a:gd name="connsiteX6" fmla="*/ 386862 w 1776047"/>
              <a:gd name="connsiteY6" fmla="*/ 2822330 h 3015761"/>
              <a:gd name="connsiteX7" fmla="*/ 545123 w 1776047"/>
              <a:gd name="connsiteY7" fmla="*/ 2514600 h 3015761"/>
              <a:gd name="connsiteX8" fmla="*/ 791308 w 1776047"/>
              <a:gd name="connsiteY8" fmla="*/ 2083777 h 3015761"/>
              <a:gd name="connsiteX9" fmla="*/ 896816 w 1776047"/>
              <a:gd name="connsiteY9" fmla="*/ 1916723 h 3015761"/>
              <a:gd name="connsiteX10" fmla="*/ 958362 w 1776047"/>
              <a:gd name="connsiteY10" fmla="*/ 1784838 h 3015761"/>
              <a:gd name="connsiteX11" fmla="*/ 1248508 w 1776047"/>
              <a:gd name="connsiteY11" fmla="*/ 1178169 h 3015761"/>
              <a:gd name="connsiteX12" fmla="*/ 1433147 w 1776047"/>
              <a:gd name="connsiteY12" fmla="*/ 817684 h 3015761"/>
              <a:gd name="connsiteX13" fmla="*/ 1608993 w 1776047"/>
              <a:gd name="connsiteY13" fmla="*/ 422030 h 3015761"/>
              <a:gd name="connsiteX14" fmla="*/ 1776047 w 1776047"/>
              <a:gd name="connsiteY14" fmla="*/ 131884 h 3015761"/>
              <a:gd name="connsiteX15" fmla="*/ 1485900 w 1776047"/>
              <a:gd name="connsiteY15" fmla="*/ 0 h 301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76047" h="3015761">
                <a:moveTo>
                  <a:pt x="1485900" y="0"/>
                </a:moveTo>
                <a:lnTo>
                  <a:pt x="993531" y="1019907"/>
                </a:lnTo>
                <a:lnTo>
                  <a:pt x="597877" y="1828800"/>
                </a:lnTo>
                <a:lnTo>
                  <a:pt x="430823" y="2039815"/>
                </a:lnTo>
                <a:lnTo>
                  <a:pt x="0" y="2883877"/>
                </a:lnTo>
                <a:lnTo>
                  <a:pt x="237393" y="3015761"/>
                </a:lnTo>
                <a:lnTo>
                  <a:pt x="386862" y="2822330"/>
                </a:lnTo>
                <a:lnTo>
                  <a:pt x="545123" y="2514600"/>
                </a:lnTo>
                <a:lnTo>
                  <a:pt x="791308" y="2083777"/>
                </a:lnTo>
                <a:lnTo>
                  <a:pt x="896816" y="1916723"/>
                </a:lnTo>
                <a:lnTo>
                  <a:pt x="958362" y="1784838"/>
                </a:lnTo>
                <a:lnTo>
                  <a:pt x="1248508" y="1178169"/>
                </a:lnTo>
                <a:lnTo>
                  <a:pt x="1433147" y="817684"/>
                </a:lnTo>
                <a:lnTo>
                  <a:pt x="1608993" y="422030"/>
                </a:lnTo>
                <a:lnTo>
                  <a:pt x="1776047" y="131884"/>
                </a:lnTo>
                <a:lnTo>
                  <a:pt x="1485900" y="0"/>
                </a:lnTo>
                <a:close/>
              </a:path>
            </a:pathLst>
          </a:custGeom>
          <a:solidFill>
            <a:schemeClr val="bg2">
              <a:lumMod val="50000"/>
              <a:alpha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8" name="7 Forma libre"/>
          <p:cNvSpPr/>
          <p:nvPr/>
        </p:nvSpPr>
        <p:spPr>
          <a:xfrm>
            <a:off x="3851031" y="4193931"/>
            <a:ext cx="2110154" cy="1626577"/>
          </a:xfrm>
          <a:custGeom>
            <a:avLst/>
            <a:gdLst>
              <a:gd name="connsiteX0" fmla="*/ 571500 w 2110154"/>
              <a:gd name="connsiteY0" fmla="*/ 0 h 1626577"/>
              <a:gd name="connsiteX1" fmla="*/ 2110154 w 2110154"/>
              <a:gd name="connsiteY1" fmla="*/ 1336431 h 1626577"/>
              <a:gd name="connsiteX2" fmla="*/ 1934307 w 2110154"/>
              <a:gd name="connsiteY2" fmla="*/ 1397977 h 1626577"/>
              <a:gd name="connsiteX3" fmla="*/ 1820007 w 2110154"/>
              <a:gd name="connsiteY3" fmla="*/ 1441938 h 1626577"/>
              <a:gd name="connsiteX4" fmla="*/ 1740877 w 2110154"/>
              <a:gd name="connsiteY4" fmla="*/ 1529861 h 1626577"/>
              <a:gd name="connsiteX5" fmla="*/ 1661746 w 2110154"/>
              <a:gd name="connsiteY5" fmla="*/ 1573823 h 1626577"/>
              <a:gd name="connsiteX6" fmla="*/ 1608992 w 2110154"/>
              <a:gd name="connsiteY6" fmla="*/ 1600200 h 1626577"/>
              <a:gd name="connsiteX7" fmla="*/ 1538654 w 2110154"/>
              <a:gd name="connsiteY7" fmla="*/ 1626577 h 1626577"/>
              <a:gd name="connsiteX8" fmla="*/ 1433146 w 2110154"/>
              <a:gd name="connsiteY8" fmla="*/ 1626577 h 1626577"/>
              <a:gd name="connsiteX9" fmla="*/ 1274884 w 2110154"/>
              <a:gd name="connsiteY9" fmla="*/ 1626577 h 1626577"/>
              <a:gd name="connsiteX10" fmla="*/ 1257300 w 2110154"/>
              <a:gd name="connsiteY10" fmla="*/ 1626577 h 1626577"/>
              <a:gd name="connsiteX11" fmla="*/ 1107831 w 2110154"/>
              <a:gd name="connsiteY11" fmla="*/ 1626577 h 1626577"/>
              <a:gd name="connsiteX12" fmla="*/ 1002323 w 2110154"/>
              <a:gd name="connsiteY12" fmla="*/ 1556238 h 1626577"/>
              <a:gd name="connsiteX13" fmla="*/ 923192 w 2110154"/>
              <a:gd name="connsiteY13" fmla="*/ 1547446 h 1626577"/>
              <a:gd name="connsiteX14" fmla="*/ 764931 w 2110154"/>
              <a:gd name="connsiteY14" fmla="*/ 1529861 h 1626577"/>
              <a:gd name="connsiteX15" fmla="*/ 509954 w 2110154"/>
              <a:gd name="connsiteY15" fmla="*/ 1512277 h 1626577"/>
              <a:gd name="connsiteX16" fmla="*/ 413238 w 2110154"/>
              <a:gd name="connsiteY16" fmla="*/ 1503484 h 1626577"/>
              <a:gd name="connsiteX17" fmla="*/ 334107 w 2110154"/>
              <a:gd name="connsiteY17" fmla="*/ 1582615 h 1626577"/>
              <a:gd name="connsiteX18" fmla="*/ 131884 w 2110154"/>
              <a:gd name="connsiteY18" fmla="*/ 1573823 h 1626577"/>
              <a:gd name="connsiteX19" fmla="*/ 61546 w 2110154"/>
              <a:gd name="connsiteY19" fmla="*/ 1477107 h 1626577"/>
              <a:gd name="connsiteX20" fmla="*/ 0 w 2110154"/>
              <a:gd name="connsiteY20" fmla="*/ 1195754 h 1626577"/>
              <a:gd name="connsiteX21" fmla="*/ 43961 w 2110154"/>
              <a:gd name="connsiteY21" fmla="*/ 905607 h 1626577"/>
              <a:gd name="connsiteX22" fmla="*/ 87923 w 2110154"/>
              <a:gd name="connsiteY22" fmla="*/ 659423 h 1626577"/>
              <a:gd name="connsiteX23" fmla="*/ 158261 w 2110154"/>
              <a:gd name="connsiteY23" fmla="*/ 465992 h 1626577"/>
              <a:gd name="connsiteX24" fmla="*/ 290146 w 2110154"/>
              <a:gd name="connsiteY24" fmla="*/ 316523 h 1626577"/>
              <a:gd name="connsiteX25" fmla="*/ 457200 w 2110154"/>
              <a:gd name="connsiteY25" fmla="*/ 131884 h 1626577"/>
              <a:gd name="connsiteX26" fmla="*/ 571500 w 2110154"/>
              <a:gd name="connsiteY26" fmla="*/ 0 h 162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10154" h="1626577">
                <a:moveTo>
                  <a:pt x="571500" y="0"/>
                </a:moveTo>
                <a:lnTo>
                  <a:pt x="2110154" y="1336431"/>
                </a:lnTo>
                <a:lnTo>
                  <a:pt x="1934307" y="1397977"/>
                </a:lnTo>
                <a:lnTo>
                  <a:pt x="1820007" y="1441938"/>
                </a:lnTo>
                <a:lnTo>
                  <a:pt x="1740877" y="1529861"/>
                </a:lnTo>
                <a:lnTo>
                  <a:pt x="1661746" y="1573823"/>
                </a:lnTo>
                <a:lnTo>
                  <a:pt x="1608992" y="1600200"/>
                </a:lnTo>
                <a:lnTo>
                  <a:pt x="1538654" y="1626577"/>
                </a:lnTo>
                <a:lnTo>
                  <a:pt x="1433146" y="1626577"/>
                </a:lnTo>
                <a:lnTo>
                  <a:pt x="1274884" y="1626577"/>
                </a:lnTo>
                <a:lnTo>
                  <a:pt x="1257300" y="1626577"/>
                </a:lnTo>
                <a:lnTo>
                  <a:pt x="1107831" y="1626577"/>
                </a:lnTo>
                <a:lnTo>
                  <a:pt x="1002323" y="1556238"/>
                </a:lnTo>
                <a:lnTo>
                  <a:pt x="923192" y="1547446"/>
                </a:lnTo>
                <a:lnTo>
                  <a:pt x="764931" y="1529861"/>
                </a:lnTo>
                <a:lnTo>
                  <a:pt x="509954" y="1512277"/>
                </a:lnTo>
                <a:lnTo>
                  <a:pt x="413238" y="1503484"/>
                </a:lnTo>
                <a:lnTo>
                  <a:pt x="334107" y="1582615"/>
                </a:lnTo>
                <a:lnTo>
                  <a:pt x="131884" y="1573823"/>
                </a:lnTo>
                <a:lnTo>
                  <a:pt x="61546" y="1477107"/>
                </a:lnTo>
                <a:lnTo>
                  <a:pt x="0" y="1195754"/>
                </a:lnTo>
                <a:lnTo>
                  <a:pt x="43961" y="905607"/>
                </a:lnTo>
                <a:lnTo>
                  <a:pt x="87923" y="659423"/>
                </a:lnTo>
                <a:lnTo>
                  <a:pt x="158261" y="465992"/>
                </a:lnTo>
                <a:lnTo>
                  <a:pt x="290146" y="316523"/>
                </a:lnTo>
                <a:lnTo>
                  <a:pt x="457200" y="131884"/>
                </a:lnTo>
                <a:lnTo>
                  <a:pt x="571500" y="0"/>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9" name="8 Forma libre"/>
          <p:cNvSpPr/>
          <p:nvPr/>
        </p:nvSpPr>
        <p:spPr>
          <a:xfrm>
            <a:off x="5969977" y="4941277"/>
            <a:ext cx="1011115" cy="413238"/>
          </a:xfrm>
          <a:custGeom>
            <a:avLst/>
            <a:gdLst>
              <a:gd name="connsiteX0" fmla="*/ 0 w 1011115"/>
              <a:gd name="connsiteY0" fmla="*/ 184638 h 413238"/>
              <a:gd name="connsiteX1" fmla="*/ 228600 w 1011115"/>
              <a:gd name="connsiteY1" fmla="*/ 0 h 413238"/>
              <a:gd name="connsiteX2" fmla="*/ 580292 w 1011115"/>
              <a:gd name="connsiteY2" fmla="*/ 334108 h 413238"/>
              <a:gd name="connsiteX3" fmla="*/ 817685 w 1011115"/>
              <a:gd name="connsiteY3" fmla="*/ 61546 h 413238"/>
              <a:gd name="connsiteX4" fmla="*/ 1011115 w 1011115"/>
              <a:gd name="connsiteY4" fmla="*/ 167054 h 413238"/>
              <a:gd name="connsiteX5" fmla="*/ 756138 w 1011115"/>
              <a:gd name="connsiteY5" fmla="*/ 307731 h 413238"/>
              <a:gd name="connsiteX6" fmla="*/ 694592 w 1011115"/>
              <a:gd name="connsiteY6" fmla="*/ 413238 h 413238"/>
              <a:gd name="connsiteX7" fmla="*/ 342900 w 1011115"/>
              <a:gd name="connsiteY7" fmla="*/ 404446 h 413238"/>
              <a:gd name="connsiteX8" fmla="*/ 307731 w 1011115"/>
              <a:gd name="connsiteY8" fmla="*/ 272561 h 413238"/>
              <a:gd name="connsiteX9" fmla="*/ 237392 w 1011115"/>
              <a:gd name="connsiteY9" fmla="*/ 219808 h 413238"/>
              <a:gd name="connsiteX10" fmla="*/ 131885 w 1011115"/>
              <a:gd name="connsiteY10" fmla="*/ 211015 h 413238"/>
              <a:gd name="connsiteX11" fmla="*/ 0 w 1011115"/>
              <a:gd name="connsiteY11" fmla="*/ 184638 h 41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1115" h="413238">
                <a:moveTo>
                  <a:pt x="0" y="184638"/>
                </a:moveTo>
                <a:lnTo>
                  <a:pt x="228600" y="0"/>
                </a:lnTo>
                <a:lnTo>
                  <a:pt x="580292" y="334108"/>
                </a:lnTo>
                <a:lnTo>
                  <a:pt x="817685" y="61546"/>
                </a:lnTo>
                <a:lnTo>
                  <a:pt x="1011115" y="167054"/>
                </a:lnTo>
                <a:lnTo>
                  <a:pt x="756138" y="307731"/>
                </a:lnTo>
                <a:lnTo>
                  <a:pt x="694592" y="413238"/>
                </a:lnTo>
                <a:lnTo>
                  <a:pt x="342900" y="404446"/>
                </a:lnTo>
                <a:lnTo>
                  <a:pt x="307731" y="272561"/>
                </a:lnTo>
                <a:lnTo>
                  <a:pt x="237392" y="219808"/>
                </a:lnTo>
                <a:lnTo>
                  <a:pt x="131885" y="211015"/>
                </a:lnTo>
                <a:lnTo>
                  <a:pt x="0" y="18463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14" name="13 Forma libre"/>
          <p:cNvSpPr/>
          <p:nvPr/>
        </p:nvSpPr>
        <p:spPr>
          <a:xfrm>
            <a:off x="7156938" y="4624754"/>
            <a:ext cx="808893" cy="386861"/>
          </a:xfrm>
          <a:custGeom>
            <a:avLst/>
            <a:gdLst>
              <a:gd name="connsiteX0" fmla="*/ 0 w 808893"/>
              <a:gd name="connsiteY0" fmla="*/ 281354 h 386861"/>
              <a:gd name="connsiteX1" fmla="*/ 237393 w 808893"/>
              <a:gd name="connsiteY1" fmla="*/ 0 h 386861"/>
              <a:gd name="connsiteX2" fmla="*/ 808893 w 808893"/>
              <a:gd name="connsiteY2" fmla="*/ 378069 h 386861"/>
              <a:gd name="connsiteX3" fmla="*/ 615462 w 808893"/>
              <a:gd name="connsiteY3" fmla="*/ 386861 h 386861"/>
              <a:gd name="connsiteX4" fmla="*/ 457200 w 808893"/>
              <a:gd name="connsiteY4" fmla="*/ 386861 h 386861"/>
              <a:gd name="connsiteX5" fmla="*/ 272562 w 808893"/>
              <a:gd name="connsiteY5" fmla="*/ 369277 h 386861"/>
              <a:gd name="connsiteX6" fmla="*/ 52754 w 808893"/>
              <a:gd name="connsiteY6" fmla="*/ 342900 h 386861"/>
              <a:gd name="connsiteX7" fmla="*/ 0 w 808893"/>
              <a:gd name="connsiteY7" fmla="*/ 281354 h 38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8893" h="386861">
                <a:moveTo>
                  <a:pt x="0" y="281354"/>
                </a:moveTo>
                <a:lnTo>
                  <a:pt x="237393" y="0"/>
                </a:lnTo>
                <a:lnTo>
                  <a:pt x="808893" y="378069"/>
                </a:lnTo>
                <a:lnTo>
                  <a:pt x="615462" y="386861"/>
                </a:lnTo>
                <a:lnTo>
                  <a:pt x="457200" y="386861"/>
                </a:lnTo>
                <a:lnTo>
                  <a:pt x="272562" y="369277"/>
                </a:lnTo>
                <a:lnTo>
                  <a:pt x="52754" y="342900"/>
                </a:lnTo>
                <a:lnTo>
                  <a:pt x="0" y="281354"/>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18" name="17 Forma libre"/>
          <p:cNvSpPr/>
          <p:nvPr/>
        </p:nvSpPr>
        <p:spPr>
          <a:xfrm>
            <a:off x="9293469" y="4703885"/>
            <a:ext cx="1143000" cy="413238"/>
          </a:xfrm>
          <a:custGeom>
            <a:avLst/>
            <a:gdLst>
              <a:gd name="connsiteX0" fmla="*/ 87923 w 1143000"/>
              <a:gd name="connsiteY0" fmla="*/ 0 h 413238"/>
              <a:gd name="connsiteX1" fmla="*/ 509954 w 1143000"/>
              <a:gd name="connsiteY1" fmla="*/ 43961 h 413238"/>
              <a:gd name="connsiteX2" fmla="*/ 1143000 w 1143000"/>
              <a:gd name="connsiteY2" fmla="*/ 26377 h 413238"/>
              <a:gd name="connsiteX3" fmla="*/ 1134208 w 1143000"/>
              <a:gd name="connsiteY3" fmla="*/ 219807 h 413238"/>
              <a:gd name="connsiteX4" fmla="*/ 1107831 w 1143000"/>
              <a:gd name="connsiteY4" fmla="*/ 325315 h 413238"/>
              <a:gd name="connsiteX5" fmla="*/ 1046285 w 1143000"/>
              <a:gd name="connsiteY5" fmla="*/ 413238 h 413238"/>
              <a:gd name="connsiteX6" fmla="*/ 949569 w 1143000"/>
              <a:gd name="connsiteY6" fmla="*/ 413238 h 413238"/>
              <a:gd name="connsiteX7" fmla="*/ 852854 w 1143000"/>
              <a:gd name="connsiteY7" fmla="*/ 413238 h 413238"/>
              <a:gd name="connsiteX8" fmla="*/ 764931 w 1143000"/>
              <a:gd name="connsiteY8" fmla="*/ 395653 h 413238"/>
              <a:gd name="connsiteX9" fmla="*/ 685800 w 1143000"/>
              <a:gd name="connsiteY9" fmla="*/ 395653 h 413238"/>
              <a:gd name="connsiteX10" fmla="*/ 553916 w 1143000"/>
              <a:gd name="connsiteY10" fmla="*/ 386861 h 413238"/>
              <a:gd name="connsiteX11" fmla="*/ 553916 w 1143000"/>
              <a:gd name="connsiteY11" fmla="*/ 386861 h 413238"/>
              <a:gd name="connsiteX12" fmla="*/ 360485 w 1143000"/>
              <a:gd name="connsiteY12" fmla="*/ 351692 h 413238"/>
              <a:gd name="connsiteX13" fmla="*/ 281354 w 1143000"/>
              <a:gd name="connsiteY13" fmla="*/ 263769 h 413238"/>
              <a:gd name="connsiteX14" fmla="*/ 219808 w 1143000"/>
              <a:gd name="connsiteY14" fmla="*/ 219807 h 413238"/>
              <a:gd name="connsiteX15" fmla="*/ 87923 w 1143000"/>
              <a:gd name="connsiteY15" fmla="*/ 193430 h 413238"/>
              <a:gd name="connsiteX16" fmla="*/ 0 w 1143000"/>
              <a:gd name="connsiteY16" fmla="*/ 184638 h 413238"/>
              <a:gd name="connsiteX17" fmla="*/ 87923 w 1143000"/>
              <a:gd name="connsiteY17" fmla="*/ 0 h 41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000" h="413238">
                <a:moveTo>
                  <a:pt x="87923" y="0"/>
                </a:moveTo>
                <a:lnTo>
                  <a:pt x="509954" y="43961"/>
                </a:lnTo>
                <a:lnTo>
                  <a:pt x="1143000" y="26377"/>
                </a:lnTo>
                <a:lnTo>
                  <a:pt x="1134208" y="219807"/>
                </a:lnTo>
                <a:lnTo>
                  <a:pt x="1107831" y="325315"/>
                </a:lnTo>
                <a:lnTo>
                  <a:pt x="1046285" y="413238"/>
                </a:lnTo>
                <a:lnTo>
                  <a:pt x="949569" y="413238"/>
                </a:lnTo>
                <a:lnTo>
                  <a:pt x="852854" y="413238"/>
                </a:lnTo>
                <a:lnTo>
                  <a:pt x="764931" y="395653"/>
                </a:lnTo>
                <a:lnTo>
                  <a:pt x="685800" y="395653"/>
                </a:lnTo>
                <a:cubicBezTo>
                  <a:pt x="589192" y="384919"/>
                  <a:pt x="633208" y="386861"/>
                  <a:pt x="553916" y="386861"/>
                </a:cubicBezTo>
                <a:lnTo>
                  <a:pt x="553916" y="386861"/>
                </a:lnTo>
                <a:lnTo>
                  <a:pt x="360485" y="351692"/>
                </a:lnTo>
                <a:lnTo>
                  <a:pt x="281354" y="263769"/>
                </a:lnTo>
                <a:lnTo>
                  <a:pt x="219808" y="219807"/>
                </a:lnTo>
                <a:lnTo>
                  <a:pt x="87923" y="193430"/>
                </a:lnTo>
                <a:lnTo>
                  <a:pt x="0" y="184638"/>
                </a:lnTo>
                <a:lnTo>
                  <a:pt x="87923" y="0"/>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20" name="19 Forma libre"/>
          <p:cNvSpPr/>
          <p:nvPr/>
        </p:nvSpPr>
        <p:spPr>
          <a:xfrm>
            <a:off x="5996354" y="1714500"/>
            <a:ext cx="650631" cy="606669"/>
          </a:xfrm>
          <a:custGeom>
            <a:avLst/>
            <a:gdLst>
              <a:gd name="connsiteX0" fmla="*/ 0 w 650631"/>
              <a:gd name="connsiteY0" fmla="*/ 342900 h 606669"/>
              <a:gd name="connsiteX1" fmla="*/ 211015 w 650631"/>
              <a:gd name="connsiteY1" fmla="*/ 606669 h 606669"/>
              <a:gd name="connsiteX2" fmla="*/ 650631 w 650631"/>
              <a:gd name="connsiteY2" fmla="*/ 211015 h 606669"/>
              <a:gd name="connsiteX3" fmla="*/ 413238 w 650631"/>
              <a:gd name="connsiteY3" fmla="*/ 0 h 606669"/>
              <a:gd name="connsiteX4" fmla="*/ 0 w 650631"/>
              <a:gd name="connsiteY4" fmla="*/ 342900 h 606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631" h="606669">
                <a:moveTo>
                  <a:pt x="0" y="342900"/>
                </a:moveTo>
                <a:lnTo>
                  <a:pt x="211015" y="606669"/>
                </a:lnTo>
                <a:lnTo>
                  <a:pt x="650631" y="211015"/>
                </a:lnTo>
                <a:lnTo>
                  <a:pt x="413238" y="0"/>
                </a:lnTo>
                <a:lnTo>
                  <a:pt x="0" y="342900"/>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45" name="44 Rectángulo"/>
          <p:cNvSpPr/>
          <p:nvPr/>
        </p:nvSpPr>
        <p:spPr>
          <a:xfrm>
            <a:off x="498400" y="1543548"/>
            <a:ext cx="504825" cy="228600"/>
          </a:xfrm>
          <a:prstGeom prst="rect">
            <a:avLst/>
          </a:prstGeom>
          <a:solidFill>
            <a:srgbClr val="5B9BD5">
              <a:alpha val="38039"/>
            </a:srgbClr>
          </a:solidFill>
          <a:ln w="28575">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6" name="CuadroTexto 16"/>
          <p:cNvSpPr txBox="1"/>
          <p:nvPr/>
        </p:nvSpPr>
        <p:spPr>
          <a:xfrm>
            <a:off x="1003225" y="1134208"/>
            <a:ext cx="1790365" cy="276999"/>
          </a:xfrm>
          <a:prstGeom prst="rect">
            <a:avLst/>
          </a:prstGeom>
          <a:noFill/>
        </p:spPr>
        <p:txBody>
          <a:bodyPr wrap="square" rtlCol="0">
            <a:spAutoFit/>
          </a:bodyPr>
          <a:lstStyle/>
          <a:p>
            <a:pPr>
              <a:defRPr/>
            </a:pPr>
            <a:r>
              <a:rPr lang="es-ES" sz="1200" b="1" dirty="0">
                <a:solidFill>
                  <a:srgbClr val="80B8E0"/>
                </a:solidFill>
                <a:latin typeface="Calibri" pitchFamily="34" charset="0"/>
                <a:cs typeface="Arial" charset="0"/>
              </a:rPr>
              <a:t>MACROLOTE 1</a:t>
            </a:r>
          </a:p>
        </p:txBody>
      </p:sp>
      <p:sp>
        <p:nvSpPr>
          <p:cNvPr id="44" name="43 Forma libre"/>
          <p:cNvSpPr/>
          <p:nvPr/>
        </p:nvSpPr>
        <p:spPr>
          <a:xfrm>
            <a:off x="9563100" y="5265420"/>
            <a:ext cx="960120" cy="342900"/>
          </a:xfrm>
          <a:custGeom>
            <a:avLst/>
            <a:gdLst>
              <a:gd name="connsiteX0" fmla="*/ 0 w 960120"/>
              <a:gd name="connsiteY0" fmla="*/ 0 h 342900"/>
              <a:gd name="connsiteX1" fmla="*/ 960120 w 960120"/>
              <a:gd name="connsiteY1" fmla="*/ 99060 h 342900"/>
              <a:gd name="connsiteX2" fmla="*/ 891540 w 960120"/>
              <a:gd name="connsiteY2" fmla="*/ 198120 h 342900"/>
              <a:gd name="connsiteX3" fmla="*/ 845820 w 960120"/>
              <a:gd name="connsiteY3" fmla="*/ 281940 h 342900"/>
              <a:gd name="connsiteX4" fmla="*/ 792480 w 960120"/>
              <a:gd name="connsiteY4" fmla="*/ 342900 h 342900"/>
              <a:gd name="connsiteX5" fmla="*/ 693420 w 960120"/>
              <a:gd name="connsiteY5" fmla="*/ 320040 h 342900"/>
              <a:gd name="connsiteX6" fmla="*/ 693420 w 960120"/>
              <a:gd name="connsiteY6" fmla="*/ 320040 h 342900"/>
              <a:gd name="connsiteX7" fmla="*/ 617220 w 960120"/>
              <a:gd name="connsiteY7" fmla="*/ 289560 h 342900"/>
              <a:gd name="connsiteX8" fmla="*/ 571500 w 960120"/>
              <a:gd name="connsiteY8" fmla="*/ 281940 h 342900"/>
              <a:gd name="connsiteX9" fmla="*/ 502920 w 960120"/>
              <a:gd name="connsiteY9" fmla="*/ 266700 h 342900"/>
              <a:gd name="connsiteX10" fmla="*/ 419100 w 960120"/>
              <a:gd name="connsiteY10" fmla="*/ 266700 h 342900"/>
              <a:gd name="connsiteX11" fmla="*/ 251460 w 960120"/>
              <a:gd name="connsiteY11" fmla="*/ 152400 h 342900"/>
              <a:gd name="connsiteX12" fmla="*/ 114300 w 960120"/>
              <a:gd name="connsiteY12" fmla="*/ 76200 h 342900"/>
              <a:gd name="connsiteX13" fmla="*/ 0 w 960120"/>
              <a:gd name="connsiteY13"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0120" h="342900">
                <a:moveTo>
                  <a:pt x="0" y="0"/>
                </a:moveTo>
                <a:lnTo>
                  <a:pt x="960120" y="99060"/>
                </a:lnTo>
                <a:lnTo>
                  <a:pt x="891540" y="198120"/>
                </a:lnTo>
                <a:lnTo>
                  <a:pt x="845820" y="281940"/>
                </a:lnTo>
                <a:lnTo>
                  <a:pt x="792480" y="342900"/>
                </a:lnTo>
                <a:lnTo>
                  <a:pt x="693420" y="320040"/>
                </a:lnTo>
                <a:lnTo>
                  <a:pt x="693420" y="320040"/>
                </a:lnTo>
                <a:lnTo>
                  <a:pt x="617220" y="289560"/>
                </a:lnTo>
                <a:lnTo>
                  <a:pt x="571500" y="281940"/>
                </a:lnTo>
                <a:lnTo>
                  <a:pt x="502920" y="266700"/>
                </a:lnTo>
                <a:lnTo>
                  <a:pt x="419100" y="266700"/>
                </a:lnTo>
                <a:lnTo>
                  <a:pt x="251460" y="152400"/>
                </a:lnTo>
                <a:lnTo>
                  <a:pt x="114300" y="76200"/>
                </a:lnTo>
                <a:lnTo>
                  <a:pt x="0" y="0"/>
                </a:lnTo>
                <a:close/>
              </a:path>
            </a:pathLst>
          </a:custGeom>
          <a:pattFill prst="dkUpDiag">
            <a:fgClr>
              <a:srgbClr val="92D050"/>
            </a:fgClr>
            <a:bgClr>
              <a:schemeClr val="bg1"/>
            </a:bgClr>
          </a:patt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sp>
        <p:nvSpPr>
          <p:cNvPr id="49" name="48 Forma libre"/>
          <p:cNvSpPr/>
          <p:nvPr/>
        </p:nvSpPr>
        <p:spPr>
          <a:xfrm>
            <a:off x="3954780" y="5097780"/>
            <a:ext cx="5433060" cy="1005840"/>
          </a:xfrm>
          <a:custGeom>
            <a:avLst/>
            <a:gdLst>
              <a:gd name="connsiteX0" fmla="*/ 0 w 5433060"/>
              <a:gd name="connsiteY0" fmla="*/ 670560 h 1005840"/>
              <a:gd name="connsiteX1" fmla="*/ 190500 w 5433060"/>
              <a:gd name="connsiteY1" fmla="*/ 960120 h 1005840"/>
              <a:gd name="connsiteX2" fmla="*/ 381000 w 5433060"/>
              <a:gd name="connsiteY2" fmla="*/ 960120 h 1005840"/>
              <a:gd name="connsiteX3" fmla="*/ 472440 w 5433060"/>
              <a:gd name="connsiteY3" fmla="*/ 883920 h 1005840"/>
              <a:gd name="connsiteX4" fmla="*/ 518160 w 5433060"/>
              <a:gd name="connsiteY4" fmla="*/ 845820 h 1005840"/>
              <a:gd name="connsiteX5" fmla="*/ 891540 w 5433060"/>
              <a:gd name="connsiteY5" fmla="*/ 982980 h 1005840"/>
              <a:gd name="connsiteX6" fmla="*/ 1165860 w 5433060"/>
              <a:gd name="connsiteY6" fmla="*/ 998220 h 1005840"/>
              <a:gd name="connsiteX7" fmla="*/ 1531620 w 5433060"/>
              <a:gd name="connsiteY7" fmla="*/ 1005840 h 1005840"/>
              <a:gd name="connsiteX8" fmla="*/ 1798320 w 5433060"/>
              <a:gd name="connsiteY8" fmla="*/ 868680 h 1005840"/>
              <a:gd name="connsiteX9" fmla="*/ 1973580 w 5433060"/>
              <a:gd name="connsiteY9" fmla="*/ 701040 h 1005840"/>
              <a:gd name="connsiteX10" fmla="*/ 2141220 w 5433060"/>
              <a:gd name="connsiteY10" fmla="*/ 655320 h 1005840"/>
              <a:gd name="connsiteX11" fmla="*/ 2324100 w 5433060"/>
              <a:gd name="connsiteY11" fmla="*/ 647700 h 1005840"/>
              <a:gd name="connsiteX12" fmla="*/ 2506980 w 5433060"/>
              <a:gd name="connsiteY12" fmla="*/ 495300 h 1005840"/>
              <a:gd name="connsiteX13" fmla="*/ 2758440 w 5433060"/>
              <a:gd name="connsiteY13" fmla="*/ 510540 h 1005840"/>
              <a:gd name="connsiteX14" fmla="*/ 2933700 w 5433060"/>
              <a:gd name="connsiteY14" fmla="*/ 480060 h 1005840"/>
              <a:gd name="connsiteX15" fmla="*/ 2994660 w 5433060"/>
              <a:gd name="connsiteY15" fmla="*/ 381000 h 1005840"/>
              <a:gd name="connsiteX16" fmla="*/ 3116580 w 5433060"/>
              <a:gd name="connsiteY16" fmla="*/ 259080 h 1005840"/>
              <a:gd name="connsiteX17" fmla="*/ 3528060 w 5433060"/>
              <a:gd name="connsiteY17" fmla="*/ 198120 h 1005840"/>
              <a:gd name="connsiteX18" fmla="*/ 4099560 w 5433060"/>
              <a:gd name="connsiteY18" fmla="*/ 198120 h 1005840"/>
              <a:gd name="connsiteX19" fmla="*/ 4404360 w 5433060"/>
              <a:gd name="connsiteY19" fmla="*/ 190500 h 1005840"/>
              <a:gd name="connsiteX20" fmla="*/ 4777740 w 5433060"/>
              <a:gd name="connsiteY20" fmla="*/ 182880 h 1005840"/>
              <a:gd name="connsiteX21" fmla="*/ 5021580 w 5433060"/>
              <a:gd name="connsiteY21" fmla="*/ 213360 h 1005840"/>
              <a:gd name="connsiteX22" fmla="*/ 5242560 w 5433060"/>
              <a:gd name="connsiteY22" fmla="*/ 213360 h 1005840"/>
              <a:gd name="connsiteX23" fmla="*/ 5433060 w 5433060"/>
              <a:gd name="connsiteY23" fmla="*/ 160020 h 1005840"/>
              <a:gd name="connsiteX24" fmla="*/ 5433060 w 5433060"/>
              <a:gd name="connsiteY24" fmla="*/ 160020 h 1005840"/>
              <a:gd name="connsiteX25" fmla="*/ 5151120 w 5433060"/>
              <a:gd name="connsiteY25" fmla="*/ 114300 h 1005840"/>
              <a:gd name="connsiteX26" fmla="*/ 4945380 w 5433060"/>
              <a:gd name="connsiteY26" fmla="*/ 121920 h 1005840"/>
              <a:gd name="connsiteX27" fmla="*/ 4747260 w 5433060"/>
              <a:gd name="connsiteY27" fmla="*/ 106680 h 1005840"/>
              <a:gd name="connsiteX28" fmla="*/ 4511040 w 5433060"/>
              <a:gd name="connsiteY28" fmla="*/ 114300 h 1005840"/>
              <a:gd name="connsiteX29" fmla="*/ 4297680 w 5433060"/>
              <a:gd name="connsiteY29" fmla="*/ 137160 h 1005840"/>
              <a:gd name="connsiteX30" fmla="*/ 4053840 w 5433060"/>
              <a:gd name="connsiteY30" fmla="*/ 144780 h 1005840"/>
              <a:gd name="connsiteX31" fmla="*/ 3970020 w 5433060"/>
              <a:gd name="connsiteY31" fmla="*/ 144780 h 1005840"/>
              <a:gd name="connsiteX32" fmla="*/ 3741420 w 5433060"/>
              <a:gd name="connsiteY32" fmla="*/ 129540 h 1005840"/>
              <a:gd name="connsiteX33" fmla="*/ 3322320 w 5433060"/>
              <a:gd name="connsiteY33" fmla="*/ 91440 h 1005840"/>
              <a:gd name="connsiteX34" fmla="*/ 3139440 w 5433060"/>
              <a:gd name="connsiteY34" fmla="*/ 60960 h 1005840"/>
              <a:gd name="connsiteX35" fmla="*/ 3040380 w 5433060"/>
              <a:gd name="connsiteY35" fmla="*/ 0 h 1005840"/>
              <a:gd name="connsiteX36" fmla="*/ 2735580 w 5433060"/>
              <a:gd name="connsiteY36" fmla="*/ 175260 h 1005840"/>
              <a:gd name="connsiteX37" fmla="*/ 2735580 w 5433060"/>
              <a:gd name="connsiteY37" fmla="*/ 259080 h 1005840"/>
              <a:gd name="connsiteX38" fmla="*/ 2727960 w 5433060"/>
              <a:gd name="connsiteY38" fmla="*/ 274320 h 1005840"/>
              <a:gd name="connsiteX39" fmla="*/ 2346960 w 5433060"/>
              <a:gd name="connsiteY39" fmla="*/ 243840 h 1005840"/>
              <a:gd name="connsiteX40" fmla="*/ 2331720 w 5433060"/>
              <a:gd name="connsiteY40" fmla="*/ 342900 h 1005840"/>
              <a:gd name="connsiteX41" fmla="*/ 2308860 w 5433060"/>
              <a:gd name="connsiteY41" fmla="*/ 426720 h 1005840"/>
              <a:gd name="connsiteX42" fmla="*/ 2247900 w 5433060"/>
              <a:gd name="connsiteY42" fmla="*/ 457200 h 1005840"/>
              <a:gd name="connsiteX43" fmla="*/ 2164080 w 5433060"/>
              <a:gd name="connsiteY43" fmla="*/ 480060 h 1005840"/>
              <a:gd name="connsiteX44" fmla="*/ 2049780 w 5433060"/>
              <a:gd name="connsiteY44" fmla="*/ 441960 h 1005840"/>
              <a:gd name="connsiteX45" fmla="*/ 1988820 w 5433060"/>
              <a:gd name="connsiteY45" fmla="*/ 434340 h 1005840"/>
              <a:gd name="connsiteX46" fmla="*/ 1706880 w 5433060"/>
              <a:gd name="connsiteY46" fmla="*/ 541020 h 1005840"/>
              <a:gd name="connsiteX47" fmla="*/ 1592580 w 5433060"/>
              <a:gd name="connsiteY47" fmla="*/ 655320 h 1005840"/>
              <a:gd name="connsiteX48" fmla="*/ 1447800 w 5433060"/>
              <a:gd name="connsiteY48" fmla="*/ 731520 h 1005840"/>
              <a:gd name="connsiteX49" fmla="*/ 1028700 w 5433060"/>
              <a:gd name="connsiteY49" fmla="*/ 739140 h 1005840"/>
              <a:gd name="connsiteX50" fmla="*/ 914400 w 5433060"/>
              <a:gd name="connsiteY50" fmla="*/ 662940 h 1005840"/>
              <a:gd name="connsiteX51" fmla="*/ 723900 w 5433060"/>
              <a:gd name="connsiteY51" fmla="*/ 640080 h 1005840"/>
              <a:gd name="connsiteX52" fmla="*/ 396240 w 5433060"/>
              <a:gd name="connsiteY52" fmla="*/ 624840 h 1005840"/>
              <a:gd name="connsiteX53" fmla="*/ 297180 w 5433060"/>
              <a:gd name="connsiteY53" fmla="*/ 586740 h 1005840"/>
              <a:gd name="connsiteX54" fmla="*/ 236220 w 5433060"/>
              <a:gd name="connsiteY54" fmla="*/ 693420 h 1005840"/>
              <a:gd name="connsiteX55" fmla="*/ 0 w 5433060"/>
              <a:gd name="connsiteY55" fmla="*/ 67056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433060" h="1005840">
                <a:moveTo>
                  <a:pt x="0" y="670560"/>
                </a:moveTo>
                <a:lnTo>
                  <a:pt x="190500" y="960120"/>
                </a:lnTo>
                <a:lnTo>
                  <a:pt x="381000" y="960120"/>
                </a:lnTo>
                <a:lnTo>
                  <a:pt x="472440" y="883920"/>
                </a:lnTo>
                <a:lnTo>
                  <a:pt x="518160" y="845820"/>
                </a:lnTo>
                <a:lnTo>
                  <a:pt x="891540" y="982980"/>
                </a:lnTo>
                <a:lnTo>
                  <a:pt x="1165860" y="998220"/>
                </a:lnTo>
                <a:lnTo>
                  <a:pt x="1531620" y="1005840"/>
                </a:lnTo>
                <a:lnTo>
                  <a:pt x="1798320" y="868680"/>
                </a:lnTo>
                <a:lnTo>
                  <a:pt x="1973580" y="701040"/>
                </a:lnTo>
                <a:lnTo>
                  <a:pt x="2141220" y="655320"/>
                </a:lnTo>
                <a:lnTo>
                  <a:pt x="2324100" y="647700"/>
                </a:lnTo>
                <a:lnTo>
                  <a:pt x="2506980" y="495300"/>
                </a:lnTo>
                <a:lnTo>
                  <a:pt x="2758440" y="510540"/>
                </a:lnTo>
                <a:lnTo>
                  <a:pt x="2933700" y="480060"/>
                </a:lnTo>
                <a:lnTo>
                  <a:pt x="2994660" y="381000"/>
                </a:lnTo>
                <a:lnTo>
                  <a:pt x="3116580" y="259080"/>
                </a:lnTo>
                <a:lnTo>
                  <a:pt x="3528060" y="198120"/>
                </a:lnTo>
                <a:lnTo>
                  <a:pt x="4099560" y="198120"/>
                </a:lnTo>
                <a:lnTo>
                  <a:pt x="4404360" y="190500"/>
                </a:lnTo>
                <a:lnTo>
                  <a:pt x="4777740" y="182880"/>
                </a:lnTo>
                <a:lnTo>
                  <a:pt x="5021580" y="213360"/>
                </a:lnTo>
                <a:lnTo>
                  <a:pt x="5242560" y="213360"/>
                </a:lnTo>
                <a:lnTo>
                  <a:pt x="5433060" y="160020"/>
                </a:lnTo>
                <a:lnTo>
                  <a:pt x="5433060" y="160020"/>
                </a:lnTo>
                <a:lnTo>
                  <a:pt x="5151120" y="114300"/>
                </a:lnTo>
                <a:lnTo>
                  <a:pt x="4945380" y="121920"/>
                </a:lnTo>
                <a:lnTo>
                  <a:pt x="4747260" y="106680"/>
                </a:lnTo>
                <a:lnTo>
                  <a:pt x="4511040" y="114300"/>
                </a:lnTo>
                <a:lnTo>
                  <a:pt x="4297680" y="137160"/>
                </a:lnTo>
                <a:lnTo>
                  <a:pt x="4053840" y="144780"/>
                </a:lnTo>
                <a:lnTo>
                  <a:pt x="3970020" y="144780"/>
                </a:lnTo>
                <a:lnTo>
                  <a:pt x="3741420" y="129540"/>
                </a:lnTo>
                <a:lnTo>
                  <a:pt x="3322320" y="91440"/>
                </a:lnTo>
                <a:lnTo>
                  <a:pt x="3139440" y="60960"/>
                </a:lnTo>
                <a:lnTo>
                  <a:pt x="3040380" y="0"/>
                </a:lnTo>
                <a:lnTo>
                  <a:pt x="2735580" y="175260"/>
                </a:lnTo>
                <a:lnTo>
                  <a:pt x="2735580" y="259080"/>
                </a:lnTo>
                <a:lnTo>
                  <a:pt x="2727960" y="274320"/>
                </a:lnTo>
                <a:lnTo>
                  <a:pt x="2346960" y="243840"/>
                </a:lnTo>
                <a:lnTo>
                  <a:pt x="2331720" y="342900"/>
                </a:lnTo>
                <a:lnTo>
                  <a:pt x="2308860" y="426720"/>
                </a:lnTo>
                <a:lnTo>
                  <a:pt x="2247900" y="457200"/>
                </a:lnTo>
                <a:lnTo>
                  <a:pt x="2164080" y="480060"/>
                </a:lnTo>
                <a:lnTo>
                  <a:pt x="2049780" y="441960"/>
                </a:lnTo>
                <a:lnTo>
                  <a:pt x="1988820" y="434340"/>
                </a:lnTo>
                <a:lnTo>
                  <a:pt x="1706880" y="541020"/>
                </a:lnTo>
                <a:lnTo>
                  <a:pt x="1592580" y="655320"/>
                </a:lnTo>
                <a:lnTo>
                  <a:pt x="1447800" y="731520"/>
                </a:lnTo>
                <a:lnTo>
                  <a:pt x="1028700" y="739140"/>
                </a:lnTo>
                <a:lnTo>
                  <a:pt x="914400" y="662940"/>
                </a:lnTo>
                <a:lnTo>
                  <a:pt x="723900" y="640080"/>
                </a:lnTo>
                <a:lnTo>
                  <a:pt x="396240" y="624840"/>
                </a:lnTo>
                <a:lnTo>
                  <a:pt x="297180" y="586740"/>
                </a:lnTo>
                <a:lnTo>
                  <a:pt x="236220" y="693420"/>
                </a:lnTo>
                <a:lnTo>
                  <a:pt x="0" y="670560"/>
                </a:lnTo>
                <a:close/>
              </a:path>
            </a:pathLst>
          </a:custGeom>
          <a:pattFill prst="dkUpDiag">
            <a:fgClr>
              <a:srgbClr val="92D050"/>
            </a:fgClr>
            <a:bgClr>
              <a:schemeClr val="bg1"/>
            </a:bgClr>
          </a:patt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solidFill>
                <a:schemeClr val="dk1"/>
              </a:solidFill>
            </a:endParaRPr>
          </a:p>
        </p:txBody>
      </p:sp>
      <p:sp>
        <p:nvSpPr>
          <p:cNvPr id="50" name="49 Forma libre"/>
          <p:cNvSpPr/>
          <p:nvPr/>
        </p:nvSpPr>
        <p:spPr>
          <a:xfrm>
            <a:off x="9243060" y="4876800"/>
            <a:ext cx="419100" cy="190500"/>
          </a:xfrm>
          <a:custGeom>
            <a:avLst/>
            <a:gdLst>
              <a:gd name="connsiteX0" fmla="*/ 0 w 419100"/>
              <a:gd name="connsiteY0" fmla="*/ 137160 h 190500"/>
              <a:gd name="connsiteX1" fmla="*/ 53340 w 419100"/>
              <a:gd name="connsiteY1" fmla="*/ 0 h 190500"/>
              <a:gd name="connsiteX2" fmla="*/ 259080 w 419100"/>
              <a:gd name="connsiteY2" fmla="*/ 38100 h 190500"/>
              <a:gd name="connsiteX3" fmla="*/ 350520 w 419100"/>
              <a:gd name="connsiteY3" fmla="*/ 106680 h 190500"/>
              <a:gd name="connsiteX4" fmla="*/ 419100 w 419100"/>
              <a:gd name="connsiteY4" fmla="*/ 190500 h 190500"/>
              <a:gd name="connsiteX5" fmla="*/ 0 w 419100"/>
              <a:gd name="connsiteY5" fmla="*/ 13716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 h="190500">
                <a:moveTo>
                  <a:pt x="0" y="137160"/>
                </a:moveTo>
                <a:lnTo>
                  <a:pt x="53340" y="0"/>
                </a:lnTo>
                <a:lnTo>
                  <a:pt x="259080" y="38100"/>
                </a:lnTo>
                <a:lnTo>
                  <a:pt x="350520" y="106680"/>
                </a:lnTo>
                <a:lnTo>
                  <a:pt x="419100" y="190500"/>
                </a:lnTo>
                <a:lnTo>
                  <a:pt x="0" y="137160"/>
                </a:lnTo>
                <a:close/>
              </a:path>
            </a:pathLst>
          </a:custGeom>
          <a:pattFill prst="dkUpDiag">
            <a:fgClr>
              <a:srgbClr val="92D050"/>
            </a:fgClr>
            <a:bgClr>
              <a:schemeClr val="bg1"/>
            </a:bgClr>
          </a:patt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sp>
        <p:nvSpPr>
          <p:cNvPr id="51" name="50 Forma libre"/>
          <p:cNvSpPr/>
          <p:nvPr/>
        </p:nvSpPr>
        <p:spPr>
          <a:xfrm>
            <a:off x="9006840" y="4876800"/>
            <a:ext cx="297180" cy="129540"/>
          </a:xfrm>
          <a:custGeom>
            <a:avLst/>
            <a:gdLst>
              <a:gd name="connsiteX0" fmla="*/ 0 w 297180"/>
              <a:gd name="connsiteY0" fmla="*/ 129540 h 129540"/>
              <a:gd name="connsiteX1" fmla="*/ 251460 w 297180"/>
              <a:gd name="connsiteY1" fmla="*/ 0 h 129540"/>
              <a:gd name="connsiteX2" fmla="*/ 297180 w 297180"/>
              <a:gd name="connsiteY2" fmla="*/ 7620 h 129540"/>
              <a:gd name="connsiteX3" fmla="*/ 236220 w 297180"/>
              <a:gd name="connsiteY3" fmla="*/ 129540 h 129540"/>
              <a:gd name="connsiteX4" fmla="*/ 0 w 297180"/>
              <a:gd name="connsiteY4" fmla="*/ 129540 h 12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 h="129540">
                <a:moveTo>
                  <a:pt x="0" y="129540"/>
                </a:moveTo>
                <a:lnTo>
                  <a:pt x="251460" y="0"/>
                </a:lnTo>
                <a:lnTo>
                  <a:pt x="297180" y="7620"/>
                </a:lnTo>
                <a:lnTo>
                  <a:pt x="236220" y="129540"/>
                </a:lnTo>
                <a:lnTo>
                  <a:pt x="0" y="129540"/>
                </a:lnTo>
                <a:close/>
              </a:path>
            </a:pathLst>
          </a:custGeom>
          <a:solidFill>
            <a:srgbClr val="C00000">
              <a:alpha val="36863"/>
            </a:srgbClr>
          </a:solidFill>
          <a:ln w="9525">
            <a:solidFill>
              <a:schemeClr val="accent2">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52" name="51 Forma libre"/>
          <p:cNvSpPr/>
          <p:nvPr/>
        </p:nvSpPr>
        <p:spPr>
          <a:xfrm>
            <a:off x="4419600" y="4015740"/>
            <a:ext cx="1882140" cy="1546860"/>
          </a:xfrm>
          <a:custGeom>
            <a:avLst/>
            <a:gdLst>
              <a:gd name="connsiteX0" fmla="*/ 137160 w 1882140"/>
              <a:gd name="connsiteY0" fmla="*/ 0 h 1546860"/>
              <a:gd name="connsiteX1" fmla="*/ 0 w 1882140"/>
              <a:gd name="connsiteY1" fmla="*/ 182880 h 1546860"/>
              <a:gd name="connsiteX2" fmla="*/ 1516380 w 1882140"/>
              <a:gd name="connsiteY2" fmla="*/ 1478280 h 1546860"/>
              <a:gd name="connsiteX3" fmla="*/ 1668780 w 1882140"/>
              <a:gd name="connsiteY3" fmla="*/ 1546860 h 1546860"/>
              <a:gd name="connsiteX4" fmla="*/ 1775460 w 1882140"/>
              <a:gd name="connsiteY4" fmla="*/ 1524000 h 1546860"/>
              <a:gd name="connsiteX5" fmla="*/ 1821180 w 1882140"/>
              <a:gd name="connsiteY5" fmla="*/ 1455420 h 1546860"/>
              <a:gd name="connsiteX6" fmla="*/ 1866900 w 1882140"/>
              <a:gd name="connsiteY6" fmla="*/ 1348740 h 1546860"/>
              <a:gd name="connsiteX7" fmla="*/ 1882140 w 1882140"/>
              <a:gd name="connsiteY7" fmla="*/ 1280160 h 1546860"/>
              <a:gd name="connsiteX8" fmla="*/ 1783080 w 1882140"/>
              <a:gd name="connsiteY8" fmla="*/ 1211580 h 1546860"/>
              <a:gd name="connsiteX9" fmla="*/ 1706880 w 1882140"/>
              <a:gd name="connsiteY9" fmla="*/ 1135380 h 1546860"/>
              <a:gd name="connsiteX10" fmla="*/ 1554480 w 1882140"/>
              <a:gd name="connsiteY10" fmla="*/ 1120140 h 1546860"/>
              <a:gd name="connsiteX11" fmla="*/ 1508760 w 1882140"/>
              <a:gd name="connsiteY11" fmla="*/ 1173480 h 1546860"/>
              <a:gd name="connsiteX12" fmla="*/ 922020 w 1882140"/>
              <a:gd name="connsiteY12" fmla="*/ 662940 h 1546860"/>
              <a:gd name="connsiteX13" fmla="*/ 861060 w 1882140"/>
              <a:gd name="connsiteY13" fmla="*/ 586740 h 1546860"/>
              <a:gd name="connsiteX14" fmla="*/ 396240 w 1882140"/>
              <a:gd name="connsiteY14" fmla="*/ 198120 h 1546860"/>
              <a:gd name="connsiteX15" fmla="*/ 137160 w 1882140"/>
              <a:gd name="connsiteY15" fmla="*/ 0 h 154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2140" h="1546860">
                <a:moveTo>
                  <a:pt x="137160" y="0"/>
                </a:moveTo>
                <a:lnTo>
                  <a:pt x="0" y="182880"/>
                </a:lnTo>
                <a:lnTo>
                  <a:pt x="1516380" y="1478280"/>
                </a:lnTo>
                <a:lnTo>
                  <a:pt x="1668780" y="1546860"/>
                </a:lnTo>
                <a:lnTo>
                  <a:pt x="1775460" y="1524000"/>
                </a:lnTo>
                <a:lnTo>
                  <a:pt x="1821180" y="1455420"/>
                </a:lnTo>
                <a:lnTo>
                  <a:pt x="1866900" y="1348740"/>
                </a:lnTo>
                <a:lnTo>
                  <a:pt x="1882140" y="1280160"/>
                </a:lnTo>
                <a:lnTo>
                  <a:pt x="1783080" y="1211580"/>
                </a:lnTo>
                <a:lnTo>
                  <a:pt x="1706880" y="1135380"/>
                </a:lnTo>
                <a:lnTo>
                  <a:pt x="1554480" y="1120140"/>
                </a:lnTo>
                <a:lnTo>
                  <a:pt x="1508760" y="1173480"/>
                </a:lnTo>
                <a:lnTo>
                  <a:pt x="922020" y="662940"/>
                </a:lnTo>
                <a:lnTo>
                  <a:pt x="861060" y="586740"/>
                </a:lnTo>
                <a:lnTo>
                  <a:pt x="396240" y="198120"/>
                </a:lnTo>
                <a:lnTo>
                  <a:pt x="137160" y="0"/>
                </a:lnTo>
                <a:close/>
              </a:path>
            </a:pathLst>
          </a:custGeom>
          <a:solidFill>
            <a:schemeClr val="accent4">
              <a:alpha val="51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56" name="55 Forma libre"/>
          <p:cNvSpPr/>
          <p:nvPr/>
        </p:nvSpPr>
        <p:spPr>
          <a:xfrm>
            <a:off x="5111750" y="2806700"/>
            <a:ext cx="5645150" cy="2565400"/>
          </a:xfrm>
          <a:custGeom>
            <a:avLst/>
            <a:gdLst>
              <a:gd name="connsiteX0" fmla="*/ 4629150 w 5645150"/>
              <a:gd name="connsiteY0" fmla="*/ 0 h 2565400"/>
              <a:gd name="connsiteX1" fmla="*/ 5283200 w 5645150"/>
              <a:gd name="connsiteY1" fmla="*/ 571500 h 2565400"/>
              <a:gd name="connsiteX2" fmla="*/ 5467350 w 5645150"/>
              <a:gd name="connsiteY2" fmla="*/ 654050 h 2565400"/>
              <a:gd name="connsiteX3" fmla="*/ 5645150 w 5645150"/>
              <a:gd name="connsiteY3" fmla="*/ 755650 h 2565400"/>
              <a:gd name="connsiteX4" fmla="*/ 5492750 w 5645150"/>
              <a:gd name="connsiteY4" fmla="*/ 2565400 h 2565400"/>
              <a:gd name="connsiteX5" fmla="*/ 4464050 w 5645150"/>
              <a:gd name="connsiteY5" fmla="*/ 2463800 h 2565400"/>
              <a:gd name="connsiteX6" fmla="*/ 4298950 w 5645150"/>
              <a:gd name="connsiteY6" fmla="*/ 2438400 h 2565400"/>
              <a:gd name="connsiteX7" fmla="*/ 3740150 w 5645150"/>
              <a:gd name="connsiteY7" fmla="*/ 2393950 h 2565400"/>
              <a:gd name="connsiteX8" fmla="*/ 3143250 w 5645150"/>
              <a:gd name="connsiteY8" fmla="*/ 2419350 h 2565400"/>
              <a:gd name="connsiteX9" fmla="*/ 2781300 w 5645150"/>
              <a:gd name="connsiteY9" fmla="*/ 2425700 h 2565400"/>
              <a:gd name="connsiteX10" fmla="*/ 2292350 w 5645150"/>
              <a:gd name="connsiteY10" fmla="*/ 2393950 h 2565400"/>
              <a:gd name="connsiteX11" fmla="*/ 1924050 w 5645150"/>
              <a:gd name="connsiteY11" fmla="*/ 2343150 h 2565400"/>
              <a:gd name="connsiteX12" fmla="*/ 1682750 w 5645150"/>
              <a:gd name="connsiteY12" fmla="*/ 2184400 h 2565400"/>
              <a:gd name="connsiteX13" fmla="*/ 1581150 w 5645150"/>
              <a:gd name="connsiteY13" fmla="*/ 2171700 h 2565400"/>
              <a:gd name="connsiteX14" fmla="*/ 0 w 5645150"/>
              <a:gd name="connsiteY14" fmla="*/ 285750 h 2565400"/>
              <a:gd name="connsiteX15" fmla="*/ 101600 w 5645150"/>
              <a:gd name="connsiteY15" fmla="*/ 31750 h 2565400"/>
              <a:gd name="connsiteX16" fmla="*/ 1778000 w 5645150"/>
              <a:gd name="connsiteY16" fmla="*/ 1968500 h 2565400"/>
              <a:gd name="connsiteX17" fmla="*/ 1905000 w 5645150"/>
              <a:gd name="connsiteY17" fmla="*/ 2082800 h 2565400"/>
              <a:gd name="connsiteX18" fmla="*/ 2216150 w 5645150"/>
              <a:gd name="connsiteY18" fmla="*/ 1720850 h 2565400"/>
              <a:gd name="connsiteX19" fmla="*/ 2381250 w 5645150"/>
              <a:gd name="connsiteY19" fmla="*/ 1390650 h 2565400"/>
              <a:gd name="connsiteX20" fmla="*/ 2501900 w 5645150"/>
              <a:gd name="connsiteY20" fmla="*/ 1473200 h 2565400"/>
              <a:gd name="connsiteX21" fmla="*/ 2260600 w 5645150"/>
              <a:gd name="connsiteY21" fmla="*/ 1828800 h 2565400"/>
              <a:gd name="connsiteX22" fmla="*/ 2012950 w 5645150"/>
              <a:gd name="connsiteY22" fmla="*/ 2114550 h 2565400"/>
              <a:gd name="connsiteX23" fmla="*/ 2171700 w 5645150"/>
              <a:gd name="connsiteY23" fmla="*/ 2184400 h 2565400"/>
              <a:gd name="connsiteX24" fmla="*/ 2908300 w 5645150"/>
              <a:gd name="connsiteY24" fmla="*/ 2216150 h 2565400"/>
              <a:gd name="connsiteX25" fmla="*/ 3854450 w 5645150"/>
              <a:gd name="connsiteY25" fmla="*/ 2209800 h 2565400"/>
              <a:gd name="connsiteX26" fmla="*/ 3911600 w 5645150"/>
              <a:gd name="connsiteY26" fmla="*/ 2216150 h 2565400"/>
              <a:gd name="connsiteX27" fmla="*/ 4127500 w 5645150"/>
              <a:gd name="connsiteY27" fmla="*/ 2216150 h 2565400"/>
              <a:gd name="connsiteX28" fmla="*/ 5226050 w 5645150"/>
              <a:gd name="connsiteY28" fmla="*/ 2317750 h 2565400"/>
              <a:gd name="connsiteX29" fmla="*/ 5308600 w 5645150"/>
              <a:gd name="connsiteY29" fmla="*/ 2222500 h 2565400"/>
              <a:gd name="connsiteX30" fmla="*/ 5397500 w 5645150"/>
              <a:gd name="connsiteY30" fmla="*/ 952500 h 2565400"/>
              <a:gd name="connsiteX31" fmla="*/ 5321300 w 5645150"/>
              <a:gd name="connsiteY31" fmla="*/ 825500 h 2565400"/>
              <a:gd name="connsiteX32" fmla="*/ 5060950 w 5645150"/>
              <a:gd name="connsiteY32" fmla="*/ 717550 h 2565400"/>
              <a:gd name="connsiteX33" fmla="*/ 4718050 w 5645150"/>
              <a:gd name="connsiteY33" fmla="*/ 400050 h 2565400"/>
              <a:gd name="connsiteX34" fmla="*/ 4483100 w 5645150"/>
              <a:gd name="connsiteY34" fmla="*/ 196850 h 2565400"/>
              <a:gd name="connsiteX35" fmla="*/ 4629150 w 5645150"/>
              <a:gd name="connsiteY35" fmla="*/ 0 h 256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645150" h="2565400">
                <a:moveTo>
                  <a:pt x="4629150" y="0"/>
                </a:moveTo>
                <a:lnTo>
                  <a:pt x="5283200" y="571500"/>
                </a:lnTo>
                <a:lnTo>
                  <a:pt x="5467350" y="654050"/>
                </a:lnTo>
                <a:lnTo>
                  <a:pt x="5645150" y="755650"/>
                </a:lnTo>
                <a:lnTo>
                  <a:pt x="5492750" y="2565400"/>
                </a:lnTo>
                <a:lnTo>
                  <a:pt x="4464050" y="2463800"/>
                </a:lnTo>
                <a:lnTo>
                  <a:pt x="4298950" y="2438400"/>
                </a:lnTo>
                <a:lnTo>
                  <a:pt x="3740150" y="2393950"/>
                </a:lnTo>
                <a:lnTo>
                  <a:pt x="3143250" y="2419350"/>
                </a:lnTo>
                <a:lnTo>
                  <a:pt x="2781300" y="2425700"/>
                </a:lnTo>
                <a:lnTo>
                  <a:pt x="2292350" y="2393950"/>
                </a:lnTo>
                <a:lnTo>
                  <a:pt x="1924050" y="2343150"/>
                </a:lnTo>
                <a:lnTo>
                  <a:pt x="1682750" y="2184400"/>
                </a:lnTo>
                <a:lnTo>
                  <a:pt x="1581150" y="2171700"/>
                </a:lnTo>
                <a:lnTo>
                  <a:pt x="0" y="285750"/>
                </a:lnTo>
                <a:lnTo>
                  <a:pt x="101600" y="31750"/>
                </a:lnTo>
                <a:lnTo>
                  <a:pt x="1778000" y="1968500"/>
                </a:lnTo>
                <a:lnTo>
                  <a:pt x="1905000" y="2082800"/>
                </a:lnTo>
                <a:lnTo>
                  <a:pt x="2216150" y="1720850"/>
                </a:lnTo>
                <a:lnTo>
                  <a:pt x="2381250" y="1390650"/>
                </a:lnTo>
                <a:lnTo>
                  <a:pt x="2501900" y="1473200"/>
                </a:lnTo>
                <a:lnTo>
                  <a:pt x="2260600" y="1828800"/>
                </a:lnTo>
                <a:lnTo>
                  <a:pt x="2012950" y="2114550"/>
                </a:lnTo>
                <a:lnTo>
                  <a:pt x="2171700" y="2184400"/>
                </a:lnTo>
                <a:lnTo>
                  <a:pt x="2908300" y="2216150"/>
                </a:lnTo>
                <a:lnTo>
                  <a:pt x="3854450" y="2209800"/>
                </a:lnTo>
                <a:lnTo>
                  <a:pt x="3911600" y="2216150"/>
                </a:lnTo>
                <a:lnTo>
                  <a:pt x="4127500" y="2216150"/>
                </a:lnTo>
                <a:lnTo>
                  <a:pt x="5226050" y="2317750"/>
                </a:lnTo>
                <a:lnTo>
                  <a:pt x="5308600" y="2222500"/>
                </a:lnTo>
                <a:lnTo>
                  <a:pt x="5397500" y="952500"/>
                </a:lnTo>
                <a:lnTo>
                  <a:pt x="5321300" y="825500"/>
                </a:lnTo>
                <a:lnTo>
                  <a:pt x="5060950" y="717550"/>
                </a:lnTo>
                <a:lnTo>
                  <a:pt x="4718050" y="400050"/>
                </a:lnTo>
                <a:lnTo>
                  <a:pt x="4483100" y="196850"/>
                </a:lnTo>
                <a:lnTo>
                  <a:pt x="4629150" y="0"/>
                </a:lnTo>
                <a:close/>
              </a:path>
            </a:pathLst>
          </a:custGeom>
          <a:solidFill>
            <a:schemeClr val="accent4">
              <a:alpha val="51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57" name="56 Forma libre"/>
          <p:cNvSpPr/>
          <p:nvPr/>
        </p:nvSpPr>
        <p:spPr>
          <a:xfrm>
            <a:off x="5607050" y="1708150"/>
            <a:ext cx="4552950" cy="3302000"/>
          </a:xfrm>
          <a:custGeom>
            <a:avLst/>
            <a:gdLst>
              <a:gd name="connsiteX0" fmla="*/ 127000 w 4552950"/>
              <a:gd name="connsiteY0" fmla="*/ 0 h 3302000"/>
              <a:gd name="connsiteX1" fmla="*/ 2114550 w 4552950"/>
              <a:gd name="connsiteY1" fmla="*/ 2279650 h 3302000"/>
              <a:gd name="connsiteX2" fmla="*/ 2863850 w 4552950"/>
              <a:gd name="connsiteY2" fmla="*/ 1536700 h 3302000"/>
              <a:gd name="connsiteX3" fmla="*/ 3613150 w 4552950"/>
              <a:gd name="connsiteY3" fmla="*/ 2247900 h 3302000"/>
              <a:gd name="connsiteX4" fmla="*/ 4368800 w 4552950"/>
              <a:gd name="connsiteY4" fmla="*/ 1631950 h 3302000"/>
              <a:gd name="connsiteX5" fmla="*/ 4552950 w 4552950"/>
              <a:gd name="connsiteY5" fmla="*/ 1809750 h 3302000"/>
              <a:gd name="connsiteX6" fmla="*/ 3803650 w 4552950"/>
              <a:gd name="connsiteY6" fmla="*/ 2349500 h 3302000"/>
              <a:gd name="connsiteX7" fmla="*/ 4032250 w 4552950"/>
              <a:gd name="connsiteY7" fmla="*/ 3022600 h 3302000"/>
              <a:gd name="connsiteX8" fmla="*/ 3752850 w 4552950"/>
              <a:gd name="connsiteY8" fmla="*/ 2971800 h 3302000"/>
              <a:gd name="connsiteX9" fmla="*/ 3759200 w 4552950"/>
              <a:gd name="connsiteY9" fmla="*/ 2667000 h 3302000"/>
              <a:gd name="connsiteX10" fmla="*/ 3460750 w 4552950"/>
              <a:gd name="connsiteY10" fmla="*/ 2368550 h 3302000"/>
              <a:gd name="connsiteX11" fmla="*/ 3060700 w 4552950"/>
              <a:gd name="connsiteY11" fmla="*/ 1993900 h 3302000"/>
              <a:gd name="connsiteX12" fmla="*/ 2876550 w 4552950"/>
              <a:gd name="connsiteY12" fmla="*/ 1835150 h 3302000"/>
              <a:gd name="connsiteX13" fmla="*/ 2774950 w 4552950"/>
              <a:gd name="connsiteY13" fmla="*/ 1816100 h 3302000"/>
              <a:gd name="connsiteX14" fmla="*/ 2489200 w 4552950"/>
              <a:gd name="connsiteY14" fmla="*/ 2146300 h 3302000"/>
              <a:gd name="connsiteX15" fmla="*/ 2235200 w 4552950"/>
              <a:gd name="connsiteY15" fmla="*/ 2387600 h 3302000"/>
              <a:gd name="connsiteX16" fmla="*/ 2800350 w 4552950"/>
              <a:gd name="connsiteY16" fmla="*/ 2889250 h 3302000"/>
              <a:gd name="connsiteX17" fmla="*/ 3111500 w 4552950"/>
              <a:gd name="connsiteY17" fmla="*/ 3155950 h 3302000"/>
              <a:gd name="connsiteX18" fmla="*/ 3403600 w 4552950"/>
              <a:gd name="connsiteY18" fmla="*/ 3295650 h 3302000"/>
              <a:gd name="connsiteX19" fmla="*/ 2330450 w 4552950"/>
              <a:gd name="connsiteY19" fmla="*/ 3302000 h 3302000"/>
              <a:gd name="connsiteX20" fmla="*/ 2578100 w 4552950"/>
              <a:gd name="connsiteY20" fmla="*/ 3276600 h 3302000"/>
              <a:gd name="connsiteX21" fmla="*/ 2609850 w 4552950"/>
              <a:gd name="connsiteY21" fmla="*/ 3194050 h 3302000"/>
              <a:gd name="connsiteX22" fmla="*/ 2609850 w 4552950"/>
              <a:gd name="connsiteY22" fmla="*/ 3067050 h 3302000"/>
              <a:gd name="connsiteX23" fmla="*/ 2000250 w 4552950"/>
              <a:gd name="connsiteY23" fmla="*/ 2559050 h 3302000"/>
              <a:gd name="connsiteX24" fmla="*/ 1898650 w 4552950"/>
              <a:gd name="connsiteY24" fmla="*/ 2489200 h 3302000"/>
              <a:gd name="connsiteX25" fmla="*/ 1873250 w 4552950"/>
              <a:gd name="connsiteY25" fmla="*/ 2362200 h 3302000"/>
              <a:gd name="connsiteX26" fmla="*/ 869950 w 4552950"/>
              <a:gd name="connsiteY26" fmla="*/ 1282700 h 3302000"/>
              <a:gd name="connsiteX27" fmla="*/ 400050 w 4552950"/>
              <a:gd name="connsiteY27" fmla="*/ 736600 h 3302000"/>
              <a:gd name="connsiteX28" fmla="*/ 146050 w 4552950"/>
              <a:gd name="connsiteY28" fmla="*/ 412750 h 3302000"/>
              <a:gd name="connsiteX29" fmla="*/ 0 w 4552950"/>
              <a:gd name="connsiteY29" fmla="*/ 311150 h 3302000"/>
              <a:gd name="connsiteX30" fmla="*/ 127000 w 4552950"/>
              <a:gd name="connsiteY30" fmla="*/ 0 h 330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552950" h="3302000">
                <a:moveTo>
                  <a:pt x="127000" y="0"/>
                </a:moveTo>
                <a:lnTo>
                  <a:pt x="2114550" y="2279650"/>
                </a:lnTo>
                <a:lnTo>
                  <a:pt x="2863850" y="1536700"/>
                </a:lnTo>
                <a:lnTo>
                  <a:pt x="3613150" y="2247900"/>
                </a:lnTo>
                <a:lnTo>
                  <a:pt x="4368800" y="1631950"/>
                </a:lnTo>
                <a:lnTo>
                  <a:pt x="4552950" y="1809750"/>
                </a:lnTo>
                <a:lnTo>
                  <a:pt x="3803650" y="2349500"/>
                </a:lnTo>
                <a:lnTo>
                  <a:pt x="4032250" y="3022600"/>
                </a:lnTo>
                <a:lnTo>
                  <a:pt x="3752850" y="2971800"/>
                </a:lnTo>
                <a:lnTo>
                  <a:pt x="3759200" y="2667000"/>
                </a:lnTo>
                <a:lnTo>
                  <a:pt x="3460750" y="2368550"/>
                </a:lnTo>
                <a:lnTo>
                  <a:pt x="3060700" y="1993900"/>
                </a:lnTo>
                <a:lnTo>
                  <a:pt x="2876550" y="1835150"/>
                </a:lnTo>
                <a:lnTo>
                  <a:pt x="2774950" y="1816100"/>
                </a:lnTo>
                <a:lnTo>
                  <a:pt x="2489200" y="2146300"/>
                </a:lnTo>
                <a:lnTo>
                  <a:pt x="2235200" y="2387600"/>
                </a:lnTo>
                <a:lnTo>
                  <a:pt x="2800350" y="2889250"/>
                </a:lnTo>
                <a:lnTo>
                  <a:pt x="3111500" y="3155950"/>
                </a:lnTo>
                <a:lnTo>
                  <a:pt x="3403600" y="3295650"/>
                </a:lnTo>
                <a:lnTo>
                  <a:pt x="2330450" y="3302000"/>
                </a:lnTo>
                <a:lnTo>
                  <a:pt x="2578100" y="3276600"/>
                </a:lnTo>
                <a:lnTo>
                  <a:pt x="2609850" y="3194050"/>
                </a:lnTo>
                <a:lnTo>
                  <a:pt x="2609850" y="3067050"/>
                </a:lnTo>
                <a:lnTo>
                  <a:pt x="2000250" y="2559050"/>
                </a:lnTo>
                <a:lnTo>
                  <a:pt x="1898650" y="2489200"/>
                </a:lnTo>
                <a:lnTo>
                  <a:pt x="1873250" y="2362200"/>
                </a:lnTo>
                <a:lnTo>
                  <a:pt x="869950" y="1282700"/>
                </a:lnTo>
                <a:lnTo>
                  <a:pt x="400050" y="736600"/>
                </a:lnTo>
                <a:lnTo>
                  <a:pt x="146050" y="412750"/>
                </a:lnTo>
                <a:lnTo>
                  <a:pt x="0" y="311150"/>
                </a:lnTo>
                <a:lnTo>
                  <a:pt x="127000" y="0"/>
                </a:lnTo>
                <a:close/>
              </a:path>
            </a:pathLst>
          </a:custGeom>
          <a:solidFill>
            <a:schemeClr val="accent4">
              <a:alpha val="51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21761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541" t="29559" r="25917" b="18104"/>
          <a:stretch/>
        </p:blipFill>
        <p:spPr bwMode="auto">
          <a:xfrm>
            <a:off x="5145057" y="1240583"/>
            <a:ext cx="6322769" cy="4260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Forma libre"/>
          <p:cNvSpPr/>
          <p:nvPr/>
        </p:nvSpPr>
        <p:spPr>
          <a:xfrm>
            <a:off x="9820894" y="2790701"/>
            <a:ext cx="368135" cy="397824"/>
          </a:xfrm>
          <a:custGeom>
            <a:avLst/>
            <a:gdLst>
              <a:gd name="connsiteX0" fmla="*/ 225631 w 368135"/>
              <a:gd name="connsiteY0" fmla="*/ 0 h 397824"/>
              <a:gd name="connsiteX1" fmla="*/ 368135 w 368135"/>
              <a:gd name="connsiteY1" fmla="*/ 124691 h 397824"/>
              <a:gd name="connsiteX2" fmla="*/ 142503 w 368135"/>
              <a:gd name="connsiteY2" fmla="*/ 397824 h 397824"/>
              <a:gd name="connsiteX3" fmla="*/ 0 w 368135"/>
              <a:gd name="connsiteY3" fmla="*/ 261257 h 397824"/>
              <a:gd name="connsiteX4" fmla="*/ 225631 w 368135"/>
              <a:gd name="connsiteY4" fmla="*/ 0 h 397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35" h="397824">
                <a:moveTo>
                  <a:pt x="225631" y="0"/>
                </a:moveTo>
                <a:lnTo>
                  <a:pt x="368135" y="124691"/>
                </a:lnTo>
                <a:lnTo>
                  <a:pt x="142503" y="397824"/>
                </a:lnTo>
                <a:lnTo>
                  <a:pt x="0" y="261257"/>
                </a:lnTo>
                <a:lnTo>
                  <a:pt x="225631" y="0"/>
                </a:lnTo>
                <a:close/>
              </a:path>
            </a:pathLst>
          </a:custGeom>
          <a:solidFill>
            <a:schemeClr val="accent4">
              <a:alpha val="67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10" name="9 Forma libre"/>
          <p:cNvSpPr/>
          <p:nvPr/>
        </p:nvSpPr>
        <p:spPr>
          <a:xfrm>
            <a:off x="10272156" y="2452255"/>
            <a:ext cx="326571" cy="338446"/>
          </a:xfrm>
          <a:custGeom>
            <a:avLst/>
            <a:gdLst>
              <a:gd name="connsiteX0" fmla="*/ 326571 w 326571"/>
              <a:gd name="connsiteY0" fmla="*/ 118753 h 338446"/>
              <a:gd name="connsiteX1" fmla="*/ 130628 w 326571"/>
              <a:gd name="connsiteY1" fmla="*/ 338446 h 338446"/>
              <a:gd name="connsiteX2" fmla="*/ 0 w 326571"/>
              <a:gd name="connsiteY2" fmla="*/ 243444 h 338446"/>
              <a:gd name="connsiteX3" fmla="*/ 195943 w 326571"/>
              <a:gd name="connsiteY3" fmla="*/ 0 h 338446"/>
              <a:gd name="connsiteX4" fmla="*/ 326571 w 326571"/>
              <a:gd name="connsiteY4" fmla="*/ 118753 h 338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571" h="338446">
                <a:moveTo>
                  <a:pt x="326571" y="118753"/>
                </a:moveTo>
                <a:lnTo>
                  <a:pt x="130628" y="338446"/>
                </a:lnTo>
                <a:lnTo>
                  <a:pt x="0" y="243444"/>
                </a:lnTo>
                <a:lnTo>
                  <a:pt x="195943" y="0"/>
                </a:lnTo>
                <a:lnTo>
                  <a:pt x="326571" y="118753"/>
                </a:lnTo>
                <a:close/>
              </a:path>
            </a:pathLst>
          </a:custGeom>
          <a:solidFill>
            <a:schemeClr val="accent4">
              <a:alpha val="67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11" name="10 Forma libre"/>
          <p:cNvSpPr/>
          <p:nvPr/>
        </p:nvSpPr>
        <p:spPr>
          <a:xfrm>
            <a:off x="10788732" y="2826327"/>
            <a:ext cx="356260" cy="385948"/>
          </a:xfrm>
          <a:custGeom>
            <a:avLst/>
            <a:gdLst>
              <a:gd name="connsiteX0" fmla="*/ 356260 w 356260"/>
              <a:gd name="connsiteY0" fmla="*/ 0 h 385948"/>
              <a:gd name="connsiteX1" fmla="*/ 0 w 356260"/>
              <a:gd name="connsiteY1" fmla="*/ 338447 h 385948"/>
              <a:gd name="connsiteX2" fmla="*/ 77190 w 356260"/>
              <a:gd name="connsiteY2" fmla="*/ 356260 h 385948"/>
              <a:gd name="connsiteX3" fmla="*/ 130629 w 356260"/>
              <a:gd name="connsiteY3" fmla="*/ 374073 h 385948"/>
              <a:gd name="connsiteX4" fmla="*/ 249382 w 356260"/>
              <a:gd name="connsiteY4" fmla="*/ 385948 h 385948"/>
              <a:gd name="connsiteX5" fmla="*/ 290946 w 356260"/>
              <a:gd name="connsiteY5" fmla="*/ 380011 h 385948"/>
              <a:gd name="connsiteX6" fmla="*/ 338447 w 356260"/>
              <a:gd name="connsiteY6" fmla="*/ 362198 h 385948"/>
              <a:gd name="connsiteX7" fmla="*/ 356260 w 356260"/>
              <a:gd name="connsiteY7" fmla="*/ 0 h 38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260" h="385948">
                <a:moveTo>
                  <a:pt x="356260" y="0"/>
                </a:moveTo>
                <a:lnTo>
                  <a:pt x="0" y="338447"/>
                </a:lnTo>
                <a:lnTo>
                  <a:pt x="77190" y="356260"/>
                </a:lnTo>
                <a:lnTo>
                  <a:pt x="130629" y="374073"/>
                </a:lnTo>
                <a:lnTo>
                  <a:pt x="249382" y="385948"/>
                </a:lnTo>
                <a:lnTo>
                  <a:pt x="290946" y="380011"/>
                </a:lnTo>
                <a:lnTo>
                  <a:pt x="338447" y="362198"/>
                </a:lnTo>
                <a:lnTo>
                  <a:pt x="356260" y="0"/>
                </a:lnTo>
                <a:close/>
              </a:path>
            </a:pathLst>
          </a:custGeom>
          <a:solidFill>
            <a:schemeClr val="accent4">
              <a:alpha val="67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8" name="7 Forma libre"/>
          <p:cNvSpPr/>
          <p:nvPr/>
        </p:nvSpPr>
        <p:spPr>
          <a:xfrm>
            <a:off x="7048005" y="4085112"/>
            <a:ext cx="415637" cy="427511"/>
          </a:xfrm>
          <a:custGeom>
            <a:avLst/>
            <a:gdLst>
              <a:gd name="connsiteX0" fmla="*/ 201881 w 415637"/>
              <a:gd name="connsiteY0" fmla="*/ 0 h 427511"/>
              <a:gd name="connsiteX1" fmla="*/ 415637 w 415637"/>
              <a:gd name="connsiteY1" fmla="*/ 243444 h 427511"/>
              <a:gd name="connsiteX2" fmla="*/ 225631 w 415637"/>
              <a:gd name="connsiteY2" fmla="*/ 427511 h 427511"/>
              <a:gd name="connsiteX3" fmla="*/ 118753 w 415637"/>
              <a:gd name="connsiteY3" fmla="*/ 362197 h 427511"/>
              <a:gd name="connsiteX4" fmla="*/ 0 w 415637"/>
              <a:gd name="connsiteY4" fmla="*/ 225631 h 427511"/>
              <a:gd name="connsiteX5" fmla="*/ 201881 w 415637"/>
              <a:gd name="connsiteY5" fmla="*/ 0 h 42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637" h="427511">
                <a:moveTo>
                  <a:pt x="201881" y="0"/>
                </a:moveTo>
                <a:lnTo>
                  <a:pt x="415637" y="243444"/>
                </a:lnTo>
                <a:lnTo>
                  <a:pt x="225631" y="427511"/>
                </a:lnTo>
                <a:lnTo>
                  <a:pt x="118753" y="362197"/>
                </a:lnTo>
                <a:lnTo>
                  <a:pt x="0" y="225631"/>
                </a:lnTo>
                <a:lnTo>
                  <a:pt x="201881" y="0"/>
                </a:lnTo>
                <a:close/>
              </a:path>
            </a:pathLst>
          </a:custGeom>
          <a:solidFill>
            <a:schemeClr val="accent4">
              <a:alpha val="67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7" name="6 Forma libre"/>
          <p:cNvSpPr/>
          <p:nvPr/>
        </p:nvSpPr>
        <p:spPr>
          <a:xfrm>
            <a:off x="6584868" y="2042556"/>
            <a:ext cx="920337" cy="1062841"/>
          </a:xfrm>
          <a:custGeom>
            <a:avLst/>
            <a:gdLst>
              <a:gd name="connsiteX0" fmla="*/ 195942 w 920337"/>
              <a:gd name="connsiteY0" fmla="*/ 0 h 1062841"/>
              <a:gd name="connsiteX1" fmla="*/ 261257 w 920337"/>
              <a:gd name="connsiteY1" fmla="*/ 41563 h 1062841"/>
              <a:gd name="connsiteX2" fmla="*/ 920337 w 920337"/>
              <a:gd name="connsiteY2" fmla="*/ 843148 h 1062841"/>
              <a:gd name="connsiteX3" fmla="*/ 659080 w 920337"/>
              <a:gd name="connsiteY3" fmla="*/ 1062841 h 1062841"/>
              <a:gd name="connsiteX4" fmla="*/ 540327 w 920337"/>
              <a:gd name="connsiteY4" fmla="*/ 950026 h 1062841"/>
              <a:gd name="connsiteX5" fmla="*/ 457200 w 920337"/>
              <a:gd name="connsiteY5" fmla="*/ 831273 h 1062841"/>
              <a:gd name="connsiteX6" fmla="*/ 213755 w 920337"/>
              <a:gd name="connsiteY6" fmla="*/ 575953 h 1062841"/>
              <a:gd name="connsiteX7" fmla="*/ 112815 w 920337"/>
              <a:gd name="connsiteY7" fmla="*/ 463138 h 1062841"/>
              <a:gd name="connsiteX8" fmla="*/ 0 w 920337"/>
              <a:gd name="connsiteY8" fmla="*/ 338447 h 1062841"/>
              <a:gd name="connsiteX9" fmla="*/ 130628 w 920337"/>
              <a:gd name="connsiteY9" fmla="*/ 59376 h 1062841"/>
              <a:gd name="connsiteX10" fmla="*/ 195942 w 920337"/>
              <a:gd name="connsiteY10" fmla="*/ 0 h 106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0337" h="1062841">
                <a:moveTo>
                  <a:pt x="195942" y="0"/>
                </a:moveTo>
                <a:lnTo>
                  <a:pt x="261257" y="41563"/>
                </a:lnTo>
                <a:lnTo>
                  <a:pt x="920337" y="843148"/>
                </a:lnTo>
                <a:lnTo>
                  <a:pt x="659080" y="1062841"/>
                </a:lnTo>
                <a:lnTo>
                  <a:pt x="540327" y="950026"/>
                </a:lnTo>
                <a:lnTo>
                  <a:pt x="457200" y="831273"/>
                </a:lnTo>
                <a:lnTo>
                  <a:pt x="213755" y="575953"/>
                </a:lnTo>
                <a:lnTo>
                  <a:pt x="112815" y="463138"/>
                </a:lnTo>
                <a:lnTo>
                  <a:pt x="0" y="338447"/>
                </a:lnTo>
                <a:lnTo>
                  <a:pt x="130628" y="59376"/>
                </a:lnTo>
                <a:lnTo>
                  <a:pt x="195942" y="0"/>
                </a:lnTo>
                <a:close/>
              </a:path>
            </a:pathLst>
          </a:custGeom>
          <a:solidFill>
            <a:schemeClr val="accent4">
              <a:alpha val="67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pic>
        <p:nvPicPr>
          <p:cNvPr id="6" name="Imagen 5"/>
          <p:cNvPicPr>
            <a:picLocks noChangeAspect="1"/>
          </p:cNvPicPr>
          <p:nvPr/>
        </p:nvPicPr>
        <p:blipFill rotWithShape="1">
          <a:blip r:embed="rId3"/>
          <a:srcRect t="2" r="16755" b="-179058"/>
          <a:stretch/>
        </p:blipFill>
        <p:spPr>
          <a:xfrm>
            <a:off x="350876" y="6419439"/>
            <a:ext cx="10092536" cy="446582"/>
          </a:xfrm>
          <a:prstGeom prst="rect">
            <a:avLst/>
          </a:prstGeom>
        </p:spPr>
      </p:pic>
      <p:graphicFrame>
        <p:nvGraphicFramePr>
          <p:cNvPr id="18" name="17 Tabla"/>
          <p:cNvGraphicFramePr>
            <a:graphicFrameLocks noGrp="1"/>
          </p:cNvGraphicFramePr>
          <p:nvPr>
            <p:extLst>
              <p:ext uri="{D42A27DB-BD31-4B8C-83A1-F6EECF244321}">
                <p14:modId xmlns:p14="http://schemas.microsoft.com/office/powerpoint/2010/main" val="1193700863"/>
              </p:ext>
            </p:extLst>
          </p:nvPr>
        </p:nvGraphicFramePr>
        <p:xfrm>
          <a:off x="141423" y="1246934"/>
          <a:ext cx="2030277" cy="5065902"/>
        </p:xfrm>
        <a:graphic>
          <a:graphicData uri="http://schemas.openxmlformats.org/drawingml/2006/table">
            <a:tbl>
              <a:tblPr>
                <a:tableStyleId>{5C22544A-7EE6-4342-B048-85BDC9FD1C3A}</a:tableStyleId>
              </a:tblPr>
              <a:tblGrid>
                <a:gridCol w="685657">
                  <a:extLst>
                    <a:ext uri="{9D8B030D-6E8A-4147-A177-3AD203B41FA5}">
                      <a16:colId xmlns:a16="http://schemas.microsoft.com/office/drawing/2014/main" xmlns="" val="20000"/>
                    </a:ext>
                  </a:extLst>
                </a:gridCol>
                <a:gridCol w="1344620">
                  <a:extLst>
                    <a:ext uri="{9D8B030D-6E8A-4147-A177-3AD203B41FA5}">
                      <a16:colId xmlns:a16="http://schemas.microsoft.com/office/drawing/2014/main" xmlns="" val="20001"/>
                    </a:ext>
                  </a:extLst>
                </a:gridCol>
              </a:tblGrid>
              <a:tr h="33408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1050" b="1" u="none" strike="noStrike" kern="1200" dirty="0">
                          <a:solidFill>
                            <a:schemeClr val="dk1"/>
                          </a:solidFill>
                          <a:effectLst/>
                          <a:latin typeface="+mn-lt"/>
                          <a:ea typeface="+mn-ea"/>
                          <a:cs typeface="+mn-cs"/>
                        </a:rPr>
                        <a:t>Lotes</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1050" b="1" u="none" strike="noStrike" kern="1200" dirty="0">
                          <a:solidFill>
                            <a:schemeClr val="dk1"/>
                          </a:solidFill>
                          <a:effectLst/>
                          <a:latin typeface="+mn-lt"/>
                          <a:ea typeface="+mn-ea"/>
                          <a:cs typeface="+mn-cs"/>
                        </a:rPr>
                        <a:t>Área Total (m2)</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205731">
                <a:tc>
                  <a:txBody>
                    <a:bodyPr/>
                    <a:lstStyle/>
                    <a:p>
                      <a:pPr marL="0" algn="ctr" defTabSz="914400" rtl="0" eaLnBrk="1" fontAlgn="ctr" latinLnBrk="0" hangingPunct="1"/>
                      <a:r>
                        <a:rPr lang="es-ES" sz="800" b="1" u="none" strike="noStrike" kern="1200" dirty="0">
                          <a:solidFill>
                            <a:schemeClr val="dk1"/>
                          </a:solidFill>
                          <a:effectLst/>
                          <a:latin typeface="+mn-lt"/>
                          <a:ea typeface="+mn-ea"/>
                          <a:cs typeface="+mn-cs"/>
                        </a:rPr>
                        <a:t>1</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100" dirty="0">
                          <a:effectLst/>
                          <a:latin typeface="Calibri"/>
                          <a:ea typeface="Calibri"/>
                          <a:cs typeface="Times New Roman"/>
                        </a:rPr>
                        <a:t>323,10</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05731">
                <a:tc>
                  <a:txBody>
                    <a:bodyPr/>
                    <a:lstStyle/>
                    <a:p>
                      <a:pPr marL="0" algn="ctr" defTabSz="914400" rtl="0" eaLnBrk="1" fontAlgn="ctr" latinLnBrk="0" hangingPunct="1"/>
                      <a:r>
                        <a:rPr lang="es-ES" sz="800" b="1" u="none" strike="noStrike" kern="1200" dirty="0">
                          <a:solidFill>
                            <a:schemeClr val="dk1"/>
                          </a:solidFill>
                          <a:effectLst/>
                          <a:latin typeface="+mn-lt"/>
                          <a:ea typeface="+mn-ea"/>
                          <a:cs typeface="+mn-cs"/>
                        </a:rPr>
                        <a:t>2</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100" dirty="0">
                          <a:effectLst/>
                          <a:latin typeface="Calibri"/>
                          <a:ea typeface="Calibri"/>
                          <a:cs typeface="Times New Roman"/>
                        </a:rPr>
                        <a:t>769,20</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205731">
                <a:tc>
                  <a:txBody>
                    <a:bodyPr/>
                    <a:lstStyle/>
                    <a:p>
                      <a:pPr marL="0" algn="ctr" defTabSz="914400" rtl="0" eaLnBrk="1" fontAlgn="ctr" latinLnBrk="0" hangingPunct="1"/>
                      <a:r>
                        <a:rPr lang="es-ES" sz="800" b="1" u="none" strike="noStrike" kern="1200" dirty="0">
                          <a:solidFill>
                            <a:schemeClr val="dk1"/>
                          </a:solidFill>
                          <a:effectLst/>
                          <a:latin typeface="+mn-lt"/>
                          <a:ea typeface="+mn-ea"/>
                          <a:cs typeface="+mn-cs"/>
                        </a:rPr>
                        <a:t>3</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100" dirty="0">
                          <a:effectLst/>
                          <a:latin typeface="Calibri"/>
                          <a:ea typeface="Calibri"/>
                          <a:cs typeface="Times New Roman"/>
                        </a:rPr>
                        <a:t>312,88</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205731">
                <a:tc>
                  <a:txBody>
                    <a:bodyPr/>
                    <a:lstStyle/>
                    <a:p>
                      <a:pPr marL="0" algn="ctr" defTabSz="914400" rtl="0" eaLnBrk="1" fontAlgn="ctr" latinLnBrk="0" hangingPunct="1"/>
                      <a:r>
                        <a:rPr lang="es-ES" sz="800" b="1" u="none" strike="noStrike" kern="1200" dirty="0">
                          <a:solidFill>
                            <a:schemeClr val="dk1"/>
                          </a:solidFill>
                          <a:effectLst/>
                          <a:latin typeface="+mn-lt"/>
                          <a:ea typeface="+mn-ea"/>
                          <a:cs typeface="+mn-cs"/>
                        </a:rPr>
                        <a:t>4</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100" dirty="0">
                          <a:effectLst/>
                          <a:latin typeface="Calibri"/>
                          <a:ea typeface="Calibri"/>
                          <a:cs typeface="Times New Roman"/>
                        </a:rPr>
                        <a:t>314,64</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205731">
                <a:tc>
                  <a:txBody>
                    <a:bodyPr/>
                    <a:lstStyle/>
                    <a:p>
                      <a:pPr marL="0" algn="ctr" defTabSz="914400" rtl="0" eaLnBrk="1" fontAlgn="ctr" latinLnBrk="0" hangingPunct="1"/>
                      <a:r>
                        <a:rPr lang="es-ES" sz="800" b="1" u="none" strike="noStrike" kern="1200" dirty="0">
                          <a:solidFill>
                            <a:schemeClr val="dk1"/>
                          </a:solidFill>
                          <a:effectLst/>
                          <a:latin typeface="+mn-lt"/>
                          <a:ea typeface="+mn-ea"/>
                          <a:cs typeface="+mn-cs"/>
                        </a:rPr>
                        <a:t>5</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100" dirty="0">
                          <a:effectLst/>
                          <a:latin typeface="Calibri"/>
                          <a:ea typeface="Calibri"/>
                          <a:cs typeface="Times New Roman"/>
                        </a:rPr>
                        <a:t>332,47</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205731">
                <a:tc>
                  <a:txBody>
                    <a:bodyPr/>
                    <a:lstStyle/>
                    <a:p>
                      <a:pPr marL="0" algn="ctr" defTabSz="914400" rtl="0" eaLnBrk="1" fontAlgn="ctr" latinLnBrk="0" hangingPunct="1"/>
                      <a:r>
                        <a:rPr lang="es-ES" sz="800" b="1" u="none" strike="noStrike" kern="1200" dirty="0">
                          <a:solidFill>
                            <a:schemeClr val="dk1"/>
                          </a:solidFill>
                          <a:effectLst/>
                          <a:latin typeface="+mn-lt"/>
                          <a:ea typeface="+mn-ea"/>
                          <a:cs typeface="+mn-cs"/>
                        </a:rPr>
                        <a:t>6</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100" dirty="0">
                          <a:effectLst/>
                          <a:latin typeface="Calibri"/>
                          <a:ea typeface="Calibri"/>
                          <a:cs typeface="Times New Roman"/>
                        </a:rPr>
                        <a:t>308,79</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205731">
                <a:tc>
                  <a:txBody>
                    <a:bodyPr/>
                    <a:lstStyle/>
                    <a:p>
                      <a:pPr marL="0" algn="ctr" defTabSz="914400" rtl="0" eaLnBrk="1" fontAlgn="ctr" latinLnBrk="0" hangingPunct="1"/>
                      <a:r>
                        <a:rPr lang="es-ES" sz="800" b="1" u="none" strike="noStrike" kern="1200" dirty="0">
                          <a:solidFill>
                            <a:schemeClr val="dk1"/>
                          </a:solidFill>
                          <a:effectLst/>
                          <a:latin typeface="+mn-lt"/>
                          <a:ea typeface="+mn-ea"/>
                          <a:cs typeface="+mn-cs"/>
                        </a:rPr>
                        <a:t>7</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100" dirty="0">
                          <a:effectLst/>
                          <a:latin typeface="Calibri"/>
                          <a:ea typeface="Calibri"/>
                          <a:cs typeface="Times New Roman"/>
                        </a:rPr>
                        <a:t>205,02</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205731">
                <a:tc>
                  <a:txBody>
                    <a:bodyPr/>
                    <a:lstStyle/>
                    <a:p>
                      <a:pPr marL="0" algn="ctr" defTabSz="914400" rtl="0" eaLnBrk="1" fontAlgn="ctr" latinLnBrk="0" hangingPunct="1"/>
                      <a:r>
                        <a:rPr lang="es-ES" sz="800" b="1" u="none" strike="noStrike" kern="1200" dirty="0">
                          <a:solidFill>
                            <a:schemeClr val="dk1"/>
                          </a:solidFill>
                          <a:effectLst/>
                          <a:latin typeface="+mn-lt"/>
                          <a:ea typeface="+mn-ea"/>
                          <a:cs typeface="+mn-cs"/>
                        </a:rPr>
                        <a:t>8</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100" dirty="0">
                          <a:effectLst/>
                          <a:latin typeface="Calibri"/>
                          <a:ea typeface="Calibri"/>
                          <a:cs typeface="Times New Roman"/>
                        </a:rPr>
                        <a:t>534,27</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205731">
                <a:tc>
                  <a:txBody>
                    <a:bodyPr/>
                    <a:lstStyle/>
                    <a:p>
                      <a:pPr marL="0" algn="ctr" defTabSz="914400" rtl="0" eaLnBrk="1" fontAlgn="ctr" latinLnBrk="0" hangingPunct="1"/>
                      <a:r>
                        <a:rPr lang="es-ES" sz="800" b="1" u="none" strike="noStrike" kern="1200" dirty="0">
                          <a:solidFill>
                            <a:schemeClr val="dk1"/>
                          </a:solidFill>
                          <a:effectLst/>
                          <a:latin typeface="+mn-lt"/>
                          <a:ea typeface="+mn-ea"/>
                          <a:cs typeface="+mn-cs"/>
                        </a:rPr>
                        <a:t>9</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100" dirty="0">
                          <a:effectLst/>
                          <a:latin typeface="Calibri"/>
                          <a:ea typeface="Calibri"/>
                          <a:cs typeface="Times New Roman"/>
                        </a:rPr>
                        <a:t>251,20</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r h="205731">
                <a:tc>
                  <a:txBody>
                    <a:bodyPr/>
                    <a:lstStyle/>
                    <a:p>
                      <a:pPr marL="0" algn="ctr" defTabSz="914400" rtl="0" eaLnBrk="1" fontAlgn="ctr" latinLnBrk="0" hangingPunct="1"/>
                      <a:r>
                        <a:rPr lang="es-ES" sz="800" b="1" u="none" strike="noStrike" kern="1200" dirty="0">
                          <a:solidFill>
                            <a:schemeClr val="dk1"/>
                          </a:solidFill>
                          <a:effectLst/>
                          <a:latin typeface="+mn-lt"/>
                          <a:ea typeface="+mn-ea"/>
                          <a:cs typeface="+mn-cs"/>
                        </a:rPr>
                        <a:t>10</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100" dirty="0">
                          <a:effectLst/>
                          <a:latin typeface="Calibri"/>
                          <a:ea typeface="Calibri"/>
                          <a:cs typeface="Times New Roman"/>
                        </a:rPr>
                        <a:t>211,94</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0"/>
                  </a:ext>
                </a:extLst>
              </a:tr>
              <a:tr h="205731">
                <a:tc>
                  <a:txBody>
                    <a:bodyPr/>
                    <a:lstStyle/>
                    <a:p>
                      <a:pPr marL="0" algn="ctr" defTabSz="914400" rtl="0" eaLnBrk="1" fontAlgn="ctr" latinLnBrk="0" hangingPunct="1"/>
                      <a:r>
                        <a:rPr lang="es-ES" sz="800" b="1" u="none" strike="noStrike" kern="1200" dirty="0">
                          <a:solidFill>
                            <a:schemeClr val="dk1"/>
                          </a:solidFill>
                          <a:effectLst/>
                          <a:latin typeface="+mn-lt"/>
                          <a:ea typeface="+mn-ea"/>
                          <a:cs typeface="+mn-cs"/>
                        </a:rPr>
                        <a:t>11</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15000"/>
                        </a:lnSpc>
                        <a:spcAft>
                          <a:spcPts val="0"/>
                        </a:spcAft>
                      </a:pPr>
                      <a:r>
                        <a:rPr lang="es-ES" sz="1100" dirty="0">
                          <a:effectLst/>
                          <a:latin typeface="Calibri"/>
                          <a:ea typeface="Calibri"/>
                          <a:cs typeface="Times New Roman"/>
                        </a:rPr>
                        <a:t>196,77</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xmlns="" val="10011"/>
                  </a:ext>
                </a:extLst>
              </a:tr>
              <a:tr h="205731">
                <a:tc>
                  <a:txBody>
                    <a:bodyPr/>
                    <a:lstStyle/>
                    <a:p>
                      <a:pPr marL="0" algn="ctr" defTabSz="914400" rtl="0" eaLnBrk="1" fontAlgn="ctr" latinLnBrk="0" hangingPunct="1"/>
                      <a:r>
                        <a:rPr lang="es-ES" sz="800" b="1" u="none" strike="noStrike" kern="1200" dirty="0">
                          <a:solidFill>
                            <a:schemeClr val="dk1"/>
                          </a:solidFill>
                          <a:effectLst/>
                          <a:latin typeface="+mn-lt"/>
                          <a:ea typeface="+mn-ea"/>
                          <a:cs typeface="+mn-cs"/>
                        </a:rPr>
                        <a:t>12</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100" dirty="0">
                          <a:effectLst/>
                          <a:latin typeface="Calibri"/>
                          <a:ea typeface="Calibri"/>
                          <a:cs typeface="Times New Roman"/>
                        </a:rPr>
                        <a:t>204,32</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2"/>
                  </a:ext>
                </a:extLst>
              </a:tr>
              <a:tr h="205731">
                <a:tc>
                  <a:txBody>
                    <a:bodyPr/>
                    <a:lstStyle/>
                    <a:p>
                      <a:pPr marL="0" algn="ctr" defTabSz="914400" rtl="0" eaLnBrk="1" fontAlgn="ctr" latinLnBrk="0" hangingPunct="1"/>
                      <a:r>
                        <a:rPr lang="es-ES" sz="800" b="1" u="none" strike="noStrike" kern="1200" dirty="0">
                          <a:solidFill>
                            <a:schemeClr val="dk1"/>
                          </a:solidFill>
                          <a:effectLst/>
                          <a:latin typeface="+mn-lt"/>
                          <a:ea typeface="+mn-ea"/>
                          <a:cs typeface="+mn-cs"/>
                        </a:rPr>
                        <a:t>13</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100" dirty="0">
                          <a:effectLst/>
                          <a:latin typeface="Calibri"/>
                          <a:ea typeface="Calibri"/>
                          <a:cs typeface="Times New Roman"/>
                        </a:rPr>
                        <a:t>249,20</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3"/>
                  </a:ext>
                </a:extLst>
              </a:tr>
              <a:tr h="205731">
                <a:tc>
                  <a:txBody>
                    <a:bodyPr/>
                    <a:lstStyle/>
                    <a:p>
                      <a:pPr marL="0" algn="ctr" defTabSz="914400" rtl="0" eaLnBrk="1" fontAlgn="ctr" latinLnBrk="0" hangingPunct="1"/>
                      <a:r>
                        <a:rPr lang="es-ES" sz="800" b="1" u="none" strike="noStrike" kern="1200" dirty="0">
                          <a:solidFill>
                            <a:schemeClr val="dk1"/>
                          </a:solidFill>
                          <a:effectLst/>
                          <a:latin typeface="+mn-lt"/>
                          <a:ea typeface="+mn-ea"/>
                          <a:cs typeface="+mn-cs"/>
                        </a:rPr>
                        <a:t>14</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100" dirty="0">
                          <a:effectLst/>
                          <a:latin typeface="Calibri"/>
                          <a:ea typeface="Calibri"/>
                          <a:cs typeface="Times New Roman"/>
                        </a:rPr>
                        <a:t>307,13</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4"/>
                  </a:ext>
                </a:extLst>
              </a:tr>
              <a:tr h="205731">
                <a:tc>
                  <a:txBody>
                    <a:bodyPr/>
                    <a:lstStyle/>
                    <a:p>
                      <a:pPr marL="0" algn="ctr" defTabSz="914400" rtl="0" eaLnBrk="1" fontAlgn="ctr" latinLnBrk="0" hangingPunct="1"/>
                      <a:r>
                        <a:rPr lang="es-ES" sz="800" b="1" u="none" strike="noStrike" kern="1200" dirty="0">
                          <a:solidFill>
                            <a:schemeClr val="dk1"/>
                          </a:solidFill>
                          <a:effectLst/>
                          <a:latin typeface="+mn-lt"/>
                          <a:ea typeface="+mn-ea"/>
                          <a:cs typeface="+mn-cs"/>
                        </a:rPr>
                        <a:t>15</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100" dirty="0">
                          <a:effectLst/>
                          <a:latin typeface="Calibri"/>
                          <a:ea typeface="Calibri"/>
                          <a:cs typeface="Times New Roman"/>
                        </a:rPr>
                        <a:t>770,81</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5"/>
                  </a:ext>
                </a:extLst>
              </a:tr>
              <a:tr h="205731">
                <a:tc>
                  <a:txBody>
                    <a:bodyPr/>
                    <a:lstStyle/>
                    <a:p>
                      <a:pPr marL="0" algn="ctr" defTabSz="914400" rtl="0" eaLnBrk="1" fontAlgn="ctr" latinLnBrk="0" hangingPunct="1">
                        <a:lnSpc>
                          <a:spcPct val="115000"/>
                        </a:lnSpc>
                        <a:spcAft>
                          <a:spcPts val="1000"/>
                        </a:spcAft>
                      </a:pPr>
                      <a:r>
                        <a:rPr lang="es-ES" sz="800" u="none" strike="noStrike" kern="1200" dirty="0">
                          <a:solidFill>
                            <a:schemeClr val="dk1"/>
                          </a:solidFill>
                          <a:effectLst/>
                          <a:latin typeface="+mn-lt"/>
                          <a:ea typeface="+mn-ea"/>
                          <a:cs typeface="+mn-cs"/>
                        </a:rPr>
                        <a:t>16</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15000"/>
                        </a:lnSpc>
                        <a:spcAft>
                          <a:spcPts val="0"/>
                        </a:spcAft>
                      </a:pPr>
                      <a:r>
                        <a:rPr lang="es-ES" sz="1100" dirty="0">
                          <a:effectLst/>
                          <a:latin typeface="Calibri"/>
                          <a:ea typeface="Calibri"/>
                          <a:cs typeface="Times New Roman"/>
                        </a:rPr>
                        <a:t>167,86</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xmlns="" val="10016"/>
                  </a:ext>
                </a:extLst>
              </a:tr>
              <a:tr h="205731">
                <a:tc>
                  <a:txBody>
                    <a:bodyPr/>
                    <a:lstStyle/>
                    <a:p>
                      <a:pPr marL="0" algn="ctr" defTabSz="914400" rtl="0" eaLnBrk="1" fontAlgn="ctr" latinLnBrk="0" hangingPunct="1">
                        <a:lnSpc>
                          <a:spcPct val="115000"/>
                        </a:lnSpc>
                        <a:spcAft>
                          <a:spcPts val="1000"/>
                        </a:spcAft>
                      </a:pPr>
                      <a:r>
                        <a:rPr lang="es-ES" sz="800" u="none" strike="noStrike" kern="1200" dirty="0">
                          <a:solidFill>
                            <a:schemeClr val="dk1"/>
                          </a:solidFill>
                          <a:effectLst/>
                          <a:latin typeface="+mn-lt"/>
                          <a:ea typeface="+mn-ea"/>
                          <a:cs typeface="+mn-cs"/>
                        </a:rPr>
                        <a:t>17</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15000"/>
                        </a:lnSpc>
                        <a:spcAft>
                          <a:spcPts val="0"/>
                        </a:spcAft>
                      </a:pPr>
                      <a:r>
                        <a:rPr lang="es-ES" sz="1100" dirty="0">
                          <a:effectLst/>
                          <a:latin typeface="Calibri"/>
                          <a:ea typeface="Calibri"/>
                          <a:cs typeface="Times New Roman"/>
                        </a:rPr>
                        <a:t>105,62</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xmlns="" val="10017"/>
                  </a:ext>
                </a:extLst>
              </a:tr>
              <a:tr h="205731">
                <a:tc>
                  <a:txBody>
                    <a:bodyPr/>
                    <a:lstStyle/>
                    <a:p>
                      <a:pPr marL="0" algn="ctr" defTabSz="914400" rtl="0" eaLnBrk="1" fontAlgn="ctr" latinLnBrk="0" hangingPunct="1">
                        <a:lnSpc>
                          <a:spcPct val="115000"/>
                        </a:lnSpc>
                        <a:spcAft>
                          <a:spcPts val="1000"/>
                        </a:spcAft>
                      </a:pPr>
                      <a:r>
                        <a:rPr lang="es-ES" sz="800" u="none" strike="noStrike" kern="1200" dirty="0">
                          <a:solidFill>
                            <a:schemeClr val="dk1"/>
                          </a:solidFill>
                          <a:effectLst/>
                          <a:latin typeface="+mn-lt"/>
                          <a:ea typeface="+mn-ea"/>
                          <a:cs typeface="+mn-cs"/>
                        </a:rPr>
                        <a:t>18</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15000"/>
                        </a:lnSpc>
                        <a:spcAft>
                          <a:spcPts val="0"/>
                        </a:spcAft>
                      </a:pPr>
                      <a:r>
                        <a:rPr lang="es-ES" sz="1100" dirty="0">
                          <a:effectLst/>
                          <a:latin typeface="Calibri"/>
                          <a:ea typeface="Calibri"/>
                          <a:cs typeface="Times New Roman"/>
                        </a:rPr>
                        <a:t>104,86</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xmlns="" val="10018"/>
                  </a:ext>
                </a:extLst>
              </a:tr>
              <a:tr h="205731">
                <a:tc>
                  <a:txBody>
                    <a:bodyPr/>
                    <a:lstStyle/>
                    <a:p>
                      <a:pPr marL="0" algn="ctr" defTabSz="914400" rtl="0" eaLnBrk="1" fontAlgn="ctr" latinLnBrk="0" hangingPunct="1">
                        <a:lnSpc>
                          <a:spcPct val="115000"/>
                        </a:lnSpc>
                        <a:spcAft>
                          <a:spcPts val="1000"/>
                        </a:spcAft>
                      </a:pPr>
                      <a:r>
                        <a:rPr lang="es-ES" sz="800" u="none" strike="noStrike" kern="1200" dirty="0">
                          <a:solidFill>
                            <a:schemeClr val="dk1"/>
                          </a:solidFill>
                          <a:effectLst/>
                          <a:latin typeface="+mn-lt"/>
                          <a:ea typeface="+mn-ea"/>
                          <a:cs typeface="+mn-cs"/>
                        </a:rPr>
                        <a:t>19</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15000"/>
                        </a:lnSpc>
                        <a:spcAft>
                          <a:spcPts val="0"/>
                        </a:spcAft>
                      </a:pPr>
                      <a:r>
                        <a:rPr lang="es-ES" sz="1100" dirty="0">
                          <a:effectLst/>
                          <a:latin typeface="Calibri"/>
                          <a:ea typeface="Calibri"/>
                          <a:cs typeface="Times New Roman"/>
                        </a:rPr>
                        <a:t>103,45</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xmlns="" val="10019"/>
                  </a:ext>
                </a:extLst>
              </a:tr>
              <a:tr h="205731">
                <a:tc>
                  <a:txBody>
                    <a:bodyPr/>
                    <a:lstStyle/>
                    <a:p>
                      <a:pPr marL="0" algn="ctr" defTabSz="914400" rtl="0" eaLnBrk="1" fontAlgn="ctr" latinLnBrk="0" hangingPunct="1">
                        <a:lnSpc>
                          <a:spcPct val="115000"/>
                        </a:lnSpc>
                        <a:spcAft>
                          <a:spcPts val="1000"/>
                        </a:spcAft>
                      </a:pPr>
                      <a:r>
                        <a:rPr lang="es-ES" sz="800" u="none" strike="noStrike" kern="1200" dirty="0">
                          <a:solidFill>
                            <a:schemeClr val="dk1"/>
                          </a:solidFill>
                          <a:effectLst/>
                          <a:latin typeface="+mn-lt"/>
                          <a:ea typeface="+mn-ea"/>
                          <a:cs typeface="+mn-cs"/>
                        </a:rPr>
                        <a:t>20</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15000"/>
                        </a:lnSpc>
                        <a:spcAft>
                          <a:spcPts val="0"/>
                        </a:spcAft>
                      </a:pPr>
                      <a:r>
                        <a:rPr lang="es-ES" sz="1100" dirty="0">
                          <a:effectLst/>
                          <a:latin typeface="Calibri"/>
                          <a:ea typeface="Calibri"/>
                          <a:cs typeface="Times New Roman"/>
                        </a:rPr>
                        <a:t>111,39</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xmlns="" val="10020"/>
                  </a:ext>
                </a:extLst>
              </a:tr>
              <a:tr h="205731">
                <a:tc>
                  <a:txBody>
                    <a:bodyPr/>
                    <a:lstStyle/>
                    <a:p>
                      <a:pPr marL="0" algn="ctr" defTabSz="914400" rtl="0" eaLnBrk="1" fontAlgn="ctr" latinLnBrk="0" hangingPunct="1">
                        <a:lnSpc>
                          <a:spcPct val="115000"/>
                        </a:lnSpc>
                        <a:spcAft>
                          <a:spcPts val="1000"/>
                        </a:spcAft>
                      </a:pPr>
                      <a:r>
                        <a:rPr lang="es-ES" sz="800" u="none" strike="noStrike" kern="1200" dirty="0">
                          <a:solidFill>
                            <a:schemeClr val="dk1"/>
                          </a:solidFill>
                          <a:effectLst/>
                          <a:latin typeface="+mn-lt"/>
                          <a:ea typeface="+mn-ea"/>
                          <a:cs typeface="+mn-cs"/>
                        </a:rPr>
                        <a:t>21</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15000"/>
                        </a:lnSpc>
                        <a:spcAft>
                          <a:spcPts val="0"/>
                        </a:spcAft>
                      </a:pPr>
                      <a:r>
                        <a:rPr lang="es-ES" sz="1100" dirty="0">
                          <a:effectLst/>
                          <a:latin typeface="Calibri"/>
                          <a:ea typeface="Calibri"/>
                          <a:cs typeface="Times New Roman"/>
                        </a:rPr>
                        <a:t>106,50</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xmlns="" val="10021"/>
                  </a:ext>
                </a:extLst>
              </a:tr>
              <a:tr h="205731">
                <a:tc>
                  <a:txBody>
                    <a:bodyPr/>
                    <a:lstStyle/>
                    <a:p>
                      <a:pPr marL="0" algn="ctr" defTabSz="914400" rtl="0" eaLnBrk="1" fontAlgn="ctr" latinLnBrk="0" hangingPunct="1">
                        <a:lnSpc>
                          <a:spcPct val="115000"/>
                        </a:lnSpc>
                        <a:spcAft>
                          <a:spcPts val="1000"/>
                        </a:spcAft>
                      </a:pPr>
                      <a:r>
                        <a:rPr lang="es-ES" sz="800" u="none" strike="noStrike" kern="1200" dirty="0">
                          <a:solidFill>
                            <a:schemeClr val="dk1"/>
                          </a:solidFill>
                          <a:effectLst/>
                          <a:latin typeface="+mn-lt"/>
                          <a:ea typeface="+mn-ea"/>
                          <a:cs typeface="+mn-cs"/>
                        </a:rPr>
                        <a:t>22</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100" dirty="0">
                          <a:effectLst/>
                          <a:latin typeface="Calibri"/>
                          <a:ea typeface="Calibri"/>
                          <a:cs typeface="Times New Roman"/>
                        </a:rPr>
                        <a:t>210,97</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22"/>
                  </a:ext>
                </a:extLst>
              </a:tr>
              <a:tr h="205731">
                <a:tc>
                  <a:txBody>
                    <a:bodyPr/>
                    <a:lstStyle/>
                    <a:p>
                      <a:pPr marL="0" algn="ctr" defTabSz="914400" rtl="0" eaLnBrk="1" fontAlgn="ctr" latinLnBrk="0" hangingPunct="1">
                        <a:lnSpc>
                          <a:spcPct val="115000"/>
                        </a:lnSpc>
                        <a:spcAft>
                          <a:spcPts val="1000"/>
                        </a:spcAft>
                      </a:pPr>
                      <a:r>
                        <a:rPr lang="es-ES" sz="800" u="none" strike="noStrike" kern="1200" dirty="0">
                          <a:solidFill>
                            <a:schemeClr val="dk1"/>
                          </a:solidFill>
                          <a:effectLst/>
                          <a:latin typeface="+mn-lt"/>
                          <a:ea typeface="+mn-ea"/>
                          <a:cs typeface="+mn-cs"/>
                        </a:rPr>
                        <a:t>23</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100" dirty="0">
                          <a:effectLst/>
                          <a:latin typeface="Calibri"/>
                          <a:ea typeface="Calibri"/>
                          <a:cs typeface="Times New Roman"/>
                        </a:rPr>
                        <a:t>419,04</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23"/>
                  </a:ext>
                </a:extLst>
              </a:tr>
            </a:tbl>
          </a:graphicData>
        </a:graphic>
      </p:graphicFrame>
      <p:sp>
        <p:nvSpPr>
          <p:cNvPr id="17" name="CuadroTexto 16"/>
          <p:cNvSpPr txBox="1"/>
          <p:nvPr/>
        </p:nvSpPr>
        <p:spPr>
          <a:xfrm>
            <a:off x="3471684" y="566056"/>
            <a:ext cx="5486296" cy="276999"/>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CALDERON </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CALDERON</a:t>
            </a:r>
          </a:p>
        </p:txBody>
      </p:sp>
      <p:sp>
        <p:nvSpPr>
          <p:cNvPr id="19" name="CuadroTexto 7"/>
          <p:cNvSpPr txBox="1"/>
          <p:nvPr/>
        </p:nvSpPr>
        <p:spPr>
          <a:xfrm>
            <a:off x="0" y="785269"/>
            <a:ext cx="4847739" cy="461665"/>
          </a:xfrm>
          <a:prstGeom prst="rect">
            <a:avLst/>
          </a:prstGeom>
          <a:noFill/>
        </p:spPr>
        <p:txBody>
          <a:bodyPr wrap="square" rtlCol="0">
            <a:spAutoFit/>
          </a:bodyPr>
          <a:lstStyle/>
          <a:p>
            <a:r>
              <a:rPr lang="es-ES_tradnl" sz="2400" b="1" dirty="0">
                <a:solidFill>
                  <a:srgbClr val="C00000"/>
                </a:solidFill>
              </a:rPr>
              <a:t>LOTES POR EXCEPCIÓN</a:t>
            </a:r>
          </a:p>
        </p:txBody>
      </p:sp>
      <p:graphicFrame>
        <p:nvGraphicFramePr>
          <p:cNvPr id="20" name="19 Tabla"/>
          <p:cNvGraphicFramePr>
            <a:graphicFrameLocks noGrp="1"/>
          </p:cNvGraphicFramePr>
          <p:nvPr>
            <p:extLst>
              <p:ext uri="{D42A27DB-BD31-4B8C-83A1-F6EECF244321}">
                <p14:modId xmlns:p14="http://schemas.microsoft.com/office/powerpoint/2010/main" val="441103649"/>
              </p:ext>
            </p:extLst>
          </p:nvPr>
        </p:nvGraphicFramePr>
        <p:xfrm>
          <a:off x="2381250" y="1257300"/>
          <a:ext cx="1949450" cy="4644201"/>
        </p:xfrm>
        <a:graphic>
          <a:graphicData uri="http://schemas.openxmlformats.org/drawingml/2006/table">
            <a:tbl>
              <a:tblPr>
                <a:tableStyleId>{5C22544A-7EE6-4342-B048-85BDC9FD1C3A}</a:tableStyleId>
              </a:tblPr>
              <a:tblGrid>
                <a:gridCol w="612029">
                  <a:extLst>
                    <a:ext uri="{9D8B030D-6E8A-4147-A177-3AD203B41FA5}">
                      <a16:colId xmlns:a16="http://schemas.microsoft.com/office/drawing/2014/main" xmlns="" val="20000"/>
                    </a:ext>
                  </a:extLst>
                </a:gridCol>
                <a:gridCol w="1337421">
                  <a:extLst>
                    <a:ext uri="{9D8B030D-6E8A-4147-A177-3AD203B41FA5}">
                      <a16:colId xmlns:a16="http://schemas.microsoft.com/office/drawing/2014/main" xmlns="" val="20001"/>
                    </a:ext>
                  </a:extLst>
                </a:gridCol>
              </a:tblGrid>
              <a:tr h="3238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1050" b="1" u="none" strike="noStrike" kern="1200" dirty="0">
                          <a:solidFill>
                            <a:schemeClr val="dk1"/>
                          </a:solidFill>
                          <a:effectLst/>
                          <a:latin typeface="+mn-lt"/>
                          <a:ea typeface="+mn-ea"/>
                          <a:cs typeface="+mn-cs"/>
                        </a:rPr>
                        <a:t>Lotes</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1050" b="1" u="none" strike="noStrike" kern="1200" dirty="0">
                          <a:solidFill>
                            <a:schemeClr val="dk1"/>
                          </a:solidFill>
                          <a:effectLst/>
                          <a:latin typeface="+mn-lt"/>
                          <a:ea typeface="+mn-ea"/>
                          <a:cs typeface="+mn-cs"/>
                        </a:rPr>
                        <a:t>Área Total (m2)</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205731">
                <a:tc>
                  <a:txBody>
                    <a:bodyPr/>
                    <a:lstStyle/>
                    <a:p>
                      <a:pPr marL="0" algn="ctr" defTabSz="914400" rtl="0" eaLnBrk="1" fontAlgn="ctr" latinLnBrk="0" hangingPunct="1"/>
                      <a:r>
                        <a:rPr lang="es-ES" sz="800" b="1" u="none" strike="noStrike" kern="1200" dirty="0">
                          <a:solidFill>
                            <a:schemeClr val="dk1"/>
                          </a:solidFill>
                          <a:effectLst/>
                          <a:latin typeface="+mn-lt"/>
                          <a:ea typeface="+mn-ea"/>
                          <a:cs typeface="+mn-cs"/>
                        </a:rPr>
                        <a:t>24</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100" dirty="0">
                          <a:effectLst/>
                          <a:latin typeface="Calibri"/>
                          <a:ea typeface="Calibri"/>
                          <a:cs typeface="Times New Roman"/>
                        </a:rPr>
                        <a:t>218,30</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05731">
                <a:tc>
                  <a:txBody>
                    <a:bodyPr/>
                    <a:lstStyle/>
                    <a:p>
                      <a:pPr marL="0" algn="ctr" defTabSz="914400" rtl="0" eaLnBrk="1" fontAlgn="ctr" latinLnBrk="0" hangingPunct="1"/>
                      <a:r>
                        <a:rPr lang="es-ES" sz="800" b="1" u="none" strike="noStrike" kern="1200" dirty="0">
                          <a:solidFill>
                            <a:schemeClr val="dk1"/>
                          </a:solidFill>
                          <a:effectLst/>
                          <a:latin typeface="+mn-lt"/>
                          <a:ea typeface="+mn-ea"/>
                          <a:cs typeface="+mn-cs"/>
                        </a:rPr>
                        <a:t>25</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100" dirty="0">
                          <a:effectLst/>
                          <a:latin typeface="Calibri"/>
                          <a:ea typeface="Calibri"/>
                          <a:cs typeface="Times New Roman"/>
                        </a:rPr>
                        <a:t>371,42</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205731">
                <a:tc>
                  <a:txBody>
                    <a:bodyPr/>
                    <a:lstStyle/>
                    <a:p>
                      <a:pPr marL="0" algn="ctr" defTabSz="914400" rtl="0" eaLnBrk="1" fontAlgn="ctr" latinLnBrk="0" hangingPunct="1"/>
                      <a:r>
                        <a:rPr lang="es-ES" sz="800" b="1" u="none" strike="noStrike" kern="1200" dirty="0">
                          <a:solidFill>
                            <a:schemeClr val="dk1"/>
                          </a:solidFill>
                          <a:effectLst/>
                          <a:latin typeface="+mn-lt"/>
                          <a:ea typeface="+mn-ea"/>
                          <a:cs typeface="+mn-cs"/>
                        </a:rPr>
                        <a:t>26</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15000"/>
                        </a:lnSpc>
                        <a:spcAft>
                          <a:spcPts val="0"/>
                        </a:spcAft>
                      </a:pPr>
                      <a:r>
                        <a:rPr lang="es-ES" sz="1100" dirty="0">
                          <a:effectLst/>
                          <a:latin typeface="Calibri"/>
                          <a:ea typeface="Calibri"/>
                          <a:cs typeface="Times New Roman"/>
                        </a:rPr>
                        <a:t>190,37</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xmlns="" val="10003"/>
                  </a:ext>
                </a:extLst>
              </a:tr>
              <a:tr h="205731">
                <a:tc>
                  <a:txBody>
                    <a:bodyPr/>
                    <a:lstStyle/>
                    <a:p>
                      <a:pPr marL="0" algn="ctr" defTabSz="914400" rtl="0" eaLnBrk="1" fontAlgn="ctr" latinLnBrk="0" hangingPunct="1"/>
                      <a:r>
                        <a:rPr lang="es-ES" sz="800" b="1" u="none" strike="noStrike" kern="1200" dirty="0">
                          <a:solidFill>
                            <a:schemeClr val="dk1"/>
                          </a:solidFill>
                          <a:effectLst/>
                          <a:latin typeface="+mn-lt"/>
                          <a:ea typeface="+mn-ea"/>
                          <a:cs typeface="+mn-cs"/>
                        </a:rPr>
                        <a:t>27</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100" dirty="0">
                          <a:effectLst/>
                          <a:latin typeface="Calibri"/>
                          <a:ea typeface="Calibri"/>
                          <a:cs typeface="Times New Roman"/>
                        </a:rPr>
                        <a:t>204,42</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205731">
                <a:tc>
                  <a:txBody>
                    <a:bodyPr/>
                    <a:lstStyle/>
                    <a:p>
                      <a:pPr marL="0" algn="ctr" defTabSz="914400" rtl="0" eaLnBrk="1" fontAlgn="ctr" latinLnBrk="0" hangingPunct="1"/>
                      <a:r>
                        <a:rPr lang="es-ES" sz="800" b="1" u="none" strike="noStrike" kern="1200" dirty="0">
                          <a:solidFill>
                            <a:schemeClr val="dk1"/>
                          </a:solidFill>
                          <a:effectLst/>
                          <a:latin typeface="+mn-lt"/>
                          <a:ea typeface="+mn-ea"/>
                          <a:cs typeface="+mn-cs"/>
                        </a:rPr>
                        <a:t>28</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100" dirty="0">
                          <a:effectLst/>
                          <a:latin typeface="Calibri"/>
                          <a:ea typeface="Calibri"/>
                          <a:cs typeface="Times New Roman"/>
                        </a:rPr>
                        <a:t>1.289,30</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205731">
                <a:tc>
                  <a:txBody>
                    <a:bodyPr/>
                    <a:lstStyle/>
                    <a:p>
                      <a:pPr marL="0" algn="ctr" defTabSz="914400" rtl="0" eaLnBrk="1" fontAlgn="ctr" latinLnBrk="0" hangingPunct="1"/>
                      <a:r>
                        <a:rPr lang="es-ES" sz="800" b="1" u="none" strike="noStrike" kern="1200" dirty="0">
                          <a:solidFill>
                            <a:schemeClr val="dk1"/>
                          </a:solidFill>
                          <a:effectLst/>
                          <a:latin typeface="+mn-lt"/>
                          <a:ea typeface="+mn-ea"/>
                          <a:cs typeface="+mn-cs"/>
                        </a:rPr>
                        <a:t>29</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100" dirty="0">
                          <a:effectLst/>
                          <a:latin typeface="Calibri"/>
                          <a:ea typeface="Calibri"/>
                          <a:cs typeface="Times New Roman"/>
                        </a:rPr>
                        <a:t>765,57</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205731">
                <a:tc>
                  <a:txBody>
                    <a:bodyPr/>
                    <a:lstStyle/>
                    <a:p>
                      <a:pPr marL="0" algn="ctr" defTabSz="914400" rtl="0" eaLnBrk="1" fontAlgn="ctr" latinLnBrk="0" hangingPunct="1"/>
                      <a:r>
                        <a:rPr lang="es-ES" sz="800" b="1" u="none" strike="noStrike" kern="1200" dirty="0">
                          <a:solidFill>
                            <a:schemeClr val="dk1"/>
                          </a:solidFill>
                          <a:effectLst/>
                          <a:latin typeface="+mn-lt"/>
                          <a:ea typeface="+mn-ea"/>
                          <a:cs typeface="+mn-cs"/>
                        </a:rPr>
                        <a:t>30</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100" dirty="0">
                          <a:effectLst/>
                          <a:latin typeface="Calibri"/>
                          <a:ea typeface="Calibri"/>
                          <a:cs typeface="Times New Roman"/>
                        </a:rPr>
                        <a:t>232,51</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205731">
                <a:tc>
                  <a:txBody>
                    <a:bodyPr/>
                    <a:lstStyle/>
                    <a:p>
                      <a:pPr marL="0" algn="ctr" defTabSz="914400" rtl="0" eaLnBrk="1" fontAlgn="ctr" latinLnBrk="0" hangingPunct="1"/>
                      <a:r>
                        <a:rPr lang="es-ES" sz="800" b="1" u="none" strike="noStrike" kern="1200" dirty="0">
                          <a:solidFill>
                            <a:schemeClr val="dk1"/>
                          </a:solidFill>
                          <a:effectLst/>
                          <a:latin typeface="+mn-lt"/>
                          <a:ea typeface="+mn-ea"/>
                          <a:cs typeface="+mn-cs"/>
                        </a:rPr>
                        <a:t>31</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15000"/>
                        </a:lnSpc>
                        <a:spcAft>
                          <a:spcPts val="0"/>
                        </a:spcAft>
                      </a:pPr>
                      <a:r>
                        <a:rPr lang="es-ES" sz="1100" dirty="0">
                          <a:effectLst/>
                          <a:latin typeface="Calibri"/>
                          <a:ea typeface="Calibri"/>
                          <a:cs typeface="Times New Roman"/>
                        </a:rPr>
                        <a:t>172,83</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xmlns="" val="10008"/>
                  </a:ext>
                </a:extLst>
              </a:tr>
              <a:tr h="205731">
                <a:tc>
                  <a:txBody>
                    <a:bodyPr/>
                    <a:lstStyle/>
                    <a:p>
                      <a:pPr marL="0" algn="ctr" defTabSz="914400" rtl="0" eaLnBrk="1" fontAlgn="ctr" latinLnBrk="0" hangingPunct="1"/>
                      <a:r>
                        <a:rPr lang="es-ES" sz="800" b="1" u="none" strike="noStrike" kern="1200" dirty="0">
                          <a:solidFill>
                            <a:schemeClr val="dk1"/>
                          </a:solidFill>
                          <a:effectLst/>
                          <a:latin typeface="+mn-lt"/>
                          <a:ea typeface="+mn-ea"/>
                          <a:cs typeface="+mn-cs"/>
                        </a:rPr>
                        <a:t>32</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15000"/>
                        </a:lnSpc>
                        <a:spcAft>
                          <a:spcPts val="0"/>
                        </a:spcAft>
                      </a:pPr>
                      <a:r>
                        <a:rPr lang="es-ES" sz="1100" dirty="0">
                          <a:effectLst/>
                          <a:latin typeface="Calibri"/>
                          <a:ea typeface="Calibri"/>
                          <a:cs typeface="Times New Roman"/>
                        </a:rPr>
                        <a:t>186,95</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xmlns="" val="10009"/>
                  </a:ext>
                </a:extLst>
              </a:tr>
              <a:tr h="205731">
                <a:tc>
                  <a:txBody>
                    <a:bodyPr/>
                    <a:lstStyle/>
                    <a:p>
                      <a:pPr marL="0" algn="ctr" defTabSz="914400" rtl="0" eaLnBrk="1" fontAlgn="ctr" latinLnBrk="0" hangingPunct="1"/>
                      <a:r>
                        <a:rPr lang="es-ES" sz="800" b="1" u="none" strike="noStrike" kern="1200" dirty="0">
                          <a:solidFill>
                            <a:schemeClr val="dk1"/>
                          </a:solidFill>
                          <a:effectLst/>
                          <a:latin typeface="+mn-lt"/>
                          <a:ea typeface="+mn-ea"/>
                          <a:cs typeface="+mn-cs"/>
                        </a:rPr>
                        <a:t>33</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100" dirty="0">
                          <a:effectLst/>
                          <a:latin typeface="Calibri"/>
                          <a:ea typeface="Calibri"/>
                          <a:cs typeface="Times New Roman"/>
                        </a:rPr>
                        <a:t>407,56</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0"/>
                  </a:ext>
                </a:extLst>
              </a:tr>
              <a:tr h="205731">
                <a:tc>
                  <a:txBody>
                    <a:bodyPr/>
                    <a:lstStyle/>
                    <a:p>
                      <a:pPr marL="0" algn="ctr" defTabSz="914400" rtl="0" eaLnBrk="1" fontAlgn="ctr" latinLnBrk="0" hangingPunct="1"/>
                      <a:r>
                        <a:rPr lang="es-ES" sz="800" b="1" u="none" strike="noStrike" kern="1200" dirty="0">
                          <a:solidFill>
                            <a:schemeClr val="dk1"/>
                          </a:solidFill>
                          <a:effectLst/>
                          <a:latin typeface="+mn-lt"/>
                          <a:ea typeface="+mn-ea"/>
                          <a:cs typeface="+mn-cs"/>
                        </a:rPr>
                        <a:t>34</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100" dirty="0">
                          <a:effectLst/>
                          <a:latin typeface="Calibri"/>
                          <a:ea typeface="Calibri"/>
                          <a:cs typeface="Times New Roman"/>
                        </a:rPr>
                        <a:t>612,20</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1"/>
                  </a:ext>
                </a:extLst>
              </a:tr>
              <a:tr h="205731">
                <a:tc>
                  <a:txBody>
                    <a:bodyPr/>
                    <a:lstStyle/>
                    <a:p>
                      <a:pPr marL="0" algn="ctr" defTabSz="914400" rtl="0" eaLnBrk="1" fontAlgn="ctr" latinLnBrk="0" hangingPunct="1"/>
                      <a:r>
                        <a:rPr lang="es-ES" sz="800" b="1" u="none" strike="noStrike" kern="1200" dirty="0">
                          <a:solidFill>
                            <a:schemeClr val="dk1"/>
                          </a:solidFill>
                          <a:effectLst/>
                          <a:latin typeface="+mn-lt"/>
                          <a:ea typeface="+mn-ea"/>
                          <a:cs typeface="+mn-cs"/>
                        </a:rPr>
                        <a:t>35</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15000"/>
                        </a:lnSpc>
                        <a:spcAft>
                          <a:spcPts val="0"/>
                        </a:spcAft>
                      </a:pPr>
                      <a:r>
                        <a:rPr lang="es-ES" sz="1100" dirty="0">
                          <a:effectLst/>
                          <a:latin typeface="Calibri"/>
                          <a:ea typeface="Calibri"/>
                          <a:cs typeface="Times New Roman"/>
                        </a:rPr>
                        <a:t>115,01</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xmlns="" val="10012"/>
                  </a:ext>
                </a:extLst>
              </a:tr>
              <a:tr h="205731">
                <a:tc>
                  <a:txBody>
                    <a:bodyPr/>
                    <a:lstStyle/>
                    <a:p>
                      <a:pPr marL="0" algn="ctr" defTabSz="914400" rtl="0" eaLnBrk="1" fontAlgn="ctr" latinLnBrk="0" hangingPunct="1"/>
                      <a:r>
                        <a:rPr lang="es-ES" sz="800" b="1" u="none" strike="noStrike" kern="1200" dirty="0">
                          <a:solidFill>
                            <a:schemeClr val="dk1"/>
                          </a:solidFill>
                          <a:effectLst/>
                          <a:latin typeface="+mn-lt"/>
                          <a:ea typeface="+mn-ea"/>
                          <a:cs typeface="+mn-cs"/>
                        </a:rPr>
                        <a:t>36</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15000"/>
                        </a:lnSpc>
                        <a:spcAft>
                          <a:spcPts val="0"/>
                        </a:spcAft>
                      </a:pPr>
                      <a:r>
                        <a:rPr lang="es-ES" sz="1100" dirty="0">
                          <a:effectLst/>
                          <a:latin typeface="Calibri"/>
                          <a:ea typeface="Calibri"/>
                          <a:cs typeface="Times New Roman"/>
                        </a:rPr>
                        <a:t>194,82</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xmlns="" val="10013"/>
                  </a:ext>
                </a:extLst>
              </a:tr>
              <a:tr h="205731">
                <a:tc>
                  <a:txBody>
                    <a:bodyPr/>
                    <a:lstStyle/>
                    <a:p>
                      <a:pPr marL="0" algn="ctr" defTabSz="914400" rtl="0" eaLnBrk="1" fontAlgn="ctr" latinLnBrk="0" hangingPunct="1"/>
                      <a:r>
                        <a:rPr lang="es-ES" sz="800" b="1" u="none" strike="noStrike" kern="1200" dirty="0">
                          <a:solidFill>
                            <a:schemeClr val="dk1"/>
                          </a:solidFill>
                          <a:effectLst/>
                          <a:latin typeface="+mn-lt"/>
                          <a:ea typeface="+mn-ea"/>
                          <a:cs typeface="+mn-cs"/>
                        </a:rPr>
                        <a:t>37</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15000"/>
                        </a:lnSpc>
                        <a:spcAft>
                          <a:spcPts val="0"/>
                        </a:spcAft>
                      </a:pPr>
                      <a:r>
                        <a:rPr lang="es-ES" sz="1100" dirty="0">
                          <a:effectLst/>
                          <a:latin typeface="Calibri"/>
                          <a:ea typeface="Calibri"/>
                          <a:cs typeface="Times New Roman"/>
                        </a:rPr>
                        <a:t>175,92</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xmlns="" val="10014"/>
                  </a:ext>
                </a:extLst>
              </a:tr>
              <a:tr h="205731">
                <a:tc>
                  <a:txBody>
                    <a:bodyPr/>
                    <a:lstStyle/>
                    <a:p>
                      <a:pPr marL="0" algn="ctr" defTabSz="914400" rtl="0" eaLnBrk="1" fontAlgn="ctr" latinLnBrk="0" hangingPunct="1"/>
                      <a:r>
                        <a:rPr lang="es-ES" sz="800" b="1" u="none" strike="noStrike" kern="1200" dirty="0">
                          <a:solidFill>
                            <a:schemeClr val="dk1"/>
                          </a:solidFill>
                          <a:effectLst/>
                          <a:latin typeface="+mn-lt"/>
                          <a:ea typeface="+mn-ea"/>
                          <a:cs typeface="+mn-cs"/>
                        </a:rPr>
                        <a:t>38</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100" dirty="0">
                          <a:effectLst/>
                          <a:latin typeface="Calibri"/>
                          <a:ea typeface="Calibri"/>
                          <a:cs typeface="Times New Roman"/>
                        </a:rPr>
                        <a:t>204,66</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5"/>
                  </a:ext>
                </a:extLst>
              </a:tr>
              <a:tr h="205731">
                <a:tc>
                  <a:txBody>
                    <a:bodyPr/>
                    <a:lstStyle/>
                    <a:p>
                      <a:pPr marL="0" algn="ctr" defTabSz="914400" rtl="0" eaLnBrk="1" fontAlgn="ctr" latinLnBrk="0" hangingPunct="1">
                        <a:lnSpc>
                          <a:spcPct val="115000"/>
                        </a:lnSpc>
                        <a:spcAft>
                          <a:spcPts val="1000"/>
                        </a:spcAft>
                      </a:pPr>
                      <a:r>
                        <a:rPr lang="es-ES" sz="800" u="none" strike="noStrike" kern="1200" dirty="0">
                          <a:solidFill>
                            <a:schemeClr val="dk1"/>
                          </a:solidFill>
                          <a:effectLst/>
                          <a:latin typeface="+mn-lt"/>
                          <a:ea typeface="+mn-ea"/>
                          <a:cs typeface="+mn-cs"/>
                        </a:rPr>
                        <a:t>39</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100" dirty="0">
                          <a:effectLst/>
                          <a:latin typeface="Calibri"/>
                          <a:ea typeface="Calibri"/>
                          <a:cs typeface="Times New Roman"/>
                        </a:rPr>
                        <a:t>200,30</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6"/>
                  </a:ext>
                </a:extLst>
              </a:tr>
              <a:tr h="205731">
                <a:tc>
                  <a:txBody>
                    <a:bodyPr/>
                    <a:lstStyle/>
                    <a:p>
                      <a:pPr marL="0" algn="ctr" defTabSz="914400" rtl="0" eaLnBrk="1" fontAlgn="ctr" latinLnBrk="0" hangingPunct="1">
                        <a:lnSpc>
                          <a:spcPct val="115000"/>
                        </a:lnSpc>
                        <a:spcAft>
                          <a:spcPts val="1000"/>
                        </a:spcAft>
                      </a:pPr>
                      <a:r>
                        <a:rPr lang="es-ES" sz="800" u="none" strike="noStrike" kern="1200" dirty="0">
                          <a:solidFill>
                            <a:schemeClr val="dk1"/>
                          </a:solidFill>
                          <a:effectLst/>
                          <a:latin typeface="+mn-lt"/>
                          <a:ea typeface="+mn-ea"/>
                          <a:cs typeface="+mn-cs"/>
                        </a:rPr>
                        <a:t>40</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100" dirty="0">
                          <a:effectLst/>
                          <a:latin typeface="Calibri"/>
                          <a:ea typeface="Calibri"/>
                          <a:cs typeface="Times New Roman"/>
                        </a:rPr>
                        <a:t>239,84</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7"/>
                  </a:ext>
                </a:extLst>
              </a:tr>
              <a:tr h="205731">
                <a:tc>
                  <a:txBody>
                    <a:bodyPr/>
                    <a:lstStyle/>
                    <a:p>
                      <a:pPr marL="0" algn="ctr" defTabSz="914400" rtl="0" eaLnBrk="1" fontAlgn="ctr" latinLnBrk="0" hangingPunct="1">
                        <a:lnSpc>
                          <a:spcPct val="115000"/>
                        </a:lnSpc>
                        <a:spcAft>
                          <a:spcPts val="1000"/>
                        </a:spcAft>
                      </a:pPr>
                      <a:r>
                        <a:rPr lang="es-ES" sz="800" u="none" strike="noStrike" kern="1200" dirty="0">
                          <a:solidFill>
                            <a:schemeClr val="dk1"/>
                          </a:solidFill>
                          <a:effectLst/>
                          <a:latin typeface="+mn-lt"/>
                          <a:ea typeface="+mn-ea"/>
                          <a:cs typeface="+mn-cs"/>
                        </a:rPr>
                        <a:t>41</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15000"/>
                        </a:lnSpc>
                        <a:spcAft>
                          <a:spcPts val="0"/>
                        </a:spcAft>
                      </a:pPr>
                      <a:r>
                        <a:rPr lang="es-ES" sz="1100" dirty="0">
                          <a:effectLst/>
                          <a:latin typeface="Calibri"/>
                          <a:ea typeface="Calibri"/>
                          <a:cs typeface="Times New Roman"/>
                        </a:rPr>
                        <a:t>140,59</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xmlns="" val="10018"/>
                  </a:ext>
                </a:extLst>
              </a:tr>
              <a:tr h="205731">
                <a:tc>
                  <a:txBody>
                    <a:bodyPr/>
                    <a:lstStyle/>
                    <a:p>
                      <a:pPr marL="0" algn="ctr" defTabSz="914400" rtl="0" eaLnBrk="1" fontAlgn="ctr" latinLnBrk="0" hangingPunct="1">
                        <a:lnSpc>
                          <a:spcPct val="115000"/>
                        </a:lnSpc>
                        <a:spcAft>
                          <a:spcPts val="1000"/>
                        </a:spcAft>
                      </a:pPr>
                      <a:r>
                        <a:rPr lang="es-ES" sz="800" u="none" strike="noStrike" kern="1200" dirty="0">
                          <a:solidFill>
                            <a:schemeClr val="dk1"/>
                          </a:solidFill>
                          <a:effectLst/>
                          <a:latin typeface="+mn-lt"/>
                          <a:ea typeface="+mn-ea"/>
                          <a:cs typeface="+mn-cs"/>
                        </a:rPr>
                        <a:t>42</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100" dirty="0">
                          <a:effectLst/>
                          <a:latin typeface="Calibri"/>
                          <a:ea typeface="Calibri"/>
                          <a:cs typeface="Times New Roman"/>
                        </a:rPr>
                        <a:t>296,70</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9"/>
                  </a:ext>
                </a:extLst>
              </a:tr>
              <a:tr h="205731">
                <a:tc>
                  <a:txBody>
                    <a:bodyPr/>
                    <a:lstStyle/>
                    <a:p>
                      <a:pPr marL="0" algn="ctr" defTabSz="914400" rtl="0" eaLnBrk="1" fontAlgn="ctr" latinLnBrk="0" hangingPunct="1">
                        <a:lnSpc>
                          <a:spcPct val="115000"/>
                        </a:lnSpc>
                        <a:spcAft>
                          <a:spcPts val="1000"/>
                        </a:spcAft>
                      </a:pPr>
                      <a:r>
                        <a:rPr lang="es-ES" sz="800" u="none" strike="noStrike" kern="1200" dirty="0">
                          <a:solidFill>
                            <a:schemeClr val="dk1"/>
                          </a:solidFill>
                          <a:effectLst/>
                          <a:latin typeface="+mn-lt"/>
                          <a:ea typeface="+mn-ea"/>
                          <a:cs typeface="+mn-cs"/>
                        </a:rPr>
                        <a:t>43</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100" dirty="0">
                          <a:effectLst/>
                          <a:latin typeface="Calibri"/>
                          <a:ea typeface="Calibri"/>
                          <a:cs typeface="Times New Roman"/>
                        </a:rPr>
                        <a:t>710,30</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20"/>
                  </a:ext>
                </a:extLst>
              </a:tr>
              <a:tr h="205731">
                <a:tc>
                  <a:txBody>
                    <a:bodyPr/>
                    <a:lstStyle/>
                    <a:p>
                      <a:pPr marL="0" algn="ctr" defTabSz="914400" rtl="0" eaLnBrk="1" fontAlgn="ctr" latinLnBrk="0" hangingPunct="1">
                        <a:lnSpc>
                          <a:spcPct val="115000"/>
                        </a:lnSpc>
                        <a:spcAft>
                          <a:spcPts val="1000"/>
                        </a:spcAft>
                      </a:pPr>
                      <a:r>
                        <a:rPr lang="es-ES" sz="800" u="none" strike="noStrike" kern="1200" dirty="0">
                          <a:solidFill>
                            <a:schemeClr val="dk1"/>
                          </a:solidFill>
                          <a:effectLst/>
                          <a:latin typeface="+mn-lt"/>
                          <a:ea typeface="+mn-ea"/>
                          <a:cs typeface="+mn-cs"/>
                        </a:rPr>
                        <a:t>44</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100" dirty="0">
                          <a:effectLst/>
                          <a:latin typeface="Calibri"/>
                          <a:ea typeface="Calibri"/>
                          <a:cs typeface="Times New Roman"/>
                        </a:rPr>
                        <a:t>202,24</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21"/>
                  </a:ext>
                </a:extLst>
              </a:tr>
            </a:tbl>
          </a:graphicData>
        </a:graphic>
      </p:graphicFrame>
      <p:pic>
        <p:nvPicPr>
          <p:cNvPr id="22"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5358" y="6016897"/>
            <a:ext cx="1243123" cy="625833"/>
          </a:xfrm>
          <a:prstGeom prst="rect">
            <a:avLst/>
          </a:prstGeom>
        </p:spPr>
      </p:pic>
      <p:graphicFrame>
        <p:nvGraphicFramePr>
          <p:cNvPr id="23" name="Tabla 9"/>
          <p:cNvGraphicFramePr>
            <a:graphicFrameLocks noGrp="1"/>
          </p:cNvGraphicFramePr>
          <p:nvPr>
            <p:extLst>
              <p:ext uri="{D42A27DB-BD31-4B8C-83A1-F6EECF244321}">
                <p14:modId xmlns:p14="http://schemas.microsoft.com/office/powerpoint/2010/main" val="1458640873"/>
              </p:ext>
            </p:extLst>
          </p:nvPr>
        </p:nvGraphicFramePr>
        <p:xfrm>
          <a:off x="7795982" y="5599547"/>
          <a:ext cx="1441450" cy="747175"/>
        </p:xfrm>
        <a:graphic>
          <a:graphicData uri="http://schemas.openxmlformats.org/drawingml/2006/table">
            <a:tbl>
              <a:tblPr firstRow="1" bandRow="1">
                <a:tableStyleId>{5C22544A-7EE6-4342-B048-85BDC9FD1C3A}</a:tableStyleId>
              </a:tblPr>
              <a:tblGrid>
                <a:gridCol w="595719">
                  <a:extLst>
                    <a:ext uri="{9D8B030D-6E8A-4147-A177-3AD203B41FA5}">
                      <a16:colId xmlns:a16="http://schemas.microsoft.com/office/drawing/2014/main" xmlns="" val="20000"/>
                    </a:ext>
                  </a:extLst>
                </a:gridCol>
                <a:gridCol w="845731">
                  <a:extLst>
                    <a:ext uri="{9D8B030D-6E8A-4147-A177-3AD203B41FA5}">
                      <a16:colId xmlns:a16="http://schemas.microsoft.com/office/drawing/2014/main" xmlns="" val="20001"/>
                    </a:ext>
                  </a:extLst>
                </a:gridCol>
              </a:tblGrid>
              <a:tr h="0">
                <a:tc gridSpan="2">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EC" sz="1000" u="none" strike="noStrike" kern="1200" cap="none" normalizeH="0" baseline="0" dirty="0">
                          <a:ln>
                            <a:noFill/>
                          </a:ln>
                          <a:solidFill>
                            <a:srgbClr val="002060"/>
                          </a:solidFill>
                          <a:effectLst/>
                          <a:latin typeface="+mn-lt"/>
                          <a:ea typeface="+mn-ea"/>
                          <a:cs typeface="+mn-cs"/>
                        </a:rPr>
                        <a:t>LEYENDA</a:t>
                      </a:r>
                    </a:p>
                  </a:txBody>
                  <a:tcPr marL="89631" marR="8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1F5"/>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000" u="none" strike="noStrike" kern="1200" cap="none" normalizeH="0" baseline="0" dirty="0">
                        <a:ln>
                          <a:noFill/>
                        </a:ln>
                        <a:solidFill>
                          <a:schemeClr val="tx1"/>
                        </a:solidFill>
                        <a:effectLst/>
                        <a:latin typeface="+mn-lt"/>
                        <a:ea typeface="+mn-ea"/>
                        <a:cs typeface="+mn-cs"/>
                      </a:endParaRPr>
                    </a:p>
                  </a:txBody>
                  <a:tcPr marL="89551" marR="89551" marT="0" marB="0">
                    <a:lnT w="12700" cap="flat" cmpd="sng" algn="ctr">
                      <a:solidFill>
                        <a:srgbClr val="68B8EA"/>
                      </a:solidFill>
                      <a:prstDash val="solid"/>
                      <a:round/>
                      <a:headEnd type="none" w="med" len="med"/>
                      <a:tailEnd type="none" w="med" len="med"/>
                    </a:lnT>
                    <a:solidFill>
                      <a:srgbClr val="E9F1F5"/>
                    </a:solidFill>
                  </a:tcPr>
                </a:tc>
                <a:extLst>
                  <a:ext uri="{0D108BD9-81ED-4DB2-BD59-A6C34878D82A}">
                    <a16:rowId xmlns:a16="http://schemas.microsoft.com/office/drawing/2014/main" xmlns="" val="10000"/>
                  </a:ext>
                </a:extLst>
              </a:tr>
              <a:tr h="571915">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EC" sz="2000" b="1" u="none" strike="noStrike" kern="1200" cap="none" normalizeH="0" baseline="0">
                          <a:ln>
                            <a:noFill/>
                          </a:ln>
                          <a:solidFill>
                            <a:schemeClr val="tx1"/>
                          </a:solidFill>
                          <a:effectLst/>
                          <a:latin typeface="+mn-lt"/>
                          <a:ea typeface="+mn-ea"/>
                          <a:cs typeface="+mn-cs"/>
                        </a:rPr>
                        <a:t>14</a:t>
                      </a:r>
                      <a:endParaRPr kumimoji="0" lang="es-EC" sz="2000" b="1" u="none" strike="noStrike" kern="1200" cap="none" normalizeH="0" baseline="0" dirty="0">
                        <a:ln>
                          <a:noFill/>
                        </a:ln>
                        <a:solidFill>
                          <a:schemeClr val="tx1"/>
                        </a:solidFill>
                        <a:effectLst/>
                        <a:latin typeface="+mn-lt"/>
                        <a:ea typeface="+mn-ea"/>
                        <a:cs typeface="+mn-cs"/>
                      </a:endParaRPr>
                    </a:p>
                  </a:txBody>
                  <a:tcPr marL="89631" marR="8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000" u="none" strike="noStrike" kern="1200" cap="none" normalizeH="0" baseline="0" dirty="0">
                        <a:ln>
                          <a:noFill/>
                        </a:ln>
                        <a:solidFill>
                          <a:srgbClr val="002060"/>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0" u="none" strike="noStrike" kern="1200" cap="none" normalizeH="0" baseline="0" dirty="0">
                          <a:ln>
                            <a:noFill/>
                          </a:ln>
                          <a:solidFill>
                            <a:srgbClr val="002060"/>
                          </a:solidFill>
                          <a:effectLst/>
                          <a:latin typeface="+mn-lt"/>
                          <a:ea typeface="+mn-ea"/>
                          <a:cs typeface="+mn-cs"/>
                        </a:rPr>
                        <a:t>LOTES POR EXCEPCIÓN </a:t>
                      </a:r>
                    </a:p>
                  </a:txBody>
                  <a:tcPr marL="89631" marR="8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1F5"/>
                    </a:solidFill>
                  </a:tcPr>
                </a:tc>
                <a:extLst>
                  <a:ext uri="{0D108BD9-81ED-4DB2-BD59-A6C34878D82A}">
                    <a16:rowId xmlns:a16="http://schemas.microsoft.com/office/drawing/2014/main" xmlns="" val="10001"/>
                  </a:ext>
                </a:extLst>
              </a:tr>
            </a:tbl>
          </a:graphicData>
        </a:graphic>
      </p:graphicFrame>
      <p:sp>
        <p:nvSpPr>
          <p:cNvPr id="14" name="CuadroTexto 6"/>
          <p:cNvSpPr txBox="1"/>
          <p:nvPr/>
        </p:nvSpPr>
        <p:spPr>
          <a:xfrm>
            <a:off x="1848595" y="22894"/>
            <a:ext cx="8494809"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BARRIO “PUNTO LA CAPILLA”</a:t>
            </a:r>
            <a:endParaRPr lang="es-ES_tradnl" sz="1600" b="1" dirty="0">
              <a:solidFill>
                <a:srgbClr val="0070C0"/>
              </a:solidFill>
            </a:endParaRPr>
          </a:p>
        </p:txBody>
      </p:sp>
      <p:sp>
        <p:nvSpPr>
          <p:cNvPr id="4" name="3 Forma libre"/>
          <p:cNvSpPr/>
          <p:nvPr/>
        </p:nvSpPr>
        <p:spPr>
          <a:xfrm>
            <a:off x="6343650" y="1387184"/>
            <a:ext cx="1857375" cy="2286000"/>
          </a:xfrm>
          <a:custGeom>
            <a:avLst/>
            <a:gdLst>
              <a:gd name="connsiteX0" fmla="*/ 723900 w 1857375"/>
              <a:gd name="connsiteY0" fmla="*/ 0 h 2286000"/>
              <a:gd name="connsiteX1" fmla="*/ 1095375 w 1857375"/>
              <a:gd name="connsiteY1" fmla="*/ 323850 h 2286000"/>
              <a:gd name="connsiteX2" fmla="*/ 1485900 w 1857375"/>
              <a:gd name="connsiteY2" fmla="*/ 704850 h 2286000"/>
              <a:gd name="connsiteX3" fmla="*/ 1857375 w 1857375"/>
              <a:gd name="connsiteY3" fmla="*/ 1047750 h 2286000"/>
              <a:gd name="connsiteX4" fmla="*/ 1457325 w 1857375"/>
              <a:gd name="connsiteY4" fmla="*/ 1419225 h 2286000"/>
              <a:gd name="connsiteX5" fmla="*/ 1390650 w 1857375"/>
              <a:gd name="connsiteY5" fmla="*/ 1704975 h 2286000"/>
              <a:gd name="connsiteX6" fmla="*/ 733425 w 1857375"/>
              <a:gd name="connsiteY6" fmla="*/ 2286000 h 2286000"/>
              <a:gd name="connsiteX7" fmla="*/ 0 w 1857375"/>
              <a:gd name="connsiteY7" fmla="*/ 1428750 h 2286000"/>
              <a:gd name="connsiteX8" fmla="*/ 238125 w 1857375"/>
              <a:gd name="connsiteY8" fmla="*/ 904875 h 2286000"/>
              <a:gd name="connsiteX9" fmla="*/ 447675 w 1857375"/>
              <a:gd name="connsiteY9" fmla="*/ 561975 h 2286000"/>
              <a:gd name="connsiteX10" fmla="*/ 495300 w 1857375"/>
              <a:gd name="connsiteY10" fmla="*/ 361950 h 2286000"/>
              <a:gd name="connsiteX11" fmla="*/ 723900 w 1857375"/>
              <a:gd name="connsiteY11"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7375" h="2286000">
                <a:moveTo>
                  <a:pt x="723900" y="0"/>
                </a:moveTo>
                <a:lnTo>
                  <a:pt x="1095375" y="323850"/>
                </a:lnTo>
                <a:lnTo>
                  <a:pt x="1485900" y="704850"/>
                </a:lnTo>
                <a:lnTo>
                  <a:pt x="1857375" y="1047750"/>
                </a:lnTo>
                <a:lnTo>
                  <a:pt x="1457325" y="1419225"/>
                </a:lnTo>
                <a:lnTo>
                  <a:pt x="1390650" y="1704975"/>
                </a:lnTo>
                <a:lnTo>
                  <a:pt x="733425" y="2286000"/>
                </a:lnTo>
                <a:lnTo>
                  <a:pt x="0" y="1428750"/>
                </a:lnTo>
                <a:lnTo>
                  <a:pt x="238125" y="904875"/>
                </a:lnTo>
                <a:lnTo>
                  <a:pt x="447675" y="561975"/>
                </a:lnTo>
                <a:lnTo>
                  <a:pt x="495300" y="361950"/>
                </a:lnTo>
                <a:lnTo>
                  <a:pt x="723900" y="0"/>
                </a:lnTo>
                <a:close/>
              </a:path>
            </a:pathLst>
          </a:custGeom>
          <a:noFill/>
          <a:ln w="28575">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Forma libre"/>
          <p:cNvSpPr/>
          <p:nvPr/>
        </p:nvSpPr>
        <p:spPr>
          <a:xfrm>
            <a:off x="5219700" y="2133600"/>
            <a:ext cx="6000750" cy="3390900"/>
          </a:xfrm>
          <a:custGeom>
            <a:avLst/>
            <a:gdLst>
              <a:gd name="connsiteX0" fmla="*/ 1095375 w 6000750"/>
              <a:gd name="connsiteY0" fmla="*/ 714375 h 3390900"/>
              <a:gd name="connsiteX1" fmla="*/ 942975 w 6000750"/>
              <a:gd name="connsiteY1" fmla="*/ 1009650 h 3390900"/>
              <a:gd name="connsiteX2" fmla="*/ 685800 w 6000750"/>
              <a:gd name="connsiteY2" fmla="*/ 1524000 h 3390900"/>
              <a:gd name="connsiteX3" fmla="*/ 409575 w 6000750"/>
              <a:gd name="connsiteY3" fmla="*/ 1828800 h 3390900"/>
              <a:gd name="connsiteX4" fmla="*/ 95250 w 6000750"/>
              <a:gd name="connsiteY4" fmla="*/ 2171700 h 3390900"/>
              <a:gd name="connsiteX5" fmla="*/ 76200 w 6000750"/>
              <a:gd name="connsiteY5" fmla="*/ 2352675 h 3390900"/>
              <a:gd name="connsiteX6" fmla="*/ 0 w 6000750"/>
              <a:gd name="connsiteY6" fmla="*/ 2543175 h 3390900"/>
              <a:gd name="connsiteX7" fmla="*/ 47625 w 6000750"/>
              <a:gd name="connsiteY7" fmla="*/ 3028950 h 3390900"/>
              <a:gd name="connsiteX8" fmla="*/ 247650 w 6000750"/>
              <a:gd name="connsiteY8" fmla="*/ 3267075 h 3390900"/>
              <a:gd name="connsiteX9" fmla="*/ 323850 w 6000750"/>
              <a:gd name="connsiteY9" fmla="*/ 3352800 h 3390900"/>
              <a:gd name="connsiteX10" fmla="*/ 438150 w 6000750"/>
              <a:gd name="connsiteY10" fmla="*/ 3343275 h 3390900"/>
              <a:gd name="connsiteX11" fmla="*/ 533400 w 6000750"/>
              <a:gd name="connsiteY11" fmla="*/ 3267075 h 3390900"/>
              <a:gd name="connsiteX12" fmla="*/ 800100 w 6000750"/>
              <a:gd name="connsiteY12" fmla="*/ 3314700 h 3390900"/>
              <a:gd name="connsiteX13" fmla="*/ 1085850 w 6000750"/>
              <a:gd name="connsiteY13" fmla="*/ 3362325 h 3390900"/>
              <a:gd name="connsiteX14" fmla="*/ 1390650 w 6000750"/>
              <a:gd name="connsiteY14" fmla="*/ 3390900 h 3390900"/>
              <a:gd name="connsiteX15" fmla="*/ 1695450 w 6000750"/>
              <a:gd name="connsiteY15" fmla="*/ 3152775 h 3390900"/>
              <a:gd name="connsiteX16" fmla="*/ 1924050 w 6000750"/>
              <a:gd name="connsiteY16" fmla="*/ 3057525 h 3390900"/>
              <a:gd name="connsiteX17" fmla="*/ 2076450 w 6000750"/>
              <a:gd name="connsiteY17" fmla="*/ 3057525 h 3390900"/>
              <a:gd name="connsiteX18" fmla="*/ 2209800 w 6000750"/>
              <a:gd name="connsiteY18" fmla="*/ 2933700 h 3390900"/>
              <a:gd name="connsiteX19" fmla="*/ 2505075 w 6000750"/>
              <a:gd name="connsiteY19" fmla="*/ 2962275 h 3390900"/>
              <a:gd name="connsiteX20" fmla="*/ 2628900 w 6000750"/>
              <a:gd name="connsiteY20" fmla="*/ 2905125 h 3390900"/>
              <a:gd name="connsiteX21" fmla="*/ 2686050 w 6000750"/>
              <a:gd name="connsiteY21" fmla="*/ 2743200 h 3390900"/>
              <a:gd name="connsiteX22" fmla="*/ 3105150 w 6000750"/>
              <a:gd name="connsiteY22" fmla="*/ 2705100 h 3390900"/>
              <a:gd name="connsiteX23" fmla="*/ 3543300 w 6000750"/>
              <a:gd name="connsiteY23" fmla="*/ 2667000 h 3390900"/>
              <a:gd name="connsiteX24" fmla="*/ 4257675 w 6000750"/>
              <a:gd name="connsiteY24" fmla="*/ 2686050 h 3390900"/>
              <a:gd name="connsiteX25" fmla="*/ 4543425 w 6000750"/>
              <a:gd name="connsiteY25" fmla="*/ 2686050 h 3390900"/>
              <a:gd name="connsiteX26" fmla="*/ 4591050 w 6000750"/>
              <a:gd name="connsiteY26" fmla="*/ 2628900 h 3390900"/>
              <a:gd name="connsiteX27" fmla="*/ 4657725 w 6000750"/>
              <a:gd name="connsiteY27" fmla="*/ 2600325 h 3390900"/>
              <a:gd name="connsiteX28" fmla="*/ 4933950 w 6000750"/>
              <a:gd name="connsiteY28" fmla="*/ 2714625 h 3390900"/>
              <a:gd name="connsiteX29" fmla="*/ 5248275 w 6000750"/>
              <a:gd name="connsiteY29" fmla="*/ 2857500 h 3390900"/>
              <a:gd name="connsiteX30" fmla="*/ 5400675 w 6000750"/>
              <a:gd name="connsiteY30" fmla="*/ 2895600 h 3390900"/>
              <a:gd name="connsiteX31" fmla="*/ 5495925 w 6000750"/>
              <a:gd name="connsiteY31" fmla="*/ 2943225 h 3390900"/>
              <a:gd name="connsiteX32" fmla="*/ 5610225 w 6000750"/>
              <a:gd name="connsiteY32" fmla="*/ 2867025 h 3390900"/>
              <a:gd name="connsiteX33" fmla="*/ 5705475 w 6000750"/>
              <a:gd name="connsiteY33" fmla="*/ 2771775 h 3390900"/>
              <a:gd name="connsiteX34" fmla="*/ 5762625 w 6000750"/>
              <a:gd name="connsiteY34" fmla="*/ 2733675 h 3390900"/>
              <a:gd name="connsiteX35" fmla="*/ 5876925 w 6000750"/>
              <a:gd name="connsiteY35" fmla="*/ 1143000 h 3390900"/>
              <a:gd name="connsiteX36" fmla="*/ 5943600 w 6000750"/>
              <a:gd name="connsiteY36" fmla="*/ 619125 h 3390900"/>
              <a:gd name="connsiteX37" fmla="*/ 6000750 w 6000750"/>
              <a:gd name="connsiteY37" fmla="*/ 0 h 3390900"/>
              <a:gd name="connsiteX38" fmla="*/ 5581650 w 6000750"/>
              <a:gd name="connsiteY38" fmla="*/ 133350 h 3390900"/>
              <a:gd name="connsiteX39" fmla="*/ 5324475 w 6000750"/>
              <a:gd name="connsiteY39" fmla="*/ 238125 h 3390900"/>
              <a:gd name="connsiteX40" fmla="*/ 5181600 w 6000750"/>
              <a:gd name="connsiteY40" fmla="*/ 400050 h 3390900"/>
              <a:gd name="connsiteX41" fmla="*/ 5048250 w 6000750"/>
              <a:gd name="connsiteY41" fmla="*/ 571500 h 3390900"/>
              <a:gd name="connsiteX42" fmla="*/ 4962525 w 6000750"/>
              <a:gd name="connsiteY42" fmla="*/ 657225 h 3390900"/>
              <a:gd name="connsiteX43" fmla="*/ 4905375 w 6000750"/>
              <a:gd name="connsiteY43" fmla="*/ 714375 h 3390900"/>
              <a:gd name="connsiteX44" fmla="*/ 4829175 w 6000750"/>
              <a:gd name="connsiteY44" fmla="*/ 666750 h 3390900"/>
              <a:gd name="connsiteX45" fmla="*/ 4600575 w 6000750"/>
              <a:gd name="connsiteY45" fmla="*/ 942975 h 3390900"/>
              <a:gd name="connsiteX46" fmla="*/ 4248150 w 6000750"/>
              <a:gd name="connsiteY46" fmla="*/ 638175 h 3390900"/>
              <a:gd name="connsiteX47" fmla="*/ 4000500 w 6000750"/>
              <a:gd name="connsiteY47" fmla="*/ 857250 h 3390900"/>
              <a:gd name="connsiteX48" fmla="*/ 3771900 w 6000750"/>
              <a:gd name="connsiteY48" fmla="*/ 581025 h 3390900"/>
              <a:gd name="connsiteX49" fmla="*/ 3552825 w 6000750"/>
              <a:gd name="connsiteY49" fmla="*/ 819150 h 3390900"/>
              <a:gd name="connsiteX50" fmla="*/ 3000375 w 6000750"/>
              <a:gd name="connsiteY50" fmla="*/ 361950 h 3390900"/>
              <a:gd name="connsiteX51" fmla="*/ 2590800 w 6000750"/>
              <a:gd name="connsiteY51" fmla="*/ 704850 h 3390900"/>
              <a:gd name="connsiteX52" fmla="*/ 2486025 w 6000750"/>
              <a:gd name="connsiteY52" fmla="*/ 1000125 h 3390900"/>
              <a:gd name="connsiteX53" fmla="*/ 1857375 w 6000750"/>
              <a:gd name="connsiteY53" fmla="*/ 1571625 h 3390900"/>
              <a:gd name="connsiteX54" fmla="*/ 1095375 w 6000750"/>
              <a:gd name="connsiteY54" fmla="*/ 714375 h 33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000750" h="3390900">
                <a:moveTo>
                  <a:pt x="1095375" y="714375"/>
                </a:moveTo>
                <a:lnTo>
                  <a:pt x="942975" y="1009650"/>
                </a:lnTo>
                <a:lnTo>
                  <a:pt x="685800" y="1524000"/>
                </a:lnTo>
                <a:lnTo>
                  <a:pt x="409575" y="1828800"/>
                </a:lnTo>
                <a:lnTo>
                  <a:pt x="95250" y="2171700"/>
                </a:lnTo>
                <a:lnTo>
                  <a:pt x="76200" y="2352675"/>
                </a:lnTo>
                <a:lnTo>
                  <a:pt x="0" y="2543175"/>
                </a:lnTo>
                <a:lnTo>
                  <a:pt x="47625" y="3028950"/>
                </a:lnTo>
                <a:lnTo>
                  <a:pt x="247650" y="3267075"/>
                </a:lnTo>
                <a:lnTo>
                  <a:pt x="323850" y="3352800"/>
                </a:lnTo>
                <a:lnTo>
                  <a:pt x="438150" y="3343275"/>
                </a:lnTo>
                <a:lnTo>
                  <a:pt x="533400" y="3267075"/>
                </a:lnTo>
                <a:lnTo>
                  <a:pt x="800100" y="3314700"/>
                </a:lnTo>
                <a:lnTo>
                  <a:pt x="1085850" y="3362325"/>
                </a:lnTo>
                <a:lnTo>
                  <a:pt x="1390650" y="3390900"/>
                </a:lnTo>
                <a:lnTo>
                  <a:pt x="1695450" y="3152775"/>
                </a:lnTo>
                <a:lnTo>
                  <a:pt x="1924050" y="3057525"/>
                </a:lnTo>
                <a:lnTo>
                  <a:pt x="2076450" y="3057525"/>
                </a:lnTo>
                <a:lnTo>
                  <a:pt x="2209800" y="2933700"/>
                </a:lnTo>
                <a:lnTo>
                  <a:pt x="2505075" y="2962275"/>
                </a:lnTo>
                <a:lnTo>
                  <a:pt x="2628900" y="2905125"/>
                </a:lnTo>
                <a:lnTo>
                  <a:pt x="2686050" y="2743200"/>
                </a:lnTo>
                <a:lnTo>
                  <a:pt x="3105150" y="2705100"/>
                </a:lnTo>
                <a:lnTo>
                  <a:pt x="3543300" y="2667000"/>
                </a:lnTo>
                <a:lnTo>
                  <a:pt x="4257675" y="2686050"/>
                </a:lnTo>
                <a:lnTo>
                  <a:pt x="4543425" y="2686050"/>
                </a:lnTo>
                <a:lnTo>
                  <a:pt x="4591050" y="2628900"/>
                </a:lnTo>
                <a:lnTo>
                  <a:pt x="4657725" y="2600325"/>
                </a:lnTo>
                <a:lnTo>
                  <a:pt x="4933950" y="2714625"/>
                </a:lnTo>
                <a:lnTo>
                  <a:pt x="5248275" y="2857500"/>
                </a:lnTo>
                <a:lnTo>
                  <a:pt x="5400675" y="2895600"/>
                </a:lnTo>
                <a:lnTo>
                  <a:pt x="5495925" y="2943225"/>
                </a:lnTo>
                <a:lnTo>
                  <a:pt x="5610225" y="2867025"/>
                </a:lnTo>
                <a:lnTo>
                  <a:pt x="5705475" y="2771775"/>
                </a:lnTo>
                <a:lnTo>
                  <a:pt x="5762625" y="2733675"/>
                </a:lnTo>
                <a:lnTo>
                  <a:pt x="5876925" y="1143000"/>
                </a:lnTo>
                <a:lnTo>
                  <a:pt x="5943600" y="619125"/>
                </a:lnTo>
                <a:lnTo>
                  <a:pt x="6000750" y="0"/>
                </a:lnTo>
                <a:lnTo>
                  <a:pt x="5581650" y="133350"/>
                </a:lnTo>
                <a:lnTo>
                  <a:pt x="5324475" y="238125"/>
                </a:lnTo>
                <a:lnTo>
                  <a:pt x="5181600" y="400050"/>
                </a:lnTo>
                <a:lnTo>
                  <a:pt x="5048250" y="571500"/>
                </a:lnTo>
                <a:lnTo>
                  <a:pt x="4962525" y="657225"/>
                </a:lnTo>
                <a:lnTo>
                  <a:pt x="4905375" y="714375"/>
                </a:lnTo>
                <a:lnTo>
                  <a:pt x="4829175" y="666750"/>
                </a:lnTo>
                <a:lnTo>
                  <a:pt x="4600575" y="942975"/>
                </a:lnTo>
                <a:lnTo>
                  <a:pt x="4248150" y="638175"/>
                </a:lnTo>
                <a:lnTo>
                  <a:pt x="4000500" y="857250"/>
                </a:lnTo>
                <a:lnTo>
                  <a:pt x="3771900" y="581025"/>
                </a:lnTo>
                <a:lnTo>
                  <a:pt x="3552825" y="819150"/>
                </a:lnTo>
                <a:lnTo>
                  <a:pt x="3000375" y="361950"/>
                </a:lnTo>
                <a:lnTo>
                  <a:pt x="2590800" y="704850"/>
                </a:lnTo>
                <a:lnTo>
                  <a:pt x="2486025" y="1000125"/>
                </a:lnTo>
                <a:lnTo>
                  <a:pt x="1857375" y="1571625"/>
                </a:lnTo>
                <a:lnTo>
                  <a:pt x="1095375" y="714375"/>
                </a:lnTo>
                <a:close/>
              </a:path>
            </a:pathLst>
          </a:custGeom>
          <a:noFill/>
          <a:ln w="28575">
            <a:solidFill>
              <a:schemeClr val="accent2">
                <a:lumMod val="75000"/>
              </a:schemeClr>
            </a:solidFill>
            <a:prstDash val="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 name="1 Elipse"/>
          <p:cNvSpPr/>
          <p:nvPr/>
        </p:nvSpPr>
        <p:spPr>
          <a:xfrm>
            <a:off x="6692900" y="2171700"/>
            <a:ext cx="146050" cy="158750"/>
          </a:xfrm>
          <a:prstGeom prst="ellipse">
            <a:avLst/>
          </a:prstGeom>
          <a:solidFill>
            <a:schemeClr val="bg1"/>
          </a:solidFill>
          <a:ln>
            <a:solidFill>
              <a:srgbClr val="0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3" name="2 Rectángulo"/>
          <p:cNvSpPr/>
          <p:nvPr/>
        </p:nvSpPr>
        <p:spPr>
          <a:xfrm>
            <a:off x="6622295" y="2143353"/>
            <a:ext cx="287259" cy="215444"/>
          </a:xfrm>
          <a:prstGeom prst="rect">
            <a:avLst/>
          </a:prstGeom>
        </p:spPr>
        <p:txBody>
          <a:bodyPr wrap="none">
            <a:spAutoFit/>
          </a:bodyPr>
          <a:lstStyle/>
          <a:p>
            <a:pPr algn="ctr" fontAlgn="ctr"/>
            <a:r>
              <a:rPr lang="es-ES" sz="800" b="1" dirty="0">
                <a:solidFill>
                  <a:schemeClr val="dk1"/>
                </a:solidFill>
              </a:rPr>
              <a:t>16</a:t>
            </a:r>
          </a:p>
        </p:txBody>
      </p:sp>
      <p:sp>
        <p:nvSpPr>
          <p:cNvPr id="21" name="20 Elipse"/>
          <p:cNvSpPr/>
          <p:nvPr/>
        </p:nvSpPr>
        <p:spPr>
          <a:xfrm>
            <a:off x="6845300" y="2324100"/>
            <a:ext cx="146050" cy="158750"/>
          </a:xfrm>
          <a:prstGeom prst="ellipse">
            <a:avLst/>
          </a:prstGeom>
          <a:solidFill>
            <a:schemeClr val="bg1"/>
          </a:solidFill>
          <a:ln>
            <a:solidFill>
              <a:srgbClr val="0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24" name="23 Rectángulo"/>
          <p:cNvSpPr/>
          <p:nvPr/>
        </p:nvSpPr>
        <p:spPr>
          <a:xfrm>
            <a:off x="6774695" y="2295753"/>
            <a:ext cx="287259" cy="215444"/>
          </a:xfrm>
          <a:prstGeom prst="rect">
            <a:avLst/>
          </a:prstGeom>
          <a:ln>
            <a:noFill/>
          </a:ln>
        </p:spPr>
        <p:txBody>
          <a:bodyPr wrap="none">
            <a:spAutoFit/>
          </a:bodyPr>
          <a:lstStyle/>
          <a:p>
            <a:pPr algn="ctr" fontAlgn="ctr"/>
            <a:r>
              <a:rPr lang="es-ES" sz="800" b="1" dirty="0">
                <a:solidFill>
                  <a:schemeClr val="dk1"/>
                </a:solidFill>
              </a:rPr>
              <a:t>17</a:t>
            </a:r>
          </a:p>
        </p:txBody>
      </p:sp>
      <p:sp>
        <p:nvSpPr>
          <p:cNvPr id="25" name="24 Elipse"/>
          <p:cNvSpPr/>
          <p:nvPr/>
        </p:nvSpPr>
        <p:spPr>
          <a:xfrm>
            <a:off x="6972300" y="2451100"/>
            <a:ext cx="146050" cy="158750"/>
          </a:xfrm>
          <a:prstGeom prst="ellipse">
            <a:avLst/>
          </a:prstGeom>
          <a:solidFill>
            <a:schemeClr val="bg1"/>
          </a:solidFill>
          <a:ln>
            <a:solidFill>
              <a:srgbClr val="0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26" name="25 Rectángulo"/>
          <p:cNvSpPr/>
          <p:nvPr/>
        </p:nvSpPr>
        <p:spPr>
          <a:xfrm>
            <a:off x="6896581" y="2428279"/>
            <a:ext cx="287259" cy="215444"/>
          </a:xfrm>
          <a:prstGeom prst="rect">
            <a:avLst/>
          </a:prstGeom>
        </p:spPr>
        <p:txBody>
          <a:bodyPr wrap="none">
            <a:spAutoFit/>
          </a:bodyPr>
          <a:lstStyle/>
          <a:p>
            <a:pPr algn="ctr" fontAlgn="ctr"/>
            <a:r>
              <a:rPr lang="es-ES" sz="800" b="1" dirty="0">
                <a:solidFill>
                  <a:schemeClr val="dk1"/>
                </a:solidFill>
              </a:rPr>
              <a:t>18</a:t>
            </a:r>
          </a:p>
        </p:txBody>
      </p:sp>
      <p:sp>
        <p:nvSpPr>
          <p:cNvPr id="27" name="26 Elipse"/>
          <p:cNvSpPr/>
          <p:nvPr/>
        </p:nvSpPr>
        <p:spPr>
          <a:xfrm>
            <a:off x="7092950" y="2597150"/>
            <a:ext cx="146050" cy="158750"/>
          </a:xfrm>
          <a:prstGeom prst="ellipse">
            <a:avLst/>
          </a:prstGeom>
          <a:solidFill>
            <a:schemeClr val="bg1"/>
          </a:solidFill>
          <a:ln>
            <a:solidFill>
              <a:srgbClr val="0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28" name="27 Rectángulo"/>
          <p:cNvSpPr/>
          <p:nvPr/>
        </p:nvSpPr>
        <p:spPr>
          <a:xfrm>
            <a:off x="7028695" y="2573917"/>
            <a:ext cx="287259" cy="215444"/>
          </a:xfrm>
          <a:prstGeom prst="rect">
            <a:avLst/>
          </a:prstGeom>
        </p:spPr>
        <p:txBody>
          <a:bodyPr wrap="none">
            <a:spAutoFit/>
          </a:bodyPr>
          <a:lstStyle/>
          <a:p>
            <a:pPr algn="ctr" fontAlgn="ctr"/>
            <a:r>
              <a:rPr lang="es-ES" sz="800" b="1" dirty="0">
                <a:solidFill>
                  <a:schemeClr val="dk1"/>
                </a:solidFill>
              </a:rPr>
              <a:t>19</a:t>
            </a:r>
          </a:p>
        </p:txBody>
      </p:sp>
      <p:sp>
        <p:nvSpPr>
          <p:cNvPr id="29" name="28 Elipse"/>
          <p:cNvSpPr/>
          <p:nvPr/>
        </p:nvSpPr>
        <p:spPr>
          <a:xfrm>
            <a:off x="7200900" y="2730500"/>
            <a:ext cx="146050" cy="158750"/>
          </a:xfrm>
          <a:prstGeom prst="ellipse">
            <a:avLst/>
          </a:prstGeom>
          <a:solidFill>
            <a:schemeClr val="bg1"/>
          </a:solidFill>
          <a:ln>
            <a:solidFill>
              <a:srgbClr val="0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30" name="29 Rectángulo"/>
          <p:cNvSpPr/>
          <p:nvPr/>
        </p:nvSpPr>
        <p:spPr>
          <a:xfrm>
            <a:off x="7136645" y="2701741"/>
            <a:ext cx="287259" cy="215444"/>
          </a:xfrm>
          <a:prstGeom prst="rect">
            <a:avLst/>
          </a:prstGeom>
        </p:spPr>
        <p:txBody>
          <a:bodyPr wrap="none">
            <a:spAutoFit/>
          </a:bodyPr>
          <a:lstStyle/>
          <a:p>
            <a:pPr algn="ctr" fontAlgn="ctr"/>
            <a:r>
              <a:rPr lang="es-ES" sz="800" b="1" dirty="0">
                <a:solidFill>
                  <a:schemeClr val="dk1"/>
                </a:solidFill>
              </a:rPr>
              <a:t>20</a:t>
            </a:r>
          </a:p>
        </p:txBody>
      </p:sp>
      <p:sp>
        <p:nvSpPr>
          <p:cNvPr id="31" name="30 Elipse"/>
          <p:cNvSpPr/>
          <p:nvPr/>
        </p:nvSpPr>
        <p:spPr>
          <a:xfrm>
            <a:off x="7162800" y="2923947"/>
            <a:ext cx="146050" cy="158750"/>
          </a:xfrm>
          <a:prstGeom prst="ellipse">
            <a:avLst/>
          </a:prstGeom>
          <a:solidFill>
            <a:schemeClr val="bg1"/>
          </a:solidFill>
          <a:ln>
            <a:solidFill>
              <a:srgbClr val="0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32" name="31 Rectángulo"/>
          <p:cNvSpPr/>
          <p:nvPr/>
        </p:nvSpPr>
        <p:spPr>
          <a:xfrm>
            <a:off x="7095370" y="2889706"/>
            <a:ext cx="287259" cy="215444"/>
          </a:xfrm>
          <a:prstGeom prst="rect">
            <a:avLst/>
          </a:prstGeom>
        </p:spPr>
        <p:txBody>
          <a:bodyPr wrap="none">
            <a:spAutoFit/>
          </a:bodyPr>
          <a:lstStyle/>
          <a:p>
            <a:pPr algn="ctr" fontAlgn="ctr"/>
            <a:r>
              <a:rPr lang="es-ES" sz="800" b="1" dirty="0">
                <a:solidFill>
                  <a:schemeClr val="dk1"/>
                </a:solidFill>
              </a:rPr>
              <a:t>21</a:t>
            </a:r>
          </a:p>
        </p:txBody>
      </p:sp>
      <p:sp>
        <p:nvSpPr>
          <p:cNvPr id="33" name="32 Elipse"/>
          <p:cNvSpPr/>
          <p:nvPr/>
        </p:nvSpPr>
        <p:spPr>
          <a:xfrm>
            <a:off x="7188955" y="4203700"/>
            <a:ext cx="146050" cy="158750"/>
          </a:xfrm>
          <a:prstGeom prst="ellipse">
            <a:avLst/>
          </a:prstGeom>
          <a:solidFill>
            <a:schemeClr val="bg1"/>
          </a:solidFill>
          <a:ln>
            <a:solidFill>
              <a:srgbClr val="0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34" name="33 Rectángulo"/>
          <p:cNvSpPr/>
          <p:nvPr/>
        </p:nvSpPr>
        <p:spPr>
          <a:xfrm>
            <a:off x="7118350" y="4175353"/>
            <a:ext cx="287259" cy="215444"/>
          </a:xfrm>
          <a:prstGeom prst="rect">
            <a:avLst/>
          </a:prstGeom>
        </p:spPr>
        <p:txBody>
          <a:bodyPr wrap="none">
            <a:spAutoFit/>
          </a:bodyPr>
          <a:lstStyle/>
          <a:p>
            <a:pPr algn="ctr" fontAlgn="ctr"/>
            <a:r>
              <a:rPr lang="es-ES" sz="800" b="1" dirty="0">
                <a:solidFill>
                  <a:schemeClr val="dk1"/>
                </a:solidFill>
              </a:rPr>
              <a:t>31</a:t>
            </a:r>
          </a:p>
        </p:txBody>
      </p:sp>
      <p:sp>
        <p:nvSpPr>
          <p:cNvPr id="35" name="34 Elipse"/>
          <p:cNvSpPr/>
          <p:nvPr/>
        </p:nvSpPr>
        <p:spPr>
          <a:xfrm>
            <a:off x="9950450" y="2895600"/>
            <a:ext cx="146050" cy="158750"/>
          </a:xfrm>
          <a:prstGeom prst="ellipse">
            <a:avLst/>
          </a:prstGeom>
          <a:solidFill>
            <a:schemeClr val="bg1"/>
          </a:solidFill>
          <a:ln>
            <a:solidFill>
              <a:srgbClr val="0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36" name="35 Rectángulo"/>
          <p:cNvSpPr/>
          <p:nvPr/>
        </p:nvSpPr>
        <p:spPr>
          <a:xfrm>
            <a:off x="9879845" y="2867253"/>
            <a:ext cx="287259" cy="215444"/>
          </a:xfrm>
          <a:prstGeom prst="rect">
            <a:avLst/>
          </a:prstGeom>
        </p:spPr>
        <p:txBody>
          <a:bodyPr wrap="none">
            <a:spAutoFit/>
          </a:bodyPr>
          <a:lstStyle/>
          <a:p>
            <a:pPr algn="ctr" fontAlgn="ctr"/>
            <a:r>
              <a:rPr lang="es-ES" sz="800" b="1" dirty="0">
                <a:solidFill>
                  <a:schemeClr val="dk1"/>
                </a:solidFill>
              </a:rPr>
              <a:t>35</a:t>
            </a:r>
          </a:p>
        </p:txBody>
      </p:sp>
      <p:sp>
        <p:nvSpPr>
          <p:cNvPr id="37" name="36 Elipse"/>
          <p:cNvSpPr/>
          <p:nvPr/>
        </p:nvSpPr>
        <p:spPr>
          <a:xfrm>
            <a:off x="10414009" y="2476500"/>
            <a:ext cx="146050" cy="158750"/>
          </a:xfrm>
          <a:prstGeom prst="ellipse">
            <a:avLst/>
          </a:prstGeom>
          <a:solidFill>
            <a:schemeClr val="bg1"/>
          </a:solidFill>
          <a:ln>
            <a:solidFill>
              <a:srgbClr val="0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38" name="37 Rectángulo"/>
          <p:cNvSpPr/>
          <p:nvPr/>
        </p:nvSpPr>
        <p:spPr>
          <a:xfrm>
            <a:off x="10343404" y="2448153"/>
            <a:ext cx="287259" cy="215444"/>
          </a:xfrm>
          <a:prstGeom prst="rect">
            <a:avLst/>
          </a:prstGeom>
        </p:spPr>
        <p:txBody>
          <a:bodyPr wrap="none">
            <a:spAutoFit/>
          </a:bodyPr>
          <a:lstStyle/>
          <a:p>
            <a:pPr algn="ctr" fontAlgn="ctr"/>
            <a:r>
              <a:rPr lang="es-ES" sz="800" b="1" dirty="0">
                <a:solidFill>
                  <a:schemeClr val="dk1"/>
                </a:solidFill>
              </a:rPr>
              <a:t>37</a:t>
            </a:r>
          </a:p>
        </p:txBody>
      </p:sp>
      <p:sp>
        <p:nvSpPr>
          <p:cNvPr id="39" name="38 Elipse"/>
          <p:cNvSpPr/>
          <p:nvPr/>
        </p:nvSpPr>
        <p:spPr>
          <a:xfrm>
            <a:off x="10928350" y="3025319"/>
            <a:ext cx="146050" cy="158750"/>
          </a:xfrm>
          <a:prstGeom prst="ellipse">
            <a:avLst/>
          </a:prstGeom>
          <a:solidFill>
            <a:schemeClr val="bg1"/>
          </a:solidFill>
          <a:ln>
            <a:solidFill>
              <a:srgbClr val="0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40" name="39 Rectángulo"/>
          <p:cNvSpPr/>
          <p:nvPr/>
        </p:nvSpPr>
        <p:spPr>
          <a:xfrm>
            <a:off x="10857745" y="2996972"/>
            <a:ext cx="287259" cy="215444"/>
          </a:xfrm>
          <a:prstGeom prst="rect">
            <a:avLst/>
          </a:prstGeom>
        </p:spPr>
        <p:txBody>
          <a:bodyPr wrap="none">
            <a:spAutoFit/>
          </a:bodyPr>
          <a:lstStyle/>
          <a:p>
            <a:pPr algn="ctr" fontAlgn="ctr"/>
            <a:r>
              <a:rPr lang="es-ES" sz="800" b="1" dirty="0">
                <a:solidFill>
                  <a:schemeClr val="dk1"/>
                </a:solidFill>
              </a:rPr>
              <a:t>41</a:t>
            </a:r>
          </a:p>
        </p:txBody>
      </p:sp>
      <p:sp>
        <p:nvSpPr>
          <p:cNvPr id="12" name="11 Forma libre"/>
          <p:cNvSpPr/>
          <p:nvPr/>
        </p:nvSpPr>
        <p:spPr>
          <a:xfrm>
            <a:off x="8883650" y="3733800"/>
            <a:ext cx="361950" cy="374650"/>
          </a:xfrm>
          <a:custGeom>
            <a:avLst/>
            <a:gdLst>
              <a:gd name="connsiteX0" fmla="*/ 234950 w 361950"/>
              <a:gd name="connsiteY0" fmla="*/ 0 h 374650"/>
              <a:gd name="connsiteX1" fmla="*/ 0 w 361950"/>
              <a:gd name="connsiteY1" fmla="*/ 273050 h 374650"/>
              <a:gd name="connsiteX2" fmla="*/ 139700 w 361950"/>
              <a:gd name="connsiteY2" fmla="*/ 374650 h 374650"/>
              <a:gd name="connsiteX3" fmla="*/ 361950 w 361950"/>
              <a:gd name="connsiteY3" fmla="*/ 120650 h 374650"/>
              <a:gd name="connsiteX4" fmla="*/ 323850 w 361950"/>
              <a:gd name="connsiteY4" fmla="*/ 69850 h 374650"/>
              <a:gd name="connsiteX5" fmla="*/ 234950 w 361950"/>
              <a:gd name="connsiteY5" fmla="*/ 0 h 37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374650">
                <a:moveTo>
                  <a:pt x="234950" y="0"/>
                </a:moveTo>
                <a:lnTo>
                  <a:pt x="0" y="273050"/>
                </a:lnTo>
                <a:lnTo>
                  <a:pt x="139700" y="374650"/>
                </a:lnTo>
                <a:lnTo>
                  <a:pt x="361950" y="120650"/>
                </a:lnTo>
                <a:lnTo>
                  <a:pt x="323850" y="69850"/>
                </a:lnTo>
                <a:lnTo>
                  <a:pt x="234950" y="0"/>
                </a:lnTo>
                <a:close/>
              </a:path>
            </a:pathLst>
          </a:custGeom>
          <a:solidFill>
            <a:schemeClr val="accent4">
              <a:alpha val="67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41" name="40 Elipse"/>
          <p:cNvSpPr/>
          <p:nvPr/>
        </p:nvSpPr>
        <p:spPr>
          <a:xfrm>
            <a:off x="8991600" y="3841750"/>
            <a:ext cx="146050" cy="158750"/>
          </a:xfrm>
          <a:prstGeom prst="ellipse">
            <a:avLst/>
          </a:prstGeom>
          <a:solidFill>
            <a:schemeClr val="bg1"/>
          </a:solidFill>
          <a:ln>
            <a:solidFill>
              <a:srgbClr val="0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42" name="41 Rectángulo"/>
          <p:cNvSpPr/>
          <p:nvPr/>
        </p:nvSpPr>
        <p:spPr>
          <a:xfrm>
            <a:off x="8920995" y="3813403"/>
            <a:ext cx="287259" cy="215444"/>
          </a:xfrm>
          <a:prstGeom prst="rect">
            <a:avLst/>
          </a:prstGeom>
        </p:spPr>
        <p:txBody>
          <a:bodyPr wrap="none">
            <a:spAutoFit/>
          </a:bodyPr>
          <a:lstStyle/>
          <a:p>
            <a:pPr algn="ctr" fontAlgn="ctr"/>
            <a:r>
              <a:rPr lang="es-ES" sz="800" b="1" dirty="0">
                <a:solidFill>
                  <a:schemeClr val="dk1"/>
                </a:solidFill>
              </a:rPr>
              <a:t>11</a:t>
            </a:r>
          </a:p>
        </p:txBody>
      </p:sp>
      <p:sp>
        <p:nvSpPr>
          <p:cNvPr id="13" name="12 Forma libre"/>
          <p:cNvSpPr/>
          <p:nvPr/>
        </p:nvSpPr>
        <p:spPr>
          <a:xfrm>
            <a:off x="7715250" y="3981450"/>
            <a:ext cx="463550" cy="476250"/>
          </a:xfrm>
          <a:custGeom>
            <a:avLst/>
            <a:gdLst>
              <a:gd name="connsiteX0" fmla="*/ 311150 w 463550"/>
              <a:gd name="connsiteY0" fmla="*/ 0 h 476250"/>
              <a:gd name="connsiteX1" fmla="*/ 463550 w 463550"/>
              <a:gd name="connsiteY1" fmla="*/ 165100 h 476250"/>
              <a:gd name="connsiteX2" fmla="*/ 260350 w 463550"/>
              <a:gd name="connsiteY2" fmla="*/ 431800 h 476250"/>
              <a:gd name="connsiteX3" fmla="*/ 203200 w 463550"/>
              <a:gd name="connsiteY3" fmla="*/ 476250 h 476250"/>
              <a:gd name="connsiteX4" fmla="*/ 0 w 463550"/>
              <a:gd name="connsiteY4" fmla="*/ 247650 h 476250"/>
              <a:gd name="connsiteX5" fmla="*/ 311150 w 463550"/>
              <a:gd name="connsiteY5" fmla="*/ 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550" h="476250">
                <a:moveTo>
                  <a:pt x="311150" y="0"/>
                </a:moveTo>
                <a:lnTo>
                  <a:pt x="463550" y="165100"/>
                </a:lnTo>
                <a:lnTo>
                  <a:pt x="260350" y="431800"/>
                </a:lnTo>
                <a:lnTo>
                  <a:pt x="203200" y="476250"/>
                </a:lnTo>
                <a:lnTo>
                  <a:pt x="0" y="247650"/>
                </a:lnTo>
                <a:lnTo>
                  <a:pt x="311150" y="0"/>
                </a:lnTo>
                <a:close/>
              </a:path>
            </a:pathLst>
          </a:custGeom>
          <a:solidFill>
            <a:schemeClr val="accent4">
              <a:alpha val="67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43" name="42 Elipse"/>
          <p:cNvSpPr/>
          <p:nvPr/>
        </p:nvSpPr>
        <p:spPr>
          <a:xfrm>
            <a:off x="7874000" y="4124325"/>
            <a:ext cx="146050" cy="158750"/>
          </a:xfrm>
          <a:prstGeom prst="ellipse">
            <a:avLst/>
          </a:prstGeom>
          <a:solidFill>
            <a:schemeClr val="bg1"/>
          </a:solidFill>
          <a:ln>
            <a:solidFill>
              <a:srgbClr val="0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44" name="43 Rectángulo"/>
          <p:cNvSpPr/>
          <p:nvPr/>
        </p:nvSpPr>
        <p:spPr>
          <a:xfrm>
            <a:off x="7803395" y="4095978"/>
            <a:ext cx="287259" cy="215444"/>
          </a:xfrm>
          <a:prstGeom prst="rect">
            <a:avLst/>
          </a:prstGeom>
        </p:spPr>
        <p:txBody>
          <a:bodyPr wrap="none">
            <a:spAutoFit/>
          </a:bodyPr>
          <a:lstStyle/>
          <a:p>
            <a:pPr algn="ctr" fontAlgn="ctr"/>
            <a:r>
              <a:rPr lang="es-ES" sz="800" b="1" dirty="0">
                <a:solidFill>
                  <a:schemeClr val="dk1"/>
                </a:solidFill>
              </a:rPr>
              <a:t>26</a:t>
            </a:r>
          </a:p>
        </p:txBody>
      </p:sp>
      <p:sp>
        <p:nvSpPr>
          <p:cNvPr id="15" name="14 Forma libre"/>
          <p:cNvSpPr/>
          <p:nvPr/>
        </p:nvSpPr>
        <p:spPr>
          <a:xfrm>
            <a:off x="7251700" y="4298950"/>
            <a:ext cx="476250" cy="469900"/>
          </a:xfrm>
          <a:custGeom>
            <a:avLst/>
            <a:gdLst>
              <a:gd name="connsiteX0" fmla="*/ 196850 w 476250"/>
              <a:gd name="connsiteY0" fmla="*/ 0 h 469900"/>
              <a:gd name="connsiteX1" fmla="*/ 0 w 476250"/>
              <a:gd name="connsiteY1" fmla="*/ 234950 h 469900"/>
              <a:gd name="connsiteX2" fmla="*/ 285750 w 476250"/>
              <a:gd name="connsiteY2" fmla="*/ 469900 h 469900"/>
              <a:gd name="connsiteX3" fmla="*/ 476250 w 476250"/>
              <a:gd name="connsiteY3" fmla="*/ 241300 h 469900"/>
              <a:gd name="connsiteX4" fmla="*/ 387350 w 476250"/>
              <a:gd name="connsiteY4" fmla="*/ 190500 h 469900"/>
              <a:gd name="connsiteX5" fmla="*/ 254000 w 476250"/>
              <a:gd name="connsiteY5" fmla="*/ 50800 h 469900"/>
              <a:gd name="connsiteX6" fmla="*/ 196850 w 476250"/>
              <a:gd name="connsiteY6" fmla="*/ 0 h 4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0" h="469900">
                <a:moveTo>
                  <a:pt x="196850" y="0"/>
                </a:moveTo>
                <a:lnTo>
                  <a:pt x="0" y="234950"/>
                </a:lnTo>
                <a:lnTo>
                  <a:pt x="285750" y="469900"/>
                </a:lnTo>
                <a:lnTo>
                  <a:pt x="476250" y="241300"/>
                </a:lnTo>
                <a:lnTo>
                  <a:pt x="387350" y="190500"/>
                </a:lnTo>
                <a:lnTo>
                  <a:pt x="254000" y="50800"/>
                </a:lnTo>
                <a:lnTo>
                  <a:pt x="196850" y="0"/>
                </a:lnTo>
                <a:close/>
              </a:path>
            </a:pathLst>
          </a:custGeom>
          <a:solidFill>
            <a:schemeClr val="accent4">
              <a:alpha val="67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45" name="44 Elipse"/>
          <p:cNvSpPr/>
          <p:nvPr/>
        </p:nvSpPr>
        <p:spPr>
          <a:xfrm>
            <a:off x="7416800" y="4457700"/>
            <a:ext cx="146050" cy="158750"/>
          </a:xfrm>
          <a:prstGeom prst="ellipse">
            <a:avLst/>
          </a:prstGeom>
          <a:solidFill>
            <a:schemeClr val="bg1"/>
          </a:solidFill>
          <a:ln>
            <a:solidFill>
              <a:srgbClr val="0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46" name="45 Rectángulo"/>
          <p:cNvSpPr/>
          <p:nvPr/>
        </p:nvSpPr>
        <p:spPr>
          <a:xfrm>
            <a:off x="7346195" y="4429353"/>
            <a:ext cx="287259" cy="215444"/>
          </a:xfrm>
          <a:prstGeom prst="rect">
            <a:avLst/>
          </a:prstGeom>
        </p:spPr>
        <p:txBody>
          <a:bodyPr wrap="none">
            <a:spAutoFit/>
          </a:bodyPr>
          <a:lstStyle/>
          <a:p>
            <a:pPr algn="ctr" fontAlgn="ctr"/>
            <a:r>
              <a:rPr lang="es-ES" sz="800" b="1" dirty="0">
                <a:solidFill>
                  <a:schemeClr val="dk1"/>
                </a:solidFill>
              </a:rPr>
              <a:t>32</a:t>
            </a:r>
          </a:p>
        </p:txBody>
      </p:sp>
      <p:sp>
        <p:nvSpPr>
          <p:cNvPr id="16" name="15 Forma libre"/>
          <p:cNvSpPr/>
          <p:nvPr/>
        </p:nvSpPr>
        <p:spPr>
          <a:xfrm>
            <a:off x="9969500" y="2908300"/>
            <a:ext cx="450850" cy="431800"/>
          </a:xfrm>
          <a:custGeom>
            <a:avLst/>
            <a:gdLst>
              <a:gd name="connsiteX0" fmla="*/ 222250 w 450850"/>
              <a:gd name="connsiteY0" fmla="*/ 0 h 431800"/>
              <a:gd name="connsiteX1" fmla="*/ 400050 w 450850"/>
              <a:gd name="connsiteY1" fmla="*/ 165100 h 431800"/>
              <a:gd name="connsiteX2" fmla="*/ 444500 w 450850"/>
              <a:gd name="connsiteY2" fmla="*/ 215900 h 431800"/>
              <a:gd name="connsiteX3" fmla="*/ 450850 w 450850"/>
              <a:gd name="connsiteY3" fmla="*/ 234950 h 431800"/>
              <a:gd name="connsiteX4" fmla="*/ 279400 w 450850"/>
              <a:gd name="connsiteY4" fmla="*/ 393700 h 431800"/>
              <a:gd name="connsiteX5" fmla="*/ 222250 w 450850"/>
              <a:gd name="connsiteY5" fmla="*/ 431800 h 431800"/>
              <a:gd name="connsiteX6" fmla="*/ 0 w 450850"/>
              <a:gd name="connsiteY6" fmla="*/ 279400 h 431800"/>
              <a:gd name="connsiteX7" fmla="*/ 222250 w 450850"/>
              <a:gd name="connsiteY7" fmla="*/ 0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850" h="431800">
                <a:moveTo>
                  <a:pt x="222250" y="0"/>
                </a:moveTo>
                <a:lnTo>
                  <a:pt x="400050" y="165100"/>
                </a:lnTo>
                <a:lnTo>
                  <a:pt x="444500" y="215900"/>
                </a:lnTo>
                <a:lnTo>
                  <a:pt x="450850" y="234950"/>
                </a:lnTo>
                <a:lnTo>
                  <a:pt x="279400" y="393700"/>
                </a:lnTo>
                <a:lnTo>
                  <a:pt x="222250" y="431800"/>
                </a:lnTo>
                <a:lnTo>
                  <a:pt x="0" y="279400"/>
                </a:lnTo>
                <a:lnTo>
                  <a:pt x="222250" y="0"/>
                </a:lnTo>
                <a:close/>
              </a:path>
            </a:pathLst>
          </a:custGeom>
          <a:solidFill>
            <a:schemeClr val="accent4">
              <a:alpha val="67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48" name="47 Elipse"/>
          <p:cNvSpPr/>
          <p:nvPr/>
        </p:nvSpPr>
        <p:spPr>
          <a:xfrm>
            <a:off x="10167105" y="3060016"/>
            <a:ext cx="146050" cy="158750"/>
          </a:xfrm>
          <a:prstGeom prst="ellipse">
            <a:avLst/>
          </a:prstGeom>
          <a:solidFill>
            <a:schemeClr val="bg1"/>
          </a:solidFill>
          <a:ln>
            <a:solidFill>
              <a:srgbClr val="0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49" name="48 Rectángulo"/>
          <p:cNvSpPr/>
          <p:nvPr/>
        </p:nvSpPr>
        <p:spPr>
          <a:xfrm>
            <a:off x="10096500" y="3031669"/>
            <a:ext cx="287259" cy="215444"/>
          </a:xfrm>
          <a:prstGeom prst="rect">
            <a:avLst/>
          </a:prstGeom>
        </p:spPr>
        <p:txBody>
          <a:bodyPr wrap="none">
            <a:spAutoFit/>
          </a:bodyPr>
          <a:lstStyle/>
          <a:p>
            <a:pPr algn="ctr" fontAlgn="ctr"/>
            <a:r>
              <a:rPr lang="es-ES" sz="800" b="1" dirty="0">
                <a:solidFill>
                  <a:schemeClr val="dk1"/>
                </a:solidFill>
              </a:rPr>
              <a:t>36</a:t>
            </a:r>
          </a:p>
        </p:txBody>
      </p:sp>
    </p:spTree>
    <p:extLst>
      <p:ext uri="{BB962C8B-B14F-4D97-AF65-F5344CB8AC3E}">
        <p14:creationId xmlns:p14="http://schemas.microsoft.com/office/powerpoint/2010/main" val="1587307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p:spPr>
      </p:pic>
      <p:pic>
        <p:nvPicPr>
          <p:cNvPr id="6" name="Imagen 5"/>
          <p:cNvPicPr>
            <a:picLocks noChangeAspect="1"/>
          </p:cNvPicPr>
          <p:nvPr/>
        </p:nvPicPr>
        <p:blipFill rotWithShape="1">
          <a:blip r:embed="rId3"/>
          <a:srcRect t="2" r="16755" b="-179058"/>
          <a:stretch/>
        </p:blipFill>
        <p:spPr>
          <a:xfrm>
            <a:off x="350876" y="6419439"/>
            <a:ext cx="10092536" cy="446582"/>
          </a:xfrm>
          <a:prstGeom prst="rect">
            <a:avLst/>
          </a:prstGeom>
        </p:spPr>
      </p:pic>
      <p:sp>
        <p:nvSpPr>
          <p:cNvPr id="13" name="CuadroTexto 12"/>
          <p:cNvSpPr txBox="1"/>
          <p:nvPr/>
        </p:nvSpPr>
        <p:spPr>
          <a:xfrm>
            <a:off x="3471684" y="590891"/>
            <a:ext cx="5486296" cy="276999"/>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CALDERON </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CALDERON</a:t>
            </a:r>
          </a:p>
        </p:txBody>
      </p:sp>
      <p:sp>
        <p:nvSpPr>
          <p:cNvPr id="11" name="CuadroTexto 6"/>
          <p:cNvSpPr txBox="1"/>
          <p:nvPr/>
        </p:nvSpPr>
        <p:spPr>
          <a:xfrm>
            <a:off x="1848595" y="19719"/>
            <a:ext cx="8494809"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BARRIO “PUNTO LA CAPILLA”</a:t>
            </a:r>
            <a:endParaRPr lang="es-ES_tradnl" sz="1600" b="1" dirty="0">
              <a:solidFill>
                <a:srgbClr val="0070C0"/>
              </a:solidFill>
            </a:endParaRPr>
          </a:p>
        </p:txBody>
      </p:sp>
      <p:pic>
        <p:nvPicPr>
          <p:cNvPr id="3073"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l="17457" t="18627" r="40853" b="28667"/>
          <a:stretch/>
        </p:blipFill>
        <p:spPr bwMode="auto">
          <a:xfrm>
            <a:off x="587329" y="1533525"/>
            <a:ext cx="5051471" cy="3991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uadroTexto 7"/>
          <p:cNvSpPr txBox="1"/>
          <p:nvPr/>
        </p:nvSpPr>
        <p:spPr>
          <a:xfrm>
            <a:off x="-1" y="1024958"/>
            <a:ext cx="10341555" cy="400110"/>
          </a:xfrm>
          <a:prstGeom prst="rect">
            <a:avLst/>
          </a:prstGeom>
          <a:noFill/>
        </p:spPr>
        <p:txBody>
          <a:bodyPr wrap="square" rtlCol="0">
            <a:spAutoFit/>
          </a:bodyPr>
          <a:lstStyle/>
          <a:p>
            <a:r>
              <a:rPr lang="es-ES_tradnl" sz="2000" b="1" dirty="0">
                <a:solidFill>
                  <a:srgbClr val="C00000"/>
                </a:solidFill>
              </a:rPr>
              <a:t>PLAN METROPOLITANO DE ORDENAMIENTO TERRITORIAL/ POMT</a:t>
            </a:r>
          </a:p>
        </p:txBody>
      </p:sp>
      <p:sp>
        <p:nvSpPr>
          <p:cNvPr id="14" name="13 Rectángulo"/>
          <p:cNvSpPr/>
          <p:nvPr/>
        </p:nvSpPr>
        <p:spPr>
          <a:xfrm>
            <a:off x="850067" y="5969497"/>
            <a:ext cx="291465" cy="1714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Rectángulo"/>
          <p:cNvSpPr/>
          <p:nvPr/>
        </p:nvSpPr>
        <p:spPr>
          <a:xfrm>
            <a:off x="1230466" y="5690594"/>
            <a:ext cx="5356082" cy="941796"/>
          </a:xfrm>
          <a:prstGeom prst="rect">
            <a:avLst/>
          </a:prstGeom>
        </p:spPr>
        <p:txBody>
          <a:bodyPr wrap="none">
            <a:spAutoFit/>
          </a:bodyPr>
          <a:lstStyle/>
          <a:p>
            <a:pPr>
              <a:lnSpc>
                <a:spcPct val="115000"/>
              </a:lnSpc>
            </a:pPr>
            <a:r>
              <a:rPr lang="es-ES" sz="1200" b="1" dirty="0">
                <a:solidFill>
                  <a:schemeClr val="accent1">
                    <a:lumMod val="75000"/>
                  </a:schemeClr>
                </a:solidFill>
                <a:latin typeface="Calibri" pitchFamily="34" charset="0"/>
                <a:cs typeface="Arial" charset="0"/>
              </a:rPr>
              <a:t>(RU1) RESIDENCIAL URBANO 1</a:t>
            </a:r>
          </a:p>
          <a:p>
            <a:pPr>
              <a:lnSpc>
                <a:spcPct val="115000"/>
              </a:lnSpc>
            </a:pPr>
            <a:r>
              <a:rPr lang="es-ES" sz="1200" b="1" dirty="0">
                <a:solidFill>
                  <a:schemeClr val="accent1">
                    <a:lumMod val="75000"/>
                  </a:schemeClr>
                </a:solidFill>
                <a:latin typeface="Calibri" pitchFamily="34" charset="0"/>
                <a:cs typeface="Arial" charset="0"/>
              </a:rPr>
              <a:t>(RU2) RESIDENCIAL URBANO 2</a:t>
            </a:r>
          </a:p>
          <a:p>
            <a:pPr>
              <a:lnSpc>
                <a:spcPct val="115000"/>
              </a:lnSpc>
            </a:pPr>
            <a:r>
              <a:rPr lang="es-ES" sz="1200" b="1" dirty="0">
                <a:solidFill>
                  <a:schemeClr val="accent1">
                    <a:lumMod val="75000"/>
                  </a:schemeClr>
                </a:solidFill>
                <a:latin typeface="Calibri" pitchFamily="34" charset="0"/>
                <a:cs typeface="Arial" charset="0"/>
              </a:rPr>
              <a:t>(PE/</a:t>
            </a:r>
            <a:r>
              <a:rPr lang="es-ES" sz="1200" b="1" dirty="0" err="1">
                <a:solidFill>
                  <a:schemeClr val="accent1">
                    <a:lumMod val="75000"/>
                  </a:schemeClr>
                </a:solidFill>
                <a:latin typeface="Calibri" pitchFamily="34" charset="0"/>
                <a:cs typeface="Arial" charset="0"/>
              </a:rPr>
              <a:t>CPN</a:t>
            </a:r>
            <a:r>
              <a:rPr lang="es-ES" sz="1200" b="1" dirty="0">
                <a:solidFill>
                  <a:schemeClr val="accent1">
                    <a:lumMod val="75000"/>
                  </a:schemeClr>
                </a:solidFill>
                <a:latin typeface="Calibri" pitchFamily="34" charset="0"/>
                <a:cs typeface="Arial" charset="0"/>
              </a:rPr>
              <a:t>) PROTECCIÓN ECOLÓGICA / CONSERVACIÓN DEL PATRIMONIO NATURAL</a:t>
            </a:r>
          </a:p>
          <a:p>
            <a:pPr>
              <a:lnSpc>
                <a:spcPct val="115000"/>
              </a:lnSpc>
            </a:pPr>
            <a:endParaRPr lang="es-ES" sz="1200" b="1" dirty="0">
              <a:solidFill>
                <a:schemeClr val="accent1">
                  <a:lumMod val="75000"/>
                </a:schemeClr>
              </a:solidFill>
              <a:latin typeface="Calibri" pitchFamily="34" charset="0"/>
              <a:cs typeface="Arial" charset="0"/>
            </a:endParaRPr>
          </a:p>
        </p:txBody>
      </p:sp>
      <p:sp>
        <p:nvSpPr>
          <p:cNvPr id="17" name="16 Rectángulo"/>
          <p:cNvSpPr/>
          <p:nvPr/>
        </p:nvSpPr>
        <p:spPr>
          <a:xfrm>
            <a:off x="850066" y="6188659"/>
            <a:ext cx="291465" cy="1714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5541" t="29559" r="25917" b="18104"/>
          <a:stretch/>
        </p:blipFill>
        <p:spPr bwMode="auto">
          <a:xfrm>
            <a:off x="5687982" y="1373933"/>
            <a:ext cx="6322769" cy="4260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18 Forma libre"/>
          <p:cNvSpPr/>
          <p:nvPr/>
        </p:nvSpPr>
        <p:spPr>
          <a:xfrm>
            <a:off x="6886575" y="1562100"/>
            <a:ext cx="1857375" cy="2286000"/>
          </a:xfrm>
          <a:custGeom>
            <a:avLst/>
            <a:gdLst>
              <a:gd name="connsiteX0" fmla="*/ 723900 w 1857375"/>
              <a:gd name="connsiteY0" fmla="*/ 0 h 2286000"/>
              <a:gd name="connsiteX1" fmla="*/ 1095375 w 1857375"/>
              <a:gd name="connsiteY1" fmla="*/ 323850 h 2286000"/>
              <a:gd name="connsiteX2" fmla="*/ 1485900 w 1857375"/>
              <a:gd name="connsiteY2" fmla="*/ 704850 h 2286000"/>
              <a:gd name="connsiteX3" fmla="*/ 1857375 w 1857375"/>
              <a:gd name="connsiteY3" fmla="*/ 1047750 h 2286000"/>
              <a:gd name="connsiteX4" fmla="*/ 1457325 w 1857375"/>
              <a:gd name="connsiteY4" fmla="*/ 1419225 h 2286000"/>
              <a:gd name="connsiteX5" fmla="*/ 1390650 w 1857375"/>
              <a:gd name="connsiteY5" fmla="*/ 1704975 h 2286000"/>
              <a:gd name="connsiteX6" fmla="*/ 733425 w 1857375"/>
              <a:gd name="connsiteY6" fmla="*/ 2286000 h 2286000"/>
              <a:gd name="connsiteX7" fmla="*/ 0 w 1857375"/>
              <a:gd name="connsiteY7" fmla="*/ 1428750 h 2286000"/>
              <a:gd name="connsiteX8" fmla="*/ 238125 w 1857375"/>
              <a:gd name="connsiteY8" fmla="*/ 904875 h 2286000"/>
              <a:gd name="connsiteX9" fmla="*/ 447675 w 1857375"/>
              <a:gd name="connsiteY9" fmla="*/ 561975 h 2286000"/>
              <a:gd name="connsiteX10" fmla="*/ 495300 w 1857375"/>
              <a:gd name="connsiteY10" fmla="*/ 361950 h 2286000"/>
              <a:gd name="connsiteX11" fmla="*/ 723900 w 1857375"/>
              <a:gd name="connsiteY11"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7375" h="2286000">
                <a:moveTo>
                  <a:pt x="723900" y="0"/>
                </a:moveTo>
                <a:lnTo>
                  <a:pt x="1095375" y="323850"/>
                </a:lnTo>
                <a:lnTo>
                  <a:pt x="1485900" y="704850"/>
                </a:lnTo>
                <a:lnTo>
                  <a:pt x="1857375" y="1047750"/>
                </a:lnTo>
                <a:lnTo>
                  <a:pt x="1457325" y="1419225"/>
                </a:lnTo>
                <a:lnTo>
                  <a:pt x="1390650" y="1704975"/>
                </a:lnTo>
                <a:lnTo>
                  <a:pt x="733425" y="2286000"/>
                </a:lnTo>
                <a:lnTo>
                  <a:pt x="0" y="1428750"/>
                </a:lnTo>
                <a:lnTo>
                  <a:pt x="238125" y="904875"/>
                </a:lnTo>
                <a:lnTo>
                  <a:pt x="447675" y="561975"/>
                </a:lnTo>
                <a:lnTo>
                  <a:pt x="495300" y="361950"/>
                </a:lnTo>
                <a:lnTo>
                  <a:pt x="723900" y="0"/>
                </a:lnTo>
                <a:close/>
              </a:path>
            </a:pathLst>
          </a:custGeom>
          <a:noFill/>
          <a:ln w="28575">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Forma libre"/>
          <p:cNvSpPr/>
          <p:nvPr/>
        </p:nvSpPr>
        <p:spPr>
          <a:xfrm>
            <a:off x="5762625" y="2266950"/>
            <a:ext cx="6000750" cy="3390900"/>
          </a:xfrm>
          <a:custGeom>
            <a:avLst/>
            <a:gdLst>
              <a:gd name="connsiteX0" fmla="*/ 1095375 w 6000750"/>
              <a:gd name="connsiteY0" fmla="*/ 714375 h 3390900"/>
              <a:gd name="connsiteX1" fmla="*/ 942975 w 6000750"/>
              <a:gd name="connsiteY1" fmla="*/ 1009650 h 3390900"/>
              <a:gd name="connsiteX2" fmla="*/ 685800 w 6000750"/>
              <a:gd name="connsiteY2" fmla="*/ 1524000 h 3390900"/>
              <a:gd name="connsiteX3" fmla="*/ 409575 w 6000750"/>
              <a:gd name="connsiteY3" fmla="*/ 1828800 h 3390900"/>
              <a:gd name="connsiteX4" fmla="*/ 95250 w 6000750"/>
              <a:gd name="connsiteY4" fmla="*/ 2171700 h 3390900"/>
              <a:gd name="connsiteX5" fmla="*/ 76200 w 6000750"/>
              <a:gd name="connsiteY5" fmla="*/ 2352675 h 3390900"/>
              <a:gd name="connsiteX6" fmla="*/ 0 w 6000750"/>
              <a:gd name="connsiteY6" fmla="*/ 2543175 h 3390900"/>
              <a:gd name="connsiteX7" fmla="*/ 47625 w 6000750"/>
              <a:gd name="connsiteY7" fmla="*/ 3028950 h 3390900"/>
              <a:gd name="connsiteX8" fmla="*/ 247650 w 6000750"/>
              <a:gd name="connsiteY8" fmla="*/ 3267075 h 3390900"/>
              <a:gd name="connsiteX9" fmla="*/ 323850 w 6000750"/>
              <a:gd name="connsiteY9" fmla="*/ 3352800 h 3390900"/>
              <a:gd name="connsiteX10" fmla="*/ 438150 w 6000750"/>
              <a:gd name="connsiteY10" fmla="*/ 3343275 h 3390900"/>
              <a:gd name="connsiteX11" fmla="*/ 533400 w 6000750"/>
              <a:gd name="connsiteY11" fmla="*/ 3267075 h 3390900"/>
              <a:gd name="connsiteX12" fmla="*/ 800100 w 6000750"/>
              <a:gd name="connsiteY12" fmla="*/ 3314700 h 3390900"/>
              <a:gd name="connsiteX13" fmla="*/ 1085850 w 6000750"/>
              <a:gd name="connsiteY13" fmla="*/ 3362325 h 3390900"/>
              <a:gd name="connsiteX14" fmla="*/ 1390650 w 6000750"/>
              <a:gd name="connsiteY14" fmla="*/ 3390900 h 3390900"/>
              <a:gd name="connsiteX15" fmla="*/ 1695450 w 6000750"/>
              <a:gd name="connsiteY15" fmla="*/ 3152775 h 3390900"/>
              <a:gd name="connsiteX16" fmla="*/ 1924050 w 6000750"/>
              <a:gd name="connsiteY16" fmla="*/ 3057525 h 3390900"/>
              <a:gd name="connsiteX17" fmla="*/ 2076450 w 6000750"/>
              <a:gd name="connsiteY17" fmla="*/ 3057525 h 3390900"/>
              <a:gd name="connsiteX18" fmla="*/ 2209800 w 6000750"/>
              <a:gd name="connsiteY18" fmla="*/ 2933700 h 3390900"/>
              <a:gd name="connsiteX19" fmla="*/ 2505075 w 6000750"/>
              <a:gd name="connsiteY19" fmla="*/ 2962275 h 3390900"/>
              <a:gd name="connsiteX20" fmla="*/ 2628900 w 6000750"/>
              <a:gd name="connsiteY20" fmla="*/ 2905125 h 3390900"/>
              <a:gd name="connsiteX21" fmla="*/ 2686050 w 6000750"/>
              <a:gd name="connsiteY21" fmla="*/ 2743200 h 3390900"/>
              <a:gd name="connsiteX22" fmla="*/ 3105150 w 6000750"/>
              <a:gd name="connsiteY22" fmla="*/ 2705100 h 3390900"/>
              <a:gd name="connsiteX23" fmla="*/ 3543300 w 6000750"/>
              <a:gd name="connsiteY23" fmla="*/ 2667000 h 3390900"/>
              <a:gd name="connsiteX24" fmla="*/ 4257675 w 6000750"/>
              <a:gd name="connsiteY24" fmla="*/ 2686050 h 3390900"/>
              <a:gd name="connsiteX25" fmla="*/ 4543425 w 6000750"/>
              <a:gd name="connsiteY25" fmla="*/ 2686050 h 3390900"/>
              <a:gd name="connsiteX26" fmla="*/ 4591050 w 6000750"/>
              <a:gd name="connsiteY26" fmla="*/ 2628900 h 3390900"/>
              <a:gd name="connsiteX27" fmla="*/ 4657725 w 6000750"/>
              <a:gd name="connsiteY27" fmla="*/ 2600325 h 3390900"/>
              <a:gd name="connsiteX28" fmla="*/ 4933950 w 6000750"/>
              <a:gd name="connsiteY28" fmla="*/ 2714625 h 3390900"/>
              <a:gd name="connsiteX29" fmla="*/ 5248275 w 6000750"/>
              <a:gd name="connsiteY29" fmla="*/ 2857500 h 3390900"/>
              <a:gd name="connsiteX30" fmla="*/ 5400675 w 6000750"/>
              <a:gd name="connsiteY30" fmla="*/ 2895600 h 3390900"/>
              <a:gd name="connsiteX31" fmla="*/ 5495925 w 6000750"/>
              <a:gd name="connsiteY31" fmla="*/ 2943225 h 3390900"/>
              <a:gd name="connsiteX32" fmla="*/ 5610225 w 6000750"/>
              <a:gd name="connsiteY32" fmla="*/ 2867025 h 3390900"/>
              <a:gd name="connsiteX33" fmla="*/ 5705475 w 6000750"/>
              <a:gd name="connsiteY33" fmla="*/ 2771775 h 3390900"/>
              <a:gd name="connsiteX34" fmla="*/ 5762625 w 6000750"/>
              <a:gd name="connsiteY34" fmla="*/ 2733675 h 3390900"/>
              <a:gd name="connsiteX35" fmla="*/ 5876925 w 6000750"/>
              <a:gd name="connsiteY35" fmla="*/ 1143000 h 3390900"/>
              <a:gd name="connsiteX36" fmla="*/ 5943600 w 6000750"/>
              <a:gd name="connsiteY36" fmla="*/ 619125 h 3390900"/>
              <a:gd name="connsiteX37" fmla="*/ 6000750 w 6000750"/>
              <a:gd name="connsiteY37" fmla="*/ 0 h 3390900"/>
              <a:gd name="connsiteX38" fmla="*/ 5581650 w 6000750"/>
              <a:gd name="connsiteY38" fmla="*/ 133350 h 3390900"/>
              <a:gd name="connsiteX39" fmla="*/ 5324475 w 6000750"/>
              <a:gd name="connsiteY39" fmla="*/ 238125 h 3390900"/>
              <a:gd name="connsiteX40" fmla="*/ 5181600 w 6000750"/>
              <a:gd name="connsiteY40" fmla="*/ 400050 h 3390900"/>
              <a:gd name="connsiteX41" fmla="*/ 5048250 w 6000750"/>
              <a:gd name="connsiteY41" fmla="*/ 571500 h 3390900"/>
              <a:gd name="connsiteX42" fmla="*/ 4962525 w 6000750"/>
              <a:gd name="connsiteY42" fmla="*/ 657225 h 3390900"/>
              <a:gd name="connsiteX43" fmla="*/ 4905375 w 6000750"/>
              <a:gd name="connsiteY43" fmla="*/ 714375 h 3390900"/>
              <a:gd name="connsiteX44" fmla="*/ 4829175 w 6000750"/>
              <a:gd name="connsiteY44" fmla="*/ 666750 h 3390900"/>
              <a:gd name="connsiteX45" fmla="*/ 4600575 w 6000750"/>
              <a:gd name="connsiteY45" fmla="*/ 942975 h 3390900"/>
              <a:gd name="connsiteX46" fmla="*/ 4248150 w 6000750"/>
              <a:gd name="connsiteY46" fmla="*/ 638175 h 3390900"/>
              <a:gd name="connsiteX47" fmla="*/ 4000500 w 6000750"/>
              <a:gd name="connsiteY47" fmla="*/ 857250 h 3390900"/>
              <a:gd name="connsiteX48" fmla="*/ 3771900 w 6000750"/>
              <a:gd name="connsiteY48" fmla="*/ 581025 h 3390900"/>
              <a:gd name="connsiteX49" fmla="*/ 3552825 w 6000750"/>
              <a:gd name="connsiteY49" fmla="*/ 819150 h 3390900"/>
              <a:gd name="connsiteX50" fmla="*/ 3000375 w 6000750"/>
              <a:gd name="connsiteY50" fmla="*/ 361950 h 3390900"/>
              <a:gd name="connsiteX51" fmla="*/ 2590800 w 6000750"/>
              <a:gd name="connsiteY51" fmla="*/ 704850 h 3390900"/>
              <a:gd name="connsiteX52" fmla="*/ 2486025 w 6000750"/>
              <a:gd name="connsiteY52" fmla="*/ 1000125 h 3390900"/>
              <a:gd name="connsiteX53" fmla="*/ 1857375 w 6000750"/>
              <a:gd name="connsiteY53" fmla="*/ 1571625 h 3390900"/>
              <a:gd name="connsiteX54" fmla="*/ 1095375 w 6000750"/>
              <a:gd name="connsiteY54" fmla="*/ 714375 h 33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000750" h="3390900">
                <a:moveTo>
                  <a:pt x="1095375" y="714375"/>
                </a:moveTo>
                <a:lnTo>
                  <a:pt x="942975" y="1009650"/>
                </a:lnTo>
                <a:lnTo>
                  <a:pt x="685800" y="1524000"/>
                </a:lnTo>
                <a:lnTo>
                  <a:pt x="409575" y="1828800"/>
                </a:lnTo>
                <a:lnTo>
                  <a:pt x="95250" y="2171700"/>
                </a:lnTo>
                <a:lnTo>
                  <a:pt x="76200" y="2352675"/>
                </a:lnTo>
                <a:lnTo>
                  <a:pt x="0" y="2543175"/>
                </a:lnTo>
                <a:lnTo>
                  <a:pt x="47625" y="3028950"/>
                </a:lnTo>
                <a:lnTo>
                  <a:pt x="247650" y="3267075"/>
                </a:lnTo>
                <a:lnTo>
                  <a:pt x="323850" y="3352800"/>
                </a:lnTo>
                <a:lnTo>
                  <a:pt x="438150" y="3343275"/>
                </a:lnTo>
                <a:lnTo>
                  <a:pt x="533400" y="3267075"/>
                </a:lnTo>
                <a:lnTo>
                  <a:pt x="800100" y="3314700"/>
                </a:lnTo>
                <a:lnTo>
                  <a:pt x="1085850" y="3362325"/>
                </a:lnTo>
                <a:lnTo>
                  <a:pt x="1390650" y="3390900"/>
                </a:lnTo>
                <a:lnTo>
                  <a:pt x="1695450" y="3152775"/>
                </a:lnTo>
                <a:lnTo>
                  <a:pt x="1924050" y="3057525"/>
                </a:lnTo>
                <a:lnTo>
                  <a:pt x="2076450" y="3057525"/>
                </a:lnTo>
                <a:lnTo>
                  <a:pt x="2209800" y="2933700"/>
                </a:lnTo>
                <a:lnTo>
                  <a:pt x="2505075" y="2962275"/>
                </a:lnTo>
                <a:lnTo>
                  <a:pt x="2628900" y="2905125"/>
                </a:lnTo>
                <a:lnTo>
                  <a:pt x="2686050" y="2743200"/>
                </a:lnTo>
                <a:lnTo>
                  <a:pt x="3105150" y="2705100"/>
                </a:lnTo>
                <a:lnTo>
                  <a:pt x="3543300" y="2667000"/>
                </a:lnTo>
                <a:lnTo>
                  <a:pt x="4257675" y="2686050"/>
                </a:lnTo>
                <a:lnTo>
                  <a:pt x="4543425" y="2686050"/>
                </a:lnTo>
                <a:lnTo>
                  <a:pt x="4591050" y="2628900"/>
                </a:lnTo>
                <a:lnTo>
                  <a:pt x="4657725" y="2600325"/>
                </a:lnTo>
                <a:lnTo>
                  <a:pt x="4933950" y="2714625"/>
                </a:lnTo>
                <a:lnTo>
                  <a:pt x="5248275" y="2857500"/>
                </a:lnTo>
                <a:lnTo>
                  <a:pt x="5400675" y="2895600"/>
                </a:lnTo>
                <a:lnTo>
                  <a:pt x="5495925" y="2943225"/>
                </a:lnTo>
                <a:lnTo>
                  <a:pt x="5610225" y="2867025"/>
                </a:lnTo>
                <a:lnTo>
                  <a:pt x="5705475" y="2771775"/>
                </a:lnTo>
                <a:lnTo>
                  <a:pt x="5762625" y="2733675"/>
                </a:lnTo>
                <a:lnTo>
                  <a:pt x="5876925" y="1143000"/>
                </a:lnTo>
                <a:lnTo>
                  <a:pt x="5943600" y="619125"/>
                </a:lnTo>
                <a:lnTo>
                  <a:pt x="6000750" y="0"/>
                </a:lnTo>
                <a:lnTo>
                  <a:pt x="5581650" y="133350"/>
                </a:lnTo>
                <a:lnTo>
                  <a:pt x="5324475" y="238125"/>
                </a:lnTo>
                <a:lnTo>
                  <a:pt x="5181600" y="400050"/>
                </a:lnTo>
                <a:lnTo>
                  <a:pt x="5048250" y="571500"/>
                </a:lnTo>
                <a:lnTo>
                  <a:pt x="4962525" y="657225"/>
                </a:lnTo>
                <a:lnTo>
                  <a:pt x="4905375" y="714375"/>
                </a:lnTo>
                <a:lnTo>
                  <a:pt x="4829175" y="666750"/>
                </a:lnTo>
                <a:lnTo>
                  <a:pt x="4600575" y="942975"/>
                </a:lnTo>
                <a:lnTo>
                  <a:pt x="4248150" y="638175"/>
                </a:lnTo>
                <a:lnTo>
                  <a:pt x="4000500" y="857250"/>
                </a:lnTo>
                <a:lnTo>
                  <a:pt x="3771900" y="581025"/>
                </a:lnTo>
                <a:lnTo>
                  <a:pt x="3552825" y="819150"/>
                </a:lnTo>
                <a:lnTo>
                  <a:pt x="3000375" y="361950"/>
                </a:lnTo>
                <a:lnTo>
                  <a:pt x="2590800" y="704850"/>
                </a:lnTo>
                <a:lnTo>
                  <a:pt x="2486025" y="1000125"/>
                </a:lnTo>
                <a:lnTo>
                  <a:pt x="1857375" y="1571625"/>
                </a:lnTo>
                <a:lnTo>
                  <a:pt x="1095375" y="714375"/>
                </a:lnTo>
                <a:close/>
              </a:path>
            </a:pathLst>
          </a:custGeom>
          <a:noFill/>
          <a:ln w="28575">
            <a:solidFill>
              <a:schemeClr val="accent2">
                <a:lumMod val="75000"/>
              </a:schemeClr>
            </a:solidFill>
            <a:prstDash val="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3" name="2 Forma libre"/>
          <p:cNvSpPr/>
          <p:nvPr/>
        </p:nvSpPr>
        <p:spPr>
          <a:xfrm>
            <a:off x="3623481" y="4462818"/>
            <a:ext cx="348018" cy="348018"/>
          </a:xfrm>
          <a:custGeom>
            <a:avLst/>
            <a:gdLst>
              <a:gd name="connsiteX0" fmla="*/ 0 w 348018"/>
              <a:gd name="connsiteY0" fmla="*/ 156949 h 348018"/>
              <a:gd name="connsiteX1" fmla="*/ 68238 w 348018"/>
              <a:gd name="connsiteY1" fmla="*/ 81886 h 348018"/>
              <a:gd name="connsiteX2" fmla="*/ 122829 w 348018"/>
              <a:gd name="connsiteY2" fmla="*/ 0 h 348018"/>
              <a:gd name="connsiteX3" fmla="*/ 348018 w 348018"/>
              <a:gd name="connsiteY3" fmla="*/ 252483 h 348018"/>
              <a:gd name="connsiteX4" fmla="*/ 218364 w 348018"/>
              <a:gd name="connsiteY4" fmla="*/ 348018 h 348018"/>
              <a:gd name="connsiteX5" fmla="*/ 0 w 348018"/>
              <a:gd name="connsiteY5" fmla="*/ 156949 h 34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018" h="348018">
                <a:moveTo>
                  <a:pt x="0" y="156949"/>
                </a:moveTo>
                <a:lnTo>
                  <a:pt x="68238" y="81886"/>
                </a:lnTo>
                <a:lnTo>
                  <a:pt x="122829" y="0"/>
                </a:lnTo>
                <a:lnTo>
                  <a:pt x="348018" y="252483"/>
                </a:lnTo>
                <a:lnTo>
                  <a:pt x="218364" y="348018"/>
                </a:lnTo>
                <a:lnTo>
                  <a:pt x="0" y="156949"/>
                </a:lnTo>
                <a:close/>
              </a:path>
            </a:pathLst>
          </a:custGeom>
          <a:solidFill>
            <a:schemeClr val="accent5">
              <a:lumMod val="75000"/>
            </a:schemeClr>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libre"/>
          <p:cNvSpPr/>
          <p:nvPr/>
        </p:nvSpPr>
        <p:spPr>
          <a:xfrm>
            <a:off x="3425588" y="4619767"/>
            <a:ext cx="1023582" cy="518615"/>
          </a:xfrm>
          <a:custGeom>
            <a:avLst/>
            <a:gdLst>
              <a:gd name="connsiteX0" fmla="*/ 204716 w 1023582"/>
              <a:gd name="connsiteY0" fmla="*/ 0 h 518615"/>
              <a:gd name="connsiteX1" fmla="*/ 409433 w 1023582"/>
              <a:gd name="connsiteY1" fmla="*/ 197893 h 518615"/>
              <a:gd name="connsiteX2" fmla="*/ 559558 w 1023582"/>
              <a:gd name="connsiteY2" fmla="*/ 102358 h 518615"/>
              <a:gd name="connsiteX3" fmla="*/ 634621 w 1023582"/>
              <a:gd name="connsiteY3" fmla="*/ 170597 h 518615"/>
              <a:gd name="connsiteX4" fmla="*/ 661916 w 1023582"/>
              <a:gd name="connsiteY4" fmla="*/ 191069 h 518615"/>
              <a:gd name="connsiteX5" fmla="*/ 675564 w 1023582"/>
              <a:gd name="connsiteY5" fmla="*/ 150126 h 518615"/>
              <a:gd name="connsiteX6" fmla="*/ 764275 w 1023582"/>
              <a:gd name="connsiteY6" fmla="*/ 68239 h 518615"/>
              <a:gd name="connsiteX7" fmla="*/ 784746 w 1023582"/>
              <a:gd name="connsiteY7" fmla="*/ 88711 h 518615"/>
              <a:gd name="connsiteX8" fmla="*/ 812042 w 1023582"/>
              <a:gd name="connsiteY8" fmla="*/ 61415 h 518615"/>
              <a:gd name="connsiteX9" fmla="*/ 832513 w 1023582"/>
              <a:gd name="connsiteY9" fmla="*/ 40943 h 518615"/>
              <a:gd name="connsiteX10" fmla="*/ 1023582 w 1023582"/>
              <a:gd name="connsiteY10" fmla="*/ 143302 h 518615"/>
              <a:gd name="connsiteX11" fmla="*/ 934872 w 1023582"/>
              <a:gd name="connsiteY11" fmla="*/ 300251 h 518615"/>
              <a:gd name="connsiteX12" fmla="*/ 771099 w 1023582"/>
              <a:gd name="connsiteY12" fmla="*/ 348018 h 518615"/>
              <a:gd name="connsiteX13" fmla="*/ 771099 w 1023582"/>
              <a:gd name="connsiteY13" fmla="*/ 395785 h 518615"/>
              <a:gd name="connsiteX14" fmla="*/ 730155 w 1023582"/>
              <a:gd name="connsiteY14" fmla="*/ 443552 h 518615"/>
              <a:gd name="connsiteX15" fmla="*/ 709684 w 1023582"/>
              <a:gd name="connsiteY15" fmla="*/ 491320 h 518615"/>
              <a:gd name="connsiteX16" fmla="*/ 620973 w 1023582"/>
              <a:gd name="connsiteY16" fmla="*/ 464024 h 518615"/>
              <a:gd name="connsiteX17" fmla="*/ 573206 w 1023582"/>
              <a:gd name="connsiteY17" fmla="*/ 443552 h 518615"/>
              <a:gd name="connsiteX18" fmla="*/ 539087 w 1023582"/>
              <a:gd name="connsiteY18" fmla="*/ 450376 h 518615"/>
              <a:gd name="connsiteX19" fmla="*/ 388961 w 1023582"/>
              <a:gd name="connsiteY19" fmla="*/ 450376 h 518615"/>
              <a:gd name="connsiteX20" fmla="*/ 341194 w 1023582"/>
              <a:gd name="connsiteY20" fmla="*/ 464024 h 518615"/>
              <a:gd name="connsiteX21" fmla="*/ 286603 w 1023582"/>
              <a:gd name="connsiteY21" fmla="*/ 484496 h 518615"/>
              <a:gd name="connsiteX22" fmla="*/ 259308 w 1023582"/>
              <a:gd name="connsiteY22" fmla="*/ 491320 h 518615"/>
              <a:gd name="connsiteX23" fmla="*/ 238836 w 1023582"/>
              <a:gd name="connsiteY23" fmla="*/ 498143 h 518615"/>
              <a:gd name="connsiteX24" fmla="*/ 156949 w 1023582"/>
              <a:gd name="connsiteY24" fmla="*/ 518615 h 518615"/>
              <a:gd name="connsiteX25" fmla="*/ 88711 w 1023582"/>
              <a:gd name="connsiteY25" fmla="*/ 504967 h 518615"/>
              <a:gd name="connsiteX26" fmla="*/ 47767 w 1023582"/>
              <a:gd name="connsiteY26" fmla="*/ 464024 h 518615"/>
              <a:gd name="connsiteX27" fmla="*/ 13648 w 1023582"/>
              <a:gd name="connsiteY27" fmla="*/ 464024 h 518615"/>
              <a:gd name="connsiteX28" fmla="*/ 0 w 1023582"/>
              <a:gd name="connsiteY28" fmla="*/ 382137 h 518615"/>
              <a:gd name="connsiteX29" fmla="*/ 0 w 1023582"/>
              <a:gd name="connsiteY29" fmla="*/ 382137 h 518615"/>
              <a:gd name="connsiteX30" fmla="*/ 47767 w 1023582"/>
              <a:gd name="connsiteY30" fmla="*/ 272955 h 518615"/>
              <a:gd name="connsiteX31" fmla="*/ 95534 w 1023582"/>
              <a:gd name="connsiteY31" fmla="*/ 204717 h 518615"/>
              <a:gd name="connsiteX32" fmla="*/ 102358 w 1023582"/>
              <a:gd name="connsiteY32" fmla="*/ 184245 h 518615"/>
              <a:gd name="connsiteX33" fmla="*/ 156949 w 1023582"/>
              <a:gd name="connsiteY33" fmla="*/ 81887 h 518615"/>
              <a:gd name="connsiteX34" fmla="*/ 204716 w 1023582"/>
              <a:gd name="connsiteY34" fmla="*/ 0 h 51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23582" h="518615">
                <a:moveTo>
                  <a:pt x="204716" y="0"/>
                </a:moveTo>
                <a:lnTo>
                  <a:pt x="409433" y="197893"/>
                </a:lnTo>
                <a:lnTo>
                  <a:pt x="559558" y="102358"/>
                </a:lnTo>
                <a:lnTo>
                  <a:pt x="634621" y="170597"/>
                </a:lnTo>
                <a:lnTo>
                  <a:pt x="661916" y="191069"/>
                </a:lnTo>
                <a:lnTo>
                  <a:pt x="675564" y="150126"/>
                </a:lnTo>
                <a:lnTo>
                  <a:pt x="764275" y="68239"/>
                </a:lnTo>
                <a:lnTo>
                  <a:pt x="784746" y="88711"/>
                </a:lnTo>
                <a:lnTo>
                  <a:pt x="812042" y="61415"/>
                </a:lnTo>
                <a:lnTo>
                  <a:pt x="832513" y="40943"/>
                </a:lnTo>
                <a:lnTo>
                  <a:pt x="1023582" y="143302"/>
                </a:lnTo>
                <a:lnTo>
                  <a:pt x="934872" y="300251"/>
                </a:lnTo>
                <a:lnTo>
                  <a:pt x="771099" y="348018"/>
                </a:lnTo>
                <a:lnTo>
                  <a:pt x="771099" y="395785"/>
                </a:lnTo>
                <a:lnTo>
                  <a:pt x="730155" y="443552"/>
                </a:lnTo>
                <a:lnTo>
                  <a:pt x="709684" y="491320"/>
                </a:lnTo>
                <a:lnTo>
                  <a:pt x="620973" y="464024"/>
                </a:lnTo>
                <a:lnTo>
                  <a:pt x="573206" y="443552"/>
                </a:lnTo>
                <a:lnTo>
                  <a:pt x="539087" y="450376"/>
                </a:lnTo>
                <a:lnTo>
                  <a:pt x="388961" y="450376"/>
                </a:lnTo>
                <a:lnTo>
                  <a:pt x="341194" y="464024"/>
                </a:lnTo>
                <a:lnTo>
                  <a:pt x="286603" y="484496"/>
                </a:lnTo>
                <a:lnTo>
                  <a:pt x="259308" y="491320"/>
                </a:lnTo>
                <a:lnTo>
                  <a:pt x="238836" y="498143"/>
                </a:lnTo>
                <a:lnTo>
                  <a:pt x="156949" y="518615"/>
                </a:lnTo>
                <a:lnTo>
                  <a:pt x="88711" y="504967"/>
                </a:lnTo>
                <a:lnTo>
                  <a:pt x="47767" y="464024"/>
                </a:lnTo>
                <a:lnTo>
                  <a:pt x="13648" y="464024"/>
                </a:lnTo>
                <a:lnTo>
                  <a:pt x="0" y="382137"/>
                </a:lnTo>
                <a:lnTo>
                  <a:pt x="0" y="382137"/>
                </a:lnTo>
                <a:lnTo>
                  <a:pt x="47767" y="272955"/>
                </a:lnTo>
                <a:lnTo>
                  <a:pt x="95534" y="204717"/>
                </a:lnTo>
                <a:lnTo>
                  <a:pt x="102358" y="184245"/>
                </a:lnTo>
                <a:lnTo>
                  <a:pt x="156949" y="81887"/>
                </a:lnTo>
                <a:lnTo>
                  <a:pt x="20471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20 Rectángulo"/>
          <p:cNvSpPr/>
          <p:nvPr/>
        </p:nvSpPr>
        <p:spPr>
          <a:xfrm>
            <a:off x="856734" y="5757269"/>
            <a:ext cx="291465" cy="171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330041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2511</TotalTime>
  <Words>948</Words>
  <Application>Microsoft Office PowerPoint</Application>
  <PresentationFormat>Personalizado</PresentationFormat>
  <Paragraphs>223</Paragraphs>
  <Slides>7</Slides>
  <Notes>1</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Paul Gabriel Muñoz Mera</cp:lastModifiedBy>
  <cp:revision>211</cp:revision>
  <cp:lastPrinted>2019-10-30T15:58:33Z</cp:lastPrinted>
  <dcterms:created xsi:type="dcterms:W3CDTF">2019-05-28T19:57:24Z</dcterms:created>
  <dcterms:modified xsi:type="dcterms:W3CDTF">2021-01-05T01:17:59Z</dcterms:modified>
</cp:coreProperties>
</file>