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</p:sldIdLst>
  <p:sldSz cx="12192000" cy="6858000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506897"/>
    <a:srgbClr val="DAE3F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30" d="100"/>
          <a:sy n="130" d="100"/>
        </p:scale>
        <p:origin x="1590" y="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9838F-AEFF-4D7B-8320-49E33AF786E0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612C1-5C3C-49D0-AEC2-CAA048A1CE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235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591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122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611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419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34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173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93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096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489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241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108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101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27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36518" y="1316353"/>
            <a:ext cx="97600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  <a:r>
              <a:rPr lang="es-ES" sz="4000" b="1" dirty="0" smtClean="0">
                <a:solidFill>
                  <a:srgbClr val="0070C0"/>
                </a:solidFill>
              </a:rPr>
              <a:t>COMITÉ PRO-MEJORAS DEL BARRIO </a:t>
            </a:r>
            <a:r>
              <a:rPr lang="es-EC" sz="4000" b="1" dirty="0" smtClean="0">
                <a:solidFill>
                  <a:srgbClr val="0070C0"/>
                </a:solidFill>
              </a:rPr>
              <a:t>“SAN </a:t>
            </a:r>
            <a:r>
              <a:rPr lang="es-EC" sz="4000" b="1" dirty="0">
                <a:solidFill>
                  <a:srgbClr val="0070C0"/>
                </a:solidFill>
              </a:rPr>
              <a:t>MIGUEL DE AMAGASI ETAPA VI”</a:t>
            </a:r>
          </a:p>
          <a:p>
            <a:pPr algn="ctr"/>
            <a:endParaRPr lang="es-ES" sz="4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4000" b="1" dirty="0" smtClean="0">
                <a:solidFill>
                  <a:srgbClr val="0070C0"/>
                </a:solidFill>
              </a:rPr>
              <a:t> </a:t>
            </a:r>
            <a:endParaRPr lang="es-EC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</a:t>
            </a:r>
            <a:r>
              <a:rPr lang="es-ES_tradnl" sz="2400" b="1" dirty="0" smtClean="0">
                <a:solidFill>
                  <a:srgbClr val="C00000"/>
                </a:solidFill>
              </a:rPr>
              <a:t>1- </a:t>
            </a:r>
            <a:r>
              <a:rPr lang="es-ES_tradnl" sz="2400" b="1" dirty="0">
                <a:solidFill>
                  <a:srgbClr val="C00000"/>
                </a:solidFill>
              </a:rPr>
              <a:t>POSICIÓN </a:t>
            </a:r>
            <a:r>
              <a:rPr lang="es-EC" sz="2400" b="1" dirty="0">
                <a:solidFill>
                  <a:srgbClr val="C00000"/>
                </a:solidFill>
              </a:rPr>
              <a:t>2</a:t>
            </a:r>
            <a:endParaRPr lang="es-EC" sz="2400" b="1" dirty="0">
              <a:solidFill>
                <a:srgbClr val="FF000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415" y="6268648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149635" y="6612733"/>
            <a:ext cx="10355680" cy="446582"/>
          </a:xfrm>
          <a:prstGeom prst="rect">
            <a:avLst/>
          </a:prstGeom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94913"/>
              </p:ext>
            </p:extLst>
          </p:nvPr>
        </p:nvGraphicFramePr>
        <p:xfrm>
          <a:off x="6732898" y="5434218"/>
          <a:ext cx="2719578" cy="975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09952">
                  <a:extLst>
                    <a:ext uri="{9D8B030D-6E8A-4147-A177-3AD203B41FA5}"/>
                  </a:extLst>
                </a:gridCol>
                <a:gridCol w="612222">
                  <a:extLst>
                    <a:ext uri="{9D8B030D-6E8A-4147-A177-3AD203B41FA5}"/>
                  </a:extLst>
                </a:gridCol>
                <a:gridCol w="644978">
                  <a:extLst>
                    <a:ext uri="{9D8B030D-6E8A-4147-A177-3AD203B41FA5}"/>
                  </a:extLst>
                </a:gridCol>
                <a:gridCol w="552426">
                  <a:extLst>
                    <a:ext uri="{9D8B030D-6E8A-4147-A177-3AD203B41FA5}"/>
                  </a:extLst>
                </a:gridCol>
              </a:tblGrid>
              <a:tr h="18666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/>
                </a:extLst>
              </a:tr>
              <a:tr h="148050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31367" y="706506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sz="1200" b="1" dirty="0">
                <a:solidFill>
                  <a:srgbClr val="C00000"/>
                </a:solidFill>
              </a:rPr>
              <a:t>PRIORIZACIÓN </a:t>
            </a:r>
            <a:r>
              <a:rPr lang="es-ES_tradnl" sz="1200" b="1" dirty="0" smtClean="0">
                <a:solidFill>
                  <a:srgbClr val="C00000"/>
                </a:solidFill>
              </a:rPr>
              <a:t>GRUPO 1 - </a:t>
            </a:r>
            <a:r>
              <a:rPr lang="es-ES_tradnl" sz="1200" b="1" dirty="0">
                <a:solidFill>
                  <a:srgbClr val="C00000"/>
                </a:solidFill>
              </a:rPr>
              <a:t>POSICIÓN 2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 smtClean="0">
                <a:solidFill>
                  <a:schemeClr val="bg1"/>
                </a:solidFill>
              </a:rPr>
              <a:t>DE LOS NOGALES</a:t>
            </a:r>
            <a:endParaRPr lang="es-EC" sz="800" dirty="0">
              <a:solidFill>
                <a:schemeClr val="bg1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166188"/>
              </p:ext>
            </p:extLst>
          </p:nvPr>
        </p:nvGraphicFramePr>
        <p:xfrm>
          <a:off x="149635" y="1113239"/>
          <a:ext cx="6448163" cy="537879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65096">
                  <a:extLst>
                    <a:ext uri="{9D8B030D-6E8A-4147-A177-3AD203B41FA5}"/>
                  </a:extLst>
                </a:gridCol>
                <a:gridCol w="864508">
                  <a:extLst>
                    <a:ext uri="{9D8B030D-6E8A-4147-A177-3AD203B41FA5}"/>
                  </a:extLst>
                </a:gridCol>
                <a:gridCol w="1326477">
                  <a:extLst>
                    <a:ext uri="{9D8B030D-6E8A-4147-A177-3AD203B41FA5}"/>
                  </a:extLst>
                </a:gridCol>
                <a:gridCol w="756661">
                  <a:extLst>
                    <a:ext uri="{9D8B030D-6E8A-4147-A177-3AD203B41FA5}"/>
                  </a:extLst>
                </a:gridCol>
                <a:gridCol w="151985">
                  <a:extLst>
                    <a:ext uri="{9D8B030D-6E8A-4147-A177-3AD203B41FA5}"/>
                  </a:extLst>
                </a:gridCol>
                <a:gridCol w="1383436">
                  <a:extLst>
                    <a:ext uri="{9D8B030D-6E8A-4147-A177-3AD203B41FA5}"/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(INICIO):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Años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66,67 %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(ACTUAL):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 Años</a:t>
                      </a:r>
                    </a:p>
                  </a:txBody>
                  <a:tcPr marL="91419" marR="91419" marT="45711" marB="45711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7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7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0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 Hab. 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368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10 (A604-50) /A31(PQ)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368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m2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68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43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 /(PE/CPN) Protección ecológica/Conservación del patrimonio natural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368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 / (SRU) Suelo Rural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9891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</a:t>
                      </a: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138 AT-DMGR-2018, emitido por la Dirección Metropolitana de Gestión de Riesgos, con fecha 23 de mayo de </a:t>
                      </a:r>
                      <a:r>
                        <a:rPr kumimoji="0" lang="es-ES" sz="70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el AHHYC “San Miguel de </a:t>
                      </a:r>
                      <a:r>
                        <a:rPr kumimoji="0" lang="es-ES" sz="7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Amagasi</a:t>
                      </a: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etapa VI” en general presenta un </a:t>
                      </a:r>
                      <a:r>
                        <a:rPr kumimoji="0" lang="es-ES" sz="7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</a:t>
                      </a: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frente a movimientos de remoción en masa. Esto debido a que se observan condiciones físicas en el terreno que representen amenaza, y las condiciones de exposición son pocas para que ocurran movimientos en masa que puedan ocasionar daños o pérdidas. Sin embargo se debe mencionar que para los lotes 30, 31,38 y 42 se tiene un gran riesgo de pérdida de terreno por la pendiente de los mismos y las cercanías a la quebrada </a:t>
                      </a:r>
                      <a:r>
                        <a:rPr kumimoji="0" lang="es-ES" sz="7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Angarachaca</a:t>
                      </a: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 son en estos sitios con esta clase de pendientes donde se pueden generar agresivos procesos de erosión superficial.</a:t>
                      </a: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Nro. GADDMQ-SGSG-DMGR-2019-0637-OF de </a:t>
                      </a:r>
                      <a:r>
                        <a:rPr kumimoji="0" lang="pt-BR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de agosto de </a:t>
                      </a:r>
                      <a:r>
                        <a:rPr kumimoji="0" lang="pt-BR" sz="70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r>
                        <a:rPr kumimoji="0" lang="pt-BR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</a:t>
                      </a:r>
                      <a:r>
                        <a:rPr kumimoji="0" lang="es-ES" sz="7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 </a:t>
                      </a: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calificación del nivel del riesgo frente a movimientos en masa, indicando que </a:t>
                      </a:r>
                      <a:r>
                        <a:rPr kumimoji="0" lang="es-ES" sz="7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el“AHHYC</a:t>
                      </a: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San Miguel de </a:t>
                      </a:r>
                      <a:r>
                        <a:rPr kumimoji="0" lang="es-ES" sz="7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Amagasí</a:t>
                      </a: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Etapa VI en general presenta un </a:t>
                      </a:r>
                      <a:r>
                        <a:rPr kumimoji="0" lang="es-ES" sz="7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 </a:t>
                      </a: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frente a movimientos de remoción en masa. Esto debido a que se observaron condiciones físicas en el terreno que representen amenaza, y las condiciones de exposición son pocas para que ocurran movimientos en masa que puedan ocasionar daños o pérdidas. Sin embargo se debe mencionar que para los lotes 30, 31, 38 y 42 se tiene un gran riesgo de pérdida de terreno por la pendiente de los mismos y las cercanías a la quebrada </a:t>
                      </a:r>
                      <a:r>
                        <a:rPr kumimoji="0" lang="es-ES" sz="7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Angarachaca</a:t>
                      </a: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 son en estos sitios con esta clase de pendientes donde se pueden generar agresivos procesos de erosión superficial.</a:t>
                      </a:r>
                      <a:endParaRPr kumimoji="0" lang="es-EC" sz="7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059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27.483,59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en relación al área útil de lotes: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3,67 %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/>
                </a:extLst>
              </a:tr>
              <a:tr h="28353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1.000,91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059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Vías y Pasajes: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868,83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7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/>
                </a:extLst>
              </a:tr>
              <a:tr h="42686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bruta del terreno (Área Total):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29.353,33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UERB-AZLD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sp>
        <p:nvSpPr>
          <p:cNvPr id="40" name="CuadroTexto 39"/>
          <p:cNvSpPr txBox="1"/>
          <p:nvPr/>
        </p:nvSpPr>
        <p:spPr>
          <a:xfrm>
            <a:off x="1706077" y="-13717"/>
            <a:ext cx="87969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C" sz="1600" b="1" dirty="0" smtClean="0">
                <a:solidFill>
                  <a:srgbClr val="0070C0"/>
                </a:solidFill>
              </a:rPr>
              <a:t>COMITÉ   </a:t>
            </a:r>
            <a:r>
              <a:rPr lang="es-EC" sz="1600" b="1" dirty="0">
                <a:solidFill>
                  <a:srgbClr val="0070C0"/>
                </a:solidFill>
              </a:rPr>
              <a:t>PRO </a:t>
            </a:r>
            <a:r>
              <a:rPr lang="es-EC" sz="1600" b="1" dirty="0" smtClean="0">
                <a:solidFill>
                  <a:srgbClr val="0070C0"/>
                </a:solidFill>
              </a:rPr>
              <a:t>- MEJORAS </a:t>
            </a:r>
            <a:r>
              <a:rPr lang="es-EC" sz="1600" b="1" dirty="0">
                <a:solidFill>
                  <a:srgbClr val="0070C0"/>
                </a:solidFill>
              </a:rPr>
              <a:t>DEL BARRIO </a:t>
            </a:r>
            <a:r>
              <a:rPr lang="es-EC" sz="1600" b="1" dirty="0" smtClean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</a:rPr>
              <a:t>SAN MIGUEL DE AMAGASI ETAPA VI”</a:t>
            </a:r>
          </a:p>
          <a:p>
            <a:pPr algn="ctr"/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3276940" y="50323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9516862" y="3373515"/>
            <a:ext cx="2574524" cy="2831975"/>
            <a:chOff x="8836228" y="3282451"/>
            <a:chExt cx="3002783" cy="2659953"/>
          </a:xfrm>
        </p:grpSpPr>
        <p:pic>
          <p:nvPicPr>
            <p:cNvPr id="66" name="Imagen 65"/>
            <p:cNvPicPr>
              <a:picLocks noChangeAspect="1"/>
            </p:cNvPicPr>
            <p:nvPr/>
          </p:nvPicPr>
          <p:blipFill rotWithShape="1">
            <a:blip r:embed="rId5"/>
            <a:srcRect l="23324" t="29709" r="28810" b="6687"/>
            <a:stretch/>
          </p:blipFill>
          <p:spPr>
            <a:xfrm>
              <a:off x="8836228" y="3282451"/>
              <a:ext cx="3002783" cy="2659953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sp>
          <p:nvSpPr>
            <p:cNvPr id="67" name="Forma libre 66"/>
            <p:cNvSpPr/>
            <p:nvPr/>
          </p:nvSpPr>
          <p:spPr>
            <a:xfrm>
              <a:off x="10393833" y="4590380"/>
              <a:ext cx="147039" cy="147039"/>
            </a:xfrm>
            <a:custGeom>
              <a:avLst/>
              <a:gdLst>
                <a:gd name="connsiteX0" fmla="*/ 13785 w 147039"/>
                <a:gd name="connsiteY0" fmla="*/ 68925 h 147039"/>
                <a:gd name="connsiteX1" fmla="*/ 147039 w 147039"/>
                <a:gd name="connsiteY1" fmla="*/ 147039 h 147039"/>
                <a:gd name="connsiteX2" fmla="*/ 147039 w 147039"/>
                <a:gd name="connsiteY2" fmla="*/ 18380 h 147039"/>
                <a:gd name="connsiteX3" fmla="*/ 0 w 147039"/>
                <a:gd name="connsiteY3" fmla="*/ 0 h 147039"/>
                <a:gd name="connsiteX4" fmla="*/ 13785 w 147039"/>
                <a:gd name="connsiteY4" fmla="*/ 68925 h 14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039" h="147039">
                  <a:moveTo>
                    <a:pt x="13785" y="68925"/>
                  </a:moveTo>
                  <a:lnTo>
                    <a:pt x="147039" y="147039"/>
                  </a:lnTo>
                  <a:lnTo>
                    <a:pt x="147039" y="18380"/>
                  </a:lnTo>
                  <a:lnTo>
                    <a:pt x="0" y="0"/>
                  </a:lnTo>
                  <a:lnTo>
                    <a:pt x="13785" y="68925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8" name="Forma libre 67"/>
            <p:cNvSpPr/>
            <p:nvPr/>
          </p:nvSpPr>
          <p:spPr>
            <a:xfrm>
              <a:off x="10582227" y="4424961"/>
              <a:ext cx="128659" cy="358408"/>
            </a:xfrm>
            <a:custGeom>
              <a:avLst/>
              <a:gdLst>
                <a:gd name="connsiteX0" fmla="*/ 0 w 128659"/>
                <a:gd name="connsiteY0" fmla="*/ 344623 h 358408"/>
                <a:gd name="connsiteX1" fmla="*/ 128659 w 128659"/>
                <a:gd name="connsiteY1" fmla="*/ 358408 h 358408"/>
                <a:gd name="connsiteX2" fmla="*/ 105685 w 128659"/>
                <a:gd name="connsiteY2" fmla="*/ 0 h 358408"/>
                <a:gd name="connsiteX3" fmla="*/ 9190 w 128659"/>
                <a:gd name="connsiteY3" fmla="*/ 9190 h 358408"/>
                <a:gd name="connsiteX4" fmla="*/ 0 w 128659"/>
                <a:gd name="connsiteY4" fmla="*/ 344623 h 35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9" h="358408">
                  <a:moveTo>
                    <a:pt x="0" y="344623"/>
                  </a:moveTo>
                  <a:lnTo>
                    <a:pt x="128659" y="358408"/>
                  </a:lnTo>
                  <a:lnTo>
                    <a:pt x="105685" y="0"/>
                  </a:lnTo>
                  <a:lnTo>
                    <a:pt x="9190" y="9190"/>
                  </a:lnTo>
                  <a:lnTo>
                    <a:pt x="0" y="344623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9" name="Forma libre 68"/>
            <p:cNvSpPr/>
            <p:nvPr/>
          </p:nvSpPr>
          <p:spPr>
            <a:xfrm>
              <a:off x="10738456" y="4401986"/>
              <a:ext cx="372193" cy="188394"/>
            </a:xfrm>
            <a:custGeom>
              <a:avLst/>
              <a:gdLst>
                <a:gd name="connsiteX0" fmla="*/ 0 w 372193"/>
                <a:gd name="connsiteY0" fmla="*/ 0 h 188394"/>
                <a:gd name="connsiteX1" fmla="*/ 13785 w 372193"/>
                <a:gd name="connsiteY1" fmla="*/ 188394 h 188394"/>
                <a:gd name="connsiteX2" fmla="*/ 372193 w 372193"/>
                <a:gd name="connsiteY2" fmla="*/ 174609 h 188394"/>
                <a:gd name="connsiteX3" fmla="*/ 358408 w 372193"/>
                <a:gd name="connsiteY3" fmla="*/ 45950 h 188394"/>
                <a:gd name="connsiteX4" fmla="*/ 0 w 372193"/>
                <a:gd name="connsiteY4" fmla="*/ 0 h 18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93" h="188394">
                  <a:moveTo>
                    <a:pt x="0" y="0"/>
                  </a:moveTo>
                  <a:lnTo>
                    <a:pt x="13785" y="188394"/>
                  </a:lnTo>
                  <a:lnTo>
                    <a:pt x="372193" y="174609"/>
                  </a:lnTo>
                  <a:lnTo>
                    <a:pt x="358408" y="45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0" name="Forma libre 69"/>
            <p:cNvSpPr/>
            <p:nvPr/>
          </p:nvSpPr>
          <p:spPr>
            <a:xfrm>
              <a:off x="10862521" y="3983843"/>
              <a:ext cx="133254" cy="206774"/>
            </a:xfrm>
            <a:custGeom>
              <a:avLst/>
              <a:gdLst>
                <a:gd name="connsiteX0" fmla="*/ 0 w 133254"/>
                <a:gd name="connsiteY0" fmla="*/ 41355 h 206774"/>
                <a:gd name="connsiteX1" fmla="*/ 27569 w 133254"/>
                <a:gd name="connsiteY1" fmla="*/ 206774 h 206774"/>
                <a:gd name="connsiteX2" fmla="*/ 133254 w 133254"/>
                <a:gd name="connsiteY2" fmla="*/ 179204 h 206774"/>
                <a:gd name="connsiteX3" fmla="*/ 68924 w 133254"/>
                <a:gd name="connsiteY3" fmla="*/ 0 h 206774"/>
                <a:gd name="connsiteX4" fmla="*/ 0 w 133254"/>
                <a:gd name="connsiteY4" fmla="*/ 41355 h 20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54" h="206774">
                  <a:moveTo>
                    <a:pt x="0" y="41355"/>
                  </a:moveTo>
                  <a:lnTo>
                    <a:pt x="27569" y="206774"/>
                  </a:lnTo>
                  <a:lnTo>
                    <a:pt x="133254" y="179204"/>
                  </a:lnTo>
                  <a:lnTo>
                    <a:pt x="68924" y="0"/>
                  </a:lnTo>
                  <a:lnTo>
                    <a:pt x="0" y="41355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1" name="Forma libre 70"/>
            <p:cNvSpPr/>
            <p:nvPr/>
          </p:nvSpPr>
          <p:spPr>
            <a:xfrm>
              <a:off x="11179574" y="3859779"/>
              <a:ext cx="188394" cy="257318"/>
            </a:xfrm>
            <a:custGeom>
              <a:avLst/>
              <a:gdLst>
                <a:gd name="connsiteX0" fmla="*/ 0 w 188394"/>
                <a:gd name="connsiteY0" fmla="*/ 59735 h 257318"/>
                <a:gd name="connsiteX1" fmla="*/ 55140 w 188394"/>
                <a:gd name="connsiteY1" fmla="*/ 257318 h 257318"/>
                <a:gd name="connsiteX2" fmla="*/ 188394 w 188394"/>
                <a:gd name="connsiteY2" fmla="*/ 234344 h 257318"/>
                <a:gd name="connsiteX3" fmla="*/ 119469 w 188394"/>
                <a:gd name="connsiteY3" fmla="*/ 0 h 257318"/>
                <a:gd name="connsiteX4" fmla="*/ 0 w 188394"/>
                <a:gd name="connsiteY4" fmla="*/ 59735 h 25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94" h="257318">
                  <a:moveTo>
                    <a:pt x="0" y="59735"/>
                  </a:moveTo>
                  <a:lnTo>
                    <a:pt x="55140" y="257318"/>
                  </a:lnTo>
                  <a:lnTo>
                    <a:pt x="188394" y="234344"/>
                  </a:lnTo>
                  <a:lnTo>
                    <a:pt x="119469" y="0"/>
                  </a:lnTo>
                  <a:lnTo>
                    <a:pt x="0" y="59735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2" name="Forma libre 71"/>
            <p:cNvSpPr/>
            <p:nvPr/>
          </p:nvSpPr>
          <p:spPr>
            <a:xfrm>
              <a:off x="10802786" y="3570295"/>
              <a:ext cx="703031" cy="404358"/>
            </a:xfrm>
            <a:custGeom>
              <a:avLst/>
              <a:gdLst>
                <a:gd name="connsiteX0" fmla="*/ 0 w 703031"/>
                <a:gd name="connsiteY0" fmla="*/ 243534 h 413548"/>
                <a:gd name="connsiteX1" fmla="*/ 68925 w 703031"/>
                <a:gd name="connsiteY1" fmla="*/ 413548 h 413548"/>
                <a:gd name="connsiteX2" fmla="*/ 703031 w 703031"/>
                <a:gd name="connsiteY2" fmla="*/ 119470 h 413548"/>
                <a:gd name="connsiteX3" fmla="*/ 643296 w 703031"/>
                <a:gd name="connsiteY3" fmla="*/ 0 h 413548"/>
                <a:gd name="connsiteX4" fmla="*/ 0 w 703031"/>
                <a:gd name="connsiteY4" fmla="*/ 243534 h 4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31" h="413548">
                  <a:moveTo>
                    <a:pt x="0" y="243534"/>
                  </a:moveTo>
                  <a:lnTo>
                    <a:pt x="68925" y="413548"/>
                  </a:lnTo>
                  <a:lnTo>
                    <a:pt x="703031" y="119470"/>
                  </a:lnTo>
                  <a:lnTo>
                    <a:pt x="643296" y="0"/>
                  </a:lnTo>
                  <a:lnTo>
                    <a:pt x="0" y="24353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3" name="Forma libre 72"/>
            <p:cNvSpPr/>
            <p:nvPr/>
          </p:nvSpPr>
          <p:spPr>
            <a:xfrm>
              <a:off x="11340398" y="3317572"/>
              <a:ext cx="332002" cy="2159638"/>
            </a:xfrm>
            <a:custGeom>
              <a:avLst/>
              <a:gdLst>
                <a:gd name="connsiteX0" fmla="*/ 0 w 332002"/>
                <a:gd name="connsiteY0" fmla="*/ 2159638 h 2159638"/>
                <a:gd name="connsiteX1" fmla="*/ 192989 w 332002"/>
                <a:gd name="connsiteY1" fmla="*/ 1893130 h 2159638"/>
                <a:gd name="connsiteX2" fmla="*/ 220559 w 332002"/>
                <a:gd name="connsiteY2" fmla="*/ 1736900 h 2159638"/>
                <a:gd name="connsiteX3" fmla="*/ 87305 w 332002"/>
                <a:gd name="connsiteY3" fmla="*/ 1433632 h 2159638"/>
                <a:gd name="connsiteX4" fmla="*/ 96494 w 332002"/>
                <a:gd name="connsiteY4" fmla="*/ 1272808 h 2159638"/>
                <a:gd name="connsiteX5" fmla="*/ 248129 w 332002"/>
                <a:gd name="connsiteY5" fmla="*/ 1144149 h 2159638"/>
                <a:gd name="connsiteX6" fmla="*/ 330838 w 332002"/>
                <a:gd name="connsiteY6" fmla="*/ 776551 h 2159638"/>
                <a:gd name="connsiteX7" fmla="*/ 294078 w 332002"/>
                <a:gd name="connsiteY7" fmla="*/ 376788 h 2159638"/>
                <a:gd name="connsiteX8" fmla="*/ 257319 w 332002"/>
                <a:gd name="connsiteY8" fmla="*/ 192989 h 2159638"/>
                <a:gd name="connsiteX9" fmla="*/ 192989 w 332002"/>
                <a:gd name="connsiteY9" fmla="*/ 0 h 21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002" h="2159638">
                  <a:moveTo>
                    <a:pt x="0" y="2159638"/>
                  </a:moveTo>
                  <a:cubicBezTo>
                    <a:pt x="78114" y="2061612"/>
                    <a:pt x="156229" y="1963586"/>
                    <a:pt x="192989" y="1893130"/>
                  </a:cubicBezTo>
                  <a:cubicBezTo>
                    <a:pt x="229749" y="1822674"/>
                    <a:pt x="238173" y="1813483"/>
                    <a:pt x="220559" y="1736900"/>
                  </a:cubicBezTo>
                  <a:cubicBezTo>
                    <a:pt x="202945" y="1660317"/>
                    <a:pt x="107982" y="1510981"/>
                    <a:pt x="87305" y="1433632"/>
                  </a:cubicBezTo>
                  <a:cubicBezTo>
                    <a:pt x="66628" y="1356283"/>
                    <a:pt x="69690" y="1321055"/>
                    <a:pt x="96494" y="1272808"/>
                  </a:cubicBezTo>
                  <a:cubicBezTo>
                    <a:pt x="123298" y="1224561"/>
                    <a:pt x="209072" y="1226858"/>
                    <a:pt x="248129" y="1144149"/>
                  </a:cubicBezTo>
                  <a:cubicBezTo>
                    <a:pt x="287186" y="1061440"/>
                    <a:pt x="323180" y="904444"/>
                    <a:pt x="330838" y="776551"/>
                  </a:cubicBezTo>
                  <a:cubicBezTo>
                    <a:pt x="338496" y="648658"/>
                    <a:pt x="306331" y="474048"/>
                    <a:pt x="294078" y="376788"/>
                  </a:cubicBezTo>
                  <a:cubicBezTo>
                    <a:pt x="281825" y="279528"/>
                    <a:pt x="274167" y="255787"/>
                    <a:pt x="257319" y="192989"/>
                  </a:cubicBezTo>
                  <a:cubicBezTo>
                    <a:pt x="240471" y="130191"/>
                    <a:pt x="216730" y="65095"/>
                    <a:pt x="19298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4" name="CuadroTexto 73"/>
            <p:cNvSpPr txBox="1"/>
            <p:nvPr/>
          </p:nvSpPr>
          <p:spPr>
            <a:xfrm rot="16200000">
              <a:off x="11243043" y="4611101"/>
              <a:ext cx="8947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800" dirty="0" smtClean="0">
                  <a:solidFill>
                    <a:schemeClr val="bg1"/>
                  </a:solidFill>
                </a:rPr>
                <a:t>DE LOS NOGALES</a:t>
              </a:r>
              <a:endParaRPr lang="es-EC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75" name="Conector recto 74"/>
            <p:cNvCxnSpPr/>
            <p:nvPr/>
          </p:nvCxnSpPr>
          <p:spPr>
            <a:xfrm flipV="1">
              <a:off x="10684884" y="3694360"/>
              <a:ext cx="897835" cy="39287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orma libre 75"/>
            <p:cNvSpPr/>
            <p:nvPr/>
          </p:nvSpPr>
          <p:spPr>
            <a:xfrm>
              <a:off x="10458163" y="4305491"/>
              <a:ext cx="1171718" cy="147040"/>
            </a:xfrm>
            <a:custGeom>
              <a:avLst/>
              <a:gdLst>
                <a:gd name="connsiteX0" fmla="*/ 1171718 w 1171718"/>
                <a:gd name="connsiteY0" fmla="*/ 0 h 147040"/>
                <a:gd name="connsiteX1" fmla="*/ 680056 w 1171718"/>
                <a:gd name="connsiteY1" fmla="*/ 87305 h 147040"/>
                <a:gd name="connsiteX2" fmla="*/ 643296 w 1171718"/>
                <a:gd name="connsiteY2" fmla="*/ 128660 h 147040"/>
                <a:gd name="connsiteX3" fmla="*/ 413548 w 1171718"/>
                <a:gd name="connsiteY3" fmla="*/ 96495 h 147040"/>
                <a:gd name="connsiteX4" fmla="*/ 284888 w 1171718"/>
                <a:gd name="connsiteY4" fmla="*/ 78115 h 147040"/>
                <a:gd name="connsiteX5" fmla="*/ 165419 w 1171718"/>
                <a:gd name="connsiteY5" fmla="*/ 101090 h 147040"/>
                <a:gd name="connsiteX6" fmla="*/ 0 w 1171718"/>
                <a:gd name="connsiteY6" fmla="*/ 147040 h 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718" h="147040">
                  <a:moveTo>
                    <a:pt x="1171718" y="0"/>
                  </a:moveTo>
                  <a:cubicBezTo>
                    <a:pt x="969922" y="32931"/>
                    <a:pt x="768126" y="65862"/>
                    <a:pt x="680056" y="87305"/>
                  </a:cubicBezTo>
                  <a:cubicBezTo>
                    <a:pt x="591986" y="108748"/>
                    <a:pt x="687714" y="127128"/>
                    <a:pt x="643296" y="128660"/>
                  </a:cubicBezTo>
                  <a:cubicBezTo>
                    <a:pt x="598878" y="130192"/>
                    <a:pt x="413548" y="96495"/>
                    <a:pt x="413548" y="96495"/>
                  </a:cubicBezTo>
                  <a:cubicBezTo>
                    <a:pt x="353813" y="88071"/>
                    <a:pt x="326243" y="77349"/>
                    <a:pt x="284888" y="78115"/>
                  </a:cubicBezTo>
                  <a:cubicBezTo>
                    <a:pt x="243533" y="78881"/>
                    <a:pt x="212900" y="89603"/>
                    <a:pt x="165419" y="101090"/>
                  </a:cubicBezTo>
                  <a:cubicBezTo>
                    <a:pt x="117938" y="112577"/>
                    <a:pt x="58969" y="129808"/>
                    <a:pt x="0" y="14704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77" name="Conector recto 76"/>
            <p:cNvCxnSpPr/>
            <p:nvPr/>
          </p:nvCxnSpPr>
          <p:spPr>
            <a:xfrm flipH="1" flipV="1">
              <a:off x="10710886" y="4401986"/>
              <a:ext cx="27570" cy="38138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orma libre 77"/>
            <p:cNvSpPr/>
            <p:nvPr/>
          </p:nvSpPr>
          <p:spPr>
            <a:xfrm>
              <a:off x="10488930" y="4808220"/>
              <a:ext cx="342900" cy="392430"/>
            </a:xfrm>
            <a:custGeom>
              <a:avLst/>
              <a:gdLst>
                <a:gd name="connsiteX0" fmla="*/ 0 w 342900"/>
                <a:gd name="connsiteY0" fmla="*/ 60960 h 392430"/>
                <a:gd name="connsiteX1" fmla="*/ 217170 w 342900"/>
                <a:gd name="connsiteY1" fmla="*/ 0 h 392430"/>
                <a:gd name="connsiteX2" fmla="*/ 342900 w 342900"/>
                <a:gd name="connsiteY2" fmla="*/ 339090 h 392430"/>
                <a:gd name="connsiteX3" fmla="*/ 102870 w 342900"/>
                <a:gd name="connsiteY3" fmla="*/ 392430 h 392430"/>
                <a:gd name="connsiteX4" fmla="*/ 0 w 342900"/>
                <a:gd name="connsiteY4" fmla="*/ 60960 h 39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392430">
                  <a:moveTo>
                    <a:pt x="0" y="60960"/>
                  </a:moveTo>
                  <a:lnTo>
                    <a:pt x="217170" y="0"/>
                  </a:lnTo>
                  <a:lnTo>
                    <a:pt x="342900" y="339090"/>
                  </a:lnTo>
                  <a:lnTo>
                    <a:pt x="102870" y="39243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92D050">
                <a:alpha val="40000"/>
              </a:srgb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79" name="8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898" y="1113240"/>
            <a:ext cx="2718031" cy="21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16862" y="1105864"/>
            <a:ext cx="2574523" cy="214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8863" y="3387733"/>
            <a:ext cx="2712066" cy="189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31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407533" y="6608960"/>
            <a:ext cx="10092536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526238" y="1040157"/>
            <a:ext cx="600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ÁREAS VERDES CERCANAS AL ASENTAMIENTO: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9506063" y="1757974"/>
            <a:ext cx="2732399" cy="1042962"/>
            <a:chOff x="9774639" y="1672734"/>
            <a:chExt cx="2732399" cy="1042962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2632232" cy="789173"/>
              <a:chOff x="9818807" y="1465809"/>
              <a:chExt cx="2632232" cy="78917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226696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AHHYC SAN MIGUEL DE AMAGASI ETAPA VI</a:t>
                </a:r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ÁREA VERDE / EQUIPAMIENTO</a:t>
                </a:r>
                <a:endParaRPr lang="es-EC" sz="9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DISTANCIA </a:t>
                </a:r>
                <a:endParaRPr lang="es-EC" sz="900" dirty="0"/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/>
                <a:t>LEYENDA: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</p:grpSp>
      <p:sp>
        <p:nvSpPr>
          <p:cNvPr id="69" name="CuadroTexto 68"/>
          <p:cNvSpPr txBox="1"/>
          <p:nvPr/>
        </p:nvSpPr>
        <p:spPr>
          <a:xfrm rot="1838921">
            <a:off x="6897820" y="3218580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dirty="0" smtClean="0">
                <a:solidFill>
                  <a:schemeClr val="bg1"/>
                </a:solidFill>
              </a:rPr>
              <a:t>Calle José E19D</a:t>
            </a:r>
            <a:endParaRPr lang="es-EC" sz="1000" dirty="0">
              <a:solidFill>
                <a:schemeClr val="bg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276940" y="50323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9661" r="23033" b="11691"/>
          <a:stretch/>
        </p:blipFill>
        <p:spPr>
          <a:xfrm>
            <a:off x="394064" y="1440166"/>
            <a:ext cx="8928167" cy="5131752"/>
          </a:xfrm>
          <a:prstGeom prst="rect">
            <a:avLst/>
          </a:prstGeom>
        </p:spPr>
      </p:pic>
      <p:sp>
        <p:nvSpPr>
          <p:cNvPr id="9" name="Forma libre 8"/>
          <p:cNvSpPr/>
          <p:nvPr/>
        </p:nvSpPr>
        <p:spPr>
          <a:xfrm>
            <a:off x="5080475" y="4187439"/>
            <a:ext cx="440108" cy="944311"/>
          </a:xfrm>
          <a:custGeom>
            <a:avLst/>
            <a:gdLst>
              <a:gd name="connsiteX0" fmla="*/ 0 w 440108"/>
              <a:gd name="connsiteY0" fmla="*/ 820397 h 944311"/>
              <a:gd name="connsiteX1" fmla="*/ 401652 w 440108"/>
              <a:gd name="connsiteY1" fmla="*/ 944311 h 944311"/>
              <a:gd name="connsiteX2" fmla="*/ 423017 w 440108"/>
              <a:gd name="connsiteY2" fmla="*/ 487111 h 944311"/>
              <a:gd name="connsiteX3" fmla="*/ 440108 w 440108"/>
              <a:gd name="connsiteY3" fmla="*/ 209372 h 944311"/>
              <a:gd name="connsiteX4" fmla="*/ 393106 w 440108"/>
              <a:gd name="connsiteY4" fmla="*/ 0 h 944311"/>
              <a:gd name="connsiteX5" fmla="*/ 0 w 440108"/>
              <a:gd name="connsiteY5" fmla="*/ 94004 h 944311"/>
              <a:gd name="connsiteX6" fmla="*/ 0 w 440108"/>
              <a:gd name="connsiteY6" fmla="*/ 820397 h 94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108" h="944311">
                <a:moveTo>
                  <a:pt x="0" y="820397"/>
                </a:moveTo>
                <a:lnTo>
                  <a:pt x="401652" y="944311"/>
                </a:lnTo>
                <a:lnTo>
                  <a:pt x="423017" y="487111"/>
                </a:lnTo>
                <a:lnTo>
                  <a:pt x="440108" y="209372"/>
                </a:lnTo>
                <a:lnTo>
                  <a:pt x="393106" y="0"/>
                </a:lnTo>
                <a:lnTo>
                  <a:pt x="0" y="94004"/>
                </a:lnTo>
                <a:lnTo>
                  <a:pt x="0" y="820397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orma libre 9"/>
          <p:cNvSpPr/>
          <p:nvPr/>
        </p:nvSpPr>
        <p:spPr>
          <a:xfrm>
            <a:off x="6174336" y="4187439"/>
            <a:ext cx="739212" cy="824669"/>
          </a:xfrm>
          <a:custGeom>
            <a:avLst/>
            <a:gdLst>
              <a:gd name="connsiteX0" fmla="*/ 0 w 739212"/>
              <a:gd name="connsiteY0" fmla="*/ 102550 h 824669"/>
              <a:gd name="connsiteX1" fmla="*/ 294830 w 739212"/>
              <a:gd name="connsiteY1" fmla="*/ 158097 h 824669"/>
              <a:gd name="connsiteX2" fmla="*/ 632389 w 739212"/>
              <a:gd name="connsiteY2" fmla="*/ 0 h 824669"/>
              <a:gd name="connsiteX3" fmla="*/ 739212 w 739212"/>
              <a:gd name="connsiteY3" fmla="*/ 589660 h 824669"/>
              <a:gd name="connsiteX4" fmla="*/ 123914 w 739212"/>
              <a:gd name="connsiteY4" fmla="*/ 824669 h 824669"/>
              <a:gd name="connsiteX5" fmla="*/ 0 w 739212"/>
              <a:gd name="connsiteY5" fmla="*/ 102550 h 8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212" h="824669">
                <a:moveTo>
                  <a:pt x="0" y="102550"/>
                </a:moveTo>
                <a:lnTo>
                  <a:pt x="294830" y="158097"/>
                </a:lnTo>
                <a:lnTo>
                  <a:pt x="632389" y="0"/>
                </a:lnTo>
                <a:lnTo>
                  <a:pt x="739212" y="589660"/>
                </a:lnTo>
                <a:lnTo>
                  <a:pt x="123914" y="824669"/>
                </a:lnTo>
                <a:lnTo>
                  <a:pt x="0" y="102550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orma libre 11"/>
          <p:cNvSpPr/>
          <p:nvPr/>
        </p:nvSpPr>
        <p:spPr>
          <a:xfrm>
            <a:off x="5520583" y="3186273"/>
            <a:ext cx="2546647" cy="1046860"/>
          </a:xfrm>
          <a:custGeom>
            <a:avLst/>
            <a:gdLst>
              <a:gd name="connsiteX0" fmla="*/ 2546647 w 2546647"/>
              <a:gd name="connsiteY0" fmla="*/ 692210 h 1046860"/>
              <a:gd name="connsiteX1" fmla="*/ 2546647 w 2546647"/>
              <a:gd name="connsiteY1" fmla="*/ 0 h 1046860"/>
              <a:gd name="connsiteX2" fmla="*/ 1568153 w 2546647"/>
              <a:gd name="connsiteY2" fmla="*/ 217918 h 1046860"/>
              <a:gd name="connsiteX3" fmla="*/ 1128045 w 2546647"/>
              <a:gd name="connsiteY3" fmla="*/ 333286 h 1046860"/>
              <a:gd name="connsiteX4" fmla="*/ 811851 w 2546647"/>
              <a:gd name="connsiteY4" fmla="*/ 397380 h 1046860"/>
              <a:gd name="connsiteX5" fmla="*/ 290557 w 2546647"/>
              <a:gd name="connsiteY5" fmla="*/ 474292 h 1046860"/>
              <a:gd name="connsiteX6" fmla="*/ 0 w 2546647"/>
              <a:gd name="connsiteY6" fmla="*/ 517021 h 1046860"/>
              <a:gd name="connsiteX7" fmla="*/ 94004 w 2546647"/>
              <a:gd name="connsiteY7" fmla="*/ 931492 h 1046860"/>
              <a:gd name="connsiteX8" fmla="*/ 914400 w 2546647"/>
              <a:gd name="connsiteY8" fmla="*/ 1046860 h 1046860"/>
              <a:gd name="connsiteX9" fmla="*/ 1170774 w 2546647"/>
              <a:gd name="connsiteY9" fmla="*/ 940038 h 1046860"/>
              <a:gd name="connsiteX10" fmla="*/ 1521151 w 2546647"/>
              <a:gd name="connsiteY10" fmla="*/ 824669 h 1046860"/>
              <a:gd name="connsiteX11" fmla="*/ 1888621 w 2546647"/>
              <a:gd name="connsiteY11" fmla="*/ 756303 h 1046860"/>
              <a:gd name="connsiteX12" fmla="*/ 2260363 w 2546647"/>
              <a:gd name="connsiteY12" fmla="*/ 705028 h 1046860"/>
              <a:gd name="connsiteX13" fmla="*/ 2546647 w 2546647"/>
              <a:gd name="connsiteY13" fmla="*/ 692210 h 104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6647" h="1046860">
                <a:moveTo>
                  <a:pt x="2546647" y="692210"/>
                </a:moveTo>
                <a:lnTo>
                  <a:pt x="2546647" y="0"/>
                </a:lnTo>
                <a:lnTo>
                  <a:pt x="1568153" y="217918"/>
                </a:lnTo>
                <a:lnTo>
                  <a:pt x="1128045" y="333286"/>
                </a:lnTo>
                <a:lnTo>
                  <a:pt x="811851" y="397380"/>
                </a:lnTo>
                <a:lnTo>
                  <a:pt x="290557" y="474292"/>
                </a:lnTo>
                <a:lnTo>
                  <a:pt x="0" y="517021"/>
                </a:lnTo>
                <a:lnTo>
                  <a:pt x="94004" y="931492"/>
                </a:lnTo>
                <a:lnTo>
                  <a:pt x="914400" y="1046860"/>
                </a:lnTo>
                <a:lnTo>
                  <a:pt x="1170774" y="940038"/>
                </a:lnTo>
                <a:lnTo>
                  <a:pt x="1521151" y="824669"/>
                </a:lnTo>
                <a:lnTo>
                  <a:pt x="1888621" y="756303"/>
                </a:lnTo>
                <a:lnTo>
                  <a:pt x="2260363" y="705028"/>
                </a:lnTo>
                <a:lnTo>
                  <a:pt x="2546647" y="692210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orma libre 12"/>
          <p:cNvSpPr/>
          <p:nvPr/>
        </p:nvSpPr>
        <p:spPr>
          <a:xfrm>
            <a:off x="6063241" y="3110669"/>
            <a:ext cx="423017" cy="495656"/>
          </a:xfrm>
          <a:custGeom>
            <a:avLst/>
            <a:gdLst>
              <a:gd name="connsiteX0" fmla="*/ 192280 w 423017"/>
              <a:gd name="connsiteY0" fmla="*/ 495656 h 495656"/>
              <a:gd name="connsiteX1" fmla="*/ 423017 w 423017"/>
              <a:gd name="connsiteY1" fmla="*/ 435836 h 495656"/>
              <a:gd name="connsiteX2" fmla="*/ 247828 w 423017"/>
              <a:gd name="connsiteY2" fmla="*/ 0 h 495656"/>
              <a:gd name="connsiteX3" fmla="*/ 0 w 423017"/>
              <a:gd name="connsiteY3" fmla="*/ 85458 h 495656"/>
              <a:gd name="connsiteX4" fmla="*/ 192280 w 423017"/>
              <a:gd name="connsiteY4" fmla="*/ 495656 h 4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017" h="495656">
                <a:moveTo>
                  <a:pt x="192280" y="495656"/>
                </a:moveTo>
                <a:lnTo>
                  <a:pt x="423017" y="435836"/>
                </a:lnTo>
                <a:lnTo>
                  <a:pt x="247828" y="0"/>
                </a:lnTo>
                <a:lnTo>
                  <a:pt x="0" y="85458"/>
                </a:lnTo>
                <a:lnTo>
                  <a:pt x="192280" y="495656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orma libre 13"/>
          <p:cNvSpPr/>
          <p:nvPr/>
        </p:nvSpPr>
        <p:spPr>
          <a:xfrm>
            <a:off x="6986187" y="2790202"/>
            <a:ext cx="401652" cy="598205"/>
          </a:xfrm>
          <a:custGeom>
            <a:avLst/>
            <a:gdLst>
              <a:gd name="connsiteX0" fmla="*/ 175189 w 401652"/>
              <a:gd name="connsiteY0" fmla="*/ 598205 h 598205"/>
              <a:gd name="connsiteX1" fmla="*/ 401652 w 401652"/>
              <a:gd name="connsiteY1" fmla="*/ 551204 h 598205"/>
              <a:gd name="connsiteX2" fmla="*/ 200826 w 401652"/>
              <a:gd name="connsiteY2" fmla="*/ 0 h 598205"/>
              <a:gd name="connsiteX3" fmla="*/ 0 w 401652"/>
              <a:gd name="connsiteY3" fmla="*/ 98277 h 598205"/>
              <a:gd name="connsiteX4" fmla="*/ 175189 w 401652"/>
              <a:gd name="connsiteY4" fmla="*/ 598205 h 59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" h="598205">
                <a:moveTo>
                  <a:pt x="175189" y="598205"/>
                </a:moveTo>
                <a:lnTo>
                  <a:pt x="401652" y="551204"/>
                </a:lnTo>
                <a:lnTo>
                  <a:pt x="200826" y="0"/>
                </a:lnTo>
                <a:lnTo>
                  <a:pt x="0" y="98277"/>
                </a:lnTo>
                <a:lnTo>
                  <a:pt x="175189" y="598205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orma libre 15"/>
          <p:cNvSpPr/>
          <p:nvPr/>
        </p:nvSpPr>
        <p:spPr>
          <a:xfrm>
            <a:off x="7387839" y="2597921"/>
            <a:ext cx="521294" cy="679391"/>
          </a:xfrm>
          <a:custGeom>
            <a:avLst/>
            <a:gdLst>
              <a:gd name="connsiteX0" fmla="*/ 0 w 521294"/>
              <a:gd name="connsiteY0" fmla="*/ 111096 h 679391"/>
              <a:gd name="connsiteX1" fmla="*/ 264920 w 521294"/>
              <a:gd name="connsiteY1" fmla="*/ 0 h 679391"/>
              <a:gd name="connsiteX2" fmla="*/ 521294 w 521294"/>
              <a:gd name="connsiteY2" fmla="*/ 628116 h 679391"/>
              <a:gd name="connsiteX3" fmla="*/ 286284 w 521294"/>
              <a:gd name="connsiteY3" fmla="*/ 679391 h 679391"/>
              <a:gd name="connsiteX4" fmla="*/ 0 w 521294"/>
              <a:gd name="connsiteY4" fmla="*/ 111096 h 67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294" h="679391">
                <a:moveTo>
                  <a:pt x="0" y="111096"/>
                </a:moveTo>
                <a:lnTo>
                  <a:pt x="264920" y="0"/>
                </a:lnTo>
                <a:lnTo>
                  <a:pt x="521294" y="628116"/>
                </a:lnTo>
                <a:lnTo>
                  <a:pt x="286284" y="679391"/>
                </a:lnTo>
                <a:lnTo>
                  <a:pt x="0" y="111096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orma libre 25"/>
          <p:cNvSpPr/>
          <p:nvPr/>
        </p:nvSpPr>
        <p:spPr>
          <a:xfrm>
            <a:off x="5277028" y="2529555"/>
            <a:ext cx="1226322" cy="799032"/>
          </a:xfrm>
          <a:custGeom>
            <a:avLst/>
            <a:gdLst>
              <a:gd name="connsiteX0" fmla="*/ 0 w 1226322"/>
              <a:gd name="connsiteY0" fmla="*/ 512748 h 799032"/>
              <a:gd name="connsiteX1" fmla="*/ 149551 w 1226322"/>
              <a:gd name="connsiteY1" fmla="*/ 799032 h 799032"/>
              <a:gd name="connsiteX2" fmla="*/ 1226322 w 1226322"/>
              <a:gd name="connsiteY2" fmla="*/ 444381 h 799032"/>
              <a:gd name="connsiteX3" fmla="*/ 1034041 w 1226322"/>
              <a:gd name="connsiteY3" fmla="*/ 0 h 799032"/>
              <a:gd name="connsiteX4" fmla="*/ 0 w 1226322"/>
              <a:gd name="connsiteY4" fmla="*/ 512748 h 7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22" h="799032">
                <a:moveTo>
                  <a:pt x="0" y="512748"/>
                </a:moveTo>
                <a:lnTo>
                  <a:pt x="149551" y="799032"/>
                </a:lnTo>
                <a:lnTo>
                  <a:pt x="1226322" y="444381"/>
                </a:lnTo>
                <a:lnTo>
                  <a:pt x="1034041" y="0"/>
                </a:lnTo>
                <a:lnTo>
                  <a:pt x="0" y="512748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Forma libre 54"/>
          <p:cNvSpPr/>
          <p:nvPr/>
        </p:nvSpPr>
        <p:spPr>
          <a:xfrm>
            <a:off x="6751178" y="2093720"/>
            <a:ext cx="1025495" cy="730665"/>
          </a:xfrm>
          <a:custGeom>
            <a:avLst/>
            <a:gdLst>
              <a:gd name="connsiteX0" fmla="*/ 0 w 1025495"/>
              <a:gd name="connsiteY0" fmla="*/ 286284 h 730665"/>
              <a:gd name="connsiteX1" fmla="*/ 162370 w 1025495"/>
              <a:gd name="connsiteY1" fmla="*/ 730665 h 730665"/>
              <a:gd name="connsiteX2" fmla="*/ 435835 w 1025495"/>
              <a:gd name="connsiteY2" fmla="*/ 628116 h 730665"/>
              <a:gd name="connsiteX3" fmla="*/ 645207 w 1025495"/>
              <a:gd name="connsiteY3" fmla="*/ 512747 h 730665"/>
              <a:gd name="connsiteX4" fmla="*/ 867398 w 1025495"/>
              <a:gd name="connsiteY4" fmla="*/ 440108 h 730665"/>
              <a:gd name="connsiteX5" fmla="*/ 1025495 w 1025495"/>
              <a:gd name="connsiteY5" fmla="*/ 384560 h 730665"/>
              <a:gd name="connsiteX6" fmla="*/ 824669 w 1025495"/>
              <a:gd name="connsiteY6" fmla="*/ 0 h 730665"/>
              <a:gd name="connsiteX7" fmla="*/ 0 w 1025495"/>
              <a:gd name="connsiteY7" fmla="*/ 286284 h 7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495" h="730665">
                <a:moveTo>
                  <a:pt x="0" y="286284"/>
                </a:moveTo>
                <a:lnTo>
                  <a:pt x="162370" y="730665"/>
                </a:lnTo>
                <a:lnTo>
                  <a:pt x="435835" y="628116"/>
                </a:lnTo>
                <a:lnTo>
                  <a:pt x="645207" y="512747"/>
                </a:lnTo>
                <a:lnTo>
                  <a:pt x="867398" y="440108"/>
                </a:lnTo>
                <a:lnTo>
                  <a:pt x="1025495" y="384560"/>
                </a:lnTo>
                <a:lnTo>
                  <a:pt x="824669" y="0"/>
                </a:lnTo>
                <a:lnTo>
                  <a:pt x="0" y="286284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Forma libre 56"/>
          <p:cNvSpPr/>
          <p:nvPr/>
        </p:nvSpPr>
        <p:spPr>
          <a:xfrm>
            <a:off x="6345716" y="3540087"/>
            <a:ext cx="359884" cy="694062"/>
          </a:xfrm>
          <a:custGeom>
            <a:avLst/>
            <a:gdLst>
              <a:gd name="connsiteX0" fmla="*/ 0 w 359884"/>
              <a:gd name="connsiteY0" fmla="*/ 51412 h 694062"/>
              <a:gd name="connsiteX1" fmla="*/ 99151 w 359884"/>
              <a:gd name="connsiteY1" fmla="*/ 694062 h 694062"/>
              <a:gd name="connsiteX2" fmla="*/ 224009 w 359884"/>
              <a:gd name="connsiteY2" fmla="*/ 642650 h 694062"/>
              <a:gd name="connsiteX3" fmla="*/ 359884 w 359884"/>
              <a:gd name="connsiteY3" fmla="*/ 572877 h 694062"/>
              <a:gd name="connsiteX4" fmla="*/ 341523 w 359884"/>
              <a:gd name="connsiteY4" fmla="*/ 539826 h 694062"/>
              <a:gd name="connsiteX5" fmla="*/ 205648 w 359884"/>
              <a:gd name="connsiteY5" fmla="*/ 0 h 694062"/>
              <a:gd name="connsiteX6" fmla="*/ 84462 w 359884"/>
              <a:gd name="connsiteY6" fmla="*/ 33050 h 694062"/>
              <a:gd name="connsiteX7" fmla="*/ 0 w 359884"/>
              <a:gd name="connsiteY7" fmla="*/ 51412 h 6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84" h="694062">
                <a:moveTo>
                  <a:pt x="0" y="51412"/>
                </a:moveTo>
                <a:lnTo>
                  <a:pt x="99151" y="694062"/>
                </a:lnTo>
                <a:lnTo>
                  <a:pt x="224009" y="642650"/>
                </a:lnTo>
                <a:lnTo>
                  <a:pt x="359884" y="572877"/>
                </a:lnTo>
                <a:lnTo>
                  <a:pt x="341523" y="539826"/>
                </a:lnTo>
                <a:lnTo>
                  <a:pt x="205648" y="0"/>
                </a:lnTo>
                <a:lnTo>
                  <a:pt x="84462" y="33050"/>
                </a:lnTo>
                <a:lnTo>
                  <a:pt x="0" y="51412"/>
                </a:lnTo>
                <a:close/>
              </a:path>
            </a:pathLst>
          </a:custGeom>
          <a:solidFill>
            <a:srgbClr val="92D050">
              <a:alpha val="92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9" name="Forma libre 58"/>
          <p:cNvSpPr/>
          <p:nvPr/>
        </p:nvSpPr>
        <p:spPr>
          <a:xfrm>
            <a:off x="3357563" y="4822031"/>
            <a:ext cx="2507456" cy="1500188"/>
          </a:xfrm>
          <a:custGeom>
            <a:avLst/>
            <a:gdLst>
              <a:gd name="connsiteX0" fmla="*/ 0 w 2507456"/>
              <a:gd name="connsiteY0" fmla="*/ 1500188 h 1500188"/>
              <a:gd name="connsiteX1" fmla="*/ 792956 w 2507456"/>
              <a:gd name="connsiteY1" fmla="*/ 1471613 h 1500188"/>
              <a:gd name="connsiteX2" fmla="*/ 1514475 w 2507456"/>
              <a:gd name="connsiteY2" fmla="*/ 1364457 h 1500188"/>
              <a:gd name="connsiteX3" fmla="*/ 2007393 w 2507456"/>
              <a:gd name="connsiteY3" fmla="*/ 1321594 h 1500188"/>
              <a:gd name="connsiteX4" fmla="*/ 2507456 w 2507456"/>
              <a:gd name="connsiteY4" fmla="*/ 1171575 h 1500188"/>
              <a:gd name="connsiteX5" fmla="*/ 2471737 w 2507456"/>
              <a:gd name="connsiteY5" fmla="*/ 1107282 h 1500188"/>
              <a:gd name="connsiteX6" fmla="*/ 2121693 w 2507456"/>
              <a:gd name="connsiteY6" fmla="*/ 314325 h 1500188"/>
              <a:gd name="connsiteX7" fmla="*/ 1743075 w 2507456"/>
              <a:gd name="connsiteY7" fmla="*/ 192882 h 1500188"/>
              <a:gd name="connsiteX8" fmla="*/ 1700212 w 2507456"/>
              <a:gd name="connsiteY8" fmla="*/ 250032 h 1500188"/>
              <a:gd name="connsiteX9" fmla="*/ 1243012 w 2507456"/>
              <a:gd name="connsiteY9" fmla="*/ 0 h 1500188"/>
              <a:gd name="connsiteX10" fmla="*/ 42862 w 2507456"/>
              <a:gd name="connsiteY10" fmla="*/ 1414463 h 1500188"/>
              <a:gd name="connsiteX11" fmla="*/ 750093 w 2507456"/>
              <a:gd name="connsiteY11" fmla="*/ 1478757 h 150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7456" h="1500188">
                <a:moveTo>
                  <a:pt x="0" y="1500188"/>
                </a:moveTo>
                <a:lnTo>
                  <a:pt x="792956" y="1471613"/>
                </a:lnTo>
                <a:lnTo>
                  <a:pt x="1514475" y="1364457"/>
                </a:lnTo>
                <a:lnTo>
                  <a:pt x="2007393" y="1321594"/>
                </a:lnTo>
                <a:lnTo>
                  <a:pt x="2507456" y="1171575"/>
                </a:lnTo>
                <a:lnTo>
                  <a:pt x="2471737" y="1107282"/>
                </a:lnTo>
                <a:lnTo>
                  <a:pt x="2121693" y="314325"/>
                </a:lnTo>
                <a:lnTo>
                  <a:pt x="1743075" y="192882"/>
                </a:lnTo>
                <a:lnTo>
                  <a:pt x="1700212" y="250032"/>
                </a:lnTo>
                <a:lnTo>
                  <a:pt x="1243012" y="0"/>
                </a:lnTo>
                <a:lnTo>
                  <a:pt x="42862" y="1414463"/>
                </a:lnTo>
                <a:lnTo>
                  <a:pt x="750093" y="1478757"/>
                </a:lnTo>
              </a:path>
            </a:pathLst>
          </a:custGeom>
          <a:solidFill>
            <a:srgbClr val="92D050">
              <a:alpha val="53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CuadroTexto 28"/>
          <p:cNvSpPr txBox="1"/>
          <p:nvPr/>
        </p:nvSpPr>
        <p:spPr>
          <a:xfrm>
            <a:off x="1706077" y="-13717"/>
            <a:ext cx="87969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C" sz="1600" b="1" dirty="0" smtClean="0">
                <a:solidFill>
                  <a:srgbClr val="0070C0"/>
                </a:solidFill>
              </a:rPr>
              <a:t>COMITÉ   </a:t>
            </a:r>
            <a:r>
              <a:rPr lang="es-EC" sz="1600" b="1" dirty="0">
                <a:solidFill>
                  <a:srgbClr val="0070C0"/>
                </a:solidFill>
              </a:rPr>
              <a:t>PRO </a:t>
            </a:r>
            <a:r>
              <a:rPr lang="es-EC" sz="1600" b="1" dirty="0" smtClean="0">
                <a:solidFill>
                  <a:srgbClr val="0070C0"/>
                </a:solidFill>
              </a:rPr>
              <a:t>- MEJORAS </a:t>
            </a:r>
            <a:r>
              <a:rPr lang="es-EC" sz="1600" b="1" dirty="0">
                <a:solidFill>
                  <a:srgbClr val="0070C0"/>
                </a:solidFill>
              </a:rPr>
              <a:t>DEL BARRIO </a:t>
            </a:r>
            <a:r>
              <a:rPr lang="es-EC" sz="1600" b="1" dirty="0" smtClean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</a:rPr>
              <a:t>SAN MIGUEL DE AMAGASI ETAPA VI”</a:t>
            </a:r>
          </a:p>
          <a:p>
            <a:pPr algn="ctr"/>
            <a:endParaRPr lang="es-EC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088640" y="-15443"/>
            <a:ext cx="8747831" cy="6715098"/>
            <a:chOff x="3088640" y="-15443"/>
            <a:chExt cx="8747831" cy="671509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/>
            <a:srcRect l="25416" t="14518" r="23167" b="5037"/>
            <a:stretch/>
          </p:blipFill>
          <p:spPr>
            <a:xfrm>
              <a:off x="3088640" y="-15443"/>
              <a:ext cx="8747831" cy="6715098"/>
            </a:xfrm>
            <a:prstGeom prst="rect">
              <a:avLst/>
            </a:prstGeom>
          </p:spPr>
        </p:pic>
        <p:sp>
          <p:nvSpPr>
            <p:cNvPr id="9" name="Forma libre 8"/>
            <p:cNvSpPr/>
            <p:nvPr/>
          </p:nvSpPr>
          <p:spPr>
            <a:xfrm>
              <a:off x="4590167" y="1338294"/>
              <a:ext cx="2858257" cy="1604742"/>
            </a:xfrm>
            <a:custGeom>
              <a:avLst/>
              <a:gdLst>
                <a:gd name="connsiteX0" fmla="*/ 0 w 2858257"/>
                <a:gd name="connsiteY0" fmla="*/ 1005234 h 1604742"/>
                <a:gd name="connsiteX1" fmla="*/ 2440418 w 2858257"/>
                <a:gd name="connsiteY1" fmla="*/ 0 h 1604742"/>
                <a:gd name="connsiteX2" fmla="*/ 2858257 w 2858257"/>
                <a:gd name="connsiteY2" fmla="*/ 859899 h 1604742"/>
                <a:gd name="connsiteX3" fmla="*/ 442061 w 2858257"/>
                <a:gd name="connsiteY3" fmla="*/ 1604742 h 1604742"/>
                <a:gd name="connsiteX4" fmla="*/ 339115 w 2858257"/>
                <a:gd name="connsiteY4" fmla="*/ 1544185 h 1604742"/>
                <a:gd name="connsiteX5" fmla="*/ 0 w 2858257"/>
                <a:gd name="connsiteY5" fmla="*/ 1005234 h 160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8257" h="1604742">
                  <a:moveTo>
                    <a:pt x="0" y="1005234"/>
                  </a:moveTo>
                  <a:lnTo>
                    <a:pt x="2440418" y="0"/>
                  </a:lnTo>
                  <a:lnTo>
                    <a:pt x="2858257" y="859899"/>
                  </a:lnTo>
                  <a:lnTo>
                    <a:pt x="442061" y="1604742"/>
                  </a:lnTo>
                  <a:lnTo>
                    <a:pt x="339115" y="1544185"/>
                  </a:lnTo>
                  <a:lnTo>
                    <a:pt x="0" y="1005234"/>
                  </a:lnTo>
                  <a:close/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8017653" y="121113"/>
              <a:ext cx="2367751" cy="1792466"/>
            </a:xfrm>
            <a:custGeom>
              <a:avLst/>
              <a:gdLst>
                <a:gd name="connsiteX0" fmla="*/ 0 w 2367751"/>
                <a:gd name="connsiteY0" fmla="*/ 841732 h 1792466"/>
                <a:gd name="connsiteX1" fmla="*/ 1816689 w 2367751"/>
                <a:gd name="connsiteY1" fmla="*/ 0 h 1792466"/>
                <a:gd name="connsiteX2" fmla="*/ 2367751 w 2367751"/>
                <a:gd name="connsiteY2" fmla="*/ 1096068 h 1792466"/>
                <a:gd name="connsiteX3" fmla="*/ 1459407 w 2367751"/>
                <a:gd name="connsiteY3" fmla="*/ 1453351 h 1792466"/>
                <a:gd name="connsiteX4" fmla="*/ 1017346 w 2367751"/>
                <a:gd name="connsiteY4" fmla="*/ 1628964 h 1792466"/>
                <a:gd name="connsiteX5" fmla="*/ 417838 w 2367751"/>
                <a:gd name="connsiteY5" fmla="*/ 1792466 h 1792466"/>
                <a:gd name="connsiteX6" fmla="*/ 0 w 2367751"/>
                <a:gd name="connsiteY6" fmla="*/ 841732 h 179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751" h="1792466">
                  <a:moveTo>
                    <a:pt x="0" y="841732"/>
                  </a:moveTo>
                  <a:lnTo>
                    <a:pt x="1816689" y="0"/>
                  </a:lnTo>
                  <a:lnTo>
                    <a:pt x="2367751" y="1096068"/>
                  </a:lnTo>
                  <a:lnTo>
                    <a:pt x="1459407" y="1453351"/>
                  </a:lnTo>
                  <a:lnTo>
                    <a:pt x="1017346" y="1628964"/>
                  </a:lnTo>
                  <a:lnTo>
                    <a:pt x="417838" y="1792466"/>
                  </a:lnTo>
                  <a:lnTo>
                    <a:pt x="0" y="841732"/>
                  </a:lnTo>
                  <a:close/>
                </a:path>
              </a:pathLst>
            </a:cu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6455301" y="2476752"/>
              <a:ext cx="950733" cy="1041569"/>
            </a:xfrm>
            <a:custGeom>
              <a:avLst/>
              <a:gdLst>
                <a:gd name="connsiteX0" fmla="*/ 351226 w 950733"/>
                <a:gd name="connsiteY0" fmla="*/ 1041569 h 1041569"/>
                <a:gd name="connsiteX1" fmla="*/ 950733 w 950733"/>
                <a:gd name="connsiteY1" fmla="*/ 926512 h 1041569"/>
                <a:gd name="connsiteX2" fmla="*/ 575284 w 950733"/>
                <a:gd name="connsiteY2" fmla="*/ 0 h 1041569"/>
                <a:gd name="connsiteX3" fmla="*/ 0 w 950733"/>
                <a:gd name="connsiteY3" fmla="*/ 187725 h 1041569"/>
                <a:gd name="connsiteX4" fmla="*/ 351226 w 950733"/>
                <a:gd name="connsiteY4" fmla="*/ 1041569 h 104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733" h="1041569">
                  <a:moveTo>
                    <a:pt x="351226" y="1041569"/>
                  </a:moveTo>
                  <a:lnTo>
                    <a:pt x="950733" y="926512"/>
                  </a:lnTo>
                  <a:lnTo>
                    <a:pt x="575284" y="0"/>
                  </a:lnTo>
                  <a:lnTo>
                    <a:pt x="0" y="187725"/>
                  </a:lnTo>
                  <a:lnTo>
                    <a:pt x="351226" y="1041569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8162988" y="2022580"/>
              <a:ext cx="890178" cy="1162681"/>
            </a:xfrm>
            <a:custGeom>
              <a:avLst/>
              <a:gdLst>
                <a:gd name="connsiteX0" fmla="*/ 0 w 890178"/>
                <a:gd name="connsiteY0" fmla="*/ 157446 h 1162681"/>
                <a:gd name="connsiteX1" fmla="*/ 514729 w 890178"/>
                <a:gd name="connsiteY1" fmla="*/ 0 h 1162681"/>
                <a:gd name="connsiteX2" fmla="*/ 890178 w 890178"/>
                <a:gd name="connsiteY2" fmla="*/ 1047624 h 1162681"/>
                <a:gd name="connsiteX3" fmla="*/ 363338 w 890178"/>
                <a:gd name="connsiteY3" fmla="*/ 1162681 h 1162681"/>
                <a:gd name="connsiteX4" fmla="*/ 0 w 890178"/>
                <a:gd name="connsiteY4" fmla="*/ 157446 h 116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178" h="1162681">
                  <a:moveTo>
                    <a:pt x="0" y="157446"/>
                  </a:moveTo>
                  <a:lnTo>
                    <a:pt x="514729" y="0"/>
                  </a:lnTo>
                  <a:lnTo>
                    <a:pt x="890178" y="1047624"/>
                  </a:lnTo>
                  <a:lnTo>
                    <a:pt x="363338" y="1162681"/>
                  </a:lnTo>
                  <a:lnTo>
                    <a:pt x="0" y="157446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Forma libre 14"/>
            <p:cNvSpPr/>
            <p:nvPr/>
          </p:nvSpPr>
          <p:spPr>
            <a:xfrm>
              <a:off x="9658728" y="1459407"/>
              <a:ext cx="987068" cy="1417017"/>
            </a:xfrm>
            <a:custGeom>
              <a:avLst/>
              <a:gdLst>
                <a:gd name="connsiteX0" fmla="*/ 0 w 987068"/>
                <a:gd name="connsiteY0" fmla="*/ 224058 h 1417017"/>
                <a:gd name="connsiteX1" fmla="*/ 502618 w 987068"/>
                <a:gd name="connsiteY1" fmla="*/ 0 h 1417017"/>
                <a:gd name="connsiteX2" fmla="*/ 987068 w 987068"/>
                <a:gd name="connsiteY2" fmla="*/ 1314071 h 1417017"/>
                <a:gd name="connsiteX3" fmla="*/ 429950 w 987068"/>
                <a:gd name="connsiteY3" fmla="*/ 1417017 h 1417017"/>
                <a:gd name="connsiteX4" fmla="*/ 0 w 987068"/>
                <a:gd name="connsiteY4" fmla="*/ 224058 h 141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068" h="1417017">
                  <a:moveTo>
                    <a:pt x="0" y="224058"/>
                  </a:moveTo>
                  <a:lnTo>
                    <a:pt x="502618" y="0"/>
                  </a:lnTo>
                  <a:lnTo>
                    <a:pt x="987068" y="1314071"/>
                  </a:lnTo>
                  <a:lnTo>
                    <a:pt x="429950" y="1417017"/>
                  </a:lnTo>
                  <a:lnTo>
                    <a:pt x="0" y="224058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6" name="Forma libre 25"/>
            <p:cNvSpPr/>
            <p:nvPr/>
          </p:nvSpPr>
          <p:spPr>
            <a:xfrm>
              <a:off x="5262342" y="2609976"/>
              <a:ext cx="6001128" cy="2083137"/>
            </a:xfrm>
            <a:custGeom>
              <a:avLst/>
              <a:gdLst>
                <a:gd name="connsiteX0" fmla="*/ 296726 w 6001128"/>
                <a:gd name="connsiteY0" fmla="*/ 1901468 h 2083137"/>
                <a:gd name="connsiteX1" fmla="*/ 2198193 w 6001128"/>
                <a:gd name="connsiteY1" fmla="*/ 2083137 h 2083137"/>
                <a:gd name="connsiteX2" fmla="*/ 2652365 w 6001128"/>
                <a:gd name="connsiteY2" fmla="*/ 1919635 h 2083137"/>
                <a:gd name="connsiteX3" fmla="*/ 3245817 w 6001128"/>
                <a:gd name="connsiteY3" fmla="*/ 1780355 h 2083137"/>
                <a:gd name="connsiteX4" fmla="*/ 3833213 w 6001128"/>
                <a:gd name="connsiteY4" fmla="*/ 1665298 h 2083137"/>
                <a:gd name="connsiteX5" fmla="*/ 4450887 w 6001128"/>
                <a:gd name="connsiteY5" fmla="*/ 1562352 h 2083137"/>
                <a:gd name="connsiteX6" fmla="*/ 5044339 w 6001128"/>
                <a:gd name="connsiteY6" fmla="*/ 1483629 h 2083137"/>
                <a:gd name="connsiteX7" fmla="*/ 5619624 w 6001128"/>
                <a:gd name="connsiteY7" fmla="*/ 1398850 h 2083137"/>
                <a:gd name="connsiteX8" fmla="*/ 5970850 w 6001128"/>
                <a:gd name="connsiteY8" fmla="*/ 1350405 h 2083137"/>
                <a:gd name="connsiteX9" fmla="*/ 6001128 w 6001128"/>
                <a:gd name="connsiteY9" fmla="*/ 641897 h 2083137"/>
                <a:gd name="connsiteX10" fmla="*/ 5976906 w 6001128"/>
                <a:gd name="connsiteY10" fmla="*/ 236170 h 2083137"/>
                <a:gd name="connsiteX11" fmla="*/ 5970850 w 6001128"/>
                <a:gd name="connsiteY11" fmla="*/ 0 h 2083137"/>
                <a:gd name="connsiteX12" fmla="*/ 5371343 w 6001128"/>
                <a:gd name="connsiteY12" fmla="*/ 157447 h 2083137"/>
                <a:gd name="connsiteX13" fmla="*/ 4826336 w 6001128"/>
                <a:gd name="connsiteY13" fmla="*/ 254337 h 2083137"/>
                <a:gd name="connsiteX14" fmla="*/ 3796879 w 6001128"/>
                <a:gd name="connsiteY14" fmla="*/ 460228 h 2083137"/>
                <a:gd name="connsiteX15" fmla="*/ 3251873 w 6001128"/>
                <a:gd name="connsiteY15" fmla="*/ 569229 h 2083137"/>
                <a:gd name="connsiteX16" fmla="*/ 2155804 w 6001128"/>
                <a:gd name="connsiteY16" fmla="*/ 799343 h 2083137"/>
                <a:gd name="connsiteX17" fmla="*/ 1562352 w 6001128"/>
                <a:gd name="connsiteY17" fmla="*/ 902289 h 2083137"/>
                <a:gd name="connsiteX18" fmla="*/ 672175 w 6001128"/>
                <a:gd name="connsiteY18" fmla="*/ 1023401 h 2083137"/>
                <a:gd name="connsiteX19" fmla="*/ 0 w 6001128"/>
                <a:gd name="connsiteY19" fmla="*/ 1053680 h 2083137"/>
                <a:gd name="connsiteX20" fmla="*/ 296726 w 6001128"/>
                <a:gd name="connsiteY20" fmla="*/ 1901468 h 208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01128" h="2083137">
                  <a:moveTo>
                    <a:pt x="296726" y="1901468"/>
                  </a:moveTo>
                  <a:lnTo>
                    <a:pt x="2198193" y="2083137"/>
                  </a:lnTo>
                  <a:lnTo>
                    <a:pt x="2652365" y="1919635"/>
                  </a:lnTo>
                  <a:lnTo>
                    <a:pt x="3245817" y="1780355"/>
                  </a:lnTo>
                  <a:lnTo>
                    <a:pt x="3833213" y="1665298"/>
                  </a:lnTo>
                  <a:lnTo>
                    <a:pt x="4450887" y="1562352"/>
                  </a:lnTo>
                  <a:lnTo>
                    <a:pt x="5044339" y="1483629"/>
                  </a:lnTo>
                  <a:lnTo>
                    <a:pt x="5619624" y="1398850"/>
                  </a:lnTo>
                  <a:lnTo>
                    <a:pt x="5970850" y="1350405"/>
                  </a:lnTo>
                  <a:lnTo>
                    <a:pt x="6001128" y="641897"/>
                  </a:lnTo>
                  <a:lnTo>
                    <a:pt x="5976906" y="236170"/>
                  </a:lnTo>
                  <a:lnTo>
                    <a:pt x="5970850" y="0"/>
                  </a:lnTo>
                  <a:lnTo>
                    <a:pt x="5371343" y="157447"/>
                  </a:lnTo>
                  <a:lnTo>
                    <a:pt x="4826336" y="254337"/>
                  </a:lnTo>
                  <a:lnTo>
                    <a:pt x="3796879" y="460228"/>
                  </a:lnTo>
                  <a:lnTo>
                    <a:pt x="3251873" y="569229"/>
                  </a:lnTo>
                  <a:lnTo>
                    <a:pt x="2155804" y="799343"/>
                  </a:lnTo>
                  <a:lnTo>
                    <a:pt x="1562352" y="902289"/>
                  </a:lnTo>
                  <a:lnTo>
                    <a:pt x="672175" y="1023401"/>
                  </a:lnTo>
                  <a:lnTo>
                    <a:pt x="0" y="1053680"/>
                  </a:lnTo>
                  <a:lnTo>
                    <a:pt x="296726" y="1901468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7" name="Forma libre 26"/>
            <p:cNvSpPr/>
            <p:nvPr/>
          </p:nvSpPr>
          <p:spPr>
            <a:xfrm>
              <a:off x="7175921" y="3379041"/>
              <a:ext cx="726675" cy="1314072"/>
            </a:xfrm>
            <a:custGeom>
              <a:avLst/>
              <a:gdLst>
                <a:gd name="connsiteX0" fmla="*/ 278558 w 726675"/>
                <a:gd name="connsiteY0" fmla="*/ 1314072 h 1314072"/>
                <a:gd name="connsiteX1" fmla="*/ 278558 w 726675"/>
                <a:gd name="connsiteY1" fmla="*/ 1314072 h 1314072"/>
                <a:gd name="connsiteX2" fmla="*/ 0 w 726675"/>
                <a:gd name="connsiteY2" fmla="*/ 78723 h 1314072"/>
                <a:gd name="connsiteX3" fmla="*/ 460227 w 726675"/>
                <a:gd name="connsiteY3" fmla="*/ 0 h 1314072"/>
                <a:gd name="connsiteX4" fmla="*/ 726675 w 726675"/>
                <a:gd name="connsiteY4" fmla="*/ 1150570 h 1314072"/>
                <a:gd name="connsiteX5" fmla="*/ 278558 w 726675"/>
                <a:gd name="connsiteY5" fmla="*/ 1314072 h 131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675" h="1314072">
                  <a:moveTo>
                    <a:pt x="278558" y="1314072"/>
                  </a:moveTo>
                  <a:lnTo>
                    <a:pt x="278558" y="1314072"/>
                  </a:lnTo>
                  <a:lnTo>
                    <a:pt x="0" y="78723"/>
                  </a:lnTo>
                  <a:lnTo>
                    <a:pt x="460227" y="0"/>
                  </a:lnTo>
                  <a:lnTo>
                    <a:pt x="726675" y="1150570"/>
                  </a:lnTo>
                  <a:lnTo>
                    <a:pt x="278558" y="1314072"/>
                  </a:lnTo>
                  <a:close/>
                </a:path>
              </a:pathLst>
            </a:custGeom>
            <a:solidFill>
              <a:srgbClr val="92D050">
                <a:alpha val="53000"/>
              </a:srgb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Forma libre 27"/>
            <p:cNvSpPr/>
            <p:nvPr/>
          </p:nvSpPr>
          <p:spPr>
            <a:xfrm>
              <a:off x="6618803" y="4808170"/>
              <a:ext cx="1247459" cy="1435184"/>
            </a:xfrm>
            <a:custGeom>
              <a:avLst/>
              <a:gdLst>
                <a:gd name="connsiteX0" fmla="*/ 0 w 1247459"/>
                <a:gd name="connsiteY0" fmla="*/ 18166 h 1435184"/>
                <a:gd name="connsiteX1" fmla="*/ 823565 w 1247459"/>
                <a:gd name="connsiteY1" fmla="*/ 121112 h 1435184"/>
                <a:gd name="connsiteX2" fmla="*/ 1229292 w 1247459"/>
                <a:gd name="connsiteY2" fmla="*/ 0 h 1435184"/>
                <a:gd name="connsiteX3" fmla="*/ 1247459 w 1247459"/>
                <a:gd name="connsiteY3" fmla="*/ 890177 h 1435184"/>
                <a:gd name="connsiteX4" fmla="*/ 218002 w 1247459"/>
                <a:gd name="connsiteY4" fmla="*/ 1435184 h 1435184"/>
                <a:gd name="connsiteX5" fmla="*/ 0 w 1247459"/>
                <a:gd name="connsiteY5" fmla="*/ 18166 h 143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459" h="1435184">
                  <a:moveTo>
                    <a:pt x="0" y="18166"/>
                  </a:moveTo>
                  <a:lnTo>
                    <a:pt x="823565" y="121112"/>
                  </a:lnTo>
                  <a:lnTo>
                    <a:pt x="1229292" y="0"/>
                  </a:lnTo>
                  <a:lnTo>
                    <a:pt x="1247459" y="890177"/>
                  </a:lnTo>
                  <a:lnTo>
                    <a:pt x="218002" y="1435184"/>
                  </a:lnTo>
                  <a:lnTo>
                    <a:pt x="0" y="18166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0" name="Forma libre 29"/>
            <p:cNvSpPr/>
            <p:nvPr/>
          </p:nvSpPr>
          <p:spPr>
            <a:xfrm>
              <a:off x="3784768" y="4693113"/>
              <a:ext cx="1362517" cy="1865133"/>
            </a:xfrm>
            <a:custGeom>
              <a:avLst/>
              <a:gdLst>
                <a:gd name="connsiteX0" fmla="*/ 36334 w 1362517"/>
                <a:gd name="connsiteY0" fmla="*/ 242225 h 1865133"/>
                <a:gd name="connsiteX1" fmla="*/ 1344350 w 1362517"/>
                <a:gd name="connsiteY1" fmla="*/ 0 h 1865133"/>
                <a:gd name="connsiteX2" fmla="*/ 1362517 w 1362517"/>
                <a:gd name="connsiteY2" fmla="*/ 1865133 h 1865133"/>
                <a:gd name="connsiteX3" fmla="*/ 847788 w 1362517"/>
                <a:gd name="connsiteY3" fmla="*/ 1865133 h 1865133"/>
                <a:gd name="connsiteX4" fmla="*/ 0 w 1362517"/>
                <a:gd name="connsiteY4" fmla="*/ 1568408 h 1865133"/>
                <a:gd name="connsiteX5" fmla="*/ 36334 w 1362517"/>
                <a:gd name="connsiteY5" fmla="*/ 242225 h 18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2517" h="1865133">
                  <a:moveTo>
                    <a:pt x="36334" y="242225"/>
                  </a:moveTo>
                  <a:lnTo>
                    <a:pt x="1344350" y="0"/>
                  </a:lnTo>
                  <a:lnTo>
                    <a:pt x="1362517" y="1865133"/>
                  </a:lnTo>
                  <a:lnTo>
                    <a:pt x="847788" y="1865133"/>
                  </a:lnTo>
                  <a:lnTo>
                    <a:pt x="0" y="1568408"/>
                  </a:lnTo>
                  <a:lnTo>
                    <a:pt x="36334" y="242225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1" y="6202175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218387" y="6699655"/>
            <a:ext cx="10443687" cy="44658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53203" y="4777413"/>
            <a:ext cx="1788556" cy="1535590"/>
            <a:chOff x="161364" y="3933055"/>
            <a:chExt cx="1788556" cy="1535590"/>
          </a:xfrm>
        </p:grpSpPr>
        <p:sp>
          <p:nvSpPr>
            <p:cNvPr id="21" name="CuadroTexto 20"/>
            <p:cNvSpPr txBox="1"/>
            <p:nvPr/>
          </p:nvSpPr>
          <p:spPr>
            <a:xfrm>
              <a:off x="720096" y="4695426"/>
              <a:ext cx="12298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050" dirty="0"/>
                <a:t>CONSTRUCCIONES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161364" y="3933055"/>
              <a:ext cx="1788556" cy="1535590"/>
              <a:chOff x="161364" y="3933055"/>
              <a:chExt cx="1788556" cy="1535590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302845" y="5073289"/>
                <a:ext cx="417251" cy="18413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748051" y="5082035"/>
                <a:ext cx="8771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ÁREA VERDE</a:t>
                </a:r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328839" y="4318571"/>
                <a:ext cx="365265" cy="20613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694104" y="4302387"/>
                <a:ext cx="89159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050" dirty="0" smtClean="0"/>
                  <a:t>MACROLOTE</a:t>
                </a:r>
                <a:endParaRPr lang="es-EC" sz="900" dirty="0"/>
              </a:p>
            </p:txBody>
          </p:sp>
          <p:pic>
            <p:nvPicPr>
              <p:cNvPr id="20" name="Imagen 19"/>
              <p:cNvPicPr>
                <a:picLocks noChangeAspect="1"/>
              </p:cNvPicPr>
              <p:nvPr/>
            </p:nvPicPr>
            <p:blipFill rotWithShape="1">
              <a:blip r:embed="rId6"/>
              <a:srcRect l="68155" t="52556" r="28422" b="42913"/>
              <a:stretch/>
            </p:blipFill>
            <p:spPr>
              <a:xfrm>
                <a:off x="302845" y="4675721"/>
                <a:ext cx="417251" cy="258445"/>
              </a:xfrm>
              <a:prstGeom prst="rect">
                <a:avLst/>
              </a:prstGeom>
            </p:spPr>
          </p:pic>
          <p:sp>
            <p:nvSpPr>
              <p:cNvPr id="22" name="Rectángulo 21"/>
              <p:cNvSpPr/>
              <p:nvPr/>
            </p:nvSpPr>
            <p:spPr>
              <a:xfrm>
                <a:off x="161364" y="3994305"/>
                <a:ext cx="1788556" cy="147434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218387" y="3933055"/>
                <a:ext cx="1059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b="1" dirty="0" smtClean="0">
                    <a:solidFill>
                      <a:srgbClr val="FF0000"/>
                    </a:solidFill>
                  </a:rPr>
                  <a:t>LEYENDA</a:t>
                </a:r>
                <a:endParaRPr lang="es-EC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4" name="CuadroTexto 23"/>
          <p:cNvSpPr txBox="1"/>
          <p:nvPr/>
        </p:nvSpPr>
        <p:spPr>
          <a:xfrm>
            <a:off x="-1610571" y="-15443"/>
            <a:ext cx="879693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</a:rPr>
              <a:t>ASENTAMIENTO HUMANO DE HECHO Y CONSOLIDADO DE INTERES SOCIAL </a:t>
            </a:r>
            <a:endParaRPr lang="es-ES" sz="14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1400" b="1" dirty="0" smtClean="0">
                <a:solidFill>
                  <a:srgbClr val="0070C0"/>
                </a:solidFill>
              </a:rPr>
              <a:t>DENOMINADO </a:t>
            </a:r>
            <a:r>
              <a:rPr lang="es-EC" sz="1400" b="1" dirty="0" smtClean="0">
                <a:solidFill>
                  <a:srgbClr val="0070C0"/>
                </a:solidFill>
              </a:rPr>
              <a:t>COMITÉ  </a:t>
            </a:r>
            <a:r>
              <a:rPr lang="es-EC" sz="1400" b="1" dirty="0">
                <a:solidFill>
                  <a:srgbClr val="0070C0"/>
                </a:solidFill>
              </a:rPr>
              <a:t>PRO </a:t>
            </a:r>
            <a:r>
              <a:rPr lang="es-EC" sz="1400" b="1" dirty="0" smtClean="0">
                <a:solidFill>
                  <a:srgbClr val="0070C0"/>
                </a:solidFill>
              </a:rPr>
              <a:t>- MEJORAS </a:t>
            </a:r>
            <a:r>
              <a:rPr lang="es-EC" sz="1400" b="1" dirty="0">
                <a:solidFill>
                  <a:srgbClr val="0070C0"/>
                </a:solidFill>
              </a:rPr>
              <a:t>DEL </a:t>
            </a:r>
            <a:r>
              <a:rPr lang="es-EC" sz="1400" b="1" dirty="0" smtClean="0">
                <a:solidFill>
                  <a:srgbClr val="0070C0"/>
                </a:solidFill>
              </a:rPr>
              <a:t>BARRIO</a:t>
            </a:r>
          </a:p>
          <a:p>
            <a:pPr algn="ctr"/>
            <a:r>
              <a:rPr lang="es-EC" sz="1400" b="1" dirty="0" smtClean="0">
                <a:solidFill>
                  <a:srgbClr val="0070C0"/>
                </a:solidFill>
              </a:rPr>
              <a:t> “</a:t>
            </a:r>
            <a:r>
              <a:rPr lang="es-EC" sz="1400" b="1" dirty="0">
                <a:solidFill>
                  <a:srgbClr val="0070C0"/>
                </a:solidFill>
              </a:rPr>
              <a:t>SAN MIGUEL DE AMAGASI ETAPA VI”</a:t>
            </a:r>
          </a:p>
          <a:p>
            <a:pPr algn="ctr"/>
            <a:endParaRPr lang="es-EC" sz="1400" b="1" dirty="0">
              <a:solidFill>
                <a:srgbClr val="0070C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0" y="700290"/>
            <a:ext cx="548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endParaRPr lang="en-US" sz="1200" b="1" dirty="0" smtClean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263254"/>
              </p:ext>
            </p:extLst>
          </p:nvPr>
        </p:nvGraphicFramePr>
        <p:xfrm>
          <a:off x="-566133" y="4134932"/>
          <a:ext cx="11903075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utoCAD Drawing" r:id="rId7" imgW="11902320" imgH="5257800" progId="AutoCAD.Drawing.20">
                  <p:embed/>
                </p:oleObj>
              </mc:Choice>
              <mc:Fallback>
                <p:oleObj name="AutoCAD Drawing" r:id="rId7" imgW="11902320" imgH="5257800" progId="AutoCAD.Drawing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566133" y="4134932"/>
                        <a:ext cx="11903075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onector recto de flecha 35"/>
          <p:cNvCxnSpPr/>
          <p:nvPr/>
        </p:nvCxnSpPr>
        <p:spPr>
          <a:xfrm flipH="1">
            <a:off x="9658728" y="5539784"/>
            <a:ext cx="1891244" cy="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9954331" y="5280509"/>
            <a:ext cx="1489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rgbClr val="FF00FF"/>
                </a:solidFill>
              </a:rPr>
              <a:t>Quebrada Rellena</a:t>
            </a:r>
            <a:endParaRPr lang="es-EC" sz="1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350876" y="1339960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49279"/>
              </p:ext>
            </p:extLst>
          </p:nvPr>
        </p:nvGraphicFramePr>
        <p:xfrm>
          <a:off x="9248276" y="4295355"/>
          <a:ext cx="1332998" cy="76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/>
                <a:gridCol w="782100"/>
              </a:tblGrid>
              <a:tr h="1930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96211"/>
              </p:ext>
            </p:extLst>
          </p:nvPr>
        </p:nvGraphicFramePr>
        <p:xfrm>
          <a:off x="882313" y="2302085"/>
          <a:ext cx="2403754" cy="3168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/>
                <a:gridCol w="1623060"/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1912,42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1161,76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1042,97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1644,95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570,90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615,34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3217338" y="736450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562045"/>
              </p:ext>
            </p:extLst>
          </p:nvPr>
        </p:nvGraphicFramePr>
        <p:xfrm>
          <a:off x="3492508" y="2302085"/>
          <a:ext cx="2403754" cy="3168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/>
                <a:gridCol w="1623060"/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147,72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327,93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1207,55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1288,06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1285,08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1274,43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1274,73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91998"/>
              </p:ext>
            </p:extLst>
          </p:nvPr>
        </p:nvGraphicFramePr>
        <p:xfrm>
          <a:off x="6102703" y="2286435"/>
          <a:ext cx="2403754" cy="3148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/>
                <a:gridCol w="1623060"/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1291,08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1059,52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2324,78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1109,50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936,61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7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491,82</a:t>
                      </a:r>
                      <a:endParaRPr lang="es-EC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306,99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299,67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45841"/>
              </p:ext>
            </p:extLst>
          </p:nvPr>
        </p:nvGraphicFramePr>
        <p:xfrm>
          <a:off x="8712898" y="2294260"/>
          <a:ext cx="2403754" cy="1725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/>
                <a:gridCol w="1623060"/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603,31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294,32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1706077" y="-13717"/>
            <a:ext cx="87969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C" sz="1600" b="1" dirty="0" smtClean="0">
                <a:solidFill>
                  <a:srgbClr val="0070C0"/>
                </a:solidFill>
              </a:rPr>
              <a:t>COMITÉ   </a:t>
            </a:r>
            <a:r>
              <a:rPr lang="es-EC" sz="1600" b="1" dirty="0">
                <a:solidFill>
                  <a:srgbClr val="0070C0"/>
                </a:solidFill>
              </a:rPr>
              <a:t>PRO </a:t>
            </a:r>
            <a:r>
              <a:rPr lang="es-EC" sz="1600" b="1" dirty="0" smtClean="0">
                <a:solidFill>
                  <a:srgbClr val="0070C0"/>
                </a:solidFill>
              </a:rPr>
              <a:t>- MEJORAS </a:t>
            </a:r>
            <a:r>
              <a:rPr lang="es-EC" sz="1600" b="1" dirty="0">
                <a:solidFill>
                  <a:srgbClr val="0070C0"/>
                </a:solidFill>
              </a:rPr>
              <a:t>DEL BARRIO </a:t>
            </a:r>
            <a:r>
              <a:rPr lang="es-EC" sz="1600" b="1" dirty="0" smtClean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</a:rPr>
              <a:t>SAN MIGUEL DE AMAGASI ETAPA VI”</a:t>
            </a:r>
          </a:p>
          <a:p>
            <a:pPr algn="ctr"/>
            <a:endParaRPr lang="es-EC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/>
          <p:cNvGrpSpPr/>
          <p:nvPr/>
        </p:nvGrpSpPr>
        <p:grpSpPr>
          <a:xfrm>
            <a:off x="6800906" y="1830576"/>
            <a:ext cx="5391094" cy="4466026"/>
            <a:chOff x="3088640" y="-15443"/>
            <a:chExt cx="8747831" cy="6715098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2"/>
            <a:srcRect l="25416" t="14518" r="23167" b="5037"/>
            <a:stretch/>
          </p:blipFill>
          <p:spPr>
            <a:xfrm>
              <a:off x="3088640" y="-15443"/>
              <a:ext cx="8747831" cy="6715098"/>
            </a:xfrm>
            <a:prstGeom prst="rect">
              <a:avLst/>
            </a:prstGeom>
          </p:spPr>
        </p:pic>
        <p:sp>
          <p:nvSpPr>
            <p:cNvPr id="36" name="Forma libre 35"/>
            <p:cNvSpPr/>
            <p:nvPr/>
          </p:nvSpPr>
          <p:spPr>
            <a:xfrm>
              <a:off x="4590167" y="1338294"/>
              <a:ext cx="2858257" cy="1604742"/>
            </a:xfrm>
            <a:custGeom>
              <a:avLst/>
              <a:gdLst>
                <a:gd name="connsiteX0" fmla="*/ 0 w 2858257"/>
                <a:gd name="connsiteY0" fmla="*/ 1005234 h 1604742"/>
                <a:gd name="connsiteX1" fmla="*/ 2440418 w 2858257"/>
                <a:gd name="connsiteY1" fmla="*/ 0 h 1604742"/>
                <a:gd name="connsiteX2" fmla="*/ 2858257 w 2858257"/>
                <a:gd name="connsiteY2" fmla="*/ 859899 h 1604742"/>
                <a:gd name="connsiteX3" fmla="*/ 442061 w 2858257"/>
                <a:gd name="connsiteY3" fmla="*/ 1604742 h 1604742"/>
                <a:gd name="connsiteX4" fmla="*/ 339115 w 2858257"/>
                <a:gd name="connsiteY4" fmla="*/ 1544185 h 1604742"/>
                <a:gd name="connsiteX5" fmla="*/ 0 w 2858257"/>
                <a:gd name="connsiteY5" fmla="*/ 1005234 h 160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8257" h="1604742">
                  <a:moveTo>
                    <a:pt x="0" y="1005234"/>
                  </a:moveTo>
                  <a:lnTo>
                    <a:pt x="2440418" y="0"/>
                  </a:lnTo>
                  <a:lnTo>
                    <a:pt x="2858257" y="859899"/>
                  </a:lnTo>
                  <a:lnTo>
                    <a:pt x="442061" y="1604742"/>
                  </a:lnTo>
                  <a:lnTo>
                    <a:pt x="339115" y="1544185"/>
                  </a:lnTo>
                  <a:lnTo>
                    <a:pt x="0" y="1005234"/>
                  </a:lnTo>
                  <a:close/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7" name="Forma libre 36"/>
            <p:cNvSpPr/>
            <p:nvPr/>
          </p:nvSpPr>
          <p:spPr>
            <a:xfrm>
              <a:off x="8017653" y="121113"/>
              <a:ext cx="2367751" cy="1792466"/>
            </a:xfrm>
            <a:custGeom>
              <a:avLst/>
              <a:gdLst>
                <a:gd name="connsiteX0" fmla="*/ 0 w 2367751"/>
                <a:gd name="connsiteY0" fmla="*/ 841732 h 1792466"/>
                <a:gd name="connsiteX1" fmla="*/ 1816689 w 2367751"/>
                <a:gd name="connsiteY1" fmla="*/ 0 h 1792466"/>
                <a:gd name="connsiteX2" fmla="*/ 2367751 w 2367751"/>
                <a:gd name="connsiteY2" fmla="*/ 1096068 h 1792466"/>
                <a:gd name="connsiteX3" fmla="*/ 1459407 w 2367751"/>
                <a:gd name="connsiteY3" fmla="*/ 1453351 h 1792466"/>
                <a:gd name="connsiteX4" fmla="*/ 1017346 w 2367751"/>
                <a:gd name="connsiteY4" fmla="*/ 1628964 h 1792466"/>
                <a:gd name="connsiteX5" fmla="*/ 417838 w 2367751"/>
                <a:gd name="connsiteY5" fmla="*/ 1792466 h 1792466"/>
                <a:gd name="connsiteX6" fmla="*/ 0 w 2367751"/>
                <a:gd name="connsiteY6" fmla="*/ 841732 h 179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751" h="1792466">
                  <a:moveTo>
                    <a:pt x="0" y="841732"/>
                  </a:moveTo>
                  <a:lnTo>
                    <a:pt x="1816689" y="0"/>
                  </a:lnTo>
                  <a:lnTo>
                    <a:pt x="2367751" y="1096068"/>
                  </a:lnTo>
                  <a:lnTo>
                    <a:pt x="1459407" y="1453351"/>
                  </a:lnTo>
                  <a:lnTo>
                    <a:pt x="1017346" y="1628964"/>
                  </a:lnTo>
                  <a:lnTo>
                    <a:pt x="417838" y="1792466"/>
                  </a:lnTo>
                  <a:lnTo>
                    <a:pt x="0" y="841732"/>
                  </a:lnTo>
                  <a:close/>
                </a:path>
              </a:pathLst>
            </a:cu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8" name="Forma libre 37"/>
            <p:cNvSpPr/>
            <p:nvPr/>
          </p:nvSpPr>
          <p:spPr>
            <a:xfrm>
              <a:off x="6455301" y="2476752"/>
              <a:ext cx="950733" cy="1041569"/>
            </a:xfrm>
            <a:custGeom>
              <a:avLst/>
              <a:gdLst>
                <a:gd name="connsiteX0" fmla="*/ 351226 w 950733"/>
                <a:gd name="connsiteY0" fmla="*/ 1041569 h 1041569"/>
                <a:gd name="connsiteX1" fmla="*/ 950733 w 950733"/>
                <a:gd name="connsiteY1" fmla="*/ 926512 h 1041569"/>
                <a:gd name="connsiteX2" fmla="*/ 575284 w 950733"/>
                <a:gd name="connsiteY2" fmla="*/ 0 h 1041569"/>
                <a:gd name="connsiteX3" fmla="*/ 0 w 950733"/>
                <a:gd name="connsiteY3" fmla="*/ 187725 h 1041569"/>
                <a:gd name="connsiteX4" fmla="*/ 351226 w 950733"/>
                <a:gd name="connsiteY4" fmla="*/ 1041569 h 104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733" h="1041569">
                  <a:moveTo>
                    <a:pt x="351226" y="1041569"/>
                  </a:moveTo>
                  <a:lnTo>
                    <a:pt x="950733" y="926512"/>
                  </a:lnTo>
                  <a:lnTo>
                    <a:pt x="575284" y="0"/>
                  </a:lnTo>
                  <a:lnTo>
                    <a:pt x="0" y="187725"/>
                  </a:lnTo>
                  <a:lnTo>
                    <a:pt x="351226" y="1041569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9" name="Forma libre 38"/>
            <p:cNvSpPr/>
            <p:nvPr/>
          </p:nvSpPr>
          <p:spPr>
            <a:xfrm>
              <a:off x="8162988" y="2022580"/>
              <a:ext cx="890178" cy="1162681"/>
            </a:xfrm>
            <a:custGeom>
              <a:avLst/>
              <a:gdLst>
                <a:gd name="connsiteX0" fmla="*/ 0 w 890178"/>
                <a:gd name="connsiteY0" fmla="*/ 157446 h 1162681"/>
                <a:gd name="connsiteX1" fmla="*/ 514729 w 890178"/>
                <a:gd name="connsiteY1" fmla="*/ 0 h 1162681"/>
                <a:gd name="connsiteX2" fmla="*/ 890178 w 890178"/>
                <a:gd name="connsiteY2" fmla="*/ 1047624 h 1162681"/>
                <a:gd name="connsiteX3" fmla="*/ 363338 w 890178"/>
                <a:gd name="connsiteY3" fmla="*/ 1162681 h 1162681"/>
                <a:gd name="connsiteX4" fmla="*/ 0 w 890178"/>
                <a:gd name="connsiteY4" fmla="*/ 157446 h 116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178" h="1162681">
                  <a:moveTo>
                    <a:pt x="0" y="157446"/>
                  </a:moveTo>
                  <a:lnTo>
                    <a:pt x="514729" y="0"/>
                  </a:lnTo>
                  <a:lnTo>
                    <a:pt x="890178" y="1047624"/>
                  </a:lnTo>
                  <a:lnTo>
                    <a:pt x="363338" y="1162681"/>
                  </a:lnTo>
                  <a:lnTo>
                    <a:pt x="0" y="157446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0" name="Forma libre 39"/>
            <p:cNvSpPr/>
            <p:nvPr/>
          </p:nvSpPr>
          <p:spPr>
            <a:xfrm>
              <a:off x="9658728" y="1459407"/>
              <a:ext cx="987068" cy="1417017"/>
            </a:xfrm>
            <a:custGeom>
              <a:avLst/>
              <a:gdLst>
                <a:gd name="connsiteX0" fmla="*/ 0 w 987068"/>
                <a:gd name="connsiteY0" fmla="*/ 224058 h 1417017"/>
                <a:gd name="connsiteX1" fmla="*/ 502618 w 987068"/>
                <a:gd name="connsiteY1" fmla="*/ 0 h 1417017"/>
                <a:gd name="connsiteX2" fmla="*/ 987068 w 987068"/>
                <a:gd name="connsiteY2" fmla="*/ 1314071 h 1417017"/>
                <a:gd name="connsiteX3" fmla="*/ 429950 w 987068"/>
                <a:gd name="connsiteY3" fmla="*/ 1417017 h 1417017"/>
                <a:gd name="connsiteX4" fmla="*/ 0 w 987068"/>
                <a:gd name="connsiteY4" fmla="*/ 224058 h 141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068" h="1417017">
                  <a:moveTo>
                    <a:pt x="0" y="224058"/>
                  </a:moveTo>
                  <a:lnTo>
                    <a:pt x="502618" y="0"/>
                  </a:lnTo>
                  <a:lnTo>
                    <a:pt x="987068" y="1314071"/>
                  </a:lnTo>
                  <a:lnTo>
                    <a:pt x="429950" y="1417017"/>
                  </a:lnTo>
                  <a:lnTo>
                    <a:pt x="0" y="224058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1" name="Forma libre 40"/>
            <p:cNvSpPr/>
            <p:nvPr/>
          </p:nvSpPr>
          <p:spPr>
            <a:xfrm>
              <a:off x="5262342" y="2609976"/>
              <a:ext cx="6001128" cy="2083137"/>
            </a:xfrm>
            <a:custGeom>
              <a:avLst/>
              <a:gdLst>
                <a:gd name="connsiteX0" fmla="*/ 296726 w 6001128"/>
                <a:gd name="connsiteY0" fmla="*/ 1901468 h 2083137"/>
                <a:gd name="connsiteX1" fmla="*/ 2198193 w 6001128"/>
                <a:gd name="connsiteY1" fmla="*/ 2083137 h 2083137"/>
                <a:gd name="connsiteX2" fmla="*/ 2652365 w 6001128"/>
                <a:gd name="connsiteY2" fmla="*/ 1919635 h 2083137"/>
                <a:gd name="connsiteX3" fmla="*/ 3245817 w 6001128"/>
                <a:gd name="connsiteY3" fmla="*/ 1780355 h 2083137"/>
                <a:gd name="connsiteX4" fmla="*/ 3833213 w 6001128"/>
                <a:gd name="connsiteY4" fmla="*/ 1665298 h 2083137"/>
                <a:gd name="connsiteX5" fmla="*/ 4450887 w 6001128"/>
                <a:gd name="connsiteY5" fmla="*/ 1562352 h 2083137"/>
                <a:gd name="connsiteX6" fmla="*/ 5044339 w 6001128"/>
                <a:gd name="connsiteY6" fmla="*/ 1483629 h 2083137"/>
                <a:gd name="connsiteX7" fmla="*/ 5619624 w 6001128"/>
                <a:gd name="connsiteY7" fmla="*/ 1398850 h 2083137"/>
                <a:gd name="connsiteX8" fmla="*/ 5970850 w 6001128"/>
                <a:gd name="connsiteY8" fmla="*/ 1350405 h 2083137"/>
                <a:gd name="connsiteX9" fmla="*/ 6001128 w 6001128"/>
                <a:gd name="connsiteY9" fmla="*/ 641897 h 2083137"/>
                <a:gd name="connsiteX10" fmla="*/ 5976906 w 6001128"/>
                <a:gd name="connsiteY10" fmla="*/ 236170 h 2083137"/>
                <a:gd name="connsiteX11" fmla="*/ 5970850 w 6001128"/>
                <a:gd name="connsiteY11" fmla="*/ 0 h 2083137"/>
                <a:gd name="connsiteX12" fmla="*/ 5371343 w 6001128"/>
                <a:gd name="connsiteY12" fmla="*/ 157447 h 2083137"/>
                <a:gd name="connsiteX13" fmla="*/ 4826336 w 6001128"/>
                <a:gd name="connsiteY13" fmla="*/ 254337 h 2083137"/>
                <a:gd name="connsiteX14" fmla="*/ 3796879 w 6001128"/>
                <a:gd name="connsiteY14" fmla="*/ 460228 h 2083137"/>
                <a:gd name="connsiteX15" fmla="*/ 3251873 w 6001128"/>
                <a:gd name="connsiteY15" fmla="*/ 569229 h 2083137"/>
                <a:gd name="connsiteX16" fmla="*/ 2155804 w 6001128"/>
                <a:gd name="connsiteY16" fmla="*/ 799343 h 2083137"/>
                <a:gd name="connsiteX17" fmla="*/ 1562352 w 6001128"/>
                <a:gd name="connsiteY17" fmla="*/ 902289 h 2083137"/>
                <a:gd name="connsiteX18" fmla="*/ 672175 w 6001128"/>
                <a:gd name="connsiteY18" fmla="*/ 1023401 h 2083137"/>
                <a:gd name="connsiteX19" fmla="*/ 0 w 6001128"/>
                <a:gd name="connsiteY19" fmla="*/ 1053680 h 2083137"/>
                <a:gd name="connsiteX20" fmla="*/ 296726 w 6001128"/>
                <a:gd name="connsiteY20" fmla="*/ 1901468 h 208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01128" h="2083137">
                  <a:moveTo>
                    <a:pt x="296726" y="1901468"/>
                  </a:moveTo>
                  <a:lnTo>
                    <a:pt x="2198193" y="2083137"/>
                  </a:lnTo>
                  <a:lnTo>
                    <a:pt x="2652365" y="1919635"/>
                  </a:lnTo>
                  <a:lnTo>
                    <a:pt x="3245817" y="1780355"/>
                  </a:lnTo>
                  <a:lnTo>
                    <a:pt x="3833213" y="1665298"/>
                  </a:lnTo>
                  <a:lnTo>
                    <a:pt x="4450887" y="1562352"/>
                  </a:lnTo>
                  <a:lnTo>
                    <a:pt x="5044339" y="1483629"/>
                  </a:lnTo>
                  <a:lnTo>
                    <a:pt x="5619624" y="1398850"/>
                  </a:lnTo>
                  <a:lnTo>
                    <a:pt x="5970850" y="1350405"/>
                  </a:lnTo>
                  <a:lnTo>
                    <a:pt x="6001128" y="641897"/>
                  </a:lnTo>
                  <a:lnTo>
                    <a:pt x="5976906" y="236170"/>
                  </a:lnTo>
                  <a:lnTo>
                    <a:pt x="5970850" y="0"/>
                  </a:lnTo>
                  <a:lnTo>
                    <a:pt x="5371343" y="157447"/>
                  </a:lnTo>
                  <a:lnTo>
                    <a:pt x="4826336" y="254337"/>
                  </a:lnTo>
                  <a:lnTo>
                    <a:pt x="3796879" y="460228"/>
                  </a:lnTo>
                  <a:lnTo>
                    <a:pt x="3251873" y="569229"/>
                  </a:lnTo>
                  <a:lnTo>
                    <a:pt x="2155804" y="799343"/>
                  </a:lnTo>
                  <a:lnTo>
                    <a:pt x="1562352" y="902289"/>
                  </a:lnTo>
                  <a:lnTo>
                    <a:pt x="672175" y="1023401"/>
                  </a:lnTo>
                  <a:lnTo>
                    <a:pt x="0" y="1053680"/>
                  </a:lnTo>
                  <a:lnTo>
                    <a:pt x="296726" y="1901468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2" name="Forma libre 41"/>
            <p:cNvSpPr/>
            <p:nvPr/>
          </p:nvSpPr>
          <p:spPr>
            <a:xfrm>
              <a:off x="7175921" y="3379041"/>
              <a:ext cx="726675" cy="1314072"/>
            </a:xfrm>
            <a:custGeom>
              <a:avLst/>
              <a:gdLst>
                <a:gd name="connsiteX0" fmla="*/ 278558 w 726675"/>
                <a:gd name="connsiteY0" fmla="*/ 1314072 h 1314072"/>
                <a:gd name="connsiteX1" fmla="*/ 278558 w 726675"/>
                <a:gd name="connsiteY1" fmla="*/ 1314072 h 1314072"/>
                <a:gd name="connsiteX2" fmla="*/ 0 w 726675"/>
                <a:gd name="connsiteY2" fmla="*/ 78723 h 1314072"/>
                <a:gd name="connsiteX3" fmla="*/ 460227 w 726675"/>
                <a:gd name="connsiteY3" fmla="*/ 0 h 1314072"/>
                <a:gd name="connsiteX4" fmla="*/ 726675 w 726675"/>
                <a:gd name="connsiteY4" fmla="*/ 1150570 h 1314072"/>
                <a:gd name="connsiteX5" fmla="*/ 278558 w 726675"/>
                <a:gd name="connsiteY5" fmla="*/ 1314072 h 131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675" h="1314072">
                  <a:moveTo>
                    <a:pt x="278558" y="1314072"/>
                  </a:moveTo>
                  <a:lnTo>
                    <a:pt x="278558" y="1314072"/>
                  </a:lnTo>
                  <a:lnTo>
                    <a:pt x="0" y="78723"/>
                  </a:lnTo>
                  <a:lnTo>
                    <a:pt x="460227" y="0"/>
                  </a:lnTo>
                  <a:lnTo>
                    <a:pt x="726675" y="1150570"/>
                  </a:lnTo>
                  <a:lnTo>
                    <a:pt x="278558" y="1314072"/>
                  </a:lnTo>
                  <a:close/>
                </a:path>
              </a:pathLst>
            </a:custGeom>
            <a:solidFill>
              <a:srgbClr val="92D050">
                <a:alpha val="53000"/>
              </a:srgb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3" name="Forma libre 42"/>
            <p:cNvSpPr/>
            <p:nvPr/>
          </p:nvSpPr>
          <p:spPr>
            <a:xfrm>
              <a:off x="6618803" y="4808170"/>
              <a:ext cx="1247459" cy="1435184"/>
            </a:xfrm>
            <a:custGeom>
              <a:avLst/>
              <a:gdLst>
                <a:gd name="connsiteX0" fmla="*/ 0 w 1247459"/>
                <a:gd name="connsiteY0" fmla="*/ 18166 h 1435184"/>
                <a:gd name="connsiteX1" fmla="*/ 823565 w 1247459"/>
                <a:gd name="connsiteY1" fmla="*/ 121112 h 1435184"/>
                <a:gd name="connsiteX2" fmla="*/ 1229292 w 1247459"/>
                <a:gd name="connsiteY2" fmla="*/ 0 h 1435184"/>
                <a:gd name="connsiteX3" fmla="*/ 1247459 w 1247459"/>
                <a:gd name="connsiteY3" fmla="*/ 890177 h 1435184"/>
                <a:gd name="connsiteX4" fmla="*/ 218002 w 1247459"/>
                <a:gd name="connsiteY4" fmla="*/ 1435184 h 1435184"/>
                <a:gd name="connsiteX5" fmla="*/ 0 w 1247459"/>
                <a:gd name="connsiteY5" fmla="*/ 18166 h 143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459" h="1435184">
                  <a:moveTo>
                    <a:pt x="0" y="18166"/>
                  </a:moveTo>
                  <a:lnTo>
                    <a:pt x="823565" y="121112"/>
                  </a:lnTo>
                  <a:lnTo>
                    <a:pt x="1229292" y="0"/>
                  </a:lnTo>
                  <a:lnTo>
                    <a:pt x="1247459" y="890177"/>
                  </a:lnTo>
                  <a:lnTo>
                    <a:pt x="218002" y="1435184"/>
                  </a:lnTo>
                  <a:lnTo>
                    <a:pt x="0" y="18166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4" name="Forma libre 43"/>
            <p:cNvSpPr/>
            <p:nvPr/>
          </p:nvSpPr>
          <p:spPr>
            <a:xfrm>
              <a:off x="3784768" y="4693113"/>
              <a:ext cx="1362517" cy="1865133"/>
            </a:xfrm>
            <a:custGeom>
              <a:avLst/>
              <a:gdLst>
                <a:gd name="connsiteX0" fmla="*/ 36334 w 1362517"/>
                <a:gd name="connsiteY0" fmla="*/ 242225 h 1865133"/>
                <a:gd name="connsiteX1" fmla="*/ 1344350 w 1362517"/>
                <a:gd name="connsiteY1" fmla="*/ 0 h 1865133"/>
                <a:gd name="connsiteX2" fmla="*/ 1362517 w 1362517"/>
                <a:gd name="connsiteY2" fmla="*/ 1865133 h 1865133"/>
                <a:gd name="connsiteX3" fmla="*/ 847788 w 1362517"/>
                <a:gd name="connsiteY3" fmla="*/ 1865133 h 1865133"/>
                <a:gd name="connsiteX4" fmla="*/ 0 w 1362517"/>
                <a:gd name="connsiteY4" fmla="*/ 1568408 h 1865133"/>
                <a:gd name="connsiteX5" fmla="*/ 36334 w 1362517"/>
                <a:gd name="connsiteY5" fmla="*/ 242225 h 18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2517" h="1865133">
                  <a:moveTo>
                    <a:pt x="36334" y="242225"/>
                  </a:moveTo>
                  <a:lnTo>
                    <a:pt x="1344350" y="0"/>
                  </a:lnTo>
                  <a:lnTo>
                    <a:pt x="1362517" y="1865133"/>
                  </a:lnTo>
                  <a:lnTo>
                    <a:pt x="847788" y="1865133"/>
                  </a:lnTo>
                  <a:lnTo>
                    <a:pt x="0" y="1568408"/>
                  </a:lnTo>
                  <a:lnTo>
                    <a:pt x="36334" y="242225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534145"/>
            <a:ext cx="10092536" cy="44658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50876" y="1211974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400" b="1" dirty="0" smtClean="0">
                <a:solidFill>
                  <a:srgbClr val="C00000"/>
                </a:solidFill>
              </a:rPr>
              <a:t>PMDOT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250637" y="74377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05164" y="1830576"/>
            <a:ext cx="6116699" cy="4419499"/>
            <a:chOff x="3324225" y="1790383"/>
            <a:chExt cx="5543550" cy="3277235"/>
          </a:xfrm>
        </p:grpSpPr>
        <p:pic>
          <p:nvPicPr>
            <p:cNvPr id="25" name="Imagen 24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4" t="24473" r="6338" b="30276"/>
            <a:stretch/>
          </p:blipFill>
          <p:spPr bwMode="auto">
            <a:xfrm>
              <a:off x="3324225" y="1790383"/>
              <a:ext cx="5543550" cy="32772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762625" y="4124008"/>
              <a:ext cx="361950" cy="476250"/>
            </a:xfrm>
            <a:custGeom>
              <a:avLst/>
              <a:gdLst>
                <a:gd name="T0" fmla="*/ 45 w 570"/>
                <a:gd name="T1" fmla="*/ 120 h 750"/>
                <a:gd name="T2" fmla="*/ 405 w 570"/>
                <a:gd name="T3" fmla="*/ 15 h 750"/>
                <a:gd name="T4" fmla="*/ 570 w 570"/>
                <a:gd name="T5" fmla="*/ 0 h 750"/>
                <a:gd name="T6" fmla="*/ 555 w 570"/>
                <a:gd name="T7" fmla="*/ 750 h 750"/>
                <a:gd name="T8" fmla="*/ 315 w 570"/>
                <a:gd name="T9" fmla="*/ 705 h 750"/>
                <a:gd name="T10" fmla="*/ 90 w 570"/>
                <a:gd name="T11" fmla="*/ 615 h 750"/>
                <a:gd name="T12" fmla="*/ 0 w 570"/>
                <a:gd name="T13" fmla="*/ 585 h 750"/>
                <a:gd name="T14" fmla="*/ 45 w 570"/>
                <a:gd name="T15" fmla="*/ 12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750">
                  <a:moveTo>
                    <a:pt x="45" y="120"/>
                  </a:moveTo>
                  <a:lnTo>
                    <a:pt x="405" y="15"/>
                  </a:lnTo>
                  <a:lnTo>
                    <a:pt x="570" y="0"/>
                  </a:lnTo>
                  <a:lnTo>
                    <a:pt x="555" y="750"/>
                  </a:lnTo>
                  <a:lnTo>
                    <a:pt x="315" y="705"/>
                  </a:lnTo>
                  <a:lnTo>
                    <a:pt x="90" y="615"/>
                  </a:lnTo>
                  <a:lnTo>
                    <a:pt x="0" y="585"/>
                  </a:lnTo>
                  <a:lnTo>
                    <a:pt x="45" y="120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chemeClr val="lt1">
                      <a:lumMod val="95000"/>
                      <a:lumOff val="0"/>
                    </a:schemeClr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C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6477000" y="4162108"/>
              <a:ext cx="295275" cy="342900"/>
            </a:xfrm>
            <a:custGeom>
              <a:avLst/>
              <a:gdLst>
                <a:gd name="T0" fmla="*/ 0 w 465"/>
                <a:gd name="T1" fmla="*/ 0 h 540"/>
                <a:gd name="T2" fmla="*/ 210 w 465"/>
                <a:gd name="T3" fmla="*/ 45 h 540"/>
                <a:gd name="T4" fmla="*/ 300 w 465"/>
                <a:gd name="T5" fmla="*/ 45 h 540"/>
                <a:gd name="T6" fmla="*/ 390 w 465"/>
                <a:gd name="T7" fmla="*/ 45 h 540"/>
                <a:gd name="T8" fmla="*/ 465 w 465"/>
                <a:gd name="T9" fmla="*/ 360 h 540"/>
                <a:gd name="T10" fmla="*/ 360 w 465"/>
                <a:gd name="T11" fmla="*/ 390 h 540"/>
                <a:gd name="T12" fmla="*/ 225 w 465"/>
                <a:gd name="T13" fmla="*/ 465 h 540"/>
                <a:gd name="T14" fmla="*/ 60 w 465"/>
                <a:gd name="T15" fmla="*/ 540 h 540"/>
                <a:gd name="T16" fmla="*/ 0 w 465"/>
                <a:gd name="T1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40">
                  <a:moveTo>
                    <a:pt x="0" y="0"/>
                  </a:moveTo>
                  <a:lnTo>
                    <a:pt x="210" y="45"/>
                  </a:lnTo>
                  <a:lnTo>
                    <a:pt x="300" y="45"/>
                  </a:lnTo>
                  <a:lnTo>
                    <a:pt x="390" y="45"/>
                  </a:lnTo>
                  <a:lnTo>
                    <a:pt x="465" y="360"/>
                  </a:lnTo>
                  <a:lnTo>
                    <a:pt x="360" y="390"/>
                  </a:lnTo>
                  <a:lnTo>
                    <a:pt x="225" y="465"/>
                  </a:lnTo>
                  <a:lnTo>
                    <a:pt x="60" y="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chemeClr val="lt1">
                      <a:lumMod val="95000"/>
                      <a:lumOff val="0"/>
                    </a:schemeClr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C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6146800" y="3535363"/>
              <a:ext cx="1490345" cy="607695"/>
            </a:xfrm>
            <a:custGeom>
              <a:avLst/>
              <a:gdLst>
                <a:gd name="T0" fmla="*/ 108 w 2347"/>
                <a:gd name="T1" fmla="*/ 832 h 957"/>
                <a:gd name="T2" fmla="*/ 948 w 2347"/>
                <a:gd name="T3" fmla="*/ 957 h 957"/>
                <a:gd name="T4" fmla="*/ 1032 w 2347"/>
                <a:gd name="T5" fmla="*/ 849 h 957"/>
                <a:gd name="T6" fmla="*/ 1223 w 2347"/>
                <a:gd name="T7" fmla="*/ 807 h 957"/>
                <a:gd name="T8" fmla="*/ 1523 w 2347"/>
                <a:gd name="T9" fmla="*/ 766 h 957"/>
                <a:gd name="T10" fmla="*/ 1831 w 2347"/>
                <a:gd name="T11" fmla="*/ 682 h 957"/>
                <a:gd name="T12" fmla="*/ 2280 w 2347"/>
                <a:gd name="T13" fmla="*/ 632 h 957"/>
                <a:gd name="T14" fmla="*/ 2347 w 2347"/>
                <a:gd name="T15" fmla="*/ 591 h 957"/>
                <a:gd name="T16" fmla="*/ 2347 w 2347"/>
                <a:gd name="T17" fmla="*/ 0 h 957"/>
                <a:gd name="T18" fmla="*/ 2097 w 2347"/>
                <a:gd name="T19" fmla="*/ 75 h 957"/>
                <a:gd name="T20" fmla="*/ 1806 w 2347"/>
                <a:gd name="T21" fmla="*/ 133 h 957"/>
                <a:gd name="T22" fmla="*/ 1448 w 2347"/>
                <a:gd name="T23" fmla="*/ 208 h 957"/>
                <a:gd name="T24" fmla="*/ 1273 w 2347"/>
                <a:gd name="T25" fmla="*/ 233 h 957"/>
                <a:gd name="T26" fmla="*/ 985 w 2347"/>
                <a:gd name="T27" fmla="*/ 324 h 957"/>
                <a:gd name="T28" fmla="*/ 574 w 2347"/>
                <a:gd name="T29" fmla="*/ 416 h 957"/>
                <a:gd name="T30" fmla="*/ 466 w 2347"/>
                <a:gd name="T31" fmla="*/ 441 h 957"/>
                <a:gd name="T32" fmla="*/ 0 w 2347"/>
                <a:gd name="T33" fmla="*/ 491 h 957"/>
                <a:gd name="T34" fmla="*/ 108 w 2347"/>
                <a:gd name="T35" fmla="*/ 832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7" h="957">
                  <a:moveTo>
                    <a:pt x="108" y="832"/>
                  </a:moveTo>
                  <a:lnTo>
                    <a:pt x="948" y="957"/>
                  </a:lnTo>
                  <a:lnTo>
                    <a:pt x="1032" y="849"/>
                  </a:lnTo>
                  <a:lnTo>
                    <a:pt x="1223" y="807"/>
                  </a:lnTo>
                  <a:lnTo>
                    <a:pt x="1523" y="766"/>
                  </a:lnTo>
                  <a:lnTo>
                    <a:pt x="1831" y="682"/>
                  </a:lnTo>
                  <a:lnTo>
                    <a:pt x="2280" y="632"/>
                  </a:lnTo>
                  <a:lnTo>
                    <a:pt x="2347" y="591"/>
                  </a:lnTo>
                  <a:lnTo>
                    <a:pt x="2347" y="0"/>
                  </a:lnTo>
                  <a:lnTo>
                    <a:pt x="2097" y="75"/>
                  </a:lnTo>
                  <a:lnTo>
                    <a:pt x="1806" y="133"/>
                  </a:lnTo>
                  <a:lnTo>
                    <a:pt x="1448" y="208"/>
                  </a:lnTo>
                  <a:lnTo>
                    <a:pt x="1273" y="233"/>
                  </a:lnTo>
                  <a:lnTo>
                    <a:pt x="985" y="324"/>
                  </a:lnTo>
                  <a:lnTo>
                    <a:pt x="574" y="416"/>
                  </a:lnTo>
                  <a:lnTo>
                    <a:pt x="466" y="441"/>
                  </a:lnTo>
                  <a:lnTo>
                    <a:pt x="0" y="491"/>
                  </a:lnTo>
                  <a:lnTo>
                    <a:pt x="108" y="832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chemeClr val="lt1">
                      <a:lumMod val="95000"/>
                      <a:lumOff val="0"/>
                    </a:schemeClr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C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6584950" y="3461068"/>
              <a:ext cx="227330" cy="285750"/>
            </a:xfrm>
            <a:custGeom>
              <a:avLst/>
              <a:gdLst>
                <a:gd name="T0" fmla="*/ 0 w 358"/>
                <a:gd name="T1" fmla="*/ 75 h 450"/>
                <a:gd name="T2" fmla="*/ 234 w 358"/>
                <a:gd name="T3" fmla="*/ 0 h 450"/>
                <a:gd name="T4" fmla="*/ 358 w 358"/>
                <a:gd name="T5" fmla="*/ 415 h 450"/>
                <a:gd name="T6" fmla="*/ 134 w 358"/>
                <a:gd name="T7" fmla="*/ 450 h 450"/>
                <a:gd name="T8" fmla="*/ 0 w 358"/>
                <a:gd name="T9" fmla="*/ 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450">
                  <a:moveTo>
                    <a:pt x="0" y="75"/>
                  </a:moveTo>
                  <a:lnTo>
                    <a:pt x="234" y="0"/>
                  </a:lnTo>
                  <a:lnTo>
                    <a:pt x="358" y="415"/>
                  </a:lnTo>
                  <a:lnTo>
                    <a:pt x="134" y="45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chemeClr val="lt1">
                      <a:lumMod val="95000"/>
                      <a:lumOff val="0"/>
                    </a:schemeClr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C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6859905" y="3371533"/>
              <a:ext cx="227330" cy="311785"/>
            </a:xfrm>
            <a:custGeom>
              <a:avLst/>
              <a:gdLst>
                <a:gd name="T0" fmla="*/ 150 w 358"/>
                <a:gd name="T1" fmla="*/ 491 h 491"/>
                <a:gd name="T2" fmla="*/ 358 w 358"/>
                <a:gd name="T3" fmla="*/ 449 h 491"/>
                <a:gd name="T4" fmla="*/ 200 w 358"/>
                <a:gd name="T5" fmla="*/ 0 h 491"/>
                <a:gd name="T6" fmla="*/ 0 w 358"/>
                <a:gd name="T7" fmla="*/ 83 h 491"/>
                <a:gd name="T8" fmla="*/ 150 w 358"/>
                <a:gd name="T9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491">
                  <a:moveTo>
                    <a:pt x="150" y="491"/>
                  </a:moveTo>
                  <a:lnTo>
                    <a:pt x="358" y="449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150" y="491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chemeClr val="lt1">
                      <a:lumMod val="95000"/>
                      <a:lumOff val="0"/>
                    </a:schemeClr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C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7230110" y="3217863"/>
              <a:ext cx="248285" cy="396875"/>
            </a:xfrm>
            <a:custGeom>
              <a:avLst/>
              <a:gdLst>
                <a:gd name="T0" fmla="*/ 0 w 391"/>
                <a:gd name="T1" fmla="*/ 100 h 625"/>
                <a:gd name="T2" fmla="*/ 208 w 391"/>
                <a:gd name="T3" fmla="*/ 0 h 625"/>
                <a:gd name="T4" fmla="*/ 391 w 391"/>
                <a:gd name="T5" fmla="*/ 591 h 625"/>
                <a:gd name="T6" fmla="*/ 175 w 391"/>
                <a:gd name="T7" fmla="*/ 625 h 625"/>
                <a:gd name="T8" fmla="*/ 0 w 391"/>
                <a:gd name="T9" fmla="*/ 10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625">
                  <a:moveTo>
                    <a:pt x="0" y="100"/>
                  </a:moveTo>
                  <a:lnTo>
                    <a:pt x="208" y="0"/>
                  </a:lnTo>
                  <a:lnTo>
                    <a:pt x="391" y="591"/>
                  </a:lnTo>
                  <a:lnTo>
                    <a:pt x="175" y="62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chemeClr val="lt1">
                      <a:lumMod val="95000"/>
                      <a:lumOff val="0"/>
                    </a:schemeClr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C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5988050" y="3181033"/>
              <a:ext cx="697865" cy="454660"/>
            </a:xfrm>
            <a:custGeom>
              <a:avLst/>
              <a:gdLst>
                <a:gd name="T0" fmla="*/ 1099 w 1099"/>
                <a:gd name="T1" fmla="*/ 375 h 716"/>
                <a:gd name="T2" fmla="*/ 940 w 1099"/>
                <a:gd name="T3" fmla="*/ 0 h 716"/>
                <a:gd name="T4" fmla="*/ 0 w 1099"/>
                <a:gd name="T5" fmla="*/ 450 h 716"/>
                <a:gd name="T6" fmla="*/ 141 w 1099"/>
                <a:gd name="T7" fmla="*/ 716 h 716"/>
                <a:gd name="T8" fmla="*/ 1099 w 1099"/>
                <a:gd name="T9" fmla="*/ 375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716">
                  <a:moveTo>
                    <a:pt x="1099" y="375"/>
                  </a:moveTo>
                  <a:lnTo>
                    <a:pt x="940" y="0"/>
                  </a:lnTo>
                  <a:lnTo>
                    <a:pt x="0" y="450"/>
                  </a:lnTo>
                  <a:lnTo>
                    <a:pt x="141" y="716"/>
                  </a:lnTo>
                  <a:lnTo>
                    <a:pt x="1099" y="375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chemeClr val="lt1">
                      <a:lumMod val="95000"/>
                      <a:lumOff val="0"/>
                    </a:schemeClr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C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6838950" y="2837498"/>
              <a:ext cx="565785" cy="518160"/>
            </a:xfrm>
            <a:custGeom>
              <a:avLst/>
              <a:gdLst>
                <a:gd name="T0" fmla="*/ 0 w 891"/>
                <a:gd name="T1" fmla="*/ 366 h 816"/>
                <a:gd name="T2" fmla="*/ 699 w 891"/>
                <a:gd name="T3" fmla="*/ 0 h 816"/>
                <a:gd name="T4" fmla="*/ 891 w 891"/>
                <a:gd name="T5" fmla="*/ 500 h 816"/>
                <a:gd name="T6" fmla="*/ 633 w 891"/>
                <a:gd name="T7" fmla="*/ 624 h 816"/>
                <a:gd name="T8" fmla="*/ 166 w 891"/>
                <a:gd name="T9" fmla="*/ 816 h 816"/>
                <a:gd name="T10" fmla="*/ 0 w 891"/>
                <a:gd name="T11" fmla="*/ 36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816">
                  <a:moveTo>
                    <a:pt x="0" y="366"/>
                  </a:moveTo>
                  <a:lnTo>
                    <a:pt x="699" y="0"/>
                  </a:lnTo>
                  <a:lnTo>
                    <a:pt x="891" y="500"/>
                  </a:lnTo>
                  <a:lnTo>
                    <a:pt x="633" y="624"/>
                  </a:lnTo>
                  <a:lnTo>
                    <a:pt x="166" y="816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chemeClr val="lt1">
                      <a:lumMod val="95000"/>
                      <a:lumOff val="0"/>
                    </a:schemeClr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C"/>
            </a:p>
          </p:txBody>
        </p:sp>
      </p:grpSp>
      <p:cxnSp>
        <p:nvCxnSpPr>
          <p:cNvPr id="16" name="Conector angular 15"/>
          <p:cNvCxnSpPr/>
          <p:nvPr/>
        </p:nvCxnSpPr>
        <p:spPr>
          <a:xfrm flipV="1">
            <a:off x="505164" y="4108084"/>
            <a:ext cx="3120516" cy="63913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609469" y="4145751"/>
            <a:ext cx="1429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AHHYC SAN </a:t>
            </a:r>
          </a:p>
          <a:p>
            <a:r>
              <a:rPr lang="es-EC" dirty="0" smtClean="0"/>
              <a:t>MIGUEL A. VI</a:t>
            </a:r>
            <a:endParaRPr lang="es-EC" dirty="0"/>
          </a:p>
        </p:txBody>
      </p:sp>
      <p:sp>
        <p:nvSpPr>
          <p:cNvPr id="18" name="Elipse 17"/>
          <p:cNvSpPr/>
          <p:nvPr/>
        </p:nvSpPr>
        <p:spPr>
          <a:xfrm>
            <a:off x="2489731" y="2902008"/>
            <a:ext cx="2988347" cy="283410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CuadroTexto 44"/>
          <p:cNvSpPr txBox="1"/>
          <p:nvPr/>
        </p:nvSpPr>
        <p:spPr>
          <a:xfrm>
            <a:off x="1706077" y="-13717"/>
            <a:ext cx="87969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C" sz="1600" b="1" dirty="0" smtClean="0">
                <a:solidFill>
                  <a:srgbClr val="0070C0"/>
                </a:solidFill>
              </a:rPr>
              <a:t>COMITÉ   </a:t>
            </a:r>
            <a:r>
              <a:rPr lang="es-EC" sz="1600" b="1" dirty="0">
                <a:solidFill>
                  <a:srgbClr val="0070C0"/>
                </a:solidFill>
              </a:rPr>
              <a:t>PRO </a:t>
            </a:r>
            <a:r>
              <a:rPr lang="es-EC" sz="1600" b="1" dirty="0" smtClean="0">
                <a:solidFill>
                  <a:srgbClr val="0070C0"/>
                </a:solidFill>
              </a:rPr>
              <a:t>- MEJORAS </a:t>
            </a:r>
            <a:r>
              <a:rPr lang="es-EC" sz="1600" b="1" dirty="0">
                <a:solidFill>
                  <a:srgbClr val="0070C0"/>
                </a:solidFill>
              </a:rPr>
              <a:t>DEL BARRIO </a:t>
            </a:r>
            <a:r>
              <a:rPr lang="es-EC" sz="1600" b="1" dirty="0" smtClean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</a:rPr>
              <a:t>SAN MIGUEL DE AMAGASI ETAPA VI”</a:t>
            </a:r>
          </a:p>
          <a:p>
            <a:pPr algn="ctr"/>
            <a:endParaRPr lang="es-EC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837</Words>
  <Application>Microsoft Office PowerPoint</Application>
  <PresentationFormat>Personalizado</PresentationFormat>
  <Paragraphs>186</Paragraphs>
  <Slides>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Tema de Office</vt:lpstr>
      <vt:lpstr>AutoCAD Drawing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Paul Gabriel Muñoz Mera</cp:lastModifiedBy>
  <cp:revision>83</cp:revision>
  <cp:lastPrinted>2020-02-18T16:10:20Z</cp:lastPrinted>
  <dcterms:created xsi:type="dcterms:W3CDTF">2019-12-04T23:35:16Z</dcterms:created>
  <dcterms:modified xsi:type="dcterms:W3CDTF">2021-01-05T01:16:32Z</dcterms:modified>
</cp:coreProperties>
</file>