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9" r:id="rId2"/>
    <p:sldId id="284" r:id="rId3"/>
    <p:sldId id="279" r:id="rId4"/>
    <p:sldId id="285" r:id="rId5"/>
    <p:sldId id="286" r:id="rId6"/>
    <p:sldId id="278" r:id="rId7"/>
    <p:sldId id="288" r:id="rId8"/>
  </p:sldIdLst>
  <p:sldSz cx="12192000" cy="6858000"/>
  <p:notesSz cx="9236075" cy="7010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E699"/>
    <a:srgbClr val="92D0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9408" autoAdjust="0"/>
  </p:normalViewPr>
  <p:slideViewPr>
    <p:cSldViewPr snapToGrid="0" snapToObjects="1">
      <p:cViewPr>
        <p:scale>
          <a:sx n="130" d="100"/>
          <a:sy n="130" d="100"/>
        </p:scale>
        <p:origin x="978" y="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306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30613" y="0"/>
            <a:ext cx="4003306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6821-8AE0-4BB4-B0EF-E3E0A0B590D4}" type="datetimeFigureOut">
              <a:rPr lang="es-ES" smtClean="0"/>
              <a:t>04/01/2021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658755"/>
            <a:ext cx="4003306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30613" y="6658755"/>
            <a:ext cx="4003306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2DEBC-392A-429A-9CBC-2E386B4A24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95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3306" cy="350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30613" y="2"/>
            <a:ext cx="4003306" cy="3509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31ABE-E3E5-46AA-B6F6-7545B409E363}" type="datetimeFigureOut">
              <a:rPr lang="es-EC" smtClean="0"/>
              <a:t>04/01/2021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81238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23180" y="3329746"/>
            <a:ext cx="7389722" cy="31548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658369"/>
            <a:ext cx="4003306" cy="350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30613" y="6658369"/>
            <a:ext cx="4003306" cy="350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78ABF-3C4A-4BF0-BF7E-67B9225E39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9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20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42" y="1583926"/>
            <a:ext cx="7391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44672" y="705940"/>
            <a:ext cx="1031707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4800" b="1" dirty="0">
                <a:solidFill>
                  <a:srgbClr val="0070C0"/>
                </a:solidFill>
              </a:rPr>
              <a:t>BARRIO </a:t>
            </a:r>
          </a:p>
          <a:p>
            <a:pPr algn="ctr"/>
            <a:r>
              <a:rPr lang="es-ES" sz="4800" b="1" dirty="0">
                <a:solidFill>
                  <a:srgbClr val="0070C0"/>
                </a:solidFill>
              </a:rPr>
              <a:t>“DANIEL MONTOYA SEGUNDA ETAPA”</a:t>
            </a:r>
          </a:p>
          <a:p>
            <a:pPr algn="ctr"/>
            <a:endParaRPr lang="es-ES_tradnl" sz="2800" b="1" dirty="0">
              <a:solidFill>
                <a:srgbClr val="C00000"/>
              </a:solidFill>
            </a:endParaRPr>
          </a:p>
          <a:p>
            <a:pPr algn="ctr"/>
            <a:r>
              <a:rPr lang="es-ES_tradnl" sz="2800" b="1" dirty="0">
                <a:solidFill>
                  <a:srgbClr val="C00000"/>
                </a:solidFill>
              </a:rPr>
              <a:t>PRIORIZACIÓN GRUPO 2- POSICIÓN 65</a:t>
            </a:r>
            <a:endParaRPr lang="es-EC" sz="2800" b="1" dirty="0">
              <a:solidFill>
                <a:srgbClr val="C00000"/>
              </a:solidFill>
            </a:endParaRPr>
          </a:p>
          <a:p>
            <a:pPr algn="ctr"/>
            <a:endParaRPr lang="es-ES_tradnl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232167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634709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69257" y="9618"/>
            <a:ext cx="108131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BARRIO “DANIEL MONTOYA SEGUNDA ETAPA”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05559" y="52306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graphicFrame>
        <p:nvGraphicFramePr>
          <p:cNvPr id="18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408517"/>
              </p:ext>
            </p:extLst>
          </p:nvPr>
        </p:nvGraphicFramePr>
        <p:xfrm>
          <a:off x="6807003" y="5231304"/>
          <a:ext cx="2801018" cy="128065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877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1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3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10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64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2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  0%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621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0%</a:t>
                      </a:r>
                      <a:endParaRPr kumimoji="0" lang="es-E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CuadroTexto 24"/>
          <p:cNvSpPr txBox="1"/>
          <p:nvPr/>
        </p:nvSpPr>
        <p:spPr>
          <a:xfrm>
            <a:off x="252562" y="789106"/>
            <a:ext cx="876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DEL ASENTAMIENTO – PRIORIZACIÓN GRUPO 2 – POSICIÓN 65 </a:t>
            </a:r>
          </a:p>
        </p:txBody>
      </p:sp>
      <p:graphicFrame>
        <p:nvGraphicFramePr>
          <p:cNvPr id="22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41504"/>
              </p:ext>
            </p:extLst>
          </p:nvPr>
        </p:nvGraphicFramePr>
        <p:xfrm>
          <a:off x="360563" y="1104621"/>
          <a:ext cx="6353894" cy="553008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84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93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86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53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58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5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(INICIO)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 ACTUAL:</a:t>
                      </a:r>
                    </a:p>
                  </a:txBody>
                  <a:tcPr marL="91419" marR="91419" marT="45711" marB="45711" anchor="ctr" horzOverflow="overflow"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63,64%</a:t>
                      </a: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(ACTUAL):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 Hab. 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A2(A1002-35) 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ZONIFICACION PROPUESTA: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D3(D203-80)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MINIMO: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7493512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Residencial Urbano 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32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1138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71450" lvl="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Nº 317-AT-DMGR-2018  de fecha 15 de noviembre de </a:t>
                      </a:r>
                      <a:r>
                        <a:rPr kumimoji="0" lang="es-EC" sz="800" b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kumimoji="0" lang="es-EC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respecto al </a:t>
                      </a: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es-EC" sz="80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</a:t>
                      </a:r>
                      <a:r>
                        <a:rPr kumimoji="0" lang="es-EC" sz="80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movimientos en masa: el AHHYC “Daniel Montoya Segunda Etapa” en general presenta un Riesgo Bajo para los lotes expuestos frente a deslizamientos pero presenta un Riesgo Alto para procesos de erosión superficial y flujos de lodo en los lotes 01 y 02.”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s-ES" sz="80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just" rtl="0">
                        <a:buFont typeface="Arial" panose="020B0604020202020204" pitchFamily="34" charset="0"/>
                        <a:buChar char="•"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Rectificación Oficio 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Nro. GADDMQ-SGSG-DMGR-2020-0024-OF de fecha 14 de  enero de 2020: 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es-EC" sz="80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Considerando que la calificación del riesgo frente a movimientos en masa es aquella que debe ser considerada en los procesos de legalización o regularización de la tenencia de tierra, la Dirección Metropolitana de Gestión de Riesgos se </a:t>
                      </a:r>
                      <a:r>
                        <a:rPr kumimoji="0" lang="es-EC" sz="800" i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rectifica</a:t>
                      </a:r>
                      <a:r>
                        <a:rPr kumimoji="0" lang="es-EC" sz="80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 la descripción de la calificación de riesgos indicando que el AHHYC “Daniel Montoya Segunda Etapa” en general presenta un Riesgo Bajo Mitigable para todos los lotes expuestos frente a deslizamientos, sin embargo presenta un Riesgo Alto Mitigable para los lotes 01 y 02 frente a procesos de erosión superficial y flujos de lodo debido a que se encuentran asentados sobre un relleno de quebrada. 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8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3.884,69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Derechos y Acciones</a:t>
                      </a: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22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Faja de protección en lotes por quebrada rellena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174,68</a:t>
                      </a:r>
                    </a:p>
                  </a:txBody>
                  <a:tcPr marL="68567" marR="68567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8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quebrada rellena en lotes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236,43</a:t>
                      </a:r>
                    </a:p>
                  </a:txBody>
                  <a:tcPr marL="68567" marR="68567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48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verde: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368,77</a:t>
                      </a:r>
                    </a:p>
                  </a:txBody>
                  <a:tcPr marL="68567" marR="68567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481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vial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1011,49</a:t>
                      </a:r>
                    </a:p>
                  </a:txBody>
                  <a:tcPr marL="68567" marR="68567" marT="0" marB="0" anchor="ctr"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506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del terreno(Área Total)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5.676,06</a:t>
                      </a: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UERB-EE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170" name="Picture 2" descr="\\Pc09regtb05\regula tu barrio2\2018\FOTOS\INSPECCIONES\INSPECCIÓN DANIEL MONTOYA 2\DSC_11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02" y="3521123"/>
            <a:ext cx="2787591" cy="15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Pc09regtb05\regula tu barrio2\2018\FOTOS\INSPECCIONES\INSPECCIÓN DANIEL MONTOYA 2\DSC_11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4055" r="27400"/>
          <a:stretch/>
        </p:blipFill>
        <p:spPr bwMode="auto">
          <a:xfrm>
            <a:off x="6793353" y="1190662"/>
            <a:ext cx="2801240" cy="22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t="17724" r="33415" b="14805"/>
          <a:stretch/>
        </p:blipFill>
        <p:spPr bwMode="auto">
          <a:xfrm>
            <a:off x="9727515" y="1186535"/>
            <a:ext cx="2296028" cy="29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orma libre"/>
          <p:cNvSpPr/>
          <p:nvPr/>
        </p:nvSpPr>
        <p:spPr>
          <a:xfrm>
            <a:off x="10356850" y="2597150"/>
            <a:ext cx="323850" cy="114300"/>
          </a:xfrm>
          <a:custGeom>
            <a:avLst/>
            <a:gdLst>
              <a:gd name="connsiteX0" fmla="*/ 323850 w 323850"/>
              <a:gd name="connsiteY0" fmla="*/ 114300 h 114300"/>
              <a:gd name="connsiteX1" fmla="*/ 6350 w 323850"/>
              <a:gd name="connsiteY1" fmla="*/ 101600 h 114300"/>
              <a:gd name="connsiteX2" fmla="*/ 0 w 323850"/>
              <a:gd name="connsiteY2" fmla="*/ 19050 h 114300"/>
              <a:gd name="connsiteX3" fmla="*/ 0 w 323850"/>
              <a:gd name="connsiteY3" fmla="*/ 0 h 114300"/>
              <a:gd name="connsiteX4" fmla="*/ 298450 w 323850"/>
              <a:gd name="connsiteY4" fmla="*/ 12700 h 114300"/>
              <a:gd name="connsiteX5" fmla="*/ 323850 w 323850"/>
              <a:gd name="connsiteY5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50" h="114300">
                <a:moveTo>
                  <a:pt x="323850" y="114300"/>
                </a:moveTo>
                <a:lnTo>
                  <a:pt x="6350" y="101600"/>
                </a:lnTo>
                <a:lnTo>
                  <a:pt x="0" y="19050"/>
                </a:lnTo>
                <a:lnTo>
                  <a:pt x="0" y="0"/>
                </a:lnTo>
                <a:lnTo>
                  <a:pt x="298450" y="12700"/>
                </a:lnTo>
                <a:lnTo>
                  <a:pt x="323850" y="1143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Forma libre"/>
          <p:cNvSpPr/>
          <p:nvPr/>
        </p:nvSpPr>
        <p:spPr>
          <a:xfrm>
            <a:off x="10706100" y="2743200"/>
            <a:ext cx="107950" cy="1162050"/>
          </a:xfrm>
          <a:custGeom>
            <a:avLst/>
            <a:gdLst>
              <a:gd name="connsiteX0" fmla="*/ 0 w 107950"/>
              <a:gd name="connsiteY0" fmla="*/ 0 h 1162050"/>
              <a:gd name="connsiteX1" fmla="*/ 38100 w 107950"/>
              <a:gd name="connsiteY1" fmla="*/ 209550 h 1162050"/>
              <a:gd name="connsiteX2" fmla="*/ 19050 w 107950"/>
              <a:gd name="connsiteY2" fmla="*/ 266700 h 1162050"/>
              <a:gd name="connsiteX3" fmla="*/ 44450 w 107950"/>
              <a:gd name="connsiteY3" fmla="*/ 628650 h 1162050"/>
              <a:gd name="connsiteX4" fmla="*/ 50800 w 107950"/>
              <a:gd name="connsiteY4" fmla="*/ 762000 h 1162050"/>
              <a:gd name="connsiteX5" fmla="*/ 107950 w 107950"/>
              <a:gd name="connsiteY5" fmla="*/ 889000 h 1162050"/>
              <a:gd name="connsiteX6" fmla="*/ 76200 w 107950"/>
              <a:gd name="connsiteY6" fmla="*/ 116205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950" h="1162050">
                <a:moveTo>
                  <a:pt x="0" y="0"/>
                </a:moveTo>
                <a:lnTo>
                  <a:pt x="38100" y="209550"/>
                </a:lnTo>
                <a:lnTo>
                  <a:pt x="19050" y="266700"/>
                </a:lnTo>
                <a:lnTo>
                  <a:pt x="44450" y="628650"/>
                </a:lnTo>
                <a:lnTo>
                  <a:pt x="50800" y="762000"/>
                </a:lnTo>
                <a:lnTo>
                  <a:pt x="107950" y="889000"/>
                </a:lnTo>
                <a:lnTo>
                  <a:pt x="76200" y="1162050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Forma libre"/>
          <p:cNvSpPr/>
          <p:nvPr/>
        </p:nvSpPr>
        <p:spPr>
          <a:xfrm>
            <a:off x="9779000" y="3810000"/>
            <a:ext cx="2025650" cy="184150"/>
          </a:xfrm>
          <a:custGeom>
            <a:avLst/>
            <a:gdLst>
              <a:gd name="connsiteX0" fmla="*/ 0 w 2025650"/>
              <a:gd name="connsiteY0" fmla="*/ 0 h 184150"/>
              <a:gd name="connsiteX1" fmla="*/ 933450 w 2025650"/>
              <a:gd name="connsiteY1" fmla="*/ 76200 h 184150"/>
              <a:gd name="connsiteX2" fmla="*/ 1600200 w 2025650"/>
              <a:gd name="connsiteY2" fmla="*/ 146050 h 184150"/>
              <a:gd name="connsiteX3" fmla="*/ 2025650 w 2025650"/>
              <a:gd name="connsiteY3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5650" h="184150">
                <a:moveTo>
                  <a:pt x="0" y="0"/>
                </a:moveTo>
                <a:lnTo>
                  <a:pt x="933450" y="76200"/>
                </a:lnTo>
                <a:lnTo>
                  <a:pt x="1600200" y="146050"/>
                </a:lnTo>
                <a:lnTo>
                  <a:pt x="2025650" y="184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 rot="337337">
            <a:off x="10100698" y="3696802"/>
            <a:ext cx="4122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/>
              <a:t>PIO XII</a:t>
            </a:r>
          </a:p>
        </p:txBody>
      </p:sp>
      <p:sp>
        <p:nvSpPr>
          <p:cNvPr id="16" name="15 CuadroTexto"/>
          <p:cNvSpPr txBox="1"/>
          <p:nvPr/>
        </p:nvSpPr>
        <p:spPr>
          <a:xfrm rot="15954140">
            <a:off x="10610837" y="3145610"/>
            <a:ext cx="4122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/>
              <a:t>ROMA</a:t>
            </a:r>
          </a:p>
        </p:txBody>
      </p:sp>
    </p:spTree>
    <p:extLst>
      <p:ext uri="{BB962C8B-B14F-4D97-AF65-F5344CB8AC3E}">
        <p14:creationId xmlns:p14="http://schemas.microsoft.com/office/powerpoint/2010/main" val="43416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232167"/>
            <a:ext cx="1243123" cy="625833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634709"/>
            <a:ext cx="10092536" cy="446582"/>
          </a:xfrm>
          <a:prstGeom prst="rect">
            <a:avLst/>
          </a:prstGeom>
        </p:spPr>
      </p:pic>
      <p:sp>
        <p:nvSpPr>
          <p:cNvPr id="8" name="CuadroTexto 24"/>
          <p:cNvSpPr txBox="1"/>
          <p:nvPr/>
        </p:nvSpPr>
        <p:spPr>
          <a:xfrm>
            <a:off x="349181" y="813943"/>
            <a:ext cx="58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CERCANAS AL ASENTAMIENTO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9335069" y="1419367"/>
            <a:ext cx="450376" cy="27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"/>
          <p:cNvSpPr/>
          <p:nvPr/>
        </p:nvSpPr>
        <p:spPr>
          <a:xfrm>
            <a:off x="9335069" y="1844722"/>
            <a:ext cx="450376" cy="27295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9335069" y="2360747"/>
            <a:ext cx="450376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16"/>
          <p:cNvSpPr txBox="1"/>
          <p:nvPr/>
        </p:nvSpPr>
        <p:spPr>
          <a:xfrm>
            <a:off x="9789701" y="1424414"/>
            <a:ext cx="17903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1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ASENTAMIENTO</a:t>
            </a:r>
          </a:p>
        </p:txBody>
      </p:sp>
      <p:sp>
        <p:nvSpPr>
          <p:cNvPr id="27" name="CuadroTexto 16"/>
          <p:cNvSpPr txBox="1"/>
          <p:nvPr/>
        </p:nvSpPr>
        <p:spPr>
          <a:xfrm>
            <a:off x="9785444" y="1758544"/>
            <a:ext cx="1790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5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ESTADIO DE BELLAVISTA DE CALDERÓN</a:t>
            </a:r>
          </a:p>
        </p:txBody>
      </p:sp>
      <p:sp>
        <p:nvSpPr>
          <p:cNvPr id="28" name="CuadroTexto 16"/>
          <p:cNvSpPr txBox="1"/>
          <p:nvPr/>
        </p:nvSpPr>
        <p:spPr>
          <a:xfrm>
            <a:off x="9785445" y="2255335"/>
            <a:ext cx="1790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05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DISTANCIA 1,7km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8718732" y="5742971"/>
            <a:ext cx="18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1" name="CuadroTexto 6"/>
          <p:cNvSpPr txBox="1"/>
          <p:nvPr/>
        </p:nvSpPr>
        <p:spPr>
          <a:xfrm>
            <a:off x="769257" y="9618"/>
            <a:ext cx="108131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BARRIO “DANIEL MONTOYA SEGUNDA ETAPA”</a:t>
            </a:r>
          </a:p>
        </p:txBody>
      </p:sp>
      <p:sp>
        <p:nvSpPr>
          <p:cNvPr id="33" name="CuadroTexto 7"/>
          <p:cNvSpPr txBox="1"/>
          <p:nvPr/>
        </p:nvSpPr>
        <p:spPr>
          <a:xfrm>
            <a:off x="2905559" y="52306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17" name="16 CuadroTexto"/>
          <p:cNvSpPr txBox="1"/>
          <p:nvPr/>
        </p:nvSpPr>
        <p:spPr>
          <a:xfrm rot="2162206">
            <a:off x="6744660" y="5548573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50" dirty="0">
                <a:solidFill>
                  <a:schemeClr val="bg1"/>
                </a:solidFill>
              </a:rPr>
              <a:t>200m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21269" r="33996" b="16865"/>
          <a:stretch/>
        </p:blipFill>
        <p:spPr bwMode="auto">
          <a:xfrm>
            <a:off x="629392" y="1386567"/>
            <a:ext cx="8272219" cy="51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orma libre"/>
          <p:cNvSpPr/>
          <p:nvPr/>
        </p:nvSpPr>
        <p:spPr>
          <a:xfrm>
            <a:off x="6650182" y="5759532"/>
            <a:ext cx="273132" cy="296884"/>
          </a:xfrm>
          <a:custGeom>
            <a:avLst/>
            <a:gdLst>
              <a:gd name="connsiteX0" fmla="*/ 35626 w 273132"/>
              <a:gd name="connsiteY0" fmla="*/ 0 h 296884"/>
              <a:gd name="connsiteX1" fmla="*/ 273132 w 273132"/>
              <a:gd name="connsiteY1" fmla="*/ 35626 h 296884"/>
              <a:gd name="connsiteX2" fmla="*/ 249382 w 273132"/>
              <a:gd name="connsiteY2" fmla="*/ 296884 h 296884"/>
              <a:gd name="connsiteX3" fmla="*/ 0 w 273132"/>
              <a:gd name="connsiteY3" fmla="*/ 273133 h 296884"/>
              <a:gd name="connsiteX4" fmla="*/ 35626 w 273132"/>
              <a:gd name="connsiteY4" fmla="*/ 0 h 29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32" h="296884">
                <a:moveTo>
                  <a:pt x="35626" y="0"/>
                </a:moveTo>
                <a:lnTo>
                  <a:pt x="273132" y="35626"/>
                </a:lnTo>
                <a:lnTo>
                  <a:pt x="249382" y="296884"/>
                </a:lnTo>
                <a:lnTo>
                  <a:pt x="0" y="273133"/>
                </a:lnTo>
                <a:lnTo>
                  <a:pt x="35626" y="0"/>
                </a:lnTo>
                <a:close/>
              </a:path>
            </a:pathLst>
          </a:cu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orma libre"/>
          <p:cNvSpPr/>
          <p:nvPr/>
        </p:nvSpPr>
        <p:spPr>
          <a:xfrm>
            <a:off x="5913912" y="3265714"/>
            <a:ext cx="463137" cy="106878"/>
          </a:xfrm>
          <a:custGeom>
            <a:avLst/>
            <a:gdLst>
              <a:gd name="connsiteX0" fmla="*/ 463137 w 463137"/>
              <a:gd name="connsiteY0" fmla="*/ 106878 h 106878"/>
              <a:gd name="connsiteX1" fmla="*/ 0 w 463137"/>
              <a:gd name="connsiteY1" fmla="*/ 106878 h 106878"/>
              <a:gd name="connsiteX2" fmla="*/ 0 w 463137"/>
              <a:gd name="connsiteY2" fmla="*/ 0 h 106878"/>
              <a:gd name="connsiteX3" fmla="*/ 427511 w 463137"/>
              <a:gd name="connsiteY3" fmla="*/ 0 h 106878"/>
              <a:gd name="connsiteX4" fmla="*/ 463137 w 463137"/>
              <a:gd name="connsiteY4" fmla="*/ 106878 h 10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37" h="106878">
                <a:moveTo>
                  <a:pt x="463137" y="106878"/>
                </a:moveTo>
                <a:lnTo>
                  <a:pt x="0" y="106878"/>
                </a:lnTo>
                <a:lnTo>
                  <a:pt x="0" y="0"/>
                </a:lnTo>
                <a:lnTo>
                  <a:pt x="427511" y="0"/>
                </a:lnTo>
                <a:lnTo>
                  <a:pt x="463137" y="10687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orma libre"/>
          <p:cNvSpPr/>
          <p:nvPr/>
        </p:nvSpPr>
        <p:spPr>
          <a:xfrm>
            <a:off x="6388925" y="3384468"/>
            <a:ext cx="617517" cy="2434441"/>
          </a:xfrm>
          <a:custGeom>
            <a:avLst/>
            <a:gdLst>
              <a:gd name="connsiteX0" fmla="*/ 0 w 617517"/>
              <a:gd name="connsiteY0" fmla="*/ 0 h 2434441"/>
              <a:gd name="connsiteX1" fmla="*/ 47501 w 617517"/>
              <a:gd name="connsiteY1" fmla="*/ 320633 h 2434441"/>
              <a:gd name="connsiteX2" fmla="*/ 59376 w 617517"/>
              <a:gd name="connsiteY2" fmla="*/ 973776 h 2434441"/>
              <a:gd name="connsiteX3" fmla="*/ 71252 w 617517"/>
              <a:gd name="connsiteY3" fmla="*/ 1211283 h 2434441"/>
              <a:gd name="connsiteX4" fmla="*/ 142504 w 617517"/>
              <a:gd name="connsiteY4" fmla="*/ 1282535 h 2434441"/>
              <a:gd name="connsiteX5" fmla="*/ 106878 w 617517"/>
              <a:gd name="connsiteY5" fmla="*/ 1638794 h 2434441"/>
              <a:gd name="connsiteX6" fmla="*/ 617517 w 617517"/>
              <a:gd name="connsiteY6" fmla="*/ 1674420 h 2434441"/>
              <a:gd name="connsiteX7" fmla="*/ 534389 w 617517"/>
              <a:gd name="connsiteY7" fmla="*/ 2434441 h 243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517" h="2434441">
                <a:moveTo>
                  <a:pt x="0" y="0"/>
                </a:moveTo>
                <a:lnTo>
                  <a:pt x="47501" y="320633"/>
                </a:lnTo>
                <a:lnTo>
                  <a:pt x="59376" y="973776"/>
                </a:lnTo>
                <a:lnTo>
                  <a:pt x="71252" y="1211283"/>
                </a:lnTo>
                <a:lnTo>
                  <a:pt x="142504" y="1282535"/>
                </a:lnTo>
                <a:lnTo>
                  <a:pt x="106878" y="1638794"/>
                </a:lnTo>
                <a:lnTo>
                  <a:pt x="617517" y="1674420"/>
                </a:lnTo>
                <a:lnTo>
                  <a:pt x="534389" y="2434441"/>
                </a:lnTo>
              </a:path>
            </a:pathLst>
          </a:cu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6605512" y="4096987"/>
            <a:ext cx="63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1,7km</a:t>
            </a:r>
          </a:p>
        </p:txBody>
      </p:sp>
    </p:spTree>
    <p:extLst>
      <p:ext uri="{BB962C8B-B14F-4D97-AF65-F5344CB8AC3E}">
        <p14:creationId xmlns:p14="http://schemas.microsoft.com/office/powerpoint/2010/main" val="367398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11" name="CuadroTexto 7"/>
          <p:cNvSpPr txBox="1"/>
          <p:nvPr/>
        </p:nvSpPr>
        <p:spPr>
          <a:xfrm>
            <a:off x="557757" y="985761"/>
            <a:ext cx="388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PLANO DEL ASENTAMIENTO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4054" y="1695450"/>
            <a:ext cx="504825" cy="228600"/>
          </a:xfrm>
          <a:prstGeom prst="rect">
            <a:avLst/>
          </a:prstGeom>
          <a:noFill/>
          <a:ln w="29845">
            <a:solidFill>
              <a:srgbClr val="FF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294052" y="2095500"/>
            <a:ext cx="504825" cy="2286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6"/>
          <p:cNvSpPr txBox="1"/>
          <p:nvPr/>
        </p:nvSpPr>
        <p:spPr>
          <a:xfrm>
            <a:off x="807345" y="1669572"/>
            <a:ext cx="179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MACRO-LOTE </a:t>
            </a:r>
          </a:p>
        </p:txBody>
      </p:sp>
      <p:sp>
        <p:nvSpPr>
          <p:cNvPr id="21" name="CuadroTexto 16"/>
          <p:cNvSpPr txBox="1"/>
          <p:nvPr/>
        </p:nvSpPr>
        <p:spPr>
          <a:xfrm>
            <a:off x="781467" y="1992466"/>
            <a:ext cx="289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CALLE E11</a:t>
            </a:r>
          </a:p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CALLE N10 ROMA</a:t>
            </a:r>
          </a:p>
        </p:txBody>
      </p:sp>
      <p:sp>
        <p:nvSpPr>
          <p:cNvPr id="24" name="CuadroTexto 6"/>
          <p:cNvSpPr txBox="1"/>
          <p:nvPr/>
        </p:nvSpPr>
        <p:spPr>
          <a:xfrm>
            <a:off x="769257" y="9618"/>
            <a:ext cx="108131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BARRIO “DANIEL MONTOYA SEGUNDA ETAPA”</a:t>
            </a:r>
          </a:p>
        </p:txBody>
      </p:sp>
      <p:sp>
        <p:nvSpPr>
          <p:cNvPr id="25" name="CuadroTexto 7"/>
          <p:cNvSpPr txBox="1"/>
          <p:nvPr/>
        </p:nvSpPr>
        <p:spPr>
          <a:xfrm>
            <a:off x="2905559" y="52306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pic>
        <p:nvPicPr>
          <p:cNvPr id="14" name="Picture 1" descr="\\Pc09regtb05\regula tu barrio2\2019\BARRIOS\BARRIOS PRIORISADOS PROCESO DE REGULARIZACIÓN 2019\25) DANIEL MONTOYA\PLAN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2969" r="1743" b="22688"/>
          <a:stretch/>
        </p:blipFill>
        <p:spPr bwMode="auto">
          <a:xfrm>
            <a:off x="2320119" y="1809750"/>
            <a:ext cx="9454094" cy="42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orma libre"/>
          <p:cNvSpPr/>
          <p:nvPr/>
        </p:nvSpPr>
        <p:spPr>
          <a:xfrm>
            <a:off x="3220872" y="2743200"/>
            <a:ext cx="736979" cy="1446663"/>
          </a:xfrm>
          <a:custGeom>
            <a:avLst/>
            <a:gdLst>
              <a:gd name="connsiteX0" fmla="*/ 0 w 736979"/>
              <a:gd name="connsiteY0" fmla="*/ 0 h 1446663"/>
              <a:gd name="connsiteX1" fmla="*/ 81886 w 736979"/>
              <a:gd name="connsiteY1" fmla="*/ 1446663 h 1446663"/>
              <a:gd name="connsiteX2" fmla="*/ 736979 w 736979"/>
              <a:gd name="connsiteY2" fmla="*/ 1446663 h 1446663"/>
              <a:gd name="connsiteX3" fmla="*/ 614149 w 736979"/>
              <a:gd name="connsiteY3" fmla="*/ 27296 h 1446663"/>
              <a:gd name="connsiteX4" fmla="*/ 0 w 736979"/>
              <a:gd name="connsiteY4" fmla="*/ 0 h 14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979" h="1446663">
                <a:moveTo>
                  <a:pt x="0" y="0"/>
                </a:moveTo>
                <a:lnTo>
                  <a:pt x="81886" y="1446663"/>
                </a:lnTo>
                <a:lnTo>
                  <a:pt x="736979" y="1446663"/>
                </a:lnTo>
                <a:lnTo>
                  <a:pt x="614149" y="272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orma libre"/>
          <p:cNvSpPr/>
          <p:nvPr/>
        </p:nvSpPr>
        <p:spPr>
          <a:xfrm>
            <a:off x="2838298" y="4140403"/>
            <a:ext cx="8149132" cy="416967"/>
          </a:xfrm>
          <a:custGeom>
            <a:avLst/>
            <a:gdLst>
              <a:gd name="connsiteX0" fmla="*/ 0 w 8149132"/>
              <a:gd name="connsiteY0" fmla="*/ 51207 h 416967"/>
              <a:gd name="connsiteX1" fmla="*/ 4769510 w 8149132"/>
              <a:gd name="connsiteY1" fmla="*/ 73152 h 416967"/>
              <a:gd name="connsiteX2" fmla="*/ 7922361 w 8149132"/>
              <a:gd name="connsiteY2" fmla="*/ 117043 h 416967"/>
              <a:gd name="connsiteX3" fmla="*/ 7995513 w 8149132"/>
              <a:gd name="connsiteY3" fmla="*/ 87783 h 416967"/>
              <a:gd name="connsiteX4" fmla="*/ 8054035 w 8149132"/>
              <a:gd name="connsiteY4" fmla="*/ 29261 h 416967"/>
              <a:gd name="connsiteX5" fmla="*/ 8068665 w 8149132"/>
              <a:gd name="connsiteY5" fmla="*/ 0 h 416967"/>
              <a:gd name="connsiteX6" fmla="*/ 8149132 w 8149132"/>
              <a:gd name="connsiteY6" fmla="*/ 336499 h 416967"/>
              <a:gd name="connsiteX7" fmla="*/ 7044537 w 8149132"/>
              <a:gd name="connsiteY7" fmla="*/ 416967 h 416967"/>
              <a:gd name="connsiteX8" fmla="*/ 4250131 w 8149132"/>
              <a:gd name="connsiteY8" fmla="*/ 409651 h 416967"/>
              <a:gd name="connsiteX9" fmla="*/ 1580083 w 8149132"/>
              <a:gd name="connsiteY9" fmla="*/ 336499 h 416967"/>
              <a:gd name="connsiteX10" fmla="*/ 14630 w 8149132"/>
              <a:gd name="connsiteY10" fmla="*/ 329184 h 416967"/>
              <a:gd name="connsiteX11" fmla="*/ 0 w 8149132"/>
              <a:gd name="connsiteY11" fmla="*/ 51207 h 41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49132" h="416967">
                <a:moveTo>
                  <a:pt x="0" y="51207"/>
                </a:moveTo>
                <a:lnTo>
                  <a:pt x="4769510" y="73152"/>
                </a:lnTo>
                <a:lnTo>
                  <a:pt x="7922361" y="117043"/>
                </a:lnTo>
                <a:lnTo>
                  <a:pt x="7995513" y="87783"/>
                </a:lnTo>
                <a:lnTo>
                  <a:pt x="8054035" y="29261"/>
                </a:lnTo>
                <a:lnTo>
                  <a:pt x="8068665" y="0"/>
                </a:lnTo>
                <a:lnTo>
                  <a:pt x="8149132" y="336499"/>
                </a:lnTo>
                <a:lnTo>
                  <a:pt x="7044537" y="416967"/>
                </a:lnTo>
                <a:lnTo>
                  <a:pt x="4250131" y="409651"/>
                </a:lnTo>
                <a:lnTo>
                  <a:pt x="1580083" y="336499"/>
                </a:lnTo>
                <a:lnTo>
                  <a:pt x="14630" y="329184"/>
                </a:lnTo>
                <a:lnTo>
                  <a:pt x="0" y="51207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orma libre"/>
          <p:cNvSpPr/>
          <p:nvPr/>
        </p:nvSpPr>
        <p:spPr>
          <a:xfrm>
            <a:off x="9867900" y="2813050"/>
            <a:ext cx="812800" cy="1441450"/>
          </a:xfrm>
          <a:custGeom>
            <a:avLst/>
            <a:gdLst>
              <a:gd name="connsiteX0" fmla="*/ 0 w 812800"/>
              <a:gd name="connsiteY0" fmla="*/ 0 h 1441450"/>
              <a:gd name="connsiteX1" fmla="*/ 82550 w 812800"/>
              <a:gd name="connsiteY1" fmla="*/ 203200 h 1441450"/>
              <a:gd name="connsiteX2" fmla="*/ 184150 w 812800"/>
              <a:gd name="connsiteY2" fmla="*/ 387350 h 1441450"/>
              <a:gd name="connsiteX3" fmla="*/ 209550 w 812800"/>
              <a:gd name="connsiteY3" fmla="*/ 596900 h 1441450"/>
              <a:gd name="connsiteX4" fmla="*/ 330200 w 812800"/>
              <a:gd name="connsiteY4" fmla="*/ 952500 h 1441450"/>
              <a:gd name="connsiteX5" fmla="*/ 393700 w 812800"/>
              <a:gd name="connsiteY5" fmla="*/ 1314450 h 1441450"/>
              <a:gd name="connsiteX6" fmla="*/ 419100 w 812800"/>
              <a:gd name="connsiteY6" fmla="*/ 1441450 h 1441450"/>
              <a:gd name="connsiteX7" fmla="*/ 812800 w 812800"/>
              <a:gd name="connsiteY7" fmla="*/ 1435100 h 1441450"/>
              <a:gd name="connsiteX8" fmla="*/ 577850 w 812800"/>
              <a:gd name="connsiteY8" fmla="*/ 482600 h 1441450"/>
              <a:gd name="connsiteX9" fmla="*/ 508000 w 812800"/>
              <a:gd name="connsiteY9" fmla="*/ 0 h 1441450"/>
              <a:gd name="connsiteX10" fmla="*/ 0 w 812800"/>
              <a:gd name="connsiteY10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800" h="1441450">
                <a:moveTo>
                  <a:pt x="0" y="0"/>
                </a:moveTo>
                <a:lnTo>
                  <a:pt x="82550" y="203200"/>
                </a:lnTo>
                <a:lnTo>
                  <a:pt x="184150" y="387350"/>
                </a:lnTo>
                <a:lnTo>
                  <a:pt x="209550" y="596900"/>
                </a:lnTo>
                <a:lnTo>
                  <a:pt x="330200" y="952500"/>
                </a:lnTo>
                <a:lnTo>
                  <a:pt x="393700" y="1314450"/>
                </a:lnTo>
                <a:lnTo>
                  <a:pt x="419100" y="1441450"/>
                </a:lnTo>
                <a:lnTo>
                  <a:pt x="812800" y="1435100"/>
                </a:lnTo>
                <a:lnTo>
                  <a:pt x="577850" y="482600"/>
                </a:lnTo>
                <a:lnTo>
                  <a:pt x="508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orma libre"/>
          <p:cNvSpPr/>
          <p:nvPr/>
        </p:nvSpPr>
        <p:spPr>
          <a:xfrm>
            <a:off x="10375900" y="2813050"/>
            <a:ext cx="444500" cy="1428750"/>
          </a:xfrm>
          <a:custGeom>
            <a:avLst/>
            <a:gdLst>
              <a:gd name="connsiteX0" fmla="*/ 0 w 444500"/>
              <a:gd name="connsiteY0" fmla="*/ 0 h 1428750"/>
              <a:gd name="connsiteX1" fmla="*/ 76200 w 444500"/>
              <a:gd name="connsiteY1" fmla="*/ 476250 h 1428750"/>
              <a:gd name="connsiteX2" fmla="*/ 177800 w 444500"/>
              <a:gd name="connsiteY2" fmla="*/ 927100 h 1428750"/>
              <a:gd name="connsiteX3" fmla="*/ 304800 w 444500"/>
              <a:gd name="connsiteY3" fmla="*/ 1428750 h 1428750"/>
              <a:gd name="connsiteX4" fmla="*/ 374650 w 444500"/>
              <a:gd name="connsiteY4" fmla="*/ 1422400 h 1428750"/>
              <a:gd name="connsiteX5" fmla="*/ 412750 w 444500"/>
              <a:gd name="connsiteY5" fmla="*/ 1409700 h 1428750"/>
              <a:gd name="connsiteX6" fmla="*/ 444500 w 444500"/>
              <a:gd name="connsiteY6" fmla="*/ 1397000 h 1428750"/>
              <a:gd name="connsiteX7" fmla="*/ 298450 w 444500"/>
              <a:gd name="connsiteY7" fmla="*/ 793750 h 1428750"/>
              <a:gd name="connsiteX8" fmla="*/ 196850 w 444500"/>
              <a:gd name="connsiteY8" fmla="*/ 368300 h 1428750"/>
              <a:gd name="connsiteX9" fmla="*/ 76200 w 444500"/>
              <a:gd name="connsiteY9" fmla="*/ 12700 h 1428750"/>
              <a:gd name="connsiteX10" fmla="*/ 0 w 444500"/>
              <a:gd name="connsiteY10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500" h="1428750">
                <a:moveTo>
                  <a:pt x="0" y="0"/>
                </a:moveTo>
                <a:lnTo>
                  <a:pt x="76200" y="476250"/>
                </a:lnTo>
                <a:lnTo>
                  <a:pt x="177800" y="927100"/>
                </a:lnTo>
                <a:lnTo>
                  <a:pt x="304800" y="1428750"/>
                </a:lnTo>
                <a:lnTo>
                  <a:pt x="374650" y="1422400"/>
                </a:lnTo>
                <a:lnTo>
                  <a:pt x="412750" y="1409700"/>
                </a:lnTo>
                <a:lnTo>
                  <a:pt x="444500" y="1397000"/>
                </a:lnTo>
                <a:lnTo>
                  <a:pt x="298450" y="793750"/>
                </a:lnTo>
                <a:lnTo>
                  <a:pt x="196850" y="368300"/>
                </a:lnTo>
                <a:lnTo>
                  <a:pt x="76200" y="12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orma libre"/>
          <p:cNvSpPr/>
          <p:nvPr/>
        </p:nvSpPr>
        <p:spPr>
          <a:xfrm>
            <a:off x="9747250" y="2781300"/>
            <a:ext cx="527050" cy="1460500"/>
          </a:xfrm>
          <a:custGeom>
            <a:avLst/>
            <a:gdLst>
              <a:gd name="connsiteX0" fmla="*/ 127000 w 527050"/>
              <a:gd name="connsiteY0" fmla="*/ 25400 h 1460500"/>
              <a:gd name="connsiteX1" fmla="*/ 190500 w 527050"/>
              <a:gd name="connsiteY1" fmla="*/ 196850 h 1460500"/>
              <a:gd name="connsiteX2" fmla="*/ 273050 w 527050"/>
              <a:gd name="connsiteY2" fmla="*/ 374650 h 1460500"/>
              <a:gd name="connsiteX3" fmla="*/ 292100 w 527050"/>
              <a:gd name="connsiteY3" fmla="*/ 406400 h 1460500"/>
              <a:gd name="connsiteX4" fmla="*/ 323850 w 527050"/>
              <a:gd name="connsiteY4" fmla="*/ 647700 h 1460500"/>
              <a:gd name="connsiteX5" fmla="*/ 412750 w 527050"/>
              <a:gd name="connsiteY5" fmla="*/ 933450 h 1460500"/>
              <a:gd name="connsiteX6" fmla="*/ 463550 w 527050"/>
              <a:gd name="connsiteY6" fmla="*/ 1009650 h 1460500"/>
              <a:gd name="connsiteX7" fmla="*/ 527050 w 527050"/>
              <a:gd name="connsiteY7" fmla="*/ 1460500 h 1460500"/>
              <a:gd name="connsiteX8" fmla="*/ 393700 w 527050"/>
              <a:gd name="connsiteY8" fmla="*/ 1447800 h 1460500"/>
              <a:gd name="connsiteX9" fmla="*/ 304800 w 527050"/>
              <a:gd name="connsiteY9" fmla="*/ 1035050 h 1460500"/>
              <a:gd name="connsiteX10" fmla="*/ 171450 w 527050"/>
              <a:gd name="connsiteY10" fmla="*/ 698500 h 1460500"/>
              <a:gd name="connsiteX11" fmla="*/ 139700 w 527050"/>
              <a:gd name="connsiteY11" fmla="*/ 450850 h 1460500"/>
              <a:gd name="connsiteX12" fmla="*/ 76200 w 527050"/>
              <a:gd name="connsiteY12" fmla="*/ 330200 h 1460500"/>
              <a:gd name="connsiteX13" fmla="*/ 19050 w 527050"/>
              <a:gd name="connsiteY13" fmla="*/ 146050 h 1460500"/>
              <a:gd name="connsiteX14" fmla="*/ 0 w 527050"/>
              <a:gd name="connsiteY14" fmla="*/ 146050 h 1460500"/>
              <a:gd name="connsiteX15" fmla="*/ 0 w 527050"/>
              <a:gd name="connsiteY15" fmla="*/ 0 h 1460500"/>
              <a:gd name="connsiteX16" fmla="*/ 127000 w 527050"/>
              <a:gd name="connsiteY16" fmla="*/ 254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050" h="1460500">
                <a:moveTo>
                  <a:pt x="127000" y="25400"/>
                </a:moveTo>
                <a:lnTo>
                  <a:pt x="190500" y="196850"/>
                </a:lnTo>
                <a:lnTo>
                  <a:pt x="273050" y="374650"/>
                </a:lnTo>
                <a:lnTo>
                  <a:pt x="292100" y="406400"/>
                </a:lnTo>
                <a:lnTo>
                  <a:pt x="323850" y="647700"/>
                </a:lnTo>
                <a:lnTo>
                  <a:pt x="412750" y="933450"/>
                </a:lnTo>
                <a:lnTo>
                  <a:pt x="463550" y="1009650"/>
                </a:lnTo>
                <a:lnTo>
                  <a:pt x="527050" y="1460500"/>
                </a:lnTo>
                <a:lnTo>
                  <a:pt x="393700" y="1447800"/>
                </a:lnTo>
                <a:lnTo>
                  <a:pt x="304800" y="1035050"/>
                </a:lnTo>
                <a:lnTo>
                  <a:pt x="171450" y="698500"/>
                </a:lnTo>
                <a:lnTo>
                  <a:pt x="139700" y="450850"/>
                </a:lnTo>
                <a:lnTo>
                  <a:pt x="76200" y="330200"/>
                </a:lnTo>
                <a:lnTo>
                  <a:pt x="19050" y="146050"/>
                </a:lnTo>
                <a:lnTo>
                  <a:pt x="0" y="146050"/>
                </a:lnTo>
                <a:lnTo>
                  <a:pt x="0" y="0"/>
                </a:lnTo>
                <a:lnTo>
                  <a:pt x="127000" y="25400"/>
                </a:lnTo>
                <a:close/>
              </a:path>
            </a:pathLst>
          </a:custGeom>
          <a:solidFill>
            <a:schemeClr val="accent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orma libre"/>
          <p:cNvSpPr/>
          <p:nvPr/>
        </p:nvSpPr>
        <p:spPr>
          <a:xfrm>
            <a:off x="2826327" y="1793174"/>
            <a:ext cx="8930244" cy="3978234"/>
          </a:xfrm>
          <a:custGeom>
            <a:avLst/>
            <a:gdLst>
              <a:gd name="connsiteX0" fmla="*/ 0 w 8930244"/>
              <a:gd name="connsiteY0" fmla="*/ 3004457 h 3978234"/>
              <a:gd name="connsiteX1" fmla="*/ 3206338 w 8930244"/>
              <a:gd name="connsiteY1" fmla="*/ 3004457 h 3978234"/>
              <a:gd name="connsiteX2" fmla="*/ 6044541 w 8930244"/>
              <a:gd name="connsiteY2" fmla="*/ 3028208 h 3978234"/>
              <a:gd name="connsiteX3" fmla="*/ 7517081 w 8930244"/>
              <a:gd name="connsiteY3" fmla="*/ 3040083 h 3978234"/>
              <a:gd name="connsiteX4" fmla="*/ 8182099 w 8930244"/>
              <a:gd name="connsiteY4" fmla="*/ 3063834 h 3978234"/>
              <a:gd name="connsiteX5" fmla="*/ 8277102 w 8930244"/>
              <a:gd name="connsiteY5" fmla="*/ 3111335 h 3978234"/>
              <a:gd name="connsiteX6" fmla="*/ 8336478 w 8930244"/>
              <a:gd name="connsiteY6" fmla="*/ 3265714 h 3978234"/>
              <a:gd name="connsiteX7" fmla="*/ 8478982 w 8930244"/>
              <a:gd name="connsiteY7" fmla="*/ 3978234 h 3978234"/>
              <a:gd name="connsiteX8" fmla="*/ 8930244 w 8930244"/>
              <a:gd name="connsiteY8" fmla="*/ 3883231 h 3978234"/>
              <a:gd name="connsiteX9" fmla="*/ 8930244 w 8930244"/>
              <a:gd name="connsiteY9" fmla="*/ 3277590 h 3978234"/>
              <a:gd name="connsiteX10" fmla="*/ 8668987 w 8930244"/>
              <a:gd name="connsiteY10" fmla="*/ 2173184 h 3978234"/>
              <a:gd name="connsiteX11" fmla="*/ 7873341 w 8930244"/>
              <a:gd name="connsiteY11" fmla="*/ 23751 h 3978234"/>
              <a:gd name="connsiteX12" fmla="*/ 7885216 w 8930244"/>
              <a:gd name="connsiteY12" fmla="*/ 11875 h 3978234"/>
              <a:gd name="connsiteX13" fmla="*/ 7232073 w 8930244"/>
              <a:gd name="connsiteY13" fmla="*/ 0 h 3978234"/>
              <a:gd name="connsiteX14" fmla="*/ 7623959 w 8930244"/>
              <a:gd name="connsiteY14" fmla="*/ 1009403 h 3978234"/>
              <a:gd name="connsiteX15" fmla="*/ 8170224 w 8930244"/>
              <a:gd name="connsiteY15" fmla="*/ 2541320 h 3978234"/>
              <a:gd name="connsiteX16" fmla="*/ 8193974 w 8930244"/>
              <a:gd name="connsiteY16" fmla="*/ 2707574 h 3978234"/>
              <a:gd name="connsiteX17" fmla="*/ 6472052 w 8930244"/>
              <a:gd name="connsiteY17" fmla="*/ 2802577 h 3978234"/>
              <a:gd name="connsiteX18" fmla="*/ 3372592 w 8930244"/>
              <a:gd name="connsiteY18" fmla="*/ 2743200 h 3978234"/>
              <a:gd name="connsiteX19" fmla="*/ 0 w 8930244"/>
              <a:gd name="connsiteY19" fmla="*/ 2695699 h 3978234"/>
              <a:gd name="connsiteX20" fmla="*/ 0 w 8930244"/>
              <a:gd name="connsiteY20" fmla="*/ 3004457 h 397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0244" h="3978234">
                <a:moveTo>
                  <a:pt x="0" y="3004457"/>
                </a:moveTo>
                <a:lnTo>
                  <a:pt x="3206338" y="3004457"/>
                </a:lnTo>
                <a:lnTo>
                  <a:pt x="6044541" y="3028208"/>
                </a:lnTo>
                <a:lnTo>
                  <a:pt x="7517081" y="3040083"/>
                </a:lnTo>
                <a:lnTo>
                  <a:pt x="8182099" y="3063834"/>
                </a:lnTo>
                <a:lnTo>
                  <a:pt x="8277102" y="3111335"/>
                </a:lnTo>
                <a:lnTo>
                  <a:pt x="8336478" y="3265714"/>
                </a:lnTo>
                <a:lnTo>
                  <a:pt x="8478982" y="3978234"/>
                </a:lnTo>
                <a:lnTo>
                  <a:pt x="8930244" y="3883231"/>
                </a:lnTo>
                <a:lnTo>
                  <a:pt x="8930244" y="3277590"/>
                </a:lnTo>
                <a:lnTo>
                  <a:pt x="8668987" y="2173184"/>
                </a:lnTo>
                <a:lnTo>
                  <a:pt x="7873341" y="23751"/>
                </a:lnTo>
                <a:lnTo>
                  <a:pt x="7885216" y="11875"/>
                </a:lnTo>
                <a:lnTo>
                  <a:pt x="7232073" y="0"/>
                </a:lnTo>
                <a:lnTo>
                  <a:pt x="7623959" y="1009403"/>
                </a:lnTo>
                <a:lnTo>
                  <a:pt x="8170224" y="2541320"/>
                </a:lnTo>
                <a:lnTo>
                  <a:pt x="8193974" y="2707574"/>
                </a:lnTo>
                <a:lnTo>
                  <a:pt x="6472052" y="2802577"/>
                </a:lnTo>
                <a:lnTo>
                  <a:pt x="3372592" y="2743200"/>
                </a:lnTo>
                <a:lnTo>
                  <a:pt x="0" y="2695699"/>
                </a:lnTo>
                <a:lnTo>
                  <a:pt x="0" y="3004457"/>
                </a:lnTo>
                <a:close/>
              </a:path>
            </a:pathLst>
          </a:cu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orma libre"/>
          <p:cNvSpPr/>
          <p:nvPr/>
        </p:nvSpPr>
        <p:spPr>
          <a:xfrm>
            <a:off x="2699309" y="2713939"/>
            <a:ext cx="8310067" cy="1865376"/>
          </a:xfrm>
          <a:custGeom>
            <a:avLst/>
            <a:gdLst>
              <a:gd name="connsiteX0" fmla="*/ 0 w 8310067"/>
              <a:gd name="connsiteY0" fmla="*/ 0 h 1865376"/>
              <a:gd name="connsiteX1" fmla="*/ 109728 w 8310067"/>
              <a:gd name="connsiteY1" fmla="*/ 1748333 h 1865376"/>
              <a:gd name="connsiteX2" fmla="*/ 2940710 w 8310067"/>
              <a:gd name="connsiteY2" fmla="*/ 1814170 h 1865376"/>
              <a:gd name="connsiteX3" fmla="*/ 6078931 w 8310067"/>
              <a:gd name="connsiteY3" fmla="*/ 1865376 h 1865376"/>
              <a:gd name="connsiteX4" fmla="*/ 7066483 w 8310067"/>
              <a:gd name="connsiteY4" fmla="*/ 1858061 h 1865376"/>
              <a:gd name="connsiteX5" fmla="*/ 8310067 w 8310067"/>
              <a:gd name="connsiteY5" fmla="*/ 1762963 h 1865376"/>
              <a:gd name="connsiteX6" fmla="*/ 8075981 w 8310067"/>
              <a:gd name="connsiteY6" fmla="*/ 980237 h 1865376"/>
              <a:gd name="connsiteX7" fmla="*/ 7746797 w 8310067"/>
              <a:gd name="connsiteY7" fmla="*/ 87783 h 1865376"/>
              <a:gd name="connsiteX8" fmla="*/ 0 w 8310067"/>
              <a:gd name="connsiteY8" fmla="*/ 0 h 18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0067" h="1865376">
                <a:moveTo>
                  <a:pt x="0" y="0"/>
                </a:moveTo>
                <a:lnTo>
                  <a:pt x="109728" y="1748333"/>
                </a:lnTo>
                <a:lnTo>
                  <a:pt x="2940710" y="1814170"/>
                </a:lnTo>
                <a:lnTo>
                  <a:pt x="6078931" y="1865376"/>
                </a:lnTo>
                <a:lnTo>
                  <a:pt x="7066483" y="1858061"/>
                </a:lnTo>
                <a:lnTo>
                  <a:pt x="8310067" y="1762963"/>
                </a:lnTo>
                <a:lnTo>
                  <a:pt x="8075981" y="980237"/>
                </a:lnTo>
                <a:lnTo>
                  <a:pt x="7746797" y="87783"/>
                </a:lnTo>
                <a:lnTo>
                  <a:pt x="0" y="0"/>
                </a:lnTo>
                <a:close/>
              </a:path>
            </a:pathLst>
          </a:custGeom>
          <a:noFill/>
          <a:ln w="29845">
            <a:solidFill>
              <a:srgbClr val="FF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"/>
          <p:cNvSpPr/>
          <p:nvPr/>
        </p:nvSpPr>
        <p:spPr>
          <a:xfrm>
            <a:off x="294051" y="2557165"/>
            <a:ext cx="504825" cy="22860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6" name="CuadroTexto 16"/>
          <p:cNvSpPr txBox="1"/>
          <p:nvPr/>
        </p:nvSpPr>
        <p:spPr>
          <a:xfrm>
            <a:off x="781466" y="2525381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AREA VERDE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294054" y="2986564"/>
            <a:ext cx="504825" cy="2286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8" name="CuadroTexto 16"/>
          <p:cNvSpPr txBox="1"/>
          <p:nvPr/>
        </p:nvSpPr>
        <p:spPr>
          <a:xfrm>
            <a:off x="781469" y="2954780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AFECTACIÓN VIAL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294054" y="3415963"/>
            <a:ext cx="504825" cy="2286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30" name="CuadroTexto 16"/>
          <p:cNvSpPr txBox="1"/>
          <p:nvPr/>
        </p:nvSpPr>
        <p:spPr>
          <a:xfrm>
            <a:off x="781469" y="3384179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QUEBRADA RELLENA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294050" y="3847688"/>
            <a:ext cx="504825" cy="228600"/>
          </a:xfrm>
          <a:prstGeom prst="rect">
            <a:avLst/>
          </a:prstGeom>
          <a:solidFill>
            <a:schemeClr val="accent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32" name="CuadroTexto 16"/>
          <p:cNvSpPr txBox="1"/>
          <p:nvPr/>
        </p:nvSpPr>
        <p:spPr>
          <a:xfrm>
            <a:off x="781465" y="3815904"/>
            <a:ext cx="289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FAJAS DE PROTECCIÓN </a:t>
            </a:r>
          </a:p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DE BORDE SUPERIOR </a:t>
            </a:r>
          </a:p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DE QUEBRADA</a:t>
            </a:r>
          </a:p>
        </p:txBody>
      </p:sp>
    </p:spTree>
    <p:extLst>
      <p:ext uri="{BB962C8B-B14F-4D97-AF65-F5344CB8AC3E}">
        <p14:creationId xmlns:p14="http://schemas.microsoft.com/office/powerpoint/2010/main" val="44467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\\Pc09regtb05\regula tu barrio2\2019\BARRIOS\BARRIOS PRIORISADOS PROCESO DE REGULARIZACIÓN 2019\25) DANIEL MONTOYA\PL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2969" r="1743" b="22688"/>
          <a:stretch/>
        </p:blipFill>
        <p:spPr bwMode="auto">
          <a:xfrm>
            <a:off x="2225102" y="2417125"/>
            <a:ext cx="8866436" cy="39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19" name="CuadroTexto 7"/>
          <p:cNvSpPr txBox="1"/>
          <p:nvPr/>
        </p:nvSpPr>
        <p:spPr>
          <a:xfrm>
            <a:off x="197219" y="920402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NO EXISTEN LOTES POR EXCEPCIÓN</a:t>
            </a:r>
          </a:p>
        </p:txBody>
      </p:sp>
      <p:pic>
        <p:nvPicPr>
          <p:cNvPr id="22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358" y="6016897"/>
            <a:ext cx="1243123" cy="625833"/>
          </a:xfrm>
          <a:prstGeom prst="rect">
            <a:avLst/>
          </a:prstGeom>
        </p:spPr>
      </p:pic>
      <p:graphicFrame>
        <p:nvGraphicFramePr>
          <p:cNvPr id="23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02946"/>
              </p:ext>
            </p:extLst>
          </p:nvPr>
        </p:nvGraphicFramePr>
        <p:xfrm>
          <a:off x="350876" y="1549634"/>
          <a:ext cx="1441450" cy="74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5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69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CuadroTexto 6"/>
          <p:cNvSpPr txBox="1"/>
          <p:nvPr/>
        </p:nvSpPr>
        <p:spPr>
          <a:xfrm>
            <a:off x="769257" y="9618"/>
            <a:ext cx="108131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BARRIO “DANIEL MONTOYA SEGUNDA ETAPA”</a:t>
            </a:r>
          </a:p>
        </p:txBody>
      </p:sp>
      <p:sp>
        <p:nvSpPr>
          <p:cNvPr id="13" name="CuadroTexto 7"/>
          <p:cNvSpPr txBox="1"/>
          <p:nvPr/>
        </p:nvSpPr>
        <p:spPr>
          <a:xfrm>
            <a:off x="2905559" y="52306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8" name="7 Elipse"/>
          <p:cNvSpPr/>
          <p:nvPr/>
        </p:nvSpPr>
        <p:spPr>
          <a:xfrm>
            <a:off x="10866473" y="2525646"/>
            <a:ext cx="138223" cy="1382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orma libre"/>
          <p:cNvSpPr/>
          <p:nvPr/>
        </p:nvSpPr>
        <p:spPr>
          <a:xfrm>
            <a:off x="2580542" y="3257393"/>
            <a:ext cx="7793521" cy="1749426"/>
          </a:xfrm>
          <a:custGeom>
            <a:avLst/>
            <a:gdLst>
              <a:gd name="connsiteX0" fmla="*/ 0 w 8310067"/>
              <a:gd name="connsiteY0" fmla="*/ 0 h 1865376"/>
              <a:gd name="connsiteX1" fmla="*/ 109728 w 8310067"/>
              <a:gd name="connsiteY1" fmla="*/ 1748333 h 1865376"/>
              <a:gd name="connsiteX2" fmla="*/ 2940710 w 8310067"/>
              <a:gd name="connsiteY2" fmla="*/ 1814170 h 1865376"/>
              <a:gd name="connsiteX3" fmla="*/ 6078931 w 8310067"/>
              <a:gd name="connsiteY3" fmla="*/ 1865376 h 1865376"/>
              <a:gd name="connsiteX4" fmla="*/ 7066483 w 8310067"/>
              <a:gd name="connsiteY4" fmla="*/ 1858061 h 1865376"/>
              <a:gd name="connsiteX5" fmla="*/ 8310067 w 8310067"/>
              <a:gd name="connsiteY5" fmla="*/ 1762963 h 1865376"/>
              <a:gd name="connsiteX6" fmla="*/ 8075981 w 8310067"/>
              <a:gd name="connsiteY6" fmla="*/ 980237 h 1865376"/>
              <a:gd name="connsiteX7" fmla="*/ 7746797 w 8310067"/>
              <a:gd name="connsiteY7" fmla="*/ 87783 h 1865376"/>
              <a:gd name="connsiteX8" fmla="*/ 0 w 8310067"/>
              <a:gd name="connsiteY8" fmla="*/ 0 h 186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0067" h="1865376">
                <a:moveTo>
                  <a:pt x="0" y="0"/>
                </a:moveTo>
                <a:lnTo>
                  <a:pt x="109728" y="1748333"/>
                </a:lnTo>
                <a:lnTo>
                  <a:pt x="2940710" y="1814170"/>
                </a:lnTo>
                <a:lnTo>
                  <a:pt x="6078931" y="1865376"/>
                </a:lnTo>
                <a:lnTo>
                  <a:pt x="7066483" y="1858061"/>
                </a:lnTo>
                <a:lnTo>
                  <a:pt x="8310067" y="1762963"/>
                </a:lnTo>
                <a:lnTo>
                  <a:pt x="8075981" y="980237"/>
                </a:lnTo>
                <a:lnTo>
                  <a:pt x="7746797" y="87783"/>
                </a:lnTo>
                <a:lnTo>
                  <a:pt x="0" y="0"/>
                </a:lnTo>
                <a:close/>
              </a:path>
            </a:pathLst>
          </a:custGeom>
          <a:noFill/>
          <a:ln w="29845">
            <a:solidFill>
              <a:srgbClr val="FF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730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/>
          <p:cNvSpPr txBox="1"/>
          <p:nvPr/>
        </p:nvSpPr>
        <p:spPr>
          <a:xfrm>
            <a:off x="335111" y="1056579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TERRITORIAL/ POMT</a:t>
            </a: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358" y="6016897"/>
            <a:ext cx="1243123" cy="62583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69257" y="9618"/>
            <a:ext cx="108131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BARRIO “DANIEL MONTOYA SEGUNDA ETAPA”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05559" y="52306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2082799" y="6106577"/>
            <a:ext cx="291465" cy="171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7"/>
          <p:cNvSpPr txBox="1"/>
          <p:nvPr/>
        </p:nvSpPr>
        <p:spPr>
          <a:xfrm>
            <a:off x="2520771" y="6053802"/>
            <a:ext cx="2412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RESIDENCIAL URBANO 1</a:t>
            </a:r>
            <a:endParaRPr lang="es-ES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611261"/>
              </p:ext>
            </p:extLst>
          </p:nvPr>
        </p:nvGraphicFramePr>
        <p:xfrm>
          <a:off x="964571" y="1930703"/>
          <a:ext cx="55245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n de mapa de bits" r:id="rId5" imgW="7666667" imgH="5390476" progId="Paint.Picture">
                  <p:embed/>
                </p:oleObj>
              </mc:Choice>
              <mc:Fallback>
                <p:oleObj name="Imagen de mapa de bits" r:id="rId5" imgW="7666667" imgH="5390476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571" y="1930703"/>
                        <a:ext cx="5524500" cy="388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Forma libre"/>
          <p:cNvSpPr/>
          <p:nvPr/>
        </p:nvSpPr>
        <p:spPr>
          <a:xfrm>
            <a:off x="3166281" y="3507482"/>
            <a:ext cx="477671" cy="122829"/>
          </a:xfrm>
          <a:custGeom>
            <a:avLst/>
            <a:gdLst>
              <a:gd name="connsiteX0" fmla="*/ 436728 w 477671"/>
              <a:gd name="connsiteY0" fmla="*/ 13647 h 122829"/>
              <a:gd name="connsiteX1" fmla="*/ 0 w 477671"/>
              <a:gd name="connsiteY1" fmla="*/ 0 h 122829"/>
              <a:gd name="connsiteX2" fmla="*/ 0 w 477671"/>
              <a:gd name="connsiteY2" fmla="*/ 95534 h 122829"/>
              <a:gd name="connsiteX3" fmla="*/ 464023 w 477671"/>
              <a:gd name="connsiteY3" fmla="*/ 122829 h 122829"/>
              <a:gd name="connsiteX4" fmla="*/ 477671 w 477671"/>
              <a:gd name="connsiteY4" fmla="*/ 68238 h 122829"/>
              <a:gd name="connsiteX5" fmla="*/ 436728 w 477671"/>
              <a:gd name="connsiteY5" fmla="*/ 13647 h 12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671" h="122829">
                <a:moveTo>
                  <a:pt x="436728" y="13647"/>
                </a:moveTo>
                <a:lnTo>
                  <a:pt x="0" y="0"/>
                </a:lnTo>
                <a:lnTo>
                  <a:pt x="0" y="95534"/>
                </a:lnTo>
                <a:lnTo>
                  <a:pt x="464023" y="122829"/>
                </a:lnTo>
                <a:lnTo>
                  <a:pt x="477671" y="68238"/>
                </a:lnTo>
                <a:lnTo>
                  <a:pt x="436728" y="1364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19 Conector angular"/>
          <p:cNvCxnSpPr/>
          <p:nvPr/>
        </p:nvCxnSpPr>
        <p:spPr>
          <a:xfrm rot="5400000" flipH="1" flipV="1">
            <a:off x="3210632" y="2596490"/>
            <a:ext cx="1105476" cy="716508"/>
          </a:xfrm>
          <a:prstGeom prst="bentConnector3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3575170" y="2047162"/>
            <a:ext cx="175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/>
              <a:t>DANIEL MONTOYA SEGUNDA ETAPA</a:t>
            </a:r>
          </a:p>
        </p:txBody>
      </p:sp>
      <p:pic>
        <p:nvPicPr>
          <p:cNvPr id="22" name="Picture 1" descr="\\Pc09regtb05\regula tu barrio2\2019\BARRIOS\BARRIOS PRIORISADOS PROCESO DE REGULARIZACIÓN 2019\25) DANIEL MONTOYA\PLAN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2969" r="1743" b="22688"/>
          <a:stretch/>
        </p:blipFill>
        <p:spPr bwMode="auto">
          <a:xfrm>
            <a:off x="6775211" y="2478049"/>
            <a:ext cx="5156513" cy="23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Forma libre"/>
          <p:cNvSpPr/>
          <p:nvPr/>
        </p:nvSpPr>
        <p:spPr>
          <a:xfrm>
            <a:off x="6999782" y="2994924"/>
            <a:ext cx="4544186" cy="1011189"/>
          </a:xfrm>
          <a:custGeom>
            <a:avLst/>
            <a:gdLst>
              <a:gd name="connsiteX0" fmla="*/ 0 w 5029200"/>
              <a:gd name="connsiteY0" fmla="*/ 0 h 1119116"/>
              <a:gd name="connsiteX1" fmla="*/ 61415 w 5029200"/>
              <a:gd name="connsiteY1" fmla="*/ 1064525 h 1119116"/>
              <a:gd name="connsiteX2" fmla="*/ 2258705 w 5029200"/>
              <a:gd name="connsiteY2" fmla="*/ 1091821 h 1119116"/>
              <a:gd name="connsiteX3" fmla="*/ 3903260 w 5029200"/>
              <a:gd name="connsiteY3" fmla="*/ 1119116 h 1119116"/>
              <a:gd name="connsiteX4" fmla="*/ 4585648 w 5029200"/>
              <a:gd name="connsiteY4" fmla="*/ 1091821 h 1119116"/>
              <a:gd name="connsiteX5" fmla="*/ 5029200 w 5029200"/>
              <a:gd name="connsiteY5" fmla="*/ 1057701 h 1119116"/>
              <a:gd name="connsiteX6" fmla="*/ 4681182 w 5029200"/>
              <a:gd name="connsiteY6" fmla="*/ 40943 h 1119116"/>
              <a:gd name="connsiteX7" fmla="*/ 0 w 5029200"/>
              <a:gd name="connsiteY7" fmla="*/ 0 h 111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9200" h="1119116">
                <a:moveTo>
                  <a:pt x="0" y="0"/>
                </a:moveTo>
                <a:lnTo>
                  <a:pt x="61415" y="1064525"/>
                </a:lnTo>
                <a:lnTo>
                  <a:pt x="2258705" y="1091821"/>
                </a:lnTo>
                <a:lnTo>
                  <a:pt x="3903260" y="1119116"/>
                </a:lnTo>
                <a:lnTo>
                  <a:pt x="4585648" y="1091821"/>
                </a:lnTo>
                <a:lnTo>
                  <a:pt x="5029200" y="1057701"/>
                </a:lnTo>
                <a:lnTo>
                  <a:pt x="4681182" y="40943"/>
                </a:lnTo>
                <a:lnTo>
                  <a:pt x="0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457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575</Words>
  <Application>Microsoft Office PowerPoint</Application>
  <PresentationFormat>Personalizado</PresentationFormat>
  <Paragraphs>111</Paragraphs>
  <Slides>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Paul Gabriel Muñoz Mera</cp:lastModifiedBy>
  <cp:revision>404</cp:revision>
  <cp:lastPrinted>2020-01-15T03:23:02Z</cp:lastPrinted>
  <dcterms:created xsi:type="dcterms:W3CDTF">2019-05-28T19:57:24Z</dcterms:created>
  <dcterms:modified xsi:type="dcterms:W3CDTF">2021-01-05T01:15:33Z</dcterms:modified>
</cp:coreProperties>
</file>