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81" r:id="rId4"/>
    <p:sldId id="278" r:id="rId5"/>
    <p:sldId id="280" r:id="rId6"/>
    <p:sldId id="264" r:id="rId7"/>
    <p:sldId id="276" r:id="rId8"/>
  </p:sldIdLst>
  <p:sldSz cx="12192000" cy="6858000"/>
  <p:notesSz cx="7010400" cy="9296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elyn Soledad Zurita Cajas" initials="ESZ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E1F0"/>
    <a:srgbClr val="80B8E0"/>
    <a:srgbClr val="2A95F6"/>
    <a:srgbClr val="FFFF66"/>
    <a:srgbClr val="FFFFFF"/>
    <a:srgbClr val="A9D18E"/>
    <a:srgbClr val="4C9BD3"/>
    <a:srgbClr val="DAE3F3"/>
    <a:srgbClr val="E9EBF5"/>
    <a:srgbClr val="B2D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6433" autoAdjust="0"/>
  </p:normalViewPr>
  <p:slideViewPr>
    <p:cSldViewPr snapToGrid="0" snapToObjects="1">
      <p:cViewPr>
        <p:scale>
          <a:sx n="136" d="100"/>
          <a:sy n="136" d="100"/>
        </p:scale>
        <p:origin x="-138" y="17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2BEC441D-8021-483A-9AD5-560B6496B9CD}" type="datetimeFigureOut">
              <a:rPr lang="es-EC" smtClean="0"/>
              <a:t>04/01/2021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52B125BA-B589-40D5-B9A3-BA6203A226DD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382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240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801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5224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891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42" y="1583926"/>
            <a:ext cx="73914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057619" y="1585535"/>
            <a:ext cx="9716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070C0"/>
                </a:solidFill>
              </a:rPr>
              <a:t>ASENTAMIENTO HUMANO DE HECHO Y CONSOLIDADO DE INTERES SOCIAL DENOMINADO : </a:t>
            </a:r>
          </a:p>
          <a:p>
            <a:pPr algn="ctr"/>
            <a:r>
              <a:rPr lang="es-ES" sz="4000" b="1" dirty="0">
                <a:solidFill>
                  <a:srgbClr val="0070C0"/>
                </a:solidFill>
              </a:rPr>
              <a:t>“CRISTALES DEL VALLE”</a:t>
            </a:r>
          </a:p>
          <a:p>
            <a:pPr algn="ctr"/>
            <a:endParaRPr lang="es-ES" sz="4000" b="1" dirty="0">
              <a:solidFill>
                <a:srgbClr val="0070C0"/>
              </a:solidFill>
            </a:endParaRPr>
          </a:p>
          <a:p>
            <a:pPr algn="ctr"/>
            <a:r>
              <a:rPr lang="es-ES_tradnl" sz="2400" b="1" dirty="0">
                <a:solidFill>
                  <a:srgbClr val="C00000"/>
                </a:solidFill>
              </a:rPr>
              <a:t>PRIORIZACIÓN GRUPO 3- POSICIÓN 37</a:t>
            </a:r>
            <a:endParaRPr lang="es-EC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5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225119"/>
            <a:ext cx="1243123" cy="625833"/>
          </a:xfrm>
          <a:prstGeom prst="rect">
            <a:avLst/>
          </a:prstGeom>
        </p:spPr>
      </p:pic>
      <p:graphicFrame>
        <p:nvGraphicFramePr>
          <p:cNvPr id="23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026112"/>
              </p:ext>
            </p:extLst>
          </p:nvPr>
        </p:nvGraphicFramePr>
        <p:xfrm>
          <a:off x="5417926" y="5768268"/>
          <a:ext cx="3719616" cy="97991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708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65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66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5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44978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 Existentes: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 Ejecutadas :</a:t>
                      </a:r>
                    </a:p>
                  </a:txBody>
                  <a:tcPr marL="91445" marR="91445" marT="45750" marB="4575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9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30 %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0 %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9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</a:p>
                  </a:txBody>
                  <a:tcPr marL="68585" marR="6858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30  %</a:t>
                      </a:r>
                    </a:p>
                  </a:txBody>
                  <a:tcPr marL="68585" marR="6858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</a:t>
                      </a:r>
                    </a:p>
                  </a:txBody>
                  <a:tcPr marL="91445" marR="91445" marT="45750" marB="4575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N/A</a:t>
                      </a:r>
                    </a:p>
                  </a:txBody>
                  <a:tcPr marL="68585" marR="68585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4978">
                <a:tc>
                  <a:txBody>
                    <a:bodyPr/>
                    <a:lstStyle/>
                    <a:p>
                      <a:pPr algn="l"/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30 %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Bordillos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N/A</a:t>
                      </a:r>
                    </a:p>
                  </a:txBody>
                  <a:tcPr marL="91445" marR="91445" marT="45750" marB="4575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13545" y="718639"/>
            <a:ext cx="940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INFORMACIÓN DEL ASENTAMIENTO </a:t>
            </a:r>
            <a:r>
              <a:rPr lang="es-ES_tradnl" b="1" dirty="0">
                <a:solidFill>
                  <a:srgbClr val="C00000"/>
                </a:solidFill>
              </a:rPr>
              <a:t>-PRIORIZACIÓN GRUPO 3- POSICIÓN 37</a:t>
            </a:r>
          </a:p>
        </p:txBody>
      </p:sp>
      <p:sp>
        <p:nvSpPr>
          <p:cNvPr id="35" name="CuadroTexto 34"/>
          <p:cNvSpPr txBox="1"/>
          <p:nvPr/>
        </p:nvSpPr>
        <p:spPr>
          <a:xfrm rot="16200000">
            <a:off x="11243043" y="4611101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>
                <a:solidFill>
                  <a:schemeClr val="bg1"/>
                </a:solidFill>
              </a:rPr>
              <a:t>DE LOS NOGALES</a:t>
            </a:r>
          </a:p>
        </p:txBody>
      </p:sp>
      <p:graphicFrame>
        <p:nvGraphicFramePr>
          <p:cNvPr id="36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129719"/>
              </p:ext>
            </p:extLst>
          </p:nvPr>
        </p:nvGraphicFramePr>
        <p:xfrm>
          <a:off x="127047" y="1263340"/>
          <a:ext cx="5167868" cy="506709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8083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36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59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2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56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158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8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633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6857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(INICIO):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Años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CONSOLIDACIÓN: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76,19</a:t>
                      </a:r>
                      <a:r>
                        <a:rPr kumimoji="0" lang="es-EC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22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(ACTUAL):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1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Años</a:t>
                      </a:r>
                      <a:endParaRPr kumimoji="0" lang="es-ES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 BENEFICIADA: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1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 Hab. </a:t>
                      </a:r>
                      <a:endParaRPr kumimoji="0" lang="es-ES" sz="11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ACTUAL: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A8(A603-35), A31(PQ)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PROPUESTA: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D3 (D203-80) / A31 (PQ)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676948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MÍNIMO:</a:t>
                      </a:r>
                    </a:p>
                  </a:txBody>
                  <a:tcPr marL="68564" marR="68564" marT="0" marB="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(D) Sobre línea de fábrica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1381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(RU2) Residencial Urbano 2;    (PE/CPN) Protección Ecológica / Conservación del Patrimonio  Natural 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 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05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INFORMES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Calificación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Informe Técnico No. </a:t>
                      </a: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215-AT-DMGR-2017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30 de noviembre  de 2017. La DMGR </a:t>
                      </a:r>
                      <a:r>
                        <a:rPr kumimoji="0" lang="es-ES" sz="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respecto al </a:t>
                      </a:r>
                      <a:r>
                        <a:rPr kumimoji="0" lang="es-ES" sz="800" b="1" u="sng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</a:t>
                      </a:r>
                      <a:r>
                        <a:rPr kumimoji="0" lang="es-ES" sz="800" b="1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 movimientos en masa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AHHYC “Cristales del Valle” en general presenta un </a:t>
                      </a:r>
                      <a:r>
                        <a:rPr kumimoji="0" lang="es-EC" sz="1050" b="1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Moderado Mitigable </a:t>
                      </a: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frente a movimientos de remoción en masa. Esto debido a que se observaron condiciones físicas en el terreno que representan una amenaza significativa, las condiciones de exposición son varias, puesto que se encuentra el AHHYC cercano a una quebrada sin obras de protección.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r>
                        <a:rPr kumimoji="0" lang="es-ES" sz="9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Ratificación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Oficio Nro. </a:t>
                      </a: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GADDMQ-SGSG-DMGR-2020-0215-OF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fecha 01 de abril de 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2020, 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Dirección Metropolitana de Gestión de Riesgos se </a:t>
                      </a: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ratifica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la calificación del nivel del riesgo frente a movimientos en masa, indicando que el AHHYC “Cristales del Valle” en general presenta un </a:t>
                      </a:r>
                      <a:r>
                        <a:rPr kumimoji="0" lang="es-ES" sz="1000" b="1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Moderado Mitigable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para todos lotes frente a deslizamientos.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5908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DE LOTES.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s-ES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6.987,64</a:t>
                      </a:r>
                    </a:p>
                  </a:txBody>
                  <a:tcPr marL="68567" marR="685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Derechos y Acciones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5908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PASAJES Y ESCALINATAS.  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256,85</a:t>
                      </a:r>
                    </a:p>
                  </a:txBody>
                  <a:tcPr marL="68567" marR="68567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3892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FAJA DE PROTECCIÓN DE QUEBRADA (LOTES)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988,47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 rowSpan="2"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BRUTA DEL TERRENO (ÁREA TOTAL)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8.232,96</a:t>
                      </a:r>
                      <a:endParaRPr kumimoji="0" lang="es-EC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lnB w="19050" cap="flat" cmpd="sng" algn="ctr">
                      <a:solidFill>
                        <a:srgbClr val="5A8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9284">
                <a:tc gridSpan="4"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lnB w="19050" cap="flat" cmpd="sng" algn="ctr">
                      <a:solidFill>
                        <a:srgbClr val="5A8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7" marR="68567" marT="0" marB="0" anchor="ctr">
                    <a:lnB w="19050" cap="flat" cmpd="sng" algn="ctr">
                      <a:solidFill>
                        <a:srgbClr val="5A8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UERB-OC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1" name="CuadroTexto 6"/>
          <p:cNvSpPr txBox="1"/>
          <p:nvPr/>
        </p:nvSpPr>
        <p:spPr>
          <a:xfrm>
            <a:off x="1754454" y="39537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“CRISTALES DEL VALLE”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22" name="CuadroTexto 7"/>
          <p:cNvSpPr txBox="1"/>
          <p:nvPr/>
        </p:nvSpPr>
        <p:spPr>
          <a:xfrm>
            <a:off x="3409774" y="531909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CONOCOTO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927" y="1272943"/>
            <a:ext cx="3338153" cy="2103013"/>
          </a:xfrm>
          <a:prstGeom prst="rect">
            <a:avLst/>
          </a:prstGeom>
        </p:spPr>
      </p:pic>
      <p:pic>
        <p:nvPicPr>
          <p:cNvPr id="26" name="9 Imagen"/>
          <p:cNvPicPr/>
          <p:nvPr/>
        </p:nvPicPr>
        <p:blipFill rotWithShape="1">
          <a:blip r:embed="rId6"/>
          <a:srcRect l="12909" t="7880" r="11510" b="7880"/>
          <a:stretch/>
        </p:blipFill>
        <p:spPr bwMode="auto">
          <a:xfrm>
            <a:off x="8879092" y="1272943"/>
            <a:ext cx="3287209" cy="2122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12 Imagen"/>
          <p:cNvPicPr/>
          <p:nvPr/>
        </p:nvPicPr>
        <p:blipFill rotWithShape="1">
          <a:blip r:embed="rId7"/>
          <a:srcRect l="16475" t="13587" r="11681" b="14131"/>
          <a:stretch/>
        </p:blipFill>
        <p:spPr bwMode="auto">
          <a:xfrm>
            <a:off x="5436134" y="3671617"/>
            <a:ext cx="3255127" cy="1978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8 Imagen"/>
          <p:cNvPicPr/>
          <p:nvPr/>
        </p:nvPicPr>
        <p:blipFill rotWithShape="1">
          <a:blip r:embed="rId8"/>
          <a:srcRect l="11210" t="6793" r="3357" b="8696"/>
          <a:stretch/>
        </p:blipFill>
        <p:spPr bwMode="auto">
          <a:xfrm>
            <a:off x="8894620" y="3667793"/>
            <a:ext cx="3271681" cy="2007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638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349181" y="749430"/>
            <a:ext cx="584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ÁREA VERDE DEL ASENTAMIENTO</a:t>
            </a:r>
          </a:p>
        </p:txBody>
      </p:sp>
      <p:sp>
        <p:nvSpPr>
          <p:cNvPr id="35" name="CuadroTexto 34"/>
          <p:cNvSpPr txBox="1"/>
          <p:nvPr/>
        </p:nvSpPr>
        <p:spPr>
          <a:xfrm rot="16200000">
            <a:off x="11243043" y="4611101"/>
            <a:ext cx="8947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800" dirty="0">
                <a:solidFill>
                  <a:schemeClr val="bg1"/>
                </a:solidFill>
              </a:rPr>
              <a:t>DE LOS NOGALES</a:t>
            </a:r>
          </a:p>
        </p:txBody>
      </p:sp>
      <p:pic>
        <p:nvPicPr>
          <p:cNvPr id="29" name="28 Imagen"/>
          <p:cNvPicPr/>
          <p:nvPr/>
        </p:nvPicPr>
        <p:blipFill rotWithShape="1">
          <a:blip r:embed="rId5"/>
          <a:srcRect l="21888" t="19770" r="24850" b="23238"/>
          <a:stretch/>
        </p:blipFill>
        <p:spPr bwMode="auto">
          <a:xfrm>
            <a:off x="8492413" y="2646852"/>
            <a:ext cx="2398708" cy="1604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6"/>
          <p:cNvSpPr txBox="1"/>
          <p:nvPr/>
        </p:nvSpPr>
        <p:spPr>
          <a:xfrm>
            <a:off x="1754454" y="39537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“CRISTALES DEL VALLE”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3" name="CuadroTexto 7"/>
          <p:cNvSpPr txBox="1"/>
          <p:nvPr/>
        </p:nvSpPr>
        <p:spPr>
          <a:xfrm>
            <a:off x="3409774" y="531909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CONOCOTO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070620"/>
            <a:ext cx="8400435" cy="5080013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1384300" y="2908300"/>
            <a:ext cx="2740025" cy="1524000"/>
          </a:xfrm>
          <a:custGeom>
            <a:avLst/>
            <a:gdLst>
              <a:gd name="connsiteX0" fmla="*/ 1631950 w 2740025"/>
              <a:gd name="connsiteY0" fmla="*/ 1524000 h 1524000"/>
              <a:gd name="connsiteX1" fmla="*/ 1955800 w 2740025"/>
              <a:gd name="connsiteY1" fmla="*/ 949325 h 1524000"/>
              <a:gd name="connsiteX2" fmla="*/ 2597150 w 2740025"/>
              <a:gd name="connsiteY2" fmla="*/ 1222375 h 1524000"/>
              <a:gd name="connsiteX3" fmla="*/ 2740025 w 2740025"/>
              <a:gd name="connsiteY3" fmla="*/ 1073150 h 1524000"/>
              <a:gd name="connsiteX4" fmla="*/ 2571750 w 2740025"/>
              <a:gd name="connsiteY4" fmla="*/ 930275 h 1524000"/>
              <a:gd name="connsiteX5" fmla="*/ 2441575 w 2740025"/>
              <a:gd name="connsiteY5" fmla="*/ 857250 h 1524000"/>
              <a:gd name="connsiteX6" fmla="*/ 2120900 w 2740025"/>
              <a:gd name="connsiteY6" fmla="*/ 685800 h 1524000"/>
              <a:gd name="connsiteX7" fmla="*/ 2006600 w 2740025"/>
              <a:gd name="connsiteY7" fmla="*/ 463550 h 1524000"/>
              <a:gd name="connsiteX8" fmla="*/ 1806575 w 2740025"/>
              <a:gd name="connsiteY8" fmla="*/ 241300 h 1524000"/>
              <a:gd name="connsiteX9" fmla="*/ 1698625 w 2740025"/>
              <a:gd name="connsiteY9" fmla="*/ 139700 h 1524000"/>
              <a:gd name="connsiteX10" fmla="*/ 1485900 w 2740025"/>
              <a:gd name="connsiteY10" fmla="*/ 482600 h 1524000"/>
              <a:gd name="connsiteX11" fmla="*/ 660400 w 2740025"/>
              <a:gd name="connsiteY11" fmla="*/ 0 h 1524000"/>
              <a:gd name="connsiteX12" fmla="*/ 523875 w 2740025"/>
              <a:gd name="connsiteY12" fmla="*/ 187325 h 1524000"/>
              <a:gd name="connsiteX13" fmla="*/ 342900 w 2740025"/>
              <a:gd name="connsiteY13" fmla="*/ 104775 h 1524000"/>
              <a:gd name="connsiteX14" fmla="*/ 0 w 2740025"/>
              <a:gd name="connsiteY14" fmla="*/ 657225 h 1524000"/>
              <a:gd name="connsiteX15" fmla="*/ 1631950 w 2740025"/>
              <a:gd name="connsiteY15" fmla="*/ 1524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40025" h="1524000">
                <a:moveTo>
                  <a:pt x="1631950" y="1524000"/>
                </a:moveTo>
                <a:lnTo>
                  <a:pt x="1955800" y="949325"/>
                </a:lnTo>
                <a:lnTo>
                  <a:pt x="2597150" y="1222375"/>
                </a:lnTo>
                <a:lnTo>
                  <a:pt x="2740025" y="1073150"/>
                </a:lnTo>
                <a:lnTo>
                  <a:pt x="2571750" y="930275"/>
                </a:lnTo>
                <a:lnTo>
                  <a:pt x="2441575" y="857250"/>
                </a:lnTo>
                <a:lnTo>
                  <a:pt x="2120900" y="685800"/>
                </a:lnTo>
                <a:lnTo>
                  <a:pt x="2006600" y="463550"/>
                </a:lnTo>
                <a:lnTo>
                  <a:pt x="1806575" y="241300"/>
                </a:lnTo>
                <a:lnTo>
                  <a:pt x="1698625" y="139700"/>
                </a:lnTo>
                <a:lnTo>
                  <a:pt x="1485900" y="482600"/>
                </a:lnTo>
                <a:lnTo>
                  <a:pt x="660400" y="0"/>
                </a:lnTo>
                <a:lnTo>
                  <a:pt x="523875" y="187325"/>
                </a:lnTo>
                <a:lnTo>
                  <a:pt x="342900" y="104775"/>
                </a:lnTo>
                <a:lnTo>
                  <a:pt x="0" y="657225"/>
                </a:lnTo>
                <a:lnTo>
                  <a:pt x="1631950" y="1524000"/>
                </a:lnTo>
                <a:close/>
              </a:path>
            </a:pathLst>
          </a:custGeom>
          <a:solidFill>
            <a:srgbClr val="70E1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 9"/>
          <p:cNvSpPr/>
          <p:nvPr/>
        </p:nvSpPr>
        <p:spPr>
          <a:xfrm>
            <a:off x="670560" y="3108960"/>
            <a:ext cx="701040" cy="419100"/>
          </a:xfrm>
          <a:custGeom>
            <a:avLst/>
            <a:gdLst>
              <a:gd name="connsiteX0" fmla="*/ 701040 w 701040"/>
              <a:gd name="connsiteY0" fmla="*/ 419100 h 419100"/>
              <a:gd name="connsiteX1" fmla="*/ 0 w 701040"/>
              <a:gd name="connsiteY1" fmla="*/ 0 h 419100"/>
              <a:gd name="connsiteX2" fmla="*/ 22860 w 701040"/>
              <a:gd name="connsiteY2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040" h="419100">
                <a:moveTo>
                  <a:pt x="701040" y="419100"/>
                </a:moveTo>
                <a:lnTo>
                  <a:pt x="0" y="0"/>
                </a:lnTo>
                <a:lnTo>
                  <a:pt x="22860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orma libre 13"/>
          <p:cNvSpPr/>
          <p:nvPr/>
        </p:nvSpPr>
        <p:spPr>
          <a:xfrm>
            <a:off x="3032760" y="4450080"/>
            <a:ext cx="1569720" cy="937260"/>
          </a:xfrm>
          <a:custGeom>
            <a:avLst/>
            <a:gdLst>
              <a:gd name="connsiteX0" fmla="*/ 0 w 1569720"/>
              <a:gd name="connsiteY0" fmla="*/ 0 h 937260"/>
              <a:gd name="connsiteX1" fmla="*/ 1569720 w 1569720"/>
              <a:gd name="connsiteY1" fmla="*/ 937260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9720" h="937260">
                <a:moveTo>
                  <a:pt x="0" y="0"/>
                </a:moveTo>
                <a:lnTo>
                  <a:pt x="1569720" y="93726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orma libre 16"/>
          <p:cNvSpPr/>
          <p:nvPr/>
        </p:nvSpPr>
        <p:spPr>
          <a:xfrm>
            <a:off x="4610100" y="4290060"/>
            <a:ext cx="541020" cy="1112520"/>
          </a:xfrm>
          <a:custGeom>
            <a:avLst/>
            <a:gdLst>
              <a:gd name="connsiteX0" fmla="*/ 0 w 541020"/>
              <a:gd name="connsiteY0" fmla="*/ 1112520 h 1112520"/>
              <a:gd name="connsiteX1" fmla="*/ 541020 w 541020"/>
              <a:gd name="connsiteY1" fmla="*/ 0 h 111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1020" h="1112520">
                <a:moveTo>
                  <a:pt x="0" y="1112520"/>
                </a:moveTo>
                <a:lnTo>
                  <a:pt x="541020" y="0"/>
                </a:ln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483890" y="3311532"/>
            <a:ext cx="649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 m 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613481" y="5048786"/>
            <a:ext cx="753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 m </a:t>
            </a:r>
            <a:endParaRPr lang="es-E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615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4" y="0"/>
            <a:ext cx="933114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688035" y="808908"/>
            <a:ext cx="454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C00000"/>
                </a:solidFill>
              </a:rPr>
              <a:t>PLANO DEL ASENTAMIENTO </a:t>
            </a:r>
          </a:p>
        </p:txBody>
      </p:sp>
      <p:sp>
        <p:nvSpPr>
          <p:cNvPr id="10" name="CuadroTexto 6"/>
          <p:cNvSpPr txBox="1"/>
          <p:nvPr/>
        </p:nvSpPr>
        <p:spPr>
          <a:xfrm>
            <a:off x="3893800" y="39537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“CRISTALES DEL VALLE”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3" name="CuadroTexto 7"/>
          <p:cNvSpPr txBox="1"/>
          <p:nvPr/>
        </p:nvSpPr>
        <p:spPr>
          <a:xfrm>
            <a:off x="5549120" y="531909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CONOCOTO</a:t>
            </a:r>
          </a:p>
        </p:txBody>
      </p:sp>
    </p:spTree>
    <p:extLst>
      <p:ext uri="{BB962C8B-B14F-4D97-AF65-F5344CB8AC3E}">
        <p14:creationId xmlns:p14="http://schemas.microsoft.com/office/powerpoint/2010/main" val="3315104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942" y="799167"/>
            <a:ext cx="8242654" cy="60580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sp>
        <p:nvSpPr>
          <p:cNvPr id="9" name="CuadroTexto 7"/>
          <p:cNvSpPr txBox="1"/>
          <p:nvPr/>
        </p:nvSpPr>
        <p:spPr>
          <a:xfrm>
            <a:off x="451338" y="763818"/>
            <a:ext cx="319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LOTES POR EXCEPCIÓN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94374"/>
              </p:ext>
            </p:extLst>
          </p:nvPr>
        </p:nvGraphicFramePr>
        <p:xfrm>
          <a:off x="864425" y="5652631"/>
          <a:ext cx="1332998" cy="736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2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9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01</a:t>
                      </a: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POR EXCEPCIÓN 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CuadroTexto 6"/>
          <p:cNvSpPr txBox="1"/>
          <p:nvPr/>
        </p:nvSpPr>
        <p:spPr>
          <a:xfrm>
            <a:off x="1754454" y="39537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“CRISTALES DEL VALLE”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3" name="CuadroTexto 7"/>
          <p:cNvSpPr txBox="1"/>
          <p:nvPr/>
        </p:nvSpPr>
        <p:spPr>
          <a:xfrm>
            <a:off x="3409774" y="531909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CONOCOTO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783082"/>
              </p:ext>
            </p:extLst>
          </p:nvPr>
        </p:nvGraphicFramePr>
        <p:xfrm>
          <a:off x="681278" y="1287355"/>
          <a:ext cx="1699291" cy="4178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13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78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856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effectLst/>
                        </a:rPr>
                        <a:t>Lote    N°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u="none" strike="noStrike" dirty="0">
                          <a:effectLst/>
                        </a:rPr>
                        <a:t> Área Bruta (m2) 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16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302,44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301,81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3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344,79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005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4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256,69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5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122,38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979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6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211,57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979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7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269,35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979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8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370,24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959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9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357,46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2622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394,59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773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520,19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959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12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320,95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13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287,22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14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259,84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959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15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493,42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16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726,26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17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1.202,60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959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18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329,66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19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200,77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7969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200,45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3959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>
                          <a:effectLst/>
                        </a:rPr>
                        <a:t>21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u="none" strike="noStrike" dirty="0">
                          <a:effectLst/>
                        </a:rPr>
                        <a:t>503,43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723" marR="2723" marT="2723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31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47" y="1334388"/>
            <a:ext cx="7470164" cy="50088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35111" y="696375"/>
            <a:ext cx="1034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PLAN METROPOLITANO DE ORDENAMIENTO TERRITORIAL/ POMT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8663175" y="5445815"/>
            <a:ext cx="422846" cy="27239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7"/>
          <p:cNvSpPr txBox="1"/>
          <p:nvPr/>
        </p:nvSpPr>
        <p:spPr>
          <a:xfrm>
            <a:off x="9189374" y="5217295"/>
            <a:ext cx="2974583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s-ES" sz="1200" b="1" dirty="0">
                <a:solidFill>
                  <a:srgbClr val="000000"/>
                </a:solidFill>
                <a:cs typeface="Calibri"/>
              </a:rPr>
              <a:t>(RU2) Residencial Urbano 2,</a:t>
            </a:r>
          </a:p>
          <a:p>
            <a:pPr>
              <a:lnSpc>
                <a:spcPct val="115000"/>
              </a:lnSpc>
            </a:pPr>
            <a:r>
              <a:rPr lang="es-ES" sz="1200" b="1" dirty="0">
                <a:solidFill>
                  <a:srgbClr val="000000"/>
                </a:solidFill>
                <a:cs typeface="Calibri"/>
              </a:rPr>
              <a:t>(PE/CPN) Protección ecológica / Conservación patrimonial natural</a:t>
            </a:r>
          </a:p>
        </p:txBody>
      </p:sp>
      <p:cxnSp>
        <p:nvCxnSpPr>
          <p:cNvPr id="14" name="32 Conector angular"/>
          <p:cNvCxnSpPr/>
          <p:nvPr/>
        </p:nvCxnSpPr>
        <p:spPr>
          <a:xfrm rot="16200000" flipV="1">
            <a:off x="2975694" y="2357149"/>
            <a:ext cx="2451545" cy="449374"/>
          </a:xfrm>
          <a:prstGeom prst="bentConnector3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9"/>
          <p:cNvSpPr txBox="1"/>
          <p:nvPr/>
        </p:nvSpPr>
        <p:spPr>
          <a:xfrm>
            <a:off x="2015600" y="1049694"/>
            <a:ext cx="3905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F0000"/>
                </a:solidFill>
              </a:rPr>
              <a:t>CRISTALES DEL VALLE</a:t>
            </a:r>
            <a:endParaRPr lang="es-EC" sz="1400" b="1" dirty="0">
              <a:solidFill>
                <a:srgbClr val="FF0000"/>
              </a:solidFill>
            </a:endParaRPr>
          </a:p>
        </p:txBody>
      </p:sp>
      <p:sp>
        <p:nvSpPr>
          <p:cNvPr id="17" name="CuadroTexto 6"/>
          <p:cNvSpPr txBox="1"/>
          <p:nvPr/>
        </p:nvSpPr>
        <p:spPr>
          <a:xfrm>
            <a:off x="1754454" y="39537"/>
            <a:ext cx="87969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 </a:t>
            </a:r>
            <a:r>
              <a:rPr lang="es-EC" sz="16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“CRISTALES DEL VALLE”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8" name="CuadroTexto 7"/>
          <p:cNvSpPr txBox="1"/>
          <p:nvPr/>
        </p:nvSpPr>
        <p:spPr>
          <a:xfrm>
            <a:off x="3409774" y="531909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LOS CHILLOS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CONOCOTO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411" y="1777047"/>
            <a:ext cx="4344264" cy="319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065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8171</TotalTime>
  <Words>574</Words>
  <Application>Microsoft Office PowerPoint</Application>
  <PresentationFormat>Personalizado</PresentationFormat>
  <Paragraphs>137</Paragraphs>
  <Slides>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Paul Gabriel Muñoz Mera</cp:lastModifiedBy>
  <cp:revision>245</cp:revision>
  <cp:lastPrinted>2020-02-03T13:47:26Z</cp:lastPrinted>
  <dcterms:created xsi:type="dcterms:W3CDTF">2019-05-28T19:57:24Z</dcterms:created>
  <dcterms:modified xsi:type="dcterms:W3CDTF">2021-01-05T01:32:03Z</dcterms:modified>
</cp:coreProperties>
</file>