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81" r:id="rId4"/>
    <p:sldId id="278" r:id="rId5"/>
    <p:sldId id="280" r:id="rId6"/>
    <p:sldId id="264" r:id="rId7"/>
    <p:sldId id="276" r:id="rId8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Soledad Zurita Cajas" initials="ES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5F6"/>
    <a:srgbClr val="FFFF66"/>
    <a:srgbClr val="FFFFFF"/>
    <a:srgbClr val="A9D18E"/>
    <a:srgbClr val="4C9BD3"/>
    <a:srgbClr val="80B8E0"/>
    <a:srgbClr val="DAE3F3"/>
    <a:srgbClr val="E9EBF5"/>
    <a:srgbClr val="B2D4EC"/>
    <a:srgbClr val="A6C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6" autoAdjust="0"/>
    <p:restoredTop sz="95652" autoAdjust="0"/>
  </p:normalViewPr>
  <p:slideViewPr>
    <p:cSldViewPr snapToGrid="0" snapToObjects="1">
      <p:cViewPr>
        <p:scale>
          <a:sx n="110" d="100"/>
          <a:sy n="110" d="100"/>
        </p:scale>
        <p:origin x="282" y="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BEC441D-8021-483A-9AD5-560B6496B9CD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2B125BA-B589-40D5-B9A3-BA6203A226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40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801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24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9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57619" y="1585535"/>
            <a:ext cx="97168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</a:p>
          <a:p>
            <a:pPr algn="ctr"/>
            <a:r>
              <a:rPr lang="es-ES" sz="4000" b="1" dirty="0">
                <a:solidFill>
                  <a:srgbClr val="0070C0"/>
                </a:solidFill>
              </a:rPr>
              <a:t>“YANAHUAYCO SECTOR  SAN GABRIEL”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3- POSICIÓN 33</a:t>
            </a:r>
            <a:endParaRPr lang="es-EC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5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25119"/>
            <a:ext cx="1243123" cy="625833"/>
          </a:xfrm>
          <a:prstGeom prst="rect">
            <a:avLst/>
          </a:prstGeom>
        </p:spPr>
      </p:pic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256791"/>
              </p:ext>
            </p:extLst>
          </p:nvPr>
        </p:nvGraphicFramePr>
        <p:xfrm>
          <a:off x="5727126" y="5735163"/>
          <a:ext cx="3690219" cy="9799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41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5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497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30  %</a:t>
                      </a:r>
                    </a:p>
                  </a:txBody>
                  <a:tcPr marL="68585" marR="685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N/A</a:t>
                      </a:r>
                    </a:p>
                  </a:txBody>
                  <a:tcPr marL="68585" marR="685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N/A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3545" y="718639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b="1" dirty="0">
                <a:solidFill>
                  <a:srgbClr val="C00000"/>
                </a:solidFill>
              </a:rPr>
              <a:t>-PRIORIZACIÓN GRUPO 3- POSICIÓN 33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940038"/>
              </p:ext>
            </p:extLst>
          </p:nvPr>
        </p:nvGraphicFramePr>
        <p:xfrm>
          <a:off x="127047" y="1462790"/>
          <a:ext cx="5167868" cy="523634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08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3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9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81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15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8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33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857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Años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72,73</a:t>
                      </a:r>
                      <a:r>
                        <a:rPr kumimoji="0" lang="es-EC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22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Años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Hab. </a:t>
                      </a:r>
                      <a:endParaRPr kumimoji="0" lang="es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MANTIENE ZONIFICACIÓN ACTUAL: 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 (D203-80) / A31 (PQ)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arenBoth"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  / (A) Aislada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138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(RU1) Residencial Urbano 1 / (PE/CPN) Protección Ecológica / Conservación del Patrimonio  Natural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/ (SRU) Suelo Rural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05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lvl="0"/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 Informe Técnico No. 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336-AT-DMGR-2018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14 de septiembre de 2018. La DMGR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respecto al </a:t>
                      </a:r>
                      <a:r>
                        <a:rPr kumimoji="0" lang="es-ES" sz="8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</a:t>
                      </a:r>
                      <a:r>
                        <a:rPr kumimoji="0" lang="es-ES" sz="8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movimientos en masa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 que 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AHHYC “</a:t>
                      </a:r>
                      <a:r>
                        <a:rPr kumimoji="0" lang="es-EC" sz="8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Yanahuayco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Sector San Gabriel” en general presenta un </a:t>
                      </a:r>
                      <a:r>
                        <a:rPr kumimoji="0" lang="es-EC" sz="1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deslizamientos.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Ratificación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Oficio Nro. 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GADDMQ-SGSG-DMGR-2020-0218-OF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01 de abril de </a:t>
                      </a:r>
                      <a:r>
                        <a:rPr kumimoji="0" lang="es-ES" sz="8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2020,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Dirección Metropolitana de Gestión de Riesgos se ratifica en la calificación del nivel del riesgo frente a movimientos en masa, indicando que el AHHYC “</a:t>
                      </a:r>
                      <a:r>
                        <a:rPr kumimoji="0" lang="es-ES" sz="8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Yanahuayco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Sector San Gabriel” en general presentan un </a:t>
                      </a:r>
                      <a:r>
                        <a:rPr kumimoji="0" lang="es-ES" sz="1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los lotes, sin embargo se debe rectificar indicando que el nivel de riesgo es Mitigable, en tal virtud y con las observaciones realizadas, la Dirección Metropolitana de Gestión de Riesgos indica que el AHHYC “</a:t>
                      </a:r>
                      <a:r>
                        <a:rPr kumimoji="0" lang="es-ES" sz="8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Yanahuayco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Sector San Gabriel” presenta un </a:t>
                      </a:r>
                      <a:r>
                        <a:rPr kumimoji="0" lang="es-ES" sz="1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los lotes.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90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LOTES.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1.954,92</a:t>
                      </a: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90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PASAJES.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253,40</a:t>
                      </a:r>
                    </a:p>
                  </a:txBody>
                  <a:tcPr marL="68567" marR="68567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892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 PROTECCIÓN DE QUEBRADA  (LOTES)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959,07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AFECTACIÓN VIAL (LOTES)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28,34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AFECTACIÓN VIAL (MACROLOTE)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92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 (ÁREA TOTAL)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3.196,17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1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YANAHUAYCO SECTOR  SAN GABRIEL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15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86" y="3492301"/>
            <a:ext cx="3528084" cy="2177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39" y="1162837"/>
            <a:ext cx="3248482" cy="216024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39" y="3492301"/>
            <a:ext cx="3248482" cy="21602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7104" y="1162836"/>
            <a:ext cx="3518966" cy="217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4" y="1215148"/>
            <a:ext cx="7341633" cy="56428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349181" y="861568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 VERDE DEL ASENTAMIENTO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sp>
        <p:nvSpPr>
          <p:cNvPr id="3" name="AutoShape 2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9" name="28 Imagen"/>
          <p:cNvPicPr/>
          <p:nvPr/>
        </p:nvPicPr>
        <p:blipFill rotWithShape="1">
          <a:blip r:embed="rId6"/>
          <a:srcRect l="21888" t="19770" r="24850" b="23238"/>
          <a:stretch/>
        </p:blipFill>
        <p:spPr bwMode="auto">
          <a:xfrm>
            <a:off x="8424481" y="2811917"/>
            <a:ext cx="2398708" cy="1604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YANAHUAYCO SECTOR  SAN GABRIEL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4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</p:spTree>
    <p:extLst>
      <p:ext uri="{BB962C8B-B14F-4D97-AF65-F5344CB8AC3E}">
        <p14:creationId xmlns:p14="http://schemas.microsoft.com/office/powerpoint/2010/main" val="163161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23" y="0"/>
            <a:ext cx="927933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688035" y="808908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9" name="CuadroTexto 6"/>
          <p:cNvSpPr txBox="1"/>
          <p:nvPr/>
        </p:nvSpPr>
        <p:spPr>
          <a:xfrm>
            <a:off x="3990878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YANAHUAYCO SECTOR  SAN GABRIEL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5646198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sp>
        <p:nvSpPr>
          <p:cNvPr id="2" name="Forma libre 1"/>
          <p:cNvSpPr/>
          <p:nvPr/>
        </p:nvSpPr>
        <p:spPr>
          <a:xfrm>
            <a:off x="8307238" y="5598543"/>
            <a:ext cx="86264" cy="43132"/>
          </a:xfrm>
          <a:custGeom>
            <a:avLst/>
            <a:gdLst>
              <a:gd name="connsiteX0" fmla="*/ 86264 w 86264"/>
              <a:gd name="connsiteY0" fmla="*/ 43132 h 43132"/>
              <a:gd name="connsiteX1" fmla="*/ 86264 w 86264"/>
              <a:gd name="connsiteY1" fmla="*/ 43132 h 43132"/>
              <a:gd name="connsiteX2" fmla="*/ 0 w 86264"/>
              <a:gd name="connsiteY2" fmla="*/ 0 h 4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264" h="43132">
                <a:moveTo>
                  <a:pt x="86264" y="43132"/>
                </a:moveTo>
                <a:lnTo>
                  <a:pt x="86264" y="43132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10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66" y="624312"/>
            <a:ext cx="8434601" cy="62336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451338" y="953820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09309"/>
              </p:ext>
            </p:extLst>
          </p:nvPr>
        </p:nvGraphicFramePr>
        <p:xfrm>
          <a:off x="1114589" y="5060096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YANAHUAYCO SECTOR  SAN GABRIEL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5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4645"/>
              </p:ext>
            </p:extLst>
          </p:nvPr>
        </p:nvGraphicFramePr>
        <p:xfrm>
          <a:off x="769557" y="2027652"/>
          <a:ext cx="2071297" cy="281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4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99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 LOTE</a:t>
                      </a:r>
                    </a:p>
                  </a:txBody>
                  <a:tcPr marL="4835" marR="4835" marT="483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(m2)</a:t>
                      </a:r>
                    </a:p>
                  </a:txBody>
                  <a:tcPr marL="4835" marR="4835" marT="483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835" marR="4835" marT="483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159,49</a:t>
                      </a:r>
                    </a:p>
                  </a:txBody>
                  <a:tcPr marL="4835" marR="4835" marT="483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835" marR="4835" marT="483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159,69</a:t>
                      </a:r>
                    </a:p>
                  </a:txBody>
                  <a:tcPr marL="4835" marR="4835" marT="483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835" marR="4835" marT="483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166,05</a:t>
                      </a:r>
                    </a:p>
                  </a:txBody>
                  <a:tcPr marL="4835" marR="4835" marT="483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835" marR="4835" marT="483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165,36</a:t>
                      </a:r>
                    </a:p>
                  </a:txBody>
                  <a:tcPr marL="4835" marR="4835" marT="483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9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835" marR="4835" marT="483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333,36</a:t>
                      </a:r>
                    </a:p>
                  </a:txBody>
                  <a:tcPr marL="4835" marR="4835" marT="483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835" marR="4835" marT="483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351,12</a:t>
                      </a:r>
                    </a:p>
                  </a:txBody>
                  <a:tcPr marL="4835" marR="4835" marT="483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835" marR="4835" marT="483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289,41</a:t>
                      </a:r>
                    </a:p>
                  </a:txBody>
                  <a:tcPr marL="4835" marR="4835" marT="483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835" marR="4835" marT="483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345,99</a:t>
                      </a:r>
                    </a:p>
                  </a:txBody>
                  <a:tcPr marL="4835" marR="4835" marT="483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35" marR="4835" marT="483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352,20</a:t>
                      </a:r>
                    </a:p>
                  </a:txBody>
                  <a:tcPr marL="4835" marR="4835" marT="483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5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35" marR="4835" marT="483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371,62</a:t>
                      </a:r>
                    </a:p>
                  </a:txBody>
                  <a:tcPr marL="4835" marR="4835" marT="483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5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35" marR="4835" marT="483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248,04</a:t>
                      </a:r>
                    </a:p>
                  </a:txBody>
                  <a:tcPr marL="4835" marR="4835" marT="483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3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5111" y="696375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PMOT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8663175" y="5445815"/>
            <a:ext cx="422846" cy="272390"/>
          </a:xfrm>
          <a:prstGeom prst="rect">
            <a:avLst/>
          </a:prstGeom>
          <a:solidFill>
            <a:srgbClr val="2A95F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7"/>
          <p:cNvSpPr txBox="1"/>
          <p:nvPr/>
        </p:nvSpPr>
        <p:spPr>
          <a:xfrm>
            <a:off x="9189374" y="5217295"/>
            <a:ext cx="2974583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200" b="1" dirty="0">
                <a:solidFill>
                  <a:srgbClr val="000000"/>
                </a:solidFill>
                <a:cs typeface="Calibri"/>
              </a:rPr>
              <a:t>(RR1) Residencial Rural 1,</a:t>
            </a:r>
          </a:p>
          <a:p>
            <a:pPr>
              <a:lnSpc>
                <a:spcPct val="115000"/>
              </a:lnSpc>
            </a:pPr>
            <a:r>
              <a:rPr lang="es-ES" sz="1200" b="1" dirty="0">
                <a:solidFill>
                  <a:srgbClr val="000000"/>
                </a:solidFill>
                <a:cs typeface="Calibri"/>
              </a:rPr>
              <a:t>(PE/CPN) Protección ecológica / Conservación patrimonial natural</a:t>
            </a:r>
          </a:p>
        </p:txBody>
      </p:sp>
      <p:sp>
        <p:nvSpPr>
          <p:cNvPr id="24" name="CuadroTexto 6"/>
          <p:cNvSpPr txBox="1"/>
          <p:nvPr/>
        </p:nvSpPr>
        <p:spPr>
          <a:xfrm>
            <a:off x="1754454" y="800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YANAHUAYCO SECTOR  SAN GABRIEL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3" y="1128771"/>
            <a:ext cx="7892252" cy="5249662"/>
          </a:xfrm>
          <a:prstGeom prst="rect">
            <a:avLst/>
          </a:prstGeom>
        </p:spPr>
      </p:pic>
      <p:cxnSp>
        <p:nvCxnSpPr>
          <p:cNvPr id="14" name="32 Conector angular"/>
          <p:cNvCxnSpPr/>
          <p:nvPr/>
        </p:nvCxnSpPr>
        <p:spPr>
          <a:xfrm rot="16200000" flipV="1">
            <a:off x="3604704" y="2718445"/>
            <a:ext cx="1502172" cy="243927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9"/>
          <p:cNvSpPr txBox="1"/>
          <p:nvPr/>
        </p:nvSpPr>
        <p:spPr>
          <a:xfrm>
            <a:off x="3409774" y="1607155"/>
            <a:ext cx="164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FF0000"/>
                </a:solidFill>
              </a:rPr>
              <a:t>YANAHUAYCO SECTOR  SAN GABRIEL</a:t>
            </a:r>
            <a:endParaRPr lang="es-EC" sz="1200" dirty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005" y="1128771"/>
            <a:ext cx="4264438" cy="315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6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7378</TotalTime>
  <Words>582</Words>
  <Application>Microsoft Office PowerPoint</Application>
  <PresentationFormat>Personalizado</PresentationFormat>
  <Paragraphs>119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Paul Gabriel Muñoz Mera</cp:lastModifiedBy>
  <cp:revision>210</cp:revision>
  <cp:lastPrinted>2020-02-03T13:47:26Z</cp:lastPrinted>
  <dcterms:created xsi:type="dcterms:W3CDTF">2019-05-28T19:57:24Z</dcterms:created>
  <dcterms:modified xsi:type="dcterms:W3CDTF">2021-01-05T01:27:58Z</dcterms:modified>
</cp:coreProperties>
</file>