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42" d="100"/>
          <a:sy n="142" d="100"/>
        </p:scale>
        <p:origin x="1308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530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091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324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630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728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454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91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991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028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292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654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9EA9-1FE2-4696-8A0D-021849B53D85}" type="datetimeFigureOut">
              <a:rPr lang="es-EC" smtClean="0"/>
              <a:t>05/01/2021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9686-1FBF-470C-9174-4883542C110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59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32008" y="1557519"/>
            <a:ext cx="82114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  <a:r>
              <a:rPr lang="es-EC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COMITÉ PRO MEJORAS DEL BARRIO “CATZUQUI DE MONCAYO ETAPA III”</a:t>
            </a:r>
            <a:endParaRPr lang="es-ES" sz="4000" b="1" dirty="0" smtClean="0">
              <a:solidFill>
                <a:srgbClr val="0070C0"/>
              </a:solidFill>
            </a:endParaRPr>
          </a:p>
          <a:p>
            <a:pPr algn="ctr"/>
            <a:endParaRPr lang="es-ES" sz="4000" b="1" dirty="0" smtClean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</a:t>
            </a:r>
            <a:r>
              <a:rPr lang="es-ES_tradnl" sz="2400" b="1" dirty="0" smtClean="0">
                <a:solidFill>
                  <a:srgbClr val="C00000"/>
                </a:solidFill>
              </a:rPr>
              <a:t>2- </a:t>
            </a:r>
            <a:r>
              <a:rPr lang="es-ES_tradnl" sz="2400" b="1" dirty="0">
                <a:solidFill>
                  <a:srgbClr val="C00000"/>
                </a:solidFill>
              </a:rPr>
              <a:t>POSICIÓN </a:t>
            </a:r>
            <a:r>
              <a:rPr lang="es-ES_tradnl" sz="2400" b="1" dirty="0" smtClean="0">
                <a:solidFill>
                  <a:srgbClr val="C00000"/>
                </a:solidFill>
              </a:rPr>
              <a:t>32</a:t>
            </a:r>
            <a:endParaRPr lang="es-EC" sz="2400" b="1" dirty="0">
              <a:solidFill>
                <a:srgbClr val="FF000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785" y="6181685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17073" y="6570687"/>
            <a:ext cx="1029465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8595" y="97141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COMITÉ PRO MEJORAS DEL BARRIO “CATZUQUI DE MONCAYO ETAPA III”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71684" y="64471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 CONDADO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3" name="18 Tabla"/>
          <p:cNvGraphicFramePr>
            <a:graphicFrameLocks noGrp="1"/>
          </p:cNvGraphicFramePr>
          <p:nvPr>
            <p:extLst/>
          </p:nvPr>
        </p:nvGraphicFramePr>
        <p:xfrm>
          <a:off x="6048656" y="5540359"/>
          <a:ext cx="2692542" cy="975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45672">
                  <a:extLst>
                    <a:ext uri="{9D8B030D-6E8A-4147-A177-3AD203B41FA5}"/>
                  </a:extLst>
                </a:gridCol>
                <a:gridCol w="501706">
                  <a:extLst>
                    <a:ext uri="{9D8B030D-6E8A-4147-A177-3AD203B41FA5}"/>
                  </a:extLst>
                </a:gridCol>
                <a:gridCol w="598231">
                  <a:extLst>
                    <a:ext uri="{9D8B030D-6E8A-4147-A177-3AD203B41FA5}"/>
                  </a:extLst>
                </a:gridCol>
                <a:gridCol w="546933">
                  <a:extLst>
                    <a:ext uri="{9D8B030D-6E8A-4147-A177-3AD203B41FA5}"/>
                  </a:extLst>
                </a:gridCol>
              </a:tblGrid>
              <a:tr h="21303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0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36270" y="836438"/>
            <a:ext cx="865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INFORMACIÓN DEL </a:t>
            </a:r>
            <a:r>
              <a:rPr lang="es-ES_tradnl" sz="2000" b="1" dirty="0">
                <a:solidFill>
                  <a:srgbClr val="C00000"/>
                </a:solidFill>
              </a:rPr>
              <a:t>ASENTAMIENTO </a:t>
            </a:r>
            <a:r>
              <a:rPr lang="es-ES_tradnl" sz="1200" b="1" dirty="0">
                <a:solidFill>
                  <a:srgbClr val="C00000"/>
                </a:solidFill>
              </a:rPr>
              <a:t>PRIORIZACIÓN GRUPO </a:t>
            </a:r>
            <a:r>
              <a:rPr lang="es-ES_tradnl" sz="1200" b="1" dirty="0" smtClean="0">
                <a:solidFill>
                  <a:srgbClr val="C00000"/>
                </a:solidFill>
              </a:rPr>
              <a:t>2- </a:t>
            </a:r>
            <a:r>
              <a:rPr lang="es-ES_tradnl" sz="1200" b="1" dirty="0">
                <a:solidFill>
                  <a:srgbClr val="C00000"/>
                </a:solidFill>
              </a:rPr>
              <a:t>POSICIÓN </a:t>
            </a:r>
            <a:r>
              <a:rPr lang="es-ES_tradnl" sz="1200" b="1" dirty="0" smtClean="0">
                <a:solidFill>
                  <a:srgbClr val="C00000"/>
                </a:solidFill>
              </a:rPr>
              <a:t>32 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 smtClean="0">
                <a:solidFill>
                  <a:schemeClr val="bg1"/>
                </a:solidFill>
              </a:rPr>
              <a:t>DE LOS NOGALES</a:t>
            </a:r>
            <a:endParaRPr lang="es-EC" sz="800" dirty="0">
              <a:solidFill>
                <a:schemeClr val="bg1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1949"/>
              </p:ext>
            </p:extLst>
          </p:nvPr>
        </p:nvGraphicFramePr>
        <p:xfrm>
          <a:off x="328203" y="1259700"/>
          <a:ext cx="5582604" cy="530321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01314">
                  <a:extLst>
                    <a:ext uri="{9D8B030D-6E8A-4147-A177-3AD203B41FA5}"/>
                  </a:extLst>
                </a:gridCol>
                <a:gridCol w="604383">
                  <a:extLst>
                    <a:ext uri="{9D8B030D-6E8A-4147-A177-3AD203B41FA5}"/>
                  </a:extLst>
                </a:gridCol>
                <a:gridCol w="1292499">
                  <a:extLst>
                    <a:ext uri="{9D8B030D-6E8A-4147-A177-3AD203B41FA5}"/>
                  </a:extLst>
                </a:gridCol>
                <a:gridCol w="544222">
                  <a:extLst>
                    <a:ext uri="{9D8B030D-6E8A-4147-A177-3AD203B41FA5}"/>
                  </a:extLst>
                </a:gridCol>
                <a:gridCol w="242454"/>
                <a:gridCol w="1197732">
                  <a:extLst>
                    <a:ext uri="{9D8B030D-6E8A-4147-A177-3AD203B41FA5}"/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(INICIO):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25  Años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CONSOLIDACIÓN: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50 %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(ACTUAL):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28 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NÚMERO DE LOTES: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POBLACIÓN  BENEFICIADA: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72 Hab. 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305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A7 (A50002-1) / A31 (PQ)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ZONIFICACIÓN PROPUESTA: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A2 (A1002-35) / A 31(PQ)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LOTE MÍNIMO: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1000 m2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FORMA DE OCUPACIÓN DEL SUELO: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(A) Aislada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438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USO PRINCIPAL: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(RR1) Residencial Rural 1 / (PE/CPN) Protección Ecológica / Conservación del Patrimonio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CLASIFICACIÓN DEL SUELO: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(SRU) Suelo Rural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4609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INFORMES DE RIESGOS: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Informe No. 272-AT-DMGR-2017, de 07 de diciembre de 2017. </a:t>
                      </a:r>
                      <a:r>
                        <a:rPr kumimoji="0" lang="es-ES" sz="80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Respecto al riesgo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movimientos en masa: el  AHHYC “Catzuquí de Moncayo III” de la Parroquia El Condado en general presenta un </a:t>
                      </a:r>
                      <a:r>
                        <a:rPr kumimoji="0" lang="es-ES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movimientos de remoción en masa. Esto debido a que no se observaron condiciones físicas en el terreno que representen amenaza, ni tampoco condiciones de exposición, para que ocurran movimientos en masa que puedan ocasionar daños o pérdidas.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Rectificación: Oficio Nro. GADDMQ-SGSG-DMGR-2019-0854-OF  de 28 de octubre de 2019. La Dirección Metropolitana de Gestión de Riesgos </a:t>
                      </a:r>
                      <a:r>
                        <a:rPr kumimoji="0" lang="es-EC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rectifica 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calificación del nivel del riesgo frente a movimientos en masa, indicando que el AHHYC “</a:t>
                      </a:r>
                      <a:r>
                        <a:rPr kumimoji="0" lang="es-EC" sz="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Catzuquí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Moncayo III” en general presenta un </a:t>
                      </a:r>
                      <a:r>
                        <a:rPr kumimoji="0" lang="es-EC" sz="800" b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todos los lotes.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ÁREA ÚTIL  DE LOTES: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2060"/>
                          </a:solidFill>
                          <a:effectLst/>
                        </a:rPr>
                        <a:t>60.004,28</a:t>
                      </a:r>
                      <a:endParaRPr lang="es-EC" sz="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m2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en Relación al área Útil de Lotes: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18.01 %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/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ÁREA FRANJA DE PROTECCIÓN BSQ EN LOTES 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2060"/>
                          </a:solidFill>
                          <a:effectLst/>
                        </a:rPr>
                        <a:t>2.457,53</a:t>
                      </a:r>
                      <a:endParaRPr lang="es-EC" sz="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m2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ÁREA DE VÍAS Y PASAJES 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2060"/>
                          </a:solidFill>
                          <a:effectLst/>
                        </a:rPr>
                        <a:t>4.538,72</a:t>
                      </a:r>
                      <a:endParaRPr lang="es-EC" sz="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m2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ÁREA VERDE 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2060"/>
                          </a:solidFill>
                          <a:effectLst/>
                        </a:rPr>
                        <a:t>10.806,76</a:t>
                      </a:r>
                      <a:endParaRPr lang="es-EC" sz="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m2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ÁREA FRANJA DE PROTECCIÓN BSQ 1: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2060"/>
                          </a:solidFill>
                          <a:effectLst/>
                        </a:rPr>
                        <a:t>27,89</a:t>
                      </a:r>
                      <a:endParaRPr lang="es-EC" sz="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m2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Derechos y Acciones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UERB-AZLD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ÁREA FRANJA DE PROTECCIÓN BSQ 2: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2060"/>
                          </a:solidFill>
                          <a:effectLst/>
                        </a:rPr>
                        <a:t>617,76</a:t>
                      </a:r>
                      <a:endParaRPr lang="es-EC" sz="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m2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ÁREA BRUTA TOTAL :</a:t>
                      </a:r>
                      <a:endParaRPr kumimoji="0" lang="es-ES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800" dirty="0">
                          <a:solidFill>
                            <a:srgbClr val="002060"/>
                          </a:solidFill>
                          <a:effectLst/>
                        </a:rPr>
                        <a:t>78.452,94</a:t>
                      </a:r>
                      <a:endParaRPr lang="es-EC" sz="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m2</a:t>
                      </a: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656" y="1229127"/>
            <a:ext cx="2692542" cy="19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657" y="3270682"/>
            <a:ext cx="2692542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Imagen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78" y="1221602"/>
            <a:ext cx="2907985" cy="192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47077" t="33017" r="10808" b="8698"/>
          <a:stretch/>
        </p:blipFill>
        <p:spPr>
          <a:xfrm>
            <a:off x="8890178" y="3270682"/>
            <a:ext cx="2907985" cy="2856811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9369154" y="4319276"/>
            <a:ext cx="666271" cy="790336"/>
          </a:xfrm>
          <a:custGeom>
            <a:avLst/>
            <a:gdLst>
              <a:gd name="connsiteX0" fmla="*/ 0 w 666271"/>
              <a:gd name="connsiteY0" fmla="*/ 335434 h 790336"/>
              <a:gd name="connsiteX1" fmla="*/ 179204 w 666271"/>
              <a:gd name="connsiteY1" fmla="*/ 537612 h 790336"/>
              <a:gd name="connsiteX2" fmla="*/ 289483 w 666271"/>
              <a:gd name="connsiteY2" fmla="*/ 675462 h 790336"/>
              <a:gd name="connsiteX3" fmla="*/ 321648 w 666271"/>
              <a:gd name="connsiteY3" fmla="*/ 716816 h 790336"/>
              <a:gd name="connsiteX4" fmla="*/ 335433 w 666271"/>
              <a:gd name="connsiteY4" fmla="*/ 790336 h 790336"/>
              <a:gd name="connsiteX5" fmla="*/ 482472 w 666271"/>
              <a:gd name="connsiteY5" fmla="*/ 781146 h 790336"/>
              <a:gd name="connsiteX6" fmla="*/ 533017 w 666271"/>
              <a:gd name="connsiteY6" fmla="*/ 767361 h 790336"/>
              <a:gd name="connsiteX7" fmla="*/ 597347 w 666271"/>
              <a:gd name="connsiteY7" fmla="*/ 758171 h 790336"/>
              <a:gd name="connsiteX8" fmla="*/ 634106 w 666271"/>
              <a:gd name="connsiteY8" fmla="*/ 748981 h 790336"/>
              <a:gd name="connsiteX9" fmla="*/ 652486 w 666271"/>
              <a:gd name="connsiteY9" fmla="*/ 693842 h 790336"/>
              <a:gd name="connsiteX10" fmla="*/ 666271 w 666271"/>
              <a:gd name="connsiteY10" fmla="*/ 638702 h 790336"/>
              <a:gd name="connsiteX11" fmla="*/ 666271 w 666271"/>
              <a:gd name="connsiteY11" fmla="*/ 514638 h 790336"/>
              <a:gd name="connsiteX12" fmla="*/ 611131 w 666271"/>
              <a:gd name="connsiteY12" fmla="*/ 459498 h 790336"/>
              <a:gd name="connsiteX13" fmla="*/ 569777 w 666271"/>
              <a:gd name="connsiteY13" fmla="*/ 395168 h 790336"/>
              <a:gd name="connsiteX14" fmla="*/ 519232 w 666271"/>
              <a:gd name="connsiteY14" fmla="*/ 275699 h 790336"/>
              <a:gd name="connsiteX15" fmla="*/ 523827 w 666271"/>
              <a:gd name="connsiteY15" fmla="*/ 248129 h 790336"/>
              <a:gd name="connsiteX16" fmla="*/ 546802 w 666271"/>
              <a:gd name="connsiteY16" fmla="*/ 202179 h 790336"/>
              <a:gd name="connsiteX17" fmla="*/ 578967 w 666271"/>
              <a:gd name="connsiteY17" fmla="*/ 165419 h 790336"/>
              <a:gd name="connsiteX18" fmla="*/ 606536 w 666271"/>
              <a:gd name="connsiteY18" fmla="*/ 114875 h 790336"/>
              <a:gd name="connsiteX19" fmla="*/ 620321 w 666271"/>
              <a:gd name="connsiteY19" fmla="*/ 59735 h 790336"/>
              <a:gd name="connsiteX20" fmla="*/ 620321 w 666271"/>
              <a:gd name="connsiteY20" fmla="*/ 0 h 790336"/>
              <a:gd name="connsiteX21" fmla="*/ 560587 w 666271"/>
              <a:gd name="connsiteY21" fmla="*/ 55140 h 790336"/>
              <a:gd name="connsiteX22" fmla="*/ 510042 w 666271"/>
              <a:gd name="connsiteY22" fmla="*/ 110280 h 790336"/>
              <a:gd name="connsiteX23" fmla="*/ 473282 w 666271"/>
              <a:gd name="connsiteY23" fmla="*/ 147040 h 790336"/>
              <a:gd name="connsiteX24" fmla="*/ 418142 w 666271"/>
              <a:gd name="connsiteY24" fmla="*/ 197584 h 790336"/>
              <a:gd name="connsiteX25" fmla="*/ 340028 w 666271"/>
              <a:gd name="connsiteY25" fmla="*/ 243534 h 790336"/>
              <a:gd name="connsiteX26" fmla="*/ 275698 w 666271"/>
              <a:gd name="connsiteY26" fmla="*/ 271104 h 790336"/>
              <a:gd name="connsiteX27" fmla="*/ 202179 w 666271"/>
              <a:gd name="connsiteY27" fmla="*/ 271104 h 790336"/>
              <a:gd name="connsiteX28" fmla="*/ 137849 w 666271"/>
              <a:gd name="connsiteY28" fmla="*/ 271104 h 790336"/>
              <a:gd name="connsiteX29" fmla="*/ 68924 w 666271"/>
              <a:gd name="connsiteY29" fmla="*/ 280294 h 790336"/>
              <a:gd name="connsiteX30" fmla="*/ 0 w 666271"/>
              <a:gd name="connsiteY30" fmla="*/ 335434 h 79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66271" h="790336">
                <a:moveTo>
                  <a:pt x="0" y="335434"/>
                </a:moveTo>
                <a:lnTo>
                  <a:pt x="179204" y="537612"/>
                </a:lnTo>
                <a:lnTo>
                  <a:pt x="289483" y="675462"/>
                </a:lnTo>
                <a:lnTo>
                  <a:pt x="321648" y="716816"/>
                </a:lnTo>
                <a:lnTo>
                  <a:pt x="335433" y="790336"/>
                </a:lnTo>
                <a:lnTo>
                  <a:pt x="482472" y="781146"/>
                </a:lnTo>
                <a:lnTo>
                  <a:pt x="533017" y="767361"/>
                </a:lnTo>
                <a:lnTo>
                  <a:pt x="597347" y="758171"/>
                </a:lnTo>
                <a:lnTo>
                  <a:pt x="634106" y="748981"/>
                </a:lnTo>
                <a:lnTo>
                  <a:pt x="652486" y="693842"/>
                </a:lnTo>
                <a:lnTo>
                  <a:pt x="666271" y="638702"/>
                </a:lnTo>
                <a:lnTo>
                  <a:pt x="666271" y="514638"/>
                </a:lnTo>
                <a:lnTo>
                  <a:pt x="611131" y="459498"/>
                </a:lnTo>
                <a:lnTo>
                  <a:pt x="569777" y="395168"/>
                </a:lnTo>
                <a:lnTo>
                  <a:pt x="519232" y="275699"/>
                </a:lnTo>
                <a:lnTo>
                  <a:pt x="523827" y="248129"/>
                </a:lnTo>
                <a:lnTo>
                  <a:pt x="546802" y="202179"/>
                </a:lnTo>
                <a:lnTo>
                  <a:pt x="578967" y="165419"/>
                </a:lnTo>
                <a:lnTo>
                  <a:pt x="606536" y="114875"/>
                </a:lnTo>
                <a:lnTo>
                  <a:pt x="620321" y="59735"/>
                </a:lnTo>
                <a:lnTo>
                  <a:pt x="620321" y="0"/>
                </a:lnTo>
                <a:lnTo>
                  <a:pt x="560587" y="55140"/>
                </a:lnTo>
                <a:lnTo>
                  <a:pt x="510042" y="110280"/>
                </a:lnTo>
                <a:lnTo>
                  <a:pt x="473282" y="147040"/>
                </a:lnTo>
                <a:lnTo>
                  <a:pt x="418142" y="197584"/>
                </a:lnTo>
                <a:lnTo>
                  <a:pt x="340028" y="243534"/>
                </a:lnTo>
                <a:lnTo>
                  <a:pt x="275698" y="271104"/>
                </a:lnTo>
                <a:lnTo>
                  <a:pt x="202179" y="271104"/>
                </a:lnTo>
                <a:lnTo>
                  <a:pt x="137849" y="271104"/>
                </a:lnTo>
                <a:lnTo>
                  <a:pt x="68924" y="280294"/>
                </a:lnTo>
                <a:lnTo>
                  <a:pt x="0" y="335434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  <a:ln w="12700">
            <a:solidFill>
              <a:srgbClr val="4C9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orma libre 4"/>
          <p:cNvSpPr/>
          <p:nvPr/>
        </p:nvSpPr>
        <p:spPr>
          <a:xfrm>
            <a:off x="9349273" y="4639180"/>
            <a:ext cx="832291" cy="1015230"/>
          </a:xfrm>
          <a:custGeom>
            <a:avLst/>
            <a:gdLst>
              <a:gd name="connsiteX0" fmla="*/ 832291 w 832291"/>
              <a:gd name="connsiteY0" fmla="*/ 720324 h 1015230"/>
              <a:gd name="connsiteX1" fmla="*/ 742717 w 832291"/>
              <a:gd name="connsiteY1" fmla="*/ 776307 h 1015230"/>
              <a:gd name="connsiteX2" fmla="*/ 675537 w 832291"/>
              <a:gd name="connsiteY2" fmla="*/ 828559 h 1015230"/>
              <a:gd name="connsiteX3" fmla="*/ 608356 w 832291"/>
              <a:gd name="connsiteY3" fmla="*/ 877078 h 1015230"/>
              <a:gd name="connsiteX4" fmla="*/ 559837 w 832291"/>
              <a:gd name="connsiteY4" fmla="*/ 888275 h 1015230"/>
              <a:gd name="connsiteX5" fmla="*/ 529979 w 832291"/>
              <a:gd name="connsiteY5" fmla="*/ 914400 h 1015230"/>
              <a:gd name="connsiteX6" fmla="*/ 500121 w 832291"/>
              <a:gd name="connsiteY6" fmla="*/ 936794 h 1015230"/>
              <a:gd name="connsiteX7" fmla="*/ 473996 w 832291"/>
              <a:gd name="connsiteY7" fmla="*/ 959187 h 1015230"/>
              <a:gd name="connsiteX8" fmla="*/ 444138 w 832291"/>
              <a:gd name="connsiteY8" fmla="*/ 977849 h 1015230"/>
              <a:gd name="connsiteX9" fmla="*/ 376957 w 832291"/>
              <a:gd name="connsiteY9" fmla="*/ 992778 h 1015230"/>
              <a:gd name="connsiteX10" fmla="*/ 332170 w 832291"/>
              <a:gd name="connsiteY10" fmla="*/ 1007707 h 1015230"/>
              <a:gd name="connsiteX11" fmla="*/ 291116 w 832291"/>
              <a:gd name="connsiteY11" fmla="*/ 1015171 h 1015230"/>
              <a:gd name="connsiteX12" fmla="*/ 264990 w 832291"/>
              <a:gd name="connsiteY12" fmla="*/ 1003974 h 1015230"/>
              <a:gd name="connsiteX13" fmla="*/ 250061 w 832291"/>
              <a:gd name="connsiteY13" fmla="*/ 985313 h 1015230"/>
              <a:gd name="connsiteX14" fmla="*/ 257525 w 832291"/>
              <a:gd name="connsiteY14" fmla="*/ 947991 h 1015230"/>
              <a:gd name="connsiteX15" fmla="*/ 276187 w 832291"/>
              <a:gd name="connsiteY15" fmla="*/ 888275 h 1015230"/>
              <a:gd name="connsiteX16" fmla="*/ 294848 w 832291"/>
              <a:gd name="connsiteY16" fmla="*/ 839756 h 1015230"/>
              <a:gd name="connsiteX17" fmla="*/ 309777 w 832291"/>
              <a:gd name="connsiteY17" fmla="*/ 783772 h 1015230"/>
              <a:gd name="connsiteX18" fmla="*/ 298580 w 832291"/>
              <a:gd name="connsiteY18" fmla="*/ 705395 h 1015230"/>
              <a:gd name="connsiteX19" fmla="*/ 298580 w 832291"/>
              <a:gd name="connsiteY19" fmla="*/ 656876 h 1015230"/>
              <a:gd name="connsiteX20" fmla="*/ 302312 w 832291"/>
              <a:gd name="connsiteY20" fmla="*/ 582231 h 1015230"/>
              <a:gd name="connsiteX21" fmla="*/ 313509 w 832291"/>
              <a:gd name="connsiteY21" fmla="*/ 537444 h 1015230"/>
              <a:gd name="connsiteX22" fmla="*/ 324706 w 832291"/>
              <a:gd name="connsiteY22" fmla="*/ 503853 h 1015230"/>
              <a:gd name="connsiteX23" fmla="*/ 339635 w 832291"/>
              <a:gd name="connsiteY23" fmla="*/ 466531 h 1015230"/>
              <a:gd name="connsiteX24" fmla="*/ 332170 w 832291"/>
              <a:gd name="connsiteY24" fmla="*/ 406815 h 1015230"/>
              <a:gd name="connsiteX25" fmla="*/ 306045 w 832291"/>
              <a:gd name="connsiteY25" fmla="*/ 358296 h 1015230"/>
              <a:gd name="connsiteX26" fmla="*/ 257525 w 832291"/>
              <a:gd name="connsiteY26" fmla="*/ 291116 h 1015230"/>
              <a:gd name="connsiteX27" fmla="*/ 171684 w 832291"/>
              <a:gd name="connsiteY27" fmla="*/ 194077 h 1015230"/>
              <a:gd name="connsiteX28" fmla="*/ 108236 w 832291"/>
              <a:gd name="connsiteY28" fmla="*/ 130629 h 1015230"/>
              <a:gd name="connsiteX29" fmla="*/ 67181 w 832291"/>
              <a:gd name="connsiteY29" fmla="*/ 85842 h 1015230"/>
              <a:gd name="connsiteX30" fmla="*/ 37323 w 832291"/>
              <a:gd name="connsiteY30" fmla="*/ 48520 h 1015230"/>
              <a:gd name="connsiteX31" fmla="*/ 18662 w 832291"/>
              <a:gd name="connsiteY31" fmla="*/ 26126 h 1015230"/>
              <a:gd name="connsiteX32" fmla="*/ 0 w 832291"/>
              <a:gd name="connsiteY32" fmla="*/ 0 h 101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32291" h="1015230">
                <a:moveTo>
                  <a:pt x="832291" y="720324"/>
                </a:moveTo>
                <a:cubicBezTo>
                  <a:pt x="800567" y="739296"/>
                  <a:pt x="768843" y="758268"/>
                  <a:pt x="742717" y="776307"/>
                </a:cubicBezTo>
                <a:cubicBezTo>
                  <a:pt x="716591" y="794346"/>
                  <a:pt x="697930" y="811764"/>
                  <a:pt x="675537" y="828559"/>
                </a:cubicBezTo>
                <a:cubicBezTo>
                  <a:pt x="653144" y="845354"/>
                  <a:pt x="627639" y="867125"/>
                  <a:pt x="608356" y="877078"/>
                </a:cubicBezTo>
                <a:cubicBezTo>
                  <a:pt x="589073" y="887031"/>
                  <a:pt x="572900" y="882055"/>
                  <a:pt x="559837" y="888275"/>
                </a:cubicBezTo>
                <a:cubicBezTo>
                  <a:pt x="546774" y="894495"/>
                  <a:pt x="539932" y="906314"/>
                  <a:pt x="529979" y="914400"/>
                </a:cubicBezTo>
                <a:cubicBezTo>
                  <a:pt x="520026" y="922486"/>
                  <a:pt x="509451" y="929330"/>
                  <a:pt x="500121" y="936794"/>
                </a:cubicBezTo>
                <a:cubicBezTo>
                  <a:pt x="490791" y="944258"/>
                  <a:pt x="483327" y="952344"/>
                  <a:pt x="473996" y="959187"/>
                </a:cubicBezTo>
                <a:cubicBezTo>
                  <a:pt x="464665" y="966030"/>
                  <a:pt x="460311" y="972251"/>
                  <a:pt x="444138" y="977849"/>
                </a:cubicBezTo>
                <a:cubicBezTo>
                  <a:pt x="427965" y="983448"/>
                  <a:pt x="395618" y="987802"/>
                  <a:pt x="376957" y="992778"/>
                </a:cubicBezTo>
                <a:cubicBezTo>
                  <a:pt x="358296" y="997754"/>
                  <a:pt x="346477" y="1003975"/>
                  <a:pt x="332170" y="1007707"/>
                </a:cubicBezTo>
                <a:cubicBezTo>
                  <a:pt x="317863" y="1011439"/>
                  <a:pt x="302313" y="1015793"/>
                  <a:pt x="291116" y="1015171"/>
                </a:cubicBezTo>
                <a:cubicBezTo>
                  <a:pt x="279919" y="1014549"/>
                  <a:pt x="271832" y="1008950"/>
                  <a:pt x="264990" y="1003974"/>
                </a:cubicBezTo>
                <a:cubicBezTo>
                  <a:pt x="258148" y="998998"/>
                  <a:pt x="251305" y="994643"/>
                  <a:pt x="250061" y="985313"/>
                </a:cubicBezTo>
                <a:cubicBezTo>
                  <a:pt x="248817" y="975983"/>
                  <a:pt x="253171" y="964164"/>
                  <a:pt x="257525" y="947991"/>
                </a:cubicBezTo>
                <a:cubicBezTo>
                  <a:pt x="261879" y="931818"/>
                  <a:pt x="269967" y="906314"/>
                  <a:pt x="276187" y="888275"/>
                </a:cubicBezTo>
                <a:cubicBezTo>
                  <a:pt x="282407" y="870236"/>
                  <a:pt x="289250" y="857173"/>
                  <a:pt x="294848" y="839756"/>
                </a:cubicBezTo>
                <a:cubicBezTo>
                  <a:pt x="300446" y="822339"/>
                  <a:pt x="309155" y="806166"/>
                  <a:pt x="309777" y="783772"/>
                </a:cubicBezTo>
                <a:cubicBezTo>
                  <a:pt x="310399" y="761379"/>
                  <a:pt x="300446" y="726544"/>
                  <a:pt x="298580" y="705395"/>
                </a:cubicBezTo>
                <a:cubicBezTo>
                  <a:pt x="296714" y="684246"/>
                  <a:pt x="297958" y="677403"/>
                  <a:pt x="298580" y="656876"/>
                </a:cubicBezTo>
                <a:cubicBezTo>
                  <a:pt x="299202" y="636349"/>
                  <a:pt x="299824" y="602136"/>
                  <a:pt x="302312" y="582231"/>
                </a:cubicBezTo>
                <a:cubicBezTo>
                  <a:pt x="304800" y="562326"/>
                  <a:pt x="309777" y="550507"/>
                  <a:pt x="313509" y="537444"/>
                </a:cubicBezTo>
                <a:cubicBezTo>
                  <a:pt x="317241" y="524381"/>
                  <a:pt x="320352" y="515672"/>
                  <a:pt x="324706" y="503853"/>
                </a:cubicBezTo>
                <a:cubicBezTo>
                  <a:pt x="329060" y="492034"/>
                  <a:pt x="338391" y="482704"/>
                  <a:pt x="339635" y="466531"/>
                </a:cubicBezTo>
                <a:cubicBezTo>
                  <a:pt x="340879" y="450358"/>
                  <a:pt x="337768" y="424854"/>
                  <a:pt x="332170" y="406815"/>
                </a:cubicBezTo>
                <a:cubicBezTo>
                  <a:pt x="326572" y="388776"/>
                  <a:pt x="318486" y="377579"/>
                  <a:pt x="306045" y="358296"/>
                </a:cubicBezTo>
                <a:cubicBezTo>
                  <a:pt x="293604" y="339013"/>
                  <a:pt x="279919" y="318486"/>
                  <a:pt x="257525" y="291116"/>
                </a:cubicBezTo>
                <a:cubicBezTo>
                  <a:pt x="235131" y="263746"/>
                  <a:pt x="196565" y="220825"/>
                  <a:pt x="171684" y="194077"/>
                </a:cubicBezTo>
                <a:cubicBezTo>
                  <a:pt x="146802" y="167329"/>
                  <a:pt x="125653" y="148668"/>
                  <a:pt x="108236" y="130629"/>
                </a:cubicBezTo>
                <a:cubicBezTo>
                  <a:pt x="90819" y="112590"/>
                  <a:pt x="79000" y="99527"/>
                  <a:pt x="67181" y="85842"/>
                </a:cubicBezTo>
                <a:cubicBezTo>
                  <a:pt x="55362" y="72157"/>
                  <a:pt x="45409" y="58473"/>
                  <a:pt x="37323" y="48520"/>
                </a:cubicBezTo>
                <a:cubicBezTo>
                  <a:pt x="29237" y="38567"/>
                  <a:pt x="24882" y="34213"/>
                  <a:pt x="18662" y="26126"/>
                </a:cubicBezTo>
                <a:cubicBezTo>
                  <a:pt x="12442" y="18039"/>
                  <a:pt x="6221" y="9019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 rot="4159002">
            <a:off x="9125156" y="4939997"/>
            <a:ext cx="7793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dirty="0" smtClean="0">
                <a:solidFill>
                  <a:schemeClr val="bg1"/>
                </a:solidFill>
              </a:rPr>
              <a:t>CALLE CONSTANZA</a:t>
            </a:r>
            <a:endParaRPr lang="es-EC" sz="600" dirty="0">
              <a:solidFill>
                <a:schemeClr val="bg1"/>
              </a:solidFill>
            </a:endParaRPr>
          </a:p>
        </p:txBody>
      </p:sp>
      <p:cxnSp>
        <p:nvCxnSpPr>
          <p:cNvPr id="11" name="Conector recto de flecha 10"/>
          <p:cNvCxnSpPr>
            <a:stCxn id="5" idx="24"/>
          </p:cNvCxnSpPr>
          <p:nvPr/>
        </p:nvCxnSpPr>
        <p:spPr>
          <a:xfrm flipV="1">
            <a:off x="9681443" y="4957978"/>
            <a:ext cx="216133" cy="88017"/>
          </a:xfrm>
          <a:prstGeom prst="straightConnector1">
            <a:avLst/>
          </a:prstGeom>
          <a:ln w="0">
            <a:solidFill>
              <a:srgbClr val="FFFF00"/>
            </a:solidFill>
            <a:headEnd type="none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3" idx="19"/>
            <a:endCxn id="3" idx="14"/>
          </p:cNvCxnSpPr>
          <p:nvPr/>
        </p:nvCxnSpPr>
        <p:spPr>
          <a:xfrm flipH="1">
            <a:off x="9888386" y="4379011"/>
            <a:ext cx="101089" cy="215964"/>
          </a:xfrm>
          <a:prstGeom prst="straightConnector1">
            <a:avLst/>
          </a:prstGeom>
          <a:ln w="0">
            <a:solidFill>
              <a:srgbClr val="FFFF00"/>
            </a:solidFill>
            <a:headEnd type="none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 rot="6588557">
            <a:off x="9709530" y="4392228"/>
            <a:ext cx="5998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dirty="0" smtClean="0">
                <a:solidFill>
                  <a:schemeClr val="bg1"/>
                </a:solidFill>
              </a:rPr>
              <a:t>PASAJE N82A</a:t>
            </a:r>
            <a:endParaRPr lang="es-EC" sz="6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 rot="20385075">
            <a:off x="9599919" y="4926963"/>
            <a:ext cx="6046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dirty="0" smtClean="0">
                <a:solidFill>
                  <a:schemeClr val="bg1"/>
                </a:solidFill>
              </a:rPr>
              <a:t>CALLE Oe23H</a:t>
            </a:r>
            <a:endParaRPr lang="es-EC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61195" y="1081883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</a:rPr>
              <a:t>ÁREAS VERDES CERCANAS AL ASENTAMIENTO: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9774639" y="1672734"/>
            <a:ext cx="2297985" cy="1042962"/>
            <a:chOff x="9774639" y="1672734"/>
            <a:chExt cx="2297985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2197818" cy="789173"/>
              <a:chOff x="9818807" y="1465809"/>
              <a:chExt cx="2197818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83255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AHHYC CATZUQUI DE MONCAYO III</a:t>
                </a:r>
                <a:endParaRPr lang="es-EC" sz="9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EQUIPAMIENTO</a:t>
                </a:r>
                <a:endParaRPr lang="es-EC" sz="9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</a:t>
                </a:r>
                <a:endParaRPr lang="es-EC" sz="900" dirty="0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  <p:sp>
        <p:nvSpPr>
          <p:cNvPr id="69" name="CuadroTexto 68"/>
          <p:cNvSpPr txBox="1"/>
          <p:nvPr/>
        </p:nvSpPr>
        <p:spPr>
          <a:xfrm rot="1838921">
            <a:off x="6898331" y="3307070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dirty="0" smtClean="0">
                <a:solidFill>
                  <a:schemeClr val="bg1"/>
                </a:solidFill>
              </a:rPr>
              <a:t>Calle José E19D</a:t>
            </a:r>
            <a:endParaRPr lang="es-EC" sz="1000" dirty="0">
              <a:solidFill>
                <a:schemeClr val="bg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848595" y="97141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COMITÉ PRO MEJORAS DEL BARRIO “</a:t>
            </a:r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CATZUQUI DE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MONCAYO ETAPA III”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471684" y="64471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 CONDADO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5263" t="32739" r="3027" b="7817"/>
          <a:stretch/>
        </p:blipFill>
        <p:spPr>
          <a:xfrm>
            <a:off x="215031" y="1481992"/>
            <a:ext cx="9555807" cy="4822555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4093436" y="3119215"/>
            <a:ext cx="504201" cy="555477"/>
          </a:xfrm>
          <a:custGeom>
            <a:avLst/>
            <a:gdLst>
              <a:gd name="connsiteX0" fmla="*/ 0 w 504201"/>
              <a:gd name="connsiteY0" fmla="*/ 358923 h 555477"/>
              <a:gd name="connsiteX1" fmla="*/ 341831 w 504201"/>
              <a:gd name="connsiteY1" fmla="*/ 555477 h 555477"/>
              <a:gd name="connsiteX2" fmla="*/ 324740 w 504201"/>
              <a:gd name="connsiteY2" fmla="*/ 461473 h 555477"/>
              <a:gd name="connsiteX3" fmla="*/ 324740 w 504201"/>
              <a:gd name="connsiteY3" fmla="*/ 393106 h 555477"/>
              <a:gd name="connsiteX4" fmla="*/ 350377 w 504201"/>
              <a:gd name="connsiteY4" fmla="*/ 333286 h 555477"/>
              <a:gd name="connsiteX5" fmla="*/ 401652 w 504201"/>
              <a:gd name="connsiteY5" fmla="*/ 273465 h 555477"/>
              <a:gd name="connsiteX6" fmla="*/ 461472 w 504201"/>
              <a:gd name="connsiteY6" fmla="*/ 222191 h 555477"/>
              <a:gd name="connsiteX7" fmla="*/ 495656 w 504201"/>
              <a:gd name="connsiteY7" fmla="*/ 162370 h 555477"/>
              <a:gd name="connsiteX8" fmla="*/ 504201 w 504201"/>
              <a:gd name="connsiteY8" fmla="*/ 76912 h 555477"/>
              <a:gd name="connsiteX9" fmla="*/ 504201 w 504201"/>
              <a:gd name="connsiteY9" fmla="*/ 0 h 555477"/>
              <a:gd name="connsiteX10" fmla="*/ 427289 w 504201"/>
              <a:gd name="connsiteY10" fmla="*/ 34183 h 555477"/>
              <a:gd name="connsiteX11" fmla="*/ 367469 w 504201"/>
              <a:gd name="connsiteY11" fmla="*/ 111095 h 555477"/>
              <a:gd name="connsiteX12" fmla="*/ 307648 w 504201"/>
              <a:gd name="connsiteY12" fmla="*/ 179462 h 555477"/>
              <a:gd name="connsiteX13" fmla="*/ 247828 w 504201"/>
              <a:gd name="connsiteY13" fmla="*/ 213645 h 555477"/>
              <a:gd name="connsiteX14" fmla="*/ 188007 w 504201"/>
              <a:gd name="connsiteY14" fmla="*/ 247828 h 555477"/>
              <a:gd name="connsiteX15" fmla="*/ 111095 w 504201"/>
              <a:gd name="connsiteY15" fmla="*/ 290557 h 555477"/>
              <a:gd name="connsiteX16" fmla="*/ 111095 w 504201"/>
              <a:gd name="connsiteY16" fmla="*/ 290557 h 555477"/>
              <a:gd name="connsiteX17" fmla="*/ 0 w 504201"/>
              <a:gd name="connsiteY17" fmla="*/ 358923 h 55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4201" h="555477">
                <a:moveTo>
                  <a:pt x="0" y="358923"/>
                </a:moveTo>
                <a:lnTo>
                  <a:pt x="341831" y="555477"/>
                </a:lnTo>
                <a:lnTo>
                  <a:pt x="324740" y="461473"/>
                </a:lnTo>
                <a:lnTo>
                  <a:pt x="324740" y="393106"/>
                </a:lnTo>
                <a:lnTo>
                  <a:pt x="350377" y="333286"/>
                </a:lnTo>
                <a:lnTo>
                  <a:pt x="401652" y="273465"/>
                </a:lnTo>
                <a:lnTo>
                  <a:pt x="461472" y="222191"/>
                </a:lnTo>
                <a:lnTo>
                  <a:pt x="495656" y="162370"/>
                </a:lnTo>
                <a:lnTo>
                  <a:pt x="504201" y="76912"/>
                </a:lnTo>
                <a:lnTo>
                  <a:pt x="504201" y="0"/>
                </a:lnTo>
                <a:lnTo>
                  <a:pt x="427289" y="34183"/>
                </a:lnTo>
                <a:lnTo>
                  <a:pt x="367469" y="111095"/>
                </a:lnTo>
                <a:lnTo>
                  <a:pt x="307648" y="179462"/>
                </a:lnTo>
                <a:lnTo>
                  <a:pt x="247828" y="213645"/>
                </a:lnTo>
                <a:lnTo>
                  <a:pt x="188007" y="247828"/>
                </a:lnTo>
                <a:lnTo>
                  <a:pt x="111095" y="290557"/>
                </a:lnTo>
                <a:lnTo>
                  <a:pt x="111095" y="290557"/>
                </a:lnTo>
                <a:lnTo>
                  <a:pt x="0" y="358923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orma libre 12"/>
          <p:cNvSpPr/>
          <p:nvPr/>
        </p:nvSpPr>
        <p:spPr>
          <a:xfrm>
            <a:off x="3409772" y="3503776"/>
            <a:ext cx="1298961" cy="905854"/>
          </a:xfrm>
          <a:custGeom>
            <a:avLst/>
            <a:gdLst>
              <a:gd name="connsiteX0" fmla="*/ 0 w 1298961"/>
              <a:gd name="connsiteY0" fmla="*/ 153824 h 905854"/>
              <a:gd name="connsiteX1" fmla="*/ 145278 w 1298961"/>
              <a:gd name="connsiteY1" fmla="*/ 282011 h 905854"/>
              <a:gd name="connsiteX2" fmla="*/ 264920 w 1298961"/>
              <a:gd name="connsiteY2" fmla="*/ 410198 h 905854"/>
              <a:gd name="connsiteX3" fmla="*/ 393107 w 1298961"/>
              <a:gd name="connsiteY3" fmla="*/ 521293 h 905854"/>
              <a:gd name="connsiteX4" fmla="*/ 461473 w 1298961"/>
              <a:gd name="connsiteY4" fmla="*/ 598205 h 905854"/>
              <a:gd name="connsiteX5" fmla="*/ 529839 w 1298961"/>
              <a:gd name="connsiteY5" fmla="*/ 658026 h 905854"/>
              <a:gd name="connsiteX6" fmla="*/ 581114 w 1298961"/>
              <a:gd name="connsiteY6" fmla="*/ 717846 h 905854"/>
              <a:gd name="connsiteX7" fmla="*/ 598206 w 1298961"/>
              <a:gd name="connsiteY7" fmla="*/ 769121 h 905854"/>
              <a:gd name="connsiteX8" fmla="*/ 623843 w 1298961"/>
              <a:gd name="connsiteY8" fmla="*/ 905854 h 905854"/>
              <a:gd name="connsiteX9" fmla="*/ 760576 w 1298961"/>
              <a:gd name="connsiteY9" fmla="*/ 897308 h 905854"/>
              <a:gd name="connsiteX10" fmla="*/ 905854 w 1298961"/>
              <a:gd name="connsiteY10" fmla="*/ 897308 h 905854"/>
              <a:gd name="connsiteX11" fmla="*/ 1059678 w 1298961"/>
              <a:gd name="connsiteY11" fmla="*/ 871671 h 905854"/>
              <a:gd name="connsiteX12" fmla="*/ 1153682 w 1298961"/>
              <a:gd name="connsiteY12" fmla="*/ 846033 h 905854"/>
              <a:gd name="connsiteX13" fmla="*/ 1230594 w 1298961"/>
              <a:gd name="connsiteY13" fmla="*/ 828942 h 905854"/>
              <a:gd name="connsiteX14" fmla="*/ 1256232 w 1298961"/>
              <a:gd name="connsiteY14" fmla="*/ 752030 h 905854"/>
              <a:gd name="connsiteX15" fmla="*/ 1281869 w 1298961"/>
              <a:gd name="connsiteY15" fmla="*/ 675117 h 905854"/>
              <a:gd name="connsiteX16" fmla="*/ 1298961 w 1298961"/>
              <a:gd name="connsiteY16" fmla="*/ 487110 h 905854"/>
              <a:gd name="connsiteX17" fmla="*/ 1256232 w 1298961"/>
              <a:gd name="connsiteY17" fmla="*/ 427289 h 905854"/>
              <a:gd name="connsiteX18" fmla="*/ 1136591 w 1298961"/>
              <a:gd name="connsiteY18" fmla="*/ 350377 h 905854"/>
              <a:gd name="connsiteX19" fmla="*/ 1059678 w 1298961"/>
              <a:gd name="connsiteY19" fmla="*/ 239282 h 905854"/>
              <a:gd name="connsiteX20" fmla="*/ 1016949 w 1298961"/>
              <a:gd name="connsiteY20" fmla="*/ 196553 h 905854"/>
              <a:gd name="connsiteX21" fmla="*/ 683664 w 1298961"/>
              <a:gd name="connsiteY21" fmla="*/ 0 h 905854"/>
              <a:gd name="connsiteX22" fmla="*/ 606751 w 1298961"/>
              <a:gd name="connsiteY22" fmla="*/ 25637 h 905854"/>
              <a:gd name="connsiteX23" fmla="*/ 435835 w 1298961"/>
              <a:gd name="connsiteY23" fmla="*/ 34183 h 905854"/>
              <a:gd name="connsiteX24" fmla="*/ 367469 w 1298961"/>
              <a:gd name="connsiteY24" fmla="*/ 42729 h 905854"/>
              <a:gd name="connsiteX25" fmla="*/ 213645 w 1298961"/>
              <a:gd name="connsiteY25" fmla="*/ 34183 h 905854"/>
              <a:gd name="connsiteX26" fmla="*/ 162370 w 1298961"/>
              <a:gd name="connsiteY26" fmla="*/ 68366 h 905854"/>
              <a:gd name="connsiteX27" fmla="*/ 59821 w 1298961"/>
              <a:gd name="connsiteY27" fmla="*/ 85458 h 905854"/>
              <a:gd name="connsiteX28" fmla="*/ 17092 w 1298961"/>
              <a:gd name="connsiteY28" fmla="*/ 102549 h 905854"/>
              <a:gd name="connsiteX29" fmla="*/ 0 w 1298961"/>
              <a:gd name="connsiteY29" fmla="*/ 153824 h 90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98961" h="905854">
                <a:moveTo>
                  <a:pt x="0" y="153824"/>
                </a:moveTo>
                <a:lnTo>
                  <a:pt x="145278" y="282011"/>
                </a:lnTo>
                <a:lnTo>
                  <a:pt x="264920" y="410198"/>
                </a:lnTo>
                <a:lnTo>
                  <a:pt x="393107" y="521293"/>
                </a:lnTo>
                <a:lnTo>
                  <a:pt x="461473" y="598205"/>
                </a:lnTo>
                <a:lnTo>
                  <a:pt x="529839" y="658026"/>
                </a:lnTo>
                <a:lnTo>
                  <a:pt x="581114" y="717846"/>
                </a:lnTo>
                <a:lnTo>
                  <a:pt x="598206" y="769121"/>
                </a:lnTo>
                <a:lnTo>
                  <a:pt x="623843" y="905854"/>
                </a:lnTo>
                <a:lnTo>
                  <a:pt x="760576" y="897308"/>
                </a:lnTo>
                <a:lnTo>
                  <a:pt x="905854" y="897308"/>
                </a:lnTo>
                <a:lnTo>
                  <a:pt x="1059678" y="871671"/>
                </a:lnTo>
                <a:lnTo>
                  <a:pt x="1153682" y="846033"/>
                </a:lnTo>
                <a:lnTo>
                  <a:pt x="1230594" y="828942"/>
                </a:lnTo>
                <a:lnTo>
                  <a:pt x="1256232" y="752030"/>
                </a:lnTo>
                <a:lnTo>
                  <a:pt x="1281869" y="675117"/>
                </a:lnTo>
                <a:lnTo>
                  <a:pt x="1298961" y="487110"/>
                </a:lnTo>
                <a:lnTo>
                  <a:pt x="1256232" y="427289"/>
                </a:lnTo>
                <a:lnTo>
                  <a:pt x="1136591" y="350377"/>
                </a:lnTo>
                <a:lnTo>
                  <a:pt x="1059678" y="239282"/>
                </a:lnTo>
                <a:lnTo>
                  <a:pt x="1016949" y="196553"/>
                </a:lnTo>
                <a:lnTo>
                  <a:pt x="683664" y="0"/>
                </a:lnTo>
                <a:lnTo>
                  <a:pt x="606751" y="25637"/>
                </a:lnTo>
                <a:lnTo>
                  <a:pt x="435835" y="34183"/>
                </a:lnTo>
                <a:lnTo>
                  <a:pt x="367469" y="42729"/>
                </a:lnTo>
                <a:lnTo>
                  <a:pt x="213645" y="34183"/>
                </a:lnTo>
                <a:lnTo>
                  <a:pt x="162370" y="68366"/>
                </a:lnTo>
                <a:lnTo>
                  <a:pt x="59821" y="85458"/>
                </a:lnTo>
                <a:lnTo>
                  <a:pt x="17092" y="102549"/>
                </a:lnTo>
                <a:lnTo>
                  <a:pt x="0" y="15382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orma libre 28"/>
          <p:cNvSpPr/>
          <p:nvPr/>
        </p:nvSpPr>
        <p:spPr>
          <a:xfrm>
            <a:off x="6446904" y="2589519"/>
            <a:ext cx="253573" cy="376518"/>
          </a:xfrm>
          <a:custGeom>
            <a:avLst/>
            <a:gdLst>
              <a:gd name="connsiteX0" fmla="*/ 0 w 253573"/>
              <a:gd name="connsiteY0" fmla="*/ 0 h 376518"/>
              <a:gd name="connsiteX1" fmla="*/ 230521 w 253573"/>
              <a:gd name="connsiteY1" fmla="*/ 7684 h 376518"/>
              <a:gd name="connsiteX2" fmla="*/ 253573 w 253573"/>
              <a:gd name="connsiteY2" fmla="*/ 345782 h 376518"/>
              <a:gd name="connsiteX3" fmla="*/ 23052 w 253573"/>
              <a:gd name="connsiteY3" fmla="*/ 376518 h 376518"/>
              <a:gd name="connsiteX4" fmla="*/ 0 w 253573"/>
              <a:gd name="connsiteY4" fmla="*/ 0 h 3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73" h="376518">
                <a:moveTo>
                  <a:pt x="0" y="0"/>
                </a:moveTo>
                <a:lnTo>
                  <a:pt x="230521" y="7684"/>
                </a:lnTo>
                <a:lnTo>
                  <a:pt x="253573" y="345782"/>
                </a:lnTo>
                <a:lnTo>
                  <a:pt x="23052" y="37651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49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3471684" y="461656"/>
            <a:ext cx="6711696" cy="6178044"/>
            <a:chOff x="3471684" y="461656"/>
            <a:chExt cx="6711696" cy="617804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l="19350" t="10914" r="31600" b="8780"/>
            <a:stretch/>
          </p:blipFill>
          <p:spPr>
            <a:xfrm>
              <a:off x="3471684" y="461656"/>
              <a:ext cx="6711696" cy="6178044"/>
            </a:xfrm>
            <a:prstGeom prst="rect">
              <a:avLst/>
            </a:prstGeom>
          </p:spPr>
        </p:pic>
        <p:sp>
          <p:nvSpPr>
            <p:cNvPr id="15" name="Forma libre 14"/>
            <p:cNvSpPr/>
            <p:nvPr/>
          </p:nvSpPr>
          <p:spPr>
            <a:xfrm>
              <a:off x="6682154" y="1111348"/>
              <a:ext cx="2356338" cy="2764301"/>
            </a:xfrm>
            <a:custGeom>
              <a:avLst/>
              <a:gdLst>
                <a:gd name="connsiteX0" fmla="*/ 0 w 2356338"/>
                <a:gd name="connsiteY0" fmla="*/ 1561514 h 2764301"/>
                <a:gd name="connsiteX1" fmla="*/ 1160584 w 2356338"/>
                <a:gd name="connsiteY1" fmla="*/ 2764301 h 2764301"/>
                <a:gd name="connsiteX2" fmla="*/ 1540412 w 2356338"/>
                <a:gd name="connsiteY2" fmla="*/ 2447778 h 2764301"/>
                <a:gd name="connsiteX3" fmla="*/ 1491175 w 2356338"/>
                <a:gd name="connsiteY3" fmla="*/ 2328203 h 2764301"/>
                <a:gd name="connsiteX4" fmla="*/ 1470074 w 2356338"/>
                <a:gd name="connsiteY4" fmla="*/ 2257864 h 2764301"/>
                <a:gd name="connsiteX5" fmla="*/ 1441938 w 2356338"/>
                <a:gd name="connsiteY5" fmla="*/ 2117187 h 2764301"/>
                <a:gd name="connsiteX6" fmla="*/ 1441938 w 2356338"/>
                <a:gd name="connsiteY6" fmla="*/ 2011680 h 2764301"/>
                <a:gd name="connsiteX7" fmla="*/ 1463040 w 2356338"/>
                <a:gd name="connsiteY7" fmla="*/ 1793630 h 2764301"/>
                <a:gd name="connsiteX8" fmla="*/ 1413803 w 2356338"/>
                <a:gd name="connsiteY8" fmla="*/ 1674055 h 2764301"/>
                <a:gd name="connsiteX9" fmla="*/ 1399735 w 2356338"/>
                <a:gd name="connsiteY9" fmla="*/ 1547446 h 2764301"/>
                <a:gd name="connsiteX10" fmla="*/ 1434904 w 2356338"/>
                <a:gd name="connsiteY10" fmla="*/ 1427870 h 2764301"/>
                <a:gd name="connsiteX11" fmla="*/ 1526344 w 2356338"/>
                <a:gd name="connsiteY11" fmla="*/ 1266092 h 2764301"/>
                <a:gd name="connsiteX12" fmla="*/ 1709224 w 2356338"/>
                <a:gd name="connsiteY12" fmla="*/ 1048043 h 2764301"/>
                <a:gd name="connsiteX13" fmla="*/ 1878037 w 2356338"/>
                <a:gd name="connsiteY13" fmla="*/ 893298 h 2764301"/>
                <a:gd name="connsiteX14" fmla="*/ 2011680 w 2356338"/>
                <a:gd name="connsiteY14" fmla="*/ 773723 h 2764301"/>
                <a:gd name="connsiteX15" fmla="*/ 2124221 w 2356338"/>
                <a:gd name="connsiteY15" fmla="*/ 668215 h 2764301"/>
                <a:gd name="connsiteX16" fmla="*/ 2194560 w 2356338"/>
                <a:gd name="connsiteY16" fmla="*/ 541606 h 2764301"/>
                <a:gd name="connsiteX17" fmla="*/ 2286000 w 2356338"/>
                <a:gd name="connsiteY17" fmla="*/ 386861 h 2764301"/>
                <a:gd name="connsiteX18" fmla="*/ 2342271 w 2356338"/>
                <a:gd name="connsiteY18" fmla="*/ 302455 h 2764301"/>
                <a:gd name="connsiteX19" fmla="*/ 2356338 w 2356338"/>
                <a:gd name="connsiteY19" fmla="*/ 0 h 2764301"/>
                <a:gd name="connsiteX20" fmla="*/ 2264898 w 2356338"/>
                <a:gd name="connsiteY20" fmla="*/ 105507 h 2764301"/>
                <a:gd name="connsiteX21" fmla="*/ 2089052 w 2356338"/>
                <a:gd name="connsiteY21" fmla="*/ 253218 h 2764301"/>
                <a:gd name="connsiteX22" fmla="*/ 1913206 w 2356338"/>
                <a:gd name="connsiteY22" fmla="*/ 429064 h 2764301"/>
                <a:gd name="connsiteX23" fmla="*/ 1638886 w 2356338"/>
                <a:gd name="connsiteY23" fmla="*/ 654147 h 2764301"/>
                <a:gd name="connsiteX24" fmla="*/ 1456006 w 2356338"/>
                <a:gd name="connsiteY24" fmla="*/ 759655 h 2764301"/>
                <a:gd name="connsiteX25" fmla="*/ 1244991 w 2356338"/>
                <a:gd name="connsiteY25" fmla="*/ 872197 h 2764301"/>
                <a:gd name="connsiteX26" fmla="*/ 1041009 w 2356338"/>
                <a:gd name="connsiteY26" fmla="*/ 998806 h 2764301"/>
                <a:gd name="connsiteX27" fmla="*/ 787791 w 2356338"/>
                <a:gd name="connsiteY27" fmla="*/ 1139483 h 2764301"/>
                <a:gd name="connsiteX28" fmla="*/ 548640 w 2356338"/>
                <a:gd name="connsiteY28" fmla="*/ 1287194 h 2764301"/>
                <a:gd name="connsiteX29" fmla="*/ 295421 w 2356338"/>
                <a:gd name="connsiteY29" fmla="*/ 1413803 h 2764301"/>
                <a:gd name="connsiteX30" fmla="*/ 0 w 2356338"/>
                <a:gd name="connsiteY30" fmla="*/ 1561514 h 276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56338" h="2764301">
                  <a:moveTo>
                    <a:pt x="0" y="1561514"/>
                  </a:moveTo>
                  <a:lnTo>
                    <a:pt x="1160584" y="2764301"/>
                  </a:lnTo>
                  <a:lnTo>
                    <a:pt x="1540412" y="2447778"/>
                  </a:lnTo>
                  <a:lnTo>
                    <a:pt x="1491175" y="2328203"/>
                  </a:lnTo>
                  <a:lnTo>
                    <a:pt x="1470074" y="2257864"/>
                  </a:lnTo>
                  <a:lnTo>
                    <a:pt x="1441938" y="2117187"/>
                  </a:lnTo>
                  <a:lnTo>
                    <a:pt x="1441938" y="2011680"/>
                  </a:lnTo>
                  <a:lnTo>
                    <a:pt x="1463040" y="1793630"/>
                  </a:lnTo>
                  <a:lnTo>
                    <a:pt x="1413803" y="1674055"/>
                  </a:lnTo>
                  <a:lnTo>
                    <a:pt x="1399735" y="1547446"/>
                  </a:lnTo>
                  <a:lnTo>
                    <a:pt x="1434904" y="1427870"/>
                  </a:lnTo>
                  <a:lnTo>
                    <a:pt x="1526344" y="1266092"/>
                  </a:lnTo>
                  <a:lnTo>
                    <a:pt x="1709224" y="1048043"/>
                  </a:lnTo>
                  <a:lnTo>
                    <a:pt x="1878037" y="893298"/>
                  </a:lnTo>
                  <a:lnTo>
                    <a:pt x="2011680" y="773723"/>
                  </a:lnTo>
                  <a:lnTo>
                    <a:pt x="2124221" y="668215"/>
                  </a:lnTo>
                  <a:lnTo>
                    <a:pt x="2194560" y="541606"/>
                  </a:lnTo>
                  <a:lnTo>
                    <a:pt x="2286000" y="386861"/>
                  </a:lnTo>
                  <a:lnTo>
                    <a:pt x="2342271" y="302455"/>
                  </a:lnTo>
                  <a:lnTo>
                    <a:pt x="2356338" y="0"/>
                  </a:lnTo>
                  <a:lnTo>
                    <a:pt x="2264898" y="105507"/>
                  </a:lnTo>
                  <a:lnTo>
                    <a:pt x="2089052" y="253218"/>
                  </a:lnTo>
                  <a:lnTo>
                    <a:pt x="1913206" y="429064"/>
                  </a:lnTo>
                  <a:lnTo>
                    <a:pt x="1638886" y="654147"/>
                  </a:lnTo>
                  <a:lnTo>
                    <a:pt x="1456006" y="759655"/>
                  </a:lnTo>
                  <a:lnTo>
                    <a:pt x="1244991" y="872197"/>
                  </a:lnTo>
                  <a:lnTo>
                    <a:pt x="1041009" y="998806"/>
                  </a:lnTo>
                  <a:lnTo>
                    <a:pt x="787791" y="1139483"/>
                  </a:lnTo>
                  <a:lnTo>
                    <a:pt x="548640" y="1287194"/>
                  </a:lnTo>
                  <a:lnTo>
                    <a:pt x="295421" y="1413803"/>
                  </a:lnTo>
                  <a:lnTo>
                    <a:pt x="0" y="1561514"/>
                  </a:lnTo>
                  <a:close/>
                </a:path>
              </a:pathLst>
            </a:custGeom>
            <a:solidFill>
              <a:srgbClr val="92D050">
                <a:alpha val="36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" name="Rectángulo 1"/>
          <p:cNvSpPr/>
          <p:nvPr/>
        </p:nvSpPr>
        <p:spPr>
          <a:xfrm rot="21345665">
            <a:off x="8263169" y="521159"/>
            <a:ext cx="1041442" cy="239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166254" y="100761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PLANO DEL ASENTAMIENTO: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848595" y="97141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COMITÉ PRO MEJORAS DEL BARRIO “</a:t>
            </a:r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CATZUQUI DE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MONCAYO ETAPA III”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71684" y="64471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 CONDADO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47106" y="1811163"/>
            <a:ext cx="365265" cy="2061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447106" y="2104094"/>
            <a:ext cx="365265" cy="20613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CuadroTexto 20"/>
          <p:cNvSpPr txBox="1"/>
          <p:nvPr/>
        </p:nvSpPr>
        <p:spPr>
          <a:xfrm>
            <a:off x="812371" y="1794979"/>
            <a:ext cx="18325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 smtClean="0"/>
              <a:t>AHHYC CATZUQUI DE MONCAYO III</a:t>
            </a:r>
            <a:endParaRPr lang="es-EC" sz="9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816171" y="2089870"/>
            <a:ext cx="1624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 smtClean="0"/>
              <a:t>ÁREA VERDE / EQUIPAMIENTO</a:t>
            </a:r>
            <a:endParaRPr lang="es-EC" sz="900" dirty="0"/>
          </a:p>
        </p:txBody>
      </p:sp>
      <p:cxnSp>
        <p:nvCxnSpPr>
          <p:cNvPr id="23" name="Conector recto de flecha 22"/>
          <p:cNvCxnSpPr/>
          <p:nvPr/>
        </p:nvCxnSpPr>
        <p:spPr>
          <a:xfrm flipH="1">
            <a:off x="8871795" y="3885819"/>
            <a:ext cx="2138345" cy="851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9862405" y="3686035"/>
            <a:ext cx="12282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 smtClean="0"/>
              <a:t>BORDE DE QUEBRADA</a:t>
            </a:r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val="31346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350876" y="133082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3982854" y="3961705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/>
                <a:gridCol w="782100"/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/>
          </p:nvPr>
        </p:nvGraphicFramePr>
        <p:xfrm>
          <a:off x="350876" y="2145853"/>
          <a:ext cx="3382682" cy="3438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591"/>
                <a:gridCol w="2203091"/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9169,45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14382,60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4752,08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EC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4800,54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C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2145,96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848595" y="97141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COMITÉ PRO MEJORAS DEL BARRIO “</a:t>
            </a:r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CATZUQUI DE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MONCAYO ETAPA III”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471684" y="64471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 CONDADO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3982854" y="2176604"/>
          <a:ext cx="3382682" cy="1515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591"/>
                <a:gridCol w="2203091"/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EC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2145,96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EC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2458,53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EC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4640,95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3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EC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5194,17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2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6651320" y="1586295"/>
            <a:ext cx="5276687" cy="4724902"/>
            <a:chOff x="3471684" y="461656"/>
            <a:chExt cx="6711696" cy="6178044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2"/>
            <a:srcRect l="19350" t="10914" r="31600" b="8780"/>
            <a:stretch/>
          </p:blipFill>
          <p:spPr>
            <a:xfrm>
              <a:off x="3471684" y="461656"/>
              <a:ext cx="6711696" cy="6178044"/>
            </a:xfrm>
            <a:prstGeom prst="rect">
              <a:avLst/>
            </a:prstGeom>
          </p:spPr>
        </p:pic>
        <p:sp>
          <p:nvSpPr>
            <p:cNvPr id="25" name="Forma libre 24"/>
            <p:cNvSpPr/>
            <p:nvPr/>
          </p:nvSpPr>
          <p:spPr>
            <a:xfrm>
              <a:off x="6682154" y="1111348"/>
              <a:ext cx="2356338" cy="2764301"/>
            </a:xfrm>
            <a:custGeom>
              <a:avLst/>
              <a:gdLst>
                <a:gd name="connsiteX0" fmla="*/ 0 w 2356338"/>
                <a:gd name="connsiteY0" fmla="*/ 1561514 h 2764301"/>
                <a:gd name="connsiteX1" fmla="*/ 1160584 w 2356338"/>
                <a:gd name="connsiteY1" fmla="*/ 2764301 h 2764301"/>
                <a:gd name="connsiteX2" fmla="*/ 1540412 w 2356338"/>
                <a:gd name="connsiteY2" fmla="*/ 2447778 h 2764301"/>
                <a:gd name="connsiteX3" fmla="*/ 1491175 w 2356338"/>
                <a:gd name="connsiteY3" fmla="*/ 2328203 h 2764301"/>
                <a:gd name="connsiteX4" fmla="*/ 1470074 w 2356338"/>
                <a:gd name="connsiteY4" fmla="*/ 2257864 h 2764301"/>
                <a:gd name="connsiteX5" fmla="*/ 1441938 w 2356338"/>
                <a:gd name="connsiteY5" fmla="*/ 2117187 h 2764301"/>
                <a:gd name="connsiteX6" fmla="*/ 1441938 w 2356338"/>
                <a:gd name="connsiteY6" fmla="*/ 2011680 h 2764301"/>
                <a:gd name="connsiteX7" fmla="*/ 1463040 w 2356338"/>
                <a:gd name="connsiteY7" fmla="*/ 1793630 h 2764301"/>
                <a:gd name="connsiteX8" fmla="*/ 1413803 w 2356338"/>
                <a:gd name="connsiteY8" fmla="*/ 1674055 h 2764301"/>
                <a:gd name="connsiteX9" fmla="*/ 1399735 w 2356338"/>
                <a:gd name="connsiteY9" fmla="*/ 1547446 h 2764301"/>
                <a:gd name="connsiteX10" fmla="*/ 1434904 w 2356338"/>
                <a:gd name="connsiteY10" fmla="*/ 1427870 h 2764301"/>
                <a:gd name="connsiteX11" fmla="*/ 1526344 w 2356338"/>
                <a:gd name="connsiteY11" fmla="*/ 1266092 h 2764301"/>
                <a:gd name="connsiteX12" fmla="*/ 1709224 w 2356338"/>
                <a:gd name="connsiteY12" fmla="*/ 1048043 h 2764301"/>
                <a:gd name="connsiteX13" fmla="*/ 1878037 w 2356338"/>
                <a:gd name="connsiteY13" fmla="*/ 893298 h 2764301"/>
                <a:gd name="connsiteX14" fmla="*/ 2011680 w 2356338"/>
                <a:gd name="connsiteY14" fmla="*/ 773723 h 2764301"/>
                <a:gd name="connsiteX15" fmla="*/ 2124221 w 2356338"/>
                <a:gd name="connsiteY15" fmla="*/ 668215 h 2764301"/>
                <a:gd name="connsiteX16" fmla="*/ 2194560 w 2356338"/>
                <a:gd name="connsiteY16" fmla="*/ 541606 h 2764301"/>
                <a:gd name="connsiteX17" fmla="*/ 2286000 w 2356338"/>
                <a:gd name="connsiteY17" fmla="*/ 386861 h 2764301"/>
                <a:gd name="connsiteX18" fmla="*/ 2342271 w 2356338"/>
                <a:gd name="connsiteY18" fmla="*/ 302455 h 2764301"/>
                <a:gd name="connsiteX19" fmla="*/ 2356338 w 2356338"/>
                <a:gd name="connsiteY19" fmla="*/ 0 h 2764301"/>
                <a:gd name="connsiteX20" fmla="*/ 2264898 w 2356338"/>
                <a:gd name="connsiteY20" fmla="*/ 105507 h 2764301"/>
                <a:gd name="connsiteX21" fmla="*/ 2089052 w 2356338"/>
                <a:gd name="connsiteY21" fmla="*/ 253218 h 2764301"/>
                <a:gd name="connsiteX22" fmla="*/ 1913206 w 2356338"/>
                <a:gd name="connsiteY22" fmla="*/ 429064 h 2764301"/>
                <a:gd name="connsiteX23" fmla="*/ 1638886 w 2356338"/>
                <a:gd name="connsiteY23" fmla="*/ 654147 h 2764301"/>
                <a:gd name="connsiteX24" fmla="*/ 1456006 w 2356338"/>
                <a:gd name="connsiteY24" fmla="*/ 759655 h 2764301"/>
                <a:gd name="connsiteX25" fmla="*/ 1244991 w 2356338"/>
                <a:gd name="connsiteY25" fmla="*/ 872197 h 2764301"/>
                <a:gd name="connsiteX26" fmla="*/ 1041009 w 2356338"/>
                <a:gd name="connsiteY26" fmla="*/ 998806 h 2764301"/>
                <a:gd name="connsiteX27" fmla="*/ 787791 w 2356338"/>
                <a:gd name="connsiteY27" fmla="*/ 1139483 h 2764301"/>
                <a:gd name="connsiteX28" fmla="*/ 548640 w 2356338"/>
                <a:gd name="connsiteY28" fmla="*/ 1287194 h 2764301"/>
                <a:gd name="connsiteX29" fmla="*/ 295421 w 2356338"/>
                <a:gd name="connsiteY29" fmla="*/ 1413803 h 2764301"/>
                <a:gd name="connsiteX30" fmla="*/ 0 w 2356338"/>
                <a:gd name="connsiteY30" fmla="*/ 1561514 h 276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56338" h="2764301">
                  <a:moveTo>
                    <a:pt x="0" y="1561514"/>
                  </a:moveTo>
                  <a:lnTo>
                    <a:pt x="1160584" y="2764301"/>
                  </a:lnTo>
                  <a:lnTo>
                    <a:pt x="1540412" y="2447778"/>
                  </a:lnTo>
                  <a:lnTo>
                    <a:pt x="1491175" y="2328203"/>
                  </a:lnTo>
                  <a:lnTo>
                    <a:pt x="1470074" y="2257864"/>
                  </a:lnTo>
                  <a:lnTo>
                    <a:pt x="1441938" y="2117187"/>
                  </a:lnTo>
                  <a:lnTo>
                    <a:pt x="1441938" y="2011680"/>
                  </a:lnTo>
                  <a:lnTo>
                    <a:pt x="1463040" y="1793630"/>
                  </a:lnTo>
                  <a:lnTo>
                    <a:pt x="1413803" y="1674055"/>
                  </a:lnTo>
                  <a:lnTo>
                    <a:pt x="1399735" y="1547446"/>
                  </a:lnTo>
                  <a:lnTo>
                    <a:pt x="1434904" y="1427870"/>
                  </a:lnTo>
                  <a:lnTo>
                    <a:pt x="1526344" y="1266092"/>
                  </a:lnTo>
                  <a:lnTo>
                    <a:pt x="1709224" y="1048043"/>
                  </a:lnTo>
                  <a:lnTo>
                    <a:pt x="1878037" y="893298"/>
                  </a:lnTo>
                  <a:lnTo>
                    <a:pt x="2011680" y="773723"/>
                  </a:lnTo>
                  <a:lnTo>
                    <a:pt x="2124221" y="668215"/>
                  </a:lnTo>
                  <a:lnTo>
                    <a:pt x="2194560" y="541606"/>
                  </a:lnTo>
                  <a:lnTo>
                    <a:pt x="2286000" y="386861"/>
                  </a:lnTo>
                  <a:lnTo>
                    <a:pt x="2342271" y="302455"/>
                  </a:lnTo>
                  <a:lnTo>
                    <a:pt x="2356338" y="0"/>
                  </a:lnTo>
                  <a:lnTo>
                    <a:pt x="2264898" y="105507"/>
                  </a:lnTo>
                  <a:lnTo>
                    <a:pt x="2089052" y="253218"/>
                  </a:lnTo>
                  <a:lnTo>
                    <a:pt x="1913206" y="429064"/>
                  </a:lnTo>
                  <a:lnTo>
                    <a:pt x="1638886" y="654147"/>
                  </a:lnTo>
                  <a:lnTo>
                    <a:pt x="1456006" y="759655"/>
                  </a:lnTo>
                  <a:lnTo>
                    <a:pt x="1244991" y="872197"/>
                  </a:lnTo>
                  <a:lnTo>
                    <a:pt x="1041009" y="998806"/>
                  </a:lnTo>
                  <a:lnTo>
                    <a:pt x="787791" y="1139483"/>
                  </a:lnTo>
                  <a:lnTo>
                    <a:pt x="548640" y="1287194"/>
                  </a:lnTo>
                  <a:lnTo>
                    <a:pt x="295421" y="1413803"/>
                  </a:lnTo>
                  <a:lnTo>
                    <a:pt x="0" y="1561514"/>
                  </a:lnTo>
                  <a:close/>
                </a:path>
              </a:pathLst>
            </a:custGeom>
            <a:solidFill>
              <a:srgbClr val="92D050">
                <a:alpha val="36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0876" y="1124630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848595" y="97141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COMITÉ PRO MEJORAS DEL BARRIO “</a:t>
            </a:r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CATZUQUI DE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MONCAYO ETAPA III”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471684" y="64471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 CONDADO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2" name="Imagen 21"/>
          <p:cNvPicPr/>
          <p:nvPr/>
        </p:nvPicPr>
        <p:blipFill rotWithShape="1">
          <a:blip r:embed="rId5"/>
          <a:srcRect l="8345" t="33622" r="57595" b="25182"/>
          <a:stretch/>
        </p:blipFill>
        <p:spPr bwMode="auto">
          <a:xfrm>
            <a:off x="350876" y="1789215"/>
            <a:ext cx="5855052" cy="3956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reeform 2"/>
          <p:cNvSpPr>
            <a:spLocks/>
          </p:cNvSpPr>
          <p:nvPr/>
        </p:nvSpPr>
        <p:spPr bwMode="auto">
          <a:xfrm>
            <a:off x="350876" y="3161761"/>
            <a:ext cx="1165506" cy="1315139"/>
          </a:xfrm>
          <a:custGeom>
            <a:avLst/>
            <a:gdLst>
              <a:gd name="T0" fmla="*/ 1350 w 1440"/>
              <a:gd name="T1" fmla="*/ 0 h 1635"/>
              <a:gd name="T2" fmla="*/ 1185 w 1440"/>
              <a:gd name="T3" fmla="*/ 465 h 1635"/>
              <a:gd name="T4" fmla="*/ 1155 w 1440"/>
              <a:gd name="T5" fmla="*/ 765 h 1635"/>
              <a:gd name="T6" fmla="*/ 1395 w 1440"/>
              <a:gd name="T7" fmla="*/ 1080 h 1635"/>
              <a:gd name="T8" fmla="*/ 1440 w 1440"/>
              <a:gd name="T9" fmla="*/ 1305 h 1635"/>
              <a:gd name="T10" fmla="*/ 1350 w 1440"/>
              <a:gd name="T11" fmla="*/ 1440 h 1635"/>
              <a:gd name="T12" fmla="*/ 1005 w 1440"/>
              <a:gd name="T13" fmla="*/ 1560 h 1635"/>
              <a:gd name="T14" fmla="*/ 645 w 1440"/>
              <a:gd name="T15" fmla="*/ 1635 h 1635"/>
              <a:gd name="T16" fmla="*/ 525 w 1440"/>
              <a:gd name="T17" fmla="*/ 1470 h 1635"/>
              <a:gd name="T18" fmla="*/ 120 w 1440"/>
              <a:gd name="T19" fmla="*/ 1110 h 1635"/>
              <a:gd name="T20" fmla="*/ 0 w 1440"/>
              <a:gd name="T21" fmla="*/ 765 h 1635"/>
              <a:gd name="T22" fmla="*/ 195 w 1440"/>
              <a:gd name="T23" fmla="*/ 600 h 1635"/>
              <a:gd name="T24" fmla="*/ 750 w 1440"/>
              <a:gd name="T25" fmla="*/ 420 h 1635"/>
              <a:gd name="T26" fmla="*/ 1260 w 1440"/>
              <a:gd name="T27" fmla="*/ 60 h 1635"/>
              <a:gd name="T28" fmla="*/ 1350 w 1440"/>
              <a:gd name="T2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40" h="1635">
                <a:moveTo>
                  <a:pt x="1350" y="0"/>
                </a:moveTo>
                <a:lnTo>
                  <a:pt x="1185" y="465"/>
                </a:lnTo>
                <a:lnTo>
                  <a:pt x="1155" y="765"/>
                </a:lnTo>
                <a:lnTo>
                  <a:pt x="1395" y="1080"/>
                </a:lnTo>
                <a:lnTo>
                  <a:pt x="1440" y="1305"/>
                </a:lnTo>
                <a:lnTo>
                  <a:pt x="1350" y="1440"/>
                </a:lnTo>
                <a:lnTo>
                  <a:pt x="1005" y="1560"/>
                </a:lnTo>
                <a:lnTo>
                  <a:pt x="645" y="1635"/>
                </a:lnTo>
                <a:lnTo>
                  <a:pt x="525" y="1470"/>
                </a:lnTo>
                <a:lnTo>
                  <a:pt x="120" y="1110"/>
                </a:lnTo>
                <a:lnTo>
                  <a:pt x="0" y="765"/>
                </a:lnTo>
                <a:lnTo>
                  <a:pt x="195" y="600"/>
                </a:lnTo>
                <a:lnTo>
                  <a:pt x="750" y="420"/>
                </a:lnTo>
                <a:lnTo>
                  <a:pt x="1260" y="60"/>
                </a:lnTo>
                <a:lnTo>
                  <a:pt x="1350" y="0"/>
                </a:lnTo>
                <a:close/>
              </a:path>
            </a:pathLst>
          </a:custGeom>
          <a:solidFill>
            <a:srgbClr val="4F81B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9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645</Words>
  <Application>Microsoft Office PowerPoint</Application>
  <PresentationFormat>Personalizado</PresentationFormat>
  <Paragraphs>140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Paul Gabriel Muñoz Mera</cp:lastModifiedBy>
  <cp:revision>8</cp:revision>
  <cp:lastPrinted>2019-12-04T17:35:27Z</cp:lastPrinted>
  <dcterms:created xsi:type="dcterms:W3CDTF">2019-12-04T17:28:35Z</dcterms:created>
  <dcterms:modified xsi:type="dcterms:W3CDTF">2021-01-05T13:38:06Z</dcterms:modified>
</cp:coreProperties>
</file>