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73" r:id="rId2"/>
    <p:sldId id="268" r:id="rId3"/>
    <p:sldId id="269" r:id="rId4"/>
    <p:sldId id="271" r:id="rId5"/>
    <p:sldId id="272" r:id="rId6"/>
    <p:sldId id="270" r:id="rId7"/>
    <p:sldId id="274" r:id="rId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2806" autoAdjust="0"/>
  </p:normalViewPr>
  <p:slideViewPr>
    <p:cSldViewPr snapToGrid="0" snapToObjects="1">
      <p:cViewPr>
        <p:scale>
          <a:sx n="220" d="100"/>
          <a:sy n="220" d="100"/>
        </p:scale>
        <p:origin x="4050" y="4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1589B-9B9A-4386-BFEA-BC9DC1A3FB56}" type="datetimeFigureOut">
              <a:rPr lang="es-EC" smtClean="0"/>
              <a:t>04/01/2021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8D38E-3421-40FE-851B-2487E68C5AE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78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620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04/01/2021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1584325"/>
            <a:ext cx="73914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88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2008" y="1557519"/>
            <a:ext cx="7727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</a:rPr>
              <a:t>ASENTAMIENTO HUMANO DE HECHO Y CONSOLIDADO DE INTERES SOCIAL DENOMINADO: “MIRADOR SAN CARLOS DEL SUR” A FAVOR DE SUS COPROPIETARIOS</a:t>
            </a:r>
            <a:endParaRPr lang="es-ES" sz="2400" b="1" dirty="0">
              <a:solidFill>
                <a:srgbClr val="0070C0"/>
              </a:solidFill>
            </a:endParaRPr>
          </a:p>
          <a:p>
            <a:pPr algn="ctr"/>
            <a:endParaRPr lang="es-ES_tradnl" sz="2400" b="1" dirty="0">
              <a:solidFill>
                <a:srgbClr val="C00000"/>
              </a:solidFill>
            </a:endParaRPr>
          </a:p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PRIORIZACIÓN GRUPO 2- POSICIÓN 63</a:t>
            </a:r>
            <a:endParaRPr lang="es-EC" sz="2400" b="1" dirty="0">
              <a:solidFill>
                <a:srgbClr val="FF0000"/>
              </a:solidFill>
            </a:endParaRPr>
          </a:p>
          <a:p>
            <a:pPr algn="ctr"/>
            <a:endParaRPr lang="es-EC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23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624324"/>
            <a:ext cx="10092536" cy="4465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848595" y="73858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“MIRADOR SAN CARLOS DEL SUR”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471684" y="593958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ELOY ALFARO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ARGELIA</a:t>
            </a:r>
          </a:p>
        </p:txBody>
      </p:sp>
      <p:graphicFrame>
        <p:nvGraphicFramePr>
          <p:cNvPr id="9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4150"/>
              </p:ext>
            </p:extLst>
          </p:nvPr>
        </p:nvGraphicFramePr>
        <p:xfrm>
          <a:off x="540683" y="1217613"/>
          <a:ext cx="5638957" cy="528143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718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6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0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17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9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0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(INICIO):</a:t>
                      </a:r>
                    </a:p>
                  </a:txBody>
                  <a:tcPr marL="91419" marR="9141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Años</a:t>
                      </a:r>
                    </a:p>
                  </a:txBody>
                  <a:tcPr marL="91419" marR="91419" marT="45711" marB="45711" anchor="ctr" horzOverflow="overflow"/>
                </a:tc>
                <a:tc rowSpan="2"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76,92%</a:t>
                      </a:r>
                    </a:p>
                  </a:txBody>
                  <a:tcPr marL="91419" marR="91419" marT="45711" marB="45711" anchor="ctr" horzOverflow="overflow"/>
                </a:tc>
                <a:tc rowSpan="2"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 (ACTUAL):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 BENEFICIADA: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 Hab. 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D1(D202-80) 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 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598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(RU1) Residencial Urbano 1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547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INFORMES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71450" marR="0" lvl="0" indent="-171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C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Nº 345-AT-DMGR-2018 </a:t>
                      </a:r>
                      <a:r>
                        <a:rPr kumimoji="0" lang="es-EC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diciembre de </a:t>
                      </a:r>
                      <a:r>
                        <a:rPr kumimoji="0" lang="es-EC" sz="800" b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respecto al riesgo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movimiento en </a:t>
                      </a:r>
                      <a:r>
                        <a:rPr kumimoji="0" lang="es-EC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masa el asentamiento </a:t>
                      </a:r>
                      <a:r>
                        <a:rPr kumimoji="0" lang="es-ES" sz="8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presenta un </a:t>
                      </a:r>
                      <a:r>
                        <a:rPr kumimoji="0" lang="es-ES" sz="800" b="0" i="1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Riesgo Moderado 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 los lotes, sin embargo para los lotes 1, 2, 3, 4, 5 y 6 se presenta un nivel de riesgo Alto por encontrarse colindantes con la quebrada.</a:t>
                      </a:r>
                      <a:endParaRPr kumimoji="0" lang="es-EC" sz="8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s-ES" sz="800" b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Rectificación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Oficio 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Nro. GADDMQ-SGSG-DMGR-2020-0044-OF  de fecha 16 de enero de </a:t>
                      </a:r>
                      <a:r>
                        <a:rPr kumimoji="0" lang="es-EC" sz="800" b="0" u="sng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r>
                        <a:rPr kumimoji="0" lang="es-EC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Considerando que la calificación del riesgo frente a movimientos en masa es aquella que debe ser considerada en los procesos de legalización o regularización de la tenencia de tierra, la Dirección Metropolitana de Gestión de Riesgos se rectifica en la descripción de la calificación de riesgos indicando que el  </a:t>
                      </a:r>
                      <a:r>
                        <a:rPr kumimoji="0" lang="es-E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AHHYC “Mirador San Carlos del Sur” en general presenta un Riesgo Moderado Mitigable para todos los lotes, a excepción de los lotes  1, 2, 3, 4, 5 y  6 se presenta un nivel de Riesgo Alto Mitigable por encontrarse  colindantes  con la quebrada.</a:t>
                      </a:r>
                      <a:endParaRPr kumimoji="0" lang="es-ES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71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 DE LOTES: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4.575,66</a:t>
                      </a:r>
                    </a:p>
                  </a:txBody>
                  <a:tcPr marL="68567" marR="68567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Derechos y Acciones</a:t>
                      </a: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9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VÍAS Y PASAJES</a:t>
                      </a: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381,67</a:t>
                      </a:r>
                    </a:p>
                  </a:txBody>
                  <a:tcPr marL="68567" marR="68567" marT="0" marB="0" anchor="ctr">
                    <a:solidFill>
                      <a:srgbClr val="DAE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72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FAJA DE PROTECCIÓN  POR QUEBRADA RELLENA EN LOTES: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121,08</a:t>
                      </a:r>
                    </a:p>
                  </a:txBody>
                  <a:tcPr marL="68567" marR="68567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98750" algn="ctr"/>
                          <a:tab pos="5399088" algn="r"/>
                        </a:tabLst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727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TOTAL: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5.078,41</a:t>
                      </a:r>
                    </a:p>
                  </a:txBody>
                  <a:tcPr marL="68567" marR="68567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m2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UERB-Q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61283"/>
              </p:ext>
            </p:extLst>
          </p:nvPr>
        </p:nvGraphicFramePr>
        <p:xfrm>
          <a:off x="6348912" y="5476941"/>
          <a:ext cx="2836577" cy="102210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928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54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2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1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5132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 Existentes: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 Ejecutadas 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 A 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593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N/ A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451525" y="804447"/>
            <a:ext cx="844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INFORMACIÓN DEL ASENTAMIENTO- </a:t>
            </a:r>
            <a:r>
              <a:rPr lang="es-ES_tradnl" sz="1600" b="1" dirty="0">
                <a:solidFill>
                  <a:srgbClr val="C00000"/>
                </a:solidFill>
              </a:rPr>
              <a:t>PRIORIZACIÓN GRUPO 2- POSICIÓN 63</a:t>
            </a:r>
          </a:p>
        </p:txBody>
      </p:sp>
      <p:pic>
        <p:nvPicPr>
          <p:cNvPr id="15" name="14 Imagen"/>
          <p:cNvPicPr/>
          <p:nvPr/>
        </p:nvPicPr>
        <p:blipFill rotWithShape="1">
          <a:blip r:embed="rId5"/>
          <a:srcRect l="18009" t="30163" r="31465" b="13896"/>
          <a:stretch/>
        </p:blipFill>
        <p:spPr bwMode="auto">
          <a:xfrm>
            <a:off x="6344168" y="1218886"/>
            <a:ext cx="2841321" cy="1957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15 Rectángulo"/>
          <p:cNvSpPr/>
          <p:nvPr/>
        </p:nvSpPr>
        <p:spPr>
          <a:xfrm rot="6916026">
            <a:off x="6209070" y="2468546"/>
            <a:ext cx="1318580" cy="4571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7594567" y="1652297"/>
            <a:ext cx="127131" cy="43176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Z:\2018\FOTOS UERB Q\MIRADOR SAN CARLOS\IMG_20181127_1149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68" y="1218886"/>
            <a:ext cx="2609967" cy="19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Z:\2018\FOTOS UERB Q\MIRADOR SAN CARLOS\IMG_20181127_1207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6" b="8007"/>
          <a:stretch/>
        </p:blipFill>
        <p:spPr bwMode="auto">
          <a:xfrm>
            <a:off x="9263768" y="3251329"/>
            <a:ext cx="2609967" cy="211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2018\FOTOS UERB Q\MIRADOR SAN CARLOS\IMG_20181127_11593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28" b="14590"/>
          <a:stretch/>
        </p:blipFill>
        <p:spPr bwMode="auto">
          <a:xfrm>
            <a:off x="6333616" y="3251329"/>
            <a:ext cx="2851873" cy="211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8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24"/>
          <p:cNvSpPr txBox="1"/>
          <p:nvPr/>
        </p:nvSpPr>
        <p:spPr>
          <a:xfrm>
            <a:off x="463481" y="985393"/>
            <a:ext cx="5845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ÁREAS VERDES CERCANAS AL ASENTAMIENTO</a:t>
            </a:r>
          </a:p>
        </p:txBody>
      </p:sp>
      <p:pic>
        <p:nvPicPr>
          <p:cNvPr id="14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6" t="31680" r="10978" b="58232"/>
          <a:stretch/>
        </p:blipFill>
        <p:spPr bwMode="auto">
          <a:xfrm>
            <a:off x="9276599" y="1522179"/>
            <a:ext cx="2333625" cy="11668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24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18" name="CuadroTexto 6"/>
          <p:cNvSpPr txBox="1"/>
          <p:nvPr/>
        </p:nvSpPr>
        <p:spPr>
          <a:xfrm>
            <a:off x="1848595" y="13423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“MIRADOR SAN CARLOS DEL SUR”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9" name="CuadroTexto 7"/>
          <p:cNvSpPr txBox="1"/>
          <p:nvPr/>
        </p:nvSpPr>
        <p:spPr>
          <a:xfrm>
            <a:off x="3471684" y="65433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ELOY ALFARO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ARGELIA</a:t>
            </a:r>
          </a:p>
        </p:txBody>
      </p:sp>
      <p:pic>
        <p:nvPicPr>
          <p:cNvPr id="26" name="25 Imagen"/>
          <p:cNvPicPr/>
          <p:nvPr/>
        </p:nvPicPr>
        <p:blipFill rotWithShape="1">
          <a:blip r:embed="rId5"/>
          <a:srcRect l="18009" t="30163" r="31465" b="13896"/>
          <a:stretch/>
        </p:blipFill>
        <p:spPr bwMode="auto">
          <a:xfrm>
            <a:off x="544684" y="1512667"/>
            <a:ext cx="6839527" cy="4711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Forma libre"/>
          <p:cNvSpPr/>
          <p:nvPr/>
        </p:nvSpPr>
        <p:spPr>
          <a:xfrm>
            <a:off x="5814204" y="4451230"/>
            <a:ext cx="569343" cy="491706"/>
          </a:xfrm>
          <a:custGeom>
            <a:avLst/>
            <a:gdLst>
              <a:gd name="connsiteX0" fmla="*/ 94890 w 569343"/>
              <a:gd name="connsiteY0" fmla="*/ 491706 h 491706"/>
              <a:gd name="connsiteX1" fmla="*/ 0 w 569343"/>
              <a:gd name="connsiteY1" fmla="*/ 267419 h 491706"/>
              <a:gd name="connsiteX2" fmla="*/ 431321 w 569343"/>
              <a:gd name="connsiteY2" fmla="*/ 0 h 491706"/>
              <a:gd name="connsiteX3" fmla="*/ 569343 w 569343"/>
              <a:gd name="connsiteY3" fmla="*/ 207034 h 491706"/>
              <a:gd name="connsiteX4" fmla="*/ 94890 w 569343"/>
              <a:gd name="connsiteY4" fmla="*/ 491706 h 491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343" h="491706">
                <a:moveTo>
                  <a:pt x="94890" y="491706"/>
                </a:moveTo>
                <a:lnTo>
                  <a:pt x="0" y="267419"/>
                </a:lnTo>
                <a:lnTo>
                  <a:pt x="431321" y="0"/>
                </a:lnTo>
                <a:lnTo>
                  <a:pt x="569343" y="207034"/>
                </a:lnTo>
                <a:lnTo>
                  <a:pt x="94890" y="491706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orma libre"/>
          <p:cNvSpPr/>
          <p:nvPr/>
        </p:nvSpPr>
        <p:spPr>
          <a:xfrm>
            <a:off x="2182483" y="2156604"/>
            <a:ext cx="621102" cy="879894"/>
          </a:xfrm>
          <a:custGeom>
            <a:avLst/>
            <a:gdLst>
              <a:gd name="connsiteX0" fmla="*/ 0 w 621102"/>
              <a:gd name="connsiteY0" fmla="*/ 681487 h 879894"/>
              <a:gd name="connsiteX1" fmla="*/ 284672 w 621102"/>
              <a:gd name="connsiteY1" fmla="*/ 879894 h 879894"/>
              <a:gd name="connsiteX2" fmla="*/ 621102 w 621102"/>
              <a:gd name="connsiteY2" fmla="*/ 103517 h 879894"/>
              <a:gd name="connsiteX3" fmla="*/ 319177 w 621102"/>
              <a:gd name="connsiteY3" fmla="*/ 0 h 879894"/>
              <a:gd name="connsiteX4" fmla="*/ 0 w 621102"/>
              <a:gd name="connsiteY4" fmla="*/ 681487 h 87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02" h="879894">
                <a:moveTo>
                  <a:pt x="0" y="681487"/>
                </a:moveTo>
                <a:lnTo>
                  <a:pt x="284672" y="879894"/>
                </a:lnTo>
                <a:lnTo>
                  <a:pt x="621102" y="103517"/>
                </a:lnTo>
                <a:lnTo>
                  <a:pt x="319177" y="0"/>
                </a:lnTo>
                <a:lnTo>
                  <a:pt x="0" y="681487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orma libre"/>
          <p:cNvSpPr/>
          <p:nvPr/>
        </p:nvSpPr>
        <p:spPr>
          <a:xfrm>
            <a:off x="603849" y="5322498"/>
            <a:ext cx="621102" cy="586596"/>
          </a:xfrm>
          <a:custGeom>
            <a:avLst/>
            <a:gdLst>
              <a:gd name="connsiteX0" fmla="*/ 0 w 621102"/>
              <a:gd name="connsiteY0" fmla="*/ 327804 h 586596"/>
              <a:gd name="connsiteX1" fmla="*/ 60385 w 621102"/>
              <a:gd name="connsiteY1" fmla="*/ 86264 h 586596"/>
              <a:gd name="connsiteX2" fmla="*/ 319177 w 621102"/>
              <a:gd name="connsiteY2" fmla="*/ 189781 h 586596"/>
              <a:gd name="connsiteX3" fmla="*/ 379562 w 621102"/>
              <a:gd name="connsiteY3" fmla="*/ 0 h 586596"/>
              <a:gd name="connsiteX4" fmla="*/ 621102 w 621102"/>
              <a:gd name="connsiteY4" fmla="*/ 94891 h 586596"/>
              <a:gd name="connsiteX5" fmla="*/ 431321 w 621102"/>
              <a:gd name="connsiteY5" fmla="*/ 586596 h 586596"/>
              <a:gd name="connsiteX6" fmla="*/ 0 w 621102"/>
              <a:gd name="connsiteY6" fmla="*/ 327804 h 58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102" h="586596">
                <a:moveTo>
                  <a:pt x="0" y="327804"/>
                </a:moveTo>
                <a:lnTo>
                  <a:pt x="60385" y="86264"/>
                </a:lnTo>
                <a:lnTo>
                  <a:pt x="319177" y="189781"/>
                </a:lnTo>
                <a:lnTo>
                  <a:pt x="379562" y="0"/>
                </a:lnTo>
                <a:lnTo>
                  <a:pt x="621102" y="94891"/>
                </a:lnTo>
                <a:lnTo>
                  <a:pt x="431321" y="586596"/>
                </a:lnTo>
                <a:lnTo>
                  <a:pt x="0" y="327804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orma libre"/>
          <p:cNvSpPr/>
          <p:nvPr/>
        </p:nvSpPr>
        <p:spPr>
          <a:xfrm>
            <a:off x="1984075" y="2639683"/>
            <a:ext cx="1552755" cy="3588589"/>
          </a:xfrm>
          <a:custGeom>
            <a:avLst/>
            <a:gdLst>
              <a:gd name="connsiteX0" fmla="*/ 0 w 1552755"/>
              <a:gd name="connsiteY0" fmla="*/ 1751162 h 3588589"/>
              <a:gd name="connsiteX1" fmla="*/ 69012 w 1552755"/>
              <a:gd name="connsiteY1" fmla="*/ 1802921 h 3588589"/>
              <a:gd name="connsiteX2" fmla="*/ 163902 w 1552755"/>
              <a:gd name="connsiteY2" fmla="*/ 1811547 h 3588589"/>
              <a:gd name="connsiteX3" fmla="*/ 224287 w 1552755"/>
              <a:gd name="connsiteY3" fmla="*/ 1820174 h 3588589"/>
              <a:gd name="connsiteX4" fmla="*/ 319178 w 1552755"/>
              <a:gd name="connsiteY4" fmla="*/ 1846053 h 3588589"/>
              <a:gd name="connsiteX5" fmla="*/ 379563 w 1552755"/>
              <a:gd name="connsiteY5" fmla="*/ 1880559 h 3588589"/>
              <a:gd name="connsiteX6" fmla="*/ 448574 w 1552755"/>
              <a:gd name="connsiteY6" fmla="*/ 1949570 h 3588589"/>
              <a:gd name="connsiteX7" fmla="*/ 534838 w 1552755"/>
              <a:gd name="connsiteY7" fmla="*/ 2035834 h 3588589"/>
              <a:gd name="connsiteX8" fmla="*/ 638355 w 1552755"/>
              <a:gd name="connsiteY8" fmla="*/ 2165230 h 3588589"/>
              <a:gd name="connsiteX9" fmla="*/ 733246 w 1552755"/>
              <a:gd name="connsiteY9" fmla="*/ 2268747 h 3588589"/>
              <a:gd name="connsiteX10" fmla="*/ 793631 w 1552755"/>
              <a:gd name="connsiteY10" fmla="*/ 2372264 h 3588589"/>
              <a:gd name="connsiteX11" fmla="*/ 836763 w 1552755"/>
              <a:gd name="connsiteY11" fmla="*/ 2441275 h 3588589"/>
              <a:gd name="connsiteX12" fmla="*/ 862642 w 1552755"/>
              <a:gd name="connsiteY12" fmla="*/ 2605177 h 3588589"/>
              <a:gd name="connsiteX13" fmla="*/ 897148 w 1552755"/>
              <a:gd name="connsiteY13" fmla="*/ 2760453 h 3588589"/>
              <a:gd name="connsiteX14" fmla="*/ 923027 w 1552755"/>
              <a:gd name="connsiteY14" fmla="*/ 2889849 h 3588589"/>
              <a:gd name="connsiteX15" fmla="*/ 966159 w 1552755"/>
              <a:gd name="connsiteY15" fmla="*/ 3027872 h 3588589"/>
              <a:gd name="connsiteX16" fmla="*/ 1061050 w 1552755"/>
              <a:gd name="connsiteY16" fmla="*/ 3209026 h 3588589"/>
              <a:gd name="connsiteX17" fmla="*/ 1147314 w 1552755"/>
              <a:gd name="connsiteY17" fmla="*/ 3321170 h 3588589"/>
              <a:gd name="connsiteX18" fmla="*/ 1233578 w 1552755"/>
              <a:gd name="connsiteY18" fmla="*/ 3502325 h 3588589"/>
              <a:gd name="connsiteX19" fmla="*/ 1302589 w 1552755"/>
              <a:gd name="connsiteY19" fmla="*/ 3588589 h 3588589"/>
              <a:gd name="connsiteX20" fmla="*/ 1552755 w 1552755"/>
              <a:gd name="connsiteY20" fmla="*/ 3588589 h 3588589"/>
              <a:gd name="connsiteX21" fmla="*/ 1199072 w 1552755"/>
              <a:gd name="connsiteY21" fmla="*/ 3260785 h 3588589"/>
              <a:gd name="connsiteX22" fmla="*/ 1112808 w 1552755"/>
              <a:gd name="connsiteY22" fmla="*/ 3045125 h 3588589"/>
              <a:gd name="connsiteX23" fmla="*/ 1052423 w 1552755"/>
              <a:gd name="connsiteY23" fmla="*/ 2838091 h 3588589"/>
              <a:gd name="connsiteX24" fmla="*/ 983412 w 1552755"/>
              <a:gd name="connsiteY24" fmla="*/ 2631057 h 3588589"/>
              <a:gd name="connsiteX25" fmla="*/ 888521 w 1552755"/>
              <a:gd name="connsiteY25" fmla="*/ 2346385 h 3588589"/>
              <a:gd name="connsiteX26" fmla="*/ 776378 w 1552755"/>
              <a:gd name="connsiteY26" fmla="*/ 2061713 h 3588589"/>
              <a:gd name="connsiteX27" fmla="*/ 681487 w 1552755"/>
              <a:gd name="connsiteY27" fmla="*/ 1820174 h 3588589"/>
              <a:gd name="connsiteX28" fmla="*/ 638355 w 1552755"/>
              <a:gd name="connsiteY28" fmla="*/ 1699404 h 3588589"/>
              <a:gd name="connsiteX29" fmla="*/ 655608 w 1552755"/>
              <a:gd name="connsiteY29" fmla="*/ 1406106 h 3588589"/>
              <a:gd name="connsiteX30" fmla="*/ 603850 w 1552755"/>
              <a:gd name="connsiteY30" fmla="*/ 1121434 h 3588589"/>
              <a:gd name="connsiteX31" fmla="*/ 759125 w 1552755"/>
              <a:gd name="connsiteY31" fmla="*/ 793630 h 3588589"/>
              <a:gd name="connsiteX32" fmla="*/ 862642 w 1552755"/>
              <a:gd name="connsiteY32" fmla="*/ 465826 h 3588589"/>
              <a:gd name="connsiteX33" fmla="*/ 948906 w 1552755"/>
              <a:gd name="connsiteY33" fmla="*/ 345057 h 3588589"/>
              <a:gd name="connsiteX34" fmla="*/ 1138687 w 1552755"/>
              <a:gd name="connsiteY34" fmla="*/ 0 h 3588589"/>
              <a:gd name="connsiteX35" fmla="*/ 974785 w 1552755"/>
              <a:gd name="connsiteY35" fmla="*/ 17253 h 3588589"/>
              <a:gd name="connsiteX36" fmla="*/ 715993 w 1552755"/>
              <a:gd name="connsiteY36" fmla="*/ 172528 h 3588589"/>
              <a:gd name="connsiteX37" fmla="*/ 0 w 1552755"/>
              <a:gd name="connsiteY37" fmla="*/ 1751162 h 358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52755" h="3588589">
                <a:moveTo>
                  <a:pt x="0" y="1751162"/>
                </a:moveTo>
                <a:lnTo>
                  <a:pt x="69012" y="1802921"/>
                </a:lnTo>
                <a:lnTo>
                  <a:pt x="163902" y="1811547"/>
                </a:lnTo>
                <a:lnTo>
                  <a:pt x="224287" y="1820174"/>
                </a:lnTo>
                <a:lnTo>
                  <a:pt x="319178" y="1846053"/>
                </a:lnTo>
                <a:lnTo>
                  <a:pt x="379563" y="1880559"/>
                </a:lnTo>
                <a:lnTo>
                  <a:pt x="448574" y="1949570"/>
                </a:lnTo>
                <a:lnTo>
                  <a:pt x="534838" y="2035834"/>
                </a:lnTo>
                <a:lnTo>
                  <a:pt x="638355" y="2165230"/>
                </a:lnTo>
                <a:lnTo>
                  <a:pt x="733246" y="2268747"/>
                </a:lnTo>
                <a:lnTo>
                  <a:pt x="793631" y="2372264"/>
                </a:lnTo>
                <a:lnTo>
                  <a:pt x="836763" y="2441275"/>
                </a:lnTo>
                <a:lnTo>
                  <a:pt x="862642" y="2605177"/>
                </a:lnTo>
                <a:lnTo>
                  <a:pt x="897148" y="2760453"/>
                </a:lnTo>
                <a:lnTo>
                  <a:pt x="923027" y="2889849"/>
                </a:lnTo>
                <a:lnTo>
                  <a:pt x="966159" y="3027872"/>
                </a:lnTo>
                <a:lnTo>
                  <a:pt x="1061050" y="3209026"/>
                </a:lnTo>
                <a:lnTo>
                  <a:pt x="1147314" y="3321170"/>
                </a:lnTo>
                <a:lnTo>
                  <a:pt x="1233578" y="3502325"/>
                </a:lnTo>
                <a:lnTo>
                  <a:pt x="1302589" y="3588589"/>
                </a:lnTo>
                <a:lnTo>
                  <a:pt x="1552755" y="3588589"/>
                </a:lnTo>
                <a:lnTo>
                  <a:pt x="1199072" y="3260785"/>
                </a:lnTo>
                <a:lnTo>
                  <a:pt x="1112808" y="3045125"/>
                </a:lnTo>
                <a:lnTo>
                  <a:pt x="1052423" y="2838091"/>
                </a:lnTo>
                <a:lnTo>
                  <a:pt x="983412" y="2631057"/>
                </a:lnTo>
                <a:lnTo>
                  <a:pt x="888521" y="2346385"/>
                </a:lnTo>
                <a:lnTo>
                  <a:pt x="776378" y="2061713"/>
                </a:lnTo>
                <a:lnTo>
                  <a:pt x="681487" y="1820174"/>
                </a:lnTo>
                <a:lnTo>
                  <a:pt x="638355" y="1699404"/>
                </a:lnTo>
                <a:lnTo>
                  <a:pt x="655608" y="1406106"/>
                </a:lnTo>
                <a:lnTo>
                  <a:pt x="603850" y="1121434"/>
                </a:lnTo>
                <a:lnTo>
                  <a:pt x="759125" y="793630"/>
                </a:lnTo>
                <a:lnTo>
                  <a:pt x="862642" y="465826"/>
                </a:lnTo>
                <a:lnTo>
                  <a:pt x="948906" y="345057"/>
                </a:lnTo>
                <a:lnTo>
                  <a:pt x="1138687" y="0"/>
                </a:lnTo>
                <a:lnTo>
                  <a:pt x="974785" y="17253"/>
                </a:lnTo>
                <a:lnTo>
                  <a:pt x="715993" y="172528"/>
                </a:lnTo>
                <a:lnTo>
                  <a:pt x="0" y="1751162"/>
                </a:lnTo>
                <a:close/>
              </a:path>
            </a:pathLst>
          </a:custGeom>
          <a:solidFill>
            <a:schemeClr val="accent6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7788472">
            <a:off x="2060145" y="3988266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FFFF00"/>
                </a:solidFill>
              </a:rPr>
              <a:t>PARQUE</a:t>
            </a:r>
          </a:p>
        </p:txBody>
      </p:sp>
      <p:sp>
        <p:nvSpPr>
          <p:cNvPr id="29" name="28 CuadroTexto"/>
          <p:cNvSpPr txBox="1"/>
          <p:nvPr/>
        </p:nvSpPr>
        <p:spPr>
          <a:xfrm rot="17788472">
            <a:off x="2174678" y="2473441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FFFF00"/>
                </a:solidFill>
              </a:rPr>
              <a:t>PARQUE</a:t>
            </a:r>
          </a:p>
        </p:txBody>
      </p:sp>
      <p:sp>
        <p:nvSpPr>
          <p:cNvPr id="30" name="29 CuadroTexto"/>
          <p:cNvSpPr txBox="1"/>
          <p:nvPr/>
        </p:nvSpPr>
        <p:spPr>
          <a:xfrm rot="17788472">
            <a:off x="688975" y="5489259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FFFF00"/>
                </a:solidFill>
              </a:rPr>
              <a:t>PARQUE</a:t>
            </a:r>
          </a:p>
        </p:txBody>
      </p:sp>
      <p:sp>
        <p:nvSpPr>
          <p:cNvPr id="31" name="30 CuadroTexto"/>
          <p:cNvSpPr txBox="1"/>
          <p:nvPr/>
        </p:nvSpPr>
        <p:spPr>
          <a:xfrm rot="19863541">
            <a:off x="5773741" y="4584038"/>
            <a:ext cx="6367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000" b="1" dirty="0">
                <a:solidFill>
                  <a:srgbClr val="FFFF00"/>
                </a:solidFill>
              </a:rPr>
              <a:t>PARQUE</a:t>
            </a:r>
          </a:p>
        </p:txBody>
      </p:sp>
      <p:cxnSp>
        <p:nvCxnSpPr>
          <p:cNvPr id="32" name="23 Conector recto de flecha"/>
          <p:cNvCxnSpPr/>
          <p:nvPr/>
        </p:nvCxnSpPr>
        <p:spPr>
          <a:xfrm>
            <a:off x="4917057" y="4100971"/>
            <a:ext cx="836866" cy="6061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23 Conector recto de flecha"/>
          <p:cNvCxnSpPr/>
          <p:nvPr/>
        </p:nvCxnSpPr>
        <p:spPr>
          <a:xfrm flipH="1">
            <a:off x="2745160" y="3981206"/>
            <a:ext cx="869308" cy="203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23 Conector recto de flecha"/>
          <p:cNvCxnSpPr/>
          <p:nvPr/>
        </p:nvCxnSpPr>
        <p:spPr>
          <a:xfrm flipH="1" flipV="1">
            <a:off x="2897559" y="2458528"/>
            <a:ext cx="777294" cy="12163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23 Conector recto de flecha"/>
          <p:cNvCxnSpPr/>
          <p:nvPr/>
        </p:nvCxnSpPr>
        <p:spPr>
          <a:xfrm flipH="1">
            <a:off x="1259457" y="4133606"/>
            <a:ext cx="2415396" cy="12751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0 CuadroTexto"/>
          <p:cNvSpPr txBox="1"/>
          <p:nvPr/>
        </p:nvSpPr>
        <p:spPr>
          <a:xfrm rot="2150296">
            <a:off x="4769478" y="3987694"/>
            <a:ext cx="97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FF00"/>
                </a:solidFill>
              </a:rPr>
              <a:t>120  metros </a:t>
            </a:r>
          </a:p>
        </p:txBody>
      </p:sp>
      <p:sp>
        <p:nvSpPr>
          <p:cNvPr id="42" name="41 CuadroTexto"/>
          <p:cNvSpPr txBox="1"/>
          <p:nvPr/>
        </p:nvSpPr>
        <p:spPr>
          <a:xfrm rot="19888906">
            <a:off x="1576107" y="4974532"/>
            <a:ext cx="97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FF00"/>
                </a:solidFill>
              </a:rPr>
              <a:t>400  metros </a:t>
            </a:r>
          </a:p>
        </p:txBody>
      </p:sp>
      <p:sp>
        <p:nvSpPr>
          <p:cNvPr id="43" name="42 CuadroTexto"/>
          <p:cNvSpPr txBox="1"/>
          <p:nvPr/>
        </p:nvSpPr>
        <p:spPr>
          <a:xfrm rot="20771419">
            <a:off x="2762704" y="3825455"/>
            <a:ext cx="97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FF00"/>
                </a:solidFill>
              </a:rPr>
              <a:t>105  metros </a:t>
            </a:r>
          </a:p>
        </p:txBody>
      </p:sp>
      <p:sp>
        <p:nvSpPr>
          <p:cNvPr id="44" name="43 CuadroTexto"/>
          <p:cNvSpPr txBox="1"/>
          <p:nvPr/>
        </p:nvSpPr>
        <p:spPr>
          <a:xfrm rot="3546465">
            <a:off x="2785434" y="3265776"/>
            <a:ext cx="97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>
                <a:solidFill>
                  <a:srgbClr val="FFFF00"/>
                </a:solidFill>
              </a:rPr>
              <a:t>210  metros </a:t>
            </a:r>
          </a:p>
        </p:txBody>
      </p:sp>
    </p:spTree>
    <p:extLst>
      <p:ext uri="{BB962C8B-B14F-4D97-AF65-F5344CB8AC3E}">
        <p14:creationId xmlns:p14="http://schemas.microsoft.com/office/powerpoint/2010/main" val="324366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14" y="1351818"/>
            <a:ext cx="10247748" cy="478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7"/>
          <p:cNvSpPr txBox="1"/>
          <p:nvPr/>
        </p:nvSpPr>
        <p:spPr>
          <a:xfrm>
            <a:off x="-111519" y="883449"/>
            <a:ext cx="4542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C00000"/>
                </a:solidFill>
              </a:rPr>
              <a:t>PLANO DEL ASENTAMIENTO </a:t>
            </a:r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9" name="Imagen 5"/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pic>
        <p:nvPicPr>
          <p:cNvPr id="37" name="9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1" t="77156" r="5115" b="16801"/>
          <a:stretch>
            <a:fillRect/>
          </a:stretch>
        </p:blipFill>
        <p:spPr bwMode="auto">
          <a:xfrm>
            <a:off x="1039319" y="5933007"/>
            <a:ext cx="17081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6"/>
          <p:cNvSpPr txBox="1"/>
          <p:nvPr/>
        </p:nvSpPr>
        <p:spPr>
          <a:xfrm>
            <a:off x="1848595" y="13423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“MIRADOR SAN CARLOS DEL SUR”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2" name="CuadroTexto 7"/>
          <p:cNvSpPr txBox="1"/>
          <p:nvPr/>
        </p:nvSpPr>
        <p:spPr>
          <a:xfrm>
            <a:off x="3471684" y="65433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ELOY ALFARO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ARGELIA</a:t>
            </a:r>
          </a:p>
        </p:txBody>
      </p:sp>
      <p:sp>
        <p:nvSpPr>
          <p:cNvPr id="5" name="4 Forma libre"/>
          <p:cNvSpPr/>
          <p:nvPr/>
        </p:nvSpPr>
        <p:spPr>
          <a:xfrm>
            <a:off x="5469126" y="2303253"/>
            <a:ext cx="4356339" cy="2725947"/>
          </a:xfrm>
          <a:custGeom>
            <a:avLst/>
            <a:gdLst>
              <a:gd name="connsiteX0" fmla="*/ 4356339 w 4356339"/>
              <a:gd name="connsiteY0" fmla="*/ 2725947 h 2725947"/>
              <a:gd name="connsiteX1" fmla="*/ 4106173 w 4356339"/>
              <a:gd name="connsiteY1" fmla="*/ 1811547 h 2725947"/>
              <a:gd name="connsiteX2" fmla="*/ 4045788 w 4356339"/>
              <a:gd name="connsiteY2" fmla="*/ 1181819 h 2725947"/>
              <a:gd name="connsiteX3" fmla="*/ 3588588 w 4356339"/>
              <a:gd name="connsiteY3" fmla="*/ 1061049 h 2725947"/>
              <a:gd name="connsiteX4" fmla="*/ 3338422 w 4356339"/>
              <a:gd name="connsiteY4" fmla="*/ 974785 h 2725947"/>
              <a:gd name="connsiteX5" fmla="*/ 2777705 w 4356339"/>
              <a:gd name="connsiteY5" fmla="*/ 785004 h 2725947"/>
              <a:gd name="connsiteX6" fmla="*/ 2035834 w 4356339"/>
              <a:gd name="connsiteY6" fmla="*/ 638355 h 2725947"/>
              <a:gd name="connsiteX7" fmla="*/ 1000664 w 4356339"/>
              <a:gd name="connsiteY7" fmla="*/ 319177 h 2725947"/>
              <a:gd name="connsiteX8" fmla="*/ 258792 w 4356339"/>
              <a:gd name="connsiteY8" fmla="*/ 86264 h 2725947"/>
              <a:gd name="connsiteX9" fmla="*/ 51758 w 4356339"/>
              <a:gd name="connsiteY9" fmla="*/ 0 h 2725947"/>
              <a:gd name="connsiteX10" fmla="*/ 0 w 4356339"/>
              <a:gd name="connsiteY10" fmla="*/ 17253 h 2725947"/>
              <a:gd name="connsiteX11" fmla="*/ 232913 w 4356339"/>
              <a:gd name="connsiteY11" fmla="*/ 612475 h 2725947"/>
              <a:gd name="connsiteX12" fmla="*/ 690113 w 4356339"/>
              <a:gd name="connsiteY12" fmla="*/ 1328468 h 2725947"/>
              <a:gd name="connsiteX13" fmla="*/ 828135 w 4356339"/>
              <a:gd name="connsiteY13" fmla="*/ 1561381 h 2725947"/>
              <a:gd name="connsiteX14" fmla="*/ 1052422 w 4356339"/>
              <a:gd name="connsiteY14" fmla="*/ 1794294 h 2725947"/>
              <a:gd name="connsiteX15" fmla="*/ 1285335 w 4356339"/>
              <a:gd name="connsiteY15" fmla="*/ 2070339 h 2725947"/>
              <a:gd name="connsiteX16" fmla="*/ 1423358 w 4356339"/>
              <a:gd name="connsiteY16" fmla="*/ 2234241 h 2725947"/>
              <a:gd name="connsiteX17" fmla="*/ 1630392 w 4356339"/>
              <a:gd name="connsiteY17" fmla="*/ 2518913 h 2725947"/>
              <a:gd name="connsiteX18" fmla="*/ 4356339 w 4356339"/>
              <a:gd name="connsiteY18" fmla="*/ 2725947 h 272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6339" h="2725947">
                <a:moveTo>
                  <a:pt x="4356339" y="2725947"/>
                </a:moveTo>
                <a:lnTo>
                  <a:pt x="4106173" y="1811547"/>
                </a:lnTo>
                <a:lnTo>
                  <a:pt x="4045788" y="1181819"/>
                </a:lnTo>
                <a:lnTo>
                  <a:pt x="3588588" y="1061049"/>
                </a:lnTo>
                <a:lnTo>
                  <a:pt x="3338422" y="974785"/>
                </a:lnTo>
                <a:lnTo>
                  <a:pt x="2777705" y="785004"/>
                </a:lnTo>
                <a:lnTo>
                  <a:pt x="2035834" y="638355"/>
                </a:lnTo>
                <a:lnTo>
                  <a:pt x="1000664" y="319177"/>
                </a:lnTo>
                <a:lnTo>
                  <a:pt x="258792" y="86264"/>
                </a:lnTo>
                <a:lnTo>
                  <a:pt x="51758" y="0"/>
                </a:lnTo>
                <a:lnTo>
                  <a:pt x="0" y="17253"/>
                </a:lnTo>
                <a:lnTo>
                  <a:pt x="232913" y="612475"/>
                </a:lnTo>
                <a:lnTo>
                  <a:pt x="690113" y="1328468"/>
                </a:lnTo>
                <a:lnTo>
                  <a:pt x="828135" y="1561381"/>
                </a:lnTo>
                <a:lnTo>
                  <a:pt x="1052422" y="1794294"/>
                </a:lnTo>
                <a:lnTo>
                  <a:pt x="1285335" y="2070339"/>
                </a:lnTo>
                <a:lnTo>
                  <a:pt x="1423358" y="2234241"/>
                </a:lnTo>
                <a:lnTo>
                  <a:pt x="1630392" y="2518913"/>
                </a:lnTo>
                <a:lnTo>
                  <a:pt x="4356339" y="2725947"/>
                </a:lnTo>
                <a:close/>
              </a:path>
            </a:pathLst>
          </a:cu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Forma libre"/>
          <p:cNvSpPr/>
          <p:nvPr/>
        </p:nvSpPr>
        <p:spPr>
          <a:xfrm>
            <a:off x="3899118" y="3519577"/>
            <a:ext cx="1526876" cy="1733910"/>
          </a:xfrm>
          <a:custGeom>
            <a:avLst/>
            <a:gdLst>
              <a:gd name="connsiteX0" fmla="*/ 0 w 1526876"/>
              <a:gd name="connsiteY0" fmla="*/ 500332 h 1733910"/>
              <a:gd name="connsiteX1" fmla="*/ 698740 w 1526876"/>
              <a:gd name="connsiteY1" fmla="*/ 0 h 1733910"/>
              <a:gd name="connsiteX2" fmla="*/ 1233577 w 1526876"/>
              <a:gd name="connsiteY2" fmla="*/ 750498 h 1733910"/>
              <a:gd name="connsiteX3" fmla="*/ 1526876 w 1526876"/>
              <a:gd name="connsiteY3" fmla="*/ 1095555 h 1733910"/>
              <a:gd name="connsiteX4" fmla="*/ 785004 w 1526876"/>
              <a:gd name="connsiteY4" fmla="*/ 1733910 h 1733910"/>
              <a:gd name="connsiteX5" fmla="*/ 0 w 1526876"/>
              <a:gd name="connsiteY5" fmla="*/ 500332 h 17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6876" h="1733910">
                <a:moveTo>
                  <a:pt x="0" y="500332"/>
                </a:moveTo>
                <a:lnTo>
                  <a:pt x="698740" y="0"/>
                </a:lnTo>
                <a:lnTo>
                  <a:pt x="1233577" y="750498"/>
                </a:lnTo>
                <a:lnTo>
                  <a:pt x="1526876" y="1095555"/>
                </a:lnTo>
                <a:lnTo>
                  <a:pt x="785004" y="1733910"/>
                </a:lnTo>
                <a:lnTo>
                  <a:pt x="0" y="500332"/>
                </a:lnTo>
                <a:close/>
              </a:path>
            </a:pathLst>
          </a:cu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9 Forma libre"/>
          <p:cNvSpPr/>
          <p:nvPr/>
        </p:nvSpPr>
        <p:spPr>
          <a:xfrm>
            <a:off x="1854658" y="3088257"/>
            <a:ext cx="2130724" cy="2122098"/>
          </a:xfrm>
          <a:custGeom>
            <a:avLst/>
            <a:gdLst>
              <a:gd name="connsiteX0" fmla="*/ 1457864 w 2130724"/>
              <a:gd name="connsiteY0" fmla="*/ 0 h 2122098"/>
              <a:gd name="connsiteX1" fmla="*/ 1570007 w 2130724"/>
              <a:gd name="connsiteY1" fmla="*/ 276045 h 2122098"/>
              <a:gd name="connsiteX2" fmla="*/ 1639019 w 2130724"/>
              <a:gd name="connsiteY2" fmla="*/ 465826 h 2122098"/>
              <a:gd name="connsiteX3" fmla="*/ 1699403 w 2130724"/>
              <a:gd name="connsiteY3" fmla="*/ 603849 h 2122098"/>
              <a:gd name="connsiteX4" fmla="*/ 1751162 w 2130724"/>
              <a:gd name="connsiteY4" fmla="*/ 750498 h 2122098"/>
              <a:gd name="connsiteX5" fmla="*/ 1820173 w 2130724"/>
              <a:gd name="connsiteY5" fmla="*/ 888520 h 2122098"/>
              <a:gd name="connsiteX6" fmla="*/ 2130724 w 2130724"/>
              <a:gd name="connsiteY6" fmla="*/ 1457864 h 2122098"/>
              <a:gd name="connsiteX7" fmla="*/ 1026543 w 2130724"/>
              <a:gd name="connsiteY7" fmla="*/ 2122098 h 2122098"/>
              <a:gd name="connsiteX8" fmla="*/ 491705 w 2130724"/>
              <a:gd name="connsiteY8" fmla="*/ 1406105 h 2122098"/>
              <a:gd name="connsiteX9" fmla="*/ 396815 w 2130724"/>
              <a:gd name="connsiteY9" fmla="*/ 1285335 h 2122098"/>
              <a:gd name="connsiteX10" fmla="*/ 353683 w 2130724"/>
              <a:gd name="connsiteY10" fmla="*/ 1216324 h 2122098"/>
              <a:gd name="connsiteX11" fmla="*/ 293298 w 2130724"/>
              <a:gd name="connsiteY11" fmla="*/ 1095554 h 2122098"/>
              <a:gd name="connsiteX12" fmla="*/ 258792 w 2130724"/>
              <a:gd name="connsiteY12" fmla="*/ 1035169 h 2122098"/>
              <a:gd name="connsiteX13" fmla="*/ 69011 w 2130724"/>
              <a:gd name="connsiteY13" fmla="*/ 828135 h 2122098"/>
              <a:gd name="connsiteX14" fmla="*/ 0 w 2130724"/>
              <a:gd name="connsiteY14" fmla="*/ 655607 h 2122098"/>
              <a:gd name="connsiteX15" fmla="*/ 1457864 w 2130724"/>
              <a:gd name="connsiteY15" fmla="*/ 0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0724" h="2122098">
                <a:moveTo>
                  <a:pt x="1457864" y="0"/>
                </a:moveTo>
                <a:lnTo>
                  <a:pt x="1570007" y="276045"/>
                </a:lnTo>
                <a:lnTo>
                  <a:pt x="1639019" y="465826"/>
                </a:lnTo>
                <a:lnTo>
                  <a:pt x="1699403" y="603849"/>
                </a:lnTo>
                <a:lnTo>
                  <a:pt x="1751162" y="750498"/>
                </a:lnTo>
                <a:lnTo>
                  <a:pt x="1820173" y="888520"/>
                </a:lnTo>
                <a:lnTo>
                  <a:pt x="2130724" y="1457864"/>
                </a:lnTo>
                <a:lnTo>
                  <a:pt x="1026543" y="2122098"/>
                </a:lnTo>
                <a:lnTo>
                  <a:pt x="491705" y="1406105"/>
                </a:lnTo>
                <a:lnTo>
                  <a:pt x="396815" y="1285335"/>
                </a:lnTo>
                <a:lnTo>
                  <a:pt x="353683" y="1216324"/>
                </a:lnTo>
                <a:lnTo>
                  <a:pt x="293298" y="1095554"/>
                </a:lnTo>
                <a:lnTo>
                  <a:pt x="258792" y="1035169"/>
                </a:lnTo>
                <a:lnTo>
                  <a:pt x="69011" y="828135"/>
                </a:lnTo>
                <a:lnTo>
                  <a:pt x="0" y="655607"/>
                </a:lnTo>
                <a:lnTo>
                  <a:pt x="1457864" y="0"/>
                </a:lnTo>
                <a:close/>
              </a:path>
            </a:pathLst>
          </a:cu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9 Rectángulo"/>
          <p:cNvSpPr/>
          <p:nvPr/>
        </p:nvSpPr>
        <p:spPr>
          <a:xfrm>
            <a:off x="465348" y="1450039"/>
            <a:ext cx="292100" cy="1714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C"/>
          </a:p>
        </p:txBody>
      </p:sp>
      <p:sp>
        <p:nvSpPr>
          <p:cNvPr id="19" name="CuadroTexto 7"/>
          <p:cNvSpPr txBox="1"/>
          <p:nvPr/>
        </p:nvSpPr>
        <p:spPr>
          <a:xfrm>
            <a:off x="879686" y="1374049"/>
            <a:ext cx="20274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s-EC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FAJA DE PROTECCIÓN POR BORDE DE QUEBRADA RELLENA</a:t>
            </a:r>
            <a:endParaRPr lang="es-ES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Forma libre: forma 1">
            <a:extLst>
              <a:ext uri="{FF2B5EF4-FFF2-40B4-BE49-F238E27FC236}">
                <a16:creationId xmlns="" xmlns:a16="http://schemas.microsoft.com/office/drawing/2014/main" id="{4BEDF0AE-3ACB-4B0E-A029-A2902CB5711A}"/>
              </a:ext>
            </a:extLst>
          </p:cNvPr>
          <p:cNvSpPr/>
          <p:nvPr/>
        </p:nvSpPr>
        <p:spPr>
          <a:xfrm>
            <a:off x="5462954" y="2309446"/>
            <a:ext cx="4302369" cy="2491154"/>
          </a:xfrm>
          <a:custGeom>
            <a:avLst/>
            <a:gdLst>
              <a:gd name="connsiteX0" fmla="*/ 779584 w 4302369"/>
              <a:gd name="connsiteY0" fmla="*/ 1447800 h 2491154"/>
              <a:gd name="connsiteX1" fmla="*/ 246184 w 4302369"/>
              <a:gd name="connsiteY1" fmla="*/ 615462 h 2491154"/>
              <a:gd name="connsiteX2" fmla="*/ 0 w 4302369"/>
              <a:gd name="connsiteY2" fmla="*/ 11723 h 2491154"/>
              <a:gd name="connsiteX3" fmla="*/ 64477 w 4302369"/>
              <a:gd name="connsiteY3" fmla="*/ 0 h 2491154"/>
              <a:gd name="connsiteX4" fmla="*/ 586154 w 4302369"/>
              <a:gd name="connsiteY4" fmla="*/ 187569 h 2491154"/>
              <a:gd name="connsiteX5" fmla="*/ 1482969 w 4302369"/>
              <a:gd name="connsiteY5" fmla="*/ 468923 h 2491154"/>
              <a:gd name="connsiteX6" fmla="*/ 2051538 w 4302369"/>
              <a:gd name="connsiteY6" fmla="*/ 633046 h 2491154"/>
              <a:gd name="connsiteX7" fmla="*/ 2778369 w 4302369"/>
              <a:gd name="connsiteY7" fmla="*/ 791308 h 2491154"/>
              <a:gd name="connsiteX8" fmla="*/ 4044461 w 4302369"/>
              <a:gd name="connsiteY8" fmla="*/ 1172308 h 2491154"/>
              <a:gd name="connsiteX9" fmla="*/ 4120661 w 4302369"/>
              <a:gd name="connsiteY9" fmla="*/ 1811216 h 2491154"/>
              <a:gd name="connsiteX10" fmla="*/ 4302369 w 4302369"/>
              <a:gd name="connsiteY10" fmla="*/ 2491154 h 2491154"/>
              <a:gd name="connsiteX11" fmla="*/ 2127738 w 4302369"/>
              <a:gd name="connsiteY11" fmla="*/ 2315308 h 2491154"/>
              <a:gd name="connsiteX12" fmla="*/ 1940169 w 4302369"/>
              <a:gd name="connsiteY12" fmla="*/ 2297723 h 2491154"/>
              <a:gd name="connsiteX13" fmla="*/ 1852246 w 4302369"/>
              <a:gd name="connsiteY13" fmla="*/ 2297723 h 2491154"/>
              <a:gd name="connsiteX14" fmla="*/ 1787769 w 4302369"/>
              <a:gd name="connsiteY14" fmla="*/ 2274277 h 2491154"/>
              <a:gd name="connsiteX15" fmla="*/ 1711569 w 4302369"/>
              <a:gd name="connsiteY15" fmla="*/ 2215662 h 2491154"/>
              <a:gd name="connsiteX16" fmla="*/ 1500554 w 4302369"/>
              <a:gd name="connsiteY16" fmla="*/ 1946031 h 2491154"/>
              <a:gd name="connsiteX17" fmla="*/ 1330569 w 4302369"/>
              <a:gd name="connsiteY17" fmla="*/ 1746739 h 2491154"/>
              <a:gd name="connsiteX18" fmla="*/ 1148861 w 4302369"/>
              <a:gd name="connsiteY18" fmla="*/ 1887416 h 2491154"/>
              <a:gd name="connsiteX19" fmla="*/ 779584 w 4302369"/>
              <a:gd name="connsiteY19" fmla="*/ 1447800 h 249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02369" h="2491154">
                <a:moveTo>
                  <a:pt x="779584" y="1447800"/>
                </a:moveTo>
                <a:lnTo>
                  <a:pt x="246184" y="615462"/>
                </a:lnTo>
                <a:lnTo>
                  <a:pt x="0" y="11723"/>
                </a:lnTo>
                <a:lnTo>
                  <a:pt x="64477" y="0"/>
                </a:lnTo>
                <a:lnTo>
                  <a:pt x="586154" y="187569"/>
                </a:lnTo>
                <a:lnTo>
                  <a:pt x="1482969" y="468923"/>
                </a:lnTo>
                <a:lnTo>
                  <a:pt x="2051538" y="633046"/>
                </a:lnTo>
                <a:lnTo>
                  <a:pt x="2778369" y="791308"/>
                </a:lnTo>
                <a:lnTo>
                  <a:pt x="4044461" y="1172308"/>
                </a:lnTo>
                <a:lnTo>
                  <a:pt x="4120661" y="1811216"/>
                </a:lnTo>
                <a:lnTo>
                  <a:pt x="4302369" y="2491154"/>
                </a:lnTo>
                <a:lnTo>
                  <a:pt x="2127738" y="2315308"/>
                </a:lnTo>
                <a:lnTo>
                  <a:pt x="1940169" y="2297723"/>
                </a:lnTo>
                <a:lnTo>
                  <a:pt x="1852246" y="2297723"/>
                </a:lnTo>
                <a:lnTo>
                  <a:pt x="1787769" y="2274277"/>
                </a:lnTo>
                <a:lnTo>
                  <a:pt x="1711569" y="2215662"/>
                </a:lnTo>
                <a:lnTo>
                  <a:pt x="1500554" y="1946031"/>
                </a:lnTo>
                <a:lnTo>
                  <a:pt x="1330569" y="1746739"/>
                </a:lnTo>
                <a:lnTo>
                  <a:pt x="1148861" y="1887416"/>
                </a:lnTo>
                <a:lnTo>
                  <a:pt x="779584" y="144780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Forma libre"/>
          <p:cNvSpPr/>
          <p:nvPr/>
        </p:nvSpPr>
        <p:spPr>
          <a:xfrm>
            <a:off x="1880536" y="3700732"/>
            <a:ext cx="1112808" cy="1509623"/>
          </a:xfrm>
          <a:custGeom>
            <a:avLst/>
            <a:gdLst>
              <a:gd name="connsiteX0" fmla="*/ 112144 w 1112808"/>
              <a:gd name="connsiteY0" fmla="*/ 0 h 1509623"/>
              <a:gd name="connsiteX1" fmla="*/ 0 w 1112808"/>
              <a:gd name="connsiteY1" fmla="*/ 51759 h 1509623"/>
              <a:gd name="connsiteX2" fmla="*/ 43133 w 1112808"/>
              <a:gd name="connsiteY2" fmla="*/ 163902 h 1509623"/>
              <a:gd name="connsiteX3" fmla="*/ 77638 w 1112808"/>
              <a:gd name="connsiteY3" fmla="*/ 224287 h 1509623"/>
              <a:gd name="connsiteX4" fmla="*/ 129397 w 1112808"/>
              <a:gd name="connsiteY4" fmla="*/ 276045 h 1509623"/>
              <a:gd name="connsiteX5" fmla="*/ 172529 w 1112808"/>
              <a:gd name="connsiteY5" fmla="*/ 327804 h 1509623"/>
              <a:gd name="connsiteX6" fmla="*/ 232914 w 1112808"/>
              <a:gd name="connsiteY6" fmla="*/ 396815 h 1509623"/>
              <a:gd name="connsiteX7" fmla="*/ 276046 w 1112808"/>
              <a:gd name="connsiteY7" fmla="*/ 457200 h 1509623"/>
              <a:gd name="connsiteX8" fmla="*/ 310551 w 1112808"/>
              <a:gd name="connsiteY8" fmla="*/ 534838 h 1509623"/>
              <a:gd name="connsiteX9" fmla="*/ 345057 w 1112808"/>
              <a:gd name="connsiteY9" fmla="*/ 603849 h 1509623"/>
              <a:gd name="connsiteX10" fmla="*/ 388189 w 1112808"/>
              <a:gd name="connsiteY10" fmla="*/ 672860 h 1509623"/>
              <a:gd name="connsiteX11" fmla="*/ 448574 w 1112808"/>
              <a:gd name="connsiteY11" fmla="*/ 741872 h 1509623"/>
              <a:gd name="connsiteX12" fmla="*/ 508959 w 1112808"/>
              <a:gd name="connsiteY12" fmla="*/ 819510 h 1509623"/>
              <a:gd name="connsiteX13" fmla="*/ 569344 w 1112808"/>
              <a:gd name="connsiteY13" fmla="*/ 905774 h 1509623"/>
              <a:gd name="connsiteX14" fmla="*/ 603850 w 1112808"/>
              <a:gd name="connsiteY14" fmla="*/ 966159 h 1509623"/>
              <a:gd name="connsiteX15" fmla="*/ 698740 w 1112808"/>
              <a:gd name="connsiteY15" fmla="*/ 1078302 h 1509623"/>
              <a:gd name="connsiteX16" fmla="*/ 802257 w 1112808"/>
              <a:gd name="connsiteY16" fmla="*/ 1207698 h 1509623"/>
              <a:gd name="connsiteX17" fmla="*/ 879895 w 1112808"/>
              <a:gd name="connsiteY17" fmla="*/ 1311215 h 1509623"/>
              <a:gd name="connsiteX18" fmla="*/ 948906 w 1112808"/>
              <a:gd name="connsiteY18" fmla="*/ 1423359 h 1509623"/>
              <a:gd name="connsiteX19" fmla="*/ 1009291 w 1112808"/>
              <a:gd name="connsiteY19" fmla="*/ 1509623 h 1509623"/>
              <a:gd name="connsiteX20" fmla="*/ 1112808 w 1112808"/>
              <a:gd name="connsiteY20" fmla="*/ 1440611 h 1509623"/>
              <a:gd name="connsiteX21" fmla="*/ 914400 w 1112808"/>
              <a:gd name="connsiteY21" fmla="*/ 1147313 h 1509623"/>
              <a:gd name="connsiteX22" fmla="*/ 819510 w 1112808"/>
              <a:gd name="connsiteY22" fmla="*/ 1017917 h 1509623"/>
              <a:gd name="connsiteX23" fmla="*/ 715993 w 1112808"/>
              <a:gd name="connsiteY23" fmla="*/ 862642 h 1509623"/>
              <a:gd name="connsiteX24" fmla="*/ 621102 w 1112808"/>
              <a:gd name="connsiteY24" fmla="*/ 759125 h 1509623"/>
              <a:gd name="connsiteX25" fmla="*/ 526212 w 1112808"/>
              <a:gd name="connsiteY25" fmla="*/ 621102 h 1509623"/>
              <a:gd name="connsiteX26" fmla="*/ 474453 w 1112808"/>
              <a:gd name="connsiteY26" fmla="*/ 526211 h 1509623"/>
              <a:gd name="connsiteX27" fmla="*/ 422695 w 1112808"/>
              <a:gd name="connsiteY27" fmla="*/ 439947 h 1509623"/>
              <a:gd name="connsiteX28" fmla="*/ 379563 w 1112808"/>
              <a:gd name="connsiteY28" fmla="*/ 362310 h 1509623"/>
              <a:gd name="connsiteX29" fmla="*/ 327804 w 1112808"/>
              <a:gd name="connsiteY29" fmla="*/ 293298 h 1509623"/>
              <a:gd name="connsiteX30" fmla="*/ 284672 w 1112808"/>
              <a:gd name="connsiteY30" fmla="*/ 232913 h 1509623"/>
              <a:gd name="connsiteX31" fmla="*/ 198408 w 1112808"/>
              <a:gd name="connsiteY31" fmla="*/ 163902 h 1509623"/>
              <a:gd name="connsiteX32" fmla="*/ 112144 w 1112808"/>
              <a:gd name="connsiteY32" fmla="*/ 0 h 150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2808" h="1509623">
                <a:moveTo>
                  <a:pt x="112144" y="0"/>
                </a:moveTo>
                <a:lnTo>
                  <a:pt x="0" y="51759"/>
                </a:lnTo>
                <a:lnTo>
                  <a:pt x="43133" y="163902"/>
                </a:lnTo>
                <a:lnTo>
                  <a:pt x="77638" y="224287"/>
                </a:lnTo>
                <a:lnTo>
                  <a:pt x="129397" y="276045"/>
                </a:lnTo>
                <a:lnTo>
                  <a:pt x="172529" y="327804"/>
                </a:lnTo>
                <a:lnTo>
                  <a:pt x="232914" y="396815"/>
                </a:lnTo>
                <a:lnTo>
                  <a:pt x="276046" y="457200"/>
                </a:lnTo>
                <a:lnTo>
                  <a:pt x="310551" y="534838"/>
                </a:lnTo>
                <a:lnTo>
                  <a:pt x="345057" y="603849"/>
                </a:lnTo>
                <a:lnTo>
                  <a:pt x="388189" y="672860"/>
                </a:lnTo>
                <a:lnTo>
                  <a:pt x="448574" y="741872"/>
                </a:lnTo>
                <a:lnTo>
                  <a:pt x="508959" y="819510"/>
                </a:lnTo>
                <a:lnTo>
                  <a:pt x="569344" y="905774"/>
                </a:lnTo>
                <a:lnTo>
                  <a:pt x="603850" y="966159"/>
                </a:lnTo>
                <a:lnTo>
                  <a:pt x="698740" y="1078302"/>
                </a:lnTo>
                <a:lnTo>
                  <a:pt x="802257" y="1207698"/>
                </a:lnTo>
                <a:lnTo>
                  <a:pt x="879895" y="1311215"/>
                </a:lnTo>
                <a:lnTo>
                  <a:pt x="948906" y="1423359"/>
                </a:lnTo>
                <a:lnTo>
                  <a:pt x="1009291" y="1509623"/>
                </a:lnTo>
                <a:lnTo>
                  <a:pt x="1112808" y="1440611"/>
                </a:lnTo>
                <a:lnTo>
                  <a:pt x="914400" y="1147313"/>
                </a:lnTo>
                <a:lnTo>
                  <a:pt x="819510" y="1017917"/>
                </a:lnTo>
                <a:lnTo>
                  <a:pt x="715993" y="862642"/>
                </a:lnTo>
                <a:lnTo>
                  <a:pt x="621102" y="759125"/>
                </a:lnTo>
                <a:lnTo>
                  <a:pt x="526212" y="621102"/>
                </a:lnTo>
                <a:lnTo>
                  <a:pt x="474453" y="526211"/>
                </a:lnTo>
                <a:lnTo>
                  <a:pt x="422695" y="439947"/>
                </a:lnTo>
                <a:lnTo>
                  <a:pt x="379563" y="362310"/>
                </a:lnTo>
                <a:lnTo>
                  <a:pt x="327804" y="293298"/>
                </a:lnTo>
                <a:lnTo>
                  <a:pt x="284672" y="232913"/>
                </a:lnTo>
                <a:lnTo>
                  <a:pt x="198408" y="163902"/>
                </a:lnTo>
                <a:lnTo>
                  <a:pt x="11214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="" xmlns:a16="http://schemas.microsoft.com/office/drawing/2014/main" id="{0EF61043-5932-4A4B-B5EF-5497C3DFDBDD}"/>
              </a:ext>
            </a:extLst>
          </p:cNvPr>
          <p:cNvSpPr/>
          <p:nvPr/>
        </p:nvSpPr>
        <p:spPr>
          <a:xfrm>
            <a:off x="3921369" y="3540369"/>
            <a:ext cx="1524000" cy="1717431"/>
          </a:xfrm>
          <a:custGeom>
            <a:avLst/>
            <a:gdLst>
              <a:gd name="connsiteX0" fmla="*/ 0 w 1524000"/>
              <a:gd name="connsiteY0" fmla="*/ 480646 h 1717431"/>
              <a:gd name="connsiteX1" fmla="*/ 685800 w 1524000"/>
              <a:gd name="connsiteY1" fmla="*/ 0 h 1717431"/>
              <a:gd name="connsiteX2" fmla="*/ 1225062 w 1524000"/>
              <a:gd name="connsiteY2" fmla="*/ 744416 h 1717431"/>
              <a:gd name="connsiteX3" fmla="*/ 1524000 w 1524000"/>
              <a:gd name="connsiteY3" fmla="*/ 1066800 h 1717431"/>
              <a:gd name="connsiteX4" fmla="*/ 767862 w 1524000"/>
              <a:gd name="connsiteY4" fmla="*/ 1717431 h 1717431"/>
              <a:gd name="connsiteX5" fmla="*/ 0 w 1524000"/>
              <a:gd name="connsiteY5" fmla="*/ 480646 h 171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0" h="1717431">
                <a:moveTo>
                  <a:pt x="0" y="480646"/>
                </a:moveTo>
                <a:lnTo>
                  <a:pt x="685800" y="0"/>
                </a:lnTo>
                <a:lnTo>
                  <a:pt x="1225062" y="744416"/>
                </a:lnTo>
                <a:lnTo>
                  <a:pt x="1524000" y="1066800"/>
                </a:lnTo>
                <a:lnTo>
                  <a:pt x="767862" y="1717431"/>
                </a:lnTo>
                <a:lnTo>
                  <a:pt x="0" y="480646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14" name="Forma libre: forma 13">
            <a:extLst>
              <a:ext uri="{FF2B5EF4-FFF2-40B4-BE49-F238E27FC236}">
                <a16:creationId xmlns="" xmlns:a16="http://schemas.microsoft.com/office/drawing/2014/main" id="{FE8FA281-7129-48E4-8CCF-9797C4A54AF8}"/>
              </a:ext>
            </a:extLst>
          </p:cNvPr>
          <p:cNvSpPr/>
          <p:nvPr/>
        </p:nvSpPr>
        <p:spPr>
          <a:xfrm>
            <a:off x="1975338" y="3083169"/>
            <a:ext cx="2028093" cy="2069123"/>
          </a:xfrm>
          <a:custGeom>
            <a:avLst/>
            <a:gdLst>
              <a:gd name="connsiteX0" fmla="*/ 0 w 2028093"/>
              <a:gd name="connsiteY0" fmla="*/ 609600 h 2069123"/>
              <a:gd name="connsiteX1" fmla="*/ 1336431 w 2028093"/>
              <a:gd name="connsiteY1" fmla="*/ 0 h 2069123"/>
              <a:gd name="connsiteX2" fmla="*/ 1488831 w 2028093"/>
              <a:gd name="connsiteY2" fmla="*/ 381000 h 2069123"/>
              <a:gd name="connsiteX3" fmla="*/ 1629508 w 2028093"/>
              <a:gd name="connsiteY3" fmla="*/ 726831 h 2069123"/>
              <a:gd name="connsiteX4" fmla="*/ 1787770 w 2028093"/>
              <a:gd name="connsiteY4" fmla="*/ 1049216 h 2069123"/>
              <a:gd name="connsiteX5" fmla="*/ 1951893 w 2028093"/>
              <a:gd name="connsiteY5" fmla="*/ 1354016 h 2069123"/>
              <a:gd name="connsiteX6" fmla="*/ 2028093 w 2028093"/>
              <a:gd name="connsiteY6" fmla="*/ 1465385 h 2069123"/>
              <a:gd name="connsiteX7" fmla="*/ 1031631 w 2028093"/>
              <a:gd name="connsiteY7" fmla="*/ 2069123 h 2069123"/>
              <a:gd name="connsiteX8" fmla="*/ 867508 w 2028093"/>
              <a:gd name="connsiteY8" fmla="*/ 1840523 h 2069123"/>
              <a:gd name="connsiteX9" fmla="*/ 644770 w 2028093"/>
              <a:gd name="connsiteY9" fmla="*/ 1535723 h 2069123"/>
              <a:gd name="connsiteX10" fmla="*/ 509954 w 2028093"/>
              <a:gd name="connsiteY10" fmla="*/ 1365739 h 2069123"/>
              <a:gd name="connsiteX11" fmla="*/ 369277 w 2028093"/>
              <a:gd name="connsiteY11" fmla="*/ 1154723 h 2069123"/>
              <a:gd name="connsiteX12" fmla="*/ 322385 w 2028093"/>
              <a:gd name="connsiteY12" fmla="*/ 1049216 h 2069123"/>
              <a:gd name="connsiteX13" fmla="*/ 240324 w 2028093"/>
              <a:gd name="connsiteY13" fmla="*/ 920262 h 2069123"/>
              <a:gd name="connsiteX14" fmla="*/ 152400 w 2028093"/>
              <a:gd name="connsiteY14" fmla="*/ 820616 h 2069123"/>
              <a:gd name="connsiteX15" fmla="*/ 76200 w 2028093"/>
              <a:gd name="connsiteY15" fmla="*/ 756139 h 2069123"/>
              <a:gd name="connsiteX16" fmla="*/ 0 w 2028093"/>
              <a:gd name="connsiteY16" fmla="*/ 609600 h 206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8093" h="2069123">
                <a:moveTo>
                  <a:pt x="0" y="609600"/>
                </a:moveTo>
                <a:lnTo>
                  <a:pt x="1336431" y="0"/>
                </a:lnTo>
                <a:lnTo>
                  <a:pt x="1488831" y="381000"/>
                </a:lnTo>
                <a:lnTo>
                  <a:pt x="1629508" y="726831"/>
                </a:lnTo>
                <a:lnTo>
                  <a:pt x="1787770" y="1049216"/>
                </a:lnTo>
                <a:lnTo>
                  <a:pt x="1951893" y="1354016"/>
                </a:lnTo>
                <a:lnTo>
                  <a:pt x="2028093" y="1465385"/>
                </a:lnTo>
                <a:lnTo>
                  <a:pt x="1031631" y="2069123"/>
                </a:lnTo>
                <a:lnTo>
                  <a:pt x="867508" y="1840523"/>
                </a:lnTo>
                <a:lnTo>
                  <a:pt x="644770" y="1535723"/>
                </a:lnTo>
                <a:lnTo>
                  <a:pt x="509954" y="1365739"/>
                </a:lnTo>
                <a:lnTo>
                  <a:pt x="369277" y="1154723"/>
                </a:lnTo>
                <a:lnTo>
                  <a:pt x="322385" y="1049216"/>
                </a:lnTo>
                <a:lnTo>
                  <a:pt x="240324" y="920262"/>
                </a:lnTo>
                <a:lnTo>
                  <a:pt x="152400" y="820616"/>
                </a:lnTo>
                <a:lnTo>
                  <a:pt x="76200" y="756139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438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33" y="977637"/>
            <a:ext cx="8930963" cy="416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9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1" t="77156" r="5115" b="16801"/>
          <a:stretch>
            <a:fillRect/>
          </a:stretch>
        </p:blipFill>
        <p:spPr bwMode="auto">
          <a:xfrm>
            <a:off x="6095999" y="5048995"/>
            <a:ext cx="1488660" cy="25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Forma libre"/>
          <p:cNvSpPr/>
          <p:nvPr/>
        </p:nvSpPr>
        <p:spPr>
          <a:xfrm>
            <a:off x="7228844" y="1798238"/>
            <a:ext cx="3796571" cy="2375677"/>
          </a:xfrm>
          <a:custGeom>
            <a:avLst/>
            <a:gdLst>
              <a:gd name="connsiteX0" fmla="*/ 4356339 w 4356339"/>
              <a:gd name="connsiteY0" fmla="*/ 2725947 h 2725947"/>
              <a:gd name="connsiteX1" fmla="*/ 4106173 w 4356339"/>
              <a:gd name="connsiteY1" fmla="*/ 1811547 h 2725947"/>
              <a:gd name="connsiteX2" fmla="*/ 4045788 w 4356339"/>
              <a:gd name="connsiteY2" fmla="*/ 1181819 h 2725947"/>
              <a:gd name="connsiteX3" fmla="*/ 3588588 w 4356339"/>
              <a:gd name="connsiteY3" fmla="*/ 1061049 h 2725947"/>
              <a:gd name="connsiteX4" fmla="*/ 3338422 w 4356339"/>
              <a:gd name="connsiteY4" fmla="*/ 974785 h 2725947"/>
              <a:gd name="connsiteX5" fmla="*/ 2777705 w 4356339"/>
              <a:gd name="connsiteY5" fmla="*/ 785004 h 2725947"/>
              <a:gd name="connsiteX6" fmla="*/ 2035834 w 4356339"/>
              <a:gd name="connsiteY6" fmla="*/ 638355 h 2725947"/>
              <a:gd name="connsiteX7" fmla="*/ 1000664 w 4356339"/>
              <a:gd name="connsiteY7" fmla="*/ 319177 h 2725947"/>
              <a:gd name="connsiteX8" fmla="*/ 258792 w 4356339"/>
              <a:gd name="connsiteY8" fmla="*/ 86264 h 2725947"/>
              <a:gd name="connsiteX9" fmla="*/ 51758 w 4356339"/>
              <a:gd name="connsiteY9" fmla="*/ 0 h 2725947"/>
              <a:gd name="connsiteX10" fmla="*/ 0 w 4356339"/>
              <a:gd name="connsiteY10" fmla="*/ 17253 h 2725947"/>
              <a:gd name="connsiteX11" fmla="*/ 232913 w 4356339"/>
              <a:gd name="connsiteY11" fmla="*/ 612475 h 2725947"/>
              <a:gd name="connsiteX12" fmla="*/ 690113 w 4356339"/>
              <a:gd name="connsiteY12" fmla="*/ 1328468 h 2725947"/>
              <a:gd name="connsiteX13" fmla="*/ 828135 w 4356339"/>
              <a:gd name="connsiteY13" fmla="*/ 1561381 h 2725947"/>
              <a:gd name="connsiteX14" fmla="*/ 1052422 w 4356339"/>
              <a:gd name="connsiteY14" fmla="*/ 1794294 h 2725947"/>
              <a:gd name="connsiteX15" fmla="*/ 1285335 w 4356339"/>
              <a:gd name="connsiteY15" fmla="*/ 2070339 h 2725947"/>
              <a:gd name="connsiteX16" fmla="*/ 1423358 w 4356339"/>
              <a:gd name="connsiteY16" fmla="*/ 2234241 h 2725947"/>
              <a:gd name="connsiteX17" fmla="*/ 1630392 w 4356339"/>
              <a:gd name="connsiteY17" fmla="*/ 2518913 h 2725947"/>
              <a:gd name="connsiteX18" fmla="*/ 4356339 w 4356339"/>
              <a:gd name="connsiteY18" fmla="*/ 2725947 h 272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6339" h="2725947">
                <a:moveTo>
                  <a:pt x="4356339" y="2725947"/>
                </a:moveTo>
                <a:lnTo>
                  <a:pt x="4106173" y="1811547"/>
                </a:lnTo>
                <a:lnTo>
                  <a:pt x="4045788" y="1181819"/>
                </a:lnTo>
                <a:lnTo>
                  <a:pt x="3588588" y="1061049"/>
                </a:lnTo>
                <a:lnTo>
                  <a:pt x="3338422" y="974785"/>
                </a:lnTo>
                <a:lnTo>
                  <a:pt x="2777705" y="785004"/>
                </a:lnTo>
                <a:lnTo>
                  <a:pt x="2035834" y="638355"/>
                </a:lnTo>
                <a:lnTo>
                  <a:pt x="1000664" y="319177"/>
                </a:lnTo>
                <a:lnTo>
                  <a:pt x="258792" y="86264"/>
                </a:lnTo>
                <a:lnTo>
                  <a:pt x="51758" y="0"/>
                </a:lnTo>
                <a:lnTo>
                  <a:pt x="0" y="17253"/>
                </a:lnTo>
                <a:lnTo>
                  <a:pt x="232913" y="612475"/>
                </a:lnTo>
                <a:lnTo>
                  <a:pt x="690113" y="1328468"/>
                </a:lnTo>
                <a:lnTo>
                  <a:pt x="828135" y="1561381"/>
                </a:lnTo>
                <a:lnTo>
                  <a:pt x="1052422" y="1794294"/>
                </a:lnTo>
                <a:lnTo>
                  <a:pt x="1285335" y="2070339"/>
                </a:lnTo>
                <a:lnTo>
                  <a:pt x="1423358" y="2234241"/>
                </a:lnTo>
                <a:lnTo>
                  <a:pt x="1630392" y="2518913"/>
                </a:lnTo>
                <a:lnTo>
                  <a:pt x="4356339" y="2725947"/>
                </a:lnTo>
                <a:close/>
              </a:path>
            </a:pathLst>
          </a:custGeom>
          <a:ln w="381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5849199" y="2868244"/>
            <a:ext cx="1330680" cy="1511111"/>
          </a:xfrm>
          <a:custGeom>
            <a:avLst/>
            <a:gdLst>
              <a:gd name="connsiteX0" fmla="*/ 0 w 1526876"/>
              <a:gd name="connsiteY0" fmla="*/ 500332 h 1733910"/>
              <a:gd name="connsiteX1" fmla="*/ 698740 w 1526876"/>
              <a:gd name="connsiteY1" fmla="*/ 0 h 1733910"/>
              <a:gd name="connsiteX2" fmla="*/ 1233577 w 1526876"/>
              <a:gd name="connsiteY2" fmla="*/ 750498 h 1733910"/>
              <a:gd name="connsiteX3" fmla="*/ 1526876 w 1526876"/>
              <a:gd name="connsiteY3" fmla="*/ 1095555 h 1733910"/>
              <a:gd name="connsiteX4" fmla="*/ 785004 w 1526876"/>
              <a:gd name="connsiteY4" fmla="*/ 1733910 h 1733910"/>
              <a:gd name="connsiteX5" fmla="*/ 0 w 1526876"/>
              <a:gd name="connsiteY5" fmla="*/ 500332 h 173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6876" h="1733910">
                <a:moveTo>
                  <a:pt x="0" y="500332"/>
                </a:moveTo>
                <a:lnTo>
                  <a:pt x="698740" y="0"/>
                </a:lnTo>
                <a:lnTo>
                  <a:pt x="1233577" y="750498"/>
                </a:lnTo>
                <a:lnTo>
                  <a:pt x="1526876" y="1095555"/>
                </a:lnTo>
                <a:lnTo>
                  <a:pt x="785004" y="1733910"/>
                </a:lnTo>
                <a:lnTo>
                  <a:pt x="0" y="500332"/>
                </a:lnTo>
                <a:close/>
              </a:path>
            </a:pathLst>
          </a:custGeom>
          <a:ln w="381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8 Forma libre"/>
          <p:cNvSpPr/>
          <p:nvPr/>
        </p:nvSpPr>
        <p:spPr>
          <a:xfrm>
            <a:off x="4060986" y="2486806"/>
            <a:ext cx="1856937" cy="1849419"/>
          </a:xfrm>
          <a:custGeom>
            <a:avLst/>
            <a:gdLst>
              <a:gd name="connsiteX0" fmla="*/ 1457864 w 2130724"/>
              <a:gd name="connsiteY0" fmla="*/ 0 h 2122098"/>
              <a:gd name="connsiteX1" fmla="*/ 1570007 w 2130724"/>
              <a:gd name="connsiteY1" fmla="*/ 276045 h 2122098"/>
              <a:gd name="connsiteX2" fmla="*/ 1639019 w 2130724"/>
              <a:gd name="connsiteY2" fmla="*/ 465826 h 2122098"/>
              <a:gd name="connsiteX3" fmla="*/ 1699403 w 2130724"/>
              <a:gd name="connsiteY3" fmla="*/ 603849 h 2122098"/>
              <a:gd name="connsiteX4" fmla="*/ 1751162 w 2130724"/>
              <a:gd name="connsiteY4" fmla="*/ 750498 h 2122098"/>
              <a:gd name="connsiteX5" fmla="*/ 1820173 w 2130724"/>
              <a:gd name="connsiteY5" fmla="*/ 888520 h 2122098"/>
              <a:gd name="connsiteX6" fmla="*/ 2130724 w 2130724"/>
              <a:gd name="connsiteY6" fmla="*/ 1457864 h 2122098"/>
              <a:gd name="connsiteX7" fmla="*/ 1026543 w 2130724"/>
              <a:gd name="connsiteY7" fmla="*/ 2122098 h 2122098"/>
              <a:gd name="connsiteX8" fmla="*/ 491705 w 2130724"/>
              <a:gd name="connsiteY8" fmla="*/ 1406105 h 2122098"/>
              <a:gd name="connsiteX9" fmla="*/ 396815 w 2130724"/>
              <a:gd name="connsiteY9" fmla="*/ 1285335 h 2122098"/>
              <a:gd name="connsiteX10" fmla="*/ 353683 w 2130724"/>
              <a:gd name="connsiteY10" fmla="*/ 1216324 h 2122098"/>
              <a:gd name="connsiteX11" fmla="*/ 293298 w 2130724"/>
              <a:gd name="connsiteY11" fmla="*/ 1095554 h 2122098"/>
              <a:gd name="connsiteX12" fmla="*/ 258792 w 2130724"/>
              <a:gd name="connsiteY12" fmla="*/ 1035169 h 2122098"/>
              <a:gd name="connsiteX13" fmla="*/ 69011 w 2130724"/>
              <a:gd name="connsiteY13" fmla="*/ 828135 h 2122098"/>
              <a:gd name="connsiteX14" fmla="*/ 0 w 2130724"/>
              <a:gd name="connsiteY14" fmla="*/ 655607 h 2122098"/>
              <a:gd name="connsiteX15" fmla="*/ 1457864 w 2130724"/>
              <a:gd name="connsiteY15" fmla="*/ 0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30724" h="2122098">
                <a:moveTo>
                  <a:pt x="1457864" y="0"/>
                </a:moveTo>
                <a:lnTo>
                  <a:pt x="1570007" y="276045"/>
                </a:lnTo>
                <a:lnTo>
                  <a:pt x="1639019" y="465826"/>
                </a:lnTo>
                <a:lnTo>
                  <a:pt x="1699403" y="603849"/>
                </a:lnTo>
                <a:lnTo>
                  <a:pt x="1751162" y="750498"/>
                </a:lnTo>
                <a:lnTo>
                  <a:pt x="1820173" y="888520"/>
                </a:lnTo>
                <a:lnTo>
                  <a:pt x="2130724" y="1457864"/>
                </a:lnTo>
                <a:lnTo>
                  <a:pt x="1026543" y="2122098"/>
                </a:lnTo>
                <a:lnTo>
                  <a:pt x="491705" y="1406105"/>
                </a:lnTo>
                <a:lnTo>
                  <a:pt x="396815" y="1285335"/>
                </a:lnTo>
                <a:lnTo>
                  <a:pt x="353683" y="1216324"/>
                </a:lnTo>
                <a:lnTo>
                  <a:pt x="293298" y="1095554"/>
                </a:lnTo>
                <a:lnTo>
                  <a:pt x="258792" y="1035169"/>
                </a:lnTo>
                <a:lnTo>
                  <a:pt x="69011" y="828135"/>
                </a:lnTo>
                <a:lnTo>
                  <a:pt x="0" y="655607"/>
                </a:lnTo>
                <a:lnTo>
                  <a:pt x="1457864" y="0"/>
                </a:lnTo>
                <a:close/>
              </a:path>
            </a:pathLst>
          </a:custGeom>
          <a:ln w="381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19 Forma libre"/>
          <p:cNvSpPr/>
          <p:nvPr/>
        </p:nvSpPr>
        <p:spPr>
          <a:xfrm>
            <a:off x="4079189" y="3020581"/>
            <a:ext cx="969817" cy="1315644"/>
          </a:xfrm>
          <a:custGeom>
            <a:avLst/>
            <a:gdLst>
              <a:gd name="connsiteX0" fmla="*/ 112144 w 1112808"/>
              <a:gd name="connsiteY0" fmla="*/ 0 h 1509623"/>
              <a:gd name="connsiteX1" fmla="*/ 0 w 1112808"/>
              <a:gd name="connsiteY1" fmla="*/ 51759 h 1509623"/>
              <a:gd name="connsiteX2" fmla="*/ 43133 w 1112808"/>
              <a:gd name="connsiteY2" fmla="*/ 163902 h 1509623"/>
              <a:gd name="connsiteX3" fmla="*/ 77638 w 1112808"/>
              <a:gd name="connsiteY3" fmla="*/ 224287 h 1509623"/>
              <a:gd name="connsiteX4" fmla="*/ 129397 w 1112808"/>
              <a:gd name="connsiteY4" fmla="*/ 276045 h 1509623"/>
              <a:gd name="connsiteX5" fmla="*/ 172529 w 1112808"/>
              <a:gd name="connsiteY5" fmla="*/ 327804 h 1509623"/>
              <a:gd name="connsiteX6" fmla="*/ 232914 w 1112808"/>
              <a:gd name="connsiteY6" fmla="*/ 396815 h 1509623"/>
              <a:gd name="connsiteX7" fmla="*/ 276046 w 1112808"/>
              <a:gd name="connsiteY7" fmla="*/ 457200 h 1509623"/>
              <a:gd name="connsiteX8" fmla="*/ 310551 w 1112808"/>
              <a:gd name="connsiteY8" fmla="*/ 534838 h 1509623"/>
              <a:gd name="connsiteX9" fmla="*/ 345057 w 1112808"/>
              <a:gd name="connsiteY9" fmla="*/ 603849 h 1509623"/>
              <a:gd name="connsiteX10" fmla="*/ 388189 w 1112808"/>
              <a:gd name="connsiteY10" fmla="*/ 672860 h 1509623"/>
              <a:gd name="connsiteX11" fmla="*/ 448574 w 1112808"/>
              <a:gd name="connsiteY11" fmla="*/ 741872 h 1509623"/>
              <a:gd name="connsiteX12" fmla="*/ 508959 w 1112808"/>
              <a:gd name="connsiteY12" fmla="*/ 819510 h 1509623"/>
              <a:gd name="connsiteX13" fmla="*/ 569344 w 1112808"/>
              <a:gd name="connsiteY13" fmla="*/ 905774 h 1509623"/>
              <a:gd name="connsiteX14" fmla="*/ 603850 w 1112808"/>
              <a:gd name="connsiteY14" fmla="*/ 966159 h 1509623"/>
              <a:gd name="connsiteX15" fmla="*/ 698740 w 1112808"/>
              <a:gd name="connsiteY15" fmla="*/ 1078302 h 1509623"/>
              <a:gd name="connsiteX16" fmla="*/ 802257 w 1112808"/>
              <a:gd name="connsiteY16" fmla="*/ 1207698 h 1509623"/>
              <a:gd name="connsiteX17" fmla="*/ 879895 w 1112808"/>
              <a:gd name="connsiteY17" fmla="*/ 1311215 h 1509623"/>
              <a:gd name="connsiteX18" fmla="*/ 948906 w 1112808"/>
              <a:gd name="connsiteY18" fmla="*/ 1423359 h 1509623"/>
              <a:gd name="connsiteX19" fmla="*/ 1009291 w 1112808"/>
              <a:gd name="connsiteY19" fmla="*/ 1509623 h 1509623"/>
              <a:gd name="connsiteX20" fmla="*/ 1112808 w 1112808"/>
              <a:gd name="connsiteY20" fmla="*/ 1440611 h 1509623"/>
              <a:gd name="connsiteX21" fmla="*/ 914400 w 1112808"/>
              <a:gd name="connsiteY21" fmla="*/ 1147313 h 1509623"/>
              <a:gd name="connsiteX22" fmla="*/ 819510 w 1112808"/>
              <a:gd name="connsiteY22" fmla="*/ 1017917 h 1509623"/>
              <a:gd name="connsiteX23" fmla="*/ 715993 w 1112808"/>
              <a:gd name="connsiteY23" fmla="*/ 862642 h 1509623"/>
              <a:gd name="connsiteX24" fmla="*/ 621102 w 1112808"/>
              <a:gd name="connsiteY24" fmla="*/ 759125 h 1509623"/>
              <a:gd name="connsiteX25" fmla="*/ 526212 w 1112808"/>
              <a:gd name="connsiteY25" fmla="*/ 621102 h 1509623"/>
              <a:gd name="connsiteX26" fmla="*/ 474453 w 1112808"/>
              <a:gd name="connsiteY26" fmla="*/ 526211 h 1509623"/>
              <a:gd name="connsiteX27" fmla="*/ 422695 w 1112808"/>
              <a:gd name="connsiteY27" fmla="*/ 439947 h 1509623"/>
              <a:gd name="connsiteX28" fmla="*/ 379563 w 1112808"/>
              <a:gd name="connsiteY28" fmla="*/ 362310 h 1509623"/>
              <a:gd name="connsiteX29" fmla="*/ 327804 w 1112808"/>
              <a:gd name="connsiteY29" fmla="*/ 293298 h 1509623"/>
              <a:gd name="connsiteX30" fmla="*/ 284672 w 1112808"/>
              <a:gd name="connsiteY30" fmla="*/ 232913 h 1509623"/>
              <a:gd name="connsiteX31" fmla="*/ 198408 w 1112808"/>
              <a:gd name="connsiteY31" fmla="*/ 163902 h 1509623"/>
              <a:gd name="connsiteX32" fmla="*/ 112144 w 1112808"/>
              <a:gd name="connsiteY32" fmla="*/ 0 h 150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2808" h="1509623">
                <a:moveTo>
                  <a:pt x="112144" y="0"/>
                </a:moveTo>
                <a:lnTo>
                  <a:pt x="0" y="51759"/>
                </a:lnTo>
                <a:lnTo>
                  <a:pt x="43133" y="163902"/>
                </a:lnTo>
                <a:lnTo>
                  <a:pt x="77638" y="224287"/>
                </a:lnTo>
                <a:lnTo>
                  <a:pt x="129397" y="276045"/>
                </a:lnTo>
                <a:lnTo>
                  <a:pt x="172529" y="327804"/>
                </a:lnTo>
                <a:lnTo>
                  <a:pt x="232914" y="396815"/>
                </a:lnTo>
                <a:lnTo>
                  <a:pt x="276046" y="457200"/>
                </a:lnTo>
                <a:lnTo>
                  <a:pt x="310551" y="534838"/>
                </a:lnTo>
                <a:lnTo>
                  <a:pt x="345057" y="603849"/>
                </a:lnTo>
                <a:lnTo>
                  <a:pt x="388189" y="672860"/>
                </a:lnTo>
                <a:lnTo>
                  <a:pt x="448574" y="741872"/>
                </a:lnTo>
                <a:lnTo>
                  <a:pt x="508959" y="819510"/>
                </a:lnTo>
                <a:lnTo>
                  <a:pt x="569344" y="905774"/>
                </a:lnTo>
                <a:lnTo>
                  <a:pt x="603850" y="966159"/>
                </a:lnTo>
                <a:lnTo>
                  <a:pt x="698740" y="1078302"/>
                </a:lnTo>
                <a:lnTo>
                  <a:pt x="802257" y="1207698"/>
                </a:lnTo>
                <a:lnTo>
                  <a:pt x="879895" y="1311215"/>
                </a:lnTo>
                <a:lnTo>
                  <a:pt x="948906" y="1423359"/>
                </a:lnTo>
                <a:lnTo>
                  <a:pt x="1009291" y="1509623"/>
                </a:lnTo>
                <a:lnTo>
                  <a:pt x="1112808" y="1440611"/>
                </a:lnTo>
                <a:lnTo>
                  <a:pt x="914400" y="1147313"/>
                </a:lnTo>
                <a:lnTo>
                  <a:pt x="819510" y="1017917"/>
                </a:lnTo>
                <a:lnTo>
                  <a:pt x="715993" y="862642"/>
                </a:lnTo>
                <a:lnTo>
                  <a:pt x="621102" y="759125"/>
                </a:lnTo>
                <a:lnTo>
                  <a:pt x="526212" y="621102"/>
                </a:lnTo>
                <a:lnTo>
                  <a:pt x="474453" y="526211"/>
                </a:lnTo>
                <a:lnTo>
                  <a:pt x="422695" y="439947"/>
                </a:lnTo>
                <a:lnTo>
                  <a:pt x="379563" y="362310"/>
                </a:lnTo>
                <a:lnTo>
                  <a:pt x="327804" y="293298"/>
                </a:lnTo>
                <a:lnTo>
                  <a:pt x="284672" y="232913"/>
                </a:lnTo>
                <a:lnTo>
                  <a:pt x="198408" y="163902"/>
                </a:lnTo>
                <a:lnTo>
                  <a:pt x="11214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922706"/>
              </p:ext>
            </p:extLst>
          </p:nvPr>
        </p:nvGraphicFramePr>
        <p:xfrm>
          <a:off x="3163877" y="5305913"/>
          <a:ext cx="1830623" cy="939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40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313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551" marR="89551" marT="0" marB="0">
                    <a:lnT w="12700" cap="flat" cmpd="sng" algn="ctr">
                      <a:solidFill>
                        <a:srgbClr val="68B8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20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5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20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50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CuadroTexto 7"/>
          <p:cNvSpPr txBox="1"/>
          <p:nvPr/>
        </p:nvSpPr>
        <p:spPr>
          <a:xfrm>
            <a:off x="707160" y="954607"/>
            <a:ext cx="4159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LOTES POR EXCEPCIÓN</a:t>
            </a:r>
          </a:p>
        </p:txBody>
      </p:sp>
      <p:sp>
        <p:nvSpPr>
          <p:cNvPr id="13" name="CuadroTexto 6"/>
          <p:cNvSpPr txBox="1"/>
          <p:nvPr/>
        </p:nvSpPr>
        <p:spPr>
          <a:xfrm>
            <a:off x="1848595" y="13423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“MIRADOR SAN CARLOS DEL SUR”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3471684" y="65433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ELOY ALFARO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ARGELIA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739013"/>
              </p:ext>
            </p:extLst>
          </p:nvPr>
        </p:nvGraphicFramePr>
        <p:xfrm>
          <a:off x="800191" y="1444069"/>
          <a:ext cx="2210428" cy="4792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4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49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103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Nro.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u="none" strike="noStrike" dirty="0">
                          <a:effectLst/>
                        </a:rPr>
                        <a:t>AREA TOTAL DE LOTES (m2)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19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224,79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19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212,54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917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3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202,21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192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4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200,04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505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190,79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05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185,25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05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7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221,30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917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8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425,28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614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9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651,98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435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10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589,74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11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533,71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818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12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536,01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>
                          <a:effectLst/>
                        </a:rPr>
                        <a:t>13</a:t>
                      </a:r>
                      <a:endParaRPr lang="es-E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523,10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53" marR="7453" marT="74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1" name="37 Elipse"/>
          <p:cNvSpPr/>
          <p:nvPr/>
        </p:nvSpPr>
        <p:spPr>
          <a:xfrm>
            <a:off x="5083510" y="3749493"/>
            <a:ext cx="150812" cy="150812"/>
          </a:xfrm>
          <a:prstGeom prst="ellipse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/>
          </a:p>
        </p:txBody>
      </p:sp>
      <p:sp>
        <p:nvSpPr>
          <p:cNvPr id="22" name="37 Elipse"/>
          <p:cNvSpPr/>
          <p:nvPr/>
        </p:nvSpPr>
        <p:spPr>
          <a:xfrm>
            <a:off x="5218658" y="3945023"/>
            <a:ext cx="150812" cy="150812"/>
          </a:xfrm>
          <a:prstGeom prst="ellipse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10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4" y="6086890"/>
            <a:ext cx="1243123" cy="6258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350876" y="6419439"/>
            <a:ext cx="10092536" cy="446582"/>
          </a:xfrm>
          <a:prstGeom prst="rect">
            <a:avLst/>
          </a:prstGeom>
        </p:spPr>
      </p:pic>
      <p:sp>
        <p:nvSpPr>
          <p:cNvPr id="13" name="CuadroTexto 6"/>
          <p:cNvSpPr txBox="1"/>
          <p:nvPr/>
        </p:nvSpPr>
        <p:spPr>
          <a:xfrm>
            <a:off x="1848595" y="134234"/>
            <a:ext cx="849480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INTERES SOCIAL DENOMINADO: 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“MIRADOR SAN CARLOS DEL SUR” A FAVOR DE SUS COPROPIETARIOS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14" name="CuadroTexto 7"/>
          <p:cNvSpPr txBox="1"/>
          <p:nvPr/>
        </p:nvSpPr>
        <p:spPr>
          <a:xfrm>
            <a:off x="3471684" y="65433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ELOY ALFARO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LA ARGELIA</a:t>
            </a:r>
          </a:p>
        </p:txBody>
      </p:sp>
      <p:sp>
        <p:nvSpPr>
          <p:cNvPr id="23" name="CuadroTexto 7">
            <a:extLst>
              <a:ext uri="{FF2B5EF4-FFF2-40B4-BE49-F238E27FC236}">
                <a16:creationId xmlns="" xmlns:a16="http://schemas.microsoft.com/office/drawing/2014/main" id="{55F5E815-B4CC-4BF0-B791-504A9B9A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1888" y="1033463"/>
            <a:ext cx="920750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C" sz="1800" b="1" dirty="0">
                <a:solidFill>
                  <a:srgbClr val="C00000"/>
                </a:solidFill>
              </a:rPr>
              <a:t>PLAN METROPOLITANO DE ORDENAMIENTO TERRITORIAL/ POMT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7631018C-8B99-4257-8822-6282A6936C96}"/>
              </a:ext>
            </a:extLst>
          </p:cNvPr>
          <p:cNvPicPr/>
          <p:nvPr/>
        </p:nvPicPr>
        <p:blipFill rotWithShape="1">
          <a:blip r:embed="rId4" cstate="print"/>
          <a:srcRect l="22178" t="32593" r="44462" b="28451"/>
          <a:stretch/>
        </p:blipFill>
        <p:spPr bwMode="auto">
          <a:xfrm>
            <a:off x="398918" y="1401763"/>
            <a:ext cx="6630449" cy="4801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84E1CA38-67BF-4287-B286-95284520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344" y="1542927"/>
            <a:ext cx="4460590" cy="208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9 Imagen">
            <a:extLst>
              <a:ext uri="{FF2B5EF4-FFF2-40B4-BE49-F238E27FC236}">
                <a16:creationId xmlns="" xmlns:a16="http://schemas.microsoft.com/office/drawing/2014/main" id="{2B3802C1-BFD3-462C-A816-2C9CE1B88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1" t="77156" r="5115" b="16801"/>
          <a:stretch>
            <a:fillRect/>
          </a:stretch>
        </p:blipFill>
        <p:spPr bwMode="auto">
          <a:xfrm>
            <a:off x="7327751" y="3902457"/>
            <a:ext cx="924710" cy="1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2 Forma libre">
            <a:extLst>
              <a:ext uri="{FF2B5EF4-FFF2-40B4-BE49-F238E27FC236}">
                <a16:creationId xmlns="" xmlns:a16="http://schemas.microsoft.com/office/drawing/2014/main" id="{2C04D13E-19BC-4E56-9928-B0142216E72F}"/>
              </a:ext>
            </a:extLst>
          </p:cNvPr>
          <p:cNvSpPr/>
          <p:nvPr/>
        </p:nvSpPr>
        <p:spPr>
          <a:xfrm>
            <a:off x="7669865" y="2527800"/>
            <a:ext cx="484378" cy="657101"/>
          </a:xfrm>
          <a:custGeom>
            <a:avLst/>
            <a:gdLst>
              <a:gd name="connsiteX0" fmla="*/ 112144 w 1112808"/>
              <a:gd name="connsiteY0" fmla="*/ 0 h 1509623"/>
              <a:gd name="connsiteX1" fmla="*/ 0 w 1112808"/>
              <a:gd name="connsiteY1" fmla="*/ 51759 h 1509623"/>
              <a:gd name="connsiteX2" fmla="*/ 43133 w 1112808"/>
              <a:gd name="connsiteY2" fmla="*/ 163902 h 1509623"/>
              <a:gd name="connsiteX3" fmla="*/ 77638 w 1112808"/>
              <a:gd name="connsiteY3" fmla="*/ 224287 h 1509623"/>
              <a:gd name="connsiteX4" fmla="*/ 129397 w 1112808"/>
              <a:gd name="connsiteY4" fmla="*/ 276045 h 1509623"/>
              <a:gd name="connsiteX5" fmla="*/ 172529 w 1112808"/>
              <a:gd name="connsiteY5" fmla="*/ 327804 h 1509623"/>
              <a:gd name="connsiteX6" fmla="*/ 232914 w 1112808"/>
              <a:gd name="connsiteY6" fmla="*/ 396815 h 1509623"/>
              <a:gd name="connsiteX7" fmla="*/ 276046 w 1112808"/>
              <a:gd name="connsiteY7" fmla="*/ 457200 h 1509623"/>
              <a:gd name="connsiteX8" fmla="*/ 310551 w 1112808"/>
              <a:gd name="connsiteY8" fmla="*/ 534838 h 1509623"/>
              <a:gd name="connsiteX9" fmla="*/ 345057 w 1112808"/>
              <a:gd name="connsiteY9" fmla="*/ 603849 h 1509623"/>
              <a:gd name="connsiteX10" fmla="*/ 388189 w 1112808"/>
              <a:gd name="connsiteY10" fmla="*/ 672860 h 1509623"/>
              <a:gd name="connsiteX11" fmla="*/ 448574 w 1112808"/>
              <a:gd name="connsiteY11" fmla="*/ 741872 h 1509623"/>
              <a:gd name="connsiteX12" fmla="*/ 508959 w 1112808"/>
              <a:gd name="connsiteY12" fmla="*/ 819510 h 1509623"/>
              <a:gd name="connsiteX13" fmla="*/ 569344 w 1112808"/>
              <a:gd name="connsiteY13" fmla="*/ 905774 h 1509623"/>
              <a:gd name="connsiteX14" fmla="*/ 603850 w 1112808"/>
              <a:gd name="connsiteY14" fmla="*/ 966159 h 1509623"/>
              <a:gd name="connsiteX15" fmla="*/ 698740 w 1112808"/>
              <a:gd name="connsiteY15" fmla="*/ 1078302 h 1509623"/>
              <a:gd name="connsiteX16" fmla="*/ 802257 w 1112808"/>
              <a:gd name="connsiteY16" fmla="*/ 1207698 h 1509623"/>
              <a:gd name="connsiteX17" fmla="*/ 879895 w 1112808"/>
              <a:gd name="connsiteY17" fmla="*/ 1311215 h 1509623"/>
              <a:gd name="connsiteX18" fmla="*/ 948906 w 1112808"/>
              <a:gd name="connsiteY18" fmla="*/ 1423359 h 1509623"/>
              <a:gd name="connsiteX19" fmla="*/ 1009291 w 1112808"/>
              <a:gd name="connsiteY19" fmla="*/ 1509623 h 1509623"/>
              <a:gd name="connsiteX20" fmla="*/ 1112808 w 1112808"/>
              <a:gd name="connsiteY20" fmla="*/ 1440611 h 1509623"/>
              <a:gd name="connsiteX21" fmla="*/ 914400 w 1112808"/>
              <a:gd name="connsiteY21" fmla="*/ 1147313 h 1509623"/>
              <a:gd name="connsiteX22" fmla="*/ 819510 w 1112808"/>
              <a:gd name="connsiteY22" fmla="*/ 1017917 h 1509623"/>
              <a:gd name="connsiteX23" fmla="*/ 715993 w 1112808"/>
              <a:gd name="connsiteY23" fmla="*/ 862642 h 1509623"/>
              <a:gd name="connsiteX24" fmla="*/ 621102 w 1112808"/>
              <a:gd name="connsiteY24" fmla="*/ 759125 h 1509623"/>
              <a:gd name="connsiteX25" fmla="*/ 526212 w 1112808"/>
              <a:gd name="connsiteY25" fmla="*/ 621102 h 1509623"/>
              <a:gd name="connsiteX26" fmla="*/ 474453 w 1112808"/>
              <a:gd name="connsiteY26" fmla="*/ 526211 h 1509623"/>
              <a:gd name="connsiteX27" fmla="*/ 422695 w 1112808"/>
              <a:gd name="connsiteY27" fmla="*/ 439947 h 1509623"/>
              <a:gd name="connsiteX28" fmla="*/ 379563 w 1112808"/>
              <a:gd name="connsiteY28" fmla="*/ 362310 h 1509623"/>
              <a:gd name="connsiteX29" fmla="*/ 327804 w 1112808"/>
              <a:gd name="connsiteY29" fmla="*/ 293298 h 1509623"/>
              <a:gd name="connsiteX30" fmla="*/ 284672 w 1112808"/>
              <a:gd name="connsiteY30" fmla="*/ 232913 h 1509623"/>
              <a:gd name="connsiteX31" fmla="*/ 198408 w 1112808"/>
              <a:gd name="connsiteY31" fmla="*/ 163902 h 1509623"/>
              <a:gd name="connsiteX32" fmla="*/ 112144 w 1112808"/>
              <a:gd name="connsiteY32" fmla="*/ 0 h 150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2808" h="1509623">
                <a:moveTo>
                  <a:pt x="112144" y="0"/>
                </a:moveTo>
                <a:lnTo>
                  <a:pt x="0" y="51759"/>
                </a:lnTo>
                <a:lnTo>
                  <a:pt x="43133" y="163902"/>
                </a:lnTo>
                <a:lnTo>
                  <a:pt x="77638" y="224287"/>
                </a:lnTo>
                <a:lnTo>
                  <a:pt x="129397" y="276045"/>
                </a:lnTo>
                <a:lnTo>
                  <a:pt x="172529" y="327804"/>
                </a:lnTo>
                <a:lnTo>
                  <a:pt x="232914" y="396815"/>
                </a:lnTo>
                <a:lnTo>
                  <a:pt x="276046" y="457200"/>
                </a:lnTo>
                <a:lnTo>
                  <a:pt x="310551" y="534838"/>
                </a:lnTo>
                <a:lnTo>
                  <a:pt x="345057" y="603849"/>
                </a:lnTo>
                <a:lnTo>
                  <a:pt x="388189" y="672860"/>
                </a:lnTo>
                <a:lnTo>
                  <a:pt x="448574" y="741872"/>
                </a:lnTo>
                <a:lnTo>
                  <a:pt x="508959" y="819510"/>
                </a:lnTo>
                <a:lnTo>
                  <a:pt x="569344" y="905774"/>
                </a:lnTo>
                <a:lnTo>
                  <a:pt x="603850" y="966159"/>
                </a:lnTo>
                <a:lnTo>
                  <a:pt x="698740" y="1078302"/>
                </a:lnTo>
                <a:lnTo>
                  <a:pt x="802257" y="1207698"/>
                </a:lnTo>
                <a:lnTo>
                  <a:pt x="879895" y="1311215"/>
                </a:lnTo>
                <a:lnTo>
                  <a:pt x="948906" y="1423359"/>
                </a:lnTo>
                <a:lnTo>
                  <a:pt x="1009291" y="1509623"/>
                </a:lnTo>
                <a:lnTo>
                  <a:pt x="1112808" y="1440611"/>
                </a:lnTo>
                <a:lnTo>
                  <a:pt x="914400" y="1147313"/>
                </a:lnTo>
                <a:lnTo>
                  <a:pt x="819510" y="1017917"/>
                </a:lnTo>
                <a:lnTo>
                  <a:pt x="715993" y="862642"/>
                </a:lnTo>
                <a:lnTo>
                  <a:pt x="621102" y="759125"/>
                </a:lnTo>
                <a:lnTo>
                  <a:pt x="526212" y="621102"/>
                </a:lnTo>
                <a:lnTo>
                  <a:pt x="474453" y="526211"/>
                </a:lnTo>
                <a:lnTo>
                  <a:pt x="422695" y="439947"/>
                </a:lnTo>
                <a:lnTo>
                  <a:pt x="379563" y="362310"/>
                </a:lnTo>
                <a:lnTo>
                  <a:pt x="327804" y="293298"/>
                </a:lnTo>
                <a:lnTo>
                  <a:pt x="284672" y="232913"/>
                </a:lnTo>
                <a:lnTo>
                  <a:pt x="198408" y="163902"/>
                </a:lnTo>
                <a:lnTo>
                  <a:pt x="11214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/>
          </a:p>
        </p:txBody>
      </p:sp>
      <p:sp>
        <p:nvSpPr>
          <p:cNvPr id="29" name="Forma libre: forma 28">
            <a:extLst>
              <a:ext uri="{FF2B5EF4-FFF2-40B4-BE49-F238E27FC236}">
                <a16:creationId xmlns="" xmlns:a16="http://schemas.microsoft.com/office/drawing/2014/main" id="{334DA779-ED4A-49D9-B6B0-6DA7C31813F1}"/>
              </a:ext>
            </a:extLst>
          </p:cNvPr>
          <p:cNvSpPr/>
          <p:nvPr/>
        </p:nvSpPr>
        <p:spPr>
          <a:xfrm>
            <a:off x="8591041" y="2490192"/>
            <a:ext cx="663359" cy="747555"/>
          </a:xfrm>
          <a:custGeom>
            <a:avLst/>
            <a:gdLst>
              <a:gd name="connsiteX0" fmla="*/ 0 w 1524000"/>
              <a:gd name="connsiteY0" fmla="*/ 480646 h 1717431"/>
              <a:gd name="connsiteX1" fmla="*/ 685800 w 1524000"/>
              <a:gd name="connsiteY1" fmla="*/ 0 h 1717431"/>
              <a:gd name="connsiteX2" fmla="*/ 1225062 w 1524000"/>
              <a:gd name="connsiteY2" fmla="*/ 744416 h 1717431"/>
              <a:gd name="connsiteX3" fmla="*/ 1524000 w 1524000"/>
              <a:gd name="connsiteY3" fmla="*/ 1066800 h 1717431"/>
              <a:gd name="connsiteX4" fmla="*/ 767862 w 1524000"/>
              <a:gd name="connsiteY4" fmla="*/ 1717431 h 1717431"/>
              <a:gd name="connsiteX5" fmla="*/ 0 w 1524000"/>
              <a:gd name="connsiteY5" fmla="*/ 480646 h 171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0" h="1717431">
                <a:moveTo>
                  <a:pt x="0" y="480646"/>
                </a:moveTo>
                <a:lnTo>
                  <a:pt x="685800" y="0"/>
                </a:lnTo>
                <a:lnTo>
                  <a:pt x="1225062" y="744416"/>
                </a:lnTo>
                <a:lnTo>
                  <a:pt x="1524000" y="1066800"/>
                </a:lnTo>
                <a:lnTo>
                  <a:pt x="767862" y="1717431"/>
                </a:lnTo>
                <a:lnTo>
                  <a:pt x="0" y="480646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30" name="Forma libre: forma 29">
            <a:extLst>
              <a:ext uri="{FF2B5EF4-FFF2-40B4-BE49-F238E27FC236}">
                <a16:creationId xmlns="" xmlns:a16="http://schemas.microsoft.com/office/drawing/2014/main" id="{AEE633CC-65DC-4202-9778-BBDEB582D189}"/>
              </a:ext>
            </a:extLst>
          </p:cNvPr>
          <p:cNvSpPr/>
          <p:nvPr/>
        </p:nvSpPr>
        <p:spPr>
          <a:xfrm>
            <a:off x="7743334" y="2291884"/>
            <a:ext cx="882778" cy="900637"/>
          </a:xfrm>
          <a:custGeom>
            <a:avLst/>
            <a:gdLst>
              <a:gd name="connsiteX0" fmla="*/ 0 w 2028093"/>
              <a:gd name="connsiteY0" fmla="*/ 609600 h 2069123"/>
              <a:gd name="connsiteX1" fmla="*/ 1336431 w 2028093"/>
              <a:gd name="connsiteY1" fmla="*/ 0 h 2069123"/>
              <a:gd name="connsiteX2" fmla="*/ 1488831 w 2028093"/>
              <a:gd name="connsiteY2" fmla="*/ 381000 h 2069123"/>
              <a:gd name="connsiteX3" fmla="*/ 1629508 w 2028093"/>
              <a:gd name="connsiteY3" fmla="*/ 726831 h 2069123"/>
              <a:gd name="connsiteX4" fmla="*/ 1787770 w 2028093"/>
              <a:gd name="connsiteY4" fmla="*/ 1049216 h 2069123"/>
              <a:gd name="connsiteX5" fmla="*/ 1951893 w 2028093"/>
              <a:gd name="connsiteY5" fmla="*/ 1354016 h 2069123"/>
              <a:gd name="connsiteX6" fmla="*/ 2028093 w 2028093"/>
              <a:gd name="connsiteY6" fmla="*/ 1465385 h 2069123"/>
              <a:gd name="connsiteX7" fmla="*/ 1031631 w 2028093"/>
              <a:gd name="connsiteY7" fmla="*/ 2069123 h 2069123"/>
              <a:gd name="connsiteX8" fmla="*/ 867508 w 2028093"/>
              <a:gd name="connsiteY8" fmla="*/ 1840523 h 2069123"/>
              <a:gd name="connsiteX9" fmla="*/ 644770 w 2028093"/>
              <a:gd name="connsiteY9" fmla="*/ 1535723 h 2069123"/>
              <a:gd name="connsiteX10" fmla="*/ 509954 w 2028093"/>
              <a:gd name="connsiteY10" fmla="*/ 1365739 h 2069123"/>
              <a:gd name="connsiteX11" fmla="*/ 369277 w 2028093"/>
              <a:gd name="connsiteY11" fmla="*/ 1154723 h 2069123"/>
              <a:gd name="connsiteX12" fmla="*/ 322385 w 2028093"/>
              <a:gd name="connsiteY12" fmla="*/ 1049216 h 2069123"/>
              <a:gd name="connsiteX13" fmla="*/ 240324 w 2028093"/>
              <a:gd name="connsiteY13" fmla="*/ 920262 h 2069123"/>
              <a:gd name="connsiteX14" fmla="*/ 152400 w 2028093"/>
              <a:gd name="connsiteY14" fmla="*/ 820616 h 2069123"/>
              <a:gd name="connsiteX15" fmla="*/ 76200 w 2028093"/>
              <a:gd name="connsiteY15" fmla="*/ 756139 h 2069123"/>
              <a:gd name="connsiteX16" fmla="*/ 0 w 2028093"/>
              <a:gd name="connsiteY16" fmla="*/ 609600 h 206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28093" h="2069123">
                <a:moveTo>
                  <a:pt x="0" y="609600"/>
                </a:moveTo>
                <a:lnTo>
                  <a:pt x="1336431" y="0"/>
                </a:lnTo>
                <a:lnTo>
                  <a:pt x="1488831" y="381000"/>
                </a:lnTo>
                <a:lnTo>
                  <a:pt x="1629508" y="726831"/>
                </a:lnTo>
                <a:lnTo>
                  <a:pt x="1787770" y="1049216"/>
                </a:lnTo>
                <a:lnTo>
                  <a:pt x="1951893" y="1354016"/>
                </a:lnTo>
                <a:lnTo>
                  <a:pt x="2028093" y="1465385"/>
                </a:lnTo>
                <a:lnTo>
                  <a:pt x="1031631" y="2069123"/>
                </a:lnTo>
                <a:lnTo>
                  <a:pt x="867508" y="1840523"/>
                </a:lnTo>
                <a:lnTo>
                  <a:pt x="644770" y="1535723"/>
                </a:lnTo>
                <a:lnTo>
                  <a:pt x="509954" y="1365739"/>
                </a:lnTo>
                <a:lnTo>
                  <a:pt x="369277" y="1154723"/>
                </a:lnTo>
                <a:lnTo>
                  <a:pt x="322385" y="1049216"/>
                </a:lnTo>
                <a:lnTo>
                  <a:pt x="240324" y="920262"/>
                </a:lnTo>
                <a:lnTo>
                  <a:pt x="152400" y="820616"/>
                </a:lnTo>
                <a:lnTo>
                  <a:pt x="76200" y="756139"/>
                </a:lnTo>
                <a:lnTo>
                  <a:pt x="0" y="60960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31" name="Forma libre: forma 30">
            <a:extLst>
              <a:ext uri="{FF2B5EF4-FFF2-40B4-BE49-F238E27FC236}">
                <a16:creationId xmlns="" xmlns:a16="http://schemas.microsoft.com/office/drawing/2014/main" id="{0EED4A9F-6E39-4070-BDD0-865DEAAFDE9F}"/>
              </a:ext>
            </a:extLst>
          </p:cNvPr>
          <p:cNvSpPr/>
          <p:nvPr/>
        </p:nvSpPr>
        <p:spPr>
          <a:xfrm>
            <a:off x="9285663" y="1973949"/>
            <a:ext cx="1841789" cy="1066431"/>
          </a:xfrm>
          <a:custGeom>
            <a:avLst/>
            <a:gdLst>
              <a:gd name="connsiteX0" fmla="*/ 779584 w 4302369"/>
              <a:gd name="connsiteY0" fmla="*/ 1447800 h 2491154"/>
              <a:gd name="connsiteX1" fmla="*/ 246184 w 4302369"/>
              <a:gd name="connsiteY1" fmla="*/ 615462 h 2491154"/>
              <a:gd name="connsiteX2" fmla="*/ 0 w 4302369"/>
              <a:gd name="connsiteY2" fmla="*/ 11723 h 2491154"/>
              <a:gd name="connsiteX3" fmla="*/ 64477 w 4302369"/>
              <a:gd name="connsiteY3" fmla="*/ 0 h 2491154"/>
              <a:gd name="connsiteX4" fmla="*/ 586154 w 4302369"/>
              <a:gd name="connsiteY4" fmla="*/ 187569 h 2491154"/>
              <a:gd name="connsiteX5" fmla="*/ 1482969 w 4302369"/>
              <a:gd name="connsiteY5" fmla="*/ 468923 h 2491154"/>
              <a:gd name="connsiteX6" fmla="*/ 2051538 w 4302369"/>
              <a:gd name="connsiteY6" fmla="*/ 633046 h 2491154"/>
              <a:gd name="connsiteX7" fmla="*/ 2778369 w 4302369"/>
              <a:gd name="connsiteY7" fmla="*/ 791308 h 2491154"/>
              <a:gd name="connsiteX8" fmla="*/ 4044461 w 4302369"/>
              <a:gd name="connsiteY8" fmla="*/ 1172308 h 2491154"/>
              <a:gd name="connsiteX9" fmla="*/ 4120661 w 4302369"/>
              <a:gd name="connsiteY9" fmla="*/ 1811216 h 2491154"/>
              <a:gd name="connsiteX10" fmla="*/ 4302369 w 4302369"/>
              <a:gd name="connsiteY10" fmla="*/ 2491154 h 2491154"/>
              <a:gd name="connsiteX11" fmla="*/ 2127738 w 4302369"/>
              <a:gd name="connsiteY11" fmla="*/ 2315308 h 2491154"/>
              <a:gd name="connsiteX12" fmla="*/ 1940169 w 4302369"/>
              <a:gd name="connsiteY12" fmla="*/ 2297723 h 2491154"/>
              <a:gd name="connsiteX13" fmla="*/ 1852246 w 4302369"/>
              <a:gd name="connsiteY13" fmla="*/ 2297723 h 2491154"/>
              <a:gd name="connsiteX14" fmla="*/ 1787769 w 4302369"/>
              <a:gd name="connsiteY14" fmla="*/ 2274277 h 2491154"/>
              <a:gd name="connsiteX15" fmla="*/ 1711569 w 4302369"/>
              <a:gd name="connsiteY15" fmla="*/ 2215662 h 2491154"/>
              <a:gd name="connsiteX16" fmla="*/ 1500554 w 4302369"/>
              <a:gd name="connsiteY16" fmla="*/ 1946031 h 2491154"/>
              <a:gd name="connsiteX17" fmla="*/ 1330569 w 4302369"/>
              <a:gd name="connsiteY17" fmla="*/ 1746739 h 2491154"/>
              <a:gd name="connsiteX18" fmla="*/ 1148861 w 4302369"/>
              <a:gd name="connsiteY18" fmla="*/ 1887416 h 2491154"/>
              <a:gd name="connsiteX19" fmla="*/ 779584 w 4302369"/>
              <a:gd name="connsiteY19" fmla="*/ 1447800 h 249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02369" h="2491154">
                <a:moveTo>
                  <a:pt x="779584" y="1447800"/>
                </a:moveTo>
                <a:lnTo>
                  <a:pt x="246184" y="615462"/>
                </a:lnTo>
                <a:lnTo>
                  <a:pt x="0" y="11723"/>
                </a:lnTo>
                <a:lnTo>
                  <a:pt x="64477" y="0"/>
                </a:lnTo>
                <a:lnTo>
                  <a:pt x="586154" y="187569"/>
                </a:lnTo>
                <a:lnTo>
                  <a:pt x="1482969" y="468923"/>
                </a:lnTo>
                <a:lnTo>
                  <a:pt x="2051538" y="633046"/>
                </a:lnTo>
                <a:lnTo>
                  <a:pt x="2778369" y="791308"/>
                </a:lnTo>
                <a:lnTo>
                  <a:pt x="4044461" y="1172308"/>
                </a:lnTo>
                <a:lnTo>
                  <a:pt x="4120661" y="1811216"/>
                </a:lnTo>
                <a:lnTo>
                  <a:pt x="4302369" y="2491154"/>
                </a:lnTo>
                <a:lnTo>
                  <a:pt x="2127738" y="2315308"/>
                </a:lnTo>
                <a:lnTo>
                  <a:pt x="1940169" y="2297723"/>
                </a:lnTo>
                <a:lnTo>
                  <a:pt x="1852246" y="2297723"/>
                </a:lnTo>
                <a:lnTo>
                  <a:pt x="1787769" y="2274277"/>
                </a:lnTo>
                <a:lnTo>
                  <a:pt x="1711569" y="2215662"/>
                </a:lnTo>
                <a:lnTo>
                  <a:pt x="1500554" y="1946031"/>
                </a:lnTo>
                <a:lnTo>
                  <a:pt x="1330569" y="1746739"/>
                </a:lnTo>
                <a:lnTo>
                  <a:pt x="1148861" y="1887416"/>
                </a:lnTo>
                <a:lnTo>
                  <a:pt x="779584" y="144780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15 Rectángulo">
            <a:extLst>
              <a:ext uri="{FF2B5EF4-FFF2-40B4-BE49-F238E27FC236}">
                <a16:creationId xmlns="" xmlns:a16="http://schemas.microsoft.com/office/drawing/2014/main" id="{02F44F8E-02AE-40C2-B3A2-81FE63A417D0}"/>
              </a:ext>
            </a:extLst>
          </p:cNvPr>
          <p:cNvSpPr/>
          <p:nvPr/>
        </p:nvSpPr>
        <p:spPr>
          <a:xfrm>
            <a:off x="7936433" y="4584278"/>
            <a:ext cx="504825" cy="300037"/>
          </a:xfrm>
          <a:prstGeom prst="rect">
            <a:avLst/>
          </a:prstGeom>
          <a:solidFill>
            <a:srgbClr val="FEFE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34" name="19 CuadroTexto">
            <a:extLst>
              <a:ext uri="{FF2B5EF4-FFF2-40B4-BE49-F238E27FC236}">
                <a16:creationId xmlns="" xmlns:a16="http://schemas.microsoft.com/office/drawing/2014/main" id="{775D844D-EF61-4C80-8ADC-F397171A4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521" y="4555703"/>
            <a:ext cx="2466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C" sz="1200" dirty="0"/>
              <a:t>Residencial Urbano 1</a:t>
            </a:r>
          </a:p>
        </p:txBody>
      </p:sp>
      <p:sp>
        <p:nvSpPr>
          <p:cNvPr id="35" name="8 CuadroTexto">
            <a:extLst>
              <a:ext uri="{FF2B5EF4-FFF2-40B4-BE49-F238E27FC236}">
                <a16:creationId xmlns="" xmlns:a16="http://schemas.microsoft.com/office/drawing/2014/main" id="{9020749D-6D03-43D2-AB1B-E2788AF0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773" y="5764713"/>
            <a:ext cx="3313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s-EC" sz="1800" b="1" dirty="0"/>
              <a:t>AHHYC “MIRADOR SAN CARLOS DEL SUR”</a:t>
            </a:r>
          </a:p>
        </p:txBody>
      </p:sp>
      <p:sp>
        <p:nvSpPr>
          <p:cNvPr id="36" name="CuadroTexto 1">
            <a:extLst>
              <a:ext uri="{FF2B5EF4-FFF2-40B4-BE49-F238E27FC236}">
                <a16:creationId xmlns="" xmlns:a16="http://schemas.microsoft.com/office/drawing/2014/main" id="{F8845E16-6E0C-4079-B83B-AEAAD309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810" y="5085263"/>
            <a:ext cx="1577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C" altLang="es-EC" sz="1200" b="1" dirty="0"/>
              <a:t>(RU1) Residencial Urbano 1</a:t>
            </a:r>
          </a:p>
        </p:txBody>
      </p:sp>
      <p:cxnSp>
        <p:nvCxnSpPr>
          <p:cNvPr id="37" name="4 Conector recto de flecha">
            <a:extLst>
              <a:ext uri="{FF2B5EF4-FFF2-40B4-BE49-F238E27FC236}">
                <a16:creationId xmlns="" xmlns:a16="http://schemas.microsoft.com/office/drawing/2014/main" id="{E768E3D4-3AD9-416E-A3EF-8E2D84215B5D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3766107"/>
            <a:ext cx="4648060" cy="2157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25 Conector recto de flecha">
            <a:extLst>
              <a:ext uri="{FF2B5EF4-FFF2-40B4-BE49-F238E27FC236}">
                <a16:creationId xmlns="" xmlns:a16="http://schemas.microsoft.com/office/drawing/2014/main" id="{4B741057-AF47-4D20-9C72-5AB21D212E6B}"/>
              </a:ext>
            </a:extLst>
          </p:cNvPr>
          <p:cNvCxnSpPr>
            <a:cxnSpLocks/>
          </p:cNvCxnSpPr>
          <p:nvPr/>
        </p:nvCxnSpPr>
        <p:spPr>
          <a:xfrm flipH="1" flipV="1">
            <a:off x="3471684" y="3725829"/>
            <a:ext cx="4383126" cy="15134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4 Forma libre">
            <a:extLst>
              <a:ext uri="{FF2B5EF4-FFF2-40B4-BE49-F238E27FC236}">
                <a16:creationId xmlns="" xmlns:a16="http://schemas.microsoft.com/office/drawing/2014/main" id="{A31839C5-E6A4-43EE-9F45-C39E98CAB443}"/>
              </a:ext>
            </a:extLst>
          </p:cNvPr>
          <p:cNvSpPr/>
          <p:nvPr/>
        </p:nvSpPr>
        <p:spPr>
          <a:xfrm>
            <a:off x="9288809" y="1978137"/>
            <a:ext cx="1832179" cy="1146473"/>
          </a:xfrm>
          <a:custGeom>
            <a:avLst/>
            <a:gdLst>
              <a:gd name="connsiteX0" fmla="*/ 4356339 w 4356339"/>
              <a:gd name="connsiteY0" fmla="*/ 2725947 h 2725947"/>
              <a:gd name="connsiteX1" fmla="*/ 4106173 w 4356339"/>
              <a:gd name="connsiteY1" fmla="*/ 1811547 h 2725947"/>
              <a:gd name="connsiteX2" fmla="*/ 4045788 w 4356339"/>
              <a:gd name="connsiteY2" fmla="*/ 1181819 h 2725947"/>
              <a:gd name="connsiteX3" fmla="*/ 3588588 w 4356339"/>
              <a:gd name="connsiteY3" fmla="*/ 1061049 h 2725947"/>
              <a:gd name="connsiteX4" fmla="*/ 3338422 w 4356339"/>
              <a:gd name="connsiteY4" fmla="*/ 974785 h 2725947"/>
              <a:gd name="connsiteX5" fmla="*/ 2777705 w 4356339"/>
              <a:gd name="connsiteY5" fmla="*/ 785004 h 2725947"/>
              <a:gd name="connsiteX6" fmla="*/ 2035834 w 4356339"/>
              <a:gd name="connsiteY6" fmla="*/ 638355 h 2725947"/>
              <a:gd name="connsiteX7" fmla="*/ 1000664 w 4356339"/>
              <a:gd name="connsiteY7" fmla="*/ 319177 h 2725947"/>
              <a:gd name="connsiteX8" fmla="*/ 258792 w 4356339"/>
              <a:gd name="connsiteY8" fmla="*/ 86264 h 2725947"/>
              <a:gd name="connsiteX9" fmla="*/ 51758 w 4356339"/>
              <a:gd name="connsiteY9" fmla="*/ 0 h 2725947"/>
              <a:gd name="connsiteX10" fmla="*/ 0 w 4356339"/>
              <a:gd name="connsiteY10" fmla="*/ 17253 h 2725947"/>
              <a:gd name="connsiteX11" fmla="*/ 232913 w 4356339"/>
              <a:gd name="connsiteY11" fmla="*/ 612475 h 2725947"/>
              <a:gd name="connsiteX12" fmla="*/ 690113 w 4356339"/>
              <a:gd name="connsiteY12" fmla="*/ 1328468 h 2725947"/>
              <a:gd name="connsiteX13" fmla="*/ 828135 w 4356339"/>
              <a:gd name="connsiteY13" fmla="*/ 1561381 h 2725947"/>
              <a:gd name="connsiteX14" fmla="*/ 1052422 w 4356339"/>
              <a:gd name="connsiteY14" fmla="*/ 1794294 h 2725947"/>
              <a:gd name="connsiteX15" fmla="*/ 1285335 w 4356339"/>
              <a:gd name="connsiteY15" fmla="*/ 2070339 h 2725947"/>
              <a:gd name="connsiteX16" fmla="*/ 1423358 w 4356339"/>
              <a:gd name="connsiteY16" fmla="*/ 2234241 h 2725947"/>
              <a:gd name="connsiteX17" fmla="*/ 1630392 w 4356339"/>
              <a:gd name="connsiteY17" fmla="*/ 2518913 h 2725947"/>
              <a:gd name="connsiteX18" fmla="*/ 4356339 w 4356339"/>
              <a:gd name="connsiteY18" fmla="*/ 2725947 h 2725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6339" h="2725947">
                <a:moveTo>
                  <a:pt x="4356339" y="2725947"/>
                </a:moveTo>
                <a:lnTo>
                  <a:pt x="4106173" y="1811547"/>
                </a:lnTo>
                <a:lnTo>
                  <a:pt x="4045788" y="1181819"/>
                </a:lnTo>
                <a:lnTo>
                  <a:pt x="3588588" y="1061049"/>
                </a:lnTo>
                <a:lnTo>
                  <a:pt x="3338422" y="974785"/>
                </a:lnTo>
                <a:lnTo>
                  <a:pt x="2777705" y="785004"/>
                </a:lnTo>
                <a:lnTo>
                  <a:pt x="2035834" y="638355"/>
                </a:lnTo>
                <a:lnTo>
                  <a:pt x="1000664" y="319177"/>
                </a:lnTo>
                <a:lnTo>
                  <a:pt x="258792" y="86264"/>
                </a:lnTo>
                <a:lnTo>
                  <a:pt x="51758" y="0"/>
                </a:lnTo>
                <a:lnTo>
                  <a:pt x="0" y="17253"/>
                </a:lnTo>
                <a:lnTo>
                  <a:pt x="232913" y="612475"/>
                </a:lnTo>
                <a:lnTo>
                  <a:pt x="690113" y="1328468"/>
                </a:lnTo>
                <a:lnTo>
                  <a:pt x="828135" y="1561381"/>
                </a:lnTo>
                <a:lnTo>
                  <a:pt x="1052422" y="1794294"/>
                </a:lnTo>
                <a:lnTo>
                  <a:pt x="1285335" y="2070339"/>
                </a:lnTo>
                <a:lnTo>
                  <a:pt x="1423358" y="2234241"/>
                </a:lnTo>
                <a:lnTo>
                  <a:pt x="1630392" y="2518913"/>
                </a:lnTo>
                <a:lnTo>
                  <a:pt x="4356339" y="2725947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834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612</Words>
  <Application>Microsoft Office PowerPoint</Application>
  <PresentationFormat>Personalizado</PresentationFormat>
  <Paragraphs>121</Paragraphs>
  <Slides>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Paul Gabriel Muñoz Mera</cp:lastModifiedBy>
  <cp:revision>109</cp:revision>
  <dcterms:created xsi:type="dcterms:W3CDTF">2019-05-28T19:57:24Z</dcterms:created>
  <dcterms:modified xsi:type="dcterms:W3CDTF">2021-01-05T01:14:41Z</dcterms:modified>
</cp:coreProperties>
</file>