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9"/>
  </p:notesMasterIdLst>
  <p:sldIdLst>
    <p:sldId id="430" r:id="rId2"/>
    <p:sldId id="438" r:id="rId3"/>
    <p:sldId id="440" r:id="rId4"/>
    <p:sldId id="441" r:id="rId5"/>
    <p:sldId id="437" r:id="rId6"/>
    <p:sldId id="439" r:id="rId7"/>
    <p:sldId id="338" r:id="rId8"/>
  </p:sldIdLst>
  <p:sldSz cx="9144000" cy="6858000" type="screen4x3"/>
  <p:notesSz cx="7315200" cy="96012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56">
          <p15:clr>
            <a:srgbClr val="A4A3A4"/>
          </p15:clr>
        </p15:guide>
        <p15:guide id="2" pos="29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na Jeanneth Paredes Armijos" initials="CJPA"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CCFF99"/>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94487" autoAdjust="0"/>
  </p:normalViewPr>
  <p:slideViewPr>
    <p:cSldViewPr>
      <p:cViewPr varScale="1">
        <p:scale>
          <a:sx n="84" d="100"/>
          <a:sy n="84" d="100"/>
        </p:scale>
        <p:origin x="1589" y="72"/>
      </p:cViewPr>
      <p:guideLst>
        <p:guide orient="horz" pos="4156"/>
        <p:guide pos="295"/>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viewProps" Target="view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presProps" Target="presProps.xml" /><Relationship Id="rId5" Type="http://schemas.openxmlformats.org/officeDocument/2006/relationships/slide" Target="slides/slide4.xml" /><Relationship Id="rId10" Type="http://schemas.openxmlformats.org/officeDocument/2006/relationships/commentAuthors" Target="commentAuthors.xml" /><Relationship Id="rId4" Type="http://schemas.openxmlformats.org/officeDocument/2006/relationships/slide" Target="slides/slide3.xml" /><Relationship Id="rId9" Type="http://schemas.openxmlformats.org/officeDocument/2006/relationships/notesMaster" Target="notesMasters/notesMaster1.xml" /><Relationship Id="rId14"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FD3931A2-C26A-4B31-833A-23AD8B78AACA}" type="datetimeFigureOut">
              <a:rPr lang="es-EC" smtClean="0"/>
              <a:pPr/>
              <a:t>31/5/2021</a:t>
            </a:fld>
            <a:endParaRPr lang="es-EC"/>
          </a:p>
        </p:txBody>
      </p:sp>
      <p:sp>
        <p:nvSpPr>
          <p:cNvPr id="4" name="Marcador de imagen de diapositiva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61D1B7DE-D2F0-4BD3-B717-F9EB03EAE8C3}" type="slidenum">
              <a:rPr lang="es-EC" smtClean="0"/>
              <a:pPr/>
              <a:t>‹#›</a:t>
            </a:fld>
            <a:endParaRPr lang="es-EC"/>
          </a:p>
        </p:txBody>
      </p:sp>
    </p:spTree>
    <p:extLst>
      <p:ext uri="{BB962C8B-B14F-4D97-AF65-F5344CB8AC3E}">
        <p14:creationId xmlns:p14="http://schemas.microsoft.com/office/powerpoint/2010/main" val="7117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5:notes"/>
          <p:cNvSpPr txBox="1">
            <a:spLocks noGrp="1"/>
          </p:cNvSpPr>
          <p:nvPr>
            <p:ph type="body" idx="1"/>
          </p:nvPr>
        </p:nvSpPr>
        <p:spPr>
          <a:xfrm>
            <a:off x="731838" y="4621213"/>
            <a:ext cx="5851525" cy="37798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5206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5:notes"/>
          <p:cNvSpPr txBox="1">
            <a:spLocks noGrp="1"/>
          </p:cNvSpPr>
          <p:nvPr>
            <p:ph type="body" idx="1"/>
          </p:nvPr>
        </p:nvSpPr>
        <p:spPr>
          <a:xfrm>
            <a:off x="731838" y="4621213"/>
            <a:ext cx="5851525" cy="37798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2789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5:notes"/>
          <p:cNvSpPr txBox="1">
            <a:spLocks noGrp="1"/>
          </p:cNvSpPr>
          <p:nvPr>
            <p:ph type="body" idx="1"/>
          </p:nvPr>
        </p:nvSpPr>
        <p:spPr>
          <a:xfrm>
            <a:off x="731838" y="4621213"/>
            <a:ext cx="5851525" cy="37798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8955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5:notes"/>
          <p:cNvSpPr txBox="1">
            <a:spLocks noGrp="1"/>
          </p:cNvSpPr>
          <p:nvPr>
            <p:ph type="body" idx="1"/>
          </p:nvPr>
        </p:nvSpPr>
        <p:spPr>
          <a:xfrm>
            <a:off x="731838" y="4621213"/>
            <a:ext cx="5851525" cy="37798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133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5:notes"/>
          <p:cNvSpPr txBox="1">
            <a:spLocks noGrp="1"/>
          </p:cNvSpPr>
          <p:nvPr>
            <p:ph type="body" idx="1"/>
          </p:nvPr>
        </p:nvSpPr>
        <p:spPr>
          <a:xfrm>
            <a:off x="731838" y="4621213"/>
            <a:ext cx="5851525" cy="37798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3359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ECD196F-1F0C-4A42-837A-170E293B05B7}" type="slidenum">
              <a:rPr lang="es-ES" smtClean="0"/>
              <a:t>7</a:t>
            </a:fld>
            <a:endParaRPr lang="es-ES"/>
          </a:p>
        </p:txBody>
      </p:sp>
    </p:spTree>
    <p:extLst>
      <p:ext uri="{BB962C8B-B14F-4D97-AF65-F5344CB8AC3E}">
        <p14:creationId xmlns:p14="http://schemas.microsoft.com/office/powerpoint/2010/main" val="1298072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4.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17" name="16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9263" y="1800432"/>
            <a:ext cx="6245475" cy="3128335"/>
          </a:xfrm>
          <a:prstGeom prst="rect">
            <a:avLst/>
          </a:prstGeom>
        </p:spPr>
      </p:pic>
    </p:spTree>
    <p:extLst>
      <p:ext uri="{BB962C8B-B14F-4D97-AF65-F5344CB8AC3E}">
        <p14:creationId xmlns:p14="http://schemas.microsoft.com/office/powerpoint/2010/main" val="163293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3" name="2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9262" y="1988840"/>
            <a:ext cx="6245476" cy="1394212"/>
          </a:xfrm>
          <a:prstGeom prst="rect">
            <a:avLst/>
          </a:prstGeom>
        </p:spPr>
      </p:pic>
      <p:sp>
        <p:nvSpPr>
          <p:cNvPr id="5" name="4 Marcador de texto"/>
          <p:cNvSpPr>
            <a:spLocks noGrp="1"/>
          </p:cNvSpPr>
          <p:nvPr>
            <p:ph type="body" sz="quarter" idx="10"/>
          </p:nvPr>
        </p:nvSpPr>
        <p:spPr>
          <a:xfrm>
            <a:off x="1449388" y="3717032"/>
            <a:ext cx="6291262" cy="864171"/>
          </a:xfrm>
          <a:prstGeom prst="rect">
            <a:avLst/>
          </a:prstGeom>
        </p:spPr>
        <p:txBody>
          <a:bodyPr/>
          <a:lstStyle>
            <a:lvl1pPr marL="0" indent="0" algn="ctr">
              <a:buNone/>
              <a:defRPr>
                <a:solidFill>
                  <a:schemeClr val="tx1">
                    <a:lumMod val="50000"/>
                    <a:lumOff val="50000"/>
                  </a:schemeClr>
                </a:solidFill>
                <a:latin typeface="HelveticaNeueLT Pro 67 MdCn" pitchFamily="34" charset="0"/>
              </a:defRPr>
            </a:lvl1pPr>
          </a:lstStyle>
          <a:p>
            <a:pPr lvl="0"/>
            <a:r>
              <a:rPr lang="es-ES" dirty="0"/>
              <a:t>Haga clic para modificar el estilo de texto del patrón</a:t>
            </a:r>
            <a:endParaRPr lang="es-EC" dirty="0"/>
          </a:p>
        </p:txBody>
      </p:sp>
      <p:sp>
        <p:nvSpPr>
          <p:cNvPr id="7" name="6 Marcador de texto"/>
          <p:cNvSpPr>
            <a:spLocks noGrp="1"/>
          </p:cNvSpPr>
          <p:nvPr>
            <p:ph type="body" sz="quarter" idx="11"/>
          </p:nvPr>
        </p:nvSpPr>
        <p:spPr>
          <a:xfrm>
            <a:off x="1449388" y="4221088"/>
            <a:ext cx="6291262" cy="720725"/>
          </a:xfrm>
          <a:prstGeom prst="rect">
            <a:avLst/>
          </a:prstGeom>
        </p:spPr>
        <p:txBody>
          <a:bodyPr/>
          <a:lstStyle>
            <a:lvl1pPr marL="0" indent="0" algn="ctr">
              <a:buNone/>
              <a:defRPr sz="2800">
                <a:solidFill>
                  <a:schemeClr val="tx1">
                    <a:lumMod val="50000"/>
                    <a:lumOff val="50000"/>
                  </a:schemeClr>
                </a:solidFill>
                <a:latin typeface="HelveticaNeueLT Pro 45 Lt" pitchFamily="34" charset="0"/>
              </a:defRPr>
            </a:lvl1pPr>
          </a:lstStyle>
          <a:p>
            <a:pPr lvl="0"/>
            <a:r>
              <a:rPr lang="es-ES" dirty="0"/>
              <a:t>Haga clic para modificar el estilo de texto del patrón</a:t>
            </a:r>
            <a:endParaRPr lang="es-EC" dirty="0"/>
          </a:p>
        </p:txBody>
      </p:sp>
    </p:spTree>
    <p:extLst>
      <p:ext uri="{BB962C8B-B14F-4D97-AF65-F5344CB8AC3E}">
        <p14:creationId xmlns:p14="http://schemas.microsoft.com/office/powerpoint/2010/main" val="1896741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ido STHV">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467544" y="1700808"/>
            <a:ext cx="3826768" cy="2016224"/>
          </a:xfrm>
          <a:prstGeom prst="rect">
            <a:avLst/>
          </a:prstGeom>
        </p:spPr>
        <p:txBody>
          <a:bodyPr anchor="t">
            <a:noAutofit/>
          </a:bodyPr>
          <a:lstStyle>
            <a:lvl1pPr marL="0" indent="0">
              <a:buNone/>
              <a:defRPr sz="2400" b="1">
                <a:latin typeface="HelveticaNeueLT Pro 57 Cn"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3 Marcador de contenido"/>
          <p:cNvSpPr>
            <a:spLocks noGrp="1"/>
          </p:cNvSpPr>
          <p:nvPr>
            <p:ph sz="half" idx="2"/>
          </p:nvPr>
        </p:nvSpPr>
        <p:spPr>
          <a:xfrm>
            <a:off x="457200" y="3933056"/>
            <a:ext cx="3826768" cy="23762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latin typeface="HelveticaNeueLT Pro 45 Lt"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s-ES" dirty="0"/>
              <a:t>Haga clic para modificar el estilo de texto del patrón</a:t>
            </a:r>
          </a:p>
          <a:p>
            <a:pPr lvl="0"/>
            <a:endParaRPr lang="es-ES" dirty="0"/>
          </a:p>
        </p:txBody>
      </p:sp>
      <p:sp>
        <p:nvSpPr>
          <p:cNvPr id="5" name="4 Marcador de texto"/>
          <p:cNvSpPr>
            <a:spLocks noGrp="1"/>
          </p:cNvSpPr>
          <p:nvPr>
            <p:ph type="body" sz="quarter" idx="3"/>
          </p:nvPr>
        </p:nvSpPr>
        <p:spPr>
          <a:xfrm>
            <a:off x="4644008" y="1700808"/>
            <a:ext cx="4041775" cy="2016224"/>
          </a:xfrm>
          <a:prstGeom prst="rect">
            <a:avLst/>
          </a:prstGeom>
        </p:spPr>
        <p:txBody>
          <a:bodyPr anchor="t">
            <a:noAutofit/>
          </a:bodyPr>
          <a:lstStyle>
            <a:lvl1pPr marL="0" indent="0">
              <a:buNone/>
              <a:defRPr sz="2000" b="0">
                <a:latin typeface="HelveticaNeueLT Pro 45 L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6" name="5 Marcador de contenido"/>
          <p:cNvSpPr>
            <a:spLocks noGrp="1"/>
          </p:cNvSpPr>
          <p:nvPr>
            <p:ph sz="quarter" idx="4"/>
          </p:nvPr>
        </p:nvSpPr>
        <p:spPr>
          <a:xfrm>
            <a:off x="4645025" y="3933056"/>
            <a:ext cx="4041775" cy="2376265"/>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latin typeface="HelveticaNeueLT Pro 45 Lt"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dirty="0"/>
              <a:t>Haga clic para modificar el estilo de texto del patrón</a:t>
            </a:r>
          </a:p>
          <a:p>
            <a:pPr lvl="0"/>
            <a:endParaRPr lang="es-EC" dirty="0"/>
          </a:p>
        </p:txBody>
      </p:sp>
      <p:sp>
        <p:nvSpPr>
          <p:cNvPr id="12" name="11 Título"/>
          <p:cNvSpPr>
            <a:spLocks noGrp="1"/>
          </p:cNvSpPr>
          <p:nvPr>
            <p:ph type="title" hasCustomPrompt="1"/>
          </p:nvPr>
        </p:nvSpPr>
        <p:spPr>
          <a:xfrm>
            <a:off x="457200" y="274638"/>
            <a:ext cx="8229600" cy="1143000"/>
          </a:xfrm>
          <a:prstGeom prst="rect">
            <a:avLst/>
          </a:prstGeom>
        </p:spPr>
        <p:txBody>
          <a:bodyPr/>
          <a:lstStyle>
            <a:lvl1pPr>
              <a:defRPr>
                <a:solidFill>
                  <a:schemeClr val="tx1">
                    <a:lumMod val="65000"/>
                    <a:lumOff val="35000"/>
                  </a:schemeClr>
                </a:solidFill>
                <a:latin typeface="HelveticaNeueLT Pro 95 Blk" pitchFamily="34" charset="0"/>
              </a:defRPr>
            </a:lvl1pPr>
          </a:lstStyle>
          <a:p>
            <a:r>
              <a:rPr lang="es-ES" dirty="0"/>
              <a:t>TÍTULO</a:t>
            </a:r>
            <a:endParaRPr lang="es-EC" dirty="0"/>
          </a:p>
        </p:txBody>
      </p:sp>
      <p:sp>
        <p:nvSpPr>
          <p:cNvPr id="21" name="20 Marcador de texto"/>
          <p:cNvSpPr>
            <a:spLocks noGrp="1"/>
          </p:cNvSpPr>
          <p:nvPr>
            <p:ph type="body" sz="quarter" idx="11" hasCustomPrompt="1"/>
          </p:nvPr>
        </p:nvSpPr>
        <p:spPr>
          <a:xfrm>
            <a:off x="8533134" y="188640"/>
            <a:ext cx="287338" cy="358775"/>
          </a:xfrm>
          <a:prstGeom prst="rect">
            <a:avLst/>
          </a:prstGeom>
        </p:spPr>
        <p:txBody>
          <a:bodyPr/>
          <a:lstStyle>
            <a:lvl1pPr marL="0" indent="0">
              <a:buNone/>
              <a:defRPr sz="1200">
                <a:solidFill>
                  <a:schemeClr val="tx1">
                    <a:lumMod val="65000"/>
                    <a:lumOff val="35000"/>
                  </a:schemeClr>
                </a:solidFill>
                <a:latin typeface="HelveticaNeueLT Pro 53 Ex" pitchFamily="34" charset="0"/>
              </a:defRPr>
            </a:lvl1pPr>
          </a:lstStyle>
          <a:p>
            <a:pPr lvl="0"/>
            <a:r>
              <a:rPr lang="es-ES" dirty="0"/>
              <a:t>N</a:t>
            </a:r>
            <a:endParaRPr lang="es-EC" dirty="0"/>
          </a:p>
        </p:txBody>
      </p:sp>
      <p:sp>
        <p:nvSpPr>
          <p:cNvPr id="23" name="22 Marcador de texto"/>
          <p:cNvSpPr>
            <a:spLocks noGrp="1"/>
          </p:cNvSpPr>
          <p:nvPr>
            <p:ph type="body" sz="quarter" idx="12" hasCustomPrompt="1"/>
          </p:nvPr>
        </p:nvSpPr>
        <p:spPr>
          <a:xfrm>
            <a:off x="467544" y="260649"/>
            <a:ext cx="1944216" cy="216024"/>
          </a:xfrm>
          <a:prstGeom prst="rect">
            <a:avLst/>
          </a:prstGeom>
        </p:spPr>
        <p:txBody>
          <a:bodyPr/>
          <a:lstStyle>
            <a:lvl1pPr marL="0" indent="0">
              <a:buNone/>
              <a:defRPr sz="1000">
                <a:solidFill>
                  <a:schemeClr val="tx1">
                    <a:lumMod val="65000"/>
                    <a:lumOff val="35000"/>
                  </a:schemeClr>
                </a:solidFill>
                <a:latin typeface="HelveticaNeueLT Pro 35 Th" pitchFamily="34" charset="0"/>
              </a:defRPr>
            </a:lvl1pPr>
          </a:lstStyle>
          <a:p>
            <a:pPr lvl="0"/>
            <a:r>
              <a:rPr lang="es-EC" dirty="0"/>
              <a:t>Referencia</a:t>
            </a:r>
          </a:p>
        </p:txBody>
      </p:sp>
    </p:spTree>
    <p:extLst>
      <p:ext uri="{BB962C8B-B14F-4D97-AF65-F5344CB8AC3E}">
        <p14:creationId xmlns:p14="http://schemas.microsoft.com/office/powerpoint/2010/main" val="584826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3" name="2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3488" y="2413050"/>
            <a:ext cx="7557025" cy="1592014"/>
          </a:xfrm>
          <a:prstGeom prst="rect">
            <a:avLst/>
          </a:prstGeom>
        </p:spPr>
      </p:pic>
      <p:pic>
        <p:nvPicPr>
          <p:cNvPr id="4" name="3 Image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6989" y="6093296"/>
            <a:ext cx="6870023" cy="427284"/>
          </a:xfrm>
          <a:prstGeom prst="rect">
            <a:avLst/>
          </a:prstGeom>
        </p:spPr>
      </p:pic>
      <p:sp>
        <p:nvSpPr>
          <p:cNvPr id="8" name="7 Marcador de contenido"/>
          <p:cNvSpPr>
            <a:spLocks noGrp="1"/>
          </p:cNvSpPr>
          <p:nvPr>
            <p:ph sz="quarter" idx="10" hasCustomPrompt="1"/>
          </p:nvPr>
        </p:nvSpPr>
        <p:spPr>
          <a:xfrm>
            <a:off x="2484438" y="5661025"/>
            <a:ext cx="4175125" cy="360363"/>
          </a:xfrm>
          <a:prstGeom prst="rect">
            <a:avLst/>
          </a:prstGeom>
        </p:spPr>
        <p:txBody>
          <a:bodyPr/>
          <a:lstStyle>
            <a:lvl1pPr marL="0" indent="0" algn="ctr">
              <a:buNone/>
              <a:defRPr sz="1400" baseline="0">
                <a:solidFill>
                  <a:schemeClr val="tx1">
                    <a:lumMod val="50000"/>
                    <a:lumOff val="50000"/>
                  </a:schemeClr>
                </a:solidFill>
                <a:latin typeface="HelveticaNeueLT Pro 95 Blk" pitchFamily="34" charset="0"/>
              </a:defRPr>
            </a:lvl1pPr>
          </a:lstStyle>
          <a:p>
            <a:pPr lvl="0"/>
            <a:r>
              <a:rPr lang="es-EC" dirty="0"/>
              <a:t>INFORMACIÓN DE CONTACTO</a:t>
            </a:r>
          </a:p>
        </p:txBody>
      </p:sp>
    </p:spTree>
    <p:extLst>
      <p:ext uri="{BB962C8B-B14F-4D97-AF65-F5344CB8AC3E}">
        <p14:creationId xmlns:p14="http://schemas.microsoft.com/office/powerpoint/2010/main" val="2417270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AD78F5E6-4E1B-6B45-B624-0C64DAD6280B}" type="datetimeFigureOut">
              <a:rPr lang="es-ES" smtClean="0"/>
              <a:t>31/05/2021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265CB62-5C30-8E44-8C83-86EF20D011E0}" type="slidenum">
              <a:rPr lang="es-ES" smtClean="0"/>
              <a:t>‹#›</a:t>
            </a:fld>
            <a:endParaRPr lang="es-ES"/>
          </a:p>
        </p:txBody>
      </p:sp>
    </p:spTree>
    <p:extLst>
      <p:ext uri="{BB962C8B-B14F-4D97-AF65-F5344CB8AC3E}">
        <p14:creationId xmlns:p14="http://schemas.microsoft.com/office/powerpoint/2010/main" val="3159998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AD78F5E6-4E1B-6B45-B624-0C64DAD6280B}" type="datetimeFigureOut">
              <a:rPr lang="es-ES" smtClean="0"/>
              <a:t>31/05/2021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265CB62-5C30-8E44-8C83-86EF20D011E0}" type="slidenum">
              <a:rPr lang="es-ES" smtClean="0"/>
              <a:t>‹#›</a:t>
            </a:fld>
            <a:endParaRPr lang="es-ES"/>
          </a:p>
        </p:txBody>
      </p:sp>
    </p:spTree>
    <p:extLst>
      <p:ext uri="{BB962C8B-B14F-4D97-AF65-F5344CB8AC3E}">
        <p14:creationId xmlns:p14="http://schemas.microsoft.com/office/powerpoint/2010/main" val="2477239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ido STHV">
  <p:cSld name="1_Contenido STHV">
    <p:spTree>
      <p:nvGrpSpPr>
        <p:cNvPr id="1" name="Shape 17"/>
        <p:cNvGrpSpPr/>
        <p:nvPr/>
      </p:nvGrpSpPr>
      <p:grpSpPr>
        <a:xfrm>
          <a:off x="0" y="0"/>
          <a:ext cx="0" cy="0"/>
          <a:chOff x="0" y="0"/>
          <a:chExt cx="0" cy="0"/>
        </a:xfrm>
      </p:grpSpPr>
      <p:sp>
        <p:nvSpPr>
          <p:cNvPr id="18" name="Google Shape;18;p36"/>
          <p:cNvSpPr txBox="1">
            <a:spLocks noGrp="1"/>
          </p:cNvSpPr>
          <p:nvPr>
            <p:ph type="body" idx="1"/>
          </p:nvPr>
        </p:nvSpPr>
        <p:spPr>
          <a:xfrm>
            <a:off x="467544" y="1700808"/>
            <a:ext cx="3826768" cy="201622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Helvetica Neue"/>
                <a:ea typeface="Helvetica Neue"/>
                <a:cs typeface="Helvetica Neue"/>
                <a:sym typeface="Helvetica Neue"/>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9" name="Google Shape;19;p36"/>
          <p:cNvSpPr txBox="1">
            <a:spLocks noGrp="1"/>
          </p:cNvSpPr>
          <p:nvPr>
            <p:ph type="body" idx="2"/>
          </p:nvPr>
        </p:nvSpPr>
        <p:spPr>
          <a:xfrm>
            <a:off x="457200" y="3933056"/>
            <a:ext cx="3826768" cy="237626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0" name="Google Shape;20;p36"/>
          <p:cNvSpPr txBox="1">
            <a:spLocks noGrp="1"/>
          </p:cNvSpPr>
          <p:nvPr>
            <p:ph type="body" idx="3"/>
          </p:nvPr>
        </p:nvSpPr>
        <p:spPr>
          <a:xfrm>
            <a:off x="4644008" y="1700808"/>
            <a:ext cx="4041775" cy="201622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1" name="Google Shape;21;p36"/>
          <p:cNvSpPr txBox="1">
            <a:spLocks noGrp="1"/>
          </p:cNvSpPr>
          <p:nvPr>
            <p:ph type="body" idx="4"/>
          </p:nvPr>
        </p:nvSpPr>
        <p:spPr>
          <a:xfrm>
            <a:off x="4645025" y="3933056"/>
            <a:ext cx="4041775" cy="237626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2" name="Google Shape;22;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rgbClr val="595959"/>
              </a:buClr>
              <a:buSzPts val="4400"/>
              <a:buFont typeface="Helvetica Neue"/>
              <a:buNone/>
              <a:defRPr sz="4400" b="0" i="0" u="none" strike="noStrike" cap="none">
                <a:solidFill>
                  <a:srgbClr val="595959"/>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6"/>
          <p:cNvSpPr txBox="1">
            <a:spLocks noGrp="1"/>
          </p:cNvSpPr>
          <p:nvPr>
            <p:ph type="body" idx="5"/>
          </p:nvPr>
        </p:nvSpPr>
        <p:spPr>
          <a:xfrm>
            <a:off x="8533134" y="188640"/>
            <a:ext cx="287338" cy="3587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40"/>
              </a:spcBef>
              <a:spcAft>
                <a:spcPts val="0"/>
              </a:spcAft>
              <a:buClr>
                <a:srgbClr val="595959"/>
              </a:buClr>
              <a:buSzPts val="1200"/>
              <a:buFont typeface="Arial"/>
              <a:buNone/>
              <a:defRPr sz="1200" b="0" i="0" u="none" strike="noStrike" cap="none">
                <a:solidFill>
                  <a:srgbClr val="595959"/>
                </a:solidFill>
                <a:latin typeface="Helvetica Neue"/>
                <a:ea typeface="Helvetica Neue"/>
                <a:cs typeface="Helvetica Neue"/>
                <a:sym typeface="Helvetica Neue"/>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Google Shape;24;p36"/>
          <p:cNvSpPr txBox="1">
            <a:spLocks noGrp="1"/>
          </p:cNvSpPr>
          <p:nvPr>
            <p:ph type="body" idx="6"/>
          </p:nvPr>
        </p:nvSpPr>
        <p:spPr>
          <a:xfrm>
            <a:off x="467544" y="260649"/>
            <a:ext cx="1944216" cy="21602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00"/>
              </a:spcBef>
              <a:spcAft>
                <a:spcPts val="0"/>
              </a:spcAft>
              <a:buClr>
                <a:srgbClr val="595959"/>
              </a:buClr>
              <a:buSzPts val="1000"/>
              <a:buFont typeface="Arial"/>
              <a:buNone/>
              <a:defRPr sz="1000" b="0" i="0" u="none" strike="noStrike" cap="none">
                <a:solidFill>
                  <a:srgbClr val="595959"/>
                </a:solidFill>
                <a:latin typeface="Helvetica Neue"/>
                <a:ea typeface="Helvetica Neue"/>
                <a:cs typeface="Helvetica Neue"/>
                <a:sym typeface="Helvetica Neue"/>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019022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5" Type="http://schemas.openxmlformats.org/officeDocument/2006/relationships/slideLayout" Target="../slideLayouts/slideLayout5.xml" /><Relationship Id="rId4" Type="http://schemas.openxmlformats.org/officeDocument/2006/relationships/slideLayout" Target="../slideLayouts/slideLayout4.xml" /><Relationship Id="rId9" Type="http://schemas.openxmlformats.org/officeDocument/2006/relationships/image" Target="../media/image1.pn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6 Image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6774193"/>
            <a:ext cx="9144000" cy="83807"/>
          </a:xfrm>
          <a:prstGeom prst="rect">
            <a:avLst/>
          </a:prstGeom>
        </p:spPr>
      </p:pic>
    </p:spTree>
    <p:extLst>
      <p:ext uri="{BB962C8B-B14F-4D97-AF65-F5344CB8AC3E}">
        <p14:creationId xmlns:p14="http://schemas.microsoft.com/office/powerpoint/2010/main" val="2132519295"/>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3" r:id="rId3"/>
    <p:sldLayoutId id="2147483655" r:id="rId4"/>
    <p:sldLayoutId id="2147483656" r:id="rId5"/>
    <p:sldLayoutId id="2147483657" r:id="rId6"/>
    <p:sldLayoutId id="2147483658"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jpg" /><Relationship Id="rId1" Type="http://schemas.openxmlformats.org/officeDocument/2006/relationships/slideLayout" Target="../slideLayouts/slideLayout5.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notesSlide" Target="../notesSlides/notesSlide3.xml"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notesSlide" Target="../notesSlides/notesSlide4.xml" /><Relationship Id="rId1" Type="http://schemas.openxmlformats.org/officeDocument/2006/relationships/slideLayout" Target="../slideLayouts/slideLayout7.xml" /><Relationship Id="rId4" Type="http://schemas.openxmlformats.org/officeDocument/2006/relationships/image" Target="../media/image11.png"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3" Type="http://schemas.openxmlformats.org/officeDocument/2006/relationships/image" Target="../media/image12.jpg" /><Relationship Id="rId2" Type="http://schemas.openxmlformats.org/officeDocument/2006/relationships/notesSlide" Target="../notesSlides/notesSlide6.xml" /><Relationship Id="rId1" Type="http://schemas.openxmlformats.org/officeDocument/2006/relationships/slideLayout" Target="../slideLayouts/slideLayout6.xml" /><Relationship Id="rId4"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4791082"/>
          </a:xfrm>
          <a:prstGeom prst="rect">
            <a:avLst/>
          </a:prstGeom>
        </p:spPr>
      </p:pic>
      <p:pic>
        <p:nvPicPr>
          <p:cNvPr id="6" name="image1.png" descr="../Desktop/Captura%20de%20pantalla%202019-05-23%20a%20la(s)%2009.12.48.png">
            <a:extLst>
              <a:ext uri="{FF2B5EF4-FFF2-40B4-BE49-F238E27FC236}">
                <a16:creationId xmlns:a16="http://schemas.microsoft.com/office/drawing/2014/main" id="{5A8AE78B-CF84-498C-9598-38DA0272CB2A}"/>
              </a:ext>
            </a:extLst>
          </p:cNvPr>
          <p:cNvPicPr/>
          <p:nvPr/>
        </p:nvPicPr>
        <p:blipFill>
          <a:blip r:embed="rId3"/>
          <a:srcRect/>
          <a:stretch>
            <a:fillRect/>
          </a:stretch>
        </p:blipFill>
        <p:spPr>
          <a:xfrm>
            <a:off x="5508104" y="4941168"/>
            <a:ext cx="3531509" cy="1306721"/>
          </a:xfrm>
          <a:prstGeom prst="rect">
            <a:avLst/>
          </a:prstGeom>
          <a:ln/>
        </p:spPr>
      </p:pic>
      <p:sp>
        <p:nvSpPr>
          <p:cNvPr id="5" name="Google Shape;54;p13"/>
          <p:cNvSpPr txBox="1"/>
          <p:nvPr/>
        </p:nvSpPr>
        <p:spPr>
          <a:xfrm>
            <a:off x="395536" y="5372347"/>
            <a:ext cx="5348100" cy="738633"/>
          </a:xfrm>
          <a:prstGeom prst="rect">
            <a:avLst/>
          </a:prstGeom>
          <a:noFill/>
          <a:ln>
            <a:noFill/>
          </a:ln>
        </p:spPr>
        <p:txBody>
          <a:bodyPr spcFirstLastPara="1" wrap="square" lIns="91425" tIns="91425" rIns="91425" bIns="91425" anchor="t" anchorCtr="0">
            <a:spAutoFit/>
          </a:bodyPr>
          <a:lstStyle/>
          <a:p>
            <a:pPr lvl="0"/>
            <a:r>
              <a:rPr lang="es-MX" b="1" dirty="0"/>
              <a:t>ORDENANZA MODIFICATORIA DE LA ORDENANZA METROPOLITANA NO. 0036</a:t>
            </a:r>
            <a:endParaRPr b="1" dirty="0">
              <a:solidFill>
                <a:schemeClr val="tx2"/>
              </a:solidFill>
              <a:ea typeface="Montserrat"/>
              <a:cs typeface="Montserrat"/>
              <a:sym typeface="Montserrat"/>
            </a:endParaRPr>
          </a:p>
        </p:txBody>
      </p:sp>
    </p:spTree>
    <p:extLst>
      <p:ext uri="{BB962C8B-B14F-4D97-AF65-F5344CB8AC3E}">
        <p14:creationId xmlns:p14="http://schemas.microsoft.com/office/powerpoint/2010/main" val="4268398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6" name="Google Shape;148;p15"/>
          <p:cNvSpPr/>
          <p:nvPr/>
        </p:nvSpPr>
        <p:spPr>
          <a:xfrm>
            <a:off x="434752" y="332656"/>
            <a:ext cx="8241704"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b="1" dirty="0">
                <a:solidFill>
                  <a:schemeClr val="dk2"/>
                </a:solidFill>
                <a:latin typeface="Calibri"/>
                <a:ea typeface="Calibri"/>
                <a:cs typeface="Calibri"/>
                <a:sym typeface="Calibri"/>
              </a:rPr>
              <a:t>ANTECEDENTES</a:t>
            </a:r>
          </a:p>
          <a:p>
            <a:pPr marL="0" marR="0" lvl="0" indent="0" algn="l" rtl="0">
              <a:spcBef>
                <a:spcPts val="0"/>
              </a:spcBef>
              <a:spcAft>
                <a:spcPts val="0"/>
              </a:spcAft>
              <a:buNone/>
            </a:pPr>
            <a:endParaRPr lang="es-EC" b="1" dirty="0">
              <a:solidFill>
                <a:schemeClr val="dk2"/>
              </a:solidFill>
              <a:latin typeface="Calibri"/>
              <a:ea typeface="Calibri"/>
              <a:cs typeface="Calibri"/>
              <a:sym typeface="Calibri"/>
            </a:endParaRPr>
          </a:p>
        </p:txBody>
      </p:sp>
      <p:sp>
        <p:nvSpPr>
          <p:cNvPr id="3" name="Rectángulo 2"/>
          <p:cNvSpPr/>
          <p:nvPr/>
        </p:nvSpPr>
        <p:spPr>
          <a:xfrm>
            <a:off x="434752" y="1196752"/>
            <a:ext cx="8385720" cy="4524315"/>
          </a:xfrm>
          <a:prstGeom prst="rect">
            <a:avLst/>
          </a:prstGeom>
        </p:spPr>
        <p:txBody>
          <a:bodyPr wrap="square">
            <a:spAutoFit/>
          </a:bodyPr>
          <a:lstStyle/>
          <a:p>
            <a:pPr algn="just"/>
            <a:r>
              <a:rPr lang="es-EC" dirty="0">
                <a:ea typeface="Calibri" panose="020F0502020204030204" pitchFamily="34" charset="0"/>
                <a:cs typeface="Calibri" panose="020F0502020204030204" pitchFamily="34" charset="0"/>
              </a:rPr>
              <a:t>El 14 de octubre de 2005 se aprueba la Ordenanza Metropolitana 018 “ORDENANZA DE ZONIFICACIÓN, QUE APRUEBA </a:t>
            </a:r>
            <a:r>
              <a:rPr lang="es-EC" dirty="0"/>
              <a:t>LA REGULACIÓN VIAL, LOS USOS DE SUELO Y LA ASIGNACIÓN DE OCUPACIÓN DEL SUELO Y EDIFICABILIDAD PARA EL SECTOR DE LA MARISCAL”</a:t>
            </a:r>
            <a:r>
              <a:rPr lang="es-MX" dirty="0"/>
              <a:t>.</a:t>
            </a:r>
          </a:p>
          <a:p>
            <a:pPr algn="just"/>
            <a:endParaRPr lang="es-MX" dirty="0"/>
          </a:p>
          <a:p>
            <a:pPr algn="just"/>
            <a:endParaRPr lang="es-MX" dirty="0"/>
          </a:p>
          <a:p>
            <a:pPr algn="just"/>
            <a:r>
              <a:rPr lang="es-MX" dirty="0"/>
              <a:t>El 14 de abril de 2006 se aprueba la Ordenanza Metropolitana 0022 modificatoria de la OM 018 “</a:t>
            </a:r>
            <a:r>
              <a:rPr lang="es-EC" dirty="0">
                <a:ea typeface="Calibri" panose="020F0502020204030204" pitchFamily="34" charset="0"/>
                <a:cs typeface="Calibri" panose="020F0502020204030204" pitchFamily="34" charset="0"/>
              </a:rPr>
              <a:t>QUE APRUEBA </a:t>
            </a:r>
            <a:r>
              <a:rPr lang="es-EC" dirty="0"/>
              <a:t>LA REGULACIÓN VIAL, LOS USOS DE SUELO Y LA ASIGNACIÓN DE OCUPACIÓN DEL SUELO Y EDIFICABILIDAD PARA EL SECTOR DE LA MARISCAL”.</a:t>
            </a:r>
          </a:p>
          <a:p>
            <a:pPr algn="just"/>
            <a:endParaRPr lang="es-EC" dirty="0"/>
          </a:p>
          <a:p>
            <a:pPr algn="just"/>
            <a:endParaRPr lang="es-EC" dirty="0"/>
          </a:p>
          <a:p>
            <a:pPr algn="just"/>
            <a:r>
              <a:rPr lang="es-EC" dirty="0"/>
              <a:t>El 6 de febrero de 2009 </a:t>
            </a:r>
            <a:r>
              <a:rPr lang="es-MX" dirty="0"/>
              <a:t>se aprueba la Ordenanza Metropolitana 0036 modificatoria de las OM 018 y 0022 “</a:t>
            </a:r>
            <a:r>
              <a:rPr lang="es-EC" dirty="0">
                <a:ea typeface="Calibri" panose="020F0502020204030204" pitchFamily="34" charset="0"/>
                <a:cs typeface="Calibri" panose="020F0502020204030204" pitchFamily="34" charset="0"/>
              </a:rPr>
              <a:t>QUE APRUEBA </a:t>
            </a:r>
            <a:r>
              <a:rPr lang="es-EC" dirty="0"/>
              <a:t>LA REGULACIÓN VIAL, LOS USOS DE SUELO Y LA ASIGNACIÓN DE OCUPACIÓN DEL SUELO Y EDIFICABILIDAD PARA EL SECTOR DE LA MARISCAL”.</a:t>
            </a:r>
          </a:p>
          <a:p>
            <a:pPr algn="just"/>
            <a:endParaRPr lang="es-EC" dirty="0"/>
          </a:p>
        </p:txBody>
      </p:sp>
    </p:spTree>
    <p:extLst>
      <p:ext uri="{BB962C8B-B14F-4D97-AF65-F5344CB8AC3E}">
        <p14:creationId xmlns:p14="http://schemas.microsoft.com/office/powerpoint/2010/main" val="2127151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6" name="Google Shape;148;p15"/>
          <p:cNvSpPr/>
          <p:nvPr/>
        </p:nvSpPr>
        <p:spPr>
          <a:xfrm>
            <a:off x="434752" y="332656"/>
            <a:ext cx="8241704"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b="1" dirty="0">
                <a:solidFill>
                  <a:schemeClr val="dk2"/>
                </a:solidFill>
                <a:latin typeface="Calibri"/>
                <a:ea typeface="Calibri"/>
                <a:cs typeface="Calibri"/>
                <a:sym typeface="Calibri"/>
              </a:rPr>
              <a:t>ANÁLISIS TERRITORIAL</a:t>
            </a:r>
          </a:p>
        </p:txBody>
      </p:sp>
      <p:sp>
        <p:nvSpPr>
          <p:cNvPr id="3" name="Rectángulo 2"/>
          <p:cNvSpPr/>
          <p:nvPr/>
        </p:nvSpPr>
        <p:spPr>
          <a:xfrm>
            <a:off x="434752" y="1196752"/>
            <a:ext cx="3705200" cy="5232202"/>
          </a:xfrm>
          <a:prstGeom prst="rect">
            <a:avLst/>
          </a:prstGeom>
        </p:spPr>
        <p:txBody>
          <a:bodyPr wrap="square">
            <a:spAutoFit/>
          </a:bodyPr>
          <a:lstStyle/>
          <a:p>
            <a:pPr algn="just"/>
            <a:r>
              <a:rPr lang="es-EC" sz="1600" dirty="0"/>
              <a:t>Plan Metropolitano de Desarrollo y Ordenamiento Territorial vigente (2015-2025).</a:t>
            </a:r>
          </a:p>
          <a:p>
            <a:pPr algn="just"/>
            <a:endParaRPr lang="es-EC" sz="1600" dirty="0"/>
          </a:p>
          <a:p>
            <a:pPr algn="just"/>
            <a:r>
              <a:rPr lang="es-EC" sz="1600" dirty="0"/>
              <a:t>El sector de la Mariscal constituye una centralidad del modelo territorial de Quito, configurándose entre la centralidad histórica del Centro Histórico de Quito y la centralidad financiera y comercial de La Carolina. </a:t>
            </a:r>
          </a:p>
          <a:p>
            <a:pPr algn="just"/>
            <a:r>
              <a:rPr lang="es-EC" sz="1600" dirty="0"/>
              <a:t> </a:t>
            </a:r>
          </a:p>
          <a:p>
            <a:pPr algn="just"/>
            <a:r>
              <a:rPr lang="es-EC" sz="1600" dirty="0"/>
              <a:t>Dentro de la centralidad de La Mariscal y su radio de influencia se ubican algunos de los equipamientos más representativos de la ciudad como los parque El Ejido y El Arbolito, la Casa de la Cultura Ecuatoriana, las Universidades Católica, Salesiana, Politécnica o Central y algunos instituciones de la administración pública municipal y estatal.</a:t>
            </a:r>
          </a:p>
          <a:p>
            <a:pPr algn="just"/>
            <a:endParaRPr lang="es-EC" sz="1400" dirty="0"/>
          </a:p>
        </p:txBody>
      </p:sp>
      <p:pic>
        <p:nvPicPr>
          <p:cNvPr id="4" name="Imagen 3"/>
          <p:cNvPicPr/>
          <p:nvPr/>
        </p:nvPicPr>
        <p:blipFill rotWithShape="1">
          <a:blip r:embed="rId3"/>
          <a:srcRect l="39376" t="30121" r="36728" b="9892"/>
          <a:stretch/>
        </p:blipFill>
        <p:spPr bwMode="auto">
          <a:xfrm>
            <a:off x="4581938" y="701947"/>
            <a:ext cx="4361382" cy="58731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9501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6" name="Google Shape;148;p15"/>
          <p:cNvSpPr/>
          <p:nvPr/>
        </p:nvSpPr>
        <p:spPr>
          <a:xfrm>
            <a:off x="434752" y="332656"/>
            <a:ext cx="8241704"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b="1" dirty="0">
                <a:solidFill>
                  <a:schemeClr val="dk2"/>
                </a:solidFill>
                <a:latin typeface="Calibri"/>
                <a:ea typeface="Calibri"/>
                <a:cs typeface="Calibri"/>
                <a:sym typeface="Calibri"/>
              </a:rPr>
              <a:t>ANÁLISIS TERRITORIAL</a:t>
            </a:r>
          </a:p>
        </p:txBody>
      </p:sp>
      <p:sp>
        <p:nvSpPr>
          <p:cNvPr id="3" name="Rectángulo 2"/>
          <p:cNvSpPr/>
          <p:nvPr/>
        </p:nvSpPr>
        <p:spPr>
          <a:xfrm>
            <a:off x="434752" y="1196752"/>
            <a:ext cx="3705200" cy="3262432"/>
          </a:xfrm>
          <a:prstGeom prst="rect">
            <a:avLst/>
          </a:prstGeom>
        </p:spPr>
        <p:txBody>
          <a:bodyPr wrap="square">
            <a:spAutoFit/>
          </a:bodyPr>
          <a:lstStyle/>
          <a:p>
            <a:pPr algn="just"/>
            <a:r>
              <a:rPr lang="es-EC" sz="1600" dirty="0"/>
              <a:t>El sistema </a:t>
            </a:r>
            <a:r>
              <a:rPr lang="es-EC" sz="1600" dirty="0" err="1"/>
              <a:t>policéntrico</a:t>
            </a:r>
            <a:r>
              <a:rPr lang="es-EC" sz="1600" dirty="0"/>
              <a:t> promueve un mejor equilibrio territorial en la relación campo y ciudad al incentivar la consolidación de áreas urbanas bien servidas y conectadas en vez de promover la expansión urbana territorial y dispersa hacia las periferias rurales. </a:t>
            </a:r>
          </a:p>
          <a:p>
            <a:pPr algn="just"/>
            <a:endParaRPr lang="es-EC" sz="1600" dirty="0"/>
          </a:p>
          <a:p>
            <a:pPr algn="just"/>
            <a:r>
              <a:rPr lang="es-EC" sz="1600" dirty="0"/>
              <a:t>De esta forma, se aprovecha al máximo las infraestructuras urbanas existentes, se generan viajes más cortos, consolidando áreas mixtas servidas.</a:t>
            </a:r>
          </a:p>
          <a:p>
            <a:pPr algn="just"/>
            <a:endParaRPr lang="es-EC" sz="1400" dirty="0"/>
          </a:p>
        </p:txBody>
      </p:sp>
      <p:pic>
        <p:nvPicPr>
          <p:cNvPr id="5" name="Imagen 4"/>
          <p:cNvPicPr/>
          <p:nvPr/>
        </p:nvPicPr>
        <p:blipFill rotWithShape="1">
          <a:blip r:embed="rId3" cstate="print">
            <a:extLst>
              <a:ext uri="{28A0092B-C50C-407E-A947-70E740481C1C}">
                <a14:useLocalDpi xmlns:a14="http://schemas.microsoft.com/office/drawing/2010/main"/>
              </a:ext>
            </a:extLst>
          </a:blip>
          <a:srcRect/>
          <a:stretch/>
        </p:blipFill>
        <p:spPr bwMode="auto">
          <a:xfrm>
            <a:off x="4318143" y="836712"/>
            <a:ext cx="4678899" cy="5816064"/>
          </a:xfrm>
          <a:prstGeom prst="rect">
            <a:avLst/>
          </a:prstGeom>
          <a:noFill/>
          <a:ln>
            <a:noFill/>
          </a:ln>
          <a:extLst>
            <a:ext uri="{53640926-AAD7-44d8-BBD7-CCE9431645EC}">
              <a14:shadowObscured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w16se="http://schemas.microsoft.com/office/word/2015/wordml/symex" xmlns:w16="http://schemas.microsoft.com/office/word/2018/wordml" xmlns:w16cid="http://schemas.microsoft.com/office/word/2016/wordml/cid" xmlns:w16cex="http://schemas.microsoft.com/office/word/2018/wordml/cex"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3731848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2" name="Imagen 1"/>
          <p:cNvPicPr>
            <a:picLocks noChangeAspect="1"/>
          </p:cNvPicPr>
          <p:nvPr/>
        </p:nvPicPr>
        <p:blipFill rotWithShape="1">
          <a:blip r:embed="rId3"/>
          <a:srcRect l="28738" t="8897" r="29525"/>
          <a:stretch/>
        </p:blipFill>
        <p:spPr>
          <a:xfrm>
            <a:off x="35496" y="634260"/>
            <a:ext cx="4824536" cy="6070974"/>
          </a:xfrm>
          <a:prstGeom prst="rect">
            <a:avLst/>
          </a:prstGeom>
        </p:spPr>
      </p:pic>
      <p:sp>
        <p:nvSpPr>
          <p:cNvPr id="4" name="Rectángulo 3"/>
          <p:cNvSpPr/>
          <p:nvPr/>
        </p:nvSpPr>
        <p:spPr>
          <a:xfrm>
            <a:off x="179512" y="264928"/>
            <a:ext cx="4111703" cy="369332"/>
          </a:xfrm>
          <a:prstGeom prst="rect">
            <a:avLst/>
          </a:prstGeom>
        </p:spPr>
        <p:txBody>
          <a:bodyPr wrap="none">
            <a:spAutoFit/>
          </a:bodyPr>
          <a:lstStyle/>
          <a:p>
            <a:r>
              <a:rPr lang="es-MX" dirty="0"/>
              <a:t>CUADRO DE COMPATIBILIDADES OM 0036</a:t>
            </a:r>
            <a:endParaRPr lang="es-EC" dirty="0"/>
          </a:p>
        </p:txBody>
      </p:sp>
      <p:sp>
        <p:nvSpPr>
          <p:cNvPr id="7" name="Rectángulo 6"/>
          <p:cNvSpPr/>
          <p:nvPr/>
        </p:nvSpPr>
        <p:spPr>
          <a:xfrm>
            <a:off x="5321047" y="264928"/>
            <a:ext cx="3765454" cy="369332"/>
          </a:xfrm>
          <a:prstGeom prst="rect">
            <a:avLst/>
          </a:prstGeom>
        </p:spPr>
        <p:txBody>
          <a:bodyPr wrap="none">
            <a:spAutoFit/>
          </a:bodyPr>
          <a:lstStyle/>
          <a:p>
            <a:r>
              <a:rPr lang="es-MX" dirty="0"/>
              <a:t>CUADRO DE COMPATIBILIDADES PUOS</a:t>
            </a:r>
            <a:endParaRPr lang="es-EC" dirty="0"/>
          </a:p>
        </p:txBody>
      </p:sp>
      <p:pic>
        <p:nvPicPr>
          <p:cNvPr id="9" name="Imagen 8"/>
          <p:cNvPicPr>
            <a:picLocks noChangeAspect="1"/>
          </p:cNvPicPr>
          <p:nvPr/>
        </p:nvPicPr>
        <p:blipFill rotWithShape="1">
          <a:blip r:embed="rId4"/>
          <a:srcRect l="1963" t="25261" r="72372" b="10709"/>
          <a:stretch/>
        </p:blipFill>
        <p:spPr>
          <a:xfrm>
            <a:off x="5046231" y="976233"/>
            <a:ext cx="3990265" cy="5387028"/>
          </a:xfrm>
          <a:prstGeom prst="rect">
            <a:avLst/>
          </a:prstGeom>
        </p:spPr>
      </p:pic>
      <p:sp>
        <p:nvSpPr>
          <p:cNvPr id="10" name="Rectángulo 9"/>
          <p:cNvSpPr/>
          <p:nvPr/>
        </p:nvSpPr>
        <p:spPr>
          <a:xfrm>
            <a:off x="4427984" y="3068960"/>
            <a:ext cx="288032" cy="28803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Rectángulo 10"/>
          <p:cNvSpPr/>
          <p:nvPr/>
        </p:nvSpPr>
        <p:spPr>
          <a:xfrm>
            <a:off x="6776187" y="2924944"/>
            <a:ext cx="288032" cy="28803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694469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6" name="Google Shape;148;p15"/>
          <p:cNvSpPr/>
          <p:nvPr/>
        </p:nvSpPr>
        <p:spPr>
          <a:xfrm>
            <a:off x="434752" y="332656"/>
            <a:ext cx="8241704"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b="1" dirty="0">
                <a:solidFill>
                  <a:schemeClr val="dk2"/>
                </a:solidFill>
                <a:latin typeface="Calibri"/>
                <a:ea typeface="Calibri"/>
                <a:cs typeface="Calibri"/>
                <a:sym typeface="Calibri"/>
              </a:rPr>
              <a:t>CONCLUSIÓN</a:t>
            </a:r>
          </a:p>
          <a:p>
            <a:pPr marL="0" marR="0" lvl="0" indent="0" algn="l" rtl="0">
              <a:spcBef>
                <a:spcPts val="0"/>
              </a:spcBef>
              <a:spcAft>
                <a:spcPts val="0"/>
              </a:spcAft>
              <a:buNone/>
            </a:pPr>
            <a:endParaRPr lang="es-EC" b="1" dirty="0">
              <a:solidFill>
                <a:schemeClr val="dk2"/>
              </a:solidFill>
              <a:latin typeface="Calibri"/>
              <a:ea typeface="Calibri"/>
              <a:cs typeface="Calibri"/>
              <a:sym typeface="Calibri"/>
            </a:endParaRPr>
          </a:p>
        </p:txBody>
      </p:sp>
      <p:sp>
        <p:nvSpPr>
          <p:cNvPr id="3" name="Rectángulo 2"/>
          <p:cNvSpPr/>
          <p:nvPr/>
        </p:nvSpPr>
        <p:spPr>
          <a:xfrm>
            <a:off x="434752" y="1196752"/>
            <a:ext cx="8385720" cy="5632311"/>
          </a:xfrm>
          <a:prstGeom prst="rect">
            <a:avLst/>
          </a:prstGeom>
        </p:spPr>
        <p:txBody>
          <a:bodyPr wrap="square">
            <a:spAutoFit/>
          </a:bodyPr>
          <a:lstStyle/>
          <a:p>
            <a:pPr algn="just"/>
            <a:r>
              <a:rPr lang="es-EC" dirty="0">
                <a:ea typeface="Calibri" panose="020F0502020204030204" pitchFamily="34" charset="0"/>
                <a:cs typeface="Calibri" panose="020F0502020204030204" pitchFamily="34" charset="0"/>
              </a:rPr>
              <a:t>El PUOS ha sido actualizado cronológicamente considerando las dinámicas del suelo y las compatibilidades entre las actividades que se desarrollan en el mismo.</a:t>
            </a:r>
          </a:p>
          <a:p>
            <a:pPr algn="just"/>
            <a:endParaRPr lang="es-EC" dirty="0"/>
          </a:p>
          <a:p>
            <a:pPr algn="just"/>
            <a:r>
              <a:rPr lang="es-EC" dirty="0"/>
              <a:t>El sector de La Mariscal ha mantenido los usos de suelo y sus compatibilidades establecidos hace más de 10 años, sin considerar los cambios realizados en el PUOS.</a:t>
            </a:r>
          </a:p>
          <a:p>
            <a:pPr algn="just"/>
            <a:endParaRPr lang="es-EC" dirty="0"/>
          </a:p>
          <a:p>
            <a:pPr algn="just"/>
            <a:r>
              <a:rPr lang="es-EC" dirty="0"/>
              <a:t>La Mariscal se ubica en una centralidad metropolitana del DMQ, que en su conceptualización son zonas de la ciudad que deben guardar una adecuada mezcla de usos de suelo entre residencia, comercio, equipamientos y servicios compatibles con la residencia.</a:t>
            </a:r>
            <a:endParaRPr lang="es-MX" dirty="0"/>
          </a:p>
          <a:p>
            <a:pPr algn="just"/>
            <a:endParaRPr lang="es-MX" dirty="0"/>
          </a:p>
          <a:p>
            <a:pPr algn="just"/>
            <a:r>
              <a:rPr lang="es-EC" dirty="0"/>
              <a:t>El código EDS forma parte de las actividades permitidas en usos residenciales en el resto del DMQ.</a:t>
            </a:r>
          </a:p>
          <a:p>
            <a:pPr algn="just"/>
            <a:endParaRPr lang="es-MX" dirty="0"/>
          </a:p>
          <a:p>
            <a:pPr algn="just"/>
            <a:r>
              <a:rPr lang="es-MX" dirty="0"/>
              <a:t>El código EDS se refiere </a:t>
            </a:r>
            <a:r>
              <a:rPr lang="es-EC" dirty="0"/>
              <a:t>a Equipamientos Deportivos de escala sectorial, los cuales no generan problemas con las dinámicas residenciales, más aún dentro de una centralidad, siendo factible generar su compatibilidad.</a:t>
            </a:r>
          </a:p>
          <a:p>
            <a:pPr algn="just"/>
            <a:endParaRPr lang="es-EC" dirty="0"/>
          </a:p>
          <a:p>
            <a:pPr algn="just"/>
            <a:endParaRPr lang="es-MX" dirty="0"/>
          </a:p>
          <a:p>
            <a:pPr algn="just"/>
            <a:endParaRPr lang="es-EC" dirty="0"/>
          </a:p>
        </p:txBody>
      </p:sp>
    </p:spTree>
    <p:extLst>
      <p:ext uri="{BB962C8B-B14F-4D97-AF65-F5344CB8AC3E}">
        <p14:creationId xmlns:p14="http://schemas.microsoft.com/office/powerpoint/2010/main" val="404701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996952"/>
            <a:ext cx="3600401" cy="1154612"/>
          </a:xfrm>
          <a:prstGeom prst="rect">
            <a:avLst/>
          </a:prstGeom>
        </p:spPr>
      </p:pic>
      <p:pic>
        <p:nvPicPr>
          <p:cNvPr id="3" name="image1.png" descr="../Desktop/Captura%20de%20pantalla%202019-05-23%20a%20la(s)%2009.12.48.png">
            <a:extLst>
              <a:ext uri="{FF2B5EF4-FFF2-40B4-BE49-F238E27FC236}">
                <a16:creationId xmlns:a16="http://schemas.microsoft.com/office/drawing/2014/main" id="{1484FFD9-43E1-4C90-8894-170F02A212C0}"/>
              </a:ext>
            </a:extLst>
          </p:cNvPr>
          <p:cNvPicPr/>
          <p:nvPr/>
        </p:nvPicPr>
        <p:blipFill>
          <a:blip r:embed="rId4"/>
          <a:srcRect/>
          <a:stretch>
            <a:fillRect/>
          </a:stretch>
        </p:blipFill>
        <p:spPr>
          <a:xfrm>
            <a:off x="5076056" y="2996952"/>
            <a:ext cx="3531509" cy="1306721"/>
          </a:xfrm>
          <a:prstGeom prst="rect">
            <a:avLst/>
          </a:prstGeom>
          <a:ln/>
        </p:spPr>
      </p:pic>
    </p:spTree>
    <p:extLst>
      <p:ext uri="{BB962C8B-B14F-4D97-AF65-F5344CB8AC3E}">
        <p14:creationId xmlns:p14="http://schemas.microsoft.com/office/powerpoint/2010/main" val="242359808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8692</TotalTime>
  <Words>418</Words>
  <Application>Microsoft Office PowerPoint</Application>
  <PresentationFormat>On-screen Show (4:3)</PresentationFormat>
  <Paragraphs>33</Paragraphs>
  <Slides>7</Slides>
  <Notes>6</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David Alejandro Schurjin Abril</dc:creator>
  <cp:lastModifiedBy>Mauricio Marin Echeverria</cp:lastModifiedBy>
  <cp:revision>441</cp:revision>
  <cp:lastPrinted>2018-09-18T20:22:57Z</cp:lastPrinted>
  <dcterms:created xsi:type="dcterms:W3CDTF">2017-09-19T15:05:17Z</dcterms:created>
  <dcterms:modified xsi:type="dcterms:W3CDTF">2021-06-01T00:29:40Z</dcterms:modified>
</cp:coreProperties>
</file>