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9" r:id="rId5"/>
    <p:sldId id="263" r:id="rId6"/>
    <p:sldId id="262" r:id="rId7"/>
    <p:sldId id="257" r:id="rId8"/>
    <p:sldId id="264" r:id="rId9"/>
    <p:sldId id="266" r:id="rId10"/>
    <p:sldId id="260" r:id="rId11"/>
    <p:sldId id="261" r:id="rId12"/>
  </p:sldIdLst>
  <p:sldSz cx="12601575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3B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9" y="62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45118" y="2130429"/>
            <a:ext cx="10711339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90238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146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753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36142" y="274642"/>
            <a:ext cx="2835355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0079" y="274642"/>
            <a:ext cx="8296037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0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50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5438" y="4406904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5438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862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0080" y="1600204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5802" y="1600204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695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01426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401426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706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826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42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273050"/>
            <a:ext cx="41458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6868" y="273054"/>
            <a:ext cx="704463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0079" y="1435103"/>
            <a:ext cx="414583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038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997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69997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828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30081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81" y="1600204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0080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B098-E627-451A-988E-2E058A210994}" type="datetimeFigureOut">
              <a:rPr lang="es-EC" smtClean="0"/>
              <a:t>29/5/2021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05539" y="6356354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31131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592EB-3A5E-49E2-B908-F4A529328B0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542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12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22.sv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8.sv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sc-powerpoint.officeapps.live.com/pods/GetClipboardImage.ashx?Id=7fbc20a5-3769-4cad-b363-9312a8cf56ff&amp;DC=PUS3&amp;pkey=882ca55b-c03b-42d7-8463-a58d5dd498f8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01576" cy="68655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23941" y="5085184"/>
            <a:ext cx="4472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s-EC" sz="2800" b="1" dirty="0">
                <a:solidFill>
                  <a:schemeClr val="bg1"/>
                </a:solidFill>
              </a:rPr>
              <a:t> QUINCENAL Nro. 8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DE JUNIO DE 2021</a:t>
            </a:r>
          </a:p>
        </p:txBody>
      </p:sp>
    </p:spTree>
    <p:extLst>
      <p:ext uri="{BB962C8B-B14F-4D97-AF65-F5344CB8AC3E}">
        <p14:creationId xmlns:p14="http://schemas.microsoft.com/office/powerpoint/2010/main" val="103791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B976FFE-489A-48A2-8539-35E241AB1B67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29" name="Picture 28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id="{3C036C8E-6B0E-4F97-8A3A-F1B683897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5FC8F4-E774-4F98-8A29-C311C8A06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31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id="{CB62F4C0-EBD1-4880-826F-445D59A55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7010DF9-F773-461B-9335-5B2454E19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33" name="Picture 32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id="{723BBF39-098F-4309-92B6-E87998DAC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34" name="Picture 3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E9CCC813-9EA3-4440-A42E-D29791B9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F2B4E3-1C34-4962-B68F-CE89D2655773}"/>
              </a:ext>
            </a:extLst>
          </p:cNvPr>
          <p:cNvGrpSpPr/>
          <p:nvPr/>
        </p:nvGrpSpPr>
        <p:grpSpPr>
          <a:xfrm>
            <a:off x="-5" y="1085816"/>
            <a:ext cx="12349464" cy="5255238"/>
            <a:chOff x="-5" y="1085816"/>
            <a:chExt cx="12349464" cy="5255238"/>
          </a:xfrm>
        </p:grpSpPr>
        <p:grpSp>
          <p:nvGrpSpPr>
            <p:cNvPr id="4" name="Grupo 9"/>
            <p:cNvGrpSpPr/>
            <p:nvPr/>
          </p:nvGrpSpPr>
          <p:grpSpPr>
            <a:xfrm>
              <a:off x="-5" y="1509653"/>
              <a:ext cx="10837296" cy="694301"/>
              <a:chOff x="-6" y="2186431"/>
              <a:chExt cx="7860874" cy="1483899"/>
            </a:xfrm>
          </p:grpSpPr>
          <p:sp>
            <p:nvSpPr>
              <p:cNvPr id="6" name="44 Flecha doblada"/>
              <p:cNvSpPr/>
              <p:nvPr/>
            </p:nvSpPr>
            <p:spPr>
              <a:xfrm rot="5400000">
                <a:off x="481936" y="2305150"/>
                <a:ext cx="883238" cy="1847121"/>
              </a:xfrm>
              <a:prstGeom prst="bentArrow">
                <a:avLst>
                  <a:gd name="adj1" fmla="val 26846"/>
                  <a:gd name="adj2" fmla="val 13423"/>
                  <a:gd name="adj3" fmla="val 36868"/>
                  <a:gd name="adj4" fmla="val 42174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7" name="44 Flecha doblada"/>
              <p:cNvSpPr/>
              <p:nvPr/>
            </p:nvSpPr>
            <p:spPr>
              <a:xfrm rot="5400000">
                <a:off x="1711478" y="781416"/>
                <a:ext cx="1177431" cy="4600394"/>
              </a:xfrm>
              <a:prstGeom prst="bentArrow">
                <a:avLst>
                  <a:gd name="adj1" fmla="val 26846"/>
                  <a:gd name="adj2" fmla="val 13423"/>
                  <a:gd name="adj3" fmla="val 43384"/>
                  <a:gd name="adj4" fmla="val 4138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8" name="44 Flecha doblada"/>
              <p:cNvSpPr/>
              <p:nvPr/>
            </p:nvSpPr>
            <p:spPr>
              <a:xfrm rot="5400000">
                <a:off x="3341718" y="-1155286"/>
                <a:ext cx="1177434" cy="7860867"/>
              </a:xfrm>
              <a:prstGeom prst="bentArrow">
                <a:avLst>
                  <a:gd name="adj1" fmla="val 26846"/>
                  <a:gd name="adj2" fmla="val 13423"/>
                  <a:gd name="adj3" fmla="val 43930"/>
                  <a:gd name="adj4" fmla="val 4375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</p:grpSp>
        <p:sp>
          <p:nvSpPr>
            <p:cNvPr id="10" name="17 CuadroTexto"/>
            <p:cNvSpPr txBox="1">
              <a:spLocks noChangeArrowheads="1"/>
            </p:cNvSpPr>
            <p:nvPr/>
          </p:nvSpPr>
          <p:spPr bwMode="auto">
            <a:xfrm>
              <a:off x="180106" y="3352543"/>
              <a:ext cx="3840199" cy="2756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Font typeface="Arial" panose="020B0604020202020204" pitchFamily="34" charset="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EMPRESA FORTALECIDA</a:t>
              </a: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RE-ESTRUCTURACIÓN LEGAL, TÉCNICA Y ADMINISTRATIVA DE LA EPMMQ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APLICACIÓN DEL MODELO DE GESTIÓN DEFINITIVO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ORGANICO FUNCIONAL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REGLAMENTACIÓN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SEGURIDAD JURÍDICA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SEGURIDAD ADMINISTRATIVA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SEGURIDAD FINANCIERA</a:t>
              </a:r>
            </a:p>
          </p:txBody>
        </p:sp>
        <p:sp>
          <p:nvSpPr>
            <p:cNvPr id="11" name="17 CuadroTexto"/>
            <p:cNvSpPr txBox="1">
              <a:spLocks noChangeArrowheads="1"/>
            </p:cNvSpPr>
            <p:nvPr/>
          </p:nvSpPr>
          <p:spPr bwMode="auto">
            <a:xfrm>
              <a:off x="4189291" y="3293215"/>
              <a:ext cx="4350663" cy="202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</a:t>
              </a: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FONDO DE INFRAESTRUCTURA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MODELO TARIFARIO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ANALISIS DE COSTOS DE EXPLOTACIÓN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ANALISIS DE INGRESOS TARIFARIOS Y NO TARIFARIOS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EQUILIBRIO FINANCIERO POR ETAPAS</a:t>
              </a:r>
            </a:p>
          </p:txBody>
        </p:sp>
        <p:sp>
          <p:nvSpPr>
            <p:cNvPr id="12" name="11 CuadroTexto"/>
            <p:cNvSpPr txBox="1">
              <a:spLocks noChangeArrowheads="1"/>
            </p:cNvSpPr>
            <p:nvPr/>
          </p:nvSpPr>
          <p:spPr bwMode="auto">
            <a:xfrm>
              <a:off x="8428319" y="3340874"/>
              <a:ext cx="3840199" cy="300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FINANZAS Y SUELO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COORDINACIÓN CON EL IMPU Y LA SECRETARIA DE TERRITORIO PARA DETERMINAR LA BASE DEL ÁREA DOT PARA EL METRO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REGLAMENTACIÓN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ZONIFICACIÓN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MEJORAS Y CALCULOS FINANCIEROS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AYUDA ESPECÍFICA CON LINCOLN INSTITUTE.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n-US" sz="1400" dirty="0">
                <a:latin typeface="Roboto Thin"/>
              </a:endParaRPr>
            </a:p>
          </p:txBody>
        </p:sp>
        <p:sp>
          <p:nvSpPr>
            <p:cNvPr id="19" name="Rectángulo 1"/>
            <p:cNvSpPr/>
            <p:nvPr/>
          </p:nvSpPr>
          <p:spPr>
            <a:xfrm>
              <a:off x="144008" y="2276874"/>
              <a:ext cx="12205451" cy="896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Triángulo isósceles 23"/>
            <p:cNvSpPr/>
            <p:nvPr/>
          </p:nvSpPr>
          <p:spPr>
            <a:xfrm>
              <a:off x="1744210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Triángulo isósceles 24"/>
            <p:cNvSpPr/>
            <p:nvPr/>
          </p:nvSpPr>
          <p:spPr>
            <a:xfrm>
              <a:off x="5541554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Triángulo isósceles 25"/>
            <p:cNvSpPr/>
            <p:nvPr/>
          </p:nvSpPr>
          <p:spPr>
            <a:xfrm>
              <a:off x="9939793" y="2249246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13 CuadroTexto"/>
            <p:cNvSpPr txBox="1">
              <a:spLocks noChangeArrowheads="1"/>
            </p:cNvSpPr>
            <p:nvPr/>
          </p:nvSpPr>
          <p:spPr bwMode="auto">
            <a:xfrm>
              <a:off x="86491" y="1085816"/>
              <a:ext cx="3069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C"/>
              </a:defPPr>
              <a:lvl1pPr>
                <a:defRPr sz="24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n-US" dirty="0"/>
                <a:t>M</a:t>
              </a:r>
              <a:r>
                <a:rPr lang="es-ES" dirty="0"/>
                <a:t>EDIDAS INMEDIATAS</a:t>
              </a:r>
            </a:p>
          </p:txBody>
        </p:sp>
        <p:pic>
          <p:nvPicPr>
            <p:cNvPr id="14" name="Graphic 13" descr="Hierarchy with solid fill">
              <a:extLst>
                <a:ext uri="{FF2B5EF4-FFF2-40B4-BE49-F238E27FC236}">
                  <a16:creationId xmlns:a16="http://schemas.microsoft.com/office/drawing/2014/main" id="{860207EE-8F52-490A-BA24-DADCBD098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26667" y="2364186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City with solid fill">
              <a:extLst>
                <a:ext uri="{FF2B5EF4-FFF2-40B4-BE49-F238E27FC236}">
                  <a16:creationId xmlns:a16="http://schemas.microsoft.com/office/drawing/2014/main" id="{A0B76D03-04BE-4E2A-9FAC-4053D15F1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22250" y="2364186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Money outline">
              <a:extLst>
                <a:ext uri="{FF2B5EF4-FFF2-40B4-BE49-F238E27FC236}">
                  <a16:creationId xmlns:a16="http://schemas.microsoft.com/office/drawing/2014/main" id="{C611ABEB-4BC7-414F-A39F-69B056EE4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824011" y="2364186"/>
              <a:ext cx="914400" cy="9144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402310-038D-4A95-A525-8545B62D214D}"/>
                </a:ext>
              </a:extLst>
            </p:cNvPr>
            <p:cNvSpPr txBox="1"/>
            <p:nvPr/>
          </p:nvSpPr>
          <p:spPr>
            <a:xfrm>
              <a:off x="7021220" y="2420773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40307F-F1EA-4426-A449-ADB38D3F83C4}"/>
                </a:ext>
              </a:extLst>
            </p:cNvPr>
            <p:cNvSpPr txBox="1"/>
            <p:nvPr/>
          </p:nvSpPr>
          <p:spPr>
            <a:xfrm>
              <a:off x="3226434" y="2430936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6CBFB09-0FA8-4FCD-930C-1396809F2CC6}"/>
                </a:ext>
              </a:extLst>
            </p:cNvPr>
            <p:cNvSpPr txBox="1"/>
            <p:nvPr/>
          </p:nvSpPr>
          <p:spPr>
            <a:xfrm>
              <a:off x="11472307" y="2443755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80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sc-powerpoint.officeapps.live.com/pods/GetClipboardImage.ashx?Id=7fbc20a5-3769-4cad-b363-9312a8cf56ff&amp;DC=PUS3&amp;pkey=882ca55b-c03b-42d7-8463-a58d5dd498f8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01576" cy="68655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23941" y="5085184"/>
            <a:ext cx="4472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s-EC" sz="2800" b="1" dirty="0">
                <a:solidFill>
                  <a:schemeClr val="bg1"/>
                </a:solidFill>
              </a:rPr>
              <a:t> QUINCENAL Nro. 8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DE JUNIO DE 2021</a:t>
            </a:r>
          </a:p>
        </p:txBody>
      </p:sp>
    </p:spTree>
    <p:extLst>
      <p:ext uri="{BB962C8B-B14F-4D97-AF65-F5344CB8AC3E}">
        <p14:creationId xmlns:p14="http://schemas.microsoft.com/office/powerpoint/2010/main" val="349526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ED634B1D-B3E9-4BA0-861C-2ACBD3BCD36C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83" name="Picture 82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id="{47A00A87-B622-4892-A1C2-624A66947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B5D6218-7148-477B-87F7-397D9169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85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id="{731390E5-693E-48DF-A2A4-AC996B2C2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861CEE7-0025-423E-A771-3C58C4D21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90" name="Picture 89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id="{A14D27C2-D9DC-4BDB-9EDD-C00807BFB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92" name="Picture 91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4D629189-8923-4F1C-B963-43A4A7804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33BA3A-A3E2-4EE3-B262-25CE41CC627C}"/>
              </a:ext>
            </a:extLst>
          </p:cNvPr>
          <p:cNvGrpSpPr/>
          <p:nvPr/>
        </p:nvGrpSpPr>
        <p:grpSpPr>
          <a:xfrm>
            <a:off x="-26482" y="1080280"/>
            <a:ext cx="12706204" cy="5661088"/>
            <a:chOff x="-26482" y="1080280"/>
            <a:chExt cx="12706204" cy="5661088"/>
          </a:xfrm>
        </p:grpSpPr>
        <p:sp>
          <p:nvSpPr>
            <p:cNvPr id="51" name="50 CuadroTexto"/>
            <p:cNvSpPr txBox="1"/>
            <p:nvPr/>
          </p:nvSpPr>
          <p:spPr>
            <a:xfrm>
              <a:off x="10909299" y="2915652"/>
              <a:ext cx="774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MAYO</a:t>
              </a: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-4582" y="1080280"/>
              <a:ext cx="2741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>
                  <a:solidFill>
                    <a:schemeClr val="accent1">
                      <a:lumMod val="50000"/>
                    </a:schemeClr>
                  </a:solidFill>
                </a:rPr>
                <a:t>AVANCE OBRA CIVIL</a:t>
              </a: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9808901" y="2228735"/>
              <a:ext cx="11084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2000" b="1" dirty="0">
                  <a:solidFill>
                    <a:schemeClr val="accent1">
                      <a:lumMod val="50000"/>
                    </a:schemeClr>
                  </a:solidFill>
                </a:rPr>
                <a:t>AVANCE </a:t>
              </a:r>
            </a:p>
            <a:p>
              <a:pPr algn="ctr"/>
              <a:r>
                <a:rPr lang="es-EC" sz="2000" b="1" dirty="0">
                  <a:solidFill>
                    <a:schemeClr val="accent1">
                      <a:lumMod val="50000"/>
                    </a:schemeClr>
                  </a:solidFill>
                </a:rPr>
                <a:t>FÍSICO</a:t>
              </a: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108100" y="5638612"/>
              <a:ext cx="1561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PRESUPUESTO</a:t>
              </a: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108100" y="4350511"/>
              <a:ext cx="17158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 PROCESO DE</a:t>
              </a:r>
            </a:p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RECEPCIÓN</a:t>
              </a: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1764283" y="5677798"/>
              <a:ext cx="1324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$1.317.796.726</a:t>
              </a: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2593505" y="3814516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42%</a:t>
              </a: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3952781" y="5677796"/>
              <a:ext cx="1324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$1.320.274.033</a:t>
              </a: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5176917" y="5677797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(98,51%)</a:t>
              </a: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6185029" y="5677798"/>
              <a:ext cx="1324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$1.323.786.974</a:t>
              </a:r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7426906" y="5677797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(98,77%)</a:t>
              </a:r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8402304" y="5677795"/>
              <a:ext cx="1324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$1.329.195.791</a:t>
              </a:r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9627337" y="5677797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(98,18%)</a:t>
              </a: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-26482" y="6279703"/>
              <a:ext cx="12663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bg1">
                      <a:lumMod val="50000"/>
                    </a:schemeClr>
                  </a:solidFill>
                </a:rPr>
                <a:t>NOTA: </a:t>
              </a:r>
              <a:r>
                <a:rPr lang="es-EC" sz="1200" dirty="0">
                  <a:solidFill>
                    <a:schemeClr val="bg1">
                      <a:lumMod val="50000"/>
                    </a:schemeClr>
                  </a:solidFill>
                </a:rPr>
                <a:t>El 31 de marzo de 2021, se suscribió el Acta de Variación, Ajustes, Decisiones y Acuerdos, en donde se instrumentalizó el presupuesto adicional para el proyecto, teniendo un incremento de USD $39.936.250 al monto total invertido, por lo que el porcentaje de ejecución  presupuestaria de abril tuvo un impacto, reflejando una reducción en el avance de ejecución.</a:t>
              </a: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3002601" y="5677797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(98,33%)</a:t>
              </a:r>
            </a:p>
          </p:txBody>
        </p:sp>
        <p:sp>
          <p:nvSpPr>
            <p:cNvPr id="73" name="72 Rectángulo"/>
            <p:cNvSpPr/>
            <p:nvPr/>
          </p:nvSpPr>
          <p:spPr>
            <a:xfrm>
              <a:off x="4617093" y="381451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42%</a:t>
              </a:r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6718515" y="381892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42%</a:t>
              </a:r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8880526" y="381892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45%</a:t>
              </a:r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11163033" y="381892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45%</a:t>
              </a:r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2593505" y="4345941"/>
              <a:ext cx="4042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1%</a:t>
              </a:r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4617093" y="4345940"/>
              <a:ext cx="4042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1%</a:t>
              </a:r>
            </a:p>
          </p:txBody>
        </p:sp>
        <p:sp>
          <p:nvSpPr>
            <p:cNvPr id="79" name="78 Rectángulo"/>
            <p:cNvSpPr/>
            <p:nvPr/>
          </p:nvSpPr>
          <p:spPr>
            <a:xfrm>
              <a:off x="6718515" y="4350350"/>
              <a:ext cx="4042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1%</a:t>
              </a:r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8880526" y="4350350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14%</a:t>
              </a:r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11163033" y="4350350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b="1" dirty="0">
                  <a:solidFill>
                    <a:srgbClr val="C00000"/>
                  </a:solidFill>
                </a:rPr>
                <a:t>14%</a:t>
              </a:r>
            </a:p>
          </p:txBody>
        </p:sp>
        <p:cxnSp>
          <p:nvCxnSpPr>
            <p:cNvPr id="87" name="Conector recto 2"/>
            <p:cNvCxnSpPr/>
            <p:nvPr/>
          </p:nvCxnSpPr>
          <p:spPr>
            <a:xfrm flipV="1">
              <a:off x="2679689" y="4215787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2"/>
            <p:cNvCxnSpPr/>
            <p:nvPr/>
          </p:nvCxnSpPr>
          <p:spPr>
            <a:xfrm flipV="1">
              <a:off x="2704759" y="4869887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96 CuadroTexto"/>
            <p:cNvSpPr txBox="1"/>
            <p:nvPr/>
          </p:nvSpPr>
          <p:spPr>
            <a:xfrm>
              <a:off x="108100" y="3783739"/>
              <a:ext cx="1098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RECIBIDO</a:t>
              </a:r>
            </a:p>
          </p:txBody>
        </p:sp>
        <p:sp>
          <p:nvSpPr>
            <p:cNvPr id="98" name="97 CuadroTexto"/>
            <p:cNvSpPr txBox="1"/>
            <p:nvPr/>
          </p:nvSpPr>
          <p:spPr>
            <a:xfrm>
              <a:off x="108099" y="5056728"/>
              <a:ext cx="227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POR RECEPCIONAR</a:t>
              </a:r>
            </a:p>
          </p:txBody>
        </p:sp>
        <p:sp>
          <p:nvSpPr>
            <p:cNvPr id="99" name="98 Rectángulo"/>
            <p:cNvSpPr/>
            <p:nvPr/>
          </p:nvSpPr>
          <p:spPr>
            <a:xfrm>
              <a:off x="2610744" y="5041866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57%</a:t>
              </a:r>
            </a:p>
          </p:txBody>
        </p:sp>
        <p:sp>
          <p:nvSpPr>
            <p:cNvPr id="100" name="99 Rectángulo"/>
            <p:cNvSpPr/>
            <p:nvPr/>
          </p:nvSpPr>
          <p:spPr>
            <a:xfrm>
              <a:off x="4634332" y="504186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57%</a:t>
              </a:r>
            </a:p>
          </p:txBody>
        </p:sp>
        <p:sp>
          <p:nvSpPr>
            <p:cNvPr id="101" name="100 Rectángulo"/>
            <p:cNvSpPr/>
            <p:nvPr/>
          </p:nvSpPr>
          <p:spPr>
            <a:xfrm>
              <a:off x="6735754" y="504627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57%</a:t>
              </a:r>
            </a:p>
          </p:txBody>
        </p:sp>
        <p:sp>
          <p:nvSpPr>
            <p:cNvPr id="102" name="101 Rectángulo"/>
            <p:cNvSpPr/>
            <p:nvPr/>
          </p:nvSpPr>
          <p:spPr>
            <a:xfrm>
              <a:off x="8897765" y="504627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41%</a:t>
              </a:r>
            </a:p>
          </p:txBody>
        </p:sp>
        <p:sp>
          <p:nvSpPr>
            <p:cNvPr id="103" name="102 Rectángulo"/>
            <p:cNvSpPr/>
            <p:nvPr/>
          </p:nvSpPr>
          <p:spPr>
            <a:xfrm>
              <a:off x="11180272" y="5046275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b="1" dirty="0">
                  <a:solidFill>
                    <a:srgbClr val="C00000"/>
                  </a:solidFill>
                </a:rPr>
                <a:t>41%</a:t>
              </a:r>
            </a:p>
          </p:txBody>
        </p:sp>
        <p:cxnSp>
          <p:nvCxnSpPr>
            <p:cNvPr id="104" name="Conector recto 2"/>
            <p:cNvCxnSpPr/>
            <p:nvPr/>
          </p:nvCxnSpPr>
          <p:spPr>
            <a:xfrm flipV="1">
              <a:off x="2721998" y="5498068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104 Rectángulo"/>
            <p:cNvSpPr/>
            <p:nvPr/>
          </p:nvSpPr>
          <p:spPr>
            <a:xfrm>
              <a:off x="10909300" y="5570076"/>
              <a:ext cx="14256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En proceso de planilla.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3689B4E-8478-4B40-8BEF-3878C4BB97C2}"/>
                </a:ext>
              </a:extLst>
            </p:cNvPr>
            <p:cNvSpPr txBox="1"/>
            <p:nvPr/>
          </p:nvSpPr>
          <p:spPr>
            <a:xfrm>
              <a:off x="6641200" y="3270451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0,36 %</a:t>
              </a:r>
            </a:p>
          </p:txBody>
        </p:sp>
        <p:sp>
          <p:nvSpPr>
            <p:cNvPr id="107" name="Right Brace 106">
              <a:extLst>
                <a:ext uri="{FF2B5EF4-FFF2-40B4-BE49-F238E27FC236}">
                  <a16:creationId xmlns:a16="http://schemas.microsoft.com/office/drawing/2014/main" id="{C20D01B6-BD4A-46F1-A29E-645D912A5EE4}"/>
                </a:ext>
              </a:extLst>
            </p:cNvPr>
            <p:cNvSpPr/>
            <p:nvPr/>
          </p:nvSpPr>
          <p:spPr>
            <a:xfrm rot="5400000">
              <a:off x="6924543" y="-1273329"/>
              <a:ext cx="338341" cy="9113173"/>
            </a:xfrm>
            <a:prstGeom prst="rightBrace">
              <a:avLst>
                <a:gd name="adj1" fmla="val 8333"/>
                <a:gd name="adj2" fmla="val 4829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FD438EF-E7A1-48F8-8178-7AD8E216B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4119" y="1514924"/>
              <a:ext cx="9545300" cy="1482027"/>
            </a:xfrm>
            <a:prstGeom prst="rect">
              <a:avLst/>
            </a:prstGeom>
          </p:spPr>
        </p:pic>
        <p:sp>
          <p:nvSpPr>
            <p:cNvPr id="47" name="46 CuadroTexto"/>
            <p:cNvSpPr txBox="1"/>
            <p:nvPr/>
          </p:nvSpPr>
          <p:spPr>
            <a:xfrm>
              <a:off x="2484363" y="2924944"/>
              <a:ext cx="844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ENERO</a:t>
              </a: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345909" y="2894319"/>
              <a:ext cx="105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FEBRERO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601815" y="2915652"/>
              <a:ext cx="918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MARZO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8798636" y="2915652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ABRIL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2F11BE-7D87-4B78-B570-C43A2B923703}"/>
                </a:ext>
              </a:extLst>
            </p:cNvPr>
            <p:cNvSpPr/>
            <p:nvPr/>
          </p:nvSpPr>
          <p:spPr>
            <a:xfrm>
              <a:off x="2593505" y="3793671"/>
              <a:ext cx="4620659" cy="16953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/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FFF866AC-DA21-4036-A903-21283DEB5D6F}"/>
                </a:ext>
              </a:extLst>
            </p:cNvPr>
            <p:cNvSpPr/>
            <p:nvPr/>
          </p:nvSpPr>
          <p:spPr>
            <a:xfrm>
              <a:off x="11557371" y="4345940"/>
              <a:ext cx="241093" cy="1173198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FCD67C3-77A0-4AD3-A98C-43ACB96664B7}"/>
                </a:ext>
              </a:extLst>
            </p:cNvPr>
            <p:cNvSpPr txBox="1"/>
            <p:nvPr/>
          </p:nvSpPr>
          <p:spPr>
            <a:xfrm>
              <a:off x="11675921" y="4638181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55 %</a:t>
              </a:r>
            </a:p>
          </p:txBody>
        </p:sp>
        <p:sp>
          <p:nvSpPr>
            <p:cNvPr id="111" name="82 CuadroTexto">
              <a:extLst>
                <a:ext uri="{FF2B5EF4-FFF2-40B4-BE49-F238E27FC236}">
                  <a16:creationId xmlns:a16="http://schemas.microsoft.com/office/drawing/2014/main" id="{E01695B3-EBEE-45F5-AE76-BC33A76E4C85}"/>
                </a:ext>
              </a:extLst>
            </p:cNvPr>
            <p:cNvSpPr txBox="1"/>
            <p:nvPr/>
          </p:nvSpPr>
          <p:spPr>
            <a:xfrm>
              <a:off x="129822" y="2245547"/>
              <a:ext cx="1792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000" b="1" dirty="0">
                  <a:solidFill>
                    <a:schemeClr val="accent1">
                      <a:lumMod val="50000"/>
                    </a:schemeClr>
                  </a:solidFill>
                </a:rPr>
                <a:t>AVANCE FÍSICO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47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84 CuadroTexto"/>
          <p:cNvSpPr txBox="1"/>
          <p:nvPr/>
        </p:nvSpPr>
        <p:spPr>
          <a:xfrm>
            <a:off x="-26482" y="6279703"/>
            <a:ext cx="1266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solidFill>
                  <a:schemeClr val="bg1">
                    <a:lumMod val="50000"/>
                  </a:schemeClr>
                </a:solidFill>
              </a:rPr>
              <a:t>NOTA: </a:t>
            </a:r>
            <a:r>
              <a:rPr lang="es-EC" sz="1200" dirty="0">
                <a:solidFill>
                  <a:schemeClr val="bg1">
                    <a:lumMod val="50000"/>
                  </a:schemeClr>
                </a:solidFill>
              </a:rPr>
              <a:t>El 31 de marzo de 2021, se suscribió el Acta de Variación, Ajustes, Decisiones y Acuerdos, en donde se instrumentalizó el presupuesto adicional para el proyecto, teniendo un incremento de USD $39.936.250 al monto total invertido, por lo que el porcentaje de ejecución  presupuestaria de abril tuvo un impacto, reflejando una reducción en el avance de ejecución.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8144FDE-5710-4A35-9904-E54EB9495D8A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63" name="Picture 62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id="{32AFDBFF-85B8-4957-BD37-1AAB03D1C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A721A11-2290-4B56-9BF7-35778ACCB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73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id="{7A62B5CD-57D1-4D7D-BC58-0FD3ED9C1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AF97ACF-82A2-444B-BAE2-994D139FA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75" name="Picture 74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id="{6112B215-2DB5-4B34-B694-7045A17C9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76" name="Picture 75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83264C78-6E5A-456E-BC27-E1F3C2EBF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93AAB3-9573-4AA1-A7F3-E1CFF997D7C7}"/>
              </a:ext>
            </a:extLst>
          </p:cNvPr>
          <p:cNvGrpSpPr/>
          <p:nvPr/>
        </p:nvGrpSpPr>
        <p:grpSpPr>
          <a:xfrm>
            <a:off x="0" y="1124744"/>
            <a:ext cx="12493475" cy="4814083"/>
            <a:chOff x="0" y="1124744"/>
            <a:chExt cx="12493475" cy="4814083"/>
          </a:xfrm>
        </p:grpSpPr>
        <p:sp>
          <p:nvSpPr>
            <p:cNvPr id="47" name="46 CuadroTexto"/>
            <p:cNvSpPr txBox="1"/>
            <p:nvPr/>
          </p:nvSpPr>
          <p:spPr>
            <a:xfrm>
              <a:off x="2796991" y="3645024"/>
              <a:ext cx="844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ENERO</a:t>
              </a: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739069" y="3645024"/>
              <a:ext cx="105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FEBRERO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894306" y="3645024"/>
              <a:ext cx="918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MARZO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9158676" y="3635732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ABRIL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11287112" y="3645024"/>
              <a:ext cx="774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MAYO</a:t>
              </a: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0" y="1124744"/>
              <a:ext cx="4739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>
                  <a:solidFill>
                    <a:schemeClr val="accent1">
                      <a:lumMod val="50000"/>
                    </a:schemeClr>
                  </a:solidFill>
                </a:rPr>
                <a:t>AVANCE EQUIPOS E INSTALACIONES</a:t>
              </a:r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194592" y="5416768"/>
              <a:ext cx="1561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PRESUPUESTO</a:t>
              </a:r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2210816" y="5455954"/>
              <a:ext cx="13356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3">
                      <a:lumMod val="50000"/>
                    </a:schemeClr>
                  </a:solidFill>
                </a:rPr>
                <a:t>$147.764.863</a:t>
              </a: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4407046" y="5455952"/>
              <a:ext cx="13356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3">
                      <a:lumMod val="50000"/>
                    </a:schemeClr>
                  </a:solidFill>
                </a:rPr>
                <a:t>$148.346.244</a:t>
              </a: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5642088" y="5455953"/>
              <a:ext cx="670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1">
                      <a:lumMod val="50000"/>
                    </a:schemeClr>
                  </a:solidFill>
                </a:rPr>
                <a:t>(75%)</a:t>
              </a:r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6585046" y="5455954"/>
              <a:ext cx="13356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3">
                      <a:lumMod val="50000"/>
                    </a:schemeClr>
                  </a:solidFill>
                </a:rPr>
                <a:t>$148.783.668</a:t>
              </a:r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7807615" y="5455953"/>
              <a:ext cx="8274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1">
                      <a:lumMod val="50000"/>
                    </a:schemeClr>
                  </a:solidFill>
                </a:rPr>
                <a:t>(75,2%)</a:t>
              </a: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8763544" y="5455951"/>
              <a:ext cx="13356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3">
                      <a:lumMod val="50000"/>
                    </a:schemeClr>
                  </a:solidFill>
                </a:rPr>
                <a:t>$152.888.213</a:t>
              </a:r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9977634" y="5455953"/>
              <a:ext cx="931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1">
                      <a:lumMod val="50000"/>
                    </a:schemeClr>
                  </a:solidFill>
                </a:rPr>
                <a:t>(70,47%)</a:t>
              </a: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3444627" y="5437113"/>
              <a:ext cx="931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1">
                      <a:lumMod val="50000"/>
                    </a:schemeClr>
                  </a:solidFill>
                </a:rPr>
                <a:t>(74,71%)</a:t>
              </a:r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11204174" y="5354052"/>
              <a:ext cx="1289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600" b="1" dirty="0">
                  <a:solidFill>
                    <a:schemeClr val="accent1">
                      <a:lumMod val="50000"/>
                    </a:schemeClr>
                  </a:solidFill>
                </a:rPr>
                <a:t>En proceso de planilla.</a:t>
              </a: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177352" y="4792851"/>
              <a:ext cx="227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POR RECEPCIONAR</a:t>
              </a:r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2857607" y="4777989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4881195" y="4777988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91" name="90 Rectángulo"/>
            <p:cNvSpPr/>
            <p:nvPr/>
          </p:nvSpPr>
          <p:spPr>
            <a:xfrm>
              <a:off x="6982617" y="4782398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92" name="91 Rectángulo"/>
            <p:cNvSpPr/>
            <p:nvPr/>
          </p:nvSpPr>
          <p:spPr>
            <a:xfrm>
              <a:off x="9128670" y="4782398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93" name="92 Rectángulo"/>
            <p:cNvSpPr/>
            <p:nvPr/>
          </p:nvSpPr>
          <p:spPr>
            <a:xfrm>
              <a:off x="11411177" y="4782398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cxnSp>
          <p:nvCxnSpPr>
            <p:cNvPr id="94" name="Conector recto 2"/>
            <p:cNvCxnSpPr/>
            <p:nvPr/>
          </p:nvCxnSpPr>
          <p:spPr>
            <a:xfrm flipV="1">
              <a:off x="2952903" y="5234191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F1B3D9-DD7D-4798-99E5-C1FD5D3F9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71273" y="1614624"/>
              <a:ext cx="9742252" cy="2106257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EB62CAE-A4BF-408B-B444-3877E954BB1E}"/>
                </a:ext>
              </a:extLst>
            </p:cNvPr>
            <p:cNvSpPr txBox="1"/>
            <p:nvPr/>
          </p:nvSpPr>
          <p:spPr>
            <a:xfrm>
              <a:off x="6641200" y="4129916"/>
              <a:ext cx="120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7,51%</a:t>
              </a:r>
            </a:p>
          </p:txBody>
        </p:sp>
        <p:sp>
          <p:nvSpPr>
            <p:cNvPr id="78" name="Right Brace 77">
              <a:extLst>
                <a:ext uri="{FF2B5EF4-FFF2-40B4-BE49-F238E27FC236}">
                  <a16:creationId xmlns:a16="http://schemas.microsoft.com/office/drawing/2014/main" id="{7AB9FFB0-164F-444C-9B24-8429637C96E2}"/>
                </a:ext>
              </a:extLst>
            </p:cNvPr>
            <p:cNvSpPr/>
            <p:nvPr/>
          </p:nvSpPr>
          <p:spPr>
            <a:xfrm rot="5400000">
              <a:off x="7252197" y="-538707"/>
              <a:ext cx="338341" cy="9159439"/>
            </a:xfrm>
            <a:prstGeom prst="rightBrace">
              <a:avLst>
                <a:gd name="adj1" fmla="val 8333"/>
                <a:gd name="adj2" fmla="val 4829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1" name="82 CuadroTexto">
              <a:extLst>
                <a:ext uri="{FF2B5EF4-FFF2-40B4-BE49-F238E27FC236}">
                  <a16:creationId xmlns:a16="http://schemas.microsoft.com/office/drawing/2014/main" id="{F19CE2EA-8A77-4571-88B8-12FFA2AE8FE2}"/>
                </a:ext>
              </a:extLst>
            </p:cNvPr>
            <p:cNvSpPr txBox="1"/>
            <p:nvPr/>
          </p:nvSpPr>
          <p:spPr>
            <a:xfrm>
              <a:off x="134829" y="2622285"/>
              <a:ext cx="1792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000" b="1" dirty="0">
                  <a:solidFill>
                    <a:schemeClr val="accent1">
                      <a:lumMod val="50000"/>
                    </a:schemeClr>
                  </a:solidFill>
                </a:rPr>
                <a:t>AVANCE FÍSICO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89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5377BE9A-271E-4FC4-A060-2D02BA5209B7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62" name="Picture 61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id="{FD95B6A3-F05B-40DE-8D69-08C36A1B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FB15A22-F489-4DE4-848F-A9BB88489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64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id="{CFD30F67-786C-40D9-BDF0-8ACB209AD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EA4E5B2-2AD3-4CD9-B38D-07DDE984F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73" name="Picture 72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id="{ECECFC87-29F7-477D-A6DD-D52D20689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74" name="Picture 7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45DD49A4-F6C9-4ABA-9A71-DC8ABB54A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272155-C758-43F4-A13C-6F33F8F63697}"/>
              </a:ext>
            </a:extLst>
          </p:cNvPr>
          <p:cNvGrpSpPr/>
          <p:nvPr/>
        </p:nvGrpSpPr>
        <p:grpSpPr>
          <a:xfrm>
            <a:off x="-26482" y="1107277"/>
            <a:ext cx="12663974" cy="5634091"/>
            <a:chOff x="-26482" y="1107277"/>
            <a:chExt cx="12663974" cy="5634091"/>
          </a:xfrm>
        </p:grpSpPr>
        <p:sp>
          <p:nvSpPr>
            <p:cNvPr id="3" name="2 Rectángulo"/>
            <p:cNvSpPr/>
            <p:nvPr/>
          </p:nvSpPr>
          <p:spPr>
            <a:xfrm>
              <a:off x="2694695" y="5470854"/>
              <a:ext cx="5098348" cy="307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2543836" y="3356992"/>
              <a:ext cx="844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ENERO</a:t>
              </a: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333374" y="3356992"/>
              <a:ext cx="105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FEBRERO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517272" y="3378325"/>
              <a:ext cx="918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MARZO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8695344" y="3419708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ABRIL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10889941" y="3419708"/>
              <a:ext cx="774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MAYO</a:t>
              </a: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4714" y="1107277"/>
              <a:ext cx="3922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>
                  <a:solidFill>
                    <a:schemeClr val="accent1">
                      <a:lumMod val="50000"/>
                    </a:schemeClr>
                  </a:solidFill>
                </a:rPr>
                <a:t>AVANCE MATERIAL RODANTE</a:t>
              </a: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2204612" y="1656386"/>
              <a:ext cx="9640791" cy="1522264"/>
              <a:chOff x="1692275" y="692697"/>
              <a:chExt cx="9640791" cy="2634119"/>
            </a:xfrm>
          </p:grpSpPr>
          <p:cxnSp>
            <p:nvCxnSpPr>
              <p:cNvPr id="4" name="Conector recto 2"/>
              <p:cNvCxnSpPr/>
              <p:nvPr/>
            </p:nvCxnSpPr>
            <p:spPr>
              <a:xfrm>
                <a:off x="2184083" y="1199037"/>
                <a:ext cx="8176326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3"/>
              <p:cNvGrpSpPr/>
              <p:nvPr/>
            </p:nvGrpSpPr>
            <p:grpSpPr>
              <a:xfrm rot="16200000">
                <a:off x="3026708" y="1332867"/>
                <a:ext cx="2634042" cy="1353855"/>
                <a:chOff x="3345054" y="852909"/>
                <a:chExt cx="4397696" cy="2192022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6" name="Lágrima 14"/>
                <p:cNvSpPr/>
                <p:nvPr/>
              </p:nvSpPr>
              <p:spPr>
                <a:xfrm rot="13442885">
                  <a:off x="6038034" y="852909"/>
                  <a:ext cx="1704716" cy="1592568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7" name="Lágrima 15"/>
                <p:cNvSpPr/>
                <p:nvPr/>
              </p:nvSpPr>
              <p:spPr>
                <a:xfrm rot="8103749" flipH="1">
                  <a:off x="3345054" y="936135"/>
                  <a:ext cx="2160198" cy="2108796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grpSp>
            <p:nvGrpSpPr>
              <p:cNvPr id="8" name="Grupo 25"/>
              <p:cNvGrpSpPr/>
              <p:nvPr/>
            </p:nvGrpSpPr>
            <p:grpSpPr>
              <a:xfrm rot="16200000">
                <a:off x="5130845" y="1332867"/>
                <a:ext cx="2634042" cy="1353855"/>
                <a:chOff x="3345054" y="852909"/>
                <a:chExt cx="4397696" cy="2192022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9" name="Lágrima 26"/>
                <p:cNvSpPr/>
                <p:nvPr/>
              </p:nvSpPr>
              <p:spPr>
                <a:xfrm rot="13442885">
                  <a:off x="6038034" y="852909"/>
                  <a:ext cx="1704716" cy="1592568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10" name="Lágrima 27"/>
                <p:cNvSpPr/>
                <p:nvPr/>
              </p:nvSpPr>
              <p:spPr>
                <a:xfrm rot="8103749" flipH="1">
                  <a:off x="3345054" y="936135"/>
                  <a:ext cx="2160198" cy="2108796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grpSp>
            <p:nvGrpSpPr>
              <p:cNvPr id="11" name="Grupo 28"/>
              <p:cNvGrpSpPr/>
              <p:nvPr/>
            </p:nvGrpSpPr>
            <p:grpSpPr>
              <a:xfrm rot="16200000">
                <a:off x="7234982" y="1332867"/>
                <a:ext cx="2634042" cy="1353855"/>
                <a:chOff x="3345054" y="852909"/>
                <a:chExt cx="4397696" cy="2192022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2" name="Lágrima 29"/>
                <p:cNvSpPr/>
                <p:nvPr/>
              </p:nvSpPr>
              <p:spPr>
                <a:xfrm rot="13442885">
                  <a:off x="6038034" y="852909"/>
                  <a:ext cx="1704716" cy="1592568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13" name="Lágrima 30"/>
                <p:cNvSpPr/>
                <p:nvPr/>
              </p:nvSpPr>
              <p:spPr>
                <a:xfrm rot="8103749" flipH="1">
                  <a:off x="3345054" y="936135"/>
                  <a:ext cx="2160198" cy="2108796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grpSp>
            <p:nvGrpSpPr>
              <p:cNvPr id="14" name="Grupo 31"/>
              <p:cNvGrpSpPr/>
              <p:nvPr/>
            </p:nvGrpSpPr>
            <p:grpSpPr>
              <a:xfrm rot="16200000">
                <a:off x="9339118" y="1332867"/>
                <a:ext cx="2634042" cy="1353855"/>
                <a:chOff x="3345054" y="852909"/>
                <a:chExt cx="4397696" cy="2192022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5" name="Lágrima 32"/>
                <p:cNvSpPr/>
                <p:nvPr/>
              </p:nvSpPr>
              <p:spPr>
                <a:xfrm rot="13442885">
                  <a:off x="6038034" y="852909"/>
                  <a:ext cx="1704716" cy="1592568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16" name="Lágrima 33"/>
                <p:cNvSpPr/>
                <p:nvPr/>
              </p:nvSpPr>
              <p:spPr>
                <a:xfrm rot="8103749" flipH="1">
                  <a:off x="3345054" y="936135"/>
                  <a:ext cx="2160198" cy="2108796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sp>
            <p:nvSpPr>
              <p:cNvPr id="17" name="Conector 34"/>
              <p:cNvSpPr/>
              <p:nvPr/>
            </p:nvSpPr>
            <p:spPr>
              <a:xfrm>
                <a:off x="3858009" y="2242024"/>
                <a:ext cx="1044575" cy="93662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18" name="Conector 35"/>
              <p:cNvSpPr/>
              <p:nvPr/>
            </p:nvSpPr>
            <p:spPr>
              <a:xfrm>
                <a:off x="5959859" y="2242024"/>
                <a:ext cx="1042988" cy="93662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19" name="Conector 36"/>
              <p:cNvSpPr/>
              <p:nvPr/>
            </p:nvSpPr>
            <p:spPr>
              <a:xfrm>
                <a:off x="8063297" y="2242024"/>
                <a:ext cx="1044575" cy="93662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20" name="Conector 37"/>
              <p:cNvSpPr/>
              <p:nvPr/>
            </p:nvSpPr>
            <p:spPr>
              <a:xfrm>
                <a:off x="10158797" y="2242024"/>
                <a:ext cx="1044575" cy="93662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25" name="24 CuadroTexto"/>
              <p:cNvSpPr txBox="1">
                <a:spLocks noChangeArrowheads="1"/>
              </p:cNvSpPr>
              <p:nvPr/>
            </p:nvSpPr>
            <p:spPr bwMode="auto">
              <a:xfrm>
                <a:off x="3813504" y="2264793"/>
                <a:ext cx="1254125" cy="48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76,8%</a:t>
                </a:r>
                <a:endPara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24 CuadroTexto"/>
              <p:cNvSpPr txBox="1">
                <a:spLocks noChangeArrowheads="1"/>
              </p:cNvSpPr>
              <p:nvPr/>
            </p:nvSpPr>
            <p:spPr bwMode="auto">
              <a:xfrm>
                <a:off x="5931229" y="2264793"/>
                <a:ext cx="1255713" cy="48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81,25%</a:t>
                </a:r>
                <a:endPara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24 CuadroTexto"/>
              <p:cNvSpPr txBox="1">
                <a:spLocks noChangeArrowheads="1"/>
              </p:cNvSpPr>
              <p:nvPr/>
            </p:nvSpPr>
            <p:spPr bwMode="auto">
              <a:xfrm>
                <a:off x="8010598" y="2264793"/>
                <a:ext cx="1254125" cy="48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81,25%</a:t>
                </a:r>
                <a:endPara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24 CuadroTexto"/>
              <p:cNvSpPr txBox="1">
                <a:spLocks noChangeArrowheads="1"/>
              </p:cNvSpPr>
              <p:nvPr/>
            </p:nvSpPr>
            <p:spPr bwMode="auto">
              <a:xfrm>
                <a:off x="10078941" y="2264793"/>
                <a:ext cx="1254125" cy="48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81,94%</a:t>
                </a:r>
                <a:endPara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8" name="Grupo 13"/>
              <p:cNvGrpSpPr/>
              <p:nvPr/>
            </p:nvGrpSpPr>
            <p:grpSpPr>
              <a:xfrm rot="16200000">
                <a:off x="1052182" y="1332790"/>
                <a:ext cx="2634042" cy="1353855"/>
                <a:chOff x="3345054" y="852909"/>
                <a:chExt cx="4397696" cy="219202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9" name="Lágrima 14"/>
                <p:cNvSpPr/>
                <p:nvPr/>
              </p:nvSpPr>
              <p:spPr>
                <a:xfrm rot="13442885">
                  <a:off x="6038034" y="852909"/>
                  <a:ext cx="1704716" cy="1592568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40" name="Lágrima 15"/>
                <p:cNvSpPr/>
                <p:nvPr/>
              </p:nvSpPr>
              <p:spPr>
                <a:xfrm rot="8103749" flipH="1">
                  <a:off x="3345054" y="936135"/>
                  <a:ext cx="2160198" cy="2108796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sp>
            <p:nvSpPr>
              <p:cNvPr id="41" name="Conector 34"/>
              <p:cNvSpPr/>
              <p:nvPr/>
            </p:nvSpPr>
            <p:spPr>
              <a:xfrm>
                <a:off x="1883483" y="2241947"/>
                <a:ext cx="1044575" cy="93662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43" name="42 CuadroTexto"/>
              <p:cNvSpPr txBox="1">
                <a:spLocks noChangeArrowheads="1"/>
              </p:cNvSpPr>
              <p:nvPr/>
            </p:nvSpPr>
            <p:spPr bwMode="auto">
              <a:xfrm>
                <a:off x="1838978" y="2264793"/>
                <a:ext cx="1254125" cy="48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76,8%</a:t>
                </a:r>
                <a:endPara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50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2566" y="867520"/>
                <a:ext cx="663034" cy="6630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7092" y="871784"/>
                <a:ext cx="663034" cy="6630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1229" y="871784"/>
                <a:ext cx="663034" cy="6630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5366" y="867520"/>
                <a:ext cx="663034" cy="6630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9502" y="867520"/>
                <a:ext cx="663034" cy="6630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" name="56 CuadroTexto"/>
            <p:cNvSpPr txBox="1"/>
            <p:nvPr/>
          </p:nvSpPr>
          <p:spPr>
            <a:xfrm>
              <a:off x="124376" y="4365104"/>
              <a:ext cx="200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POR RECEPCIONAR</a:t>
              </a: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114942" y="5431668"/>
              <a:ext cx="1561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PRESUPUESTO</a:t>
              </a: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4291406" y="5470854"/>
              <a:ext cx="1188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$167.363.377</a:t>
              </a: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2803154" y="4556974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8395862" y="5470851"/>
              <a:ext cx="1188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$168.795.403</a:t>
              </a: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9573838" y="5470851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(91,94%)</a:t>
              </a:r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5403343" y="5470853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(91,16%)</a:t>
              </a:r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4826742" y="4556973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6928164" y="4561383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9049020" y="4561383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11331527" y="4561383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cxnSp>
          <p:nvCxnSpPr>
            <p:cNvPr id="78" name="Conector recto 2"/>
            <p:cNvCxnSpPr/>
            <p:nvPr/>
          </p:nvCxnSpPr>
          <p:spPr>
            <a:xfrm flipV="1">
              <a:off x="2848183" y="5368952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2"/>
            <p:cNvCxnSpPr/>
            <p:nvPr/>
          </p:nvCxnSpPr>
          <p:spPr>
            <a:xfrm flipV="1">
              <a:off x="2923254" y="5945016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80 CuadroTexto"/>
            <p:cNvSpPr txBox="1"/>
            <p:nvPr/>
          </p:nvSpPr>
          <p:spPr>
            <a:xfrm>
              <a:off x="-26482" y="6279703"/>
              <a:ext cx="12663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bg1">
                      <a:lumMod val="50000"/>
                    </a:schemeClr>
                  </a:solidFill>
                </a:rPr>
                <a:t>NOTA: </a:t>
              </a:r>
              <a:r>
                <a:rPr lang="es-EC" sz="1200" dirty="0">
                  <a:solidFill>
                    <a:schemeClr val="bg1">
                      <a:lumMod val="50000"/>
                    </a:schemeClr>
                  </a:solidFill>
                </a:rPr>
                <a:t>El 31 de marzo de 2021, se suscribió el Acta de Variación, Ajustes, Decisiones y Acuerdos, en donde se instrumentalizó el presupuesto adicional para el proyecto, teniendo un incremento de USD $39.936.250 al monto total invertido, por lo que el porcentaje de ejecución  presupuestaria de abril tuvo un impacto, reflejando una reducción en el avance de ejecución.</a:t>
              </a:r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10916142" y="5368952"/>
              <a:ext cx="12893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En proceso de planilla.</a:t>
              </a: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134829" y="2622285"/>
              <a:ext cx="1792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000" b="1" dirty="0">
                  <a:solidFill>
                    <a:schemeClr val="accent1">
                      <a:lumMod val="50000"/>
                    </a:schemeClr>
                  </a:solidFill>
                </a:rPr>
                <a:t>AVANCE FÍSICO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4376" y="4696220"/>
              <a:ext cx="2002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>
                  <a:solidFill>
                    <a:schemeClr val="bg1">
                      <a:lumMod val="50000"/>
                    </a:schemeClr>
                  </a:solidFill>
                </a:rPr>
                <a:t>(Esta prevista la recepción a final de junio)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A6EF3C6-5C7D-4D91-B247-DC07C3C8B0B9}"/>
                </a:ext>
              </a:extLst>
            </p:cNvPr>
            <p:cNvSpPr txBox="1"/>
            <p:nvPr/>
          </p:nvSpPr>
          <p:spPr>
            <a:xfrm>
              <a:off x="6337519" y="384188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5,14 %</a:t>
              </a:r>
            </a:p>
          </p:txBody>
        </p:sp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855FE304-0471-4A5F-9C5A-286A26345F29}"/>
                </a:ext>
              </a:extLst>
            </p:cNvPr>
            <p:cNvSpPr/>
            <p:nvPr/>
          </p:nvSpPr>
          <p:spPr>
            <a:xfrm rot="5400000">
              <a:off x="6948516" y="-826739"/>
              <a:ext cx="338341" cy="9159439"/>
            </a:xfrm>
            <a:prstGeom prst="rightBrace">
              <a:avLst>
                <a:gd name="adj1" fmla="val 8333"/>
                <a:gd name="adj2" fmla="val 4829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8603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5377BE9A-271E-4FC4-A060-2D02BA5209B7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62" name="Picture 61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id="{FD95B6A3-F05B-40DE-8D69-08C36A1B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FB15A22-F489-4DE4-848F-A9BB88489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64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id="{CFD30F67-786C-40D9-BDF0-8ACB209AD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EA4E5B2-2AD3-4CD9-B38D-07DDE984F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73" name="Picture 72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id="{ECECFC87-29F7-477D-A6DD-D52D20689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74" name="Picture 7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45DD49A4-F6C9-4ABA-9A71-DC8ABB54A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C26243-1AF0-46BE-B652-550FA4AD592B}"/>
              </a:ext>
            </a:extLst>
          </p:cNvPr>
          <p:cNvGrpSpPr/>
          <p:nvPr/>
        </p:nvGrpSpPr>
        <p:grpSpPr>
          <a:xfrm>
            <a:off x="-26482" y="1107277"/>
            <a:ext cx="12663974" cy="5634091"/>
            <a:chOff x="-26482" y="1107277"/>
            <a:chExt cx="12663974" cy="5634091"/>
          </a:xfrm>
        </p:grpSpPr>
        <p:sp>
          <p:nvSpPr>
            <p:cNvPr id="3" name="2 Rectángulo"/>
            <p:cNvSpPr/>
            <p:nvPr/>
          </p:nvSpPr>
          <p:spPr>
            <a:xfrm>
              <a:off x="2694695" y="5470854"/>
              <a:ext cx="5098348" cy="307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4714" y="1107277"/>
              <a:ext cx="3922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>
                  <a:solidFill>
                    <a:schemeClr val="accent1">
                      <a:lumMod val="50000"/>
                    </a:schemeClr>
                  </a:solidFill>
                </a:rPr>
                <a:t>AVANCE MATERIAL RODANTE</a:t>
              </a: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114942" y="5431668"/>
              <a:ext cx="1561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PRESUPUESTO</a:t>
              </a: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4291406" y="5470854"/>
              <a:ext cx="1188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$167.363.377</a:t>
              </a: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8395862" y="5470851"/>
              <a:ext cx="1188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$168.795.403</a:t>
              </a: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9573838" y="5470851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(91,94%)</a:t>
              </a:r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5403343" y="5470853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(91,16%)</a:t>
              </a:r>
            </a:p>
          </p:txBody>
        </p:sp>
        <p:cxnSp>
          <p:nvCxnSpPr>
            <p:cNvPr id="78" name="Conector recto 2"/>
            <p:cNvCxnSpPr/>
            <p:nvPr/>
          </p:nvCxnSpPr>
          <p:spPr>
            <a:xfrm flipV="1">
              <a:off x="2848183" y="5368952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2"/>
            <p:cNvCxnSpPr/>
            <p:nvPr/>
          </p:nvCxnSpPr>
          <p:spPr>
            <a:xfrm flipV="1">
              <a:off x="2923254" y="5945016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80 CuadroTexto"/>
            <p:cNvSpPr txBox="1"/>
            <p:nvPr/>
          </p:nvSpPr>
          <p:spPr>
            <a:xfrm>
              <a:off x="-26482" y="6279703"/>
              <a:ext cx="12663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bg1">
                      <a:lumMod val="50000"/>
                    </a:schemeClr>
                  </a:solidFill>
                </a:rPr>
                <a:t>NOTA: </a:t>
              </a:r>
              <a:r>
                <a:rPr lang="es-EC" sz="1200" dirty="0">
                  <a:solidFill>
                    <a:schemeClr val="bg1">
                      <a:lumMod val="50000"/>
                    </a:schemeClr>
                  </a:solidFill>
                </a:rPr>
                <a:t>El 31 de marzo de 2021, se suscribió el Acta de Variación, Ajustes, Decisiones y Acuerdos, en donde se instrumentalizó el presupuesto adicional para el proyecto, teniendo un incremento de USD $39.936.250 al monto total invertido, por lo que el porcentaje de ejecución  presupuestaria de abril tuvo un impacto, reflejando una reducción en el avance de ejecución.</a:t>
              </a:r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10916142" y="5368952"/>
              <a:ext cx="12893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En proceso de planilla.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B4BB1CB-052F-4900-B718-2FC4983B4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313" t="20377" r="15982" b="13251"/>
            <a:stretch/>
          </p:blipFill>
          <p:spPr>
            <a:xfrm>
              <a:off x="5292675" y="1283424"/>
              <a:ext cx="7153795" cy="4064898"/>
            </a:xfrm>
            <a:prstGeom prst="rect">
              <a:avLst/>
            </a:prstGeom>
          </p:spPr>
        </p:pic>
        <p:pic>
          <p:nvPicPr>
            <p:cNvPr id="24" name="Picture 23" descr="A train in a train station&#10;&#10;Description automatically generated with low confidence">
              <a:extLst>
                <a:ext uri="{FF2B5EF4-FFF2-40B4-BE49-F238E27FC236}">
                  <a16:creationId xmlns:a16="http://schemas.microsoft.com/office/drawing/2014/main" id="{39941052-C269-434D-967D-F83B4F3CD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95" y="1627646"/>
              <a:ext cx="4876800" cy="324802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517D58-5030-4496-8BC2-F4E426597277}"/>
                </a:ext>
              </a:extLst>
            </p:cNvPr>
            <p:cNvSpPr txBox="1"/>
            <p:nvPr/>
          </p:nvSpPr>
          <p:spPr>
            <a:xfrm>
              <a:off x="9414536" y="2564904"/>
              <a:ext cx="185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Avance financiero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30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5F91B9-052F-468F-89D0-CBF02E5E95E3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6" name="Picture 5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id="{03F1369E-1A51-417F-B4A9-75F00A287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8C7B69-326C-4934-95DD-56FA5DB86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8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id="{7EC6711D-8E12-4C20-BDA2-678F67523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26B6E1-8FFE-403E-80D3-C3B5BC4A3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10" name="Picture 9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id="{47E952EF-0BF6-41E9-A64D-EAAA51D02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11" name="Picture 10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B6105D89-6A91-4522-B5C6-6030309FD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6FA7736-219F-495C-BA63-55B87AB8C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295" y="1196752"/>
            <a:ext cx="7502984" cy="54504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6B2784-11B6-4FD9-9A08-A21A7EF04E3B}"/>
              </a:ext>
            </a:extLst>
          </p:cNvPr>
          <p:cNvSpPr txBox="1"/>
          <p:nvPr/>
        </p:nvSpPr>
        <p:spPr>
          <a:xfrm>
            <a:off x="8245003" y="2564904"/>
            <a:ext cx="936104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13227B-E72F-4A2C-A0AC-F5211E70E7EC}"/>
              </a:ext>
            </a:extLst>
          </p:cNvPr>
          <p:cNvSpPr txBox="1"/>
          <p:nvPr/>
        </p:nvSpPr>
        <p:spPr>
          <a:xfrm>
            <a:off x="9118867" y="28122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99915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59FF44D6-0BD5-430F-A125-1EF822E603C0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87" name="Picture 86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id="{A9ECF196-70B9-4498-B93E-3AEF0A161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5F6FC80-B516-40F3-BBC0-1CCE8ED5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98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id="{C4EB0EE9-42C5-4AB3-A0BB-18E57D3B9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1683ECB3-7CE2-4537-8EBA-BB8BA1AE7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112" name="Picture 111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id="{4FD4C6AE-55D0-4DC3-B137-C3832CB7B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113" name="Picture 112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3471A4B8-8689-4135-9A9F-7689F65CC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97D8C5-CF30-40F5-A85D-7C84DE08B7C1}"/>
              </a:ext>
            </a:extLst>
          </p:cNvPr>
          <p:cNvGrpSpPr/>
          <p:nvPr/>
        </p:nvGrpSpPr>
        <p:grpSpPr>
          <a:xfrm>
            <a:off x="-26482" y="1078066"/>
            <a:ext cx="12663974" cy="5735310"/>
            <a:chOff x="-26482" y="1078066"/>
            <a:chExt cx="12663974" cy="5735310"/>
          </a:xfrm>
        </p:grpSpPr>
        <p:sp>
          <p:nvSpPr>
            <p:cNvPr id="99" name="98 CuadroTexto"/>
            <p:cNvSpPr txBox="1"/>
            <p:nvPr/>
          </p:nvSpPr>
          <p:spPr>
            <a:xfrm>
              <a:off x="-26482" y="1078066"/>
              <a:ext cx="48935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>
                  <a:solidFill>
                    <a:schemeClr val="accent1">
                      <a:lumMod val="50000"/>
                    </a:schemeClr>
                  </a:solidFill>
                </a:rPr>
                <a:t>AVANCE TOTAL DEL PROYECTO PLMQ</a:t>
              </a:r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339866" y="1344021"/>
              <a:ext cx="12031973" cy="4321264"/>
              <a:chOff x="-35917" y="1768353"/>
              <a:chExt cx="12499789" cy="4263387"/>
            </a:xfrm>
          </p:grpSpPr>
          <p:sp>
            <p:nvSpPr>
              <p:cNvPr id="69" name="Conector 91"/>
              <p:cNvSpPr/>
              <p:nvPr/>
            </p:nvSpPr>
            <p:spPr>
              <a:xfrm>
                <a:off x="6351145" y="1782465"/>
                <a:ext cx="1038830" cy="106465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Conector 98"/>
              <p:cNvSpPr/>
              <p:nvPr/>
            </p:nvSpPr>
            <p:spPr>
              <a:xfrm>
                <a:off x="8625190" y="1768353"/>
                <a:ext cx="1038830" cy="106465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7" name="16 Conector recto"/>
              <p:cNvCxnSpPr/>
              <p:nvPr/>
            </p:nvCxnSpPr>
            <p:spPr>
              <a:xfrm>
                <a:off x="1602472" y="3861849"/>
                <a:ext cx="1440000" cy="1588"/>
              </a:xfrm>
              <a:prstGeom prst="line">
                <a:avLst/>
              </a:prstGeom>
              <a:ln w="57150">
                <a:solidFill>
                  <a:srgbClr val="1641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16 Conector recto"/>
              <p:cNvCxnSpPr/>
              <p:nvPr/>
            </p:nvCxnSpPr>
            <p:spPr>
              <a:xfrm>
                <a:off x="3876516" y="3861849"/>
                <a:ext cx="1440000" cy="1588"/>
              </a:xfrm>
              <a:prstGeom prst="line">
                <a:avLst/>
              </a:prstGeom>
              <a:ln w="57150">
                <a:solidFill>
                  <a:srgbClr val="2B8B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16 Conector recto"/>
              <p:cNvCxnSpPr/>
              <p:nvPr/>
            </p:nvCxnSpPr>
            <p:spPr>
              <a:xfrm>
                <a:off x="6150560" y="3861849"/>
                <a:ext cx="1440000" cy="1588"/>
              </a:xfrm>
              <a:prstGeom prst="line">
                <a:avLst/>
              </a:prstGeom>
              <a:ln w="57150">
                <a:solidFill>
                  <a:srgbClr val="1B58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16 Conector recto"/>
              <p:cNvCxnSpPr/>
              <p:nvPr/>
            </p:nvCxnSpPr>
            <p:spPr>
              <a:xfrm>
                <a:off x="8424605" y="3861849"/>
                <a:ext cx="1440000" cy="1588"/>
              </a:xfrm>
              <a:prstGeom prst="line">
                <a:avLst/>
              </a:prstGeom>
              <a:ln w="57150">
                <a:solidFill>
                  <a:srgbClr val="6BC2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17 CuadroTexto"/>
              <p:cNvSpPr txBox="1">
                <a:spLocks noChangeArrowheads="1"/>
              </p:cNvSpPr>
              <p:nvPr/>
            </p:nvSpPr>
            <p:spPr bwMode="auto">
              <a:xfrm>
                <a:off x="1574793" y="4255484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97,27%</a:t>
                </a:r>
              </a:p>
            </p:txBody>
          </p:sp>
          <p:sp>
            <p:nvSpPr>
              <p:cNvPr id="82" name="17 CuadroTexto"/>
              <p:cNvSpPr txBox="1">
                <a:spLocks noChangeArrowheads="1"/>
              </p:cNvSpPr>
              <p:nvPr/>
            </p:nvSpPr>
            <p:spPr bwMode="auto">
              <a:xfrm>
                <a:off x="1487044" y="3442856"/>
                <a:ext cx="1800001" cy="34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s-ES" sz="1400" b="1" dirty="0">
                    <a:latin typeface="+mn-lt"/>
                  </a:rPr>
                  <a:t>ENERO</a:t>
                </a:r>
              </a:p>
            </p:txBody>
          </p:sp>
          <p:sp>
            <p:nvSpPr>
              <p:cNvPr id="83" name="17 CuadroTexto"/>
              <p:cNvSpPr txBox="1">
                <a:spLocks noChangeArrowheads="1"/>
              </p:cNvSpPr>
              <p:nvPr/>
            </p:nvSpPr>
            <p:spPr bwMode="auto">
              <a:xfrm>
                <a:off x="3761089" y="3442855"/>
                <a:ext cx="1800001" cy="34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s-ES" sz="1400" b="1" dirty="0">
                    <a:latin typeface="+mn-lt"/>
                  </a:rPr>
                  <a:t>FEBRERO</a:t>
                </a:r>
              </a:p>
            </p:txBody>
          </p:sp>
          <p:sp>
            <p:nvSpPr>
              <p:cNvPr id="84" name="17 CuadroTexto"/>
              <p:cNvSpPr txBox="1">
                <a:spLocks noChangeArrowheads="1"/>
              </p:cNvSpPr>
              <p:nvPr/>
            </p:nvSpPr>
            <p:spPr bwMode="auto">
              <a:xfrm>
                <a:off x="6035132" y="3442854"/>
                <a:ext cx="1800001" cy="34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s-ES" sz="1400" b="1" dirty="0">
                    <a:latin typeface="+mn-lt"/>
                  </a:rPr>
                  <a:t>MARZO</a:t>
                </a:r>
              </a:p>
            </p:txBody>
          </p:sp>
          <p:sp>
            <p:nvSpPr>
              <p:cNvPr id="85" name="17 CuadroTexto"/>
              <p:cNvSpPr txBox="1">
                <a:spLocks noChangeArrowheads="1"/>
              </p:cNvSpPr>
              <p:nvPr/>
            </p:nvSpPr>
            <p:spPr bwMode="auto">
              <a:xfrm>
                <a:off x="8309175" y="3447422"/>
                <a:ext cx="1800001" cy="34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s-ES" sz="1400" b="1" dirty="0">
                    <a:latin typeface="+mn-lt"/>
                  </a:rPr>
                  <a:t>ABRIL</a:t>
                </a:r>
              </a:p>
            </p:txBody>
          </p:sp>
          <p:sp>
            <p:nvSpPr>
              <p:cNvPr id="95" name="Conector 98"/>
              <p:cNvSpPr/>
              <p:nvPr/>
            </p:nvSpPr>
            <p:spPr>
              <a:xfrm>
                <a:off x="10930044" y="1770742"/>
                <a:ext cx="1038830" cy="106465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6" name="16 Conector recto"/>
              <p:cNvCxnSpPr/>
              <p:nvPr/>
            </p:nvCxnSpPr>
            <p:spPr>
              <a:xfrm>
                <a:off x="10729459" y="3864238"/>
                <a:ext cx="1440000" cy="1588"/>
              </a:xfrm>
              <a:prstGeom prst="lin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17 CuadroTexto"/>
              <p:cNvSpPr txBox="1">
                <a:spLocks noChangeArrowheads="1"/>
              </p:cNvSpPr>
              <p:nvPr/>
            </p:nvSpPr>
            <p:spPr bwMode="auto">
              <a:xfrm>
                <a:off x="10614028" y="3449811"/>
                <a:ext cx="1800001" cy="34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s-ES" sz="1400" b="1" dirty="0">
                    <a:latin typeface="+mn-lt"/>
                  </a:rPr>
                  <a:t>MAYO</a:t>
                </a:r>
              </a:p>
            </p:txBody>
          </p:sp>
          <p:sp>
            <p:nvSpPr>
              <p:cNvPr id="2" name="1 CuadroTexto"/>
              <p:cNvSpPr txBox="1"/>
              <p:nvPr/>
            </p:nvSpPr>
            <p:spPr>
              <a:xfrm>
                <a:off x="-35917" y="5446965"/>
                <a:ext cx="16838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MATERIAL RODANTE</a:t>
                </a:r>
              </a:p>
            </p:txBody>
          </p:sp>
          <p:sp>
            <p:nvSpPr>
              <p:cNvPr id="100" name="17 CuadroTexto"/>
              <p:cNvSpPr txBox="1">
                <a:spLocks noChangeArrowheads="1"/>
              </p:cNvSpPr>
              <p:nvPr/>
            </p:nvSpPr>
            <p:spPr bwMode="auto">
              <a:xfrm>
                <a:off x="8309175" y="4251997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97,62%</a:t>
                </a:r>
              </a:p>
            </p:txBody>
          </p:sp>
          <p:sp>
            <p:nvSpPr>
              <p:cNvPr id="101" name="17 CuadroTexto"/>
              <p:cNvSpPr txBox="1">
                <a:spLocks noChangeArrowheads="1"/>
              </p:cNvSpPr>
              <p:nvPr/>
            </p:nvSpPr>
            <p:spPr bwMode="auto">
              <a:xfrm>
                <a:off x="10663871" y="4254878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97,88%</a:t>
                </a:r>
              </a:p>
            </p:txBody>
          </p:sp>
          <p:sp>
            <p:nvSpPr>
              <p:cNvPr id="102" name="17 CuadroTexto"/>
              <p:cNvSpPr txBox="1">
                <a:spLocks noChangeArrowheads="1"/>
              </p:cNvSpPr>
              <p:nvPr/>
            </p:nvSpPr>
            <p:spPr bwMode="auto">
              <a:xfrm>
                <a:off x="3696516" y="4244522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97,45%</a:t>
                </a:r>
              </a:p>
            </p:txBody>
          </p:sp>
          <p:sp>
            <p:nvSpPr>
              <p:cNvPr id="103" name="17 CuadroTexto"/>
              <p:cNvSpPr txBox="1">
                <a:spLocks noChangeArrowheads="1"/>
              </p:cNvSpPr>
              <p:nvPr/>
            </p:nvSpPr>
            <p:spPr bwMode="auto">
              <a:xfrm>
                <a:off x="5970559" y="4239459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97,52%</a:t>
                </a:r>
              </a:p>
            </p:txBody>
          </p:sp>
          <p:sp>
            <p:nvSpPr>
              <p:cNvPr id="105" name="104 CuadroTexto"/>
              <p:cNvSpPr txBox="1"/>
              <p:nvPr/>
            </p:nvSpPr>
            <p:spPr>
              <a:xfrm>
                <a:off x="-35917" y="4077072"/>
                <a:ext cx="16838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OBRA CIVIL – EQUIPOS E INSTALACIONES</a:t>
                </a:r>
              </a:p>
            </p:txBody>
          </p:sp>
          <p:sp>
            <p:nvSpPr>
              <p:cNvPr id="106" name="17 CuadroTexto"/>
              <p:cNvSpPr txBox="1">
                <a:spLocks noChangeArrowheads="1"/>
              </p:cNvSpPr>
              <p:nvPr/>
            </p:nvSpPr>
            <p:spPr bwMode="auto">
              <a:xfrm>
                <a:off x="1599133" y="5462618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76,80%</a:t>
                </a:r>
              </a:p>
            </p:txBody>
          </p:sp>
          <p:sp>
            <p:nvSpPr>
              <p:cNvPr id="107" name="17 CuadroTexto"/>
              <p:cNvSpPr txBox="1">
                <a:spLocks noChangeArrowheads="1"/>
              </p:cNvSpPr>
              <p:nvPr/>
            </p:nvSpPr>
            <p:spPr bwMode="auto">
              <a:xfrm>
                <a:off x="3831182" y="5469803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76,80%</a:t>
                </a:r>
              </a:p>
            </p:txBody>
          </p:sp>
          <p:sp>
            <p:nvSpPr>
              <p:cNvPr id="108" name="17 CuadroTexto"/>
              <p:cNvSpPr txBox="1">
                <a:spLocks noChangeArrowheads="1"/>
              </p:cNvSpPr>
              <p:nvPr/>
            </p:nvSpPr>
            <p:spPr bwMode="auto">
              <a:xfrm>
                <a:off x="6078436" y="5469803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81,25%</a:t>
                </a:r>
              </a:p>
            </p:txBody>
          </p:sp>
          <p:sp>
            <p:nvSpPr>
              <p:cNvPr id="109" name="17 CuadroTexto"/>
              <p:cNvSpPr txBox="1">
                <a:spLocks noChangeArrowheads="1"/>
              </p:cNvSpPr>
              <p:nvPr/>
            </p:nvSpPr>
            <p:spPr bwMode="auto">
              <a:xfrm>
                <a:off x="8310171" y="5469803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81,25%</a:t>
                </a:r>
              </a:p>
            </p:txBody>
          </p:sp>
          <p:sp>
            <p:nvSpPr>
              <p:cNvPr id="110" name="17 CuadroTexto"/>
              <p:cNvSpPr txBox="1">
                <a:spLocks noChangeArrowheads="1"/>
              </p:cNvSpPr>
              <p:nvPr/>
            </p:nvSpPr>
            <p:spPr bwMode="auto">
              <a:xfrm>
                <a:off x="10555196" y="5469803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81,94%</a:t>
                </a:r>
              </a:p>
            </p:txBody>
          </p:sp>
        </p:grpSp>
        <p:sp>
          <p:nvSpPr>
            <p:cNvPr id="111" name="110 CuadroTexto"/>
            <p:cNvSpPr txBox="1"/>
            <p:nvPr/>
          </p:nvSpPr>
          <p:spPr>
            <a:xfrm>
              <a:off x="-26482" y="6351711"/>
              <a:ext cx="12663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bg1">
                      <a:lumMod val="50000"/>
                    </a:schemeClr>
                  </a:solidFill>
                </a:rPr>
                <a:t>NOTA: </a:t>
              </a:r>
              <a:r>
                <a:rPr lang="es-EC" sz="1200" dirty="0">
                  <a:solidFill>
                    <a:schemeClr val="bg1">
                      <a:lumMod val="50000"/>
                    </a:schemeClr>
                  </a:solidFill>
                </a:rPr>
                <a:t>El 31 de marzo de 2021, se suscribió el Acta de Variación, Ajustes, Decisiones y Acuerdos, en donde se instrumentalizó el presupuesto adicional para el proyecto, teniendo un incremento de USD $39.936.250 al monto total invertido, por lo que el porcentaje de ejecución  presupuestaria de abril tuvo un impacto, reflejando una reducción en el avance de ejecución.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F23E-5AB0-48D2-9D76-C76135039E04}"/>
                </a:ext>
              </a:extLst>
            </p:cNvPr>
            <p:cNvSpPr txBox="1"/>
            <p:nvPr/>
          </p:nvSpPr>
          <p:spPr>
            <a:xfrm>
              <a:off x="6390410" y="4450481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0,61 %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770F8355-087C-479F-A672-DF6ED09ECD63}"/>
                </a:ext>
              </a:extLst>
            </p:cNvPr>
            <p:cNvSpPr/>
            <p:nvPr/>
          </p:nvSpPr>
          <p:spPr>
            <a:xfrm rot="5400000">
              <a:off x="6765534" y="-50691"/>
              <a:ext cx="338341" cy="883363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F5262F5-053D-4101-8AE6-BC488736D20D}"/>
                </a:ext>
              </a:extLst>
            </p:cNvPr>
            <p:cNvSpPr txBox="1"/>
            <p:nvPr/>
          </p:nvSpPr>
          <p:spPr>
            <a:xfrm>
              <a:off x="6398324" y="5714092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5,14 %</a:t>
              </a:r>
            </a:p>
          </p:txBody>
        </p:sp>
        <p:sp>
          <p:nvSpPr>
            <p:cNvPr id="115" name="Right Brace 114">
              <a:extLst>
                <a:ext uri="{FF2B5EF4-FFF2-40B4-BE49-F238E27FC236}">
                  <a16:creationId xmlns:a16="http://schemas.microsoft.com/office/drawing/2014/main" id="{581E14F3-D013-4573-AD60-D70E0ED9F902}"/>
                </a:ext>
              </a:extLst>
            </p:cNvPr>
            <p:cNvSpPr/>
            <p:nvPr/>
          </p:nvSpPr>
          <p:spPr>
            <a:xfrm rot="5400000">
              <a:off x="6773448" y="1212920"/>
              <a:ext cx="338341" cy="883363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9" name="Imagen 72">
              <a:extLst>
                <a:ext uri="{FF2B5EF4-FFF2-40B4-BE49-F238E27FC236}">
                  <a16:creationId xmlns:a16="http://schemas.microsoft.com/office/drawing/2014/main" id="{1AC11F8F-9B6D-4115-8691-397C148FEA52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68" b="46102"/>
            <a:stretch/>
          </p:blipFill>
          <p:spPr bwMode="auto">
            <a:xfrm>
              <a:off x="960766" y="1677364"/>
              <a:ext cx="10859287" cy="13293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335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C80D77-38E8-4BCA-821F-0EF74D804925}"/>
              </a:ext>
            </a:extLst>
          </p:cNvPr>
          <p:cNvGrpSpPr/>
          <p:nvPr/>
        </p:nvGrpSpPr>
        <p:grpSpPr>
          <a:xfrm>
            <a:off x="-5" y="1085816"/>
            <a:ext cx="12457564" cy="5702691"/>
            <a:chOff x="-5" y="1085816"/>
            <a:chExt cx="12457564" cy="5702691"/>
          </a:xfrm>
        </p:grpSpPr>
        <p:grpSp>
          <p:nvGrpSpPr>
            <p:cNvPr id="4" name="Grupo 9"/>
            <p:cNvGrpSpPr/>
            <p:nvPr/>
          </p:nvGrpSpPr>
          <p:grpSpPr>
            <a:xfrm>
              <a:off x="-5" y="1509653"/>
              <a:ext cx="10751338" cy="694301"/>
              <a:chOff x="-6" y="2186431"/>
              <a:chExt cx="7860873" cy="1483899"/>
            </a:xfrm>
          </p:grpSpPr>
          <p:sp>
            <p:nvSpPr>
              <p:cNvPr id="6" name="44 Flecha doblada"/>
              <p:cNvSpPr/>
              <p:nvPr/>
            </p:nvSpPr>
            <p:spPr>
              <a:xfrm rot="5400000">
                <a:off x="481936" y="2305150"/>
                <a:ext cx="883238" cy="1847121"/>
              </a:xfrm>
              <a:prstGeom prst="bentArrow">
                <a:avLst>
                  <a:gd name="adj1" fmla="val 26846"/>
                  <a:gd name="adj2" fmla="val 13423"/>
                  <a:gd name="adj3" fmla="val 36868"/>
                  <a:gd name="adj4" fmla="val 42174"/>
                </a:avLst>
              </a:prstGeom>
              <a:solidFill>
                <a:srgbClr val="2B8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7" name="44 Flecha doblada"/>
              <p:cNvSpPr/>
              <p:nvPr/>
            </p:nvSpPr>
            <p:spPr>
              <a:xfrm rot="5400000">
                <a:off x="1711478" y="781416"/>
                <a:ext cx="1177431" cy="4600394"/>
              </a:xfrm>
              <a:prstGeom prst="bentArrow">
                <a:avLst>
                  <a:gd name="adj1" fmla="val 26846"/>
                  <a:gd name="adj2" fmla="val 13423"/>
                  <a:gd name="adj3" fmla="val 43384"/>
                  <a:gd name="adj4" fmla="val 41388"/>
                </a:avLst>
              </a:prstGeom>
              <a:solidFill>
                <a:srgbClr val="1B5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8" name="44 Flecha doblada"/>
              <p:cNvSpPr/>
              <p:nvPr/>
            </p:nvSpPr>
            <p:spPr>
              <a:xfrm rot="5400000">
                <a:off x="3190507" y="-1004076"/>
                <a:ext cx="1479854" cy="7860867"/>
              </a:xfrm>
              <a:prstGeom prst="bentArrow">
                <a:avLst>
                  <a:gd name="adj1" fmla="val 26846"/>
                  <a:gd name="adj2" fmla="val 13423"/>
                  <a:gd name="adj3" fmla="val 43930"/>
                  <a:gd name="adj4" fmla="val 43750"/>
                </a:avLst>
              </a:prstGeom>
              <a:solidFill>
                <a:srgbClr val="1641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</p:grpSp>
        <p:sp>
          <p:nvSpPr>
            <p:cNvPr id="10" name="17 CuadroTexto"/>
            <p:cNvSpPr txBox="1">
              <a:spLocks noChangeArrowheads="1"/>
            </p:cNvSpPr>
            <p:nvPr/>
          </p:nvSpPr>
          <p:spPr bwMode="auto">
            <a:xfrm>
              <a:off x="180107" y="3352543"/>
              <a:ext cx="3168352" cy="277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Font typeface="Arial" panose="020B0604020202020204" pitchFamily="34" charset="0"/>
                <a:buNone/>
                <a:defRPr/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QUITO HONESTO</a:t>
              </a: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800" dirty="0" err="1">
                  <a:latin typeface="Roboto Thin"/>
                </a:rPr>
                <a:t>Protocolo</a:t>
              </a:r>
              <a:r>
                <a:rPr lang="en-US" sz="1800" dirty="0">
                  <a:latin typeface="Roboto Thin"/>
                </a:rPr>
                <a:t> de </a:t>
              </a:r>
              <a:r>
                <a:rPr lang="en-US" sz="1800" dirty="0" err="1">
                  <a:latin typeface="Roboto Thin"/>
                </a:rPr>
                <a:t>acompañamiento</a:t>
              </a:r>
              <a:r>
                <a:rPr lang="en-US" sz="1800" dirty="0">
                  <a:latin typeface="Roboto Thin"/>
                </a:rPr>
                <a:t> para </a:t>
              </a:r>
              <a:r>
                <a:rPr lang="en-US" sz="1800" dirty="0" err="1">
                  <a:latin typeface="Roboto Thin"/>
                </a:rPr>
                <a:t>procesos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precontractuales</a:t>
              </a:r>
              <a:r>
                <a:rPr lang="en-US" sz="1800" dirty="0">
                  <a:latin typeface="Roboto Thin"/>
                </a:rPr>
                <a:t> - </a:t>
              </a:r>
              <a:r>
                <a:rPr lang="en-US" sz="1800" dirty="0" err="1">
                  <a:latin typeface="Roboto Thin"/>
                </a:rPr>
                <a:t>Implementaco</a:t>
              </a:r>
              <a:r>
                <a:rPr lang="en-US" sz="1800" dirty="0">
                  <a:latin typeface="Roboto Thin"/>
                </a:rPr>
                <a:t>.</a:t>
              </a:r>
            </a:p>
            <a:p>
              <a:pPr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8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800" dirty="0">
                  <a:latin typeface="Roboto Thin"/>
                </a:rPr>
                <a:t>12 </a:t>
              </a:r>
              <a:r>
                <a:rPr lang="en-US" sz="1800" dirty="0" err="1">
                  <a:latin typeface="Roboto Thin"/>
                </a:rPr>
                <a:t>Reuniones</a:t>
              </a:r>
              <a:r>
                <a:rPr lang="en-US" sz="1800" dirty="0">
                  <a:latin typeface="Roboto Thin"/>
                </a:rPr>
                <a:t> de </a:t>
              </a:r>
              <a:r>
                <a:rPr lang="en-US" sz="1800" dirty="0" err="1">
                  <a:latin typeface="Roboto Thin"/>
                </a:rPr>
                <a:t>Trabajo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mantenidas</a:t>
              </a:r>
              <a:r>
                <a:rPr lang="en-US" sz="1800" dirty="0">
                  <a:latin typeface="Roboto Thin"/>
                </a:rPr>
                <a:t> con la </a:t>
              </a:r>
              <a:r>
                <a:rPr lang="en-US" sz="1800" dirty="0" err="1">
                  <a:latin typeface="Roboto Thin"/>
                </a:rPr>
                <a:t>Comisión</a:t>
              </a:r>
              <a:r>
                <a:rPr lang="en-US" sz="1800" dirty="0">
                  <a:latin typeface="Roboto Thin"/>
                </a:rPr>
                <a:t> de Quito </a:t>
              </a:r>
              <a:r>
                <a:rPr lang="en-US" sz="1800" dirty="0" err="1">
                  <a:latin typeface="Roboto Thin"/>
                </a:rPr>
                <a:t>Honesto</a:t>
              </a:r>
              <a:endParaRPr lang="es-ES" sz="1800" dirty="0">
                <a:latin typeface="Roboto Thin"/>
              </a:endParaRPr>
            </a:p>
          </p:txBody>
        </p:sp>
        <p:sp>
          <p:nvSpPr>
            <p:cNvPr id="11" name="17 CuadroTexto"/>
            <p:cNvSpPr txBox="1">
              <a:spLocks noChangeArrowheads="1"/>
            </p:cNvSpPr>
            <p:nvPr/>
          </p:nvSpPr>
          <p:spPr bwMode="auto">
            <a:xfrm>
              <a:off x="3780507" y="3354077"/>
              <a:ext cx="3456384" cy="301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VEEDURÍAS</a:t>
              </a: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800" dirty="0" err="1">
                  <a:latin typeface="Roboto Thin"/>
                </a:rPr>
                <a:t>Mecanismo</a:t>
              </a:r>
              <a:r>
                <a:rPr lang="en-US" sz="1800" dirty="0">
                  <a:latin typeface="Roboto Thin"/>
                </a:rPr>
                <a:t> de </a:t>
              </a:r>
              <a:r>
                <a:rPr lang="en-US" sz="1800" dirty="0" err="1">
                  <a:latin typeface="Roboto Thin"/>
                </a:rPr>
                <a:t>atención</a:t>
              </a:r>
              <a:r>
                <a:rPr lang="en-US" sz="1800" dirty="0">
                  <a:latin typeface="Roboto Thin"/>
                </a:rPr>
                <a:t> a </a:t>
              </a:r>
              <a:r>
                <a:rPr lang="en-US" sz="1800" dirty="0" err="1">
                  <a:latin typeface="Roboto Thin"/>
                </a:rPr>
                <a:t>requerimientos</a:t>
              </a:r>
              <a:r>
                <a:rPr lang="en-US" sz="1800" dirty="0">
                  <a:latin typeface="Roboto Thin"/>
                </a:rPr>
                <a:t> – </a:t>
              </a:r>
              <a:r>
                <a:rPr lang="en-US" sz="1800" dirty="0" err="1">
                  <a:latin typeface="Roboto Thin"/>
                </a:rPr>
                <a:t>Definido</a:t>
              </a:r>
              <a:r>
                <a:rPr lang="en-US" sz="1800" dirty="0">
                  <a:latin typeface="Roboto Thin"/>
                </a:rPr>
                <a:t> e </a:t>
              </a:r>
              <a:r>
                <a:rPr lang="en-US" sz="1800" dirty="0" err="1">
                  <a:latin typeface="Roboto Thin"/>
                </a:rPr>
                <a:t>implementado</a:t>
              </a:r>
              <a:endParaRPr lang="en-US" sz="18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n-US" sz="18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800" dirty="0" err="1">
                  <a:latin typeface="Roboto Thin"/>
                </a:rPr>
                <a:t>Solicitud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recibida</a:t>
              </a:r>
              <a:r>
                <a:rPr lang="en-US" sz="1800" dirty="0">
                  <a:latin typeface="Roboto Thin"/>
                </a:rPr>
                <a:t> el 18 de mayo </a:t>
              </a:r>
              <a:r>
                <a:rPr lang="en-US" sz="1800" dirty="0" err="1">
                  <a:latin typeface="Roboto Thin"/>
                </a:rPr>
                <a:t>referente</a:t>
              </a:r>
              <a:r>
                <a:rPr lang="en-US" sz="1800" dirty="0">
                  <a:latin typeface="Roboto Thin"/>
                </a:rPr>
                <a:t> a la </a:t>
              </a:r>
              <a:r>
                <a:rPr lang="en-US" sz="1800" dirty="0" err="1">
                  <a:latin typeface="Roboto Thin"/>
                </a:rPr>
                <a:t>Creación</a:t>
              </a:r>
              <a:r>
                <a:rPr lang="en-US" sz="1800" dirty="0">
                  <a:latin typeface="Roboto Thin"/>
                </a:rPr>
                <a:t> de la </a:t>
              </a:r>
              <a:r>
                <a:rPr lang="en-US" sz="1800" dirty="0" err="1">
                  <a:latin typeface="Roboto Thin"/>
                </a:rPr>
                <a:t>Comisión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Técnica</a:t>
              </a:r>
              <a:r>
                <a:rPr lang="en-US" sz="1800" dirty="0">
                  <a:latin typeface="Roboto Thin"/>
                </a:rPr>
                <a:t> – </a:t>
              </a:r>
              <a:r>
                <a:rPr lang="en-US" sz="1800" dirty="0" err="1">
                  <a:latin typeface="Roboto Thin"/>
                </a:rPr>
                <a:t>Atendido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mediante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Oficio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Nro</a:t>
              </a:r>
              <a:r>
                <a:rPr lang="en-US" sz="1800" dirty="0">
                  <a:latin typeface="Roboto Thin"/>
                </a:rPr>
                <a:t>. </a:t>
              </a:r>
              <a:r>
                <a:rPr lang="es-EC" sz="1800" dirty="0">
                  <a:latin typeface="Roboto Thin"/>
                </a:rPr>
                <a:t>EPMMQ-GG-2021-0715-O de 18 de mayo</a:t>
              </a:r>
              <a:endParaRPr lang="es-ES" sz="1800" dirty="0">
                <a:latin typeface="Roboto Thin"/>
              </a:endParaRPr>
            </a:p>
          </p:txBody>
        </p:sp>
        <p:sp>
          <p:nvSpPr>
            <p:cNvPr id="12" name="11 CuadroTexto"/>
            <p:cNvSpPr txBox="1">
              <a:spLocks noChangeArrowheads="1"/>
            </p:cNvSpPr>
            <p:nvPr/>
          </p:nvSpPr>
          <p:spPr bwMode="auto">
            <a:xfrm>
              <a:off x="7668939" y="3284984"/>
              <a:ext cx="4788620" cy="350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COMISIÓN TÉCNICA REVISIÓN MODELO DE GESTIÓN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07 de mayo </a:t>
              </a:r>
              <a:r>
                <a:rPr lang="en-US" sz="1600" dirty="0" err="1">
                  <a:latin typeface="Roboto Thin"/>
                </a:rPr>
                <a:t>disposición</a:t>
              </a:r>
              <a:r>
                <a:rPr lang="en-US" sz="1600" dirty="0">
                  <a:latin typeface="Roboto Thin"/>
                </a:rPr>
                <a:t> de </a:t>
              </a:r>
              <a:r>
                <a:rPr lang="en-US" sz="1600" dirty="0" err="1">
                  <a:latin typeface="Roboto Thin"/>
                </a:rPr>
                <a:t>crear</a:t>
              </a:r>
              <a:r>
                <a:rPr lang="en-US" sz="1600" dirty="0">
                  <a:latin typeface="Roboto Thin"/>
                </a:rPr>
                <a:t> la </a:t>
              </a:r>
              <a:r>
                <a:rPr lang="en-US" sz="1600" dirty="0" err="1">
                  <a:latin typeface="Roboto Thin"/>
                </a:rPr>
                <a:t>comisión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técnica</a:t>
              </a:r>
              <a:r>
                <a:rPr lang="en-US" sz="1600" dirty="0">
                  <a:latin typeface="Roboto Thin"/>
                </a:rPr>
                <a:t> – </a:t>
              </a:r>
              <a:r>
                <a:rPr lang="en-US" sz="1600" dirty="0" err="1">
                  <a:latin typeface="Roboto Thin"/>
                </a:rPr>
                <a:t>Implementado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11 de mayo </a:t>
              </a:r>
              <a:r>
                <a:rPr lang="en-US" sz="1600" dirty="0" err="1">
                  <a:latin typeface="Roboto Thin"/>
                </a:rPr>
                <a:t>Metodología</a:t>
              </a:r>
              <a:r>
                <a:rPr lang="en-US" sz="1600" dirty="0">
                  <a:latin typeface="Roboto Thin"/>
                </a:rPr>
                <a:t> de mesas de </a:t>
              </a:r>
              <a:r>
                <a:rPr lang="en-US" sz="1600" dirty="0" err="1">
                  <a:latin typeface="Roboto Thin"/>
                </a:rPr>
                <a:t>trabajo</a:t>
              </a:r>
              <a:r>
                <a:rPr lang="en-US" sz="1600" dirty="0">
                  <a:latin typeface="Roboto Thin"/>
                </a:rPr>
                <a:t> – </a:t>
              </a:r>
              <a:r>
                <a:rPr lang="en-US" sz="1600" dirty="0" err="1">
                  <a:latin typeface="Roboto Thin"/>
                </a:rPr>
                <a:t>Definida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17 de mayo </a:t>
              </a:r>
              <a:r>
                <a:rPr lang="en-US" sz="1600" dirty="0" err="1">
                  <a:latin typeface="Roboto Thin"/>
                </a:rPr>
                <a:t>Metodología</a:t>
              </a:r>
              <a:r>
                <a:rPr lang="en-US" sz="1600" dirty="0">
                  <a:latin typeface="Roboto Thin"/>
                </a:rPr>
                <a:t> de mesas de </a:t>
              </a:r>
              <a:r>
                <a:rPr lang="en-US" sz="1600" dirty="0" err="1">
                  <a:latin typeface="Roboto Thin"/>
                </a:rPr>
                <a:t>trabajo</a:t>
              </a:r>
              <a:r>
                <a:rPr lang="en-US" sz="1600" dirty="0">
                  <a:latin typeface="Roboto Thin"/>
                </a:rPr>
                <a:t> – </a:t>
              </a:r>
              <a:r>
                <a:rPr lang="en-US" sz="1600" dirty="0" err="1">
                  <a:latin typeface="Roboto Thin"/>
                </a:rPr>
                <a:t>Aprobada</a:t>
              </a:r>
              <a:r>
                <a:rPr lang="en-US" sz="1600" dirty="0">
                  <a:latin typeface="Roboto Thin"/>
                </a:rPr>
                <a:t> e </a:t>
              </a:r>
              <a:r>
                <a:rPr lang="en-US" sz="1600" dirty="0" err="1">
                  <a:latin typeface="Roboto Thin"/>
                </a:rPr>
                <a:t>implemendada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19 de mayo Mesa de </a:t>
              </a:r>
              <a:r>
                <a:rPr lang="en-US" sz="1600" dirty="0" err="1">
                  <a:latin typeface="Roboto Thin"/>
                </a:rPr>
                <a:t>trabajo</a:t>
              </a:r>
              <a:r>
                <a:rPr lang="en-US" sz="1600" dirty="0">
                  <a:latin typeface="Roboto Thin"/>
                </a:rPr>
                <a:t> – </a:t>
              </a:r>
              <a:r>
                <a:rPr lang="en-US" sz="1600" dirty="0" err="1">
                  <a:latin typeface="Roboto Thin"/>
                </a:rPr>
                <a:t>Presentación</a:t>
              </a:r>
              <a:r>
                <a:rPr lang="en-US" sz="1600" dirty="0">
                  <a:latin typeface="Roboto Thin"/>
                </a:rPr>
                <a:t> y </a:t>
              </a:r>
              <a:r>
                <a:rPr lang="en-US" sz="1600" dirty="0" err="1">
                  <a:latin typeface="Roboto Thin"/>
                </a:rPr>
                <a:t>análisis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técnico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jurídico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20 de mayo Mesa de </a:t>
              </a:r>
              <a:r>
                <a:rPr lang="en-US" sz="1600" dirty="0" err="1">
                  <a:latin typeface="Roboto Thin"/>
                </a:rPr>
                <a:t>Trabajo</a:t>
              </a:r>
              <a:r>
                <a:rPr lang="en-US" sz="1600" dirty="0">
                  <a:latin typeface="Roboto Thin"/>
                </a:rPr>
                <a:t> – </a:t>
              </a:r>
              <a:r>
                <a:rPr lang="en-US" sz="1600" dirty="0" err="1">
                  <a:latin typeface="Roboto Thin"/>
                </a:rPr>
                <a:t>Análisis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técnico</a:t>
              </a:r>
              <a:r>
                <a:rPr lang="en-US" sz="1600" dirty="0">
                  <a:latin typeface="Roboto Thin"/>
                </a:rPr>
                <a:t> de </a:t>
              </a:r>
              <a:r>
                <a:rPr lang="en-US" sz="1600" dirty="0" err="1">
                  <a:latin typeface="Roboto Thin"/>
                </a:rPr>
                <a:t>costos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27 de mayo la </a:t>
              </a:r>
              <a:r>
                <a:rPr lang="en-US" sz="1600" dirty="0" err="1">
                  <a:latin typeface="Roboto Thin"/>
                </a:rPr>
                <a:t>mediación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envía</a:t>
              </a:r>
              <a:r>
                <a:rPr lang="en-US" sz="1600" dirty="0">
                  <a:latin typeface="Roboto Thin"/>
                </a:rPr>
                <a:t> el </a:t>
              </a:r>
              <a:r>
                <a:rPr lang="en-US" sz="1600" dirty="0" err="1">
                  <a:latin typeface="Roboto Thin"/>
                </a:rPr>
                <a:t>informe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preliminar</a:t>
              </a:r>
              <a:r>
                <a:rPr lang="en-US" sz="1600" dirty="0">
                  <a:latin typeface="Roboto Thin"/>
                </a:rPr>
                <a:t>.</a:t>
              </a:r>
              <a:endParaRPr lang="es-ES" sz="1400" dirty="0">
                <a:latin typeface="Roboto Thin"/>
              </a:endParaRPr>
            </a:p>
          </p:txBody>
        </p:sp>
        <p:sp>
          <p:nvSpPr>
            <p:cNvPr id="19" name="Rectángulo 1"/>
            <p:cNvSpPr/>
            <p:nvPr/>
          </p:nvSpPr>
          <p:spPr>
            <a:xfrm>
              <a:off x="144008" y="2276874"/>
              <a:ext cx="12205451" cy="896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Triángulo isósceles 23"/>
            <p:cNvSpPr/>
            <p:nvPr/>
          </p:nvSpPr>
          <p:spPr>
            <a:xfrm>
              <a:off x="1744210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Triángulo isósceles 24"/>
            <p:cNvSpPr/>
            <p:nvPr/>
          </p:nvSpPr>
          <p:spPr>
            <a:xfrm>
              <a:off x="5541554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Triángulo isósceles 25"/>
            <p:cNvSpPr/>
            <p:nvPr/>
          </p:nvSpPr>
          <p:spPr>
            <a:xfrm>
              <a:off x="9901188" y="227687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Freeform 405"/>
            <p:cNvSpPr/>
            <p:nvPr/>
          </p:nvSpPr>
          <p:spPr>
            <a:xfrm>
              <a:off x="2154387" y="2547093"/>
              <a:ext cx="515938" cy="534987"/>
            </a:xfrm>
            <a:custGeom>
              <a:avLst/>
              <a:gdLst>
                <a:gd name="connsiteX0" fmla="*/ 61695 w 426791"/>
                <a:gd name="connsiteY0" fmla="*/ 298895 h 426791"/>
                <a:gd name="connsiteX1" fmla="*/ 36059 w 426791"/>
                <a:gd name="connsiteY1" fmla="*/ 324530 h 426791"/>
                <a:gd name="connsiteX2" fmla="*/ 36059 w 426791"/>
                <a:gd name="connsiteY2" fmla="*/ 354673 h 426791"/>
                <a:gd name="connsiteX3" fmla="*/ 72118 w 426791"/>
                <a:gd name="connsiteY3" fmla="*/ 354673 h 426791"/>
                <a:gd name="connsiteX4" fmla="*/ 72118 w 426791"/>
                <a:gd name="connsiteY4" fmla="*/ 390732 h 426791"/>
                <a:gd name="connsiteX5" fmla="*/ 102261 w 426791"/>
                <a:gd name="connsiteY5" fmla="*/ 390732 h 426791"/>
                <a:gd name="connsiteX6" fmla="*/ 127896 w 426791"/>
                <a:gd name="connsiteY6" fmla="*/ 365097 h 426791"/>
                <a:gd name="connsiteX7" fmla="*/ 243398 w 426791"/>
                <a:gd name="connsiteY7" fmla="*/ 123107 h 426791"/>
                <a:gd name="connsiteX8" fmla="*/ 238608 w 426791"/>
                <a:gd name="connsiteY8" fmla="*/ 125079 h 426791"/>
                <a:gd name="connsiteX9" fmla="*/ 85922 w 426791"/>
                <a:gd name="connsiteY9" fmla="*/ 277766 h 426791"/>
                <a:gd name="connsiteX10" fmla="*/ 83950 w 426791"/>
                <a:gd name="connsiteY10" fmla="*/ 282555 h 426791"/>
                <a:gd name="connsiteX11" fmla="*/ 90147 w 426791"/>
                <a:gd name="connsiteY11" fmla="*/ 288753 h 426791"/>
                <a:gd name="connsiteX12" fmla="*/ 94936 w 426791"/>
                <a:gd name="connsiteY12" fmla="*/ 286781 h 426791"/>
                <a:gd name="connsiteX13" fmla="*/ 247624 w 426791"/>
                <a:gd name="connsiteY13" fmla="*/ 134094 h 426791"/>
                <a:gd name="connsiteX14" fmla="*/ 249596 w 426791"/>
                <a:gd name="connsiteY14" fmla="*/ 129305 h 426791"/>
                <a:gd name="connsiteX15" fmla="*/ 243398 w 426791"/>
                <a:gd name="connsiteY15" fmla="*/ 123107 h 426791"/>
                <a:gd name="connsiteX16" fmla="*/ 234383 w 426791"/>
                <a:gd name="connsiteY16" fmla="*/ 75217 h 426791"/>
                <a:gd name="connsiteX17" fmla="*/ 351575 w 426791"/>
                <a:gd name="connsiteY17" fmla="*/ 192408 h 426791"/>
                <a:gd name="connsiteX18" fmla="*/ 117192 w 426791"/>
                <a:gd name="connsiteY18" fmla="*/ 426791 h 426791"/>
                <a:gd name="connsiteX19" fmla="*/ 0 w 426791"/>
                <a:gd name="connsiteY19" fmla="*/ 426791 h 426791"/>
                <a:gd name="connsiteX20" fmla="*/ 0 w 426791"/>
                <a:gd name="connsiteY20" fmla="*/ 309599 h 426791"/>
                <a:gd name="connsiteX21" fmla="*/ 324530 w 426791"/>
                <a:gd name="connsiteY21" fmla="*/ 0 h 426791"/>
                <a:gd name="connsiteX22" fmla="*/ 350166 w 426791"/>
                <a:gd name="connsiteY22" fmla="*/ 10705 h 426791"/>
                <a:gd name="connsiteX23" fmla="*/ 416368 w 426791"/>
                <a:gd name="connsiteY23" fmla="*/ 76625 h 426791"/>
                <a:gd name="connsiteX24" fmla="*/ 426791 w 426791"/>
                <a:gd name="connsiteY24" fmla="*/ 102261 h 426791"/>
                <a:gd name="connsiteX25" fmla="*/ 416368 w 426791"/>
                <a:gd name="connsiteY25" fmla="*/ 127615 h 426791"/>
                <a:gd name="connsiteX26" fmla="*/ 369604 w 426791"/>
                <a:gd name="connsiteY26" fmla="*/ 174378 h 426791"/>
                <a:gd name="connsiteX27" fmla="*/ 252412 w 426791"/>
                <a:gd name="connsiteY27" fmla="*/ 57187 h 426791"/>
                <a:gd name="connsiteX28" fmla="*/ 299176 w 426791"/>
                <a:gd name="connsiteY28" fmla="*/ 10705 h 426791"/>
                <a:gd name="connsiteX29" fmla="*/ 324530 w 426791"/>
                <a:gd name="connsiteY29" fmla="*/ 0 h 42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6791" h="426791">
                  <a:moveTo>
                    <a:pt x="61695" y="298895"/>
                  </a:moveTo>
                  <a:lnTo>
                    <a:pt x="36059" y="324530"/>
                  </a:lnTo>
                  <a:lnTo>
                    <a:pt x="36059" y="354673"/>
                  </a:lnTo>
                  <a:lnTo>
                    <a:pt x="72118" y="354673"/>
                  </a:lnTo>
                  <a:lnTo>
                    <a:pt x="72118" y="390732"/>
                  </a:lnTo>
                  <a:lnTo>
                    <a:pt x="102261" y="390732"/>
                  </a:lnTo>
                  <a:lnTo>
                    <a:pt x="127896" y="365097"/>
                  </a:lnTo>
                  <a:close/>
                  <a:moveTo>
                    <a:pt x="243398" y="123107"/>
                  </a:moveTo>
                  <a:cubicBezTo>
                    <a:pt x="241520" y="123107"/>
                    <a:pt x="239923" y="123765"/>
                    <a:pt x="238608" y="125079"/>
                  </a:cubicBezTo>
                  <a:lnTo>
                    <a:pt x="85922" y="277766"/>
                  </a:lnTo>
                  <a:cubicBezTo>
                    <a:pt x="84607" y="279081"/>
                    <a:pt x="83950" y="280677"/>
                    <a:pt x="83950" y="282555"/>
                  </a:cubicBezTo>
                  <a:cubicBezTo>
                    <a:pt x="83950" y="286687"/>
                    <a:pt x="86016" y="288753"/>
                    <a:pt x="90147" y="288753"/>
                  </a:cubicBezTo>
                  <a:cubicBezTo>
                    <a:pt x="92025" y="288753"/>
                    <a:pt x="93622" y="288096"/>
                    <a:pt x="94936" y="286781"/>
                  </a:cubicBezTo>
                  <a:lnTo>
                    <a:pt x="247624" y="134094"/>
                  </a:lnTo>
                  <a:cubicBezTo>
                    <a:pt x="248938" y="132779"/>
                    <a:pt x="249596" y="131183"/>
                    <a:pt x="249596" y="129305"/>
                  </a:cubicBezTo>
                  <a:cubicBezTo>
                    <a:pt x="249596" y="125173"/>
                    <a:pt x="247530" y="123107"/>
                    <a:pt x="243398" y="123107"/>
                  </a:cubicBezTo>
                  <a:close/>
                  <a:moveTo>
                    <a:pt x="234383" y="75217"/>
                  </a:moveTo>
                  <a:lnTo>
                    <a:pt x="351575" y="192408"/>
                  </a:lnTo>
                  <a:lnTo>
                    <a:pt x="117192" y="426791"/>
                  </a:lnTo>
                  <a:lnTo>
                    <a:pt x="0" y="426791"/>
                  </a:lnTo>
                  <a:lnTo>
                    <a:pt x="0" y="309599"/>
                  </a:lnTo>
                  <a:close/>
                  <a:moveTo>
                    <a:pt x="324530" y="0"/>
                  </a:moveTo>
                  <a:cubicBezTo>
                    <a:pt x="334484" y="0"/>
                    <a:pt x="343030" y="3568"/>
                    <a:pt x="350166" y="10705"/>
                  </a:cubicBezTo>
                  <a:lnTo>
                    <a:pt x="416368" y="76625"/>
                  </a:lnTo>
                  <a:cubicBezTo>
                    <a:pt x="423316" y="83950"/>
                    <a:pt x="426791" y="92495"/>
                    <a:pt x="426791" y="102261"/>
                  </a:cubicBezTo>
                  <a:cubicBezTo>
                    <a:pt x="426791" y="112214"/>
                    <a:pt x="423316" y="120666"/>
                    <a:pt x="416368" y="127615"/>
                  </a:cubicBezTo>
                  <a:lnTo>
                    <a:pt x="369604" y="174378"/>
                  </a:lnTo>
                  <a:lnTo>
                    <a:pt x="252412" y="57187"/>
                  </a:lnTo>
                  <a:lnTo>
                    <a:pt x="299176" y="10705"/>
                  </a:lnTo>
                  <a:cubicBezTo>
                    <a:pt x="305938" y="3568"/>
                    <a:pt x="314388" y="0"/>
                    <a:pt x="324530" y="0"/>
                  </a:cubicBezTo>
                  <a:close/>
                </a:path>
              </a:pathLst>
            </a:custGeom>
            <a:solidFill>
              <a:srgbClr val="2B8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/>
            </a:p>
          </p:txBody>
        </p:sp>
        <p:sp>
          <p:nvSpPr>
            <p:cNvPr id="17" name="Freeform 422"/>
            <p:cNvSpPr/>
            <p:nvPr/>
          </p:nvSpPr>
          <p:spPr>
            <a:xfrm>
              <a:off x="6034354" y="2621706"/>
              <a:ext cx="493713" cy="534987"/>
            </a:xfrm>
            <a:custGeom>
              <a:avLst/>
              <a:gdLst/>
              <a:ahLst/>
              <a:cxnLst/>
              <a:rect l="l" t="t" r="r" b="b"/>
              <a:pathLst>
                <a:path w="397223" h="396648">
                  <a:moveTo>
                    <a:pt x="18317" y="0"/>
                  </a:moveTo>
                  <a:lnTo>
                    <a:pt x="378907" y="0"/>
                  </a:lnTo>
                  <a:cubicBezTo>
                    <a:pt x="386795" y="0"/>
                    <a:pt x="392335" y="3662"/>
                    <a:pt x="395527" y="10987"/>
                  </a:cubicBezTo>
                  <a:cubicBezTo>
                    <a:pt x="398720" y="18687"/>
                    <a:pt x="397406" y="25260"/>
                    <a:pt x="391584" y="30706"/>
                  </a:cubicBezTo>
                  <a:lnTo>
                    <a:pt x="252700" y="169589"/>
                  </a:lnTo>
                  <a:lnTo>
                    <a:pt x="252700" y="378619"/>
                  </a:lnTo>
                  <a:cubicBezTo>
                    <a:pt x="252700" y="386506"/>
                    <a:pt x="249038" y="392047"/>
                    <a:pt x="241714" y="395240"/>
                  </a:cubicBezTo>
                  <a:cubicBezTo>
                    <a:pt x="239272" y="396179"/>
                    <a:pt x="236925" y="396648"/>
                    <a:pt x="234671" y="396648"/>
                  </a:cubicBezTo>
                  <a:cubicBezTo>
                    <a:pt x="229600" y="396648"/>
                    <a:pt x="225375" y="394864"/>
                    <a:pt x="221994" y="391296"/>
                  </a:cubicBezTo>
                  <a:lnTo>
                    <a:pt x="149876" y="319178"/>
                  </a:lnTo>
                  <a:cubicBezTo>
                    <a:pt x="146308" y="315609"/>
                    <a:pt x="144524" y="311384"/>
                    <a:pt x="144524" y="306501"/>
                  </a:cubicBezTo>
                  <a:lnTo>
                    <a:pt x="144524" y="169589"/>
                  </a:lnTo>
                  <a:lnTo>
                    <a:pt x="5640" y="30706"/>
                  </a:lnTo>
                  <a:cubicBezTo>
                    <a:pt x="-182" y="25260"/>
                    <a:pt x="-1496" y="18687"/>
                    <a:pt x="1697" y="10987"/>
                  </a:cubicBezTo>
                  <a:cubicBezTo>
                    <a:pt x="4889" y="3662"/>
                    <a:pt x="10430" y="0"/>
                    <a:pt x="18317" y="0"/>
                  </a:cubicBezTo>
                  <a:close/>
                </a:path>
              </a:pathLst>
            </a:custGeom>
            <a:solidFill>
              <a:srgbClr val="1B5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18" name="Freeform 477"/>
            <p:cNvSpPr/>
            <p:nvPr/>
          </p:nvSpPr>
          <p:spPr>
            <a:xfrm>
              <a:off x="10463550" y="2563893"/>
              <a:ext cx="431800" cy="576000"/>
            </a:xfrm>
            <a:custGeom>
              <a:avLst/>
              <a:gdLst>
                <a:gd name="connsiteX0" fmla="*/ 117191 w 432706"/>
                <a:gd name="connsiteY0" fmla="*/ 360589 h 504825"/>
                <a:gd name="connsiteX1" fmla="*/ 315515 w 432706"/>
                <a:gd name="connsiteY1" fmla="*/ 360589 h 504825"/>
                <a:gd name="connsiteX2" fmla="*/ 321994 w 432706"/>
                <a:gd name="connsiteY2" fmla="*/ 363125 h 504825"/>
                <a:gd name="connsiteX3" fmla="*/ 324530 w 432706"/>
                <a:gd name="connsiteY3" fmla="*/ 369604 h 504825"/>
                <a:gd name="connsiteX4" fmla="*/ 324530 w 432706"/>
                <a:gd name="connsiteY4" fmla="*/ 387634 h 504825"/>
                <a:gd name="connsiteX5" fmla="*/ 321994 w 432706"/>
                <a:gd name="connsiteY5" fmla="*/ 394113 h 504825"/>
                <a:gd name="connsiteX6" fmla="*/ 315515 w 432706"/>
                <a:gd name="connsiteY6" fmla="*/ 396648 h 504825"/>
                <a:gd name="connsiteX7" fmla="*/ 117191 w 432706"/>
                <a:gd name="connsiteY7" fmla="*/ 396648 h 504825"/>
                <a:gd name="connsiteX8" fmla="*/ 110712 w 432706"/>
                <a:gd name="connsiteY8" fmla="*/ 394113 h 504825"/>
                <a:gd name="connsiteX9" fmla="*/ 108176 w 432706"/>
                <a:gd name="connsiteY9" fmla="*/ 387634 h 504825"/>
                <a:gd name="connsiteX10" fmla="*/ 108176 w 432706"/>
                <a:gd name="connsiteY10" fmla="*/ 369604 h 504825"/>
                <a:gd name="connsiteX11" fmla="*/ 110712 w 432706"/>
                <a:gd name="connsiteY11" fmla="*/ 363125 h 504825"/>
                <a:gd name="connsiteX12" fmla="*/ 117191 w 432706"/>
                <a:gd name="connsiteY12" fmla="*/ 360589 h 504825"/>
                <a:gd name="connsiteX13" fmla="*/ 117191 w 432706"/>
                <a:gd name="connsiteY13" fmla="*/ 288471 h 504825"/>
                <a:gd name="connsiteX14" fmla="*/ 315515 w 432706"/>
                <a:gd name="connsiteY14" fmla="*/ 288471 h 504825"/>
                <a:gd name="connsiteX15" fmla="*/ 321994 w 432706"/>
                <a:gd name="connsiteY15" fmla="*/ 291007 h 504825"/>
                <a:gd name="connsiteX16" fmla="*/ 324530 w 432706"/>
                <a:gd name="connsiteY16" fmla="*/ 297486 h 504825"/>
                <a:gd name="connsiteX17" fmla="*/ 324530 w 432706"/>
                <a:gd name="connsiteY17" fmla="*/ 315516 h 504825"/>
                <a:gd name="connsiteX18" fmla="*/ 321994 w 432706"/>
                <a:gd name="connsiteY18" fmla="*/ 321995 h 504825"/>
                <a:gd name="connsiteX19" fmla="*/ 315515 w 432706"/>
                <a:gd name="connsiteY19" fmla="*/ 324530 h 504825"/>
                <a:gd name="connsiteX20" fmla="*/ 117191 w 432706"/>
                <a:gd name="connsiteY20" fmla="*/ 324530 h 504825"/>
                <a:gd name="connsiteX21" fmla="*/ 110712 w 432706"/>
                <a:gd name="connsiteY21" fmla="*/ 321995 h 504825"/>
                <a:gd name="connsiteX22" fmla="*/ 108176 w 432706"/>
                <a:gd name="connsiteY22" fmla="*/ 315516 h 504825"/>
                <a:gd name="connsiteX23" fmla="*/ 108176 w 432706"/>
                <a:gd name="connsiteY23" fmla="*/ 297486 h 504825"/>
                <a:gd name="connsiteX24" fmla="*/ 110712 w 432706"/>
                <a:gd name="connsiteY24" fmla="*/ 291007 h 504825"/>
                <a:gd name="connsiteX25" fmla="*/ 117191 w 432706"/>
                <a:gd name="connsiteY25" fmla="*/ 288471 h 504825"/>
                <a:gd name="connsiteX26" fmla="*/ 117191 w 432706"/>
                <a:gd name="connsiteY26" fmla="*/ 216353 h 504825"/>
                <a:gd name="connsiteX27" fmla="*/ 315515 w 432706"/>
                <a:gd name="connsiteY27" fmla="*/ 216353 h 504825"/>
                <a:gd name="connsiteX28" fmla="*/ 321994 w 432706"/>
                <a:gd name="connsiteY28" fmla="*/ 218888 h 504825"/>
                <a:gd name="connsiteX29" fmla="*/ 324530 w 432706"/>
                <a:gd name="connsiteY29" fmla="*/ 225367 h 504825"/>
                <a:gd name="connsiteX30" fmla="*/ 324530 w 432706"/>
                <a:gd name="connsiteY30" fmla="*/ 243397 h 504825"/>
                <a:gd name="connsiteX31" fmla="*/ 321994 w 432706"/>
                <a:gd name="connsiteY31" fmla="*/ 249876 h 504825"/>
                <a:gd name="connsiteX32" fmla="*/ 315515 w 432706"/>
                <a:gd name="connsiteY32" fmla="*/ 252411 h 504825"/>
                <a:gd name="connsiteX33" fmla="*/ 117191 w 432706"/>
                <a:gd name="connsiteY33" fmla="*/ 252411 h 504825"/>
                <a:gd name="connsiteX34" fmla="*/ 110712 w 432706"/>
                <a:gd name="connsiteY34" fmla="*/ 249876 h 504825"/>
                <a:gd name="connsiteX35" fmla="*/ 108176 w 432706"/>
                <a:gd name="connsiteY35" fmla="*/ 243397 h 504825"/>
                <a:gd name="connsiteX36" fmla="*/ 108176 w 432706"/>
                <a:gd name="connsiteY36" fmla="*/ 225367 h 504825"/>
                <a:gd name="connsiteX37" fmla="*/ 110712 w 432706"/>
                <a:gd name="connsiteY37" fmla="*/ 218888 h 504825"/>
                <a:gd name="connsiteX38" fmla="*/ 117191 w 432706"/>
                <a:gd name="connsiteY38" fmla="*/ 216353 h 504825"/>
                <a:gd name="connsiteX39" fmla="*/ 288471 w 432706"/>
                <a:gd name="connsiteY39" fmla="*/ 38312 h 504825"/>
                <a:gd name="connsiteX40" fmla="*/ 288471 w 432706"/>
                <a:gd name="connsiteY40" fmla="*/ 144236 h 504825"/>
                <a:gd name="connsiteX41" fmla="*/ 394394 w 432706"/>
                <a:gd name="connsiteY41" fmla="*/ 144236 h 504825"/>
                <a:gd name="connsiteX42" fmla="*/ 388196 w 432706"/>
                <a:gd name="connsiteY42" fmla="*/ 132685 h 504825"/>
                <a:gd name="connsiteX43" fmla="*/ 300021 w 432706"/>
                <a:gd name="connsiteY43" fmla="*/ 44510 h 504825"/>
                <a:gd name="connsiteX44" fmla="*/ 288471 w 432706"/>
                <a:gd name="connsiteY44" fmla="*/ 38312 h 504825"/>
                <a:gd name="connsiteX45" fmla="*/ 36059 w 432706"/>
                <a:gd name="connsiteY45" fmla="*/ 36059 h 504825"/>
                <a:gd name="connsiteX46" fmla="*/ 36059 w 432706"/>
                <a:gd name="connsiteY46" fmla="*/ 468766 h 504825"/>
                <a:gd name="connsiteX47" fmla="*/ 396648 w 432706"/>
                <a:gd name="connsiteY47" fmla="*/ 468766 h 504825"/>
                <a:gd name="connsiteX48" fmla="*/ 396648 w 432706"/>
                <a:gd name="connsiteY48" fmla="*/ 180295 h 504825"/>
                <a:gd name="connsiteX49" fmla="*/ 279456 w 432706"/>
                <a:gd name="connsiteY49" fmla="*/ 180295 h 504825"/>
                <a:gd name="connsiteX50" fmla="*/ 260300 w 432706"/>
                <a:gd name="connsiteY50" fmla="*/ 172407 h 504825"/>
                <a:gd name="connsiteX51" fmla="*/ 252412 w 432706"/>
                <a:gd name="connsiteY51" fmla="*/ 153251 h 504825"/>
                <a:gd name="connsiteX52" fmla="*/ 252412 w 432706"/>
                <a:gd name="connsiteY52" fmla="*/ 36059 h 504825"/>
                <a:gd name="connsiteX53" fmla="*/ 27044 w 432706"/>
                <a:gd name="connsiteY53" fmla="*/ 0 h 504825"/>
                <a:gd name="connsiteX54" fmla="*/ 279456 w 432706"/>
                <a:gd name="connsiteY54" fmla="*/ 0 h 504825"/>
                <a:gd name="connsiteX55" fmla="*/ 304246 w 432706"/>
                <a:gd name="connsiteY55" fmla="*/ 5634 h 504825"/>
                <a:gd name="connsiteX56" fmla="*/ 325656 w 432706"/>
                <a:gd name="connsiteY56" fmla="*/ 19156 h 504825"/>
                <a:gd name="connsiteX57" fmla="*/ 413550 w 432706"/>
                <a:gd name="connsiteY57" fmla="*/ 107050 h 504825"/>
                <a:gd name="connsiteX58" fmla="*/ 427073 w 432706"/>
                <a:gd name="connsiteY58" fmla="*/ 128460 h 504825"/>
                <a:gd name="connsiteX59" fmla="*/ 432706 w 432706"/>
                <a:gd name="connsiteY59" fmla="*/ 153251 h 504825"/>
                <a:gd name="connsiteX60" fmla="*/ 432706 w 432706"/>
                <a:gd name="connsiteY60" fmla="*/ 477781 h 504825"/>
                <a:gd name="connsiteX61" fmla="*/ 424818 w 432706"/>
                <a:gd name="connsiteY61" fmla="*/ 496937 h 504825"/>
                <a:gd name="connsiteX62" fmla="*/ 405662 w 432706"/>
                <a:gd name="connsiteY62" fmla="*/ 504825 h 504825"/>
                <a:gd name="connsiteX63" fmla="*/ 27044 w 432706"/>
                <a:gd name="connsiteY63" fmla="*/ 504825 h 504825"/>
                <a:gd name="connsiteX64" fmla="*/ 7888 w 432706"/>
                <a:gd name="connsiteY64" fmla="*/ 496937 h 504825"/>
                <a:gd name="connsiteX65" fmla="*/ 0 w 432706"/>
                <a:gd name="connsiteY65" fmla="*/ 477781 h 504825"/>
                <a:gd name="connsiteX66" fmla="*/ 0 w 432706"/>
                <a:gd name="connsiteY66" fmla="*/ 27044 h 504825"/>
                <a:gd name="connsiteX67" fmla="*/ 7888 w 432706"/>
                <a:gd name="connsiteY67" fmla="*/ 7888 h 504825"/>
                <a:gd name="connsiteX68" fmla="*/ 27044 w 432706"/>
                <a:gd name="connsiteY68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2706" h="504825">
                  <a:moveTo>
                    <a:pt x="117191" y="360589"/>
                  </a:moveTo>
                  <a:lnTo>
                    <a:pt x="315515" y="360589"/>
                  </a:lnTo>
                  <a:cubicBezTo>
                    <a:pt x="318144" y="360589"/>
                    <a:pt x="320304" y="361434"/>
                    <a:pt x="321994" y="363125"/>
                  </a:cubicBezTo>
                  <a:cubicBezTo>
                    <a:pt x="323684" y="364815"/>
                    <a:pt x="324530" y="366975"/>
                    <a:pt x="324530" y="369604"/>
                  </a:cubicBezTo>
                  <a:lnTo>
                    <a:pt x="324530" y="387634"/>
                  </a:lnTo>
                  <a:cubicBezTo>
                    <a:pt x="324530" y="390263"/>
                    <a:pt x="323684" y="392423"/>
                    <a:pt x="321994" y="394113"/>
                  </a:cubicBezTo>
                  <a:cubicBezTo>
                    <a:pt x="320304" y="395803"/>
                    <a:pt x="318144" y="396648"/>
                    <a:pt x="315515" y="396648"/>
                  </a:cubicBezTo>
                  <a:lnTo>
                    <a:pt x="117191" y="396648"/>
                  </a:lnTo>
                  <a:cubicBezTo>
                    <a:pt x="114562" y="396648"/>
                    <a:pt x="112402" y="395803"/>
                    <a:pt x="110712" y="394113"/>
                  </a:cubicBezTo>
                  <a:cubicBezTo>
                    <a:pt x="109021" y="392423"/>
                    <a:pt x="108176" y="390263"/>
                    <a:pt x="108176" y="387634"/>
                  </a:cubicBezTo>
                  <a:lnTo>
                    <a:pt x="108176" y="369604"/>
                  </a:lnTo>
                  <a:cubicBezTo>
                    <a:pt x="108176" y="366975"/>
                    <a:pt x="109021" y="364815"/>
                    <a:pt x="110712" y="363125"/>
                  </a:cubicBezTo>
                  <a:cubicBezTo>
                    <a:pt x="112402" y="361434"/>
                    <a:pt x="114562" y="360589"/>
                    <a:pt x="117191" y="360589"/>
                  </a:cubicBezTo>
                  <a:close/>
                  <a:moveTo>
                    <a:pt x="117191" y="288471"/>
                  </a:moveTo>
                  <a:lnTo>
                    <a:pt x="315515" y="288471"/>
                  </a:lnTo>
                  <a:cubicBezTo>
                    <a:pt x="318144" y="288471"/>
                    <a:pt x="320304" y="289317"/>
                    <a:pt x="321994" y="291007"/>
                  </a:cubicBezTo>
                  <a:cubicBezTo>
                    <a:pt x="323684" y="292697"/>
                    <a:pt x="324530" y="294857"/>
                    <a:pt x="324530" y="297486"/>
                  </a:cubicBezTo>
                  <a:lnTo>
                    <a:pt x="324530" y="315516"/>
                  </a:lnTo>
                  <a:cubicBezTo>
                    <a:pt x="324530" y="318145"/>
                    <a:pt x="323684" y="320305"/>
                    <a:pt x="321994" y="321995"/>
                  </a:cubicBezTo>
                  <a:cubicBezTo>
                    <a:pt x="320304" y="323685"/>
                    <a:pt x="318144" y="324530"/>
                    <a:pt x="315515" y="324530"/>
                  </a:cubicBezTo>
                  <a:lnTo>
                    <a:pt x="117191" y="324530"/>
                  </a:lnTo>
                  <a:cubicBezTo>
                    <a:pt x="114562" y="324530"/>
                    <a:pt x="112402" y="323685"/>
                    <a:pt x="110712" y="321995"/>
                  </a:cubicBezTo>
                  <a:cubicBezTo>
                    <a:pt x="109021" y="320305"/>
                    <a:pt x="108176" y="318145"/>
                    <a:pt x="108176" y="315516"/>
                  </a:cubicBezTo>
                  <a:lnTo>
                    <a:pt x="108176" y="297486"/>
                  </a:lnTo>
                  <a:cubicBezTo>
                    <a:pt x="108176" y="294857"/>
                    <a:pt x="109021" y="292697"/>
                    <a:pt x="110712" y="291007"/>
                  </a:cubicBezTo>
                  <a:cubicBezTo>
                    <a:pt x="112402" y="289317"/>
                    <a:pt x="114562" y="288471"/>
                    <a:pt x="117191" y="288471"/>
                  </a:cubicBezTo>
                  <a:close/>
                  <a:moveTo>
                    <a:pt x="117191" y="216353"/>
                  </a:moveTo>
                  <a:lnTo>
                    <a:pt x="315515" y="216353"/>
                  </a:lnTo>
                  <a:cubicBezTo>
                    <a:pt x="318144" y="216353"/>
                    <a:pt x="320304" y="217198"/>
                    <a:pt x="321994" y="218888"/>
                  </a:cubicBezTo>
                  <a:cubicBezTo>
                    <a:pt x="323684" y="220578"/>
                    <a:pt x="324530" y="222738"/>
                    <a:pt x="324530" y="225367"/>
                  </a:cubicBezTo>
                  <a:lnTo>
                    <a:pt x="324530" y="243397"/>
                  </a:lnTo>
                  <a:cubicBezTo>
                    <a:pt x="324530" y="246026"/>
                    <a:pt x="323684" y="248186"/>
                    <a:pt x="321994" y="249876"/>
                  </a:cubicBezTo>
                  <a:cubicBezTo>
                    <a:pt x="320304" y="251566"/>
                    <a:pt x="318144" y="252411"/>
                    <a:pt x="315515" y="252411"/>
                  </a:cubicBezTo>
                  <a:lnTo>
                    <a:pt x="117191" y="252411"/>
                  </a:lnTo>
                  <a:cubicBezTo>
                    <a:pt x="114562" y="252411"/>
                    <a:pt x="112402" y="251566"/>
                    <a:pt x="110712" y="249876"/>
                  </a:cubicBezTo>
                  <a:cubicBezTo>
                    <a:pt x="109021" y="248186"/>
                    <a:pt x="108176" y="246026"/>
                    <a:pt x="108176" y="243397"/>
                  </a:cubicBezTo>
                  <a:lnTo>
                    <a:pt x="108176" y="225367"/>
                  </a:lnTo>
                  <a:cubicBezTo>
                    <a:pt x="108176" y="222738"/>
                    <a:pt x="109021" y="220578"/>
                    <a:pt x="110712" y="218888"/>
                  </a:cubicBezTo>
                  <a:cubicBezTo>
                    <a:pt x="112402" y="217198"/>
                    <a:pt x="114562" y="216353"/>
                    <a:pt x="117191" y="216353"/>
                  </a:cubicBezTo>
                  <a:close/>
                  <a:moveTo>
                    <a:pt x="288471" y="38312"/>
                  </a:moveTo>
                  <a:lnTo>
                    <a:pt x="288471" y="144236"/>
                  </a:lnTo>
                  <a:lnTo>
                    <a:pt x="394394" y="144236"/>
                  </a:lnTo>
                  <a:cubicBezTo>
                    <a:pt x="392516" y="138789"/>
                    <a:pt x="390450" y="134939"/>
                    <a:pt x="388196" y="132685"/>
                  </a:cubicBezTo>
                  <a:lnTo>
                    <a:pt x="300021" y="44510"/>
                  </a:lnTo>
                  <a:cubicBezTo>
                    <a:pt x="297767" y="42256"/>
                    <a:pt x="293917" y="40191"/>
                    <a:pt x="288471" y="38312"/>
                  </a:cubicBezTo>
                  <a:close/>
                  <a:moveTo>
                    <a:pt x="36059" y="36059"/>
                  </a:moveTo>
                  <a:lnTo>
                    <a:pt x="36059" y="468766"/>
                  </a:lnTo>
                  <a:lnTo>
                    <a:pt x="396648" y="468766"/>
                  </a:lnTo>
                  <a:lnTo>
                    <a:pt x="396648" y="180295"/>
                  </a:lnTo>
                  <a:lnTo>
                    <a:pt x="279456" y="180295"/>
                  </a:lnTo>
                  <a:cubicBezTo>
                    <a:pt x="271944" y="180295"/>
                    <a:pt x="265558" y="177665"/>
                    <a:pt x="260300" y="172407"/>
                  </a:cubicBezTo>
                  <a:cubicBezTo>
                    <a:pt x="255041" y="167148"/>
                    <a:pt x="252412" y="160763"/>
                    <a:pt x="252412" y="153251"/>
                  </a:cubicBezTo>
                  <a:lnTo>
                    <a:pt x="252412" y="36059"/>
                  </a:lnTo>
                  <a:close/>
                  <a:moveTo>
                    <a:pt x="27044" y="0"/>
                  </a:moveTo>
                  <a:lnTo>
                    <a:pt x="279456" y="0"/>
                  </a:lnTo>
                  <a:cubicBezTo>
                    <a:pt x="286968" y="0"/>
                    <a:pt x="295232" y="1878"/>
                    <a:pt x="304246" y="5634"/>
                  </a:cubicBezTo>
                  <a:cubicBezTo>
                    <a:pt x="313261" y="9390"/>
                    <a:pt x="320398" y="13898"/>
                    <a:pt x="325656" y="19156"/>
                  </a:cubicBezTo>
                  <a:lnTo>
                    <a:pt x="413550" y="107050"/>
                  </a:lnTo>
                  <a:cubicBezTo>
                    <a:pt x="418809" y="112309"/>
                    <a:pt x="423316" y="119445"/>
                    <a:pt x="427073" y="128460"/>
                  </a:cubicBezTo>
                  <a:cubicBezTo>
                    <a:pt x="430828" y="137475"/>
                    <a:pt x="432706" y="145738"/>
                    <a:pt x="432706" y="153251"/>
                  </a:cubicBezTo>
                  <a:lnTo>
                    <a:pt x="432706" y="477781"/>
                  </a:lnTo>
                  <a:cubicBezTo>
                    <a:pt x="432706" y="485293"/>
                    <a:pt x="430077" y="491679"/>
                    <a:pt x="424818" y="496937"/>
                  </a:cubicBezTo>
                  <a:cubicBezTo>
                    <a:pt x="419560" y="502196"/>
                    <a:pt x="413175" y="504825"/>
                    <a:pt x="405662" y="504825"/>
                  </a:cubicBezTo>
                  <a:lnTo>
                    <a:pt x="27044" y="504825"/>
                  </a:lnTo>
                  <a:cubicBezTo>
                    <a:pt x="19531" y="504825"/>
                    <a:pt x="13146" y="502196"/>
                    <a:pt x="7888" y="496937"/>
                  </a:cubicBezTo>
                  <a:cubicBezTo>
                    <a:pt x="2629" y="491679"/>
                    <a:pt x="0" y="485293"/>
                    <a:pt x="0" y="477781"/>
                  </a:cubicBezTo>
                  <a:lnTo>
                    <a:pt x="0" y="27044"/>
                  </a:lnTo>
                  <a:cubicBezTo>
                    <a:pt x="0" y="19532"/>
                    <a:pt x="2629" y="13147"/>
                    <a:pt x="7888" y="7888"/>
                  </a:cubicBezTo>
                  <a:cubicBezTo>
                    <a:pt x="13146" y="2629"/>
                    <a:pt x="19531" y="0"/>
                    <a:pt x="27044" y="0"/>
                  </a:cubicBezTo>
                  <a:close/>
                </a:path>
              </a:pathLst>
            </a:custGeom>
            <a:solidFill>
              <a:srgbClr val="164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24" name="13 CuadroTexto"/>
            <p:cNvSpPr txBox="1">
              <a:spLocks noChangeArrowheads="1"/>
            </p:cNvSpPr>
            <p:nvPr/>
          </p:nvSpPr>
          <p:spPr bwMode="auto">
            <a:xfrm>
              <a:off x="86491" y="1085816"/>
              <a:ext cx="2329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C"/>
              </a:defPPr>
              <a:lvl1pPr>
                <a:defRPr sz="24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s-ES" dirty="0"/>
                <a:t>TRANSPARENCIA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976FFE-489A-48A2-8539-35E241AB1B67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29" name="Picture 28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id="{3C036C8E-6B0E-4F97-8A3A-F1B683897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5FC8F4-E774-4F98-8A29-C311C8A06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31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id="{CB62F4C0-EBD1-4880-826F-445D59A55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7010DF9-F773-461B-9335-5B2454E19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33" name="Picture 32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id="{723BBF39-098F-4309-92B6-E87998DAC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34" name="Picture 3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E9CCC813-9EA3-4440-A42E-D29791B9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452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B976FFE-489A-48A2-8539-35E241AB1B67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29" name="Picture 28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id="{3C036C8E-6B0E-4F97-8A3A-F1B683897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5FC8F4-E774-4F98-8A29-C311C8A06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31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id="{CB62F4C0-EBD1-4880-826F-445D59A55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7010DF9-F773-461B-9335-5B2454E19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33" name="Picture 32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id="{723BBF39-098F-4309-92B6-E87998DAC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34" name="Picture 3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E9CCC813-9EA3-4440-A42E-D29791B9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D68C19-F2CF-420E-90C0-7F6E8CB08316}"/>
              </a:ext>
            </a:extLst>
          </p:cNvPr>
          <p:cNvGrpSpPr/>
          <p:nvPr/>
        </p:nvGrpSpPr>
        <p:grpSpPr>
          <a:xfrm>
            <a:off x="-5" y="1085816"/>
            <a:ext cx="12640880" cy="5770250"/>
            <a:chOff x="-5" y="1085816"/>
            <a:chExt cx="12640880" cy="5770250"/>
          </a:xfrm>
        </p:grpSpPr>
        <p:grpSp>
          <p:nvGrpSpPr>
            <p:cNvPr id="4" name="Grupo 9"/>
            <p:cNvGrpSpPr/>
            <p:nvPr/>
          </p:nvGrpSpPr>
          <p:grpSpPr>
            <a:xfrm>
              <a:off x="-5" y="1509653"/>
              <a:ext cx="10837296" cy="694301"/>
              <a:chOff x="-6" y="2186431"/>
              <a:chExt cx="7860874" cy="1483899"/>
            </a:xfrm>
          </p:grpSpPr>
          <p:sp>
            <p:nvSpPr>
              <p:cNvPr id="6" name="44 Flecha doblada"/>
              <p:cNvSpPr/>
              <p:nvPr/>
            </p:nvSpPr>
            <p:spPr>
              <a:xfrm rot="5400000">
                <a:off x="481936" y="2305150"/>
                <a:ext cx="883238" cy="1847121"/>
              </a:xfrm>
              <a:prstGeom prst="bentArrow">
                <a:avLst>
                  <a:gd name="adj1" fmla="val 26846"/>
                  <a:gd name="adj2" fmla="val 13423"/>
                  <a:gd name="adj3" fmla="val 36868"/>
                  <a:gd name="adj4" fmla="val 42174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7" name="44 Flecha doblada"/>
              <p:cNvSpPr/>
              <p:nvPr/>
            </p:nvSpPr>
            <p:spPr>
              <a:xfrm rot="5400000">
                <a:off x="1711478" y="781416"/>
                <a:ext cx="1177431" cy="4600394"/>
              </a:xfrm>
              <a:prstGeom prst="bentArrow">
                <a:avLst>
                  <a:gd name="adj1" fmla="val 26846"/>
                  <a:gd name="adj2" fmla="val 13423"/>
                  <a:gd name="adj3" fmla="val 43384"/>
                  <a:gd name="adj4" fmla="val 4138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8" name="44 Flecha doblada"/>
              <p:cNvSpPr/>
              <p:nvPr/>
            </p:nvSpPr>
            <p:spPr>
              <a:xfrm rot="5400000">
                <a:off x="3341718" y="-1155286"/>
                <a:ext cx="1177434" cy="7860867"/>
              </a:xfrm>
              <a:prstGeom prst="bentArrow">
                <a:avLst>
                  <a:gd name="adj1" fmla="val 26846"/>
                  <a:gd name="adj2" fmla="val 13423"/>
                  <a:gd name="adj3" fmla="val 43930"/>
                  <a:gd name="adj4" fmla="val 4375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</p:grpSp>
        <p:sp>
          <p:nvSpPr>
            <p:cNvPr id="10" name="17 CuadroTexto"/>
            <p:cNvSpPr txBox="1">
              <a:spLocks noChangeArrowheads="1"/>
            </p:cNvSpPr>
            <p:nvPr/>
          </p:nvSpPr>
          <p:spPr bwMode="auto">
            <a:xfrm>
              <a:off x="180106" y="3352543"/>
              <a:ext cx="3840199" cy="350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Font typeface="Arial" panose="020B0604020202020204" pitchFamily="34" charset="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ENTREGA RECEPCI</a:t>
              </a:r>
              <a:r>
                <a:rPr lang="es-E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ÓN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REORDENAMIENTO Y MEJORA DE EQUIPO TÉCNICO LEGAL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PROCEDIMIENTOS Y ESPECIFICIDADES POR SISTEMA Y SUBSISTEMA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AS BUILT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ENMIENDAS CONTRACTUALES ACUERDOS ACTUALES Y FURUTOS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MANUALES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GARANTÍAS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AUDITORÍAS ADMINISTRATIVA Y FINANCIERA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s-ES" sz="1600" dirty="0">
                <a:latin typeface="Roboto Thin"/>
              </a:endParaRPr>
            </a:p>
          </p:txBody>
        </p:sp>
        <p:sp>
          <p:nvSpPr>
            <p:cNvPr id="11" name="17 CuadroTexto"/>
            <p:cNvSpPr txBox="1">
              <a:spLocks noChangeArrowheads="1"/>
            </p:cNvSpPr>
            <p:nvPr/>
          </p:nvSpPr>
          <p:spPr bwMode="auto">
            <a:xfrm>
              <a:off x="4189291" y="3293215"/>
              <a:ext cx="4350663" cy="348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CAPACITACIÓN INTERNACIONAL</a:t>
              </a: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INFRAESTRUCTURA 2 TÉCNICOS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Túnel</a:t>
              </a:r>
              <a:r>
                <a:rPr lang="en-US" sz="1400" dirty="0">
                  <a:latin typeface="Roboto Thin"/>
                </a:rPr>
                <a:t>, </a:t>
              </a:r>
              <a:r>
                <a:rPr lang="en-US" sz="1400" dirty="0" err="1">
                  <a:latin typeface="Roboto Thin"/>
                </a:rPr>
                <a:t>estaciones</a:t>
              </a:r>
              <a:r>
                <a:rPr lang="en-US" sz="1400" dirty="0">
                  <a:latin typeface="Roboto Thin"/>
                </a:rPr>
                <a:t> y </a:t>
              </a:r>
              <a:r>
                <a:rPr lang="en-US" sz="1400" dirty="0" err="1">
                  <a:latin typeface="Roboto Thin"/>
                </a:rPr>
                <a:t>cocheras</a:t>
              </a: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OPERACIÓN 6 TÉCNICOS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Planificación</a:t>
              </a:r>
              <a:r>
                <a:rPr lang="en-US" sz="1400" dirty="0">
                  <a:latin typeface="Roboto Thin"/>
                </a:rPr>
                <a:t>  </a:t>
              </a:r>
              <a:r>
                <a:rPr lang="en-US" sz="1400" dirty="0" err="1">
                  <a:latin typeface="Roboto Thin"/>
                </a:rPr>
                <a:t>Operacional</a:t>
              </a:r>
              <a:endParaRPr lang="en-US" sz="1400" dirty="0">
                <a:latin typeface="Roboto Thin"/>
              </a:endParaRP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Operación</a:t>
              </a:r>
              <a:r>
                <a:rPr lang="en-US" sz="1400" dirty="0">
                  <a:latin typeface="Roboto Thin"/>
                </a:rPr>
                <a:t> de </a:t>
              </a:r>
              <a:r>
                <a:rPr lang="en-US" sz="1400" dirty="0" err="1">
                  <a:latin typeface="Roboto Thin"/>
                </a:rPr>
                <a:t>trenes</a:t>
              </a:r>
              <a:endParaRPr lang="en-US" sz="1400" dirty="0">
                <a:latin typeface="Roboto Thin"/>
              </a:endParaRP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Operación</a:t>
              </a:r>
              <a:r>
                <a:rPr lang="en-US" sz="1400" dirty="0">
                  <a:latin typeface="Roboto Thin"/>
                </a:rPr>
                <a:t> de </a:t>
              </a:r>
              <a:r>
                <a:rPr lang="en-US" sz="1400" dirty="0" err="1">
                  <a:latin typeface="Roboto Thin"/>
                </a:rPr>
                <a:t>sistemas</a:t>
              </a:r>
              <a:r>
                <a:rPr lang="en-US" sz="1400" dirty="0">
                  <a:latin typeface="Roboto Thin"/>
                </a:rPr>
                <a:t> ITS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MANTENIMIENTO 8 </a:t>
              </a:r>
              <a:r>
                <a:rPr lang="en-US" sz="1400" dirty="0" err="1">
                  <a:latin typeface="Roboto Thin"/>
                </a:rPr>
                <a:t>Técnicos</a:t>
              </a:r>
              <a:r>
                <a:rPr lang="en-US" sz="1400" dirty="0">
                  <a:latin typeface="Roboto Thin"/>
                </a:rPr>
                <a:t> 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Material </a:t>
              </a:r>
              <a:r>
                <a:rPr lang="en-US" sz="1400" dirty="0" err="1">
                  <a:latin typeface="Roboto Thin"/>
                </a:rPr>
                <a:t>rodante</a:t>
              </a:r>
              <a:endParaRPr lang="en-US" sz="1400" dirty="0">
                <a:latin typeface="Roboto Thin"/>
              </a:endParaRP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Infraestructura</a:t>
              </a:r>
              <a:r>
                <a:rPr lang="en-US" sz="1400" dirty="0">
                  <a:latin typeface="Roboto Thin"/>
                </a:rPr>
                <a:t> </a:t>
              </a:r>
              <a:r>
                <a:rPr lang="en-US" sz="1400" dirty="0" err="1">
                  <a:latin typeface="Roboto Thin"/>
                </a:rPr>
                <a:t>metroviaria</a:t>
              </a:r>
              <a:endParaRPr lang="en-US" sz="1400" dirty="0">
                <a:latin typeface="Roboto Thin"/>
              </a:endParaRP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Señalización</a:t>
              </a:r>
              <a:endParaRPr lang="en-US" sz="1400" dirty="0">
                <a:latin typeface="Roboto Thin"/>
              </a:endParaRP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Catenaria</a:t>
              </a:r>
              <a:r>
                <a:rPr lang="en-US" sz="1400" dirty="0">
                  <a:latin typeface="Roboto Thin"/>
                </a:rPr>
                <a:t> y </a:t>
              </a:r>
              <a:r>
                <a:rPr lang="en-US" sz="1400" dirty="0" err="1">
                  <a:latin typeface="Roboto Thin"/>
                </a:rPr>
                <a:t>subestaciones</a:t>
              </a:r>
              <a:endParaRPr lang="en-US" sz="1100" dirty="0">
                <a:latin typeface="Roboto Thin"/>
              </a:endParaRPr>
            </a:p>
          </p:txBody>
        </p:sp>
        <p:sp>
          <p:nvSpPr>
            <p:cNvPr id="12" name="11 CuadroTexto"/>
            <p:cNvSpPr txBox="1">
              <a:spLocks noChangeArrowheads="1"/>
            </p:cNvSpPr>
            <p:nvPr/>
          </p:nvSpPr>
          <p:spPr bwMode="auto">
            <a:xfrm>
              <a:off x="8428319" y="3340874"/>
              <a:ext cx="4212556" cy="292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MODELO DE GESTIÓN</a:t>
              </a:r>
            </a:p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CRITERIOS EXPERTOS</a:t>
              </a:r>
            </a:p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SOLICITAR 3 CRITERIOS EXPERTOS DE LAS MEJORES PRÁCTICAS LATINOAMERICANAS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100" dirty="0">
                  <a:latin typeface="Roboto Thin"/>
                </a:rPr>
                <a:t>Metro de Santiago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100" dirty="0">
                  <a:latin typeface="Roboto Thin"/>
                </a:rPr>
                <a:t>Metro de Sao Paulo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100" dirty="0">
                  <a:latin typeface="Roboto Thin"/>
                </a:rPr>
                <a:t>Metro de Panamá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REVISAR NUEVO MODELO DE GESTIÓN DEL METRO DE BOGOTÁ</a:t>
              </a:r>
            </a:p>
          </p:txBody>
        </p:sp>
        <p:sp>
          <p:nvSpPr>
            <p:cNvPr id="19" name="Rectángulo 1"/>
            <p:cNvSpPr/>
            <p:nvPr/>
          </p:nvSpPr>
          <p:spPr>
            <a:xfrm>
              <a:off x="144008" y="2276874"/>
              <a:ext cx="12205451" cy="896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Triángulo isósceles 23"/>
            <p:cNvSpPr/>
            <p:nvPr/>
          </p:nvSpPr>
          <p:spPr>
            <a:xfrm>
              <a:off x="1744210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Triángulo isósceles 24"/>
            <p:cNvSpPr/>
            <p:nvPr/>
          </p:nvSpPr>
          <p:spPr>
            <a:xfrm>
              <a:off x="5541554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Triángulo isósceles 25"/>
            <p:cNvSpPr/>
            <p:nvPr/>
          </p:nvSpPr>
          <p:spPr>
            <a:xfrm>
              <a:off x="9939793" y="2249246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Freeform 477"/>
            <p:cNvSpPr/>
            <p:nvPr/>
          </p:nvSpPr>
          <p:spPr>
            <a:xfrm>
              <a:off x="2267967" y="2522196"/>
              <a:ext cx="431800" cy="576000"/>
            </a:xfrm>
            <a:custGeom>
              <a:avLst/>
              <a:gdLst>
                <a:gd name="connsiteX0" fmla="*/ 117191 w 432706"/>
                <a:gd name="connsiteY0" fmla="*/ 360589 h 504825"/>
                <a:gd name="connsiteX1" fmla="*/ 315515 w 432706"/>
                <a:gd name="connsiteY1" fmla="*/ 360589 h 504825"/>
                <a:gd name="connsiteX2" fmla="*/ 321994 w 432706"/>
                <a:gd name="connsiteY2" fmla="*/ 363125 h 504825"/>
                <a:gd name="connsiteX3" fmla="*/ 324530 w 432706"/>
                <a:gd name="connsiteY3" fmla="*/ 369604 h 504825"/>
                <a:gd name="connsiteX4" fmla="*/ 324530 w 432706"/>
                <a:gd name="connsiteY4" fmla="*/ 387634 h 504825"/>
                <a:gd name="connsiteX5" fmla="*/ 321994 w 432706"/>
                <a:gd name="connsiteY5" fmla="*/ 394113 h 504825"/>
                <a:gd name="connsiteX6" fmla="*/ 315515 w 432706"/>
                <a:gd name="connsiteY6" fmla="*/ 396648 h 504825"/>
                <a:gd name="connsiteX7" fmla="*/ 117191 w 432706"/>
                <a:gd name="connsiteY7" fmla="*/ 396648 h 504825"/>
                <a:gd name="connsiteX8" fmla="*/ 110712 w 432706"/>
                <a:gd name="connsiteY8" fmla="*/ 394113 h 504825"/>
                <a:gd name="connsiteX9" fmla="*/ 108176 w 432706"/>
                <a:gd name="connsiteY9" fmla="*/ 387634 h 504825"/>
                <a:gd name="connsiteX10" fmla="*/ 108176 w 432706"/>
                <a:gd name="connsiteY10" fmla="*/ 369604 h 504825"/>
                <a:gd name="connsiteX11" fmla="*/ 110712 w 432706"/>
                <a:gd name="connsiteY11" fmla="*/ 363125 h 504825"/>
                <a:gd name="connsiteX12" fmla="*/ 117191 w 432706"/>
                <a:gd name="connsiteY12" fmla="*/ 360589 h 504825"/>
                <a:gd name="connsiteX13" fmla="*/ 117191 w 432706"/>
                <a:gd name="connsiteY13" fmla="*/ 288471 h 504825"/>
                <a:gd name="connsiteX14" fmla="*/ 315515 w 432706"/>
                <a:gd name="connsiteY14" fmla="*/ 288471 h 504825"/>
                <a:gd name="connsiteX15" fmla="*/ 321994 w 432706"/>
                <a:gd name="connsiteY15" fmla="*/ 291007 h 504825"/>
                <a:gd name="connsiteX16" fmla="*/ 324530 w 432706"/>
                <a:gd name="connsiteY16" fmla="*/ 297486 h 504825"/>
                <a:gd name="connsiteX17" fmla="*/ 324530 w 432706"/>
                <a:gd name="connsiteY17" fmla="*/ 315516 h 504825"/>
                <a:gd name="connsiteX18" fmla="*/ 321994 w 432706"/>
                <a:gd name="connsiteY18" fmla="*/ 321995 h 504825"/>
                <a:gd name="connsiteX19" fmla="*/ 315515 w 432706"/>
                <a:gd name="connsiteY19" fmla="*/ 324530 h 504825"/>
                <a:gd name="connsiteX20" fmla="*/ 117191 w 432706"/>
                <a:gd name="connsiteY20" fmla="*/ 324530 h 504825"/>
                <a:gd name="connsiteX21" fmla="*/ 110712 w 432706"/>
                <a:gd name="connsiteY21" fmla="*/ 321995 h 504825"/>
                <a:gd name="connsiteX22" fmla="*/ 108176 w 432706"/>
                <a:gd name="connsiteY22" fmla="*/ 315516 h 504825"/>
                <a:gd name="connsiteX23" fmla="*/ 108176 w 432706"/>
                <a:gd name="connsiteY23" fmla="*/ 297486 h 504825"/>
                <a:gd name="connsiteX24" fmla="*/ 110712 w 432706"/>
                <a:gd name="connsiteY24" fmla="*/ 291007 h 504825"/>
                <a:gd name="connsiteX25" fmla="*/ 117191 w 432706"/>
                <a:gd name="connsiteY25" fmla="*/ 288471 h 504825"/>
                <a:gd name="connsiteX26" fmla="*/ 117191 w 432706"/>
                <a:gd name="connsiteY26" fmla="*/ 216353 h 504825"/>
                <a:gd name="connsiteX27" fmla="*/ 315515 w 432706"/>
                <a:gd name="connsiteY27" fmla="*/ 216353 h 504825"/>
                <a:gd name="connsiteX28" fmla="*/ 321994 w 432706"/>
                <a:gd name="connsiteY28" fmla="*/ 218888 h 504825"/>
                <a:gd name="connsiteX29" fmla="*/ 324530 w 432706"/>
                <a:gd name="connsiteY29" fmla="*/ 225367 h 504825"/>
                <a:gd name="connsiteX30" fmla="*/ 324530 w 432706"/>
                <a:gd name="connsiteY30" fmla="*/ 243397 h 504825"/>
                <a:gd name="connsiteX31" fmla="*/ 321994 w 432706"/>
                <a:gd name="connsiteY31" fmla="*/ 249876 h 504825"/>
                <a:gd name="connsiteX32" fmla="*/ 315515 w 432706"/>
                <a:gd name="connsiteY32" fmla="*/ 252411 h 504825"/>
                <a:gd name="connsiteX33" fmla="*/ 117191 w 432706"/>
                <a:gd name="connsiteY33" fmla="*/ 252411 h 504825"/>
                <a:gd name="connsiteX34" fmla="*/ 110712 w 432706"/>
                <a:gd name="connsiteY34" fmla="*/ 249876 h 504825"/>
                <a:gd name="connsiteX35" fmla="*/ 108176 w 432706"/>
                <a:gd name="connsiteY35" fmla="*/ 243397 h 504825"/>
                <a:gd name="connsiteX36" fmla="*/ 108176 w 432706"/>
                <a:gd name="connsiteY36" fmla="*/ 225367 h 504825"/>
                <a:gd name="connsiteX37" fmla="*/ 110712 w 432706"/>
                <a:gd name="connsiteY37" fmla="*/ 218888 h 504825"/>
                <a:gd name="connsiteX38" fmla="*/ 117191 w 432706"/>
                <a:gd name="connsiteY38" fmla="*/ 216353 h 504825"/>
                <a:gd name="connsiteX39" fmla="*/ 288471 w 432706"/>
                <a:gd name="connsiteY39" fmla="*/ 38312 h 504825"/>
                <a:gd name="connsiteX40" fmla="*/ 288471 w 432706"/>
                <a:gd name="connsiteY40" fmla="*/ 144236 h 504825"/>
                <a:gd name="connsiteX41" fmla="*/ 394394 w 432706"/>
                <a:gd name="connsiteY41" fmla="*/ 144236 h 504825"/>
                <a:gd name="connsiteX42" fmla="*/ 388196 w 432706"/>
                <a:gd name="connsiteY42" fmla="*/ 132685 h 504825"/>
                <a:gd name="connsiteX43" fmla="*/ 300021 w 432706"/>
                <a:gd name="connsiteY43" fmla="*/ 44510 h 504825"/>
                <a:gd name="connsiteX44" fmla="*/ 288471 w 432706"/>
                <a:gd name="connsiteY44" fmla="*/ 38312 h 504825"/>
                <a:gd name="connsiteX45" fmla="*/ 36059 w 432706"/>
                <a:gd name="connsiteY45" fmla="*/ 36059 h 504825"/>
                <a:gd name="connsiteX46" fmla="*/ 36059 w 432706"/>
                <a:gd name="connsiteY46" fmla="*/ 468766 h 504825"/>
                <a:gd name="connsiteX47" fmla="*/ 396648 w 432706"/>
                <a:gd name="connsiteY47" fmla="*/ 468766 h 504825"/>
                <a:gd name="connsiteX48" fmla="*/ 396648 w 432706"/>
                <a:gd name="connsiteY48" fmla="*/ 180295 h 504825"/>
                <a:gd name="connsiteX49" fmla="*/ 279456 w 432706"/>
                <a:gd name="connsiteY49" fmla="*/ 180295 h 504825"/>
                <a:gd name="connsiteX50" fmla="*/ 260300 w 432706"/>
                <a:gd name="connsiteY50" fmla="*/ 172407 h 504825"/>
                <a:gd name="connsiteX51" fmla="*/ 252412 w 432706"/>
                <a:gd name="connsiteY51" fmla="*/ 153251 h 504825"/>
                <a:gd name="connsiteX52" fmla="*/ 252412 w 432706"/>
                <a:gd name="connsiteY52" fmla="*/ 36059 h 504825"/>
                <a:gd name="connsiteX53" fmla="*/ 27044 w 432706"/>
                <a:gd name="connsiteY53" fmla="*/ 0 h 504825"/>
                <a:gd name="connsiteX54" fmla="*/ 279456 w 432706"/>
                <a:gd name="connsiteY54" fmla="*/ 0 h 504825"/>
                <a:gd name="connsiteX55" fmla="*/ 304246 w 432706"/>
                <a:gd name="connsiteY55" fmla="*/ 5634 h 504825"/>
                <a:gd name="connsiteX56" fmla="*/ 325656 w 432706"/>
                <a:gd name="connsiteY56" fmla="*/ 19156 h 504825"/>
                <a:gd name="connsiteX57" fmla="*/ 413550 w 432706"/>
                <a:gd name="connsiteY57" fmla="*/ 107050 h 504825"/>
                <a:gd name="connsiteX58" fmla="*/ 427073 w 432706"/>
                <a:gd name="connsiteY58" fmla="*/ 128460 h 504825"/>
                <a:gd name="connsiteX59" fmla="*/ 432706 w 432706"/>
                <a:gd name="connsiteY59" fmla="*/ 153251 h 504825"/>
                <a:gd name="connsiteX60" fmla="*/ 432706 w 432706"/>
                <a:gd name="connsiteY60" fmla="*/ 477781 h 504825"/>
                <a:gd name="connsiteX61" fmla="*/ 424818 w 432706"/>
                <a:gd name="connsiteY61" fmla="*/ 496937 h 504825"/>
                <a:gd name="connsiteX62" fmla="*/ 405662 w 432706"/>
                <a:gd name="connsiteY62" fmla="*/ 504825 h 504825"/>
                <a:gd name="connsiteX63" fmla="*/ 27044 w 432706"/>
                <a:gd name="connsiteY63" fmla="*/ 504825 h 504825"/>
                <a:gd name="connsiteX64" fmla="*/ 7888 w 432706"/>
                <a:gd name="connsiteY64" fmla="*/ 496937 h 504825"/>
                <a:gd name="connsiteX65" fmla="*/ 0 w 432706"/>
                <a:gd name="connsiteY65" fmla="*/ 477781 h 504825"/>
                <a:gd name="connsiteX66" fmla="*/ 0 w 432706"/>
                <a:gd name="connsiteY66" fmla="*/ 27044 h 504825"/>
                <a:gd name="connsiteX67" fmla="*/ 7888 w 432706"/>
                <a:gd name="connsiteY67" fmla="*/ 7888 h 504825"/>
                <a:gd name="connsiteX68" fmla="*/ 27044 w 432706"/>
                <a:gd name="connsiteY68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2706" h="504825">
                  <a:moveTo>
                    <a:pt x="117191" y="360589"/>
                  </a:moveTo>
                  <a:lnTo>
                    <a:pt x="315515" y="360589"/>
                  </a:lnTo>
                  <a:cubicBezTo>
                    <a:pt x="318144" y="360589"/>
                    <a:pt x="320304" y="361434"/>
                    <a:pt x="321994" y="363125"/>
                  </a:cubicBezTo>
                  <a:cubicBezTo>
                    <a:pt x="323684" y="364815"/>
                    <a:pt x="324530" y="366975"/>
                    <a:pt x="324530" y="369604"/>
                  </a:cubicBezTo>
                  <a:lnTo>
                    <a:pt x="324530" y="387634"/>
                  </a:lnTo>
                  <a:cubicBezTo>
                    <a:pt x="324530" y="390263"/>
                    <a:pt x="323684" y="392423"/>
                    <a:pt x="321994" y="394113"/>
                  </a:cubicBezTo>
                  <a:cubicBezTo>
                    <a:pt x="320304" y="395803"/>
                    <a:pt x="318144" y="396648"/>
                    <a:pt x="315515" y="396648"/>
                  </a:cubicBezTo>
                  <a:lnTo>
                    <a:pt x="117191" y="396648"/>
                  </a:lnTo>
                  <a:cubicBezTo>
                    <a:pt x="114562" y="396648"/>
                    <a:pt x="112402" y="395803"/>
                    <a:pt x="110712" y="394113"/>
                  </a:cubicBezTo>
                  <a:cubicBezTo>
                    <a:pt x="109021" y="392423"/>
                    <a:pt x="108176" y="390263"/>
                    <a:pt x="108176" y="387634"/>
                  </a:cubicBezTo>
                  <a:lnTo>
                    <a:pt x="108176" y="369604"/>
                  </a:lnTo>
                  <a:cubicBezTo>
                    <a:pt x="108176" y="366975"/>
                    <a:pt x="109021" y="364815"/>
                    <a:pt x="110712" y="363125"/>
                  </a:cubicBezTo>
                  <a:cubicBezTo>
                    <a:pt x="112402" y="361434"/>
                    <a:pt x="114562" y="360589"/>
                    <a:pt x="117191" y="360589"/>
                  </a:cubicBezTo>
                  <a:close/>
                  <a:moveTo>
                    <a:pt x="117191" y="288471"/>
                  </a:moveTo>
                  <a:lnTo>
                    <a:pt x="315515" y="288471"/>
                  </a:lnTo>
                  <a:cubicBezTo>
                    <a:pt x="318144" y="288471"/>
                    <a:pt x="320304" y="289317"/>
                    <a:pt x="321994" y="291007"/>
                  </a:cubicBezTo>
                  <a:cubicBezTo>
                    <a:pt x="323684" y="292697"/>
                    <a:pt x="324530" y="294857"/>
                    <a:pt x="324530" y="297486"/>
                  </a:cubicBezTo>
                  <a:lnTo>
                    <a:pt x="324530" y="315516"/>
                  </a:lnTo>
                  <a:cubicBezTo>
                    <a:pt x="324530" y="318145"/>
                    <a:pt x="323684" y="320305"/>
                    <a:pt x="321994" y="321995"/>
                  </a:cubicBezTo>
                  <a:cubicBezTo>
                    <a:pt x="320304" y="323685"/>
                    <a:pt x="318144" y="324530"/>
                    <a:pt x="315515" y="324530"/>
                  </a:cubicBezTo>
                  <a:lnTo>
                    <a:pt x="117191" y="324530"/>
                  </a:lnTo>
                  <a:cubicBezTo>
                    <a:pt x="114562" y="324530"/>
                    <a:pt x="112402" y="323685"/>
                    <a:pt x="110712" y="321995"/>
                  </a:cubicBezTo>
                  <a:cubicBezTo>
                    <a:pt x="109021" y="320305"/>
                    <a:pt x="108176" y="318145"/>
                    <a:pt x="108176" y="315516"/>
                  </a:cubicBezTo>
                  <a:lnTo>
                    <a:pt x="108176" y="297486"/>
                  </a:lnTo>
                  <a:cubicBezTo>
                    <a:pt x="108176" y="294857"/>
                    <a:pt x="109021" y="292697"/>
                    <a:pt x="110712" y="291007"/>
                  </a:cubicBezTo>
                  <a:cubicBezTo>
                    <a:pt x="112402" y="289317"/>
                    <a:pt x="114562" y="288471"/>
                    <a:pt x="117191" y="288471"/>
                  </a:cubicBezTo>
                  <a:close/>
                  <a:moveTo>
                    <a:pt x="117191" y="216353"/>
                  </a:moveTo>
                  <a:lnTo>
                    <a:pt x="315515" y="216353"/>
                  </a:lnTo>
                  <a:cubicBezTo>
                    <a:pt x="318144" y="216353"/>
                    <a:pt x="320304" y="217198"/>
                    <a:pt x="321994" y="218888"/>
                  </a:cubicBezTo>
                  <a:cubicBezTo>
                    <a:pt x="323684" y="220578"/>
                    <a:pt x="324530" y="222738"/>
                    <a:pt x="324530" y="225367"/>
                  </a:cubicBezTo>
                  <a:lnTo>
                    <a:pt x="324530" y="243397"/>
                  </a:lnTo>
                  <a:cubicBezTo>
                    <a:pt x="324530" y="246026"/>
                    <a:pt x="323684" y="248186"/>
                    <a:pt x="321994" y="249876"/>
                  </a:cubicBezTo>
                  <a:cubicBezTo>
                    <a:pt x="320304" y="251566"/>
                    <a:pt x="318144" y="252411"/>
                    <a:pt x="315515" y="252411"/>
                  </a:cubicBezTo>
                  <a:lnTo>
                    <a:pt x="117191" y="252411"/>
                  </a:lnTo>
                  <a:cubicBezTo>
                    <a:pt x="114562" y="252411"/>
                    <a:pt x="112402" y="251566"/>
                    <a:pt x="110712" y="249876"/>
                  </a:cubicBezTo>
                  <a:cubicBezTo>
                    <a:pt x="109021" y="248186"/>
                    <a:pt x="108176" y="246026"/>
                    <a:pt x="108176" y="243397"/>
                  </a:cubicBezTo>
                  <a:lnTo>
                    <a:pt x="108176" y="225367"/>
                  </a:lnTo>
                  <a:cubicBezTo>
                    <a:pt x="108176" y="222738"/>
                    <a:pt x="109021" y="220578"/>
                    <a:pt x="110712" y="218888"/>
                  </a:cubicBezTo>
                  <a:cubicBezTo>
                    <a:pt x="112402" y="217198"/>
                    <a:pt x="114562" y="216353"/>
                    <a:pt x="117191" y="216353"/>
                  </a:cubicBezTo>
                  <a:close/>
                  <a:moveTo>
                    <a:pt x="288471" y="38312"/>
                  </a:moveTo>
                  <a:lnTo>
                    <a:pt x="288471" y="144236"/>
                  </a:lnTo>
                  <a:lnTo>
                    <a:pt x="394394" y="144236"/>
                  </a:lnTo>
                  <a:cubicBezTo>
                    <a:pt x="392516" y="138789"/>
                    <a:pt x="390450" y="134939"/>
                    <a:pt x="388196" y="132685"/>
                  </a:cubicBezTo>
                  <a:lnTo>
                    <a:pt x="300021" y="44510"/>
                  </a:lnTo>
                  <a:cubicBezTo>
                    <a:pt x="297767" y="42256"/>
                    <a:pt x="293917" y="40191"/>
                    <a:pt x="288471" y="38312"/>
                  </a:cubicBezTo>
                  <a:close/>
                  <a:moveTo>
                    <a:pt x="36059" y="36059"/>
                  </a:moveTo>
                  <a:lnTo>
                    <a:pt x="36059" y="468766"/>
                  </a:lnTo>
                  <a:lnTo>
                    <a:pt x="396648" y="468766"/>
                  </a:lnTo>
                  <a:lnTo>
                    <a:pt x="396648" y="180295"/>
                  </a:lnTo>
                  <a:lnTo>
                    <a:pt x="279456" y="180295"/>
                  </a:lnTo>
                  <a:cubicBezTo>
                    <a:pt x="271944" y="180295"/>
                    <a:pt x="265558" y="177665"/>
                    <a:pt x="260300" y="172407"/>
                  </a:cubicBezTo>
                  <a:cubicBezTo>
                    <a:pt x="255041" y="167148"/>
                    <a:pt x="252412" y="160763"/>
                    <a:pt x="252412" y="153251"/>
                  </a:cubicBezTo>
                  <a:lnTo>
                    <a:pt x="252412" y="36059"/>
                  </a:lnTo>
                  <a:close/>
                  <a:moveTo>
                    <a:pt x="27044" y="0"/>
                  </a:moveTo>
                  <a:lnTo>
                    <a:pt x="279456" y="0"/>
                  </a:lnTo>
                  <a:cubicBezTo>
                    <a:pt x="286968" y="0"/>
                    <a:pt x="295232" y="1878"/>
                    <a:pt x="304246" y="5634"/>
                  </a:cubicBezTo>
                  <a:cubicBezTo>
                    <a:pt x="313261" y="9390"/>
                    <a:pt x="320398" y="13898"/>
                    <a:pt x="325656" y="19156"/>
                  </a:cubicBezTo>
                  <a:lnTo>
                    <a:pt x="413550" y="107050"/>
                  </a:lnTo>
                  <a:cubicBezTo>
                    <a:pt x="418809" y="112309"/>
                    <a:pt x="423316" y="119445"/>
                    <a:pt x="427073" y="128460"/>
                  </a:cubicBezTo>
                  <a:cubicBezTo>
                    <a:pt x="430828" y="137475"/>
                    <a:pt x="432706" y="145738"/>
                    <a:pt x="432706" y="153251"/>
                  </a:cubicBezTo>
                  <a:lnTo>
                    <a:pt x="432706" y="477781"/>
                  </a:lnTo>
                  <a:cubicBezTo>
                    <a:pt x="432706" y="485293"/>
                    <a:pt x="430077" y="491679"/>
                    <a:pt x="424818" y="496937"/>
                  </a:cubicBezTo>
                  <a:cubicBezTo>
                    <a:pt x="419560" y="502196"/>
                    <a:pt x="413175" y="504825"/>
                    <a:pt x="405662" y="504825"/>
                  </a:cubicBezTo>
                  <a:lnTo>
                    <a:pt x="27044" y="504825"/>
                  </a:lnTo>
                  <a:cubicBezTo>
                    <a:pt x="19531" y="504825"/>
                    <a:pt x="13146" y="502196"/>
                    <a:pt x="7888" y="496937"/>
                  </a:cubicBezTo>
                  <a:cubicBezTo>
                    <a:pt x="2629" y="491679"/>
                    <a:pt x="0" y="485293"/>
                    <a:pt x="0" y="477781"/>
                  </a:cubicBezTo>
                  <a:lnTo>
                    <a:pt x="0" y="27044"/>
                  </a:lnTo>
                  <a:cubicBezTo>
                    <a:pt x="0" y="19532"/>
                    <a:pt x="2629" y="13147"/>
                    <a:pt x="7888" y="7888"/>
                  </a:cubicBezTo>
                  <a:cubicBezTo>
                    <a:pt x="13146" y="2629"/>
                    <a:pt x="19531" y="0"/>
                    <a:pt x="27044" y="0"/>
                  </a:cubicBezTo>
                  <a:close/>
                </a:path>
              </a:pathLst>
            </a:custGeom>
            <a:solidFill>
              <a:srgbClr val="164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24" name="13 CuadroTexto"/>
            <p:cNvSpPr txBox="1">
              <a:spLocks noChangeArrowheads="1"/>
            </p:cNvSpPr>
            <p:nvPr/>
          </p:nvSpPr>
          <p:spPr bwMode="auto">
            <a:xfrm>
              <a:off x="86491" y="1085816"/>
              <a:ext cx="3069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C"/>
              </a:defPPr>
              <a:lvl1pPr>
                <a:defRPr sz="24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n-US" dirty="0"/>
                <a:t>M</a:t>
              </a:r>
              <a:r>
                <a:rPr lang="es-ES" dirty="0"/>
                <a:t>EDIDAS INMEDIATAS</a:t>
              </a:r>
            </a:p>
          </p:txBody>
        </p:sp>
        <p:pic>
          <p:nvPicPr>
            <p:cNvPr id="3" name="Graphic 2" descr="Boardroom with solid fill">
              <a:extLst>
                <a:ext uri="{FF2B5EF4-FFF2-40B4-BE49-F238E27FC236}">
                  <a16:creationId xmlns:a16="http://schemas.microsoft.com/office/drawing/2014/main" id="{6B554184-5A91-48E6-803E-98945E35A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22250" y="2405142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lassroom with solid fill">
              <a:extLst>
                <a:ext uri="{FF2B5EF4-FFF2-40B4-BE49-F238E27FC236}">
                  <a16:creationId xmlns:a16="http://schemas.microsoft.com/office/drawing/2014/main" id="{8DDBE73A-BFD0-4CB4-8206-093465329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24011" y="2378815"/>
              <a:ext cx="914400" cy="9144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6E24A51-298D-42B4-BB48-BAB54861EE1F}"/>
                </a:ext>
              </a:extLst>
            </p:cNvPr>
            <p:cNvSpPr txBox="1"/>
            <p:nvPr/>
          </p:nvSpPr>
          <p:spPr>
            <a:xfrm>
              <a:off x="3016463" y="2445831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DFF99B-206B-413D-957E-828F1164E2FE}"/>
                </a:ext>
              </a:extLst>
            </p:cNvPr>
            <p:cNvSpPr txBox="1"/>
            <p:nvPr/>
          </p:nvSpPr>
          <p:spPr>
            <a:xfrm>
              <a:off x="7021220" y="2420773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12082B-486C-4059-9A37-71AE18CF8D06}"/>
                </a:ext>
              </a:extLst>
            </p:cNvPr>
            <p:cNvSpPr txBox="1"/>
            <p:nvPr/>
          </p:nvSpPr>
          <p:spPr>
            <a:xfrm>
              <a:off x="11354348" y="2420773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663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936</Words>
  <Application>Microsoft Office PowerPoint</Application>
  <PresentationFormat>Custom</PresentationFormat>
  <Paragraphs>209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 Thin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</dc:creator>
  <cp:lastModifiedBy>RODRIGO TORRES B</cp:lastModifiedBy>
  <cp:revision>106</cp:revision>
  <dcterms:created xsi:type="dcterms:W3CDTF">2021-05-29T18:10:03Z</dcterms:created>
  <dcterms:modified xsi:type="dcterms:W3CDTF">2021-05-31T03:17:05Z</dcterms:modified>
</cp:coreProperties>
</file>