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402" r:id="rId2"/>
    <p:sldId id="702" r:id="rId3"/>
    <p:sldId id="562" r:id="rId4"/>
    <p:sldId id="689" r:id="rId5"/>
    <p:sldId id="699" r:id="rId6"/>
    <p:sldId id="549" r:id="rId7"/>
    <p:sldId id="704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honatan Bravo Villarreal" initials="JBV" lastIdx="1" clrIdx="0">
    <p:extLst/>
  </p:cmAuthor>
  <p:cmAuthor id="2" name="Byron Leonardo Domínguez Zambrano" initials="BLDZ" lastIdx="1" clrIdx="1">
    <p:extLst/>
  </p:cmAuthor>
  <p:cmAuthor id="3" name="Hidalgo Aurelio Núñez Lucio" initials="HANL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9DC4E6"/>
    <a:srgbClr val="DBDBDB"/>
    <a:srgbClr val="C5E0B4"/>
    <a:srgbClr val="EBF7E5"/>
    <a:srgbClr val="F8FCF6"/>
    <a:srgbClr val="B03E10"/>
    <a:srgbClr val="D92839"/>
    <a:srgbClr val="800000"/>
    <a:srgbClr val="9D3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A3A7E-41C3-4C28-A97B-527F61330305}" v="7" dt="2021-03-15T19:25:27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6"/>
    <p:restoredTop sz="93790" autoAdjust="0"/>
  </p:normalViewPr>
  <p:slideViewPr>
    <p:cSldViewPr snapToGrid="0" snapToObjects="1">
      <p:cViewPr>
        <p:scale>
          <a:sx n="76" d="100"/>
          <a:sy n="76" d="100"/>
        </p:scale>
        <p:origin x="-76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BB378-911B-2D46-A97B-DBDF03D19273}" type="datetimeFigureOut">
              <a:rPr lang="es-ES_tradnl" smtClean="0"/>
              <a:t>24/06/2021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CD196-2C78-ED40-865E-6A91DF8F8DB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7850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CD196-2C78-ED40-865E-6A91DF8F8DB6}" type="slidenum">
              <a:rPr lang="es-ES_tradnl" smtClean="0"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6561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8927FC-95AC-9243-9638-9CED5083D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572F415-B0E2-B745-9C92-CFCA36B4E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77F1D62-E618-7949-80FB-6F8D865B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24/06/2021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42F93A3-CEE4-9C4F-9ADA-35E5DBCC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D506E78-5C6C-2342-B3EE-9880B527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7805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9CBE64-DA78-274C-8774-5022A633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C545F99-AFF5-854B-8EA1-82E4B27B1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45B5DCD-0D9B-AA4B-9262-46E9E9EF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24/06/2021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EFFC341-1943-3A4F-9399-D55FB3C2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257ACE5-C83D-BC48-BBF5-2630096F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485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85A3C1A-6FAD-F64B-A0C4-BF40AF461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32217FD-E6CA-6240-9AC9-89462E989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ED7854D-CE4A-0B44-942E-A77DE446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24/06/2021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5795CCF-693B-D44C-AD80-F30BCE8E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50FD4A7-539E-2A4D-B521-2B4C033F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6191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 userDrawn="1">
  <p:cSld name="Section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25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B54240-E823-C04E-ACA5-7E7DA25B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4DAD9B0-B6B7-554A-80D7-F35AE3B85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43F8540-40B2-024B-91FD-5FB59AFE8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24/06/2021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D760324-BA7E-E142-B930-0F1AAFCB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2CC9F41-C902-8446-94ED-9F2CF71B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644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880866-E7A7-7147-A771-6A401BD5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F64DC80-9C7A-2041-B9FB-54C5F13AF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B619A07-1035-B444-8642-4392AD3B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24/06/2021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0FE79A7-3A41-F447-873F-0411E44DC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8E52EBA-4285-E448-A528-68A407E2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6653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881971-7748-D449-A10D-7608F915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013D597-ADD1-734C-A98E-4EADBA17F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C4B29B8-EF34-FB41-AB15-93782E893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D70F2BF-8632-DD4C-A4DC-AA4718D4D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24/06/2021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5AB8B07-BE07-CE46-95BB-86CFA5D7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76B853E-3853-E149-879D-55F33924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7114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F1B67A-72DC-AA4D-B837-C0FDBC85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0C4EC73-5743-EF47-A917-10E656804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D1261B3-6715-FB43-AFD0-EAA6F1E5C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27B5C4B-AB16-084B-A3C6-D915A42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81BE09F-AE88-924E-BF6F-F1CCE4523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2B5184D-4C30-704D-AF40-FF372062E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24/06/2021</a:t>
            </a:fld>
            <a:endParaRPr lang="es-ES_tradn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A936283-97CB-4E41-BBF3-C117FE71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432F464-F1FC-E445-97E1-004D15E3C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6917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01C8AA-A1B3-2046-93E9-FF9DAB73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B04819F-A8F0-F04B-A74E-1AFC903DC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24/06/2021</a:t>
            </a:fld>
            <a:endParaRPr lang="es-ES_tradn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D486745-6749-8745-B720-6E3FBDE0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FF05ECA-50DE-0C41-8B98-AFD23C8A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6562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FA5C685-24E0-2C49-B590-BD42E425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24/06/2021</a:t>
            </a:fld>
            <a:endParaRPr lang="es-ES_tradn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1604412-809A-C649-BAE4-61B1FD69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278EFD3-A38E-3146-81A1-D1753046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5234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226F4A-0010-2543-8B5B-A9184221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5B44A76-9DA5-4349-BCB5-78B2F3B9E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2A2D4F9-7BC1-6A49-909C-A3833CE76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40344B6-D16C-A942-89D3-EF00F059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24/06/2021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E30950C-D344-2348-9A69-1532BDA8D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251D89F-792F-0D40-B617-A7C82D05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3266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9D11CC-1FE7-E64B-BE62-1D3AD198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A9FD9D2-1111-764B-ADC0-2B117CA54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8637BCE-8662-304B-9140-53AE78F59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32E8D3C-45A7-614D-9C02-CE28C21C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2D6B-E4F8-8F43-B5ED-5DD718CCA6BF}" type="datetimeFigureOut">
              <a:rPr lang="es-ES_tradnl" smtClean="0"/>
              <a:t>24/06/2021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DF24799-131E-214F-8C77-A90F4A9E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EFB819F-453E-6A4A-AD56-D063AE1F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8077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594F492-FBAF-7941-A5CC-F5792A86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E56A323-200F-164C-95E7-FB448512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8F0D706-1356-D44E-B15F-FD96B114B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92D6B-E4F8-8F43-B5ED-5DD718CCA6BF}" type="datetimeFigureOut">
              <a:rPr lang="es-ES_tradnl" smtClean="0"/>
              <a:t>24/06/2021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582ADEE-E897-A540-A327-C2D0E93C7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6EA532A-2CA1-8646-B8B5-C40D0244D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F01B5-EC4D-D64D-B40E-E4144FEBEE4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6337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17" Type="http://schemas.openxmlformats.org/officeDocument/2006/relationships/image" Target="../media/image27.emf"/><Relationship Id="rId2" Type="http://schemas.openxmlformats.org/officeDocument/2006/relationships/image" Target="../media/image12.emf"/><Relationship Id="rId16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5" Type="http://schemas.openxmlformats.org/officeDocument/2006/relationships/image" Target="../media/image2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0"/>
            <a:ext cx="122936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37E735E-30C5-9542-9851-58A95E25AEDE}"/>
              </a:ext>
            </a:extLst>
          </p:cNvPr>
          <p:cNvSpPr/>
          <p:nvPr/>
        </p:nvSpPr>
        <p:spPr>
          <a:xfrm>
            <a:off x="3200145" y="4554285"/>
            <a:ext cx="6926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Gotham Medium Regular" panose="02000603030000020004" pitchFamily="2" charset="77"/>
              </a:rPr>
              <a:t>INFORME QUINCENAL – OPERACIÓN Y MANTENIMIENTO PLMQ</a:t>
            </a:r>
            <a:endParaRPr lang="es-EC" sz="2000" b="1" dirty="0">
              <a:solidFill>
                <a:schemeClr val="bg1"/>
              </a:solidFill>
              <a:latin typeface="Gotham Medium Regular" panose="02000603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9984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4B6EB9D5-2DF5-4559-801F-80FD60587178}"/>
              </a:ext>
            </a:extLst>
          </p:cNvPr>
          <p:cNvSpPr txBox="1"/>
          <p:nvPr/>
        </p:nvSpPr>
        <p:spPr>
          <a:xfrm>
            <a:off x="625363" y="1773484"/>
            <a:ext cx="493991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Reuniones de trabajo, en coordinación con OMF y MEF: Metro de Panamá S.A., Subterráneos de Buenos Aires S.E. y ALAMYS (Asociación Latinoamericana de Metros y Subterráneos).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Mesas de trabajo Directorio: 24 de febrero de 2021 y 26 de febrero de 2021.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EE1DBE6-4D08-4961-BEC4-56072DC1D7C7}"/>
              </a:ext>
            </a:extLst>
          </p:cNvPr>
          <p:cNvSpPr/>
          <p:nvPr/>
        </p:nvSpPr>
        <p:spPr>
          <a:xfrm>
            <a:off x="490219" y="375378"/>
            <a:ext cx="9151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Modelo de Operación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2EED776-7CB9-F643-B433-5B232E541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44" y="4349368"/>
            <a:ext cx="1872148" cy="14414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338E28E-3F38-5143-9A11-F7D85DED1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354" y="1219543"/>
            <a:ext cx="1603187" cy="15875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005BE0B-119D-43DC-84D0-D34183203E03}"/>
              </a:ext>
            </a:extLst>
          </p:cNvPr>
          <p:cNvSpPr txBox="1"/>
          <p:nvPr/>
        </p:nvSpPr>
        <p:spPr>
          <a:xfrm>
            <a:off x="6096000" y="2981202"/>
            <a:ext cx="603195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rgbClr val="002060"/>
                </a:solidFill>
              </a:rPr>
              <a:t>Sesión Directorio: Aprobación 02 de marzo 2021.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sz="1800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rgbClr val="002060"/>
                </a:solidFill>
              </a:rPr>
              <a:t> Resolución No. DEPMMQ-005-2021:</a:t>
            </a:r>
            <a:endParaRPr lang="es-ES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s-ES" sz="1800" b="1" dirty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Gestión Directa por Contrato.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Asistencia Técnica Especializada.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Operador Internacional con amplia experiencia.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Cumplimiento del exhorto del Concejo Metropolitano.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Acompañamiento y supervisión de Quito Honesto. 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Comisión técnica para la recepción de obras, bienes y servicios (Multas FIDIC).</a:t>
            </a:r>
            <a:endParaRPr lang="es-E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9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3">
            <a:extLst>
              <a:ext uri="{FF2B5EF4-FFF2-40B4-BE49-F238E27FC236}">
                <a16:creationId xmlns:a16="http://schemas.microsoft.com/office/drawing/2014/main" xmlns="" id="{552EC781-3F22-6C4C-925A-3C85A01A70DD}"/>
              </a:ext>
            </a:extLst>
          </p:cNvPr>
          <p:cNvSpPr/>
          <p:nvPr/>
        </p:nvSpPr>
        <p:spPr>
          <a:xfrm>
            <a:off x="5836688" y="1174417"/>
            <a:ext cx="4857306" cy="4612024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ángulo redondeado 23">
            <a:extLst>
              <a:ext uri="{FF2B5EF4-FFF2-40B4-BE49-F238E27FC236}">
                <a16:creationId xmlns:a16="http://schemas.microsoft.com/office/drawing/2014/main" xmlns="" id="{A0ED4CA5-8034-154A-9014-E1611317ECD5}"/>
              </a:ext>
            </a:extLst>
          </p:cNvPr>
          <p:cNvSpPr/>
          <p:nvPr/>
        </p:nvSpPr>
        <p:spPr>
          <a:xfrm>
            <a:off x="566188" y="1149017"/>
            <a:ext cx="4857306" cy="4612024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EE1DBE6-4D08-4961-BEC4-56072DC1D7C7}"/>
              </a:ext>
            </a:extLst>
          </p:cNvPr>
          <p:cNvSpPr/>
          <p:nvPr/>
        </p:nvSpPr>
        <p:spPr>
          <a:xfrm>
            <a:off x="477519" y="226867"/>
            <a:ext cx="9151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Asistencia Técnica Especializada </a:t>
            </a:r>
            <a:r>
              <a:rPr lang="es-ES" sz="28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(Operador internacional)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B6524325-D0A7-1843-9B37-E21313D99606}"/>
              </a:ext>
            </a:extLst>
          </p:cNvPr>
          <p:cNvSpPr txBox="1"/>
          <p:nvPr/>
        </p:nvSpPr>
        <p:spPr>
          <a:xfrm>
            <a:off x="7043538" y="1447934"/>
            <a:ext cx="36017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s-EC" dirty="0">
                <a:solidFill>
                  <a:srgbClr val="002060"/>
                </a:solidFill>
              </a:rPr>
              <a:t>Desarrollo de nuevas competencias locales.</a:t>
            </a:r>
          </a:p>
          <a:p>
            <a:pPr lvl="1"/>
            <a:endParaRPr lang="es-EC" dirty="0">
              <a:solidFill>
                <a:srgbClr val="002060"/>
              </a:solidFill>
            </a:endParaRPr>
          </a:p>
          <a:p>
            <a:pPr lvl="1"/>
            <a:r>
              <a:rPr lang="es-EC" dirty="0">
                <a:solidFill>
                  <a:srgbClr val="002060"/>
                </a:solidFill>
              </a:rPr>
              <a:t>Transferencia de conocimiento a profesionales locales.</a:t>
            </a:r>
          </a:p>
          <a:p>
            <a:pPr lvl="1"/>
            <a:endParaRPr lang="es-EC" dirty="0">
              <a:solidFill>
                <a:srgbClr val="002060"/>
              </a:solidFill>
            </a:endParaRPr>
          </a:p>
          <a:p>
            <a:pPr lvl="1"/>
            <a:r>
              <a:rPr lang="es-EC" dirty="0">
                <a:solidFill>
                  <a:srgbClr val="002060"/>
                </a:solidFill>
              </a:rPr>
              <a:t>Tarifa social, servicio público que prima por sobre la utilidad económica.</a:t>
            </a:r>
          </a:p>
          <a:p>
            <a:pPr lvl="1"/>
            <a:endParaRPr lang="es-EC" dirty="0">
              <a:solidFill>
                <a:srgbClr val="002060"/>
              </a:solidFill>
            </a:endParaRPr>
          </a:p>
          <a:p>
            <a:pPr lvl="1"/>
            <a:r>
              <a:rPr lang="es-EC" dirty="0">
                <a:solidFill>
                  <a:srgbClr val="002060"/>
                </a:solidFill>
              </a:rPr>
              <a:t>Optimización del tiempo para puesta en marcha del servicio.</a:t>
            </a:r>
          </a:p>
          <a:p>
            <a:pPr lvl="1"/>
            <a:endParaRPr lang="es-EC" dirty="0">
              <a:solidFill>
                <a:srgbClr val="002060"/>
              </a:solidFill>
            </a:endParaRPr>
          </a:p>
          <a:p>
            <a:pPr lvl="1"/>
            <a:r>
              <a:rPr lang="es-EC" dirty="0">
                <a:solidFill>
                  <a:srgbClr val="002060"/>
                </a:solidFill>
              </a:rPr>
              <a:t>Eficiencia en costos de operación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3800C97-64C1-F843-9ED2-9A9930D1FC8C}"/>
              </a:ext>
            </a:extLst>
          </p:cNvPr>
          <p:cNvSpPr/>
          <p:nvPr/>
        </p:nvSpPr>
        <p:spPr>
          <a:xfrm>
            <a:off x="1768015" y="1497290"/>
            <a:ext cx="35728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dirty="0">
                <a:solidFill>
                  <a:srgbClr val="002060"/>
                </a:solidFill>
              </a:rPr>
              <a:t>Acompañamiento, supervisión y evaluación: O&amp;M, gestión de riesgos, gestión de activos, implementación de procesos, gestión integral de calidad, gestión de recursos operacionales y no operacionales.</a:t>
            </a:r>
          </a:p>
          <a:p>
            <a:pPr lvl="1"/>
            <a:endParaRPr lang="es-EC" dirty="0">
              <a:solidFill>
                <a:srgbClr val="002060"/>
              </a:solidFill>
            </a:endParaRPr>
          </a:p>
          <a:p>
            <a:pPr lvl="1"/>
            <a:r>
              <a:rPr lang="es-EC" dirty="0">
                <a:solidFill>
                  <a:srgbClr val="002060"/>
                </a:solidFill>
              </a:rPr>
              <a:t>Externalización de servicios con empresas especializadas para el mantenimientos de infraestructura, equipos y material rodante.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3B276D9-74AF-A04F-8C83-65BA4F763C15}"/>
              </a:ext>
            </a:extLst>
          </p:cNvPr>
          <p:cNvSpPr/>
          <p:nvPr/>
        </p:nvSpPr>
        <p:spPr>
          <a:xfrm>
            <a:off x="477519" y="1422357"/>
            <a:ext cx="1770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000" b="1" dirty="0">
                <a:solidFill>
                  <a:srgbClr val="C00000"/>
                </a:solidFill>
              </a:rPr>
              <a:t>Alcance: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29B930D-DF20-9F49-BB09-8D4EBF1D7056}"/>
              </a:ext>
            </a:extLst>
          </p:cNvPr>
          <p:cNvSpPr/>
          <p:nvPr/>
        </p:nvSpPr>
        <p:spPr>
          <a:xfrm>
            <a:off x="5621196" y="1422357"/>
            <a:ext cx="1802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b="1" dirty="0">
                <a:solidFill>
                  <a:srgbClr val="C00000"/>
                </a:solidFill>
              </a:rPr>
              <a:t>Beneficios: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CEB3696-ED30-ED4F-90B5-316A73CF1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51" y="2241098"/>
            <a:ext cx="838200" cy="850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696CC6-DF4A-3946-8B13-02D657FA9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76" y="4057925"/>
            <a:ext cx="1125518" cy="850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15C8539-38FA-A04E-B479-3B396D6C0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692" y="3903348"/>
            <a:ext cx="830471" cy="6256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9F1F209-98A2-504B-944D-740EDBED1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433" y="4722322"/>
            <a:ext cx="745286" cy="7452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51F1185-968D-FC4E-B408-E2CF15CE6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079" y="1829092"/>
            <a:ext cx="632495" cy="69808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DA3E8D24-F054-354D-AD9E-BB5D29DFA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216692" y="2813848"/>
            <a:ext cx="875587" cy="674153"/>
          </a:xfrm>
          <a:prstGeom prst="rect">
            <a:avLst/>
          </a:prstGeom>
        </p:spPr>
      </p:pic>
      <p:pic>
        <p:nvPicPr>
          <p:cNvPr id="1026" name="Picture 2" descr="Bandera De La Ciudad De Quito Ilustración del Vector - Ilustración de quito,  ciudad: 147901708">
            <a:extLst>
              <a:ext uri="{FF2B5EF4-FFF2-40B4-BE49-F238E27FC236}">
                <a16:creationId xmlns:a16="http://schemas.microsoft.com/office/drawing/2014/main" xmlns="" id="{1AD88377-C694-4E4D-A5E1-4294F6D07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10937" r="3025" b="10741"/>
          <a:stretch/>
        </p:blipFill>
        <p:spPr bwMode="auto">
          <a:xfrm>
            <a:off x="6484710" y="3152572"/>
            <a:ext cx="364732" cy="22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0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xmlns="" id="{156AD050-9D6D-864C-A9E9-89D8263885AA}"/>
              </a:ext>
            </a:extLst>
          </p:cNvPr>
          <p:cNvGrpSpPr/>
          <p:nvPr/>
        </p:nvGrpSpPr>
        <p:grpSpPr>
          <a:xfrm>
            <a:off x="7884805" y="4684016"/>
            <a:ext cx="3943575" cy="1198263"/>
            <a:chOff x="7884805" y="4684016"/>
            <a:chExt cx="3943575" cy="1198263"/>
          </a:xfrm>
        </p:grpSpPr>
        <p:grpSp>
          <p:nvGrpSpPr>
            <p:cNvPr id="233" name="Grupo 232">
              <a:extLst>
                <a:ext uri="{FF2B5EF4-FFF2-40B4-BE49-F238E27FC236}">
                  <a16:creationId xmlns:a16="http://schemas.microsoft.com/office/drawing/2014/main" xmlns="" id="{9DC668EC-05D7-7848-BABA-2377C242F5AF}"/>
                </a:ext>
              </a:extLst>
            </p:cNvPr>
            <p:cNvGrpSpPr/>
            <p:nvPr/>
          </p:nvGrpSpPr>
          <p:grpSpPr>
            <a:xfrm>
              <a:off x="7884805" y="4684016"/>
              <a:ext cx="3943575" cy="1198263"/>
              <a:chOff x="6627972" y="4347337"/>
              <a:chExt cx="2930715" cy="153438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34" name="Rectángulo 233">
                <a:extLst>
                  <a:ext uri="{FF2B5EF4-FFF2-40B4-BE49-F238E27FC236}">
                    <a16:creationId xmlns:a16="http://schemas.microsoft.com/office/drawing/2014/main" xmlns="" id="{0E20F640-7A7E-9646-814A-1CD3AACF49F4}"/>
                  </a:ext>
                </a:extLst>
              </p:cNvPr>
              <p:cNvSpPr/>
              <p:nvPr/>
            </p:nvSpPr>
            <p:spPr>
              <a:xfrm>
                <a:off x="6627972" y="4347337"/>
                <a:ext cx="2930715" cy="1534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schemeClr val="tx2"/>
                  </a:solidFill>
                </a:endParaRPr>
              </a:p>
            </p:txBody>
          </p:sp>
          <p:sp>
            <p:nvSpPr>
              <p:cNvPr id="235" name="Elipse 234">
                <a:extLst>
                  <a:ext uri="{FF2B5EF4-FFF2-40B4-BE49-F238E27FC236}">
                    <a16:creationId xmlns:a16="http://schemas.microsoft.com/office/drawing/2014/main" xmlns="" id="{C98D8E5F-5836-7144-B86F-FCDFEE8E8E16}"/>
                  </a:ext>
                </a:extLst>
              </p:cNvPr>
              <p:cNvSpPr/>
              <p:nvPr/>
            </p:nvSpPr>
            <p:spPr>
              <a:xfrm>
                <a:off x="7862809" y="5060476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36" name="Rectángulo 235">
              <a:extLst>
                <a:ext uri="{FF2B5EF4-FFF2-40B4-BE49-F238E27FC236}">
                  <a16:creationId xmlns:a16="http://schemas.microsoft.com/office/drawing/2014/main" xmlns="" id="{22EDA6B4-110F-014B-9097-F1BF9857DA62}"/>
                </a:ext>
              </a:extLst>
            </p:cNvPr>
            <p:cNvSpPr/>
            <p:nvPr/>
          </p:nvSpPr>
          <p:spPr>
            <a:xfrm>
              <a:off x="7976153" y="4900491"/>
              <a:ext cx="2279342" cy="3231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s-CO" sz="1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13. Sistema de emergencia</a:t>
              </a:r>
              <a:endParaRPr lang="es-EC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61" name="Grupo 260">
              <a:extLst>
                <a:ext uri="{FF2B5EF4-FFF2-40B4-BE49-F238E27FC236}">
                  <a16:creationId xmlns:a16="http://schemas.microsoft.com/office/drawing/2014/main" xmlns="" id="{C7541C3D-7852-1F44-9FF4-41188A5C8E12}"/>
                </a:ext>
              </a:extLst>
            </p:cNvPr>
            <p:cNvGrpSpPr/>
            <p:nvPr/>
          </p:nvGrpSpPr>
          <p:grpSpPr>
            <a:xfrm>
              <a:off x="10530106" y="5023959"/>
              <a:ext cx="673307" cy="673307"/>
              <a:chOff x="1773362" y="3603429"/>
              <a:chExt cx="637997" cy="637997"/>
            </a:xfrm>
          </p:grpSpPr>
          <p:sp>
            <p:nvSpPr>
              <p:cNvPr id="262" name="Elipse 261">
                <a:extLst>
                  <a:ext uri="{FF2B5EF4-FFF2-40B4-BE49-F238E27FC236}">
                    <a16:creationId xmlns:a16="http://schemas.microsoft.com/office/drawing/2014/main" xmlns="" id="{EFB00FF4-62BB-DC41-AFEB-C4693F91A7E4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63" name="Elipse 262">
                <a:extLst>
                  <a:ext uri="{FF2B5EF4-FFF2-40B4-BE49-F238E27FC236}">
                    <a16:creationId xmlns:a16="http://schemas.microsoft.com/office/drawing/2014/main" xmlns="" id="{9DB1A000-E113-2949-8F1E-84DBB5BAD781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408AF326-1B02-EC48-9FBE-241BC8D2B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25455" y="5123023"/>
              <a:ext cx="482600" cy="444500"/>
            </a:xfrm>
            <a:prstGeom prst="rect">
              <a:avLst/>
            </a:prstGeom>
          </p:spPr>
        </p:pic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04C3595D-8430-2644-98A4-8FFD5602CE60}"/>
              </a:ext>
            </a:extLst>
          </p:cNvPr>
          <p:cNvGrpSpPr/>
          <p:nvPr/>
        </p:nvGrpSpPr>
        <p:grpSpPr>
          <a:xfrm>
            <a:off x="2322739" y="4704103"/>
            <a:ext cx="2661024" cy="1178116"/>
            <a:chOff x="2322739" y="4704103"/>
            <a:chExt cx="2661024" cy="1178116"/>
          </a:xfrm>
        </p:grpSpPr>
        <p:grpSp>
          <p:nvGrpSpPr>
            <p:cNvPr id="364" name="Grupo 363">
              <a:extLst>
                <a:ext uri="{FF2B5EF4-FFF2-40B4-BE49-F238E27FC236}">
                  <a16:creationId xmlns:a16="http://schemas.microsoft.com/office/drawing/2014/main" xmlns="" id="{D3C76894-1B0A-0143-B6E6-710A327958F0}"/>
                </a:ext>
              </a:extLst>
            </p:cNvPr>
            <p:cNvGrpSpPr/>
            <p:nvPr/>
          </p:nvGrpSpPr>
          <p:grpSpPr>
            <a:xfrm>
              <a:off x="2322739" y="4704103"/>
              <a:ext cx="2661024" cy="1178116"/>
              <a:chOff x="1766274" y="4371927"/>
              <a:chExt cx="2382291" cy="1508587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365" name="Rectángulo 364">
                <a:extLst>
                  <a:ext uri="{FF2B5EF4-FFF2-40B4-BE49-F238E27FC236}">
                    <a16:creationId xmlns:a16="http://schemas.microsoft.com/office/drawing/2014/main" xmlns="" id="{6351C11B-CA55-0544-AE0D-27C0799D615B}"/>
                  </a:ext>
                </a:extLst>
              </p:cNvPr>
              <p:cNvSpPr/>
              <p:nvPr/>
            </p:nvSpPr>
            <p:spPr>
              <a:xfrm>
                <a:off x="1766274" y="4371927"/>
                <a:ext cx="2382291" cy="15085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schemeClr val="tx2"/>
                  </a:solidFill>
                </a:endParaRPr>
              </a:p>
            </p:txBody>
          </p:sp>
          <p:sp>
            <p:nvSpPr>
              <p:cNvPr id="370" name="Elipse 369">
                <a:extLst>
                  <a:ext uri="{FF2B5EF4-FFF2-40B4-BE49-F238E27FC236}">
                    <a16:creationId xmlns:a16="http://schemas.microsoft.com/office/drawing/2014/main" xmlns="" id="{45673DB9-F558-EB46-BAA3-146515D974B6}"/>
                  </a:ext>
                </a:extLst>
              </p:cNvPr>
              <p:cNvSpPr/>
              <p:nvPr/>
            </p:nvSpPr>
            <p:spPr>
              <a:xfrm>
                <a:off x="2500260" y="5013170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16" name="Rectángulo 515">
              <a:extLst>
                <a:ext uri="{FF2B5EF4-FFF2-40B4-BE49-F238E27FC236}">
                  <a16:creationId xmlns:a16="http://schemas.microsoft.com/office/drawing/2014/main" xmlns="" id="{48813C95-1D40-D247-B879-B76812ED10FC}"/>
                </a:ext>
              </a:extLst>
            </p:cNvPr>
            <p:cNvSpPr/>
            <p:nvPr/>
          </p:nvSpPr>
          <p:spPr>
            <a:xfrm>
              <a:off x="2852708" y="4746430"/>
              <a:ext cx="1398176" cy="3231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CO" sz="1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11. Seguridad</a:t>
              </a:r>
            </a:p>
          </p:txBody>
        </p:sp>
        <p:grpSp>
          <p:nvGrpSpPr>
            <p:cNvPr id="255" name="Grupo 254">
              <a:extLst>
                <a:ext uri="{FF2B5EF4-FFF2-40B4-BE49-F238E27FC236}">
                  <a16:creationId xmlns:a16="http://schemas.microsoft.com/office/drawing/2014/main" xmlns="" id="{CDCC11CC-15DF-C64C-B35F-25D5D106A83C}"/>
                </a:ext>
              </a:extLst>
            </p:cNvPr>
            <p:cNvGrpSpPr/>
            <p:nvPr/>
          </p:nvGrpSpPr>
          <p:grpSpPr>
            <a:xfrm>
              <a:off x="3283998" y="5096027"/>
              <a:ext cx="673307" cy="673307"/>
              <a:chOff x="1773362" y="3603429"/>
              <a:chExt cx="637997" cy="637997"/>
            </a:xfrm>
          </p:grpSpPr>
          <p:sp>
            <p:nvSpPr>
              <p:cNvPr id="256" name="Elipse 255">
                <a:extLst>
                  <a:ext uri="{FF2B5EF4-FFF2-40B4-BE49-F238E27FC236}">
                    <a16:creationId xmlns:a16="http://schemas.microsoft.com/office/drawing/2014/main" xmlns="" id="{E1C9359C-E3D0-1E49-843E-FF738284AB7B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57" name="Elipse 256">
                <a:extLst>
                  <a:ext uri="{FF2B5EF4-FFF2-40B4-BE49-F238E27FC236}">
                    <a16:creationId xmlns:a16="http://schemas.microsoft.com/office/drawing/2014/main" xmlns="" id="{9197B71E-14A0-A24B-BC84-04EC5F0BC5BC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xmlns="" id="{1A8990CE-31EE-DC42-8FCF-1550F49D8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025" y="5239206"/>
              <a:ext cx="393700" cy="419100"/>
            </a:xfrm>
            <a:prstGeom prst="rect">
              <a:avLst/>
            </a:prstGeom>
          </p:spPr>
        </p:pic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5ACA6FC-6D02-3B47-9C1E-C149EFF61D7D}"/>
              </a:ext>
            </a:extLst>
          </p:cNvPr>
          <p:cNvSpPr/>
          <p:nvPr/>
        </p:nvSpPr>
        <p:spPr>
          <a:xfrm>
            <a:off x="322798" y="197379"/>
            <a:ext cx="5302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002060"/>
                </a:solidFill>
              </a:rPr>
              <a:t>Contratación de Asistencia Técnica</a:t>
            </a:r>
            <a:endParaRPr lang="es-EC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344DD4BD-C455-C94D-867F-5B624A9DFC62}"/>
              </a:ext>
            </a:extLst>
          </p:cNvPr>
          <p:cNvSpPr/>
          <p:nvPr/>
        </p:nvSpPr>
        <p:spPr>
          <a:xfrm>
            <a:off x="4038574" y="1090718"/>
            <a:ext cx="39506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b="1" dirty="0">
                <a:solidFill>
                  <a:srgbClr val="002060"/>
                </a:solidFill>
              </a:rPr>
              <a:t>Niveles de Servicio para garantizar eficiencia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A86C0DC1-BDE4-E842-B844-010F29BE6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403" y="667286"/>
            <a:ext cx="2198883" cy="483271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3837FC49-B086-B544-8006-977D5CA78A52}"/>
              </a:ext>
            </a:extLst>
          </p:cNvPr>
          <p:cNvSpPr/>
          <p:nvPr/>
        </p:nvSpPr>
        <p:spPr>
          <a:xfrm>
            <a:off x="4130318" y="605129"/>
            <a:ext cx="1523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rgbClr val="002060"/>
                </a:solidFill>
              </a:rPr>
              <a:t>Servicio</a:t>
            </a:r>
            <a:endParaRPr lang="es-EC" sz="3200" dirty="0"/>
          </a:p>
        </p:txBody>
      </p:sp>
      <p:sp>
        <p:nvSpPr>
          <p:cNvPr id="351" name="Rectángulo 350">
            <a:extLst>
              <a:ext uri="{FF2B5EF4-FFF2-40B4-BE49-F238E27FC236}">
                <a16:creationId xmlns:a16="http://schemas.microsoft.com/office/drawing/2014/main" xmlns="" id="{D101BAD5-AD5D-424A-ACD6-29274026312B}"/>
              </a:ext>
            </a:extLst>
          </p:cNvPr>
          <p:cNvSpPr/>
          <p:nvPr/>
        </p:nvSpPr>
        <p:spPr>
          <a:xfrm>
            <a:off x="7314324" y="3596594"/>
            <a:ext cx="6096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Sistema de Recaudo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C0AC8AE8-D332-134A-8AA5-BC8D5AD69412}"/>
              </a:ext>
            </a:extLst>
          </p:cNvPr>
          <p:cNvGrpSpPr/>
          <p:nvPr/>
        </p:nvGrpSpPr>
        <p:grpSpPr>
          <a:xfrm>
            <a:off x="8534579" y="2524871"/>
            <a:ext cx="3292868" cy="943569"/>
            <a:chOff x="8534579" y="2524871"/>
            <a:chExt cx="3292868" cy="943569"/>
          </a:xfrm>
        </p:grpSpPr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xmlns="" id="{5098E8D1-ABB8-6E44-A1D6-94FDD1B43510}"/>
                </a:ext>
              </a:extLst>
            </p:cNvPr>
            <p:cNvSpPr/>
            <p:nvPr/>
          </p:nvSpPr>
          <p:spPr>
            <a:xfrm>
              <a:off x="8534579" y="2524871"/>
              <a:ext cx="3292868" cy="943569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5" name="Rectángulo 124">
              <a:extLst>
                <a:ext uri="{FF2B5EF4-FFF2-40B4-BE49-F238E27FC236}">
                  <a16:creationId xmlns:a16="http://schemas.microsoft.com/office/drawing/2014/main" xmlns="" id="{8C6622CF-132F-424D-BD7E-7EFA7160DAF6}"/>
                </a:ext>
              </a:extLst>
            </p:cNvPr>
            <p:cNvSpPr/>
            <p:nvPr/>
          </p:nvSpPr>
          <p:spPr>
            <a:xfrm>
              <a:off x="8935134" y="2714381"/>
              <a:ext cx="156616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1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Plan de gestión ambiental</a:t>
              </a:r>
              <a:endParaRPr lang="es-EC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5" name="Grupo 184">
              <a:extLst>
                <a:ext uri="{FF2B5EF4-FFF2-40B4-BE49-F238E27FC236}">
                  <a16:creationId xmlns:a16="http://schemas.microsoft.com/office/drawing/2014/main" xmlns="" id="{10C0EA6B-E4B4-8945-BD4F-CB75F5C71B97}"/>
                </a:ext>
              </a:extLst>
            </p:cNvPr>
            <p:cNvGrpSpPr/>
            <p:nvPr/>
          </p:nvGrpSpPr>
          <p:grpSpPr>
            <a:xfrm>
              <a:off x="10792764" y="2634015"/>
              <a:ext cx="743220" cy="743220"/>
              <a:chOff x="1773362" y="3603429"/>
              <a:chExt cx="637997" cy="637997"/>
            </a:xfrm>
          </p:grpSpPr>
          <p:sp>
            <p:nvSpPr>
              <p:cNvPr id="187" name="Elipse 186">
                <a:extLst>
                  <a:ext uri="{FF2B5EF4-FFF2-40B4-BE49-F238E27FC236}">
                    <a16:creationId xmlns:a16="http://schemas.microsoft.com/office/drawing/2014/main" xmlns="" id="{EBB6A6CA-8B17-E245-A290-70ED5B386E1C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188" name="Elipse 187">
                <a:extLst>
                  <a:ext uri="{FF2B5EF4-FFF2-40B4-BE49-F238E27FC236}">
                    <a16:creationId xmlns:a16="http://schemas.microsoft.com/office/drawing/2014/main" xmlns="" id="{9734CA7D-856A-424B-954F-2DEB3FB1AD79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DCFB542C-B471-ED4D-90DD-1DE78B78A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0923749" y="2782698"/>
              <a:ext cx="452828" cy="454019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5D1E3775-E9EC-DE41-9216-31E0857B61C1}"/>
              </a:ext>
            </a:extLst>
          </p:cNvPr>
          <p:cNvGrpSpPr/>
          <p:nvPr/>
        </p:nvGrpSpPr>
        <p:grpSpPr>
          <a:xfrm>
            <a:off x="8549905" y="1540998"/>
            <a:ext cx="3279862" cy="1076383"/>
            <a:chOff x="8535673" y="1526435"/>
            <a:chExt cx="3279862" cy="1076383"/>
          </a:xfrm>
        </p:grpSpPr>
        <p:sp>
          <p:nvSpPr>
            <p:cNvPr id="115" name="Rectángulo 114">
              <a:extLst>
                <a:ext uri="{FF2B5EF4-FFF2-40B4-BE49-F238E27FC236}">
                  <a16:creationId xmlns:a16="http://schemas.microsoft.com/office/drawing/2014/main" xmlns="" id="{E1B89864-8836-2841-83DA-A8C2434D34D3}"/>
                </a:ext>
              </a:extLst>
            </p:cNvPr>
            <p:cNvSpPr/>
            <p:nvPr/>
          </p:nvSpPr>
          <p:spPr>
            <a:xfrm>
              <a:off x="8535673" y="1526435"/>
              <a:ext cx="3279862" cy="1076383"/>
            </a:xfrm>
            <a:prstGeom prst="rect">
              <a:avLst/>
            </a:prstGeom>
            <a:solidFill>
              <a:srgbClr val="9DC4E6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16" name="Rectángulo 115">
              <a:extLst>
                <a:ext uri="{FF2B5EF4-FFF2-40B4-BE49-F238E27FC236}">
                  <a16:creationId xmlns:a16="http://schemas.microsoft.com/office/drawing/2014/main" xmlns="" id="{D99E5C3A-A79C-E346-8416-94C768EBC1AC}"/>
                </a:ext>
              </a:extLst>
            </p:cNvPr>
            <p:cNvSpPr/>
            <p:nvPr/>
          </p:nvSpPr>
          <p:spPr>
            <a:xfrm>
              <a:off x="8869412" y="1848606"/>
              <a:ext cx="1821076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s-CO" sz="14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Gestión de personal</a:t>
              </a:r>
              <a:endParaRPr lang="es-EC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92" name="Grupo 191">
              <a:extLst>
                <a:ext uri="{FF2B5EF4-FFF2-40B4-BE49-F238E27FC236}">
                  <a16:creationId xmlns:a16="http://schemas.microsoft.com/office/drawing/2014/main" xmlns="" id="{F126E353-3B87-2E40-99E7-1B6CC1CBBB53}"/>
                </a:ext>
              </a:extLst>
            </p:cNvPr>
            <p:cNvGrpSpPr/>
            <p:nvPr/>
          </p:nvGrpSpPr>
          <p:grpSpPr>
            <a:xfrm>
              <a:off x="10795179" y="1720780"/>
              <a:ext cx="679358" cy="679358"/>
              <a:chOff x="1773362" y="3603429"/>
              <a:chExt cx="637997" cy="637997"/>
            </a:xfrm>
          </p:grpSpPr>
          <p:sp>
            <p:nvSpPr>
              <p:cNvPr id="194" name="Elipse 193">
                <a:extLst>
                  <a:ext uri="{FF2B5EF4-FFF2-40B4-BE49-F238E27FC236}">
                    <a16:creationId xmlns:a16="http://schemas.microsoft.com/office/drawing/2014/main" xmlns="" id="{21F95FD6-7031-1444-8C9C-581A47372EEC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195" name="Elipse 194">
                <a:extLst>
                  <a:ext uri="{FF2B5EF4-FFF2-40B4-BE49-F238E27FC236}">
                    <a16:creationId xmlns:a16="http://schemas.microsoft.com/office/drawing/2014/main" xmlns="" id="{A0180E3F-8081-8D48-828F-A546BCE4D558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188E13D9-F87F-8941-AE95-BFCDB7997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13799" y="1857310"/>
              <a:ext cx="451291" cy="451291"/>
            </a:xfrm>
            <a:prstGeom prst="rect">
              <a:avLst/>
            </a:prstGeom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xmlns="" id="{175CD595-2A8F-184D-8C6A-5EA28743DEDC}"/>
              </a:ext>
            </a:extLst>
          </p:cNvPr>
          <p:cNvGrpSpPr/>
          <p:nvPr/>
        </p:nvGrpSpPr>
        <p:grpSpPr>
          <a:xfrm>
            <a:off x="9678201" y="3465818"/>
            <a:ext cx="2154792" cy="1445333"/>
            <a:chOff x="9678201" y="3465818"/>
            <a:chExt cx="2154792" cy="1445333"/>
          </a:xfrm>
        </p:grpSpPr>
        <p:grpSp>
          <p:nvGrpSpPr>
            <p:cNvPr id="179" name="Grupo 178">
              <a:extLst>
                <a:ext uri="{FF2B5EF4-FFF2-40B4-BE49-F238E27FC236}">
                  <a16:creationId xmlns:a16="http://schemas.microsoft.com/office/drawing/2014/main" xmlns="" id="{454009A7-3C1D-DA4C-A1AE-724E7EB707FF}"/>
                </a:ext>
              </a:extLst>
            </p:cNvPr>
            <p:cNvGrpSpPr/>
            <p:nvPr/>
          </p:nvGrpSpPr>
          <p:grpSpPr>
            <a:xfrm>
              <a:off x="9678201" y="3465818"/>
              <a:ext cx="2150078" cy="1445333"/>
              <a:chOff x="9606310" y="3042252"/>
              <a:chExt cx="2243627" cy="1560354"/>
            </a:xfrm>
            <a:solidFill>
              <a:schemeClr val="accent1">
                <a:lumMod val="75000"/>
              </a:schemeClr>
            </a:solidFill>
          </p:grpSpPr>
          <p:grpSp>
            <p:nvGrpSpPr>
              <p:cNvPr id="180" name="Grupo 179">
                <a:extLst>
                  <a:ext uri="{FF2B5EF4-FFF2-40B4-BE49-F238E27FC236}">
                    <a16:creationId xmlns:a16="http://schemas.microsoft.com/office/drawing/2014/main" xmlns="" id="{E450F65C-9C8C-A842-9630-3223A42AE560}"/>
                  </a:ext>
                </a:extLst>
              </p:cNvPr>
              <p:cNvGrpSpPr/>
              <p:nvPr/>
            </p:nvGrpSpPr>
            <p:grpSpPr>
              <a:xfrm>
                <a:off x="9606310" y="3042252"/>
                <a:ext cx="2243627" cy="1560354"/>
                <a:chOff x="8054711" y="3040070"/>
                <a:chExt cx="1913388" cy="1560354"/>
              </a:xfrm>
              <a:grpFill/>
            </p:grpSpPr>
            <p:sp>
              <p:nvSpPr>
                <p:cNvPr id="182" name="Rectángulo 181">
                  <a:extLst>
                    <a:ext uri="{FF2B5EF4-FFF2-40B4-BE49-F238E27FC236}">
                      <a16:creationId xmlns:a16="http://schemas.microsoft.com/office/drawing/2014/main" xmlns="" id="{EA44FA63-DB50-E240-A33D-D0225AB1F2E6}"/>
                    </a:ext>
                  </a:extLst>
                </p:cNvPr>
                <p:cNvSpPr/>
                <p:nvPr/>
              </p:nvSpPr>
              <p:spPr>
                <a:xfrm>
                  <a:off x="8054711" y="3040070"/>
                  <a:ext cx="1913388" cy="133864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3" name="Elipse 182">
                  <a:extLst>
                    <a:ext uri="{FF2B5EF4-FFF2-40B4-BE49-F238E27FC236}">
                      <a16:creationId xmlns:a16="http://schemas.microsoft.com/office/drawing/2014/main" xmlns="" id="{316713C1-E67C-2B4E-9990-D6A3AA7C4F6E}"/>
                    </a:ext>
                  </a:extLst>
                </p:cNvPr>
                <p:cNvSpPr/>
                <p:nvPr/>
              </p:nvSpPr>
              <p:spPr>
                <a:xfrm>
                  <a:off x="8301296" y="4240684"/>
                  <a:ext cx="368135" cy="359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181" name="Elipse 180">
                <a:extLst>
                  <a:ext uri="{FF2B5EF4-FFF2-40B4-BE49-F238E27FC236}">
                    <a16:creationId xmlns:a16="http://schemas.microsoft.com/office/drawing/2014/main" xmlns="" id="{063E3E8B-0056-E146-929D-FF87074F8030}"/>
                  </a:ext>
                </a:extLst>
              </p:cNvPr>
              <p:cNvSpPr/>
              <p:nvPr/>
            </p:nvSpPr>
            <p:spPr>
              <a:xfrm>
                <a:off x="10488757" y="3625657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89" name="Rectángulo 188">
              <a:extLst>
                <a:ext uri="{FF2B5EF4-FFF2-40B4-BE49-F238E27FC236}">
                  <a16:creationId xmlns:a16="http://schemas.microsoft.com/office/drawing/2014/main" xmlns="" id="{D43BB21F-102A-FF44-A4E9-2282C5330833}"/>
                </a:ext>
              </a:extLst>
            </p:cNvPr>
            <p:cNvSpPr/>
            <p:nvPr/>
          </p:nvSpPr>
          <p:spPr>
            <a:xfrm>
              <a:off x="9743831" y="3543053"/>
              <a:ext cx="208916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s-CO" sz="1400" dirty="0">
                  <a:solidFill>
                    <a:schemeClr val="bg1"/>
                  </a:solidFill>
                </a:rPr>
                <a:t>9. </a:t>
              </a:r>
              <a:r>
                <a:rPr lang="es-EC" sz="1400" b="0" i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Certificación UNE e ISO </a:t>
              </a:r>
              <a:endParaRPr lang="es-CO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196" name="Grupo 195">
              <a:extLst>
                <a:ext uri="{FF2B5EF4-FFF2-40B4-BE49-F238E27FC236}">
                  <a16:creationId xmlns:a16="http://schemas.microsoft.com/office/drawing/2014/main" xmlns="" id="{0D5AE1F6-271E-1A48-863F-67C0716C193E}"/>
                </a:ext>
              </a:extLst>
            </p:cNvPr>
            <p:cNvGrpSpPr/>
            <p:nvPr/>
          </p:nvGrpSpPr>
          <p:grpSpPr>
            <a:xfrm>
              <a:off x="10501077" y="3884588"/>
              <a:ext cx="673307" cy="673307"/>
              <a:chOff x="1773362" y="3603429"/>
              <a:chExt cx="637997" cy="637997"/>
            </a:xfrm>
          </p:grpSpPr>
          <p:sp>
            <p:nvSpPr>
              <p:cNvPr id="197" name="Elipse 196">
                <a:extLst>
                  <a:ext uri="{FF2B5EF4-FFF2-40B4-BE49-F238E27FC236}">
                    <a16:creationId xmlns:a16="http://schemas.microsoft.com/office/drawing/2014/main" xmlns="" id="{577EC105-9E4E-1945-B571-90B7DEEC1041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198" name="Elipse 197">
                <a:extLst>
                  <a:ext uri="{FF2B5EF4-FFF2-40B4-BE49-F238E27FC236}">
                    <a16:creationId xmlns:a16="http://schemas.microsoft.com/office/drawing/2014/main" xmlns="" id="{CAA21FBA-136D-004D-920C-9E3A9F0787A1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4141774A-5A33-134F-B8B5-DE1917070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50083" y="4023786"/>
              <a:ext cx="406563" cy="410580"/>
            </a:xfrm>
            <a:prstGeom prst="rect">
              <a:avLst/>
            </a:prstGeom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0979ED52-75AA-C24C-AD0C-95399BFA81A3}"/>
              </a:ext>
            </a:extLst>
          </p:cNvPr>
          <p:cNvGrpSpPr/>
          <p:nvPr/>
        </p:nvGrpSpPr>
        <p:grpSpPr>
          <a:xfrm>
            <a:off x="2627038" y="3446638"/>
            <a:ext cx="2734750" cy="1505855"/>
            <a:chOff x="2639738" y="3446638"/>
            <a:chExt cx="2734750" cy="1505855"/>
          </a:xfrm>
        </p:grpSpPr>
        <p:grpSp>
          <p:nvGrpSpPr>
            <p:cNvPr id="414" name="Grupo 413">
              <a:extLst>
                <a:ext uri="{FF2B5EF4-FFF2-40B4-BE49-F238E27FC236}">
                  <a16:creationId xmlns:a16="http://schemas.microsoft.com/office/drawing/2014/main" xmlns="" id="{8A462513-86DF-9249-8808-BD11F35B0E37}"/>
                </a:ext>
              </a:extLst>
            </p:cNvPr>
            <p:cNvGrpSpPr/>
            <p:nvPr/>
          </p:nvGrpSpPr>
          <p:grpSpPr>
            <a:xfrm>
              <a:off x="2639738" y="3446638"/>
              <a:ext cx="2734750" cy="1505855"/>
              <a:chOff x="2546544" y="3039008"/>
              <a:chExt cx="2740121" cy="1569831"/>
            </a:xfrm>
            <a:solidFill>
              <a:schemeClr val="accent5">
                <a:lumMod val="60000"/>
                <a:lumOff val="40000"/>
              </a:schemeClr>
            </a:solidFill>
          </p:grpSpPr>
          <p:grpSp>
            <p:nvGrpSpPr>
              <p:cNvPr id="415" name="Grupo 414">
                <a:extLst>
                  <a:ext uri="{FF2B5EF4-FFF2-40B4-BE49-F238E27FC236}">
                    <a16:creationId xmlns:a16="http://schemas.microsoft.com/office/drawing/2014/main" xmlns="" id="{91A53B84-208A-6E4C-895D-4E500EAA8C09}"/>
                  </a:ext>
                </a:extLst>
              </p:cNvPr>
              <p:cNvGrpSpPr/>
              <p:nvPr/>
            </p:nvGrpSpPr>
            <p:grpSpPr>
              <a:xfrm>
                <a:off x="2546544" y="3039008"/>
                <a:ext cx="2740121" cy="1569831"/>
                <a:chOff x="2080866" y="3048967"/>
                <a:chExt cx="2237644" cy="1569831"/>
              </a:xfrm>
              <a:grpFill/>
            </p:grpSpPr>
            <p:sp>
              <p:nvSpPr>
                <p:cNvPr id="424" name="Rectángulo 423">
                  <a:extLst>
                    <a:ext uri="{FF2B5EF4-FFF2-40B4-BE49-F238E27FC236}">
                      <a16:creationId xmlns:a16="http://schemas.microsoft.com/office/drawing/2014/main" xmlns="" id="{E9E4CE45-51E1-234F-B29D-B5C206EF9AAA}"/>
                    </a:ext>
                  </a:extLst>
                </p:cNvPr>
                <p:cNvSpPr/>
                <p:nvPr/>
              </p:nvSpPr>
              <p:spPr>
                <a:xfrm>
                  <a:off x="2258710" y="3048967"/>
                  <a:ext cx="2059800" cy="133579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25" name="Elipse 424">
                  <a:extLst>
                    <a:ext uri="{FF2B5EF4-FFF2-40B4-BE49-F238E27FC236}">
                      <a16:creationId xmlns:a16="http://schemas.microsoft.com/office/drawing/2014/main" xmlns="" id="{66E34051-D918-EA43-984A-565C06E3ADFF}"/>
                    </a:ext>
                  </a:extLst>
                </p:cNvPr>
                <p:cNvSpPr/>
                <p:nvPr/>
              </p:nvSpPr>
              <p:spPr>
                <a:xfrm>
                  <a:off x="2080866" y="3421847"/>
                  <a:ext cx="368135" cy="359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26" name="Elipse 425">
                  <a:extLst>
                    <a:ext uri="{FF2B5EF4-FFF2-40B4-BE49-F238E27FC236}">
                      <a16:creationId xmlns:a16="http://schemas.microsoft.com/office/drawing/2014/main" xmlns="" id="{9E0813F5-41B7-D34A-8F11-929BF0286633}"/>
                    </a:ext>
                  </a:extLst>
                </p:cNvPr>
                <p:cNvSpPr/>
                <p:nvPr/>
              </p:nvSpPr>
              <p:spPr>
                <a:xfrm>
                  <a:off x="3476217" y="4259058"/>
                  <a:ext cx="368135" cy="359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420" name="Elipse 419">
                <a:extLst>
                  <a:ext uri="{FF2B5EF4-FFF2-40B4-BE49-F238E27FC236}">
                    <a16:creationId xmlns:a16="http://schemas.microsoft.com/office/drawing/2014/main" xmlns="" id="{0084CF96-3D35-D84B-B4D1-7515E03CD548}"/>
                  </a:ext>
                </a:extLst>
              </p:cNvPr>
              <p:cNvSpPr/>
              <p:nvPr/>
            </p:nvSpPr>
            <p:spPr>
              <a:xfrm>
                <a:off x="3720758" y="3672449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06" name="Rectángulo 205">
              <a:extLst>
                <a:ext uri="{FF2B5EF4-FFF2-40B4-BE49-F238E27FC236}">
                  <a16:creationId xmlns:a16="http://schemas.microsoft.com/office/drawing/2014/main" xmlns="" id="{DB502324-5F79-FD41-B31B-56E5E60D55AB}"/>
                </a:ext>
              </a:extLst>
            </p:cNvPr>
            <p:cNvSpPr/>
            <p:nvPr/>
          </p:nvSpPr>
          <p:spPr>
            <a:xfrm>
              <a:off x="3191032" y="3543053"/>
              <a:ext cx="176961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O" sz="15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Mantenimiento de infraestructura</a:t>
              </a:r>
            </a:p>
          </p:txBody>
        </p:sp>
        <p:grpSp>
          <p:nvGrpSpPr>
            <p:cNvPr id="211" name="Grupo 210">
              <a:extLst>
                <a:ext uri="{FF2B5EF4-FFF2-40B4-BE49-F238E27FC236}">
                  <a16:creationId xmlns:a16="http://schemas.microsoft.com/office/drawing/2014/main" xmlns="" id="{8347DC88-2974-8E42-B660-64077A9F4B39}"/>
                </a:ext>
              </a:extLst>
            </p:cNvPr>
            <p:cNvGrpSpPr/>
            <p:nvPr/>
          </p:nvGrpSpPr>
          <p:grpSpPr>
            <a:xfrm>
              <a:off x="3702339" y="4036969"/>
              <a:ext cx="673307" cy="673307"/>
              <a:chOff x="1773362" y="3603429"/>
              <a:chExt cx="637997" cy="637997"/>
            </a:xfrm>
          </p:grpSpPr>
          <p:sp>
            <p:nvSpPr>
              <p:cNvPr id="212" name="Elipse 211">
                <a:extLst>
                  <a:ext uri="{FF2B5EF4-FFF2-40B4-BE49-F238E27FC236}">
                    <a16:creationId xmlns:a16="http://schemas.microsoft.com/office/drawing/2014/main" xmlns="" id="{2022600D-4DC8-CC43-A8A6-585E9522680D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13" name="Elipse 212">
                <a:extLst>
                  <a:ext uri="{FF2B5EF4-FFF2-40B4-BE49-F238E27FC236}">
                    <a16:creationId xmlns:a16="http://schemas.microsoft.com/office/drawing/2014/main" xmlns="" id="{53AEA39C-1EE2-7143-B62D-295914D0012B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28146167-A8FF-1E4D-8F19-C35C57A2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32542" y="4145385"/>
              <a:ext cx="419100" cy="393700"/>
            </a:xfrm>
            <a:prstGeom prst="rect">
              <a:avLst/>
            </a:prstGeom>
          </p:spPr>
        </p:pic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A900AC9F-CBF6-A841-90FF-412BCEFE8761}"/>
              </a:ext>
            </a:extLst>
          </p:cNvPr>
          <p:cNvGrpSpPr/>
          <p:nvPr/>
        </p:nvGrpSpPr>
        <p:grpSpPr>
          <a:xfrm>
            <a:off x="4644899" y="4709717"/>
            <a:ext cx="3300507" cy="1172051"/>
            <a:chOff x="4644899" y="4709717"/>
            <a:chExt cx="3300507" cy="1172051"/>
          </a:xfrm>
        </p:grpSpPr>
        <p:grpSp>
          <p:nvGrpSpPr>
            <p:cNvPr id="382" name="Grupo 381">
              <a:extLst>
                <a:ext uri="{FF2B5EF4-FFF2-40B4-BE49-F238E27FC236}">
                  <a16:creationId xmlns:a16="http://schemas.microsoft.com/office/drawing/2014/main" xmlns="" id="{B3BC6084-3343-0141-B103-8E5AF92DCE8C}"/>
                </a:ext>
              </a:extLst>
            </p:cNvPr>
            <p:cNvGrpSpPr/>
            <p:nvPr/>
          </p:nvGrpSpPr>
          <p:grpSpPr>
            <a:xfrm>
              <a:off x="4644899" y="4709717"/>
              <a:ext cx="3300507" cy="1172051"/>
              <a:chOff x="3692993" y="4374710"/>
              <a:chExt cx="3218536" cy="1531067"/>
            </a:xfrm>
            <a:solidFill>
              <a:schemeClr val="accent5">
                <a:lumMod val="60000"/>
                <a:lumOff val="40000"/>
              </a:schemeClr>
            </a:solidFill>
          </p:grpSpPr>
          <p:grpSp>
            <p:nvGrpSpPr>
              <p:cNvPr id="383" name="Grupo 382">
                <a:extLst>
                  <a:ext uri="{FF2B5EF4-FFF2-40B4-BE49-F238E27FC236}">
                    <a16:creationId xmlns:a16="http://schemas.microsoft.com/office/drawing/2014/main" xmlns="" id="{FDABFF1A-047F-4745-8BED-F94017D7E655}"/>
                  </a:ext>
                </a:extLst>
              </p:cNvPr>
              <p:cNvGrpSpPr/>
              <p:nvPr/>
            </p:nvGrpSpPr>
            <p:grpSpPr>
              <a:xfrm>
                <a:off x="3692993" y="4374710"/>
                <a:ext cx="3218536" cy="1531067"/>
                <a:chOff x="2444113" y="4401005"/>
                <a:chExt cx="2668127" cy="1331590"/>
              </a:xfrm>
              <a:grpFill/>
            </p:grpSpPr>
            <p:sp>
              <p:nvSpPr>
                <p:cNvPr id="390" name="Rectángulo 389">
                  <a:extLst>
                    <a:ext uri="{FF2B5EF4-FFF2-40B4-BE49-F238E27FC236}">
                      <a16:creationId xmlns:a16="http://schemas.microsoft.com/office/drawing/2014/main" xmlns="" id="{627CC237-FEEC-6E42-9C2A-9F38EF053717}"/>
                    </a:ext>
                  </a:extLst>
                </p:cNvPr>
                <p:cNvSpPr/>
                <p:nvPr/>
              </p:nvSpPr>
              <p:spPr>
                <a:xfrm>
                  <a:off x="2673028" y="4401005"/>
                  <a:ext cx="2439212" cy="13315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91" name="Elipse 390">
                  <a:extLst>
                    <a:ext uri="{FF2B5EF4-FFF2-40B4-BE49-F238E27FC236}">
                      <a16:creationId xmlns:a16="http://schemas.microsoft.com/office/drawing/2014/main" xmlns="" id="{EFC28D8C-F2EA-F947-95F7-FBCDAE050DED}"/>
                    </a:ext>
                  </a:extLst>
                </p:cNvPr>
                <p:cNvSpPr/>
                <p:nvPr/>
              </p:nvSpPr>
              <p:spPr>
                <a:xfrm>
                  <a:off x="2444113" y="5214134"/>
                  <a:ext cx="368135" cy="359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388" name="Elipse 387">
                <a:extLst>
                  <a:ext uri="{FF2B5EF4-FFF2-40B4-BE49-F238E27FC236}">
                    <a16:creationId xmlns:a16="http://schemas.microsoft.com/office/drawing/2014/main" xmlns="" id="{3318B6D5-9429-2F41-A4E9-B2787AB00178}"/>
                  </a:ext>
                </a:extLst>
              </p:cNvPr>
              <p:cNvSpPr/>
              <p:nvPr/>
            </p:nvSpPr>
            <p:spPr>
              <a:xfrm>
                <a:off x="5283717" y="5013170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22" name="Rectángulo 521">
              <a:extLst>
                <a:ext uri="{FF2B5EF4-FFF2-40B4-BE49-F238E27FC236}">
                  <a16:creationId xmlns:a16="http://schemas.microsoft.com/office/drawing/2014/main" xmlns="" id="{76F4308A-8DD5-EA46-9CCC-20708E0A919B}"/>
                </a:ext>
              </a:extLst>
            </p:cNvPr>
            <p:cNvSpPr/>
            <p:nvPr/>
          </p:nvSpPr>
          <p:spPr>
            <a:xfrm>
              <a:off x="5351738" y="4809427"/>
              <a:ext cx="2301977" cy="3231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CO" sz="15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12. Control de calidad</a:t>
              </a:r>
            </a:p>
          </p:txBody>
        </p:sp>
        <p:grpSp>
          <p:nvGrpSpPr>
            <p:cNvPr id="258" name="Grupo 257">
              <a:extLst>
                <a:ext uri="{FF2B5EF4-FFF2-40B4-BE49-F238E27FC236}">
                  <a16:creationId xmlns:a16="http://schemas.microsoft.com/office/drawing/2014/main" xmlns="" id="{FA2DF609-82BA-0A4D-9F64-B70EA2184289}"/>
                </a:ext>
              </a:extLst>
            </p:cNvPr>
            <p:cNvGrpSpPr/>
            <p:nvPr/>
          </p:nvGrpSpPr>
          <p:grpSpPr>
            <a:xfrm>
              <a:off x="5995597" y="5154569"/>
              <a:ext cx="673307" cy="673307"/>
              <a:chOff x="1773362" y="3603429"/>
              <a:chExt cx="637997" cy="637997"/>
            </a:xfrm>
          </p:grpSpPr>
          <p:sp>
            <p:nvSpPr>
              <p:cNvPr id="259" name="Elipse 258">
                <a:extLst>
                  <a:ext uri="{FF2B5EF4-FFF2-40B4-BE49-F238E27FC236}">
                    <a16:creationId xmlns:a16="http://schemas.microsoft.com/office/drawing/2014/main" xmlns="" id="{8D56CBA5-7662-B646-B469-B0C05D88A04E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60" name="Elipse 259">
                <a:extLst>
                  <a:ext uri="{FF2B5EF4-FFF2-40B4-BE49-F238E27FC236}">
                    <a16:creationId xmlns:a16="http://schemas.microsoft.com/office/drawing/2014/main" xmlns="" id="{DF93FCA2-EA10-574B-99AE-8270331B6454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52A8FA33-A7BB-DC4F-9D6D-7E1FB3FD7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53764" y="5339173"/>
              <a:ext cx="381000" cy="330200"/>
            </a:xfrm>
            <a:prstGeom prst="rect">
              <a:avLst/>
            </a:prstGeom>
          </p:spPr>
        </p:pic>
      </p:grpSp>
      <p:grpSp>
        <p:nvGrpSpPr>
          <p:cNvPr id="172" name="Grupo 171">
            <a:extLst>
              <a:ext uri="{FF2B5EF4-FFF2-40B4-BE49-F238E27FC236}">
                <a16:creationId xmlns:a16="http://schemas.microsoft.com/office/drawing/2014/main" xmlns="" id="{B8D102FF-8994-1D42-BAD8-184F5C54A87E}"/>
              </a:ext>
            </a:extLst>
          </p:cNvPr>
          <p:cNvGrpSpPr/>
          <p:nvPr/>
        </p:nvGrpSpPr>
        <p:grpSpPr>
          <a:xfrm>
            <a:off x="5936984" y="1533967"/>
            <a:ext cx="2861607" cy="1939734"/>
            <a:chOff x="5936984" y="1533967"/>
            <a:chExt cx="2861607" cy="1939734"/>
          </a:xfrm>
        </p:grpSpPr>
        <p:grpSp>
          <p:nvGrpSpPr>
            <p:cNvPr id="173" name="Grupo 172">
              <a:extLst>
                <a:ext uri="{FF2B5EF4-FFF2-40B4-BE49-F238E27FC236}">
                  <a16:creationId xmlns:a16="http://schemas.microsoft.com/office/drawing/2014/main" xmlns="" id="{6D204973-8E4E-6747-96F3-B919B886BBD3}"/>
                </a:ext>
              </a:extLst>
            </p:cNvPr>
            <p:cNvGrpSpPr/>
            <p:nvPr/>
          </p:nvGrpSpPr>
          <p:grpSpPr>
            <a:xfrm>
              <a:off x="5936984" y="1533967"/>
              <a:ext cx="2861607" cy="1939734"/>
              <a:chOff x="5936984" y="1533967"/>
              <a:chExt cx="2861607" cy="1939734"/>
            </a:xfrm>
          </p:grpSpPr>
          <p:sp>
            <p:nvSpPr>
              <p:cNvPr id="175" name="Rectángulo 174">
                <a:extLst>
                  <a:ext uri="{FF2B5EF4-FFF2-40B4-BE49-F238E27FC236}">
                    <a16:creationId xmlns:a16="http://schemas.microsoft.com/office/drawing/2014/main" xmlns="" id="{3511EB61-02CF-A045-8086-0375A6A5916F}"/>
                  </a:ext>
                </a:extLst>
              </p:cNvPr>
              <p:cNvSpPr/>
              <p:nvPr/>
            </p:nvSpPr>
            <p:spPr>
              <a:xfrm>
                <a:off x="5936984" y="1533967"/>
                <a:ext cx="2597954" cy="1939734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184" name="Elipse 183">
                <a:extLst>
                  <a:ext uri="{FF2B5EF4-FFF2-40B4-BE49-F238E27FC236}">
                    <a16:creationId xmlns:a16="http://schemas.microsoft.com/office/drawing/2014/main" xmlns="" id="{7F8B0EA3-8AEA-4141-A4DA-EE90800E9B52}"/>
                  </a:ext>
                </a:extLst>
              </p:cNvPr>
              <p:cNvSpPr/>
              <p:nvPr/>
            </p:nvSpPr>
            <p:spPr>
              <a:xfrm>
                <a:off x="8367486" y="2738055"/>
                <a:ext cx="431105" cy="452868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186" name="Elipse 185">
                <a:extLst>
                  <a:ext uri="{FF2B5EF4-FFF2-40B4-BE49-F238E27FC236}">
                    <a16:creationId xmlns:a16="http://schemas.microsoft.com/office/drawing/2014/main" xmlns="" id="{82268E2D-480A-C54D-973D-4F152A4F7893}"/>
                  </a:ext>
                </a:extLst>
              </p:cNvPr>
              <p:cNvSpPr/>
              <p:nvPr/>
            </p:nvSpPr>
            <p:spPr>
              <a:xfrm>
                <a:off x="8322662" y="1751937"/>
                <a:ext cx="431105" cy="452868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190" name="Rectángulo 189">
                <a:extLst>
                  <a:ext uri="{FF2B5EF4-FFF2-40B4-BE49-F238E27FC236}">
                    <a16:creationId xmlns:a16="http://schemas.microsoft.com/office/drawing/2014/main" xmlns="" id="{84CAD342-44FB-F745-AC65-85908C9D20E2}"/>
                  </a:ext>
                </a:extLst>
              </p:cNvPr>
              <p:cNvSpPr/>
              <p:nvPr/>
            </p:nvSpPr>
            <p:spPr>
              <a:xfrm>
                <a:off x="6103108" y="1754603"/>
                <a:ext cx="236963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sz="1500" dirty="0">
                    <a:solidFill>
                      <a:schemeClr val="bg1"/>
                    </a:solidFill>
                  </a:rPr>
                  <a:t>2. Energía auxiliar y </a:t>
                </a:r>
              </a:p>
              <a:p>
                <a:r>
                  <a:rPr lang="es-CO" sz="1500" dirty="0">
                    <a:solidFill>
                      <a:schemeClr val="bg1"/>
                    </a:solidFill>
                  </a:rPr>
                  <a:t>     tracción </a:t>
                </a:r>
                <a:endParaRPr lang="es-EC" sz="1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1" name="Grupo 190">
                <a:extLst>
                  <a:ext uri="{FF2B5EF4-FFF2-40B4-BE49-F238E27FC236}">
                    <a16:creationId xmlns:a16="http://schemas.microsoft.com/office/drawing/2014/main" xmlns="" id="{BF46BA55-B1EE-1D47-A8C6-A990DC2B8677}"/>
                  </a:ext>
                </a:extLst>
              </p:cNvPr>
              <p:cNvGrpSpPr/>
              <p:nvPr/>
            </p:nvGrpSpPr>
            <p:grpSpPr>
              <a:xfrm>
                <a:off x="6746053" y="2339613"/>
                <a:ext cx="922875" cy="965667"/>
                <a:chOff x="1773362" y="3603429"/>
                <a:chExt cx="637997" cy="637997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93" name="Elipse 192">
                  <a:extLst>
                    <a:ext uri="{FF2B5EF4-FFF2-40B4-BE49-F238E27FC236}">
                      <a16:creationId xmlns:a16="http://schemas.microsoft.com/office/drawing/2014/main" xmlns="" id="{27F5697E-8205-BF4D-8020-20E8A347563B}"/>
                    </a:ext>
                  </a:extLst>
                </p:cNvPr>
                <p:cNvSpPr/>
                <p:nvPr/>
              </p:nvSpPr>
              <p:spPr>
                <a:xfrm>
                  <a:off x="1794435" y="3619619"/>
                  <a:ext cx="602465" cy="6024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  <p:sp>
              <p:nvSpPr>
                <p:cNvPr id="199" name="Elipse 198">
                  <a:extLst>
                    <a:ext uri="{FF2B5EF4-FFF2-40B4-BE49-F238E27FC236}">
                      <a16:creationId xmlns:a16="http://schemas.microsoft.com/office/drawing/2014/main" xmlns="" id="{7B6E7597-950D-514E-9D55-EC4D9B2D1005}"/>
                    </a:ext>
                  </a:extLst>
                </p:cNvPr>
                <p:cNvSpPr/>
                <p:nvPr/>
              </p:nvSpPr>
              <p:spPr>
                <a:xfrm>
                  <a:off x="1773362" y="3603429"/>
                  <a:ext cx="637997" cy="637997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  <a:prstDash val="sysDot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</p:grpSp>
        <p:pic>
          <p:nvPicPr>
            <p:cNvPr id="174" name="Imagen 173">
              <a:extLst>
                <a:ext uri="{FF2B5EF4-FFF2-40B4-BE49-F238E27FC236}">
                  <a16:creationId xmlns:a16="http://schemas.microsoft.com/office/drawing/2014/main" xmlns="" id="{6C7C8EA7-4EE6-A645-A024-EB984F769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6921596" y="2574683"/>
              <a:ext cx="546819" cy="533969"/>
            </a:xfrm>
            <a:prstGeom prst="rect">
              <a:avLst/>
            </a:prstGeom>
          </p:spPr>
        </p:pic>
      </p:grpSp>
      <p:grpSp>
        <p:nvGrpSpPr>
          <p:cNvPr id="200" name="Grupo 199">
            <a:extLst>
              <a:ext uri="{FF2B5EF4-FFF2-40B4-BE49-F238E27FC236}">
                <a16:creationId xmlns:a16="http://schemas.microsoft.com/office/drawing/2014/main" xmlns="" id="{AC658E51-E1C9-274B-A0D2-84EFC08C0F21}"/>
              </a:ext>
            </a:extLst>
          </p:cNvPr>
          <p:cNvGrpSpPr/>
          <p:nvPr/>
        </p:nvGrpSpPr>
        <p:grpSpPr>
          <a:xfrm>
            <a:off x="5149197" y="3461830"/>
            <a:ext cx="2408681" cy="1455471"/>
            <a:chOff x="5161897" y="3461830"/>
            <a:chExt cx="2408681" cy="1455471"/>
          </a:xfrm>
        </p:grpSpPr>
        <p:grpSp>
          <p:nvGrpSpPr>
            <p:cNvPr id="201" name="Grupo 200">
              <a:extLst>
                <a:ext uri="{FF2B5EF4-FFF2-40B4-BE49-F238E27FC236}">
                  <a16:creationId xmlns:a16="http://schemas.microsoft.com/office/drawing/2014/main" xmlns="" id="{A9C26A39-C620-6B41-8CE3-72DFDAE1B233}"/>
                </a:ext>
              </a:extLst>
            </p:cNvPr>
            <p:cNvGrpSpPr/>
            <p:nvPr/>
          </p:nvGrpSpPr>
          <p:grpSpPr>
            <a:xfrm>
              <a:off x="5161897" y="3461830"/>
              <a:ext cx="2408681" cy="1455471"/>
              <a:chOff x="5075578" y="3054014"/>
              <a:chExt cx="2413412" cy="151730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14" name="Rectángulo 213">
                <a:extLst>
                  <a:ext uri="{FF2B5EF4-FFF2-40B4-BE49-F238E27FC236}">
                    <a16:creationId xmlns:a16="http://schemas.microsoft.com/office/drawing/2014/main" xmlns="" id="{22B909C6-88BA-B64C-9E14-E5432C8184F4}"/>
                  </a:ext>
                </a:extLst>
              </p:cNvPr>
              <p:cNvSpPr/>
              <p:nvPr/>
            </p:nvSpPr>
            <p:spPr>
              <a:xfrm>
                <a:off x="5286249" y="3054014"/>
                <a:ext cx="2202741" cy="13357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schemeClr val="tx2"/>
                  </a:solidFill>
                </a:endParaRPr>
              </a:p>
            </p:txBody>
          </p:sp>
          <p:sp>
            <p:nvSpPr>
              <p:cNvPr id="224" name="Elipse 223">
                <a:extLst>
                  <a:ext uri="{FF2B5EF4-FFF2-40B4-BE49-F238E27FC236}">
                    <a16:creationId xmlns:a16="http://schemas.microsoft.com/office/drawing/2014/main" xmlns="" id="{F20E6808-230B-414C-B5D0-F55445F90C4F}"/>
                  </a:ext>
                </a:extLst>
              </p:cNvPr>
              <p:cNvSpPr/>
              <p:nvPr/>
            </p:nvSpPr>
            <p:spPr>
              <a:xfrm>
                <a:off x="5075578" y="3305806"/>
                <a:ext cx="422017" cy="359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25" name="Elipse 224">
                <a:extLst>
                  <a:ext uri="{FF2B5EF4-FFF2-40B4-BE49-F238E27FC236}">
                    <a16:creationId xmlns:a16="http://schemas.microsoft.com/office/drawing/2014/main" xmlns="" id="{32160CAB-94FD-DD49-8D1B-4262586B0134}"/>
                  </a:ext>
                </a:extLst>
              </p:cNvPr>
              <p:cNvSpPr/>
              <p:nvPr/>
            </p:nvSpPr>
            <p:spPr>
              <a:xfrm>
                <a:off x="6944607" y="4211580"/>
                <a:ext cx="422017" cy="359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26" name="Elipse 225">
                <a:extLst>
                  <a:ext uri="{FF2B5EF4-FFF2-40B4-BE49-F238E27FC236}">
                    <a16:creationId xmlns:a16="http://schemas.microsoft.com/office/drawing/2014/main" xmlns="" id="{E32CC3AE-449A-4541-A1C6-A8001BEF3849}"/>
                  </a:ext>
                </a:extLst>
              </p:cNvPr>
              <p:cNvSpPr/>
              <p:nvPr/>
            </p:nvSpPr>
            <p:spPr>
              <a:xfrm>
                <a:off x="6024617" y="3648469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02" name="Rectángulo 201">
              <a:extLst>
                <a:ext uri="{FF2B5EF4-FFF2-40B4-BE49-F238E27FC236}">
                  <a16:creationId xmlns:a16="http://schemas.microsoft.com/office/drawing/2014/main" xmlns="" id="{48122F3C-152B-B144-9348-507FEE6AC074}"/>
                </a:ext>
              </a:extLst>
            </p:cNvPr>
            <p:cNvSpPr/>
            <p:nvPr/>
          </p:nvSpPr>
          <p:spPr>
            <a:xfrm>
              <a:off x="5484621" y="3536112"/>
              <a:ext cx="1902700" cy="3231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s-CO" sz="15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7. Sistema de recaudo</a:t>
              </a:r>
              <a:endParaRPr lang="es-EC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3" name="Grupo 202">
              <a:extLst>
                <a:ext uri="{FF2B5EF4-FFF2-40B4-BE49-F238E27FC236}">
                  <a16:creationId xmlns:a16="http://schemas.microsoft.com/office/drawing/2014/main" xmlns="" id="{DB3D7373-B51C-EA4B-B910-5D255EB45BF0}"/>
                </a:ext>
              </a:extLst>
            </p:cNvPr>
            <p:cNvGrpSpPr/>
            <p:nvPr/>
          </p:nvGrpSpPr>
          <p:grpSpPr>
            <a:xfrm>
              <a:off x="6089939" y="3906340"/>
              <a:ext cx="673307" cy="673307"/>
              <a:chOff x="1773362" y="3603429"/>
              <a:chExt cx="637997" cy="637997"/>
            </a:xfrm>
          </p:grpSpPr>
          <p:sp>
            <p:nvSpPr>
              <p:cNvPr id="205" name="Elipse 204">
                <a:extLst>
                  <a:ext uri="{FF2B5EF4-FFF2-40B4-BE49-F238E27FC236}">
                    <a16:creationId xmlns:a16="http://schemas.microsoft.com/office/drawing/2014/main" xmlns="" id="{25B021BD-D31F-9A4F-AD54-28610B7D3A84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10" name="Elipse 209">
                <a:extLst>
                  <a:ext uri="{FF2B5EF4-FFF2-40B4-BE49-F238E27FC236}">
                    <a16:creationId xmlns:a16="http://schemas.microsoft.com/office/drawing/2014/main" xmlns="" id="{D982B27E-0421-2C44-8E56-2351EC5CAD0E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204" name="Imagen 203">
              <a:extLst>
                <a:ext uri="{FF2B5EF4-FFF2-40B4-BE49-F238E27FC236}">
                  <a16:creationId xmlns:a16="http://schemas.microsoft.com/office/drawing/2014/main" xmlns="" id="{B1CB2EF7-F5F0-4540-A59D-2E77131B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42769" y="4026055"/>
              <a:ext cx="385055" cy="412559"/>
            </a:xfrm>
            <a:prstGeom prst="rect">
              <a:avLst/>
            </a:prstGeom>
          </p:spPr>
        </p:pic>
      </p:grpSp>
      <p:grpSp>
        <p:nvGrpSpPr>
          <p:cNvPr id="227" name="Grupo 226">
            <a:extLst>
              <a:ext uri="{FF2B5EF4-FFF2-40B4-BE49-F238E27FC236}">
                <a16:creationId xmlns:a16="http://schemas.microsoft.com/office/drawing/2014/main" xmlns="" id="{8EE0636A-EF6D-9E42-A67B-C18B9C759967}"/>
              </a:ext>
            </a:extLst>
          </p:cNvPr>
          <p:cNvGrpSpPr/>
          <p:nvPr/>
        </p:nvGrpSpPr>
        <p:grpSpPr>
          <a:xfrm>
            <a:off x="7355562" y="3473595"/>
            <a:ext cx="2343715" cy="1487067"/>
            <a:chOff x="7369418" y="3445885"/>
            <a:chExt cx="2314230" cy="1487067"/>
          </a:xfrm>
        </p:grpSpPr>
        <p:grpSp>
          <p:nvGrpSpPr>
            <p:cNvPr id="228" name="Grupo 227">
              <a:extLst>
                <a:ext uri="{FF2B5EF4-FFF2-40B4-BE49-F238E27FC236}">
                  <a16:creationId xmlns:a16="http://schemas.microsoft.com/office/drawing/2014/main" xmlns="" id="{A38525B9-F347-5147-A635-81FF692A14D3}"/>
                </a:ext>
              </a:extLst>
            </p:cNvPr>
            <p:cNvGrpSpPr/>
            <p:nvPr/>
          </p:nvGrpSpPr>
          <p:grpSpPr>
            <a:xfrm>
              <a:off x="7369418" y="3445885"/>
              <a:ext cx="2314230" cy="1487067"/>
              <a:chOff x="7278150" y="3657728"/>
              <a:chExt cx="2318776" cy="1550244"/>
            </a:xfrm>
            <a:solidFill>
              <a:schemeClr val="accent5">
                <a:lumMod val="60000"/>
                <a:lumOff val="40000"/>
              </a:schemeClr>
            </a:solidFill>
          </p:grpSpPr>
          <p:grpSp>
            <p:nvGrpSpPr>
              <p:cNvPr id="241" name="Grupo 240">
                <a:extLst>
                  <a:ext uri="{FF2B5EF4-FFF2-40B4-BE49-F238E27FC236}">
                    <a16:creationId xmlns:a16="http://schemas.microsoft.com/office/drawing/2014/main" xmlns="" id="{B4C93B30-1146-0540-86F9-F477545FACCE}"/>
                  </a:ext>
                </a:extLst>
              </p:cNvPr>
              <p:cNvGrpSpPr/>
              <p:nvPr/>
            </p:nvGrpSpPr>
            <p:grpSpPr>
              <a:xfrm>
                <a:off x="7278150" y="3657728"/>
                <a:ext cx="2318776" cy="1550244"/>
                <a:chOff x="7288844" y="3043992"/>
                <a:chExt cx="2318776" cy="1550244"/>
              </a:xfrm>
              <a:grpFill/>
            </p:grpSpPr>
            <p:grpSp>
              <p:nvGrpSpPr>
                <p:cNvPr id="265" name="Grupo 264">
                  <a:extLst>
                    <a:ext uri="{FF2B5EF4-FFF2-40B4-BE49-F238E27FC236}">
                      <a16:creationId xmlns:a16="http://schemas.microsoft.com/office/drawing/2014/main" xmlns="" id="{411AFA96-A49C-FB45-8D9F-18C590115D47}"/>
                    </a:ext>
                  </a:extLst>
                </p:cNvPr>
                <p:cNvGrpSpPr/>
                <p:nvPr/>
              </p:nvGrpSpPr>
              <p:grpSpPr>
                <a:xfrm>
                  <a:off x="7288844" y="3043992"/>
                  <a:ext cx="2318776" cy="1550244"/>
                  <a:chOff x="6065766" y="3044414"/>
                  <a:chExt cx="2015578" cy="1550244"/>
                </a:xfrm>
                <a:grpFill/>
              </p:grpSpPr>
              <p:sp>
                <p:nvSpPr>
                  <p:cNvPr id="267" name="Rectángulo 266">
                    <a:extLst>
                      <a:ext uri="{FF2B5EF4-FFF2-40B4-BE49-F238E27FC236}">
                        <a16:creationId xmlns:a16="http://schemas.microsoft.com/office/drawing/2014/main" xmlns="" id="{1921575E-F54B-3043-8815-B9EB542CDE68}"/>
                      </a:ext>
                    </a:extLst>
                  </p:cNvPr>
                  <p:cNvSpPr/>
                  <p:nvPr/>
                </p:nvSpPr>
                <p:spPr>
                  <a:xfrm>
                    <a:off x="6239743" y="3044414"/>
                    <a:ext cx="1841601" cy="133864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268" name="Elipse 267">
                    <a:extLst>
                      <a:ext uri="{FF2B5EF4-FFF2-40B4-BE49-F238E27FC236}">
                        <a16:creationId xmlns:a16="http://schemas.microsoft.com/office/drawing/2014/main" xmlns="" id="{EFBF96A8-B37D-3B44-B8FA-84DD044A6CDE}"/>
                      </a:ext>
                    </a:extLst>
                  </p:cNvPr>
                  <p:cNvSpPr/>
                  <p:nvPr/>
                </p:nvSpPr>
                <p:spPr>
                  <a:xfrm>
                    <a:off x="6065766" y="3320518"/>
                    <a:ext cx="368135" cy="3597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269" name="Elipse 268">
                    <a:extLst>
                      <a:ext uri="{FF2B5EF4-FFF2-40B4-BE49-F238E27FC236}">
                        <a16:creationId xmlns:a16="http://schemas.microsoft.com/office/drawing/2014/main" xmlns="" id="{7CF9A955-0045-A54E-AE35-4D95BD9BFA90}"/>
                      </a:ext>
                    </a:extLst>
                  </p:cNvPr>
                  <p:cNvSpPr/>
                  <p:nvPr/>
                </p:nvSpPr>
                <p:spPr>
                  <a:xfrm>
                    <a:off x="7152694" y="4234918"/>
                    <a:ext cx="368135" cy="3597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C" dirty="0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266" name="Elipse 265">
                  <a:extLst>
                    <a:ext uri="{FF2B5EF4-FFF2-40B4-BE49-F238E27FC236}">
                      <a16:creationId xmlns:a16="http://schemas.microsoft.com/office/drawing/2014/main" xmlns="" id="{856AF847-4DEB-C049-A33C-13A3D740AA3C}"/>
                    </a:ext>
                  </a:extLst>
                </p:cNvPr>
                <p:cNvSpPr/>
                <p:nvPr/>
              </p:nvSpPr>
              <p:spPr>
                <a:xfrm>
                  <a:off x="8293576" y="3725784"/>
                  <a:ext cx="602465" cy="60246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264" name="Elipse 263">
                <a:extLst>
                  <a:ext uri="{FF2B5EF4-FFF2-40B4-BE49-F238E27FC236}">
                    <a16:creationId xmlns:a16="http://schemas.microsoft.com/office/drawing/2014/main" xmlns="" id="{E53DBFFB-0E26-8341-ADC2-6A1C9AF6373F}"/>
                  </a:ext>
                </a:extLst>
              </p:cNvPr>
              <p:cNvSpPr/>
              <p:nvPr/>
            </p:nvSpPr>
            <p:spPr>
              <a:xfrm>
                <a:off x="8314123" y="4333575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32" name="Rectángulo 231">
              <a:extLst>
                <a:ext uri="{FF2B5EF4-FFF2-40B4-BE49-F238E27FC236}">
                  <a16:creationId xmlns:a16="http://schemas.microsoft.com/office/drawing/2014/main" xmlns="" id="{31A69DEC-1203-E64A-8C92-165B5AE60AAB}"/>
                </a:ext>
              </a:extLst>
            </p:cNvPr>
            <p:cNvSpPr/>
            <p:nvPr/>
          </p:nvSpPr>
          <p:spPr>
            <a:xfrm>
              <a:off x="7652707" y="3512855"/>
              <a:ext cx="198515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s-CO" sz="1400" dirty="0">
                  <a:solidFill>
                    <a:srgbClr val="002060"/>
                  </a:solidFill>
                </a:rPr>
                <a:t>8. Telecomunicaciones y </a:t>
              </a:r>
            </a:p>
            <a:p>
              <a:r>
                <a:rPr lang="es-CO" sz="1400" dirty="0">
                  <a:solidFill>
                    <a:srgbClr val="002060"/>
                  </a:solidFill>
                </a:rPr>
                <a:t>    Sistemas Informáticos</a:t>
              </a:r>
            </a:p>
          </p:txBody>
        </p:sp>
        <p:grpSp>
          <p:nvGrpSpPr>
            <p:cNvPr id="237" name="Grupo 236">
              <a:extLst>
                <a:ext uri="{FF2B5EF4-FFF2-40B4-BE49-F238E27FC236}">
                  <a16:creationId xmlns:a16="http://schemas.microsoft.com/office/drawing/2014/main" xmlns="" id="{54CFEF59-8B0A-6A47-AF2F-FDE4FD4CF090}"/>
                </a:ext>
              </a:extLst>
            </p:cNvPr>
            <p:cNvGrpSpPr/>
            <p:nvPr/>
          </p:nvGrpSpPr>
          <p:grpSpPr>
            <a:xfrm>
              <a:off x="8292810" y="3999325"/>
              <a:ext cx="647807" cy="647807"/>
              <a:chOff x="1773362" y="3603429"/>
              <a:chExt cx="637997" cy="637997"/>
            </a:xfrm>
          </p:grpSpPr>
          <p:sp>
            <p:nvSpPr>
              <p:cNvPr id="239" name="Elipse 238">
                <a:extLst>
                  <a:ext uri="{FF2B5EF4-FFF2-40B4-BE49-F238E27FC236}">
                    <a16:creationId xmlns:a16="http://schemas.microsoft.com/office/drawing/2014/main" xmlns="" id="{78EAFEAD-2444-1D4B-8D72-EBCF4C705E19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40" name="Elipse 239">
                <a:extLst>
                  <a:ext uri="{FF2B5EF4-FFF2-40B4-BE49-F238E27FC236}">
                    <a16:creationId xmlns:a16="http://schemas.microsoft.com/office/drawing/2014/main" xmlns="" id="{3FAE0325-02E9-E34C-9867-123FAB0BBAF3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238" name="Imagen 237">
              <a:extLst>
                <a:ext uri="{FF2B5EF4-FFF2-40B4-BE49-F238E27FC236}">
                  <a16:creationId xmlns:a16="http://schemas.microsoft.com/office/drawing/2014/main" xmlns="" id="{724A10CD-AA9C-FA40-8B5A-D10DBF14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67601" y="4162028"/>
              <a:ext cx="487688" cy="359150"/>
            </a:xfrm>
            <a:prstGeom prst="rect">
              <a:avLst/>
            </a:prstGeom>
          </p:spPr>
        </p:pic>
      </p:grpSp>
      <p:grpSp>
        <p:nvGrpSpPr>
          <p:cNvPr id="270" name="Grupo 269">
            <a:extLst>
              <a:ext uri="{FF2B5EF4-FFF2-40B4-BE49-F238E27FC236}">
                <a16:creationId xmlns:a16="http://schemas.microsoft.com/office/drawing/2014/main" xmlns="" id="{5E5C697E-BE08-6742-A114-A8566C45EB88}"/>
              </a:ext>
            </a:extLst>
          </p:cNvPr>
          <p:cNvGrpSpPr/>
          <p:nvPr/>
        </p:nvGrpSpPr>
        <p:grpSpPr>
          <a:xfrm>
            <a:off x="386423" y="4700444"/>
            <a:ext cx="2207703" cy="1178116"/>
            <a:chOff x="386423" y="4700444"/>
            <a:chExt cx="2207703" cy="1178116"/>
          </a:xfrm>
        </p:grpSpPr>
        <p:grpSp>
          <p:nvGrpSpPr>
            <p:cNvPr id="271" name="Grupo 270">
              <a:extLst>
                <a:ext uri="{FF2B5EF4-FFF2-40B4-BE49-F238E27FC236}">
                  <a16:creationId xmlns:a16="http://schemas.microsoft.com/office/drawing/2014/main" xmlns="" id="{C3E0521F-E26C-5D4C-BCD4-6D88B707AA15}"/>
                </a:ext>
              </a:extLst>
            </p:cNvPr>
            <p:cNvGrpSpPr/>
            <p:nvPr/>
          </p:nvGrpSpPr>
          <p:grpSpPr>
            <a:xfrm>
              <a:off x="386423" y="4700444"/>
              <a:ext cx="2207703" cy="1178116"/>
              <a:chOff x="348829" y="4377380"/>
              <a:chExt cx="1630313" cy="1508587"/>
            </a:xfrm>
            <a:solidFill>
              <a:schemeClr val="accent5">
                <a:lumMod val="60000"/>
                <a:lumOff val="40000"/>
              </a:schemeClr>
            </a:solidFill>
          </p:grpSpPr>
          <p:grpSp>
            <p:nvGrpSpPr>
              <p:cNvPr id="277" name="Grupo 276">
                <a:extLst>
                  <a:ext uri="{FF2B5EF4-FFF2-40B4-BE49-F238E27FC236}">
                    <a16:creationId xmlns:a16="http://schemas.microsoft.com/office/drawing/2014/main" xmlns="" id="{4B49E006-D833-E648-BB32-2FEE3CC3FD98}"/>
                  </a:ext>
                </a:extLst>
              </p:cNvPr>
              <p:cNvGrpSpPr/>
              <p:nvPr/>
            </p:nvGrpSpPr>
            <p:grpSpPr>
              <a:xfrm>
                <a:off x="348829" y="4377380"/>
                <a:ext cx="1630313" cy="1508587"/>
                <a:chOff x="348829" y="4377380"/>
                <a:chExt cx="1630313" cy="1508587"/>
              </a:xfrm>
              <a:grpFill/>
            </p:grpSpPr>
            <p:sp>
              <p:nvSpPr>
                <p:cNvPr id="279" name="Rectángulo 278">
                  <a:extLst>
                    <a:ext uri="{FF2B5EF4-FFF2-40B4-BE49-F238E27FC236}">
                      <a16:creationId xmlns:a16="http://schemas.microsoft.com/office/drawing/2014/main" xmlns="" id="{E3CA6F8A-61E1-2F4E-A724-1683940208EB}"/>
                    </a:ext>
                  </a:extLst>
                </p:cNvPr>
                <p:cNvSpPr/>
                <p:nvPr/>
              </p:nvSpPr>
              <p:spPr>
                <a:xfrm>
                  <a:off x="348829" y="4377380"/>
                  <a:ext cx="1431274" cy="15085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sp>
              <p:nvSpPr>
                <p:cNvPr id="280" name="Elipse 279">
                  <a:extLst>
                    <a:ext uri="{FF2B5EF4-FFF2-40B4-BE49-F238E27FC236}">
                      <a16:creationId xmlns:a16="http://schemas.microsoft.com/office/drawing/2014/main" xmlns="" id="{464EB76B-8002-6547-8DC5-20F3DB5D95A9}"/>
                    </a:ext>
                  </a:extLst>
                </p:cNvPr>
                <p:cNvSpPr/>
                <p:nvPr/>
              </p:nvSpPr>
              <p:spPr>
                <a:xfrm>
                  <a:off x="1652332" y="5212553"/>
                  <a:ext cx="326810" cy="4962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  <p:sp>
            <p:nvSpPr>
              <p:cNvPr id="278" name="Elipse 277">
                <a:extLst>
                  <a:ext uri="{FF2B5EF4-FFF2-40B4-BE49-F238E27FC236}">
                    <a16:creationId xmlns:a16="http://schemas.microsoft.com/office/drawing/2014/main" xmlns="" id="{CBF1B224-DD47-664C-A6F5-44722BF33BEC}"/>
                  </a:ext>
                </a:extLst>
              </p:cNvPr>
              <p:cNvSpPr/>
              <p:nvPr/>
            </p:nvSpPr>
            <p:spPr>
              <a:xfrm>
                <a:off x="734720" y="5024672"/>
                <a:ext cx="602465" cy="60246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sp>
          <p:nvSpPr>
            <p:cNvPr id="272" name="Rectángulo 271">
              <a:extLst>
                <a:ext uri="{FF2B5EF4-FFF2-40B4-BE49-F238E27FC236}">
                  <a16:creationId xmlns:a16="http://schemas.microsoft.com/office/drawing/2014/main" xmlns="" id="{320C9D35-CC12-1A4C-BFA9-E4A4349A673E}"/>
                </a:ext>
              </a:extLst>
            </p:cNvPr>
            <p:cNvSpPr/>
            <p:nvPr/>
          </p:nvSpPr>
          <p:spPr>
            <a:xfrm>
              <a:off x="587020" y="4780230"/>
              <a:ext cx="1306877" cy="3231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CO" sz="15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10. Limpieza</a:t>
              </a:r>
            </a:p>
          </p:txBody>
        </p:sp>
        <p:grpSp>
          <p:nvGrpSpPr>
            <p:cNvPr id="273" name="Grupo 272">
              <a:extLst>
                <a:ext uri="{FF2B5EF4-FFF2-40B4-BE49-F238E27FC236}">
                  <a16:creationId xmlns:a16="http://schemas.microsoft.com/office/drawing/2014/main" xmlns="" id="{1BCD3501-8EFC-634F-9917-39F6F143F651}"/>
                </a:ext>
              </a:extLst>
            </p:cNvPr>
            <p:cNvGrpSpPr/>
            <p:nvPr/>
          </p:nvGrpSpPr>
          <p:grpSpPr>
            <a:xfrm>
              <a:off x="997998" y="5088770"/>
              <a:ext cx="673307" cy="673307"/>
              <a:chOff x="1773362" y="3603429"/>
              <a:chExt cx="637997" cy="637997"/>
            </a:xfrm>
          </p:grpSpPr>
          <p:sp>
            <p:nvSpPr>
              <p:cNvPr id="275" name="Elipse 274">
                <a:extLst>
                  <a:ext uri="{FF2B5EF4-FFF2-40B4-BE49-F238E27FC236}">
                    <a16:creationId xmlns:a16="http://schemas.microsoft.com/office/drawing/2014/main" xmlns="" id="{92CFDC79-6827-1E45-989D-0F29C013BB63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76" name="Elipse 275">
                <a:extLst>
                  <a:ext uri="{FF2B5EF4-FFF2-40B4-BE49-F238E27FC236}">
                    <a16:creationId xmlns:a16="http://schemas.microsoft.com/office/drawing/2014/main" xmlns="" id="{5C811C56-4A42-5641-BFA4-0296226DF716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274" name="Imagen 273">
              <a:extLst>
                <a:ext uri="{FF2B5EF4-FFF2-40B4-BE49-F238E27FC236}">
                  <a16:creationId xmlns:a16="http://schemas.microsoft.com/office/drawing/2014/main" xmlns="" id="{301EB132-FC62-6242-A360-82702CBC6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26746" y="5262191"/>
              <a:ext cx="393700" cy="342900"/>
            </a:xfrm>
            <a:prstGeom prst="rect">
              <a:avLst/>
            </a:prstGeom>
          </p:spPr>
        </p:pic>
      </p:grpSp>
      <p:grpSp>
        <p:nvGrpSpPr>
          <p:cNvPr id="281" name="Grupo 280">
            <a:extLst>
              <a:ext uri="{FF2B5EF4-FFF2-40B4-BE49-F238E27FC236}">
                <a16:creationId xmlns:a16="http://schemas.microsoft.com/office/drawing/2014/main" xmlns="" id="{1AE1C0C6-AEF2-0F49-8C0C-4144576B9D09}"/>
              </a:ext>
            </a:extLst>
          </p:cNvPr>
          <p:cNvGrpSpPr/>
          <p:nvPr/>
        </p:nvGrpSpPr>
        <p:grpSpPr>
          <a:xfrm>
            <a:off x="385520" y="3448274"/>
            <a:ext cx="2467781" cy="1476453"/>
            <a:chOff x="385520" y="3448274"/>
            <a:chExt cx="2467781" cy="1476453"/>
          </a:xfrm>
        </p:grpSpPr>
        <p:grpSp>
          <p:nvGrpSpPr>
            <p:cNvPr id="282" name="Grupo 281">
              <a:extLst>
                <a:ext uri="{FF2B5EF4-FFF2-40B4-BE49-F238E27FC236}">
                  <a16:creationId xmlns:a16="http://schemas.microsoft.com/office/drawing/2014/main" xmlns="" id="{4DF8BFE9-5E30-5643-B307-C0FE99385536}"/>
                </a:ext>
              </a:extLst>
            </p:cNvPr>
            <p:cNvGrpSpPr/>
            <p:nvPr/>
          </p:nvGrpSpPr>
          <p:grpSpPr>
            <a:xfrm>
              <a:off x="385520" y="3448274"/>
              <a:ext cx="2467781" cy="1476453"/>
              <a:chOff x="337207" y="3043992"/>
              <a:chExt cx="2472628" cy="153917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88" name="Elipse 287">
                <a:extLst>
                  <a:ext uri="{FF2B5EF4-FFF2-40B4-BE49-F238E27FC236}">
                    <a16:creationId xmlns:a16="http://schemas.microsoft.com/office/drawing/2014/main" xmlns="" id="{ACAE983A-3FC6-254D-A141-F760AB15EA90}"/>
                  </a:ext>
                </a:extLst>
              </p:cNvPr>
              <p:cNvSpPr/>
              <p:nvPr/>
            </p:nvSpPr>
            <p:spPr>
              <a:xfrm>
                <a:off x="917084" y="4223431"/>
                <a:ext cx="368135" cy="359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9" name="Rectángulo 288">
                <a:extLst>
                  <a:ext uri="{FF2B5EF4-FFF2-40B4-BE49-F238E27FC236}">
                    <a16:creationId xmlns:a16="http://schemas.microsoft.com/office/drawing/2014/main" xmlns="" id="{36217905-D1E5-AA40-881C-240CBFC3597F}"/>
                  </a:ext>
                </a:extLst>
              </p:cNvPr>
              <p:cNvSpPr/>
              <p:nvPr/>
            </p:nvSpPr>
            <p:spPr>
              <a:xfrm>
                <a:off x="337207" y="3043992"/>
                <a:ext cx="2472628" cy="13357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83" name="Rectángulo 282">
              <a:extLst>
                <a:ext uri="{FF2B5EF4-FFF2-40B4-BE49-F238E27FC236}">
                  <a16:creationId xmlns:a16="http://schemas.microsoft.com/office/drawing/2014/main" xmlns="" id="{668BD6EC-5E05-554B-BB69-0E016D230676}"/>
                </a:ext>
              </a:extLst>
            </p:cNvPr>
            <p:cNvSpPr/>
            <p:nvPr/>
          </p:nvSpPr>
          <p:spPr>
            <a:xfrm>
              <a:off x="606439" y="3581977"/>
              <a:ext cx="989502" cy="3231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s-CO" sz="1500" dirty="0">
                  <a:solidFill>
                    <a:schemeClr val="bg1"/>
                  </a:solidFill>
                </a:rPr>
                <a:t>5. Seguros</a:t>
              </a:r>
              <a:endParaRPr lang="es-EC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4" name="Grupo 283">
              <a:extLst>
                <a:ext uri="{FF2B5EF4-FFF2-40B4-BE49-F238E27FC236}">
                  <a16:creationId xmlns:a16="http://schemas.microsoft.com/office/drawing/2014/main" xmlns="" id="{B5B4380C-BF68-4C4B-93AB-A720C33169EB}"/>
                </a:ext>
              </a:extLst>
            </p:cNvPr>
            <p:cNvGrpSpPr/>
            <p:nvPr/>
          </p:nvGrpSpPr>
          <p:grpSpPr>
            <a:xfrm>
              <a:off x="1249425" y="3928112"/>
              <a:ext cx="673307" cy="673307"/>
              <a:chOff x="1773362" y="3603429"/>
              <a:chExt cx="637997" cy="637997"/>
            </a:xfrm>
          </p:grpSpPr>
          <p:sp>
            <p:nvSpPr>
              <p:cNvPr id="286" name="Elipse 285">
                <a:extLst>
                  <a:ext uri="{FF2B5EF4-FFF2-40B4-BE49-F238E27FC236}">
                    <a16:creationId xmlns:a16="http://schemas.microsoft.com/office/drawing/2014/main" xmlns="" id="{045BEEC0-98FC-D642-85B1-E15AE894CAC7}"/>
                  </a:ext>
                </a:extLst>
              </p:cNvPr>
              <p:cNvSpPr/>
              <p:nvPr/>
            </p:nvSpPr>
            <p:spPr>
              <a:xfrm>
                <a:off x="1791124" y="3625949"/>
                <a:ext cx="602465" cy="60246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87" name="Elipse 286">
                <a:extLst>
                  <a:ext uri="{FF2B5EF4-FFF2-40B4-BE49-F238E27FC236}">
                    <a16:creationId xmlns:a16="http://schemas.microsoft.com/office/drawing/2014/main" xmlns="" id="{FC1A4B65-40D0-1341-ADF2-EB65695D5ED9}"/>
                  </a:ext>
                </a:extLst>
              </p:cNvPr>
              <p:cNvSpPr/>
              <p:nvPr/>
            </p:nvSpPr>
            <p:spPr>
              <a:xfrm>
                <a:off x="1773362" y="3603429"/>
                <a:ext cx="637997" cy="63799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</p:grpSp>
        <p:pic>
          <p:nvPicPr>
            <p:cNvPr id="285" name="Imagen 284">
              <a:extLst>
                <a:ext uri="{FF2B5EF4-FFF2-40B4-BE49-F238E27FC236}">
                  <a16:creationId xmlns:a16="http://schemas.microsoft.com/office/drawing/2014/main" xmlns="" id="{B632EEDA-3427-0F44-AD91-AB112FE02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00488" y="4043810"/>
              <a:ext cx="399044" cy="416394"/>
            </a:xfrm>
            <a:prstGeom prst="rect">
              <a:avLst/>
            </a:prstGeom>
          </p:spPr>
        </p:pic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xmlns="" id="{CEFAEB8A-DD54-EB42-95A7-2536FAF3B637}"/>
              </a:ext>
            </a:extLst>
          </p:cNvPr>
          <p:cNvGrpSpPr/>
          <p:nvPr/>
        </p:nvGrpSpPr>
        <p:grpSpPr>
          <a:xfrm>
            <a:off x="386717" y="1525984"/>
            <a:ext cx="5551425" cy="2159452"/>
            <a:chOff x="386717" y="1525984"/>
            <a:chExt cx="5551425" cy="2159452"/>
          </a:xfrm>
        </p:grpSpPr>
        <p:grpSp>
          <p:nvGrpSpPr>
            <p:cNvPr id="290" name="Grupo 289">
              <a:extLst>
                <a:ext uri="{FF2B5EF4-FFF2-40B4-BE49-F238E27FC236}">
                  <a16:creationId xmlns:a16="http://schemas.microsoft.com/office/drawing/2014/main" xmlns="" id="{3CEFFB7D-6BD3-5F41-AC86-9979698F5866}"/>
                </a:ext>
              </a:extLst>
            </p:cNvPr>
            <p:cNvGrpSpPr/>
            <p:nvPr/>
          </p:nvGrpSpPr>
          <p:grpSpPr>
            <a:xfrm>
              <a:off x="386717" y="1525984"/>
              <a:ext cx="5551425" cy="2134171"/>
              <a:chOff x="385520" y="1528447"/>
              <a:chExt cx="5551425" cy="2134171"/>
            </a:xfrm>
          </p:grpSpPr>
          <p:grpSp>
            <p:nvGrpSpPr>
              <p:cNvPr id="291" name="Grupo 290">
                <a:extLst>
                  <a:ext uri="{FF2B5EF4-FFF2-40B4-BE49-F238E27FC236}">
                    <a16:creationId xmlns:a16="http://schemas.microsoft.com/office/drawing/2014/main" xmlns="" id="{8B0DE8F1-D027-8F42-BB79-63A37E3DF003}"/>
                  </a:ext>
                </a:extLst>
              </p:cNvPr>
              <p:cNvGrpSpPr/>
              <p:nvPr/>
            </p:nvGrpSpPr>
            <p:grpSpPr>
              <a:xfrm>
                <a:off x="385520" y="1531438"/>
                <a:ext cx="2660714" cy="2131180"/>
                <a:chOff x="631093" y="1904938"/>
                <a:chExt cx="2049837" cy="1641882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308" name="Rectángulo 307">
                  <a:extLst>
                    <a:ext uri="{FF2B5EF4-FFF2-40B4-BE49-F238E27FC236}">
                      <a16:creationId xmlns:a16="http://schemas.microsoft.com/office/drawing/2014/main" xmlns="" id="{1A3A7B0D-6FDD-604F-B5C1-94FC877F2436}"/>
                    </a:ext>
                  </a:extLst>
                </p:cNvPr>
                <p:cNvSpPr/>
                <p:nvPr/>
              </p:nvSpPr>
              <p:spPr>
                <a:xfrm>
                  <a:off x="631093" y="1904938"/>
                  <a:ext cx="2007924" cy="1499196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  <p:sp>
              <p:nvSpPr>
                <p:cNvPr id="309" name="Rectángulo 308">
                  <a:extLst>
                    <a:ext uri="{FF2B5EF4-FFF2-40B4-BE49-F238E27FC236}">
                      <a16:creationId xmlns:a16="http://schemas.microsoft.com/office/drawing/2014/main" xmlns="" id="{07B18E64-E70E-224E-900C-F061725A59D1}"/>
                    </a:ext>
                  </a:extLst>
                </p:cNvPr>
                <p:cNvSpPr/>
                <p:nvPr/>
              </p:nvSpPr>
              <p:spPr>
                <a:xfrm>
                  <a:off x="646494" y="2066092"/>
                  <a:ext cx="2034436" cy="42680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/>
              </p:spPr>
              <p:txBody>
                <a:bodyPr wrap="none">
                  <a:spAutoFit/>
                </a:bodyPr>
                <a:lstStyle/>
                <a:p>
                  <a:pPr marL="342900" indent="-342900">
                    <a:buAutoNum type="arabicPeriod"/>
                  </a:pPr>
                  <a:r>
                    <a:rPr lang="es-CO" sz="1500" dirty="0">
                      <a:solidFill>
                        <a:srgbClr val="002060"/>
                      </a:solidFill>
                    </a:rPr>
                    <a:t>Contratación de Asistencia </a:t>
                  </a:r>
                </a:p>
                <a:p>
                  <a:r>
                    <a:rPr lang="es-CO" sz="1500" dirty="0">
                      <a:solidFill>
                        <a:srgbClr val="002060"/>
                      </a:solidFill>
                    </a:rPr>
                    <a:t>        Técnia Especializada</a:t>
                  </a:r>
                  <a:endParaRPr lang="es-EC" sz="15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0" name="Elipse 309">
                  <a:extLst>
                    <a:ext uri="{FF2B5EF4-FFF2-40B4-BE49-F238E27FC236}">
                      <a16:creationId xmlns:a16="http://schemas.microsoft.com/office/drawing/2014/main" xmlns="" id="{C595B5E3-FB10-A046-9EE5-DD15AD2D134F}"/>
                    </a:ext>
                  </a:extLst>
                </p:cNvPr>
                <p:cNvSpPr/>
                <p:nvPr/>
              </p:nvSpPr>
              <p:spPr>
                <a:xfrm>
                  <a:off x="1400569" y="3233529"/>
                  <a:ext cx="298236" cy="313291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  <p:sp>
            <p:nvSpPr>
              <p:cNvPr id="292" name="Rectángulo 291">
                <a:extLst>
                  <a:ext uri="{FF2B5EF4-FFF2-40B4-BE49-F238E27FC236}">
                    <a16:creationId xmlns:a16="http://schemas.microsoft.com/office/drawing/2014/main" xmlns="" id="{D9E2A087-89D4-954B-8E16-4FCFA7690CA1}"/>
                  </a:ext>
                </a:extLst>
              </p:cNvPr>
              <p:cNvSpPr/>
              <p:nvPr/>
            </p:nvSpPr>
            <p:spPr>
              <a:xfrm>
                <a:off x="2991772" y="2512413"/>
                <a:ext cx="2945173" cy="966545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93" name="Rectángulo 292">
                <a:extLst>
                  <a:ext uri="{FF2B5EF4-FFF2-40B4-BE49-F238E27FC236}">
                    <a16:creationId xmlns:a16="http://schemas.microsoft.com/office/drawing/2014/main" xmlns="" id="{0356CEC4-B416-614E-AFE9-48ED73F995C8}"/>
                  </a:ext>
                </a:extLst>
              </p:cNvPr>
              <p:cNvSpPr/>
              <p:nvPr/>
            </p:nvSpPr>
            <p:spPr>
              <a:xfrm>
                <a:off x="3233566" y="2851659"/>
                <a:ext cx="1229439" cy="33855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/>
            </p:spPr>
            <p:txBody>
              <a:bodyPr wrap="none">
                <a:spAutoFit/>
              </a:bodyPr>
              <a:lstStyle/>
              <a:p>
                <a:r>
                  <a:rPr lang="es-CO" sz="1600" dirty="0">
                    <a:solidFill>
                      <a:srgbClr val="002060"/>
                    </a:solidFill>
                  </a:rPr>
                  <a:t>Acreditación</a:t>
                </a:r>
                <a:endParaRPr lang="es-EC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94" name="Grupo 293">
                <a:extLst>
                  <a:ext uri="{FF2B5EF4-FFF2-40B4-BE49-F238E27FC236}">
                    <a16:creationId xmlns:a16="http://schemas.microsoft.com/office/drawing/2014/main" xmlns="" id="{23E58B69-2936-8E4A-A93C-2BE7BA4FE57B}"/>
                  </a:ext>
                </a:extLst>
              </p:cNvPr>
              <p:cNvGrpSpPr/>
              <p:nvPr/>
            </p:nvGrpSpPr>
            <p:grpSpPr>
              <a:xfrm>
                <a:off x="5002102" y="2698098"/>
                <a:ext cx="629602" cy="629602"/>
                <a:chOff x="1773362" y="3603429"/>
                <a:chExt cx="637997" cy="637997"/>
              </a:xfrm>
            </p:grpSpPr>
            <p:sp>
              <p:nvSpPr>
                <p:cNvPr id="306" name="Elipse 305">
                  <a:extLst>
                    <a:ext uri="{FF2B5EF4-FFF2-40B4-BE49-F238E27FC236}">
                      <a16:creationId xmlns:a16="http://schemas.microsoft.com/office/drawing/2014/main" xmlns="" id="{0C49BBBA-9D04-D243-9091-D39478C10FDF}"/>
                    </a:ext>
                  </a:extLst>
                </p:cNvPr>
                <p:cNvSpPr/>
                <p:nvPr/>
              </p:nvSpPr>
              <p:spPr>
                <a:xfrm>
                  <a:off x="1791124" y="3625949"/>
                  <a:ext cx="602465" cy="60246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  <p:sp>
              <p:nvSpPr>
                <p:cNvPr id="307" name="Elipse 306">
                  <a:extLst>
                    <a:ext uri="{FF2B5EF4-FFF2-40B4-BE49-F238E27FC236}">
                      <a16:creationId xmlns:a16="http://schemas.microsoft.com/office/drawing/2014/main" xmlns="" id="{13B6D9A8-E67E-4243-A785-04C6AAED76CB}"/>
                    </a:ext>
                  </a:extLst>
                </p:cNvPr>
                <p:cNvSpPr/>
                <p:nvPr/>
              </p:nvSpPr>
              <p:spPr>
                <a:xfrm>
                  <a:off x="1773362" y="3603429"/>
                  <a:ext cx="637997" cy="637997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  <a:prstDash val="sysDot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  <p:sp>
            <p:nvSpPr>
              <p:cNvPr id="295" name="Rectángulo 294">
                <a:extLst>
                  <a:ext uri="{FF2B5EF4-FFF2-40B4-BE49-F238E27FC236}">
                    <a16:creationId xmlns:a16="http://schemas.microsoft.com/office/drawing/2014/main" xmlns="" id="{DC913349-A018-5143-945D-D0CB81F5A6CB}"/>
                  </a:ext>
                </a:extLst>
              </p:cNvPr>
              <p:cNvSpPr/>
              <p:nvPr/>
            </p:nvSpPr>
            <p:spPr>
              <a:xfrm>
                <a:off x="2990419" y="1528447"/>
                <a:ext cx="2945173" cy="10113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96" name="Rectángulo 295">
                <a:extLst>
                  <a:ext uri="{FF2B5EF4-FFF2-40B4-BE49-F238E27FC236}">
                    <a16:creationId xmlns:a16="http://schemas.microsoft.com/office/drawing/2014/main" xmlns="" id="{E5FCAF12-7EBD-C944-B955-CF1BBDDCB87F}"/>
                  </a:ext>
                </a:extLst>
              </p:cNvPr>
              <p:cNvSpPr/>
              <p:nvPr/>
            </p:nvSpPr>
            <p:spPr>
              <a:xfrm>
                <a:off x="3198850" y="1809713"/>
                <a:ext cx="1243354" cy="338554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/>
            </p:spPr>
            <p:txBody>
              <a:bodyPr wrap="none">
                <a:spAutoFit/>
              </a:bodyPr>
              <a:lstStyle/>
              <a:p>
                <a:r>
                  <a:rPr lang="es-CO" sz="1600" dirty="0">
                    <a:solidFill>
                      <a:srgbClr val="002060"/>
                    </a:solidFill>
                  </a:rPr>
                  <a:t>Capacitación</a:t>
                </a:r>
                <a:endParaRPr lang="es-EC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97" name="Grupo 296">
                <a:extLst>
                  <a:ext uri="{FF2B5EF4-FFF2-40B4-BE49-F238E27FC236}">
                    <a16:creationId xmlns:a16="http://schemas.microsoft.com/office/drawing/2014/main" xmlns="" id="{D7A53F3F-EFC0-724B-90B8-27C0FEE76D2E}"/>
                  </a:ext>
                </a:extLst>
              </p:cNvPr>
              <p:cNvGrpSpPr/>
              <p:nvPr/>
            </p:nvGrpSpPr>
            <p:grpSpPr>
              <a:xfrm>
                <a:off x="4985114" y="1714141"/>
                <a:ext cx="611613" cy="639972"/>
                <a:chOff x="1773362" y="3603429"/>
                <a:chExt cx="637997" cy="637997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304" name="Elipse 303">
                  <a:extLst>
                    <a:ext uri="{FF2B5EF4-FFF2-40B4-BE49-F238E27FC236}">
                      <a16:creationId xmlns:a16="http://schemas.microsoft.com/office/drawing/2014/main" xmlns="" id="{90FD7EF6-2D4D-FE43-B5E3-9F4F8AE97BB7}"/>
                    </a:ext>
                  </a:extLst>
                </p:cNvPr>
                <p:cNvSpPr/>
                <p:nvPr/>
              </p:nvSpPr>
              <p:spPr>
                <a:xfrm>
                  <a:off x="1794435" y="3619619"/>
                  <a:ext cx="602465" cy="6024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  <p:sp>
              <p:nvSpPr>
                <p:cNvPr id="305" name="Elipse 304">
                  <a:extLst>
                    <a:ext uri="{FF2B5EF4-FFF2-40B4-BE49-F238E27FC236}">
                      <a16:creationId xmlns:a16="http://schemas.microsoft.com/office/drawing/2014/main" xmlns="" id="{3C7DDC33-EA19-704A-8400-8404D1FDCBCE}"/>
                    </a:ext>
                  </a:extLst>
                </p:cNvPr>
                <p:cNvSpPr/>
                <p:nvPr/>
              </p:nvSpPr>
              <p:spPr>
                <a:xfrm>
                  <a:off x="1773362" y="3603429"/>
                  <a:ext cx="637997" cy="637997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  <a:prstDash val="sysDot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  <p:pic>
            <p:nvPicPr>
              <p:cNvPr id="298" name="Imagen 297">
                <a:extLst>
                  <a:ext uri="{FF2B5EF4-FFF2-40B4-BE49-F238E27FC236}">
                    <a16:creationId xmlns:a16="http://schemas.microsoft.com/office/drawing/2014/main" xmlns="" id="{6543C87F-53EF-0B41-A4D9-6054DDF5C7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10968" y="1883435"/>
                <a:ext cx="338554" cy="338554"/>
              </a:xfrm>
              <a:prstGeom prst="rect">
                <a:avLst/>
              </a:prstGeom>
            </p:spPr>
          </p:pic>
          <p:pic>
            <p:nvPicPr>
              <p:cNvPr id="299" name="Imagen 298">
                <a:extLst>
                  <a:ext uri="{FF2B5EF4-FFF2-40B4-BE49-F238E27FC236}">
                    <a16:creationId xmlns:a16="http://schemas.microsoft.com/office/drawing/2014/main" xmlns="" id="{9104EB5C-F8C2-934A-9F4C-4D112D9A00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04743" y="2857972"/>
                <a:ext cx="415072" cy="358213"/>
              </a:xfrm>
              <a:prstGeom prst="rect">
                <a:avLst/>
              </a:prstGeom>
            </p:spPr>
          </p:pic>
          <p:grpSp>
            <p:nvGrpSpPr>
              <p:cNvPr id="300" name="Grupo 299">
                <a:extLst>
                  <a:ext uri="{FF2B5EF4-FFF2-40B4-BE49-F238E27FC236}">
                    <a16:creationId xmlns:a16="http://schemas.microsoft.com/office/drawing/2014/main" xmlns="" id="{D293F414-BCB4-7748-BD64-C8212647A3BD}"/>
                  </a:ext>
                </a:extLst>
              </p:cNvPr>
              <p:cNvGrpSpPr/>
              <p:nvPr/>
            </p:nvGrpSpPr>
            <p:grpSpPr>
              <a:xfrm>
                <a:off x="1259653" y="2349238"/>
                <a:ext cx="922875" cy="965667"/>
                <a:chOff x="1773362" y="3603429"/>
                <a:chExt cx="637997" cy="637997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302" name="Elipse 301">
                  <a:extLst>
                    <a:ext uri="{FF2B5EF4-FFF2-40B4-BE49-F238E27FC236}">
                      <a16:creationId xmlns:a16="http://schemas.microsoft.com/office/drawing/2014/main" xmlns="" id="{25235B90-7E0E-CC48-BAAA-CECD4634F725}"/>
                    </a:ext>
                  </a:extLst>
                </p:cNvPr>
                <p:cNvSpPr/>
                <p:nvPr/>
              </p:nvSpPr>
              <p:spPr>
                <a:xfrm>
                  <a:off x="1794435" y="3619619"/>
                  <a:ext cx="602465" cy="6024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  <p:sp>
              <p:nvSpPr>
                <p:cNvPr id="303" name="Elipse 302">
                  <a:extLst>
                    <a:ext uri="{FF2B5EF4-FFF2-40B4-BE49-F238E27FC236}">
                      <a16:creationId xmlns:a16="http://schemas.microsoft.com/office/drawing/2014/main" xmlns="" id="{343DD17E-ADC7-144C-8D3C-7BDF759AA4D9}"/>
                    </a:ext>
                  </a:extLst>
                </p:cNvPr>
                <p:cNvSpPr/>
                <p:nvPr/>
              </p:nvSpPr>
              <p:spPr>
                <a:xfrm>
                  <a:off x="1773362" y="3603429"/>
                  <a:ext cx="637997" cy="637997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  <a:prstDash val="sysDot"/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  <p:pic>
            <p:nvPicPr>
              <p:cNvPr id="301" name="Imagen 300">
                <a:extLst>
                  <a:ext uri="{FF2B5EF4-FFF2-40B4-BE49-F238E27FC236}">
                    <a16:creationId xmlns:a16="http://schemas.microsoft.com/office/drawing/2014/main" xmlns="" id="{291511C6-D6C0-0245-81FA-7AF87A766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00488" y="2554059"/>
                <a:ext cx="641204" cy="488933"/>
              </a:xfrm>
              <a:prstGeom prst="rect">
                <a:avLst/>
              </a:prstGeom>
            </p:spPr>
          </p:pic>
        </p:grpSp>
        <p:sp>
          <p:nvSpPr>
            <p:cNvPr id="311" name="Elipse 310">
              <a:extLst>
                <a:ext uri="{FF2B5EF4-FFF2-40B4-BE49-F238E27FC236}">
                  <a16:creationId xmlns:a16="http://schemas.microsoft.com/office/drawing/2014/main" xmlns="" id="{FF05CB70-D898-1249-A5B0-34F9B462CD8A}"/>
                </a:ext>
              </a:extLst>
            </p:cNvPr>
            <p:cNvSpPr/>
            <p:nvPr/>
          </p:nvSpPr>
          <p:spPr>
            <a:xfrm>
              <a:off x="4703593" y="3278781"/>
              <a:ext cx="387114" cy="40665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312" name="Elipse 311">
              <a:extLst>
                <a:ext uri="{FF2B5EF4-FFF2-40B4-BE49-F238E27FC236}">
                  <a16:creationId xmlns:a16="http://schemas.microsoft.com/office/drawing/2014/main" xmlns="" id="{2965A324-BB4D-B340-A942-330521D4C6BD}"/>
                </a:ext>
              </a:extLst>
            </p:cNvPr>
            <p:cNvSpPr/>
            <p:nvPr/>
          </p:nvSpPr>
          <p:spPr>
            <a:xfrm>
              <a:off x="3138087" y="2327345"/>
              <a:ext cx="387114" cy="42551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</p:spTree>
    <p:extLst>
      <p:ext uri="{BB962C8B-B14F-4D97-AF65-F5344CB8AC3E}">
        <p14:creationId xmlns:p14="http://schemas.microsoft.com/office/powerpoint/2010/main" val="48219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255FD480-AA9B-4EC2-91F9-1319632CB5C8}"/>
              </a:ext>
            </a:extLst>
          </p:cNvPr>
          <p:cNvSpPr/>
          <p:nvPr/>
        </p:nvSpPr>
        <p:spPr>
          <a:xfrm>
            <a:off x="477518" y="518066"/>
            <a:ext cx="11149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Proyección anual presupuestaria</a:t>
            </a:r>
            <a:r>
              <a:rPr lang="es-ES" sz="28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ES" sz="28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(6 meses pre operación + 3 años Operación Comercial)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D86EA4EE-DE14-42DC-B881-45F3017F7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467645"/>
              </p:ext>
            </p:extLst>
          </p:nvPr>
        </p:nvGraphicFramePr>
        <p:xfrm>
          <a:off x="477518" y="2311661"/>
          <a:ext cx="11149706" cy="2812191"/>
        </p:xfrm>
        <a:graphic>
          <a:graphicData uri="http://schemas.openxmlformats.org/drawingml/2006/table">
            <a:tbl>
              <a:tblPr/>
              <a:tblGrid>
                <a:gridCol w="2573008">
                  <a:extLst>
                    <a:ext uri="{9D8B030D-6E8A-4147-A177-3AD203B41FA5}">
                      <a16:colId xmlns:a16="http://schemas.microsoft.com/office/drawing/2014/main" xmlns="" val="3305314791"/>
                    </a:ext>
                  </a:extLst>
                </a:gridCol>
                <a:gridCol w="2130341">
                  <a:extLst>
                    <a:ext uri="{9D8B030D-6E8A-4147-A177-3AD203B41FA5}">
                      <a16:colId xmlns:a16="http://schemas.microsoft.com/office/drawing/2014/main" xmlns="" val="1683997930"/>
                    </a:ext>
                  </a:extLst>
                </a:gridCol>
                <a:gridCol w="2130341">
                  <a:extLst>
                    <a:ext uri="{9D8B030D-6E8A-4147-A177-3AD203B41FA5}">
                      <a16:colId xmlns:a16="http://schemas.microsoft.com/office/drawing/2014/main" xmlns="" val="3683453383"/>
                    </a:ext>
                  </a:extLst>
                </a:gridCol>
                <a:gridCol w="2130341">
                  <a:extLst>
                    <a:ext uri="{9D8B030D-6E8A-4147-A177-3AD203B41FA5}">
                      <a16:colId xmlns:a16="http://schemas.microsoft.com/office/drawing/2014/main" xmlns="" val="2832311566"/>
                    </a:ext>
                  </a:extLst>
                </a:gridCol>
                <a:gridCol w="2185675">
                  <a:extLst>
                    <a:ext uri="{9D8B030D-6E8A-4147-A177-3AD203B41FA5}">
                      <a16:colId xmlns:a16="http://schemas.microsoft.com/office/drawing/2014/main" xmlns="" val="4253735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s-EC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Año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6166105"/>
                  </a:ext>
                </a:extLst>
              </a:tr>
              <a:tr h="7682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Pre-operación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$34.995.519</a:t>
                      </a:r>
                    </a:p>
                    <a:p>
                      <a:pPr algn="ctr" fontAlgn="b"/>
                      <a:endParaRPr lang="es-EC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3967113"/>
                  </a:ext>
                </a:extLst>
              </a:tr>
              <a:tr h="56638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$40.553.540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$41.208.508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$42.503.831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8793449"/>
                  </a:ext>
                </a:extLst>
              </a:tr>
              <a:tr h="56638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Seguros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$10.034.563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$10.235.254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$10.439.959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$10.648.759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8055419"/>
                  </a:ext>
                </a:extLst>
              </a:tr>
              <a:tr h="56638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$45.030.082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$50.788.794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$51.648.467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$53.152.589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5579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3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98CC0B2-EF0C-48C4-8E7C-879BC35DEBE3}"/>
              </a:ext>
            </a:extLst>
          </p:cNvPr>
          <p:cNvSpPr txBox="1"/>
          <p:nvPr/>
        </p:nvSpPr>
        <p:spPr>
          <a:xfrm>
            <a:off x="878541" y="1103851"/>
            <a:ext cx="1013011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b="1" dirty="0">
                <a:solidFill>
                  <a:srgbClr val="002060"/>
                </a:solidFill>
              </a:rPr>
              <a:t>Gestión Administrativa: </a:t>
            </a:r>
          </a:p>
          <a:p>
            <a:pPr marL="800100" lvl="1" indent="-342900" algn="just">
              <a:buFontTx/>
              <a:buChar char="-"/>
            </a:pPr>
            <a:r>
              <a:rPr lang="es-ES" dirty="0">
                <a:solidFill>
                  <a:srgbClr val="002060"/>
                </a:solidFill>
              </a:rPr>
              <a:t>Hoja de ruta, actividades y presupuestos a cumplir para pre-operación y operación.</a:t>
            </a:r>
          </a:p>
          <a:p>
            <a:pPr marL="800100" lvl="1" indent="-342900" algn="just">
              <a:buFontTx/>
              <a:buChar char="-"/>
            </a:pPr>
            <a:r>
              <a:rPr lang="es-ES" dirty="0">
                <a:solidFill>
                  <a:srgbClr val="002060"/>
                </a:solidFill>
              </a:rPr>
              <a:t>Definición del mecanismo de publicidad con Quito Honesto para el acompañamiento continuo en todos los procesos de la pre-operación y operación.</a:t>
            </a:r>
          </a:p>
          <a:p>
            <a:pPr marL="800100" lvl="1" indent="-342900" algn="just">
              <a:buFontTx/>
              <a:buChar char="-"/>
            </a:pPr>
            <a:r>
              <a:rPr lang="es-ES" dirty="0">
                <a:solidFill>
                  <a:srgbClr val="002060"/>
                </a:solidFill>
              </a:rPr>
              <a:t>Revisión de necesidades y perfiles operativos con el Ministerio </a:t>
            </a:r>
            <a:r>
              <a:rPr lang="es-ES">
                <a:solidFill>
                  <a:srgbClr val="002060"/>
                </a:solidFill>
              </a:rPr>
              <a:t>de Trabajo.</a:t>
            </a:r>
            <a:endParaRPr lang="es-ES" dirty="0">
              <a:solidFill>
                <a:srgbClr val="002060"/>
              </a:solidFill>
            </a:endParaRPr>
          </a:p>
          <a:p>
            <a:pPr lvl="1" algn="just"/>
            <a:endParaRPr lang="es-ES" sz="2000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ES" sz="2000" b="1" dirty="0">
                <a:solidFill>
                  <a:srgbClr val="002060"/>
                </a:solidFill>
              </a:rPr>
              <a:t>Gestión OMF: </a:t>
            </a:r>
          </a:p>
          <a:p>
            <a:pPr marL="800100" lvl="1" indent="-342900" algn="just">
              <a:buFontTx/>
              <a:buChar char="-"/>
            </a:pPr>
            <a:r>
              <a:rPr lang="es-ES" dirty="0">
                <a:solidFill>
                  <a:srgbClr val="002060"/>
                </a:solidFill>
              </a:rPr>
              <a:t>Socialización de las actividades y decisiones adoptadas en el marco de la operación.</a:t>
            </a:r>
          </a:p>
          <a:p>
            <a:pPr lvl="1" algn="just"/>
            <a:endParaRPr lang="es-ES" sz="2000" dirty="0">
              <a:solidFill>
                <a:srgbClr val="002060"/>
              </a:solidFill>
            </a:endParaRPr>
          </a:p>
          <a:p>
            <a:pPr lvl="1" algn="just"/>
            <a:endParaRPr lang="es-ES" sz="2000" dirty="0">
              <a:solidFill>
                <a:srgbClr val="002060"/>
              </a:solidFill>
            </a:endParaRPr>
          </a:p>
          <a:p>
            <a:pPr lvl="1" algn="just"/>
            <a:endParaRPr lang="es-ES" sz="2000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ES" sz="2000" b="1" dirty="0">
                <a:solidFill>
                  <a:srgbClr val="002060"/>
                </a:solidFill>
              </a:rPr>
              <a:t>Gestión Financiera: </a:t>
            </a:r>
          </a:p>
          <a:p>
            <a:pPr marL="800100" lvl="1" indent="-342900" algn="just">
              <a:buFontTx/>
              <a:buChar char="-"/>
            </a:pPr>
            <a:r>
              <a:rPr lang="es-ES" dirty="0">
                <a:solidFill>
                  <a:srgbClr val="002060"/>
                </a:solidFill>
              </a:rPr>
              <a:t>Coordinación con la Administración General y el Ministerio de Finanzas: cronograma valorado para la pre-operación y operación.</a:t>
            </a:r>
          </a:p>
          <a:p>
            <a:pPr algn="just"/>
            <a:endParaRPr lang="es-ES" sz="20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206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09E74DB-6441-46DA-8EC9-0BD67EBA8C10}"/>
              </a:ext>
            </a:extLst>
          </p:cNvPr>
          <p:cNvSpPr/>
          <p:nvPr/>
        </p:nvSpPr>
        <p:spPr>
          <a:xfrm>
            <a:off x="388309" y="302089"/>
            <a:ext cx="9151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Actividades desarrolladas 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10190D8-FBC7-4EB3-9145-B0323E70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18" y="3659868"/>
            <a:ext cx="1393212" cy="76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NCO MUNDIAL: Historia, caracteristicas, funciones, y mas">
            <a:extLst>
              <a:ext uri="{FF2B5EF4-FFF2-40B4-BE49-F238E27FC236}">
                <a16:creationId xmlns:a16="http://schemas.microsoft.com/office/drawing/2014/main" xmlns="" id="{D0E686D0-0EC7-4757-8116-5ECD7DD2E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707" y="3723321"/>
            <a:ext cx="1205001" cy="6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forme Narrativo-MEF">
            <a:extLst>
              <a:ext uri="{FF2B5EF4-FFF2-40B4-BE49-F238E27FC236}">
                <a16:creationId xmlns:a16="http://schemas.microsoft.com/office/drawing/2014/main" xmlns="" id="{A40A6112-713E-474E-854E-BD843164B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44" y="5267974"/>
            <a:ext cx="1532739" cy="76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CAF -banco de desarrollo de América Latina- | CAF">
            <a:extLst>
              <a:ext uri="{FF2B5EF4-FFF2-40B4-BE49-F238E27FC236}">
                <a16:creationId xmlns:a16="http://schemas.microsoft.com/office/drawing/2014/main" xmlns="" id="{99D2FCDB-674C-4BE0-BC45-36521EF6B3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53149" y="3454727"/>
            <a:ext cx="378954" cy="37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62" name="Picture 14" descr="CAF pone 2.500 millones de dólares a disposición de los países">
            <a:extLst>
              <a:ext uri="{FF2B5EF4-FFF2-40B4-BE49-F238E27FC236}">
                <a16:creationId xmlns:a16="http://schemas.microsoft.com/office/drawing/2014/main" xmlns="" id="{C48BE7E1-3CF2-4AC4-8435-42D18F873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3" b="26660"/>
          <a:stretch/>
        </p:blipFill>
        <p:spPr bwMode="auto">
          <a:xfrm>
            <a:off x="6616898" y="3723321"/>
            <a:ext cx="2461806" cy="65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49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0"/>
            <a:ext cx="122936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37E735E-30C5-9542-9851-58A95E25AEDE}"/>
              </a:ext>
            </a:extLst>
          </p:cNvPr>
          <p:cNvSpPr/>
          <p:nvPr/>
        </p:nvSpPr>
        <p:spPr>
          <a:xfrm>
            <a:off x="6014754" y="4554285"/>
            <a:ext cx="1297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Gotham Medium Regular" panose="02000603030000020004" pitchFamily="2" charset="77"/>
              </a:rPr>
              <a:t>¡Gracias!</a:t>
            </a:r>
            <a:endParaRPr lang="es-EC" sz="2000" b="1" dirty="0">
              <a:solidFill>
                <a:schemeClr val="bg1"/>
              </a:solidFill>
              <a:latin typeface="Gotham Medium Regular" panose="02000603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19139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5788</TotalTime>
  <Words>450</Words>
  <Application>Microsoft Office PowerPoint</Application>
  <PresentationFormat>Personalizado</PresentationFormat>
  <Paragraphs>95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Liseth Guevara</dc:creator>
  <cp:lastModifiedBy>Secretaria de Concejo</cp:lastModifiedBy>
  <cp:revision>253</cp:revision>
  <dcterms:created xsi:type="dcterms:W3CDTF">2019-11-26T20:40:27Z</dcterms:created>
  <dcterms:modified xsi:type="dcterms:W3CDTF">2021-06-24T18:41:43Z</dcterms:modified>
</cp:coreProperties>
</file>