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7" r:id="rId4"/>
    <p:sldId id="275" r:id="rId5"/>
    <p:sldId id="281" r:id="rId6"/>
    <p:sldId id="276" r:id="rId7"/>
    <p:sldId id="277" r:id="rId8"/>
    <p:sldId id="278" r:id="rId9"/>
    <p:sldId id="279" r:id="rId10"/>
    <p:sldId id="280" r:id="rId11"/>
    <p:sldId id="265" r:id="rId12"/>
    <p:sldId id="282"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4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3A5F43F-2580-448A-8E81-943EBF0BE2A3}" type="datetimeFigureOut">
              <a:rPr lang="es-ES" smtClean="0"/>
              <a:t>26/05/2021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363087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3A5F43F-2580-448A-8E81-943EBF0BE2A3}" type="datetimeFigureOut">
              <a:rPr lang="es-ES" smtClean="0"/>
              <a:t>26/05/2021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72875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3A5F43F-2580-448A-8E81-943EBF0BE2A3}" type="datetimeFigureOut">
              <a:rPr lang="es-ES" smtClean="0"/>
              <a:t>26/05/2021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213667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3A5F43F-2580-448A-8E81-943EBF0BE2A3}" type="datetimeFigureOut">
              <a:rPr lang="es-ES" smtClean="0"/>
              <a:t>26/05/2021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362512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3A5F43F-2580-448A-8E81-943EBF0BE2A3}" type="datetimeFigureOut">
              <a:rPr lang="es-ES" smtClean="0"/>
              <a:t>26/05/2021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76424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3A5F43F-2580-448A-8E81-943EBF0BE2A3}" type="datetimeFigureOut">
              <a:rPr lang="es-ES" smtClean="0"/>
              <a:t>26/05/2021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268617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3A5F43F-2580-448A-8E81-943EBF0BE2A3}" type="datetimeFigureOut">
              <a:rPr lang="es-ES" smtClean="0"/>
              <a:t>26/05/2021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388268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3A5F43F-2580-448A-8E81-943EBF0BE2A3}" type="datetimeFigureOut">
              <a:rPr lang="es-ES" smtClean="0"/>
              <a:t>26/05/2021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256104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3A5F43F-2580-448A-8E81-943EBF0BE2A3}" type="datetimeFigureOut">
              <a:rPr lang="es-ES" smtClean="0"/>
              <a:t>26/05/2021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93173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3A5F43F-2580-448A-8E81-943EBF0BE2A3}" type="datetimeFigureOut">
              <a:rPr lang="es-ES" smtClean="0"/>
              <a:t>26/05/2021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428452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3A5F43F-2580-448A-8E81-943EBF0BE2A3}" type="datetimeFigureOut">
              <a:rPr lang="es-ES" smtClean="0"/>
              <a:t>26/05/2021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592DAF4-359B-4057-A738-748C387A7524}" type="slidenum">
              <a:rPr lang="es-ES" smtClean="0"/>
              <a:t>‹Nº›</a:t>
            </a:fld>
            <a:endParaRPr lang="es-ES"/>
          </a:p>
        </p:txBody>
      </p:sp>
    </p:spTree>
    <p:extLst>
      <p:ext uri="{BB962C8B-B14F-4D97-AF65-F5344CB8AC3E}">
        <p14:creationId xmlns:p14="http://schemas.microsoft.com/office/powerpoint/2010/main" val="20645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5F43F-2580-448A-8E81-943EBF0BE2A3}" type="datetimeFigureOut">
              <a:rPr lang="es-ES" smtClean="0"/>
              <a:t>26/05/2021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2DAF4-359B-4057-A738-748C387A7524}" type="slidenum">
              <a:rPr lang="es-ES" smtClean="0"/>
              <a:t>‹Nº›</a:t>
            </a:fld>
            <a:endParaRPr lang="es-ES"/>
          </a:p>
        </p:txBody>
      </p:sp>
    </p:spTree>
    <p:extLst>
      <p:ext uri="{BB962C8B-B14F-4D97-AF65-F5344CB8AC3E}">
        <p14:creationId xmlns:p14="http://schemas.microsoft.com/office/powerpoint/2010/main" val="20506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037" y="1595077"/>
            <a:ext cx="7391400" cy="3721100"/>
          </a:xfrm>
          <a:prstGeom prst="rect">
            <a:avLst/>
          </a:prstGeom>
        </p:spPr>
      </p:pic>
    </p:spTree>
    <p:extLst>
      <p:ext uri="{BB962C8B-B14F-4D97-AF65-F5344CB8AC3E}">
        <p14:creationId xmlns:p14="http://schemas.microsoft.com/office/powerpoint/2010/main" val="3066345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890" y="84531"/>
            <a:ext cx="2275253" cy="787588"/>
          </a:xfrm>
          <a:prstGeom prst="rect">
            <a:avLst/>
          </a:prstGeom>
        </p:spPr>
      </p:pic>
      <p:sp>
        <p:nvSpPr>
          <p:cNvPr id="5" name="CuadroTexto 4"/>
          <p:cNvSpPr txBox="1"/>
          <p:nvPr/>
        </p:nvSpPr>
        <p:spPr>
          <a:xfrm>
            <a:off x="571696" y="872119"/>
            <a:ext cx="4716996" cy="4278094"/>
          </a:xfrm>
          <a:prstGeom prst="rect">
            <a:avLst/>
          </a:prstGeom>
          <a:noFill/>
        </p:spPr>
        <p:txBody>
          <a:bodyPr wrap="square" rtlCol="0">
            <a:spAutoFit/>
          </a:bodyPr>
          <a:lstStyle/>
          <a:p>
            <a:r>
              <a:rPr lang="es-EC" sz="2800" b="1" u="sng" dirty="0" smtClean="0"/>
              <a:t>REUBICACIÓN DE LOS COMERCIANTES</a:t>
            </a:r>
            <a:endParaRPr lang="es-EC" dirty="0" smtClean="0"/>
          </a:p>
          <a:p>
            <a:pPr lvl="0" algn="just"/>
            <a:endParaRPr lang="es-EC" dirty="0" smtClean="0"/>
          </a:p>
          <a:p>
            <a:pPr marL="285750" lvl="0" indent="-285750" algn="just">
              <a:buFont typeface="Wingdings" panose="05000000000000000000" pitchFamily="2" charset="2"/>
              <a:buChar char="Ø"/>
            </a:pPr>
            <a:r>
              <a:rPr lang="es-EC" dirty="0" smtClean="0"/>
              <a:t>Se </a:t>
            </a:r>
            <a:r>
              <a:rPr lang="es-EC" dirty="0"/>
              <a:t>ha socializado con los comerciantes que ejercen su actividad comercial en los espacios  públicos, los puestos disponibles que existen en los mercados, ferias y plataformas con el propósito de que ingresen a estos sitios de trabajo; posteriormente se han realizado varias reubicaciones en coordinación interna con la Dirección de Mercados Ferias y Plataformas; entre los puntos más críticos que tenía la Ciudad, citamos a San Roque, La Luz, Ciudadela Ibarra.</a:t>
            </a:r>
            <a:endParaRPr lang="es-ES" dirty="0"/>
          </a:p>
        </p:txBody>
      </p:sp>
      <p:pic>
        <p:nvPicPr>
          <p:cNvPr id="6" name="Imagen 5"/>
          <p:cNvPicPr>
            <a:picLocks noChangeAspect="1"/>
          </p:cNvPicPr>
          <p:nvPr/>
        </p:nvPicPr>
        <p:blipFill>
          <a:blip r:embed="rId5"/>
          <a:stretch>
            <a:fillRect/>
          </a:stretch>
        </p:blipFill>
        <p:spPr>
          <a:xfrm>
            <a:off x="6000891" y="1224136"/>
            <a:ext cx="5660141" cy="3771953"/>
          </a:xfrm>
          <a:prstGeom prst="rect">
            <a:avLst/>
          </a:prstGeom>
        </p:spPr>
      </p:pic>
    </p:spTree>
    <p:extLst>
      <p:ext uri="{BB962C8B-B14F-4D97-AF65-F5344CB8AC3E}">
        <p14:creationId xmlns:p14="http://schemas.microsoft.com/office/powerpoint/2010/main" val="3067479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890" y="84531"/>
            <a:ext cx="2275253" cy="787588"/>
          </a:xfrm>
          <a:prstGeom prst="rect">
            <a:avLst/>
          </a:prstGeom>
        </p:spPr>
      </p:pic>
      <p:sp>
        <p:nvSpPr>
          <p:cNvPr id="5" name="CuadroTexto 4"/>
          <p:cNvSpPr txBox="1"/>
          <p:nvPr/>
        </p:nvSpPr>
        <p:spPr>
          <a:xfrm>
            <a:off x="492943" y="395439"/>
            <a:ext cx="6896398" cy="5355312"/>
          </a:xfrm>
          <a:prstGeom prst="rect">
            <a:avLst/>
          </a:prstGeom>
          <a:noFill/>
        </p:spPr>
        <p:txBody>
          <a:bodyPr wrap="square" rtlCol="0">
            <a:spAutoFit/>
          </a:bodyPr>
          <a:lstStyle/>
          <a:p>
            <a:pPr lvl="0"/>
            <a:r>
              <a:rPr lang="es-EC" b="1" dirty="0" smtClean="0"/>
              <a:t>4. MESAS </a:t>
            </a:r>
            <a:r>
              <a:rPr lang="es-EC" b="1" dirty="0"/>
              <a:t>DE TRABAJO </a:t>
            </a:r>
            <a:endParaRPr lang="es-EC" b="1" dirty="0" smtClean="0"/>
          </a:p>
          <a:p>
            <a:pPr lvl="0"/>
            <a:endParaRPr lang="es-ES" dirty="0"/>
          </a:p>
          <a:p>
            <a:r>
              <a:rPr lang="es-EC" dirty="0"/>
              <a:t>Mesas de trabajo realizadas con los dirigentes de los comerciantes autónomos y diferentes entidades municipales</a:t>
            </a:r>
            <a:r>
              <a:rPr lang="es-EC" dirty="0" smtClean="0"/>
              <a:t>.</a:t>
            </a:r>
          </a:p>
          <a:p>
            <a:endParaRPr lang="es-ES" dirty="0"/>
          </a:p>
          <a:p>
            <a:r>
              <a:rPr lang="es-EC" b="1" u="sng" dirty="0"/>
              <a:t>4.1 Reuniones con Dirigentes de Asociaciones y Federaciones marzo – abril  </a:t>
            </a:r>
            <a:r>
              <a:rPr lang="es-EC" b="1" u="sng" dirty="0" smtClean="0"/>
              <a:t>2021</a:t>
            </a:r>
          </a:p>
          <a:p>
            <a:endParaRPr lang="es-ES" dirty="0"/>
          </a:p>
          <a:p>
            <a:pPr marL="285750" lvl="0" indent="-285750">
              <a:buFont typeface="Wingdings" panose="05000000000000000000" pitchFamily="2" charset="2"/>
              <a:buChar char="Ø"/>
            </a:pPr>
            <a:r>
              <a:rPr lang="es-EC" dirty="0" smtClean="0"/>
              <a:t>Comerciantes </a:t>
            </a:r>
            <a:r>
              <a:rPr lang="es-EC" dirty="0"/>
              <a:t>San Antonio de Pichincha- Sr. Evelio Solís </a:t>
            </a:r>
            <a:endParaRPr lang="es-ES" dirty="0"/>
          </a:p>
          <a:p>
            <a:pPr marL="285750" lvl="0" indent="-285750">
              <a:buFont typeface="Wingdings" panose="05000000000000000000" pitchFamily="2" charset="2"/>
              <a:buChar char="Ø"/>
            </a:pPr>
            <a:r>
              <a:rPr lang="es-EC" dirty="0" smtClean="0"/>
              <a:t>Asociación </a:t>
            </a:r>
            <a:r>
              <a:rPr lang="es-EC" dirty="0"/>
              <a:t>Tránsito </a:t>
            </a:r>
            <a:r>
              <a:rPr lang="es-EC" dirty="0" err="1"/>
              <a:t>Amaguaña</a:t>
            </a:r>
            <a:r>
              <a:rPr lang="es-EC" dirty="0"/>
              <a:t> “Divino Niño” – Sra. Patricia Fonseca</a:t>
            </a:r>
            <a:endParaRPr lang="es-ES" dirty="0"/>
          </a:p>
          <a:p>
            <a:pPr marL="285750" lvl="0" indent="-285750">
              <a:buFont typeface="Wingdings" panose="05000000000000000000" pitchFamily="2" charset="2"/>
              <a:buChar char="Ø"/>
            </a:pPr>
            <a:r>
              <a:rPr lang="es-EC" dirty="0" smtClean="0"/>
              <a:t>Asociación </a:t>
            </a:r>
            <a:r>
              <a:rPr lang="es-EC" dirty="0"/>
              <a:t>OIDEVT - Sr. Juan Pablo Guamán</a:t>
            </a:r>
            <a:endParaRPr lang="es-ES" dirty="0"/>
          </a:p>
          <a:p>
            <a:pPr marL="285750" lvl="0" indent="-285750">
              <a:buFont typeface="Wingdings" panose="05000000000000000000" pitchFamily="2" charset="2"/>
              <a:buChar char="Ø"/>
            </a:pPr>
            <a:r>
              <a:rPr lang="es-EC" dirty="0" smtClean="0"/>
              <a:t>FEDECOMIP </a:t>
            </a:r>
            <a:r>
              <a:rPr lang="es-EC" dirty="0"/>
              <a:t>– Sr. Carlos Castellanos </a:t>
            </a:r>
            <a:endParaRPr lang="es-ES" dirty="0"/>
          </a:p>
          <a:p>
            <a:pPr marL="285750" lvl="0" indent="-285750">
              <a:buFont typeface="Wingdings" panose="05000000000000000000" pitchFamily="2" charset="2"/>
              <a:buChar char="Ø"/>
            </a:pPr>
            <a:r>
              <a:rPr lang="es-EC" dirty="0" smtClean="0"/>
              <a:t>FENACOMI </a:t>
            </a:r>
            <a:r>
              <a:rPr lang="es-EC" dirty="0"/>
              <a:t>– Sra. María Ortega </a:t>
            </a:r>
            <a:endParaRPr lang="es-ES" dirty="0"/>
          </a:p>
          <a:p>
            <a:pPr marL="285750" lvl="0" indent="-285750">
              <a:buFont typeface="Wingdings" panose="05000000000000000000" pitchFamily="2" charset="2"/>
              <a:buChar char="Ø"/>
            </a:pPr>
            <a:r>
              <a:rPr lang="es-EC" dirty="0" smtClean="0"/>
              <a:t>Asociación </a:t>
            </a:r>
            <a:r>
              <a:rPr lang="es-EC" dirty="0"/>
              <a:t>María Inmaculada – Sra. Mónica Cali </a:t>
            </a:r>
            <a:endParaRPr lang="es-ES" dirty="0"/>
          </a:p>
          <a:p>
            <a:pPr marL="285750" lvl="0" indent="-285750">
              <a:buFont typeface="Wingdings" panose="05000000000000000000" pitchFamily="2" charset="2"/>
              <a:buChar char="Ø"/>
            </a:pPr>
            <a:r>
              <a:rPr lang="es-EC" dirty="0" smtClean="0"/>
              <a:t>FETAP </a:t>
            </a:r>
            <a:r>
              <a:rPr lang="es-EC" dirty="0"/>
              <a:t>– Sr. Carlos </a:t>
            </a:r>
            <a:r>
              <a:rPr lang="es-EC" dirty="0" err="1"/>
              <a:t>Caiza</a:t>
            </a:r>
            <a:r>
              <a:rPr lang="es-EC" dirty="0"/>
              <a:t> </a:t>
            </a:r>
            <a:endParaRPr lang="es-ES" dirty="0"/>
          </a:p>
          <a:p>
            <a:pPr marL="285750" lvl="0" indent="-285750">
              <a:buFont typeface="Wingdings" panose="05000000000000000000" pitchFamily="2" charset="2"/>
              <a:buChar char="Ø"/>
            </a:pPr>
            <a:r>
              <a:rPr lang="es-EC" dirty="0" smtClean="0"/>
              <a:t>Sociedad </a:t>
            </a:r>
            <a:r>
              <a:rPr lang="es-EC" dirty="0"/>
              <a:t>de Voceadores de Pichincha- Sr. Mario </a:t>
            </a:r>
            <a:r>
              <a:rPr lang="es-EC" dirty="0" smtClean="0"/>
              <a:t>Báez</a:t>
            </a:r>
            <a:endParaRPr lang="es-ES" dirty="0"/>
          </a:p>
          <a:p>
            <a:pPr marL="285750" lvl="0" indent="-285750">
              <a:buFont typeface="Wingdings" panose="05000000000000000000" pitchFamily="2" charset="2"/>
              <a:buChar char="Ø"/>
            </a:pPr>
            <a:r>
              <a:rPr lang="es-EC" dirty="0" smtClean="0"/>
              <a:t>ASOCOMSANTE- </a:t>
            </a:r>
            <a:r>
              <a:rPr lang="es-EC" dirty="0"/>
              <a:t>Sr. Luis de la Cruz</a:t>
            </a:r>
            <a:endParaRPr lang="es-ES" dirty="0"/>
          </a:p>
          <a:p>
            <a:pPr marL="285750" lvl="0" indent="-285750">
              <a:buFont typeface="Wingdings" panose="05000000000000000000" pitchFamily="2" charset="2"/>
              <a:buChar char="Ø"/>
            </a:pPr>
            <a:r>
              <a:rPr lang="es-EC" dirty="0" smtClean="0"/>
              <a:t>Quito </a:t>
            </a:r>
            <a:r>
              <a:rPr lang="es-EC" dirty="0" err="1"/>
              <a:t>Trans</a:t>
            </a:r>
            <a:r>
              <a:rPr lang="es-EC" dirty="0"/>
              <a:t> – Sr. Luis </a:t>
            </a:r>
            <a:r>
              <a:rPr lang="es-EC" dirty="0" err="1"/>
              <a:t>Guillín</a:t>
            </a:r>
            <a:endParaRPr lang="es-ES" dirty="0"/>
          </a:p>
          <a:p>
            <a:pPr marL="285750" lvl="0" indent="-285750">
              <a:buFont typeface="Wingdings" panose="05000000000000000000" pitchFamily="2" charset="2"/>
              <a:buChar char="Ø"/>
            </a:pPr>
            <a:r>
              <a:rPr lang="es-EC" dirty="0" smtClean="0"/>
              <a:t>Asociación </a:t>
            </a:r>
            <a:r>
              <a:rPr lang="es-EC" dirty="0"/>
              <a:t>Martha Bucaram – Sr. Bernardo </a:t>
            </a:r>
            <a:r>
              <a:rPr lang="es-EC" dirty="0" smtClean="0"/>
              <a:t>Badillo</a:t>
            </a:r>
            <a:endParaRPr lang="es-ES" dirty="0"/>
          </a:p>
        </p:txBody>
      </p:sp>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t="28607" r="34693"/>
          <a:stretch/>
        </p:blipFill>
        <p:spPr>
          <a:xfrm>
            <a:off x="7543732" y="1733909"/>
            <a:ext cx="3762713" cy="3088567"/>
          </a:xfrm>
          <a:prstGeom prst="rect">
            <a:avLst/>
          </a:prstGeom>
        </p:spPr>
      </p:pic>
    </p:spTree>
    <p:extLst>
      <p:ext uri="{BB962C8B-B14F-4D97-AF65-F5344CB8AC3E}">
        <p14:creationId xmlns:p14="http://schemas.microsoft.com/office/powerpoint/2010/main" val="1210842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890" y="84531"/>
            <a:ext cx="2275253" cy="787588"/>
          </a:xfrm>
          <a:prstGeom prst="rect">
            <a:avLst/>
          </a:prstGeom>
        </p:spPr>
      </p:pic>
      <p:sp>
        <p:nvSpPr>
          <p:cNvPr id="11" name="Rectángulo 10"/>
          <p:cNvSpPr/>
          <p:nvPr/>
        </p:nvSpPr>
        <p:spPr>
          <a:xfrm>
            <a:off x="1533956" y="2493413"/>
            <a:ext cx="9150928" cy="1361719"/>
          </a:xfrm>
          <a:prstGeom prst="rect">
            <a:avLst/>
          </a:prstGeom>
        </p:spPr>
        <p:txBody>
          <a:bodyPr wrap="square">
            <a:spAutoFit/>
          </a:bodyPr>
          <a:lstStyle/>
          <a:p>
            <a:pPr algn="ctr">
              <a:lnSpc>
                <a:spcPct val="107000"/>
              </a:lnSpc>
              <a:spcAft>
                <a:spcPts val="800"/>
              </a:spcAft>
            </a:pPr>
            <a:r>
              <a:rPr lang="es-EC" sz="4000" b="1"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AGENCIA DE COORDINACIÓN DISTRITAL DEL COMERCIO</a:t>
            </a:r>
          </a:p>
        </p:txBody>
      </p:sp>
    </p:spTree>
    <p:extLst>
      <p:ext uri="{BB962C8B-B14F-4D97-AF65-F5344CB8AC3E}">
        <p14:creationId xmlns:p14="http://schemas.microsoft.com/office/powerpoint/2010/main" val="115260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890" y="84531"/>
            <a:ext cx="2275253" cy="787588"/>
          </a:xfrm>
          <a:prstGeom prst="rect">
            <a:avLst/>
          </a:prstGeom>
        </p:spPr>
      </p:pic>
      <p:sp>
        <p:nvSpPr>
          <p:cNvPr id="11" name="Rectángulo 10"/>
          <p:cNvSpPr/>
          <p:nvPr/>
        </p:nvSpPr>
        <p:spPr>
          <a:xfrm>
            <a:off x="1533956" y="2493413"/>
            <a:ext cx="9150928" cy="1361719"/>
          </a:xfrm>
          <a:prstGeom prst="rect">
            <a:avLst/>
          </a:prstGeom>
        </p:spPr>
        <p:txBody>
          <a:bodyPr wrap="square">
            <a:spAutoFit/>
          </a:bodyPr>
          <a:lstStyle/>
          <a:p>
            <a:pPr algn="ctr">
              <a:lnSpc>
                <a:spcPct val="107000"/>
              </a:lnSpc>
              <a:spcAft>
                <a:spcPts val="800"/>
              </a:spcAft>
            </a:pPr>
            <a:r>
              <a:rPr lang="es-EC" sz="4000" b="1"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AGENCIA DE COORDINACIÓN DISTRITAL DEL COMERCIO</a:t>
            </a:r>
          </a:p>
        </p:txBody>
      </p:sp>
    </p:spTree>
    <p:extLst>
      <p:ext uri="{BB962C8B-B14F-4D97-AF65-F5344CB8AC3E}">
        <p14:creationId xmlns:p14="http://schemas.microsoft.com/office/powerpoint/2010/main" val="3438774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890" y="84531"/>
            <a:ext cx="2275253" cy="787588"/>
          </a:xfrm>
          <a:prstGeom prst="rect">
            <a:avLst/>
          </a:prstGeom>
        </p:spPr>
      </p:pic>
      <p:sp>
        <p:nvSpPr>
          <p:cNvPr id="5" name="CuadroTexto 4"/>
          <p:cNvSpPr txBox="1"/>
          <p:nvPr/>
        </p:nvSpPr>
        <p:spPr>
          <a:xfrm>
            <a:off x="752927" y="829838"/>
            <a:ext cx="5285407" cy="5232202"/>
          </a:xfrm>
          <a:prstGeom prst="rect">
            <a:avLst/>
          </a:prstGeom>
          <a:noFill/>
        </p:spPr>
        <p:txBody>
          <a:bodyPr wrap="square" rtlCol="0">
            <a:spAutoFit/>
          </a:bodyPr>
          <a:lstStyle/>
          <a:p>
            <a:r>
              <a:rPr lang="es-EC" sz="2800" b="1" u="sng" dirty="0" smtClean="0"/>
              <a:t>CENSO</a:t>
            </a:r>
          </a:p>
          <a:p>
            <a:pPr lvl="0" algn="just"/>
            <a:endParaRPr lang="es-EC" dirty="0" smtClean="0"/>
          </a:p>
          <a:p>
            <a:pPr marL="285750" indent="-285750" algn="just">
              <a:buFont typeface="Wingdings" panose="05000000000000000000" pitchFamily="2" charset="2"/>
              <a:buChar char="Ø"/>
            </a:pPr>
            <a:r>
              <a:rPr lang="es-EC" dirty="0" smtClean="0"/>
              <a:t>En </a:t>
            </a:r>
            <a:r>
              <a:rPr lang="es-EC" dirty="0"/>
              <a:t>cumplimiento a lo establecido en el Código Municipal Ordenanza Metropolitana 001-2019 título II DE LA TRABAJADORA Y EL TRABAJADOR AUTÓNOMO, se cuenta con el Censo de los comerciantes autónomos que laboran en el espacio público de las parroquias urbanas y rurales del Distrito Metropolitano de Quito actualizado al año 2019. En el Plan Operativo 2021, se aprobó la contratación de una consultoría para actualizar el registro de los comerciantes autónomos que realizan sus  actividades de comercio en el espacio público de las parroquias urbanas del DMQ, en cumplimiento a la normativa vigente. Este proceso de contratación se encuentra en la etapa preparatoria.</a:t>
            </a:r>
            <a:endParaRPr lang="es-ES" dirty="0"/>
          </a:p>
          <a:p>
            <a:pPr marL="285750" lvl="0" indent="-285750" algn="just">
              <a:buFont typeface="Wingdings" panose="05000000000000000000" pitchFamily="2" charset="2"/>
              <a:buChar char="Ø"/>
            </a:pPr>
            <a:endParaRPr lang="es-ES" dirty="0"/>
          </a:p>
        </p:txBody>
      </p:sp>
      <p:pic>
        <p:nvPicPr>
          <p:cNvPr id="6" name="Imagen 5"/>
          <p:cNvPicPr>
            <a:picLocks noChangeAspect="1"/>
          </p:cNvPicPr>
          <p:nvPr/>
        </p:nvPicPr>
        <p:blipFill>
          <a:blip r:embed="rId5"/>
          <a:stretch>
            <a:fillRect/>
          </a:stretch>
        </p:blipFill>
        <p:spPr>
          <a:xfrm>
            <a:off x="7142205" y="1772071"/>
            <a:ext cx="3410939" cy="3626965"/>
          </a:xfrm>
          <a:prstGeom prst="rect">
            <a:avLst/>
          </a:prstGeom>
        </p:spPr>
      </p:pic>
    </p:spTree>
    <p:extLst>
      <p:ext uri="{BB962C8B-B14F-4D97-AF65-F5344CB8AC3E}">
        <p14:creationId xmlns:p14="http://schemas.microsoft.com/office/powerpoint/2010/main" val="1358731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890" y="84531"/>
            <a:ext cx="2275253" cy="787588"/>
          </a:xfrm>
          <a:prstGeom prst="rect">
            <a:avLst/>
          </a:prstGeom>
        </p:spPr>
      </p:pic>
      <p:sp>
        <p:nvSpPr>
          <p:cNvPr id="6" name="CuadroTexto 5"/>
          <p:cNvSpPr txBox="1"/>
          <p:nvPr/>
        </p:nvSpPr>
        <p:spPr>
          <a:xfrm>
            <a:off x="1708517" y="1438319"/>
            <a:ext cx="7847374" cy="2739211"/>
          </a:xfrm>
          <a:prstGeom prst="rect">
            <a:avLst/>
          </a:prstGeom>
          <a:noFill/>
        </p:spPr>
        <p:txBody>
          <a:bodyPr wrap="square" rtlCol="0">
            <a:spAutoFit/>
          </a:bodyPr>
          <a:lstStyle/>
          <a:p>
            <a:r>
              <a:rPr lang="es-EC" sz="2800" b="1" u="sng" dirty="0" smtClean="0"/>
              <a:t>CATASTRO</a:t>
            </a:r>
          </a:p>
          <a:p>
            <a:pPr lvl="0" algn="just"/>
            <a:endParaRPr lang="es-EC" dirty="0" smtClean="0"/>
          </a:p>
          <a:p>
            <a:pPr marL="285750" lvl="0" indent="-285750" algn="just">
              <a:buFont typeface="Wingdings" panose="05000000000000000000" pitchFamily="2" charset="2"/>
              <a:buChar char="Ø"/>
            </a:pPr>
            <a:r>
              <a:rPr lang="es-EC" dirty="0" smtClean="0"/>
              <a:t>Se </a:t>
            </a:r>
            <a:r>
              <a:rPr lang="es-EC" dirty="0"/>
              <a:t>mantiene un catastro actualizado de todos los comerciantes autónomos regularizados que ejercen su actividad de comercio en el espacio público del Distrito Metropolitano de Quito, el mismo que nos refleja que durante el año 2021 se emitieron 2193 permisos, por parte de las Administraciones Zonales para comerciantes fijos y semifijos; y, la ACDC, para los comerciantes ambulantes y de transportación pública. Se debe considerar que estos permisos en su gran mayoría son renovaciones.</a:t>
            </a:r>
            <a:endParaRPr lang="es-ES" dirty="0"/>
          </a:p>
        </p:txBody>
      </p:sp>
    </p:spTree>
    <p:extLst>
      <p:ext uri="{BB962C8B-B14F-4D97-AF65-F5344CB8AC3E}">
        <p14:creationId xmlns:p14="http://schemas.microsoft.com/office/powerpoint/2010/main" val="4243669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6" name="Imagen 5"/>
          <p:cNvPicPr>
            <a:picLocks noChangeAspect="1"/>
          </p:cNvPicPr>
          <p:nvPr/>
        </p:nvPicPr>
        <p:blipFill rotWithShape="1">
          <a:blip r:embed="rId3"/>
          <a:srcRect l="3153" r="-10906"/>
          <a:stretch/>
        </p:blipFill>
        <p:spPr>
          <a:xfrm>
            <a:off x="1120344" y="147468"/>
            <a:ext cx="10527957" cy="5997145"/>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590" y="181973"/>
            <a:ext cx="3039953" cy="1052292"/>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spTree>
    <p:extLst>
      <p:ext uri="{BB962C8B-B14F-4D97-AF65-F5344CB8AC3E}">
        <p14:creationId xmlns:p14="http://schemas.microsoft.com/office/powerpoint/2010/main" val="3743729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890" y="84531"/>
            <a:ext cx="2275253" cy="787588"/>
          </a:xfrm>
          <a:prstGeom prst="rect">
            <a:avLst/>
          </a:prstGeom>
        </p:spPr>
      </p:pic>
      <p:sp>
        <p:nvSpPr>
          <p:cNvPr id="6" name="CuadroTexto 5"/>
          <p:cNvSpPr txBox="1"/>
          <p:nvPr/>
        </p:nvSpPr>
        <p:spPr>
          <a:xfrm>
            <a:off x="884734" y="1182946"/>
            <a:ext cx="6924737" cy="3170099"/>
          </a:xfrm>
          <a:prstGeom prst="rect">
            <a:avLst/>
          </a:prstGeom>
          <a:noFill/>
        </p:spPr>
        <p:txBody>
          <a:bodyPr wrap="square" rtlCol="0">
            <a:spAutoFit/>
          </a:bodyPr>
          <a:lstStyle/>
          <a:p>
            <a:r>
              <a:rPr lang="es-EC" sz="2800" b="1" u="sng" dirty="0" smtClean="0"/>
              <a:t>CAPACITACIÓN COMERCIANTES REGULARIZADOS</a:t>
            </a:r>
          </a:p>
          <a:p>
            <a:pPr lvl="0" algn="just"/>
            <a:endParaRPr lang="es-EC" dirty="0" smtClean="0"/>
          </a:p>
          <a:p>
            <a:pPr lvl="0" algn="just"/>
            <a:endParaRPr lang="es-EC" dirty="0" smtClean="0"/>
          </a:p>
          <a:p>
            <a:pPr marL="285750" lvl="0" indent="-285750" algn="just">
              <a:buFont typeface="Wingdings" panose="05000000000000000000" pitchFamily="2" charset="2"/>
              <a:buChar char="Ø"/>
            </a:pPr>
            <a:r>
              <a:rPr lang="es-EC" dirty="0" smtClean="0"/>
              <a:t>Conjuntamente </a:t>
            </a:r>
            <a:r>
              <a:rPr lang="es-EC" dirty="0"/>
              <a:t>con CONQUITO se están capacitando a 800 comerciantes autónomos regularizados en el tema de "Cultura Financiera", con la finalidad de brindarles conocimientos básicos y herramientas de planificación económica que les ayude a impulsar sus pequeños emprendimientos y utilizar de mejor manera los recursos económicos obtenidos de su actividad comercial.</a:t>
            </a:r>
            <a:endParaRPr lang="es-ES" dirty="0"/>
          </a:p>
        </p:txBody>
      </p:sp>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t="17951" b="14062"/>
          <a:stretch/>
        </p:blipFill>
        <p:spPr>
          <a:xfrm>
            <a:off x="8248306" y="1182946"/>
            <a:ext cx="3165231" cy="4662616"/>
          </a:xfrm>
          <a:prstGeom prst="rect">
            <a:avLst/>
          </a:prstGeom>
        </p:spPr>
      </p:pic>
    </p:spTree>
    <p:extLst>
      <p:ext uri="{BB962C8B-B14F-4D97-AF65-F5344CB8AC3E}">
        <p14:creationId xmlns:p14="http://schemas.microsoft.com/office/powerpoint/2010/main" val="3038510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890" y="84531"/>
            <a:ext cx="2275253" cy="787588"/>
          </a:xfrm>
          <a:prstGeom prst="rect">
            <a:avLst/>
          </a:prstGeom>
        </p:spPr>
      </p:pic>
      <p:sp>
        <p:nvSpPr>
          <p:cNvPr id="6" name="CuadroTexto 5"/>
          <p:cNvSpPr txBox="1"/>
          <p:nvPr/>
        </p:nvSpPr>
        <p:spPr>
          <a:xfrm>
            <a:off x="4564855" y="872119"/>
            <a:ext cx="6240996" cy="5109091"/>
          </a:xfrm>
          <a:prstGeom prst="rect">
            <a:avLst/>
          </a:prstGeom>
          <a:noFill/>
        </p:spPr>
        <p:txBody>
          <a:bodyPr wrap="square" rtlCol="0">
            <a:spAutoFit/>
          </a:bodyPr>
          <a:lstStyle/>
          <a:p>
            <a:r>
              <a:rPr lang="es-EC" sz="2800" b="1" u="sng" dirty="0" smtClean="0"/>
              <a:t>CAPACITACIÓN COMERCIANTES</a:t>
            </a:r>
          </a:p>
          <a:p>
            <a:r>
              <a:rPr lang="es-EC" sz="2800" b="1" u="sng" dirty="0" smtClean="0"/>
              <a:t>NO REGULARIZADOS</a:t>
            </a:r>
          </a:p>
          <a:p>
            <a:pPr lvl="0" algn="just"/>
            <a:endParaRPr lang="es-EC" dirty="0" smtClean="0"/>
          </a:p>
          <a:p>
            <a:pPr lvl="0" algn="just"/>
            <a:endParaRPr lang="es-EC" dirty="0" smtClean="0"/>
          </a:p>
          <a:p>
            <a:pPr marL="285750" indent="-285750" algn="just">
              <a:buFont typeface="Wingdings" panose="05000000000000000000" pitchFamily="2" charset="2"/>
              <a:buChar char="Ø"/>
            </a:pPr>
            <a:r>
              <a:rPr lang="es-EC" dirty="0" smtClean="0"/>
              <a:t>Está </a:t>
            </a:r>
            <a:r>
              <a:rPr lang="es-EC" dirty="0"/>
              <a:t>en proceso de ejecución la capacitación a comerciantes autónomos no regularizados, mediante el convenio de cooperación interinstitucional con la ESPE. Se ha coordinado con las Administraciones Zonales esta capacitación tomando en consideración los listados remitidos. El propósito de estas capacitaciones es brindar herramientas específicas a los comerciantes que les permitan realizar sus actividades económicas de manera regularizada. Además se socializan sus derechos, obligaciones, lugares no permitidos y posibles sanciones. Esta capacitación les permitirá obtener el certificado, que es uno de los requisitos para que puedan obtener su regularización.</a:t>
            </a:r>
            <a:endParaRPr lang="es-ES" dirty="0"/>
          </a:p>
          <a:p>
            <a:pPr marL="285750" lvl="0" indent="-285750" algn="just">
              <a:buFont typeface="Wingdings" panose="05000000000000000000" pitchFamily="2" charset="2"/>
              <a:buChar char="Ø"/>
            </a:pPr>
            <a:endParaRPr lang="es-ES" dirty="0"/>
          </a:p>
        </p:txBody>
      </p:sp>
      <p:pic>
        <p:nvPicPr>
          <p:cNvPr id="9" name="Imagen 8"/>
          <p:cNvPicPr>
            <a:picLocks noChangeAspect="1"/>
          </p:cNvPicPr>
          <p:nvPr/>
        </p:nvPicPr>
        <p:blipFill>
          <a:blip r:embed="rId5"/>
          <a:stretch>
            <a:fillRect/>
          </a:stretch>
        </p:blipFill>
        <p:spPr>
          <a:xfrm>
            <a:off x="350876" y="1197952"/>
            <a:ext cx="4200358" cy="3398762"/>
          </a:xfrm>
          <a:prstGeom prst="rect">
            <a:avLst/>
          </a:prstGeom>
        </p:spPr>
      </p:pic>
    </p:spTree>
    <p:extLst>
      <p:ext uri="{BB962C8B-B14F-4D97-AF65-F5344CB8AC3E}">
        <p14:creationId xmlns:p14="http://schemas.microsoft.com/office/powerpoint/2010/main" val="151238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890" y="84531"/>
            <a:ext cx="2275253" cy="787588"/>
          </a:xfrm>
          <a:prstGeom prst="rect">
            <a:avLst/>
          </a:prstGeom>
        </p:spPr>
      </p:pic>
      <p:sp>
        <p:nvSpPr>
          <p:cNvPr id="5" name="CuadroTexto 4"/>
          <p:cNvSpPr txBox="1"/>
          <p:nvPr/>
        </p:nvSpPr>
        <p:spPr>
          <a:xfrm>
            <a:off x="596408" y="309736"/>
            <a:ext cx="10771807" cy="2739211"/>
          </a:xfrm>
          <a:prstGeom prst="rect">
            <a:avLst/>
          </a:prstGeom>
          <a:noFill/>
        </p:spPr>
        <p:txBody>
          <a:bodyPr wrap="square" rtlCol="0">
            <a:spAutoFit/>
          </a:bodyPr>
          <a:lstStyle/>
          <a:p>
            <a:r>
              <a:rPr lang="es-EC" sz="2800" b="1" u="sng" dirty="0" smtClean="0"/>
              <a:t>ASESORAMIENTO</a:t>
            </a:r>
            <a:endParaRPr lang="es-EC" dirty="0" smtClean="0"/>
          </a:p>
          <a:p>
            <a:pPr lvl="0" algn="just"/>
            <a:endParaRPr lang="es-EC" dirty="0" smtClean="0"/>
          </a:p>
          <a:p>
            <a:pPr marL="285750" lvl="0" indent="-285750" algn="just">
              <a:buFont typeface="Wingdings" panose="05000000000000000000" pitchFamily="2" charset="2"/>
              <a:buChar char="Ø"/>
            </a:pPr>
            <a:r>
              <a:rPr lang="es-EC" dirty="0" smtClean="0"/>
              <a:t>Se </a:t>
            </a:r>
            <a:r>
              <a:rPr lang="es-EC" dirty="0"/>
              <a:t>brinda apoyo y asesoramiento interinstitucional mediante mesas de trabajo a todos los funcionarios de las Unidades de Espacio Público de las Administraciones Zonales para la aplicación  adecuada del Código Municipal Ordenanza Metropolitana 001-2019 título II DE LA TRABAJADORA Y EL TRABAJADOR AUTÓNOMO y la Resolución 012-2016 emitida por la Secretaría de Territorio Hábitat y Vivienda, misma que tiene por objetivo determinar los espacios púbicos idóneos y normas técnicas para la ubicación y distribución del comercio autónomo fijo y semifijo para garantizar accesibilidad universal y reducir impactos indeseados en el espacio público.</a:t>
            </a:r>
            <a:endParaRPr lang="es-ES" dirty="0"/>
          </a:p>
        </p:txBody>
      </p:sp>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t="36637"/>
          <a:stretch/>
        </p:blipFill>
        <p:spPr>
          <a:xfrm>
            <a:off x="2682564" y="2834763"/>
            <a:ext cx="6815663" cy="3242711"/>
          </a:xfrm>
          <a:prstGeom prst="rect">
            <a:avLst/>
          </a:prstGeom>
        </p:spPr>
      </p:pic>
    </p:spTree>
    <p:extLst>
      <p:ext uri="{BB962C8B-B14F-4D97-AF65-F5344CB8AC3E}">
        <p14:creationId xmlns:p14="http://schemas.microsoft.com/office/powerpoint/2010/main" val="1085260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884" y="6179118"/>
            <a:ext cx="1243123" cy="62583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5890" y="84531"/>
            <a:ext cx="2275253" cy="787588"/>
          </a:xfrm>
          <a:prstGeom prst="rect">
            <a:avLst/>
          </a:prstGeom>
        </p:spPr>
      </p:pic>
      <p:sp>
        <p:nvSpPr>
          <p:cNvPr id="5" name="CuadroTexto 4"/>
          <p:cNvSpPr txBox="1"/>
          <p:nvPr/>
        </p:nvSpPr>
        <p:spPr>
          <a:xfrm>
            <a:off x="1263675" y="568936"/>
            <a:ext cx="7122444" cy="2462213"/>
          </a:xfrm>
          <a:prstGeom prst="rect">
            <a:avLst/>
          </a:prstGeom>
          <a:noFill/>
        </p:spPr>
        <p:txBody>
          <a:bodyPr wrap="square" rtlCol="0">
            <a:spAutoFit/>
          </a:bodyPr>
          <a:lstStyle/>
          <a:p>
            <a:r>
              <a:rPr lang="es-EC" sz="2800" b="1" u="sng" dirty="0" smtClean="0"/>
              <a:t>CERTIFICADOS MÉDICOS</a:t>
            </a:r>
            <a:endParaRPr lang="es-EC" dirty="0" smtClean="0"/>
          </a:p>
          <a:p>
            <a:pPr lvl="0" algn="just"/>
            <a:endParaRPr lang="es-EC" dirty="0" smtClean="0"/>
          </a:p>
          <a:p>
            <a:pPr marL="285750" lvl="0" indent="-285750" algn="just">
              <a:buFont typeface="Wingdings" panose="05000000000000000000" pitchFamily="2" charset="2"/>
              <a:buChar char="Ø"/>
            </a:pPr>
            <a:r>
              <a:rPr lang="es-EC" dirty="0" smtClean="0"/>
              <a:t>Se </a:t>
            </a:r>
            <a:r>
              <a:rPr lang="es-EC" dirty="0"/>
              <a:t>coordina con la Secretaría de Salud el </a:t>
            </a:r>
            <a:r>
              <a:rPr lang="es-EC" dirty="0" err="1"/>
              <a:t>agendamiento</a:t>
            </a:r>
            <a:r>
              <a:rPr lang="es-EC" dirty="0"/>
              <a:t> de los turnos para la obtención de los certificados médicos, como uno de los requisitos previo a la obtención del PUCA; adicionalmente, ante la Pandemia </a:t>
            </a:r>
            <a:r>
              <a:rPr lang="es-EC" dirty="0" err="1"/>
              <a:t>Covid</a:t>
            </a:r>
            <a:r>
              <a:rPr lang="es-EC" dirty="0"/>
              <a:t> 19, se ha socializado el Plan de BIOSEGURIDAD para los comerciantes autónomos, emitido por la Secretaría de Salud y aprobado por el COE.</a:t>
            </a:r>
            <a:endParaRPr lang="es-ES" dirty="0"/>
          </a:p>
        </p:txBody>
      </p:sp>
      <p:pic>
        <p:nvPicPr>
          <p:cNvPr id="6" name="Imagen 5"/>
          <p:cNvPicPr>
            <a:picLocks noChangeAspect="1"/>
          </p:cNvPicPr>
          <p:nvPr/>
        </p:nvPicPr>
        <p:blipFill rotWithShape="1">
          <a:blip r:embed="rId5"/>
          <a:srcRect l="1615" r="-1" b="56281"/>
          <a:stretch/>
        </p:blipFill>
        <p:spPr>
          <a:xfrm>
            <a:off x="3977668" y="3115550"/>
            <a:ext cx="4251932" cy="2826712"/>
          </a:xfrm>
          <a:prstGeom prst="rect">
            <a:avLst/>
          </a:prstGeom>
        </p:spPr>
      </p:pic>
    </p:spTree>
    <p:extLst>
      <p:ext uri="{BB962C8B-B14F-4D97-AF65-F5344CB8AC3E}">
        <p14:creationId xmlns:p14="http://schemas.microsoft.com/office/powerpoint/2010/main" val="945231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725</Words>
  <Application>Microsoft Office PowerPoint</Application>
  <PresentationFormat>Panorámica</PresentationFormat>
  <Paragraphs>43</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Israel Suarez Zapata</dc:creator>
  <cp:lastModifiedBy>Pablo Armando Hernandez Ortiz</cp:lastModifiedBy>
  <cp:revision>32</cp:revision>
  <dcterms:created xsi:type="dcterms:W3CDTF">2021-05-10T13:57:32Z</dcterms:created>
  <dcterms:modified xsi:type="dcterms:W3CDTF">2021-05-26T21:23:30Z</dcterms:modified>
</cp:coreProperties>
</file>