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1"/>
  </p:notesMasterIdLst>
  <p:sldIdLst>
    <p:sldId id="256" r:id="rId2"/>
    <p:sldId id="261" r:id="rId3"/>
    <p:sldId id="288" r:id="rId4"/>
    <p:sldId id="265" r:id="rId5"/>
    <p:sldId id="290" r:id="rId6"/>
    <p:sldId id="287" r:id="rId7"/>
    <p:sldId id="257" r:id="rId8"/>
    <p:sldId id="286" r:id="rId9"/>
    <p:sldId id="279" r:id="rId10"/>
  </p:sldIdLst>
  <p:sldSz cx="9144000" cy="5143500" type="screen16x9"/>
  <p:notesSz cx="6858000" cy="9144000"/>
  <p:embeddedFontLst>
    <p:embeddedFont>
      <p:font typeface="Arvo" panose="02000000000000000000" pitchFamily="2" charset="77"/>
      <p:regular r:id="rId12"/>
      <p:bold r:id="rId13"/>
      <p:italic r:id="rId14"/>
      <p:boldItalic r:id="rId15"/>
    </p:embeddedFont>
    <p:embeddedFont>
      <p:font typeface="Roboto Condensed" panose="020F0502020204030204" pitchFamily="34" charset="0"/>
      <p:regular r:id="rId16"/>
      <p:bold r:id="rId17"/>
      <p:italic r:id="rId18"/>
      <p:boldItalic r:id="rId19"/>
    </p:embeddedFont>
    <p:embeddedFont>
      <p:font typeface="Roboto Condensed Light" panose="020F0502020204030204" pitchFamily="34" charset="0"/>
      <p:regular r:id="rId20"/>
      <p:bold r:id="rId21"/>
      <p:italic r:id="rId22"/>
      <p:boldItalic r:id="rId2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025D08E4-4CB9-4A25-91DF-C19B82DA8EF8}">
  <a:tblStyle styleId="{025D08E4-4CB9-4A25-91DF-C19B82DA8EF8}"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5"/>
    <p:restoredTop sz="94648"/>
  </p:normalViewPr>
  <p:slideViewPr>
    <p:cSldViewPr snapToGrid="0">
      <p:cViewPr varScale="1">
        <p:scale>
          <a:sx n="112" d="100"/>
          <a:sy n="112" d="100"/>
        </p:scale>
        <p:origin x="200" y="7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font" Target="fonts/font7.fntdata"/><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font" Target="fonts/font10.fntdata"/><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font" Target="fonts/font6.fntdata"/><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font" Target="fonts/font9.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font" Target="fonts/font4.fntdata"/><Relationship Id="rId23" Type="http://schemas.openxmlformats.org/officeDocument/2006/relationships/font" Target="fonts/font12.fntdata"/><Relationship Id="rId10" Type="http://schemas.openxmlformats.org/officeDocument/2006/relationships/slide" Target="slides/slide9.xml"/><Relationship Id="rId19" Type="http://schemas.openxmlformats.org/officeDocument/2006/relationships/font" Target="fonts/font8.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 Id="rId22" Type="http://schemas.openxmlformats.org/officeDocument/2006/relationships/font" Target="fonts/font11.fntdata"/><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35f391192_0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2" name="Google Shape;182;g35f391192_0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6"/>
        <p:cNvGrpSpPr/>
        <p:nvPr/>
      </p:nvGrpSpPr>
      <p:grpSpPr>
        <a:xfrm>
          <a:off x="0" y="0"/>
          <a:ext cx="0" cy="0"/>
          <a:chOff x="0" y="0"/>
          <a:chExt cx="0" cy="0"/>
        </a:xfrm>
      </p:grpSpPr>
      <p:sp>
        <p:nvSpPr>
          <p:cNvPr id="297" name="Google Shape;297;g35f391192_0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8" name="Google Shape;298;g35f391192_0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981679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Google Shape;186;g3606f1c2d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7" name="Google Shape;187;g3606f1c2d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36818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8"/>
        <p:cNvGrpSpPr/>
        <p:nvPr/>
      </p:nvGrpSpPr>
      <p:grpSpPr>
        <a:xfrm>
          <a:off x="0" y="0"/>
          <a:ext cx="0" cy="0"/>
          <a:chOff x="0" y="0"/>
          <a:chExt cx="0" cy="0"/>
        </a:xfrm>
      </p:grpSpPr>
      <p:sp>
        <p:nvSpPr>
          <p:cNvPr id="499" name="Google Shape;499;g35ed75ccf_0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00" name="Google Shape;500;g35ed75ccf_0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9"/>
        <p:cNvGrpSpPr/>
        <p:nvPr/>
      </p:nvGrpSpPr>
      <p:grpSpPr>
        <a:xfrm>
          <a:off x="0" y="0"/>
          <a:ext cx="0" cy="0"/>
          <a:chOff x="0" y="0"/>
          <a:chExt cx="0" cy="0"/>
        </a:xfrm>
      </p:grpSpPr>
      <p:sp>
        <p:nvSpPr>
          <p:cNvPr id="10" name="Google Shape;10;p2"/>
          <p:cNvSpPr/>
          <p:nvPr/>
        </p:nvSpPr>
        <p:spPr>
          <a:xfrm>
            <a:off x="7544483" y="657775"/>
            <a:ext cx="1299300" cy="4329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11" name="Google Shape;11;p2"/>
          <p:cNvGrpSpPr/>
          <p:nvPr/>
        </p:nvGrpSpPr>
        <p:grpSpPr>
          <a:xfrm>
            <a:off x="0" y="-7088"/>
            <a:ext cx="8661398" cy="5150588"/>
            <a:chOff x="0" y="-7088"/>
            <a:chExt cx="8661398" cy="5150588"/>
          </a:xfrm>
        </p:grpSpPr>
        <p:sp>
          <p:nvSpPr>
            <p:cNvPr id="12" name="Google Shape;12;p2"/>
            <p:cNvSpPr/>
            <p:nvPr/>
          </p:nvSpPr>
          <p:spPr>
            <a:xfrm>
              <a:off x="0" y="0"/>
              <a:ext cx="3525000" cy="5143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3517898" y="-7088"/>
              <a:ext cx="5143500" cy="5143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4" name="Google Shape;14;p2"/>
          <p:cNvGrpSpPr/>
          <p:nvPr/>
        </p:nvGrpSpPr>
        <p:grpSpPr>
          <a:xfrm rot="10800000" flipH="1">
            <a:off x="1" y="1090763"/>
            <a:ext cx="8847502" cy="2961975"/>
            <a:chOff x="-8178042" y="-4493254"/>
            <a:chExt cx="19483598" cy="6522736"/>
          </a:xfrm>
        </p:grpSpPr>
        <p:sp>
          <p:nvSpPr>
            <p:cNvPr id="15" name="Google Shape;15;p2"/>
            <p:cNvSpPr/>
            <p:nvPr/>
          </p:nvSpPr>
          <p:spPr>
            <a:xfrm>
              <a:off x="-8178042" y="-4493118"/>
              <a:ext cx="12968400" cy="65226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16" name="Google Shape;16;p2"/>
            <p:cNvSpPr/>
            <p:nvPr/>
          </p:nvSpPr>
          <p:spPr>
            <a:xfrm>
              <a:off x="4782955" y="-4493254"/>
              <a:ext cx="6522600" cy="65226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17" name="Google Shape;17;p2"/>
          <p:cNvGrpSpPr/>
          <p:nvPr/>
        </p:nvGrpSpPr>
        <p:grpSpPr>
          <a:xfrm>
            <a:off x="3677236" y="4278349"/>
            <a:ext cx="5480829" cy="432996"/>
            <a:chOff x="5582265" y="4646738"/>
            <a:chExt cx="5480829" cy="432996"/>
          </a:xfrm>
        </p:grpSpPr>
        <p:sp>
          <p:nvSpPr>
            <p:cNvPr id="18" name="Google Shape;18;p2"/>
            <p:cNvSpPr/>
            <p:nvPr/>
          </p:nvSpPr>
          <p:spPr>
            <a:xfrm rot="10800000">
              <a:off x="5582265"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9" name="Google Shape;19;p2"/>
            <p:cNvGrpSpPr/>
            <p:nvPr/>
          </p:nvGrpSpPr>
          <p:grpSpPr>
            <a:xfrm flipH="1">
              <a:off x="5585232" y="4646738"/>
              <a:ext cx="5477861" cy="304551"/>
              <a:chOff x="-24158748" y="330075"/>
              <a:chExt cx="30568423" cy="1699506"/>
            </a:xfrm>
          </p:grpSpPr>
          <p:sp>
            <p:nvSpPr>
              <p:cNvPr id="20" name="Google Shape;20;p2"/>
              <p:cNvSpPr/>
              <p:nvPr/>
            </p:nvSpPr>
            <p:spPr>
              <a:xfrm>
                <a:off x="-24158748" y="330081"/>
                <a:ext cx="289080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2"/>
              <p:cNvSpPr/>
              <p:nvPr/>
            </p:nvSpPr>
            <p:spPr>
              <a:xfrm>
                <a:off x="4710175"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22" name="Google Shape;22;p2"/>
          <p:cNvSpPr txBox="1">
            <a:spLocks noGrp="1"/>
          </p:cNvSpPr>
          <p:nvPr>
            <p:ph type="ctrTitle"/>
          </p:nvPr>
        </p:nvSpPr>
        <p:spPr>
          <a:xfrm>
            <a:off x="685800" y="1090750"/>
            <a:ext cx="5367900" cy="29619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61"/>
        <p:cNvGrpSpPr/>
        <p:nvPr/>
      </p:nvGrpSpPr>
      <p:grpSpPr>
        <a:xfrm>
          <a:off x="0" y="0"/>
          <a:ext cx="0" cy="0"/>
          <a:chOff x="0" y="0"/>
          <a:chExt cx="0" cy="0"/>
        </a:xfrm>
      </p:grpSpPr>
      <p:grpSp>
        <p:nvGrpSpPr>
          <p:cNvPr id="62" name="Google Shape;62;p5"/>
          <p:cNvGrpSpPr/>
          <p:nvPr/>
        </p:nvGrpSpPr>
        <p:grpSpPr>
          <a:xfrm>
            <a:off x="6946842" y="4472723"/>
            <a:ext cx="2202830" cy="670795"/>
            <a:chOff x="5575242" y="4472723"/>
            <a:chExt cx="2202830" cy="670795"/>
          </a:xfrm>
        </p:grpSpPr>
        <p:sp>
          <p:nvSpPr>
            <p:cNvPr id="63" name="Google Shape;63;p5"/>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 name="Google Shape;64;p5"/>
            <p:cNvGrpSpPr/>
            <p:nvPr/>
          </p:nvGrpSpPr>
          <p:grpSpPr>
            <a:xfrm flipH="1">
              <a:off x="5734850" y="4472723"/>
              <a:ext cx="2040837" cy="670795"/>
              <a:chOff x="1297954" y="330075"/>
              <a:chExt cx="5169293" cy="1699506"/>
            </a:xfrm>
          </p:grpSpPr>
          <p:sp>
            <p:nvSpPr>
              <p:cNvPr id="65" name="Google Shape;65;p5"/>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66;p5"/>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67;p5"/>
            <p:cNvGrpSpPr/>
            <p:nvPr/>
          </p:nvGrpSpPr>
          <p:grpSpPr>
            <a:xfrm flipH="1">
              <a:off x="5578209" y="4646738"/>
              <a:ext cx="2199863" cy="304563"/>
              <a:chOff x="-5827153" y="330075"/>
              <a:chExt cx="12276019" cy="1699569"/>
            </a:xfrm>
          </p:grpSpPr>
          <p:sp>
            <p:nvSpPr>
              <p:cNvPr id="68" name="Google Shape;68;p5"/>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5"/>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70" name="Google Shape;70;p5"/>
          <p:cNvGrpSpPr/>
          <p:nvPr/>
        </p:nvGrpSpPr>
        <p:grpSpPr>
          <a:xfrm>
            <a:off x="-4" y="40"/>
            <a:ext cx="7072430" cy="1327315"/>
            <a:chOff x="-4" y="40"/>
            <a:chExt cx="7072430" cy="1327315"/>
          </a:xfrm>
        </p:grpSpPr>
        <p:sp>
          <p:nvSpPr>
            <p:cNvPr id="71" name="Google Shape;71;p5"/>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72" name="Google Shape;72;p5"/>
            <p:cNvGrpSpPr/>
            <p:nvPr/>
          </p:nvGrpSpPr>
          <p:grpSpPr>
            <a:xfrm rot="10800000" flipH="1">
              <a:off x="3" y="40"/>
              <a:ext cx="6756168" cy="1327315"/>
              <a:chOff x="-2168138" y="330075"/>
              <a:chExt cx="8650663" cy="1699506"/>
            </a:xfrm>
          </p:grpSpPr>
          <p:sp>
            <p:nvSpPr>
              <p:cNvPr id="73" name="Google Shape;73;p5"/>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74" name="Google Shape;74;p5"/>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75" name="Google Shape;75;p5"/>
            <p:cNvGrpSpPr/>
            <p:nvPr/>
          </p:nvGrpSpPr>
          <p:grpSpPr>
            <a:xfrm rot="10800000" flipH="1">
              <a:off x="-4" y="381007"/>
              <a:ext cx="7072430" cy="771744"/>
              <a:chOff x="-9092084" y="330075"/>
              <a:chExt cx="15574609" cy="1699501"/>
            </a:xfrm>
          </p:grpSpPr>
          <p:sp>
            <p:nvSpPr>
              <p:cNvPr id="76" name="Google Shape;76;p5"/>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77" name="Google Shape;77;p5"/>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sp>
        <p:nvSpPr>
          <p:cNvPr id="78" name="Google Shape;78;p5"/>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79" name="Google Shape;79;p5"/>
          <p:cNvSpPr txBox="1">
            <a:spLocks noGrp="1"/>
          </p:cNvSpPr>
          <p:nvPr>
            <p:ph type="body" idx="1"/>
          </p:nvPr>
        </p:nvSpPr>
        <p:spPr>
          <a:xfrm>
            <a:off x="814275" y="1327350"/>
            <a:ext cx="6132600" cy="3145500"/>
          </a:xfrm>
          <a:prstGeom prst="rect">
            <a:avLst/>
          </a:prstGeom>
        </p:spPr>
        <p:txBody>
          <a:bodyPr spcFirstLastPara="1" wrap="square" lIns="91425" tIns="91425" rIns="91425" bIns="91425" anchor="ctr" anchorCtr="0">
            <a:noAutofit/>
          </a:bodyPr>
          <a:lstStyle>
            <a:lvl1pPr marL="457200" lvl="0" indent="-381000">
              <a:spcBef>
                <a:spcPts val="600"/>
              </a:spcBef>
              <a:spcAft>
                <a:spcPts val="0"/>
              </a:spcAft>
              <a:buSzPts val="2400"/>
              <a:buChar char="▰"/>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endParaRPr/>
          </a:p>
        </p:txBody>
      </p:sp>
      <p:sp>
        <p:nvSpPr>
          <p:cNvPr id="80" name="Google Shape;80;p5"/>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81"/>
        <p:cNvGrpSpPr/>
        <p:nvPr/>
      </p:nvGrpSpPr>
      <p:grpSpPr>
        <a:xfrm>
          <a:off x="0" y="0"/>
          <a:ext cx="0" cy="0"/>
          <a:chOff x="0" y="0"/>
          <a:chExt cx="0" cy="0"/>
        </a:xfrm>
      </p:grpSpPr>
      <p:grpSp>
        <p:nvGrpSpPr>
          <p:cNvPr id="82" name="Google Shape;82;p6"/>
          <p:cNvGrpSpPr/>
          <p:nvPr/>
        </p:nvGrpSpPr>
        <p:grpSpPr>
          <a:xfrm>
            <a:off x="-4" y="40"/>
            <a:ext cx="7072430" cy="1327315"/>
            <a:chOff x="-4" y="40"/>
            <a:chExt cx="7072430" cy="1327315"/>
          </a:xfrm>
        </p:grpSpPr>
        <p:sp>
          <p:nvSpPr>
            <p:cNvPr id="83" name="Google Shape;83;p6"/>
            <p:cNvSpPr/>
            <p:nvPr/>
          </p:nvSpPr>
          <p:spPr>
            <a:xfrm>
              <a:off x="6292649" y="126425"/>
              <a:ext cx="779700" cy="2598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nvGrpSpPr>
            <p:cNvPr id="84" name="Google Shape;84;p6"/>
            <p:cNvGrpSpPr/>
            <p:nvPr/>
          </p:nvGrpSpPr>
          <p:grpSpPr>
            <a:xfrm rot="10800000" flipH="1">
              <a:off x="3" y="40"/>
              <a:ext cx="6756168" cy="1327315"/>
              <a:chOff x="-2168138" y="330075"/>
              <a:chExt cx="8650663" cy="1699506"/>
            </a:xfrm>
          </p:grpSpPr>
          <p:sp>
            <p:nvSpPr>
              <p:cNvPr id="85" name="Google Shape;85;p6"/>
              <p:cNvSpPr/>
              <p:nvPr/>
            </p:nvSpPr>
            <p:spPr>
              <a:xfrm>
                <a:off x="-2168138" y="330081"/>
                <a:ext cx="69582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6" name="Google Shape;86;p6"/>
              <p:cNvSpPr/>
              <p:nvPr/>
            </p:nvSpPr>
            <p:spPr>
              <a:xfrm>
                <a:off x="4783025"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nvGrpSpPr>
            <p:cNvPr id="87" name="Google Shape;87;p6"/>
            <p:cNvGrpSpPr/>
            <p:nvPr/>
          </p:nvGrpSpPr>
          <p:grpSpPr>
            <a:xfrm rot="10800000" flipH="1">
              <a:off x="-4" y="381007"/>
              <a:ext cx="7072430" cy="771744"/>
              <a:chOff x="-9092084" y="330075"/>
              <a:chExt cx="15574609" cy="1699501"/>
            </a:xfrm>
          </p:grpSpPr>
          <p:sp>
            <p:nvSpPr>
              <p:cNvPr id="88" name="Google Shape;88;p6"/>
              <p:cNvSpPr/>
              <p:nvPr/>
            </p:nvSpPr>
            <p:spPr>
              <a:xfrm>
                <a:off x="-9092084" y="330076"/>
                <a:ext cx="1388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sp>
            <p:nvSpPr>
              <p:cNvPr id="89" name="Google Shape;89;p6"/>
              <p:cNvSpPr/>
              <p:nvPr/>
            </p:nvSpPr>
            <p:spPr>
              <a:xfrm>
                <a:off x="4783025"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latin typeface="Arvo"/>
                  <a:ea typeface="Arvo"/>
                  <a:cs typeface="Arvo"/>
                  <a:sym typeface="Arvo"/>
                </a:endParaRPr>
              </a:p>
            </p:txBody>
          </p:sp>
        </p:grpSp>
      </p:grpSp>
      <p:grpSp>
        <p:nvGrpSpPr>
          <p:cNvPr id="90" name="Google Shape;90;p6"/>
          <p:cNvGrpSpPr/>
          <p:nvPr/>
        </p:nvGrpSpPr>
        <p:grpSpPr>
          <a:xfrm>
            <a:off x="6946842" y="4472723"/>
            <a:ext cx="2202830" cy="670795"/>
            <a:chOff x="5575242" y="4472723"/>
            <a:chExt cx="2202830" cy="670795"/>
          </a:xfrm>
        </p:grpSpPr>
        <p:sp>
          <p:nvSpPr>
            <p:cNvPr id="91" name="Google Shape;91;p6"/>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2" name="Google Shape;92;p6"/>
            <p:cNvGrpSpPr/>
            <p:nvPr/>
          </p:nvGrpSpPr>
          <p:grpSpPr>
            <a:xfrm flipH="1">
              <a:off x="5734850" y="4472723"/>
              <a:ext cx="2040837" cy="670795"/>
              <a:chOff x="1297954" y="330075"/>
              <a:chExt cx="5169293" cy="1699506"/>
            </a:xfrm>
          </p:grpSpPr>
          <p:sp>
            <p:nvSpPr>
              <p:cNvPr id="93" name="Google Shape;93;p6"/>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6"/>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95" name="Google Shape;95;p6"/>
            <p:cNvGrpSpPr/>
            <p:nvPr/>
          </p:nvGrpSpPr>
          <p:grpSpPr>
            <a:xfrm flipH="1">
              <a:off x="5578209" y="4646738"/>
              <a:ext cx="2199863" cy="304563"/>
              <a:chOff x="-5827153" y="330075"/>
              <a:chExt cx="12276019" cy="1699569"/>
            </a:xfrm>
          </p:grpSpPr>
          <p:sp>
            <p:nvSpPr>
              <p:cNvPr id="96" name="Google Shape;96;p6"/>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6"/>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98" name="Google Shape;98;p6"/>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99" name="Google Shape;99;p6"/>
          <p:cNvSpPr txBox="1">
            <a:spLocks noGrp="1"/>
          </p:cNvSpPr>
          <p:nvPr>
            <p:ph type="body" idx="1"/>
          </p:nvPr>
        </p:nvSpPr>
        <p:spPr>
          <a:xfrm>
            <a:off x="814275"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0" name="Google Shape;100;p6"/>
          <p:cNvSpPr txBox="1">
            <a:spLocks noGrp="1"/>
          </p:cNvSpPr>
          <p:nvPr>
            <p:ph type="body" idx="2"/>
          </p:nvPr>
        </p:nvSpPr>
        <p:spPr>
          <a:xfrm>
            <a:off x="4396123" y="1537988"/>
            <a:ext cx="3378300" cy="2724300"/>
          </a:xfrm>
          <a:prstGeom prst="rect">
            <a:avLst/>
          </a:prstGeom>
        </p:spPr>
        <p:txBody>
          <a:bodyPr spcFirstLastPara="1" wrap="square" lIns="91425" tIns="91425" rIns="91425" bIns="91425" anchor="t" anchorCtr="0">
            <a:noAutofit/>
          </a:bodyPr>
          <a:lstStyle>
            <a:lvl1pPr marL="457200" lvl="0" indent="-355600">
              <a:spcBef>
                <a:spcPts val="600"/>
              </a:spcBef>
              <a:spcAft>
                <a:spcPts val="0"/>
              </a:spcAft>
              <a:buSzPts val="2000"/>
              <a:buChar char="▰"/>
              <a:defRPr sz="2000"/>
            </a:lvl1pPr>
            <a:lvl2pPr marL="914400" lvl="1" indent="-355600">
              <a:spcBef>
                <a:spcPts val="1000"/>
              </a:spcBef>
              <a:spcAft>
                <a:spcPts val="0"/>
              </a:spcAft>
              <a:buSzPts val="2000"/>
              <a:buChar char="▻"/>
              <a:defRPr sz="2000"/>
            </a:lvl2pPr>
            <a:lvl3pPr marL="1371600" lvl="2" indent="-355600">
              <a:spcBef>
                <a:spcPts val="1000"/>
              </a:spcBef>
              <a:spcAft>
                <a:spcPts val="0"/>
              </a:spcAft>
              <a:buSzPts val="2000"/>
              <a:buChar char="▻"/>
              <a:defRPr sz="2000"/>
            </a:lvl3pPr>
            <a:lvl4pPr marL="1828800" lvl="3" indent="-355600">
              <a:spcBef>
                <a:spcPts val="1000"/>
              </a:spcBef>
              <a:spcAft>
                <a:spcPts val="0"/>
              </a:spcAft>
              <a:buSzPts val="2000"/>
              <a:buChar char="▻"/>
              <a:defRPr sz="2000"/>
            </a:lvl4pPr>
            <a:lvl5pPr marL="2286000" lvl="4" indent="-355600">
              <a:spcBef>
                <a:spcPts val="1000"/>
              </a:spcBef>
              <a:spcAft>
                <a:spcPts val="0"/>
              </a:spcAft>
              <a:buSzPts val="2000"/>
              <a:buChar char="▻"/>
              <a:defRPr sz="2000"/>
            </a:lvl5pPr>
            <a:lvl6pPr marL="2743200" lvl="5" indent="-355600">
              <a:spcBef>
                <a:spcPts val="1000"/>
              </a:spcBef>
              <a:spcAft>
                <a:spcPts val="0"/>
              </a:spcAft>
              <a:buSzPts val="2000"/>
              <a:buChar char="▻"/>
              <a:defRPr sz="2000"/>
            </a:lvl6pPr>
            <a:lvl7pPr marL="3200400" lvl="6" indent="-355600">
              <a:spcBef>
                <a:spcPts val="1000"/>
              </a:spcBef>
              <a:spcAft>
                <a:spcPts val="0"/>
              </a:spcAft>
              <a:buSzPts val="2000"/>
              <a:buChar char="▻"/>
              <a:defRPr sz="2000"/>
            </a:lvl7pPr>
            <a:lvl8pPr marL="3657600" lvl="7" indent="-355600">
              <a:spcBef>
                <a:spcPts val="1000"/>
              </a:spcBef>
              <a:spcAft>
                <a:spcPts val="0"/>
              </a:spcAft>
              <a:buSzPts val="2000"/>
              <a:buChar char="▻"/>
              <a:defRPr sz="2000"/>
            </a:lvl8pPr>
            <a:lvl9pPr marL="4114800" lvl="8" indent="-355600">
              <a:spcBef>
                <a:spcPts val="1000"/>
              </a:spcBef>
              <a:spcAft>
                <a:spcPts val="1000"/>
              </a:spcAft>
              <a:buSzPts val="2000"/>
              <a:buChar char="▻"/>
              <a:defRPr sz="2000"/>
            </a:lvl9pPr>
          </a:lstStyle>
          <a:p>
            <a:endParaRPr/>
          </a:p>
        </p:txBody>
      </p:sp>
      <p:sp>
        <p:nvSpPr>
          <p:cNvPr id="101" name="Google Shape;101;p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2"/>
        <p:cNvGrpSpPr/>
        <p:nvPr/>
      </p:nvGrpSpPr>
      <p:grpSpPr>
        <a:xfrm>
          <a:off x="0" y="0"/>
          <a:ext cx="0" cy="0"/>
          <a:chOff x="0" y="0"/>
          <a:chExt cx="0" cy="0"/>
        </a:xfrm>
      </p:grpSpPr>
      <p:grpSp>
        <p:nvGrpSpPr>
          <p:cNvPr id="163" name="Google Shape;163;p10"/>
          <p:cNvGrpSpPr/>
          <p:nvPr/>
        </p:nvGrpSpPr>
        <p:grpSpPr>
          <a:xfrm rot="10800000">
            <a:off x="-8" y="-2"/>
            <a:ext cx="2202830" cy="670795"/>
            <a:chOff x="5575242" y="4472723"/>
            <a:chExt cx="2202830" cy="670795"/>
          </a:xfrm>
        </p:grpSpPr>
        <p:sp>
          <p:nvSpPr>
            <p:cNvPr id="164" name="Google Shape;164;p10"/>
            <p:cNvSpPr/>
            <p:nvPr/>
          </p:nvSpPr>
          <p:spPr>
            <a:xfrm rot="10800000">
              <a:off x="5575242" y="4948334"/>
              <a:ext cx="394200" cy="131400"/>
            </a:xfrm>
            <a:prstGeom prst="triangle">
              <a:avLst>
                <a:gd name="adj" fmla="val 32425"/>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65" name="Google Shape;165;p10"/>
            <p:cNvGrpSpPr/>
            <p:nvPr/>
          </p:nvGrpSpPr>
          <p:grpSpPr>
            <a:xfrm flipH="1">
              <a:off x="5734850" y="4472723"/>
              <a:ext cx="2040837" cy="670795"/>
              <a:chOff x="1297954" y="330075"/>
              <a:chExt cx="5169293" cy="1699506"/>
            </a:xfrm>
          </p:grpSpPr>
          <p:sp>
            <p:nvSpPr>
              <p:cNvPr id="166" name="Google Shape;166;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7" name="Google Shape;167;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68" name="Google Shape;168;p10"/>
            <p:cNvGrpSpPr/>
            <p:nvPr/>
          </p:nvGrpSpPr>
          <p:grpSpPr>
            <a:xfrm flipH="1">
              <a:off x="5578209" y="4646738"/>
              <a:ext cx="2199863" cy="304563"/>
              <a:chOff x="-5827153" y="330075"/>
              <a:chExt cx="12276019" cy="1699569"/>
            </a:xfrm>
          </p:grpSpPr>
          <p:sp>
            <p:nvSpPr>
              <p:cNvPr id="169" name="Google Shape;169;p10"/>
              <p:cNvSpPr/>
              <p:nvPr/>
            </p:nvSpPr>
            <p:spPr>
              <a:xfrm>
                <a:off x="-5827153" y="330144"/>
                <a:ext cx="10612200" cy="16995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0" name="Google Shape;170;p10"/>
              <p:cNvSpPr/>
              <p:nvPr/>
            </p:nvSpPr>
            <p:spPr>
              <a:xfrm>
                <a:off x="4749366" y="330075"/>
                <a:ext cx="1699500" cy="16995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71" name="Google Shape;171;p10"/>
          <p:cNvGrpSpPr/>
          <p:nvPr/>
        </p:nvGrpSpPr>
        <p:grpSpPr>
          <a:xfrm>
            <a:off x="6946842" y="4472723"/>
            <a:ext cx="2202830" cy="670795"/>
            <a:chOff x="5575242" y="4472723"/>
            <a:chExt cx="2202830" cy="670795"/>
          </a:xfrm>
        </p:grpSpPr>
        <p:sp>
          <p:nvSpPr>
            <p:cNvPr id="172" name="Google Shape;172;p10"/>
            <p:cNvSpPr/>
            <p:nvPr/>
          </p:nvSpPr>
          <p:spPr>
            <a:xfrm rot="10800000">
              <a:off x="5575242" y="4948334"/>
              <a:ext cx="394200" cy="131400"/>
            </a:xfrm>
            <a:prstGeom prst="triangle">
              <a:avLst>
                <a:gd name="adj" fmla="val 32425"/>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3" name="Google Shape;173;p10"/>
            <p:cNvGrpSpPr/>
            <p:nvPr/>
          </p:nvGrpSpPr>
          <p:grpSpPr>
            <a:xfrm flipH="1">
              <a:off x="5734850" y="4472723"/>
              <a:ext cx="2040837" cy="670795"/>
              <a:chOff x="1297954" y="330075"/>
              <a:chExt cx="5169293" cy="1699506"/>
            </a:xfrm>
          </p:grpSpPr>
          <p:sp>
            <p:nvSpPr>
              <p:cNvPr id="174" name="Google Shape;174;p10"/>
              <p:cNvSpPr/>
              <p:nvPr/>
            </p:nvSpPr>
            <p:spPr>
              <a:xfrm>
                <a:off x="1297954" y="330081"/>
                <a:ext cx="3476700" cy="16995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5" name="Google Shape;175;p10"/>
              <p:cNvSpPr/>
              <p:nvPr/>
            </p:nvSpPr>
            <p:spPr>
              <a:xfrm>
                <a:off x="4767747" y="330075"/>
                <a:ext cx="1699500" cy="1699500"/>
              </a:xfrm>
              <a:prstGeom prst="rtTriangl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76" name="Google Shape;176;p10"/>
            <p:cNvGrpSpPr/>
            <p:nvPr/>
          </p:nvGrpSpPr>
          <p:grpSpPr>
            <a:xfrm flipH="1">
              <a:off x="5578209" y="4646738"/>
              <a:ext cx="2199863" cy="304563"/>
              <a:chOff x="-5827153" y="330075"/>
              <a:chExt cx="12276019" cy="1699569"/>
            </a:xfrm>
          </p:grpSpPr>
          <p:sp>
            <p:nvSpPr>
              <p:cNvPr id="177" name="Google Shape;177;p10"/>
              <p:cNvSpPr/>
              <p:nvPr/>
            </p:nvSpPr>
            <p:spPr>
              <a:xfrm>
                <a:off x="-5827153" y="330144"/>
                <a:ext cx="10612200" cy="1699500"/>
              </a:xfrm>
              <a:prstGeom prst="rect">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8" name="Google Shape;178;p10"/>
              <p:cNvSpPr/>
              <p:nvPr/>
            </p:nvSpPr>
            <p:spPr>
              <a:xfrm>
                <a:off x="4749366" y="330075"/>
                <a:ext cx="1699500" cy="16995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79" name="Google Shape;179;p10"/>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14275" y="392575"/>
            <a:ext cx="5258400" cy="766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1pPr>
            <a:lvl2pPr lvl="1">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2pPr>
            <a:lvl3pPr lvl="2">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3pPr>
            <a:lvl4pPr lvl="3">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4pPr>
            <a:lvl5pPr lvl="4">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5pPr>
            <a:lvl6pPr lvl="5">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6pPr>
            <a:lvl7pPr lvl="6">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7pPr>
            <a:lvl8pPr lvl="7">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8pPr>
            <a:lvl9pPr lvl="8">
              <a:spcBef>
                <a:spcPts val="0"/>
              </a:spcBef>
              <a:spcAft>
                <a:spcPts val="0"/>
              </a:spcAft>
              <a:buClr>
                <a:schemeClr val="lt1"/>
              </a:buClr>
              <a:buSzPts val="2000"/>
              <a:buFont typeface="Roboto Condensed"/>
              <a:buNone/>
              <a:defRPr sz="2000" b="1">
                <a:solidFill>
                  <a:schemeClr val="lt1"/>
                </a:solidFill>
                <a:latin typeface="Roboto Condensed"/>
                <a:ea typeface="Roboto Condensed"/>
                <a:cs typeface="Roboto Condensed"/>
                <a:sym typeface="Roboto Condensed"/>
              </a:defRPr>
            </a:lvl9pPr>
          </a:lstStyle>
          <a:p>
            <a:endParaRPr/>
          </a:p>
        </p:txBody>
      </p:sp>
      <p:sp>
        <p:nvSpPr>
          <p:cNvPr id="7" name="Google Shape;7;p1"/>
          <p:cNvSpPr txBox="1">
            <a:spLocks noGrp="1"/>
          </p:cNvSpPr>
          <p:nvPr>
            <p:ph type="body" idx="1"/>
          </p:nvPr>
        </p:nvSpPr>
        <p:spPr>
          <a:xfrm>
            <a:off x="814275" y="1327350"/>
            <a:ext cx="6132600" cy="3145500"/>
          </a:xfrm>
          <a:prstGeom prst="rect">
            <a:avLst/>
          </a:prstGeom>
          <a:noFill/>
          <a:ln>
            <a:noFill/>
          </a:ln>
        </p:spPr>
        <p:txBody>
          <a:bodyPr spcFirstLastPara="1" wrap="square" lIns="91425" tIns="91425" rIns="91425" bIns="91425" anchor="ctr" anchorCtr="0">
            <a:noAutofit/>
          </a:bodyPr>
          <a:lstStyle>
            <a:lvl1pPr marL="457200" lvl="0" indent="-381000">
              <a:spcBef>
                <a:spcPts val="6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1pPr>
            <a:lvl2pPr marL="914400" lvl="1"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2pPr>
            <a:lvl3pPr marL="1371600" lvl="2"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3pPr>
            <a:lvl4pPr marL="1828800" lvl="3"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4pPr>
            <a:lvl5pPr marL="2286000" lvl="4"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5pPr>
            <a:lvl6pPr marL="2743200" lvl="5"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6pPr>
            <a:lvl7pPr marL="3200400" lvl="6"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7pPr>
            <a:lvl8pPr marL="3657600" lvl="7" indent="-381000">
              <a:spcBef>
                <a:spcPts val="1000"/>
              </a:spcBef>
              <a:spcAft>
                <a:spcPts val="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8pPr>
            <a:lvl9pPr marL="4114800" lvl="8" indent="-381000">
              <a:spcBef>
                <a:spcPts val="1000"/>
              </a:spcBef>
              <a:spcAft>
                <a:spcPts val="1000"/>
              </a:spcAft>
              <a:buClr>
                <a:schemeClr val="accent4"/>
              </a:buClr>
              <a:buSzPts val="2400"/>
              <a:buFont typeface="Roboto Condensed Light"/>
              <a:buChar char="▻"/>
              <a:defRPr sz="2400">
                <a:solidFill>
                  <a:schemeClr val="dk1"/>
                </a:solidFill>
                <a:latin typeface="Roboto Condensed Light"/>
                <a:ea typeface="Roboto Condensed Light"/>
                <a:cs typeface="Roboto Condensed Light"/>
                <a:sym typeface="Roboto Condensed Light"/>
              </a:defRPr>
            </a:lvl9pPr>
          </a:lstStyle>
          <a:p>
            <a:endParaRPr/>
          </a:p>
        </p:txBody>
      </p:sp>
      <p:sp>
        <p:nvSpPr>
          <p:cNvPr id="8" name="Google Shape;8;p1"/>
          <p:cNvSpPr txBox="1">
            <a:spLocks noGrp="1"/>
          </p:cNvSpPr>
          <p:nvPr>
            <p:ph type="sldNum" idx="12"/>
          </p:nvPr>
        </p:nvSpPr>
        <p:spPr>
          <a:xfrm>
            <a:off x="7618000" y="4636500"/>
            <a:ext cx="1487400" cy="315600"/>
          </a:xfrm>
          <a:prstGeom prst="rect">
            <a:avLst/>
          </a:prstGeom>
          <a:noFill/>
          <a:ln>
            <a:noFill/>
          </a:ln>
        </p:spPr>
        <p:txBody>
          <a:bodyPr spcFirstLastPara="1" wrap="square" lIns="91425" tIns="91425" rIns="91425" bIns="91425" anchor="ctr" anchorCtr="0">
            <a:noAutofit/>
          </a:bodyPr>
          <a:lstStyle>
            <a:lvl1pPr lvl="0" algn="r">
              <a:buNone/>
              <a:defRPr sz="1200" b="1">
                <a:solidFill>
                  <a:schemeClr val="lt1"/>
                </a:solidFill>
                <a:latin typeface="Roboto Condensed"/>
                <a:ea typeface="Roboto Condensed"/>
                <a:cs typeface="Roboto Condensed"/>
                <a:sym typeface="Roboto Condensed"/>
              </a:defRPr>
            </a:lvl1pPr>
            <a:lvl2pPr lvl="1" algn="r">
              <a:buNone/>
              <a:defRPr sz="1200" b="1">
                <a:solidFill>
                  <a:schemeClr val="lt1"/>
                </a:solidFill>
                <a:latin typeface="Roboto Condensed"/>
                <a:ea typeface="Roboto Condensed"/>
                <a:cs typeface="Roboto Condensed"/>
                <a:sym typeface="Roboto Condensed"/>
              </a:defRPr>
            </a:lvl2pPr>
            <a:lvl3pPr lvl="2" algn="r">
              <a:buNone/>
              <a:defRPr sz="1200" b="1">
                <a:solidFill>
                  <a:schemeClr val="lt1"/>
                </a:solidFill>
                <a:latin typeface="Roboto Condensed"/>
                <a:ea typeface="Roboto Condensed"/>
                <a:cs typeface="Roboto Condensed"/>
                <a:sym typeface="Roboto Condensed"/>
              </a:defRPr>
            </a:lvl3pPr>
            <a:lvl4pPr lvl="3" algn="r">
              <a:buNone/>
              <a:defRPr sz="1200" b="1">
                <a:solidFill>
                  <a:schemeClr val="lt1"/>
                </a:solidFill>
                <a:latin typeface="Roboto Condensed"/>
                <a:ea typeface="Roboto Condensed"/>
                <a:cs typeface="Roboto Condensed"/>
                <a:sym typeface="Roboto Condensed"/>
              </a:defRPr>
            </a:lvl4pPr>
            <a:lvl5pPr lvl="4" algn="r">
              <a:buNone/>
              <a:defRPr sz="1200" b="1">
                <a:solidFill>
                  <a:schemeClr val="lt1"/>
                </a:solidFill>
                <a:latin typeface="Roboto Condensed"/>
                <a:ea typeface="Roboto Condensed"/>
                <a:cs typeface="Roboto Condensed"/>
                <a:sym typeface="Roboto Condensed"/>
              </a:defRPr>
            </a:lvl5pPr>
            <a:lvl6pPr lvl="5" algn="r">
              <a:buNone/>
              <a:defRPr sz="1200" b="1">
                <a:solidFill>
                  <a:schemeClr val="lt1"/>
                </a:solidFill>
                <a:latin typeface="Roboto Condensed"/>
                <a:ea typeface="Roboto Condensed"/>
                <a:cs typeface="Roboto Condensed"/>
                <a:sym typeface="Roboto Condensed"/>
              </a:defRPr>
            </a:lvl6pPr>
            <a:lvl7pPr lvl="6" algn="r">
              <a:buNone/>
              <a:defRPr sz="1200" b="1">
                <a:solidFill>
                  <a:schemeClr val="lt1"/>
                </a:solidFill>
                <a:latin typeface="Roboto Condensed"/>
                <a:ea typeface="Roboto Condensed"/>
                <a:cs typeface="Roboto Condensed"/>
                <a:sym typeface="Roboto Condensed"/>
              </a:defRPr>
            </a:lvl7pPr>
            <a:lvl8pPr lvl="7" algn="r">
              <a:buNone/>
              <a:defRPr sz="1200" b="1">
                <a:solidFill>
                  <a:schemeClr val="lt1"/>
                </a:solidFill>
                <a:latin typeface="Roboto Condensed"/>
                <a:ea typeface="Roboto Condensed"/>
                <a:cs typeface="Roboto Condensed"/>
                <a:sym typeface="Roboto Condensed"/>
              </a:defRPr>
            </a:lvl8pPr>
            <a:lvl9pPr lvl="8" algn="r">
              <a:buNone/>
              <a:defRPr sz="1200" b="1">
                <a:solidFill>
                  <a:schemeClr val="lt1"/>
                </a:solidFill>
                <a:latin typeface="Roboto Condensed"/>
                <a:ea typeface="Roboto Condensed"/>
                <a:cs typeface="Roboto Condensed"/>
                <a:sym typeface="Roboto Condensed"/>
              </a:defRPr>
            </a:lvl9pPr>
          </a:lstStyle>
          <a:p>
            <a:pPr marL="0" lvl="0" indent="0" algn="r" rtl="0">
              <a:spcBef>
                <a:spcPts val="0"/>
              </a:spcBef>
              <a:spcAft>
                <a:spcPts val="0"/>
              </a:spcAft>
              <a:buNone/>
            </a:pPr>
            <a:fld id="{00000000-1234-1234-1234-123412341234}" type="slidenum">
              <a:rPr lang="en"/>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2" r:id="rId3"/>
    <p:sldLayoutId id="2147483656" r:id="rId4"/>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quito.gob.ec/"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p11"/>
          <p:cNvSpPr txBox="1">
            <a:spLocks noGrp="1"/>
          </p:cNvSpPr>
          <p:nvPr>
            <p:ph type="ctrTitle"/>
          </p:nvPr>
        </p:nvSpPr>
        <p:spPr>
          <a:xfrm>
            <a:off x="179724" y="1364468"/>
            <a:ext cx="5367900" cy="2265319"/>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spcFirstLastPara="1" wrap="square" lIns="91425" tIns="91425" rIns="91425" bIns="91425" anchor="ctr" anchorCtr="0">
            <a:noAutofit/>
          </a:bodyPr>
          <a:lstStyle/>
          <a:p>
            <a:pPr marL="0" lvl="0" indent="0" algn="l" rtl="0">
              <a:spcBef>
                <a:spcPts val="0"/>
              </a:spcBef>
              <a:spcAft>
                <a:spcPts val="0"/>
              </a:spcAft>
              <a:buNone/>
            </a:pPr>
            <a:br>
              <a:rPr lang="en" sz="4200" dirty="0"/>
            </a:br>
            <a:r>
              <a:rPr lang="en" sz="4200" dirty="0"/>
              <a:t>Premio Brabomalo para la comunidad GLBTI</a:t>
            </a:r>
            <a:br>
              <a:rPr lang="en" dirty="0"/>
            </a:br>
            <a:endParaRPr dirty="0"/>
          </a:p>
        </p:txBody>
      </p:sp>
      <p:pic>
        <p:nvPicPr>
          <p:cNvPr id="2" name="Imagen 1"/>
          <p:cNvPicPr>
            <a:picLocks noChangeAspect="1"/>
          </p:cNvPicPr>
          <p:nvPr/>
        </p:nvPicPr>
        <p:blipFill rotWithShape="1">
          <a:blip r:embed="rId3">
            <a:extLst>
              <a:ext uri="{28A0092B-C50C-407E-A947-70E740481C1C}">
                <a14:useLocalDpi xmlns:a14="http://schemas.microsoft.com/office/drawing/2010/main" val="0"/>
              </a:ext>
            </a:extLst>
          </a:blip>
          <a:srcRect b="29950"/>
          <a:stretch/>
        </p:blipFill>
        <p:spPr>
          <a:xfrm>
            <a:off x="82742" y="4054561"/>
            <a:ext cx="1839192" cy="403140"/>
          </a:xfrm>
          <a:prstGeom prst="rect">
            <a:avLst/>
          </a:prstGeom>
        </p:spPr>
      </p:pic>
      <p:sp>
        <p:nvSpPr>
          <p:cNvPr id="3" name="CuadroTexto 2">
            <a:extLst>
              <a:ext uri="{FF2B5EF4-FFF2-40B4-BE49-F238E27FC236}">
                <a16:creationId xmlns:a16="http://schemas.microsoft.com/office/drawing/2014/main" id="{1621CF1D-93DD-5B46-9919-AC8CAF9A4F3E}"/>
              </a:ext>
            </a:extLst>
          </p:cNvPr>
          <p:cNvSpPr txBox="1"/>
          <p:nvPr/>
        </p:nvSpPr>
        <p:spPr>
          <a:xfrm>
            <a:off x="10407" y="3629787"/>
            <a:ext cx="4053593" cy="523220"/>
          </a:xfrm>
          <a:prstGeom prst="rect">
            <a:avLst/>
          </a:prstGeom>
          <a:noFill/>
        </p:spPr>
        <p:txBody>
          <a:bodyPr wrap="square" rtlCol="0">
            <a:spAutoFit/>
          </a:bodyPr>
          <a:lstStyle/>
          <a:p>
            <a:r>
              <a:rPr lang="es-ES_tradnl" dirty="0">
                <a:solidFill>
                  <a:schemeClr val="bg1"/>
                </a:solidFill>
              </a:rPr>
              <a:t>Comisión de Igualdad Género e Inclusión Social </a:t>
            </a:r>
          </a:p>
          <a:p>
            <a:endParaRPr lang="es-ES_tradnl" dirty="0"/>
          </a:p>
        </p:txBody>
      </p:sp>
      <p:sp>
        <p:nvSpPr>
          <p:cNvPr id="5" name="CuadroTexto 4">
            <a:extLst>
              <a:ext uri="{FF2B5EF4-FFF2-40B4-BE49-F238E27FC236}">
                <a16:creationId xmlns:a16="http://schemas.microsoft.com/office/drawing/2014/main" id="{5BD2A453-99CF-C842-96C3-1EBF1970C27F}"/>
              </a:ext>
            </a:extLst>
          </p:cNvPr>
          <p:cNvSpPr txBox="1"/>
          <p:nvPr/>
        </p:nvSpPr>
        <p:spPr>
          <a:xfrm>
            <a:off x="82742" y="4457701"/>
            <a:ext cx="2548467" cy="800219"/>
          </a:xfrm>
          <a:prstGeom prst="rect">
            <a:avLst/>
          </a:prstGeom>
          <a:noFill/>
        </p:spPr>
        <p:txBody>
          <a:bodyPr wrap="square" rtlCol="0">
            <a:spAutoFit/>
          </a:bodyPr>
          <a:lstStyle/>
          <a:p>
            <a:r>
              <a:rPr lang="es-ES_tradnl" sz="1600" dirty="0">
                <a:solidFill>
                  <a:schemeClr val="accent4">
                    <a:lumMod val="10000"/>
                  </a:schemeClr>
                </a:solidFill>
              </a:rPr>
              <a:t>Mónica Sandoval</a:t>
            </a:r>
          </a:p>
          <a:p>
            <a:r>
              <a:rPr lang="es-ES_tradnl" sz="1600" dirty="0">
                <a:solidFill>
                  <a:schemeClr val="accent4">
                    <a:lumMod val="10000"/>
                  </a:schemeClr>
                </a:solidFill>
              </a:rPr>
              <a:t>Blanca </a:t>
            </a:r>
            <a:r>
              <a:rPr lang="es-ES_tradnl" sz="1600" dirty="0" err="1">
                <a:solidFill>
                  <a:schemeClr val="accent4">
                    <a:lumMod val="10000"/>
                  </a:schemeClr>
                </a:solidFill>
              </a:rPr>
              <a:t>Paucar</a:t>
            </a:r>
            <a:endParaRPr lang="es-ES_tradnl" sz="1600" dirty="0">
              <a:solidFill>
                <a:schemeClr val="accent4">
                  <a:lumMod val="10000"/>
                </a:schemeClr>
              </a:solidFill>
            </a:endParaRPr>
          </a:p>
          <a:p>
            <a:endParaRPr lang="es-ES_tradnl" dirty="0">
              <a:solidFill>
                <a:schemeClr val="accent4">
                  <a:lumMod val="10000"/>
                </a:schemeClr>
              </a:solidFill>
            </a:endParaRPr>
          </a:p>
        </p:txBody>
      </p:sp>
      <p:sp>
        <p:nvSpPr>
          <p:cNvPr id="4" name="Rectángulo 3">
            <a:extLst>
              <a:ext uri="{FF2B5EF4-FFF2-40B4-BE49-F238E27FC236}">
                <a16:creationId xmlns:a16="http://schemas.microsoft.com/office/drawing/2014/main" id="{3DEC9EA7-32A0-8E4B-8B0C-C89C81B631DA}"/>
              </a:ext>
            </a:extLst>
          </p:cNvPr>
          <p:cNvSpPr/>
          <p:nvPr/>
        </p:nvSpPr>
        <p:spPr>
          <a:xfrm>
            <a:off x="4212590" y="4313396"/>
            <a:ext cx="4732866" cy="738664"/>
          </a:xfrm>
          <a:prstGeom prst="rect">
            <a:avLst/>
          </a:prstGeom>
        </p:spPr>
        <p:txBody>
          <a:bodyPr wrap="square">
            <a:spAutoFit/>
          </a:bodyPr>
          <a:lstStyle/>
          <a:p>
            <a:pPr algn="r"/>
            <a:r>
              <a:rPr lang="es-EC" dirty="0">
                <a:solidFill>
                  <a:schemeClr val="bg1"/>
                </a:solidFill>
                <a:latin typeface="Arial" panose="020B0604020202020204" pitchFamily="34" charset="0"/>
                <a:ea typeface="Calibri" panose="020F0502020204030204" pitchFamily="34" charset="0"/>
                <a:cs typeface="Arial" panose="020B0604020202020204" pitchFamily="34" charset="0"/>
              </a:rPr>
              <a:t>Sesión Ordinaria 46 del Concejo Metropolitano </a:t>
            </a:r>
          </a:p>
          <a:p>
            <a:pPr algn="r"/>
            <a:r>
              <a:rPr lang="es-EC" dirty="0">
                <a:latin typeface="Arial" panose="020B0604020202020204" pitchFamily="34" charset="0"/>
                <a:ea typeface="Calibri" panose="020F0502020204030204" pitchFamily="34" charset="0"/>
                <a:cs typeface="Arial" panose="020B0604020202020204" pitchFamily="34" charset="0"/>
              </a:rPr>
              <a:t>24 de diciembre de 2019 </a:t>
            </a:r>
          </a:p>
          <a:p>
            <a:pPr algn="r"/>
            <a:r>
              <a:rPr lang="es-EC" b="1" dirty="0">
                <a:latin typeface="Arial" panose="020B0604020202020204" pitchFamily="34" charset="0"/>
                <a:ea typeface="Calibri" panose="020F0502020204030204" pitchFamily="34" charset="0"/>
                <a:cs typeface="Arial" panose="020B0604020202020204" pitchFamily="34" charset="0"/>
              </a:rPr>
              <a:t>27 de mayo 2021</a:t>
            </a:r>
            <a:endParaRPr lang="es-ES_tradnl" b="1" dirty="0">
              <a:latin typeface="Arial" panose="020B0604020202020204" pitchFamily="34" charset="0"/>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16"/>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a:t>NORMATIVA</a:t>
            </a:r>
            <a:endParaRPr dirty="0"/>
          </a:p>
        </p:txBody>
      </p:sp>
      <p:sp>
        <p:nvSpPr>
          <p:cNvPr id="237" name="Google Shape;237;p16"/>
          <p:cNvSpPr txBox="1">
            <a:spLocks noGrp="1"/>
          </p:cNvSpPr>
          <p:nvPr>
            <p:ph type="body" idx="1"/>
          </p:nvPr>
        </p:nvSpPr>
        <p:spPr>
          <a:xfrm>
            <a:off x="1186808" y="2206592"/>
            <a:ext cx="6949658" cy="1619582"/>
          </a:xfrm>
          <a:prstGeom prst="rect">
            <a:avLst/>
          </a:prstGeom>
        </p:spPr>
        <p:txBody>
          <a:bodyPr spcFirstLastPara="1" wrap="square" lIns="91425" tIns="91425" rIns="91425" bIns="91425" anchor="ctr" anchorCtr="0">
            <a:noAutofit/>
          </a:bodyPr>
          <a:lstStyle/>
          <a:p>
            <a:pPr algn="just"/>
            <a:r>
              <a:rPr lang="es-EC" dirty="0">
                <a:solidFill>
                  <a:schemeClr val="tx1"/>
                </a:solidFill>
              </a:rPr>
              <a:t>El Código Municipal, Libro II, del Eje Social, </a:t>
            </a:r>
            <a:r>
              <a:rPr lang="es-EC" dirty="0"/>
              <a:t>en su artículo II.3.77 prevé la entrega por parte del Concejo Metropolitano del Premio “Para la Comunidad GLBTI” al miembro de la misma, que haya cumplido una labor destacada en la defensa de los derechos de su comunidad.</a:t>
            </a:r>
          </a:p>
          <a:p>
            <a:pPr algn="just"/>
            <a:endParaRPr lang="es-EC" dirty="0">
              <a:solidFill>
                <a:schemeClr val="tx1"/>
              </a:solidFill>
            </a:endParaRPr>
          </a:p>
        </p:txBody>
      </p:sp>
      <p:sp>
        <p:nvSpPr>
          <p:cNvPr id="238" name="Google Shape;238;p16"/>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grpSp>
        <p:nvGrpSpPr>
          <p:cNvPr id="239" name="Google Shape;239;p16"/>
          <p:cNvGrpSpPr/>
          <p:nvPr/>
        </p:nvGrpSpPr>
        <p:grpSpPr>
          <a:xfrm>
            <a:off x="282216" y="590918"/>
            <a:ext cx="369505" cy="369505"/>
            <a:chOff x="2594050" y="1631825"/>
            <a:chExt cx="439625" cy="439625"/>
          </a:xfrm>
        </p:grpSpPr>
        <p:sp>
          <p:nvSpPr>
            <p:cNvPr id="240" name="Google Shape;240;p16"/>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 name="Google Shape;241;p16"/>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 name="Google Shape;242;p16"/>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 name="Google Shape;243;p16"/>
            <p:cNvSpPr/>
            <p:nvPr/>
          </p:nvSpPr>
          <p:spPr>
            <a:xfrm>
              <a:off x="2801675" y="1740825"/>
              <a:ext cx="49950" cy="49950"/>
            </a:xfrm>
            <a:custGeom>
              <a:avLst/>
              <a:gdLst/>
              <a:ahLst/>
              <a:cxnLst/>
              <a:rect l="l" t="t" r="r" b="b"/>
              <a:pathLst>
                <a:path w="1998" h="1998" fill="none" extrusionOk="0">
                  <a:moveTo>
                    <a:pt x="1" y="1997"/>
                  </a:moveTo>
                  <a:lnTo>
                    <a:pt x="199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0" name="Imagen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70" y="4492631"/>
            <a:ext cx="1873569" cy="64667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CA2C24-ECF3-B940-90A8-BC1E76141ABE}"/>
              </a:ext>
            </a:extLst>
          </p:cNvPr>
          <p:cNvSpPr>
            <a:spLocks noGrp="1"/>
          </p:cNvSpPr>
          <p:nvPr>
            <p:ph type="title"/>
          </p:nvPr>
        </p:nvSpPr>
        <p:spPr/>
        <p:txBody>
          <a:bodyPr/>
          <a:lstStyle/>
          <a:p>
            <a:r>
              <a:rPr lang="es-ES_tradnl" dirty="0"/>
              <a:t>CONVOCATORIA</a:t>
            </a:r>
          </a:p>
        </p:txBody>
      </p:sp>
      <p:sp>
        <p:nvSpPr>
          <p:cNvPr id="3" name="Marcador de texto 2">
            <a:extLst>
              <a:ext uri="{FF2B5EF4-FFF2-40B4-BE49-F238E27FC236}">
                <a16:creationId xmlns:a16="http://schemas.microsoft.com/office/drawing/2014/main" id="{34AF098F-596E-EC4A-8C59-00B064987792}"/>
              </a:ext>
            </a:extLst>
          </p:cNvPr>
          <p:cNvSpPr>
            <a:spLocks noGrp="1"/>
          </p:cNvSpPr>
          <p:nvPr>
            <p:ph type="body" idx="1"/>
          </p:nvPr>
        </p:nvSpPr>
        <p:spPr/>
        <p:txBody>
          <a:bodyPr/>
          <a:lstStyle/>
          <a:p>
            <a:endParaRPr lang="es-ES_tradnl"/>
          </a:p>
        </p:txBody>
      </p:sp>
      <p:sp>
        <p:nvSpPr>
          <p:cNvPr id="4" name="Marcador de número de diapositiva 3">
            <a:extLst>
              <a:ext uri="{FF2B5EF4-FFF2-40B4-BE49-F238E27FC236}">
                <a16:creationId xmlns:a16="http://schemas.microsoft.com/office/drawing/2014/main" id="{1A3975DF-4D3D-C941-8EBB-1B6D6D9B1A7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C" smtClean="0"/>
              <a:t>3</a:t>
            </a:fld>
            <a:endParaRPr lang="es-EC"/>
          </a:p>
        </p:txBody>
      </p:sp>
      <p:pic>
        <p:nvPicPr>
          <p:cNvPr id="5" name="Imagen 4">
            <a:extLst>
              <a:ext uri="{FF2B5EF4-FFF2-40B4-BE49-F238E27FC236}">
                <a16:creationId xmlns:a16="http://schemas.microsoft.com/office/drawing/2014/main" id="{CEA9E30B-FEEA-444D-A7D8-F83B962D3D2F}"/>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075462" y="1781125"/>
            <a:ext cx="5610225" cy="3190875"/>
          </a:xfrm>
          <a:prstGeom prst="rect">
            <a:avLst/>
          </a:prstGeom>
          <a:noFill/>
          <a:ln>
            <a:noFill/>
          </a:ln>
        </p:spPr>
      </p:pic>
      <p:sp>
        <p:nvSpPr>
          <p:cNvPr id="6" name="Rectángulo 5">
            <a:extLst>
              <a:ext uri="{FF2B5EF4-FFF2-40B4-BE49-F238E27FC236}">
                <a16:creationId xmlns:a16="http://schemas.microsoft.com/office/drawing/2014/main" id="{B4FF4D6F-4657-6146-A7F9-A6E40B08BEEF}"/>
              </a:ext>
            </a:extLst>
          </p:cNvPr>
          <p:cNvSpPr/>
          <p:nvPr/>
        </p:nvSpPr>
        <p:spPr>
          <a:xfrm>
            <a:off x="91440" y="1401183"/>
            <a:ext cx="8965495" cy="668709"/>
          </a:xfrm>
          <a:prstGeom prst="rect">
            <a:avLst/>
          </a:prstGeom>
        </p:spPr>
        <p:txBody>
          <a:bodyPr wrap="square">
            <a:spAutoFit/>
          </a:bodyPr>
          <a:lstStyle/>
          <a:p>
            <a:pPr algn="just">
              <a:lnSpc>
                <a:spcPct val="107000"/>
              </a:lnSpc>
              <a:spcAft>
                <a:spcPts val="800"/>
              </a:spcAft>
            </a:pPr>
            <a:r>
              <a:rPr lang="es-EC" sz="1800" dirty="0">
                <a:solidFill>
                  <a:schemeClr val="dk1"/>
                </a:solidFill>
                <a:latin typeface="Roboto Condensed Light"/>
                <a:cs typeface="Roboto Condensed Light"/>
                <a:sym typeface="Roboto Condensed Light"/>
              </a:rPr>
              <a:t>En cumplimiento del inciso segundo, la Comisión de Igualdad, Género e Inclusión Social da trámite al premio</a:t>
            </a:r>
            <a:r>
              <a:rPr lang="es-EC" dirty="0">
                <a:latin typeface="+mn-lt"/>
                <a:ea typeface="Calibri" panose="020F0502020204030204" pitchFamily="34" charset="0"/>
                <a:cs typeface="Times New Roman" panose="02020603050405020304" pitchFamily="18" charset="0"/>
              </a:rPr>
              <a:t>.</a:t>
            </a:r>
            <a:endParaRPr lang="es-EC" sz="1200"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61410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20"/>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noAutofit/>
          </a:bodyPr>
          <a:lstStyle/>
          <a:p>
            <a:r>
              <a:rPr lang="es-EC" dirty="0"/>
              <a:t>POSTULACIÓN Y CIERRE</a:t>
            </a:r>
          </a:p>
        </p:txBody>
      </p:sp>
      <p:sp>
        <p:nvSpPr>
          <p:cNvPr id="301" name="Google Shape;301;p20"/>
          <p:cNvSpPr txBox="1">
            <a:spLocks noGrp="1"/>
          </p:cNvSpPr>
          <p:nvPr>
            <p:ph type="body" idx="1"/>
          </p:nvPr>
        </p:nvSpPr>
        <p:spPr>
          <a:xfrm>
            <a:off x="0" y="1327350"/>
            <a:ext cx="9105399" cy="3145500"/>
          </a:xfrm>
          <a:prstGeom prst="rect">
            <a:avLst/>
          </a:prstGeom>
        </p:spPr>
        <p:txBody>
          <a:bodyPr spcFirstLastPara="1" wrap="square" lIns="91425" tIns="91425" rIns="91425" bIns="91425" anchor="t" anchorCtr="0">
            <a:noAutofit/>
          </a:bodyPr>
          <a:lstStyle/>
          <a:p>
            <a:pPr algn="just"/>
            <a:endParaRPr lang="es-EC" sz="1400" dirty="0">
              <a:solidFill>
                <a:schemeClr val="tx1"/>
              </a:solidFill>
            </a:endParaRPr>
          </a:p>
          <a:p>
            <a:pPr algn="just"/>
            <a:r>
              <a:rPr lang="es-EC" sz="1400" dirty="0">
                <a:solidFill>
                  <a:schemeClr val="tx1"/>
                </a:solidFill>
              </a:rPr>
              <a:t>La CIGIS trabajó </a:t>
            </a:r>
            <a:r>
              <a:rPr lang="es-EC" sz="1400" b="1" dirty="0">
                <a:solidFill>
                  <a:schemeClr val="tx1"/>
                </a:solidFill>
              </a:rPr>
              <a:t>en la creación de un reglamento, bases, y formularios los cuales no existían</a:t>
            </a:r>
            <a:r>
              <a:rPr lang="es-EC" sz="1400" dirty="0">
                <a:solidFill>
                  <a:schemeClr val="tx1"/>
                </a:solidFill>
              </a:rPr>
              <a:t>. Valorando: instrucción, experiencia de activismo, acciones realizadas, publicaciones e investigaciones, experiencia en proyectos, capacitación y actualizaciones.</a:t>
            </a:r>
          </a:p>
          <a:p>
            <a:pPr algn="just"/>
            <a:endParaRPr lang="es-EC" sz="1400" dirty="0">
              <a:solidFill>
                <a:schemeClr val="tx1"/>
              </a:solidFill>
            </a:endParaRPr>
          </a:p>
          <a:p>
            <a:pPr algn="just"/>
            <a:r>
              <a:rPr lang="es-EC" sz="1400" dirty="0">
                <a:solidFill>
                  <a:schemeClr val="tx1"/>
                </a:solidFill>
              </a:rPr>
              <a:t>La información estuvo disponible a través de la página web institucional </a:t>
            </a:r>
            <a:r>
              <a:rPr lang="es-EC" sz="1400" u="sng" dirty="0">
                <a:solidFill>
                  <a:schemeClr val="tx1"/>
                </a:solidFill>
                <a:hlinkClick r:id="rId3"/>
              </a:rPr>
              <a:t>www.quito.gob.ec</a:t>
            </a:r>
            <a:r>
              <a:rPr lang="es-EC" sz="1400" u="sng" dirty="0">
                <a:solidFill>
                  <a:schemeClr val="tx1"/>
                </a:solidFill>
              </a:rPr>
              <a:t>, proceso de convocatoria.</a:t>
            </a:r>
          </a:p>
          <a:p>
            <a:pPr algn="just"/>
            <a:r>
              <a:rPr lang="es-EC" sz="1400" dirty="0">
                <a:solidFill>
                  <a:schemeClr val="tx1"/>
                </a:solidFill>
              </a:rPr>
              <a:t>Se amplía la convocatoria por unanimidad. </a:t>
            </a:r>
            <a:r>
              <a:rPr lang="es-EC" sz="1400" u="sng" dirty="0">
                <a:solidFill>
                  <a:schemeClr val="tx1"/>
                </a:solidFill>
              </a:rPr>
              <a:t>(</a:t>
            </a:r>
            <a:r>
              <a:rPr lang="es-EC" sz="1400" dirty="0">
                <a:solidFill>
                  <a:schemeClr val="tx1"/>
                </a:solidFill>
              </a:rPr>
              <a:t>Comisión Extraordinaria del día viernes 22 de noviembre de 2019, la Comisión de Igualdad, Género e Inclusión Social, acoge la recomendación realizada por la Secretaría de Inclusión Social de ampliar hasta el 28 de noviembre de 2019).</a:t>
            </a:r>
          </a:p>
          <a:p>
            <a:pPr algn="just"/>
            <a:endParaRPr lang="es-MX" sz="1400" dirty="0">
              <a:solidFill>
                <a:schemeClr val="tx1"/>
              </a:solidFill>
            </a:endParaRPr>
          </a:p>
          <a:p>
            <a:pPr algn="just"/>
            <a:r>
              <a:rPr lang="es-EC" sz="1400" dirty="0">
                <a:solidFill>
                  <a:schemeClr val="tx1"/>
                </a:solidFill>
              </a:rPr>
              <a:t>Se registraron postulantes </a:t>
            </a:r>
          </a:p>
          <a:p>
            <a:pPr marL="76200" indent="0">
              <a:buNone/>
            </a:pPr>
            <a:endParaRPr lang="es-EC" sz="1200" dirty="0"/>
          </a:p>
          <a:p>
            <a:endParaRPr lang="es-MX" sz="1200" dirty="0"/>
          </a:p>
        </p:txBody>
      </p:sp>
      <p:sp>
        <p:nvSpPr>
          <p:cNvPr id="303" name="Google Shape;303;p20"/>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grpSp>
        <p:nvGrpSpPr>
          <p:cNvPr id="12" name="Google Shape;639;p37"/>
          <p:cNvGrpSpPr/>
          <p:nvPr/>
        </p:nvGrpSpPr>
        <p:grpSpPr>
          <a:xfrm>
            <a:off x="290946" y="509155"/>
            <a:ext cx="437030" cy="430263"/>
            <a:chOff x="6618700" y="1635475"/>
            <a:chExt cx="456675" cy="432325"/>
          </a:xfrm>
        </p:grpSpPr>
        <p:sp>
          <p:nvSpPr>
            <p:cNvPr id="13" name="Google Shape;640;p37"/>
            <p:cNvSpPr/>
            <p:nvPr/>
          </p:nvSpPr>
          <p:spPr>
            <a:xfrm>
              <a:off x="6663775" y="1904000"/>
              <a:ext cx="117525" cy="163800"/>
            </a:xfrm>
            <a:custGeom>
              <a:avLst/>
              <a:gdLst/>
              <a:ahLst/>
              <a:cxnLst/>
              <a:rect l="l" t="t" r="r" b="b"/>
              <a:pathLst>
                <a:path w="4701" h="6552" fill="none" extrusionOk="0">
                  <a:moveTo>
                    <a:pt x="0" y="0"/>
                  </a:moveTo>
                  <a:lnTo>
                    <a:pt x="512" y="6016"/>
                  </a:lnTo>
                  <a:lnTo>
                    <a:pt x="512" y="6016"/>
                  </a:lnTo>
                  <a:lnTo>
                    <a:pt x="536" y="6138"/>
                  </a:lnTo>
                  <a:lnTo>
                    <a:pt x="585" y="6235"/>
                  </a:lnTo>
                  <a:lnTo>
                    <a:pt x="633" y="6332"/>
                  </a:lnTo>
                  <a:lnTo>
                    <a:pt x="706" y="6406"/>
                  </a:lnTo>
                  <a:lnTo>
                    <a:pt x="804" y="6454"/>
                  </a:lnTo>
                  <a:lnTo>
                    <a:pt x="877" y="6503"/>
                  </a:lnTo>
                  <a:lnTo>
                    <a:pt x="999" y="6552"/>
                  </a:lnTo>
                  <a:lnTo>
                    <a:pt x="1096" y="6552"/>
                  </a:lnTo>
                  <a:lnTo>
                    <a:pt x="4116" y="6552"/>
                  </a:lnTo>
                  <a:lnTo>
                    <a:pt x="4116" y="6552"/>
                  </a:lnTo>
                  <a:lnTo>
                    <a:pt x="4238" y="6527"/>
                  </a:lnTo>
                  <a:lnTo>
                    <a:pt x="4360" y="6503"/>
                  </a:lnTo>
                  <a:lnTo>
                    <a:pt x="4457" y="6430"/>
                  </a:lnTo>
                  <a:lnTo>
                    <a:pt x="4554" y="6332"/>
                  </a:lnTo>
                  <a:lnTo>
                    <a:pt x="4554" y="6332"/>
                  </a:lnTo>
                  <a:lnTo>
                    <a:pt x="4628" y="6235"/>
                  </a:lnTo>
                  <a:lnTo>
                    <a:pt x="4676" y="6113"/>
                  </a:lnTo>
                  <a:lnTo>
                    <a:pt x="4701" y="5991"/>
                  </a:lnTo>
                  <a:lnTo>
                    <a:pt x="4676" y="5845"/>
                  </a:lnTo>
                  <a:lnTo>
                    <a:pt x="3678" y="98"/>
                  </a:lnTo>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41;p37"/>
            <p:cNvSpPr/>
            <p:nvPr/>
          </p:nvSpPr>
          <p:spPr>
            <a:xfrm>
              <a:off x="7046125" y="1775525"/>
              <a:ext cx="29250" cy="99275"/>
            </a:xfrm>
            <a:custGeom>
              <a:avLst/>
              <a:gdLst/>
              <a:ahLst/>
              <a:cxnLst/>
              <a:rect l="l" t="t" r="r" b="b"/>
              <a:pathLst>
                <a:path w="1170" h="3971" fill="none" extrusionOk="0">
                  <a:moveTo>
                    <a:pt x="1" y="3970"/>
                  </a:moveTo>
                  <a:lnTo>
                    <a:pt x="1" y="3970"/>
                  </a:lnTo>
                  <a:lnTo>
                    <a:pt x="245" y="3824"/>
                  </a:lnTo>
                  <a:lnTo>
                    <a:pt x="488" y="3629"/>
                  </a:lnTo>
                  <a:lnTo>
                    <a:pt x="683" y="3410"/>
                  </a:lnTo>
                  <a:lnTo>
                    <a:pt x="853" y="3166"/>
                  </a:lnTo>
                  <a:lnTo>
                    <a:pt x="1000" y="2898"/>
                  </a:lnTo>
                  <a:lnTo>
                    <a:pt x="1097" y="2606"/>
                  </a:lnTo>
                  <a:lnTo>
                    <a:pt x="1170" y="2314"/>
                  </a:lnTo>
                  <a:lnTo>
                    <a:pt x="1170" y="1997"/>
                  </a:lnTo>
                  <a:lnTo>
                    <a:pt x="1170" y="1997"/>
                  </a:lnTo>
                  <a:lnTo>
                    <a:pt x="1170" y="1681"/>
                  </a:lnTo>
                  <a:lnTo>
                    <a:pt x="1097" y="1364"/>
                  </a:lnTo>
                  <a:lnTo>
                    <a:pt x="1000" y="1096"/>
                  </a:lnTo>
                  <a:lnTo>
                    <a:pt x="853" y="828"/>
                  </a:lnTo>
                  <a:lnTo>
                    <a:pt x="683" y="585"/>
                  </a:lnTo>
                  <a:lnTo>
                    <a:pt x="488" y="366"/>
                  </a:lnTo>
                  <a:lnTo>
                    <a:pt x="245" y="171"/>
                  </a:lnTo>
                  <a:lnTo>
                    <a:pt x="1" y="0"/>
                  </a:lnTo>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642;p37"/>
            <p:cNvSpPr/>
            <p:nvPr/>
          </p:nvSpPr>
          <p:spPr>
            <a:xfrm>
              <a:off x="6618700" y="1751775"/>
              <a:ext cx="96850" cy="146750"/>
            </a:xfrm>
            <a:custGeom>
              <a:avLst/>
              <a:gdLst/>
              <a:ahLst/>
              <a:cxnLst/>
              <a:rect l="l" t="t" r="r" b="b"/>
              <a:pathLst>
                <a:path w="3874" h="5870" fill="none" extrusionOk="0">
                  <a:moveTo>
                    <a:pt x="3873" y="0"/>
                  </a:moveTo>
                  <a:lnTo>
                    <a:pt x="3873" y="0"/>
                  </a:lnTo>
                  <a:lnTo>
                    <a:pt x="2704" y="0"/>
                  </a:lnTo>
                  <a:lnTo>
                    <a:pt x="1730" y="0"/>
                  </a:lnTo>
                  <a:lnTo>
                    <a:pt x="1730" y="0"/>
                  </a:lnTo>
                  <a:lnTo>
                    <a:pt x="1560" y="25"/>
                  </a:lnTo>
                  <a:lnTo>
                    <a:pt x="1413" y="49"/>
                  </a:lnTo>
                  <a:lnTo>
                    <a:pt x="1243" y="98"/>
                  </a:lnTo>
                  <a:lnTo>
                    <a:pt x="1097" y="147"/>
                  </a:lnTo>
                  <a:lnTo>
                    <a:pt x="926" y="244"/>
                  </a:lnTo>
                  <a:lnTo>
                    <a:pt x="780" y="317"/>
                  </a:lnTo>
                  <a:lnTo>
                    <a:pt x="658" y="439"/>
                  </a:lnTo>
                  <a:lnTo>
                    <a:pt x="537" y="536"/>
                  </a:lnTo>
                  <a:lnTo>
                    <a:pt x="415" y="682"/>
                  </a:lnTo>
                  <a:lnTo>
                    <a:pt x="293" y="804"/>
                  </a:lnTo>
                  <a:lnTo>
                    <a:pt x="220" y="950"/>
                  </a:lnTo>
                  <a:lnTo>
                    <a:pt x="147" y="1096"/>
                  </a:lnTo>
                  <a:lnTo>
                    <a:pt x="74" y="1267"/>
                  </a:lnTo>
                  <a:lnTo>
                    <a:pt x="25" y="1437"/>
                  </a:lnTo>
                  <a:lnTo>
                    <a:pt x="1" y="1583"/>
                  </a:lnTo>
                  <a:lnTo>
                    <a:pt x="1" y="1754"/>
                  </a:lnTo>
                  <a:lnTo>
                    <a:pt x="1" y="4092"/>
                  </a:lnTo>
                  <a:lnTo>
                    <a:pt x="1" y="4092"/>
                  </a:lnTo>
                  <a:lnTo>
                    <a:pt x="1" y="4263"/>
                  </a:lnTo>
                  <a:lnTo>
                    <a:pt x="25" y="4433"/>
                  </a:lnTo>
                  <a:lnTo>
                    <a:pt x="74" y="4579"/>
                  </a:lnTo>
                  <a:lnTo>
                    <a:pt x="147" y="4750"/>
                  </a:lnTo>
                  <a:lnTo>
                    <a:pt x="220" y="4896"/>
                  </a:lnTo>
                  <a:lnTo>
                    <a:pt x="293" y="5042"/>
                  </a:lnTo>
                  <a:lnTo>
                    <a:pt x="415" y="5188"/>
                  </a:lnTo>
                  <a:lnTo>
                    <a:pt x="537" y="5310"/>
                  </a:lnTo>
                  <a:lnTo>
                    <a:pt x="658" y="5407"/>
                  </a:lnTo>
                  <a:lnTo>
                    <a:pt x="780" y="5529"/>
                  </a:lnTo>
                  <a:lnTo>
                    <a:pt x="926" y="5626"/>
                  </a:lnTo>
                  <a:lnTo>
                    <a:pt x="1097" y="5699"/>
                  </a:lnTo>
                  <a:lnTo>
                    <a:pt x="1243" y="5748"/>
                  </a:lnTo>
                  <a:lnTo>
                    <a:pt x="1413" y="5797"/>
                  </a:lnTo>
                  <a:lnTo>
                    <a:pt x="1560" y="5821"/>
                  </a:lnTo>
                  <a:lnTo>
                    <a:pt x="1730" y="5846"/>
                  </a:lnTo>
                  <a:lnTo>
                    <a:pt x="1730" y="5846"/>
                  </a:lnTo>
                  <a:lnTo>
                    <a:pt x="2704" y="5846"/>
                  </a:lnTo>
                  <a:lnTo>
                    <a:pt x="3873" y="5870"/>
                  </a:lnTo>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643;p37"/>
            <p:cNvSpPr/>
            <p:nvPr/>
          </p:nvSpPr>
          <p:spPr>
            <a:xfrm>
              <a:off x="6721600" y="1660450"/>
              <a:ext cx="278900" cy="329425"/>
            </a:xfrm>
            <a:custGeom>
              <a:avLst/>
              <a:gdLst/>
              <a:ahLst/>
              <a:cxnLst/>
              <a:rect l="l" t="t" r="r" b="b"/>
              <a:pathLst>
                <a:path w="11156" h="13177" fill="none" extrusionOk="0">
                  <a:moveTo>
                    <a:pt x="11155" y="0"/>
                  </a:moveTo>
                  <a:lnTo>
                    <a:pt x="11155" y="0"/>
                  </a:lnTo>
                  <a:lnTo>
                    <a:pt x="10766" y="317"/>
                  </a:lnTo>
                  <a:lnTo>
                    <a:pt x="10352" y="609"/>
                  </a:lnTo>
                  <a:lnTo>
                    <a:pt x="9938" y="901"/>
                  </a:lnTo>
                  <a:lnTo>
                    <a:pt x="9524" y="1169"/>
                  </a:lnTo>
                  <a:lnTo>
                    <a:pt x="9085" y="1413"/>
                  </a:lnTo>
                  <a:lnTo>
                    <a:pt x="8671" y="1632"/>
                  </a:lnTo>
                  <a:lnTo>
                    <a:pt x="7843" y="2046"/>
                  </a:lnTo>
                  <a:lnTo>
                    <a:pt x="7015" y="2387"/>
                  </a:lnTo>
                  <a:lnTo>
                    <a:pt x="6211" y="2679"/>
                  </a:lnTo>
                  <a:lnTo>
                    <a:pt x="5456" y="2898"/>
                  </a:lnTo>
                  <a:lnTo>
                    <a:pt x="4774" y="3093"/>
                  </a:lnTo>
                  <a:lnTo>
                    <a:pt x="4774" y="3093"/>
                  </a:lnTo>
                  <a:lnTo>
                    <a:pt x="4239" y="3215"/>
                  </a:lnTo>
                  <a:lnTo>
                    <a:pt x="3678" y="3312"/>
                  </a:lnTo>
                  <a:lnTo>
                    <a:pt x="3070" y="3410"/>
                  </a:lnTo>
                  <a:lnTo>
                    <a:pt x="2461" y="3459"/>
                  </a:lnTo>
                  <a:lnTo>
                    <a:pt x="1219" y="3580"/>
                  </a:lnTo>
                  <a:lnTo>
                    <a:pt x="1" y="3629"/>
                  </a:lnTo>
                  <a:lnTo>
                    <a:pt x="1" y="9523"/>
                  </a:lnTo>
                  <a:lnTo>
                    <a:pt x="1" y="9523"/>
                  </a:lnTo>
                  <a:lnTo>
                    <a:pt x="1219" y="9596"/>
                  </a:lnTo>
                  <a:lnTo>
                    <a:pt x="2461" y="9693"/>
                  </a:lnTo>
                  <a:lnTo>
                    <a:pt x="3070" y="9767"/>
                  </a:lnTo>
                  <a:lnTo>
                    <a:pt x="3678" y="9840"/>
                  </a:lnTo>
                  <a:lnTo>
                    <a:pt x="4239" y="9937"/>
                  </a:lnTo>
                  <a:lnTo>
                    <a:pt x="4774" y="10059"/>
                  </a:lnTo>
                  <a:lnTo>
                    <a:pt x="4774" y="10059"/>
                  </a:lnTo>
                  <a:lnTo>
                    <a:pt x="5456" y="10254"/>
                  </a:lnTo>
                  <a:lnTo>
                    <a:pt x="6211" y="10497"/>
                  </a:lnTo>
                  <a:lnTo>
                    <a:pt x="7015" y="10765"/>
                  </a:lnTo>
                  <a:lnTo>
                    <a:pt x="7843" y="11130"/>
                  </a:lnTo>
                  <a:lnTo>
                    <a:pt x="8671" y="11520"/>
                  </a:lnTo>
                  <a:lnTo>
                    <a:pt x="9085" y="11764"/>
                  </a:lnTo>
                  <a:lnTo>
                    <a:pt x="9524" y="12007"/>
                  </a:lnTo>
                  <a:lnTo>
                    <a:pt x="9938" y="12251"/>
                  </a:lnTo>
                  <a:lnTo>
                    <a:pt x="10352" y="12543"/>
                  </a:lnTo>
                  <a:lnTo>
                    <a:pt x="10766" y="12835"/>
                  </a:lnTo>
                  <a:lnTo>
                    <a:pt x="11155" y="13176"/>
                  </a:lnTo>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644;p37"/>
            <p:cNvSpPr/>
            <p:nvPr/>
          </p:nvSpPr>
          <p:spPr>
            <a:xfrm>
              <a:off x="7006550" y="1635475"/>
              <a:ext cx="34750" cy="378750"/>
            </a:xfrm>
            <a:custGeom>
              <a:avLst/>
              <a:gdLst/>
              <a:ahLst/>
              <a:cxnLst/>
              <a:rect l="l" t="t" r="r" b="b"/>
              <a:pathLst>
                <a:path w="1390" h="15150" fill="none" extrusionOk="0">
                  <a:moveTo>
                    <a:pt x="1024" y="49"/>
                  </a:moveTo>
                  <a:lnTo>
                    <a:pt x="1024" y="49"/>
                  </a:lnTo>
                  <a:lnTo>
                    <a:pt x="902" y="1"/>
                  </a:lnTo>
                  <a:lnTo>
                    <a:pt x="805" y="1"/>
                  </a:lnTo>
                  <a:lnTo>
                    <a:pt x="805" y="1"/>
                  </a:lnTo>
                  <a:lnTo>
                    <a:pt x="683" y="1"/>
                  </a:lnTo>
                  <a:lnTo>
                    <a:pt x="585" y="49"/>
                  </a:lnTo>
                  <a:lnTo>
                    <a:pt x="464" y="98"/>
                  </a:lnTo>
                  <a:lnTo>
                    <a:pt x="391" y="171"/>
                  </a:lnTo>
                  <a:lnTo>
                    <a:pt x="391" y="171"/>
                  </a:lnTo>
                  <a:lnTo>
                    <a:pt x="1" y="536"/>
                  </a:lnTo>
                  <a:lnTo>
                    <a:pt x="1" y="14638"/>
                  </a:lnTo>
                  <a:lnTo>
                    <a:pt x="1" y="14638"/>
                  </a:lnTo>
                  <a:lnTo>
                    <a:pt x="391" y="14979"/>
                  </a:lnTo>
                  <a:lnTo>
                    <a:pt x="391" y="14979"/>
                  </a:lnTo>
                  <a:lnTo>
                    <a:pt x="464" y="15052"/>
                  </a:lnTo>
                  <a:lnTo>
                    <a:pt x="585" y="15101"/>
                  </a:lnTo>
                  <a:lnTo>
                    <a:pt x="683" y="15149"/>
                  </a:lnTo>
                  <a:lnTo>
                    <a:pt x="805" y="15149"/>
                  </a:lnTo>
                  <a:lnTo>
                    <a:pt x="805" y="15149"/>
                  </a:lnTo>
                  <a:lnTo>
                    <a:pt x="902" y="15149"/>
                  </a:lnTo>
                  <a:lnTo>
                    <a:pt x="1024" y="15101"/>
                  </a:lnTo>
                  <a:lnTo>
                    <a:pt x="1024" y="15101"/>
                  </a:lnTo>
                  <a:lnTo>
                    <a:pt x="1170" y="15028"/>
                  </a:lnTo>
                  <a:lnTo>
                    <a:pt x="1292" y="14906"/>
                  </a:lnTo>
                  <a:lnTo>
                    <a:pt x="1365" y="14735"/>
                  </a:lnTo>
                  <a:lnTo>
                    <a:pt x="1389" y="14565"/>
                  </a:lnTo>
                  <a:lnTo>
                    <a:pt x="1389" y="585"/>
                  </a:lnTo>
                  <a:lnTo>
                    <a:pt x="1389" y="585"/>
                  </a:lnTo>
                  <a:lnTo>
                    <a:pt x="1365" y="415"/>
                  </a:lnTo>
                  <a:lnTo>
                    <a:pt x="1292" y="269"/>
                  </a:lnTo>
                  <a:lnTo>
                    <a:pt x="1170" y="122"/>
                  </a:lnTo>
                  <a:lnTo>
                    <a:pt x="1024" y="49"/>
                  </a:lnTo>
                  <a:lnTo>
                    <a:pt x="1024" y="49"/>
                  </a:lnTo>
                  <a:close/>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8" name="Imagen 1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370" y="4492631"/>
            <a:ext cx="1873569" cy="64667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9F84759-C3C2-1445-BE07-A21645ED40B4}"/>
              </a:ext>
            </a:extLst>
          </p:cNvPr>
          <p:cNvSpPr>
            <a:spLocks noGrp="1"/>
          </p:cNvSpPr>
          <p:nvPr>
            <p:ph type="title"/>
          </p:nvPr>
        </p:nvSpPr>
        <p:spPr/>
        <p:txBody>
          <a:bodyPr/>
          <a:lstStyle/>
          <a:p>
            <a:endParaRPr lang="es-ES_tradnl"/>
          </a:p>
        </p:txBody>
      </p:sp>
      <p:sp>
        <p:nvSpPr>
          <p:cNvPr id="3" name="Marcador de texto 2">
            <a:extLst>
              <a:ext uri="{FF2B5EF4-FFF2-40B4-BE49-F238E27FC236}">
                <a16:creationId xmlns:a16="http://schemas.microsoft.com/office/drawing/2014/main" id="{BEA4FC5A-28B2-A347-8CFB-9A63A0EE8DB3}"/>
              </a:ext>
            </a:extLst>
          </p:cNvPr>
          <p:cNvSpPr>
            <a:spLocks noGrp="1"/>
          </p:cNvSpPr>
          <p:nvPr>
            <p:ph type="body" idx="1"/>
          </p:nvPr>
        </p:nvSpPr>
        <p:spPr>
          <a:xfrm>
            <a:off x="814274" y="1327350"/>
            <a:ext cx="7712505" cy="3145500"/>
          </a:xfrm>
        </p:spPr>
        <p:txBody>
          <a:bodyPr/>
          <a:lstStyle/>
          <a:p>
            <a:r>
              <a:rPr lang="es-EC" sz="2000" dirty="0">
                <a:ea typeface="Calibri" panose="020F0502020204030204" pitchFamily="34" charset="0"/>
                <a:cs typeface="Times New Roman" panose="02020603050405020304" pitchFamily="18" charset="0"/>
              </a:rPr>
              <a:t>Con fecha 11 de diciembre de 2019, mediante Informe No. IC-CIG-2019-001 CIGIS emite </a:t>
            </a:r>
            <a:r>
              <a:rPr lang="es-EC" sz="2000" b="1" dirty="0">
                <a:ea typeface="Calibri" panose="020F0502020204030204" pitchFamily="34" charset="0"/>
                <a:cs typeface="Times New Roman" panose="02020603050405020304" pitchFamily="18" charset="0"/>
              </a:rPr>
              <a:t>dictamen favorable </a:t>
            </a:r>
            <a:r>
              <a:rPr lang="es-EC" sz="2000" dirty="0">
                <a:ea typeface="Calibri" panose="020F0502020204030204" pitchFamily="34" charset="0"/>
                <a:cs typeface="Times New Roman" panose="02020603050405020304" pitchFamily="18" charset="0"/>
              </a:rPr>
              <a:t>para que el Concejo Metropolitano otorgue el premio denominado Patricio Brabomalo del año 2019.</a:t>
            </a:r>
            <a:r>
              <a:rPr lang="es-EC" sz="2000" dirty="0"/>
              <a:t> </a:t>
            </a:r>
          </a:p>
          <a:p>
            <a:endParaRPr lang="es-EC" sz="2000" dirty="0"/>
          </a:p>
          <a:p>
            <a:r>
              <a:rPr lang="es-EC" sz="2000" dirty="0">
                <a:cs typeface="Times New Roman" panose="02020603050405020304" pitchFamily="18" charset="0"/>
              </a:rPr>
              <a:t> Por pedido de la presidencia y con el respaldo de los Concejales, se </a:t>
            </a:r>
            <a:r>
              <a:rPr lang="es-EC" sz="2000" b="1" dirty="0">
                <a:cs typeface="Times New Roman" panose="02020603050405020304" pitchFamily="18" charset="0"/>
              </a:rPr>
              <a:t>incluye  en la Sesión ordinaria 46</a:t>
            </a:r>
            <a:r>
              <a:rPr lang="es-EC" sz="2000" dirty="0">
                <a:cs typeface="Times New Roman" panose="02020603050405020304" pitchFamily="18" charset="0"/>
              </a:rPr>
              <a:t> del Concejo Metropolitano el 24 de diciembre de 2019. </a:t>
            </a:r>
            <a:r>
              <a:rPr lang="es-EC" sz="2000" b="1" dirty="0">
                <a:cs typeface="Times New Roman" panose="02020603050405020304" pitchFamily="18" charset="0"/>
              </a:rPr>
              <a:t>Sesión que es suspendida y que retomamos 17 meses después.</a:t>
            </a:r>
            <a:endParaRPr lang="es-ES_tradnl" sz="2000" b="1" dirty="0">
              <a:cs typeface="Times New Roman" panose="02020603050405020304" pitchFamily="18" charset="0"/>
            </a:endParaRPr>
          </a:p>
          <a:p>
            <a:endParaRPr lang="es-ES_tradnl" sz="2000" dirty="0"/>
          </a:p>
        </p:txBody>
      </p:sp>
      <p:sp>
        <p:nvSpPr>
          <p:cNvPr id="4" name="Marcador de número de diapositiva 3">
            <a:extLst>
              <a:ext uri="{FF2B5EF4-FFF2-40B4-BE49-F238E27FC236}">
                <a16:creationId xmlns:a16="http://schemas.microsoft.com/office/drawing/2014/main" id="{4D2ECBF6-B2D2-4642-AB2D-8D0D9380FE9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s-EC" smtClean="0"/>
              <a:t>5</a:t>
            </a:fld>
            <a:endParaRPr lang="es-EC"/>
          </a:p>
        </p:txBody>
      </p:sp>
      <p:pic>
        <p:nvPicPr>
          <p:cNvPr id="6" name="Imagen 5">
            <a:extLst>
              <a:ext uri="{FF2B5EF4-FFF2-40B4-BE49-F238E27FC236}">
                <a16:creationId xmlns:a16="http://schemas.microsoft.com/office/drawing/2014/main" id="{645AAE38-A946-1048-8341-5D79B7F205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0" y="4492631"/>
            <a:ext cx="1873569" cy="646675"/>
          </a:xfrm>
          <a:prstGeom prst="rect">
            <a:avLst/>
          </a:prstGeom>
        </p:spPr>
      </p:pic>
    </p:spTree>
    <p:extLst>
      <p:ext uri="{BB962C8B-B14F-4D97-AF65-F5344CB8AC3E}">
        <p14:creationId xmlns:p14="http://schemas.microsoft.com/office/powerpoint/2010/main" val="1110250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99"/>
        <p:cNvGrpSpPr/>
        <p:nvPr/>
      </p:nvGrpSpPr>
      <p:grpSpPr>
        <a:xfrm>
          <a:off x="0" y="0"/>
          <a:ext cx="0" cy="0"/>
          <a:chOff x="0" y="0"/>
          <a:chExt cx="0" cy="0"/>
        </a:xfrm>
      </p:grpSpPr>
      <p:sp>
        <p:nvSpPr>
          <p:cNvPr id="300" name="Google Shape;300;p20"/>
          <p:cNvSpPr txBox="1">
            <a:spLocks noGrp="1"/>
          </p:cNvSpPr>
          <p:nvPr>
            <p:ph type="title"/>
          </p:nvPr>
        </p:nvSpPr>
        <p:spPr>
          <a:xfrm>
            <a:off x="814275" y="392575"/>
            <a:ext cx="5492400" cy="766200"/>
          </a:xfrm>
          <a:prstGeom prst="rect">
            <a:avLst/>
          </a:prstGeom>
        </p:spPr>
        <p:txBody>
          <a:bodyPr spcFirstLastPara="1" wrap="square" lIns="91425" tIns="91425" rIns="91425" bIns="91425" anchor="ctr" anchorCtr="0">
            <a:noAutofit/>
          </a:bodyPr>
          <a:lstStyle/>
          <a:p>
            <a:r>
              <a:rPr lang="es-EC" dirty="0"/>
              <a:t>LABOR DESTACADA</a:t>
            </a:r>
          </a:p>
        </p:txBody>
      </p:sp>
      <p:sp>
        <p:nvSpPr>
          <p:cNvPr id="301" name="Google Shape;301;p20"/>
          <p:cNvSpPr txBox="1">
            <a:spLocks noGrp="1"/>
          </p:cNvSpPr>
          <p:nvPr>
            <p:ph type="body" idx="1"/>
          </p:nvPr>
        </p:nvSpPr>
        <p:spPr>
          <a:xfrm>
            <a:off x="290946" y="1573928"/>
            <a:ext cx="8559882" cy="2346022"/>
          </a:xfrm>
          <a:prstGeom prst="rect">
            <a:avLst/>
          </a:prstGeom>
        </p:spPr>
        <p:txBody>
          <a:bodyPr spcFirstLastPara="1" wrap="square" lIns="91425" tIns="91425" rIns="91425" bIns="91425" anchor="t" anchorCtr="0">
            <a:noAutofit/>
          </a:bodyPr>
          <a:lstStyle/>
          <a:p>
            <a:pPr algn="just"/>
            <a:r>
              <a:rPr lang="es-EC" dirty="0"/>
              <a:t>La Comisión en el ejercicio de sus atribuciones ha resuelto </a:t>
            </a:r>
            <a:r>
              <a:rPr lang="es-EC" b="1" dirty="0"/>
              <a:t>recomendar al Concejo la entrega del premio Patricio Brabomalo en favor del señor Pepe Urriola Pérez</a:t>
            </a:r>
            <a:r>
              <a:rPr lang="es-EC" dirty="0"/>
              <a:t>; quien es un </a:t>
            </a:r>
            <a:r>
              <a:rPr lang="es-EC" b="1" dirty="0"/>
              <a:t>activista de amplia trayectoria</a:t>
            </a:r>
            <a:r>
              <a:rPr lang="es-EC" dirty="0"/>
              <a:t>, que representa el proceso histórico de defensa de derechos, </a:t>
            </a:r>
            <a:r>
              <a:rPr lang="es-EC" b="1" dirty="0"/>
              <a:t>figura central en el logro de la despenalización de la homosexualidad en el sistema jurídico ecuatoriano</a:t>
            </a:r>
            <a:r>
              <a:rPr lang="es-EC" dirty="0"/>
              <a:t>; sin duda uno de los hitos fundamentales para la comunidad GLBTI.</a:t>
            </a:r>
          </a:p>
          <a:p>
            <a:pPr algn="just"/>
            <a:r>
              <a:rPr lang="es-EC" sz="2000" dirty="0">
                <a:solidFill>
                  <a:schemeClr val="tx1"/>
                </a:solidFill>
              </a:rPr>
              <a:t>)</a:t>
            </a:r>
          </a:p>
          <a:p>
            <a:pPr algn="just"/>
            <a:endParaRPr lang="es-MX" sz="1400" u="sng" dirty="0">
              <a:solidFill>
                <a:schemeClr val="tx1"/>
              </a:solidFill>
            </a:endParaRPr>
          </a:p>
          <a:p>
            <a:pPr marL="76200" indent="0" algn="just">
              <a:buNone/>
            </a:pPr>
            <a:endParaRPr lang="es-MX" sz="1400" dirty="0">
              <a:solidFill>
                <a:schemeClr val="tx1"/>
              </a:solidFill>
            </a:endParaRPr>
          </a:p>
          <a:p>
            <a:pPr marL="76200" indent="0">
              <a:buNone/>
            </a:pPr>
            <a:r>
              <a:rPr lang="es-MX" sz="1200" dirty="0"/>
              <a:t> </a:t>
            </a:r>
            <a:endParaRPr lang="es-EC" sz="1200" dirty="0"/>
          </a:p>
          <a:p>
            <a:endParaRPr lang="es-MX" sz="1200" dirty="0"/>
          </a:p>
        </p:txBody>
      </p:sp>
      <p:sp>
        <p:nvSpPr>
          <p:cNvPr id="303" name="Google Shape;303;p20"/>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grpSp>
        <p:nvGrpSpPr>
          <p:cNvPr id="12" name="Google Shape;639;p37"/>
          <p:cNvGrpSpPr/>
          <p:nvPr/>
        </p:nvGrpSpPr>
        <p:grpSpPr>
          <a:xfrm>
            <a:off x="290946" y="509155"/>
            <a:ext cx="437030" cy="430263"/>
            <a:chOff x="6618700" y="1635475"/>
            <a:chExt cx="456675" cy="432325"/>
          </a:xfrm>
        </p:grpSpPr>
        <p:sp>
          <p:nvSpPr>
            <p:cNvPr id="13" name="Google Shape;640;p37"/>
            <p:cNvSpPr/>
            <p:nvPr/>
          </p:nvSpPr>
          <p:spPr>
            <a:xfrm>
              <a:off x="6663775" y="1904000"/>
              <a:ext cx="117525" cy="163800"/>
            </a:xfrm>
            <a:custGeom>
              <a:avLst/>
              <a:gdLst/>
              <a:ahLst/>
              <a:cxnLst/>
              <a:rect l="l" t="t" r="r" b="b"/>
              <a:pathLst>
                <a:path w="4701" h="6552" fill="none" extrusionOk="0">
                  <a:moveTo>
                    <a:pt x="0" y="0"/>
                  </a:moveTo>
                  <a:lnTo>
                    <a:pt x="512" y="6016"/>
                  </a:lnTo>
                  <a:lnTo>
                    <a:pt x="512" y="6016"/>
                  </a:lnTo>
                  <a:lnTo>
                    <a:pt x="536" y="6138"/>
                  </a:lnTo>
                  <a:lnTo>
                    <a:pt x="585" y="6235"/>
                  </a:lnTo>
                  <a:lnTo>
                    <a:pt x="633" y="6332"/>
                  </a:lnTo>
                  <a:lnTo>
                    <a:pt x="706" y="6406"/>
                  </a:lnTo>
                  <a:lnTo>
                    <a:pt x="804" y="6454"/>
                  </a:lnTo>
                  <a:lnTo>
                    <a:pt x="877" y="6503"/>
                  </a:lnTo>
                  <a:lnTo>
                    <a:pt x="999" y="6552"/>
                  </a:lnTo>
                  <a:lnTo>
                    <a:pt x="1096" y="6552"/>
                  </a:lnTo>
                  <a:lnTo>
                    <a:pt x="4116" y="6552"/>
                  </a:lnTo>
                  <a:lnTo>
                    <a:pt x="4116" y="6552"/>
                  </a:lnTo>
                  <a:lnTo>
                    <a:pt x="4238" y="6527"/>
                  </a:lnTo>
                  <a:lnTo>
                    <a:pt x="4360" y="6503"/>
                  </a:lnTo>
                  <a:lnTo>
                    <a:pt x="4457" y="6430"/>
                  </a:lnTo>
                  <a:lnTo>
                    <a:pt x="4554" y="6332"/>
                  </a:lnTo>
                  <a:lnTo>
                    <a:pt x="4554" y="6332"/>
                  </a:lnTo>
                  <a:lnTo>
                    <a:pt x="4628" y="6235"/>
                  </a:lnTo>
                  <a:lnTo>
                    <a:pt x="4676" y="6113"/>
                  </a:lnTo>
                  <a:lnTo>
                    <a:pt x="4701" y="5991"/>
                  </a:lnTo>
                  <a:lnTo>
                    <a:pt x="4676" y="5845"/>
                  </a:lnTo>
                  <a:lnTo>
                    <a:pt x="3678" y="98"/>
                  </a:lnTo>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641;p37"/>
            <p:cNvSpPr/>
            <p:nvPr/>
          </p:nvSpPr>
          <p:spPr>
            <a:xfrm>
              <a:off x="7046125" y="1775525"/>
              <a:ext cx="29250" cy="99275"/>
            </a:xfrm>
            <a:custGeom>
              <a:avLst/>
              <a:gdLst/>
              <a:ahLst/>
              <a:cxnLst/>
              <a:rect l="l" t="t" r="r" b="b"/>
              <a:pathLst>
                <a:path w="1170" h="3971" fill="none" extrusionOk="0">
                  <a:moveTo>
                    <a:pt x="1" y="3970"/>
                  </a:moveTo>
                  <a:lnTo>
                    <a:pt x="1" y="3970"/>
                  </a:lnTo>
                  <a:lnTo>
                    <a:pt x="245" y="3824"/>
                  </a:lnTo>
                  <a:lnTo>
                    <a:pt x="488" y="3629"/>
                  </a:lnTo>
                  <a:lnTo>
                    <a:pt x="683" y="3410"/>
                  </a:lnTo>
                  <a:lnTo>
                    <a:pt x="853" y="3166"/>
                  </a:lnTo>
                  <a:lnTo>
                    <a:pt x="1000" y="2898"/>
                  </a:lnTo>
                  <a:lnTo>
                    <a:pt x="1097" y="2606"/>
                  </a:lnTo>
                  <a:lnTo>
                    <a:pt x="1170" y="2314"/>
                  </a:lnTo>
                  <a:lnTo>
                    <a:pt x="1170" y="1997"/>
                  </a:lnTo>
                  <a:lnTo>
                    <a:pt x="1170" y="1997"/>
                  </a:lnTo>
                  <a:lnTo>
                    <a:pt x="1170" y="1681"/>
                  </a:lnTo>
                  <a:lnTo>
                    <a:pt x="1097" y="1364"/>
                  </a:lnTo>
                  <a:lnTo>
                    <a:pt x="1000" y="1096"/>
                  </a:lnTo>
                  <a:lnTo>
                    <a:pt x="853" y="828"/>
                  </a:lnTo>
                  <a:lnTo>
                    <a:pt x="683" y="585"/>
                  </a:lnTo>
                  <a:lnTo>
                    <a:pt x="488" y="366"/>
                  </a:lnTo>
                  <a:lnTo>
                    <a:pt x="245" y="171"/>
                  </a:lnTo>
                  <a:lnTo>
                    <a:pt x="1" y="0"/>
                  </a:lnTo>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642;p37"/>
            <p:cNvSpPr/>
            <p:nvPr/>
          </p:nvSpPr>
          <p:spPr>
            <a:xfrm>
              <a:off x="6618700" y="1751775"/>
              <a:ext cx="96850" cy="146750"/>
            </a:xfrm>
            <a:custGeom>
              <a:avLst/>
              <a:gdLst/>
              <a:ahLst/>
              <a:cxnLst/>
              <a:rect l="l" t="t" r="r" b="b"/>
              <a:pathLst>
                <a:path w="3874" h="5870" fill="none" extrusionOk="0">
                  <a:moveTo>
                    <a:pt x="3873" y="0"/>
                  </a:moveTo>
                  <a:lnTo>
                    <a:pt x="3873" y="0"/>
                  </a:lnTo>
                  <a:lnTo>
                    <a:pt x="2704" y="0"/>
                  </a:lnTo>
                  <a:lnTo>
                    <a:pt x="1730" y="0"/>
                  </a:lnTo>
                  <a:lnTo>
                    <a:pt x="1730" y="0"/>
                  </a:lnTo>
                  <a:lnTo>
                    <a:pt x="1560" y="25"/>
                  </a:lnTo>
                  <a:lnTo>
                    <a:pt x="1413" y="49"/>
                  </a:lnTo>
                  <a:lnTo>
                    <a:pt x="1243" y="98"/>
                  </a:lnTo>
                  <a:lnTo>
                    <a:pt x="1097" y="147"/>
                  </a:lnTo>
                  <a:lnTo>
                    <a:pt x="926" y="244"/>
                  </a:lnTo>
                  <a:lnTo>
                    <a:pt x="780" y="317"/>
                  </a:lnTo>
                  <a:lnTo>
                    <a:pt x="658" y="439"/>
                  </a:lnTo>
                  <a:lnTo>
                    <a:pt x="537" y="536"/>
                  </a:lnTo>
                  <a:lnTo>
                    <a:pt x="415" y="682"/>
                  </a:lnTo>
                  <a:lnTo>
                    <a:pt x="293" y="804"/>
                  </a:lnTo>
                  <a:lnTo>
                    <a:pt x="220" y="950"/>
                  </a:lnTo>
                  <a:lnTo>
                    <a:pt x="147" y="1096"/>
                  </a:lnTo>
                  <a:lnTo>
                    <a:pt x="74" y="1267"/>
                  </a:lnTo>
                  <a:lnTo>
                    <a:pt x="25" y="1437"/>
                  </a:lnTo>
                  <a:lnTo>
                    <a:pt x="1" y="1583"/>
                  </a:lnTo>
                  <a:lnTo>
                    <a:pt x="1" y="1754"/>
                  </a:lnTo>
                  <a:lnTo>
                    <a:pt x="1" y="4092"/>
                  </a:lnTo>
                  <a:lnTo>
                    <a:pt x="1" y="4092"/>
                  </a:lnTo>
                  <a:lnTo>
                    <a:pt x="1" y="4263"/>
                  </a:lnTo>
                  <a:lnTo>
                    <a:pt x="25" y="4433"/>
                  </a:lnTo>
                  <a:lnTo>
                    <a:pt x="74" y="4579"/>
                  </a:lnTo>
                  <a:lnTo>
                    <a:pt x="147" y="4750"/>
                  </a:lnTo>
                  <a:lnTo>
                    <a:pt x="220" y="4896"/>
                  </a:lnTo>
                  <a:lnTo>
                    <a:pt x="293" y="5042"/>
                  </a:lnTo>
                  <a:lnTo>
                    <a:pt x="415" y="5188"/>
                  </a:lnTo>
                  <a:lnTo>
                    <a:pt x="537" y="5310"/>
                  </a:lnTo>
                  <a:lnTo>
                    <a:pt x="658" y="5407"/>
                  </a:lnTo>
                  <a:lnTo>
                    <a:pt x="780" y="5529"/>
                  </a:lnTo>
                  <a:lnTo>
                    <a:pt x="926" y="5626"/>
                  </a:lnTo>
                  <a:lnTo>
                    <a:pt x="1097" y="5699"/>
                  </a:lnTo>
                  <a:lnTo>
                    <a:pt x="1243" y="5748"/>
                  </a:lnTo>
                  <a:lnTo>
                    <a:pt x="1413" y="5797"/>
                  </a:lnTo>
                  <a:lnTo>
                    <a:pt x="1560" y="5821"/>
                  </a:lnTo>
                  <a:lnTo>
                    <a:pt x="1730" y="5846"/>
                  </a:lnTo>
                  <a:lnTo>
                    <a:pt x="1730" y="5846"/>
                  </a:lnTo>
                  <a:lnTo>
                    <a:pt x="2704" y="5846"/>
                  </a:lnTo>
                  <a:lnTo>
                    <a:pt x="3873" y="5870"/>
                  </a:lnTo>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643;p37"/>
            <p:cNvSpPr/>
            <p:nvPr/>
          </p:nvSpPr>
          <p:spPr>
            <a:xfrm>
              <a:off x="6721600" y="1660450"/>
              <a:ext cx="278900" cy="329425"/>
            </a:xfrm>
            <a:custGeom>
              <a:avLst/>
              <a:gdLst/>
              <a:ahLst/>
              <a:cxnLst/>
              <a:rect l="l" t="t" r="r" b="b"/>
              <a:pathLst>
                <a:path w="11156" h="13177" fill="none" extrusionOk="0">
                  <a:moveTo>
                    <a:pt x="11155" y="0"/>
                  </a:moveTo>
                  <a:lnTo>
                    <a:pt x="11155" y="0"/>
                  </a:lnTo>
                  <a:lnTo>
                    <a:pt x="10766" y="317"/>
                  </a:lnTo>
                  <a:lnTo>
                    <a:pt x="10352" y="609"/>
                  </a:lnTo>
                  <a:lnTo>
                    <a:pt x="9938" y="901"/>
                  </a:lnTo>
                  <a:lnTo>
                    <a:pt x="9524" y="1169"/>
                  </a:lnTo>
                  <a:lnTo>
                    <a:pt x="9085" y="1413"/>
                  </a:lnTo>
                  <a:lnTo>
                    <a:pt x="8671" y="1632"/>
                  </a:lnTo>
                  <a:lnTo>
                    <a:pt x="7843" y="2046"/>
                  </a:lnTo>
                  <a:lnTo>
                    <a:pt x="7015" y="2387"/>
                  </a:lnTo>
                  <a:lnTo>
                    <a:pt x="6211" y="2679"/>
                  </a:lnTo>
                  <a:lnTo>
                    <a:pt x="5456" y="2898"/>
                  </a:lnTo>
                  <a:lnTo>
                    <a:pt x="4774" y="3093"/>
                  </a:lnTo>
                  <a:lnTo>
                    <a:pt x="4774" y="3093"/>
                  </a:lnTo>
                  <a:lnTo>
                    <a:pt x="4239" y="3215"/>
                  </a:lnTo>
                  <a:lnTo>
                    <a:pt x="3678" y="3312"/>
                  </a:lnTo>
                  <a:lnTo>
                    <a:pt x="3070" y="3410"/>
                  </a:lnTo>
                  <a:lnTo>
                    <a:pt x="2461" y="3459"/>
                  </a:lnTo>
                  <a:lnTo>
                    <a:pt x="1219" y="3580"/>
                  </a:lnTo>
                  <a:lnTo>
                    <a:pt x="1" y="3629"/>
                  </a:lnTo>
                  <a:lnTo>
                    <a:pt x="1" y="9523"/>
                  </a:lnTo>
                  <a:lnTo>
                    <a:pt x="1" y="9523"/>
                  </a:lnTo>
                  <a:lnTo>
                    <a:pt x="1219" y="9596"/>
                  </a:lnTo>
                  <a:lnTo>
                    <a:pt x="2461" y="9693"/>
                  </a:lnTo>
                  <a:lnTo>
                    <a:pt x="3070" y="9767"/>
                  </a:lnTo>
                  <a:lnTo>
                    <a:pt x="3678" y="9840"/>
                  </a:lnTo>
                  <a:lnTo>
                    <a:pt x="4239" y="9937"/>
                  </a:lnTo>
                  <a:lnTo>
                    <a:pt x="4774" y="10059"/>
                  </a:lnTo>
                  <a:lnTo>
                    <a:pt x="4774" y="10059"/>
                  </a:lnTo>
                  <a:lnTo>
                    <a:pt x="5456" y="10254"/>
                  </a:lnTo>
                  <a:lnTo>
                    <a:pt x="6211" y="10497"/>
                  </a:lnTo>
                  <a:lnTo>
                    <a:pt x="7015" y="10765"/>
                  </a:lnTo>
                  <a:lnTo>
                    <a:pt x="7843" y="11130"/>
                  </a:lnTo>
                  <a:lnTo>
                    <a:pt x="8671" y="11520"/>
                  </a:lnTo>
                  <a:lnTo>
                    <a:pt x="9085" y="11764"/>
                  </a:lnTo>
                  <a:lnTo>
                    <a:pt x="9524" y="12007"/>
                  </a:lnTo>
                  <a:lnTo>
                    <a:pt x="9938" y="12251"/>
                  </a:lnTo>
                  <a:lnTo>
                    <a:pt x="10352" y="12543"/>
                  </a:lnTo>
                  <a:lnTo>
                    <a:pt x="10766" y="12835"/>
                  </a:lnTo>
                  <a:lnTo>
                    <a:pt x="11155" y="13176"/>
                  </a:lnTo>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644;p37"/>
            <p:cNvSpPr/>
            <p:nvPr/>
          </p:nvSpPr>
          <p:spPr>
            <a:xfrm>
              <a:off x="7006550" y="1635475"/>
              <a:ext cx="34750" cy="378750"/>
            </a:xfrm>
            <a:custGeom>
              <a:avLst/>
              <a:gdLst/>
              <a:ahLst/>
              <a:cxnLst/>
              <a:rect l="l" t="t" r="r" b="b"/>
              <a:pathLst>
                <a:path w="1390" h="15150" fill="none" extrusionOk="0">
                  <a:moveTo>
                    <a:pt x="1024" y="49"/>
                  </a:moveTo>
                  <a:lnTo>
                    <a:pt x="1024" y="49"/>
                  </a:lnTo>
                  <a:lnTo>
                    <a:pt x="902" y="1"/>
                  </a:lnTo>
                  <a:lnTo>
                    <a:pt x="805" y="1"/>
                  </a:lnTo>
                  <a:lnTo>
                    <a:pt x="805" y="1"/>
                  </a:lnTo>
                  <a:lnTo>
                    <a:pt x="683" y="1"/>
                  </a:lnTo>
                  <a:lnTo>
                    <a:pt x="585" y="49"/>
                  </a:lnTo>
                  <a:lnTo>
                    <a:pt x="464" y="98"/>
                  </a:lnTo>
                  <a:lnTo>
                    <a:pt x="391" y="171"/>
                  </a:lnTo>
                  <a:lnTo>
                    <a:pt x="391" y="171"/>
                  </a:lnTo>
                  <a:lnTo>
                    <a:pt x="1" y="536"/>
                  </a:lnTo>
                  <a:lnTo>
                    <a:pt x="1" y="14638"/>
                  </a:lnTo>
                  <a:lnTo>
                    <a:pt x="1" y="14638"/>
                  </a:lnTo>
                  <a:lnTo>
                    <a:pt x="391" y="14979"/>
                  </a:lnTo>
                  <a:lnTo>
                    <a:pt x="391" y="14979"/>
                  </a:lnTo>
                  <a:lnTo>
                    <a:pt x="464" y="15052"/>
                  </a:lnTo>
                  <a:lnTo>
                    <a:pt x="585" y="15101"/>
                  </a:lnTo>
                  <a:lnTo>
                    <a:pt x="683" y="15149"/>
                  </a:lnTo>
                  <a:lnTo>
                    <a:pt x="805" y="15149"/>
                  </a:lnTo>
                  <a:lnTo>
                    <a:pt x="805" y="15149"/>
                  </a:lnTo>
                  <a:lnTo>
                    <a:pt x="902" y="15149"/>
                  </a:lnTo>
                  <a:lnTo>
                    <a:pt x="1024" y="15101"/>
                  </a:lnTo>
                  <a:lnTo>
                    <a:pt x="1024" y="15101"/>
                  </a:lnTo>
                  <a:lnTo>
                    <a:pt x="1170" y="15028"/>
                  </a:lnTo>
                  <a:lnTo>
                    <a:pt x="1292" y="14906"/>
                  </a:lnTo>
                  <a:lnTo>
                    <a:pt x="1365" y="14735"/>
                  </a:lnTo>
                  <a:lnTo>
                    <a:pt x="1389" y="14565"/>
                  </a:lnTo>
                  <a:lnTo>
                    <a:pt x="1389" y="585"/>
                  </a:lnTo>
                  <a:lnTo>
                    <a:pt x="1389" y="585"/>
                  </a:lnTo>
                  <a:lnTo>
                    <a:pt x="1365" y="415"/>
                  </a:lnTo>
                  <a:lnTo>
                    <a:pt x="1292" y="269"/>
                  </a:lnTo>
                  <a:lnTo>
                    <a:pt x="1170" y="122"/>
                  </a:lnTo>
                  <a:lnTo>
                    <a:pt x="1024" y="49"/>
                  </a:lnTo>
                  <a:lnTo>
                    <a:pt x="1024" y="49"/>
                  </a:lnTo>
                  <a:close/>
                </a:path>
              </a:pathLst>
            </a:custGeom>
            <a:noFill/>
            <a:ln w="12175" cap="rnd" cmpd="sng">
              <a:solidFill>
                <a:srgbClr val="FFC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18" name="Imagen 1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70" y="4492631"/>
            <a:ext cx="1873569" cy="646675"/>
          </a:xfrm>
          <a:prstGeom prst="rect">
            <a:avLst/>
          </a:prstGeom>
        </p:spPr>
      </p:pic>
    </p:spTree>
    <p:extLst>
      <p:ext uri="{BB962C8B-B14F-4D97-AF65-F5344CB8AC3E}">
        <p14:creationId xmlns:p14="http://schemas.microsoft.com/office/powerpoint/2010/main" val="1211563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r>
              <a:rPr lang="es-EC" dirty="0"/>
              <a:t>HITOS POBLACIÓN GLTBI</a:t>
            </a:r>
          </a:p>
        </p:txBody>
      </p:sp>
      <p:sp>
        <p:nvSpPr>
          <p:cNvPr id="190" name="Google Shape;190;p12"/>
          <p:cNvSpPr txBox="1">
            <a:spLocks noGrp="1"/>
          </p:cNvSpPr>
          <p:nvPr>
            <p:ph type="body" idx="2"/>
          </p:nvPr>
        </p:nvSpPr>
        <p:spPr>
          <a:xfrm>
            <a:off x="4696409" y="1609343"/>
            <a:ext cx="4302118" cy="2536630"/>
          </a:xfrm>
          <a:prstGeom prst="rect">
            <a:avLst/>
          </a:prstGeom>
        </p:spPr>
        <p:style>
          <a:lnRef idx="3">
            <a:schemeClr val="lt1"/>
          </a:lnRef>
          <a:fillRef idx="1">
            <a:schemeClr val="accent3"/>
          </a:fillRef>
          <a:effectRef idx="1">
            <a:schemeClr val="accent3"/>
          </a:effectRef>
          <a:fontRef idx="minor">
            <a:schemeClr val="lt1"/>
          </a:fontRef>
        </p:style>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es-MX" sz="1200" b="1" dirty="0">
                <a:solidFill>
                  <a:srgbClr val="FF9800"/>
                </a:solidFill>
              </a:rPr>
              <a:t>*</a:t>
            </a:r>
            <a:endParaRPr sz="1200" dirty="0">
              <a:solidFill>
                <a:srgbClr val="FF9800"/>
              </a:solidFill>
            </a:endParaRPr>
          </a:p>
          <a:p>
            <a:pPr algn="just"/>
            <a:r>
              <a:rPr lang="es-EC" sz="1500" dirty="0">
                <a:solidFill>
                  <a:schemeClr val="tx1"/>
                </a:solidFill>
              </a:rPr>
              <a:t>Para el año 2008, la Constitución de la República del Ecuador plasmó en el artículo 11 “nadie podrá ser discriminado por razones de etnia, lugar de nacimiento, edad, sexo, identidad de género, identidad cultural, estado civil, idioma, religión, ideología, filiación política, pasado judicial, condición socioeconómica, condición migratoria, orientación sexual, estado de salud, portar VIH, discapacidad, diferencia física”.</a:t>
            </a:r>
          </a:p>
          <a:p>
            <a:pPr marL="0" lvl="0" indent="0" algn="l" rtl="0">
              <a:spcBef>
                <a:spcPts val="600"/>
              </a:spcBef>
              <a:spcAft>
                <a:spcPts val="1000"/>
              </a:spcAft>
              <a:buNone/>
            </a:pPr>
            <a:endParaRPr sz="1200" b="1"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7</a:t>
            </a:fld>
            <a:endParaRPr/>
          </a:p>
        </p:txBody>
      </p:sp>
      <p:sp>
        <p:nvSpPr>
          <p:cNvPr id="193" name="Google Shape;193;p12"/>
          <p:cNvSpPr txBox="1">
            <a:spLocks noGrp="1"/>
          </p:cNvSpPr>
          <p:nvPr>
            <p:ph type="body" idx="1"/>
          </p:nvPr>
        </p:nvSpPr>
        <p:spPr>
          <a:xfrm>
            <a:off x="318585" y="1609343"/>
            <a:ext cx="3744259" cy="2432720"/>
          </a:xfrm>
          <a:prstGeom prst="rect">
            <a:avLst/>
          </a:prstGeom>
        </p:spPr>
        <p:style>
          <a:lnRef idx="3">
            <a:schemeClr val="lt1"/>
          </a:lnRef>
          <a:fillRef idx="1">
            <a:schemeClr val="accent3"/>
          </a:fillRef>
          <a:effectRef idx="1">
            <a:schemeClr val="accent3"/>
          </a:effectRef>
          <a:fontRef idx="minor">
            <a:schemeClr val="lt1"/>
          </a:fontRef>
        </p:style>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en" sz="1200" b="1" dirty="0">
                <a:solidFill>
                  <a:srgbClr val="FF9800"/>
                </a:solidFill>
              </a:rPr>
              <a:t>*</a:t>
            </a:r>
            <a:endParaRPr sz="1200" dirty="0">
              <a:solidFill>
                <a:srgbClr val="FF9800"/>
              </a:solidFill>
            </a:endParaRPr>
          </a:p>
          <a:p>
            <a:pPr algn="just"/>
            <a:r>
              <a:rPr lang="es-EC" sz="1500" dirty="0">
                <a:solidFill>
                  <a:schemeClr val="tx1"/>
                </a:solidFill>
              </a:rPr>
              <a:t>El 27 de noviembre de 1997 se despenaliza la homosexualidad en el ecuador, a través de la suspensión de los efectos del artículo 516 del Código Penal, proceso impulsado por militantes del colectivo de mujeres </a:t>
            </a:r>
            <a:r>
              <a:rPr lang="es-EC" sz="1500" dirty="0" err="1">
                <a:solidFill>
                  <a:schemeClr val="tx1"/>
                </a:solidFill>
              </a:rPr>
              <a:t>trans</a:t>
            </a:r>
            <a:r>
              <a:rPr lang="es-EC" sz="1500" dirty="0">
                <a:solidFill>
                  <a:schemeClr val="tx1"/>
                </a:solidFill>
              </a:rPr>
              <a:t> “</a:t>
            </a:r>
            <a:r>
              <a:rPr lang="es-EC" sz="1500" dirty="0" err="1">
                <a:solidFill>
                  <a:schemeClr val="tx1"/>
                </a:solidFill>
              </a:rPr>
              <a:t>Coccinelle</a:t>
            </a:r>
            <a:r>
              <a:rPr lang="es-EC" sz="1500" dirty="0">
                <a:solidFill>
                  <a:schemeClr val="tx1"/>
                </a:solidFill>
              </a:rPr>
              <a:t>”.</a:t>
            </a:r>
          </a:p>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3" name="Imagen 2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370" y="4492631"/>
            <a:ext cx="1873569" cy="64667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8"/>
        <p:cNvGrpSpPr/>
        <p:nvPr/>
      </p:nvGrpSpPr>
      <p:grpSpPr>
        <a:xfrm>
          <a:off x="0" y="0"/>
          <a:ext cx="0" cy="0"/>
          <a:chOff x="0" y="0"/>
          <a:chExt cx="0" cy="0"/>
        </a:xfrm>
      </p:grpSpPr>
      <p:sp>
        <p:nvSpPr>
          <p:cNvPr id="189" name="Google Shape;189;p12"/>
          <p:cNvSpPr txBox="1">
            <a:spLocks noGrp="1"/>
          </p:cNvSpPr>
          <p:nvPr>
            <p:ph type="title"/>
          </p:nvPr>
        </p:nvSpPr>
        <p:spPr>
          <a:xfrm>
            <a:off x="814275" y="392575"/>
            <a:ext cx="5258400" cy="766200"/>
          </a:xfrm>
          <a:prstGeom prst="rect">
            <a:avLst/>
          </a:prstGeom>
        </p:spPr>
        <p:txBody>
          <a:bodyPr spcFirstLastPara="1" wrap="square" lIns="91425" tIns="91425" rIns="91425" bIns="91425" anchor="ctr" anchorCtr="0">
            <a:noAutofit/>
          </a:bodyPr>
          <a:lstStyle/>
          <a:p>
            <a:r>
              <a:rPr lang="es-EC" dirty="0"/>
              <a:t>HITOS POBLACIÓN GLTBI</a:t>
            </a:r>
          </a:p>
        </p:txBody>
      </p:sp>
      <p:sp>
        <p:nvSpPr>
          <p:cNvPr id="190" name="Google Shape;190;p12"/>
          <p:cNvSpPr txBox="1">
            <a:spLocks noGrp="1"/>
          </p:cNvSpPr>
          <p:nvPr>
            <p:ph type="body" idx="2"/>
          </p:nvPr>
        </p:nvSpPr>
        <p:spPr>
          <a:xfrm>
            <a:off x="4748364" y="1404742"/>
            <a:ext cx="4083909" cy="2367158"/>
          </a:xfrm>
          <a:prstGeom prst="rect">
            <a:avLst/>
          </a:prstGeom>
        </p:spPr>
        <p:style>
          <a:lnRef idx="3">
            <a:schemeClr val="lt1"/>
          </a:lnRef>
          <a:fillRef idx="1">
            <a:schemeClr val="accent3"/>
          </a:fillRef>
          <a:effectRef idx="1">
            <a:schemeClr val="accent3"/>
          </a:effectRef>
          <a:fontRef idx="minor">
            <a:schemeClr val="lt1"/>
          </a:fontRef>
        </p:style>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es-MX" sz="1200" b="1" dirty="0">
                <a:solidFill>
                  <a:srgbClr val="FF9800"/>
                </a:solidFill>
              </a:rPr>
              <a:t>*</a:t>
            </a:r>
            <a:endParaRPr sz="1200" dirty="0">
              <a:solidFill>
                <a:srgbClr val="FF9800"/>
              </a:solidFill>
            </a:endParaRPr>
          </a:p>
          <a:p>
            <a:pPr algn="just"/>
            <a:r>
              <a:rPr lang="es-EC" sz="1500" dirty="0">
                <a:solidFill>
                  <a:schemeClr val="tx1"/>
                </a:solidFill>
              </a:rPr>
              <a:t>En el año 2016 se aprobó la “Ley Orgánica de Gestión de la Identidad y Datos Civiles” que, a través del artículo 78, posibilita el cambio de nombres y del artículo 94 “voluntariamente al cumplir la mayoría de edad y por una sola vez, la persona por autodeterminación podrá sustituir el campo sexo por el de género que puede ser masculino o femenino”.</a:t>
            </a:r>
          </a:p>
          <a:p>
            <a:pPr marL="0" lvl="0" indent="0" algn="l" rtl="0">
              <a:spcBef>
                <a:spcPts val="600"/>
              </a:spcBef>
              <a:spcAft>
                <a:spcPts val="1000"/>
              </a:spcAft>
              <a:buNone/>
            </a:pPr>
            <a:endParaRPr sz="1200" b="1" dirty="0"/>
          </a:p>
        </p:txBody>
      </p:sp>
      <p:sp>
        <p:nvSpPr>
          <p:cNvPr id="192" name="Google Shape;192;p12"/>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
        <p:nvSpPr>
          <p:cNvPr id="193" name="Google Shape;193;p12"/>
          <p:cNvSpPr txBox="1">
            <a:spLocks noGrp="1"/>
          </p:cNvSpPr>
          <p:nvPr>
            <p:ph type="body" idx="1"/>
          </p:nvPr>
        </p:nvSpPr>
        <p:spPr>
          <a:xfrm>
            <a:off x="338887" y="1404742"/>
            <a:ext cx="3305450" cy="2086603"/>
          </a:xfrm>
          <a:prstGeom prst="rect">
            <a:avLst/>
          </a:prstGeom>
        </p:spPr>
        <p:style>
          <a:lnRef idx="3">
            <a:schemeClr val="lt1"/>
          </a:lnRef>
          <a:fillRef idx="1">
            <a:schemeClr val="accent3"/>
          </a:fillRef>
          <a:effectRef idx="1">
            <a:schemeClr val="accent3"/>
          </a:effectRef>
          <a:fontRef idx="minor">
            <a:schemeClr val="lt1"/>
          </a:fontRef>
        </p:style>
        <p:txBody>
          <a:bodyPr spcFirstLastPara="1" wrap="square" lIns="91425" tIns="91425" rIns="91425" bIns="91425" anchor="t" anchorCtr="0">
            <a:noAutofit/>
          </a:bodyPr>
          <a:lstStyle/>
          <a:p>
            <a:pPr marL="0" lvl="0" indent="0" algn="l" rtl="0">
              <a:spcBef>
                <a:spcPts val="600"/>
              </a:spcBef>
              <a:spcAft>
                <a:spcPts val="0"/>
              </a:spcAft>
              <a:buClr>
                <a:schemeClr val="dk1"/>
              </a:buClr>
              <a:buSzPts val="1100"/>
              <a:buFont typeface="Arial"/>
              <a:buNone/>
            </a:pPr>
            <a:r>
              <a:rPr lang="en" sz="1200" b="1" dirty="0">
                <a:solidFill>
                  <a:srgbClr val="FF9800"/>
                </a:solidFill>
              </a:rPr>
              <a:t>*</a:t>
            </a:r>
            <a:endParaRPr sz="1200" dirty="0">
              <a:solidFill>
                <a:srgbClr val="FF9800"/>
              </a:solidFill>
            </a:endParaRPr>
          </a:p>
          <a:p>
            <a:pPr algn="just"/>
            <a:r>
              <a:rPr lang="es-EC" sz="1500" dirty="0">
                <a:solidFill>
                  <a:schemeClr val="tx1"/>
                </a:solidFill>
              </a:rPr>
              <a:t>En el año 2014 el Código Orgánico Integral Penal (COIP) tipifica la discriminación como delito (art. 176), además que los actos de odio (art. 177) puedan tener una sanción “con pena privativa de libertad de uno a tres años”.</a:t>
            </a:r>
          </a:p>
          <a:p>
            <a:pPr marL="0" lvl="0" indent="0" algn="l" rtl="0">
              <a:spcBef>
                <a:spcPts val="600"/>
              </a:spcBef>
              <a:spcAft>
                <a:spcPts val="0"/>
              </a:spcAft>
              <a:buClr>
                <a:schemeClr val="dk1"/>
              </a:buClr>
              <a:buSzPts val="1100"/>
              <a:buFont typeface="Arial"/>
              <a:buNone/>
            </a:pPr>
            <a:endParaRPr sz="1200" dirty="0"/>
          </a:p>
          <a:p>
            <a:pPr marL="0" lvl="0" indent="0" algn="l" rtl="0">
              <a:spcBef>
                <a:spcPts val="600"/>
              </a:spcBef>
              <a:spcAft>
                <a:spcPts val="1000"/>
              </a:spcAft>
              <a:buNone/>
            </a:pPr>
            <a:endParaRPr dirty="0"/>
          </a:p>
        </p:txBody>
      </p:sp>
      <p:grpSp>
        <p:nvGrpSpPr>
          <p:cNvPr id="194" name="Google Shape;194;p12"/>
          <p:cNvGrpSpPr/>
          <p:nvPr/>
        </p:nvGrpSpPr>
        <p:grpSpPr>
          <a:xfrm>
            <a:off x="293683" y="574116"/>
            <a:ext cx="309041" cy="403123"/>
            <a:chOff x="590250" y="244200"/>
            <a:chExt cx="407975" cy="532175"/>
          </a:xfrm>
        </p:grpSpPr>
        <p:sp>
          <p:nvSpPr>
            <p:cNvPr id="195" name="Google Shape;195;p12"/>
            <p:cNvSpPr/>
            <p:nvPr/>
          </p:nvSpPr>
          <p:spPr>
            <a:xfrm>
              <a:off x="623125" y="313625"/>
              <a:ext cx="375100" cy="462750"/>
            </a:xfrm>
            <a:custGeom>
              <a:avLst/>
              <a:gdLst/>
              <a:ahLst/>
              <a:cxnLst/>
              <a:rect l="l" t="t" r="r" b="b"/>
              <a:pathLst>
                <a:path w="15004" h="18510" fill="none" extrusionOk="0">
                  <a:moveTo>
                    <a:pt x="1" y="17536"/>
                  </a:moveTo>
                  <a:lnTo>
                    <a:pt x="1" y="17536"/>
                  </a:lnTo>
                  <a:lnTo>
                    <a:pt x="1" y="17536"/>
                  </a:lnTo>
                  <a:lnTo>
                    <a:pt x="25" y="17682"/>
                  </a:lnTo>
                  <a:lnTo>
                    <a:pt x="49" y="17852"/>
                  </a:lnTo>
                  <a:lnTo>
                    <a:pt x="123" y="18023"/>
                  </a:lnTo>
                  <a:lnTo>
                    <a:pt x="220" y="18193"/>
                  </a:lnTo>
                  <a:lnTo>
                    <a:pt x="293" y="18291"/>
                  </a:lnTo>
                  <a:lnTo>
                    <a:pt x="390" y="18364"/>
                  </a:lnTo>
                  <a:lnTo>
                    <a:pt x="488" y="18412"/>
                  </a:lnTo>
                  <a:lnTo>
                    <a:pt x="610" y="18461"/>
                  </a:lnTo>
                  <a:lnTo>
                    <a:pt x="756" y="18510"/>
                  </a:lnTo>
                  <a:lnTo>
                    <a:pt x="926" y="18510"/>
                  </a:lnTo>
                  <a:lnTo>
                    <a:pt x="14468" y="18510"/>
                  </a:lnTo>
                  <a:lnTo>
                    <a:pt x="14468" y="18510"/>
                  </a:lnTo>
                  <a:lnTo>
                    <a:pt x="14541" y="18510"/>
                  </a:lnTo>
                  <a:lnTo>
                    <a:pt x="14614" y="18485"/>
                  </a:lnTo>
                  <a:lnTo>
                    <a:pt x="14736" y="18412"/>
                  </a:lnTo>
                  <a:lnTo>
                    <a:pt x="14833" y="18291"/>
                  </a:lnTo>
                  <a:lnTo>
                    <a:pt x="14906" y="18144"/>
                  </a:lnTo>
                  <a:lnTo>
                    <a:pt x="14955" y="17974"/>
                  </a:lnTo>
                  <a:lnTo>
                    <a:pt x="14979" y="17779"/>
                  </a:lnTo>
                  <a:lnTo>
                    <a:pt x="15003" y="17438"/>
                  </a:lnTo>
                  <a:lnTo>
                    <a:pt x="15003" y="487"/>
                  </a:lnTo>
                  <a:lnTo>
                    <a:pt x="15003" y="487"/>
                  </a:lnTo>
                  <a:lnTo>
                    <a:pt x="15003" y="341"/>
                  </a:lnTo>
                  <a:lnTo>
                    <a:pt x="14979" y="219"/>
                  </a:lnTo>
                  <a:lnTo>
                    <a:pt x="14955" y="146"/>
                  </a:lnTo>
                  <a:lnTo>
                    <a:pt x="14906" y="73"/>
                  </a:lnTo>
                  <a:lnTo>
                    <a:pt x="14833" y="49"/>
                  </a:lnTo>
                  <a:lnTo>
                    <a:pt x="14736" y="24"/>
                  </a:lnTo>
                  <a:lnTo>
                    <a:pt x="14468"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6" name="Google Shape;196;p12"/>
            <p:cNvSpPr/>
            <p:nvPr/>
          </p:nvSpPr>
          <p:spPr>
            <a:xfrm>
              <a:off x="590250" y="269775"/>
              <a:ext cx="377525" cy="462775"/>
            </a:xfrm>
            <a:custGeom>
              <a:avLst/>
              <a:gdLst/>
              <a:ahLst/>
              <a:cxnLst/>
              <a:rect l="l" t="t" r="r" b="b"/>
              <a:pathLst>
                <a:path w="15101" h="18511" fill="none" extrusionOk="0">
                  <a:moveTo>
                    <a:pt x="14321" y="0"/>
                  </a:moveTo>
                  <a:lnTo>
                    <a:pt x="780" y="0"/>
                  </a:lnTo>
                  <a:lnTo>
                    <a:pt x="780" y="0"/>
                  </a:lnTo>
                  <a:lnTo>
                    <a:pt x="634" y="25"/>
                  </a:lnTo>
                  <a:lnTo>
                    <a:pt x="488" y="74"/>
                  </a:lnTo>
                  <a:lnTo>
                    <a:pt x="342" y="122"/>
                  </a:lnTo>
                  <a:lnTo>
                    <a:pt x="220" y="220"/>
                  </a:lnTo>
                  <a:lnTo>
                    <a:pt x="122" y="341"/>
                  </a:lnTo>
                  <a:lnTo>
                    <a:pt x="74" y="488"/>
                  </a:lnTo>
                  <a:lnTo>
                    <a:pt x="25" y="634"/>
                  </a:lnTo>
                  <a:lnTo>
                    <a:pt x="1" y="780"/>
                  </a:lnTo>
                  <a:lnTo>
                    <a:pt x="1" y="17731"/>
                  </a:lnTo>
                  <a:lnTo>
                    <a:pt x="1" y="17731"/>
                  </a:lnTo>
                  <a:lnTo>
                    <a:pt x="25" y="17877"/>
                  </a:lnTo>
                  <a:lnTo>
                    <a:pt x="74" y="18023"/>
                  </a:lnTo>
                  <a:lnTo>
                    <a:pt x="122" y="18169"/>
                  </a:lnTo>
                  <a:lnTo>
                    <a:pt x="220" y="18291"/>
                  </a:lnTo>
                  <a:lnTo>
                    <a:pt x="342" y="18388"/>
                  </a:lnTo>
                  <a:lnTo>
                    <a:pt x="488" y="18437"/>
                  </a:lnTo>
                  <a:lnTo>
                    <a:pt x="634" y="18486"/>
                  </a:lnTo>
                  <a:lnTo>
                    <a:pt x="780" y="18510"/>
                  </a:lnTo>
                  <a:lnTo>
                    <a:pt x="14321" y="18510"/>
                  </a:lnTo>
                  <a:lnTo>
                    <a:pt x="14321" y="18510"/>
                  </a:lnTo>
                  <a:lnTo>
                    <a:pt x="14467" y="18486"/>
                  </a:lnTo>
                  <a:lnTo>
                    <a:pt x="14614" y="18437"/>
                  </a:lnTo>
                  <a:lnTo>
                    <a:pt x="14760" y="18388"/>
                  </a:lnTo>
                  <a:lnTo>
                    <a:pt x="14881" y="18291"/>
                  </a:lnTo>
                  <a:lnTo>
                    <a:pt x="14979" y="18169"/>
                  </a:lnTo>
                  <a:lnTo>
                    <a:pt x="15028" y="18023"/>
                  </a:lnTo>
                  <a:lnTo>
                    <a:pt x="15076" y="17877"/>
                  </a:lnTo>
                  <a:lnTo>
                    <a:pt x="15101" y="17731"/>
                  </a:lnTo>
                  <a:lnTo>
                    <a:pt x="15101" y="780"/>
                  </a:lnTo>
                  <a:lnTo>
                    <a:pt x="15101" y="780"/>
                  </a:lnTo>
                  <a:lnTo>
                    <a:pt x="15076" y="634"/>
                  </a:lnTo>
                  <a:lnTo>
                    <a:pt x="15028" y="488"/>
                  </a:lnTo>
                  <a:lnTo>
                    <a:pt x="14979" y="341"/>
                  </a:lnTo>
                  <a:lnTo>
                    <a:pt x="14881" y="220"/>
                  </a:lnTo>
                  <a:lnTo>
                    <a:pt x="14760" y="122"/>
                  </a:lnTo>
                  <a:lnTo>
                    <a:pt x="14614" y="74"/>
                  </a:lnTo>
                  <a:lnTo>
                    <a:pt x="14467" y="25"/>
                  </a:lnTo>
                  <a:lnTo>
                    <a:pt x="14321" y="0"/>
                  </a:lnTo>
                  <a:lnTo>
                    <a:pt x="14321"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7" name="Google Shape;197;p12"/>
            <p:cNvSpPr/>
            <p:nvPr/>
          </p:nvSpPr>
          <p:spPr>
            <a:xfrm>
              <a:off x="796650" y="274025"/>
              <a:ext cx="45100" cy="45100"/>
            </a:xfrm>
            <a:custGeom>
              <a:avLst/>
              <a:gdLst/>
              <a:ahLst/>
              <a:cxnLst/>
              <a:rect l="l" t="t" r="r" b="b"/>
              <a:pathLst>
                <a:path w="1804" h="1804" fill="none" extrusionOk="0">
                  <a:moveTo>
                    <a:pt x="902" y="1"/>
                  </a:moveTo>
                  <a:lnTo>
                    <a:pt x="902" y="1"/>
                  </a:lnTo>
                  <a:lnTo>
                    <a:pt x="1073" y="25"/>
                  </a:lnTo>
                  <a:lnTo>
                    <a:pt x="1243" y="74"/>
                  </a:lnTo>
                  <a:lnTo>
                    <a:pt x="1414"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4" y="1657"/>
                  </a:lnTo>
                  <a:lnTo>
                    <a:pt x="1243" y="1730"/>
                  </a:lnTo>
                  <a:lnTo>
                    <a:pt x="1073" y="1779"/>
                  </a:lnTo>
                  <a:lnTo>
                    <a:pt x="902" y="1803"/>
                  </a:lnTo>
                  <a:lnTo>
                    <a:pt x="902" y="1803"/>
                  </a:lnTo>
                  <a:lnTo>
                    <a:pt x="732" y="1779"/>
                  </a:lnTo>
                  <a:lnTo>
                    <a:pt x="561" y="1730"/>
                  </a:lnTo>
                  <a:lnTo>
                    <a:pt x="391"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1" y="147"/>
                  </a:lnTo>
                  <a:lnTo>
                    <a:pt x="561" y="74"/>
                  </a:lnTo>
                  <a:lnTo>
                    <a:pt x="732"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12"/>
            <p:cNvSpPr/>
            <p:nvPr/>
          </p:nvSpPr>
          <p:spPr>
            <a:xfrm>
              <a:off x="713850" y="274025"/>
              <a:ext cx="45075" cy="45100"/>
            </a:xfrm>
            <a:custGeom>
              <a:avLst/>
              <a:gdLst/>
              <a:ahLst/>
              <a:cxnLst/>
              <a:rect l="l" t="t" r="r" b="b"/>
              <a:pathLst>
                <a:path w="1803" h="1804" fill="none" extrusionOk="0">
                  <a:moveTo>
                    <a:pt x="902" y="1"/>
                  </a:moveTo>
                  <a:lnTo>
                    <a:pt x="902" y="1"/>
                  </a:lnTo>
                  <a:lnTo>
                    <a:pt x="1072" y="25"/>
                  </a:lnTo>
                  <a:lnTo>
                    <a:pt x="1243" y="74"/>
                  </a:lnTo>
                  <a:lnTo>
                    <a:pt x="1413" y="147"/>
                  </a:lnTo>
                  <a:lnTo>
                    <a:pt x="1535" y="269"/>
                  </a:lnTo>
                  <a:lnTo>
                    <a:pt x="1657" y="391"/>
                  </a:lnTo>
                  <a:lnTo>
                    <a:pt x="1730" y="561"/>
                  </a:lnTo>
                  <a:lnTo>
                    <a:pt x="1779" y="732"/>
                  </a:lnTo>
                  <a:lnTo>
                    <a:pt x="1803" y="902"/>
                  </a:lnTo>
                  <a:lnTo>
                    <a:pt x="1803" y="902"/>
                  </a:lnTo>
                  <a:lnTo>
                    <a:pt x="1779"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9" y="1535"/>
                  </a:lnTo>
                  <a:lnTo>
                    <a:pt x="147" y="1414"/>
                  </a:lnTo>
                  <a:lnTo>
                    <a:pt x="74" y="1243"/>
                  </a:lnTo>
                  <a:lnTo>
                    <a:pt x="25" y="1073"/>
                  </a:lnTo>
                  <a:lnTo>
                    <a:pt x="1" y="902"/>
                  </a:lnTo>
                  <a:lnTo>
                    <a:pt x="1" y="902"/>
                  </a:lnTo>
                  <a:lnTo>
                    <a:pt x="25" y="732"/>
                  </a:lnTo>
                  <a:lnTo>
                    <a:pt x="74" y="561"/>
                  </a:lnTo>
                  <a:lnTo>
                    <a:pt x="147" y="391"/>
                  </a:lnTo>
                  <a:lnTo>
                    <a:pt x="269" y="269"/>
                  </a:lnTo>
                  <a:lnTo>
                    <a:pt x="390" y="147"/>
                  </a:lnTo>
                  <a:lnTo>
                    <a:pt x="561" y="74"/>
                  </a:lnTo>
                  <a:lnTo>
                    <a:pt x="731" y="25"/>
                  </a:lnTo>
                  <a:lnTo>
                    <a:pt x="902" y="1"/>
                  </a:lnTo>
                  <a:lnTo>
                    <a:pt x="902"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12"/>
            <p:cNvSpPr/>
            <p:nvPr/>
          </p:nvSpPr>
          <p:spPr>
            <a:xfrm>
              <a:off x="631050" y="274025"/>
              <a:ext cx="45075" cy="45100"/>
            </a:xfrm>
            <a:custGeom>
              <a:avLst/>
              <a:gdLst/>
              <a:ahLst/>
              <a:cxnLst/>
              <a:rect l="l" t="t" r="r" b="b"/>
              <a:pathLst>
                <a:path w="1803" h="1804" fill="none" extrusionOk="0">
                  <a:moveTo>
                    <a:pt x="0" y="902"/>
                  </a:moveTo>
                  <a:lnTo>
                    <a:pt x="0" y="902"/>
                  </a:lnTo>
                  <a:lnTo>
                    <a:pt x="25" y="732"/>
                  </a:lnTo>
                  <a:lnTo>
                    <a:pt x="73" y="561"/>
                  </a:lnTo>
                  <a:lnTo>
                    <a:pt x="147" y="391"/>
                  </a:lnTo>
                  <a:lnTo>
                    <a:pt x="268" y="269"/>
                  </a:lnTo>
                  <a:lnTo>
                    <a:pt x="390" y="147"/>
                  </a:lnTo>
                  <a:lnTo>
                    <a:pt x="561" y="74"/>
                  </a:lnTo>
                  <a:lnTo>
                    <a:pt x="731" y="25"/>
                  </a:lnTo>
                  <a:lnTo>
                    <a:pt x="902" y="1"/>
                  </a:lnTo>
                  <a:lnTo>
                    <a:pt x="902" y="1"/>
                  </a:lnTo>
                  <a:lnTo>
                    <a:pt x="1072" y="25"/>
                  </a:lnTo>
                  <a:lnTo>
                    <a:pt x="1243" y="74"/>
                  </a:lnTo>
                  <a:lnTo>
                    <a:pt x="1413" y="147"/>
                  </a:lnTo>
                  <a:lnTo>
                    <a:pt x="1535" y="269"/>
                  </a:lnTo>
                  <a:lnTo>
                    <a:pt x="1657" y="391"/>
                  </a:lnTo>
                  <a:lnTo>
                    <a:pt x="1730" y="561"/>
                  </a:lnTo>
                  <a:lnTo>
                    <a:pt x="1778" y="732"/>
                  </a:lnTo>
                  <a:lnTo>
                    <a:pt x="1803" y="902"/>
                  </a:lnTo>
                  <a:lnTo>
                    <a:pt x="1803" y="902"/>
                  </a:lnTo>
                  <a:lnTo>
                    <a:pt x="1778" y="1073"/>
                  </a:lnTo>
                  <a:lnTo>
                    <a:pt x="1730" y="1243"/>
                  </a:lnTo>
                  <a:lnTo>
                    <a:pt x="1657" y="1414"/>
                  </a:lnTo>
                  <a:lnTo>
                    <a:pt x="1535" y="1535"/>
                  </a:lnTo>
                  <a:lnTo>
                    <a:pt x="1413" y="1657"/>
                  </a:lnTo>
                  <a:lnTo>
                    <a:pt x="1243" y="1730"/>
                  </a:lnTo>
                  <a:lnTo>
                    <a:pt x="1072" y="1779"/>
                  </a:lnTo>
                  <a:lnTo>
                    <a:pt x="902" y="1803"/>
                  </a:lnTo>
                  <a:lnTo>
                    <a:pt x="902" y="1803"/>
                  </a:lnTo>
                  <a:lnTo>
                    <a:pt x="731" y="1779"/>
                  </a:lnTo>
                  <a:lnTo>
                    <a:pt x="561" y="1730"/>
                  </a:lnTo>
                  <a:lnTo>
                    <a:pt x="390" y="1657"/>
                  </a:lnTo>
                  <a:lnTo>
                    <a:pt x="268" y="1535"/>
                  </a:lnTo>
                  <a:lnTo>
                    <a:pt x="147" y="1414"/>
                  </a:lnTo>
                  <a:lnTo>
                    <a:pt x="73" y="1243"/>
                  </a:lnTo>
                  <a:lnTo>
                    <a:pt x="25" y="1073"/>
                  </a:lnTo>
                  <a:lnTo>
                    <a:pt x="0" y="902"/>
                  </a:lnTo>
                  <a:lnTo>
                    <a:pt x="0" y="902"/>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12"/>
            <p:cNvSpPr/>
            <p:nvPr/>
          </p:nvSpPr>
          <p:spPr>
            <a:xfrm>
              <a:off x="649925" y="590050"/>
              <a:ext cx="133975" cy="25"/>
            </a:xfrm>
            <a:custGeom>
              <a:avLst/>
              <a:gdLst/>
              <a:ahLst/>
              <a:cxnLst/>
              <a:rect l="l" t="t" r="r" b="b"/>
              <a:pathLst>
                <a:path w="5359" h="1" fill="none" extrusionOk="0">
                  <a:moveTo>
                    <a:pt x="5358" y="0"/>
                  </a:moveTo>
                  <a:lnTo>
                    <a:pt x="0" y="0"/>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1" name="Google Shape;201;p12"/>
            <p:cNvSpPr/>
            <p:nvPr/>
          </p:nvSpPr>
          <p:spPr>
            <a:xfrm>
              <a:off x="649925" y="5346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2" name="Google Shape;202;p12"/>
            <p:cNvSpPr/>
            <p:nvPr/>
          </p:nvSpPr>
          <p:spPr>
            <a:xfrm>
              <a:off x="649925" y="4798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3" name="Google Shape;203;p12"/>
            <p:cNvSpPr/>
            <p:nvPr/>
          </p:nvSpPr>
          <p:spPr>
            <a:xfrm>
              <a:off x="649925" y="424425"/>
              <a:ext cx="255750" cy="25"/>
            </a:xfrm>
            <a:custGeom>
              <a:avLst/>
              <a:gdLst/>
              <a:ahLst/>
              <a:cxnLst/>
              <a:rect l="l" t="t" r="r" b="b"/>
              <a:pathLst>
                <a:path w="10230" h="1" fill="none" extrusionOk="0">
                  <a:moveTo>
                    <a:pt x="10229" y="1"/>
                  </a:moveTo>
                  <a:lnTo>
                    <a:pt x="0" y="1"/>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4" name="Google Shape;204;p12"/>
            <p:cNvSpPr/>
            <p:nvPr/>
          </p:nvSpPr>
          <p:spPr>
            <a:xfrm>
              <a:off x="879475" y="274025"/>
              <a:ext cx="45075" cy="45100"/>
            </a:xfrm>
            <a:custGeom>
              <a:avLst/>
              <a:gdLst/>
              <a:ahLst/>
              <a:cxnLst/>
              <a:rect l="l" t="t" r="r" b="b"/>
              <a:pathLst>
                <a:path w="1803" h="1804" fill="none" extrusionOk="0">
                  <a:moveTo>
                    <a:pt x="901" y="1803"/>
                  </a:moveTo>
                  <a:lnTo>
                    <a:pt x="901" y="1803"/>
                  </a:lnTo>
                  <a:lnTo>
                    <a:pt x="731" y="1779"/>
                  </a:lnTo>
                  <a:lnTo>
                    <a:pt x="560" y="1730"/>
                  </a:lnTo>
                  <a:lnTo>
                    <a:pt x="390" y="1657"/>
                  </a:lnTo>
                  <a:lnTo>
                    <a:pt x="268" y="1535"/>
                  </a:lnTo>
                  <a:lnTo>
                    <a:pt x="146" y="1414"/>
                  </a:lnTo>
                  <a:lnTo>
                    <a:pt x="73" y="1243"/>
                  </a:lnTo>
                  <a:lnTo>
                    <a:pt x="25" y="1073"/>
                  </a:lnTo>
                  <a:lnTo>
                    <a:pt x="0" y="902"/>
                  </a:lnTo>
                  <a:lnTo>
                    <a:pt x="0" y="902"/>
                  </a:lnTo>
                  <a:lnTo>
                    <a:pt x="25" y="732"/>
                  </a:lnTo>
                  <a:lnTo>
                    <a:pt x="73" y="561"/>
                  </a:lnTo>
                  <a:lnTo>
                    <a:pt x="146" y="391"/>
                  </a:lnTo>
                  <a:lnTo>
                    <a:pt x="268" y="269"/>
                  </a:lnTo>
                  <a:lnTo>
                    <a:pt x="390" y="147"/>
                  </a:lnTo>
                  <a:lnTo>
                    <a:pt x="560" y="74"/>
                  </a:lnTo>
                  <a:lnTo>
                    <a:pt x="731" y="25"/>
                  </a:lnTo>
                  <a:lnTo>
                    <a:pt x="901" y="1"/>
                  </a:lnTo>
                  <a:lnTo>
                    <a:pt x="901" y="1"/>
                  </a:lnTo>
                  <a:lnTo>
                    <a:pt x="1072" y="25"/>
                  </a:lnTo>
                  <a:lnTo>
                    <a:pt x="1242" y="74"/>
                  </a:lnTo>
                  <a:lnTo>
                    <a:pt x="1413" y="147"/>
                  </a:lnTo>
                  <a:lnTo>
                    <a:pt x="1535" y="269"/>
                  </a:lnTo>
                  <a:lnTo>
                    <a:pt x="1656" y="391"/>
                  </a:lnTo>
                  <a:lnTo>
                    <a:pt x="1729" y="561"/>
                  </a:lnTo>
                  <a:lnTo>
                    <a:pt x="1778" y="732"/>
                  </a:lnTo>
                  <a:lnTo>
                    <a:pt x="1802" y="902"/>
                  </a:lnTo>
                  <a:lnTo>
                    <a:pt x="1802" y="902"/>
                  </a:lnTo>
                  <a:lnTo>
                    <a:pt x="1778" y="1073"/>
                  </a:lnTo>
                  <a:lnTo>
                    <a:pt x="1729" y="1243"/>
                  </a:lnTo>
                  <a:lnTo>
                    <a:pt x="1656" y="1414"/>
                  </a:lnTo>
                  <a:lnTo>
                    <a:pt x="1535" y="1535"/>
                  </a:lnTo>
                  <a:lnTo>
                    <a:pt x="1413" y="1657"/>
                  </a:lnTo>
                  <a:lnTo>
                    <a:pt x="1242" y="1730"/>
                  </a:lnTo>
                  <a:lnTo>
                    <a:pt x="1072" y="1779"/>
                  </a:lnTo>
                  <a:lnTo>
                    <a:pt x="901" y="1803"/>
                  </a:lnTo>
                  <a:lnTo>
                    <a:pt x="901" y="1803"/>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5" name="Google Shape;205;p12"/>
            <p:cNvSpPr/>
            <p:nvPr/>
          </p:nvSpPr>
          <p:spPr>
            <a:xfrm>
              <a:off x="654800"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12"/>
            <p:cNvSpPr/>
            <p:nvPr/>
          </p:nvSpPr>
          <p:spPr>
            <a:xfrm>
              <a:off x="7376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7" name="Google Shape;207;p12"/>
            <p:cNvSpPr/>
            <p:nvPr/>
          </p:nvSpPr>
          <p:spPr>
            <a:xfrm>
              <a:off x="820400" y="244200"/>
              <a:ext cx="25" cy="51175"/>
            </a:xfrm>
            <a:custGeom>
              <a:avLst/>
              <a:gdLst/>
              <a:ahLst/>
              <a:cxnLst/>
              <a:rect l="l" t="t" r="r" b="b"/>
              <a:pathLst>
                <a:path w="1" h="2047" fill="none" extrusionOk="0">
                  <a:moveTo>
                    <a:pt x="1" y="1"/>
                  </a:moveTo>
                  <a:lnTo>
                    <a:pt x="1"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8" name="Google Shape;208;p12"/>
            <p:cNvSpPr/>
            <p:nvPr/>
          </p:nvSpPr>
          <p:spPr>
            <a:xfrm>
              <a:off x="903225" y="244200"/>
              <a:ext cx="25" cy="51175"/>
            </a:xfrm>
            <a:custGeom>
              <a:avLst/>
              <a:gdLst/>
              <a:ahLst/>
              <a:cxnLst/>
              <a:rect l="l" t="t" r="r" b="b"/>
              <a:pathLst>
                <a:path w="1" h="2047" fill="none" extrusionOk="0">
                  <a:moveTo>
                    <a:pt x="0" y="1"/>
                  </a:moveTo>
                  <a:lnTo>
                    <a:pt x="0" y="2046"/>
                  </a:lnTo>
                </a:path>
              </a:pathLst>
            </a:custGeom>
            <a:no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21" name="Imagen 2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499265"/>
            <a:ext cx="1714500" cy="644236"/>
          </a:xfrm>
          <a:prstGeom prst="rect">
            <a:avLst/>
          </a:prstGeom>
        </p:spPr>
      </p:pic>
      <p:sp>
        <p:nvSpPr>
          <p:cNvPr id="22" name="Google Shape;190;p12"/>
          <p:cNvSpPr txBox="1">
            <a:spLocks/>
          </p:cNvSpPr>
          <p:nvPr/>
        </p:nvSpPr>
        <p:spPr>
          <a:xfrm>
            <a:off x="1854366" y="3956208"/>
            <a:ext cx="4302118" cy="912925"/>
          </a:xfrm>
          <a:prstGeom prst="rect">
            <a:avLst/>
          </a:prstGeom>
          <a:ln/>
        </p:spPr>
        <p:style>
          <a:lnRef idx="3">
            <a:schemeClr val="lt1"/>
          </a:lnRef>
          <a:fillRef idx="1">
            <a:schemeClr val="accent3"/>
          </a:fillRef>
          <a:effectRef idx="1">
            <a:schemeClr val="accent3"/>
          </a:effectRef>
          <a:fontRef idx="minor">
            <a:schemeClr val="lt1"/>
          </a:fontRef>
        </p:style>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55600" algn="l" rtl="0">
              <a:lnSpc>
                <a:spcPct val="100000"/>
              </a:lnSpc>
              <a:spcBef>
                <a:spcPts val="600"/>
              </a:spcBef>
              <a:spcAft>
                <a:spcPts val="0"/>
              </a:spcAft>
              <a:buClr>
                <a:schemeClr val="accent4"/>
              </a:buClr>
              <a:buSzPts val="2000"/>
              <a:buFont typeface="Roboto Condensed Light"/>
              <a:buChar char="▰"/>
              <a:defRPr sz="2000" b="0" i="0" u="none" strike="noStrike" cap="none">
                <a:solidFill>
                  <a:schemeClr val="dk1"/>
                </a:solidFill>
                <a:latin typeface="Roboto Condensed Light"/>
                <a:ea typeface="Roboto Condensed Light"/>
                <a:cs typeface="Roboto Condensed Light"/>
                <a:sym typeface="Roboto Condensed Light"/>
              </a:defRPr>
            </a:lvl1pPr>
            <a:lvl2pPr marL="914400" marR="0" lvl="1" indent="-355600" algn="l" rtl="0">
              <a:lnSpc>
                <a:spcPct val="100000"/>
              </a:lnSpc>
              <a:spcBef>
                <a:spcPts val="1000"/>
              </a:spcBef>
              <a:spcAft>
                <a:spcPts val="0"/>
              </a:spcAft>
              <a:buClr>
                <a:schemeClr val="accent4"/>
              </a:buClr>
              <a:buSzPts val="2000"/>
              <a:buFont typeface="Roboto Condensed Light"/>
              <a:buChar char="▻"/>
              <a:defRPr sz="2000" b="0" i="0" u="none" strike="noStrike" cap="none">
                <a:solidFill>
                  <a:schemeClr val="dk1"/>
                </a:solidFill>
                <a:latin typeface="Roboto Condensed Light"/>
                <a:ea typeface="Roboto Condensed Light"/>
                <a:cs typeface="Roboto Condensed Light"/>
                <a:sym typeface="Roboto Condensed Light"/>
              </a:defRPr>
            </a:lvl2pPr>
            <a:lvl3pPr marL="1371600" marR="0" lvl="2" indent="-355600" algn="l" rtl="0">
              <a:lnSpc>
                <a:spcPct val="100000"/>
              </a:lnSpc>
              <a:spcBef>
                <a:spcPts val="1000"/>
              </a:spcBef>
              <a:spcAft>
                <a:spcPts val="0"/>
              </a:spcAft>
              <a:buClr>
                <a:schemeClr val="accent4"/>
              </a:buClr>
              <a:buSzPts val="2000"/>
              <a:buFont typeface="Roboto Condensed Light"/>
              <a:buChar char="▻"/>
              <a:defRPr sz="2000" b="0" i="0" u="none" strike="noStrike" cap="none">
                <a:solidFill>
                  <a:schemeClr val="dk1"/>
                </a:solidFill>
                <a:latin typeface="Roboto Condensed Light"/>
                <a:ea typeface="Roboto Condensed Light"/>
                <a:cs typeface="Roboto Condensed Light"/>
                <a:sym typeface="Roboto Condensed Light"/>
              </a:defRPr>
            </a:lvl3pPr>
            <a:lvl4pPr marL="1828800" marR="0" lvl="3" indent="-355600" algn="l" rtl="0">
              <a:lnSpc>
                <a:spcPct val="100000"/>
              </a:lnSpc>
              <a:spcBef>
                <a:spcPts val="1000"/>
              </a:spcBef>
              <a:spcAft>
                <a:spcPts val="0"/>
              </a:spcAft>
              <a:buClr>
                <a:schemeClr val="accent4"/>
              </a:buClr>
              <a:buSzPts val="2000"/>
              <a:buFont typeface="Roboto Condensed Light"/>
              <a:buChar char="▻"/>
              <a:defRPr sz="2000" b="0" i="0" u="none" strike="noStrike" cap="none">
                <a:solidFill>
                  <a:schemeClr val="dk1"/>
                </a:solidFill>
                <a:latin typeface="Roboto Condensed Light"/>
                <a:ea typeface="Roboto Condensed Light"/>
                <a:cs typeface="Roboto Condensed Light"/>
                <a:sym typeface="Roboto Condensed Light"/>
              </a:defRPr>
            </a:lvl4pPr>
            <a:lvl5pPr marL="2286000" marR="0" lvl="4" indent="-355600" algn="l" rtl="0">
              <a:lnSpc>
                <a:spcPct val="100000"/>
              </a:lnSpc>
              <a:spcBef>
                <a:spcPts val="1000"/>
              </a:spcBef>
              <a:spcAft>
                <a:spcPts val="0"/>
              </a:spcAft>
              <a:buClr>
                <a:schemeClr val="accent4"/>
              </a:buClr>
              <a:buSzPts val="2000"/>
              <a:buFont typeface="Roboto Condensed Light"/>
              <a:buChar char="▻"/>
              <a:defRPr sz="2000" b="0" i="0" u="none" strike="noStrike" cap="none">
                <a:solidFill>
                  <a:schemeClr val="dk1"/>
                </a:solidFill>
                <a:latin typeface="Roboto Condensed Light"/>
                <a:ea typeface="Roboto Condensed Light"/>
                <a:cs typeface="Roboto Condensed Light"/>
                <a:sym typeface="Roboto Condensed Light"/>
              </a:defRPr>
            </a:lvl5pPr>
            <a:lvl6pPr marL="2743200" marR="0" lvl="5" indent="-355600" algn="l" rtl="0">
              <a:lnSpc>
                <a:spcPct val="100000"/>
              </a:lnSpc>
              <a:spcBef>
                <a:spcPts val="1000"/>
              </a:spcBef>
              <a:spcAft>
                <a:spcPts val="0"/>
              </a:spcAft>
              <a:buClr>
                <a:schemeClr val="accent4"/>
              </a:buClr>
              <a:buSzPts val="2000"/>
              <a:buFont typeface="Roboto Condensed Light"/>
              <a:buChar char="▻"/>
              <a:defRPr sz="2000" b="0" i="0" u="none" strike="noStrike" cap="none">
                <a:solidFill>
                  <a:schemeClr val="dk1"/>
                </a:solidFill>
                <a:latin typeface="Roboto Condensed Light"/>
                <a:ea typeface="Roboto Condensed Light"/>
                <a:cs typeface="Roboto Condensed Light"/>
                <a:sym typeface="Roboto Condensed Light"/>
              </a:defRPr>
            </a:lvl6pPr>
            <a:lvl7pPr marL="3200400" marR="0" lvl="6" indent="-355600" algn="l" rtl="0">
              <a:lnSpc>
                <a:spcPct val="100000"/>
              </a:lnSpc>
              <a:spcBef>
                <a:spcPts val="1000"/>
              </a:spcBef>
              <a:spcAft>
                <a:spcPts val="0"/>
              </a:spcAft>
              <a:buClr>
                <a:schemeClr val="accent4"/>
              </a:buClr>
              <a:buSzPts val="2000"/>
              <a:buFont typeface="Roboto Condensed Light"/>
              <a:buChar char="▻"/>
              <a:defRPr sz="2000" b="0" i="0" u="none" strike="noStrike" cap="none">
                <a:solidFill>
                  <a:schemeClr val="dk1"/>
                </a:solidFill>
                <a:latin typeface="Roboto Condensed Light"/>
                <a:ea typeface="Roboto Condensed Light"/>
                <a:cs typeface="Roboto Condensed Light"/>
                <a:sym typeface="Roboto Condensed Light"/>
              </a:defRPr>
            </a:lvl7pPr>
            <a:lvl8pPr marL="3657600" marR="0" lvl="7" indent="-355600" algn="l" rtl="0">
              <a:lnSpc>
                <a:spcPct val="100000"/>
              </a:lnSpc>
              <a:spcBef>
                <a:spcPts val="1000"/>
              </a:spcBef>
              <a:spcAft>
                <a:spcPts val="0"/>
              </a:spcAft>
              <a:buClr>
                <a:schemeClr val="accent4"/>
              </a:buClr>
              <a:buSzPts val="2000"/>
              <a:buFont typeface="Roboto Condensed Light"/>
              <a:buChar char="▻"/>
              <a:defRPr sz="2000" b="0" i="0" u="none" strike="noStrike" cap="none">
                <a:solidFill>
                  <a:schemeClr val="dk1"/>
                </a:solidFill>
                <a:latin typeface="Roboto Condensed Light"/>
                <a:ea typeface="Roboto Condensed Light"/>
                <a:cs typeface="Roboto Condensed Light"/>
                <a:sym typeface="Roboto Condensed Light"/>
              </a:defRPr>
            </a:lvl8pPr>
            <a:lvl9pPr marL="4114800" marR="0" lvl="8" indent="-355600" algn="l" rtl="0">
              <a:lnSpc>
                <a:spcPct val="100000"/>
              </a:lnSpc>
              <a:spcBef>
                <a:spcPts val="1000"/>
              </a:spcBef>
              <a:spcAft>
                <a:spcPts val="1000"/>
              </a:spcAft>
              <a:buClr>
                <a:schemeClr val="accent4"/>
              </a:buClr>
              <a:buSzPts val="2000"/>
              <a:buFont typeface="Roboto Condensed Light"/>
              <a:buChar char="▻"/>
              <a:defRPr sz="2000" b="0" i="0" u="none" strike="noStrike" cap="none">
                <a:solidFill>
                  <a:schemeClr val="dk1"/>
                </a:solidFill>
                <a:latin typeface="Roboto Condensed Light"/>
                <a:ea typeface="Roboto Condensed Light"/>
                <a:cs typeface="Roboto Condensed Light"/>
                <a:sym typeface="Roboto Condensed Light"/>
              </a:defRPr>
            </a:lvl9pPr>
          </a:lstStyle>
          <a:p>
            <a:pPr marL="0" indent="0">
              <a:buClr>
                <a:schemeClr val="dk1"/>
              </a:buClr>
              <a:buSzPts val="1100"/>
              <a:buFont typeface="Arial"/>
              <a:buNone/>
            </a:pPr>
            <a:r>
              <a:rPr lang="es-EC" sz="1500" dirty="0">
                <a:solidFill>
                  <a:schemeClr val="tx1"/>
                </a:solidFill>
              </a:rPr>
              <a:t>En el año 2016 la Asamblea Nacional declaró el 27 de noviembre como “Día Nacional de la Diversidad Sexo-Genérica”</a:t>
            </a:r>
          </a:p>
          <a:p>
            <a:pPr algn="just"/>
            <a:endParaRPr lang="es-MX" sz="1500" dirty="0"/>
          </a:p>
          <a:p>
            <a:pPr marL="0" indent="0">
              <a:spcAft>
                <a:spcPts val="1000"/>
              </a:spcAft>
              <a:buFont typeface="Roboto Condensed Light"/>
              <a:buNone/>
            </a:pPr>
            <a:endParaRPr lang="es-MX" sz="1200" b="1" dirty="0"/>
          </a:p>
        </p:txBody>
      </p:sp>
    </p:spTree>
    <p:extLst>
      <p:ext uri="{BB962C8B-B14F-4D97-AF65-F5344CB8AC3E}">
        <p14:creationId xmlns:p14="http://schemas.microsoft.com/office/powerpoint/2010/main" val="1085024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01"/>
        <p:cNvGrpSpPr/>
        <p:nvPr/>
      </p:nvGrpSpPr>
      <p:grpSpPr>
        <a:xfrm>
          <a:off x="0" y="0"/>
          <a:ext cx="0" cy="0"/>
          <a:chOff x="0" y="0"/>
          <a:chExt cx="0" cy="0"/>
        </a:xfrm>
      </p:grpSpPr>
      <p:sp>
        <p:nvSpPr>
          <p:cNvPr id="502" name="Google Shape;502;p34"/>
          <p:cNvSpPr txBox="1">
            <a:spLocks noGrp="1"/>
          </p:cNvSpPr>
          <p:nvPr>
            <p:ph type="sldNum" idx="12"/>
          </p:nvPr>
        </p:nvSpPr>
        <p:spPr>
          <a:xfrm>
            <a:off x="7618000" y="4636500"/>
            <a:ext cx="1487400" cy="315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9</a:t>
            </a:fld>
            <a:endParaRPr/>
          </a:p>
        </p:txBody>
      </p:sp>
      <p:sp>
        <p:nvSpPr>
          <p:cNvPr id="503" name="Google Shape;503;p34"/>
          <p:cNvSpPr txBox="1">
            <a:spLocks noGrp="1"/>
          </p:cNvSpPr>
          <p:nvPr>
            <p:ph type="ctrTitle" idx="4294967295"/>
          </p:nvPr>
        </p:nvSpPr>
        <p:spPr>
          <a:xfrm>
            <a:off x="1274213" y="507428"/>
            <a:ext cx="65937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dirty="0">
                <a:solidFill>
                  <a:schemeClr val="accent5"/>
                </a:solidFill>
              </a:rPr>
              <a:t>Gracias</a:t>
            </a:r>
            <a:endParaRPr sz="4800" dirty="0">
              <a:solidFill>
                <a:schemeClr val="accent5"/>
              </a:solidFill>
            </a:endParaRPr>
          </a:p>
        </p:txBody>
      </p:sp>
      <p:sp>
        <p:nvSpPr>
          <p:cNvPr id="504" name="Google Shape;504;p34"/>
          <p:cNvSpPr txBox="1">
            <a:spLocks noGrp="1"/>
          </p:cNvSpPr>
          <p:nvPr>
            <p:ph type="subTitle" idx="4294967295"/>
          </p:nvPr>
        </p:nvSpPr>
        <p:spPr>
          <a:xfrm>
            <a:off x="-747960" y="4821900"/>
            <a:ext cx="3651180" cy="2604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r>
              <a:rPr lang="en" sz="2000" dirty="0"/>
              <a:t>@GisselaChalaUIO</a:t>
            </a:r>
            <a:endParaRPr sz="2000" b="1" dirty="0"/>
          </a:p>
        </p:txBody>
      </p:sp>
      <p:pic>
        <p:nvPicPr>
          <p:cNvPr id="2" name="Imagen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3661" y="1892062"/>
            <a:ext cx="3694805" cy="1275288"/>
          </a:xfrm>
          <a:prstGeom prst="rect">
            <a:avLst/>
          </a:prstGeom>
        </p:spPr>
      </p:pic>
      <p:sp>
        <p:nvSpPr>
          <p:cNvPr id="10" name="CuadroTexto 9">
            <a:extLst>
              <a:ext uri="{FF2B5EF4-FFF2-40B4-BE49-F238E27FC236}">
                <a16:creationId xmlns:a16="http://schemas.microsoft.com/office/drawing/2014/main" id="{71038570-B6F1-7446-ABE2-1D279C5411BA}"/>
              </a:ext>
            </a:extLst>
          </p:cNvPr>
          <p:cNvSpPr txBox="1"/>
          <p:nvPr/>
        </p:nvSpPr>
        <p:spPr>
          <a:xfrm>
            <a:off x="2546136" y="2955337"/>
            <a:ext cx="4051725" cy="1323439"/>
          </a:xfrm>
          <a:prstGeom prst="rect">
            <a:avLst/>
          </a:prstGeom>
          <a:noFill/>
        </p:spPr>
        <p:txBody>
          <a:bodyPr wrap="square" rtlCol="0">
            <a:spAutoFit/>
          </a:bodyPr>
          <a:lstStyle/>
          <a:p>
            <a:pPr algn="ctr"/>
            <a:r>
              <a:rPr lang="es-ES_tradnl" sz="2800" dirty="0">
                <a:solidFill>
                  <a:schemeClr val="accent4">
                    <a:lumMod val="10000"/>
                  </a:schemeClr>
                </a:solidFill>
              </a:rPr>
              <a:t>Mónica Sandoval</a:t>
            </a:r>
          </a:p>
          <a:p>
            <a:pPr algn="ctr"/>
            <a:r>
              <a:rPr lang="es-ES_tradnl" sz="2800" dirty="0">
                <a:solidFill>
                  <a:schemeClr val="accent4">
                    <a:lumMod val="10000"/>
                  </a:schemeClr>
                </a:solidFill>
              </a:rPr>
              <a:t>Blanca </a:t>
            </a:r>
            <a:r>
              <a:rPr lang="es-ES_tradnl" sz="2800" dirty="0" err="1">
                <a:solidFill>
                  <a:schemeClr val="accent4">
                    <a:lumMod val="10000"/>
                  </a:schemeClr>
                </a:solidFill>
              </a:rPr>
              <a:t>Paucar</a:t>
            </a:r>
            <a:endParaRPr lang="es-ES_tradnl" sz="2800" dirty="0">
              <a:solidFill>
                <a:schemeClr val="accent4">
                  <a:lumMod val="10000"/>
                </a:schemeClr>
              </a:solidFill>
            </a:endParaRPr>
          </a:p>
          <a:p>
            <a:pPr algn="ctr"/>
            <a:endParaRPr lang="es-ES_tradnl" sz="2400" dirty="0">
              <a:solidFill>
                <a:schemeClr val="accent4">
                  <a:lumMod val="10000"/>
                </a:schemeClr>
              </a:solidFill>
            </a:endParaRPr>
          </a:p>
        </p:txBody>
      </p:sp>
      <p:sp>
        <p:nvSpPr>
          <p:cNvPr id="11" name="CuadroTexto 10">
            <a:extLst>
              <a:ext uri="{FF2B5EF4-FFF2-40B4-BE49-F238E27FC236}">
                <a16:creationId xmlns:a16="http://schemas.microsoft.com/office/drawing/2014/main" id="{5BBB0D50-B9AE-7745-8CAA-8DFE581AFD82}"/>
              </a:ext>
            </a:extLst>
          </p:cNvPr>
          <p:cNvSpPr txBox="1"/>
          <p:nvPr/>
        </p:nvSpPr>
        <p:spPr>
          <a:xfrm>
            <a:off x="2544268" y="1630452"/>
            <a:ext cx="4053593" cy="523220"/>
          </a:xfrm>
          <a:prstGeom prst="rect">
            <a:avLst/>
          </a:prstGeom>
          <a:noFill/>
        </p:spPr>
        <p:txBody>
          <a:bodyPr wrap="square" rtlCol="0">
            <a:spAutoFit/>
          </a:bodyPr>
          <a:lstStyle/>
          <a:p>
            <a:r>
              <a:rPr lang="es-ES_tradnl" dirty="0">
                <a:solidFill>
                  <a:schemeClr val="accent4">
                    <a:lumMod val="10000"/>
                  </a:schemeClr>
                </a:solidFill>
              </a:rPr>
              <a:t>Comisión de Igualdad Género e Inclusión Social </a:t>
            </a:r>
          </a:p>
          <a:p>
            <a:endParaRPr lang="es-ES_tradnl" dirty="0">
              <a:solidFill>
                <a:schemeClr val="accent4">
                  <a:lumMod val="10000"/>
                </a:schemeClr>
              </a:solidFill>
            </a:endParaRPr>
          </a:p>
        </p:txBody>
      </p:sp>
    </p:spTree>
  </p:cSld>
  <p:clrMapOvr>
    <a:masterClrMapping/>
  </p:clrMapOvr>
</p:sld>
</file>

<file path=ppt/theme/theme1.xml><?xml version="1.0" encoding="utf-8"?>
<a:theme xmlns:a="http://schemas.openxmlformats.org/drawingml/2006/main" name="Salerio template">
  <a:themeElements>
    <a:clrScheme name="Personalizado 4">
      <a:dk1>
        <a:srgbClr val="263248"/>
      </a:dk1>
      <a:lt1>
        <a:srgbClr val="FFFFFF"/>
      </a:lt1>
      <a:dk2>
        <a:srgbClr val="434343"/>
      </a:dk2>
      <a:lt2>
        <a:srgbClr val="E0E4E9"/>
      </a:lt2>
      <a:accent1>
        <a:srgbClr val="3F5378"/>
      </a:accent1>
      <a:accent2>
        <a:srgbClr val="263248"/>
      </a:accent2>
      <a:accent3>
        <a:srgbClr val="F2F2F2"/>
      </a:accent3>
      <a:accent4>
        <a:srgbClr val="F2F2F2"/>
      </a:accent4>
      <a:accent5>
        <a:srgbClr val="E02020"/>
      </a:accent5>
      <a:accent6>
        <a:srgbClr val="C00000"/>
      </a:accent6>
      <a:hlink>
        <a:srgbClr val="3F5378"/>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674</Words>
  <Application>Microsoft Macintosh PowerPoint</Application>
  <PresentationFormat>Presentación en pantalla (16:9)</PresentationFormat>
  <Paragraphs>52</Paragraphs>
  <Slides>9</Slides>
  <Notes>7</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9</vt:i4>
      </vt:variant>
    </vt:vector>
  </HeadingPairs>
  <TitlesOfParts>
    <vt:vector size="14" baseType="lpstr">
      <vt:lpstr>Roboto Condensed Light</vt:lpstr>
      <vt:lpstr>Arial</vt:lpstr>
      <vt:lpstr>Arvo</vt:lpstr>
      <vt:lpstr>Roboto Condensed</vt:lpstr>
      <vt:lpstr>Salerio template</vt:lpstr>
      <vt:lpstr> Premio Brabomalo para la comunidad GLBTI </vt:lpstr>
      <vt:lpstr>NORMATIVA</vt:lpstr>
      <vt:lpstr>CONVOCATORIA</vt:lpstr>
      <vt:lpstr>POSTULACIÓN Y CIERRE</vt:lpstr>
      <vt:lpstr>Presentación de PowerPoint</vt:lpstr>
      <vt:lpstr>LABOR DESTACADA</vt:lpstr>
      <vt:lpstr>HITOS POBLACIÓN GLTBI</vt:lpstr>
      <vt:lpstr>HITOS POBLACIÓN GLTBI</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Premio Brabomalo </dc:title>
  <cp:lastModifiedBy>agus larco</cp:lastModifiedBy>
  <cp:revision>15</cp:revision>
  <cp:lastPrinted>2021-05-27T14:28:32Z</cp:lastPrinted>
  <dcterms:modified xsi:type="dcterms:W3CDTF">2021-05-27T14:31:18Z</dcterms:modified>
</cp:coreProperties>
</file>