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39" r:id="rId3"/>
    <p:sldId id="326" r:id="rId4"/>
    <p:sldId id="323" r:id="rId5"/>
    <p:sldId id="324" r:id="rId6"/>
    <p:sldId id="327" r:id="rId7"/>
    <p:sldId id="325" r:id="rId8"/>
    <p:sldId id="328" r:id="rId9"/>
    <p:sldId id="329" r:id="rId10"/>
    <p:sldId id="330" r:id="rId11"/>
    <p:sldId id="331" r:id="rId12"/>
    <p:sldId id="334" r:id="rId13"/>
    <p:sldId id="336" r:id="rId14"/>
    <p:sldId id="337" r:id="rId15"/>
    <p:sldId id="338" r:id="rId16"/>
  </p:sldIdLst>
  <p:sldSz cx="12192000" cy="6858000"/>
  <p:notesSz cx="6888163" cy="100203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376092"/>
    <a:srgbClr val="E0E8F5"/>
    <a:srgbClr val="8A94B0"/>
    <a:srgbClr val="561E0D"/>
    <a:srgbClr val="473166"/>
    <a:srgbClr val="F967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8C51F-B20F-45EB-99FC-6B0D8CD7BACE}" v="11" dt="2020-12-21T21:48:58.56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9402" autoAdjust="0"/>
  </p:normalViewPr>
  <p:slideViewPr>
    <p:cSldViewPr snapToGrid="0">
      <p:cViewPr varScale="1">
        <p:scale>
          <a:sx n="56" d="100"/>
          <a:sy n="56" d="100"/>
        </p:scale>
        <p:origin x="848" y="52"/>
      </p:cViewPr>
      <p:guideLst>
        <p:guide orient="horz" pos="2319"/>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go Vaca" userId="3fd5080aea7b4b5f" providerId="LiveId" clId="{6828C51F-B20F-45EB-99FC-6B0D8CD7BACE}"/>
    <pc:docChg chg="undo redo custSel addSld modSld">
      <pc:chgData name="Diego Vaca" userId="3fd5080aea7b4b5f" providerId="LiveId" clId="{6828C51F-B20F-45EB-99FC-6B0D8CD7BACE}" dt="2020-12-21T21:47:24.856" v="200" actId="207"/>
      <pc:docMkLst>
        <pc:docMk/>
      </pc:docMkLst>
      <pc:sldChg chg="mod modShow">
        <pc:chgData name="Diego Vaca" userId="3fd5080aea7b4b5f" providerId="LiveId" clId="{6828C51F-B20F-45EB-99FC-6B0D8CD7BACE}" dt="2020-12-21T21:38:34.113" v="0" actId="729"/>
        <pc:sldMkLst>
          <pc:docMk/>
          <pc:sldMk cId="3930948731" sldId="294"/>
        </pc:sldMkLst>
      </pc:sldChg>
      <pc:sldChg chg="modSp mod">
        <pc:chgData name="Diego Vaca" userId="3fd5080aea7b4b5f" providerId="LiveId" clId="{6828C51F-B20F-45EB-99FC-6B0D8CD7BACE}" dt="2020-12-21T21:45:42.825" v="165" actId="20577"/>
        <pc:sldMkLst>
          <pc:docMk/>
          <pc:sldMk cId="1200625861" sldId="310"/>
        </pc:sldMkLst>
        <pc:spChg chg="mod">
          <ac:chgData name="Diego Vaca" userId="3fd5080aea7b4b5f" providerId="LiveId" clId="{6828C51F-B20F-45EB-99FC-6B0D8CD7BACE}" dt="2020-12-21T21:45:42.825" v="165" actId="20577"/>
          <ac:spMkLst>
            <pc:docMk/>
            <pc:sldMk cId="1200625861" sldId="310"/>
            <ac:spMk id="3" creationId="{8D620661-B84F-494F-B6D4-E1D7FC009FAF}"/>
          </ac:spMkLst>
        </pc:spChg>
      </pc:sldChg>
      <pc:sldChg chg="modSp mod">
        <pc:chgData name="Diego Vaca" userId="3fd5080aea7b4b5f" providerId="LiveId" clId="{6828C51F-B20F-45EB-99FC-6B0D8CD7BACE}" dt="2020-12-21T21:47:00.141" v="199" actId="1076"/>
        <pc:sldMkLst>
          <pc:docMk/>
          <pc:sldMk cId="3777564084" sldId="315"/>
        </pc:sldMkLst>
        <pc:spChg chg="mod">
          <ac:chgData name="Diego Vaca" userId="3fd5080aea7b4b5f" providerId="LiveId" clId="{6828C51F-B20F-45EB-99FC-6B0D8CD7BACE}" dt="2020-12-21T21:47:00.141" v="199" actId="1076"/>
          <ac:spMkLst>
            <pc:docMk/>
            <pc:sldMk cId="3777564084" sldId="315"/>
            <ac:spMk id="12" creationId="{E83EA1BB-5C39-420C-8B48-A044B91A92D4}"/>
          </ac:spMkLst>
        </pc:spChg>
      </pc:sldChg>
      <pc:sldChg chg="modSp mod">
        <pc:chgData name="Diego Vaca" userId="3fd5080aea7b4b5f" providerId="LiveId" clId="{6828C51F-B20F-45EB-99FC-6B0D8CD7BACE}" dt="2020-12-21T21:47:24.856" v="200" actId="207"/>
        <pc:sldMkLst>
          <pc:docMk/>
          <pc:sldMk cId="4264586990" sldId="316"/>
        </pc:sldMkLst>
        <pc:graphicFrameChg chg="modGraphic">
          <ac:chgData name="Diego Vaca" userId="3fd5080aea7b4b5f" providerId="LiveId" clId="{6828C51F-B20F-45EB-99FC-6B0D8CD7BACE}" dt="2020-12-21T21:47:24.856" v="200" actId="207"/>
          <ac:graphicFrameMkLst>
            <pc:docMk/>
            <pc:sldMk cId="4264586990" sldId="316"/>
            <ac:graphicFrameMk id="9" creationId="{00000000-0000-0000-0000-000000000000}"/>
          </ac:graphicFrameMkLst>
        </pc:graphicFrameChg>
      </pc:sldChg>
      <pc:sldChg chg="mod modShow">
        <pc:chgData name="Diego Vaca" userId="3fd5080aea7b4b5f" providerId="LiveId" clId="{6828C51F-B20F-45EB-99FC-6B0D8CD7BACE}" dt="2020-12-21T21:38:34.113" v="0" actId="729"/>
        <pc:sldMkLst>
          <pc:docMk/>
          <pc:sldMk cId="2377723497" sldId="318"/>
        </pc:sldMkLst>
      </pc:sldChg>
      <pc:sldChg chg="mod modShow">
        <pc:chgData name="Diego Vaca" userId="3fd5080aea7b4b5f" providerId="LiveId" clId="{6828C51F-B20F-45EB-99FC-6B0D8CD7BACE}" dt="2020-12-21T21:38:34.113" v="0" actId="729"/>
        <pc:sldMkLst>
          <pc:docMk/>
          <pc:sldMk cId="310744048" sldId="321"/>
        </pc:sldMkLst>
      </pc:sldChg>
      <pc:sldChg chg="modSp add mod">
        <pc:chgData name="Diego Vaca" userId="3fd5080aea7b4b5f" providerId="LiveId" clId="{6828C51F-B20F-45EB-99FC-6B0D8CD7BACE}" dt="2020-12-21T21:46:12.299" v="197" actId="20577"/>
        <pc:sldMkLst>
          <pc:docMk/>
          <pc:sldMk cId="2543470947" sldId="322"/>
        </pc:sldMkLst>
        <pc:spChg chg="mod">
          <ac:chgData name="Diego Vaca" userId="3fd5080aea7b4b5f" providerId="LiveId" clId="{6828C51F-B20F-45EB-99FC-6B0D8CD7BACE}" dt="2020-12-21T21:46:12.299" v="197" actId="20577"/>
          <ac:spMkLst>
            <pc:docMk/>
            <pc:sldMk cId="2543470947" sldId="322"/>
            <ac:spMk id="3074" creationId="{67430637-24AC-419D-A852-5A7F610782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EC" dirty="0"/>
          </a:p>
        </p:txBody>
      </p:sp>
      <p:sp>
        <p:nvSpPr>
          <p:cNvPr id="3" name="Marcador de fecha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CF1003D2-6F15-404C-8DFC-21D8DBCC804C}" type="datetimeFigureOut">
              <a:rPr lang="es-EC" smtClean="0"/>
              <a:t>29/12/2020</a:t>
            </a:fld>
            <a:endParaRPr lang="es-EC" dirty="0"/>
          </a:p>
        </p:txBody>
      </p:sp>
      <p:sp>
        <p:nvSpPr>
          <p:cNvPr id="4" name="Marcador de imagen de diapositiva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s-EC" dirty="0"/>
          </a:p>
        </p:txBody>
      </p:sp>
      <p:sp>
        <p:nvSpPr>
          <p:cNvPr id="5" name="Marcador de nota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s-EC" dirty="0"/>
          </a:p>
        </p:txBody>
      </p:sp>
      <p:sp>
        <p:nvSpPr>
          <p:cNvPr id="7" name="Marcador de número de diapositiva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2F23600A-DE76-4101-A3E3-30EA3F212B56}" type="slidenum">
              <a:rPr lang="es-EC" smtClean="0"/>
              <a:t>‹Nº›</a:t>
            </a:fld>
            <a:endParaRPr lang="es-EC" dirty="0"/>
          </a:p>
        </p:txBody>
      </p:sp>
    </p:spTree>
    <p:extLst>
      <p:ext uri="{BB962C8B-B14F-4D97-AF65-F5344CB8AC3E}">
        <p14:creationId xmlns:p14="http://schemas.microsoft.com/office/powerpoint/2010/main" val="241614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3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a16="http://schemas.microsoft.com/office/drawing/2014/main" id="{25FD0E10-E15D-4004-97BA-32D9A6DD26DE}"/>
              </a:ext>
            </a:extLst>
          </p:cNvPr>
          <p:cNvSpPr>
            <a:spLocks noGrp="1" noRot="1" noChangeAspect="1" noTextEdit="1"/>
          </p:cNvSpPr>
          <p:nvPr>
            <p:ph type="sldImg" idx="2"/>
          </p:nvPr>
        </p:nvSpPr>
        <p:spPr>
          <a:xfrm>
            <a:off x="104775" y="750888"/>
            <a:ext cx="6678613" cy="3757612"/>
          </a:xfrm>
          <a:noFill/>
          <a:ln>
            <a:headEnd/>
            <a:tailEnd/>
          </a:ln>
        </p:spPr>
      </p:sp>
    </p:spTree>
    <p:extLst>
      <p:ext uri="{BB962C8B-B14F-4D97-AF65-F5344CB8AC3E}">
        <p14:creationId xmlns:p14="http://schemas.microsoft.com/office/powerpoint/2010/main" val="283187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4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a16="http://schemas.microsoft.com/office/drawing/2014/main" id="{25FD0E10-E15D-4004-97BA-32D9A6DD26DE}"/>
              </a:ext>
            </a:extLst>
          </p:cNvPr>
          <p:cNvSpPr>
            <a:spLocks noGrp="1" noRot="1" noChangeAspect="1" noTextEdit="1"/>
          </p:cNvSpPr>
          <p:nvPr>
            <p:ph type="sldImg" idx="2"/>
          </p:nvPr>
        </p:nvSpPr>
        <p:spPr>
          <a:xfrm>
            <a:off x="-200025" y="822325"/>
            <a:ext cx="7318375" cy="4117975"/>
          </a:xfrm>
          <a:noFill/>
          <a:ln>
            <a:headEnd/>
            <a:tailEnd/>
          </a:ln>
        </p:spPr>
      </p:sp>
    </p:spTree>
    <p:extLst>
      <p:ext uri="{BB962C8B-B14F-4D97-AF65-F5344CB8AC3E}">
        <p14:creationId xmlns:p14="http://schemas.microsoft.com/office/powerpoint/2010/main" val="55116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12</a:t>
            </a:fld>
            <a:endParaRPr lang="es-EC" dirty="0"/>
          </a:p>
        </p:txBody>
      </p:sp>
    </p:spTree>
    <p:extLst>
      <p:ext uri="{BB962C8B-B14F-4D97-AF65-F5344CB8AC3E}">
        <p14:creationId xmlns:p14="http://schemas.microsoft.com/office/powerpoint/2010/main" val="350513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dirty="0">
                <a:solidFill>
                  <a:schemeClr val="tx1"/>
                </a:solidFill>
                <a:effectLst/>
                <a:latin typeface="+mn-lt"/>
                <a:ea typeface="+mn-ea"/>
                <a:cs typeface="+mn-cs"/>
              </a:rPr>
              <a:t>Impacto Patente:</a:t>
            </a:r>
            <a:r>
              <a:rPr lang="es-EC" sz="1200" b="0" i="0" u="none" strike="noStrike" kern="1200" baseline="0" dirty="0">
                <a:solidFill>
                  <a:schemeClr val="tx1"/>
                </a:solidFill>
                <a:effectLst/>
                <a:latin typeface="+mn-lt"/>
                <a:ea typeface="+mn-ea"/>
                <a:cs typeface="+mn-cs"/>
              </a:rPr>
              <a:t> $ 7.</a:t>
            </a:r>
            <a:r>
              <a:rPr lang="es-EC" sz="1200" b="0" i="0" u="none" strike="noStrike" kern="1200" dirty="0">
                <a:solidFill>
                  <a:schemeClr val="tx1"/>
                </a:solidFill>
                <a:effectLst/>
                <a:latin typeface="+mn-lt"/>
                <a:ea typeface="+mn-ea"/>
                <a:cs typeface="+mn-cs"/>
              </a:rPr>
              <a:t>6 MM</a:t>
            </a:r>
            <a:r>
              <a:rPr lang="es-EC" dirty="0"/>
              <a:t> /</a:t>
            </a:r>
            <a:r>
              <a:rPr lang="es-EC" baseline="0" dirty="0"/>
              <a:t> 1.5 por mil: $ 5.4 MM</a:t>
            </a:r>
            <a:endParaRPr lang="es-EC" sz="1200" b="0" i="0" u="none" strike="noStrike" kern="1200" dirty="0">
              <a:solidFill>
                <a:schemeClr val="tx1"/>
              </a:solidFill>
              <a:effectLst/>
              <a:latin typeface="+mn-lt"/>
              <a:ea typeface="+mn-ea"/>
              <a:cs typeface="+mn-cs"/>
            </a:endParaRPr>
          </a:p>
          <a:p>
            <a:r>
              <a:rPr lang="es-EC" sz="1200" b="0" i="0" u="none" strike="noStrike" kern="1200" dirty="0">
                <a:solidFill>
                  <a:schemeClr val="tx1"/>
                </a:solidFill>
                <a:effectLst/>
                <a:latin typeface="+mn-lt"/>
                <a:ea typeface="+mn-ea"/>
                <a:cs typeface="+mn-cs"/>
              </a:rPr>
              <a:t>IMPACTO TOTAL: $ 13.1 MM</a:t>
            </a:r>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13</a:t>
            </a:fld>
            <a:endParaRPr lang="es-EC" dirty="0"/>
          </a:p>
        </p:txBody>
      </p:sp>
    </p:spTree>
    <p:extLst>
      <p:ext uri="{BB962C8B-B14F-4D97-AF65-F5344CB8AC3E}">
        <p14:creationId xmlns:p14="http://schemas.microsoft.com/office/powerpoint/2010/main" val="1785590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DMF:</a:t>
            </a:r>
            <a:r>
              <a:rPr lang="en-US" baseline="0" dirty="0"/>
              <a:t> </a:t>
            </a:r>
            <a:r>
              <a:rPr lang="en-US" dirty="0" err="1"/>
              <a:t>Patente</a:t>
            </a:r>
            <a:r>
              <a:rPr lang="en-US" dirty="0"/>
              <a:t> (2020-2021):</a:t>
            </a:r>
            <a:r>
              <a:rPr lang="en-US" baseline="0" dirty="0"/>
              <a:t> USD 13.5 MM / 1.5 por mil (2020-2021): USD 6.7 MM / TOTAL (2020-2021): USD 20.3 MM</a:t>
            </a:r>
          </a:p>
          <a:p>
            <a:r>
              <a:rPr lang="en-US" baseline="0" dirty="0"/>
              <a:t>TOTAL 2021: USD 10.8 MM</a:t>
            </a:r>
          </a:p>
          <a:p>
            <a:r>
              <a:rPr lang="en-US" baseline="0" dirty="0"/>
              <a:t>TOTAL 2022: USD 10.4 MM</a:t>
            </a:r>
          </a:p>
          <a:p>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14</a:t>
            </a:fld>
            <a:endParaRPr lang="es-EC" dirty="0"/>
          </a:p>
        </p:txBody>
      </p:sp>
    </p:spTree>
    <p:extLst>
      <p:ext uri="{BB962C8B-B14F-4D97-AF65-F5344CB8AC3E}">
        <p14:creationId xmlns:p14="http://schemas.microsoft.com/office/powerpoint/2010/main" val="79012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15</a:t>
            </a:fld>
            <a:endParaRPr lang="es-EC" dirty="0"/>
          </a:p>
        </p:txBody>
      </p:sp>
    </p:spTree>
    <p:extLst>
      <p:ext uri="{BB962C8B-B14F-4D97-AF65-F5344CB8AC3E}">
        <p14:creationId xmlns:p14="http://schemas.microsoft.com/office/powerpoint/2010/main" val="242330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4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a16="http://schemas.microsoft.com/office/drawing/2014/main" id="{25FD0E10-E15D-4004-97BA-32D9A6DD26DE}"/>
              </a:ext>
            </a:extLst>
          </p:cNvPr>
          <p:cNvSpPr>
            <a:spLocks noGrp="1" noRot="1" noChangeAspect="1" noTextEdit="1"/>
          </p:cNvSpPr>
          <p:nvPr>
            <p:ph type="sldImg" idx="2"/>
          </p:nvPr>
        </p:nvSpPr>
        <p:spPr>
          <a:xfrm>
            <a:off x="-200025" y="822325"/>
            <a:ext cx="7318375" cy="4117975"/>
          </a:xfrm>
          <a:noFill/>
          <a:ln>
            <a:headEnd/>
            <a:tailEnd/>
          </a:ln>
        </p:spPr>
      </p:sp>
    </p:spTree>
    <p:extLst>
      <p:ext uri="{BB962C8B-B14F-4D97-AF65-F5344CB8AC3E}">
        <p14:creationId xmlns:p14="http://schemas.microsoft.com/office/powerpoint/2010/main" val="39080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4</a:t>
            </a:fld>
            <a:endParaRPr lang="es-EC" dirty="0"/>
          </a:p>
        </p:txBody>
      </p:sp>
    </p:spTree>
    <p:extLst>
      <p:ext uri="{BB962C8B-B14F-4D97-AF65-F5344CB8AC3E}">
        <p14:creationId xmlns:p14="http://schemas.microsoft.com/office/powerpoint/2010/main" val="68622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5</a:t>
            </a:fld>
            <a:endParaRPr lang="es-EC" dirty="0"/>
          </a:p>
        </p:txBody>
      </p:sp>
    </p:spTree>
    <p:extLst>
      <p:ext uri="{BB962C8B-B14F-4D97-AF65-F5344CB8AC3E}">
        <p14:creationId xmlns:p14="http://schemas.microsoft.com/office/powerpoint/2010/main" val="142514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4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a16="http://schemas.microsoft.com/office/drawing/2014/main" id="{25FD0E10-E15D-4004-97BA-32D9A6DD26DE}"/>
              </a:ext>
            </a:extLst>
          </p:cNvPr>
          <p:cNvSpPr>
            <a:spLocks noGrp="1" noRot="1" noChangeAspect="1" noTextEdit="1"/>
          </p:cNvSpPr>
          <p:nvPr>
            <p:ph type="sldImg" idx="2"/>
          </p:nvPr>
        </p:nvSpPr>
        <p:spPr>
          <a:xfrm>
            <a:off x="-200025" y="822325"/>
            <a:ext cx="7318375" cy="4117975"/>
          </a:xfrm>
          <a:noFill/>
          <a:ln>
            <a:headEnd/>
            <a:tailEnd/>
          </a:ln>
        </p:spPr>
      </p:sp>
    </p:spTree>
    <p:extLst>
      <p:ext uri="{BB962C8B-B14F-4D97-AF65-F5344CB8AC3E}">
        <p14:creationId xmlns:p14="http://schemas.microsoft.com/office/powerpoint/2010/main" val="106807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7</a:t>
            </a:fld>
            <a:endParaRPr lang="es-EC" dirty="0"/>
          </a:p>
        </p:txBody>
      </p:sp>
    </p:spTree>
    <p:extLst>
      <p:ext uri="{BB962C8B-B14F-4D97-AF65-F5344CB8AC3E}">
        <p14:creationId xmlns:p14="http://schemas.microsoft.com/office/powerpoint/2010/main" val="290013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8</a:t>
            </a:fld>
            <a:endParaRPr lang="es-EC" dirty="0"/>
          </a:p>
        </p:txBody>
      </p:sp>
    </p:spTree>
    <p:extLst>
      <p:ext uri="{BB962C8B-B14F-4D97-AF65-F5344CB8AC3E}">
        <p14:creationId xmlns:p14="http://schemas.microsoft.com/office/powerpoint/2010/main" val="2493025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a16="http://schemas.microsoft.com/office/drawing/2014/main" id="{89A81E54-74CC-496A-B0C0-F628690FB7F4}"/>
              </a:ext>
            </a:extLst>
          </p:cNvPr>
          <p:cNvSpPr txBox="1">
            <a:spLocks noGrp="1" noChangeArrowheads="1"/>
          </p:cNvSpPr>
          <p:nvPr>
            <p:ph type="body" idx="1"/>
          </p:nvPr>
        </p:nvSpPr>
        <p:spPr/>
        <p:txBody>
          <a:bodyPr/>
          <a:lstStyle/>
          <a:p>
            <a:pPr>
              <a:buSzPts val="1400"/>
            </a:pPr>
            <a:endParaRPr lang="en-US" altLang="en-US" sz="1400" dirty="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a16="http://schemas.microsoft.com/office/drawing/2014/main" id="{25FD0E10-E15D-4004-97BA-32D9A6DD26DE}"/>
              </a:ext>
            </a:extLst>
          </p:cNvPr>
          <p:cNvSpPr>
            <a:spLocks noGrp="1" noRot="1" noChangeAspect="1" noTextEdit="1"/>
          </p:cNvSpPr>
          <p:nvPr>
            <p:ph type="sldImg" idx="2"/>
          </p:nvPr>
        </p:nvSpPr>
        <p:spPr>
          <a:xfrm>
            <a:off x="-200025" y="822325"/>
            <a:ext cx="7318375" cy="4117975"/>
          </a:xfrm>
          <a:noFill/>
          <a:ln>
            <a:headEnd/>
            <a:tailEnd/>
          </a:ln>
        </p:spPr>
      </p:sp>
    </p:spTree>
    <p:extLst>
      <p:ext uri="{BB962C8B-B14F-4D97-AF65-F5344CB8AC3E}">
        <p14:creationId xmlns:p14="http://schemas.microsoft.com/office/powerpoint/2010/main" val="339700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2F23600A-DE76-4101-A3E3-30EA3F212B56}" type="slidenum">
              <a:rPr lang="es-EC" smtClean="0"/>
              <a:t>10</a:t>
            </a:fld>
            <a:endParaRPr lang="es-EC" dirty="0"/>
          </a:p>
        </p:txBody>
      </p:sp>
    </p:spTree>
    <p:extLst>
      <p:ext uri="{BB962C8B-B14F-4D97-AF65-F5344CB8AC3E}">
        <p14:creationId xmlns:p14="http://schemas.microsoft.com/office/powerpoint/2010/main" val="368348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E853B-5634-4668-923C-4C1F0BD640C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C07326AE-C93C-4919-B0D0-58C9516713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432D4D59-32DE-4D3E-8E21-B9CEF2EF0401}"/>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3C9FC925-0CA3-400C-8515-7D8C3179674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F70BF8D3-0F1F-499F-BCA4-01242A7DFD3E}"/>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54271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C4A9C-E27F-4B07-9FDE-AB1AEFA0965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65CC063-D86B-4BE6-A40E-FC1BB689D8B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19B2F4A-026C-438C-9277-CD3E556CBC9D}"/>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0286465B-2C81-4E74-B0CD-8C51F90BE58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64ACE0F9-F7FC-4BF3-9C34-35AEAF90F45C}"/>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871177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AAFCC03-C597-44C7-8793-F9837F37C3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14C2BB41-FA6D-45AC-8593-1A2CC13FECB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B85E8BB2-BBCB-4A11-A92B-7B7B562FA0EB}"/>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3D2E85DB-7D91-4E06-8D87-4BD682D34576}"/>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3B4412A3-D166-4AC4-99D4-CA29C43BA35B}"/>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48206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1E1354-0454-43F7-B77E-4772867723C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72743B74-139E-4092-AB59-AEB1A78092E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E66DB47-06D8-4950-92E3-7D2BE9191991}"/>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2EC84669-6985-488F-AAE5-CBCA1B040186}"/>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81D55B27-D6A4-4F41-90A3-EE24360A513F}"/>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155962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E0175-2B9A-4D3E-9C88-CC1FEB4F29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9FEF5AD-1460-44C5-99AC-37D273BD5F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2D2A50-6896-4155-B158-CCA9399FBEDE}"/>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6D206DCA-30DA-44C3-B549-90BD04651E57}"/>
              </a:ext>
            </a:extLst>
          </p:cNvPr>
          <p:cNvSpPr>
            <a:spLocks noGrp="1"/>
          </p:cNvSpPr>
          <p:nvPr>
            <p:ph type="ftr" sz="quarter" idx="11"/>
          </p:nvPr>
        </p:nvSpPr>
        <p:spPr/>
        <p:txBody>
          <a:bodyPr/>
          <a:lstStyle/>
          <a:p>
            <a:endParaRPr lang="es-EC" dirty="0"/>
          </a:p>
        </p:txBody>
      </p:sp>
      <p:sp>
        <p:nvSpPr>
          <p:cNvPr id="6" name="Marcador de número de diapositiva 5">
            <a:extLst>
              <a:ext uri="{FF2B5EF4-FFF2-40B4-BE49-F238E27FC236}">
                <a16:creationId xmlns:a16="http://schemas.microsoft.com/office/drawing/2014/main" id="{D4E7FBFE-FCB0-4745-AF4E-67411AFAEAB2}"/>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226811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C02A5-9826-41A9-8437-DF10C1E5EB6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B672CB0-1AE9-4E2A-A5F9-541476C7464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34BA9256-459C-419B-ACAA-7DA173E5234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1A9909B1-8D12-4E69-BCD2-A8053B5587B5}"/>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6" name="Marcador de pie de página 5">
            <a:extLst>
              <a:ext uri="{FF2B5EF4-FFF2-40B4-BE49-F238E27FC236}">
                <a16:creationId xmlns:a16="http://schemas.microsoft.com/office/drawing/2014/main" id="{BBFC61AE-FA82-4143-BC06-62CE1201D6E6}"/>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539D01CB-7F1A-4F6B-86CD-D7D1BAA35DC8}"/>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42858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096C8F-F58C-4711-8B3E-C5F1A736439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F7039029-D2FC-4D82-B497-4A8977F5DD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E0314B-427E-45F1-9A1C-64A4A96173C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C55A6BB-3688-4341-916D-F95157A3AA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F4949A0-6239-4C75-BC12-55F1520F73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A8852834-6B58-499C-A612-F1158F9C5FAC}"/>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8" name="Marcador de pie de página 7">
            <a:extLst>
              <a:ext uri="{FF2B5EF4-FFF2-40B4-BE49-F238E27FC236}">
                <a16:creationId xmlns:a16="http://schemas.microsoft.com/office/drawing/2014/main" id="{F6F5AC18-1BB8-489A-BDC9-35E2E1F1879C}"/>
              </a:ext>
            </a:extLst>
          </p:cNvPr>
          <p:cNvSpPr>
            <a:spLocks noGrp="1"/>
          </p:cNvSpPr>
          <p:nvPr>
            <p:ph type="ftr" sz="quarter" idx="11"/>
          </p:nvPr>
        </p:nvSpPr>
        <p:spPr/>
        <p:txBody>
          <a:bodyPr/>
          <a:lstStyle/>
          <a:p>
            <a:endParaRPr lang="es-EC" dirty="0"/>
          </a:p>
        </p:txBody>
      </p:sp>
      <p:sp>
        <p:nvSpPr>
          <p:cNvPr id="9" name="Marcador de número de diapositiva 8">
            <a:extLst>
              <a:ext uri="{FF2B5EF4-FFF2-40B4-BE49-F238E27FC236}">
                <a16:creationId xmlns:a16="http://schemas.microsoft.com/office/drawing/2014/main" id="{72DEF35B-F705-4380-8FFD-A6E2EA6FD089}"/>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67337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C58D80-B1AA-46B9-B068-4AE6D2223AF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3B99C29-15C7-4D77-AB8A-E67BCE06A6E7}"/>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4" name="Marcador de pie de página 3">
            <a:extLst>
              <a:ext uri="{FF2B5EF4-FFF2-40B4-BE49-F238E27FC236}">
                <a16:creationId xmlns:a16="http://schemas.microsoft.com/office/drawing/2014/main" id="{B72DFD37-4158-4F1B-8FCD-F78CB71CF96E}"/>
              </a:ext>
            </a:extLst>
          </p:cNvPr>
          <p:cNvSpPr>
            <a:spLocks noGrp="1"/>
          </p:cNvSpPr>
          <p:nvPr>
            <p:ph type="ftr" sz="quarter" idx="11"/>
          </p:nvPr>
        </p:nvSpPr>
        <p:spPr/>
        <p:txBody>
          <a:bodyPr/>
          <a:lstStyle/>
          <a:p>
            <a:endParaRPr lang="es-EC" dirty="0"/>
          </a:p>
        </p:txBody>
      </p:sp>
      <p:sp>
        <p:nvSpPr>
          <p:cNvPr id="5" name="Marcador de número de diapositiva 4">
            <a:extLst>
              <a:ext uri="{FF2B5EF4-FFF2-40B4-BE49-F238E27FC236}">
                <a16:creationId xmlns:a16="http://schemas.microsoft.com/office/drawing/2014/main" id="{9F2E8889-5F8D-4C55-8894-47479668DCA8}"/>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02703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8BFA34F-0FDF-4E35-B0C6-854C4E07A4B3}"/>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3" name="Marcador de pie de página 2">
            <a:extLst>
              <a:ext uri="{FF2B5EF4-FFF2-40B4-BE49-F238E27FC236}">
                <a16:creationId xmlns:a16="http://schemas.microsoft.com/office/drawing/2014/main" id="{8F1AFFAB-863A-4E46-BBB4-49F59F79EAE2}"/>
              </a:ext>
            </a:extLst>
          </p:cNvPr>
          <p:cNvSpPr>
            <a:spLocks noGrp="1"/>
          </p:cNvSpPr>
          <p:nvPr>
            <p:ph type="ftr" sz="quarter" idx="11"/>
          </p:nvPr>
        </p:nvSpPr>
        <p:spPr/>
        <p:txBody>
          <a:bodyPr/>
          <a:lstStyle/>
          <a:p>
            <a:endParaRPr lang="es-EC" dirty="0"/>
          </a:p>
        </p:txBody>
      </p:sp>
      <p:sp>
        <p:nvSpPr>
          <p:cNvPr id="4" name="Marcador de número de diapositiva 3">
            <a:extLst>
              <a:ext uri="{FF2B5EF4-FFF2-40B4-BE49-F238E27FC236}">
                <a16:creationId xmlns:a16="http://schemas.microsoft.com/office/drawing/2014/main" id="{533EC3F6-6EBA-4755-99D5-9DB61AA2D306}"/>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2910103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3275D3-3906-4184-887C-CC37D573D8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3E94E0E-49AC-47F1-9A28-7063A8B8A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AFC0F0C5-C9CD-4A75-B008-1666B64D1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922F88-E899-4F3D-AE9D-BFFAE7D843A3}"/>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6" name="Marcador de pie de página 5">
            <a:extLst>
              <a:ext uri="{FF2B5EF4-FFF2-40B4-BE49-F238E27FC236}">
                <a16:creationId xmlns:a16="http://schemas.microsoft.com/office/drawing/2014/main" id="{B96B8C31-BC6F-4121-8F3F-A2E864A7ED74}"/>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3A201524-4F90-4DFF-8DF2-A6D8E5241C7F}"/>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92095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07B5E4-1F45-4D9D-8158-549D0908B3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1CA08F19-98D0-48AD-A45A-841546318A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a:extLst>
              <a:ext uri="{FF2B5EF4-FFF2-40B4-BE49-F238E27FC236}">
                <a16:creationId xmlns:a16="http://schemas.microsoft.com/office/drawing/2014/main" id="{B41A6AF6-1A5C-4991-B990-358199DD1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AE2E41C-F3F8-485B-A6F6-D65DE35E0F01}"/>
              </a:ext>
            </a:extLst>
          </p:cNvPr>
          <p:cNvSpPr>
            <a:spLocks noGrp="1"/>
          </p:cNvSpPr>
          <p:nvPr>
            <p:ph type="dt" sz="half" idx="10"/>
          </p:nvPr>
        </p:nvSpPr>
        <p:spPr/>
        <p:txBody>
          <a:bodyPr/>
          <a:lstStyle/>
          <a:p>
            <a:fld id="{82417DE6-BFDE-4A0D-BBE0-586735D0BE02}" type="datetimeFigureOut">
              <a:rPr lang="es-EC" smtClean="0"/>
              <a:t>29/12/2020</a:t>
            </a:fld>
            <a:endParaRPr lang="es-EC" dirty="0"/>
          </a:p>
        </p:txBody>
      </p:sp>
      <p:sp>
        <p:nvSpPr>
          <p:cNvPr id="6" name="Marcador de pie de página 5">
            <a:extLst>
              <a:ext uri="{FF2B5EF4-FFF2-40B4-BE49-F238E27FC236}">
                <a16:creationId xmlns:a16="http://schemas.microsoft.com/office/drawing/2014/main" id="{3E3A893F-A1CF-498A-96AA-730E5B452C48}"/>
              </a:ext>
            </a:extLst>
          </p:cNvPr>
          <p:cNvSpPr>
            <a:spLocks noGrp="1"/>
          </p:cNvSpPr>
          <p:nvPr>
            <p:ph type="ftr" sz="quarter" idx="11"/>
          </p:nvPr>
        </p:nvSpPr>
        <p:spPr/>
        <p:txBody>
          <a:bodyPr/>
          <a:lstStyle/>
          <a:p>
            <a:endParaRPr lang="es-EC" dirty="0"/>
          </a:p>
        </p:txBody>
      </p:sp>
      <p:sp>
        <p:nvSpPr>
          <p:cNvPr id="7" name="Marcador de número de diapositiva 6">
            <a:extLst>
              <a:ext uri="{FF2B5EF4-FFF2-40B4-BE49-F238E27FC236}">
                <a16:creationId xmlns:a16="http://schemas.microsoft.com/office/drawing/2014/main" id="{A6F5CD89-D161-4D42-92B4-429C4B835047}"/>
              </a:ext>
            </a:extLst>
          </p:cNvPr>
          <p:cNvSpPr>
            <a:spLocks noGrp="1"/>
          </p:cNvSpPr>
          <p:nvPr>
            <p:ph type="sldNum" sz="quarter" idx="12"/>
          </p:nvPr>
        </p:nvSpPr>
        <p:spPr/>
        <p:txBody>
          <a:bodyPr/>
          <a:lstStyle/>
          <a:p>
            <a:fld id="{A3373753-4E1E-4091-8ADD-20D464F1A3F0}" type="slidenum">
              <a:rPr lang="es-EC" smtClean="0"/>
              <a:t>‹Nº›</a:t>
            </a:fld>
            <a:endParaRPr lang="es-EC" dirty="0"/>
          </a:p>
        </p:txBody>
      </p:sp>
    </p:spTree>
    <p:extLst>
      <p:ext uri="{BB962C8B-B14F-4D97-AF65-F5344CB8AC3E}">
        <p14:creationId xmlns:p14="http://schemas.microsoft.com/office/powerpoint/2010/main" val="339783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A8DC38-272F-4A5A-895E-4FAE2E9D8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D74617A-CA6E-408A-88C3-9D08C14B0F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588269B-385C-419B-869B-35E23E9B9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17DE6-BFDE-4A0D-BBE0-586735D0BE02}" type="datetimeFigureOut">
              <a:rPr lang="es-EC" smtClean="0"/>
              <a:t>29/12/2020</a:t>
            </a:fld>
            <a:endParaRPr lang="es-EC" dirty="0"/>
          </a:p>
        </p:txBody>
      </p:sp>
      <p:sp>
        <p:nvSpPr>
          <p:cNvPr id="5" name="Marcador de pie de página 4">
            <a:extLst>
              <a:ext uri="{FF2B5EF4-FFF2-40B4-BE49-F238E27FC236}">
                <a16:creationId xmlns:a16="http://schemas.microsoft.com/office/drawing/2014/main" id="{1486206C-88E4-4981-97B4-0B19CB2842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a:extLst>
              <a:ext uri="{FF2B5EF4-FFF2-40B4-BE49-F238E27FC236}">
                <a16:creationId xmlns:a16="http://schemas.microsoft.com/office/drawing/2014/main" id="{8C84CAA4-792D-4998-940C-113CEBEF2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73753-4E1E-4091-8ADD-20D464F1A3F0}" type="slidenum">
              <a:rPr lang="es-EC" smtClean="0"/>
              <a:t>‹Nº›</a:t>
            </a:fld>
            <a:endParaRPr lang="es-EC" dirty="0"/>
          </a:p>
        </p:txBody>
      </p:sp>
    </p:spTree>
    <p:extLst>
      <p:ext uri="{BB962C8B-B14F-4D97-AF65-F5344CB8AC3E}">
        <p14:creationId xmlns:p14="http://schemas.microsoft.com/office/powerpoint/2010/main" val="1164626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a16="http://schemas.microsoft.com/office/drawing/2014/main" id="{67430637-24AC-419D-A852-5A7F610782A7}"/>
              </a:ext>
            </a:extLst>
          </p:cNvPr>
          <p:cNvSpPr txBox="1">
            <a:spLocks noChangeArrowheads="1"/>
          </p:cNvSpPr>
          <p:nvPr/>
        </p:nvSpPr>
        <p:spPr bwMode="auto">
          <a:xfrm>
            <a:off x="1531969" y="2019111"/>
            <a:ext cx="9112103" cy="181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EC" altLang="en-US" sz="2800" b="1" dirty="0">
                <a:solidFill>
                  <a:srgbClr val="376092"/>
                </a:solidFill>
                <a:latin typeface="Candara" panose="020E0502030303020204" pitchFamily="34" charset="0"/>
                <a:ea typeface="Cambria" panose="02040503050406030204" pitchFamily="18" charset="0"/>
                <a:cs typeface="Calibri" panose="020F0502020204030204" pitchFamily="34" charset="0"/>
                <a:sym typeface="Calibri" panose="020F0502020204030204" pitchFamily="34" charset="0"/>
              </a:rPr>
              <a:t>PROYECTO DE “</a:t>
            </a:r>
            <a:r>
              <a:rPr lang="es-EC" altLang="en-US" sz="2800" b="1" dirty="0">
                <a:solidFill>
                  <a:srgbClr val="376092"/>
                </a:solidFill>
                <a:latin typeface="Candara" panose="020E0502030303020204" pitchFamily="34" charset="0"/>
                <a:ea typeface="Cambria" panose="02040503050406030204" pitchFamily="18" charset="0"/>
                <a:cs typeface="Calibri" panose="020F0502020204030204" pitchFamily="34" charset="0"/>
                <a:sym typeface="Cambria" panose="02040503050406030204" pitchFamily="18" charset="0"/>
              </a:rPr>
              <a:t>ORDENANZA METROPOLITANA REFORMATORIA DEL CÓDIGO MUNICIPAL PARA EL DISTRITO METROPOLITANO DE QUITO QUE ESTABLECE BENEFICIOS E INCENTIVOS TRIBUTARIOS TEMPORALES”</a:t>
            </a:r>
            <a:endParaRPr lang="en-US" altLang="en-US" sz="2800" dirty="0">
              <a:latin typeface="Candara" panose="020E0502030303020204" pitchFamily="34" charset="0"/>
              <a:cs typeface="Calibri" panose="020F0502020204030204" pitchFamily="34" charset="0"/>
            </a:endParaRPr>
          </a:p>
        </p:txBody>
      </p:sp>
      <p:sp>
        <p:nvSpPr>
          <p:cNvPr id="3077" name="Google Shape;91;p1">
            <a:extLst>
              <a:ext uri="{FF2B5EF4-FFF2-40B4-BE49-F238E27FC236}">
                <a16:creationId xmlns:a16="http://schemas.microsoft.com/office/drawing/2014/main" id="{8EF00A3E-F07F-4D0C-A96C-E23AE638D7BC}"/>
              </a:ext>
            </a:extLst>
          </p:cNvPr>
          <p:cNvSpPr txBox="1">
            <a:spLocks noChangeArrowheads="1"/>
          </p:cNvSpPr>
          <p:nvPr/>
        </p:nvSpPr>
        <p:spPr bwMode="auto">
          <a:xfrm>
            <a:off x="2219828" y="4826005"/>
            <a:ext cx="7778750" cy="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EC" altLang="en-US" sz="1800" b="1" dirty="0">
                <a:solidFill>
                  <a:srgbClr val="376092"/>
                </a:solidFill>
                <a:latin typeface="Candara" panose="020E0502030303020204" pitchFamily="34" charset="0"/>
                <a:ea typeface="Cambria" panose="02040503050406030204" pitchFamily="18" charset="0"/>
                <a:cs typeface="Calibri" panose="020F0502020204030204" pitchFamily="34" charset="0"/>
                <a:sym typeface="Cambria" panose="02040503050406030204" pitchFamily="18" charset="0"/>
              </a:rPr>
              <a:t>29 de diciembre de 2020 </a:t>
            </a:r>
            <a:endParaRPr lang="en-US" altLang="en-US" sz="1050" dirty="0">
              <a:solidFill>
                <a:srgbClr val="376092"/>
              </a:solidFill>
              <a:latin typeface="Candara" panose="020E050203030302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pic>
        <p:nvPicPr>
          <p:cNvPr id="8" name="Picture 2" descr="C:\Users\dfabara\Downloads\PortadasInstancias_productividad (1).jpg">
            <a:extLst>
              <a:ext uri="{FF2B5EF4-FFF2-40B4-BE49-F238E27FC236}">
                <a16:creationId xmlns:a16="http://schemas.microsoft.com/office/drawing/2014/main" id="{0A357BC7-2D3B-468C-974F-49FE798E925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1605" b="30493"/>
          <a:stretch/>
        </p:blipFill>
        <p:spPr bwMode="auto">
          <a:xfrm>
            <a:off x="0" y="32537"/>
            <a:ext cx="2349795" cy="8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93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178163" y="428704"/>
            <a:ext cx="10120847" cy="1325563"/>
          </a:xfrm>
        </p:spPr>
        <p:txBody>
          <a:bodyPr>
            <a:normAutofit/>
          </a:bodyPr>
          <a:lstStyle/>
          <a:p>
            <a:pPr algn="ctr"/>
            <a:r>
              <a:rPr lang="es-EC" sz="2400" b="1" dirty="0">
                <a:solidFill>
                  <a:srgbClr val="376092"/>
                </a:solidFill>
                <a:latin typeface="Candara" panose="020E0502030303020204" pitchFamily="34" charset="0"/>
                <a:ea typeface="+mn-ea"/>
                <a:cs typeface="Calibri" panose="020F0502020204030204" pitchFamily="34" charset="0"/>
              </a:rPr>
              <a:t>Intervención del Concejal Metropolitano Marco Collaguazo</a:t>
            </a:r>
            <a:endParaRPr lang="es-EC" sz="2400" b="1" kern="1200" dirty="0">
              <a:solidFill>
                <a:srgbClr val="376092"/>
              </a:solidFill>
              <a:latin typeface="Candara" panose="020E0502030303020204" pitchFamily="34" charset="0"/>
              <a:ea typeface="+mn-ea"/>
              <a:cs typeface="Calibri" panose="020F050202020403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CuadroTexto 220">
            <a:extLst>
              <a:ext uri="{FF2B5EF4-FFF2-40B4-BE49-F238E27FC236}">
                <a16:creationId xmlns:a16="http://schemas.microsoft.com/office/drawing/2014/main" id="{919F6BC9-8F84-445C-9BEA-883583BF52D0}"/>
              </a:ext>
            </a:extLst>
          </p:cNvPr>
          <p:cNvSpPr txBox="1"/>
          <p:nvPr/>
        </p:nvSpPr>
        <p:spPr>
          <a:xfrm>
            <a:off x="793804" y="1538778"/>
            <a:ext cx="10604392" cy="1138773"/>
          </a:xfrm>
          <a:prstGeom prst="rect">
            <a:avLst/>
          </a:prstGeom>
          <a:noFill/>
        </p:spPr>
        <p:txBody>
          <a:bodyPr wrap="square" rtlCol="0">
            <a:spAutoFit/>
          </a:bodyPr>
          <a:lstStyle/>
          <a:p>
            <a:pPr algn="just"/>
            <a:r>
              <a:rPr lang="es-EC" sz="1700" b="1" dirty="0">
                <a:solidFill>
                  <a:schemeClr val="tx2"/>
                </a:solidFill>
                <a:latin typeface="Candara" panose="020E0502030303020204" pitchFamily="34" charset="0"/>
              </a:rPr>
              <a:t>1) De acuerdo al informe técnico el Municipio dejaría de recibir en el año 2021 el valor de $10´800.000; y en el año 2022 el valor de $10´400.000, valores que no deberían ser compensables según el análisis jurídico correspondiente, conforme que no es aplicable el artículo 169 del COOTAD, y en su caso se debería aplicar la Ley Orgánica para el Ordenamiento de las Finanzas Públicas.</a:t>
            </a:r>
          </a:p>
        </p:txBody>
      </p:sp>
      <p:sp>
        <p:nvSpPr>
          <p:cNvPr id="76" name="CuadroTexto 75">
            <a:extLst>
              <a:ext uri="{FF2B5EF4-FFF2-40B4-BE49-F238E27FC236}">
                <a16:creationId xmlns:a16="http://schemas.microsoft.com/office/drawing/2014/main" id="{919F6BC9-8F84-445C-9BEA-883583BF52D0}"/>
              </a:ext>
            </a:extLst>
          </p:cNvPr>
          <p:cNvSpPr txBox="1"/>
          <p:nvPr/>
        </p:nvSpPr>
        <p:spPr>
          <a:xfrm>
            <a:off x="868213" y="2809352"/>
            <a:ext cx="10488581" cy="3139321"/>
          </a:xfrm>
          <a:prstGeom prst="rect">
            <a:avLst/>
          </a:prstGeom>
          <a:noFill/>
        </p:spPr>
        <p:txBody>
          <a:bodyPr wrap="square" rtlCol="0">
            <a:spAutoFit/>
          </a:bodyPr>
          <a:lstStyle/>
          <a:p>
            <a:pPr algn="just"/>
            <a:r>
              <a:rPr lang="es-EC" sz="1650" dirty="0">
                <a:solidFill>
                  <a:schemeClr val="tx2"/>
                </a:solidFill>
                <a:latin typeface="Candara" panose="020E0502030303020204" pitchFamily="34" charset="0"/>
              </a:rPr>
              <a:t>La justificación sobre la aplicación de los presupuestos establecidos en el art. 169 del COOTAD fue realizada en su oportunidad por la Comisión de Presupuesto, Finanzas y Tributación, solicitando un informe conjunto. En dicho informe, presentado mediante memorando SDPC-2020-0127, se especifica que, la Asamblea Nacional por las circunstancias de excepción derivadas de la pandemia, realiza una </a:t>
            </a:r>
            <a:r>
              <a:rPr lang="es-EC" sz="1650" b="1" u="sng" dirty="0">
                <a:solidFill>
                  <a:schemeClr val="tx2"/>
                </a:solidFill>
                <a:latin typeface="Candara" panose="020E0502030303020204" pitchFamily="34" charset="0"/>
              </a:rPr>
              <a:t>habilitación expresa</a:t>
            </a:r>
            <a:r>
              <a:rPr lang="es-EC" sz="1650" dirty="0">
                <a:solidFill>
                  <a:schemeClr val="tx2"/>
                </a:solidFill>
                <a:latin typeface="Candara" panose="020E0502030303020204" pitchFamily="34" charset="0"/>
              </a:rPr>
              <a:t> a los GADs para que, a través de sus Concejos, reduzcan las tarifas de los impuestos de patente y 1.5 por mil sobre activos totales, hasta el 50%.</a:t>
            </a:r>
          </a:p>
          <a:p>
            <a:pPr algn="just"/>
            <a:endParaRPr lang="es-EC" sz="1650" dirty="0">
              <a:solidFill>
                <a:schemeClr val="tx2"/>
              </a:solidFill>
              <a:latin typeface="Candara" panose="020E0502030303020204" pitchFamily="34" charset="0"/>
            </a:endParaRPr>
          </a:p>
          <a:p>
            <a:pPr algn="just"/>
            <a:r>
              <a:rPr lang="es-EC" sz="1650" dirty="0">
                <a:solidFill>
                  <a:schemeClr val="tx2"/>
                </a:solidFill>
                <a:latin typeface="Candara" panose="020E0502030303020204" pitchFamily="34" charset="0"/>
              </a:rPr>
              <a:t>Lo anterior en concordancia con el art. 32 del Código Tributario, cuyos preceptos regulan todos los tributos nacionales y locales y cuyas normas priman por sobre otras disposiciones. El art. en mención señala que sólo mediante disposición expresa de ley se podrán establecer exenciones tributarias, en donde se especificará principalmente: los requisitos para el reconocimiento de la exención, los tributos que comprenda, y si la exención es permanente o temporal. </a:t>
            </a:r>
            <a:r>
              <a:rPr lang="es-EC" sz="1650" b="1" u="sng" dirty="0">
                <a:solidFill>
                  <a:schemeClr val="tx2"/>
                </a:solidFill>
                <a:latin typeface="Candara" panose="020E0502030303020204" pitchFamily="34" charset="0"/>
              </a:rPr>
              <a:t>Estas premisas están contempladas en la base legal para la expedición del proyecto de ordenanza en análisis</a:t>
            </a:r>
            <a:r>
              <a:rPr lang="es-EC" sz="1650" dirty="0">
                <a:solidFill>
                  <a:schemeClr val="tx2"/>
                </a:solidFill>
                <a:latin typeface="Candara" panose="020E0502030303020204" pitchFamily="34" charset="0"/>
              </a:rPr>
              <a:t>.</a:t>
            </a:r>
          </a:p>
        </p:txBody>
      </p:sp>
    </p:spTree>
    <p:extLst>
      <p:ext uri="{BB962C8B-B14F-4D97-AF65-F5344CB8AC3E}">
        <p14:creationId xmlns:p14="http://schemas.microsoft.com/office/powerpoint/2010/main" val="356301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a16="http://schemas.microsoft.com/office/drawing/2014/main" id="{67430637-24AC-419D-A852-5A7F610782A7}"/>
              </a:ext>
            </a:extLst>
          </p:cNvPr>
          <p:cNvSpPr txBox="1">
            <a:spLocks noChangeArrowheads="1"/>
          </p:cNvSpPr>
          <p:nvPr/>
        </p:nvSpPr>
        <p:spPr bwMode="auto">
          <a:xfrm>
            <a:off x="2445567" y="2982518"/>
            <a:ext cx="7330202" cy="8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600" b="1" dirty="0">
                <a:solidFill>
                  <a:srgbClr val="376092"/>
                </a:solidFill>
                <a:latin typeface="Calibri" panose="020F0502020204030204" pitchFamily="34" charset="0"/>
                <a:cs typeface="Calibri" panose="020F0502020204030204" pitchFamily="34" charset="0"/>
                <a:sym typeface="Calibri" panose="020F0502020204030204" pitchFamily="34" charset="0"/>
              </a:rPr>
              <a:t>INTERVENCIÓN DE LA CONCEJALA METROPOLITANA GISSELA CHALÁ</a:t>
            </a:r>
          </a:p>
        </p:txBody>
      </p:sp>
      <p:pic>
        <p:nvPicPr>
          <p:cNvPr id="6" name="Imagen 5">
            <a:extLst>
              <a:ext uri="{FF2B5EF4-FFF2-40B4-BE49-F238E27FC236}">
                <a16:creationId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2791654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178163" y="452087"/>
            <a:ext cx="10120847" cy="1325563"/>
          </a:xfrm>
        </p:spPr>
        <p:txBody>
          <a:bodyPr>
            <a:normAutofit/>
          </a:bodyPr>
          <a:lstStyle/>
          <a:p>
            <a:pPr algn="ctr"/>
            <a:r>
              <a:rPr lang="es-EC" sz="2400" b="1" dirty="0">
                <a:solidFill>
                  <a:srgbClr val="376092"/>
                </a:solidFill>
                <a:latin typeface="Candara" panose="020E0502030303020204" pitchFamily="34" charset="0"/>
                <a:ea typeface="+mn-ea"/>
                <a:cs typeface="Calibri" panose="020F0502020204030204" pitchFamily="34" charset="0"/>
              </a:rPr>
              <a:t>Intervención de la Concejala Metropolitana Gissela Chalá</a:t>
            </a:r>
            <a:endParaRPr lang="es-EC" sz="2400" b="1" kern="1200" dirty="0">
              <a:solidFill>
                <a:srgbClr val="376092"/>
              </a:solidFill>
              <a:latin typeface="Candara" panose="020E0502030303020204" pitchFamily="34" charset="0"/>
              <a:ea typeface="+mn-ea"/>
              <a:cs typeface="Calibri" panose="020F050202020403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CuadroTexto 220">
            <a:extLst>
              <a:ext uri="{FF2B5EF4-FFF2-40B4-BE49-F238E27FC236}">
                <a16:creationId xmlns:a16="http://schemas.microsoft.com/office/drawing/2014/main" id="{919F6BC9-8F84-445C-9BEA-883583BF52D0}"/>
              </a:ext>
            </a:extLst>
          </p:cNvPr>
          <p:cNvSpPr txBox="1"/>
          <p:nvPr/>
        </p:nvSpPr>
        <p:spPr>
          <a:xfrm>
            <a:off x="793804" y="1562161"/>
            <a:ext cx="10604392" cy="646331"/>
          </a:xfrm>
          <a:prstGeom prst="rect">
            <a:avLst/>
          </a:prstGeom>
          <a:noFill/>
        </p:spPr>
        <p:txBody>
          <a:bodyPr wrap="square" rtlCol="0">
            <a:spAutoFit/>
          </a:bodyPr>
          <a:lstStyle/>
          <a:p>
            <a:pPr algn="just"/>
            <a:r>
              <a:rPr lang="es-EC" b="1" dirty="0">
                <a:solidFill>
                  <a:schemeClr val="tx2"/>
                </a:solidFill>
                <a:latin typeface="Candara" panose="020E0502030303020204" pitchFamily="34" charset="0"/>
              </a:rPr>
              <a:t>1) Establecer cuáles son los soportes técnicos sobre los cuales se generó la tabla de reducciones y cuáles han sido los criterios para la asignación de los descuentos. </a:t>
            </a:r>
          </a:p>
        </p:txBody>
      </p:sp>
      <p:sp>
        <p:nvSpPr>
          <p:cNvPr id="76" name="CuadroTexto 75">
            <a:extLst>
              <a:ext uri="{FF2B5EF4-FFF2-40B4-BE49-F238E27FC236}">
                <a16:creationId xmlns:a16="http://schemas.microsoft.com/office/drawing/2014/main" id="{919F6BC9-8F84-445C-9BEA-883583BF52D0}"/>
              </a:ext>
            </a:extLst>
          </p:cNvPr>
          <p:cNvSpPr txBox="1"/>
          <p:nvPr/>
        </p:nvSpPr>
        <p:spPr>
          <a:xfrm>
            <a:off x="810429" y="2392317"/>
            <a:ext cx="10488581" cy="615553"/>
          </a:xfrm>
          <a:prstGeom prst="rect">
            <a:avLst/>
          </a:prstGeom>
          <a:noFill/>
        </p:spPr>
        <p:txBody>
          <a:bodyPr wrap="square" rtlCol="0">
            <a:spAutoFit/>
          </a:bodyPr>
          <a:lstStyle/>
          <a:p>
            <a:pPr marL="457200" indent="-457200" algn="just">
              <a:buAutoNum type="arabicPeriod"/>
            </a:pPr>
            <a:r>
              <a:rPr lang="es-EC" sz="1700" dirty="0">
                <a:solidFill>
                  <a:schemeClr val="tx2"/>
                </a:solidFill>
                <a:latin typeface="Candara" panose="020E0502030303020204" pitchFamily="34" charset="0"/>
              </a:rPr>
              <a:t>Se u</a:t>
            </a:r>
            <a:r>
              <a:rPr lang="es-EC" sz="1700" dirty="0">
                <a:solidFill>
                  <a:srgbClr val="44546A"/>
                </a:solidFill>
                <a:latin typeface="Candara" panose="020E0502030303020204" pitchFamily="34" charset="0"/>
              </a:rPr>
              <a:t>tili</a:t>
            </a:r>
            <a:r>
              <a:rPr lang="es-EC" sz="1700" dirty="0">
                <a:solidFill>
                  <a:schemeClr val="tx2"/>
                </a:solidFill>
                <a:latin typeface="Candara" panose="020E0502030303020204" pitchFamily="34" charset="0"/>
              </a:rPr>
              <a:t>zó como variable de análisis las ventas totales, estimada como la suma de las ventas locales y exportaciones, por rama de actividad de acuerdo con el código CIIU a 2 dígitos, de la ciudad de Quito. </a:t>
            </a:r>
          </a:p>
        </p:txBody>
      </p:sp>
      <p:sp>
        <p:nvSpPr>
          <p:cNvPr id="19" name="CuadroTexto 18">
            <a:extLst>
              <a:ext uri="{FF2B5EF4-FFF2-40B4-BE49-F238E27FC236}">
                <a16:creationId xmlns:a16="http://schemas.microsoft.com/office/drawing/2014/main" id="{919F6BC9-8F84-445C-9BEA-883583BF52D0}"/>
              </a:ext>
            </a:extLst>
          </p:cNvPr>
          <p:cNvSpPr txBox="1"/>
          <p:nvPr/>
        </p:nvSpPr>
        <p:spPr>
          <a:xfrm>
            <a:off x="810429" y="3109469"/>
            <a:ext cx="10488581" cy="615553"/>
          </a:xfrm>
          <a:prstGeom prst="rect">
            <a:avLst/>
          </a:prstGeom>
          <a:noFill/>
        </p:spPr>
        <p:txBody>
          <a:bodyPr wrap="square" rtlCol="0">
            <a:spAutoFit/>
          </a:bodyPr>
          <a:lstStyle/>
          <a:p>
            <a:pPr marL="457200" indent="-457200" algn="just">
              <a:buFont typeface="+mj-lt"/>
              <a:buAutoNum type="arabicPeriod" startAt="2"/>
            </a:pPr>
            <a:r>
              <a:rPr lang="es-EC" sz="1700" dirty="0">
                <a:solidFill>
                  <a:schemeClr val="tx2"/>
                </a:solidFill>
                <a:latin typeface="Candara" panose="020E0502030303020204" pitchFamily="34" charset="0"/>
              </a:rPr>
              <a:t>Como indicador se utilizó a la variación acumulada anual de ventas totales por rama de actividad entre el período enero – agosto de cada año bajo estudio (2019, 2020). </a:t>
            </a:r>
          </a:p>
        </p:txBody>
      </p:sp>
      <p:sp>
        <p:nvSpPr>
          <p:cNvPr id="20" name="CuadroTexto 19">
            <a:extLst>
              <a:ext uri="{FF2B5EF4-FFF2-40B4-BE49-F238E27FC236}">
                <a16:creationId xmlns:a16="http://schemas.microsoft.com/office/drawing/2014/main" id="{919F6BC9-8F84-445C-9BEA-883583BF52D0}"/>
              </a:ext>
            </a:extLst>
          </p:cNvPr>
          <p:cNvSpPr txBox="1"/>
          <p:nvPr/>
        </p:nvSpPr>
        <p:spPr>
          <a:xfrm>
            <a:off x="810429" y="3826621"/>
            <a:ext cx="10488581" cy="615553"/>
          </a:xfrm>
          <a:prstGeom prst="rect">
            <a:avLst/>
          </a:prstGeom>
          <a:noFill/>
        </p:spPr>
        <p:txBody>
          <a:bodyPr wrap="square" rtlCol="0">
            <a:spAutoFit/>
          </a:bodyPr>
          <a:lstStyle/>
          <a:p>
            <a:pPr marL="457200" indent="-457200" algn="just">
              <a:buFont typeface="+mj-lt"/>
              <a:buAutoNum type="arabicPeriod" startAt="3"/>
            </a:pPr>
            <a:r>
              <a:rPr lang="es-EC" sz="1700" dirty="0">
                <a:solidFill>
                  <a:schemeClr val="tx2"/>
                </a:solidFill>
                <a:latin typeface="Candara" panose="020E0502030303020204" pitchFamily="34" charset="0"/>
              </a:rPr>
              <a:t>Se clasificó a las ramas de actividad de acuerdo con el impacto presentado por el indicador  ∆_i ordenados por </a:t>
            </a:r>
            <a:r>
              <a:rPr lang="es-EC" sz="1700" dirty="0" err="1">
                <a:solidFill>
                  <a:schemeClr val="tx2"/>
                </a:solidFill>
                <a:latin typeface="Candara" panose="020E0502030303020204" pitchFamily="34" charset="0"/>
              </a:rPr>
              <a:t>deciles</a:t>
            </a:r>
            <a:r>
              <a:rPr lang="es-EC" sz="1700" dirty="0">
                <a:solidFill>
                  <a:schemeClr val="tx2"/>
                </a:solidFill>
                <a:latin typeface="Candara" panose="020E0502030303020204" pitchFamily="34" charset="0"/>
              </a:rPr>
              <a:t> de manera descendente.</a:t>
            </a:r>
          </a:p>
        </p:txBody>
      </p:sp>
      <p:sp>
        <p:nvSpPr>
          <p:cNvPr id="21" name="CuadroTexto 20">
            <a:extLst>
              <a:ext uri="{FF2B5EF4-FFF2-40B4-BE49-F238E27FC236}">
                <a16:creationId xmlns:a16="http://schemas.microsoft.com/office/drawing/2014/main" id="{919F6BC9-8F84-445C-9BEA-883583BF52D0}"/>
              </a:ext>
            </a:extLst>
          </p:cNvPr>
          <p:cNvSpPr txBox="1"/>
          <p:nvPr/>
        </p:nvSpPr>
        <p:spPr>
          <a:xfrm>
            <a:off x="793804" y="4474581"/>
            <a:ext cx="10488581" cy="1923604"/>
          </a:xfrm>
          <a:prstGeom prst="rect">
            <a:avLst/>
          </a:prstGeom>
          <a:noFill/>
        </p:spPr>
        <p:txBody>
          <a:bodyPr wrap="square" rtlCol="0">
            <a:spAutoFit/>
          </a:bodyPr>
          <a:lstStyle/>
          <a:p>
            <a:pPr marL="457200" indent="-457200" algn="just">
              <a:buFont typeface="+mj-lt"/>
              <a:buAutoNum type="arabicPeriod" startAt="4"/>
            </a:pPr>
            <a:r>
              <a:rPr lang="es-EC" sz="1700" dirty="0">
                <a:solidFill>
                  <a:schemeClr val="tx2"/>
                </a:solidFill>
                <a:latin typeface="Candara" panose="020E0502030303020204" pitchFamily="34" charset="0"/>
              </a:rPr>
              <a:t>Para la asignación del porcentaje de reducción de patente y 1.5 por mil, se utilizaron los siguientes criterios: (a) en primer lugar, se considera lo que la norma establece, esto es, un máximo de 50%, el cual se aplica a todas las actividades económicas que presentan una disminución superior al cuartil 2 (50%); (b) para las actividades que registran una pérdida menor al 50% se establece una reducción progresiva del 10% en cada </a:t>
            </a:r>
            <a:r>
              <a:rPr lang="es-EC" sz="1700" dirty="0" err="1">
                <a:solidFill>
                  <a:schemeClr val="tx2"/>
                </a:solidFill>
                <a:latin typeface="Candara" panose="020E0502030303020204" pitchFamily="34" charset="0"/>
              </a:rPr>
              <a:t>decil</a:t>
            </a:r>
            <a:r>
              <a:rPr lang="es-EC" sz="1700" dirty="0">
                <a:solidFill>
                  <a:schemeClr val="tx2"/>
                </a:solidFill>
                <a:latin typeface="Candara" panose="020E0502030303020204" pitchFamily="34" charset="0"/>
              </a:rPr>
              <a:t>; y (c) a las actividades que registran las menores pérdidas, se les aplicó una reducción del 5%, el mismo que representa el punto medio del intervalo de pérdidas.</a:t>
            </a:r>
          </a:p>
          <a:p>
            <a:pPr marL="457200" indent="-457200" algn="just">
              <a:buAutoNum type="arabicPeriod" startAt="4"/>
            </a:pPr>
            <a:endParaRPr lang="es-EC" sz="1700" dirty="0">
              <a:solidFill>
                <a:schemeClr val="tx2"/>
              </a:solidFill>
              <a:latin typeface="Candara" panose="020E0502030303020204" pitchFamily="34" charset="0"/>
            </a:endParaRPr>
          </a:p>
        </p:txBody>
      </p:sp>
    </p:spTree>
    <p:extLst>
      <p:ext uri="{BB962C8B-B14F-4D97-AF65-F5344CB8AC3E}">
        <p14:creationId xmlns:p14="http://schemas.microsoft.com/office/powerpoint/2010/main" val="266823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178163" y="611580"/>
            <a:ext cx="10120847" cy="1325563"/>
          </a:xfrm>
        </p:spPr>
        <p:txBody>
          <a:bodyPr>
            <a:normAutofit/>
          </a:bodyPr>
          <a:lstStyle/>
          <a:p>
            <a:pPr algn="ctr"/>
            <a:r>
              <a:rPr lang="es-EC" sz="2400" b="1" dirty="0">
                <a:solidFill>
                  <a:srgbClr val="376092"/>
                </a:solidFill>
                <a:latin typeface="Candara" panose="020E0502030303020204" pitchFamily="34" charset="0"/>
                <a:ea typeface="+mn-ea"/>
                <a:cs typeface="Calibri" panose="020F0502020204030204" pitchFamily="34" charset="0"/>
              </a:rPr>
              <a:t>Intervención de la Concejala Metropolitana Gissela Chalá</a:t>
            </a:r>
            <a:endParaRPr lang="es-EC" sz="2400" b="1" kern="1200" dirty="0">
              <a:solidFill>
                <a:srgbClr val="376092"/>
              </a:solidFill>
              <a:latin typeface="Candara" panose="020E0502030303020204" pitchFamily="34" charset="0"/>
              <a:ea typeface="+mn-ea"/>
              <a:cs typeface="Calibri" panose="020F050202020403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CuadroTexto 220">
            <a:extLst>
              <a:ext uri="{FF2B5EF4-FFF2-40B4-BE49-F238E27FC236}">
                <a16:creationId xmlns:a16="http://schemas.microsoft.com/office/drawing/2014/main" id="{919F6BC9-8F84-445C-9BEA-883583BF52D0}"/>
              </a:ext>
            </a:extLst>
          </p:cNvPr>
          <p:cNvSpPr txBox="1"/>
          <p:nvPr/>
        </p:nvSpPr>
        <p:spPr>
          <a:xfrm>
            <a:off x="793804" y="1721654"/>
            <a:ext cx="10604392" cy="646331"/>
          </a:xfrm>
          <a:prstGeom prst="rect">
            <a:avLst/>
          </a:prstGeom>
          <a:noFill/>
        </p:spPr>
        <p:txBody>
          <a:bodyPr wrap="square" rtlCol="0">
            <a:spAutoFit/>
          </a:bodyPr>
          <a:lstStyle/>
          <a:p>
            <a:pPr algn="just"/>
            <a:r>
              <a:rPr lang="es-EC" b="1" dirty="0">
                <a:solidFill>
                  <a:schemeClr val="tx2"/>
                </a:solidFill>
                <a:latin typeface="Candara" panose="020E0502030303020204" pitchFamily="34" charset="0"/>
              </a:rPr>
              <a:t>2) La Dirección Metropolitana Tributaria entregue un informe respecto a cuál será el impacto previsto en las arcas fiscales por las reducciones planteadas en el proyecto de ordenanza.</a:t>
            </a:r>
          </a:p>
        </p:txBody>
      </p:sp>
      <p:sp>
        <p:nvSpPr>
          <p:cNvPr id="76" name="CuadroTexto 75">
            <a:extLst>
              <a:ext uri="{FF2B5EF4-FFF2-40B4-BE49-F238E27FC236}">
                <a16:creationId xmlns:a16="http://schemas.microsoft.com/office/drawing/2014/main" id="{919F6BC9-8F84-445C-9BEA-883583BF52D0}"/>
              </a:ext>
            </a:extLst>
          </p:cNvPr>
          <p:cNvSpPr txBox="1"/>
          <p:nvPr/>
        </p:nvSpPr>
        <p:spPr>
          <a:xfrm>
            <a:off x="843679" y="2730046"/>
            <a:ext cx="10488581" cy="3016210"/>
          </a:xfrm>
          <a:prstGeom prst="rect">
            <a:avLst/>
          </a:prstGeom>
          <a:noFill/>
        </p:spPr>
        <p:txBody>
          <a:bodyPr wrap="square" rtlCol="0">
            <a:spAutoFit/>
          </a:bodyPr>
          <a:lstStyle/>
          <a:p>
            <a:pPr algn="just"/>
            <a:r>
              <a:rPr lang="es-EC" sz="1900" dirty="0">
                <a:solidFill>
                  <a:schemeClr val="tx2"/>
                </a:solidFill>
                <a:latin typeface="Candara" panose="020E0502030303020204" pitchFamily="34" charset="0"/>
              </a:rPr>
              <a:t>Mediante Oficio Nro. GADDMQ-DMT-2020-0410-O, de fecha 25 de diciembre de 2020, la Dirección Metropolitana Tributaria, en su parte pertinente manifiesta lo siguiente:</a:t>
            </a:r>
          </a:p>
          <a:p>
            <a:pPr algn="just"/>
            <a:endParaRPr lang="es-EC" sz="1900" dirty="0">
              <a:solidFill>
                <a:schemeClr val="tx2"/>
              </a:solidFill>
              <a:latin typeface="Candara" panose="020E0502030303020204" pitchFamily="34" charset="0"/>
            </a:endParaRPr>
          </a:p>
          <a:p>
            <a:pPr algn="just"/>
            <a:r>
              <a:rPr lang="es-EC" sz="1900" dirty="0">
                <a:solidFill>
                  <a:schemeClr val="tx2"/>
                </a:solidFill>
                <a:latin typeface="Candara" panose="020E0502030303020204" pitchFamily="34" charset="0"/>
              </a:rPr>
              <a:t>“En atención a las competencias que le corresponde, informo que mediante documentos GADDMQ-DMT-2020-0576-M y GADDMQ-DMT-2020-0545-M de 18 y 10 de noviembre de 2020, respectivamente, esta Dirección Metropolitana Tributaria, emitió, tanto informe de gasto tributario o estimación de reducción de recaudación con ocasión del proyecto normativo de la referencia (acorde a lo dispuesto en el artículo 300 de la Constitución de la República del Ecuador y 94 del Código Orgánico de Planificación y Finanzas Públicas); e, informe técnico tributario sobre dicho proyecto, documentos que adjunto a la presente.”</a:t>
            </a:r>
          </a:p>
        </p:txBody>
      </p:sp>
    </p:spTree>
    <p:extLst>
      <p:ext uri="{BB962C8B-B14F-4D97-AF65-F5344CB8AC3E}">
        <p14:creationId xmlns:p14="http://schemas.microsoft.com/office/powerpoint/2010/main" val="125265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178163" y="611580"/>
            <a:ext cx="10120847" cy="1325563"/>
          </a:xfrm>
        </p:spPr>
        <p:txBody>
          <a:bodyPr>
            <a:normAutofit/>
          </a:bodyPr>
          <a:lstStyle/>
          <a:p>
            <a:pPr algn="ctr"/>
            <a:r>
              <a:rPr lang="es-EC" sz="2400" b="1" dirty="0">
                <a:solidFill>
                  <a:srgbClr val="376092"/>
                </a:solidFill>
                <a:latin typeface="Candara" panose="020E0502030303020204" pitchFamily="34" charset="0"/>
                <a:ea typeface="+mn-ea"/>
                <a:cs typeface="Calibri" panose="020F0502020204030204" pitchFamily="34" charset="0"/>
              </a:rPr>
              <a:t>Intervención de la Concejala Metropolitana Gissela Chalá</a:t>
            </a:r>
            <a:endParaRPr lang="es-EC" sz="2400" b="1" kern="1200" dirty="0">
              <a:solidFill>
                <a:srgbClr val="376092"/>
              </a:solidFill>
              <a:latin typeface="Candara" panose="020E0502030303020204" pitchFamily="34" charset="0"/>
              <a:ea typeface="+mn-ea"/>
              <a:cs typeface="Calibri" panose="020F050202020403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CuadroTexto 220">
            <a:extLst>
              <a:ext uri="{FF2B5EF4-FFF2-40B4-BE49-F238E27FC236}">
                <a16:creationId xmlns:a16="http://schemas.microsoft.com/office/drawing/2014/main" id="{919F6BC9-8F84-445C-9BEA-883583BF52D0}"/>
              </a:ext>
            </a:extLst>
          </p:cNvPr>
          <p:cNvSpPr txBox="1"/>
          <p:nvPr/>
        </p:nvSpPr>
        <p:spPr>
          <a:xfrm>
            <a:off x="793804" y="1721654"/>
            <a:ext cx="10604392" cy="923330"/>
          </a:xfrm>
          <a:prstGeom prst="rect">
            <a:avLst/>
          </a:prstGeom>
          <a:noFill/>
        </p:spPr>
        <p:txBody>
          <a:bodyPr wrap="square" rtlCol="0">
            <a:spAutoFit/>
          </a:bodyPr>
          <a:lstStyle/>
          <a:p>
            <a:pPr algn="just"/>
            <a:r>
              <a:rPr lang="es-EC" b="1" dirty="0">
                <a:solidFill>
                  <a:schemeClr val="tx2"/>
                </a:solidFill>
                <a:latin typeface="Candara" panose="020E0502030303020204" pitchFamily="34" charset="0"/>
              </a:rPr>
              <a:t>3) Que la Dirección Metropolitana Tributaria y la Dirección Metropolitana Financiera analicen si es financieramente posible la reducción planteada para la patente y el 1.5 por mil para los ejercicios fiscales del año 2020 y 2021.</a:t>
            </a:r>
          </a:p>
        </p:txBody>
      </p:sp>
      <p:sp>
        <p:nvSpPr>
          <p:cNvPr id="76" name="CuadroTexto 75">
            <a:extLst>
              <a:ext uri="{FF2B5EF4-FFF2-40B4-BE49-F238E27FC236}">
                <a16:creationId xmlns:a16="http://schemas.microsoft.com/office/drawing/2014/main" id="{919F6BC9-8F84-445C-9BEA-883583BF52D0}"/>
              </a:ext>
            </a:extLst>
          </p:cNvPr>
          <p:cNvSpPr txBox="1"/>
          <p:nvPr/>
        </p:nvSpPr>
        <p:spPr>
          <a:xfrm>
            <a:off x="843679" y="2829796"/>
            <a:ext cx="10488581" cy="1846659"/>
          </a:xfrm>
          <a:prstGeom prst="rect">
            <a:avLst/>
          </a:prstGeom>
          <a:noFill/>
        </p:spPr>
        <p:txBody>
          <a:bodyPr wrap="square" rtlCol="0">
            <a:spAutoFit/>
          </a:bodyPr>
          <a:lstStyle/>
          <a:p>
            <a:pPr algn="just"/>
            <a:r>
              <a:rPr lang="es-EC" sz="1900" dirty="0">
                <a:solidFill>
                  <a:schemeClr val="tx2"/>
                </a:solidFill>
                <a:latin typeface="Candara" panose="020E0502030303020204" pitchFamily="34" charset="0"/>
              </a:rPr>
              <a:t>Mediante Oficio Nro. GADDMQ-DMF-2020-1226-O, de fecha 26 de diciembre de 2020, la Dirección Metropolitana Financiera, en su parte pertinente manifiesta lo siguiente:</a:t>
            </a:r>
          </a:p>
          <a:p>
            <a:pPr algn="just"/>
            <a:endParaRPr lang="es-EC" sz="1900" dirty="0">
              <a:solidFill>
                <a:schemeClr val="tx2"/>
              </a:solidFill>
              <a:latin typeface="Candara" panose="020E0502030303020204" pitchFamily="34" charset="0"/>
            </a:endParaRPr>
          </a:p>
          <a:p>
            <a:pPr algn="just"/>
            <a:r>
              <a:rPr lang="es-EC" sz="1900" dirty="0">
                <a:solidFill>
                  <a:schemeClr val="tx2"/>
                </a:solidFill>
                <a:latin typeface="Candara" panose="020E0502030303020204" pitchFamily="34" charset="0"/>
              </a:rPr>
              <a:t>“Esta Dirección Metropolitana se ratifica en el contenido del informe enviado con memorando Nro. GADDMQ-DMF-2020-1085-O, el 22 de noviembre de 2020.</a:t>
            </a:r>
          </a:p>
          <a:p>
            <a:pPr algn="just"/>
            <a:endParaRPr lang="es-EC" sz="1900" dirty="0">
              <a:solidFill>
                <a:schemeClr val="tx2"/>
              </a:solidFill>
              <a:latin typeface="Candara" panose="020E0502030303020204" pitchFamily="34" charset="0"/>
            </a:endParaRPr>
          </a:p>
        </p:txBody>
      </p:sp>
    </p:spTree>
    <p:extLst>
      <p:ext uri="{BB962C8B-B14F-4D97-AF65-F5344CB8AC3E}">
        <p14:creationId xmlns:p14="http://schemas.microsoft.com/office/powerpoint/2010/main" val="90409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178163" y="611580"/>
            <a:ext cx="10120847" cy="1325563"/>
          </a:xfrm>
        </p:spPr>
        <p:txBody>
          <a:bodyPr>
            <a:normAutofit/>
          </a:bodyPr>
          <a:lstStyle/>
          <a:p>
            <a:pPr algn="ctr"/>
            <a:r>
              <a:rPr lang="es-EC" sz="2400" b="1" dirty="0">
                <a:solidFill>
                  <a:srgbClr val="376092"/>
                </a:solidFill>
                <a:latin typeface="Candara" panose="020E0502030303020204" pitchFamily="34" charset="0"/>
                <a:ea typeface="+mn-ea"/>
                <a:cs typeface="Calibri" panose="020F0502020204030204" pitchFamily="34" charset="0"/>
              </a:rPr>
              <a:t>Intervención de la Concejala Metropolitana Gissela Chalá</a:t>
            </a:r>
            <a:endParaRPr lang="es-EC" sz="2400" b="1" kern="1200" dirty="0">
              <a:solidFill>
                <a:srgbClr val="376092"/>
              </a:solidFill>
              <a:latin typeface="Candara" panose="020E0502030303020204" pitchFamily="34" charset="0"/>
              <a:ea typeface="+mn-ea"/>
              <a:cs typeface="Calibri" panose="020F050202020403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CuadroTexto 220">
            <a:extLst>
              <a:ext uri="{FF2B5EF4-FFF2-40B4-BE49-F238E27FC236}">
                <a16:creationId xmlns:a16="http://schemas.microsoft.com/office/drawing/2014/main" id="{919F6BC9-8F84-445C-9BEA-883583BF52D0}"/>
              </a:ext>
            </a:extLst>
          </p:cNvPr>
          <p:cNvSpPr txBox="1"/>
          <p:nvPr/>
        </p:nvSpPr>
        <p:spPr>
          <a:xfrm>
            <a:off x="793804" y="1721654"/>
            <a:ext cx="10604392" cy="1569660"/>
          </a:xfrm>
          <a:prstGeom prst="rect">
            <a:avLst/>
          </a:prstGeom>
          <a:noFill/>
        </p:spPr>
        <p:txBody>
          <a:bodyPr wrap="square" rtlCol="0">
            <a:spAutoFit/>
          </a:bodyPr>
          <a:lstStyle/>
          <a:p>
            <a:pPr algn="just"/>
            <a:r>
              <a:rPr lang="es-EC" sz="1600" b="1" dirty="0">
                <a:solidFill>
                  <a:schemeClr val="tx2"/>
                </a:solidFill>
                <a:latin typeface="Candara" panose="020E0502030303020204" pitchFamily="34" charset="0"/>
              </a:rPr>
              <a:t>4) Considerar con el objetivo de procurar la viabilidad legal de las medidas de carácter tributario, especialmente en la remisión de deudas tributarias, se solicite al Gobierno Nacional que genere una disposición legal que faculte al órgano legislativo de los GADs, efectuar la modificación, exoneración y extinción de los tributos de carácter local, así como la remisión de multas, recargos o interés que en su momento se realizaron a través de la Ley Orgánica de Solidaridad y de Corresponsabilidad Ciudadana para la reconstrucción y reactivación de las zonas afectadas por el terremoto de 16 de abril de 2016.</a:t>
            </a:r>
          </a:p>
        </p:txBody>
      </p:sp>
      <p:sp>
        <p:nvSpPr>
          <p:cNvPr id="76" name="CuadroTexto 75">
            <a:extLst>
              <a:ext uri="{FF2B5EF4-FFF2-40B4-BE49-F238E27FC236}">
                <a16:creationId xmlns:a16="http://schemas.microsoft.com/office/drawing/2014/main" id="{919F6BC9-8F84-445C-9BEA-883583BF52D0}"/>
              </a:ext>
            </a:extLst>
          </p:cNvPr>
          <p:cNvSpPr txBox="1"/>
          <p:nvPr/>
        </p:nvSpPr>
        <p:spPr>
          <a:xfrm>
            <a:off x="793804" y="3405748"/>
            <a:ext cx="10488581" cy="2970044"/>
          </a:xfrm>
          <a:prstGeom prst="rect">
            <a:avLst/>
          </a:prstGeom>
          <a:noFill/>
        </p:spPr>
        <p:txBody>
          <a:bodyPr wrap="square" rtlCol="0">
            <a:spAutoFit/>
          </a:bodyPr>
          <a:lstStyle/>
          <a:p>
            <a:pPr algn="just"/>
            <a:r>
              <a:rPr lang="es-EC" sz="1650" dirty="0">
                <a:solidFill>
                  <a:schemeClr val="tx2"/>
                </a:solidFill>
                <a:latin typeface="Candara" panose="020E0502030303020204" pitchFamily="34" charset="0"/>
              </a:rPr>
              <a:t>Para este propósito, se debería tomar en cuenta lo establecido en el Código Tributario, núm. 4 del art. 37, prevé a la remisión como uno los modos de extinción de la obligación tributaria. En concordancia, el artículo 54 ibídem, dispone que: «las deudas tributarias sólo podrán condonarse o remitirse en virtud de ley, en la cuantía y con los requisitos que en la misma se determinen. Los intereses y multas que provengan de obligaciones tributarias podrán condonarse por resolución de la máxima autoridad tributaria correspondiente en la cuantía y cumplidos los requisitos que la ley establezca».</a:t>
            </a:r>
          </a:p>
          <a:p>
            <a:pPr algn="just"/>
            <a:endParaRPr lang="es-EC" sz="1650" dirty="0">
              <a:solidFill>
                <a:schemeClr val="tx2"/>
              </a:solidFill>
              <a:latin typeface="Candara" panose="020E0502030303020204" pitchFamily="34" charset="0"/>
            </a:endParaRPr>
          </a:p>
          <a:p>
            <a:pPr algn="just"/>
            <a:r>
              <a:rPr lang="es-EC" sz="1650" dirty="0">
                <a:solidFill>
                  <a:schemeClr val="tx2"/>
                </a:solidFill>
                <a:latin typeface="Candara" panose="020E0502030303020204" pitchFamily="34" charset="0"/>
              </a:rPr>
              <a:t>A través de la entidad pertinente sería necesario acudir a instancias de la administración central para que formulen una propuesta de Ley que habilite a los </a:t>
            </a:r>
            <a:r>
              <a:rPr lang="es-EC" sz="1650" dirty="0" err="1">
                <a:solidFill>
                  <a:schemeClr val="tx2"/>
                </a:solidFill>
                <a:latin typeface="Candara" panose="020E0502030303020204" pitchFamily="34" charset="0"/>
              </a:rPr>
              <a:t>GADs</a:t>
            </a:r>
            <a:r>
              <a:rPr lang="es-EC" sz="1650" dirty="0">
                <a:solidFill>
                  <a:schemeClr val="tx2"/>
                </a:solidFill>
                <a:latin typeface="Candara" panose="020E0502030303020204" pitchFamily="34" charset="0"/>
              </a:rPr>
              <a:t> Metropolitanos, establecer, la remisión de intereses, multas y recargos derivados de las obligaciones tributarias en las que son sujetos activos de conformidad con el régimen jurídico aplicable.</a:t>
            </a:r>
          </a:p>
        </p:txBody>
      </p:sp>
    </p:spTree>
    <p:extLst>
      <p:ext uri="{BB962C8B-B14F-4D97-AF65-F5344CB8AC3E}">
        <p14:creationId xmlns:p14="http://schemas.microsoft.com/office/powerpoint/2010/main" val="359303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C8410-6795-4CD1-9A9D-90F7A80275E6}"/>
              </a:ext>
            </a:extLst>
          </p:cNvPr>
          <p:cNvSpPr>
            <a:spLocks noGrp="1"/>
          </p:cNvSpPr>
          <p:nvPr>
            <p:ph type="title"/>
          </p:nvPr>
        </p:nvSpPr>
        <p:spPr>
          <a:xfrm>
            <a:off x="894606" y="1118883"/>
            <a:ext cx="10515600" cy="1325563"/>
          </a:xfrm>
        </p:spPr>
        <p:txBody>
          <a:bodyPr>
            <a:normAutofit/>
          </a:bodyPr>
          <a:lstStyle/>
          <a:p>
            <a:r>
              <a:rPr lang="es-ES" sz="2800" b="1" kern="0" dirty="0">
                <a:solidFill>
                  <a:srgbClr val="376092"/>
                </a:solidFill>
                <a:latin typeface="Candara" panose="020E0502030303020204" pitchFamily="34" charset="0"/>
                <a:ea typeface="MS Gothic" panose="020B0609070205080204" pitchFamily="49" charset="-128"/>
                <a:cs typeface="Times New Roman" panose="02020603050405020304" pitchFamily="18" charset="0"/>
              </a:rPr>
              <a:t>Art. […]. - O</a:t>
            </a:r>
            <a:r>
              <a:rPr lang="es-ES" sz="2800" b="1" kern="0" dirty="0">
                <a:solidFill>
                  <a:srgbClr val="376092"/>
                </a:solidFill>
                <a:effectLst/>
                <a:latin typeface="Candara" panose="020E0502030303020204" pitchFamily="34" charset="0"/>
                <a:ea typeface="MS Gothic" panose="020B0609070205080204" pitchFamily="49" charset="-128"/>
                <a:cs typeface="Times New Roman" panose="02020603050405020304" pitchFamily="18" charset="0"/>
              </a:rPr>
              <a:t>bjeto</a:t>
            </a:r>
            <a:endParaRPr lang="en-US" sz="2800" dirty="0">
              <a:solidFill>
                <a:srgbClr val="376092"/>
              </a:solidFill>
              <a:latin typeface="Candara" panose="020E0502030303020204" pitchFamily="34" charset="0"/>
            </a:endParaRPr>
          </a:p>
        </p:txBody>
      </p:sp>
      <p:sp>
        <p:nvSpPr>
          <p:cNvPr id="3" name="Marcador de contenido 2">
            <a:extLst>
              <a:ext uri="{FF2B5EF4-FFF2-40B4-BE49-F238E27FC236}">
                <a16:creationId xmlns:a16="http://schemas.microsoft.com/office/drawing/2014/main" id="{8D620661-B84F-494F-B6D4-E1D7FC009FAF}"/>
              </a:ext>
            </a:extLst>
          </p:cNvPr>
          <p:cNvSpPr>
            <a:spLocks noGrp="1"/>
          </p:cNvSpPr>
          <p:nvPr>
            <p:ph idx="1"/>
          </p:nvPr>
        </p:nvSpPr>
        <p:spPr>
          <a:xfrm>
            <a:off x="841194" y="2382647"/>
            <a:ext cx="10515600" cy="4351338"/>
          </a:xfrm>
        </p:spPr>
        <p:txBody>
          <a:bodyPr>
            <a:normAutofit/>
          </a:bodyPr>
          <a:lstStyle/>
          <a:p>
            <a:pPr marL="0" indent="0" algn="just">
              <a:buNone/>
            </a:pPr>
            <a:r>
              <a:rPr lang="es-EC" sz="24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Reducción escalonada en las tarifas de impuestos de </a:t>
            </a:r>
            <a:r>
              <a:rPr lang="es-EC" sz="2400" b="1"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patente y de 1.5 por mil sobre los activos totales</a:t>
            </a:r>
            <a:r>
              <a:rPr lang="es-EC" sz="2400" kern="0" dirty="0">
                <a:solidFill>
                  <a:schemeClr val="tx2"/>
                </a:solidFill>
                <a:effectLst>
                  <a:glow>
                    <a:srgbClr val="000000"/>
                  </a:glow>
                  <a:reflection stA="0" endPos="0" fadeDir="0" sx="0" sy="0"/>
                </a:effectLst>
                <a:latin typeface="Candara" panose="020E0502030303020204" pitchFamily="34" charset="0"/>
                <a:ea typeface="Times New Roman" panose="02020603050405020304" pitchFamily="18" charset="0"/>
                <a:cs typeface="Times New Roman" panose="02020603050405020304" pitchFamily="18" charset="0"/>
              </a:rPr>
              <a:t> de las actividades económicas, en las que el Gobierno Autónomo Descentralizado del Distrito Metropolitano de Quito es sujeto activo, correspondientes a los ejercicios económicos 2020 y 2021, a liquidarse en los ejercicios económicos 2021 y 2022.</a:t>
            </a:r>
            <a:endParaRPr lang="en-US" sz="2400" dirty="0">
              <a:solidFill>
                <a:schemeClr val="tx2"/>
              </a:solidFill>
              <a:latin typeface="Candara" panose="020E0502030303020204" pitchFamily="34" charset="0"/>
            </a:endParaRPr>
          </a:p>
        </p:txBody>
      </p:sp>
      <p:pic>
        <p:nvPicPr>
          <p:cNvPr id="4" name="Imagen 5">
            <a:extLst>
              <a:ext uri="{FF2B5EF4-FFF2-40B4-BE49-F238E27FC236}">
                <a16:creationId xmlns:a16="http://schemas.microsoft.com/office/drawing/2014/main" id="{E2D1D1E5-8D57-47BD-9656-6A96735856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6">
            <a:extLst>
              <a:ext uri="{FF2B5EF4-FFF2-40B4-BE49-F238E27FC236}">
                <a16:creationId xmlns:a16="http://schemas.microsoft.com/office/drawing/2014/main" id="{58F647FD-325D-44C5-A5C1-6F0A9502DC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fabara\Downloads\PortadasInstancias_productividad (1).jpg">
            <a:extLst>
              <a:ext uri="{FF2B5EF4-FFF2-40B4-BE49-F238E27FC236}">
                <a16:creationId xmlns:a16="http://schemas.microsoft.com/office/drawing/2014/main" id="{239C9597-4D10-4BB5-84D3-309B4B19FA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535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a16="http://schemas.microsoft.com/office/drawing/2014/main" id="{67430637-24AC-419D-A852-5A7F610782A7}"/>
              </a:ext>
            </a:extLst>
          </p:cNvPr>
          <p:cNvSpPr txBox="1">
            <a:spLocks noChangeArrowheads="1"/>
          </p:cNvSpPr>
          <p:nvPr/>
        </p:nvSpPr>
        <p:spPr bwMode="auto">
          <a:xfrm>
            <a:off x="2472465" y="2341251"/>
            <a:ext cx="7247070" cy="16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600" b="1" dirty="0">
                <a:solidFill>
                  <a:srgbClr val="376092"/>
                </a:solidFill>
                <a:latin typeface="Calibri" panose="020F0502020204030204" pitchFamily="34" charset="0"/>
                <a:cs typeface="Calibri" panose="020F0502020204030204" pitchFamily="34" charset="0"/>
                <a:sym typeface="Calibri" panose="020F0502020204030204" pitchFamily="34" charset="0"/>
              </a:rPr>
              <a:t>OBSERVACIONES </a:t>
            </a:r>
          </a:p>
          <a:p>
            <a:pPr algn="ctr"/>
            <a:endParaRPr lang="es-EC" altLang="en-US" sz="2600" b="1" dirty="0">
              <a:solidFill>
                <a:srgbClr val="376092"/>
              </a:solidFill>
              <a:latin typeface="Calibri" panose="020F0502020204030204" pitchFamily="34" charset="0"/>
              <a:cs typeface="Calibri" panose="020F0502020204030204" pitchFamily="34" charset="0"/>
              <a:sym typeface="Calibri" panose="020F0502020204030204" pitchFamily="34" charset="0"/>
            </a:endParaRPr>
          </a:p>
          <a:p>
            <a:pPr algn="ctr"/>
            <a:r>
              <a:rPr lang="es-EC" altLang="en-US" sz="2600" b="1" dirty="0">
                <a:solidFill>
                  <a:srgbClr val="376092"/>
                </a:solidFill>
                <a:latin typeface="Calibri" panose="020F0502020204030204" pitchFamily="34" charset="0"/>
                <a:cs typeface="Calibri" panose="020F0502020204030204" pitchFamily="34" charset="0"/>
                <a:sym typeface="Calibri" panose="020F0502020204030204" pitchFamily="34" charset="0"/>
              </a:rPr>
              <a:t>INTERVENCIÓN DEL CONCEJAL METROPOLITANO LUIS REINA</a:t>
            </a:r>
          </a:p>
        </p:txBody>
      </p:sp>
      <p:pic>
        <p:nvPicPr>
          <p:cNvPr id="6" name="Imagen 5">
            <a:extLst>
              <a:ext uri="{FF2B5EF4-FFF2-40B4-BE49-F238E27FC236}">
                <a16:creationId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246614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178163" y="611580"/>
            <a:ext cx="10120847" cy="1325563"/>
          </a:xfrm>
        </p:spPr>
        <p:txBody>
          <a:bodyPr>
            <a:normAutofit/>
          </a:bodyPr>
          <a:lstStyle/>
          <a:p>
            <a:pPr algn="ctr"/>
            <a:r>
              <a:rPr lang="es-EC" sz="2400" b="1" dirty="0">
                <a:solidFill>
                  <a:srgbClr val="376092"/>
                </a:solidFill>
                <a:latin typeface="Candara" panose="020E0502030303020204" pitchFamily="34" charset="0"/>
                <a:ea typeface="+mn-ea"/>
                <a:cs typeface="Calibri" panose="020F0502020204030204" pitchFamily="34" charset="0"/>
              </a:rPr>
              <a:t>Intervención del Concejal Metropolitano Luis Reina</a:t>
            </a:r>
            <a:endParaRPr lang="es-EC" sz="2400" b="1" kern="1200" dirty="0">
              <a:solidFill>
                <a:srgbClr val="376092"/>
              </a:solidFill>
              <a:latin typeface="Candara" panose="020E0502030303020204" pitchFamily="34" charset="0"/>
              <a:ea typeface="+mn-ea"/>
              <a:cs typeface="Calibri" panose="020F050202020403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CuadroTexto 220">
            <a:extLst>
              <a:ext uri="{FF2B5EF4-FFF2-40B4-BE49-F238E27FC236}">
                <a16:creationId xmlns:a16="http://schemas.microsoft.com/office/drawing/2014/main" id="{919F6BC9-8F84-445C-9BEA-883583BF52D0}"/>
              </a:ext>
            </a:extLst>
          </p:cNvPr>
          <p:cNvSpPr txBox="1"/>
          <p:nvPr/>
        </p:nvSpPr>
        <p:spPr>
          <a:xfrm>
            <a:off x="793804" y="1721654"/>
            <a:ext cx="10604392" cy="923330"/>
          </a:xfrm>
          <a:prstGeom prst="rect">
            <a:avLst/>
          </a:prstGeom>
          <a:noFill/>
        </p:spPr>
        <p:txBody>
          <a:bodyPr wrap="square" rtlCol="0">
            <a:spAutoFit/>
          </a:bodyPr>
          <a:lstStyle/>
          <a:p>
            <a:pPr algn="just"/>
            <a:r>
              <a:rPr lang="es-EC" b="1" dirty="0">
                <a:solidFill>
                  <a:schemeClr val="tx2"/>
                </a:solidFill>
                <a:latin typeface="Candara" panose="020E0502030303020204" pitchFamily="34" charset="0"/>
              </a:rPr>
              <a:t>1) Revisar y analizar la incorporación dentro de la ordenanza el tema de las regalías por el uso del espacio público, con el objetivo de resolver la problemática de los comerciantes autónomos en el Distrito Metropolitano de Quito. </a:t>
            </a:r>
          </a:p>
        </p:txBody>
      </p:sp>
      <p:sp>
        <p:nvSpPr>
          <p:cNvPr id="76" name="CuadroTexto 75">
            <a:extLst>
              <a:ext uri="{FF2B5EF4-FFF2-40B4-BE49-F238E27FC236}">
                <a16:creationId xmlns:a16="http://schemas.microsoft.com/office/drawing/2014/main" id="{919F6BC9-8F84-445C-9BEA-883583BF52D0}"/>
              </a:ext>
            </a:extLst>
          </p:cNvPr>
          <p:cNvSpPr txBox="1"/>
          <p:nvPr/>
        </p:nvSpPr>
        <p:spPr>
          <a:xfrm>
            <a:off x="793804" y="2879680"/>
            <a:ext cx="10604392" cy="2785378"/>
          </a:xfrm>
          <a:prstGeom prst="rect">
            <a:avLst/>
          </a:prstGeom>
          <a:noFill/>
        </p:spPr>
        <p:txBody>
          <a:bodyPr wrap="square" rtlCol="0">
            <a:spAutoFit/>
          </a:bodyPr>
          <a:lstStyle/>
          <a:p>
            <a:pPr algn="just"/>
            <a:r>
              <a:rPr lang="es-EC" sz="1750" dirty="0">
                <a:solidFill>
                  <a:schemeClr val="tx2"/>
                </a:solidFill>
                <a:latin typeface="Candara" panose="020E0502030303020204" pitchFamily="34" charset="0"/>
              </a:rPr>
              <a:t>El objeto del proyecto de ordenanza prevé una reducción de la tarifa de los impuestos de patente y 1.5 por mil sobre los activos totales correspondientes a las actividades del año 2020 y 2021, a liquidarse en los años 2021 y 2022, respectivamente, por un porcentaje máximo del 50 por ciento. </a:t>
            </a:r>
          </a:p>
          <a:p>
            <a:pPr algn="just"/>
            <a:endParaRPr lang="es-EC" sz="1750" dirty="0">
              <a:solidFill>
                <a:schemeClr val="tx2"/>
              </a:solidFill>
              <a:latin typeface="Candara" panose="020E0502030303020204" pitchFamily="34" charset="0"/>
            </a:endParaRPr>
          </a:p>
          <a:p>
            <a:pPr algn="just"/>
            <a:r>
              <a:rPr lang="es-EC" sz="1750" dirty="0">
                <a:solidFill>
                  <a:schemeClr val="tx2"/>
                </a:solidFill>
                <a:latin typeface="Candara" panose="020E0502030303020204" pitchFamily="34" charset="0"/>
              </a:rPr>
              <a:t>Es evidente que la actividad de comerciantes autónomos se ha visto afectada por la pandemia, la problemática de regalías por el uso de espacio público y del comercio autónomo supera el objeto del proyecto normativo. </a:t>
            </a:r>
          </a:p>
          <a:p>
            <a:pPr algn="just"/>
            <a:endParaRPr lang="es-EC" sz="1750" dirty="0">
              <a:solidFill>
                <a:schemeClr val="tx2"/>
              </a:solidFill>
              <a:latin typeface="Candara" panose="020E0502030303020204" pitchFamily="34" charset="0"/>
            </a:endParaRPr>
          </a:p>
          <a:p>
            <a:pPr algn="just"/>
            <a:r>
              <a:rPr lang="es-EC" sz="1750" dirty="0">
                <a:solidFill>
                  <a:schemeClr val="tx2"/>
                </a:solidFill>
                <a:latin typeface="Candara" panose="020E0502030303020204" pitchFamily="34" charset="0"/>
              </a:rPr>
              <a:t>Debería abordarse en el marco del órgano competente (Consejo Distrital para el Desarrollo de la Trabajadora y el Trabajador Autónomo). En lo que respecta a las regalías por el uso del espacio público, debería ser objeto de un análisis específico de la normativa que regula esta materia.</a:t>
            </a:r>
          </a:p>
        </p:txBody>
      </p:sp>
    </p:spTree>
    <p:extLst>
      <p:ext uri="{BB962C8B-B14F-4D97-AF65-F5344CB8AC3E}">
        <p14:creationId xmlns:p14="http://schemas.microsoft.com/office/powerpoint/2010/main" val="211419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178163" y="611580"/>
            <a:ext cx="10120847" cy="1325563"/>
          </a:xfrm>
        </p:spPr>
        <p:txBody>
          <a:bodyPr>
            <a:normAutofit/>
          </a:bodyPr>
          <a:lstStyle/>
          <a:p>
            <a:pPr algn="ctr"/>
            <a:r>
              <a:rPr lang="es-EC" sz="2400" b="1" dirty="0">
                <a:solidFill>
                  <a:srgbClr val="376092"/>
                </a:solidFill>
                <a:latin typeface="Candara" panose="020E0502030303020204" pitchFamily="34" charset="0"/>
                <a:ea typeface="+mn-ea"/>
                <a:cs typeface="Calibri" panose="020F0502020204030204" pitchFamily="34" charset="0"/>
              </a:rPr>
              <a:t>Intervención del Concejal Metropolitano Luis Reina</a:t>
            </a:r>
            <a:endParaRPr lang="es-EC" sz="2400" b="1" kern="1200" dirty="0">
              <a:solidFill>
                <a:srgbClr val="376092"/>
              </a:solidFill>
              <a:latin typeface="Candara" panose="020E0502030303020204" pitchFamily="34" charset="0"/>
              <a:ea typeface="+mn-ea"/>
              <a:cs typeface="Calibri" panose="020F050202020403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CuadroTexto 220">
            <a:extLst>
              <a:ext uri="{FF2B5EF4-FFF2-40B4-BE49-F238E27FC236}">
                <a16:creationId xmlns:a16="http://schemas.microsoft.com/office/drawing/2014/main" id="{919F6BC9-8F84-445C-9BEA-883583BF52D0}"/>
              </a:ext>
            </a:extLst>
          </p:cNvPr>
          <p:cNvSpPr txBox="1"/>
          <p:nvPr/>
        </p:nvSpPr>
        <p:spPr>
          <a:xfrm>
            <a:off x="793804" y="1721654"/>
            <a:ext cx="10604392" cy="646331"/>
          </a:xfrm>
          <a:prstGeom prst="rect">
            <a:avLst/>
          </a:prstGeom>
          <a:noFill/>
        </p:spPr>
        <p:txBody>
          <a:bodyPr wrap="square" rtlCol="0">
            <a:spAutoFit/>
          </a:bodyPr>
          <a:lstStyle/>
          <a:p>
            <a:pPr algn="just"/>
            <a:r>
              <a:rPr lang="es-EC" b="1" dirty="0">
                <a:solidFill>
                  <a:schemeClr val="tx2"/>
                </a:solidFill>
                <a:latin typeface="Candara" panose="020E0502030303020204" pitchFamily="34" charset="0"/>
              </a:rPr>
              <a:t>2) Revisar el cumplimiento del artículo 169 del Código Orgánico de Organización Territorial, Autonomía y Descentralización (COOTAD).</a:t>
            </a:r>
          </a:p>
        </p:txBody>
      </p:sp>
      <p:sp>
        <p:nvSpPr>
          <p:cNvPr id="76" name="CuadroTexto 75">
            <a:extLst>
              <a:ext uri="{FF2B5EF4-FFF2-40B4-BE49-F238E27FC236}">
                <a16:creationId xmlns:a16="http://schemas.microsoft.com/office/drawing/2014/main" id="{919F6BC9-8F84-445C-9BEA-883583BF52D0}"/>
              </a:ext>
            </a:extLst>
          </p:cNvPr>
          <p:cNvSpPr txBox="1"/>
          <p:nvPr/>
        </p:nvSpPr>
        <p:spPr>
          <a:xfrm>
            <a:off x="793804" y="2571726"/>
            <a:ext cx="10604392" cy="3293209"/>
          </a:xfrm>
          <a:prstGeom prst="rect">
            <a:avLst/>
          </a:prstGeom>
          <a:noFill/>
        </p:spPr>
        <p:txBody>
          <a:bodyPr wrap="square" rtlCol="0">
            <a:spAutoFit/>
          </a:bodyPr>
          <a:lstStyle/>
          <a:p>
            <a:pPr algn="just"/>
            <a:r>
              <a:rPr lang="es-EC" sz="1600" dirty="0">
                <a:solidFill>
                  <a:schemeClr val="tx2"/>
                </a:solidFill>
                <a:latin typeface="Candara" panose="020E0502030303020204" pitchFamily="34" charset="0"/>
              </a:rPr>
              <a:t>En informe conjunto presentado a la Comisión de Presupuesto, Finanzas y Tributación, por la Secretaría de Desarrollo Productivo y Competitividad, Administración General, Direcciones Tributaria y Financiera, y Procuraduría Metropolitana, mediante memorando Nro. SDPC-2020-0127 del 25 de Noviembre de 2020; se menciona que la reforma al Código Orgánico de las Finanzas Públicas (COPFP) realizada a través de una disposición transitoria de la Ley Orgánica para el Ordenamiento de las Finanzas Públicas, que se incluye en los Considerandos del proyecto de Ordenanza, es el </a:t>
            </a:r>
            <a:r>
              <a:rPr lang="es-EC" sz="1600" b="1" u="sng" dirty="0">
                <a:solidFill>
                  <a:schemeClr val="tx2"/>
                </a:solidFill>
                <a:latin typeface="Candara" panose="020E0502030303020204" pitchFamily="34" charset="0"/>
              </a:rPr>
              <a:t>fundamento legal</a:t>
            </a:r>
            <a:r>
              <a:rPr lang="es-EC" sz="1600" b="1" dirty="0">
                <a:solidFill>
                  <a:schemeClr val="tx2"/>
                </a:solidFill>
                <a:latin typeface="Candara" panose="020E0502030303020204" pitchFamily="34" charset="0"/>
              </a:rPr>
              <a:t> </a:t>
            </a:r>
            <a:r>
              <a:rPr lang="es-EC" sz="1600" dirty="0">
                <a:solidFill>
                  <a:schemeClr val="tx2"/>
                </a:solidFill>
                <a:latin typeface="Candara" panose="020E0502030303020204" pitchFamily="34" charset="0"/>
              </a:rPr>
              <a:t>para la propuesta de reducción de hasta el 50% de las tarifas de impuestos de patente y 1.5 por mil sobre los activos totales, correspondientes a las actividades de los años 2020 y 2021, a liquidarse en el 2021 y 2022, respectivamente. </a:t>
            </a:r>
          </a:p>
          <a:p>
            <a:pPr algn="just"/>
            <a:endParaRPr lang="es-EC" sz="1600" dirty="0">
              <a:solidFill>
                <a:schemeClr val="tx2"/>
              </a:solidFill>
              <a:latin typeface="Candara" panose="020E0502030303020204" pitchFamily="34" charset="0"/>
            </a:endParaRPr>
          </a:p>
          <a:p>
            <a:pPr algn="just"/>
            <a:r>
              <a:rPr lang="es-EC" sz="1600" dirty="0">
                <a:solidFill>
                  <a:schemeClr val="tx2"/>
                </a:solidFill>
                <a:latin typeface="Candara" panose="020E0502030303020204" pitchFamily="34" charset="0"/>
              </a:rPr>
              <a:t>En virtud de lo expuesto y considerando que con la modificación del COPFP, la Asamblea Nacional, por la circunstancias de excepción (pandemia), estableció una </a:t>
            </a:r>
            <a:r>
              <a:rPr lang="es-EC" sz="1600" b="1" u="sng" dirty="0">
                <a:solidFill>
                  <a:schemeClr val="tx2"/>
                </a:solidFill>
                <a:latin typeface="Candara" panose="020E0502030303020204" pitchFamily="34" charset="0"/>
              </a:rPr>
              <a:t>habilitación expresa a los GADs</a:t>
            </a:r>
            <a:r>
              <a:rPr lang="es-EC" sz="1600" dirty="0">
                <a:solidFill>
                  <a:schemeClr val="tx2"/>
                </a:solidFill>
                <a:latin typeface="Candara" panose="020E0502030303020204" pitchFamily="34" charset="0"/>
              </a:rPr>
              <a:t>, para que a través de la Ordenanza correspondiente, autoricen de forma general una reducción de hasta el 50% en los tributos mencionados, por una temporalidad determinada; no sería mandatorio acogerse a los presupuestos establecidos en el art. 169 del COOTAD.</a:t>
            </a:r>
          </a:p>
          <a:p>
            <a:pPr algn="just"/>
            <a:endParaRPr lang="es-EC" sz="1600" dirty="0">
              <a:solidFill>
                <a:schemeClr val="tx2"/>
              </a:solidFill>
              <a:latin typeface="Candara" panose="020E0502030303020204" pitchFamily="34" charset="0"/>
            </a:endParaRPr>
          </a:p>
        </p:txBody>
      </p:sp>
    </p:spTree>
    <p:extLst>
      <p:ext uri="{BB962C8B-B14F-4D97-AF65-F5344CB8AC3E}">
        <p14:creationId xmlns:p14="http://schemas.microsoft.com/office/powerpoint/2010/main" val="192304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a16="http://schemas.microsoft.com/office/drawing/2014/main" id="{67430637-24AC-419D-A852-5A7F610782A7}"/>
              </a:ext>
            </a:extLst>
          </p:cNvPr>
          <p:cNvSpPr txBox="1">
            <a:spLocks noChangeArrowheads="1"/>
          </p:cNvSpPr>
          <p:nvPr/>
        </p:nvSpPr>
        <p:spPr bwMode="auto">
          <a:xfrm>
            <a:off x="2445568" y="2982518"/>
            <a:ext cx="7313572" cy="8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600" b="1" dirty="0">
                <a:solidFill>
                  <a:srgbClr val="376092"/>
                </a:solidFill>
                <a:latin typeface="Calibri" panose="020F0502020204030204" pitchFamily="34" charset="0"/>
                <a:cs typeface="Calibri" panose="020F0502020204030204" pitchFamily="34" charset="0"/>
                <a:sym typeface="Calibri" panose="020F0502020204030204" pitchFamily="34" charset="0"/>
              </a:rPr>
              <a:t>INTERVENCIÓN DEL CONCEJAL METROPOLITANO LUIS ROBLES</a:t>
            </a:r>
          </a:p>
        </p:txBody>
      </p:sp>
      <p:pic>
        <p:nvPicPr>
          <p:cNvPr id="6" name="Imagen 5">
            <a:extLst>
              <a:ext uri="{FF2B5EF4-FFF2-40B4-BE49-F238E27FC236}">
                <a16:creationId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406425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178163" y="611580"/>
            <a:ext cx="10120847" cy="1325563"/>
          </a:xfrm>
        </p:spPr>
        <p:txBody>
          <a:bodyPr>
            <a:normAutofit/>
          </a:bodyPr>
          <a:lstStyle/>
          <a:p>
            <a:pPr algn="ctr"/>
            <a:r>
              <a:rPr lang="es-EC" sz="2400" b="1" dirty="0">
                <a:solidFill>
                  <a:srgbClr val="376092"/>
                </a:solidFill>
                <a:latin typeface="Candara" panose="020E0502030303020204" pitchFamily="34" charset="0"/>
                <a:ea typeface="+mn-ea"/>
                <a:cs typeface="Calibri" panose="020F0502020204030204" pitchFamily="34" charset="0"/>
              </a:rPr>
              <a:t>Intervención del Concejal Metropolitano Luis Robles</a:t>
            </a:r>
            <a:endParaRPr lang="es-EC" sz="2400" b="1" kern="1200" dirty="0">
              <a:solidFill>
                <a:srgbClr val="376092"/>
              </a:solidFill>
              <a:latin typeface="Candara" panose="020E0502030303020204" pitchFamily="34" charset="0"/>
              <a:ea typeface="+mn-ea"/>
              <a:cs typeface="Calibri" panose="020F050202020403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CuadroTexto 220">
            <a:extLst>
              <a:ext uri="{FF2B5EF4-FFF2-40B4-BE49-F238E27FC236}">
                <a16:creationId xmlns:a16="http://schemas.microsoft.com/office/drawing/2014/main" id="{919F6BC9-8F84-445C-9BEA-883583BF52D0}"/>
              </a:ext>
            </a:extLst>
          </p:cNvPr>
          <p:cNvSpPr txBox="1"/>
          <p:nvPr/>
        </p:nvSpPr>
        <p:spPr>
          <a:xfrm>
            <a:off x="793804" y="1721654"/>
            <a:ext cx="10604392" cy="369332"/>
          </a:xfrm>
          <a:prstGeom prst="rect">
            <a:avLst/>
          </a:prstGeom>
          <a:noFill/>
        </p:spPr>
        <p:txBody>
          <a:bodyPr wrap="square" rtlCol="0">
            <a:spAutoFit/>
          </a:bodyPr>
          <a:lstStyle/>
          <a:p>
            <a:pPr algn="just"/>
            <a:r>
              <a:rPr lang="es-EC" b="1" dirty="0">
                <a:solidFill>
                  <a:schemeClr val="tx2"/>
                </a:solidFill>
                <a:latin typeface="Candara" panose="020E0502030303020204" pitchFamily="34" charset="0"/>
              </a:rPr>
              <a:t>1) Aclarar que si se reducen los ingresos qué proyectos se van a dejar de realizar. </a:t>
            </a:r>
          </a:p>
        </p:txBody>
      </p:sp>
      <p:sp>
        <p:nvSpPr>
          <p:cNvPr id="76" name="CuadroTexto 75">
            <a:extLst>
              <a:ext uri="{FF2B5EF4-FFF2-40B4-BE49-F238E27FC236}">
                <a16:creationId xmlns:a16="http://schemas.microsoft.com/office/drawing/2014/main" id="{919F6BC9-8F84-445C-9BEA-883583BF52D0}"/>
              </a:ext>
            </a:extLst>
          </p:cNvPr>
          <p:cNvSpPr txBox="1"/>
          <p:nvPr/>
        </p:nvSpPr>
        <p:spPr>
          <a:xfrm>
            <a:off x="810429" y="2368254"/>
            <a:ext cx="10604392" cy="2585323"/>
          </a:xfrm>
          <a:prstGeom prst="rect">
            <a:avLst/>
          </a:prstGeom>
          <a:noFill/>
        </p:spPr>
        <p:txBody>
          <a:bodyPr wrap="square" rtlCol="0">
            <a:spAutoFit/>
          </a:bodyPr>
          <a:lstStyle/>
          <a:p>
            <a:pPr algn="just"/>
            <a:r>
              <a:rPr lang="es-EC" dirty="0">
                <a:solidFill>
                  <a:schemeClr val="tx2"/>
                </a:solidFill>
                <a:latin typeface="Candara" panose="020E0502030303020204" pitchFamily="34" charset="0"/>
              </a:rPr>
              <a:t>Mediante Oficio Nro. GADDMQ-SGP-2020-0811-O, de fecha 25 de diciembre de 2020, la Secretaría General de Planificación en su parte pertinente manifiesta lo siguiente:</a:t>
            </a:r>
          </a:p>
          <a:p>
            <a:pPr algn="just"/>
            <a:endParaRPr lang="es-EC" dirty="0">
              <a:solidFill>
                <a:schemeClr val="tx2"/>
              </a:solidFill>
              <a:latin typeface="Candara" panose="020E0502030303020204" pitchFamily="34" charset="0"/>
            </a:endParaRPr>
          </a:p>
          <a:p>
            <a:pPr algn="just"/>
            <a:r>
              <a:rPr lang="es-EC" dirty="0">
                <a:solidFill>
                  <a:schemeClr val="tx2"/>
                </a:solidFill>
                <a:latin typeface="Candara" panose="020E0502030303020204" pitchFamily="34" charset="0"/>
              </a:rPr>
              <a:t>“De existir una reducción de ingresos debidamente justificada o presentada en su momento en la respectiva reforma presupuestaria 2021 del DMQ para el Ejercicio Económico 2021, la Secretaría General de Planificación con base a la nueva estimación de ingresos determinada por la Dirección Metropolitana Financiera procederá a realizar los análisis respectivos y criterios de priorización para determinar los techos o ajustes presupuestarios de inversión de cada uno de los sectores que conforman el Cabildo...”</a:t>
            </a:r>
          </a:p>
          <a:p>
            <a:pPr algn="just"/>
            <a:endParaRPr lang="es-EC" dirty="0">
              <a:solidFill>
                <a:schemeClr val="tx2"/>
              </a:solidFill>
              <a:latin typeface="Candara" panose="020E0502030303020204" pitchFamily="34" charset="0"/>
            </a:endParaRPr>
          </a:p>
        </p:txBody>
      </p:sp>
    </p:spTree>
    <p:extLst>
      <p:ext uri="{BB962C8B-B14F-4D97-AF65-F5344CB8AC3E}">
        <p14:creationId xmlns:p14="http://schemas.microsoft.com/office/powerpoint/2010/main" val="345239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9A08E-42E3-4349-BC06-DBF4E9F7E8E7}"/>
              </a:ext>
            </a:extLst>
          </p:cNvPr>
          <p:cNvSpPr>
            <a:spLocks noGrp="1"/>
          </p:cNvSpPr>
          <p:nvPr>
            <p:ph type="title"/>
          </p:nvPr>
        </p:nvSpPr>
        <p:spPr>
          <a:xfrm>
            <a:off x="1178163" y="611580"/>
            <a:ext cx="10120847" cy="1325563"/>
          </a:xfrm>
        </p:spPr>
        <p:txBody>
          <a:bodyPr>
            <a:normAutofit/>
          </a:bodyPr>
          <a:lstStyle/>
          <a:p>
            <a:pPr algn="ctr"/>
            <a:r>
              <a:rPr lang="es-EC" sz="2400" b="1" dirty="0">
                <a:solidFill>
                  <a:srgbClr val="376092"/>
                </a:solidFill>
                <a:latin typeface="Candara" panose="020E0502030303020204" pitchFamily="34" charset="0"/>
                <a:ea typeface="+mn-ea"/>
                <a:cs typeface="Calibri" panose="020F0502020204030204" pitchFamily="34" charset="0"/>
              </a:rPr>
              <a:t>Intervención del Concejal Metropolitano Luis Robles</a:t>
            </a:r>
            <a:endParaRPr lang="es-EC" sz="2400" b="1" kern="1200" dirty="0">
              <a:solidFill>
                <a:srgbClr val="376092"/>
              </a:solidFill>
              <a:latin typeface="Candara" panose="020E0502030303020204" pitchFamily="34" charset="0"/>
              <a:ea typeface="+mn-ea"/>
              <a:cs typeface="Calibri" panose="020F0502020204030204" pitchFamily="34" charset="0"/>
            </a:endParaRPr>
          </a:p>
        </p:txBody>
      </p:sp>
      <p:sp>
        <p:nvSpPr>
          <p:cNvPr id="9" name="Rectangle 10">
            <a:extLst>
              <a:ext uri="{FF2B5EF4-FFF2-40B4-BE49-F238E27FC236}">
                <a16:creationId xmlns:a16="http://schemas.microsoft.com/office/drawing/2014/main" id="{99D88F10-B37F-4CC8-9356-1AA6684B456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13" name="Rectangle 12">
            <a:extLst>
              <a:ext uri="{FF2B5EF4-FFF2-40B4-BE49-F238E27FC236}">
                <a16:creationId xmlns:a16="http://schemas.microsoft.com/office/drawing/2014/main" id="{31211B63-016A-4AC2-9308-37D57031369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4" name="Imagen 5">
            <a:extLst>
              <a:ext uri="{FF2B5EF4-FFF2-40B4-BE49-F238E27FC236}">
                <a16:creationId xmlns:a16="http://schemas.microsoft.com/office/drawing/2014/main" id="{4C8A003E-DA30-4834-9FE4-9E4FC845E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5288" y="6244941"/>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6">
            <a:extLst>
              <a:ext uri="{FF2B5EF4-FFF2-40B4-BE49-F238E27FC236}">
                <a16:creationId xmlns:a16="http://schemas.microsoft.com/office/drawing/2014/main" id="{0EE74A2B-0BE6-47E0-B844-C2E131EF4D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446554"/>
            <a:ext cx="1030668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dfabara\Downloads\PortadasInstancias_productividad (1).jpg">
            <a:extLst>
              <a:ext uri="{FF2B5EF4-FFF2-40B4-BE49-F238E27FC236}">
                <a16:creationId xmlns:a16="http://schemas.microsoft.com/office/drawing/2014/main" id="{819FD18B-A495-42E7-A6A2-49093722A5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31606" b="30493"/>
          <a:stretch>
            <a:fillRect/>
          </a:stretch>
        </p:blipFill>
        <p:spPr bwMode="auto">
          <a:xfrm>
            <a:off x="41275" y="-1588"/>
            <a:ext cx="1706663" cy="64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 name="CuadroTexto 220">
            <a:extLst>
              <a:ext uri="{FF2B5EF4-FFF2-40B4-BE49-F238E27FC236}">
                <a16:creationId xmlns:a16="http://schemas.microsoft.com/office/drawing/2014/main" id="{919F6BC9-8F84-445C-9BEA-883583BF52D0}"/>
              </a:ext>
            </a:extLst>
          </p:cNvPr>
          <p:cNvSpPr txBox="1"/>
          <p:nvPr/>
        </p:nvSpPr>
        <p:spPr>
          <a:xfrm>
            <a:off x="793804" y="1721654"/>
            <a:ext cx="10604392" cy="369332"/>
          </a:xfrm>
          <a:prstGeom prst="rect">
            <a:avLst/>
          </a:prstGeom>
          <a:noFill/>
        </p:spPr>
        <p:txBody>
          <a:bodyPr wrap="square" rtlCol="0">
            <a:spAutoFit/>
          </a:bodyPr>
          <a:lstStyle/>
          <a:p>
            <a:pPr algn="just"/>
            <a:r>
              <a:rPr lang="es-EC" b="1" dirty="0">
                <a:solidFill>
                  <a:schemeClr val="tx2"/>
                </a:solidFill>
                <a:latin typeface="Candara" panose="020E0502030303020204" pitchFamily="34" charset="0"/>
              </a:rPr>
              <a:t>2) Considerar en el proyecto de ordenanza a los transportistas escolares y comerciantes autónomos.</a:t>
            </a:r>
          </a:p>
        </p:txBody>
      </p:sp>
      <p:sp>
        <p:nvSpPr>
          <p:cNvPr id="76" name="CuadroTexto 75">
            <a:extLst>
              <a:ext uri="{FF2B5EF4-FFF2-40B4-BE49-F238E27FC236}">
                <a16:creationId xmlns:a16="http://schemas.microsoft.com/office/drawing/2014/main" id="{919F6BC9-8F84-445C-9BEA-883583BF52D0}"/>
              </a:ext>
            </a:extLst>
          </p:cNvPr>
          <p:cNvSpPr txBox="1"/>
          <p:nvPr/>
        </p:nvSpPr>
        <p:spPr>
          <a:xfrm>
            <a:off x="843679" y="2430796"/>
            <a:ext cx="10488581" cy="2431435"/>
          </a:xfrm>
          <a:prstGeom prst="rect">
            <a:avLst/>
          </a:prstGeom>
          <a:noFill/>
        </p:spPr>
        <p:txBody>
          <a:bodyPr wrap="square" rtlCol="0">
            <a:spAutoFit/>
          </a:bodyPr>
          <a:lstStyle/>
          <a:p>
            <a:pPr algn="just"/>
            <a:r>
              <a:rPr lang="es-EC" sz="1900" dirty="0">
                <a:solidFill>
                  <a:schemeClr val="tx2"/>
                </a:solidFill>
                <a:latin typeface="Candara" panose="020E0502030303020204" pitchFamily="34" charset="0"/>
              </a:rPr>
              <a:t>En el proyecto de ordenanza, la actividad “Servicios de autobuses escolares y autobuses para el transporte de empleados” está considerada dentro de la rama de actividad “Transporte por vía terrestre y por tuberías” (CIIU H49) con una reducción del 30% en el pago de patente y de 1.5 por mil sobre los activos totales.</a:t>
            </a:r>
          </a:p>
          <a:p>
            <a:pPr algn="just"/>
            <a:endParaRPr lang="es-EC" sz="1900" dirty="0">
              <a:solidFill>
                <a:schemeClr val="tx2"/>
              </a:solidFill>
              <a:latin typeface="Candara" panose="020E0502030303020204" pitchFamily="34" charset="0"/>
            </a:endParaRPr>
          </a:p>
          <a:p>
            <a:pPr algn="just"/>
            <a:r>
              <a:rPr lang="es-EC" sz="1900" dirty="0">
                <a:solidFill>
                  <a:schemeClr val="tx2"/>
                </a:solidFill>
                <a:latin typeface="Candara" panose="020E0502030303020204" pitchFamily="34" charset="0"/>
              </a:rPr>
              <a:t>Si bien es claro que el comercio autónomo se ha visto afectado por la vulnerabilidad del sector y por la pandemia, esta problemática supera el objeto del proyecto de ordenanza y, debería tratarse en el seno del Consejo Distrital para el Desarrollo de la Trabajadora y el Trabajador Autónomo.</a:t>
            </a:r>
          </a:p>
        </p:txBody>
      </p:sp>
    </p:spTree>
    <p:extLst>
      <p:ext uri="{BB962C8B-B14F-4D97-AF65-F5344CB8AC3E}">
        <p14:creationId xmlns:p14="http://schemas.microsoft.com/office/powerpoint/2010/main" val="446925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Google Shape;88;p1">
            <a:extLst>
              <a:ext uri="{FF2B5EF4-FFF2-40B4-BE49-F238E27FC236}">
                <a16:creationId xmlns:a16="http://schemas.microsoft.com/office/drawing/2014/main" id="{67430637-24AC-419D-A852-5A7F610782A7}"/>
              </a:ext>
            </a:extLst>
          </p:cNvPr>
          <p:cNvSpPr txBox="1">
            <a:spLocks noChangeArrowheads="1"/>
          </p:cNvSpPr>
          <p:nvPr/>
        </p:nvSpPr>
        <p:spPr bwMode="auto">
          <a:xfrm>
            <a:off x="2495442" y="2982518"/>
            <a:ext cx="7230445" cy="8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C" altLang="en-US" sz="2600" b="1" dirty="0">
                <a:solidFill>
                  <a:srgbClr val="376092"/>
                </a:solidFill>
                <a:latin typeface="Calibri" panose="020F0502020204030204" pitchFamily="34" charset="0"/>
                <a:cs typeface="Calibri" panose="020F0502020204030204" pitchFamily="34" charset="0"/>
                <a:sym typeface="Calibri" panose="020F0502020204030204" pitchFamily="34" charset="0"/>
              </a:rPr>
              <a:t>INTERVENCIÓN DEL CONCEJAL METROPOLITANO MARCO COLLAHUAZO</a:t>
            </a:r>
          </a:p>
        </p:txBody>
      </p:sp>
      <p:pic>
        <p:nvPicPr>
          <p:cNvPr id="6" name="Imagen 5">
            <a:extLst>
              <a:ext uri="{FF2B5EF4-FFF2-40B4-BE49-F238E27FC236}">
                <a16:creationId xmlns:a16="http://schemas.microsoft.com/office/drawing/2014/main" id="{2D0A86A2-4CAE-41FB-9343-AF84F9052B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572" y="5807276"/>
            <a:ext cx="1243123" cy="625833"/>
          </a:xfrm>
          <a:prstGeom prst="rect">
            <a:avLst/>
          </a:prstGeom>
        </p:spPr>
      </p:pic>
      <p:pic>
        <p:nvPicPr>
          <p:cNvPr id="7" name="Imagen 6">
            <a:extLst>
              <a:ext uri="{FF2B5EF4-FFF2-40B4-BE49-F238E27FC236}">
                <a16:creationId xmlns:a16="http://schemas.microsoft.com/office/drawing/2014/main" id="{AADC37EE-C892-47A2-B35B-AA9362E5AAB0}"/>
              </a:ext>
            </a:extLst>
          </p:cNvPr>
          <p:cNvPicPr>
            <a:picLocks noChangeAspect="1"/>
          </p:cNvPicPr>
          <p:nvPr/>
        </p:nvPicPr>
        <p:blipFill rotWithShape="1">
          <a:blip r:embed="rId4"/>
          <a:srcRect t="2" r="16755" b="-179058"/>
          <a:stretch/>
        </p:blipFill>
        <p:spPr>
          <a:xfrm>
            <a:off x="361036" y="6209818"/>
            <a:ext cx="10092536" cy="446582"/>
          </a:xfrm>
          <a:prstGeom prst="rect">
            <a:avLst/>
          </a:prstGeom>
        </p:spPr>
      </p:pic>
    </p:spTree>
    <p:extLst>
      <p:ext uri="{BB962C8B-B14F-4D97-AF65-F5344CB8AC3E}">
        <p14:creationId xmlns:p14="http://schemas.microsoft.com/office/powerpoint/2010/main" val="32142728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Ordenanza patente 1.5 por mil_VF-211220</Template>
  <TotalTime>473</TotalTime>
  <Words>1962</Words>
  <Application>Microsoft Office PowerPoint</Application>
  <PresentationFormat>Panorámica</PresentationFormat>
  <Paragraphs>72</Paragraphs>
  <Slides>15</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Candara</vt:lpstr>
      <vt:lpstr>Tema de Office</vt:lpstr>
      <vt:lpstr>Presentación de PowerPoint</vt:lpstr>
      <vt:lpstr>Art. […]. - Objeto</vt:lpstr>
      <vt:lpstr>Presentación de PowerPoint</vt:lpstr>
      <vt:lpstr>Intervención del Concejal Metropolitano Luis Reina</vt:lpstr>
      <vt:lpstr>Intervención del Concejal Metropolitano Luis Reina</vt:lpstr>
      <vt:lpstr>Presentación de PowerPoint</vt:lpstr>
      <vt:lpstr>Intervención del Concejal Metropolitano Luis Robles</vt:lpstr>
      <vt:lpstr>Intervención del Concejal Metropolitano Luis Robles</vt:lpstr>
      <vt:lpstr>Presentación de PowerPoint</vt:lpstr>
      <vt:lpstr>Intervención del Concejal Metropolitano Marco Collaguazo</vt:lpstr>
      <vt:lpstr>Presentación de PowerPoint</vt:lpstr>
      <vt:lpstr>Intervención de la Concejala Metropolitana Gissela Chalá</vt:lpstr>
      <vt:lpstr>Intervención de la Concejala Metropolitana Gissela Chalá</vt:lpstr>
      <vt:lpstr>Intervención de la Concejala Metropolitana Gissela Chalá</vt:lpstr>
      <vt:lpstr>Intervención de la Concejala Metropolitana Gissela Chalá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Ruth Ruth</dc:creator>
  <cp:lastModifiedBy>Ruth Ruth</cp:lastModifiedBy>
  <cp:revision>53</cp:revision>
  <cp:lastPrinted>2020-12-22T05:14:07Z</cp:lastPrinted>
  <dcterms:created xsi:type="dcterms:W3CDTF">2020-12-21T20:43:43Z</dcterms:created>
  <dcterms:modified xsi:type="dcterms:W3CDTF">2020-12-29T21:19:15Z</dcterms:modified>
</cp:coreProperties>
</file>