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62" r:id="rId3"/>
    <p:sldId id="354" r:id="rId4"/>
    <p:sldId id="357" r:id="rId5"/>
    <p:sldId id="358" r:id="rId6"/>
    <p:sldId id="359" r:id="rId7"/>
    <p:sldId id="350" r:id="rId8"/>
    <p:sldId id="348" r:id="rId9"/>
    <p:sldId id="340" r:id="rId10"/>
    <p:sldId id="343" r:id="rId11"/>
    <p:sldId id="355" r:id="rId12"/>
    <p:sldId id="346" r:id="rId13"/>
    <p:sldId id="339" r:id="rId14"/>
    <p:sldId id="351" r:id="rId15"/>
    <p:sldId id="306" r:id="rId16"/>
    <p:sldId id="333" r:id="rId17"/>
    <p:sldId id="360" r:id="rId18"/>
    <p:sldId id="361" r:id="rId19"/>
  </p:sldIdLst>
  <p:sldSz cx="12192000" cy="6858000"/>
  <p:notesSz cx="6888163" cy="100203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94B0"/>
    <a:srgbClr val="44546A"/>
    <a:srgbClr val="CFD5EA"/>
    <a:srgbClr val="E9EBF5"/>
    <a:srgbClr val="376092"/>
    <a:srgbClr val="2F75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1624" autoAdjust="0"/>
  </p:normalViewPr>
  <p:slideViewPr>
    <p:cSldViewPr snapToGrid="0">
      <p:cViewPr varScale="1">
        <p:scale>
          <a:sx n="91" d="100"/>
          <a:sy n="91" d="100"/>
        </p:scale>
        <p:origin x="46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Libro3"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Hoja1!$J$1</c:f>
              <c:strCache>
                <c:ptCount val="1"/>
                <c:pt idx="0">
                  <c:v>Alimentos y Bebidas</c:v>
                </c:pt>
              </c:strCache>
            </c:strRef>
          </c:tx>
          <c:spPr>
            <a:solidFill>
              <a:schemeClr val="accent1"/>
            </a:solidFill>
            <a:ln>
              <a:noFill/>
            </a:ln>
            <a:effectLst/>
          </c:spPr>
          <c:invertIfNegative val="0"/>
          <c:cat>
            <c:numRef>
              <c:f>Hoja1!$I$2:$I$21</c:f>
              <c:numCache>
                <c:formatCode>mmm\-yy</c:formatCode>
                <c:ptCount val="20"/>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numCache>
            </c:numRef>
          </c:cat>
          <c:val>
            <c:numRef>
              <c:f>Hoja1!$J$2:$J$21</c:f>
              <c:numCache>
                <c:formatCode>General</c:formatCode>
                <c:ptCount val="20"/>
                <c:pt idx="0">
                  <c:v>81.888801839999999</c:v>
                </c:pt>
                <c:pt idx="1">
                  <c:v>84.33239841000001</c:v>
                </c:pt>
                <c:pt idx="2">
                  <c:v>90.280469530000019</c:v>
                </c:pt>
                <c:pt idx="3">
                  <c:v>88.309042930000004</c:v>
                </c:pt>
                <c:pt idx="4">
                  <c:v>91.745304030000014</c:v>
                </c:pt>
                <c:pt idx="5">
                  <c:v>95.354633669999998</c:v>
                </c:pt>
                <c:pt idx="6">
                  <c:v>91.726561189999998</c:v>
                </c:pt>
                <c:pt idx="7">
                  <c:v>93.887038860000033</c:v>
                </c:pt>
                <c:pt idx="8">
                  <c:v>88.985018750000009</c:v>
                </c:pt>
                <c:pt idx="9">
                  <c:v>78.946937459999972</c:v>
                </c:pt>
                <c:pt idx="10">
                  <c:v>93.16886417000002</c:v>
                </c:pt>
                <c:pt idx="11">
                  <c:v>121.55726443</c:v>
                </c:pt>
                <c:pt idx="12">
                  <c:v>90.192315869999973</c:v>
                </c:pt>
                <c:pt idx="13">
                  <c:v>89.711502649999957</c:v>
                </c:pt>
                <c:pt idx="14">
                  <c:v>50.930258390000006</c:v>
                </c:pt>
                <c:pt idx="15">
                  <c:v>24.788586349999999</c:v>
                </c:pt>
                <c:pt idx="16">
                  <c:v>32.921649889999991</c:v>
                </c:pt>
                <c:pt idx="17">
                  <c:v>45.310868790000001</c:v>
                </c:pt>
                <c:pt idx="18">
                  <c:v>45.764342720000002</c:v>
                </c:pt>
                <c:pt idx="19">
                  <c:v>50.744828429999998</c:v>
                </c:pt>
              </c:numCache>
            </c:numRef>
          </c:val>
          <c:extLst>
            <c:ext xmlns:c16="http://schemas.microsoft.com/office/drawing/2014/chart" uri="{C3380CC4-5D6E-409C-BE32-E72D297353CC}">
              <c16:uniqueId val="{00000000-EA76-48C0-9294-EAFC985ABCC0}"/>
            </c:ext>
          </c:extLst>
        </c:ser>
        <c:ser>
          <c:idx val="1"/>
          <c:order val="1"/>
          <c:tx>
            <c:strRef>
              <c:f>Hoja1!$K$1</c:f>
              <c:strCache>
                <c:ptCount val="1"/>
                <c:pt idx="0">
                  <c:v>Alojamiento</c:v>
                </c:pt>
              </c:strCache>
            </c:strRef>
          </c:tx>
          <c:spPr>
            <a:solidFill>
              <a:schemeClr val="accent2"/>
            </a:solidFill>
            <a:ln>
              <a:noFill/>
            </a:ln>
            <a:effectLst/>
          </c:spPr>
          <c:invertIfNegative val="0"/>
          <c:cat>
            <c:numRef>
              <c:f>Hoja1!$I$2:$I$21</c:f>
              <c:numCache>
                <c:formatCode>mmm\-yy</c:formatCode>
                <c:ptCount val="20"/>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numCache>
            </c:numRef>
          </c:cat>
          <c:val>
            <c:numRef>
              <c:f>Hoja1!$K$2:$K$21</c:f>
              <c:numCache>
                <c:formatCode>General</c:formatCode>
                <c:ptCount val="20"/>
                <c:pt idx="0">
                  <c:v>8.6122734100000002</c:v>
                </c:pt>
                <c:pt idx="1">
                  <c:v>9.35885487</c:v>
                </c:pt>
                <c:pt idx="2">
                  <c:v>10.018546349999999</c:v>
                </c:pt>
                <c:pt idx="3">
                  <c:v>10.41790877</c:v>
                </c:pt>
                <c:pt idx="4">
                  <c:v>10.61892484</c:v>
                </c:pt>
                <c:pt idx="5">
                  <c:v>10.33077572</c:v>
                </c:pt>
                <c:pt idx="6">
                  <c:v>11.451657880000001</c:v>
                </c:pt>
                <c:pt idx="7">
                  <c:v>10.71492147</c:v>
                </c:pt>
                <c:pt idx="8">
                  <c:v>10.1191733</c:v>
                </c:pt>
                <c:pt idx="9">
                  <c:v>9.0654862100000031</c:v>
                </c:pt>
                <c:pt idx="10">
                  <c:v>10.942992289999999</c:v>
                </c:pt>
                <c:pt idx="11">
                  <c:v>13.10272084</c:v>
                </c:pt>
                <c:pt idx="12">
                  <c:v>9.0485930000000003</c:v>
                </c:pt>
                <c:pt idx="13">
                  <c:v>8.6625898200000009</c:v>
                </c:pt>
                <c:pt idx="14">
                  <c:v>4.887002869999999</c:v>
                </c:pt>
                <c:pt idx="15">
                  <c:v>1.1786707199999999</c:v>
                </c:pt>
                <c:pt idx="16">
                  <c:v>1.725795</c:v>
                </c:pt>
                <c:pt idx="17">
                  <c:v>1.7641064400000002</c:v>
                </c:pt>
                <c:pt idx="18">
                  <c:v>1.7936664700000002</c:v>
                </c:pt>
                <c:pt idx="19">
                  <c:v>2.1395605700000004</c:v>
                </c:pt>
              </c:numCache>
            </c:numRef>
          </c:val>
          <c:extLst>
            <c:ext xmlns:c16="http://schemas.microsoft.com/office/drawing/2014/chart" uri="{C3380CC4-5D6E-409C-BE32-E72D297353CC}">
              <c16:uniqueId val="{00000001-EA76-48C0-9294-EAFC985ABCC0}"/>
            </c:ext>
          </c:extLst>
        </c:ser>
        <c:ser>
          <c:idx val="2"/>
          <c:order val="2"/>
          <c:tx>
            <c:strRef>
              <c:f>Hoja1!$L$1</c:f>
              <c:strCache>
                <c:ptCount val="1"/>
                <c:pt idx="0">
                  <c:v>Tour Operadores</c:v>
                </c:pt>
              </c:strCache>
            </c:strRef>
          </c:tx>
          <c:spPr>
            <a:solidFill>
              <a:schemeClr val="accent3"/>
            </a:solidFill>
            <a:ln>
              <a:noFill/>
            </a:ln>
            <a:effectLst/>
          </c:spPr>
          <c:invertIfNegative val="0"/>
          <c:cat>
            <c:numRef>
              <c:f>Hoja1!$I$2:$I$21</c:f>
              <c:numCache>
                <c:formatCode>mmm\-yy</c:formatCode>
                <c:ptCount val="20"/>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numCache>
            </c:numRef>
          </c:cat>
          <c:val>
            <c:numRef>
              <c:f>Hoja1!$L$2:$L$21</c:f>
              <c:numCache>
                <c:formatCode>General</c:formatCode>
                <c:ptCount val="20"/>
                <c:pt idx="0">
                  <c:v>11.50339505</c:v>
                </c:pt>
                <c:pt idx="1">
                  <c:v>12.54874238</c:v>
                </c:pt>
                <c:pt idx="2">
                  <c:v>12.786154609999999</c:v>
                </c:pt>
                <c:pt idx="3">
                  <c:v>13.485261450000003</c:v>
                </c:pt>
                <c:pt idx="4">
                  <c:v>14.489597</c:v>
                </c:pt>
                <c:pt idx="5">
                  <c:v>14.772986250000001</c:v>
                </c:pt>
                <c:pt idx="6">
                  <c:v>16.82367597</c:v>
                </c:pt>
                <c:pt idx="7">
                  <c:v>17.136008520000001</c:v>
                </c:pt>
                <c:pt idx="8">
                  <c:v>14.478861849999999</c:v>
                </c:pt>
                <c:pt idx="9">
                  <c:v>13.239966920000002</c:v>
                </c:pt>
                <c:pt idx="10">
                  <c:v>13.740728580000003</c:v>
                </c:pt>
                <c:pt idx="11">
                  <c:v>15.53716236</c:v>
                </c:pt>
                <c:pt idx="12">
                  <c:v>13.600001240000003</c:v>
                </c:pt>
                <c:pt idx="13">
                  <c:v>11.25155818</c:v>
                </c:pt>
                <c:pt idx="14">
                  <c:v>6.4923406799999999</c:v>
                </c:pt>
                <c:pt idx="15">
                  <c:v>2.3248152700000002</c:v>
                </c:pt>
                <c:pt idx="16">
                  <c:v>2.2764388899999997</c:v>
                </c:pt>
                <c:pt idx="17">
                  <c:v>2.5873132499999998</c:v>
                </c:pt>
                <c:pt idx="18">
                  <c:v>2.6067016700000001</c:v>
                </c:pt>
                <c:pt idx="19">
                  <c:v>3.0848308799999997</c:v>
                </c:pt>
              </c:numCache>
            </c:numRef>
          </c:val>
          <c:extLst>
            <c:ext xmlns:c16="http://schemas.microsoft.com/office/drawing/2014/chart" uri="{C3380CC4-5D6E-409C-BE32-E72D297353CC}">
              <c16:uniqueId val="{00000002-EA76-48C0-9294-EAFC985ABCC0}"/>
            </c:ext>
          </c:extLst>
        </c:ser>
        <c:ser>
          <c:idx val="3"/>
          <c:order val="3"/>
          <c:tx>
            <c:strRef>
              <c:f>Hoja1!$M$1</c:f>
              <c:strCache>
                <c:ptCount val="1"/>
                <c:pt idx="0">
                  <c:v>Transporte Turístico</c:v>
                </c:pt>
              </c:strCache>
            </c:strRef>
          </c:tx>
          <c:spPr>
            <a:solidFill>
              <a:schemeClr val="accent4"/>
            </a:solidFill>
            <a:ln>
              <a:noFill/>
            </a:ln>
            <a:effectLst/>
          </c:spPr>
          <c:invertIfNegative val="0"/>
          <c:cat>
            <c:numRef>
              <c:f>Hoja1!$I$2:$I$21</c:f>
              <c:numCache>
                <c:formatCode>mmm\-yy</c:formatCode>
                <c:ptCount val="20"/>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numCache>
            </c:numRef>
          </c:cat>
          <c:val>
            <c:numRef>
              <c:f>Hoja1!$M$2:$M$21</c:f>
              <c:numCache>
                <c:formatCode>General</c:formatCode>
                <c:ptCount val="20"/>
                <c:pt idx="0">
                  <c:v>95.893352659999991</c:v>
                </c:pt>
                <c:pt idx="1">
                  <c:v>83.925917909999995</c:v>
                </c:pt>
                <c:pt idx="2">
                  <c:v>89.878098120000004</c:v>
                </c:pt>
                <c:pt idx="3">
                  <c:v>88.142053000000018</c:v>
                </c:pt>
                <c:pt idx="4">
                  <c:v>89.428009900000021</c:v>
                </c:pt>
                <c:pt idx="5">
                  <c:v>84.725399390000021</c:v>
                </c:pt>
                <c:pt idx="6">
                  <c:v>92.242424689999993</c:v>
                </c:pt>
                <c:pt idx="7">
                  <c:v>87.687384449999996</c:v>
                </c:pt>
                <c:pt idx="8">
                  <c:v>80.545803399999997</c:v>
                </c:pt>
                <c:pt idx="9">
                  <c:v>74.939112820000005</c:v>
                </c:pt>
                <c:pt idx="10">
                  <c:v>76.085955700000014</c:v>
                </c:pt>
                <c:pt idx="11">
                  <c:v>75.137051209999981</c:v>
                </c:pt>
                <c:pt idx="12">
                  <c:v>85.000552249999998</c:v>
                </c:pt>
                <c:pt idx="13">
                  <c:v>78.975152429999994</c:v>
                </c:pt>
                <c:pt idx="14">
                  <c:v>42.06390099</c:v>
                </c:pt>
                <c:pt idx="15">
                  <c:v>8.0057701300000002</c:v>
                </c:pt>
                <c:pt idx="16">
                  <c:v>11.84684596</c:v>
                </c:pt>
                <c:pt idx="17">
                  <c:v>15.62550491</c:v>
                </c:pt>
                <c:pt idx="18">
                  <c:v>14.337354920000001</c:v>
                </c:pt>
                <c:pt idx="19">
                  <c:v>20.368911820000001</c:v>
                </c:pt>
              </c:numCache>
            </c:numRef>
          </c:val>
          <c:extLst>
            <c:ext xmlns:c16="http://schemas.microsoft.com/office/drawing/2014/chart" uri="{C3380CC4-5D6E-409C-BE32-E72D297353CC}">
              <c16:uniqueId val="{00000003-EA76-48C0-9294-EAFC985ABCC0}"/>
            </c:ext>
          </c:extLst>
        </c:ser>
        <c:dLbls>
          <c:showLegendKey val="0"/>
          <c:showVal val="0"/>
          <c:showCatName val="0"/>
          <c:showSerName val="0"/>
          <c:showPercent val="0"/>
          <c:showBubbleSize val="0"/>
        </c:dLbls>
        <c:gapWidth val="150"/>
        <c:overlap val="100"/>
        <c:axId val="407750272"/>
        <c:axId val="407744032"/>
      </c:barChart>
      <c:lineChart>
        <c:grouping val="standard"/>
        <c:varyColors val="0"/>
        <c:ser>
          <c:idx val="4"/>
          <c:order val="4"/>
          <c:tx>
            <c:strRef>
              <c:f>Hoja1!$N$1</c:f>
              <c:strCache>
                <c:ptCount val="1"/>
                <c:pt idx="0">
                  <c:v>Total General</c:v>
                </c:pt>
              </c:strCache>
            </c:strRef>
          </c:tx>
          <c:spPr>
            <a:ln w="28575" cap="rnd">
              <a:solidFill>
                <a:schemeClr val="accent5"/>
              </a:solidFill>
              <a:round/>
            </a:ln>
            <a:effectLst/>
          </c:spPr>
          <c:marker>
            <c:symbol val="square"/>
            <c:size val="5"/>
            <c:spPr>
              <a:solidFill>
                <a:schemeClr val="accent5"/>
              </a:solidFill>
              <a:ln w="9525">
                <a:solidFill>
                  <a:schemeClr val="accent5"/>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Hoja1!$I$2:$I$21</c:f>
              <c:numCache>
                <c:formatCode>mmm\-yy</c:formatCode>
                <c:ptCount val="20"/>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numCache>
            </c:numRef>
          </c:cat>
          <c:val>
            <c:numRef>
              <c:f>Hoja1!$N$2:$N$21</c:f>
              <c:numCache>
                <c:formatCode>General</c:formatCode>
                <c:ptCount val="20"/>
                <c:pt idx="0">
                  <c:v>197.89782295999998</c:v>
                </c:pt>
                <c:pt idx="1">
                  <c:v>190.16591356999999</c:v>
                </c:pt>
                <c:pt idx="2">
                  <c:v>202.96326861</c:v>
                </c:pt>
                <c:pt idx="3">
                  <c:v>200.35426615</c:v>
                </c:pt>
                <c:pt idx="4">
                  <c:v>206.28183577000004</c:v>
                </c:pt>
                <c:pt idx="5">
                  <c:v>205.18379503000003</c:v>
                </c:pt>
                <c:pt idx="6">
                  <c:v>212.24431972999997</c:v>
                </c:pt>
                <c:pt idx="7">
                  <c:v>209.42535330000004</c:v>
                </c:pt>
                <c:pt idx="8">
                  <c:v>194.12885729999999</c:v>
                </c:pt>
                <c:pt idx="9">
                  <c:v>176.19150341</c:v>
                </c:pt>
                <c:pt idx="10">
                  <c:v>193.93854074000001</c:v>
                </c:pt>
                <c:pt idx="11">
                  <c:v>225.33419883999997</c:v>
                </c:pt>
                <c:pt idx="12">
                  <c:v>197.84146235999998</c:v>
                </c:pt>
                <c:pt idx="13">
                  <c:v>188.60080307999996</c:v>
                </c:pt>
                <c:pt idx="14">
                  <c:v>104.37350293</c:v>
                </c:pt>
                <c:pt idx="15">
                  <c:v>36.297842469999999</c:v>
                </c:pt>
                <c:pt idx="16">
                  <c:v>48.770729739999993</c:v>
                </c:pt>
                <c:pt idx="17">
                  <c:v>65.287793390000004</c:v>
                </c:pt>
                <c:pt idx="18">
                  <c:v>64.502065779999995</c:v>
                </c:pt>
                <c:pt idx="19">
                  <c:v>76.338131699999991</c:v>
                </c:pt>
              </c:numCache>
            </c:numRef>
          </c:val>
          <c:smooth val="0"/>
          <c:extLst>
            <c:ext xmlns:c16="http://schemas.microsoft.com/office/drawing/2014/chart" uri="{C3380CC4-5D6E-409C-BE32-E72D297353CC}">
              <c16:uniqueId val="{00000004-EA76-48C0-9294-EAFC985ABCC0}"/>
            </c:ext>
          </c:extLst>
        </c:ser>
        <c:dLbls>
          <c:showLegendKey val="0"/>
          <c:showVal val="0"/>
          <c:showCatName val="0"/>
          <c:showSerName val="0"/>
          <c:showPercent val="0"/>
          <c:showBubbleSize val="0"/>
        </c:dLbls>
        <c:marker val="1"/>
        <c:smooth val="0"/>
        <c:axId val="407750272"/>
        <c:axId val="407744032"/>
      </c:lineChart>
      <c:dateAx>
        <c:axId val="40775027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crossAx val="407744032"/>
        <c:crosses val="autoZero"/>
        <c:auto val="1"/>
        <c:lblOffset val="100"/>
        <c:baseTimeUnit val="months"/>
      </c:dateAx>
      <c:valAx>
        <c:axId val="407744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crossAx val="4077502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Columna1</c:v>
                </c:pt>
              </c:strCache>
            </c:strRef>
          </c:tx>
          <c:dPt>
            <c:idx val="0"/>
            <c:bubble3D val="0"/>
            <c:spPr>
              <a:solidFill>
                <a:srgbClr val="44546A">
                  <a:alpha val="34000"/>
                </a:srgbClr>
              </a:solidFill>
              <a:ln w="19050">
                <a:solidFill>
                  <a:schemeClr val="lt1"/>
                </a:solidFill>
              </a:ln>
              <a:effectLst/>
            </c:spPr>
            <c:extLst>
              <c:ext xmlns:c16="http://schemas.microsoft.com/office/drawing/2014/chart" uri="{C3380CC4-5D6E-409C-BE32-E72D297353CC}">
                <c16:uniqueId val="{00000001-7315-4761-AB5E-D6088301323C}"/>
              </c:ext>
            </c:extLst>
          </c:dPt>
          <c:dPt>
            <c:idx val="1"/>
            <c:bubble3D val="0"/>
            <c:spPr>
              <a:solidFill>
                <a:srgbClr val="8A94B0"/>
              </a:solidFill>
              <a:ln w="19050">
                <a:solidFill>
                  <a:schemeClr val="lt1"/>
                </a:solidFill>
              </a:ln>
              <a:effectLst/>
            </c:spPr>
            <c:extLst>
              <c:ext xmlns:c16="http://schemas.microsoft.com/office/drawing/2014/chart" uri="{C3380CC4-5D6E-409C-BE32-E72D297353CC}">
                <c16:uniqueId val="{00000003-7315-4761-AB5E-D6088301323C}"/>
              </c:ext>
            </c:extLst>
          </c:dPt>
          <c:dPt>
            <c:idx val="2"/>
            <c:bubble3D val="0"/>
            <c:spPr>
              <a:solidFill>
                <a:srgbClr val="44546A"/>
              </a:solidFill>
              <a:ln w="19050">
                <a:solidFill>
                  <a:schemeClr val="lt1"/>
                </a:solidFill>
              </a:ln>
              <a:effectLst/>
            </c:spPr>
            <c:extLst>
              <c:ext xmlns:c16="http://schemas.microsoft.com/office/drawing/2014/chart" uri="{C3380CC4-5D6E-409C-BE32-E72D297353CC}">
                <c16:uniqueId val="{00000005-7315-4761-AB5E-D6088301323C}"/>
              </c:ext>
            </c:extLst>
          </c:dPt>
          <c:cat>
            <c:strRef>
              <c:f>Hoja1!$A$2:$A$4</c:f>
              <c:strCache>
                <c:ptCount val="3"/>
                <c:pt idx="0">
                  <c:v>Empresa beneficiaria</c:v>
                </c:pt>
                <c:pt idx="1">
                  <c:v>CGREG</c:v>
                </c:pt>
                <c:pt idx="2">
                  <c:v>Altervida</c:v>
                </c:pt>
              </c:strCache>
            </c:strRef>
          </c:cat>
          <c:val>
            <c:numRef>
              <c:f>Hoja1!$B$2:$B$4</c:f>
              <c:numCache>
                <c:formatCode>0%</c:formatCode>
                <c:ptCount val="3"/>
                <c:pt idx="0">
                  <c:v>0.33329999999999999</c:v>
                </c:pt>
                <c:pt idx="1">
                  <c:v>0.33329999999999999</c:v>
                </c:pt>
                <c:pt idx="2">
                  <c:v>0.33329999999999999</c:v>
                </c:pt>
              </c:numCache>
            </c:numRef>
          </c:val>
          <c:extLst>
            <c:ext xmlns:c16="http://schemas.microsoft.com/office/drawing/2014/chart" uri="{C3380CC4-5D6E-409C-BE32-E72D297353CC}">
              <c16:uniqueId val="{00000006-7315-4761-AB5E-D6088301323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2A0CB5-B633-448D-A596-A091C2CDE57D}" type="doc">
      <dgm:prSet loTypeId="urn:microsoft.com/office/officeart/2005/8/layout/default" loCatId="list" qsTypeId="urn:microsoft.com/office/officeart/2005/8/quickstyle/simple1" qsCatId="simple" csTypeId="urn:microsoft.com/office/officeart/2005/8/colors/accent4_1" csCatId="accent4" phldr="1"/>
      <dgm:spPr/>
      <dgm:t>
        <a:bodyPr/>
        <a:lstStyle/>
        <a:p>
          <a:endParaRPr lang="es-ES"/>
        </a:p>
      </dgm:t>
    </dgm:pt>
    <dgm:pt modelId="{629D01E0-9A01-41BF-A1ED-A4F3D7E3191E}">
      <dgm:prSet phldrT="[Texto]"/>
      <dgm:spPr>
        <a:ln>
          <a:solidFill>
            <a:schemeClr val="tx2"/>
          </a:solidFill>
        </a:ln>
      </dgm:spPr>
      <dgm:t>
        <a:bodyPr/>
        <a:lstStyle/>
        <a:p>
          <a:r>
            <a:rPr lang="es-ES" dirty="0" smtClean="0">
              <a:solidFill>
                <a:schemeClr val="tx2"/>
              </a:solidFill>
            </a:rPr>
            <a:t>Protocolos de bioseguridad</a:t>
          </a:r>
          <a:endParaRPr lang="es-ES" dirty="0">
            <a:solidFill>
              <a:schemeClr val="tx2"/>
            </a:solidFill>
          </a:endParaRPr>
        </a:p>
      </dgm:t>
    </dgm:pt>
    <dgm:pt modelId="{98D88E54-1501-412B-A33F-6E0713AD2011}" type="parTrans" cxnId="{D517C68C-0CDD-45AF-A819-9BD35D705840}">
      <dgm:prSet/>
      <dgm:spPr/>
      <dgm:t>
        <a:bodyPr/>
        <a:lstStyle/>
        <a:p>
          <a:endParaRPr lang="es-ES">
            <a:solidFill>
              <a:schemeClr val="tx2"/>
            </a:solidFill>
          </a:endParaRPr>
        </a:p>
      </dgm:t>
    </dgm:pt>
    <dgm:pt modelId="{72B8F451-36FD-4F49-81FA-266CA0195EED}" type="sibTrans" cxnId="{D517C68C-0CDD-45AF-A819-9BD35D705840}">
      <dgm:prSet/>
      <dgm:spPr/>
      <dgm:t>
        <a:bodyPr/>
        <a:lstStyle/>
        <a:p>
          <a:endParaRPr lang="es-ES">
            <a:solidFill>
              <a:schemeClr val="tx2"/>
            </a:solidFill>
          </a:endParaRPr>
        </a:p>
      </dgm:t>
    </dgm:pt>
    <dgm:pt modelId="{5B188593-AEF9-4C59-BD6E-50E3D52129D1}">
      <dgm:prSet phldrT="[Texto]"/>
      <dgm:spPr>
        <a:solidFill>
          <a:schemeClr val="bg1"/>
        </a:solidFill>
        <a:ln>
          <a:solidFill>
            <a:schemeClr val="tx2"/>
          </a:solidFill>
        </a:ln>
      </dgm:spPr>
      <dgm:t>
        <a:bodyPr/>
        <a:lstStyle/>
        <a:p>
          <a:r>
            <a:rPr lang="es-ES" dirty="0" smtClean="0">
              <a:solidFill>
                <a:schemeClr val="tx2"/>
              </a:solidFill>
            </a:rPr>
            <a:t>Fortalecimiento capacidades</a:t>
          </a:r>
          <a:endParaRPr lang="es-ES" dirty="0">
            <a:solidFill>
              <a:schemeClr val="tx2"/>
            </a:solidFill>
          </a:endParaRPr>
        </a:p>
      </dgm:t>
    </dgm:pt>
    <dgm:pt modelId="{E1104138-9B0E-4A98-99FC-9C95F53C558B}" type="parTrans" cxnId="{03D5B2D0-E474-4826-B02F-998AA5544B40}">
      <dgm:prSet/>
      <dgm:spPr/>
      <dgm:t>
        <a:bodyPr/>
        <a:lstStyle/>
        <a:p>
          <a:endParaRPr lang="es-ES">
            <a:solidFill>
              <a:schemeClr val="tx2"/>
            </a:solidFill>
          </a:endParaRPr>
        </a:p>
      </dgm:t>
    </dgm:pt>
    <dgm:pt modelId="{813AA1DF-3395-4C09-975D-39A5CE7F8B56}" type="sibTrans" cxnId="{03D5B2D0-E474-4826-B02F-998AA5544B40}">
      <dgm:prSet/>
      <dgm:spPr/>
      <dgm:t>
        <a:bodyPr/>
        <a:lstStyle/>
        <a:p>
          <a:endParaRPr lang="es-ES">
            <a:solidFill>
              <a:schemeClr val="tx2"/>
            </a:solidFill>
          </a:endParaRPr>
        </a:p>
      </dgm:t>
    </dgm:pt>
    <dgm:pt modelId="{90F1673B-9B57-4677-8CE8-8940EBD22697}">
      <dgm:prSet phldrT="[Texto]"/>
      <dgm:spPr>
        <a:solidFill>
          <a:schemeClr val="bg1"/>
        </a:solidFill>
        <a:ln>
          <a:solidFill>
            <a:schemeClr val="tx2"/>
          </a:solidFill>
        </a:ln>
      </dgm:spPr>
      <dgm:t>
        <a:bodyPr/>
        <a:lstStyle/>
        <a:p>
          <a:r>
            <a:rPr lang="es-ES" dirty="0" smtClean="0">
              <a:solidFill>
                <a:schemeClr val="tx2"/>
              </a:solidFill>
            </a:rPr>
            <a:t>Reestructuración de mercados prioritarios</a:t>
          </a:r>
          <a:endParaRPr lang="es-ES" dirty="0">
            <a:solidFill>
              <a:schemeClr val="tx2"/>
            </a:solidFill>
          </a:endParaRPr>
        </a:p>
      </dgm:t>
    </dgm:pt>
    <dgm:pt modelId="{3E30D029-E0D6-4CAF-85A5-444DC2BB9D13}" type="parTrans" cxnId="{03336F88-9034-41C0-9987-40C7C555BE59}">
      <dgm:prSet/>
      <dgm:spPr/>
      <dgm:t>
        <a:bodyPr/>
        <a:lstStyle/>
        <a:p>
          <a:endParaRPr lang="es-ES">
            <a:solidFill>
              <a:schemeClr val="tx2"/>
            </a:solidFill>
          </a:endParaRPr>
        </a:p>
      </dgm:t>
    </dgm:pt>
    <dgm:pt modelId="{CB9A14CC-141E-4C9F-9909-71734A926DE6}" type="sibTrans" cxnId="{03336F88-9034-41C0-9987-40C7C555BE59}">
      <dgm:prSet/>
      <dgm:spPr/>
      <dgm:t>
        <a:bodyPr/>
        <a:lstStyle/>
        <a:p>
          <a:endParaRPr lang="es-ES">
            <a:solidFill>
              <a:schemeClr val="tx2"/>
            </a:solidFill>
          </a:endParaRPr>
        </a:p>
      </dgm:t>
    </dgm:pt>
    <dgm:pt modelId="{C667B084-1C92-40BA-8AA4-E52EF22B043F}">
      <dgm:prSet phldrT="[Texto]"/>
      <dgm:spPr>
        <a:solidFill>
          <a:schemeClr val="accent1">
            <a:lumMod val="20000"/>
            <a:lumOff val="80000"/>
          </a:schemeClr>
        </a:solidFill>
        <a:ln w="57150">
          <a:solidFill>
            <a:schemeClr val="tx2"/>
          </a:solidFill>
        </a:ln>
      </dgm:spPr>
      <dgm:t>
        <a:bodyPr/>
        <a:lstStyle/>
        <a:p>
          <a:r>
            <a:rPr lang="es-ES" b="1" dirty="0" smtClean="0">
              <a:solidFill>
                <a:schemeClr val="tx2"/>
              </a:solidFill>
            </a:rPr>
            <a:t>Generación de incentivos tributarios</a:t>
          </a:r>
          <a:endParaRPr lang="es-ES" b="1" dirty="0">
            <a:solidFill>
              <a:schemeClr val="tx2"/>
            </a:solidFill>
          </a:endParaRPr>
        </a:p>
      </dgm:t>
    </dgm:pt>
    <dgm:pt modelId="{C3C48CA8-CB24-43B9-83E3-BD652F1032CD}" type="parTrans" cxnId="{0FB45ED2-6475-4D20-8DB3-E51DD7F43DE5}">
      <dgm:prSet/>
      <dgm:spPr/>
      <dgm:t>
        <a:bodyPr/>
        <a:lstStyle/>
        <a:p>
          <a:endParaRPr lang="es-ES">
            <a:solidFill>
              <a:schemeClr val="tx2"/>
            </a:solidFill>
          </a:endParaRPr>
        </a:p>
      </dgm:t>
    </dgm:pt>
    <dgm:pt modelId="{53BA42A2-F2F3-4E80-8751-8DA9032211D7}" type="sibTrans" cxnId="{0FB45ED2-6475-4D20-8DB3-E51DD7F43DE5}">
      <dgm:prSet/>
      <dgm:spPr/>
      <dgm:t>
        <a:bodyPr/>
        <a:lstStyle/>
        <a:p>
          <a:endParaRPr lang="es-ES">
            <a:solidFill>
              <a:schemeClr val="tx2"/>
            </a:solidFill>
          </a:endParaRPr>
        </a:p>
      </dgm:t>
    </dgm:pt>
    <dgm:pt modelId="{BB3E254B-215C-4F3B-9BCB-B33BF003B1CA}">
      <dgm:prSet phldrT="[Texto]"/>
      <dgm:spPr>
        <a:solidFill>
          <a:schemeClr val="bg1"/>
        </a:solidFill>
        <a:ln>
          <a:solidFill>
            <a:schemeClr val="tx2"/>
          </a:solidFill>
        </a:ln>
      </dgm:spPr>
      <dgm:t>
        <a:bodyPr/>
        <a:lstStyle/>
        <a:p>
          <a:r>
            <a:rPr lang="es-ES" dirty="0" smtClean="0">
              <a:solidFill>
                <a:schemeClr val="tx2"/>
              </a:solidFill>
            </a:rPr>
            <a:t>Campaña con nuevos actores</a:t>
          </a:r>
          <a:endParaRPr lang="es-ES" dirty="0">
            <a:solidFill>
              <a:schemeClr val="tx2"/>
            </a:solidFill>
          </a:endParaRPr>
        </a:p>
      </dgm:t>
    </dgm:pt>
    <dgm:pt modelId="{CAC40334-8C2C-4F1A-8D6E-8D969B70B623}" type="parTrans" cxnId="{F544176B-6842-426F-BD85-3CB91EBD6F26}">
      <dgm:prSet/>
      <dgm:spPr/>
      <dgm:t>
        <a:bodyPr/>
        <a:lstStyle/>
        <a:p>
          <a:endParaRPr lang="es-ES">
            <a:solidFill>
              <a:schemeClr val="tx2"/>
            </a:solidFill>
          </a:endParaRPr>
        </a:p>
      </dgm:t>
    </dgm:pt>
    <dgm:pt modelId="{D035C9A8-892C-469B-8EA0-8FC00A2D68F2}" type="sibTrans" cxnId="{F544176B-6842-426F-BD85-3CB91EBD6F26}">
      <dgm:prSet/>
      <dgm:spPr/>
      <dgm:t>
        <a:bodyPr/>
        <a:lstStyle/>
        <a:p>
          <a:endParaRPr lang="es-ES">
            <a:solidFill>
              <a:schemeClr val="tx2"/>
            </a:solidFill>
          </a:endParaRPr>
        </a:p>
      </dgm:t>
    </dgm:pt>
    <dgm:pt modelId="{CBA31498-25FA-48F5-886F-FC85A14D781D}">
      <dgm:prSet phldrT="[Texto]"/>
      <dgm:spPr>
        <a:solidFill>
          <a:schemeClr val="bg1"/>
        </a:solidFill>
        <a:ln>
          <a:solidFill>
            <a:schemeClr val="tx2"/>
          </a:solidFill>
        </a:ln>
      </dgm:spPr>
      <dgm:t>
        <a:bodyPr/>
        <a:lstStyle/>
        <a:p>
          <a:r>
            <a:rPr lang="es-ES" dirty="0" smtClean="0">
              <a:solidFill>
                <a:schemeClr val="tx2"/>
              </a:solidFill>
            </a:rPr>
            <a:t>Tecnología y nuevas tendencias</a:t>
          </a:r>
          <a:endParaRPr lang="es-ES" dirty="0">
            <a:solidFill>
              <a:schemeClr val="tx2"/>
            </a:solidFill>
          </a:endParaRPr>
        </a:p>
      </dgm:t>
    </dgm:pt>
    <dgm:pt modelId="{70A479F5-4F54-48DB-91FB-04820B73A872}" type="parTrans" cxnId="{524416C8-283D-4036-81F7-DB5127D913CD}">
      <dgm:prSet/>
      <dgm:spPr/>
      <dgm:t>
        <a:bodyPr/>
        <a:lstStyle/>
        <a:p>
          <a:endParaRPr lang="es-ES">
            <a:solidFill>
              <a:schemeClr val="tx2"/>
            </a:solidFill>
          </a:endParaRPr>
        </a:p>
      </dgm:t>
    </dgm:pt>
    <dgm:pt modelId="{12241B81-26A3-423C-A834-064BF4049C89}" type="sibTrans" cxnId="{524416C8-283D-4036-81F7-DB5127D913CD}">
      <dgm:prSet/>
      <dgm:spPr/>
      <dgm:t>
        <a:bodyPr/>
        <a:lstStyle/>
        <a:p>
          <a:endParaRPr lang="es-ES">
            <a:solidFill>
              <a:schemeClr val="tx2"/>
            </a:solidFill>
          </a:endParaRPr>
        </a:p>
      </dgm:t>
    </dgm:pt>
    <dgm:pt modelId="{4C2CF00C-52A5-4C02-AF78-1E66647B4A89}">
      <dgm:prSet phldrT="[Texto]"/>
      <dgm:spPr>
        <a:solidFill>
          <a:schemeClr val="bg1"/>
        </a:solidFill>
        <a:ln>
          <a:solidFill>
            <a:schemeClr val="tx2"/>
          </a:solidFill>
        </a:ln>
      </dgm:spPr>
      <dgm:t>
        <a:bodyPr/>
        <a:lstStyle/>
        <a:p>
          <a:r>
            <a:rPr lang="es-ES" dirty="0" smtClean="0">
              <a:solidFill>
                <a:schemeClr val="tx2"/>
              </a:solidFill>
            </a:rPr>
            <a:t>Articulación empresarial</a:t>
          </a:r>
          <a:endParaRPr lang="es-ES" dirty="0">
            <a:solidFill>
              <a:schemeClr val="tx2"/>
            </a:solidFill>
          </a:endParaRPr>
        </a:p>
      </dgm:t>
    </dgm:pt>
    <dgm:pt modelId="{7F733700-F992-40C7-903F-2F272178AB53}" type="parTrans" cxnId="{BAC3DC8A-45D5-4167-8841-7754E5840CB6}">
      <dgm:prSet/>
      <dgm:spPr/>
      <dgm:t>
        <a:bodyPr/>
        <a:lstStyle/>
        <a:p>
          <a:endParaRPr lang="es-ES">
            <a:solidFill>
              <a:schemeClr val="tx2"/>
            </a:solidFill>
          </a:endParaRPr>
        </a:p>
      </dgm:t>
    </dgm:pt>
    <dgm:pt modelId="{05AEAA5C-2944-438E-B3E5-FE22E1A42B60}" type="sibTrans" cxnId="{BAC3DC8A-45D5-4167-8841-7754E5840CB6}">
      <dgm:prSet/>
      <dgm:spPr/>
      <dgm:t>
        <a:bodyPr/>
        <a:lstStyle/>
        <a:p>
          <a:endParaRPr lang="es-ES">
            <a:solidFill>
              <a:schemeClr val="tx2"/>
            </a:solidFill>
          </a:endParaRPr>
        </a:p>
      </dgm:t>
    </dgm:pt>
    <dgm:pt modelId="{2A399917-1745-4B57-9523-5C5FFC7EC142}">
      <dgm:prSet phldrT="[Texto]"/>
      <dgm:spPr>
        <a:ln>
          <a:solidFill>
            <a:schemeClr val="tx2"/>
          </a:solidFill>
        </a:ln>
      </dgm:spPr>
      <dgm:t>
        <a:bodyPr/>
        <a:lstStyle/>
        <a:p>
          <a:r>
            <a:rPr lang="es-ES" dirty="0" smtClean="0">
              <a:solidFill>
                <a:schemeClr val="tx2"/>
              </a:solidFill>
            </a:rPr>
            <a:t>Seguridad turística</a:t>
          </a:r>
          <a:endParaRPr lang="es-ES" dirty="0">
            <a:solidFill>
              <a:schemeClr val="tx2"/>
            </a:solidFill>
          </a:endParaRPr>
        </a:p>
      </dgm:t>
    </dgm:pt>
    <dgm:pt modelId="{C9E52379-531B-4193-BB47-E7C018BC3224}" type="parTrans" cxnId="{D8BA5598-73E2-449C-A55E-F130D9A6AEF5}">
      <dgm:prSet/>
      <dgm:spPr/>
      <dgm:t>
        <a:bodyPr/>
        <a:lstStyle/>
        <a:p>
          <a:endParaRPr lang="es-ES">
            <a:solidFill>
              <a:schemeClr val="tx2"/>
            </a:solidFill>
          </a:endParaRPr>
        </a:p>
      </dgm:t>
    </dgm:pt>
    <dgm:pt modelId="{5D747323-74D3-4B03-8ECE-816FE52BF60E}" type="sibTrans" cxnId="{D8BA5598-73E2-449C-A55E-F130D9A6AEF5}">
      <dgm:prSet/>
      <dgm:spPr/>
      <dgm:t>
        <a:bodyPr/>
        <a:lstStyle/>
        <a:p>
          <a:endParaRPr lang="es-ES">
            <a:solidFill>
              <a:schemeClr val="tx2"/>
            </a:solidFill>
          </a:endParaRPr>
        </a:p>
      </dgm:t>
    </dgm:pt>
    <dgm:pt modelId="{325C2C92-FA32-469C-B5B4-E4F729F4425B}">
      <dgm:prSet phldrT="[Texto]"/>
      <dgm:spPr>
        <a:ln>
          <a:solidFill>
            <a:schemeClr val="tx2"/>
          </a:solidFill>
        </a:ln>
      </dgm:spPr>
      <dgm:t>
        <a:bodyPr/>
        <a:lstStyle/>
        <a:p>
          <a:r>
            <a:rPr lang="es-ES" dirty="0" smtClean="0">
              <a:solidFill>
                <a:schemeClr val="tx2"/>
              </a:solidFill>
            </a:rPr>
            <a:t>Reconocimiento a la calidad</a:t>
          </a:r>
          <a:endParaRPr lang="es-ES" dirty="0">
            <a:solidFill>
              <a:schemeClr val="tx2"/>
            </a:solidFill>
          </a:endParaRPr>
        </a:p>
      </dgm:t>
    </dgm:pt>
    <dgm:pt modelId="{1DC0E605-AB3E-4443-BD2F-7717C94BA318}" type="parTrans" cxnId="{4DC30385-1635-43CE-8E5E-6980BF33EB29}">
      <dgm:prSet/>
      <dgm:spPr/>
      <dgm:t>
        <a:bodyPr/>
        <a:lstStyle/>
        <a:p>
          <a:endParaRPr lang="es-ES">
            <a:solidFill>
              <a:schemeClr val="tx2"/>
            </a:solidFill>
          </a:endParaRPr>
        </a:p>
      </dgm:t>
    </dgm:pt>
    <dgm:pt modelId="{8849C46C-5F1A-479F-9639-339A60DF2D85}" type="sibTrans" cxnId="{4DC30385-1635-43CE-8E5E-6980BF33EB29}">
      <dgm:prSet/>
      <dgm:spPr/>
      <dgm:t>
        <a:bodyPr/>
        <a:lstStyle/>
        <a:p>
          <a:endParaRPr lang="es-ES">
            <a:solidFill>
              <a:schemeClr val="tx2"/>
            </a:solidFill>
          </a:endParaRPr>
        </a:p>
      </dgm:t>
    </dgm:pt>
    <dgm:pt modelId="{97F401AA-F295-460E-B602-F57B4FC847E4}" type="pres">
      <dgm:prSet presAssocID="{6D2A0CB5-B633-448D-A596-A091C2CDE57D}" presName="diagram" presStyleCnt="0">
        <dgm:presLayoutVars>
          <dgm:dir/>
          <dgm:resizeHandles val="exact"/>
        </dgm:presLayoutVars>
      </dgm:prSet>
      <dgm:spPr/>
      <dgm:t>
        <a:bodyPr/>
        <a:lstStyle/>
        <a:p>
          <a:endParaRPr lang="es-ES"/>
        </a:p>
      </dgm:t>
    </dgm:pt>
    <dgm:pt modelId="{18EF52A0-36AD-4D0D-92FA-391128EA7634}" type="pres">
      <dgm:prSet presAssocID="{629D01E0-9A01-41BF-A1ED-A4F3D7E3191E}" presName="node" presStyleLbl="node1" presStyleIdx="0" presStyleCnt="9">
        <dgm:presLayoutVars>
          <dgm:bulletEnabled val="1"/>
        </dgm:presLayoutVars>
      </dgm:prSet>
      <dgm:spPr/>
      <dgm:t>
        <a:bodyPr/>
        <a:lstStyle/>
        <a:p>
          <a:endParaRPr lang="es-ES"/>
        </a:p>
      </dgm:t>
    </dgm:pt>
    <dgm:pt modelId="{8FC44DB8-3991-45D3-A954-31BDC2E6DD2F}" type="pres">
      <dgm:prSet presAssocID="{72B8F451-36FD-4F49-81FA-266CA0195EED}" presName="sibTrans" presStyleCnt="0"/>
      <dgm:spPr/>
    </dgm:pt>
    <dgm:pt modelId="{017548DE-CB66-4B78-9A66-223F12D8C2DA}" type="pres">
      <dgm:prSet presAssocID="{5B188593-AEF9-4C59-BD6E-50E3D52129D1}" presName="node" presStyleLbl="node1" presStyleIdx="1" presStyleCnt="9">
        <dgm:presLayoutVars>
          <dgm:bulletEnabled val="1"/>
        </dgm:presLayoutVars>
      </dgm:prSet>
      <dgm:spPr/>
      <dgm:t>
        <a:bodyPr/>
        <a:lstStyle/>
        <a:p>
          <a:endParaRPr lang="es-ES"/>
        </a:p>
      </dgm:t>
    </dgm:pt>
    <dgm:pt modelId="{FA6D06B6-F584-4599-AD50-42ABDB80F920}" type="pres">
      <dgm:prSet presAssocID="{813AA1DF-3395-4C09-975D-39A5CE7F8B56}" presName="sibTrans" presStyleCnt="0"/>
      <dgm:spPr/>
    </dgm:pt>
    <dgm:pt modelId="{EF0CF816-1376-4D83-9A48-E15918614FE3}" type="pres">
      <dgm:prSet presAssocID="{90F1673B-9B57-4677-8CE8-8940EBD22697}" presName="node" presStyleLbl="node1" presStyleIdx="2" presStyleCnt="9">
        <dgm:presLayoutVars>
          <dgm:bulletEnabled val="1"/>
        </dgm:presLayoutVars>
      </dgm:prSet>
      <dgm:spPr/>
      <dgm:t>
        <a:bodyPr/>
        <a:lstStyle/>
        <a:p>
          <a:endParaRPr lang="es-ES"/>
        </a:p>
      </dgm:t>
    </dgm:pt>
    <dgm:pt modelId="{B74D2A7F-A9CA-401C-984D-7A15F5B73639}" type="pres">
      <dgm:prSet presAssocID="{CB9A14CC-141E-4C9F-9909-71734A926DE6}" presName="sibTrans" presStyleCnt="0"/>
      <dgm:spPr/>
    </dgm:pt>
    <dgm:pt modelId="{35DAF830-58A0-4568-861E-7BD6A35CBD89}" type="pres">
      <dgm:prSet presAssocID="{C667B084-1C92-40BA-8AA4-E52EF22B043F}" presName="node" presStyleLbl="node1" presStyleIdx="3" presStyleCnt="9">
        <dgm:presLayoutVars>
          <dgm:bulletEnabled val="1"/>
        </dgm:presLayoutVars>
      </dgm:prSet>
      <dgm:spPr/>
      <dgm:t>
        <a:bodyPr/>
        <a:lstStyle/>
        <a:p>
          <a:endParaRPr lang="es-ES"/>
        </a:p>
      </dgm:t>
    </dgm:pt>
    <dgm:pt modelId="{77F846CA-C324-400D-83B9-EE2C3E21598E}" type="pres">
      <dgm:prSet presAssocID="{53BA42A2-F2F3-4E80-8751-8DA9032211D7}" presName="sibTrans" presStyleCnt="0"/>
      <dgm:spPr/>
    </dgm:pt>
    <dgm:pt modelId="{78AD1BC1-5C5B-40FE-A7C9-733A73700A25}" type="pres">
      <dgm:prSet presAssocID="{BB3E254B-215C-4F3B-9BCB-B33BF003B1CA}" presName="node" presStyleLbl="node1" presStyleIdx="4" presStyleCnt="9">
        <dgm:presLayoutVars>
          <dgm:bulletEnabled val="1"/>
        </dgm:presLayoutVars>
      </dgm:prSet>
      <dgm:spPr/>
      <dgm:t>
        <a:bodyPr/>
        <a:lstStyle/>
        <a:p>
          <a:endParaRPr lang="es-ES"/>
        </a:p>
      </dgm:t>
    </dgm:pt>
    <dgm:pt modelId="{20611A6A-0BAF-4F31-A5F8-B34F7153FBC2}" type="pres">
      <dgm:prSet presAssocID="{D035C9A8-892C-469B-8EA0-8FC00A2D68F2}" presName="sibTrans" presStyleCnt="0"/>
      <dgm:spPr/>
    </dgm:pt>
    <dgm:pt modelId="{87E7D59D-3381-46D3-95F2-5089D611F0C2}" type="pres">
      <dgm:prSet presAssocID="{CBA31498-25FA-48F5-886F-FC85A14D781D}" presName="node" presStyleLbl="node1" presStyleIdx="5" presStyleCnt="9">
        <dgm:presLayoutVars>
          <dgm:bulletEnabled val="1"/>
        </dgm:presLayoutVars>
      </dgm:prSet>
      <dgm:spPr/>
      <dgm:t>
        <a:bodyPr/>
        <a:lstStyle/>
        <a:p>
          <a:endParaRPr lang="es-ES"/>
        </a:p>
      </dgm:t>
    </dgm:pt>
    <dgm:pt modelId="{7532B3CA-F089-4694-B3B8-4068A64A19AD}" type="pres">
      <dgm:prSet presAssocID="{12241B81-26A3-423C-A834-064BF4049C89}" presName="sibTrans" presStyleCnt="0"/>
      <dgm:spPr/>
    </dgm:pt>
    <dgm:pt modelId="{5433D928-1B19-4AFA-9658-9C18FCC537F2}" type="pres">
      <dgm:prSet presAssocID="{4C2CF00C-52A5-4C02-AF78-1E66647B4A89}" presName="node" presStyleLbl="node1" presStyleIdx="6" presStyleCnt="9">
        <dgm:presLayoutVars>
          <dgm:bulletEnabled val="1"/>
        </dgm:presLayoutVars>
      </dgm:prSet>
      <dgm:spPr/>
      <dgm:t>
        <a:bodyPr/>
        <a:lstStyle/>
        <a:p>
          <a:endParaRPr lang="es-ES"/>
        </a:p>
      </dgm:t>
    </dgm:pt>
    <dgm:pt modelId="{A6E531C3-B4A7-4309-890B-8A0973E58E77}" type="pres">
      <dgm:prSet presAssocID="{05AEAA5C-2944-438E-B3E5-FE22E1A42B60}" presName="sibTrans" presStyleCnt="0"/>
      <dgm:spPr/>
    </dgm:pt>
    <dgm:pt modelId="{8A15CCFA-9EF0-4B7B-94DA-FCCEBC029AEC}" type="pres">
      <dgm:prSet presAssocID="{2A399917-1745-4B57-9523-5C5FFC7EC142}" presName="node" presStyleLbl="node1" presStyleIdx="7" presStyleCnt="9">
        <dgm:presLayoutVars>
          <dgm:bulletEnabled val="1"/>
        </dgm:presLayoutVars>
      </dgm:prSet>
      <dgm:spPr/>
      <dgm:t>
        <a:bodyPr/>
        <a:lstStyle/>
        <a:p>
          <a:endParaRPr lang="es-ES"/>
        </a:p>
      </dgm:t>
    </dgm:pt>
    <dgm:pt modelId="{5C8E476E-5B6B-4F96-B739-6EFE65BFEED8}" type="pres">
      <dgm:prSet presAssocID="{5D747323-74D3-4B03-8ECE-816FE52BF60E}" presName="sibTrans" presStyleCnt="0"/>
      <dgm:spPr/>
    </dgm:pt>
    <dgm:pt modelId="{F31895CA-FA48-436B-B1B5-3A337BC7BEB2}" type="pres">
      <dgm:prSet presAssocID="{325C2C92-FA32-469C-B5B4-E4F729F4425B}" presName="node" presStyleLbl="node1" presStyleIdx="8" presStyleCnt="9">
        <dgm:presLayoutVars>
          <dgm:bulletEnabled val="1"/>
        </dgm:presLayoutVars>
      </dgm:prSet>
      <dgm:spPr/>
      <dgm:t>
        <a:bodyPr/>
        <a:lstStyle/>
        <a:p>
          <a:endParaRPr lang="es-ES"/>
        </a:p>
      </dgm:t>
    </dgm:pt>
  </dgm:ptLst>
  <dgm:cxnLst>
    <dgm:cxn modelId="{6CB71834-3CF4-4F4C-87FE-A3468AD0FC8A}" type="presOf" srcId="{C667B084-1C92-40BA-8AA4-E52EF22B043F}" destId="{35DAF830-58A0-4568-861E-7BD6A35CBD89}" srcOrd="0" destOrd="0" presId="urn:microsoft.com/office/officeart/2005/8/layout/default"/>
    <dgm:cxn modelId="{F544176B-6842-426F-BD85-3CB91EBD6F26}" srcId="{6D2A0CB5-B633-448D-A596-A091C2CDE57D}" destId="{BB3E254B-215C-4F3B-9BCB-B33BF003B1CA}" srcOrd="4" destOrd="0" parTransId="{CAC40334-8C2C-4F1A-8D6E-8D969B70B623}" sibTransId="{D035C9A8-892C-469B-8EA0-8FC00A2D68F2}"/>
    <dgm:cxn modelId="{03336F88-9034-41C0-9987-40C7C555BE59}" srcId="{6D2A0CB5-B633-448D-A596-A091C2CDE57D}" destId="{90F1673B-9B57-4677-8CE8-8940EBD22697}" srcOrd="2" destOrd="0" parTransId="{3E30D029-E0D6-4CAF-85A5-444DC2BB9D13}" sibTransId="{CB9A14CC-141E-4C9F-9909-71734A926DE6}"/>
    <dgm:cxn modelId="{21F84643-8594-48A5-AD0B-59AF79F6F670}" type="presOf" srcId="{325C2C92-FA32-469C-B5B4-E4F729F4425B}" destId="{F31895CA-FA48-436B-B1B5-3A337BC7BEB2}" srcOrd="0" destOrd="0" presId="urn:microsoft.com/office/officeart/2005/8/layout/default"/>
    <dgm:cxn modelId="{BD23214D-66DB-4E8D-921C-ABC1C50ED112}" type="presOf" srcId="{629D01E0-9A01-41BF-A1ED-A4F3D7E3191E}" destId="{18EF52A0-36AD-4D0D-92FA-391128EA7634}" srcOrd="0" destOrd="0" presId="urn:microsoft.com/office/officeart/2005/8/layout/default"/>
    <dgm:cxn modelId="{0FB45ED2-6475-4D20-8DB3-E51DD7F43DE5}" srcId="{6D2A0CB5-B633-448D-A596-A091C2CDE57D}" destId="{C667B084-1C92-40BA-8AA4-E52EF22B043F}" srcOrd="3" destOrd="0" parTransId="{C3C48CA8-CB24-43B9-83E3-BD652F1032CD}" sibTransId="{53BA42A2-F2F3-4E80-8751-8DA9032211D7}"/>
    <dgm:cxn modelId="{BAC3DC8A-45D5-4167-8841-7754E5840CB6}" srcId="{6D2A0CB5-B633-448D-A596-A091C2CDE57D}" destId="{4C2CF00C-52A5-4C02-AF78-1E66647B4A89}" srcOrd="6" destOrd="0" parTransId="{7F733700-F992-40C7-903F-2F272178AB53}" sibTransId="{05AEAA5C-2944-438E-B3E5-FE22E1A42B60}"/>
    <dgm:cxn modelId="{D517C68C-0CDD-45AF-A819-9BD35D705840}" srcId="{6D2A0CB5-B633-448D-A596-A091C2CDE57D}" destId="{629D01E0-9A01-41BF-A1ED-A4F3D7E3191E}" srcOrd="0" destOrd="0" parTransId="{98D88E54-1501-412B-A33F-6E0713AD2011}" sibTransId="{72B8F451-36FD-4F49-81FA-266CA0195EED}"/>
    <dgm:cxn modelId="{AA1DF529-ABCB-4449-8255-8D38BCEBB376}" type="presOf" srcId="{CBA31498-25FA-48F5-886F-FC85A14D781D}" destId="{87E7D59D-3381-46D3-95F2-5089D611F0C2}" srcOrd="0" destOrd="0" presId="urn:microsoft.com/office/officeart/2005/8/layout/default"/>
    <dgm:cxn modelId="{9A5FF5A6-AD46-480A-96DA-4D9FC00E740A}" type="presOf" srcId="{4C2CF00C-52A5-4C02-AF78-1E66647B4A89}" destId="{5433D928-1B19-4AFA-9658-9C18FCC537F2}" srcOrd="0" destOrd="0" presId="urn:microsoft.com/office/officeart/2005/8/layout/default"/>
    <dgm:cxn modelId="{64793540-8BC4-4901-B487-EB75FDEEDC95}" type="presOf" srcId="{90F1673B-9B57-4677-8CE8-8940EBD22697}" destId="{EF0CF816-1376-4D83-9A48-E15918614FE3}" srcOrd="0" destOrd="0" presId="urn:microsoft.com/office/officeart/2005/8/layout/default"/>
    <dgm:cxn modelId="{524416C8-283D-4036-81F7-DB5127D913CD}" srcId="{6D2A0CB5-B633-448D-A596-A091C2CDE57D}" destId="{CBA31498-25FA-48F5-886F-FC85A14D781D}" srcOrd="5" destOrd="0" parTransId="{70A479F5-4F54-48DB-91FB-04820B73A872}" sibTransId="{12241B81-26A3-423C-A834-064BF4049C89}"/>
    <dgm:cxn modelId="{D8BA5598-73E2-449C-A55E-F130D9A6AEF5}" srcId="{6D2A0CB5-B633-448D-A596-A091C2CDE57D}" destId="{2A399917-1745-4B57-9523-5C5FFC7EC142}" srcOrd="7" destOrd="0" parTransId="{C9E52379-531B-4193-BB47-E7C018BC3224}" sibTransId="{5D747323-74D3-4B03-8ECE-816FE52BF60E}"/>
    <dgm:cxn modelId="{4DC30385-1635-43CE-8E5E-6980BF33EB29}" srcId="{6D2A0CB5-B633-448D-A596-A091C2CDE57D}" destId="{325C2C92-FA32-469C-B5B4-E4F729F4425B}" srcOrd="8" destOrd="0" parTransId="{1DC0E605-AB3E-4443-BD2F-7717C94BA318}" sibTransId="{8849C46C-5F1A-479F-9639-339A60DF2D85}"/>
    <dgm:cxn modelId="{03D5B2D0-E474-4826-B02F-998AA5544B40}" srcId="{6D2A0CB5-B633-448D-A596-A091C2CDE57D}" destId="{5B188593-AEF9-4C59-BD6E-50E3D52129D1}" srcOrd="1" destOrd="0" parTransId="{E1104138-9B0E-4A98-99FC-9C95F53C558B}" sibTransId="{813AA1DF-3395-4C09-975D-39A5CE7F8B56}"/>
    <dgm:cxn modelId="{D3209684-8910-45CF-B604-186C712E058C}" type="presOf" srcId="{6D2A0CB5-B633-448D-A596-A091C2CDE57D}" destId="{97F401AA-F295-460E-B602-F57B4FC847E4}" srcOrd="0" destOrd="0" presId="urn:microsoft.com/office/officeart/2005/8/layout/default"/>
    <dgm:cxn modelId="{47C87C0D-324C-4AE8-9509-41F9BAB11052}" type="presOf" srcId="{BB3E254B-215C-4F3B-9BCB-B33BF003B1CA}" destId="{78AD1BC1-5C5B-40FE-A7C9-733A73700A25}" srcOrd="0" destOrd="0" presId="urn:microsoft.com/office/officeart/2005/8/layout/default"/>
    <dgm:cxn modelId="{1F0BA109-5192-4275-816B-90CDAF1058D1}" type="presOf" srcId="{5B188593-AEF9-4C59-BD6E-50E3D52129D1}" destId="{017548DE-CB66-4B78-9A66-223F12D8C2DA}" srcOrd="0" destOrd="0" presId="urn:microsoft.com/office/officeart/2005/8/layout/default"/>
    <dgm:cxn modelId="{0022E3E7-EF0B-4199-B6C1-B90ADC15F4DA}" type="presOf" srcId="{2A399917-1745-4B57-9523-5C5FFC7EC142}" destId="{8A15CCFA-9EF0-4B7B-94DA-FCCEBC029AEC}" srcOrd="0" destOrd="0" presId="urn:microsoft.com/office/officeart/2005/8/layout/default"/>
    <dgm:cxn modelId="{1AB0E816-3EAE-41F2-849D-DEB1DD97986E}" type="presParOf" srcId="{97F401AA-F295-460E-B602-F57B4FC847E4}" destId="{18EF52A0-36AD-4D0D-92FA-391128EA7634}" srcOrd="0" destOrd="0" presId="urn:microsoft.com/office/officeart/2005/8/layout/default"/>
    <dgm:cxn modelId="{E41F334A-946A-4C25-9B14-CF778FD9B683}" type="presParOf" srcId="{97F401AA-F295-460E-B602-F57B4FC847E4}" destId="{8FC44DB8-3991-45D3-A954-31BDC2E6DD2F}" srcOrd="1" destOrd="0" presId="urn:microsoft.com/office/officeart/2005/8/layout/default"/>
    <dgm:cxn modelId="{AA5255CA-40F9-45B8-978A-18B35ECC2F70}" type="presParOf" srcId="{97F401AA-F295-460E-B602-F57B4FC847E4}" destId="{017548DE-CB66-4B78-9A66-223F12D8C2DA}" srcOrd="2" destOrd="0" presId="urn:microsoft.com/office/officeart/2005/8/layout/default"/>
    <dgm:cxn modelId="{F824EA1C-7DFB-476B-A325-24213D28FC83}" type="presParOf" srcId="{97F401AA-F295-460E-B602-F57B4FC847E4}" destId="{FA6D06B6-F584-4599-AD50-42ABDB80F920}" srcOrd="3" destOrd="0" presId="urn:microsoft.com/office/officeart/2005/8/layout/default"/>
    <dgm:cxn modelId="{2E54B207-BC00-4E5B-957E-6F0CF4FD8D02}" type="presParOf" srcId="{97F401AA-F295-460E-B602-F57B4FC847E4}" destId="{EF0CF816-1376-4D83-9A48-E15918614FE3}" srcOrd="4" destOrd="0" presId="urn:microsoft.com/office/officeart/2005/8/layout/default"/>
    <dgm:cxn modelId="{E04C61ED-6D21-454F-BA71-CD2DC0D63C33}" type="presParOf" srcId="{97F401AA-F295-460E-B602-F57B4FC847E4}" destId="{B74D2A7F-A9CA-401C-984D-7A15F5B73639}" srcOrd="5" destOrd="0" presId="urn:microsoft.com/office/officeart/2005/8/layout/default"/>
    <dgm:cxn modelId="{E491E645-7D97-4472-9BE2-5D9E1EE7774A}" type="presParOf" srcId="{97F401AA-F295-460E-B602-F57B4FC847E4}" destId="{35DAF830-58A0-4568-861E-7BD6A35CBD89}" srcOrd="6" destOrd="0" presId="urn:microsoft.com/office/officeart/2005/8/layout/default"/>
    <dgm:cxn modelId="{BDE79881-A727-444F-A76D-6D495300BE8C}" type="presParOf" srcId="{97F401AA-F295-460E-B602-F57B4FC847E4}" destId="{77F846CA-C324-400D-83B9-EE2C3E21598E}" srcOrd="7" destOrd="0" presId="urn:microsoft.com/office/officeart/2005/8/layout/default"/>
    <dgm:cxn modelId="{6A5ECC6E-4FC9-4F20-8FB5-686C3B39C7F6}" type="presParOf" srcId="{97F401AA-F295-460E-B602-F57B4FC847E4}" destId="{78AD1BC1-5C5B-40FE-A7C9-733A73700A25}" srcOrd="8" destOrd="0" presId="urn:microsoft.com/office/officeart/2005/8/layout/default"/>
    <dgm:cxn modelId="{8BCEF87D-05D4-4182-9AF0-A01C5FFD031C}" type="presParOf" srcId="{97F401AA-F295-460E-B602-F57B4FC847E4}" destId="{20611A6A-0BAF-4F31-A5F8-B34F7153FBC2}" srcOrd="9" destOrd="0" presId="urn:microsoft.com/office/officeart/2005/8/layout/default"/>
    <dgm:cxn modelId="{D80183B6-31E0-4314-88D2-B9F9FA7D956E}" type="presParOf" srcId="{97F401AA-F295-460E-B602-F57B4FC847E4}" destId="{87E7D59D-3381-46D3-95F2-5089D611F0C2}" srcOrd="10" destOrd="0" presId="urn:microsoft.com/office/officeart/2005/8/layout/default"/>
    <dgm:cxn modelId="{571149A5-D4FD-49BB-B108-2E9221BC2150}" type="presParOf" srcId="{97F401AA-F295-460E-B602-F57B4FC847E4}" destId="{7532B3CA-F089-4694-B3B8-4068A64A19AD}" srcOrd="11" destOrd="0" presId="urn:microsoft.com/office/officeart/2005/8/layout/default"/>
    <dgm:cxn modelId="{FA5928F6-92AF-404A-8737-1BBBC4F339C6}" type="presParOf" srcId="{97F401AA-F295-460E-B602-F57B4FC847E4}" destId="{5433D928-1B19-4AFA-9658-9C18FCC537F2}" srcOrd="12" destOrd="0" presId="urn:microsoft.com/office/officeart/2005/8/layout/default"/>
    <dgm:cxn modelId="{BF33F63E-3546-46F0-935D-B482F04836E8}" type="presParOf" srcId="{97F401AA-F295-460E-B602-F57B4FC847E4}" destId="{A6E531C3-B4A7-4309-890B-8A0973E58E77}" srcOrd="13" destOrd="0" presId="urn:microsoft.com/office/officeart/2005/8/layout/default"/>
    <dgm:cxn modelId="{F606DECD-A125-47D2-BF81-105CEE482728}" type="presParOf" srcId="{97F401AA-F295-460E-B602-F57B4FC847E4}" destId="{8A15CCFA-9EF0-4B7B-94DA-FCCEBC029AEC}" srcOrd="14" destOrd="0" presId="urn:microsoft.com/office/officeart/2005/8/layout/default"/>
    <dgm:cxn modelId="{9A2AD0EA-71BF-42FD-B5DC-29C4E035E5F6}" type="presParOf" srcId="{97F401AA-F295-460E-B602-F57B4FC847E4}" destId="{5C8E476E-5B6B-4F96-B739-6EFE65BFEED8}" srcOrd="15" destOrd="0" presId="urn:microsoft.com/office/officeart/2005/8/layout/default"/>
    <dgm:cxn modelId="{DF218A8C-EB5E-4B3C-BF1C-04AE8EF19C32}" type="presParOf" srcId="{97F401AA-F295-460E-B602-F57B4FC847E4}" destId="{F31895CA-FA48-436B-B1B5-3A337BC7BEB2}" srcOrd="16"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F52A0-36AD-4D0D-92FA-391128EA7634}">
      <dsp:nvSpPr>
        <dsp:cNvPr id="0" name=""/>
        <dsp:cNvSpPr/>
      </dsp:nvSpPr>
      <dsp:spPr>
        <a:xfrm>
          <a:off x="799211" y="1104"/>
          <a:ext cx="2186918" cy="1312151"/>
        </a:xfrm>
        <a:prstGeom prst="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solidFill>
                <a:schemeClr val="tx2"/>
              </a:solidFill>
            </a:rPr>
            <a:t>Protocolos de bioseguridad</a:t>
          </a:r>
          <a:endParaRPr lang="es-ES" sz="2200" kern="1200" dirty="0">
            <a:solidFill>
              <a:schemeClr val="tx2"/>
            </a:solidFill>
          </a:endParaRPr>
        </a:p>
      </dsp:txBody>
      <dsp:txXfrm>
        <a:off x="799211" y="1104"/>
        <a:ext cx="2186918" cy="1312151"/>
      </dsp:txXfrm>
    </dsp:sp>
    <dsp:sp modelId="{017548DE-CB66-4B78-9A66-223F12D8C2DA}">
      <dsp:nvSpPr>
        <dsp:cNvPr id="0" name=""/>
        <dsp:cNvSpPr/>
      </dsp:nvSpPr>
      <dsp:spPr>
        <a:xfrm>
          <a:off x="3204822" y="1104"/>
          <a:ext cx="2186918" cy="1312151"/>
        </a:xfrm>
        <a:prstGeom prst="rect">
          <a:avLst/>
        </a:prstGeom>
        <a:solidFill>
          <a:schemeClr val="bg1"/>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solidFill>
                <a:schemeClr val="tx2"/>
              </a:solidFill>
            </a:rPr>
            <a:t>Fortalecimiento capacidades</a:t>
          </a:r>
          <a:endParaRPr lang="es-ES" sz="2200" kern="1200" dirty="0">
            <a:solidFill>
              <a:schemeClr val="tx2"/>
            </a:solidFill>
          </a:endParaRPr>
        </a:p>
      </dsp:txBody>
      <dsp:txXfrm>
        <a:off x="3204822" y="1104"/>
        <a:ext cx="2186918" cy="1312151"/>
      </dsp:txXfrm>
    </dsp:sp>
    <dsp:sp modelId="{EF0CF816-1376-4D83-9A48-E15918614FE3}">
      <dsp:nvSpPr>
        <dsp:cNvPr id="0" name=""/>
        <dsp:cNvSpPr/>
      </dsp:nvSpPr>
      <dsp:spPr>
        <a:xfrm>
          <a:off x="5610433" y="1104"/>
          <a:ext cx="2186918" cy="1312151"/>
        </a:xfrm>
        <a:prstGeom prst="rect">
          <a:avLst/>
        </a:prstGeom>
        <a:solidFill>
          <a:schemeClr val="bg1"/>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solidFill>
                <a:schemeClr val="tx2"/>
              </a:solidFill>
            </a:rPr>
            <a:t>Reestructuración de mercados prioritarios</a:t>
          </a:r>
          <a:endParaRPr lang="es-ES" sz="2200" kern="1200" dirty="0">
            <a:solidFill>
              <a:schemeClr val="tx2"/>
            </a:solidFill>
          </a:endParaRPr>
        </a:p>
      </dsp:txBody>
      <dsp:txXfrm>
        <a:off x="5610433" y="1104"/>
        <a:ext cx="2186918" cy="1312151"/>
      </dsp:txXfrm>
    </dsp:sp>
    <dsp:sp modelId="{35DAF830-58A0-4568-861E-7BD6A35CBD89}">
      <dsp:nvSpPr>
        <dsp:cNvPr id="0" name=""/>
        <dsp:cNvSpPr/>
      </dsp:nvSpPr>
      <dsp:spPr>
        <a:xfrm>
          <a:off x="799211" y="1531947"/>
          <a:ext cx="2186918" cy="1312151"/>
        </a:xfrm>
        <a:prstGeom prst="rect">
          <a:avLst/>
        </a:prstGeom>
        <a:solidFill>
          <a:schemeClr val="accent1">
            <a:lumMod val="20000"/>
            <a:lumOff val="80000"/>
          </a:schemeClr>
        </a:solidFill>
        <a:ln w="5715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b="1" kern="1200" dirty="0" smtClean="0">
              <a:solidFill>
                <a:schemeClr val="tx2"/>
              </a:solidFill>
            </a:rPr>
            <a:t>Generación de incentivos tributarios</a:t>
          </a:r>
          <a:endParaRPr lang="es-ES" sz="2200" b="1" kern="1200" dirty="0">
            <a:solidFill>
              <a:schemeClr val="tx2"/>
            </a:solidFill>
          </a:endParaRPr>
        </a:p>
      </dsp:txBody>
      <dsp:txXfrm>
        <a:off x="799211" y="1531947"/>
        <a:ext cx="2186918" cy="1312151"/>
      </dsp:txXfrm>
    </dsp:sp>
    <dsp:sp modelId="{78AD1BC1-5C5B-40FE-A7C9-733A73700A25}">
      <dsp:nvSpPr>
        <dsp:cNvPr id="0" name=""/>
        <dsp:cNvSpPr/>
      </dsp:nvSpPr>
      <dsp:spPr>
        <a:xfrm>
          <a:off x="3204822" y="1531947"/>
          <a:ext cx="2186918" cy="1312151"/>
        </a:xfrm>
        <a:prstGeom prst="rect">
          <a:avLst/>
        </a:prstGeom>
        <a:solidFill>
          <a:schemeClr val="bg1"/>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solidFill>
                <a:schemeClr val="tx2"/>
              </a:solidFill>
            </a:rPr>
            <a:t>Campaña con nuevos actores</a:t>
          </a:r>
          <a:endParaRPr lang="es-ES" sz="2200" kern="1200" dirty="0">
            <a:solidFill>
              <a:schemeClr val="tx2"/>
            </a:solidFill>
          </a:endParaRPr>
        </a:p>
      </dsp:txBody>
      <dsp:txXfrm>
        <a:off x="3204822" y="1531947"/>
        <a:ext cx="2186918" cy="1312151"/>
      </dsp:txXfrm>
    </dsp:sp>
    <dsp:sp modelId="{87E7D59D-3381-46D3-95F2-5089D611F0C2}">
      <dsp:nvSpPr>
        <dsp:cNvPr id="0" name=""/>
        <dsp:cNvSpPr/>
      </dsp:nvSpPr>
      <dsp:spPr>
        <a:xfrm>
          <a:off x="5610433" y="1531947"/>
          <a:ext cx="2186918" cy="1312151"/>
        </a:xfrm>
        <a:prstGeom prst="rect">
          <a:avLst/>
        </a:prstGeom>
        <a:solidFill>
          <a:schemeClr val="bg1"/>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solidFill>
                <a:schemeClr val="tx2"/>
              </a:solidFill>
            </a:rPr>
            <a:t>Tecnología y nuevas tendencias</a:t>
          </a:r>
          <a:endParaRPr lang="es-ES" sz="2200" kern="1200" dirty="0">
            <a:solidFill>
              <a:schemeClr val="tx2"/>
            </a:solidFill>
          </a:endParaRPr>
        </a:p>
      </dsp:txBody>
      <dsp:txXfrm>
        <a:off x="5610433" y="1531947"/>
        <a:ext cx="2186918" cy="1312151"/>
      </dsp:txXfrm>
    </dsp:sp>
    <dsp:sp modelId="{5433D928-1B19-4AFA-9658-9C18FCC537F2}">
      <dsp:nvSpPr>
        <dsp:cNvPr id="0" name=""/>
        <dsp:cNvSpPr/>
      </dsp:nvSpPr>
      <dsp:spPr>
        <a:xfrm>
          <a:off x="799211" y="3062791"/>
          <a:ext cx="2186918" cy="1312151"/>
        </a:xfrm>
        <a:prstGeom prst="rect">
          <a:avLst/>
        </a:prstGeom>
        <a:solidFill>
          <a:schemeClr val="bg1"/>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solidFill>
                <a:schemeClr val="tx2"/>
              </a:solidFill>
            </a:rPr>
            <a:t>Articulación empresarial</a:t>
          </a:r>
          <a:endParaRPr lang="es-ES" sz="2200" kern="1200" dirty="0">
            <a:solidFill>
              <a:schemeClr val="tx2"/>
            </a:solidFill>
          </a:endParaRPr>
        </a:p>
      </dsp:txBody>
      <dsp:txXfrm>
        <a:off x="799211" y="3062791"/>
        <a:ext cx="2186918" cy="1312151"/>
      </dsp:txXfrm>
    </dsp:sp>
    <dsp:sp modelId="{8A15CCFA-9EF0-4B7B-94DA-FCCEBC029AEC}">
      <dsp:nvSpPr>
        <dsp:cNvPr id="0" name=""/>
        <dsp:cNvSpPr/>
      </dsp:nvSpPr>
      <dsp:spPr>
        <a:xfrm>
          <a:off x="3204822" y="3062791"/>
          <a:ext cx="2186918" cy="1312151"/>
        </a:xfrm>
        <a:prstGeom prst="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solidFill>
                <a:schemeClr val="tx2"/>
              </a:solidFill>
            </a:rPr>
            <a:t>Seguridad turística</a:t>
          </a:r>
          <a:endParaRPr lang="es-ES" sz="2200" kern="1200" dirty="0">
            <a:solidFill>
              <a:schemeClr val="tx2"/>
            </a:solidFill>
          </a:endParaRPr>
        </a:p>
      </dsp:txBody>
      <dsp:txXfrm>
        <a:off x="3204822" y="3062791"/>
        <a:ext cx="2186918" cy="1312151"/>
      </dsp:txXfrm>
    </dsp:sp>
    <dsp:sp modelId="{F31895CA-FA48-436B-B1B5-3A337BC7BEB2}">
      <dsp:nvSpPr>
        <dsp:cNvPr id="0" name=""/>
        <dsp:cNvSpPr/>
      </dsp:nvSpPr>
      <dsp:spPr>
        <a:xfrm>
          <a:off x="5610433" y="3062791"/>
          <a:ext cx="2186918" cy="1312151"/>
        </a:xfrm>
        <a:prstGeom prst="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solidFill>
                <a:schemeClr val="tx2"/>
              </a:solidFill>
            </a:rPr>
            <a:t>Reconocimiento a la calidad</a:t>
          </a:r>
          <a:endParaRPr lang="es-ES" sz="2200" kern="1200" dirty="0">
            <a:solidFill>
              <a:schemeClr val="tx2"/>
            </a:solidFill>
          </a:endParaRPr>
        </a:p>
      </dsp:txBody>
      <dsp:txXfrm>
        <a:off x="5610433" y="3062791"/>
        <a:ext cx="2186918" cy="131215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s-EC" dirty="0"/>
          </a:p>
        </p:txBody>
      </p:sp>
      <p:sp>
        <p:nvSpPr>
          <p:cNvPr id="3" name="Marcador de fecha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CF1003D2-6F15-404C-8DFC-21D8DBCC804C}" type="datetimeFigureOut">
              <a:rPr lang="es-EC" smtClean="0"/>
              <a:t>29/12/2020</a:t>
            </a:fld>
            <a:endParaRPr lang="es-EC" dirty="0"/>
          </a:p>
        </p:txBody>
      </p:sp>
      <p:sp>
        <p:nvSpPr>
          <p:cNvPr id="4" name="Marcador de imagen de diapositiva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s-EC" dirty="0"/>
          </a:p>
        </p:txBody>
      </p:sp>
      <p:sp>
        <p:nvSpPr>
          <p:cNvPr id="5" name="Marcador de notas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s-EC" dirty="0"/>
          </a:p>
        </p:txBody>
      </p:sp>
      <p:sp>
        <p:nvSpPr>
          <p:cNvPr id="7" name="Marcador de número de diapositiva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2F23600A-DE76-4101-A3E3-30EA3F212B56}" type="slidenum">
              <a:rPr lang="es-EC" smtClean="0"/>
              <a:t>‹Nº›</a:t>
            </a:fld>
            <a:endParaRPr lang="es-EC" dirty="0"/>
          </a:p>
        </p:txBody>
      </p:sp>
    </p:spTree>
    <p:extLst>
      <p:ext uri="{BB962C8B-B14F-4D97-AF65-F5344CB8AC3E}">
        <p14:creationId xmlns:p14="http://schemas.microsoft.com/office/powerpoint/2010/main" val="2416146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Google Shape;85;p1:notes">
            <a:extLst>
              <a:ext uri="{FF2B5EF4-FFF2-40B4-BE49-F238E27FC236}">
                <a16:creationId xmlns:a16="http://schemas.microsoft.com/office/drawing/2014/main" id="{89A81E54-74CC-496A-B0C0-F628690FB7F4}"/>
              </a:ext>
            </a:extLst>
          </p:cNvPr>
          <p:cNvSpPr txBox="1">
            <a:spLocks noGrp="1" noChangeArrowheads="1"/>
          </p:cNvSpPr>
          <p:nvPr>
            <p:ph type="body" idx="1"/>
          </p:nvPr>
        </p:nvSpPr>
        <p:spPr/>
        <p:txBody>
          <a:bodyPr/>
          <a:lstStyle/>
          <a:p>
            <a:pPr>
              <a:buSzPts val="1400"/>
            </a:pPr>
            <a:endParaRPr lang="en-US" altLang="en-US" sz="1300" dirty="0">
              <a:latin typeface="Calibri" panose="020F0502020204030204" pitchFamily="34" charset="0"/>
              <a:cs typeface="Calibri" panose="020F0502020204030204" pitchFamily="34" charset="0"/>
              <a:sym typeface="Calibri" panose="020F0502020204030204" pitchFamily="34" charset="0"/>
            </a:endParaRPr>
          </a:p>
        </p:txBody>
      </p:sp>
      <p:sp>
        <p:nvSpPr>
          <p:cNvPr id="4099" name="Google Shape;86;p1:notes">
            <a:extLst>
              <a:ext uri="{FF2B5EF4-FFF2-40B4-BE49-F238E27FC236}">
                <a16:creationId xmlns:a16="http://schemas.microsoft.com/office/drawing/2014/main" id="{25FD0E10-E15D-4004-97BA-32D9A6DD26DE}"/>
              </a:ext>
            </a:extLst>
          </p:cNvPr>
          <p:cNvSpPr>
            <a:spLocks noGrp="1" noRot="1" noChangeAspect="1" noTextEdit="1"/>
          </p:cNvSpPr>
          <p:nvPr>
            <p:ph type="sldImg" idx="2"/>
          </p:nvPr>
        </p:nvSpPr>
        <p:spPr>
          <a:xfrm>
            <a:off x="104775" y="750888"/>
            <a:ext cx="6678613" cy="3757612"/>
          </a:xfrm>
          <a:noFill/>
          <a:ln>
            <a:headEnd/>
            <a:tailEnd/>
          </a:ln>
        </p:spPr>
      </p:sp>
    </p:spTree>
    <p:extLst>
      <p:ext uri="{BB962C8B-B14F-4D97-AF65-F5344CB8AC3E}">
        <p14:creationId xmlns:p14="http://schemas.microsoft.com/office/powerpoint/2010/main" val="1899575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66155">
              <a:defRPr/>
            </a:pPr>
            <a:endParaRPr lang="es-EC" dirty="0"/>
          </a:p>
        </p:txBody>
      </p:sp>
      <p:sp>
        <p:nvSpPr>
          <p:cNvPr id="4" name="Marcador de número de diapositiva 3"/>
          <p:cNvSpPr>
            <a:spLocks noGrp="1"/>
          </p:cNvSpPr>
          <p:nvPr>
            <p:ph type="sldNum" sz="quarter" idx="10"/>
          </p:nvPr>
        </p:nvSpPr>
        <p:spPr/>
        <p:txBody>
          <a:bodyPr/>
          <a:lstStyle/>
          <a:p>
            <a:fld id="{2F23600A-DE76-4101-A3E3-30EA3F212B56}" type="slidenum">
              <a:rPr lang="es-EC" smtClean="0"/>
              <a:t>11</a:t>
            </a:fld>
            <a:endParaRPr lang="es-EC" dirty="0"/>
          </a:p>
        </p:txBody>
      </p:sp>
    </p:spTree>
    <p:extLst>
      <p:ext uri="{BB962C8B-B14F-4D97-AF65-F5344CB8AC3E}">
        <p14:creationId xmlns:p14="http://schemas.microsoft.com/office/powerpoint/2010/main" val="2366118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F23600A-DE76-4101-A3E3-30EA3F212B56}" type="slidenum">
              <a:rPr lang="es-EC" smtClean="0"/>
              <a:t>12</a:t>
            </a:fld>
            <a:endParaRPr lang="es-EC" dirty="0"/>
          </a:p>
        </p:txBody>
      </p:sp>
    </p:spTree>
    <p:extLst>
      <p:ext uri="{BB962C8B-B14F-4D97-AF65-F5344CB8AC3E}">
        <p14:creationId xmlns:p14="http://schemas.microsoft.com/office/powerpoint/2010/main" val="454219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Google Shape;85;p1:notes">
            <a:extLst>
              <a:ext uri="{FF2B5EF4-FFF2-40B4-BE49-F238E27FC236}">
                <a16:creationId xmlns:a16="http://schemas.microsoft.com/office/drawing/2014/main" id="{89A81E54-74CC-496A-B0C0-F628690FB7F4}"/>
              </a:ext>
            </a:extLst>
          </p:cNvPr>
          <p:cNvSpPr txBox="1">
            <a:spLocks noGrp="1" noChangeArrowheads="1"/>
          </p:cNvSpPr>
          <p:nvPr>
            <p:ph type="body" idx="1"/>
          </p:nvPr>
        </p:nvSpPr>
        <p:spPr/>
        <p:txBody>
          <a:bodyPr/>
          <a:lstStyle/>
          <a:p>
            <a:pPr>
              <a:buSzPts val="1400"/>
            </a:pPr>
            <a:endParaRPr lang="en-US" altLang="en-US" sz="1300" dirty="0">
              <a:latin typeface="Calibri" panose="020F0502020204030204" pitchFamily="34" charset="0"/>
              <a:cs typeface="Calibri" panose="020F0502020204030204" pitchFamily="34" charset="0"/>
              <a:sym typeface="Calibri" panose="020F0502020204030204" pitchFamily="34" charset="0"/>
            </a:endParaRPr>
          </a:p>
        </p:txBody>
      </p:sp>
      <p:sp>
        <p:nvSpPr>
          <p:cNvPr id="4099" name="Google Shape;86;p1:notes">
            <a:extLst>
              <a:ext uri="{FF2B5EF4-FFF2-40B4-BE49-F238E27FC236}">
                <a16:creationId xmlns:a16="http://schemas.microsoft.com/office/drawing/2014/main" id="{25FD0E10-E15D-4004-97BA-32D9A6DD26DE}"/>
              </a:ext>
            </a:extLst>
          </p:cNvPr>
          <p:cNvSpPr>
            <a:spLocks noGrp="1" noRot="1" noChangeAspect="1" noTextEdit="1"/>
          </p:cNvSpPr>
          <p:nvPr>
            <p:ph type="sldImg" idx="2"/>
          </p:nvPr>
        </p:nvSpPr>
        <p:spPr>
          <a:xfrm>
            <a:off x="104775" y="750888"/>
            <a:ext cx="6678613" cy="3757612"/>
          </a:xfrm>
          <a:noFill/>
          <a:ln>
            <a:headEnd/>
            <a:tailEnd/>
          </a:ln>
        </p:spPr>
      </p:sp>
    </p:spTree>
    <p:extLst>
      <p:ext uri="{BB962C8B-B14F-4D97-AF65-F5344CB8AC3E}">
        <p14:creationId xmlns:p14="http://schemas.microsoft.com/office/powerpoint/2010/main" val="715761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noProof="0" dirty="0" smtClean="0"/>
              <a:t>Presupuesto</a:t>
            </a:r>
            <a:r>
              <a:rPr lang="en-US" dirty="0" smtClean="0"/>
              <a:t> 2021 Quito Turismo: USD</a:t>
            </a:r>
            <a:r>
              <a:rPr lang="en-US" baseline="0" dirty="0" smtClean="0"/>
              <a:t> 4.4 MM</a:t>
            </a:r>
          </a:p>
          <a:p>
            <a:r>
              <a:rPr lang="en-US" baseline="0" dirty="0" smtClean="0"/>
              <a:t>Reducción representa 7,95%</a:t>
            </a:r>
            <a:endParaRPr lang="en-US" dirty="0" smtClean="0"/>
          </a:p>
        </p:txBody>
      </p:sp>
      <p:sp>
        <p:nvSpPr>
          <p:cNvPr id="4" name="Marcador de número de diapositiva 3"/>
          <p:cNvSpPr>
            <a:spLocks noGrp="1"/>
          </p:cNvSpPr>
          <p:nvPr>
            <p:ph type="sldNum" sz="quarter" idx="5"/>
          </p:nvPr>
        </p:nvSpPr>
        <p:spPr/>
        <p:txBody>
          <a:bodyPr/>
          <a:lstStyle/>
          <a:p>
            <a:fld id="{2F23600A-DE76-4101-A3E3-30EA3F212B56}" type="slidenum">
              <a:rPr lang="es-EC" smtClean="0"/>
              <a:t>14</a:t>
            </a:fld>
            <a:endParaRPr lang="es-EC" dirty="0"/>
          </a:p>
        </p:txBody>
      </p:sp>
    </p:spTree>
    <p:extLst>
      <p:ext uri="{BB962C8B-B14F-4D97-AF65-F5344CB8AC3E}">
        <p14:creationId xmlns:p14="http://schemas.microsoft.com/office/powerpoint/2010/main" val="2275132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F23600A-DE76-4101-A3E3-30EA3F212B56}" type="slidenum">
              <a:rPr lang="es-EC" smtClean="0"/>
              <a:t>15</a:t>
            </a:fld>
            <a:endParaRPr lang="es-EC" dirty="0"/>
          </a:p>
        </p:txBody>
      </p:sp>
    </p:spTree>
    <p:extLst>
      <p:ext uri="{BB962C8B-B14F-4D97-AF65-F5344CB8AC3E}">
        <p14:creationId xmlns:p14="http://schemas.microsoft.com/office/powerpoint/2010/main" val="671797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0" i="0" u="none" strike="noStrike" kern="1200" baseline="0" dirty="0" smtClean="0">
                <a:solidFill>
                  <a:schemeClr val="tx1"/>
                </a:solidFill>
                <a:latin typeface="+mn-lt"/>
                <a:ea typeface="+mn-ea"/>
                <a:cs typeface="+mn-cs"/>
              </a:rPr>
              <a:t>1.305 establecimientos nuevos con Registro de Turismo.</a:t>
            </a:r>
          </a:p>
          <a:p>
            <a:endParaRPr lang="es-EC" sz="1200" b="0" i="0" u="none" strike="noStrike" kern="1200" baseline="0" dirty="0" smtClean="0">
              <a:solidFill>
                <a:schemeClr val="tx1"/>
              </a:solidFill>
              <a:latin typeface="+mn-lt"/>
              <a:ea typeface="+mn-ea"/>
              <a:cs typeface="+mn-cs"/>
            </a:endParaRPr>
          </a:p>
          <a:p>
            <a:r>
              <a:rPr lang="es-EC" sz="1200" b="0" i="0" u="none" strike="noStrike" kern="1200" baseline="0" dirty="0" smtClean="0">
                <a:solidFill>
                  <a:schemeClr val="tx1"/>
                </a:solidFill>
                <a:latin typeface="+mn-lt"/>
                <a:ea typeface="+mn-ea"/>
                <a:cs typeface="+mn-cs"/>
              </a:rPr>
              <a:t>$350.000 ya está disminuido en POA aprobado por Directorio. </a:t>
            </a:r>
          </a:p>
          <a:p>
            <a:endParaRPr lang="es-EC"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dirty="0" smtClean="0"/>
              <a:t>El literal c del artículo 169 del COOTAD se refiere al “</a:t>
            </a:r>
            <a:r>
              <a:rPr lang="es-EC" sz="1200" b="1" u="sng" dirty="0" smtClean="0"/>
              <a:t>aumento de ingresos</a:t>
            </a:r>
            <a:r>
              <a:rPr lang="es-EC" sz="1200" dirty="0" smtClean="0"/>
              <a:t> </a:t>
            </a:r>
            <a:r>
              <a:rPr lang="es-EC" sz="1200" b="1" u="sng" dirty="0" smtClean="0"/>
              <a:t>ejercicios financieros”</a:t>
            </a:r>
            <a:r>
              <a:rPr lang="es-EC" sz="1200" dirty="0" smtClean="0"/>
              <a:t>, es decir, que se contempla que la compensación pueda ejecutarse en varios periodos fiscales, sin que exista la obligatoriedad jurídica de que el valor de la afectación se compense en el mismo año en el que se concede el beneficio tributario.</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C" sz="1200" dirty="0" smtClean="0"/>
              <a:t>Estrategia incremento contribuyentes:</a:t>
            </a:r>
            <a:r>
              <a:rPr lang="es-EC" sz="1200" baseline="0" dirty="0" smtClean="0"/>
              <a:t> 5 fases: 1) levantamiento de información, 2) zonificación para las intervenciones, 3) verificación in situ de establecimientos a registrar, 4) re inspecciones a establecimientos verificados y 5) emisión de registros turísticos y aprobación de trámites de licenciamiento.</a:t>
            </a:r>
            <a:endParaRPr lang="es-EC" sz="1200" dirty="0" smtClean="0"/>
          </a:p>
          <a:p>
            <a:endParaRPr lang="es-EC" sz="1200" b="0" i="0" u="none" strike="noStrike" kern="1200" baseline="0" dirty="0" smtClean="0">
              <a:solidFill>
                <a:schemeClr val="tx1"/>
              </a:solidFill>
              <a:latin typeface="+mn-lt"/>
              <a:ea typeface="+mn-ea"/>
              <a:cs typeface="+mn-cs"/>
            </a:endParaRPr>
          </a:p>
          <a:p>
            <a:endParaRPr lang="es-EC" dirty="0"/>
          </a:p>
        </p:txBody>
      </p:sp>
      <p:sp>
        <p:nvSpPr>
          <p:cNvPr id="4" name="Marcador de número de diapositiva 3"/>
          <p:cNvSpPr>
            <a:spLocks noGrp="1"/>
          </p:cNvSpPr>
          <p:nvPr>
            <p:ph type="sldNum" sz="quarter" idx="5"/>
          </p:nvPr>
        </p:nvSpPr>
        <p:spPr/>
        <p:txBody>
          <a:bodyPr/>
          <a:lstStyle/>
          <a:p>
            <a:fld id="{2F23600A-DE76-4101-A3E3-30EA3F212B56}" type="slidenum">
              <a:rPr lang="es-EC" smtClean="0"/>
              <a:t>16</a:t>
            </a:fld>
            <a:endParaRPr lang="es-EC" dirty="0"/>
          </a:p>
        </p:txBody>
      </p:sp>
    </p:spTree>
    <p:extLst>
      <p:ext uri="{BB962C8B-B14F-4D97-AF65-F5344CB8AC3E}">
        <p14:creationId xmlns:p14="http://schemas.microsoft.com/office/powerpoint/2010/main" val="2054522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Google Shape;85;p1:notes">
            <a:extLst>
              <a:ext uri="{FF2B5EF4-FFF2-40B4-BE49-F238E27FC236}">
                <a16:creationId xmlns:a16="http://schemas.microsoft.com/office/drawing/2014/main" id="{89A81E54-74CC-496A-B0C0-F628690FB7F4}"/>
              </a:ext>
            </a:extLst>
          </p:cNvPr>
          <p:cNvSpPr txBox="1">
            <a:spLocks noGrp="1" noChangeArrowheads="1"/>
          </p:cNvSpPr>
          <p:nvPr>
            <p:ph type="body" idx="1"/>
          </p:nvPr>
        </p:nvSpPr>
        <p:spPr/>
        <p:txBody>
          <a:bodyPr/>
          <a:lstStyle/>
          <a:p>
            <a:pPr>
              <a:buSzPts val="1400"/>
            </a:pPr>
            <a:endParaRPr lang="en-US" altLang="en-US" sz="1300" dirty="0">
              <a:latin typeface="Calibri" panose="020F0502020204030204" pitchFamily="34" charset="0"/>
              <a:cs typeface="Calibri" panose="020F0502020204030204" pitchFamily="34" charset="0"/>
              <a:sym typeface="Calibri" panose="020F0502020204030204" pitchFamily="34" charset="0"/>
            </a:endParaRPr>
          </a:p>
        </p:txBody>
      </p:sp>
      <p:sp>
        <p:nvSpPr>
          <p:cNvPr id="4099" name="Google Shape;86;p1:notes">
            <a:extLst>
              <a:ext uri="{FF2B5EF4-FFF2-40B4-BE49-F238E27FC236}">
                <a16:creationId xmlns:a16="http://schemas.microsoft.com/office/drawing/2014/main" id="{25FD0E10-E15D-4004-97BA-32D9A6DD26DE}"/>
              </a:ext>
            </a:extLst>
          </p:cNvPr>
          <p:cNvSpPr>
            <a:spLocks noGrp="1" noRot="1" noChangeAspect="1" noTextEdit="1"/>
          </p:cNvSpPr>
          <p:nvPr>
            <p:ph type="sldImg" idx="2"/>
          </p:nvPr>
        </p:nvSpPr>
        <p:spPr>
          <a:xfrm>
            <a:off x="104775" y="750888"/>
            <a:ext cx="6678613" cy="3757612"/>
          </a:xfrm>
          <a:noFill/>
          <a:ln>
            <a:headEnd/>
            <a:tailEnd/>
          </a:ln>
        </p:spPr>
      </p:sp>
    </p:spTree>
    <p:extLst>
      <p:ext uri="{BB962C8B-B14F-4D97-AF65-F5344CB8AC3E}">
        <p14:creationId xmlns:p14="http://schemas.microsoft.com/office/powerpoint/2010/main" val="1583404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Necesidad imperiosa de venia</a:t>
            </a:r>
            <a:r>
              <a:rPr lang="es-EC" baseline="0" dirty="0" smtClean="0"/>
              <a:t> para convocatoria a sesión extraordinaria miércoles. </a:t>
            </a:r>
            <a:endParaRPr lang="es-EC" dirty="0"/>
          </a:p>
        </p:txBody>
      </p:sp>
      <p:sp>
        <p:nvSpPr>
          <p:cNvPr id="4" name="Marcador de número de diapositiva 3"/>
          <p:cNvSpPr>
            <a:spLocks noGrp="1"/>
          </p:cNvSpPr>
          <p:nvPr>
            <p:ph type="sldNum" sz="quarter" idx="10"/>
          </p:nvPr>
        </p:nvSpPr>
        <p:spPr/>
        <p:txBody>
          <a:bodyPr/>
          <a:lstStyle/>
          <a:p>
            <a:fld id="{2F23600A-DE76-4101-A3E3-30EA3F212B56}" type="slidenum">
              <a:rPr lang="es-EC" smtClean="0"/>
              <a:t>18</a:t>
            </a:fld>
            <a:endParaRPr lang="es-EC" dirty="0"/>
          </a:p>
        </p:txBody>
      </p:sp>
    </p:spTree>
    <p:extLst>
      <p:ext uri="{BB962C8B-B14F-4D97-AF65-F5344CB8AC3E}">
        <p14:creationId xmlns:p14="http://schemas.microsoft.com/office/powerpoint/2010/main" val="345797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defTabSz="966155">
              <a:defRPr/>
            </a:pPr>
            <a:fld id="{2F23600A-DE76-4101-A3E3-30EA3F212B56}" type="slidenum">
              <a:rPr lang="es-EC">
                <a:solidFill>
                  <a:prstClr val="black"/>
                </a:solidFill>
                <a:latin typeface="Calibri" panose="020F0502020204030204"/>
              </a:rPr>
              <a:pPr defTabSz="966155">
                <a:defRPr/>
              </a:pPr>
              <a:t>2</a:t>
            </a:fld>
            <a:endParaRPr lang="es-EC" dirty="0">
              <a:solidFill>
                <a:prstClr val="black"/>
              </a:solidFill>
              <a:latin typeface="Calibri" panose="020F0502020204030204"/>
            </a:endParaRPr>
          </a:p>
        </p:txBody>
      </p:sp>
    </p:spTree>
    <p:extLst>
      <p:ext uri="{BB962C8B-B14F-4D97-AF65-F5344CB8AC3E}">
        <p14:creationId xmlns:p14="http://schemas.microsoft.com/office/powerpoint/2010/main" val="514403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mtClean="0"/>
              <a:t>Ventas se </a:t>
            </a:r>
            <a:r>
              <a:rPr lang="es-EC" dirty="0" smtClean="0"/>
              <a:t>disminuirán en el mes</a:t>
            </a:r>
            <a:r>
              <a:rPr lang="es-EC" baseline="0" dirty="0" smtClean="0"/>
              <a:t> Dic. Producto de últimas medidas. </a:t>
            </a:r>
            <a:endParaRPr lang="es-EC" dirty="0"/>
          </a:p>
        </p:txBody>
      </p:sp>
      <p:sp>
        <p:nvSpPr>
          <p:cNvPr id="4" name="Marcador de número de diapositiva 3"/>
          <p:cNvSpPr>
            <a:spLocks noGrp="1"/>
          </p:cNvSpPr>
          <p:nvPr>
            <p:ph type="sldNum" sz="quarter" idx="10"/>
          </p:nvPr>
        </p:nvSpPr>
        <p:spPr/>
        <p:txBody>
          <a:bodyPr/>
          <a:lstStyle/>
          <a:p>
            <a:fld id="{2F23600A-DE76-4101-A3E3-30EA3F212B56}" type="slidenum">
              <a:rPr lang="es-EC" smtClean="0"/>
              <a:t>3</a:t>
            </a:fld>
            <a:endParaRPr lang="es-EC" dirty="0"/>
          </a:p>
        </p:txBody>
      </p:sp>
    </p:spTree>
    <p:extLst>
      <p:ext uri="{BB962C8B-B14F-4D97-AF65-F5344CB8AC3E}">
        <p14:creationId xmlns:p14="http://schemas.microsoft.com/office/powerpoint/2010/main" val="572251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80000"/>
              </a:lnSpc>
              <a:defRPr/>
            </a:pPr>
            <a:r>
              <a:rPr lang="en-US" sz="1300" dirty="0">
                <a:solidFill>
                  <a:srgbClr val="591845"/>
                </a:solidFill>
                <a:latin typeface="Arial" panose="020B0604020202020204" pitchFamily="34" charset="0"/>
              </a:rPr>
              <a:t>Marco normativo para la generación de incentivos</a:t>
            </a:r>
          </a:p>
        </p:txBody>
      </p:sp>
      <p:sp>
        <p:nvSpPr>
          <p:cNvPr id="4" name="Marcador de número de diapositiva 3"/>
          <p:cNvSpPr>
            <a:spLocks noGrp="1"/>
          </p:cNvSpPr>
          <p:nvPr>
            <p:ph type="sldNum" sz="quarter" idx="10"/>
          </p:nvPr>
        </p:nvSpPr>
        <p:spPr/>
        <p:txBody>
          <a:bodyPr/>
          <a:lstStyle/>
          <a:p>
            <a:pPr defTabSz="966155">
              <a:defRPr/>
            </a:pPr>
            <a:fld id="{2F23600A-DE76-4101-A3E3-30EA3F212B56}" type="slidenum">
              <a:rPr lang="es-EC">
                <a:solidFill>
                  <a:prstClr val="black"/>
                </a:solidFill>
                <a:latin typeface="Calibri" panose="020F0502020204030204"/>
              </a:rPr>
              <a:pPr defTabSz="966155">
                <a:defRPr/>
              </a:pPr>
              <a:t>4</a:t>
            </a:fld>
            <a:endParaRPr lang="es-EC" dirty="0">
              <a:solidFill>
                <a:prstClr val="black"/>
              </a:solidFill>
              <a:latin typeface="Calibri" panose="020F0502020204030204"/>
            </a:endParaRPr>
          </a:p>
        </p:txBody>
      </p:sp>
    </p:spTree>
    <p:extLst>
      <p:ext uri="{BB962C8B-B14F-4D97-AF65-F5344CB8AC3E}">
        <p14:creationId xmlns:p14="http://schemas.microsoft.com/office/powerpoint/2010/main" val="941242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80000"/>
              </a:lnSpc>
              <a:defRPr/>
            </a:pPr>
            <a:r>
              <a:rPr lang="en-US" sz="1300" dirty="0" smtClean="0">
                <a:solidFill>
                  <a:srgbClr val="591845"/>
                </a:solidFill>
                <a:latin typeface="Arial" panose="020B0604020202020204" pitchFamily="34" charset="0"/>
              </a:rPr>
              <a:t>Estrategias trabajadas con diversos del sector turístico (julio 2020).</a:t>
            </a:r>
            <a:r>
              <a:rPr lang="en-US" sz="1300" baseline="0" dirty="0" smtClean="0">
                <a:solidFill>
                  <a:srgbClr val="591845"/>
                </a:solidFill>
                <a:latin typeface="Arial" panose="020B0604020202020204" pitchFamily="34" charset="0"/>
              </a:rPr>
              <a:t> </a:t>
            </a:r>
            <a:endParaRPr lang="en-US" sz="1300" dirty="0">
              <a:solidFill>
                <a:srgbClr val="591845"/>
              </a:solidFill>
              <a:latin typeface="Arial" panose="020B0604020202020204" pitchFamily="34" charset="0"/>
            </a:endParaRPr>
          </a:p>
        </p:txBody>
      </p:sp>
      <p:sp>
        <p:nvSpPr>
          <p:cNvPr id="4" name="Marcador de número de diapositiva 3"/>
          <p:cNvSpPr>
            <a:spLocks noGrp="1"/>
          </p:cNvSpPr>
          <p:nvPr>
            <p:ph type="sldNum" sz="quarter" idx="10"/>
          </p:nvPr>
        </p:nvSpPr>
        <p:spPr/>
        <p:txBody>
          <a:bodyPr/>
          <a:lstStyle/>
          <a:p>
            <a:pPr defTabSz="966155">
              <a:defRPr/>
            </a:pPr>
            <a:fld id="{2F23600A-DE76-4101-A3E3-30EA3F212B56}" type="slidenum">
              <a:rPr lang="es-EC">
                <a:solidFill>
                  <a:prstClr val="black"/>
                </a:solidFill>
                <a:latin typeface="Calibri" panose="020F0502020204030204"/>
              </a:rPr>
              <a:pPr defTabSz="966155">
                <a:defRPr/>
              </a:pPr>
              <a:t>5</a:t>
            </a:fld>
            <a:endParaRPr lang="es-EC" dirty="0">
              <a:solidFill>
                <a:prstClr val="black"/>
              </a:solidFill>
              <a:latin typeface="Calibri" panose="020F0502020204030204"/>
            </a:endParaRPr>
          </a:p>
        </p:txBody>
      </p:sp>
    </p:spTree>
    <p:extLst>
      <p:ext uri="{BB962C8B-B14F-4D97-AF65-F5344CB8AC3E}">
        <p14:creationId xmlns:p14="http://schemas.microsoft.com/office/powerpoint/2010/main" val="1734791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Por c/ empleo directo,</a:t>
            </a:r>
            <a:r>
              <a:rPr lang="es-EC" baseline="0" dirty="0" smtClean="0"/>
              <a:t> 4 empleos indirectos. </a:t>
            </a:r>
            <a:endParaRPr lang="es-EC" dirty="0"/>
          </a:p>
        </p:txBody>
      </p:sp>
      <p:sp>
        <p:nvSpPr>
          <p:cNvPr id="4" name="Marcador de número de diapositiva 3"/>
          <p:cNvSpPr>
            <a:spLocks noGrp="1"/>
          </p:cNvSpPr>
          <p:nvPr>
            <p:ph type="sldNum" sz="quarter" idx="10"/>
          </p:nvPr>
        </p:nvSpPr>
        <p:spPr/>
        <p:txBody>
          <a:bodyPr/>
          <a:lstStyle/>
          <a:p>
            <a:fld id="{2F23600A-DE76-4101-A3E3-30EA3F212B56}" type="slidenum">
              <a:rPr lang="es-EC" smtClean="0"/>
              <a:t>6</a:t>
            </a:fld>
            <a:endParaRPr lang="es-EC" dirty="0"/>
          </a:p>
        </p:txBody>
      </p:sp>
    </p:spTree>
    <p:extLst>
      <p:ext uri="{BB962C8B-B14F-4D97-AF65-F5344CB8AC3E}">
        <p14:creationId xmlns:p14="http://schemas.microsoft.com/office/powerpoint/2010/main" val="335444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Google Shape;85;p1:notes">
            <a:extLst>
              <a:ext uri="{FF2B5EF4-FFF2-40B4-BE49-F238E27FC236}">
                <a16:creationId xmlns:a16="http://schemas.microsoft.com/office/drawing/2014/main" id="{89A81E54-74CC-496A-B0C0-F628690FB7F4}"/>
              </a:ext>
            </a:extLst>
          </p:cNvPr>
          <p:cNvSpPr txBox="1">
            <a:spLocks noGrp="1" noChangeArrowheads="1"/>
          </p:cNvSpPr>
          <p:nvPr>
            <p:ph type="body" idx="1"/>
          </p:nvPr>
        </p:nvSpPr>
        <p:spPr/>
        <p:txBody>
          <a:bodyPr/>
          <a:lstStyle/>
          <a:p>
            <a:pPr>
              <a:buSzPts val="1400"/>
            </a:pPr>
            <a:endParaRPr lang="en-US" altLang="en-US" sz="1300" dirty="0">
              <a:latin typeface="Calibri" panose="020F0502020204030204" pitchFamily="34" charset="0"/>
              <a:cs typeface="Calibri" panose="020F0502020204030204" pitchFamily="34" charset="0"/>
              <a:sym typeface="Calibri" panose="020F0502020204030204" pitchFamily="34" charset="0"/>
            </a:endParaRPr>
          </a:p>
        </p:txBody>
      </p:sp>
      <p:sp>
        <p:nvSpPr>
          <p:cNvPr id="4099" name="Google Shape;86;p1:notes">
            <a:extLst>
              <a:ext uri="{FF2B5EF4-FFF2-40B4-BE49-F238E27FC236}">
                <a16:creationId xmlns:a16="http://schemas.microsoft.com/office/drawing/2014/main" id="{25FD0E10-E15D-4004-97BA-32D9A6DD26DE}"/>
              </a:ext>
            </a:extLst>
          </p:cNvPr>
          <p:cNvSpPr>
            <a:spLocks noGrp="1" noRot="1" noChangeAspect="1" noTextEdit="1"/>
          </p:cNvSpPr>
          <p:nvPr>
            <p:ph type="sldImg" idx="2"/>
          </p:nvPr>
        </p:nvSpPr>
        <p:spPr>
          <a:xfrm>
            <a:off x="104775" y="750888"/>
            <a:ext cx="6678613" cy="3757612"/>
          </a:xfrm>
          <a:noFill/>
          <a:ln>
            <a:headEnd/>
            <a:tailEnd/>
          </a:ln>
        </p:spPr>
      </p:sp>
    </p:spTree>
    <p:extLst>
      <p:ext uri="{BB962C8B-B14F-4D97-AF65-F5344CB8AC3E}">
        <p14:creationId xmlns:p14="http://schemas.microsoft.com/office/powerpoint/2010/main" val="1897078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F23600A-DE76-4101-A3E3-30EA3F212B56}" type="slidenum">
              <a:rPr lang="es-EC" smtClean="0"/>
              <a:t>9</a:t>
            </a:fld>
            <a:endParaRPr lang="es-EC" dirty="0"/>
          </a:p>
        </p:txBody>
      </p:sp>
    </p:spTree>
    <p:extLst>
      <p:ext uri="{BB962C8B-B14F-4D97-AF65-F5344CB8AC3E}">
        <p14:creationId xmlns:p14="http://schemas.microsoft.com/office/powerpoint/2010/main" val="235951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F23600A-DE76-4101-A3E3-30EA3F212B56}" type="slidenum">
              <a:rPr lang="es-EC" smtClean="0"/>
              <a:t>10</a:t>
            </a:fld>
            <a:endParaRPr lang="es-EC" dirty="0"/>
          </a:p>
        </p:txBody>
      </p:sp>
    </p:spTree>
    <p:extLst>
      <p:ext uri="{BB962C8B-B14F-4D97-AF65-F5344CB8AC3E}">
        <p14:creationId xmlns:p14="http://schemas.microsoft.com/office/powerpoint/2010/main" val="2028682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CE853B-5634-4668-923C-4C1F0BD640C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C07326AE-C93C-4919-B0D0-58C9516713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432D4D59-32DE-4D3E-8E21-B9CEF2EF0401}"/>
              </a:ext>
            </a:extLst>
          </p:cNvPr>
          <p:cNvSpPr>
            <a:spLocks noGrp="1"/>
          </p:cNvSpPr>
          <p:nvPr>
            <p:ph type="dt" sz="half" idx="10"/>
          </p:nvPr>
        </p:nvSpPr>
        <p:spPr/>
        <p:txBody>
          <a:bodyPr/>
          <a:lstStyle/>
          <a:p>
            <a:fld id="{82417DE6-BFDE-4A0D-BBE0-586735D0BE02}" type="datetimeFigureOut">
              <a:rPr lang="es-EC" smtClean="0"/>
              <a:t>29/12/2020</a:t>
            </a:fld>
            <a:endParaRPr lang="es-EC" dirty="0"/>
          </a:p>
        </p:txBody>
      </p:sp>
      <p:sp>
        <p:nvSpPr>
          <p:cNvPr id="5" name="Marcador de pie de página 4">
            <a:extLst>
              <a:ext uri="{FF2B5EF4-FFF2-40B4-BE49-F238E27FC236}">
                <a16:creationId xmlns:a16="http://schemas.microsoft.com/office/drawing/2014/main" id="{3C9FC925-0CA3-400C-8515-7D8C31796747}"/>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F70BF8D3-0F1F-499F-BCA4-01242A7DFD3E}"/>
              </a:ext>
            </a:extLst>
          </p:cNvPr>
          <p:cNvSpPr>
            <a:spLocks noGrp="1"/>
          </p:cNvSpPr>
          <p:nvPr>
            <p:ph type="sldNum" sz="quarter" idx="12"/>
          </p:nvPr>
        </p:nvSpPr>
        <p:spPr/>
        <p:txBody>
          <a:bodyPr/>
          <a:lstStyle/>
          <a:p>
            <a:fld id="{A3373753-4E1E-4091-8ADD-20D464F1A3F0}" type="slidenum">
              <a:rPr lang="es-EC" smtClean="0"/>
              <a:t>‹Nº›</a:t>
            </a:fld>
            <a:endParaRPr lang="es-EC" dirty="0"/>
          </a:p>
        </p:txBody>
      </p:sp>
    </p:spTree>
    <p:extLst>
      <p:ext uri="{BB962C8B-B14F-4D97-AF65-F5344CB8AC3E}">
        <p14:creationId xmlns:p14="http://schemas.microsoft.com/office/powerpoint/2010/main" val="542710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C4A9C-E27F-4B07-9FDE-AB1AEFA0965C}"/>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A65CC063-D86B-4BE6-A40E-FC1BB689D8B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A19B2F4A-026C-438C-9277-CD3E556CBC9D}"/>
              </a:ext>
            </a:extLst>
          </p:cNvPr>
          <p:cNvSpPr>
            <a:spLocks noGrp="1"/>
          </p:cNvSpPr>
          <p:nvPr>
            <p:ph type="dt" sz="half" idx="10"/>
          </p:nvPr>
        </p:nvSpPr>
        <p:spPr/>
        <p:txBody>
          <a:bodyPr/>
          <a:lstStyle/>
          <a:p>
            <a:fld id="{82417DE6-BFDE-4A0D-BBE0-586735D0BE02}" type="datetimeFigureOut">
              <a:rPr lang="es-EC" smtClean="0"/>
              <a:t>29/12/2020</a:t>
            </a:fld>
            <a:endParaRPr lang="es-EC" dirty="0"/>
          </a:p>
        </p:txBody>
      </p:sp>
      <p:sp>
        <p:nvSpPr>
          <p:cNvPr id="5" name="Marcador de pie de página 4">
            <a:extLst>
              <a:ext uri="{FF2B5EF4-FFF2-40B4-BE49-F238E27FC236}">
                <a16:creationId xmlns:a16="http://schemas.microsoft.com/office/drawing/2014/main" id="{0286465B-2C81-4E74-B0CD-8C51F90BE587}"/>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64ACE0F9-F7FC-4BF3-9C34-35AEAF90F45C}"/>
              </a:ext>
            </a:extLst>
          </p:cNvPr>
          <p:cNvSpPr>
            <a:spLocks noGrp="1"/>
          </p:cNvSpPr>
          <p:nvPr>
            <p:ph type="sldNum" sz="quarter" idx="12"/>
          </p:nvPr>
        </p:nvSpPr>
        <p:spPr/>
        <p:txBody>
          <a:bodyPr/>
          <a:lstStyle/>
          <a:p>
            <a:fld id="{A3373753-4E1E-4091-8ADD-20D464F1A3F0}" type="slidenum">
              <a:rPr lang="es-EC" smtClean="0"/>
              <a:t>‹Nº›</a:t>
            </a:fld>
            <a:endParaRPr lang="es-EC" dirty="0"/>
          </a:p>
        </p:txBody>
      </p:sp>
    </p:spTree>
    <p:extLst>
      <p:ext uri="{BB962C8B-B14F-4D97-AF65-F5344CB8AC3E}">
        <p14:creationId xmlns:p14="http://schemas.microsoft.com/office/powerpoint/2010/main" val="3871177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AAFCC03-C597-44C7-8793-F9837F37C36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14C2BB41-FA6D-45AC-8593-1A2CC13FECB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B85E8BB2-BBCB-4A11-A92B-7B7B562FA0EB}"/>
              </a:ext>
            </a:extLst>
          </p:cNvPr>
          <p:cNvSpPr>
            <a:spLocks noGrp="1"/>
          </p:cNvSpPr>
          <p:nvPr>
            <p:ph type="dt" sz="half" idx="10"/>
          </p:nvPr>
        </p:nvSpPr>
        <p:spPr/>
        <p:txBody>
          <a:bodyPr/>
          <a:lstStyle/>
          <a:p>
            <a:fld id="{82417DE6-BFDE-4A0D-BBE0-586735D0BE02}" type="datetimeFigureOut">
              <a:rPr lang="es-EC" smtClean="0"/>
              <a:t>29/12/2020</a:t>
            </a:fld>
            <a:endParaRPr lang="es-EC" dirty="0"/>
          </a:p>
        </p:txBody>
      </p:sp>
      <p:sp>
        <p:nvSpPr>
          <p:cNvPr id="5" name="Marcador de pie de página 4">
            <a:extLst>
              <a:ext uri="{FF2B5EF4-FFF2-40B4-BE49-F238E27FC236}">
                <a16:creationId xmlns:a16="http://schemas.microsoft.com/office/drawing/2014/main" id="{3D2E85DB-7D91-4E06-8D87-4BD682D34576}"/>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3B4412A3-D166-4AC4-99D4-CA29C43BA35B}"/>
              </a:ext>
            </a:extLst>
          </p:cNvPr>
          <p:cNvSpPr>
            <a:spLocks noGrp="1"/>
          </p:cNvSpPr>
          <p:nvPr>
            <p:ph type="sldNum" sz="quarter" idx="12"/>
          </p:nvPr>
        </p:nvSpPr>
        <p:spPr/>
        <p:txBody>
          <a:bodyPr/>
          <a:lstStyle/>
          <a:p>
            <a:fld id="{A3373753-4E1E-4091-8ADD-20D464F1A3F0}" type="slidenum">
              <a:rPr lang="es-EC" smtClean="0"/>
              <a:t>‹Nº›</a:t>
            </a:fld>
            <a:endParaRPr lang="es-EC" dirty="0"/>
          </a:p>
        </p:txBody>
      </p:sp>
    </p:spTree>
    <p:extLst>
      <p:ext uri="{BB962C8B-B14F-4D97-AF65-F5344CB8AC3E}">
        <p14:creationId xmlns:p14="http://schemas.microsoft.com/office/powerpoint/2010/main" val="3482062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1E1354-0454-43F7-B77E-4772867723C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72743B74-139E-4092-AB59-AEB1A78092E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0E66DB47-06D8-4950-92E3-7D2BE9191991}"/>
              </a:ext>
            </a:extLst>
          </p:cNvPr>
          <p:cNvSpPr>
            <a:spLocks noGrp="1"/>
          </p:cNvSpPr>
          <p:nvPr>
            <p:ph type="dt" sz="half" idx="10"/>
          </p:nvPr>
        </p:nvSpPr>
        <p:spPr/>
        <p:txBody>
          <a:bodyPr/>
          <a:lstStyle/>
          <a:p>
            <a:fld id="{82417DE6-BFDE-4A0D-BBE0-586735D0BE02}" type="datetimeFigureOut">
              <a:rPr lang="es-EC" smtClean="0"/>
              <a:t>29/12/2020</a:t>
            </a:fld>
            <a:endParaRPr lang="es-EC" dirty="0"/>
          </a:p>
        </p:txBody>
      </p:sp>
      <p:sp>
        <p:nvSpPr>
          <p:cNvPr id="5" name="Marcador de pie de página 4">
            <a:extLst>
              <a:ext uri="{FF2B5EF4-FFF2-40B4-BE49-F238E27FC236}">
                <a16:creationId xmlns:a16="http://schemas.microsoft.com/office/drawing/2014/main" id="{2EC84669-6985-488F-AAE5-CBCA1B040186}"/>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81D55B27-D6A4-4F41-90A3-EE24360A513F}"/>
              </a:ext>
            </a:extLst>
          </p:cNvPr>
          <p:cNvSpPr>
            <a:spLocks noGrp="1"/>
          </p:cNvSpPr>
          <p:nvPr>
            <p:ph type="sldNum" sz="quarter" idx="12"/>
          </p:nvPr>
        </p:nvSpPr>
        <p:spPr/>
        <p:txBody>
          <a:bodyPr/>
          <a:lstStyle/>
          <a:p>
            <a:fld id="{A3373753-4E1E-4091-8ADD-20D464F1A3F0}" type="slidenum">
              <a:rPr lang="es-EC" smtClean="0"/>
              <a:t>‹Nº›</a:t>
            </a:fld>
            <a:endParaRPr lang="es-EC" dirty="0"/>
          </a:p>
        </p:txBody>
      </p:sp>
    </p:spTree>
    <p:extLst>
      <p:ext uri="{BB962C8B-B14F-4D97-AF65-F5344CB8AC3E}">
        <p14:creationId xmlns:p14="http://schemas.microsoft.com/office/powerpoint/2010/main" val="1559624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E0175-2B9A-4D3E-9C88-CC1FEB4F29B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E9FEF5AD-1460-44C5-99AC-37D273BD5F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2D2A50-6896-4155-B158-CCA9399FBEDE}"/>
              </a:ext>
            </a:extLst>
          </p:cNvPr>
          <p:cNvSpPr>
            <a:spLocks noGrp="1"/>
          </p:cNvSpPr>
          <p:nvPr>
            <p:ph type="dt" sz="half" idx="10"/>
          </p:nvPr>
        </p:nvSpPr>
        <p:spPr/>
        <p:txBody>
          <a:bodyPr/>
          <a:lstStyle/>
          <a:p>
            <a:fld id="{82417DE6-BFDE-4A0D-BBE0-586735D0BE02}" type="datetimeFigureOut">
              <a:rPr lang="es-EC" smtClean="0"/>
              <a:t>29/12/2020</a:t>
            </a:fld>
            <a:endParaRPr lang="es-EC" dirty="0"/>
          </a:p>
        </p:txBody>
      </p:sp>
      <p:sp>
        <p:nvSpPr>
          <p:cNvPr id="5" name="Marcador de pie de página 4">
            <a:extLst>
              <a:ext uri="{FF2B5EF4-FFF2-40B4-BE49-F238E27FC236}">
                <a16:creationId xmlns:a16="http://schemas.microsoft.com/office/drawing/2014/main" id="{6D206DCA-30DA-44C3-B549-90BD04651E57}"/>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D4E7FBFE-FCB0-4745-AF4E-67411AFAEAB2}"/>
              </a:ext>
            </a:extLst>
          </p:cNvPr>
          <p:cNvSpPr>
            <a:spLocks noGrp="1"/>
          </p:cNvSpPr>
          <p:nvPr>
            <p:ph type="sldNum" sz="quarter" idx="12"/>
          </p:nvPr>
        </p:nvSpPr>
        <p:spPr/>
        <p:txBody>
          <a:bodyPr/>
          <a:lstStyle/>
          <a:p>
            <a:fld id="{A3373753-4E1E-4091-8ADD-20D464F1A3F0}" type="slidenum">
              <a:rPr lang="es-EC" smtClean="0"/>
              <a:t>‹Nº›</a:t>
            </a:fld>
            <a:endParaRPr lang="es-EC" dirty="0"/>
          </a:p>
        </p:txBody>
      </p:sp>
    </p:spTree>
    <p:extLst>
      <p:ext uri="{BB962C8B-B14F-4D97-AF65-F5344CB8AC3E}">
        <p14:creationId xmlns:p14="http://schemas.microsoft.com/office/powerpoint/2010/main" val="2268114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1C02A5-9826-41A9-8437-DF10C1E5EB6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6B672CB0-1AE9-4E2A-A5F9-541476C7464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34BA9256-459C-419B-ACAA-7DA173E5234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1A9909B1-8D12-4E69-BCD2-A8053B5587B5}"/>
              </a:ext>
            </a:extLst>
          </p:cNvPr>
          <p:cNvSpPr>
            <a:spLocks noGrp="1"/>
          </p:cNvSpPr>
          <p:nvPr>
            <p:ph type="dt" sz="half" idx="10"/>
          </p:nvPr>
        </p:nvSpPr>
        <p:spPr/>
        <p:txBody>
          <a:bodyPr/>
          <a:lstStyle/>
          <a:p>
            <a:fld id="{82417DE6-BFDE-4A0D-BBE0-586735D0BE02}" type="datetimeFigureOut">
              <a:rPr lang="es-EC" smtClean="0"/>
              <a:t>29/12/2020</a:t>
            </a:fld>
            <a:endParaRPr lang="es-EC" dirty="0"/>
          </a:p>
        </p:txBody>
      </p:sp>
      <p:sp>
        <p:nvSpPr>
          <p:cNvPr id="6" name="Marcador de pie de página 5">
            <a:extLst>
              <a:ext uri="{FF2B5EF4-FFF2-40B4-BE49-F238E27FC236}">
                <a16:creationId xmlns:a16="http://schemas.microsoft.com/office/drawing/2014/main" id="{BBFC61AE-FA82-4143-BC06-62CE1201D6E6}"/>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a16="http://schemas.microsoft.com/office/drawing/2014/main" id="{539D01CB-7F1A-4F6B-86CD-D7D1BAA35DC8}"/>
              </a:ext>
            </a:extLst>
          </p:cNvPr>
          <p:cNvSpPr>
            <a:spLocks noGrp="1"/>
          </p:cNvSpPr>
          <p:nvPr>
            <p:ph type="sldNum" sz="quarter" idx="12"/>
          </p:nvPr>
        </p:nvSpPr>
        <p:spPr/>
        <p:txBody>
          <a:bodyPr/>
          <a:lstStyle/>
          <a:p>
            <a:fld id="{A3373753-4E1E-4091-8ADD-20D464F1A3F0}" type="slidenum">
              <a:rPr lang="es-EC" smtClean="0"/>
              <a:t>‹Nº›</a:t>
            </a:fld>
            <a:endParaRPr lang="es-EC" dirty="0"/>
          </a:p>
        </p:txBody>
      </p:sp>
    </p:spTree>
    <p:extLst>
      <p:ext uri="{BB962C8B-B14F-4D97-AF65-F5344CB8AC3E}">
        <p14:creationId xmlns:p14="http://schemas.microsoft.com/office/powerpoint/2010/main" val="342858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096C8F-F58C-4711-8B3E-C5F1A736439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F7039029-D2FC-4D82-B497-4A8977F5DD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E0314B-427E-45F1-9A1C-64A4A96173C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5C55A6BB-3688-4341-916D-F95157A3AA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F4949A0-6239-4C75-BC12-55F1520F732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A8852834-6B58-499C-A612-F1158F9C5FAC}"/>
              </a:ext>
            </a:extLst>
          </p:cNvPr>
          <p:cNvSpPr>
            <a:spLocks noGrp="1"/>
          </p:cNvSpPr>
          <p:nvPr>
            <p:ph type="dt" sz="half" idx="10"/>
          </p:nvPr>
        </p:nvSpPr>
        <p:spPr/>
        <p:txBody>
          <a:bodyPr/>
          <a:lstStyle/>
          <a:p>
            <a:fld id="{82417DE6-BFDE-4A0D-BBE0-586735D0BE02}" type="datetimeFigureOut">
              <a:rPr lang="es-EC" smtClean="0"/>
              <a:t>29/12/2020</a:t>
            </a:fld>
            <a:endParaRPr lang="es-EC" dirty="0"/>
          </a:p>
        </p:txBody>
      </p:sp>
      <p:sp>
        <p:nvSpPr>
          <p:cNvPr id="8" name="Marcador de pie de página 7">
            <a:extLst>
              <a:ext uri="{FF2B5EF4-FFF2-40B4-BE49-F238E27FC236}">
                <a16:creationId xmlns:a16="http://schemas.microsoft.com/office/drawing/2014/main" id="{F6F5AC18-1BB8-489A-BDC9-35E2E1F1879C}"/>
              </a:ext>
            </a:extLst>
          </p:cNvPr>
          <p:cNvSpPr>
            <a:spLocks noGrp="1"/>
          </p:cNvSpPr>
          <p:nvPr>
            <p:ph type="ftr" sz="quarter" idx="11"/>
          </p:nvPr>
        </p:nvSpPr>
        <p:spPr/>
        <p:txBody>
          <a:bodyPr/>
          <a:lstStyle/>
          <a:p>
            <a:endParaRPr lang="es-EC" dirty="0"/>
          </a:p>
        </p:txBody>
      </p:sp>
      <p:sp>
        <p:nvSpPr>
          <p:cNvPr id="9" name="Marcador de número de diapositiva 8">
            <a:extLst>
              <a:ext uri="{FF2B5EF4-FFF2-40B4-BE49-F238E27FC236}">
                <a16:creationId xmlns:a16="http://schemas.microsoft.com/office/drawing/2014/main" id="{72DEF35B-F705-4380-8FFD-A6E2EA6FD089}"/>
              </a:ext>
            </a:extLst>
          </p:cNvPr>
          <p:cNvSpPr>
            <a:spLocks noGrp="1"/>
          </p:cNvSpPr>
          <p:nvPr>
            <p:ph type="sldNum" sz="quarter" idx="12"/>
          </p:nvPr>
        </p:nvSpPr>
        <p:spPr/>
        <p:txBody>
          <a:bodyPr/>
          <a:lstStyle/>
          <a:p>
            <a:fld id="{A3373753-4E1E-4091-8ADD-20D464F1A3F0}" type="slidenum">
              <a:rPr lang="es-EC" smtClean="0"/>
              <a:t>‹Nº›</a:t>
            </a:fld>
            <a:endParaRPr lang="es-EC" dirty="0"/>
          </a:p>
        </p:txBody>
      </p:sp>
    </p:spTree>
    <p:extLst>
      <p:ext uri="{BB962C8B-B14F-4D97-AF65-F5344CB8AC3E}">
        <p14:creationId xmlns:p14="http://schemas.microsoft.com/office/powerpoint/2010/main" val="673379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C58D80-B1AA-46B9-B068-4AE6D2223AFC}"/>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B3B99C29-15C7-4D77-AB8A-E67BCE06A6E7}"/>
              </a:ext>
            </a:extLst>
          </p:cNvPr>
          <p:cNvSpPr>
            <a:spLocks noGrp="1"/>
          </p:cNvSpPr>
          <p:nvPr>
            <p:ph type="dt" sz="half" idx="10"/>
          </p:nvPr>
        </p:nvSpPr>
        <p:spPr/>
        <p:txBody>
          <a:bodyPr/>
          <a:lstStyle/>
          <a:p>
            <a:fld id="{82417DE6-BFDE-4A0D-BBE0-586735D0BE02}" type="datetimeFigureOut">
              <a:rPr lang="es-EC" smtClean="0"/>
              <a:t>29/12/2020</a:t>
            </a:fld>
            <a:endParaRPr lang="es-EC" dirty="0"/>
          </a:p>
        </p:txBody>
      </p:sp>
      <p:sp>
        <p:nvSpPr>
          <p:cNvPr id="4" name="Marcador de pie de página 3">
            <a:extLst>
              <a:ext uri="{FF2B5EF4-FFF2-40B4-BE49-F238E27FC236}">
                <a16:creationId xmlns:a16="http://schemas.microsoft.com/office/drawing/2014/main" id="{B72DFD37-4158-4F1B-8FCD-F78CB71CF96E}"/>
              </a:ext>
            </a:extLst>
          </p:cNvPr>
          <p:cNvSpPr>
            <a:spLocks noGrp="1"/>
          </p:cNvSpPr>
          <p:nvPr>
            <p:ph type="ftr" sz="quarter" idx="11"/>
          </p:nvPr>
        </p:nvSpPr>
        <p:spPr/>
        <p:txBody>
          <a:bodyPr/>
          <a:lstStyle/>
          <a:p>
            <a:endParaRPr lang="es-EC" dirty="0"/>
          </a:p>
        </p:txBody>
      </p:sp>
      <p:sp>
        <p:nvSpPr>
          <p:cNvPr id="5" name="Marcador de número de diapositiva 4">
            <a:extLst>
              <a:ext uri="{FF2B5EF4-FFF2-40B4-BE49-F238E27FC236}">
                <a16:creationId xmlns:a16="http://schemas.microsoft.com/office/drawing/2014/main" id="{9F2E8889-5F8D-4C55-8894-47479668DCA8}"/>
              </a:ext>
            </a:extLst>
          </p:cNvPr>
          <p:cNvSpPr>
            <a:spLocks noGrp="1"/>
          </p:cNvSpPr>
          <p:nvPr>
            <p:ph type="sldNum" sz="quarter" idx="12"/>
          </p:nvPr>
        </p:nvSpPr>
        <p:spPr/>
        <p:txBody>
          <a:bodyPr/>
          <a:lstStyle/>
          <a:p>
            <a:fld id="{A3373753-4E1E-4091-8ADD-20D464F1A3F0}" type="slidenum">
              <a:rPr lang="es-EC" smtClean="0"/>
              <a:t>‹Nº›</a:t>
            </a:fld>
            <a:endParaRPr lang="es-EC" dirty="0"/>
          </a:p>
        </p:txBody>
      </p:sp>
    </p:spTree>
    <p:extLst>
      <p:ext uri="{BB962C8B-B14F-4D97-AF65-F5344CB8AC3E}">
        <p14:creationId xmlns:p14="http://schemas.microsoft.com/office/powerpoint/2010/main" val="3027036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8BFA34F-0FDF-4E35-B0C6-854C4E07A4B3}"/>
              </a:ext>
            </a:extLst>
          </p:cNvPr>
          <p:cNvSpPr>
            <a:spLocks noGrp="1"/>
          </p:cNvSpPr>
          <p:nvPr>
            <p:ph type="dt" sz="half" idx="10"/>
          </p:nvPr>
        </p:nvSpPr>
        <p:spPr/>
        <p:txBody>
          <a:bodyPr/>
          <a:lstStyle/>
          <a:p>
            <a:fld id="{82417DE6-BFDE-4A0D-BBE0-586735D0BE02}" type="datetimeFigureOut">
              <a:rPr lang="es-EC" smtClean="0"/>
              <a:t>29/12/2020</a:t>
            </a:fld>
            <a:endParaRPr lang="es-EC" dirty="0"/>
          </a:p>
        </p:txBody>
      </p:sp>
      <p:sp>
        <p:nvSpPr>
          <p:cNvPr id="3" name="Marcador de pie de página 2">
            <a:extLst>
              <a:ext uri="{FF2B5EF4-FFF2-40B4-BE49-F238E27FC236}">
                <a16:creationId xmlns:a16="http://schemas.microsoft.com/office/drawing/2014/main" id="{8F1AFFAB-863A-4E46-BBB4-49F59F79EAE2}"/>
              </a:ext>
            </a:extLst>
          </p:cNvPr>
          <p:cNvSpPr>
            <a:spLocks noGrp="1"/>
          </p:cNvSpPr>
          <p:nvPr>
            <p:ph type="ftr" sz="quarter" idx="11"/>
          </p:nvPr>
        </p:nvSpPr>
        <p:spPr/>
        <p:txBody>
          <a:bodyPr/>
          <a:lstStyle/>
          <a:p>
            <a:endParaRPr lang="es-EC" dirty="0"/>
          </a:p>
        </p:txBody>
      </p:sp>
      <p:sp>
        <p:nvSpPr>
          <p:cNvPr id="4" name="Marcador de número de diapositiva 3">
            <a:extLst>
              <a:ext uri="{FF2B5EF4-FFF2-40B4-BE49-F238E27FC236}">
                <a16:creationId xmlns:a16="http://schemas.microsoft.com/office/drawing/2014/main" id="{533EC3F6-6EBA-4755-99D5-9DB61AA2D306}"/>
              </a:ext>
            </a:extLst>
          </p:cNvPr>
          <p:cNvSpPr>
            <a:spLocks noGrp="1"/>
          </p:cNvSpPr>
          <p:nvPr>
            <p:ph type="sldNum" sz="quarter" idx="12"/>
          </p:nvPr>
        </p:nvSpPr>
        <p:spPr/>
        <p:txBody>
          <a:bodyPr/>
          <a:lstStyle/>
          <a:p>
            <a:fld id="{A3373753-4E1E-4091-8ADD-20D464F1A3F0}" type="slidenum">
              <a:rPr lang="es-EC" smtClean="0"/>
              <a:t>‹Nº›</a:t>
            </a:fld>
            <a:endParaRPr lang="es-EC" dirty="0"/>
          </a:p>
        </p:txBody>
      </p:sp>
    </p:spTree>
    <p:extLst>
      <p:ext uri="{BB962C8B-B14F-4D97-AF65-F5344CB8AC3E}">
        <p14:creationId xmlns:p14="http://schemas.microsoft.com/office/powerpoint/2010/main" val="2910103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3275D3-3906-4184-887C-CC37D573D87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3E94E0E-49AC-47F1-9A28-7063A8B8AE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AFC0F0C5-C9CD-4A75-B008-1666B64D13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9922F88-E899-4F3D-AE9D-BFFAE7D843A3}"/>
              </a:ext>
            </a:extLst>
          </p:cNvPr>
          <p:cNvSpPr>
            <a:spLocks noGrp="1"/>
          </p:cNvSpPr>
          <p:nvPr>
            <p:ph type="dt" sz="half" idx="10"/>
          </p:nvPr>
        </p:nvSpPr>
        <p:spPr/>
        <p:txBody>
          <a:bodyPr/>
          <a:lstStyle/>
          <a:p>
            <a:fld id="{82417DE6-BFDE-4A0D-BBE0-586735D0BE02}" type="datetimeFigureOut">
              <a:rPr lang="es-EC" smtClean="0"/>
              <a:t>29/12/2020</a:t>
            </a:fld>
            <a:endParaRPr lang="es-EC" dirty="0"/>
          </a:p>
        </p:txBody>
      </p:sp>
      <p:sp>
        <p:nvSpPr>
          <p:cNvPr id="6" name="Marcador de pie de página 5">
            <a:extLst>
              <a:ext uri="{FF2B5EF4-FFF2-40B4-BE49-F238E27FC236}">
                <a16:creationId xmlns:a16="http://schemas.microsoft.com/office/drawing/2014/main" id="{B96B8C31-BC6F-4121-8F3F-A2E864A7ED74}"/>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a16="http://schemas.microsoft.com/office/drawing/2014/main" id="{3A201524-4F90-4DFF-8DF2-A6D8E5241C7F}"/>
              </a:ext>
            </a:extLst>
          </p:cNvPr>
          <p:cNvSpPr>
            <a:spLocks noGrp="1"/>
          </p:cNvSpPr>
          <p:nvPr>
            <p:ph type="sldNum" sz="quarter" idx="12"/>
          </p:nvPr>
        </p:nvSpPr>
        <p:spPr/>
        <p:txBody>
          <a:bodyPr/>
          <a:lstStyle/>
          <a:p>
            <a:fld id="{A3373753-4E1E-4091-8ADD-20D464F1A3F0}" type="slidenum">
              <a:rPr lang="es-EC" smtClean="0"/>
              <a:t>‹Nº›</a:t>
            </a:fld>
            <a:endParaRPr lang="es-EC" dirty="0"/>
          </a:p>
        </p:txBody>
      </p:sp>
    </p:spTree>
    <p:extLst>
      <p:ext uri="{BB962C8B-B14F-4D97-AF65-F5344CB8AC3E}">
        <p14:creationId xmlns:p14="http://schemas.microsoft.com/office/powerpoint/2010/main" val="920952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7B5E4-1F45-4D9D-8158-549D0908B3C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1CA08F19-98D0-48AD-A45A-841546318A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Marcador de texto 3">
            <a:extLst>
              <a:ext uri="{FF2B5EF4-FFF2-40B4-BE49-F238E27FC236}">
                <a16:creationId xmlns:a16="http://schemas.microsoft.com/office/drawing/2014/main" id="{B41A6AF6-1A5C-4991-B990-358199DD1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AE2E41C-F3F8-485B-A6F6-D65DE35E0F01}"/>
              </a:ext>
            </a:extLst>
          </p:cNvPr>
          <p:cNvSpPr>
            <a:spLocks noGrp="1"/>
          </p:cNvSpPr>
          <p:nvPr>
            <p:ph type="dt" sz="half" idx="10"/>
          </p:nvPr>
        </p:nvSpPr>
        <p:spPr/>
        <p:txBody>
          <a:bodyPr/>
          <a:lstStyle/>
          <a:p>
            <a:fld id="{82417DE6-BFDE-4A0D-BBE0-586735D0BE02}" type="datetimeFigureOut">
              <a:rPr lang="es-EC" smtClean="0"/>
              <a:t>29/12/2020</a:t>
            </a:fld>
            <a:endParaRPr lang="es-EC" dirty="0"/>
          </a:p>
        </p:txBody>
      </p:sp>
      <p:sp>
        <p:nvSpPr>
          <p:cNvPr id="6" name="Marcador de pie de página 5">
            <a:extLst>
              <a:ext uri="{FF2B5EF4-FFF2-40B4-BE49-F238E27FC236}">
                <a16:creationId xmlns:a16="http://schemas.microsoft.com/office/drawing/2014/main" id="{3E3A893F-A1CF-498A-96AA-730E5B452C48}"/>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a16="http://schemas.microsoft.com/office/drawing/2014/main" id="{A6F5CD89-D161-4D42-92B4-429C4B835047}"/>
              </a:ext>
            </a:extLst>
          </p:cNvPr>
          <p:cNvSpPr>
            <a:spLocks noGrp="1"/>
          </p:cNvSpPr>
          <p:nvPr>
            <p:ph type="sldNum" sz="quarter" idx="12"/>
          </p:nvPr>
        </p:nvSpPr>
        <p:spPr/>
        <p:txBody>
          <a:bodyPr/>
          <a:lstStyle/>
          <a:p>
            <a:fld id="{A3373753-4E1E-4091-8ADD-20D464F1A3F0}" type="slidenum">
              <a:rPr lang="es-EC" smtClean="0"/>
              <a:t>‹Nº›</a:t>
            </a:fld>
            <a:endParaRPr lang="es-EC" dirty="0"/>
          </a:p>
        </p:txBody>
      </p:sp>
    </p:spTree>
    <p:extLst>
      <p:ext uri="{BB962C8B-B14F-4D97-AF65-F5344CB8AC3E}">
        <p14:creationId xmlns:p14="http://schemas.microsoft.com/office/powerpoint/2010/main" val="3397834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AA8DC38-272F-4A5A-895E-4FAE2E9D85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DD74617A-CA6E-408A-88C3-9D08C14B0F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6588269B-385C-419B-869B-35E23E9B97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17DE6-BFDE-4A0D-BBE0-586735D0BE02}" type="datetimeFigureOut">
              <a:rPr lang="es-EC" smtClean="0"/>
              <a:t>29/12/2020</a:t>
            </a:fld>
            <a:endParaRPr lang="es-EC" dirty="0"/>
          </a:p>
        </p:txBody>
      </p:sp>
      <p:sp>
        <p:nvSpPr>
          <p:cNvPr id="5" name="Marcador de pie de página 4">
            <a:extLst>
              <a:ext uri="{FF2B5EF4-FFF2-40B4-BE49-F238E27FC236}">
                <a16:creationId xmlns:a16="http://schemas.microsoft.com/office/drawing/2014/main" id="{1486206C-88E4-4981-97B4-0B19CB2842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Marcador de número de diapositiva 5">
            <a:extLst>
              <a:ext uri="{FF2B5EF4-FFF2-40B4-BE49-F238E27FC236}">
                <a16:creationId xmlns:a16="http://schemas.microsoft.com/office/drawing/2014/main" id="{8C84CAA4-792D-4998-940C-113CEBEF2F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73753-4E1E-4091-8ADD-20D464F1A3F0}" type="slidenum">
              <a:rPr lang="es-EC" smtClean="0"/>
              <a:t>‹Nº›</a:t>
            </a:fld>
            <a:endParaRPr lang="es-EC" dirty="0"/>
          </a:p>
        </p:txBody>
      </p:sp>
    </p:spTree>
    <p:extLst>
      <p:ext uri="{BB962C8B-B14F-4D97-AF65-F5344CB8AC3E}">
        <p14:creationId xmlns:p14="http://schemas.microsoft.com/office/powerpoint/2010/main" val="1164626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em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4.jpe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4.jpeg"/><Relationship Id="rId10" Type="http://schemas.microsoft.com/office/2007/relationships/diagramDrawing" Target="../diagrams/drawing1.xml"/><Relationship Id="rId4" Type="http://schemas.openxmlformats.org/officeDocument/2006/relationships/image" Target="../media/image2.emf"/><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Google Shape;88;p1">
            <a:extLst>
              <a:ext uri="{FF2B5EF4-FFF2-40B4-BE49-F238E27FC236}">
                <a16:creationId xmlns:a16="http://schemas.microsoft.com/office/drawing/2014/main" id="{67430637-24AC-419D-A852-5A7F610782A7}"/>
              </a:ext>
            </a:extLst>
          </p:cNvPr>
          <p:cNvSpPr txBox="1">
            <a:spLocks noChangeArrowheads="1"/>
          </p:cNvSpPr>
          <p:nvPr/>
        </p:nvSpPr>
        <p:spPr bwMode="auto">
          <a:xfrm>
            <a:off x="1606197" y="1497409"/>
            <a:ext cx="8979605" cy="304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s-EC" altLang="en-US" sz="2400" b="1" dirty="0">
                <a:solidFill>
                  <a:srgbClr val="376092"/>
                </a:solidFill>
                <a:latin typeface="Candara" panose="020E0502030303020204" pitchFamily="34" charset="0"/>
                <a:ea typeface="Cambria" panose="02040503050406030204" pitchFamily="18" charset="0"/>
                <a:cs typeface="Calibri" panose="020F0502020204030204" pitchFamily="34" charset="0"/>
                <a:sym typeface="Calibri" panose="020F0502020204030204" pitchFamily="34" charset="0"/>
              </a:rPr>
              <a:t>ORDENANZA METROPOLITANA REFORMATORIA DEL CÓDIGO MUNICIPAL PARA EL DISTRITO METROPOLITANO DE QUITO QUE DETERMINA UN BENEFICIO O INCENTIVO TRIBUTARIO TEMPORAL EN LA CUANTÍA DE LA TASA DE TURISMO PARA EL OTORGAMIENTO DE LA LICENCIA METROPOLITANA ÚNICA PARA EL EJERCICIO DE ACTIVIDADES ECONÓMICAS EN LA QUE EL GOBIERNO AUTÓNOMO DESCENTRALIZADO DEL DISTRITO METROPOLITANO DE QUITO ES SUJETO ACTIVO</a:t>
            </a:r>
            <a:endParaRPr lang="en-US" altLang="en-US" sz="2400" dirty="0">
              <a:latin typeface="Candara" panose="020E0502030303020204" pitchFamily="34" charset="0"/>
              <a:cs typeface="Calibri" panose="020F0502020204030204" pitchFamily="34" charset="0"/>
            </a:endParaRPr>
          </a:p>
        </p:txBody>
      </p:sp>
      <p:sp>
        <p:nvSpPr>
          <p:cNvPr id="3077" name="Google Shape;91;p1">
            <a:extLst>
              <a:ext uri="{FF2B5EF4-FFF2-40B4-BE49-F238E27FC236}">
                <a16:creationId xmlns:a16="http://schemas.microsoft.com/office/drawing/2014/main" id="{8EF00A3E-F07F-4D0C-A96C-E23AE638D7BC}"/>
              </a:ext>
            </a:extLst>
          </p:cNvPr>
          <p:cNvSpPr txBox="1">
            <a:spLocks noChangeArrowheads="1"/>
          </p:cNvSpPr>
          <p:nvPr/>
        </p:nvSpPr>
        <p:spPr bwMode="auto">
          <a:xfrm>
            <a:off x="2206625" y="5084720"/>
            <a:ext cx="7778750" cy="36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s-EC" altLang="en-US" sz="1800" b="1" dirty="0" smtClean="0">
                <a:solidFill>
                  <a:srgbClr val="376092"/>
                </a:solidFill>
                <a:latin typeface="Calibri" panose="020F0502020204030204" pitchFamily="34" charset="0"/>
                <a:ea typeface="Cambria" panose="02040503050406030204" pitchFamily="18" charset="0"/>
                <a:cs typeface="Calibri" panose="020F0502020204030204" pitchFamily="34" charset="0"/>
                <a:sym typeface="Cambria" panose="02040503050406030204" pitchFamily="18" charset="0"/>
              </a:rPr>
              <a:t>29 de diciembre de </a:t>
            </a:r>
            <a:r>
              <a:rPr lang="es-EC" altLang="en-US" sz="1800" b="1" dirty="0">
                <a:solidFill>
                  <a:srgbClr val="376092"/>
                </a:solidFill>
                <a:latin typeface="Calibri" panose="020F0502020204030204" pitchFamily="34" charset="0"/>
                <a:ea typeface="Cambria" panose="02040503050406030204" pitchFamily="18" charset="0"/>
                <a:cs typeface="Calibri" panose="020F0502020204030204" pitchFamily="34" charset="0"/>
                <a:sym typeface="Cambria" panose="02040503050406030204" pitchFamily="18" charset="0"/>
              </a:rPr>
              <a:t>2020 </a:t>
            </a:r>
            <a:endParaRPr lang="en-US" altLang="en-US" sz="1050" dirty="0">
              <a:solidFill>
                <a:srgbClr val="376092"/>
              </a:solidFill>
              <a:latin typeface="Calibri" panose="020F0502020204030204" pitchFamily="34" charset="0"/>
              <a:cs typeface="Calibri" panose="020F0502020204030204" pitchFamily="34" charset="0"/>
            </a:endParaRPr>
          </a:p>
        </p:txBody>
      </p:sp>
      <p:pic>
        <p:nvPicPr>
          <p:cNvPr id="6" name="Imagen 5">
            <a:extLst>
              <a:ext uri="{FF2B5EF4-FFF2-40B4-BE49-F238E27FC236}">
                <a16:creationId xmlns:a16="http://schemas.microsoft.com/office/drawing/2014/main" id="{2D0A86A2-4CAE-41FB-9343-AF84F9052B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3572" y="5807276"/>
            <a:ext cx="1243123" cy="625833"/>
          </a:xfrm>
          <a:prstGeom prst="rect">
            <a:avLst/>
          </a:prstGeom>
        </p:spPr>
      </p:pic>
      <p:pic>
        <p:nvPicPr>
          <p:cNvPr id="7" name="Imagen 6">
            <a:extLst>
              <a:ext uri="{FF2B5EF4-FFF2-40B4-BE49-F238E27FC236}">
                <a16:creationId xmlns:a16="http://schemas.microsoft.com/office/drawing/2014/main" id="{AADC37EE-C892-47A2-B35B-AA9362E5AAB0}"/>
              </a:ext>
            </a:extLst>
          </p:cNvPr>
          <p:cNvPicPr>
            <a:picLocks noChangeAspect="1"/>
          </p:cNvPicPr>
          <p:nvPr/>
        </p:nvPicPr>
        <p:blipFill rotWithShape="1">
          <a:blip r:embed="rId4"/>
          <a:srcRect t="2" r="16755" b="-179058"/>
          <a:stretch/>
        </p:blipFill>
        <p:spPr>
          <a:xfrm>
            <a:off x="361036" y="6209818"/>
            <a:ext cx="10092536" cy="446582"/>
          </a:xfrm>
          <a:prstGeom prst="rect">
            <a:avLst/>
          </a:prstGeom>
        </p:spPr>
      </p:pic>
    </p:spTree>
    <p:extLst>
      <p:ext uri="{BB962C8B-B14F-4D97-AF65-F5344CB8AC3E}">
        <p14:creationId xmlns:p14="http://schemas.microsoft.com/office/powerpoint/2010/main" val="3635932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FBE935-E67C-4AD2-8702-FDBAA47624EA}"/>
              </a:ext>
            </a:extLst>
          </p:cNvPr>
          <p:cNvSpPr>
            <a:spLocks noGrp="1"/>
          </p:cNvSpPr>
          <p:nvPr>
            <p:ph type="title"/>
          </p:nvPr>
        </p:nvSpPr>
        <p:spPr>
          <a:xfrm>
            <a:off x="838200" y="753815"/>
            <a:ext cx="10515600" cy="1325563"/>
          </a:xfrm>
        </p:spPr>
        <p:txBody>
          <a:bodyPr>
            <a:normAutofit/>
          </a:bodyPr>
          <a:lstStyle/>
          <a:p>
            <a:r>
              <a:rPr lang="es-ES" sz="2800" b="1" kern="0" dirty="0">
                <a:solidFill>
                  <a:srgbClr val="376092"/>
                </a:solidFill>
                <a:latin typeface="Candara" panose="020E0502030303020204" pitchFamily="34" charset="0"/>
                <a:ea typeface="MS Gothic" panose="020B0609070205080204" pitchFamily="49" charset="-128"/>
                <a:cs typeface="Times New Roman" panose="02020603050405020304" pitchFamily="18" charset="0"/>
              </a:rPr>
              <a:t>Art. […]. - Beneficio o incentivo tributario</a:t>
            </a:r>
            <a:endParaRPr lang="en-US" sz="2800" b="1" kern="0" dirty="0">
              <a:solidFill>
                <a:srgbClr val="376092"/>
              </a:solidFill>
              <a:latin typeface="Candara" panose="020E0502030303020204" pitchFamily="34" charset="0"/>
              <a:ea typeface="MS Gothic" panose="020B0609070205080204" pitchFamily="49" charset="-128"/>
              <a:cs typeface="Times New Roman" panose="02020603050405020304" pitchFamily="18" charset="0"/>
            </a:endParaRPr>
          </a:p>
        </p:txBody>
      </p:sp>
      <p:sp>
        <p:nvSpPr>
          <p:cNvPr id="3" name="Marcador de contenido 2">
            <a:extLst>
              <a:ext uri="{FF2B5EF4-FFF2-40B4-BE49-F238E27FC236}">
                <a16:creationId xmlns:a16="http://schemas.microsoft.com/office/drawing/2014/main" id="{12478B40-9CD0-4224-B64B-A241A07E1E59}"/>
              </a:ext>
            </a:extLst>
          </p:cNvPr>
          <p:cNvSpPr>
            <a:spLocks noGrp="1"/>
          </p:cNvSpPr>
          <p:nvPr>
            <p:ph idx="1"/>
          </p:nvPr>
        </p:nvSpPr>
        <p:spPr>
          <a:xfrm>
            <a:off x="838200" y="1887483"/>
            <a:ext cx="10515600" cy="1615135"/>
          </a:xfrm>
        </p:spPr>
        <p:txBody>
          <a:bodyPr>
            <a:noAutofit/>
          </a:bodyPr>
          <a:lstStyle/>
          <a:p>
            <a:pPr marL="0" indent="0" algn="just">
              <a:lnSpc>
                <a:spcPct val="100000"/>
              </a:lnSpc>
              <a:spcBef>
                <a:spcPts val="0"/>
              </a:spcBef>
              <a:buNone/>
            </a:pPr>
            <a:r>
              <a:rPr lang="es-EC" sz="22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Para el ejercicio económico 2021, establézcase una reducción del </a:t>
            </a:r>
            <a:r>
              <a:rPr lang="es-EC" sz="2200" kern="0" dirty="0" smtClean="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50% </a:t>
            </a:r>
            <a:r>
              <a:rPr lang="es-EC" sz="22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del valor de la tasa de turismo para el otorgamiento de la Licencia Metropolitana Única para el Ejercicio de Actividades Económicas, según corresponda, </a:t>
            </a:r>
            <a:r>
              <a:rPr lang="es-EC" sz="2200" kern="0" dirty="0" smtClean="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de </a:t>
            </a:r>
            <a:r>
              <a:rPr lang="es-EC" sz="22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acuerdo al art. III.5.270 del Código Municipal para el Distrito Metropolitano de Quito.</a:t>
            </a:r>
          </a:p>
        </p:txBody>
      </p:sp>
      <p:pic>
        <p:nvPicPr>
          <p:cNvPr id="4" name="Imagen 5">
            <a:extLst>
              <a:ext uri="{FF2B5EF4-FFF2-40B4-BE49-F238E27FC236}">
                <a16:creationId xmlns:a16="http://schemas.microsoft.com/office/drawing/2014/main" id="{B7F716A5-93A6-4F71-8EF8-FB2540B453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5288" y="6244941"/>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6">
            <a:extLst>
              <a:ext uri="{FF2B5EF4-FFF2-40B4-BE49-F238E27FC236}">
                <a16:creationId xmlns:a16="http://schemas.microsoft.com/office/drawing/2014/main" id="{A245BEAB-C6BA-47FE-BA41-43B3C56997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 r="16756" b="-179057"/>
          <a:stretch>
            <a:fillRect/>
          </a:stretch>
        </p:blipFill>
        <p:spPr bwMode="auto">
          <a:xfrm>
            <a:off x="360363" y="6446554"/>
            <a:ext cx="1030668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dfabara\Downloads\PortadasInstancias_productividad (1).jpg">
            <a:extLst>
              <a:ext uri="{FF2B5EF4-FFF2-40B4-BE49-F238E27FC236}">
                <a16:creationId xmlns:a16="http://schemas.microsoft.com/office/drawing/2014/main" id="{B95FC5E0-ABF4-4272-B4E2-BA662E81D0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31606" b="30493"/>
          <a:stretch>
            <a:fillRect/>
          </a:stretch>
        </p:blipFill>
        <p:spPr bwMode="auto">
          <a:xfrm>
            <a:off x="41275" y="-1588"/>
            <a:ext cx="1706663" cy="6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1">
            <a:extLst>
              <a:ext uri="{FF2B5EF4-FFF2-40B4-BE49-F238E27FC236}">
                <a16:creationId xmlns:a16="http://schemas.microsoft.com/office/drawing/2014/main" id="{4DFBE935-E67C-4AD2-8702-FDBAA47624EA}"/>
              </a:ext>
            </a:extLst>
          </p:cNvPr>
          <p:cNvSpPr txBox="1">
            <a:spLocks/>
          </p:cNvSpPr>
          <p:nvPr/>
        </p:nvSpPr>
        <p:spPr>
          <a:xfrm>
            <a:off x="838200" y="345051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b="1" kern="0" dirty="0">
                <a:solidFill>
                  <a:srgbClr val="376092"/>
                </a:solidFill>
                <a:latin typeface="Candara" panose="020E0502030303020204" pitchFamily="34" charset="0"/>
                <a:ea typeface="MS Gothic" panose="020B0609070205080204" pitchFamily="49" charset="-128"/>
                <a:cs typeface="Times New Roman" panose="02020603050405020304" pitchFamily="18" charset="0"/>
              </a:rPr>
              <a:t>Art. […]. - Beneficiarios</a:t>
            </a:r>
            <a:endParaRPr lang="en-US" sz="2800" b="1" kern="0" dirty="0">
              <a:solidFill>
                <a:srgbClr val="376092"/>
              </a:solidFill>
              <a:latin typeface="Candara" panose="020E0502030303020204" pitchFamily="34" charset="0"/>
              <a:ea typeface="MS Gothic" panose="020B0609070205080204" pitchFamily="49" charset="-128"/>
              <a:cs typeface="Times New Roman" panose="02020603050405020304" pitchFamily="18" charset="0"/>
            </a:endParaRPr>
          </a:p>
        </p:txBody>
      </p:sp>
      <p:sp>
        <p:nvSpPr>
          <p:cNvPr id="8" name="Marcador de contenido 2">
            <a:extLst>
              <a:ext uri="{FF2B5EF4-FFF2-40B4-BE49-F238E27FC236}">
                <a16:creationId xmlns:a16="http://schemas.microsoft.com/office/drawing/2014/main" id="{12478B40-9CD0-4224-B64B-A241A07E1E59}"/>
              </a:ext>
            </a:extLst>
          </p:cNvPr>
          <p:cNvSpPr txBox="1">
            <a:spLocks/>
          </p:cNvSpPr>
          <p:nvPr/>
        </p:nvSpPr>
        <p:spPr>
          <a:xfrm>
            <a:off x="838200" y="4584186"/>
            <a:ext cx="10515600" cy="1243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s-EC" sz="22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S</a:t>
            </a:r>
            <a:r>
              <a:rPr lang="es-EC" sz="2200" kern="0" dirty="0" smtClean="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on </a:t>
            </a:r>
            <a:r>
              <a:rPr lang="es-EC" sz="22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los sujetos pasivos a los que aplica la tasa de turismo para el otorgamiento de la Licencia Metropolitana Única para el Ejercicio de Actividades Económicas, de acuerdo con el régimen jurídico aplicable.</a:t>
            </a:r>
          </a:p>
        </p:txBody>
      </p:sp>
    </p:spTree>
    <p:extLst>
      <p:ext uri="{BB962C8B-B14F-4D97-AF65-F5344CB8AC3E}">
        <p14:creationId xmlns:p14="http://schemas.microsoft.com/office/powerpoint/2010/main" val="1638461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1C8410-6795-4CD1-9A9D-90F7A80275E6}"/>
              </a:ext>
            </a:extLst>
          </p:cNvPr>
          <p:cNvSpPr>
            <a:spLocks noGrp="1"/>
          </p:cNvSpPr>
          <p:nvPr>
            <p:ph type="title"/>
          </p:nvPr>
        </p:nvSpPr>
        <p:spPr>
          <a:xfrm>
            <a:off x="894606" y="596688"/>
            <a:ext cx="10515600" cy="1325563"/>
          </a:xfrm>
        </p:spPr>
        <p:txBody>
          <a:bodyPr>
            <a:normAutofit/>
          </a:bodyPr>
          <a:lstStyle/>
          <a:p>
            <a:r>
              <a:rPr lang="es-ES" sz="2800" b="1" kern="0" dirty="0">
                <a:solidFill>
                  <a:srgbClr val="376092"/>
                </a:solidFill>
                <a:latin typeface="Candara" panose="020E0502030303020204" pitchFamily="34" charset="0"/>
                <a:ea typeface="MS Gothic" panose="020B0609070205080204" pitchFamily="49" charset="-128"/>
                <a:cs typeface="Times New Roman" panose="02020603050405020304" pitchFamily="18" charset="0"/>
              </a:rPr>
              <a:t>Art. […]. - Beneficiarios</a:t>
            </a:r>
            <a:endParaRPr lang="en-US" sz="2800" dirty="0">
              <a:solidFill>
                <a:srgbClr val="376092"/>
              </a:solidFill>
              <a:latin typeface="Candara" panose="020E0502030303020204" pitchFamily="34" charset="0"/>
            </a:endParaRPr>
          </a:p>
        </p:txBody>
      </p:sp>
      <p:pic>
        <p:nvPicPr>
          <p:cNvPr id="4" name="Imagen 5">
            <a:extLst>
              <a:ext uri="{FF2B5EF4-FFF2-40B4-BE49-F238E27FC236}">
                <a16:creationId xmlns:a16="http://schemas.microsoft.com/office/drawing/2014/main" id="{E2D1D1E5-8D57-47BD-9656-6A96735856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5288" y="6244941"/>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6">
            <a:extLst>
              <a:ext uri="{FF2B5EF4-FFF2-40B4-BE49-F238E27FC236}">
                <a16:creationId xmlns:a16="http://schemas.microsoft.com/office/drawing/2014/main" id="{58F647FD-325D-44C5-A5C1-6F0A9502DC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 r="16756" b="-179057"/>
          <a:stretch>
            <a:fillRect/>
          </a:stretch>
        </p:blipFill>
        <p:spPr bwMode="auto">
          <a:xfrm>
            <a:off x="360363" y="6446554"/>
            <a:ext cx="1030668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dfabara\Downloads\PortadasInstancias_productividad (1).jpg">
            <a:extLst>
              <a:ext uri="{FF2B5EF4-FFF2-40B4-BE49-F238E27FC236}">
                <a16:creationId xmlns:a16="http://schemas.microsoft.com/office/drawing/2014/main" id="{239C9597-4D10-4BB5-84D3-309B4B19FA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31606" b="30493"/>
          <a:stretch>
            <a:fillRect/>
          </a:stretch>
        </p:blipFill>
        <p:spPr bwMode="auto">
          <a:xfrm>
            <a:off x="41275" y="-1588"/>
            <a:ext cx="1706663" cy="6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arcador de contenido 2">
            <a:extLst>
              <a:ext uri="{FF2B5EF4-FFF2-40B4-BE49-F238E27FC236}">
                <a16:creationId xmlns:a16="http://schemas.microsoft.com/office/drawing/2014/main" id="{8D620661-B84F-494F-B6D4-E1D7FC009FAF}"/>
              </a:ext>
            </a:extLst>
          </p:cNvPr>
          <p:cNvSpPr txBox="1">
            <a:spLocks/>
          </p:cNvSpPr>
          <p:nvPr/>
        </p:nvSpPr>
        <p:spPr>
          <a:xfrm>
            <a:off x="838200" y="1922251"/>
            <a:ext cx="10515600" cy="368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sz="2000" b="1" kern="0" dirty="0">
                <a:solidFill>
                  <a:srgbClr val="37609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Beneficiarios de la reducción de la </a:t>
            </a:r>
            <a:r>
              <a:rPr lang="es-EC" sz="2000" b="1" kern="0" dirty="0" smtClean="0">
                <a:solidFill>
                  <a:srgbClr val="37609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tasa de turismo</a:t>
            </a:r>
            <a:endParaRPr lang="en-US" sz="2000" b="1" dirty="0">
              <a:solidFill>
                <a:srgbClr val="376092"/>
              </a:solidFill>
              <a:latin typeface="Candara" panose="020E0502030303020204" pitchFamily="34" charset="0"/>
            </a:endParaRPr>
          </a:p>
        </p:txBody>
      </p:sp>
      <p:graphicFrame>
        <p:nvGraphicFramePr>
          <p:cNvPr id="9" name="Tabla 8"/>
          <p:cNvGraphicFramePr>
            <a:graphicFrameLocks noGrp="1"/>
          </p:cNvGraphicFramePr>
          <p:nvPr>
            <p:extLst>
              <p:ext uri="{D42A27DB-BD31-4B8C-83A1-F6EECF244321}">
                <p14:modId xmlns:p14="http://schemas.microsoft.com/office/powerpoint/2010/main" val="3590066868"/>
              </p:ext>
            </p:extLst>
          </p:nvPr>
        </p:nvGraphicFramePr>
        <p:xfrm>
          <a:off x="1939010" y="2404012"/>
          <a:ext cx="8337758" cy="2323636"/>
        </p:xfrm>
        <a:graphic>
          <a:graphicData uri="http://schemas.openxmlformats.org/drawingml/2006/table">
            <a:tbl>
              <a:tblPr firstRow="1" firstCol="1" bandRow="1"/>
              <a:tblGrid>
                <a:gridCol w="3613545">
                  <a:extLst>
                    <a:ext uri="{9D8B030D-6E8A-4147-A177-3AD203B41FA5}">
                      <a16:colId xmlns:a16="http://schemas.microsoft.com/office/drawing/2014/main" val="2851497035"/>
                    </a:ext>
                  </a:extLst>
                </a:gridCol>
                <a:gridCol w="2010412">
                  <a:extLst>
                    <a:ext uri="{9D8B030D-6E8A-4147-A177-3AD203B41FA5}">
                      <a16:colId xmlns:a16="http://schemas.microsoft.com/office/drawing/2014/main" val="2532332267"/>
                    </a:ext>
                  </a:extLst>
                </a:gridCol>
                <a:gridCol w="1339803">
                  <a:extLst>
                    <a:ext uri="{9D8B030D-6E8A-4147-A177-3AD203B41FA5}">
                      <a16:colId xmlns:a16="http://schemas.microsoft.com/office/drawing/2014/main" val="41700612"/>
                    </a:ext>
                  </a:extLst>
                </a:gridCol>
                <a:gridCol w="1373998">
                  <a:extLst>
                    <a:ext uri="{9D8B030D-6E8A-4147-A177-3AD203B41FA5}">
                      <a16:colId xmlns:a16="http://schemas.microsoft.com/office/drawing/2014/main" val="235699627"/>
                    </a:ext>
                  </a:extLst>
                </a:gridCol>
              </a:tblGrid>
              <a:tr h="532553">
                <a:tc>
                  <a:txBody>
                    <a:bodyPr/>
                    <a:lstStyle/>
                    <a:p>
                      <a:pPr algn="ctr">
                        <a:lnSpc>
                          <a:spcPct val="107000"/>
                        </a:lnSpc>
                        <a:spcAft>
                          <a:spcPts val="0"/>
                        </a:spcAft>
                      </a:pPr>
                      <a:r>
                        <a:rPr lang="es-EC" sz="17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Empresa</a:t>
                      </a:r>
                      <a:endParaRPr lang="es-EC" sz="17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7000"/>
                        </a:lnSpc>
                        <a:spcAft>
                          <a:spcPts val="0"/>
                        </a:spcAft>
                      </a:pPr>
                      <a:r>
                        <a:rPr lang="es-EC" sz="17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Valor actual</a:t>
                      </a:r>
                      <a:r>
                        <a:rPr lang="es-EC" sz="1700" b="1" baseline="0"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tasa de turismo</a:t>
                      </a:r>
                      <a:endParaRPr lang="es-EC" sz="17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es-EC" sz="17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USD</a:t>
                      </a:r>
                      <a:endParaRPr lang="es-EC" sz="17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7000"/>
                        </a:lnSpc>
                        <a:spcAft>
                          <a:spcPts val="0"/>
                        </a:spcAft>
                      </a:pPr>
                      <a:r>
                        <a:rPr lang="es-EC" sz="17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Reducción</a:t>
                      </a:r>
                      <a:endParaRPr lang="es-EC" sz="17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7000"/>
                        </a:lnSpc>
                        <a:spcAft>
                          <a:spcPts val="0"/>
                        </a:spcAft>
                      </a:pPr>
                      <a:r>
                        <a:rPr lang="es-EC" sz="17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Valor a </a:t>
                      </a:r>
                      <a:r>
                        <a:rPr lang="es-EC" sz="17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pagar USD</a:t>
                      </a:r>
                      <a:endParaRPr lang="es-EC" sz="17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3949320219"/>
                  </a:ext>
                </a:extLst>
              </a:tr>
              <a:tr h="260258">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s-EC" sz="1700"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Cafetería  </a:t>
                      </a:r>
                      <a:r>
                        <a:rPr lang="es-EC" sz="17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(micro empresa)</a:t>
                      </a: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700"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100,00</a:t>
                      </a:r>
                      <a:endParaRPr lang="es-EC" sz="17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700"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s-EC" sz="17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700" b="1"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50,00</a:t>
                      </a:r>
                      <a:endParaRPr lang="es-EC" sz="17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8227945"/>
                  </a:ext>
                </a:extLst>
              </a:tr>
              <a:tr h="349638">
                <a:tc>
                  <a:txBody>
                    <a:bodyPr/>
                    <a:lstStyle/>
                    <a:p>
                      <a:pPr>
                        <a:lnSpc>
                          <a:spcPct val="107000"/>
                        </a:lnSpc>
                        <a:spcAft>
                          <a:spcPts val="0"/>
                        </a:spcAft>
                      </a:pPr>
                      <a:r>
                        <a:rPr lang="es-EC" sz="1700"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Restaurante</a:t>
                      </a:r>
                      <a:r>
                        <a:rPr lang="es-EC" sz="1700" baseline="0"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(pequeña </a:t>
                      </a:r>
                      <a:r>
                        <a:rPr lang="es-EC" sz="1700" baseline="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empresa)</a:t>
                      </a:r>
                      <a:endParaRPr lang="es-EC" sz="17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700"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300,00</a:t>
                      </a:r>
                      <a:endParaRPr lang="es-EC" sz="17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s-EC" sz="1700" b="0" i="0" u="none" strike="noStrike" kern="1200" cap="none" spc="0" normalizeH="0" baseline="0" noProof="0" dirty="0" smtClean="0">
                          <a:ln>
                            <a:noFill/>
                          </a:ln>
                          <a:solidFill>
                            <a:srgbClr val="44546A"/>
                          </a:solidFill>
                          <a:effectLst/>
                          <a:uLnTx/>
                          <a:uFillTx/>
                          <a:latin typeface="Calibri" panose="020F0502020204030204" pitchFamily="34" charset="0"/>
                          <a:ea typeface="Times New Roman" panose="02020603050405020304" pitchFamily="18" charset="0"/>
                          <a:cs typeface="Times New Roman" panose="02020603050405020304" pitchFamily="18" charset="0"/>
                        </a:rPr>
                        <a:t>50%</a:t>
                      </a:r>
                      <a:endParaRPr kumimoji="0" lang="es-EC" sz="1700" b="0" i="0" u="none" strike="noStrike" kern="1200" cap="none" spc="0" normalizeH="0" baseline="0" noProof="0" dirty="0">
                        <a:ln>
                          <a:noFill/>
                        </a:ln>
                        <a:solidFill>
                          <a:srgbClr val="44546A"/>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700" b="1"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150,00</a:t>
                      </a:r>
                      <a:endParaRPr lang="es-EC" sz="17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8175661"/>
                  </a:ext>
                </a:extLst>
              </a:tr>
              <a:tr h="260258">
                <a:tc>
                  <a:txBody>
                    <a:bodyPr/>
                    <a:lstStyle/>
                    <a:p>
                      <a:pPr>
                        <a:lnSpc>
                          <a:spcPct val="107000"/>
                        </a:lnSpc>
                        <a:spcAft>
                          <a:spcPts val="0"/>
                        </a:spcAft>
                      </a:pPr>
                      <a:r>
                        <a:rPr lang="es-EC" sz="1700"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Agencia dual -</a:t>
                      </a:r>
                      <a:r>
                        <a:rPr lang="es-EC" sz="1700" baseline="0"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C" sz="1700"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AAVV/ Operador</a:t>
                      </a:r>
                      <a:r>
                        <a:rPr lang="es-EC" sz="1700" baseline="0"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turístico (mediana empresa)</a:t>
                      </a:r>
                      <a:endParaRPr lang="es-EC" sz="17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700"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700,00</a:t>
                      </a:r>
                      <a:endParaRPr lang="es-EC" sz="17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s-EC" sz="1700" b="0" i="0" u="none" strike="noStrike" kern="1200" cap="none" spc="0" normalizeH="0" baseline="0" noProof="0" dirty="0" smtClean="0">
                          <a:ln>
                            <a:noFill/>
                          </a:ln>
                          <a:solidFill>
                            <a:srgbClr val="44546A"/>
                          </a:solidFill>
                          <a:effectLst/>
                          <a:uLnTx/>
                          <a:uFillTx/>
                          <a:latin typeface="Calibri" panose="020F0502020204030204" pitchFamily="34" charset="0"/>
                          <a:ea typeface="Times New Roman" panose="02020603050405020304" pitchFamily="18" charset="0"/>
                          <a:cs typeface="Times New Roman" panose="02020603050405020304" pitchFamily="18" charset="0"/>
                        </a:rPr>
                        <a:t>50%</a:t>
                      </a:r>
                      <a:endParaRPr kumimoji="0" lang="es-EC" sz="1700" b="0" i="0" u="none" strike="noStrike" kern="1200" cap="none" spc="0" normalizeH="0" baseline="0" noProof="0" dirty="0">
                        <a:ln>
                          <a:noFill/>
                        </a:ln>
                        <a:solidFill>
                          <a:srgbClr val="44546A"/>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700" b="1"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350,00</a:t>
                      </a:r>
                      <a:endParaRPr lang="es-EC" sz="17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7471358"/>
                  </a:ext>
                </a:extLst>
              </a:tr>
              <a:tr h="310552">
                <a:tc>
                  <a:txBody>
                    <a:bodyPr/>
                    <a:lstStyle/>
                    <a:p>
                      <a:pPr>
                        <a:lnSpc>
                          <a:spcPct val="107000"/>
                        </a:lnSpc>
                        <a:spcAft>
                          <a:spcPts val="0"/>
                        </a:spcAft>
                      </a:pPr>
                      <a:r>
                        <a:rPr lang="es-EC" sz="1700"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Hotel (</a:t>
                      </a:r>
                      <a:r>
                        <a:rPr lang="es-EC" sz="17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empresa </a:t>
                      </a:r>
                      <a:r>
                        <a:rPr lang="es-EC" sz="1700"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grande)</a:t>
                      </a:r>
                      <a:endParaRPr lang="es-EC" sz="17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700"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2.600,00</a:t>
                      </a:r>
                      <a:endParaRPr lang="es-EC" sz="17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s-EC" sz="1700" b="0" i="0" u="none" strike="noStrike" kern="1200" cap="none" spc="0" normalizeH="0" baseline="0" noProof="0" dirty="0" smtClean="0">
                          <a:ln>
                            <a:noFill/>
                          </a:ln>
                          <a:solidFill>
                            <a:srgbClr val="44546A"/>
                          </a:solidFill>
                          <a:effectLst/>
                          <a:uLnTx/>
                          <a:uFillTx/>
                          <a:latin typeface="Calibri" panose="020F0502020204030204" pitchFamily="34" charset="0"/>
                          <a:ea typeface="Times New Roman" panose="02020603050405020304" pitchFamily="18" charset="0"/>
                          <a:cs typeface="Times New Roman" panose="02020603050405020304" pitchFamily="18" charset="0"/>
                        </a:rPr>
                        <a:t>50%</a:t>
                      </a:r>
                      <a:endParaRPr kumimoji="0" lang="es-EC" sz="1700" b="0" i="0" u="none" strike="noStrike" kern="1200" cap="none" spc="0" normalizeH="0" baseline="0" noProof="0" dirty="0">
                        <a:ln>
                          <a:noFill/>
                        </a:ln>
                        <a:solidFill>
                          <a:srgbClr val="44546A"/>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700" b="1"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1.300,00</a:t>
                      </a:r>
                      <a:endParaRPr lang="es-EC" sz="17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3164329"/>
                  </a:ext>
                </a:extLst>
              </a:tr>
            </a:tbl>
          </a:graphicData>
        </a:graphic>
      </p:graphicFrame>
      <p:sp>
        <p:nvSpPr>
          <p:cNvPr id="8" name="Rectángulo: esquinas redondeadas 11">
            <a:extLst>
              <a:ext uri="{FF2B5EF4-FFF2-40B4-BE49-F238E27FC236}">
                <a16:creationId xmlns:a16="http://schemas.microsoft.com/office/drawing/2014/main" id="{E83EA1BB-5C39-420C-8B48-A044B91A92D4}"/>
              </a:ext>
            </a:extLst>
          </p:cNvPr>
          <p:cNvSpPr/>
          <p:nvPr/>
        </p:nvSpPr>
        <p:spPr>
          <a:xfrm>
            <a:off x="360363" y="5031261"/>
            <a:ext cx="11472830" cy="897692"/>
          </a:xfrm>
          <a:prstGeom prst="round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800"/>
              </a:spcAft>
            </a:pPr>
            <a:r>
              <a:rPr lang="es-EC" sz="2000" b="1" dirty="0">
                <a:solidFill>
                  <a:schemeClr val="tx2"/>
                </a:solidFill>
                <a:latin typeface="Candara" panose="020E0502030303020204" pitchFamily="34" charset="0"/>
                <a:ea typeface="Calibri" panose="020F0502020204030204" pitchFamily="34" charset="0"/>
              </a:rPr>
              <a:t>Reducción </a:t>
            </a:r>
            <a:r>
              <a:rPr lang="es-EC" sz="2000" b="1" dirty="0" smtClean="0">
                <a:solidFill>
                  <a:schemeClr val="tx2"/>
                </a:solidFill>
                <a:latin typeface="Candara" panose="020E0502030303020204" pitchFamily="34" charset="0"/>
                <a:ea typeface="Calibri" panose="020F0502020204030204" pitchFamily="34" charset="0"/>
              </a:rPr>
              <a:t>ayuda a sostener el empleo. </a:t>
            </a:r>
          </a:p>
          <a:p>
            <a:pPr lvl="0" algn="ctr">
              <a:spcAft>
                <a:spcPts val="800"/>
              </a:spcAft>
            </a:pPr>
            <a:r>
              <a:rPr lang="es-EC" sz="2000" b="1" dirty="0" smtClean="0">
                <a:solidFill>
                  <a:schemeClr val="tx2"/>
                </a:solidFill>
                <a:latin typeface="Candara" panose="020E0502030303020204" pitchFamily="34" charset="0"/>
                <a:ea typeface="Calibri" panose="020F0502020204030204" pitchFamily="34" charset="0"/>
              </a:rPr>
              <a:t>Ej</a:t>
            </a:r>
            <a:r>
              <a:rPr lang="es-EC" sz="2000" b="1" dirty="0">
                <a:solidFill>
                  <a:schemeClr val="tx2"/>
                </a:solidFill>
                <a:latin typeface="Candara" panose="020E0502030303020204" pitchFamily="34" charset="0"/>
                <a:ea typeface="Calibri" panose="020F0502020204030204" pitchFamily="34" charset="0"/>
              </a:rPr>
              <a:t>. </a:t>
            </a:r>
            <a:r>
              <a:rPr lang="es-EC" sz="2000" b="1" dirty="0" smtClean="0">
                <a:solidFill>
                  <a:schemeClr val="tx2"/>
                </a:solidFill>
                <a:latin typeface="Candara" panose="020E0502030303020204" pitchFamily="34" charset="0"/>
                <a:ea typeface="Calibri" panose="020F0502020204030204" pitchFamily="34" charset="0"/>
              </a:rPr>
              <a:t>Hotel con ahorro </a:t>
            </a:r>
            <a:r>
              <a:rPr lang="es-EC" sz="2000" b="1" dirty="0">
                <a:solidFill>
                  <a:schemeClr val="tx2"/>
                </a:solidFill>
                <a:latin typeface="Candara" panose="020E0502030303020204" pitchFamily="34" charset="0"/>
                <a:ea typeface="Calibri" panose="020F0502020204030204" pitchFamily="34" charset="0"/>
              </a:rPr>
              <a:t>de $</a:t>
            </a:r>
            <a:r>
              <a:rPr lang="es-EC" sz="2000" b="1" dirty="0" smtClean="0">
                <a:solidFill>
                  <a:schemeClr val="tx2"/>
                </a:solidFill>
                <a:latin typeface="Candara" panose="020E0502030303020204" pitchFamily="34" charset="0"/>
                <a:ea typeface="Calibri" panose="020F0502020204030204" pitchFamily="34" charset="0"/>
              </a:rPr>
              <a:t> 1.300, podría </a:t>
            </a:r>
            <a:r>
              <a:rPr lang="es-EC" sz="2200" b="1" dirty="0">
                <a:solidFill>
                  <a:srgbClr val="C00000"/>
                </a:solidFill>
                <a:latin typeface="Candara" panose="020E0502030303020204" pitchFamily="34" charset="0"/>
                <a:ea typeface="Calibri" panose="020F0502020204030204" pitchFamily="34" charset="0"/>
              </a:rPr>
              <a:t>financiar el pago de un </a:t>
            </a:r>
            <a:r>
              <a:rPr lang="es-EC" sz="2200" b="1" dirty="0" smtClean="0">
                <a:solidFill>
                  <a:srgbClr val="C00000"/>
                </a:solidFill>
                <a:latin typeface="Candara" panose="020E0502030303020204" pitchFamily="34" charset="0"/>
                <a:ea typeface="Calibri" panose="020F0502020204030204" pitchFamily="34" charset="0"/>
              </a:rPr>
              <a:t>empleado por 3 </a:t>
            </a:r>
            <a:r>
              <a:rPr lang="es-EC" sz="2200" b="1" dirty="0">
                <a:solidFill>
                  <a:srgbClr val="C00000"/>
                </a:solidFill>
                <a:latin typeface="Candara" panose="020E0502030303020204" pitchFamily="34" charset="0"/>
                <a:ea typeface="Calibri" panose="020F0502020204030204" pitchFamily="34" charset="0"/>
              </a:rPr>
              <a:t>meses (SBU).</a:t>
            </a:r>
            <a:endParaRPr lang="es-EC" sz="2000" b="1" dirty="0">
              <a:solidFill>
                <a:schemeClr val="tx2"/>
              </a:solidFill>
              <a:latin typeface="Candara" panose="020E0502030303020204" pitchFamily="34" charset="0"/>
            </a:endParaRPr>
          </a:p>
        </p:txBody>
      </p:sp>
    </p:spTree>
    <p:extLst>
      <p:ext uri="{BB962C8B-B14F-4D97-AF65-F5344CB8AC3E}">
        <p14:creationId xmlns:p14="http://schemas.microsoft.com/office/powerpoint/2010/main" val="2166671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5">
            <a:extLst>
              <a:ext uri="{FF2B5EF4-FFF2-40B4-BE49-F238E27FC236}">
                <a16:creationId xmlns:a16="http://schemas.microsoft.com/office/drawing/2014/main" id="{B7F716A5-93A6-4F71-8EF8-FB2540B453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5288" y="6244941"/>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6">
            <a:extLst>
              <a:ext uri="{FF2B5EF4-FFF2-40B4-BE49-F238E27FC236}">
                <a16:creationId xmlns:a16="http://schemas.microsoft.com/office/drawing/2014/main" id="{A245BEAB-C6BA-47FE-BA41-43B3C56997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 r="16756" b="-179057"/>
          <a:stretch>
            <a:fillRect/>
          </a:stretch>
        </p:blipFill>
        <p:spPr bwMode="auto">
          <a:xfrm>
            <a:off x="360363" y="6446554"/>
            <a:ext cx="1030668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dfabara\Downloads\PortadasInstancias_productividad (1).jpg">
            <a:extLst>
              <a:ext uri="{FF2B5EF4-FFF2-40B4-BE49-F238E27FC236}">
                <a16:creationId xmlns:a16="http://schemas.microsoft.com/office/drawing/2014/main" id="{B95FC5E0-ABF4-4272-B4E2-BA662E81D0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31606" b="30493"/>
          <a:stretch>
            <a:fillRect/>
          </a:stretch>
        </p:blipFill>
        <p:spPr bwMode="auto">
          <a:xfrm>
            <a:off x="41275" y="-1588"/>
            <a:ext cx="1706663" cy="6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1">
            <a:extLst>
              <a:ext uri="{FF2B5EF4-FFF2-40B4-BE49-F238E27FC236}">
                <a16:creationId xmlns:a16="http://schemas.microsoft.com/office/drawing/2014/main" id="{4DFBE935-E67C-4AD2-8702-FDBAA47624EA}"/>
              </a:ext>
            </a:extLst>
          </p:cNvPr>
          <p:cNvSpPr txBox="1">
            <a:spLocks/>
          </p:cNvSpPr>
          <p:nvPr/>
        </p:nvSpPr>
        <p:spPr>
          <a:xfrm>
            <a:off x="838200" y="9933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b="1" kern="0" dirty="0">
                <a:solidFill>
                  <a:srgbClr val="376092"/>
                </a:solidFill>
                <a:latin typeface="Candara" panose="020E0502030303020204" pitchFamily="34" charset="0"/>
                <a:ea typeface="MS Gothic" panose="020B0609070205080204" pitchFamily="49" charset="-128"/>
                <a:cs typeface="Times New Roman" panose="02020603050405020304" pitchFamily="18" charset="0"/>
              </a:rPr>
              <a:t>Art. […]. - Medida de compensación</a:t>
            </a:r>
            <a:endParaRPr lang="en-US" sz="2800" b="1" kern="0" dirty="0">
              <a:solidFill>
                <a:srgbClr val="376092"/>
              </a:solidFill>
              <a:latin typeface="Candara" panose="020E0502030303020204" pitchFamily="34" charset="0"/>
              <a:ea typeface="MS Gothic" panose="020B0609070205080204" pitchFamily="49" charset="-128"/>
              <a:cs typeface="Times New Roman" panose="02020603050405020304" pitchFamily="18" charset="0"/>
            </a:endParaRPr>
          </a:p>
        </p:txBody>
      </p:sp>
      <p:sp>
        <p:nvSpPr>
          <p:cNvPr id="8" name="Marcador de contenido 2">
            <a:extLst>
              <a:ext uri="{FF2B5EF4-FFF2-40B4-BE49-F238E27FC236}">
                <a16:creationId xmlns:a16="http://schemas.microsoft.com/office/drawing/2014/main" id="{12478B40-9CD0-4224-B64B-A241A07E1E59}"/>
              </a:ext>
            </a:extLst>
          </p:cNvPr>
          <p:cNvSpPr txBox="1">
            <a:spLocks/>
          </p:cNvSpPr>
          <p:nvPr/>
        </p:nvSpPr>
        <p:spPr>
          <a:xfrm>
            <a:off x="838200" y="2141337"/>
            <a:ext cx="10515600" cy="17262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s-EC" sz="22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En cumplimiento de lo dispuesto en el artículo 169 del Código Orgánico de Organización Territorial, Autonomía y Descentralización, la medida de compensación prevista por la concesión de este incentivo o beneficio tributario, es el </a:t>
            </a:r>
            <a:r>
              <a:rPr lang="es-EC" sz="2200" b="1"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incremento progresivo de nuevos contribuyentes</a:t>
            </a:r>
            <a:r>
              <a:rPr lang="es-EC" sz="22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 en el Catastro de Establecimientos Turísticos del Distrito Metropolitano de Quito, de acuerdo al Informe </a:t>
            </a:r>
            <a:r>
              <a:rPr lang="es-EC" sz="2200" kern="0" dirty="0" smtClean="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de la EP Quito Turismo, </a:t>
            </a:r>
            <a:r>
              <a:rPr lang="es-EC" sz="22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que se adjunta como </a:t>
            </a:r>
            <a:r>
              <a:rPr lang="es-EC" sz="2200" kern="0" dirty="0" smtClean="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Anexo. </a:t>
            </a:r>
            <a:endParaRPr lang="es-EC" sz="22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2089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Google Shape;88;p1">
            <a:extLst>
              <a:ext uri="{FF2B5EF4-FFF2-40B4-BE49-F238E27FC236}">
                <a16:creationId xmlns:a16="http://schemas.microsoft.com/office/drawing/2014/main" id="{67430637-24AC-419D-A852-5A7F610782A7}"/>
              </a:ext>
            </a:extLst>
          </p:cNvPr>
          <p:cNvSpPr txBox="1">
            <a:spLocks noChangeArrowheads="1"/>
          </p:cNvSpPr>
          <p:nvPr/>
        </p:nvSpPr>
        <p:spPr bwMode="auto">
          <a:xfrm>
            <a:off x="1830428" y="2400629"/>
            <a:ext cx="8568935" cy="169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s-EC" altLang="en-US" sz="2600" b="1" dirty="0" smtClean="0">
                <a:solidFill>
                  <a:srgbClr val="376092"/>
                </a:solidFill>
                <a:latin typeface="Calibri" panose="020F0502020204030204" pitchFamily="34" charset="0"/>
                <a:cs typeface="Calibri" panose="020F0502020204030204" pitchFamily="34" charset="0"/>
                <a:sym typeface="Calibri" panose="020F0502020204030204" pitchFamily="34" charset="0"/>
              </a:rPr>
              <a:t>INFORME TÉCNICO</a:t>
            </a:r>
          </a:p>
          <a:p>
            <a:pPr algn="ctr"/>
            <a:endParaRPr lang="es-EC" altLang="en-US" sz="2600" b="1" dirty="0" smtClean="0">
              <a:solidFill>
                <a:srgbClr val="376092"/>
              </a:solidFill>
              <a:latin typeface="Calibri" panose="020F0502020204030204" pitchFamily="34" charset="0"/>
              <a:cs typeface="Calibri" panose="020F0502020204030204" pitchFamily="34" charset="0"/>
              <a:sym typeface="Calibri" panose="020F0502020204030204" pitchFamily="34" charset="0"/>
            </a:endParaRPr>
          </a:p>
          <a:p>
            <a:pPr algn="ctr"/>
            <a:r>
              <a:rPr lang="en-US" altLang="en-US" sz="2600" b="1" dirty="0" smtClean="0">
                <a:solidFill>
                  <a:srgbClr val="376092"/>
                </a:solidFill>
                <a:latin typeface="Calibri" panose="020F0502020204030204" pitchFamily="34" charset="0"/>
                <a:cs typeface="Calibri" panose="020F0502020204030204" pitchFamily="34" charset="0"/>
              </a:rPr>
              <a:t>EMPRESA PÚBLICA METROPOLITANA DE GESTIÓN DE DESTINO TURÍSTICO - QUITO TURISMO</a:t>
            </a:r>
            <a:endParaRPr lang="en-US" altLang="en-US" sz="2600" b="1" dirty="0">
              <a:solidFill>
                <a:srgbClr val="376092"/>
              </a:solidFill>
              <a:latin typeface="Calibri" panose="020F0502020204030204" pitchFamily="34" charset="0"/>
              <a:cs typeface="Calibri" panose="020F0502020204030204" pitchFamily="34" charset="0"/>
            </a:endParaRPr>
          </a:p>
        </p:txBody>
      </p:sp>
      <p:pic>
        <p:nvPicPr>
          <p:cNvPr id="6" name="Imagen 5">
            <a:extLst>
              <a:ext uri="{FF2B5EF4-FFF2-40B4-BE49-F238E27FC236}">
                <a16:creationId xmlns:a16="http://schemas.microsoft.com/office/drawing/2014/main" id="{2D0A86A2-4CAE-41FB-9343-AF84F9052B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3572" y="5807276"/>
            <a:ext cx="1243123" cy="625833"/>
          </a:xfrm>
          <a:prstGeom prst="rect">
            <a:avLst/>
          </a:prstGeom>
        </p:spPr>
      </p:pic>
      <p:pic>
        <p:nvPicPr>
          <p:cNvPr id="7" name="Imagen 6">
            <a:extLst>
              <a:ext uri="{FF2B5EF4-FFF2-40B4-BE49-F238E27FC236}">
                <a16:creationId xmlns:a16="http://schemas.microsoft.com/office/drawing/2014/main" id="{AADC37EE-C892-47A2-B35B-AA9362E5AAB0}"/>
              </a:ext>
            </a:extLst>
          </p:cNvPr>
          <p:cNvPicPr>
            <a:picLocks noChangeAspect="1"/>
          </p:cNvPicPr>
          <p:nvPr/>
        </p:nvPicPr>
        <p:blipFill rotWithShape="1">
          <a:blip r:embed="rId4"/>
          <a:srcRect t="2" r="16755" b="-179058"/>
          <a:stretch/>
        </p:blipFill>
        <p:spPr>
          <a:xfrm>
            <a:off x="361036" y="6209818"/>
            <a:ext cx="10092536" cy="446582"/>
          </a:xfrm>
          <a:prstGeom prst="rect">
            <a:avLst/>
          </a:prstGeom>
        </p:spPr>
      </p:pic>
    </p:spTree>
    <p:extLst>
      <p:ext uri="{BB962C8B-B14F-4D97-AF65-F5344CB8AC3E}">
        <p14:creationId xmlns:p14="http://schemas.microsoft.com/office/powerpoint/2010/main" val="2718935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1C8410-6795-4CD1-9A9D-90F7A80275E6}"/>
              </a:ext>
            </a:extLst>
          </p:cNvPr>
          <p:cNvSpPr>
            <a:spLocks noGrp="1"/>
          </p:cNvSpPr>
          <p:nvPr>
            <p:ph type="title"/>
          </p:nvPr>
        </p:nvSpPr>
        <p:spPr>
          <a:xfrm>
            <a:off x="1159304" y="1083676"/>
            <a:ext cx="10018036" cy="550156"/>
          </a:xfrm>
        </p:spPr>
        <p:txBody>
          <a:bodyPr>
            <a:normAutofit/>
          </a:bodyPr>
          <a:lstStyle/>
          <a:p>
            <a:r>
              <a:rPr lang="es-ES" sz="2800" b="1" kern="0" dirty="0">
                <a:solidFill>
                  <a:srgbClr val="376092"/>
                </a:solidFill>
                <a:latin typeface="Candara" panose="020E0502030303020204" pitchFamily="34" charset="0"/>
                <a:ea typeface="MS Gothic" panose="020B0609070205080204" pitchFamily="49" charset="-128"/>
                <a:cs typeface="Times New Roman" panose="02020603050405020304" pitchFamily="18" charset="0"/>
              </a:rPr>
              <a:t>Impacto presupuestario</a:t>
            </a:r>
            <a:endParaRPr lang="en-US" sz="2800" b="1" kern="0" dirty="0">
              <a:solidFill>
                <a:srgbClr val="376092"/>
              </a:solidFill>
              <a:latin typeface="Candara" panose="020E0502030303020204" pitchFamily="34" charset="0"/>
              <a:ea typeface="MS Gothic" panose="020B0609070205080204" pitchFamily="49" charset="-128"/>
              <a:cs typeface="Times New Roman" panose="02020603050405020304" pitchFamily="18" charset="0"/>
            </a:endParaRPr>
          </a:p>
        </p:txBody>
      </p:sp>
      <p:sp>
        <p:nvSpPr>
          <p:cNvPr id="3" name="Marcador de contenido 2">
            <a:extLst>
              <a:ext uri="{FF2B5EF4-FFF2-40B4-BE49-F238E27FC236}">
                <a16:creationId xmlns:a16="http://schemas.microsoft.com/office/drawing/2014/main" id="{8D620661-B84F-494F-B6D4-E1D7FC009FAF}"/>
              </a:ext>
            </a:extLst>
          </p:cNvPr>
          <p:cNvSpPr>
            <a:spLocks noGrp="1"/>
          </p:cNvSpPr>
          <p:nvPr>
            <p:ph idx="1"/>
          </p:nvPr>
        </p:nvSpPr>
        <p:spPr>
          <a:xfrm>
            <a:off x="1126962" y="1827244"/>
            <a:ext cx="10515600" cy="4543492"/>
          </a:xfrm>
        </p:spPr>
        <p:txBody>
          <a:bodyPr/>
          <a:lstStyle/>
          <a:p>
            <a:pPr marL="0" indent="0" algn="l">
              <a:buNone/>
            </a:pPr>
            <a:r>
              <a:rPr lang="es-EC" sz="1800" b="0" i="0" u="none" strike="noStrike" baseline="0" dirty="0">
                <a:solidFill>
                  <a:schemeClr val="tx2"/>
                </a:solidFill>
                <a:latin typeface="Candara" panose="020E0502030303020204" pitchFamily="34" charset="0"/>
              </a:rPr>
              <a:t>La reducción</a:t>
            </a:r>
            <a:r>
              <a:rPr lang="es-EC" sz="1800" b="0" i="0" u="none" strike="noStrike" dirty="0">
                <a:solidFill>
                  <a:schemeClr val="tx2"/>
                </a:solidFill>
                <a:latin typeface="Candara" panose="020E0502030303020204" pitchFamily="34" charset="0"/>
              </a:rPr>
              <a:t> en </a:t>
            </a:r>
            <a:r>
              <a:rPr lang="es-EC" sz="1800" dirty="0">
                <a:solidFill>
                  <a:schemeClr val="tx2"/>
                </a:solidFill>
                <a:latin typeface="Candara" panose="020E0502030303020204" pitchFamily="34" charset="0"/>
              </a:rPr>
              <a:t>la tarifa </a:t>
            </a:r>
            <a:r>
              <a:rPr lang="es-EC" sz="1800" dirty="0" smtClean="0">
                <a:solidFill>
                  <a:schemeClr val="tx2"/>
                </a:solidFill>
                <a:latin typeface="Candara" panose="020E0502030303020204" pitchFamily="34" charset="0"/>
              </a:rPr>
              <a:t>d</a:t>
            </a:r>
            <a:r>
              <a:rPr lang="es-EC" sz="1800" b="0" i="0" u="none" strike="noStrike" baseline="0" dirty="0" smtClean="0">
                <a:solidFill>
                  <a:schemeClr val="tx2"/>
                </a:solidFill>
                <a:latin typeface="Candara" panose="020E0502030303020204" pitchFamily="34" charset="0"/>
              </a:rPr>
              <a:t>e la tasa</a:t>
            </a:r>
            <a:r>
              <a:rPr lang="es-EC" sz="1800" b="0" i="0" u="none" strike="noStrike" dirty="0" smtClean="0">
                <a:solidFill>
                  <a:schemeClr val="tx2"/>
                </a:solidFill>
                <a:latin typeface="Candara" panose="020E0502030303020204" pitchFamily="34" charset="0"/>
              </a:rPr>
              <a:t> de turismo</a:t>
            </a:r>
            <a:r>
              <a:rPr lang="es-EC" sz="1800" b="1" i="0" u="none" strike="noStrike" baseline="0" dirty="0" smtClean="0">
                <a:solidFill>
                  <a:schemeClr val="tx2"/>
                </a:solidFill>
                <a:latin typeface="Candara" panose="020E0502030303020204" pitchFamily="34" charset="0"/>
              </a:rPr>
              <a:t> </a:t>
            </a:r>
            <a:r>
              <a:rPr lang="es-EC" sz="1800" b="0" i="0" u="none" strike="noStrike" baseline="0" dirty="0">
                <a:solidFill>
                  <a:schemeClr val="tx2"/>
                </a:solidFill>
                <a:latin typeface="Candara" panose="020E0502030303020204" pitchFamily="34" charset="0"/>
              </a:rPr>
              <a:t>implicaría </a:t>
            </a:r>
            <a:r>
              <a:rPr lang="es-EC" sz="1800" b="0" i="0" u="none" strike="noStrike" baseline="0" dirty="0" smtClean="0">
                <a:solidFill>
                  <a:schemeClr val="tx2"/>
                </a:solidFill>
                <a:latin typeface="Candara" panose="020E0502030303020204" pitchFamily="34" charset="0"/>
              </a:rPr>
              <a:t>un</a:t>
            </a:r>
            <a:r>
              <a:rPr lang="es-EC" sz="1800" b="0" i="0" u="none" strike="noStrike" dirty="0" smtClean="0">
                <a:solidFill>
                  <a:schemeClr val="tx2"/>
                </a:solidFill>
                <a:latin typeface="Candara" panose="020E0502030303020204" pitchFamily="34" charset="0"/>
              </a:rPr>
              <a:t> impacto </a:t>
            </a:r>
            <a:r>
              <a:rPr lang="es-EC" sz="1800" b="0" i="0" u="none" strike="noStrike" baseline="0" dirty="0" smtClean="0">
                <a:solidFill>
                  <a:schemeClr val="tx2"/>
                </a:solidFill>
                <a:latin typeface="Candara" panose="020E0502030303020204" pitchFamily="34" charset="0"/>
              </a:rPr>
              <a:t>en </a:t>
            </a:r>
            <a:r>
              <a:rPr lang="es-EC" sz="1800" b="0" i="0" u="none" strike="noStrike" baseline="0" dirty="0">
                <a:solidFill>
                  <a:schemeClr val="tx2"/>
                </a:solidFill>
                <a:latin typeface="Candara" panose="020E0502030303020204" pitchFamily="34" charset="0"/>
              </a:rPr>
              <a:t>el año </a:t>
            </a:r>
            <a:r>
              <a:rPr lang="es-EC" sz="1800" b="0" i="0" u="none" strike="noStrike" baseline="0" dirty="0" smtClean="0">
                <a:solidFill>
                  <a:schemeClr val="tx2"/>
                </a:solidFill>
                <a:latin typeface="Candara" panose="020E0502030303020204" pitchFamily="34" charset="0"/>
              </a:rPr>
              <a:t>2021 </a:t>
            </a:r>
            <a:r>
              <a:rPr lang="es-EC" sz="1800" b="0" i="0" u="none" strike="noStrike" baseline="0" dirty="0">
                <a:solidFill>
                  <a:schemeClr val="tx2"/>
                </a:solidFill>
                <a:latin typeface="Candara" panose="020E0502030303020204" pitchFamily="34" charset="0"/>
              </a:rPr>
              <a:t>de </a:t>
            </a:r>
            <a:r>
              <a:rPr lang="es-EC" sz="2000" b="1" i="0" u="none" strike="noStrike" baseline="0" dirty="0">
                <a:solidFill>
                  <a:schemeClr val="tx2"/>
                </a:solidFill>
                <a:latin typeface="Candara" panose="020E0502030303020204" pitchFamily="34" charset="0"/>
              </a:rPr>
              <a:t>USD</a:t>
            </a:r>
            <a:r>
              <a:rPr lang="es-EC" sz="2000" b="1" i="0" u="none" strike="noStrike" dirty="0">
                <a:solidFill>
                  <a:schemeClr val="tx2"/>
                </a:solidFill>
                <a:latin typeface="Candara" panose="020E0502030303020204" pitchFamily="34" charset="0"/>
              </a:rPr>
              <a:t> </a:t>
            </a:r>
            <a:r>
              <a:rPr lang="es-EC" sz="2000" b="1" i="0" u="none" strike="noStrike" baseline="0" dirty="0" smtClean="0">
                <a:solidFill>
                  <a:schemeClr val="tx2"/>
                </a:solidFill>
                <a:latin typeface="Candara" panose="020E0502030303020204" pitchFamily="34" charset="0"/>
              </a:rPr>
              <a:t>350</a:t>
            </a:r>
            <a:r>
              <a:rPr lang="es-EC" sz="2000" b="1" i="0" u="none" strike="noStrike" dirty="0" smtClean="0">
                <a:solidFill>
                  <a:schemeClr val="tx2"/>
                </a:solidFill>
                <a:latin typeface="Candara" panose="020E0502030303020204" pitchFamily="34" charset="0"/>
              </a:rPr>
              <a:t> mil</a:t>
            </a:r>
            <a:r>
              <a:rPr lang="es-EC" sz="1800" b="1" i="0" u="none" strike="noStrike" dirty="0" smtClean="0">
                <a:solidFill>
                  <a:schemeClr val="tx2"/>
                </a:solidFill>
                <a:latin typeface="Candara" panose="020E0502030303020204" pitchFamily="34" charset="0"/>
              </a:rPr>
              <a:t>.</a:t>
            </a:r>
            <a:endParaRPr lang="en-US" dirty="0">
              <a:solidFill>
                <a:schemeClr val="tx2"/>
              </a:solidFill>
              <a:latin typeface="Candara" panose="020E0502030303020204" pitchFamily="34" charset="0"/>
            </a:endParaRPr>
          </a:p>
        </p:txBody>
      </p:sp>
      <p:pic>
        <p:nvPicPr>
          <p:cNvPr id="4" name="Imagen 5">
            <a:extLst>
              <a:ext uri="{FF2B5EF4-FFF2-40B4-BE49-F238E27FC236}">
                <a16:creationId xmlns:a16="http://schemas.microsoft.com/office/drawing/2014/main" id="{E2D1D1E5-8D57-47BD-9656-6A96735856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5288" y="6244941"/>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6">
            <a:extLst>
              <a:ext uri="{FF2B5EF4-FFF2-40B4-BE49-F238E27FC236}">
                <a16:creationId xmlns:a16="http://schemas.microsoft.com/office/drawing/2014/main" id="{58F647FD-325D-44C5-A5C1-6F0A9502DC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 r="16756" b="-179057"/>
          <a:stretch>
            <a:fillRect/>
          </a:stretch>
        </p:blipFill>
        <p:spPr bwMode="auto">
          <a:xfrm>
            <a:off x="360363" y="6446554"/>
            <a:ext cx="1030668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dfabara\Downloads\PortadasInstancias_productividad (1).jpg">
            <a:extLst>
              <a:ext uri="{FF2B5EF4-FFF2-40B4-BE49-F238E27FC236}">
                <a16:creationId xmlns:a16="http://schemas.microsoft.com/office/drawing/2014/main" id="{239C9597-4D10-4BB5-84D3-309B4B19FA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31606" b="30493"/>
          <a:stretch>
            <a:fillRect/>
          </a:stretch>
        </p:blipFill>
        <p:spPr bwMode="auto">
          <a:xfrm>
            <a:off x="41275" y="-1588"/>
            <a:ext cx="1706663" cy="6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a 8">
            <a:extLst>
              <a:ext uri="{FF2B5EF4-FFF2-40B4-BE49-F238E27FC236}">
                <a16:creationId xmlns:a16="http://schemas.microsoft.com/office/drawing/2014/main" id="{BA528B0D-95A9-42C6-A611-1A1F5F96EA61}"/>
              </a:ext>
            </a:extLst>
          </p:cNvPr>
          <p:cNvGraphicFramePr>
            <a:graphicFrameLocks noGrp="1"/>
          </p:cNvGraphicFramePr>
          <p:nvPr>
            <p:extLst>
              <p:ext uri="{D42A27DB-BD31-4B8C-83A1-F6EECF244321}">
                <p14:modId xmlns:p14="http://schemas.microsoft.com/office/powerpoint/2010/main" val="1377316002"/>
              </p:ext>
            </p:extLst>
          </p:nvPr>
        </p:nvGraphicFramePr>
        <p:xfrm>
          <a:off x="1912961" y="2619087"/>
          <a:ext cx="8366078" cy="1257300"/>
        </p:xfrm>
        <a:graphic>
          <a:graphicData uri="http://schemas.openxmlformats.org/drawingml/2006/table">
            <a:tbl>
              <a:tblPr/>
              <a:tblGrid>
                <a:gridCol w="2661313">
                  <a:extLst>
                    <a:ext uri="{9D8B030D-6E8A-4147-A177-3AD203B41FA5}">
                      <a16:colId xmlns:a16="http://schemas.microsoft.com/office/drawing/2014/main" val="4136602964"/>
                    </a:ext>
                  </a:extLst>
                </a:gridCol>
                <a:gridCol w="2016356">
                  <a:extLst>
                    <a:ext uri="{9D8B030D-6E8A-4147-A177-3AD203B41FA5}">
                      <a16:colId xmlns:a16="http://schemas.microsoft.com/office/drawing/2014/main" val="618645894"/>
                    </a:ext>
                  </a:extLst>
                </a:gridCol>
                <a:gridCol w="1619794">
                  <a:extLst>
                    <a:ext uri="{9D8B030D-6E8A-4147-A177-3AD203B41FA5}">
                      <a16:colId xmlns:a16="http://schemas.microsoft.com/office/drawing/2014/main" val="247609426"/>
                    </a:ext>
                  </a:extLst>
                </a:gridCol>
                <a:gridCol w="2068615">
                  <a:extLst>
                    <a:ext uri="{9D8B030D-6E8A-4147-A177-3AD203B41FA5}">
                      <a16:colId xmlns:a16="http://schemas.microsoft.com/office/drawing/2014/main" val="4064794734"/>
                    </a:ext>
                  </a:extLst>
                </a:gridCol>
              </a:tblGrid>
              <a:tr h="238125">
                <a:tc gridSpan="4">
                  <a:txBody>
                    <a:bodyPr/>
                    <a:lstStyle/>
                    <a:p>
                      <a:pPr algn="ctr" fontAlgn="b"/>
                      <a:r>
                        <a:rPr lang="es-EC" sz="1600" b="1" i="0" u="none" strike="noStrike" dirty="0" smtClean="0">
                          <a:solidFill>
                            <a:srgbClr val="FFFFFF"/>
                          </a:solidFill>
                          <a:effectLst/>
                          <a:latin typeface="Calibri" panose="020F0502020204030204" pitchFamily="34" charset="0"/>
                        </a:rPr>
                        <a:t>TASA DE TURISMO</a:t>
                      </a:r>
                      <a:endParaRPr lang="es-EC" sz="1600" b="1" i="0" u="none" strike="noStrike" dirty="0">
                        <a:solidFill>
                          <a:srgbClr val="FFFFFF"/>
                        </a:solidFill>
                        <a:effectLst/>
                        <a:latin typeface="Calibri" panose="020F0502020204030204" pitchFamily="34" charset="0"/>
                      </a:endParaRPr>
                    </a:p>
                  </a:txBody>
                  <a:tcPr marL="9525" marR="9525" marT="9525" marB="0" anchor="ctr">
                    <a:lnL>
                      <a:noFill/>
                    </a:lnL>
                    <a:lnR>
                      <a:noFill/>
                    </a:lnR>
                    <a:lnT>
                      <a:noFill/>
                    </a:lnT>
                    <a:lnB>
                      <a:noFill/>
                    </a:lnB>
                    <a:solidFill>
                      <a:schemeClr val="tx2"/>
                    </a:solid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278750998"/>
                  </a:ext>
                </a:extLst>
              </a:tr>
              <a:tr h="190500">
                <a:tc>
                  <a:txBody>
                    <a:bodyPr/>
                    <a:lstStyle/>
                    <a:p>
                      <a:pPr algn="l" fontAlgn="b"/>
                      <a:endParaRPr lang="es-EC"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4342925"/>
                  </a:ext>
                </a:extLst>
              </a:tr>
              <a:tr h="238125">
                <a:tc>
                  <a:txBody>
                    <a:bodyPr/>
                    <a:lstStyle/>
                    <a:p>
                      <a:pPr algn="ctr" fontAlgn="b"/>
                      <a:r>
                        <a:rPr lang="es-EC" sz="1600" b="1" i="0" u="none" strike="noStrike" dirty="0">
                          <a:solidFill>
                            <a:srgbClr val="FFFFFF"/>
                          </a:solidFill>
                          <a:effectLst/>
                          <a:latin typeface="Calibri" panose="020F0502020204030204" pitchFamily="34" charset="0"/>
                        </a:rPr>
                        <a:t>Detalle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
                      <a:r>
                        <a:rPr lang="es-EC" sz="1600" b="1" i="0" u="none" strike="noStrike" dirty="0" smtClean="0">
                          <a:solidFill>
                            <a:srgbClr val="FFFFFF"/>
                          </a:solidFill>
                          <a:effectLst/>
                          <a:latin typeface="Calibri" panose="020F0502020204030204" pitchFamily="34" charset="0"/>
                        </a:rPr>
                        <a:t>Valor</a:t>
                      </a:r>
                      <a:r>
                        <a:rPr lang="es-EC" sz="1600" b="1" i="0" u="none" strike="noStrike" baseline="0" dirty="0" smtClean="0">
                          <a:solidFill>
                            <a:srgbClr val="FFFFFF"/>
                          </a:solidFill>
                          <a:effectLst/>
                          <a:latin typeface="Calibri" panose="020F0502020204030204" pitchFamily="34" charset="0"/>
                        </a:rPr>
                        <a:t> a recaudar 2021 (USD)</a:t>
                      </a:r>
                      <a:endParaRPr lang="es-EC" sz="16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
                      <a:r>
                        <a:rPr lang="es-EC" sz="1600" b="1" i="0" u="none" strike="noStrike" dirty="0">
                          <a:solidFill>
                            <a:srgbClr val="FFFFFF"/>
                          </a:solidFill>
                          <a:effectLst/>
                          <a:latin typeface="Calibri" panose="020F0502020204030204" pitchFamily="34" charset="0"/>
                        </a:rPr>
                        <a:t>% Reducción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
                      <a:r>
                        <a:rPr lang="es-EC" sz="1600" b="1" i="0" u="none" strike="noStrike" dirty="0">
                          <a:solidFill>
                            <a:srgbClr val="FFFFFF"/>
                          </a:solidFill>
                          <a:effectLst/>
                          <a:latin typeface="Calibri" panose="020F0502020204030204" pitchFamily="34" charset="0"/>
                        </a:rPr>
                        <a:t>Aplicación </a:t>
                      </a:r>
                      <a:r>
                        <a:rPr lang="es-EC" sz="1600" b="1" i="0" u="none" strike="noStrike" dirty="0" smtClean="0">
                          <a:solidFill>
                            <a:srgbClr val="FFFFFF"/>
                          </a:solidFill>
                          <a:effectLst/>
                          <a:latin typeface="Calibri" panose="020F0502020204030204" pitchFamily="34" charset="0"/>
                        </a:rPr>
                        <a:t>reducción (USD)</a:t>
                      </a:r>
                      <a:endParaRPr lang="es-EC" sz="16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2027597211"/>
                  </a:ext>
                </a:extLst>
              </a:tr>
              <a:tr h="238125">
                <a:tc>
                  <a:txBody>
                    <a:bodyPr/>
                    <a:lstStyle/>
                    <a:p>
                      <a:pPr algn="l" fontAlgn="b"/>
                      <a:r>
                        <a:rPr lang="es-EC" sz="1600" b="0" i="0" u="none" strike="noStrike" dirty="0">
                          <a:solidFill>
                            <a:schemeClr val="tx2"/>
                          </a:solidFill>
                          <a:effectLst/>
                          <a:latin typeface="Calibri" panose="020F0502020204030204" pitchFamily="34" charset="0"/>
                        </a:rPr>
                        <a:t>Proforma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600" b="0" i="0" u="none" strike="noStrike" dirty="0" smtClean="0">
                          <a:solidFill>
                            <a:schemeClr val="tx2"/>
                          </a:solidFill>
                          <a:effectLst/>
                          <a:latin typeface="Calibri" panose="020F0502020204030204" pitchFamily="34" charset="0"/>
                        </a:rPr>
                        <a:t>700.000,00 </a:t>
                      </a:r>
                      <a:endParaRPr lang="es-EC" sz="1600" b="0" i="0" u="none" strike="noStrike" dirty="0">
                        <a:solidFill>
                          <a:schemeClr val="tx2"/>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600" b="0" i="0" u="none" strike="noStrike" dirty="0" smtClean="0">
                          <a:solidFill>
                            <a:schemeClr val="tx2"/>
                          </a:solidFill>
                          <a:effectLst/>
                          <a:latin typeface="Calibri" panose="020F0502020204030204" pitchFamily="34" charset="0"/>
                        </a:rPr>
                        <a:t>50%</a:t>
                      </a:r>
                      <a:endParaRPr lang="es-EC" sz="1600" b="0" i="0" u="none" strike="noStrike" dirty="0">
                        <a:solidFill>
                          <a:schemeClr val="tx2"/>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600" b="0" i="0" u="none" strike="noStrike" dirty="0" smtClean="0">
                          <a:solidFill>
                            <a:schemeClr val="tx2"/>
                          </a:solidFill>
                          <a:effectLst/>
                          <a:latin typeface="Calibri" panose="020F0502020204030204" pitchFamily="34" charset="0"/>
                        </a:rPr>
                        <a:t>350.000,00</a:t>
                      </a:r>
                      <a:endParaRPr lang="es-EC" sz="1600" b="0" i="0" u="none" strike="noStrike" dirty="0">
                        <a:solidFill>
                          <a:schemeClr val="tx2"/>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5018662"/>
                  </a:ext>
                </a:extLst>
              </a:tr>
            </a:tbl>
          </a:graphicData>
        </a:graphic>
      </p:graphicFrame>
    </p:spTree>
    <p:extLst>
      <p:ext uri="{BB962C8B-B14F-4D97-AF65-F5344CB8AC3E}">
        <p14:creationId xmlns:p14="http://schemas.microsoft.com/office/powerpoint/2010/main" val="3173686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FBE935-E67C-4AD2-8702-FDBAA47624EA}"/>
              </a:ext>
            </a:extLst>
          </p:cNvPr>
          <p:cNvSpPr>
            <a:spLocks noGrp="1"/>
          </p:cNvSpPr>
          <p:nvPr>
            <p:ph type="title"/>
          </p:nvPr>
        </p:nvSpPr>
        <p:spPr>
          <a:xfrm>
            <a:off x="838200" y="856543"/>
            <a:ext cx="10515600" cy="1325563"/>
          </a:xfrm>
        </p:spPr>
        <p:txBody>
          <a:bodyPr>
            <a:noAutofit/>
          </a:bodyPr>
          <a:lstStyle/>
          <a:p>
            <a:r>
              <a:rPr lang="es-ES" sz="2800" b="1" kern="0" dirty="0">
                <a:solidFill>
                  <a:srgbClr val="376092"/>
                </a:solidFill>
                <a:latin typeface="Candara" panose="020E0502030303020204" pitchFamily="34" charset="0"/>
                <a:ea typeface="MS Gothic" panose="020B0609070205080204" pitchFamily="49" charset="-128"/>
                <a:cs typeface="Times New Roman" panose="02020603050405020304" pitchFamily="18" charset="0"/>
              </a:rPr>
              <a:t>Metodología de cálculo y premisas adoptadas </a:t>
            </a:r>
          </a:p>
        </p:txBody>
      </p:sp>
      <p:sp>
        <p:nvSpPr>
          <p:cNvPr id="3" name="Marcador de contenido 2">
            <a:extLst>
              <a:ext uri="{FF2B5EF4-FFF2-40B4-BE49-F238E27FC236}">
                <a16:creationId xmlns:a16="http://schemas.microsoft.com/office/drawing/2014/main" id="{12478B40-9CD0-4224-B64B-A241A07E1E59}"/>
              </a:ext>
            </a:extLst>
          </p:cNvPr>
          <p:cNvSpPr>
            <a:spLocks noGrp="1"/>
          </p:cNvSpPr>
          <p:nvPr>
            <p:ph idx="1"/>
          </p:nvPr>
        </p:nvSpPr>
        <p:spPr>
          <a:xfrm>
            <a:off x="838200" y="2096706"/>
            <a:ext cx="10515600" cy="432120"/>
          </a:xfrm>
        </p:spPr>
        <p:txBody>
          <a:bodyPr>
            <a:normAutofit/>
          </a:bodyPr>
          <a:lstStyle/>
          <a:p>
            <a:pPr marL="457200" indent="-457200" algn="just">
              <a:lnSpc>
                <a:spcPct val="100000"/>
              </a:lnSpc>
              <a:spcBef>
                <a:spcPts val="0"/>
              </a:spcBef>
              <a:buFont typeface="+mj-lt"/>
              <a:buAutoNum type="alphaLcParenR"/>
            </a:pPr>
            <a:r>
              <a:rPr lang="es-EC" sz="20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La tasa de </a:t>
            </a:r>
            <a:r>
              <a:rPr lang="es-EC" sz="2000" kern="0" dirty="0" smtClean="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turismo </a:t>
            </a:r>
            <a:r>
              <a:rPr lang="es-EC" sz="20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es uno de los componentes de la </a:t>
            </a:r>
            <a:r>
              <a:rPr lang="es-EC" sz="2000" kern="0" dirty="0" smtClean="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LUAE.</a:t>
            </a:r>
            <a:endParaRPr lang="es-EC" sz="20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endParaRPr>
          </a:p>
        </p:txBody>
      </p:sp>
      <p:pic>
        <p:nvPicPr>
          <p:cNvPr id="4" name="Imagen 5">
            <a:extLst>
              <a:ext uri="{FF2B5EF4-FFF2-40B4-BE49-F238E27FC236}">
                <a16:creationId xmlns:a16="http://schemas.microsoft.com/office/drawing/2014/main" id="{B7F716A5-93A6-4F71-8EF8-FB2540B453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5288" y="6244941"/>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6">
            <a:extLst>
              <a:ext uri="{FF2B5EF4-FFF2-40B4-BE49-F238E27FC236}">
                <a16:creationId xmlns:a16="http://schemas.microsoft.com/office/drawing/2014/main" id="{A245BEAB-C6BA-47FE-BA41-43B3C56997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 r="16756" b="-179057"/>
          <a:stretch>
            <a:fillRect/>
          </a:stretch>
        </p:blipFill>
        <p:spPr bwMode="auto">
          <a:xfrm>
            <a:off x="360363" y="6446554"/>
            <a:ext cx="1030668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dfabara\Downloads\PortadasInstancias_productividad (1).jpg">
            <a:extLst>
              <a:ext uri="{FF2B5EF4-FFF2-40B4-BE49-F238E27FC236}">
                <a16:creationId xmlns:a16="http://schemas.microsoft.com/office/drawing/2014/main" id="{B95FC5E0-ABF4-4272-B4E2-BA662E81D0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31606" b="30493"/>
          <a:stretch>
            <a:fillRect/>
          </a:stretch>
        </p:blipFill>
        <p:spPr bwMode="auto">
          <a:xfrm>
            <a:off x="41275" y="-1588"/>
            <a:ext cx="1706663" cy="6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arcador de contenido 2">
            <a:extLst>
              <a:ext uri="{FF2B5EF4-FFF2-40B4-BE49-F238E27FC236}">
                <a16:creationId xmlns:a16="http://schemas.microsoft.com/office/drawing/2014/main" id="{12478B40-9CD0-4224-B64B-A241A07E1E59}"/>
              </a:ext>
            </a:extLst>
          </p:cNvPr>
          <p:cNvSpPr txBox="1">
            <a:spLocks/>
          </p:cNvSpPr>
          <p:nvPr/>
        </p:nvSpPr>
        <p:spPr>
          <a:xfrm>
            <a:off x="838200" y="2686488"/>
            <a:ext cx="10515600" cy="5634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ct val="100000"/>
              </a:lnSpc>
              <a:spcBef>
                <a:spcPts val="0"/>
              </a:spcBef>
              <a:buFont typeface="+mj-lt"/>
              <a:buAutoNum type="alphaLcParenR" startAt="2"/>
            </a:pPr>
            <a:r>
              <a:rPr lang="es-EC" sz="2000" kern="0" dirty="0" smtClean="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Se analizaron las recaudaciones históricas en el período 2011 - 2020.</a:t>
            </a:r>
          </a:p>
        </p:txBody>
      </p:sp>
      <p:sp>
        <p:nvSpPr>
          <p:cNvPr id="8" name="Marcador de contenido 2">
            <a:extLst>
              <a:ext uri="{FF2B5EF4-FFF2-40B4-BE49-F238E27FC236}">
                <a16:creationId xmlns:a16="http://schemas.microsoft.com/office/drawing/2014/main" id="{12478B40-9CD0-4224-B64B-A241A07E1E59}"/>
              </a:ext>
            </a:extLst>
          </p:cNvPr>
          <p:cNvSpPr txBox="1">
            <a:spLocks/>
          </p:cNvSpPr>
          <p:nvPr/>
        </p:nvSpPr>
        <p:spPr>
          <a:xfrm>
            <a:off x="838200" y="4144870"/>
            <a:ext cx="10515600" cy="9885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ct val="100000"/>
              </a:lnSpc>
              <a:spcBef>
                <a:spcPts val="0"/>
              </a:spcBef>
              <a:buFont typeface="+mj-lt"/>
              <a:buAutoNum type="alphaLcParenR" startAt="4"/>
            </a:pPr>
            <a:r>
              <a:rPr lang="es-EC" sz="2000" kern="0" dirty="0" smtClean="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El cálculo del impacto se realiza a partir del porcentaje de reducción del beneficio tributario temporal.</a:t>
            </a:r>
            <a:endParaRPr lang="en-US" sz="20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endParaRPr>
          </a:p>
        </p:txBody>
      </p:sp>
      <p:sp>
        <p:nvSpPr>
          <p:cNvPr id="9" name="Marcador de contenido 2">
            <a:extLst>
              <a:ext uri="{FF2B5EF4-FFF2-40B4-BE49-F238E27FC236}">
                <a16:creationId xmlns:a16="http://schemas.microsoft.com/office/drawing/2014/main" id="{12478B40-9CD0-4224-B64B-A241A07E1E59}"/>
              </a:ext>
            </a:extLst>
          </p:cNvPr>
          <p:cNvSpPr txBox="1">
            <a:spLocks/>
          </p:cNvSpPr>
          <p:nvPr/>
        </p:nvSpPr>
        <p:spPr>
          <a:xfrm>
            <a:off x="838200" y="3322086"/>
            <a:ext cx="10515600" cy="7265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ct val="100000"/>
              </a:lnSpc>
              <a:spcBef>
                <a:spcPts val="0"/>
              </a:spcBef>
              <a:buFont typeface="+mj-lt"/>
              <a:buAutoNum type="alphaLcParenR" startAt="3"/>
            </a:pPr>
            <a:r>
              <a:rPr lang="es-EC" sz="2000" kern="0" dirty="0" smtClean="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Se estima que el valor proyectado de la tasa para el ejercicio económico del 2021 es de alrededor de $ 700.000.00.</a:t>
            </a:r>
          </a:p>
        </p:txBody>
      </p:sp>
    </p:spTree>
    <p:extLst>
      <p:ext uri="{BB962C8B-B14F-4D97-AF65-F5344CB8AC3E}">
        <p14:creationId xmlns:p14="http://schemas.microsoft.com/office/powerpoint/2010/main" val="1065438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8FA0AB-201A-0441-8FF4-12988C528114}"/>
              </a:ext>
            </a:extLst>
          </p:cNvPr>
          <p:cNvSpPr>
            <a:spLocks noGrp="1"/>
          </p:cNvSpPr>
          <p:nvPr>
            <p:ph type="title"/>
          </p:nvPr>
        </p:nvSpPr>
        <p:spPr>
          <a:xfrm>
            <a:off x="616526" y="696144"/>
            <a:ext cx="10515600" cy="1325563"/>
          </a:xfrm>
        </p:spPr>
        <p:txBody>
          <a:bodyPr>
            <a:normAutofit/>
          </a:bodyPr>
          <a:lstStyle/>
          <a:p>
            <a:r>
              <a:rPr lang="es-ES" sz="2700" b="1" kern="0" dirty="0">
                <a:solidFill>
                  <a:srgbClr val="376092"/>
                </a:solidFill>
                <a:latin typeface="Candara" panose="020E0502030303020204" pitchFamily="34" charset="0"/>
                <a:ea typeface="MS Gothic" panose="020B0609070205080204" pitchFamily="49" charset="-128"/>
                <a:cs typeface="Times New Roman" panose="02020603050405020304" pitchFamily="18" charset="0"/>
              </a:rPr>
              <a:t>Medida de </a:t>
            </a:r>
            <a:r>
              <a:rPr lang="es-ES" sz="2700" b="1" kern="0" dirty="0" smtClean="0">
                <a:solidFill>
                  <a:srgbClr val="376092"/>
                </a:solidFill>
                <a:latin typeface="Candara" panose="020E0502030303020204" pitchFamily="34" charset="0"/>
                <a:ea typeface="MS Gothic" panose="020B0609070205080204" pitchFamily="49" charset="-128"/>
                <a:cs typeface="Times New Roman" panose="02020603050405020304" pitchFamily="18" charset="0"/>
              </a:rPr>
              <a:t>compensación (ampliación base nuevos contribuyentes)</a:t>
            </a:r>
            <a:endParaRPr lang="es-ES" sz="2700" b="1" kern="0" dirty="0">
              <a:solidFill>
                <a:srgbClr val="376092"/>
              </a:solidFill>
              <a:latin typeface="Candara" panose="020E0502030303020204" pitchFamily="34" charset="0"/>
              <a:ea typeface="MS Gothic" panose="020B0609070205080204" pitchFamily="49" charset="-128"/>
              <a:cs typeface="Times New Roman" panose="02020603050405020304" pitchFamily="18" charset="0"/>
            </a:endParaRPr>
          </a:p>
        </p:txBody>
      </p:sp>
      <p:sp>
        <p:nvSpPr>
          <p:cNvPr id="16" name="Título 1">
            <a:extLst>
              <a:ext uri="{FF2B5EF4-FFF2-40B4-BE49-F238E27FC236}">
                <a16:creationId xmlns:a16="http://schemas.microsoft.com/office/drawing/2014/main" id="{858FA0AB-201A-0441-8FF4-12988C528114}"/>
              </a:ext>
            </a:extLst>
          </p:cNvPr>
          <p:cNvSpPr txBox="1">
            <a:spLocks/>
          </p:cNvSpPr>
          <p:nvPr/>
        </p:nvSpPr>
        <p:spPr>
          <a:xfrm>
            <a:off x="443346" y="1920630"/>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EC" sz="1600" dirty="0">
              <a:solidFill>
                <a:schemeClr val="accent5"/>
              </a:solidFill>
              <a:latin typeface="Gotham Bold" panose="02000504050000020004"/>
            </a:endParaRPr>
          </a:p>
        </p:txBody>
      </p:sp>
      <p:sp>
        <p:nvSpPr>
          <p:cNvPr id="21" name="CuadroTexto 20">
            <a:extLst>
              <a:ext uri="{FF2B5EF4-FFF2-40B4-BE49-F238E27FC236}">
                <a16:creationId xmlns:a16="http://schemas.microsoft.com/office/drawing/2014/main" id="{CE109313-B55A-214D-A7DA-587F6D03FC9A}"/>
              </a:ext>
            </a:extLst>
          </p:cNvPr>
          <p:cNvSpPr txBox="1"/>
          <p:nvPr/>
        </p:nvSpPr>
        <p:spPr>
          <a:xfrm>
            <a:off x="256854" y="316070"/>
            <a:ext cx="6945330" cy="276999"/>
          </a:xfrm>
          <a:prstGeom prst="rect">
            <a:avLst/>
          </a:prstGeom>
          <a:noFill/>
        </p:spPr>
        <p:txBody>
          <a:bodyPr wrap="square" rtlCol="0">
            <a:spAutoFit/>
          </a:bodyPr>
          <a:lstStyle/>
          <a:p>
            <a:r>
              <a:rPr lang="es-EC" sz="1200" b="1" dirty="0">
                <a:solidFill>
                  <a:schemeClr val="bg1"/>
                </a:solidFill>
                <a:latin typeface="Gotham Bold" panose="02000504050000020004" pitchFamily="2" charset="0"/>
              </a:rPr>
              <a:t>Empresa Pública  Metropolitana de Gestión de Destino Turístico Quito Turismo </a:t>
            </a:r>
          </a:p>
        </p:txBody>
      </p:sp>
      <p:sp>
        <p:nvSpPr>
          <p:cNvPr id="23" name="CuadroTexto 22">
            <a:extLst>
              <a:ext uri="{FF2B5EF4-FFF2-40B4-BE49-F238E27FC236}">
                <a16:creationId xmlns:a16="http://schemas.microsoft.com/office/drawing/2014/main" id="{36FCEF89-25B0-F740-B857-37330F779741}"/>
              </a:ext>
            </a:extLst>
          </p:cNvPr>
          <p:cNvSpPr txBox="1"/>
          <p:nvPr/>
        </p:nvSpPr>
        <p:spPr>
          <a:xfrm>
            <a:off x="3412985" y="8057125"/>
            <a:ext cx="10654145" cy="1754326"/>
          </a:xfrm>
          <a:prstGeom prst="rect">
            <a:avLst/>
          </a:prstGeom>
          <a:noFill/>
        </p:spPr>
        <p:txBody>
          <a:bodyPr wrap="square" rtlCol="0">
            <a:spAutoFit/>
          </a:bodyPr>
          <a:lstStyle/>
          <a:p>
            <a:endParaRPr lang="es-EC" b="1" dirty="0">
              <a:solidFill>
                <a:schemeClr val="accent5"/>
              </a:solidFill>
              <a:latin typeface="Gotham Bold" panose="02000504050000020004" pitchFamily="2" charset="0"/>
            </a:endParaRPr>
          </a:p>
          <a:p>
            <a:endParaRPr lang="es-EC" b="1" dirty="0">
              <a:solidFill>
                <a:schemeClr val="accent5"/>
              </a:solidFill>
              <a:latin typeface="Gotham Bold" panose="02000504050000020004" pitchFamily="2" charset="0"/>
            </a:endParaRPr>
          </a:p>
          <a:p>
            <a:endParaRPr lang="es-EC" b="1" dirty="0">
              <a:solidFill>
                <a:schemeClr val="accent5"/>
              </a:solidFill>
              <a:latin typeface="Gotham Bold" panose="02000504050000020004" pitchFamily="2" charset="0"/>
            </a:endParaRPr>
          </a:p>
          <a:p>
            <a:endParaRPr lang="es-EC" b="1" dirty="0">
              <a:solidFill>
                <a:schemeClr val="accent5"/>
              </a:solidFill>
              <a:latin typeface="Gotham Bold" panose="02000504050000020004" pitchFamily="2" charset="0"/>
            </a:endParaRPr>
          </a:p>
          <a:p>
            <a:endParaRPr lang="es-EC" b="1" dirty="0">
              <a:solidFill>
                <a:schemeClr val="accent5"/>
              </a:solidFill>
              <a:latin typeface="Gotham Bold" panose="02000504050000020004" pitchFamily="2" charset="0"/>
            </a:endParaRPr>
          </a:p>
          <a:p>
            <a:endParaRPr lang="es-EC" b="1" dirty="0">
              <a:solidFill>
                <a:schemeClr val="accent5"/>
              </a:solidFill>
              <a:latin typeface="Gotham Bold" panose="02000504050000020004" pitchFamily="2" charset="0"/>
            </a:endParaRPr>
          </a:p>
        </p:txBody>
      </p:sp>
      <p:graphicFrame>
        <p:nvGraphicFramePr>
          <p:cNvPr id="7" name="Tabla 6"/>
          <p:cNvGraphicFramePr>
            <a:graphicFrameLocks noGrp="1"/>
          </p:cNvGraphicFramePr>
          <p:nvPr>
            <p:extLst>
              <p:ext uri="{D42A27DB-BD31-4B8C-83A1-F6EECF244321}">
                <p14:modId xmlns:p14="http://schemas.microsoft.com/office/powerpoint/2010/main" val="2401647844"/>
              </p:ext>
            </p:extLst>
          </p:nvPr>
        </p:nvGraphicFramePr>
        <p:xfrm>
          <a:off x="616526" y="1920630"/>
          <a:ext cx="10958948" cy="3089265"/>
        </p:xfrm>
        <a:graphic>
          <a:graphicData uri="http://schemas.openxmlformats.org/drawingml/2006/table">
            <a:tbl>
              <a:tblPr firstRow="1" firstCol="1" bandRow="1">
                <a:tableStyleId>{5C22544A-7EE6-4342-B048-85BDC9FD1C3A}</a:tableStyleId>
              </a:tblPr>
              <a:tblGrid>
                <a:gridCol w="2308906">
                  <a:extLst>
                    <a:ext uri="{9D8B030D-6E8A-4147-A177-3AD203B41FA5}">
                      <a16:colId xmlns:a16="http://schemas.microsoft.com/office/drawing/2014/main" val="20000"/>
                    </a:ext>
                  </a:extLst>
                </a:gridCol>
                <a:gridCol w="2308906">
                  <a:extLst>
                    <a:ext uri="{9D8B030D-6E8A-4147-A177-3AD203B41FA5}">
                      <a16:colId xmlns:a16="http://schemas.microsoft.com/office/drawing/2014/main" val="20001"/>
                    </a:ext>
                  </a:extLst>
                </a:gridCol>
                <a:gridCol w="2718536">
                  <a:extLst>
                    <a:ext uri="{9D8B030D-6E8A-4147-A177-3AD203B41FA5}">
                      <a16:colId xmlns:a16="http://schemas.microsoft.com/office/drawing/2014/main" val="20002"/>
                    </a:ext>
                  </a:extLst>
                </a:gridCol>
                <a:gridCol w="3622600">
                  <a:extLst>
                    <a:ext uri="{9D8B030D-6E8A-4147-A177-3AD203B41FA5}">
                      <a16:colId xmlns:a16="http://schemas.microsoft.com/office/drawing/2014/main" val="20003"/>
                    </a:ext>
                  </a:extLst>
                </a:gridCol>
              </a:tblGrid>
              <a:tr h="593970">
                <a:tc gridSpan="4">
                  <a:txBody>
                    <a:bodyPr/>
                    <a:lstStyle/>
                    <a:p>
                      <a:pPr algn="ctr">
                        <a:spcAft>
                          <a:spcPts val="0"/>
                        </a:spcAft>
                      </a:pPr>
                      <a:r>
                        <a:rPr lang="es-EC" sz="1800" dirty="0" smtClean="0">
                          <a:effectLst/>
                          <a:latin typeface="+mn-lt"/>
                          <a:cs typeface="Times New Roman" panose="02020603050405020304" pitchFamily="18" charset="0"/>
                        </a:rPr>
                        <a:t>RECAUDACIÓN </a:t>
                      </a:r>
                      <a:r>
                        <a:rPr lang="es-EC" sz="1800" dirty="0">
                          <a:effectLst/>
                          <a:latin typeface="+mn-lt"/>
                          <a:cs typeface="Times New Roman" panose="02020603050405020304" pitchFamily="18" charset="0"/>
                        </a:rPr>
                        <a:t>POR INCREMENTO DEL CATASTRO (Dos años y dos meses</a:t>
                      </a:r>
                      <a:r>
                        <a:rPr lang="es-EC" sz="1800" dirty="0" smtClean="0">
                          <a:effectLst/>
                          <a:latin typeface="+mn-lt"/>
                          <a:cs typeface="Times New Roman" panose="02020603050405020304" pitchFamily="18" charset="0"/>
                        </a:rPr>
                        <a:t>)</a:t>
                      </a:r>
                      <a:endParaRPr lang="es-EC" sz="2200" dirty="0">
                        <a:effectLst/>
                        <a:latin typeface="+mn-lt"/>
                        <a:ea typeface="Calibri" panose="020F0502020204030204" pitchFamily="34" charset="0"/>
                        <a:cs typeface="Times New Roman" panose="02020603050405020304" pitchFamily="18" charset="0"/>
                      </a:endParaRPr>
                    </a:p>
                  </a:txBody>
                  <a:tcPr marL="44450" marR="44450" marT="0" marB="0" anchor="ctr">
                    <a:solidFill>
                      <a:schemeClr val="tx2"/>
                    </a:solid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333925">
                <a:tc>
                  <a:txBody>
                    <a:bodyPr/>
                    <a:lstStyle/>
                    <a:p>
                      <a:pPr algn="ctr">
                        <a:spcAft>
                          <a:spcPts val="0"/>
                        </a:spcAft>
                      </a:pPr>
                      <a:r>
                        <a:rPr lang="es-EC" sz="1800" dirty="0">
                          <a:effectLst/>
                          <a:latin typeface="+mn-lt"/>
                          <a:cs typeface="Times New Roman" panose="02020603050405020304" pitchFamily="18" charset="0"/>
                        </a:rPr>
                        <a:t>2021</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ctr">
                    <a:solidFill>
                      <a:schemeClr val="tx2"/>
                    </a:solidFill>
                  </a:tcPr>
                </a:tc>
                <a:tc>
                  <a:txBody>
                    <a:bodyPr/>
                    <a:lstStyle/>
                    <a:p>
                      <a:pPr algn="ctr">
                        <a:spcAft>
                          <a:spcPts val="0"/>
                        </a:spcAft>
                      </a:pPr>
                      <a:r>
                        <a:rPr lang="es-EC" sz="1600" dirty="0">
                          <a:solidFill>
                            <a:schemeClr val="tx2"/>
                          </a:solidFill>
                          <a:effectLst/>
                          <a:latin typeface="+mn-lt"/>
                          <a:ea typeface="Calibri" panose="020F0502020204030204" pitchFamily="34" charset="0"/>
                          <a:cs typeface="Times New Roman" panose="02020603050405020304" pitchFamily="18" charset="0"/>
                        </a:rPr>
                        <a:t>545 </a:t>
                      </a:r>
                    </a:p>
                    <a:p>
                      <a:pPr algn="ctr">
                        <a:spcAft>
                          <a:spcPts val="0"/>
                        </a:spcAft>
                      </a:pPr>
                      <a:r>
                        <a:rPr lang="es-EC" sz="1600" dirty="0" smtClean="0">
                          <a:solidFill>
                            <a:schemeClr val="tx2"/>
                          </a:solidFill>
                          <a:effectLst/>
                          <a:latin typeface="+mn-lt"/>
                          <a:ea typeface="Calibri" panose="020F0502020204030204" pitchFamily="34" charset="0"/>
                          <a:cs typeface="Times New Roman" panose="02020603050405020304" pitchFamily="18" charset="0"/>
                        </a:rPr>
                        <a:t>Establecimientos</a:t>
                      </a:r>
                      <a:endParaRPr lang="es-EC" sz="1600" dirty="0">
                        <a:solidFill>
                          <a:schemeClr val="tx2"/>
                        </a:solidFill>
                        <a:effectLst/>
                        <a:latin typeface="+mn-lt"/>
                        <a:ea typeface="Calibri" panose="020F0502020204030204" pitchFamily="34" charset="0"/>
                        <a:cs typeface="Times New Roman" panose="02020603050405020304" pitchFamily="18" charset="0"/>
                      </a:endParaRPr>
                    </a:p>
                  </a:txBody>
                  <a:tcPr marL="44450" marR="44450" marT="0" marB="0" anchor="ctr">
                    <a:solidFill>
                      <a:srgbClr val="CFD5EA"/>
                    </a:solidFill>
                  </a:tcPr>
                </a:tc>
                <a:tc>
                  <a:txBody>
                    <a:bodyPr/>
                    <a:lstStyle/>
                    <a:p>
                      <a:pPr algn="ctr">
                        <a:spcAft>
                          <a:spcPts val="0"/>
                        </a:spcAft>
                      </a:pPr>
                      <a:r>
                        <a:rPr lang="es-EC" sz="1700" dirty="0">
                          <a:solidFill>
                            <a:schemeClr val="tx2"/>
                          </a:solidFill>
                          <a:effectLst/>
                          <a:latin typeface="+mn-lt"/>
                          <a:cs typeface="Times New Roman" panose="02020603050405020304" pitchFamily="18" charset="0"/>
                        </a:rPr>
                        <a:t>$    39.818,96</a:t>
                      </a:r>
                      <a:endParaRPr lang="es-EC" sz="1700" dirty="0">
                        <a:solidFill>
                          <a:schemeClr val="tx2"/>
                        </a:solidFill>
                        <a:effectLst/>
                        <a:latin typeface="+mn-lt"/>
                        <a:ea typeface="Calibri" panose="020F0502020204030204" pitchFamily="34" charset="0"/>
                        <a:cs typeface="Times New Roman" panose="02020603050405020304" pitchFamily="18" charset="0"/>
                      </a:endParaRPr>
                    </a:p>
                  </a:txBody>
                  <a:tcPr marL="44450" marR="44450" marT="0" marB="0" anchor="ctr">
                    <a:solidFill>
                      <a:srgbClr val="CFD5EA"/>
                    </a:solidFill>
                  </a:tcPr>
                </a:tc>
                <a:tc>
                  <a:txBody>
                    <a:bodyPr/>
                    <a:lstStyle/>
                    <a:p>
                      <a:pPr algn="ctr">
                        <a:spcAft>
                          <a:spcPts val="0"/>
                        </a:spcAft>
                      </a:pPr>
                      <a:r>
                        <a:rPr lang="es-EC" sz="1500" dirty="0" smtClean="0">
                          <a:solidFill>
                            <a:schemeClr val="tx2"/>
                          </a:solidFill>
                          <a:effectLst/>
                          <a:latin typeface="+mn-lt"/>
                          <a:cs typeface="Times New Roman" panose="02020603050405020304" pitchFamily="18" charset="0"/>
                        </a:rPr>
                        <a:t>Registros 2021</a:t>
                      </a:r>
                      <a:endParaRPr lang="es-EC" sz="1500" dirty="0">
                        <a:solidFill>
                          <a:schemeClr val="tx2"/>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333925">
                <a:tc rowSpan="2">
                  <a:txBody>
                    <a:bodyPr/>
                    <a:lstStyle/>
                    <a:p>
                      <a:pPr algn="ctr">
                        <a:spcAft>
                          <a:spcPts val="0"/>
                        </a:spcAft>
                      </a:pPr>
                      <a:r>
                        <a:rPr lang="es-EC" sz="1800" dirty="0">
                          <a:effectLst/>
                          <a:latin typeface="+mn-lt"/>
                          <a:cs typeface="Times New Roman" panose="02020603050405020304" pitchFamily="18" charset="0"/>
                        </a:rPr>
                        <a:t>2022</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ctr">
                    <a:solidFill>
                      <a:schemeClr val="tx2"/>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dirty="0">
                          <a:solidFill>
                            <a:schemeClr val="tx2"/>
                          </a:solidFill>
                          <a:effectLst/>
                          <a:latin typeface="+mn-lt"/>
                          <a:ea typeface="Calibri" panose="020F0502020204030204" pitchFamily="34" charset="0"/>
                          <a:cs typeface="Times New Roman" panose="02020603050405020304" pitchFamily="18" charset="0"/>
                        </a:rPr>
                        <a:t>655</a:t>
                      </a:r>
                    </a:p>
                    <a:p>
                      <a:pPr marL="0" marR="0" indent="0" algn="ctr" defTabSz="914400" rtl="0" eaLnBrk="1" fontAlgn="auto" latinLnBrk="0" hangingPunct="1">
                        <a:lnSpc>
                          <a:spcPct val="100000"/>
                        </a:lnSpc>
                        <a:spcBef>
                          <a:spcPts val="0"/>
                        </a:spcBef>
                        <a:spcAft>
                          <a:spcPts val="0"/>
                        </a:spcAft>
                        <a:buClrTx/>
                        <a:buSzTx/>
                        <a:buFontTx/>
                        <a:buNone/>
                        <a:tabLst/>
                        <a:defRPr/>
                      </a:pPr>
                      <a:r>
                        <a:rPr lang="es-EC" sz="1600" dirty="0" smtClean="0">
                          <a:solidFill>
                            <a:schemeClr val="tx2"/>
                          </a:solidFill>
                          <a:effectLst/>
                          <a:latin typeface="+mn-lt"/>
                          <a:ea typeface="Calibri" panose="020F0502020204030204" pitchFamily="34" charset="0"/>
                          <a:cs typeface="Times New Roman" panose="02020603050405020304" pitchFamily="18" charset="0"/>
                        </a:rPr>
                        <a:t>Establecimientos</a:t>
                      </a:r>
                      <a:endParaRPr lang="es-EC" sz="1600" dirty="0">
                        <a:solidFill>
                          <a:schemeClr val="tx2"/>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EC" sz="1700" dirty="0">
                          <a:solidFill>
                            <a:schemeClr val="tx2"/>
                          </a:solidFill>
                          <a:effectLst/>
                          <a:latin typeface="+mn-lt"/>
                          <a:cs typeface="Times New Roman" panose="02020603050405020304" pitchFamily="18" charset="0"/>
                        </a:rPr>
                        <a:t>$    89.718,68</a:t>
                      </a:r>
                      <a:endParaRPr lang="es-EC" sz="1700" dirty="0">
                        <a:solidFill>
                          <a:schemeClr val="tx2"/>
                        </a:solidFill>
                        <a:effectLst/>
                        <a:latin typeface="+mn-lt"/>
                        <a:ea typeface="Calibri" panose="020F0502020204030204" pitchFamily="34" charset="0"/>
                        <a:cs typeface="Times New Roman" panose="02020603050405020304" pitchFamily="18" charset="0"/>
                      </a:endParaRPr>
                    </a:p>
                  </a:txBody>
                  <a:tcPr marL="44450" marR="44450" marT="0" marB="0" anchor="ctr">
                    <a:solidFill>
                      <a:srgbClr val="E9EBF5"/>
                    </a:solidFill>
                  </a:tcPr>
                </a:tc>
                <a:tc>
                  <a:txBody>
                    <a:bodyPr/>
                    <a:lstStyle/>
                    <a:p>
                      <a:pPr algn="ctr">
                        <a:spcAft>
                          <a:spcPts val="0"/>
                        </a:spcAft>
                      </a:pPr>
                      <a:r>
                        <a:rPr lang="es-EC" sz="1500" dirty="0" smtClean="0">
                          <a:solidFill>
                            <a:schemeClr val="tx2"/>
                          </a:solidFill>
                          <a:effectLst/>
                          <a:latin typeface="+mn-lt"/>
                          <a:cs typeface="Times New Roman" panose="02020603050405020304" pitchFamily="18" charset="0"/>
                        </a:rPr>
                        <a:t>Registros 2022</a:t>
                      </a:r>
                      <a:endParaRPr lang="es-EC" sz="1500" dirty="0">
                        <a:solidFill>
                          <a:schemeClr val="tx2"/>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333925">
                <a:tc vMerge="1">
                  <a:txBody>
                    <a:bodyPr/>
                    <a:lstStyle/>
                    <a:p>
                      <a:endParaRPr lang="es-EC"/>
                    </a:p>
                  </a:txBody>
                  <a:tcPr/>
                </a:tc>
                <a:tc vMerge="1">
                  <a:txBody>
                    <a:bodyPr/>
                    <a:lstStyle/>
                    <a:p>
                      <a:endParaRPr lang="es-EC"/>
                    </a:p>
                  </a:txBody>
                  <a:tcPr/>
                </a:tc>
                <a:tc>
                  <a:txBody>
                    <a:bodyPr/>
                    <a:lstStyle/>
                    <a:p>
                      <a:pPr algn="ctr">
                        <a:spcAft>
                          <a:spcPts val="0"/>
                        </a:spcAft>
                      </a:pPr>
                      <a:r>
                        <a:rPr lang="es-EC" sz="1700" dirty="0">
                          <a:solidFill>
                            <a:schemeClr val="tx2"/>
                          </a:solidFill>
                          <a:effectLst/>
                          <a:latin typeface="+mn-lt"/>
                          <a:cs typeface="Times New Roman" panose="02020603050405020304" pitchFamily="18" charset="0"/>
                        </a:rPr>
                        <a:t>$  146.506,90</a:t>
                      </a:r>
                      <a:endParaRPr lang="es-EC" sz="1700" dirty="0">
                        <a:solidFill>
                          <a:schemeClr val="tx2"/>
                        </a:solidFill>
                        <a:effectLst/>
                        <a:latin typeface="+mn-lt"/>
                        <a:ea typeface="Calibri" panose="020F0502020204030204" pitchFamily="34" charset="0"/>
                        <a:cs typeface="Times New Roman" panose="02020603050405020304" pitchFamily="18" charset="0"/>
                      </a:endParaRPr>
                    </a:p>
                  </a:txBody>
                  <a:tcPr marL="44450" marR="44450" marT="0" marB="0" anchor="ctr">
                    <a:solidFill>
                      <a:srgbClr val="E9EBF5"/>
                    </a:solidFill>
                  </a:tcPr>
                </a:tc>
                <a:tc>
                  <a:txBody>
                    <a:bodyPr/>
                    <a:lstStyle/>
                    <a:p>
                      <a:pPr algn="ctr">
                        <a:spcAft>
                          <a:spcPts val="0"/>
                        </a:spcAft>
                      </a:pPr>
                      <a:r>
                        <a:rPr lang="es-EC" sz="1500" dirty="0" smtClean="0">
                          <a:solidFill>
                            <a:schemeClr val="tx2"/>
                          </a:solidFill>
                          <a:effectLst/>
                          <a:latin typeface="+mn-lt"/>
                          <a:cs typeface="Times New Roman" panose="02020603050405020304" pitchFamily="18" charset="0"/>
                        </a:rPr>
                        <a:t>545 registros</a:t>
                      </a:r>
                      <a:r>
                        <a:rPr lang="es-EC" sz="1500" baseline="0" dirty="0" smtClean="0">
                          <a:solidFill>
                            <a:schemeClr val="tx2"/>
                          </a:solidFill>
                          <a:effectLst/>
                          <a:latin typeface="+mn-lt"/>
                          <a:cs typeface="Times New Roman" panose="02020603050405020304" pitchFamily="18" charset="0"/>
                        </a:rPr>
                        <a:t> </a:t>
                      </a:r>
                      <a:r>
                        <a:rPr lang="es-EC" sz="1500" dirty="0" smtClean="0">
                          <a:solidFill>
                            <a:schemeClr val="tx2"/>
                          </a:solidFill>
                          <a:effectLst/>
                          <a:latin typeface="+mn-lt"/>
                          <a:cs typeface="Times New Roman" panose="02020603050405020304" pitchFamily="18" charset="0"/>
                        </a:rPr>
                        <a:t>2021</a:t>
                      </a:r>
                      <a:endParaRPr lang="es-EC" sz="1500" dirty="0">
                        <a:solidFill>
                          <a:schemeClr val="tx2"/>
                        </a:solidFill>
                        <a:effectLst/>
                        <a:latin typeface="+mn-lt"/>
                        <a:ea typeface="Calibri" panose="020F0502020204030204" pitchFamily="34" charset="0"/>
                        <a:cs typeface="Times New Roman" panose="02020603050405020304" pitchFamily="18" charset="0"/>
                      </a:endParaRPr>
                    </a:p>
                  </a:txBody>
                  <a:tcPr marL="44450" marR="44450" marT="0" marB="0" anchor="ctr">
                    <a:solidFill>
                      <a:srgbClr val="E9EBF5"/>
                    </a:solidFill>
                  </a:tcPr>
                </a:tc>
                <a:extLst>
                  <a:ext uri="{0D108BD9-81ED-4DB2-BD59-A6C34878D82A}">
                    <a16:rowId xmlns:a16="http://schemas.microsoft.com/office/drawing/2014/main" val="10003"/>
                  </a:ext>
                </a:extLst>
              </a:tr>
              <a:tr h="333925">
                <a:tc rowSpan="2">
                  <a:txBody>
                    <a:bodyPr/>
                    <a:lstStyle/>
                    <a:p>
                      <a:pPr algn="ctr">
                        <a:spcAft>
                          <a:spcPts val="0"/>
                        </a:spcAft>
                      </a:pPr>
                      <a:r>
                        <a:rPr lang="es-EC" sz="1800" dirty="0">
                          <a:effectLst/>
                          <a:latin typeface="+mn-lt"/>
                          <a:cs typeface="Times New Roman" panose="02020603050405020304" pitchFamily="18" charset="0"/>
                        </a:rPr>
                        <a:t>2023</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ctr">
                    <a:solidFill>
                      <a:schemeClr val="tx2"/>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dirty="0">
                          <a:solidFill>
                            <a:schemeClr val="tx2"/>
                          </a:solidFill>
                          <a:effectLst/>
                          <a:latin typeface="+mn-lt"/>
                          <a:ea typeface="Calibri" panose="020F0502020204030204" pitchFamily="34" charset="0"/>
                          <a:cs typeface="Times New Roman" panose="02020603050405020304" pitchFamily="18" charset="0"/>
                        </a:rPr>
                        <a:t>105</a:t>
                      </a:r>
                    </a:p>
                    <a:p>
                      <a:pPr marL="0" marR="0" indent="0" algn="ctr" defTabSz="914400" rtl="0" eaLnBrk="1" fontAlgn="auto" latinLnBrk="0" hangingPunct="1">
                        <a:lnSpc>
                          <a:spcPct val="100000"/>
                        </a:lnSpc>
                        <a:spcBef>
                          <a:spcPts val="0"/>
                        </a:spcBef>
                        <a:spcAft>
                          <a:spcPts val="0"/>
                        </a:spcAft>
                        <a:buClrTx/>
                        <a:buSzTx/>
                        <a:buFontTx/>
                        <a:buNone/>
                        <a:tabLst/>
                        <a:defRPr/>
                      </a:pPr>
                      <a:r>
                        <a:rPr lang="es-EC" sz="1600" dirty="0" smtClean="0">
                          <a:solidFill>
                            <a:schemeClr val="tx2"/>
                          </a:solidFill>
                          <a:effectLst/>
                          <a:latin typeface="+mn-lt"/>
                          <a:ea typeface="Calibri" panose="020F0502020204030204" pitchFamily="34" charset="0"/>
                          <a:cs typeface="Times New Roman" panose="02020603050405020304" pitchFamily="18" charset="0"/>
                        </a:rPr>
                        <a:t>Establecimientos</a:t>
                      </a:r>
                      <a:endParaRPr lang="es-EC" sz="1600" dirty="0">
                        <a:solidFill>
                          <a:schemeClr val="tx2"/>
                        </a:solidFill>
                        <a:effectLst/>
                        <a:latin typeface="+mn-lt"/>
                        <a:ea typeface="Calibri" panose="020F0502020204030204" pitchFamily="34" charset="0"/>
                        <a:cs typeface="Times New Roman" panose="02020603050405020304" pitchFamily="18" charset="0"/>
                      </a:endParaRPr>
                    </a:p>
                  </a:txBody>
                  <a:tcPr marL="44450" marR="44450" marT="0" marB="0" anchor="ctr">
                    <a:solidFill>
                      <a:srgbClr val="CFD5E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700" dirty="0" smtClean="0">
                          <a:solidFill>
                            <a:schemeClr val="tx2"/>
                          </a:solidFill>
                          <a:effectLst/>
                          <a:latin typeface="+mn-lt"/>
                          <a:cs typeface="Times New Roman" panose="02020603050405020304" pitchFamily="18" charset="0"/>
                        </a:rPr>
                        <a:t>$    26.994,01</a:t>
                      </a:r>
                      <a:endParaRPr lang="es-EC" sz="1700" dirty="0" smtClean="0">
                        <a:solidFill>
                          <a:schemeClr val="tx2"/>
                        </a:solidFill>
                        <a:effectLst/>
                        <a:latin typeface="+mn-lt"/>
                        <a:ea typeface="Calibri" panose="020F0502020204030204" pitchFamily="34" charset="0"/>
                        <a:cs typeface="Times New Roman" panose="02020603050405020304" pitchFamily="18" charset="0"/>
                      </a:endParaRPr>
                    </a:p>
                  </a:txBody>
                  <a:tcPr marL="44450" marR="44450" marT="0" marB="0" anchor="ctr">
                    <a:solidFill>
                      <a:srgbClr val="CFD5EA"/>
                    </a:solidFill>
                  </a:tcPr>
                </a:tc>
                <a:tc>
                  <a:txBody>
                    <a:bodyPr/>
                    <a:lstStyle/>
                    <a:p>
                      <a:pPr algn="ctr">
                        <a:spcAft>
                          <a:spcPts val="0"/>
                        </a:spcAft>
                      </a:pPr>
                      <a:r>
                        <a:rPr lang="es-EC" sz="1500" dirty="0" smtClean="0">
                          <a:solidFill>
                            <a:schemeClr val="tx2"/>
                          </a:solidFill>
                          <a:effectLst/>
                          <a:latin typeface="+mn-lt"/>
                          <a:ea typeface="Calibri" panose="020F0502020204030204" pitchFamily="34" charset="0"/>
                          <a:cs typeface="Times New Roman" panose="02020603050405020304" pitchFamily="18" charset="0"/>
                        </a:rPr>
                        <a:t>Registros 2 meses 2023</a:t>
                      </a:r>
                      <a:endParaRPr lang="es-EC" sz="1500" dirty="0">
                        <a:solidFill>
                          <a:schemeClr val="tx2"/>
                        </a:solidFill>
                        <a:effectLst/>
                        <a:latin typeface="+mn-lt"/>
                        <a:ea typeface="Calibri" panose="020F0502020204030204" pitchFamily="34" charset="0"/>
                        <a:cs typeface="Times New Roman" panose="02020603050405020304" pitchFamily="18" charset="0"/>
                      </a:endParaRPr>
                    </a:p>
                  </a:txBody>
                  <a:tcPr marL="44450" marR="44450" marT="0" marB="0" anchor="ctr">
                    <a:solidFill>
                      <a:srgbClr val="CFD5EA"/>
                    </a:solidFill>
                  </a:tcPr>
                </a:tc>
                <a:extLst>
                  <a:ext uri="{0D108BD9-81ED-4DB2-BD59-A6C34878D82A}">
                    <a16:rowId xmlns:a16="http://schemas.microsoft.com/office/drawing/2014/main" val="10004"/>
                  </a:ext>
                </a:extLst>
              </a:tr>
              <a:tr h="333925">
                <a:tc vMerge="1">
                  <a:txBody>
                    <a:bodyPr/>
                    <a:lstStyle/>
                    <a:p>
                      <a:endParaRPr lang="es-EC"/>
                    </a:p>
                  </a:txBody>
                  <a:tcPr/>
                </a:tc>
                <a:tc vMerge="1">
                  <a:txBody>
                    <a:bodyPr/>
                    <a:lstStyle/>
                    <a:p>
                      <a:endParaRPr lang="es-EC"/>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700" dirty="0" smtClean="0">
                          <a:solidFill>
                            <a:schemeClr val="tx2"/>
                          </a:solidFill>
                          <a:effectLst/>
                          <a:latin typeface="+mn-lt"/>
                          <a:cs typeface="Times New Roman" panose="02020603050405020304" pitchFamily="18" charset="0"/>
                        </a:rPr>
                        <a:t>$    53.764,00</a:t>
                      </a:r>
                      <a:endParaRPr lang="es-EC" sz="1700" dirty="0" smtClean="0">
                        <a:solidFill>
                          <a:schemeClr val="tx2"/>
                        </a:solidFill>
                        <a:effectLst/>
                        <a:latin typeface="+mn-lt"/>
                        <a:ea typeface="Calibri" panose="020F0502020204030204" pitchFamily="34" charset="0"/>
                        <a:cs typeface="Times New Roman" panose="02020603050405020304" pitchFamily="18" charset="0"/>
                      </a:endParaRPr>
                    </a:p>
                    <a:p>
                      <a:pPr algn="ctr">
                        <a:spcAft>
                          <a:spcPts val="0"/>
                        </a:spcAft>
                      </a:pPr>
                      <a:endParaRPr lang="es-EC" sz="1700" dirty="0">
                        <a:solidFill>
                          <a:schemeClr val="tx2"/>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500" dirty="0" smtClean="0">
                          <a:solidFill>
                            <a:schemeClr val="tx2"/>
                          </a:solidFill>
                          <a:effectLst/>
                          <a:latin typeface="+mn-lt"/>
                          <a:cs typeface="Times New Roman" panose="02020603050405020304" pitchFamily="18" charset="0"/>
                        </a:rPr>
                        <a:t>Registros 2021 (545)</a:t>
                      </a:r>
                      <a:r>
                        <a:rPr lang="es-EC" sz="1500" baseline="0" dirty="0" smtClean="0">
                          <a:solidFill>
                            <a:schemeClr val="tx2"/>
                          </a:solidFill>
                          <a:effectLst/>
                          <a:latin typeface="+mn-lt"/>
                          <a:cs typeface="Times New Roman" panose="02020603050405020304" pitchFamily="18" charset="0"/>
                        </a:rPr>
                        <a:t> </a:t>
                      </a:r>
                      <a:r>
                        <a:rPr lang="es-EC" sz="1500" dirty="0" smtClean="0">
                          <a:solidFill>
                            <a:schemeClr val="tx2"/>
                          </a:solidFill>
                          <a:effectLst/>
                          <a:latin typeface="+mn-lt"/>
                          <a:cs typeface="Times New Roman" panose="02020603050405020304" pitchFamily="18" charset="0"/>
                        </a:rPr>
                        <a:t>+2022 (655) proporcional</a:t>
                      </a:r>
                      <a:endParaRPr lang="es-EC" sz="1500" dirty="0">
                        <a:solidFill>
                          <a:schemeClr val="tx2"/>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333925">
                <a:tc>
                  <a:txBody>
                    <a:bodyPr/>
                    <a:lstStyle/>
                    <a:p>
                      <a:pPr algn="ctr">
                        <a:spcAft>
                          <a:spcPts val="0"/>
                        </a:spcAft>
                      </a:pPr>
                      <a:r>
                        <a:rPr lang="es-EC" sz="1800" dirty="0">
                          <a:effectLst/>
                          <a:latin typeface="+mn-lt"/>
                          <a:cs typeface="Times New Roman" panose="02020603050405020304" pitchFamily="18" charset="0"/>
                        </a:rPr>
                        <a:t>Total</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b="1" dirty="0">
                          <a:solidFill>
                            <a:schemeClr val="tx2"/>
                          </a:solidFill>
                          <a:effectLst/>
                          <a:latin typeface="+mn-lt"/>
                          <a:ea typeface="Calibri" panose="020F0502020204030204" pitchFamily="34" charset="0"/>
                          <a:cs typeface="Times New Roman" panose="02020603050405020304" pitchFamily="18" charset="0"/>
                        </a:rPr>
                        <a:t>1305</a:t>
                      </a:r>
                    </a:p>
                    <a:p>
                      <a:pPr marL="0" marR="0" indent="0" algn="ctr" defTabSz="914400" rtl="0" eaLnBrk="1" fontAlgn="auto" latinLnBrk="0" hangingPunct="1">
                        <a:lnSpc>
                          <a:spcPct val="100000"/>
                        </a:lnSpc>
                        <a:spcBef>
                          <a:spcPts val="0"/>
                        </a:spcBef>
                        <a:spcAft>
                          <a:spcPts val="0"/>
                        </a:spcAft>
                        <a:buClrTx/>
                        <a:buSzTx/>
                        <a:buFontTx/>
                        <a:buNone/>
                        <a:tabLst/>
                        <a:defRPr/>
                      </a:pPr>
                      <a:r>
                        <a:rPr lang="es-EC" sz="1600" b="1" dirty="0" smtClean="0">
                          <a:solidFill>
                            <a:schemeClr val="tx2"/>
                          </a:solidFill>
                          <a:effectLst/>
                          <a:latin typeface="+mn-lt"/>
                          <a:ea typeface="Calibri" panose="020F0502020204030204" pitchFamily="34" charset="0"/>
                          <a:cs typeface="Times New Roman" panose="02020603050405020304" pitchFamily="18" charset="0"/>
                        </a:rPr>
                        <a:t>Establecimientos</a:t>
                      </a:r>
                      <a:endParaRPr lang="es-EC" sz="1600" b="1" dirty="0">
                        <a:solidFill>
                          <a:schemeClr val="tx2"/>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EC" sz="1800" b="1" dirty="0">
                          <a:solidFill>
                            <a:schemeClr val="tx2"/>
                          </a:solidFill>
                          <a:effectLst/>
                          <a:latin typeface="+mn-lt"/>
                          <a:cs typeface="Times New Roman" panose="02020603050405020304" pitchFamily="18" charset="0"/>
                        </a:rPr>
                        <a:t>$  356.802,55</a:t>
                      </a:r>
                      <a:endParaRPr lang="es-EC" sz="1800" b="1" dirty="0">
                        <a:solidFill>
                          <a:schemeClr val="tx2"/>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EC" sz="1500" dirty="0">
                          <a:solidFill>
                            <a:schemeClr val="tx2"/>
                          </a:solidFill>
                          <a:effectLst/>
                          <a:latin typeface="+mn-lt"/>
                          <a:cs typeface="Times New Roman" panose="02020603050405020304" pitchFamily="18" charset="0"/>
                        </a:rPr>
                        <a:t>Suma total de 2 años dos meses</a:t>
                      </a:r>
                      <a:endParaRPr lang="es-EC" sz="1500" dirty="0">
                        <a:solidFill>
                          <a:schemeClr val="tx2"/>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bl>
          </a:graphicData>
        </a:graphic>
      </p:graphicFrame>
      <p:pic>
        <p:nvPicPr>
          <p:cNvPr id="9" name="Imagen 5">
            <a:extLst>
              <a:ext uri="{FF2B5EF4-FFF2-40B4-BE49-F238E27FC236}">
                <a16:creationId xmlns:a16="http://schemas.microsoft.com/office/drawing/2014/main" id="{A5F8E3BB-868C-48DE-B296-903585B82B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5288" y="6244941"/>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6">
            <a:extLst>
              <a:ext uri="{FF2B5EF4-FFF2-40B4-BE49-F238E27FC236}">
                <a16:creationId xmlns:a16="http://schemas.microsoft.com/office/drawing/2014/main" id="{C4822EBA-ED6A-424F-992A-77D3240B34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 r="16756" b="-179057"/>
          <a:stretch>
            <a:fillRect/>
          </a:stretch>
        </p:blipFill>
        <p:spPr bwMode="auto">
          <a:xfrm>
            <a:off x="360363" y="6446554"/>
            <a:ext cx="1030668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dfabara\Downloads\PortadasInstancias_productividad (1).jpg">
            <a:extLst>
              <a:ext uri="{FF2B5EF4-FFF2-40B4-BE49-F238E27FC236}">
                <a16:creationId xmlns:a16="http://schemas.microsoft.com/office/drawing/2014/main" id="{B76EBADB-FA65-4284-B96B-1D04AFAFE70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31606" b="30493"/>
          <a:stretch>
            <a:fillRect/>
          </a:stretch>
        </p:blipFill>
        <p:spPr bwMode="auto">
          <a:xfrm>
            <a:off x="41275" y="-1588"/>
            <a:ext cx="1706663" cy="6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065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Google Shape;88;p1">
            <a:extLst>
              <a:ext uri="{FF2B5EF4-FFF2-40B4-BE49-F238E27FC236}">
                <a16:creationId xmlns:a16="http://schemas.microsoft.com/office/drawing/2014/main" id="{67430637-24AC-419D-A852-5A7F610782A7}"/>
              </a:ext>
            </a:extLst>
          </p:cNvPr>
          <p:cNvSpPr txBox="1">
            <a:spLocks noChangeArrowheads="1"/>
          </p:cNvSpPr>
          <p:nvPr/>
        </p:nvSpPr>
        <p:spPr bwMode="auto">
          <a:xfrm>
            <a:off x="3043916" y="2805321"/>
            <a:ext cx="6104168" cy="8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s-EC" altLang="en-US" sz="2600" b="1" dirty="0" smtClean="0">
                <a:solidFill>
                  <a:srgbClr val="376092"/>
                </a:solidFill>
                <a:latin typeface="Calibri" panose="020F0502020204030204" pitchFamily="34" charset="0"/>
                <a:cs typeface="Calibri" panose="020F0502020204030204" pitchFamily="34" charset="0"/>
                <a:sym typeface="Calibri" panose="020F0502020204030204" pitchFamily="34" charset="0"/>
              </a:rPr>
              <a:t>INFORMES DIRECCIÓN FINANCIERA Y </a:t>
            </a:r>
            <a:r>
              <a:rPr lang="es-EC" altLang="en-US" sz="2600" b="1" dirty="0">
                <a:solidFill>
                  <a:srgbClr val="376092"/>
                </a:solidFill>
                <a:latin typeface="Calibri" panose="020F0502020204030204" pitchFamily="34" charset="0"/>
                <a:cs typeface="Calibri" panose="020F0502020204030204" pitchFamily="34" charset="0"/>
                <a:sym typeface="Calibri" panose="020F0502020204030204" pitchFamily="34" charset="0"/>
              </a:rPr>
              <a:t>DIRECCIÓN</a:t>
            </a:r>
            <a:r>
              <a:rPr lang="es-EC" altLang="en-US" sz="2600" b="1" dirty="0" smtClean="0">
                <a:solidFill>
                  <a:srgbClr val="376092"/>
                </a:solidFill>
                <a:latin typeface="Calibri" panose="020F0502020204030204" pitchFamily="34" charset="0"/>
                <a:cs typeface="Calibri" panose="020F0502020204030204" pitchFamily="34" charset="0"/>
                <a:sym typeface="Calibri" panose="020F0502020204030204" pitchFamily="34" charset="0"/>
              </a:rPr>
              <a:t> TRIBUTARIA</a:t>
            </a:r>
            <a:endParaRPr lang="en-US" altLang="en-US" sz="2600" b="1" dirty="0">
              <a:solidFill>
                <a:srgbClr val="376092"/>
              </a:solidFill>
              <a:latin typeface="Calibri" panose="020F0502020204030204" pitchFamily="34" charset="0"/>
              <a:cs typeface="Calibri" panose="020F0502020204030204" pitchFamily="34" charset="0"/>
            </a:endParaRPr>
          </a:p>
        </p:txBody>
      </p:sp>
      <p:pic>
        <p:nvPicPr>
          <p:cNvPr id="6" name="Imagen 5">
            <a:extLst>
              <a:ext uri="{FF2B5EF4-FFF2-40B4-BE49-F238E27FC236}">
                <a16:creationId xmlns:a16="http://schemas.microsoft.com/office/drawing/2014/main" id="{2D0A86A2-4CAE-41FB-9343-AF84F9052B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3572" y="5807276"/>
            <a:ext cx="1243123" cy="625833"/>
          </a:xfrm>
          <a:prstGeom prst="rect">
            <a:avLst/>
          </a:prstGeom>
        </p:spPr>
      </p:pic>
      <p:pic>
        <p:nvPicPr>
          <p:cNvPr id="7" name="Imagen 6">
            <a:extLst>
              <a:ext uri="{FF2B5EF4-FFF2-40B4-BE49-F238E27FC236}">
                <a16:creationId xmlns:a16="http://schemas.microsoft.com/office/drawing/2014/main" id="{AADC37EE-C892-47A2-B35B-AA9362E5AAB0}"/>
              </a:ext>
            </a:extLst>
          </p:cNvPr>
          <p:cNvPicPr>
            <a:picLocks noChangeAspect="1"/>
          </p:cNvPicPr>
          <p:nvPr/>
        </p:nvPicPr>
        <p:blipFill rotWithShape="1">
          <a:blip r:embed="rId4"/>
          <a:srcRect t="2" r="16755" b="-179058"/>
          <a:stretch/>
        </p:blipFill>
        <p:spPr>
          <a:xfrm>
            <a:off x="361036" y="6209818"/>
            <a:ext cx="10092536" cy="446582"/>
          </a:xfrm>
          <a:prstGeom prst="rect">
            <a:avLst/>
          </a:prstGeom>
        </p:spPr>
      </p:pic>
    </p:spTree>
    <p:extLst>
      <p:ext uri="{BB962C8B-B14F-4D97-AF65-F5344CB8AC3E}">
        <p14:creationId xmlns:p14="http://schemas.microsoft.com/office/powerpoint/2010/main" val="427033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a:extLst>
              <a:ext uri="{FF2B5EF4-FFF2-40B4-BE49-F238E27FC236}">
                <a16:creationId xmlns:a16="http://schemas.microsoft.com/office/drawing/2014/main" id="{99D88F10-B37F-4CC8-9356-1AA6684B456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3" name="Rectangle 12">
            <a:extLst>
              <a:ext uri="{FF2B5EF4-FFF2-40B4-BE49-F238E27FC236}">
                <a16:creationId xmlns:a16="http://schemas.microsoft.com/office/drawing/2014/main" id="{31211B63-016A-4AC2-9308-37D57031369D}"/>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14" name="Imagen 5">
            <a:extLst>
              <a:ext uri="{FF2B5EF4-FFF2-40B4-BE49-F238E27FC236}">
                <a16:creationId xmlns:a16="http://schemas.microsoft.com/office/drawing/2014/main" id="{4C8A003E-DA30-4834-9FE4-9E4FC845EC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5288" y="6244941"/>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6">
            <a:extLst>
              <a:ext uri="{FF2B5EF4-FFF2-40B4-BE49-F238E27FC236}">
                <a16:creationId xmlns:a16="http://schemas.microsoft.com/office/drawing/2014/main" id="{0EE74A2B-0BE6-47E0-B844-C2E131EF4D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 r="16756" b="-179057"/>
          <a:stretch>
            <a:fillRect/>
          </a:stretch>
        </p:blipFill>
        <p:spPr bwMode="auto">
          <a:xfrm>
            <a:off x="360363" y="6446554"/>
            <a:ext cx="1030668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dfabara\Downloads\PortadasInstancias_productividad (1).jpg">
            <a:extLst>
              <a:ext uri="{FF2B5EF4-FFF2-40B4-BE49-F238E27FC236}">
                <a16:creationId xmlns:a16="http://schemas.microsoft.com/office/drawing/2014/main" id="{819FD18B-A495-42E7-A6A2-49093722A5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31606" b="30493"/>
          <a:stretch>
            <a:fillRect/>
          </a:stretch>
        </p:blipFill>
        <p:spPr bwMode="auto">
          <a:xfrm>
            <a:off x="41275" y="-1588"/>
            <a:ext cx="1706663" cy="6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CuadroTexto 75">
            <a:extLst>
              <a:ext uri="{FF2B5EF4-FFF2-40B4-BE49-F238E27FC236}">
                <a16:creationId xmlns:a16="http://schemas.microsoft.com/office/drawing/2014/main" id="{919F6BC9-8F84-445C-9BEA-883583BF52D0}"/>
              </a:ext>
            </a:extLst>
          </p:cNvPr>
          <p:cNvSpPr txBox="1"/>
          <p:nvPr/>
        </p:nvSpPr>
        <p:spPr>
          <a:xfrm>
            <a:off x="894606" y="3274896"/>
            <a:ext cx="10488581" cy="2970044"/>
          </a:xfrm>
          <a:prstGeom prst="rect">
            <a:avLst/>
          </a:prstGeom>
          <a:noFill/>
        </p:spPr>
        <p:txBody>
          <a:bodyPr wrap="square" rtlCol="0">
            <a:spAutoFit/>
          </a:bodyPr>
          <a:lstStyle/>
          <a:p>
            <a:pPr algn="just"/>
            <a:r>
              <a:rPr lang="es-EC" sz="1700" dirty="0" smtClean="0">
                <a:solidFill>
                  <a:schemeClr val="tx2"/>
                </a:solidFill>
                <a:latin typeface="Candara" panose="020E0502030303020204" pitchFamily="34" charset="0"/>
              </a:rPr>
              <a:t>La Dirección Metropolitana Tributaria, mediante </a:t>
            </a:r>
            <a:r>
              <a:rPr lang="es-EC" sz="1700" dirty="0">
                <a:solidFill>
                  <a:schemeClr val="tx2"/>
                </a:solidFill>
                <a:latin typeface="Candara" panose="020E0502030303020204" pitchFamily="34" charset="0"/>
              </a:rPr>
              <a:t>Memorando Nro. GADDMQ-DMT-2020-0665-M, de fecha </a:t>
            </a:r>
            <a:r>
              <a:rPr lang="es-EC" sz="1700" dirty="0" smtClean="0">
                <a:solidFill>
                  <a:schemeClr val="tx2"/>
                </a:solidFill>
                <a:latin typeface="Candara" panose="020E0502030303020204" pitchFamily="34" charset="0"/>
              </a:rPr>
              <a:t>19 </a:t>
            </a:r>
            <a:r>
              <a:rPr lang="es-EC" sz="1700" dirty="0">
                <a:solidFill>
                  <a:schemeClr val="tx2"/>
                </a:solidFill>
                <a:latin typeface="Candara" panose="020E0502030303020204" pitchFamily="34" charset="0"/>
              </a:rPr>
              <a:t>de diciembre de </a:t>
            </a:r>
            <a:r>
              <a:rPr lang="es-EC" sz="1700" dirty="0" smtClean="0">
                <a:solidFill>
                  <a:schemeClr val="tx2"/>
                </a:solidFill>
                <a:latin typeface="Candara" panose="020E0502030303020204" pitchFamily="34" charset="0"/>
              </a:rPr>
              <a:t>2020en </a:t>
            </a:r>
            <a:r>
              <a:rPr lang="es-EC" sz="1700" dirty="0">
                <a:solidFill>
                  <a:schemeClr val="tx2"/>
                </a:solidFill>
                <a:latin typeface="Candara" panose="020E0502030303020204" pitchFamily="34" charset="0"/>
              </a:rPr>
              <a:t>su parte pertinente manifiesta lo siguiente:</a:t>
            </a:r>
          </a:p>
          <a:p>
            <a:pPr algn="just"/>
            <a:endParaRPr lang="es-EC" sz="1700" dirty="0">
              <a:solidFill>
                <a:schemeClr val="tx2"/>
              </a:solidFill>
              <a:latin typeface="Candara" panose="020E0502030303020204" pitchFamily="34" charset="0"/>
            </a:endParaRPr>
          </a:p>
          <a:p>
            <a:pPr algn="just"/>
            <a:r>
              <a:rPr lang="es-EC" sz="1700" dirty="0">
                <a:solidFill>
                  <a:schemeClr val="tx2"/>
                </a:solidFill>
                <a:latin typeface="Candara" panose="020E0502030303020204" pitchFamily="34" charset="0"/>
              </a:rPr>
              <a:t>“Se concluye que de acuerdo al artículo 225 del COOTAD, la Tasa de Turismo </a:t>
            </a:r>
            <a:r>
              <a:rPr lang="es-EC" sz="1700" dirty="0" smtClean="0">
                <a:solidFill>
                  <a:schemeClr val="tx2"/>
                </a:solidFill>
                <a:latin typeface="Candara" panose="020E0502030303020204" pitchFamily="34" charset="0"/>
              </a:rPr>
              <a:t>para el </a:t>
            </a:r>
            <a:r>
              <a:rPr lang="es-EC" sz="1700" dirty="0">
                <a:solidFill>
                  <a:schemeClr val="tx2"/>
                </a:solidFill>
                <a:latin typeface="Candara" panose="020E0502030303020204" pitchFamily="34" charset="0"/>
              </a:rPr>
              <a:t>otorgamiento de la Licencia Metropolitana Única para el Ejercicio de </a:t>
            </a:r>
            <a:r>
              <a:rPr lang="es-EC" sz="1700" dirty="0" smtClean="0">
                <a:solidFill>
                  <a:schemeClr val="tx2"/>
                </a:solidFill>
                <a:latin typeface="Candara" panose="020E0502030303020204" pitchFamily="34" charset="0"/>
              </a:rPr>
              <a:t>Actividades Económicas </a:t>
            </a:r>
            <a:r>
              <a:rPr lang="es-EC" sz="1700" dirty="0">
                <a:solidFill>
                  <a:schemeClr val="tx2"/>
                </a:solidFill>
                <a:latin typeface="Candara" panose="020E0502030303020204" pitchFamily="34" charset="0"/>
              </a:rPr>
              <a:t>(LUAE) no se enmarca dentro de los ingresos de naturaleza </a:t>
            </a:r>
            <a:r>
              <a:rPr lang="es-EC" sz="1700" dirty="0" smtClean="0">
                <a:solidFill>
                  <a:schemeClr val="tx2"/>
                </a:solidFill>
                <a:latin typeface="Candara" panose="020E0502030303020204" pitchFamily="34" charset="0"/>
              </a:rPr>
              <a:t>tributaria que </a:t>
            </a:r>
            <a:r>
              <a:rPr lang="es-EC" sz="1700" dirty="0">
                <a:solidFill>
                  <a:schemeClr val="tx2"/>
                </a:solidFill>
                <a:latin typeface="Candara" panose="020E0502030303020204" pitchFamily="34" charset="0"/>
              </a:rPr>
              <a:t>de acuerdo a la Resolución de Alcaldía No. 0076 de 18 de octubre de 2002 </a:t>
            </a:r>
            <a:r>
              <a:rPr lang="es-EC" sz="1700" dirty="0" smtClean="0">
                <a:solidFill>
                  <a:schemeClr val="tx2"/>
                </a:solidFill>
                <a:latin typeface="Candara" panose="020E0502030303020204" pitchFamily="34" charset="0"/>
              </a:rPr>
              <a:t>le competen </a:t>
            </a:r>
            <a:r>
              <a:rPr lang="es-EC" sz="1700" dirty="0">
                <a:solidFill>
                  <a:schemeClr val="tx2"/>
                </a:solidFill>
                <a:latin typeface="Candara" panose="020E0502030303020204" pitchFamily="34" charset="0"/>
              </a:rPr>
              <a:t>a la DMT, por tanto no le corresponde a esta dependencia municipal</a:t>
            </a:r>
            <a:r>
              <a:rPr lang="es-EC" sz="1700" dirty="0" smtClean="0">
                <a:solidFill>
                  <a:schemeClr val="tx2"/>
                </a:solidFill>
                <a:latin typeface="Candara" panose="020E0502030303020204" pitchFamily="34" charset="0"/>
              </a:rPr>
              <a:t>, emitir </a:t>
            </a:r>
            <a:r>
              <a:rPr lang="es-EC" sz="1700" dirty="0">
                <a:solidFill>
                  <a:schemeClr val="tx2"/>
                </a:solidFill>
                <a:latin typeface="Candara" panose="020E0502030303020204" pitchFamily="34" charset="0"/>
              </a:rPr>
              <a:t>dictamen o juicio técnico alguno respecto del texto del proyecto de </a:t>
            </a:r>
            <a:r>
              <a:rPr lang="es-EC" sz="1700" dirty="0" smtClean="0">
                <a:solidFill>
                  <a:schemeClr val="tx2"/>
                </a:solidFill>
                <a:latin typeface="Candara" panose="020E0502030303020204" pitchFamily="34" charset="0"/>
              </a:rPr>
              <a:t>ordenanza presentado</a:t>
            </a:r>
            <a:r>
              <a:rPr lang="es-EC" sz="1700" dirty="0">
                <a:solidFill>
                  <a:schemeClr val="tx2"/>
                </a:solidFill>
                <a:latin typeface="Candara" panose="020E0502030303020204" pitchFamily="34" charset="0"/>
              </a:rPr>
              <a:t>, toda vez que la Empresa Pública Metropolitana de Gestión de </a:t>
            </a:r>
            <a:r>
              <a:rPr lang="es-EC" sz="1700" dirty="0" smtClean="0">
                <a:solidFill>
                  <a:schemeClr val="tx2"/>
                </a:solidFill>
                <a:latin typeface="Candara" panose="020E0502030303020204" pitchFamily="34" charset="0"/>
              </a:rPr>
              <a:t>Destino Turístico</a:t>
            </a:r>
            <a:r>
              <a:rPr lang="es-EC" sz="1700" dirty="0">
                <a:solidFill>
                  <a:schemeClr val="tx2"/>
                </a:solidFill>
                <a:latin typeface="Candara" panose="020E0502030303020204" pitchFamily="34" charset="0"/>
              </a:rPr>
              <a:t>, como entidad competente para ello, </a:t>
            </a:r>
            <a:r>
              <a:rPr lang="es-EC" sz="1700" dirty="0" smtClean="0">
                <a:solidFill>
                  <a:schemeClr val="tx2"/>
                </a:solidFill>
                <a:latin typeface="Candara" panose="020E0502030303020204" pitchFamily="34" charset="0"/>
              </a:rPr>
              <a:t>mediante documento EPMGDT-GG-2020-1210… </a:t>
            </a:r>
            <a:r>
              <a:rPr lang="es-EC" sz="1700" dirty="0">
                <a:solidFill>
                  <a:schemeClr val="tx2"/>
                </a:solidFill>
                <a:latin typeface="Candara" panose="020E0502030303020204" pitchFamily="34" charset="0"/>
              </a:rPr>
              <a:t>ha </a:t>
            </a:r>
            <a:r>
              <a:rPr lang="es-EC" sz="1700" dirty="0" smtClean="0">
                <a:solidFill>
                  <a:schemeClr val="tx2"/>
                </a:solidFill>
                <a:latin typeface="Candara" panose="020E0502030303020204" pitchFamily="34" charset="0"/>
              </a:rPr>
              <a:t>dado cumplimiento </a:t>
            </a:r>
            <a:r>
              <a:rPr lang="es-EC" sz="1700" dirty="0">
                <a:solidFill>
                  <a:schemeClr val="tx2"/>
                </a:solidFill>
                <a:latin typeface="Candara" panose="020E0502030303020204" pitchFamily="34" charset="0"/>
              </a:rPr>
              <a:t>con la presentación del insumo requerido por el pleno de la </a:t>
            </a:r>
            <a:r>
              <a:rPr lang="es-EC" sz="1700" dirty="0" smtClean="0">
                <a:solidFill>
                  <a:schemeClr val="tx2"/>
                </a:solidFill>
                <a:latin typeface="Candara" panose="020E0502030303020204" pitchFamily="34" charset="0"/>
              </a:rPr>
              <a:t>Comisión de </a:t>
            </a:r>
            <a:r>
              <a:rPr lang="es-EC" sz="1700" dirty="0">
                <a:solidFill>
                  <a:schemeClr val="tx2"/>
                </a:solidFill>
                <a:latin typeface="Candara" panose="020E0502030303020204" pitchFamily="34" charset="0"/>
              </a:rPr>
              <a:t>Presupuesto, Finanzas y Tributación del Concejo Metropolitano.”</a:t>
            </a:r>
          </a:p>
        </p:txBody>
      </p:sp>
      <p:sp>
        <p:nvSpPr>
          <p:cNvPr id="12" name="CuadroTexto 11">
            <a:extLst>
              <a:ext uri="{FF2B5EF4-FFF2-40B4-BE49-F238E27FC236}">
                <a16:creationId xmlns:a16="http://schemas.microsoft.com/office/drawing/2014/main" id="{919F6BC9-8F84-445C-9BEA-883583BF52D0}"/>
              </a:ext>
            </a:extLst>
          </p:cNvPr>
          <p:cNvSpPr txBox="1"/>
          <p:nvPr/>
        </p:nvSpPr>
        <p:spPr>
          <a:xfrm>
            <a:off x="894606" y="1102529"/>
            <a:ext cx="10488581" cy="1923604"/>
          </a:xfrm>
          <a:prstGeom prst="rect">
            <a:avLst/>
          </a:prstGeom>
          <a:noFill/>
        </p:spPr>
        <p:txBody>
          <a:bodyPr wrap="square" rtlCol="0">
            <a:spAutoFit/>
          </a:bodyPr>
          <a:lstStyle/>
          <a:p>
            <a:pPr algn="just"/>
            <a:r>
              <a:rPr lang="es-EC" sz="1700" dirty="0">
                <a:solidFill>
                  <a:schemeClr val="tx2"/>
                </a:solidFill>
                <a:latin typeface="Candara" panose="020E0502030303020204" pitchFamily="34" charset="0"/>
              </a:rPr>
              <a:t>La Dirección Metropolitana </a:t>
            </a:r>
            <a:r>
              <a:rPr lang="es-EC" sz="1700" dirty="0" smtClean="0">
                <a:solidFill>
                  <a:schemeClr val="tx2"/>
                </a:solidFill>
                <a:latin typeface="Candara" panose="020E0502030303020204" pitchFamily="34" charset="0"/>
              </a:rPr>
              <a:t>Financiera, mediante </a:t>
            </a:r>
            <a:r>
              <a:rPr lang="es-EC" sz="1700" dirty="0">
                <a:solidFill>
                  <a:schemeClr val="tx2"/>
                </a:solidFill>
                <a:latin typeface="Candara" panose="020E0502030303020204" pitchFamily="34" charset="0"/>
              </a:rPr>
              <a:t>Oficio Nro. GADDMQ-DMF-2020-1199-O, de fecha </a:t>
            </a:r>
            <a:r>
              <a:rPr lang="es-EC" sz="1700" dirty="0" smtClean="0">
                <a:solidFill>
                  <a:schemeClr val="tx2"/>
                </a:solidFill>
                <a:latin typeface="Candara" panose="020E0502030303020204" pitchFamily="34" charset="0"/>
              </a:rPr>
              <a:t>20 </a:t>
            </a:r>
            <a:r>
              <a:rPr lang="es-EC" sz="1700" dirty="0">
                <a:solidFill>
                  <a:schemeClr val="tx2"/>
                </a:solidFill>
                <a:latin typeface="Candara" panose="020E0502030303020204" pitchFamily="34" charset="0"/>
              </a:rPr>
              <a:t>de diciembre de 2020, </a:t>
            </a:r>
            <a:r>
              <a:rPr lang="es-EC" sz="1700" dirty="0" smtClean="0">
                <a:solidFill>
                  <a:schemeClr val="tx2"/>
                </a:solidFill>
                <a:latin typeface="Candara" panose="020E0502030303020204" pitchFamily="34" charset="0"/>
              </a:rPr>
              <a:t>en </a:t>
            </a:r>
            <a:r>
              <a:rPr lang="es-EC" sz="1700" dirty="0">
                <a:solidFill>
                  <a:schemeClr val="tx2"/>
                </a:solidFill>
                <a:latin typeface="Candara" panose="020E0502030303020204" pitchFamily="34" charset="0"/>
              </a:rPr>
              <a:t>su parte pertinente manifiesta lo siguiente:</a:t>
            </a:r>
          </a:p>
          <a:p>
            <a:pPr algn="just"/>
            <a:endParaRPr lang="es-EC" sz="1700" dirty="0">
              <a:solidFill>
                <a:schemeClr val="tx2"/>
              </a:solidFill>
              <a:latin typeface="Candara" panose="020E0502030303020204" pitchFamily="34" charset="0"/>
            </a:endParaRPr>
          </a:p>
          <a:p>
            <a:pPr algn="just"/>
            <a:r>
              <a:rPr lang="es-EC" sz="1700" dirty="0">
                <a:solidFill>
                  <a:schemeClr val="tx2"/>
                </a:solidFill>
                <a:latin typeface="Candara" panose="020E0502030303020204" pitchFamily="34" charset="0"/>
              </a:rPr>
              <a:t>“La posible reducción del 50% de la Tasa de Turismo no tiene afectación presupuestaria </a:t>
            </a:r>
            <a:r>
              <a:rPr lang="es-EC" sz="1700" dirty="0" smtClean="0">
                <a:solidFill>
                  <a:schemeClr val="tx2"/>
                </a:solidFill>
                <a:latin typeface="Candara" panose="020E0502030303020204" pitchFamily="34" charset="0"/>
              </a:rPr>
              <a:t>para el </a:t>
            </a:r>
            <a:r>
              <a:rPr lang="es-EC" sz="1700" dirty="0">
                <a:solidFill>
                  <a:schemeClr val="tx2"/>
                </a:solidFill>
                <a:latin typeface="Candara" panose="020E0502030303020204" pitchFamily="34" charset="0"/>
              </a:rPr>
              <a:t>GAD DMQ, por lo que es importante tomar en consideración el Informe técnico económico que fue </a:t>
            </a:r>
            <a:r>
              <a:rPr lang="es-EC" sz="1700" dirty="0" smtClean="0">
                <a:solidFill>
                  <a:schemeClr val="tx2"/>
                </a:solidFill>
                <a:latin typeface="Candara" panose="020E0502030303020204" pitchFamily="34" charset="0"/>
              </a:rPr>
              <a:t>ya generado </a:t>
            </a:r>
            <a:r>
              <a:rPr lang="es-EC" sz="1700" dirty="0">
                <a:solidFill>
                  <a:schemeClr val="tx2"/>
                </a:solidFill>
                <a:latin typeface="Candara" panose="020E0502030303020204" pitchFamily="34" charset="0"/>
              </a:rPr>
              <a:t>y remitido por la EPM de Gestión de Destino Turístico ya que la reducción afectará directamente </a:t>
            </a:r>
            <a:r>
              <a:rPr lang="es-EC" sz="1700" dirty="0" smtClean="0">
                <a:solidFill>
                  <a:schemeClr val="tx2"/>
                </a:solidFill>
                <a:latin typeface="Candara" panose="020E0502030303020204" pitchFamily="34" charset="0"/>
              </a:rPr>
              <a:t>al presupuesto </a:t>
            </a:r>
            <a:r>
              <a:rPr lang="es-EC" sz="1700" dirty="0">
                <a:solidFill>
                  <a:schemeClr val="tx2"/>
                </a:solidFill>
                <a:latin typeface="Candara" panose="020E0502030303020204" pitchFamily="34" charset="0"/>
              </a:rPr>
              <a:t>de dicha Empresa.”</a:t>
            </a:r>
          </a:p>
        </p:txBody>
      </p:sp>
    </p:spTree>
    <p:extLst>
      <p:ext uri="{BB962C8B-B14F-4D97-AF65-F5344CB8AC3E}">
        <p14:creationId xmlns:p14="http://schemas.microsoft.com/office/powerpoint/2010/main" val="2490922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49A08E-42E3-4349-BC06-DBF4E9F7E8E7}"/>
              </a:ext>
            </a:extLst>
          </p:cNvPr>
          <p:cNvSpPr>
            <a:spLocks noGrp="1"/>
          </p:cNvSpPr>
          <p:nvPr>
            <p:ph type="title"/>
          </p:nvPr>
        </p:nvSpPr>
        <p:spPr>
          <a:xfrm>
            <a:off x="1035481" y="309838"/>
            <a:ext cx="10120847" cy="407557"/>
          </a:xfrm>
        </p:spPr>
        <p:txBody>
          <a:bodyPr>
            <a:noAutofit/>
          </a:bodyPr>
          <a:lstStyle/>
          <a:p>
            <a:pPr algn="ctr"/>
            <a:r>
              <a:rPr lang="es-EC" sz="2400" b="1" dirty="0">
                <a:solidFill>
                  <a:srgbClr val="376092"/>
                </a:solidFill>
                <a:latin typeface="Candara" panose="020E0502030303020204" pitchFamily="34" charset="0"/>
                <a:ea typeface="+mn-ea"/>
                <a:cs typeface="Calibri" panose="020F0502020204030204" pitchFamily="34" charset="0"/>
              </a:rPr>
              <a:t>Sectores más afectados en ventas locales de Quito</a:t>
            </a:r>
            <a:endParaRPr lang="es-EC" sz="2400" b="1" kern="1200" dirty="0">
              <a:solidFill>
                <a:srgbClr val="376092"/>
              </a:solidFill>
              <a:latin typeface="Candara" panose="020E0502030303020204" pitchFamily="34" charset="0"/>
              <a:ea typeface="+mn-ea"/>
              <a:cs typeface="Calibri" panose="020F0502020204030204" pitchFamily="34" charset="0"/>
            </a:endParaRPr>
          </a:p>
        </p:txBody>
      </p:sp>
      <p:sp>
        <p:nvSpPr>
          <p:cNvPr id="9" name="Rectangle 10">
            <a:extLst>
              <a:ext uri="{FF2B5EF4-FFF2-40B4-BE49-F238E27FC236}">
                <a16:creationId xmlns:a16="http://schemas.microsoft.com/office/drawing/2014/main" id="{99D88F10-B37F-4CC8-9356-1AA6684B456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1211B63-016A-4AC2-9308-37D57031369D}"/>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Imagen 5">
            <a:extLst>
              <a:ext uri="{FF2B5EF4-FFF2-40B4-BE49-F238E27FC236}">
                <a16:creationId xmlns:a16="http://schemas.microsoft.com/office/drawing/2014/main" id="{4C8A003E-DA30-4834-9FE4-9E4FC845EC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5288" y="6271574"/>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6">
            <a:extLst>
              <a:ext uri="{FF2B5EF4-FFF2-40B4-BE49-F238E27FC236}">
                <a16:creationId xmlns:a16="http://schemas.microsoft.com/office/drawing/2014/main" id="{0EE74A2B-0BE6-47E0-B844-C2E131EF4D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 r="16756" b="-179057"/>
          <a:stretch>
            <a:fillRect/>
          </a:stretch>
        </p:blipFill>
        <p:spPr bwMode="auto">
          <a:xfrm>
            <a:off x="360363" y="6473187"/>
            <a:ext cx="1030668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dfabara\Downloads\PortadasInstancias_productividad (1).jpg">
            <a:extLst>
              <a:ext uri="{FF2B5EF4-FFF2-40B4-BE49-F238E27FC236}">
                <a16:creationId xmlns:a16="http://schemas.microsoft.com/office/drawing/2014/main" id="{819FD18B-A495-42E7-A6A2-49093722A5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31606" b="30493"/>
          <a:stretch>
            <a:fillRect/>
          </a:stretch>
        </p:blipFill>
        <p:spPr bwMode="auto">
          <a:xfrm>
            <a:off x="41275" y="-1588"/>
            <a:ext cx="1706663" cy="6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uadroTexto 18">
            <a:extLst>
              <a:ext uri="{FF2B5EF4-FFF2-40B4-BE49-F238E27FC236}">
                <a16:creationId xmlns:a16="http://schemas.microsoft.com/office/drawing/2014/main" id="{F5B6B465-BE62-4CC2-AEDF-2B5B52E5E9F5}"/>
              </a:ext>
            </a:extLst>
          </p:cNvPr>
          <p:cNvSpPr txBox="1"/>
          <p:nvPr/>
        </p:nvSpPr>
        <p:spPr>
          <a:xfrm>
            <a:off x="3738916" y="6215444"/>
            <a:ext cx="575840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Fuente: </a:t>
            </a:r>
            <a:r>
              <a:rPr kumimoji="0" lang="es-EC"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SRI última declaración IVA</a:t>
            </a:r>
            <a:r>
              <a:rPr kumimoji="0" lang="es-EC"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Elaboración: </a:t>
            </a:r>
            <a:r>
              <a:rPr kumimoji="0" lang="es-EC"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SDPC</a:t>
            </a:r>
            <a:r>
              <a:rPr kumimoji="0" lang="es-EC"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graphicFrame>
        <p:nvGraphicFramePr>
          <p:cNvPr id="3" name="Tabla 2">
            <a:extLst>
              <a:ext uri="{FF2B5EF4-FFF2-40B4-BE49-F238E27FC236}">
                <a16:creationId xmlns:a16="http://schemas.microsoft.com/office/drawing/2014/main" id="{76DFEF31-6430-46E5-BEAF-11D4D49BB949}"/>
              </a:ext>
            </a:extLst>
          </p:cNvPr>
          <p:cNvGraphicFramePr>
            <a:graphicFrameLocks noGrp="1"/>
          </p:cNvGraphicFramePr>
          <p:nvPr>
            <p:extLst>
              <p:ext uri="{D42A27DB-BD31-4B8C-83A1-F6EECF244321}">
                <p14:modId xmlns:p14="http://schemas.microsoft.com/office/powerpoint/2010/main" val="614831004"/>
              </p:ext>
            </p:extLst>
          </p:nvPr>
        </p:nvGraphicFramePr>
        <p:xfrm>
          <a:off x="1187673" y="767038"/>
          <a:ext cx="9710699" cy="5406650"/>
        </p:xfrm>
        <a:graphic>
          <a:graphicData uri="http://schemas.openxmlformats.org/drawingml/2006/table">
            <a:tbl>
              <a:tblPr/>
              <a:tblGrid>
                <a:gridCol w="6147982">
                  <a:extLst>
                    <a:ext uri="{9D8B030D-6E8A-4147-A177-3AD203B41FA5}">
                      <a16:colId xmlns:a16="http://schemas.microsoft.com/office/drawing/2014/main" val="2895616853"/>
                    </a:ext>
                  </a:extLst>
                </a:gridCol>
                <a:gridCol w="1831748">
                  <a:extLst>
                    <a:ext uri="{9D8B030D-6E8A-4147-A177-3AD203B41FA5}">
                      <a16:colId xmlns:a16="http://schemas.microsoft.com/office/drawing/2014/main" val="2604797300"/>
                    </a:ext>
                  </a:extLst>
                </a:gridCol>
                <a:gridCol w="1730969">
                  <a:extLst>
                    <a:ext uri="{9D8B030D-6E8A-4147-A177-3AD203B41FA5}">
                      <a16:colId xmlns:a16="http://schemas.microsoft.com/office/drawing/2014/main" val="3795882436"/>
                    </a:ext>
                  </a:extLst>
                </a:gridCol>
              </a:tblGrid>
              <a:tr h="490821">
                <a:tc rowSpan="2">
                  <a:txBody>
                    <a:bodyPr/>
                    <a:lstStyle/>
                    <a:p>
                      <a:pPr algn="ctr" fontAlgn="ctr"/>
                      <a:r>
                        <a:rPr lang="es-EC" sz="1400" b="0" i="0" u="none" strike="noStrike" dirty="0">
                          <a:solidFill>
                            <a:srgbClr val="000000"/>
                          </a:solidFill>
                          <a:effectLst/>
                          <a:latin typeface="Calibri" panose="020F0502020204030204" pitchFamily="34" charset="0"/>
                        </a:rPr>
                        <a:t>ACTIVIDAD ECONÓMICA</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s-MX" sz="1400" b="0" i="0" u="none" strike="noStrike" dirty="0">
                          <a:solidFill>
                            <a:srgbClr val="000000"/>
                          </a:solidFill>
                          <a:effectLst/>
                          <a:latin typeface="Calibri" panose="020F0502020204030204" pitchFamily="34" charset="0"/>
                        </a:rPr>
                        <a:t>Resumen </a:t>
                      </a:r>
                      <a:r>
                        <a:rPr lang="es-MX" sz="1400" b="0" i="0" u="none" strike="noStrike" dirty="0" smtClean="0">
                          <a:solidFill>
                            <a:srgbClr val="000000"/>
                          </a:solidFill>
                          <a:effectLst/>
                          <a:latin typeface="Calibri" panose="020F0502020204030204" pitchFamily="34" charset="0"/>
                        </a:rPr>
                        <a:t>ventas locales </a:t>
                      </a:r>
                      <a:r>
                        <a:rPr lang="es-MX" sz="1400" b="0" i="0" u="none" strike="noStrike" dirty="0">
                          <a:solidFill>
                            <a:srgbClr val="000000"/>
                          </a:solidFill>
                          <a:effectLst/>
                          <a:latin typeface="Calibri" panose="020F0502020204030204" pitchFamily="34" charset="0"/>
                        </a:rPr>
                        <a:t>Tasa de </a:t>
                      </a:r>
                      <a:r>
                        <a:rPr lang="es-MX" sz="1400" b="0" i="0" u="none" strike="noStrike" dirty="0" smtClean="0">
                          <a:solidFill>
                            <a:srgbClr val="000000"/>
                          </a:solidFill>
                          <a:effectLst/>
                          <a:latin typeface="Calibri" panose="020F0502020204030204" pitchFamily="34" charset="0"/>
                        </a:rPr>
                        <a:t>crecimiento</a:t>
                      </a:r>
                      <a:endParaRPr lang="es-MX" sz="1400" b="0" i="0" u="none" strike="noStrike" dirty="0">
                        <a:solidFill>
                          <a:srgbClr val="000000"/>
                        </a:solidFill>
                        <a:effectLst/>
                        <a:latin typeface="Calibri" panose="020F0502020204030204" pitchFamily="34" charset="0"/>
                      </a:endParaRPr>
                    </a:p>
                  </a:txBody>
                  <a:tcPr marL="7520" marR="7520" marT="75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s-MX" sz="1400" b="0" i="0" u="none" strike="noStrike" dirty="0">
                          <a:solidFill>
                            <a:srgbClr val="000000"/>
                          </a:solidFill>
                          <a:effectLst/>
                          <a:latin typeface="Calibri" panose="020F0502020204030204" pitchFamily="34" charset="0"/>
                        </a:rPr>
                        <a:t>Resumen </a:t>
                      </a:r>
                      <a:r>
                        <a:rPr lang="es-MX" sz="1400" b="0" i="0" u="none" strike="noStrike" dirty="0" smtClean="0">
                          <a:solidFill>
                            <a:srgbClr val="000000"/>
                          </a:solidFill>
                          <a:effectLst/>
                          <a:latin typeface="Calibri" panose="020F0502020204030204" pitchFamily="34" charset="0"/>
                        </a:rPr>
                        <a:t>ventas locales</a:t>
                      </a:r>
                      <a:r>
                        <a:rPr lang="es-MX" sz="1400" b="0" i="0" u="none" strike="noStrike" baseline="0" dirty="0" smtClean="0">
                          <a:solidFill>
                            <a:srgbClr val="000000"/>
                          </a:solidFill>
                          <a:effectLst/>
                          <a:latin typeface="Calibri" panose="020F0502020204030204" pitchFamily="34" charset="0"/>
                        </a:rPr>
                        <a:t> MM USD</a:t>
                      </a:r>
                      <a:endParaRPr lang="es-MX" sz="1400" b="0" i="0" u="none" strike="noStrike" dirty="0">
                        <a:solidFill>
                          <a:srgbClr val="000000"/>
                        </a:solidFill>
                        <a:effectLst/>
                        <a:latin typeface="Calibri" panose="020F0502020204030204" pitchFamily="34" charset="0"/>
                      </a:endParaRPr>
                    </a:p>
                  </a:txBody>
                  <a:tcPr marL="7520" marR="7520" marT="75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180909792"/>
                  </a:ext>
                </a:extLst>
              </a:tr>
              <a:tr h="390188">
                <a:tc vMerge="1">
                  <a:txBody>
                    <a:bodyPr/>
                    <a:lstStyle/>
                    <a:p>
                      <a:endParaRPr lang="es-EC"/>
                    </a:p>
                  </a:txBody>
                  <a:tcPr/>
                </a:tc>
                <a:tc>
                  <a:txBody>
                    <a:bodyPr/>
                    <a:lstStyle/>
                    <a:p>
                      <a:pPr algn="ctr" rtl="0" fontAlgn="b"/>
                      <a:r>
                        <a:rPr lang="es-EC" sz="1400" b="0" i="0" u="none" strike="noStrike" dirty="0">
                          <a:solidFill>
                            <a:srgbClr val="000000"/>
                          </a:solidFill>
                          <a:effectLst/>
                          <a:latin typeface="Calibri" panose="020F0502020204030204" pitchFamily="34" charset="0"/>
                        </a:rPr>
                        <a:t>ene-agosto 2019/2020</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s-EC" sz="1400" b="0" i="0" u="none" strike="noStrike" dirty="0">
                          <a:solidFill>
                            <a:srgbClr val="000000"/>
                          </a:solidFill>
                          <a:effectLst/>
                          <a:latin typeface="Calibri" panose="020F0502020204030204" pitchFamily="34" charset="0"/>
                        </a:rPr>
                        <a:t>ene-agosto 2019/2020</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01005316"/>
                  </a:ext>
                </a:extLst>
              </a:tr>
              <a:tr h="354172">
                <a:tc>
                  <a:txBody>
                    <a:bodyPr/>
                    <a:lstStyle/>
                    <a:p>
                      <a:pPr algn="just" fontAlgn="b"/>
                      <a:r>
                        <a:rPr lang="es-EC" sz="1400" b="0" i="0" u="none" strike="noStrike" dirty="0">
                          <a:solidFill>
                            <a:srgbClr val="000000"/>
                          </a:solidFill>
                          <a:effectLst/>
                          <a:latin typeface="Calibri" panose="020F0502020204030204" pitchFamily="34" charset="0"/>
                        </a:rPr>
                        <a:t>ARTES, ENTRETENIMIENTO Y RECREACIÓN</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effectLst/>
                          <a:latin typeface="Calibri" panose="020F0502020204030204" pitchFamily="34" charset="0"/>
                        </a:rPr>
                        <a:t>-49,8%</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s-EC" sz="1400" b="0" i="0" u="none" strike="noStrike" dirty="0">
                          <a:solidFill>
                            <a:srgbClr val="000000"/>
                          </a:solidFill>
                          <a:effectLst/>
                          <a:latin typeface="Calibri" panose="020F0502020204030204" pitchFamily="34" charset="0"/>
                        </a:rPr>
                        <a:t>-48,8</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2139798"/>
                  </a:ext>
                </a:extLst>
              </a:tr>
              <a:tr h="490821">
                <a:tc>
                  <a:txBody>
                    <a:bodyPr/>
                    <a:lstStyle/>
                    <a:p>
                      <a:pPr algn="just" fontAlgn="b"/>
                      <a:r>
                        <a:rPr lang="es-MX" sz="1400" b="0" i="0" u="none" strike="noStrike" dirty="0">
                          <a:solidFill>
                            <a:srgbClr val="000000"/>
                          </a:solidFill>
                          <a:effectLst/>
                          <a:latin typeface="Calibri" panose="020F0502020204030204" pitchFamily="34" charset="0"/>
                        </a:rPr>
                        <a:t>ACTIVIDADES DE LOS HOGARES COMO EMPLEADORES, PRODUCTORES DE BIENES Y SERVICIOS</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effectLst/>
                          <a:latin typeface="Calibri" panose="020F0502020204030204" pitchFamily="34" charset="0"/>
                        </a:rPr>
                        <a:t>-48,0%</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36C"/>
                    </a:solidFill>
                  </a:tcPr>
                </a:tc>
                <a:tc>
                  <a:txBody>
                    <a:bodyPr/>
                    <a:lstStyle/>
                    <a:p>
                      <a:pPr algn="ctr" fontAlgn="b"/>
                      <a:r>
                        <a:rPr lang="es-EC" sz="1400" b="0" i="0" u="none" strike="noStrike" dirty="0">
                          <a:solidFill>
                            <a:srgbClr val="000000"/>
                          </a:solidFill>
                          <a:effectLst/>
                          <a:latin typeface="Calibri" panose="020F0502020204030204" pitchFamily="34" charset="0"/>
                        </a:rPr>
                        <a:t>-1,0</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2548489"/>
                  </a:ext>
                </a:extLst>
              </a:tr>
              <a:tr h="258414">
                <a:tc>
                  <a:txBody>
                    <a:bodyPr/>
                    <a:lstStyle/>
                    <a:p>
                      <a:pPr algn="just" fontAlgn="b"/>
                      <a:r>
                        <a:rPr lang="es-MX" sz="1800" b="1" i="0" u="sng" strike="noStrike" dirty="0">
                          <a:solidFill>
                            <a:srgbClr val="C00000"/>
                          </a:solidFill>
                          <a:effectLst/>
                          <a:latin typeface="Calibri" panose="020F0502020204030204" pitchFamily="34" charset="0"/>
                        </a:rPr>
                        <a:t>ACTIVIDADES DE ALOJAMIENTO Y DE SERVICIO DE COMIDAS</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2400" b="1" i="0" u="none" strike="noStrike" dirty="0">
                          <a:solidFill>
                            <a:srgbClr val="C00000"/>
                          </a:solidFill>
                          <a:effectLst/>
                          <a:latin typeface="Calibri" panose="020F0502020204030204" pitchFamily="34" charset="0"/>
                        </a:rPr>
                        <a:t>-42,7%</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172"/>
                    </a:solidFill>
                  </a:tcPr>
                </a:tc>
                <a:tc>
                  <a:txBody>
                    <a:bodyPr/>
                    <a:lstStyle/>
                    <a:p>
                      <a:pPr algn="ctr" fontAlgn="b"/>
                      <a:r>
                        <a:rPr lang="es-EC" sz="1400" b="0" i="0" u="none" strike="noStrike" dirty="0">
                          <a:solidFill>
                            <a:srgbClr val="000000"/>
                          </a:solidFill>
                          <a:effectLst/>
                          <a:latin typeface="Calibri" panose="020F0502020204030204" pitchFamily="34" charset="0"/>
                        </a:rPr>
                        <a:t>-341,4</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725910"/>
                  </a:ext>
                </a:extLst>
              </a:tr>
              <a:tr h="258414">
                <a:tc>
                  <a:txBody>
                    <a:bodyPr/>
                    <a:lstStyle/>
                    <a:p>
                      <a:pPr algn="just" fontAlgn="b"/>
                      <a:r>
                        <a:rPr lang="es-EC" sz="1400" b="0" i="0" u="none" strike="noStrike" dirty="0">
                          <a:solidFill>
                            <a:srgbClr val="000000"/>
                          </a:solidFill>
                          <a:effectLst/>
                          <a:latin typeface="Calibri" panose="020F0502020204030204" pitchFamily="34" charset="0"/>
                        </a:rPr>
                        <a:t>CONSTRUCCIÓN</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0" i="0" u="none" strike="noStrike" dirty="0">
                          <a:solidFill>
                            <a:srgbClr val="000000"/>
                          </a:solidFill>
                          <a:effectLst/>
                          <a:latin typeface="Calibri" panose="020F0502020204030204" pitchFamily="34" charset="0"/>
                        </a:rPr>
                        <a:t>-40,7%</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C74"/>
                    </a:solidFill>
                  </a:tcPr>
                </a:tc>
                <a:tc>
                  <a:txBody>
                    <a:bodyPr/>
                    <a:lstStyle/>
                    <a:p>
                      <a:pPr algn="ctr" fontAlgn="b"/>
                      <a:r>
                        <a:rPr lang="es-EC" sz="1400" b="0" i="0" u="none" strike="noStrike" dirty="0">
                          <a:solidFill>
                            <a:srgbClr val="000000"/>
                          </a:solidFill>
                          <a:effectLst/>
                          <a:latin typeface="Calibri" panose="020F0502020204030204" pitchFamily="34" charset="0"/>
                        </a:rPr>
                        <a:t>-537,8</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082590"/>
                  </a:ext>
                </a:extLst>
              </a:tr>
              <a:tr h="258414">
                <a:tc>
                  <a:txBody>
                    <a:bodyPr/>
                    <a:lstStyle/>
                    <a:p>
                      <a:pPr algn="just" fontAlgn="b"/>
                      <a:r>
                        <a:rPr lang="es-EC" sz="1400" b="0" i="0" u="none" strike="noStrike" dirty="0">
                          <a:solidFill>
                            <a:srgbClr val="000000"/>
                          </a:solidFill>
                          <a:effectLst/>
                          <a:latin typeface="Calibri" panose="020F0502020204030204" pitchFamily="34" charset="0"/>
                        </a:rPr>
                        <a:t>TRANSPORTE Y ALMACENAMIENTO</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0" i="0" u="none" strike="noStrike" dirty="0">
                          <a:solidFill>
                            <a:srgbClr val="000000"/>
                          </a:solidFill>
                          <a:effectLst/>
                          <a:latin typeface="Calibri" panose="020F0502020204030204" pitchFamily="34" charset="0"/>
                        </a:rPr>
                        <a:t>-38,3%</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A77"/>
                    </a:solidFill>
                  </a:tcPr>
                </a:tc>
                <a:tc>
                  <a:txBody>
                    <a:bodyPr/>
                    <a:lstStyle/>
                    <a:p>
                      <a:pPr algn="ctr" fontAlgn="b"/>
                      <a:r>
                        <a:rPr lang="es-EC" sz="1400" b="0" i="0" u="none" strike="noStrike" dirty="0">
                          <a:solidFill>
                            <a:srgbClr val="000000"/>
                          </a:solidFill>
                          <a:effectLst/>
                          <a:latin typeface="Calibri" panose="020F0502020204030204" pitchFamily="34" charset="0"/>
                        </a:rPr>
                        <a:t>-664,2</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9966886"/>
                  </a:ext>
                </a:extLst>
              </a:tr>
              <a:tr h="490821">
                <a:tc>
                  <a:txBody>
                    <a:bodyPr/>
                    <a:lstStyle/>
                    <a:p>
                      <a:pPr algn="just" fontAlgn="b"/>
                      <a:r>
                        <a:rPr lang="es-MX" sz="1400" b="0" i="0" u="none" strike="noStrike" dirty="0">
                          <a:solidFill>
                            <a:srgbClr val="000000"/>
                          </a:solidFill>
                          <a:effectLst/>
                          <a:latin typeface="Calibri" panose="020F0502020204030204" pitchFamily="34" charset="0"/>
                        </a:rPr>
                        <a:t>ADMINISTRACIÓN PÚBLICA Y DEFENSA; PLANES DE SEGURIDAD SOCIAL DE AFILIACIÓN OBLIGATORIA</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0" i="0" u="none" strike="noStrike" dirty="0">
                          <a:solidFill>
                            <a:srgbClr val="000000"/>
                          </a:solidFill>
                          <a:effectLst/>
                          <a:latin typeface="Calibri" panose="020F0502020204030204" pitchFamily="34" charset="0"/>
                        </a:rPr>
                        <a:t>-36,5%</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479"/>
                    </a:solidFill>
                  </a:tcPr>
                </a:tc>
                <a:tc>
                  <a:txBody>
                    <a:bodyPr/>
                    <a:lstStyle/>
                    <a:p>
                      <a:pPr algn="ctr" fontAlgn="b"/>
                      <a:r>
                        <a:rPr lang="es-EC" sz="1400" b="0" i="0" u="none" strike="noStrike" dirty="0">
                          <a:solidFill>
                            <a:srgbClr val="000000"/>
                          </a:solidFill>
                          <a:effectLst/>
                          <a:latin typeface="Calibri" panose="020F0502020204030204" pitchFamily="34" charset="0"/>
                        </a:rPr>
                        <a:t>-105,0</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354327"/>
                  </a:ext>
                </a:extLst>
              </a:tr>
              <a:tr h="258414">
                <a:tc>
                  <a:txBody>
                    <a:bodyPr/>
                    <a:lstStyle/>
                    <a:p>
                      <a:pPr algn="just" fontAlgn="b"/>
                      <a:r>
                        <a:rPr lang="es-EC" sz="1400" b="0" i="0" u="none" strike="noStrike" dirty="0">
                          <a:solidFill>
                            <a:srgbClr val="000000"/>
                          </a:solidFill>
                          <a:effectLst/>
                          <a:latin typeface="Calibri" panose="020F0502020204030204" pitchFamily="34" charset="0"/>
                        </a:rPr>
                        <a:t>ACTIVIDADES INMOBILIARIAS</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0" i="0" u="none" strike="noStrike" dirty="0">
                          <a:solidFill>
                            <a:srgbClr val="000000"/>
                          </a:solidFill>
                          <a:effectLst/>
                          <a:latin typeface="Calibri" panose="020F0502020204030204" pitchFamily="34" charset="0"/>
                        </a:rPr>
                        <a:t>-34,3%</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17B"/>
                    </a:solidFill>
                  </a:tcPr>
                </a:tc>
                <a:tc>
                  <a:txBody>
                    <a:bodyPr/>
                    <a:lstStyle/>
                    <a:p>
                      <a:pPr algn="ctr" fontAlgn="b"/>
                      <a:r>
                        <a:rPr lang="es-EC" sz="1400" b="0" i="0" u="none" strike="noStrike" dirty="0">
                          <a:solidFill>
                            <a:srgbClr val="000000"/>
                          </a:solidFill>
                          <a:effectLst/>
                          <a:latin typeface="Calibri" panose="020F0502020204030204" pitchFamily="34" charset="0"/>
                        </a:rPr>
                        <a:t>-149,1</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4388328"/>
                  </a:ext>
                </a:extLst>
              </a:tr>
              <a:tr h="490821">
                <a:tc>
                  <a:txBody>
                    <a:bodyPr/>
                    <a:lstStyle/>
                    <a:p>
                      <a:pPr algn="just" fontAlgn="b"/>
                      <a:r>
                        <a:rPr lang="es-MX" sz="1400" b="0" i="0" u="none" strike="noStrike" dirty="0">
                          <a:solidFill>
                            <a:schemeClr val="tx1"/>
                          </a:solidFill>
                          <a:effectLst/>
                          <a:latin typeface="Calibri" panose="020F0502020204030204" pitchFamily="34" charset="0"/>
                        </a:rPr>
                        <a:t>COMERCIO AL POR MAYOR Y AL POR MENOR; REPARACIÓN DE VEHÍCULOS AUTOMOTORES Y MOTOCICLETAS</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0" i="0" u="none" strike="noStrike" dirty="0">
                          <a:solidFill>
                            <a:schemeClr val="tx1"/>
                          </a:solidFill>
                          <a:effectLst/>
                          <a:latin typeface="Calibri" panose="020F0502020204030204" pitchFamily="34" charset="0"/>
                        </a:rPr>
                        <a:t>-30,9%</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47F"/>
                    </a:solidFill>
                  </a:tcPr>
                </a:tc>
                <a:tc>
                  <a:txBody>
                    <a:bodyPr/>
                    <a:lstStyle/>
                    <a:p>
                      <a:pPr algn="ctr" fontAlgn="b"/>
                      <a:r>
                        <a:rPr lang="es-EC" sz="1400" b="0" i="0" u="none" strike="noStrike" dirty="0">
                          <a:solidFill>
                            <a:srgbClr val="000000"/>
                          </a:solidFill>
                          <a:effectLst/>
                          <a:latin typeface="Calibri" panose="020F0502020204030204" pitchFamily="34" charset="0"/>
                        </a:rPr>
                        <a:t>-6.990,6</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1635249"/>
                  </a:ext>
                </a:extLst>
              </a:tr>
              <a:tr h="258414">
                <a:tc>
                  <a:txBody>
                    <a:bodyPr/>
                    <a:lstStyle/>
                    <a:p>
                      <a:pPr algn="just" fontAlgn="b"/>
                      <a:r>
                        <a:rPr lang="es-MX" sz="1400" b="0" i="0" u="none" strike="noStrike" dirty="0">
                          <a:solidFill>
                            <a:srgbClr val="000000"/>
                          </a:solidFill>
                          <a:effectLst/>
                          <a:latin typeface="Calibri" panose="020F0502020204030204" pitchFamily="34" charset="0"/>
                        </a:rPr>
                        <a:t>ACTIVIDADES DE SERVICIOS ADMINISTRATIVOS Y DE APOYO</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0" i="0" u="none" strike="noStrike" dirty="0">
                          <a:solidFill>
                            <a:srgbClr val="000000"/>
                          </a:solidFill>
                          <a:effectLst/>
                          <a:latin typeface="Calibri" panose="020F0502020204030204" pitchFamily="34" charset="0"/>
                        </a:rPr>
                        <a:t>-27,7%</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683"/>
                    </a:solidFill>
                  </a:tcPr>
                </a:tc>
                <a:tc>
                  <a:txBody>
                    <a:bodyPr/>
                    <a:lstStyle/>
                    <a:p>
                      <a:pPr algn="ctr" fontAlgn="b"/>
                      <a:r>
                        <a:rPr lang="es-EC" sz="1400" b="0" i="0" u="none" strike="noStrike" dirty="0">
                          <a:solidFill>
                            <a:srgbClr val="000000"/>
                          </a:solidFill>
                          <a:effectLst/>
                          <a:latin typeface="Calibri" panose="020F0502020204030204" pitchFamily="34" charset="0"/>
                        </a:rPr>
                        <a:t>-207,8</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5827942"/>
                  </a:ext>
                </a:extLst>
              </a:tr>
              <a:tr h="258414">
                <a:tc>
                  <a:txBody>
                    <a:bodyPr/>
                    <a:lstStyle/>
                    <a:p>
                      <a:pPr algn="just" fontAlgn="b"/>
                      <a:r>
                        <a:rPr lang="es-MX" sz="1400" b="0" i="0" u="none" strike="noStrike" dirty="0">
                          <a:solidFill>
                            <a:srgbClr val="000000"/>
                          </a:solidFill>
                          <a:effectLst/>
                          <a:latin typeface="Calibri" panose="020F0502020204030204" pitchFamily="34" charset="0"/>
                        </a:rPr>
                        <a:t>ACTIVIDADES PROFESIONALES, CIENTÍFICAS Y TÉCNICAS</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0" i="0" u="none" strike="noStrike" dirty="0">
                          <a:solidFill>
                            <a:srgbClr val="000000"/>
                          </a:solidFill>
                          <a:effectLst/>
                          <a:latin typeface="Calibri" panose="020F0502020204030204" pitchFamily="34" charset="0"/>
                        </a:rPr>
                        <a:t>-27,4%</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883"/>
                    </a:solidFill>
                  </a:tcPr>
                </a:tc>
                <a:tc>
                  <a:txBody>
                    <a:bodyPr/>
                    <a:lstStyle/>
                    <a:p>
                      <a:pPr algn="ctr" fontAlgn="b"/>
                      <a:r>
                        <a:rPr lang="es-EC" sz="1400" b="0" i="0" u="none" strike="noStrike" dirty="0">
                          <a:solidFill>
                            <a:srgbClr val="000000"/>
                          </a:solidFill>
                          <a:effectLst/>
                          <a:latin typeface="Calibri" panose="020F0502020204030204" pitchFamily="34" charset="0"/>
                        </a:rPr>
                        <a:t>-642,3</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3635733"/>
                  </a:ext>
                </a:extLst>
              </a:tr>
              <a:tr h="258414">
                <a:tc>
                  <a:txBody>
                    <a:bodyPr/>
                    <a:lstStyle/>
                    <a:p>
                      <a:pPr algn="just" fontAlgn="b"/>
                      <a:r>
                        <a:rPr lang="es-EC" sz="1400" b="0" i="0" u="none" strike="noStrike" dirty="0">
                          <a:solidFill>
                            <a:srgbClr val="000000"/>
                          </a:solidFill>
                          <a:effectLst/>
                          <a:latin typeface="Calibri" panose="020F0502020204030204" pitchFamily="34" charset="0"/>
                        </a:rPr>
                        <a:t>OTRAS ACTIVIDADES DE SERVICIOS</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0" i="0" u="none" strike="noStrike" dirty="0">
                          <a:solidFill>
                            <a:srgbClr val="000000"/>
                          </a:solidFill>
                          <a:effectLst/>
                          <a:latin typeface="Calibri" panose="020F0502020204030204" pitchFamily="34" charset="0"/>
                        </a:rPr>
                        <a:t>-27,0%</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b"/>
                      <a:r>
                        <a:rPr lang="es-EC" sz="1400" b="0" i="0" u="none" strike="noStrike" dirty="0">
                          <a:solidFill>
                            <a:srgbClr val="000000"/>
                          </a:solidFill>
                          <a:effectLst/>
                          <a:latin typeface="Calibri" panose="020F0502020204030204" pitchFamily="34" charset="0"/>
                        </a:rPr>
                        <a:t>-183,7</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4687065"/>
                  </a:ext>
                </a:extLst>
              </a:tr>
              <a:tr h="258414">
                <a:tc>
                  <a:txBody>
                    <a:bodyPr/>
                    <a:lstStyle/>
                    <a:p>
                      <a:pPr algn="just" fontAlgn="b"/>
                      <a:r>
                        <a:rPr lang="es-EC" sz="1400" b="0" i="0" u="none" strike="noStrike" dirty="0">
                          <a:solidFill>
                            <a:schemeClr val="tx1"/>
                          </a:solidFill>
                          <a:effectLst/>
                          <a:latin typeface="Calibri" panose="020F0502020204030204" pitchFamily="34" charset="0"/>
                        </a:rPr>
                        <a:t>INDUSTRIAS MANUFACTURERAS</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0" i="0" u="none" strike="noStrike" dirty="0">
                          <a:solidFill>
                            <a:schemeClr val="tx1"/>
                          </a:solidFill>
                          <a:effectLst/>
                          <a:latin typeface="Calibri" panose="020F0502020204030204" pitchFamily="34" charset="0"/>
                        </a:rPr>
                        <a:t>-24,1%</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884"/>
                    </a:solidFill>
                  </a:tcPr>
                </a:tc>
                <a:tc>
                  <a:txBody>
                    <a:bodyPr/>
                    <a:lstStyle/>
                    <a:p>
                      <a:pPr algn="ctr" fontAlgn="b"/>
                      <a:r>
                        <a:rPr lang="es-EC" sz="1400" b="0" i="0" u="none" strike="noStrike" dirty="0">
                          <a:solidFill>
                            <a:srgbClr val="000000"/>
                          </a:solidFill>
                          <a:effectLst/>
                          <a:latin typeface="Calibri" panose="020F0502020204030204" pitchFamily="34" charset="0"/>
                        </a:rPr>
                        <a:t>-1438,7</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1544944"/>
                  </a:ext>
                </a:extLst>
              </a:tr>
              <a:tr h="258414">
                <a:tc>
                  <a:txBody>
                    <a:bodyPr/>
                    <a:lstStyle/>
                    <a:p>
                      <a:pPr algn="just" fontAlgn="b"/>
                      <a:r>
                        <a:rPr lang="es-MX" sz="1400" b="0" i="0" u="none" strike="noStrike" dirty="0">
                          <a:solidFill>
                            <a:srgbClr val="000000"/>
                          </a:solidFill>
                          <a:effectLst/>
                          <a:latin typeface="Calibri" panose="020F0502020204030204" pitchFamily="34" charset="0"/>
                        </a:rPr>
                        <a:t>EXPLOTACIÓN DE MINAS Y CANTERAS</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effectLst/>
                          <a:latin typeface="Calibri" panose="020F0502020204030204" pitchFamily="34" charset="0"/>
                        </a:rPr>
                        <a:t>-23,2%</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784"/>
                    </a:solidFill>
                  </a:tcPr>
                </a:tc>
                <a:tc>
                  <a:txBody>
                    <a:bodyPr/>
                    <a:lstStyle/>
                    <a:p>
                      <a:pPr algn="ctr" fontAlgn="b"/>
                      <a:r>
                        <a:rPr lang="es-EC" sz="1400" b="0" i="0" u="none" strike="noStrike" dirty="0">
                          <a:solidFill>
                            <a:srgbClr val="000000"/>
                          </a:solidFill>
                          <a:effectLst/>
                          <a:latin typeface="Calibri" panose="020F0502020204030204" pitchFamily="34" charset="0"/>
                        </a:rPr>
                        <a:t>-662,3</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0670750"/>
                  </a:ext>
                </a:extLst>
              </a:tr>
              <a:tr h="258414">
                <a:tc>
                  <a:txBody>
                    <a:bodyPr/>
                    <a:lstStyle/>
                    <a:p>
                      <a:pPr algn="just" fontAlgn="b"/>
                      <a:r>
                        <a:rPr lang="es-EC" sz="1400" b="0" i="0" u="none" strike="noStrike" dirty="0">
                          <a:solidFill>
                            <a:srgbClr val="000000"/>
                          </a:solidFill>
                          <a:effectLst/>
                          <a:latin typeface="Calibri" panose="020F0502020204030204" pitchFamily="34" charset="0"/>
                        </a:rPr>
                        <a:t>ENSEÑANZA</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effectLst/>
                          <a:latin typeface="Calibri" panose="020F0502020204030204" pitchFamily="34" charset="0"/>
                        </a:rPr>
                        <a:t>-21,1%</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583"/>
                    </a:solidFill>
                  </a:tcPr>
                </a:tc>
                <a:tc>
                  <a:txBody>
                    <a:bodyPr/>
                    <a:lstStyle/>
                    <a:p>
                      <a:pPr algn="ctr" fontAlgn="b"/>
                      <a:r>
                        <a:rPr lang="es-EC" sz="1400" b="0" i="0" u="none" strike="noStrike" dirty="0">
                          <a:solidFill>
                            <a:srgbClr val="000000"/>
                          </a:solidFill>
                          <a:effectLst/>
                          <a:latin typeface="Calibri" panose="020F0502020204030204" pitchFamily="34" charset="0"/>
                        </a:rPr>
                        <a:t>-121,6</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7478533"/>
                  </a:ext>
                </a:extLst>
              </a:tr>
            </a:tbl>
          </a:graphicData>
        </a:graphic>
      </p:graphicFrame>
    </p:spTree>
    <p:extLst>
      <p:ext uri="{BB962C8B-B14F-4D97-AF65-F5344CB8AC3E}">
        <p14:creationId xmlns:p14="http://schemas.microsoft.com/office/powerpoint/2010/main" val="2161762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áfico 15">
            <a:extLst>
              <a:ext uri="{FF2B5EF4-FFF2-40B4-BE49-F238E27FC236}">
                <a16:creationId xmlns:a16="http://schemas.microsoft.com/office/drawing/2014/main" id="{1F06F284-6B81-4D71-9268-6F6FBBDDAB5D}"/>
              </a:ext>
            </a:extLst>
          </p:cNvPr>
          <p:cNvGraphicFramePr>
            <a:graphicFrameLocks/>
          </p:cNvGraphicFramePr>
          <p:nvPr>
            <p:extLst>
              <p:ext uri="{D42A27DB-BD31-4B8C-83A1-F6EECF244321}">
                <p14:modId xmlns:p14="http://schemas.microsoft.com/office/powerpoint/2010/main" val="1305291517"/>
              </p:ext>
            </p:extLst>
          </p:nvPr>
        </p:nvGraphicFramePr>
        <p:xfrm>
          <a:off x="360363" y="1397780"/>
          <a:ext cx="11565223" cy="3847368"/>
        </p:xfrm>
        <a:graphic>
          <a:graphicData uri="http://schemas.openxmlformats.org/drawingml/2006/chart">
            <c:chart xmlns:c="http://schemas.openxmlformats.org/drawingml/2006/chart" xmlns:r="http://schemas.openxmlformats.org/officeDocument/2006/relationships" r:id="rId3"/>
          </a:graphicData>
        </a:graphic>
      </p:graphicFrame>
      <p:sp>
        <p:nvSpPr>
          <p:cNvPr id="2" name="Título 1">
            <a:extLst>
              <a:ext uri="{FF2B5EF4-FFF2-40B4-BE49-F238E27FC236}">
                <a16:creationId xmlns:a16="http://schemas.microsoft.com/office/drawing/2014/main" id="{F049A08E-42E3-4349-BC06-DBF4E9F7E8E7}"/>
              </a:ext>
            </a:extLst>
          </p:cNvPr>
          <p:cNvSpPr>
            <a:spLocks noGrp="1"/>
          </p:cNvSpPr>
          <p:nvPr>
            <p:ph type="title"/>
          </p:nvPr>
        </p:nvSpPr>
        <p:spPr>
          <a:xfrm>
            <a:off x="1209048" y="244309"/>
            <a:ext cx="9805987" cy="509248"/>
          </a:xfrm>
        </p:spPr>
        <p:txBody>
          <a:bodyPr>
            <a:normAutofit/>
          </a:bodyPr>
          <a:lstStyle/>
          <a:p>
            <a:pPr algn="ctr"/>
            <a:r>
              <a:rPr lang="es-EC" sz="2400" b="1" dirty="0" smtClean="0">
                <a:solidFill>
                  <a:srgbClr val="376092"/>
                </a:solidFill>
                <a:latin typeface="Candara" panose="020E0502030303020204" pitchFamily="34" charset="0"/>
                <a:ea typeface="+mn-ea"/>
                <a:cs typeface="Calibri" panose="020F0502020204030204" pitchFamily="34" charset="0"/>
              </a:rPr>
              <a:t>Ventas locales actividades vinculadas al turismo (</a:t>
            </a:r>
            <a:r>
              <a:rPr lang="es-EC" sz="2400" b="1" dirty="0">
                <a:solidFill>
                  <a:srgbClr val="376092"/>
                </a:solidFill>
                <a:latin typeface="Candara" panose="020E0502030303020204" pitchFamily="34" charset="0"/>
                <a:ea typeface="+mn-ea"/>
                <a:cs typeface="Calibri" panose="020F0502020204030204" pitchFamily="34" charset="0"/>
              </a:rPr>
              <a:t>USD Millones)</a:t>
            </a:r>
          </a:p>
        </p:txBody>
      </p:sp>
      <p:sp>
        <p:nvSpPr>
          <p:cNvPr id="9" name="Rectangle 10">
            <a:extLst>
              <a:ext uri="{FF2B5EF4-FFF2-40B4-BE49-F238E27FC236}">
                <a16:creationId xmlns:a16="http://schemas.microsoft.com/office/drawing/2014/main" id="{99D88F10-B37F-4CC8-9356-1AA6684B456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3" name="Rectangle 12">
            <a:extLst>
              <a:ext uri="{FF2B5EF4-FFF2-40B4-BE49-F238E27FC236}">
                <a16:creationId xmlns:a16="http://schemas.microsoft.com/office/drawing/2014/main" id="{31211B63-016A-4AC2-9308-37D57031369D}"/>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14" name="Imagen 5">
            <a:extLst>
              <a:ext uri="{FF2B5EF4-FFF2-40B4-BE49-F238E27FC236}">
                <a16:creationId xmlns:a16="http://schemas.microsoft.com/office/drawing/2014/main" id="{4C8A003E-DA30-4834-9FE4-9E4FC845ECD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735288" y="6244941"/>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6">
            <a:extLst>
              <a:ext uri="{FF2B5EF4-FFF2-40B4-BE49-F238E27FC236}">
                <a16:creationId xmlns:a16="http://schemas.microsoft.com/office/drawing/2014/main" id="{0EE74A2B-0BE6-47E0-B844-C2E131EF4D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 r="16756" b="-179057"/>
          <a:stretch>
            <a:fillRect/>
          </a:stretch>
        </p:blipFill>
        <p:spPr bwMode="auto">
          <a:xfrm>
            <a:off x="360363" y="6446554"/>
            <a:ext cx="1030668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dfabara\Downloads\PortadasInstancias_productividad (1).jpg">
            <a:extLst>
              <a:ext uri="{FF2B5EF4-FFF2-40B4-BE49-F238E27FC236}">
                <a16:creationId xmlns:a16="http://schemas.microsoft.com/office/drawing/2014/main" id="{819FD18B-A495-42E7-A6A2-49093722A570}"/>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t="31606" b="30493"/>
          <a:stretch>
            <a:fillRect/>
          </a:stretch>
        </p:blipFill>
        <p:spPr bwMode="auto">
          <a:xfrm>
            <a:off x="41275" y="-1588"/>
            <a:ext cx="1706663" cy="6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esquinas redondeadas 11">
            <a:extLst>
              <a:ext uri="{FF2B5EF4-FFF2-40B4-BE49-F238E27FC236}">
                <a16:creationId xmlns:a16="http://schemas.microsoft.com/office/drawing/2014/main" id="{E83EA1BB-5C39-420C-8B48-A044B91A92D4}"/>
              </a:ext>
            </a:extLst>
          </p:cNvPr>
          <p:cNvSpPr/>
          <p:nvPr/>
        </p:nvSpPr>
        <p:spPr>
          <a:xfrm>
            <a:off x="80804" y="5245149"/>
            <a:ext cx="12030392" cy="999792"/>
          </a:xfrm>
          <a:prstGeom prst="round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800"/>
              </a:spcAft>
            </a:pPr>
            <a:r>
              <a:rPr lang="es-MX" sz="1900" dirty="0" smtClean="0">
                <a:solidFill>
                  <a:schemeClr val="tx2"/>
                </a:solidFill>
              </a:rPr>
              <a:t>El </a:t>
            </a:r>
            <a:r>
              <a:rPr lang="es-MX" sz="2000" dirty="0" smtClean="0">
                <a:solidFill>
                  <a:schemeClr val="tx2"/>
                </a:solidFill>
              </a:rPr>
              <a:t>sector turismo registra una </a:t>
            </a:r>
            <a:r>
              <a:rPr lang="es-MX" sz="2600" b="1" dirty="0" smtClean="0">
                <a:solidFill>
                  <a:srgbClr val="C00000"/>
                </a:solidFill>
              </a:rPr>
              <a:t>reducción de 52% </a:t>
            </a:r>
            <a:r>
              <a:rPr lang="es-MX" sz="2000" dirty="0" smtClean="0">
                <a:solidFill>
                  <a:schemeClr val="tx2"/>
                </a:solidFill>
              </a:rPr>
              <a:t>en sus ventas ene.-ago. 2020 vs                                                igual período en el 2019 </a:t>
            </a:r>
            <a:r>
              <a:rPr lang="es-EC" sz="2000" dirty="0" smtClean="0">
                <a:solidFill>
                  <a:schemeClr val="tx2"/>
                </a:solidFill>
              </a:rPr>
              <a:t>(</a:t>
            </a:r>
            <a:r>
              <a:rPr lang="es-EC" sz="2400" b="1" dirty="0" smtClean="0">
                <a:solidFill>
                  <a:srgbClr val="C00000"/>
                </a:solidFill>
              </a:rPr>
              <a:t>USD 843 MM</a:t>
            </a:r>
            <a:r>
              <a:rPr lang="es-EC" sz="2000" dirty="0" smtClean="0">
                <a:solidFill>
                  <a:schemeClr val="tx2"/>
                </a:solidFill>
              </a:rPr>
              <a:t>)</a:t>
            </a:r>
            <a:endParaRPr lang="es-EC" sz="2000" dirty="0">
              <a:solidFill>
                <a:schemeClr val="tx2"/>
              </a:solidFill>
            </a:endParaRPr>
          </a:p>
        </p:txBody>
      </p:sp>
      <p:sp>
        <p:nvSpPr>
          <p:cNvPr id="19" name="CuadroTexto 18">
            <a:extLst>
              <a:ext uri="{FF2B5EF4-FFF2-40B4-BE49-F238E27FC236}">
                <a16:creationId xmlns:a16="http://schemas.microsoft.com/office/drawing/2014/main" id="{53A78A5F-B16A-48A6-A2A0-353688D1C6C6}"/>
              </a:ext>
            </a:extLst>
          </p:cNvPr>
          <p:cNvSpPr txBox="1"/>
          <p:nvPr/>
        </p:nvSpPr>
        <p:spPr>
          <a:xfrm>
            <a:off x="3689937" y="6223674"/>
            <a:ext cx="5758406" cy="276999"/>
          </a:xfrm>
          <a:prstGeom prst="rect">
            <a:avLst/>
          </a:prstGeom>
          <a:noFill/>
        </p:spPr>
        <p:txBody>
          <a:bodyPr wrap="square" rtlCol="0">
            <a:spAutoFit/>
          </a:bodyPr>
          <a:lstStyle/>
          <a:p>
            <a:r>
              <a:rPr lang="es-EC" sz="1200" b="1" dirty="0">
                <a:solidFill>
                  <a:schemeClr val="tx1"/>
                </a:solidFill>
                <a:latin typeface="Calibri" panose="020F0502020204030204" pitchFamily="34" charset="0"/>
                <a:cs typeface="Calibri" panose="020F0502020204030204" pitchFamily="34" charset="0"/>
              </a:rPr>
              <a:t>Fuente: </a:t>
            </a:r>
            <a:r>
              <a:rPr lang="es-EC" sz="1200" dirty="0">
                <a:solidFill>
                  <a:schemeClr val="tx1"/>
                </a:solidFill>
                <a:latin typeface="Calibri" panose="020F0502020204030204" pitchFamily="34" charset="0"/>
                <a:cs typeface="Calibri" panose="020F0502020204030204" pitchFamily="34" charset="0"/>
              </a:rPr>
              <a:t>SRI última declaración IVA</a:t>
            </a:r>
            <a:r>
              <a:rPr lang="es-EC" sz="1200" b="1" dirty="0">
                <a:solidFill>
                  <a:schemeClr val="tx1"/>
                </a:solidFill>
                <a:latin typeface="Calibri" panose="020F0502020204030204" pitchFamily="34" charset="0"/>
                <a:cs typeface="Calibri" panose="020F0502020204030204" pitchFamily="34" charset="0"/>
              </a:rPr>
              <a:t>	Elaboración: </a:t>
            </a:r>
            <a:r>
              <a:rPr lang="es-EC" sz="1200" dirty="0">
                <a:solidFill>
                  <a:schemeClr val="tx1"/>
                </a:solidFill>
                <a:latin typeface="Calibri" panose="020F0502020204030204" pitchFamily="34" charset="0"/>
                <a:cs typeface="Calibri" panose="020F0502020204030204" pitchFamily="34" charset="0"/>
              </a:rPr>
              <a:t>SDPC</a:t>
            </a:r>
            <a:r>
              <a:rPr lang="es-EC" sz="1200" b="1" dirty="0">
                <a:solidFill>
                  <a:schemeClr val="tx1"/>
                </a:solidFill>
                <a:latin typeface="Calibri" panose="020F0502020204030204" pitchFamily="34" charset="0"/>
                <a:cs typeface="Calibri" panose="020F0502020204030204" pitchFamily="34" charset="0"/>
              </a:rPr>
              <a:t> </a:t>
            </a:r>
          </a:p>
        </p:txBody>
      </p:sp>
      <p:sp>
        <p:nvSpPr>
          <p:cNvPr id="20" name="Abrir llave 19">
            <a:extLst>
              <a:ext uri="{FF2B5EF4-FFF2-40B4-BE49-F238E27FC236}">
                <a16:creationId xmlns:a16="http://schemas.microsoft.com/office/drawing/2014/main" id="{D3840ACD-47DD-4A6E-B256-047930E77665}"/>
              </a:ext>
            </a:extLst>
          </p:cNvPr>
          <p:cNvSpPr/>
          <p:nvPr/>
        </p:nvSpPr>
        <p:spPr>
          <a:xfrm rot="5400000">
            <a:off x="2928700" y="-461795"/>
            <a:ext cx="201614" cy="3993477"/>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s-EC" dirty="0"/>
          </a:p>
        </p:txBody>
      </p:sp>
      <p:sp>
        <p:nvSpPr>
          <p:cNvPr id="21" name="CuadroTexto 1">
            <a:extLst>
              <a:ext uri="{FF2B5EF4-FFF2-40B4-BE49-F238E27FC236}">
                <a16:creationId xmlns:a16="http://schemas.microsoft.com/office/drawing/2014/main" id="{87C6005D-6D7E-4949-96F3-AB31A112D54E}"/>
              </a:ext>
            </a:extLst>
          </p:cNvPr>
          <p:cNvSpPr txBox="1"/>
          <p:nvPr/>
        </p:nvSpPr>
        <p:spPr>
          <a:xfrm>
            <a:off x="1851367" y="736184"/>
            <a:ext cx="2362249" cy="8393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sz="2000" b="1" dirty="0">
                <a:solidFill>
                  <a:schemeClr val="tx2"/>
                </a:solidFill>
              </a:rPr>
              <a:t>1.625 MM</a:t>
            </a:r>
          </a:p>
          <a:p>
            <a:pPr algn="ctr"/>
            <a:r>
              <a:rPr lang="es-EC" sz="2000" b="1" dirty="0">
                <a:solidFill>
                  <a:schemeClr val="tx2"/>
                </a:solidFill>
              </a:rPr>
              <a:t>(ene </a:t>
            </a:r>
            <a:r>
              <a:rPr lang="es-EC" sz="2000" b="1" dirty="0" smtClean="0">
                <a:solidFill>
                  <a:schemeClr val="tx2"/>
                </a:solidFill>
              </a:rPr>
              <a:t>– ago 2019)</a:t>
            </a:r>
            <a:endParaRPr lang="es-EC" sz="2000" b="1" dirty="0">
              <a:solidFill>
                <a:schemeClr val="tx2"/>
              </a:solidFill>
            </a:endParaRPr>
          </a:p>
        </p:txBody>
      </p:sp>
      <p:sp>
        <p:nvSpPr>
          <p:cNvPr id="22" name="Abrir llave 21">
            <a:extLst>
              <a:ext uri="{FF2B5EF4-FFF2-40B4-BE49-F238E27FC236}">
                <a16:creationId xmlns:a16="http://schemas.microsoft.com/office/drawing/2014/main" id="{A57A9519-E8A4-4FE4-8CAE-BEA0712AA7C6}"/>
              </a:ext>
            </a:extLst>
          </p:cNvPr>
          <p:cNvSpPr/>
          <p:nvPr/>
        </p:nvSpPr>
        <p:spPr>
          <a:xfrm rot="5400000">
            <a:off x="9556571" y="-465058"/>
            <a:ext cx="185435" cy="3993477"/>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s-EC" dirty="0"/>
          </a:p>
        </p:txBody>
      </p:sp>
      <p:sp>
        <p:nvSpPr>
          <p:cNvPr id="23" name="CuadroTexto 1">
            <a:extLst>
              <a:ext uri="{FF2B5EF4-FFF2-40B4-BE49-F238E27FC236}">
                <a16:creationId xmlns:a16="http://schemas.microsoft.com/office/drawing/2014/main" id="{A781AC9B-EB37-472E-95F8-9201D6A24367}"/>
              </a:ext>
            </a:extLst>
          </p:cNvPr>
          <p:cNvSpPr txBox="1"/>
          <p:nvPr/>
        </p:nvSpPr>
        <p:spPr>
          <a:xfrm>
            <a:off x="8487230" y="733626"/>
            <a:ext cx="2362249" cy="8393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sz="2000" b="1" dirty="0">
                <a:solidFill>
                  <a:schemeClr val="tx2"/>
                </a:solidFill>
              </a:rPr>
              <a:t>782 MM</a:t>
            </a:r>
          </a:p>
          <a:p>
            <a:pPr algn="ctr"/>
            <a:r>
              <a:rPr lang="es-EC" sz="2000" b="1" dirty="0">
                <a:solidFill>
                  <a:schemeClr val="tx2"/>
                </a:solidFill>
              </a:rPr>
              <a:t>(ene </a:t>
            </a:r>
            <a:r>
              <a:rPr lang="es-EC" sz="2000" b="1" dirty="0" smtClean="0">
                <a:solidFill>
                  <a:schemeClr val="tx2"/>
                </a:solidFill>
              </a:rPr>
              <a:t>– ago 2020)</a:t>
            </a:r>
            <a:endParaRPr lang="es-EC" sz="2000" b="1" dirty="0">
              <a:solidFill>
                <a:schemeClr val="tx2"/>
              </a:solidFill>
            </a:endParaRPr>
          </a:p>
        </p:txBody>
      </p:sp>
      <p:sp>
        <p:nvSpPr>
          <p:cNvPr id="18" name="CuadroTexto 1">
            <a:extLst>
              <a:ext uri="{FF2B5EF4-FFF2-40B4-BE49-F238E27FC236}">
                <a16:creationId xmlns:a16="http://schemas.microsoft.com/office/drawing/2014/main" id="{87C6005D-6D7E-4949-96F3-AB31A112D54E}"/>
              </a:ext>
            </a:extLst>
          </p:cNvPr>
          <p:cNvSpPr txBox="1"/>
          <p:nvPr/>
        </p:nvSpPr>
        <p:spPr>
          <a:xfrm rot="16200000">
            <a:off x="-728125" y="2901769"/>
            <a:ext cx="2362249" cy="8393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sz="1600" dirty="0" smtClean="0">
                <a:solidFill>
                  <a:schemeClr val="tx1">
                    <a:lumMod val="65000"/>
                    <a:lumOff val="35000"/>
                  </a:schemeClr>
                </a:solidFill>
              </a:rPr>
              <a:t>Millones USD</a:t>
            </a:r>
            <a:endParaRPr lang="es-EC" sz="1600" dirty="0">
              <a:solidFill>
                <a:schemeClr val="tx1">
                  <a:lumMod val="65000"/>
                  <a:lumOff val="35000"/>
                </a:schemeClr>
              </a:solidFill>
            </a:endParaRPr>
          </a:p>
        </p:txBody>
      </p:sp>
    </p:spTree>
    <p:extLst>
      <p:ext uri="{BB962C8B-B14F-4D97-AF65-F5344CB8AC3E}">
        <p14:creationId xmlns:p14="http://schemas.microsoft.com/office/powerpoint/2010/main" val="1415840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49A08E-42E3-4349-BC06-DBF4E9F7E8E7}"/>
              </a:ext>
            </a:extLst>
          </p:cNvPr>
          <p:cNvSpPr>
            <a:spLocks noGrp="1"/>
          </p:cNvSpPr>
          <p:nvPr>
            <p:ph type="title"/>
          </p:nvPr>
        </p:nvSpPr>
        <p:spPr>
          <a:xfrm>
            <a:off x="1035576" y="730305"/>
            <a:ext cx="10120847" cy="407557"/>
          </a:xfrm>
        </p:spPr>
        <p:txBody>
          <a:bodyPr>
            <a:normAutofit fontScale="90000"/>
          </a:bodyPr>
          <a:lstStyle/>
          <a:p>
            <a:pPr algn="ctr"/>
            <a:r>
              <a:rPr lang="es-EC" sz="3200" b="1" dirty="0">
                <a:solidFill>
                  <a:srgbClr val="376092"/>
                </a:solidFill>
                <a:latin typeface="Candara" panose="020E0502030303020204" pitchFamily="34" charset="0"/>
              </a:rPr>
              <a:t>Estrategia de reactivación </a:t>
            </a:r>
            <a:r>
              <a:rPr lang="es-EC" sz="3200" b="1" dirty="0" smtClean="0">
                <a:solidFill>
                  <a:srgbClr val="376092"/>
                </a:solidFill>
                <a:latin typeface="Candara" panose="020E0502030303020204" pitchFamily="34" charset="0"/>
              </a:rPr>
              <a:t>productiva</a:t>
            </a:r>
            <a:endParaRPr lang="es-EC" sz="3200" b="1" dirty="0">
              <a:solidFill>
                <a:srgbClr val="376092"/>
              </a:solidFill>
              <a:latin typeface="Candara" panose="020E0502030303020204" pitchFamily="34" charset="0"/>
            </a:endParaRPr>
          </a:p>
        </p:txBody>
      </p:sp>
      <p:sp>
        <p:nvSpPr>
          <p:cNvPr id="9" name="Rectangle 10">
            <a:extLst>
              <a:ext uri="{FF2B5EF4-FFF2-40B4-BE49-F238E27FC236}">
                <a16:creationId xmlns:a16="http://schemas.microsoft.com/office/drawing/2014/main" id="{99D88F10-B37F-4CC8-9356-1AA6684B456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1211B63-016A-4AC2-9308-37D57031369D}"/>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Imagen 5">
            <a:extLst>
              <a:ext uri="{FF2B5EF4-FFF2-40B4-BE49-F238E27FC236}">
                <a16:creationId xmlns:a16="http://schemas.microsoft.com/office/drawing/2014/main" id="{4C8A003E-DA30-4834-9FE4-9E4FC845EC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5288" y="6271574"/>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6">
            <a:extLst>
              <a:ext uri="{FF2B5EF4-FFF2-40B4-BE49-F238E27FC236}">
                <a16:creationId xmlns:a16="http://schemas.microsoft.com/office/drawing/2014/main" id="{0EE74A2B-0BE6-47E0-B844-C2E131EF4D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 r="16756" b="-179057"/>
          <a:stretch>
            <a:fillRect/>
          </a:stretch>
        </p:blipFill>
        <p:spPr bwMode="auto">
          <a:xfrm>
            <a:off x="360363" y="6473187"/>
            <a:ext cx="1030668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dfabara\Downloads\PortadasInstancias_productividad (1).jpg">
            <a:extLst>
              <a:ext uri="{FF2B5EF4-FFF2-40B4-BE49-F238E27FC236}">
                <a16:creationId xmlns:a16="http://schemas.microsoft.com/office/drawing/2014/main" id="{819FD18B-A495-42E7-A6A2-49093722A5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31606" b="30493"/>
          <a:stretch>
            <a:fillRect/>
          </a:stretch>
        </p:blipFill>
        <p:spPr bwMode="auto">
          <a:xfrm>
            <a:off x="41275" y="-1588"/>
            <a:ext cx="1706663" cy="6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lipse 9"/>
          <p:cNvSpPr/>
          <p:nvPr/>
        </p:nvSpPr>
        <p:spPr>
          <a:xfrm>
            <a:off x="4940919" y="2202082"/>
            <a:ext cx="1800000" cy="1800000"/>
          </a:xfrm>
          <a:prstGeom prst="ellipse">
            <a:avLst/>
          </a:prstGeom>
          <a:solidFill>
            <a:srgbClr val="8A94B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aphicFrame>
        <p:nvGraphicFramePr>
          <p:cNvPr id="11" name="Gráfico 10"/>
          <p:cNvGraphicFramePr/>
          <p:nvPr>
            <p:extLst/>
          </p:nvPr>
        </p:nvGraphicFramePr>
        <p:xfrm>
          <a:off x="3075139" y="1314718"/>
          <a:ext cx="5495985" cy="3663990"/>
        </p:xfrm>
        <a:graphic>
          <a:graphicData uri="http://schemas.openxmlformats.org/drawingml/2006/chart">
            <c:chart xmlns:c="http://schemas.openxmlformats.org/drawingml/2006/chart" xmlns:r="http://schemas.openxmlformats.org/officeDocument/2006/relationships" r:id="rId6"/>
          </a:graphicData>
        </a:graphic>
      </p:graphicFrame>
      <p:sp>
        <p:nvSpPr>
          <p:cNvPr id="12" name="Marcador de contenido 2"/>
          <p:cNvSpPr txBox="1">
            <a:spLocks/>
          </p:cNvSpPr>
          <p:nvPr/>
        </p:nvSpPr>
        <p:spPr>
          <a:xfrm>
            <a:off x="8287850" y="1991876"/>
            <a:ext cx="3221477" cy="5393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7BA025"/>
              </a:buClr>
              <a:buSzPct val="110000"/>
              <a:buNone/>
            </a:pPr>
            <a:r>
              <a:rPr lang="es-EC" sz="2600" b="1" dirty="0">
                <a:solidFill>
                  <a:schemeClr val="tx2"/>
                </a:solidFill>
                <a:latin typeface="Candara" panose="020E0502030303020204" pitchFamily="34" charset="0"/>
              </a:rPr>
              <a:t>2. Sostener e impulsar el empleo productivo</a:t>
            </a:r>
            <a:endParaRPr lang="es-EC" sz="2600" dirty="0">
              <a:solidFill>
                <a:schemeClr val="tx2"/>
              </a:solidFill>
              <a:latin typeface="Candara" panose="020E0502030303020204" pitchFamily="34" charset="0"/>
            </a:endParaRPr>
          </a:p>
        </p:txBody>
      </p:sp>
      <p:grpSp>
        <p:nvGrpSpPr>
          <p:cNvPr id="16" name="Grupo 12"/>
          <p:cNvGrpSpPr/>
          <p:nvPr/>
        </p:nvGrpSpPr>
        <p:grpSpPr>
          <a:xfrm>
            <a:off x="5321881" y="2585876"/>
            <a:ext cx="1017554" cy="1017554"/>
            <a:chOff x="5980316" y="4417143"/>
            <a:chExt cx="673200" cy="673200"/>
          </a:xfrm>
        </p:grpSpPr>
        <p:sp>
          <p:nvSpPr>
            <p:cNvPr id="18" name="Elipse 17"/>
            <p:cNvSpPr/>
            <p:nvPr/>
          </p:nvSpPr>
          <p:spPr>
            <a:xfrm>
              <a:off x="5980316" y="4417143"/>
              <a:ext cx="673200" cy="673200"/>
            </a:xfrm>
            <a:prstGeom prst="ellipse">
              <a:avLst/>
            </a:prstGeom>
            <a:noFill/>
            <a:ln w="31750">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cxnSp>
          <p:nvCxnSpPr>
            <p:cNvPr id="20" name="Conector recto 19"/>
            <p:cNvCxnSpPr>
              <a:stCxn id="18" idx="0"/>
              <a:endCxn id="18" idx="4"/>
            </p:cNvCxnSpPr>
            <p:nvPr/>
          </p:nvCxnSpPr>
          <p:spPr>
            <a:xfrm>
              <a:off x="6316916" y="4417143"/>
              <a:ext cx="0" cy="673200"/>
            </a:xfrm>
            <a:prstGeom prst="line">
              <a:avLst/>
            </a:prstGeom>
            <a:ln w="317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5996965" y="4646340"/>
              <a:ext cx="643062" cy="0"/>
            </a:xfrm>
            <a:prstGeom prst="line">
              <a:avLst/>
            </a:prstGeom>
            <a:ln w="317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5993840" y="4859700"/>
              <a:ext cx="648000" cy="0"/>
            </a:xfrm>
            <a:prstGeom prst="line">
              <a:avLst/>
            </a:prstGeom>
            <a:ln w="31750">
              <a:solidFill>
                <a:srgbClr val="44546A"/>
              </a:solidFill>
            </a:ln>
          </p:spPr>
          <p:style>
            <a:lnRef idx="1">
              <a:schemeClr val="accent1"/>
            </a:lnRef>
            <a:fillRef idx="0">
              <a:schemeClr val="accent1"/>
            </a:fillRef>
            <a:effectRef idx="0">
              <a:schemeClr val="accent1"/>
            </a:effectRef>
            <a:fontRef idx="minor">
              <a:schemeClr val="tx1"/>
            </a:fontRef>
          </p:style>
        </p:cxnSp>
        <p:sp>
          <p:nvSpPr>
            <p:cNvPr id="23" name="Elipse 22"/>
            <p:cNvSpPr/>
            <p:nvPr/>
          </p:nvSpPr>
          <p:spPr>
            <a:xfrm>
              <a:off x="6140110" y="4429305"/>
              <a:ext cx="353251" cy="648000"/>
            </a:xfrm>
            <a:prstGeom prst="ellipse">
              <a:avLst/>
            </a:prstGeom>
            <a:noFill/>
            <a:ln w="31750">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grpSp>
        <p:nvGrpSpPr>
          <p:cNvPr id="24" name="Grupo 23"/>
          <p:cNvGrpSpPr/>
          <p:nvPr/>
        </p:nvGrpSpPr>
        <p:grpSpPr>
          <a:xfrm>
            <a:off x="7567114" y="2437238"/>
            <a:ext cx="597431" cy="108000"/>
            <a:chOff x="7815766" y="2825703"/>
            <a:chExt cx="597431" cy="108000"/>
          </a:xfrm>
        </p:grpSpPr>
        <p:cxnSp>
          <p:nvCxnSpPr>
            <p:cNvPr id="25" name="30 Conector recto"/>
            <p:cNvCxnSpPr/>
            <p:nvPr/>
          </p:nvCxnSpPr>
          <p:spPr>
            <a:xfrm flipV="1">
              <a:off x="7919997" y="2869329"/>
              <a:ext cx="493200" cy="0"/>
            </a:xfrm>
            <a:prstGeom prst="line">
              <a:avLst/>
            </a:prstGeom>
            <a:ln w="9525">
              <a:solidFill>
                <a:srgbClr val="44546A"/>
              </a:solidFill>
            </a:ln>
          </p:spPr>
          <p:style>
            <a:lnRef idx="1">
              <a:schemeClr val="accent1"/>
            </a:lnRef>
            <a:fillRef idx="0">
              <a:schemeClr val="accent1"/>
            </a:fillRef>
            <a:effectRef idx="0">
              <a:schemeClr val="accent1"/>
            </a:effectRef>
            <a:fontRef idx="minor">
              <a:schemeClr val="tx1"/>
            </a:fontRef>
          </p:style>
        </p:cxnSp>
        <p:sp>
          <p:nvSpPr>
            <p:cNvPr id="26" name="31 Elipse"/>
            <p:cNvSpPr/>
            <p:nvPr/>
          </p:nvSpPr>
          <p:spPr>
            <a:xfrm>
              <a:off x="7815766" y="2825703"/>
              <a:ext cx="108000" cy="108000"/>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27" name="34 Elipse"/>
          <p:cNvSpPr/>
          <p:nvPr/>
        </p:nvSpPr>
        <p:spPr>
          <a:xfrm>
            <a:off x="3980434" y="2477209"/>
            <a:ext cx="108000" cy="108000"/>
          </a:xfrm>
          <a:prstGeom prst="ellipse">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8" name="Marcador de contenido 2"/>
          <p:cNvSpPr txBox="1">
            <a:spLocks/>
          </p:cNvSpPr>
          <p:nvPr/>
        </p:nvSpPr>
        <p:spPr>
          <a:xfrm>
            <a:off x="136936" y="1995862"/>
            <a:ext cx="3229742" cy="945226"/>
          </a:xfrm>
          <a:prstGeom prst="rect">
            <a:avLst/>
          </a:prstGeom>
          <a:solidFill>
            <a:schemeClr val="bg1">
              <a:alpha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Clr>
                <a:srgbClr val="7BA025"/>
              </a:buClr>
              <a:buSzPct val="110000"/>
              <a:buNone/>
            </a:pPr>
            <a:r>
              <a:rPr lang="es-EC" sz="2600" b="1" u="sng" dirty="0">
                <a:solidFill>
                  <a:schemeClr val="tx2"/>
                </a:solidFill>
                <a:latin typeface="Candara" panose="020E0502030303020204" pitchFamily="34" charset="0"/>
              </a:rPr>
              <a:t>1. Reactivar la producción y el turismo</a:t>
            </a:r>
            <a:endParaRPr lang="es-EC" sz="2600" u="sng" dirty="0">
              <a:solidFill>
                <a:schemeClr val="tx2"/>
              </a:solidFill>
              <a:latin typeface="Candara" panose="020E0502030303020204" pitchFamily="34" charset="0"/>
            </a:endParaRPr>
          </a:p>
        </p:txBody>
      </p:sp>
      <p:cxnSp>
        <p:nvCxnSpPr>
          <p:cNvPr id="29" name="33 Conector recto"/>
          <p:cNvCxnSpPr/>
          <p:nvPr/>
        </p:nvCxnSpPr>
        <p:spPr>
          <a:xfrm flipV="1">
            <a:off x="3500300" y="2533947"/>
            <a:ext cx="493200" cy="0"/>
          </a:xfrm>
          <a:prstGeom prst="line">
            <a:avLst/>
          </a:prstGeom>
          <a:ln w="9525">
            <a:solidFill>
              <a:srgbClr val="44546A"/>
            </a:solidFill>
          </a:ln>
        </p:spPr>
        <p:style>
          <a:lnRef idx="1">
            <a:schemeClr val="accent1"/>
          </a:lnRef>
          <a:fillRef idx="0">
            <a:schemeClr val="accent1"/>
          </a:fillRef>
          <a:effectRef idx="0">
            <a:schemeClr val="accent1"/>
          </a:effectRef>
          <a:fontRef idx="minor">
            <a:schemeClr val="tx1"/>
          </a:fontRef>
        </p:style>
      </p:cxnSp>
      <p:sp>
        <p:nvSpPr>
          <p:cNvPr id="30" name="Marcador de contenido 2"/>
          <p:cNvSpPr txBox="1">
            <a:spLocks/>
          </p:cNvSpPr>
          <p:nvPr/>
        </p:nvSpPr>
        <p:spPr>
          <a:xfrm>
            <a:off x="4162407" y="5524333"/>
            <a:ext cx="3867185" cy="747241"/>
          </a:xfrm>
          <a:prstGeom prst="rect">
            <a:avLst/>
          </a:prstGeom>
          <a:solidFill>
            <a:schemeClr val="bg1">
              <a:alpha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7BA025"/>
              </a:buClr>
              <a:buSzPct val="110000"/>
              <a:buNone/>
            </a:pPr>
            <a:r>
              <a:rPr lang="es-EC" sz="2600" b="1" dirty="0">
                <a:solidFill>
                  <a:schemeClr val="tx2"/>
                </a:solidFill>
                <a:latin typeface="Candara" panose="020E0502030303020204" pitchFamily="34" charset="0"/>
              </a:rPr>
              <a:t>3. Impulsar la inclusión socio económica</a:t>
            </a:r>
            <a:endParaRPr lang="es-EC" sz="2600" dirty="0">
              <a:solidFill>
                <a:schemeClr val="tx2"/>
              </a:solidFill>
              <a:latin typeface="Candara" panose="020E0502030303020204" pitchFamily="34" charset="0"/>
            </a:endParaRPr>
          </a:p>
        </p:txBody>
      </p:sp>
      <p:grpSp>
        <p:nvGrpSpPr>
          <p:cNvPr id="31" name="Grupo 30"/>
          <p:cNvGrpSpPr/>
          <p:nvPr/>
        </p:nvGrpSpPr>
        <p:grpSpPr>
          <a:xfrm rot="5400000">
            <a:off x="5717665" y="5163163"/>
            <a:ext cx="597430" cy="108000"/>
            <a:chOff x="7815767" y="2787603"/>
            <a:chExt cx="597430" cy="108000"/>
          </a:xfrm>
        </p:grpSpPr>
        <p:cxnSp>
          <p:nvCxnSpPr>
            <p:cNvPr id="32" name="30 Conector recto"/>
            <p:cNvCxnSpPr/>
            <p:nvPr/>
          </p:nvCxnSpPr>
          <p:spPr>
            <a:xfrm flipV="1">
              <a:off x="7919997" y="2845265"/>
              <a:ext cx="493200" cy="0"/>
            </a:xfrm>
            <a:prstGeom prst="line">
              <a:avLst/>
            </a:prstGeom>
            <a:ln w="9525">
              <a:solidFill>
                <a:srgbClr val="44546A"/>
              </a:solidFill>
            </a:ln>
          </p:spPr>
          <p:style>
            <a:lnRef idx="1">
              <a:schemeClr val="accent1"/>
            </a:lnRef>
            <a:fillRef idx="0">
              <a:schemeClr val="accent1"/>
            </a:fillRef>
            <a:effectRef idx="0">
              <a:schemeClr val="accent1"/>
            </a:effectRef>
            <a:fontRef idx="minor">
              <a:schemeClr val="tx1"/>
            </a:fontRef>
          </p:style>
        </p:cxnSp>
        <p:sp>
          <p:nvSpPr>
            <p:cNvPr id="33" name="31 Elipse"/>
            <p:cNvSpPr/>
            <p:nvPr/>
          </p:nvSpPr>
          <p:spPr>
            <a:xfrm>
              <a:off x="7815767" y="2787603"/>
              <a:ext cx="108000" cy="108000"/>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Tree>
    <p:extLst>
      <p:ext uri="{BB962C8B-B14F-4D97-AF65-F5344CB8AC3E}">
        <p14:creationId xmlns:p14="http://schemas.microsoft.com/office/powerpoint/2010/main" val="1359623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49A08E-42E3-4349-BC06-DBF4E9F7E8E7}"/>
              </a:ext>
            </a:extLst>
          </p:cNvPr>
          <p:cNvSpPr>
            <a:spLocks noGrp="1"/>
          </p:cNvSpPr>
          <p:nvPr>
            <p:ph type="title"/>
          </p:nvPr>
        </p:nvSpPr>
        <p:spPr>
          <a:xfrm>
            <a:off x="1035576" y="730305"/>
            <a:ext cx="10120847" cy="407557"/>
          </a:xfrm>
        </p:spPr>
        <p:txBody>
          <a:bodyPr>
            <a:normAutofit fontScale="90000"/>
          </a:bodyPr>
          <a:lstStyle/>
          <a:p>
            <a:pPr algn="ctr"/>
            <a:r>
              <a:rPr lang="es-EC" sz="3200" b="1" dirty="0">
                <a:solidFill>
                  <a:srgbClr val="376092"/>
                </a:solidFill>
                <a:latin typeface="Candara" panose="020E0502030303020204" pitchFamily="34" charset="0"/>
              </a:rPr>
              <a:t>Estrategia </a:t>
            </a:r>
            <a:r>
              <a:rPr lang="es-EC" sz="3200" b="1" dirty="0" smtClean="0">
                <a:solidFill>
                  <a:srgbClr val="376092"/>
                </a:solidFill>
                <a:latin typeface="Candara" panose="020E0502030303020204" pitchFamily="34" charset="0"/>
              </a:rPr>
              <a:t>consensuada de </a:t>
            </a:r>
            <a:r>
              <a:rPr lang="es-EC" sz="3200" b="1" dirty="0">
                <a:solidFill>
                  <a:srgbClr val="376092"/>
                </a:solidFill>
                <a:latin typeface="Candara" panose="020E0502030303020204" pitchFamily="34" charset="0"/>
              </a:rPr>
              <a:t>reactivación </a:t>
            </a:r>
            <a:r>
              <a:rPr lang="es-EC" sz="3200" b="1" dirty="0" smtClean="0">
                <a:solidFill>
                  <a:srgbClr val="376092"/>
                </a:solidFill>
                <a:latin typeface="Candara" panose="020E0502030303020204" pitchFamily="34" charset="0"/>
              </a:rPr>
              <a:t>turística</a:t>
            </a:r>
            <a:endParaRPr lang="es-EC" sz="3200" b="1" dirty="0">
              <a:solidFill>
                <a:srgbClr val="376092"/>
              </a:solidFill>
              <a:latin typeface="Candara" panose="020E0502030303020204" pitchFamily="34" charset="0"/>
            </a:endParaRPr>
          </a:p>
        </p:txBody>
      </p:sp>
      <p:sp>
        <p:nvSpPr>
          <p:cNvPr id="9" name="Rectangle 10">
            <a:extLst>
              <a:ext uri="{FF2B5EF4-FFF2-40B4-BE49-F238E27FC236}">
                <a16:creationId xmlns:a16="http://schemas.microsoft.com/office/drawing/2014/main" id="{99D88F10-B37F-4CC8-9356-1AA6684B456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1211B63-016A-4AC2-9308-37D57031369D}"/>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Imagen 5">
            <a:extLst>
              <a:ext uri="{FF2B5EF4-FFF2-40B4-BE49-F238E27FC236}">
                <a16:creationId xmlns:a16="http://schemas.microsoft.com/office/drawing/2014/main" id="{4C8A003E-DA30-4834-9FE4-9E4FC845EC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5288" y="6271574"/>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6">
            <a:extLst>
              <a:ext uri="{FF2B5EF4-FFF2-40B4-BE49-F238E27FC236}">
                <a16:creationId xmlns:a16="http://schemas.microsoft.com/office/drawing/2014/main" id="{0EE74A2B-0BE6-47E0-B844-C2E131EF4D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 r="16756" b="-179057"/>
          <a:stretch>
            <a:fillRect/>
          </a:stretch>
        </p:blipFill>
        <p:spPr bwMode="auto">
          <a:xfrm>
            <a:off x="360363" y="6473187"/>
            <a:ext cx="1030668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dfabara\Downloads\PortadasInstancias_productividad (1).jpg">
            <a:extLst>
              <a:ext uri="{FF2B5EF4-FFF2-40B4-BE49-F238E27FC236}">
                <a16:creationId xmlns:a16="http://schemas.microsoft.com/office/drawing/2014/main" id="{819FD18B-A495-42E7-A6A2-49093722A5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31606" b="30493"/>
          <a:stretch>
            <a:fillRect/>
          </a:stretch>
        </p:blipFill>
        <p:spPr bwMode="auto">
          <a:xfrm>
            <a:off x="41275" y="-1588"/>
            <a:ext cx="1706663" cy="6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4" name="Diagrama 33"/>
          <p:cNvGraphicFramePr/>
          <p:nvPr>
            <p:extLst>
              <p:ext uri="{D42A27DB-BD31-4B8C-83A1-F6EECF244321}">
                <p14:modId xmlns:p14="http://schemas.microsoft.com/office/powerpoint/2010/main" val="1231949200"/>
              </p:ext>
            </p:extLst>
          </p:nvPr>
        </p:nvGraphicFramePr>
        <p:xfrm>
          <a:off x="1747938" y="1604607"/>
          <a:ext cx="8596564" cy="437604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184702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661510-1B2B-49F2-BBAB-99EAF96C6DA7}"/>
              </a:ext>
            </a:extLst>
          </p:cNvPr>
          <p:cNvSpPr>
            <a:spLocks noGrp="1"/>
          </p:cNvSpPr>
          <p:nvPr>
            <p:ph type="title"/>
          </p:nvPr>
        </p:nvSpPr>
        <p:spPr>
          <a:xfrm>
            <a:off x="1090864" y="1311841"/>
            <a:ext cx="10515600" cy="607846"/>
          </a:xfrm>
        </p:spPr>
        <p:txBody>
          <a:bodyPr anchor="b">
            <a:normAutofit/>
          </a:bodyPr>
          <a:lstStyle/>
          <a:p>
            <a:r>
              <a:rPr lang="es-EC" sz="3000" b="1" dirty="0">
                <a:solidFill>
                  <a:srgbClr val="376092"/>
                </a:solidFill>
                <a:latin typeface="Candara" panose="020E0502030303020204" pitchFamily="34" charset="0"/>
              </a:rPr>
              <a:t>¿Quiénes se benefician?</a:t>
            </a:r>
          </a:p>
        </p:txBody>
      </p:sp>
      <p:pic>
        <p:nvPicPr>
          <p:cNvPr id="4" name="Picture 2" descr="C:\Users\dfabara\Downloads\PortadasInstancias_productividad (1).jpg">
            <a:extLst>
              <a:ext uri="{FF2B5EF4-FFF2-40B4-BE49-F238E27FC236}">
                <a16:creationId xmlns:a16="http://schemas.microsoft.com/office/drawing/2014/main" id="{19CE5B6C-F875-4AEB-8B42-FDADD2484E7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605" b="30493"/>
          <a:stretch/>
        </p:blipFill>
        <p:spPr bwMode="auto">
          <a:xfrm>
            <a:off x="0" y="32537"/>
            <a:ext cx="2349795" cy="89060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Logotipo, nombre de la empresa&#10;&#10;Descripción generada automáticamente">
            <a:extLst>
              <a:ext uri="{FF2B5EF4-FFF2-40B4-BE49-F238E27FC236}">
                <a16:creationId xmlns:a16="http://schemas.microsoft.com/office/drawing/2014/main" id="{38B16F1D-EF4F-4153-A548-1ACF9EA799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3572" y="5807276"/>
            <a:ext cx="1243123" cy="625833"/>
          </a:xfrm>
          <a:prstGeom prst="rect">
            <a:avLst/>
          </a:prstGeom>
        </p:spPr>
      </p:pic>
      <p:pic>
        <p:nvPicPr>
          <p:cNvPr id="6" name="Imagen 5">
            <a:extLst>
              <a:ext uri="{FF2B5EF4-FFF2-40B4-BE49-F238E27FC236}">
                <a16:creationId xmlns:a16="http://schemas.microsoft.com/office/drawing/2014/main" id="{8B9C1C12-77F4-478F-BE1C-C901F5BD5792}"/>
              </a:ext>
            </a:extLst>
          </p:cNvPr>
          <p:cNvPicPr>
            <a:picLocks noChangeAspect="1"/>
          </p:cNvPicPr>
          <p:nvPr/>
        </p:nvPicPr>
        <p:blipFill rotWithShape="1">
          <a:blip r:embed="rId5"/>
          <a:srcRect t="2" r="16755" b="-179058"/>
          <a:stretch/>
        </p:blipFill>
        <p:spPr>
          <a:xfrm>
            <a:off x="361036" y="6209818"/>
            <a:ext cx="10092536" cy="446582"/>
          </a:xfrm>
          <a:prstGeom prst="rect">
            <a:avLst/>
          </a:prstGeom>
        </p:spPr>
      </p:pic>
      <p:sp>
        <p:nvSpPr>
          <p:cNvPr id="9" name="TextBox 5">
            <a:extLst>
              <a:ext uri="{FF2B5EF4-FFF2-40B4-BE49-F238E27FC236}">
                <a16:creationId xmlns:a16="http://schemas.microsoft.com/office/drawing/2014/main" id="{0310186A-9861-3245-B6BD-31CD144D0907}"/>
              </a:ext>
            </a:extLst>
          </p:cNvPr>
          <p:cNvSpPr txBox="1"/>
          <p:nvPr/>
        </p:nvSpPr>
        <p:spPr>
          <a:xfrm>
            <a:off x="7537848" y="2759336"/>
            <a:ext cx="3438969" cy="387798"/>
          </a:xfrm>
          <a:prstGeom prst="rect">
            <a:avLst/>
          </a:prstGeom>
          <a:noFill/>
        </p:spPr>
        <p:txBody>
          <a:bodyPr wrap="square" rtlCol="0" anchor="b">
            <a:spAutoFit/>
          </a:bodyPr>
          <a:lstStyle/>
          <a:p>
            <a:pPr>
              <a:lnSpc>
                <a:spcPct val="80000"/>
              </a:lnSpc>
              <a:defRPr/>
            </a:pPr>
            <a:r>
              <a:rPr lang="en-US" sz="2400" dirty="0" smtClean="0">
                <a:solidFill>
                  <a:schemeClr val="tx2"/>
                </a:solidFill>
                <a:latin typeface="Arial" panose="020B0604020202020204" pitchFamily="34" charset="0"/>
              </a:rPr>
              <a:t>90% </a:t>
            </a:r>
            <a:r>
              <a:rPr lang="en-US" sz="2400" dirty="0">
                <a:solidFill>
                  <a:schemeClr val="tx2"/>
                </a:solidFill>
                <a:latin typeface="Arial" panose="020B0604020202020204" pitchFamily="34" charset="0"/>
              </a:rPr>
              <a:t>MIPYMES</a:t>
            </a:r>
          </a:p>
        </p:txBody>
      </p:sp>
      <p:sp>
        <p:nvSpPr>
          <p:cNvPr id="11" name="TextBox 7">
            <a:extLst>
              <a:ext uri="{FF2B5EF4-FFF2-40B4-BE49-F238E27FC236}">
                <a16:creationId xmlns:a16="http://schemas.microsoft.com/office/drawing/2014/main" id="{FBCCEACC-B364-E745-BA47-61E5F105277A}"/>
              </a:ext>
            </a:extLst>
          </p:cNvPr>
          <p:cNvSpPr txBox="1"/>
          <p:nvPr/>
        </p:nvSpPr>
        <p:spPr>
          <a:xfrm>
            <a:off x="2214466" y="2756793"/>
            <a:ext cx="3887604" cy="387798"/>
          </a:xfrm>
          <a:prstGeom prst="rect">
            <a:avLst/>
          </a:prstGeom>
          <a:noFill/>
        </p:spPr>
        <p:txBody>
          <a:bodyPr wrap="square" rtlCol="0" anchor="b">
            <a:spAutoFit/>
          </a:bodyPr>
          <a:lstStyle/>
          <a:p>
            <a:pPr>
              <a:lnSpc>
                <a:spcPct val="80000"/>
              </a:lnSpc>
              <a:defRPr/>
            </a:pPr>
            <a:r>
              <a:rPr lang="en-US" sz="2400" dirty="0" smtClean="0">
                <a:solidFill>
                  <a:srgbClr val="591845"/>
                </a:solidFill>
                <a:latin typeface="Arial" panose="020B0604020202020204" pitchFamily="34" charset="0"/>
              </a:rPr>
              <a:t>4.798 establecimientos</a:t>
            </a:r>
            <a:endParaRPr lang="en-US" sz="2400" dirty="0">
              <a:solidFill>
                <a:srgbClr val="591845"/>
              </a:solidFill>
              <a:latin typeface="Arial" panose="020B0604020202020204" pitchFamily="34" charset="0"/>
            </a:endParaRPr>
          </a:p>
        </p:txBody>
      </p:sp>
      <p:sp>
        <p:nvSpPr>
          <p:cNvPr id="13" name="Rectangle 13">
            <a:extLst>
              <a:ext uri="{FF2B5EF4-FFF2-40B4-BE49-F238E27FC236}">
                <a16:creationId xmlns:a16="http://schemas.microsoft.com/office/drawing/2014/main" id="{DEAA9624-7238-A04A-A7C1-F6CF4DA1F5BD}"/>
              </a:ext>
            </a:extLst>
          </p:cNvPr>
          <p:cNvSpPr/>
          <p:nvPr/>
        </p:nvSpPr>
        <p:spPr>
          <a:xfrm>
            <a:off x="2306998" y="3206874"/>
            <a:ext cx="510431" cy="58864"/>
          </a:xfrm>
          <a:prstGeom prst="rect">
            <a:avLst/>
          </a:prstGeom>
          <a:solidFill>
            <a:srgbClr val="59184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4" name="Rectangle 14">
            <a:extLst>
              <a:ext uri="{FF2B5EF4-FFF2-40B4-BE49-F238E27FC236}">
                <a16:creationId xmlns:a16="http://schemas.microsoft.com/office/drawing/2014/main" id="{A7B8804B-788A-0146-91C9-203EBC3353FE}"/>
              </a:ext>
            </a:extLst>
          </p:cNvPr>
          <p:cNvSpPr/>
          <p:nvPr/>
        </p:nvSpPr>
        <p:spPr>
          <a:xfrm>
            <a:off x="7680723" y="3210479"/>
            <a:ext cx="510431" cy="58864"/>
          </a:xfrm>
          <a:prstGeom prst="rect">
            <a:avLst/>
          </a:prstGeom>
          <a:solidFill>
            <a:srgbClr val="4454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2"/>
              </a:solidFill>
              <a:effectLst/>
              <a:uLnTx/>
              <a:uFillTx/>
              <a:latin typeface="Calibri"/>
              <a:ea typeface="+mn-ea"/>
              <a:cs typeface="+mn-cs"/>
            </a:endParaRPr>
          </a:p>
        </p:txBody>
      </p:sp>
      <p:sp>
        <p:nvSpPr>
          <p:cNvPr id="15" name="TextBox 19">
            <a:extLst>
              <a:ext uri="{FF2B5EF4-FFF2-40B4-BE49-F238E27FC236}">
                <a16:creationId xmlns:a16="http://schemas.microsoft.com/office/drawing/2014/main" id="{0B33B0B9-7192-4647-8EAC-EEA715759CCB}"/>
              </a:ext>
            </a:extLst>
          </p:cNvPr>
          <p:cNvSpPr txBox="1"/>
          <p:nvPr/>
        </p:nvSpPr>
        <p:spPr>
          <a:xfrm>
            <a:off x="1370938" y="2539673"/>
            <a:ext cx="555120" cy="811761"/>
          </a:xfrm>
          <a:prstGeom prst="rect">
            <a:avLst/>
          </a:prstGeom>
          <a:noFill/>
        </p:spPr>
        <p:txBody>
          <a:bodyPr wrap="square" rtlCol="0">
            <a:spAutoFit/>
          </a:bodyPr>
          <a:lstStyle/>
          <a:p>
            <a:pPr algn="ctr">
              <a:lnSpc>
                <a:spcPct val="85000"/>
              </a:lnSpc>
              <a:defRPr/>
            </a:pPr>
            <a:r>
              <a:rPr lang="en-US" sz="5500" dirty="0">
                <a:solidFill>
                  <a:srgbClr val="591845"/>
                </a:solidFill>
                <a:latin typeface="Arial" panose="020B0604020202020204" pitchFamily="34" charset="0"/>
              </a:rPr>
              <a:t>1</a:t>
            </a:r>
          </a:p>
        </p:txBody>
      </p:sp>
      <p:sp>
        <p:nvSpPr>
          <p:cNvPr id="16" name="Oval 20">
            <a:extLst>
              <a:ext uri="{FF2B5EF4-FFF2-40B4-BE49-F238E27FC236}">
                <a16:creationId xmlns:a16="http://schemas.microsoft.com/office/drawing/2014/main" id="{11CFDC1C-9418-5748-A288-25BFE6C7647A}"/>
              </a:ext>
            </a:extLst>
          </p:cNvPr>
          <p:cNvSpPr/>
          <p:nvPr/>
        </p:nvSpPr>
        <p:spPr>
          <a:xfrm>
            <a:off x="1232435" y="2490643"/>
            <a:ext cx="851595" cy="851595"/>
          </a:xfrm>
          <a:prstGeom prst="ellipse">
            <a:avLst/>
          </a:prstGeom>
          <a:noFill/>
          <a:ln w="53975" cap="flat" cmpd="sng" algn="ctr">
            <a:solidFill>
              <a:srgbClr val="3C004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7" name="TextBox 23">
            <a:extLst>
              <a:ext uri="{FF2B5EF4-FFF2-40B4-BE49-F238E27FC236}">
                <a16:creationId xmlns:a16="http://schemas.microsoft.com/office/drawing/2014/main" id="{2A329549-D662-7048-B8EC-B6AFEEA6B298}"/>
              </a:ext>
            </a:extLst>
          </p:cNvPr>
          <p:cNvSpPr txBox="1"/>
          <p:nvPr/>
        </p:nvSpPr>
        <p:spPr>
          <a:xfrm>
            <a:off x="6699832" y="2459094"/>
            <a:ext cx="555120" cy="811761"/>
          </a:xfrm>
          <a:prstGeom prst="rect">
            <a:avLst/>
          </a:prstGeom>
          <a:noFill/>
        </p:spPr>
        <p:txBody>
          <a:bodyPr wrap="square" rtlCol="0">
            <a:spAutoFit/>
          </a:bodyPr>
          <a:lstStyle/>
          <a:p>
            <a:pPr algn="ctr">
              <a:lnSpc>
                <a:spcPct val="85000"/>
              </a:lnSpc>
              <a:defRPr/>
            </a:pPr>
            <a:r>
              <a:rPr lang="en-US" sz="5500" dirty="0">
                <a:solidFill>
                  <a:schemeClr val="tx2"/>
                </a:solidFill>
                <a:latin typeface="Arial" panose="020B0604020202020204" pitchFamily="34" charset="0"/>
              </a:rPr>
              <a:t>2</a:t>
            </a:r>
          </a:p>
        </p:txBody>
      </p:sp>
      <p:sp>
        <p:nvSpPr>
          <p:cNvPr id="18" name="Oval 24">
            <a:extLst>
              <a:ext uri="{FF2B5EF4-FFF2-40B4-BE49-F238E27FC236}">
                <a16:creationId xmlns:a16="http://schemas.microsoft.com/office/drawing/2014/main" id="{E198070F-45DC-0D49-88BA-5A6803B1CBE9}"/>
              </a:ext>
            </a:extLst>
          </p:cNvPr>
          <p:cNvSpPr/>
          <p:nvPr/>
        </p:nvSpPr>
        <p:spPr>
          <a:xfrm>
            <a:off x="6536615" y="2410064"/>
            <a:ext cx="851595" cy="851595"/>
          </a:xfrm>
          <a:prstGeom prst="ellipse">
            <a:avLst/>
          </a:prstGeom>
          <a:noFill/>
          <a:ln w="53975"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9" name="TextBox 9">
            <a:extLst>
              <a:ext uri="{FF2B5EF4-FFF2-40B4-BE49-F238E27FC236}">
                <a16:creationId xmlns:a16="http://schemas.microsoft.com/office/drawing/2014/main" id="{ABC92AA8-00A9-564E-A815-FFF3C8B99F38}"/>
              </a:ext>
            </a:extLst>
          </p:cNvPr>
          <p:cNvSpPr txBox="1"/>
          <p:nvPr/>
        </p:nvSpPr>
        <p:spPr>
          <a:xfrm>
            <a:off x="2224194" y="4376740"/>
            <a:ext cx="3492409" cy="387798"/>
          </a:xfrm>
          <a:prstGeom prst="rect">
            <a:avLst/>
          </a:prstGeom>
          <a:noFill/>
        </p:spPr>
        <p:txBody>
          <a:bodyPr wrap="square" rtlCol="0" anchor="b">
            <a:spAutoFit/>
          </a:bodyPr>
          <a:lstStyle/>
          <a:p>
            <a:pPr>
              <a:lnSpc>
                <a:spcPct val="80000"/>
              </a:lnSpc>
              <a:defRPr/>
            </a:pPr>
            <a:r>
              <a:rPr lang="en-US" sz="2400" dirty="0" smtClean="0">
                <a:solidFill>
                  <a:schemeClr val="accent1">
                    <a:lumMod val="75000"/>
                  </a:schemeClr>
                </a:solidFill>
                <a:latin typeface="Arial" panose="020B0604020202020204" pitchFamily="34" charset="0"/>
              </a:rPr>
              <a:t>43 mil </a:t>
            </a:r>
            <a:r>
              <a:rPr lang="en-US" sz="2400" dirty="0">
                <a:solidFill>
                  <a:schemeClr val="accent1">
                    <a:lumMod val="75000"/>
                  </a:schemeClr>
                </a:solidFill>
                <a:latin typeface="Arial" panose="020B0604020202020204" pitchFamily="34" charset="0"/>
              </a:rPr>
              <a:t>empleos</a:t>
            </a:r>
          </a:p>
        </p:txBody>
      </p:sp>
      <p:sp>
        <p:nvSpPr>
          <p:cNvPr id="21" name="Rectangle 16">
            <a:extLst>
              <a:ext uri="{FF2B5EF4-FFF2-40B4-BE49-F238E27FC236}">
                <a16:creationId xmlns:a16="http://schemas.microsoft.com/office/drawing/2014/main" id="{C27C2DD0-FCB2-1C4C-977B-32EA525F0786}"/>
              </a:ext>
            </a:extLst>
          </p:cNvPr>
          <p:cNvSpPr/>
          <p:nvPr/>
        </p:nvSpPr>
        <p:spPr>
          <a:xfrm>
            <a:off x="2305330" y="4817831"/>
            <a:ext cx="510431" cy="58864"/>
          </a:xfrm>
          <a:prstGeom prst="rect">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2" name="TextBox 25">
            <a:extLst>
              <a:ext uri="{FF2B5EF4-FFF2-40B4-BE49-F238E27FC236}">
                <a16:creationId xmlns:a16="http://schemas.microsoft.com/office/drawing/2014/main" id="{1AAC06A6-D99A-FD4B-A804-BC16DC713F42}"/>
              </a:ext>
            </a:extLst>
          </p:cNvPr>
          <p:cNvSpPr txBox="1"/>
          <p:nvPr/>
        </p:nvSpPr>
        <p:spPr>
          <a:xfrm>
            <a:off x="1374072" y="4144374"/>
            <a:ext cx="555120" cy="811761"/>
          </a:xfrm>
          <a:prstGeom prst="rect">
            <a:avLst/>
          </a:prstGeom>
          <a:noFill/>
        </p:spPr>
        <p:txBody>
          <a:bodyPr wrap="square" rtlCol="0">
            <a:spAutoFit/>
          </a:bodyPr>
          <a:lstStyle/>
          <a:p>
            <a:pPr algn="ctr">
              <a:lnSpc>
                <a:spcPct val="85000"/>
              </a:lnSpc>
              <a:defRPr/>
            </a:pPr>
            <a:r>
              <a:rPr lang="en-US" sz="5500" dirty="0">
                <a:solidFill>
                  <a:schemeClr val="accent1">
                    <a:lumMod val="75000"/>
                  </a:schemeClr>
                </a:solidFill>
                <a:latin typeface="Arial" panose="020B0604020202020204" pitchFamily="34" charset="0"/>
              </a:rPr>
              <a:t>3</a:t>
            </a:r>
          </a:p>
        </p:txBody>
      </p:sp>
      <p:sp>
        <p:nvSpPr>
          <p:cNvPr id="23" name="Oval 26">
            <a:extLst>
              <a:ext uri="{FF2B5EF4-FFF2-40B4-BE49-F238E27FC236}">
                <a16:creationId xmlns:a16="http://schemas.microsoft.com/office/drawing/2014/main" id="{1405E197-31CB-D642-AE51-C3AC3AD168F5}"/>
              </a:ext>
            </a:extLst>
          </p:cNvPr>
          <p:cNvSpPr/>
          <p:nvPr/>
        </p:nvSpPr>
        <p:spPr>
          <a:xfrm>
            <a:off x="1223212" y="4082987"/>
            <a:ext cx="851595" cy="851595"/>
          </a:xfrm>
          <a:prstGeom prst="ellipse">
            <a:avLst/>
          </a:prstGeom>
          <a:noFill/>
          <a:ln w="53975" cap="flat" cmpd="sng" algn="ctr">
            <a:solidFill>
              <a:schemeClr val="accent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284813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Google Shape;88;p1">
            <a:extLst>
              <a:ext uri="{FF2B5EF4-FFF2-40B4-BE49-F238E27FC236}">
                <a16:creationId xmlns:a16="http://schemas.microsoft.com/office/drawing/2014/main" id="{67430637-24AC-419D-A852-5A7F610782A7}"/>
              </a:ext>
            </a:extLst>
          </p:cNvPr>
          <p:cNvSpPr txBox="1">
            <a:spLocks noChangeArrowheads="1"/>
          </p:cNvSpPr>
          <p:nvPr/>
        </p:nvSpPr>
        <p:spPr bwMode="auto">
          <a:xfrm>
            <a:off x="1606197" y="1834295"/>
            <a:ext cx="8979605" cy="304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s-EC" altLang="en-US" sz="2400" b="1" dirty="0">
                <a:solidFill>
                  <a:srgbClr val="376092"/>
                </a:solidFill>
                <a:latin typeface="Candara" panose="020E0502030303020204" pitchFamily="34" charset="0"/>
                <a:ea typeface="Cambria" panose="02040503050406030204" pitchFamily="18" charset="0"/>
                <a:cs typeface="Calibri" panose="020F0502020204030204" pitchFamily="34" charset="0"/>
                <a:sym typeface="Calibri" panose="020F0502020204030204" pitchFamily="34" charset="0"/>
              </a:rPr>
              <a:t>ORDENANZA METROPOLITANA REFORMATORIA DEL CÓDIGO MUNICIPAL PARA EL DISTRITO METROPOLITANO DE QUITO QUE DETERMINA UN BENEFICIO O INCENTIVO TRIBUTARIO TEMPORAL EN LA CUANTÍA DE LA TASA DE TURISMO PARA EL OTORGAMIENTO DE LA LICENCIA METROPOLITANA ÚNICA PARA EL EJERCICIO DE ACTIVIDADES ECONÓMICAS EN LA QUE EL GOBIERNO AUTÓNOMO DESCENTRALIZADO DEL DISTRITO METROPOLITANO DE QUITO ES SUJETO ACTIVO</a:t>
            </a:r>
            <a:endParaRPr lang="en-US" altLang="en-US" sz="2400" dirty="0">
              <a:latin typeface="Candara" panose="020E0502030303020204" pitchFamily="34" charset="0"/>
              <a:cs typeface="Calibri" panose="020F0502020204030204" pitchFamily="34" charset="0"/>
            </a:endParaRPr>
          </a:p>
        </p:txBody>
      </p:sp>
      <p:pic>
        <p:nvPicPr>
          <p:cNvPr id="6" name="Imagen 5">
            <a:extLst>
              <a:ext uri="{FF2B5EF4-FFF2-40B4-BE49-F238E27FC236}">
                <a16:creationId xmlns:a16="http://schemas.microsoft.com/office/drawing/2014/main" id="{2D0A86A2-4CAE-41FB-9343-AF84F9052B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3572" y="5807276"/>
            <a:ext cx="1243123" cy="625833"/>
          </a:xfrm>
          <a:prstGeom prst="rect">
            <a:avLst/>
          </a:prstGeom>
        </p:spPr>
      </p:pic>
      <p:pic>
        <p:nvPicPr>
          <p:cNvPr id="7" name="Imagen 6">
            <a:extLst>
              <a:ext uri="{FF2B5EF4-FFF2-40B4-BE49-F238E27FC236}">
                <a16:creationId xmlns:a16="http://schemas.microsoft.com/office/drawing/2014/main" id="{AADC37EE-C892-47A2-B35B-AA9362E5AAB0}"/>
              </a:ext>
            </a:extLst>
          </p:cNvPr>
          <p:cNvPicPr>
            <a:picLocks noChangeAspect="1"/>
          </p:cNvPicPr>
          <p:nvPr/>
        </p:nvPicPr>
        <p:blipFill rotWithShape="1">
          <a:blip r:embed="rId4"/>
          <a:srcRect t="2" r="16755" b="-179058"/>
          <a:stretch/>
        </p:blipFill>
        <p:spPr>
          <a:xfrm>
            <a:off x="361036" y="6209818"/>
            <a:ext cx="10092536" cy="446582"/>
          </a:xfrm>
          <a:prstGeom prst="rect">
            <a:avLst/>
          </a:prstGeom>
        </p:spPr>
      </p:pic>
    </p:spTree>
    <p:extLst>
      <p:ext uri="{BB962C8B-B14F-4D97-AF65-F5344CB8AC3E}">
        <p14:creationId xmlns:p14="http://schemas.microsoft.com/office/powerpoint/2010/main" val="3233650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1C8410-6795-4CD1-9A9D-90F7A80275E6}"/>
              </a:ext>
            </a:extLst>
          </p:cNvPr>
          <p:cNvSpPr>
            <a:spLocks noGrp="1"/>
          </p:cNvSpPr>
          <p:nvPr>
            <p:ph type="title"/>
          </p:nvPr>
        </p:nvSpPr>
        <p:spPr>
          <a:xfrm>
            <a:off x="894606" y="896303"/>
            <a:ext cx="10515600" cy="763951"/>
          </a:xfrm>
        </p:spPr>
        <p:txBody>
          <a:bodyPr>
            <a:normAutofit/>
          </a:bodyPr>
          <a:lstStyle/>
          <a:p>
            <a:r>
              <a:rPr lang="es-ES" sz="2800" b="1" kern="0" dirty="0">
                <a:solidFill>
                  <a:srgbClr val="376092"/>
                </a:solidFill>
                <a:effectLst/>
                <a:latin typeface="Candara" panose="020E0502030303020204" pitchFamily="34" charset="0"/>
                <a:ea typeface="MS Gothic" panose="020B0609070205080204" pitchFamily="49" charset="-128"/>
                <a:cs typeface="Times New Roman" panose="02020603050405020304" pitchFamily="18" charset="0"/>
              </a:rPr>
              <a:t>Considerandos</a:t>
            </a:r>
            <a:endParaRPr lang="en-US" sz="2800" dirty="0">
              <a:solidFill>
                <a:srgbClr val="376092"/>
              </a:solidFill>
              <a:latin typeface="Candara" panose="020E0502030303020204" pitchFamily="34" charset="0"/>
            </a:endParaRPr>
          </a:p>
        </p:txBody>
      </p:sp>
      <p:sp>
        <p:nvSpPr>
          <p:cNvPr id="3" name="Marcador de contenido 2">
            <a:extLst>
              <a:ext uri="{FF2B5EF4-FFF2-40B4-BE49-F238E27FC236}">
                <a16:creationId xmlns:a16="http://schemas.microsoft.com/office/drawing/2014/main" id="{8D620661-B84F-494F-B6D4-E1D7FC009FAF}"/>
              </a:ext>
            </a:extLst>
          </p:cNvPr>
          <p:cNvSpPr>
            <a:spLocks noGrp="1"/>
          </p:cNvSpPr>
          <p:nvPr>
            <p:ph idx="1"/>
          </p:nvPr>
        </p:nvSpPr>
        <p:spPr>
          <a:xfrm>
            <a:off x="787755" y="1842464"/>
            <a:ext cx="10569039" cy="4827134"/>
          </a:xfrm>
        </p:spPr>
        <p:txBody>
          <a:bodyPr>
            <a:noAutofit/>
          </a:bodyPr>
          <a:lstStyle/>
          <a:p>
            <a:pPr marL="628650" indent="-628650" algn="just" fontAlgn="base">
              <a:lnSpc>
                <a:spcPct val="120000"/>
              </a:lnSpc>
              <a:spcAft>
                <a:spcPts val="300"/>
              </a:spcAft>
              <a:buClr>
                <a:srgbClr val="000000"/>
              </a:buClr>
              <a:buSzPts val="1250"/>
              <a:buNone/>
              <a:tabLst>
                <a:tab pos="539750" algn="l"/>
                <a:tab pos="539750" algn="l"/>
                <a:tab pos="1081088" algn="l"/>
                <a:tab pos="1169988" algn="l"/>
              </a:tabLst>
            </a:pPr>
            <a:r>
              <a:rPr lang="es-EC" sz="1800" b="1" dirty="0">
                <a:solidFill>
                  <a:schemeClr val="tx2"/>
                </a:solidFill>
                <a:latin typeface="Candara" panose="020E0502030303020204" pitchFamily="34" charset="0"/>
                <a:cs typeface="Times New Roman" panose="02020603050405020304" pitchFamily="18" charset="0"/>
              </a:rPr>
              <a:t> Que, </a:t>
            </a:r>
            <a:r>
              <a:rPr lang="es-EC" sz="1800" dirty="0">
                <a:solidFill>
                  <a:schemeClr val="tx2"/>
                </a:solidFill>
                <a:latin typeface="Candara" panose="020E0502030303020204" pitchFamily="34" charset="0"/>
                <a:cs typeface="Times New Roman" panose="02020603050405020304" pitchFamily="18" charset="0"/>
              </a:rPr>
              <a:t>el art. 169 del Código Orgánico de Organización Territorial, Autonomía y Descentralización («COOTAD»), permite a los gobiernos autónomos descentralizados, otorgar beneficios e incentivos tributarios por medio de </a:t>
            </a:r>
            <a:r>
              <a:rPr lang="es-EC" sz="1800" dirty="0" smtClean="0">
                <a:solidFill>
                  <a:schemeClr val="tx2"/>
                </a:solidFill>
                <a:latin typeface="Candara" panose="020E0502030303020204" pitchFamily="34" charset="0"/>
                <a:cs typeface="Times New Roman" panose="02020603050405020304" pitchFamily="18" charset="0"/>
              </a:rPr>
              <a:t>ordenanzas; </a:t>
            </a:r>
            <a:r>
              <a:rPr lang="es-EC" sz="1800" dirty="0">
                <a:solidFill>
                  <a:schemeClr val="tx2"/>
                </a:solidFill>
                <a:latin typeface="Candara" panose="020E0502030303020204" pitchFamily="34" charset="0"/>
                <a:cs typeface="Times New Roman" panose="02020603050405020304" pitchFamily="18" charset="0"/>
              </a:rPr>
              <a:t>y,</a:t>
            </a:r>
          </a:p>
          <a:p>
            <a:pPr marL="628650" indent="-628650" algn="just" fontAlgn="base">
              <a:lnSpc>
                <a:spcPct val="120000"/>
              </a:lnSpc>
              <a:spcAft>
                <a:spcPts val="300"/>
              </a:spcAft>
              <a:buClr>
                <a:srgbClr val="000000"/>
              </a:buClr>
              <a:buSzPts val="1250"/>
              <a:buNone/>
              <a:tabLst>
                <a:tab pos="539750" algn="l"/>
                <a:tab pos="539750" algn="l"/>
                <a:tab pos="1081088" algn="l"/>
                <a:tab pos="1169988" algn="l"/>
              </a:tabLst>
            </a:pPr>
            <a:endParaRPr lang="es-EC" sz="1800" dirty="0" smtClean="0">
              <a:solidFill>
                <a:schemeClr val="tx2"/>
              </a:solidFill>
              <a:latin typeface="Candara" panose="020E0502030303020204" pitchFamily="34" charset="0"/>
              <a:cs typeface="Times New Roman" panose="02020603050405020304" pitchFamily="18" charset="0"/>
            </a:endParaRPr>
          </a:p>
          <a:p>
            <a:pPr marL="628650" indent="-628650" algn="just" fontAlgn="base">
              <a:lnSpc>
                <a:spcPct val="120000"/>
              </a:lnSpc>
              <a:spcAft>
                <a:spcPts val="300"/>
              </a:spcAft>
              <a:buClr>
                <a:srgbClr val="000000"/>
              </a:buClr>
              <a:buSzPts val="1250"/>
              <a:buNone/>
              <a:tabLst>
                <a:tab pos="539750" algn="l"/>
                <a:tab pos="539750" algn="l"/>
                <a:tab pos="1081088" algn="l"/>
                <a:tab pos="1169988" algn="l"/>
              </a:tabLst>
            </a:pPr>
            <a:r>
              <a:rPr lang="es-EC" sz="1800" b="1" dirty="0" smtClean="0">
                <a:solidFill>
                  <a:schemeClr val="tx2"/>
                </a:solidFill>
                <a:latin typeface="Candara" panose="020E0502030303020204" pitchFamily="34" charset="0"/>
                <a:cs typeface="Times New Roman" panose="02020603050405020304" pitchFamily="18" charset="0"/>
              </a:rPr>
              <a:t>Que</a:t>
            </a:r>
            <a:r>
              <a:rPr lang="es-EC" sz="1800" b="1" dirty="0">
                <a:solidFill>
                  <a:schemeClr val="tx2"/>
                </a:solidFill>
                <a:latin typeface="Candara" panose="020E0502030303020204" pitchFamily="34" charset="0"/>
                <a:cs typeface="Times New Roman" panose="02020603050405020304" pitchFamily="18" charset="0"/>
              </a:rPr>
              <a:t>,</a:t>
            </a:r>
            <a:r>
              <a:rPr lang="es-EC" sz="1800" dirty="0">
                <a:solidFill>
                  <a:schemeClr val="tx2"/>
                </a:solidFill>
                <a:latin typeface="Candara" panose="020E0502030303020204" pitchFamily="34" charset="0"/>
                <a:cs typeface="Times New Roman" panose="02020603050405020304" pitchFamily="18" charset="0"/>
              </a:rPr>
              <a:t>	la propagación del COVID-19 en la ciudad ha generado una crisis que afecta a la economía de todos sus habitantes, en especial la del sector turístico. En este sentido, ante las circunstancias de emergencia evidenciadas, es necesaria la adopción e implementación de medidas y acciones que coadyuven a gestionar la crisis económica local de forma pertinente y oportuna, buscando, en algún modo, estimular el tejido productivo y social turístico, como la implementación de incentivo o beneficio de orden tributario conforme prevé el régimen jurídico aplicable. </a:t>
            </a:r>
          </a:p>
        </p:txBody>
      </p:sp>
      <p:pic>
        <p:nvPicPr>
          <p:cNvPr id="4" name="Imagen 5">
            <a:extLst>
              <a:ext uri="{FF2B5EF4-FFF2-40B4-BE49-F238E27FC236}">
                <a16:creationId xmlns:a16="http://schemas.microsoft.com/office/drawing/2014/main" id="{E2D1D1E5-8D57-47BD-9656-6A96735856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5288" y="6244941"/>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6">
            <a:extLst>
              <a:ext uri="{FF2B5EF4-FFF2-40B4-BE49-F238E27FC236}">
                <a16:creationId xmlns:a16="http://schemas.microsoft.com/office/drawing/2014/main" id="{58F647FD-325D-44C5-A5C1-6F0A9502DC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2" r="16756" b="-179057"/>
          <a:stretch>
            <a:fillRect/>
          </a:stretch>
        </p:blipFill>
        <p:spPr bwMode="auto">
          <a:xfrm>
            <a:off x="360363" y="6446554"/>
            <a:ext cx="1030668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dfabara\Downloads\PortadasInstancias_productividad (1).jpg">
            <a:extLst>
              <a:ext uri="{FF2B5EF4-FFF2-40B4-BE49-F238E27FC236}">
                <a16:creationId xmlns:a16="http://schemas.microsoft.com/office/drawing/2014/main" id="{239C9597-4D10-4BB5-84D3-309B4B19FA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31606" b="30493"/>
          <a:stretch>
            <a:fillRect/>
          </a:stretch>
        </p:blipFill>
        <p:spPr bwMode="auto">
          <a:xfrm>
            <a:off x="41275" y="-1588"/>
            <a:ext cx="1706663" cy="6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801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FBE935-E67C-4AD2-8702-FDBAA47624EA}"/>
              </a:ext>
            </a:extLst>
          </p:cNvPr>
          <p:cNvSpPr>
            <a:spLocks noGrp="1"/>
          </p:cNvSpPr>
          <p:nvPr>
            <p:ph type="title"/>
          </p:nvPr>
        </p:nvSpPr>
        <p:spPr>
          <a:xfrm>
            <a:off x="838200" y="846807"/>
            <a:ext cx="10515600" cy="1325563"/>
          </a:xfrm>
        </p:spPr>
        <p:txBody>
          <a:bodyPr>
            <a:normAutofit/>
          </a:bodyPr>
          <a:lstStyle/>
          <a:p>
            <a:r>
              <a:rPr lang="es-ES" sz="2800" b="1" kern="0" dirty="0">
                <a:solidFill>
                  <a:srgbClr val="376092"/>
                </a:solidFill>
                <a:latin typeface="Candara" panose="020E0502030303020204" pitchFamily="34" charset="0"/>
                <a:ea typeface="MS Gothic" panose="020B0609070205080204" pitchFamily="49" charset="-128"/>
                <a:cs typeface="Times New Roman" panose="02020603050405020304" pitchFamily="18" charset="0"/>
              </a:rPr>
              <a:t>Art. […]. - Objeto</a:t>
            </a:r>
            <a:endParaRPr lang="en-US" sz="2800" b="1" kern="0" dirty="0">
              <a:solidFill>
                <a:srgbClr val="376092"/>
              </a:solidFill>
              <a:latin typeface="Candara" panose="020E0502030303020204" pitchFamily="34" charset="0"/>
              <a:ea typeface="MS Gothic" panose="020B0609070205080204" pitchFamily="49" charset="-128"/>
              <a:cs typeface="Times New Roman" panose="02020603050405020304" pitchFamily="18" charset="0"/>
            </a:endParaRPr>
          </a:p>
        </p:txBody>
      </p:sp>
      <p:sp>
        <p:nvSpPr>
          <p:cNvPr id="3" name="Marcador de contenido 2">
            <a:extLst>
              <a:ext uri="{FF2B5EF4-FFF2-40B4-BE49-F238E27FC236}">
                <a16:creationId xmlns:a16="http://schemas.microsoft.com/office/drawing/2014/main" id="{12478B40-9CD0-4224-B64B-A241A07E1E59}"/>
              </a:ext>
            </a:extLst>
          </p:cNvPr>
          <p:cNvSpPr>
            <a:spLocks noGrp="1"/>
          </p:cNvSpPr>
          <p:nvPr>
            <p:ph idx="1"/>
          </p:nvPr>
        </p:nvSpPr>
        <p:spPr>
          <a:xfrm>
            <a:off x="838200" y="2180344"/>
            <a:ext cx="10515600" cy="3784897"/>
          </a:xfrm>
        </p:spPr>
        <p:txBody>
          <a:bodyPr>
            <a:normAutofit/>
          </a:bodyPr>
          <a:lstStyle/>
          <a:p>
            <a:pPr marL="0" indent="0" algn="just">
              <a:lnSpc>
                <a:spcPct val="100000"/>
              </a:lnSpc>
              <a:spcBef>
                <a:spcPts val="0"/>
              </a:spcBef>
              <a:buNone/>
            </a:pPr>
            <a:r>
              <a:rPr lang="es-EC" sz="23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Establecer un incentivo o beneficio tributario temporal encaminado a la recuperación económica y productiva del sector turístico del Distrito Metropolitano de </a:t>
            </a:r>
            <a:r>
              <a:rPr lang="es-EC" sz="2300" kern="0" dirty="0" smtClean="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Quito. </a:t>
            </a:r>
            <a:endParaRPr lang="es-EC" sz="23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endParaRPr>
          </a:p>
          <a:p>
            <a:pPr algn="just">
              <a:lnSpc>
                <a:spcPct val="100000"/>
              </a:lnSpc>
              <a:spcBef>
                <a:spcPts val="0"/>
              </a:spcBef>
            </a:pPr>
            <a:endParaRPr lang="es-EC" sz="23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s-EC" sz="23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Con el propósito indicado, </a:t>
            </a:r>
            <a:r>
              <a:rPr lang="es-EC" sz="2300" kern="0" dirty="0" smtClean="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se otorga una </a:t>
            </a:r>
            <a:r>
              <a:rPr lang="es-EC" sz="23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reducción del cincuenta por ciento (50%) del valor de la tasa de turismo para el otorgamiento de la Licencia Metropolitana Única para el Ejercicio de Actividades Económicas por el plazo de un año. </a:t>
            </a:r>
          </a:p>
        </p:txBody>
      </p:sp>
      <p:pic>
        <p:nvPicPr>
          <p:cNvPr id="4" name="Imagen 5">
            <a:extLst>
              <a:ext uri="{FF2B5EF4-FFF2-40B4-BE49-F238E27FC236}">
                <a16:creationId xmlns:a16="http://schemas.microsoft.com/office/drawing/2014/main" id="{B7F716A5-93A6-4F71-8EF8-FB2540B453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5288" y="6244941"/>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6">
            <a:extLst>
              <a:ext uri="{FF2B5EF4-FFF2-40B4-BE49-F238E27FC236}">
                <a16:creationId xmlns:a16="http://schemas.microsoft.com/office/drawing/2014/main" id="{A245BEAB-C6BA-47FE-BA41-43B3C56997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 r="16756" b="-179057"/>
          <a:stretch>
            <a:fillRect/>
          </a:stretch>
        </p:blipFill>
        <p:spPr bwMode="auto">
          <a:xfrm>
            <a:off x="360363" y="6446554"/>
            <a:ext cx="1030668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dfabara\Downloads\PortadasInstancias_productividad (1).jpg">
            <a:extLst>
              <a:ext uri="{FF2B5EF4-FFF2-40B4-BE49-F238E27FC236}">
                <a16:creationId xmlns:a16="http://schemas.microsoft.com/office/drawing/2014/main" id="{B95FC5E0-ABF4-4272-B4E2-BA662E81D0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31606" b="30493"/>
          <a:stretch>
            <a:fillRect/>
          </a:stretch>
        </p:blipFill>
        <p:spPr bwMode="auto">
          <a:xfrm>
            <a:off x="41275" y="-1588"/>
            <a:ext cx="1706663" cy="6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1446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14143</TotalTime>
  <Words>1512</Words>
  <Application>Microsoft Office PowerPoint</Application>
  <PresentationFormat>Panorámica</PresentationFormat>
  <Paragraphs>204</Paragraphs>
  <Slides>18</Slides>
  <Notes>17</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18</vt:i4>
      </vt:variant>
    </vt:vector>
  </HeadingPairs>
  <TitlesOfParts>
    <vt:vector size="27" baseType="lpstr">
      <vt:lpstr>MS Gothic</vt:lpstr>
      <vt:lpstr>Arial</vt:lpstr>
      <vt:lpstr>Calibri</vt:lpstr>
      <vt:lpstr>Calibri Light</vt:lpstr>
      <vt:lpstr>Cambria</vt:lpstr>
      <vt:lpstr>Candara</vt:lpstr>
      <vt:lpstr>Gotham Bold</vt:lpstr>
      <vt:lpstr>Times New Roman</vt:lpstr>
      <vt:lpstr>Tema de Office</vt:lpstr>
      <vt:lpstr>Presentación de PowerPoint</vt:lpstr>
      <vt:lpstr>Sectores más afectados en ventas locales de Quito</vt:lpstr>
      <vt:lpstr>Ventas locales actividades vinculadas al turismo (USD Millones)</vt:lpstr>
      <vt:lpstr>Estrategia de reactivación productiva</vt:lpstr>
      <vt:lpstr>Estrategia consensuada de reactivación turística</vt:lpstr>
      <vt:lpstr>¿Quiénes se benefician?</vt:lpstr>
      <vt:lpstr>Presentación de PowerPoint</vt:lpstr>
      <vt:lpstr>Considerandos</vt:lpstr>
      <vt:lpstr>Art. […]. - Objeto</vt:lpstr>
      <vt:lpstr>Art. […]. - Beneficio o incentivo tributario</vt:lpstr>
      <vt:lpstr>Art. […]. - Beneficiarios</vt:lpstr>
      <vt:lpstr>Presentación de PowerPoint</vt:lpstr>
      <vt:lpstr>Presentación de PowerPoint</vt:lpstr>
      <vt:lpstr>Impacto presupuestario</vt:lpstr>
      <vt:lpstr>Metodología de cálculo y premisas adoptadas </vt:lpstr>
      <vt:lpstr>Medida de compensación (ampliación base nuevos contribuyentes)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 Fabara</dc:creator>
  <cp:lastModifiedBy>Cristina Borja</cp:lastModifiedBy>
  <cp:revision>196</cp:revision>
  <cp:lastPrinted>2020-12-29T04:35:51Z</cp:lastPrinted>
  <dcterms:created xsi:type="dcterms:W3CDTF">2020-07-19T02:55:32Z</dcterms:created>
  <dcterms:modified xsi:type="dcterms:W3CDTF">2020-12-29T08:17:56Z</dcterms:modified>
</cp:coreProperties>
</file>