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62" r:id="rId2"/>
    <p:sldId id="419" r:id="rId3"/>
    <p:sldId id="260" r:id="rId4"/>
    <p:sldId id="421" r:id="rId5"/>
    <p:sldId id="415" r:id="rId6"/>
    <p:sldId id="416" r:id="rId7"/>
    <p:sldId id="417" r:id="rId8"/>
    <p:sldId id="41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1" autoAdjust="0"/>
    <p:restoredTop sz="86481" autoAdjust="0"/>
  </p:normalViewPr>
  <p:slideViewPr>
    <p:cSldViewPr snapToGrid="0">
      <p:cViewPr varScale="1">
        <p:scale>
          <a:sx n="62" d="100"/>
          <a:sy n="62" d="100"/>
        </p:scale>
        <p:origin x="258" y="72"/>
      </p:cViewPr>
      <p:guideLst/>
    </p:cSldViewPr>
  </p:slideViewPr>
  <p:outlineViewPr>
    <p:cViewPr>
      <p:scale>
        <a:sx n="33" d="100"/>
        <a:sy n="33" d="100"/>
      </p:scale>
      <p:origin x="0" y="-12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F:\Municipio\Proceso%20de%20elaboraci&#243;n%20de%20Ordenanza%20Animales%20de%20Compa&#241;&#237;a\Cuadro%20proyecci&#243;n%20TNR%20en%20perros%20Callejeros%20en%20el%20DMQ.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Hoja1!$B$1</c:f>
              <c:strCache>
                <c:ptCount val="1"/>
                <c:pt idx="0">
                  <c:v>Evolución de la Población Aproximada de Perros Callejeros  al 2022 Sin Aplicar Ningún Método de Control</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numRef>
              <c:f>Hoja1!$A$2:$A$24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Hoja1!$B$2:$B$24</c:f>
              <c:numCache>
                <c:formatCode>General</c:formatCode>
                <c:ptCount val="23"/>
                <c:pt idx="0">
                  <c:v>43600</c:v>
                </c:pt>
                <c:pt idx="1">
                  <c:v>47960</c:v>
                </c:pt>
                <c:pt idx="2">
                  <c:v>52756</c:v>
                </c:pt>
                <c:pt idx="3">
                  <c:v>58031.6</c:v>
                </c:pt>
                <c:pt idx="4">
                  <c:v>63834.76</c:v>
                </c:pt>
                <c:pt idx="5">
                  <c:v>70218.23599999999</c:v>
                </c:pt>
                <c:pt idx="6">
                  <c:v>77240.059599999993</c:v>
                </c:pt>
                <c:pt idx="7">
                  <c:v>84964.065559999988</c:v>
                </c:pt>
                <c:pt idx="8">
                  <c:v>93460.47211599999</c:v>
                </c:pt>
                <c:pt idx="9">
                  <c:v>102806.51932759999</c:v>
                </c:pt>
                <c:pt idx="10">
                  <c:v>113087.17126036009</c:v>
                </c:pt>
                <c:pt idx="11">
                  <c:v>124395.88838639602</c:v>
                </c:pt>
                <c:pt idx="12">
                  <c:v>136835.47722503592</c:v>
                </c:pt>
                <c:pt idx="13">
                  <c:v>150519.02494753918</c:v>
                </c:pt>
                <c:pt idx="14">
                  <c:v>165570.92744229292</c:v>
                </c:pt>
                <c:pt idx="15">
                  <c:v>182128.02018652228</c:v>
                </c:pt>
                <c:pt idx="16">
                  <c:v>200340.82220517463</c:v>
                </c:pt>
                <c:pt idx="17">
                  <c:v>220374.90442569208</c:v>
                </c:pt>
                <c:pt idx="18">
                  <c:v>242412.39486826112</c:v>
                </c:pt>
                <c:pt idx="19">
                  <c:v>266653.63435508707</c:v>
                </c:pt>
                <c:pt idx="20">
                  <c:v>293318.99779059616</c:v>
                </c:pt>
                <c:pt idx="21">
                  <c:v>322650.89756965591</c:v>
                </c:pt>
                <c:pt idx="22">
                  <c:v>354915.9873266216</c:v>
                </c:pt>
              </c:numCache>
            </c:numRef>
          </c:val>
          <c:smooth val="0"/>
          <c:extLst>
            <c:ext xmlns:c16="http://schemas.microsoft.com/office/drawing/2014/chart" uri="{C3380CC4-5D6E-409C-BE32-E72D297353CC}">
              <c16:uniqueId val="{00000000-56A4-408C-B80A-50B27CDA3591}"/>
            </c:ext>
          </c:extLst>
        </c:ser>
        <c:ser>
          <c:idx val="2"/>
          <c:order val="1"/>
          <c:tx>
            <c:strRef>
              <c:f>Hoja1!$C$1</c:f>
              <c:strCache>
                <c:ptCount val="1"/>
                <c:pt idx="0">
                  <c:v>Evolución de la Población Aproximada de perros callejeros  al 2022 Aplicando el TNR</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numRef>
              <c:f>Hoja1!$A$2:$A$24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Hoja1!$C$2:$C$24</c:f>
              <c:numCache>
                <c:formatCode>General</c:formatCode>
                <c:ptCount val="23"/>
                <c:pt idx="0">
                  <c:v>43600</c:v>
                </c:pt>
                <c:pt idx="1">
                  <c:v>47960</c:v>
                </c:pt>
                <c:pt idx="2">
                  <c:v>52756</c:v>
                </c:pt>
                <c:pt idx="3">
                  <c:v>58031.6</c:v>
                </c:pt>
                <c:pt idx="4">
                  <c:v>63834.76</c:v>
                </c:pt>
                <c:pt idx="5">
                  <c:v>70218.23599999999</c:v>
                </c:pt>
                <c:pt idx="6">
                  <c:v>77240.059599999993</c:v>
                </c:pt>
                <c:pt idx="7">
                  <c:v>84964.065559999988</c:v>
                </c:pt>
                <c:pt idx="8">
                  <c:v>93460.47211599999</c:v>
                </c:pt>
                <c:pt idx="9">
                  <c:v>102806.51932759999</c:v>
                </c:pt>
                <c:pt idx="10">
                  <c:v>113087.17126036009</c:v>
                </c:pt>
                <c:pt idx="11">
                  <c:v>121568.70910488714</c:v>
                </c:pt>
                <c:pt idx="12">
                  <c:v>127647.1445601314</c:v>
                </c:pt>
                <c:pt idx="13">
                  <c:v>130838.32317413462</c:v>
                </c:pt>
                <c:pt idx="14">
                  <c:v>130838.32317413462</c:v>
                </c:pt>
                <c:pt idx="15">
                  <c:v>111212.57469801443</c:v>
                </c:pt>
                <c:pt idx="16">
                  <c:v>91586.826221894255</c:v>
                </c:pt>
                <c:pt idx="17">
                  <c:v>71961.077745774062</c:v>
                </c:pt>
                <c:pt idx="18">
                  <c:v>52335.329269653856</c:v>
                </c:pt>
                <c:pt idx="19">
                  <c:v>32709.580793533692</c:v>
                </c:pt>
                <c:pt idx="20">
                  <c:v>13083.832317413471</c:v>
                </c:pt>
                <c:pt idx="21">
                  <c:v>0</c:v>
                </c:pt>
                <c:pt idx="22">
                  <c:v>0</c:v>
                </c:pt>
              </c:numCache>
            </c:numRef>
          </c:val>
          <c:smooth val="0"/>
          <c:extLst>
            <c:ext xmlns:c16="http://schemas.microsoft.com/office/drawing/2014/chart" uri="{C3380CC4-5D6E-409C-BE32-E72D297353CC}">
              <c16:uniqueId val="{00000001-56A4-408C-B80A-50B27CDA3591}"/>
            </c:ext>
          </c:extLst>
        </c:ser>
        <c:ser>
          <c:idx val="3"/>
          <c:order val="2"/>
          <c:tx>
            <c:strRef>
              <c:f>Hoja1!$D$1</c:f>
              <c:strCache>
                <c:ptCount val="1"/>
                <c:pt idx="0">
                  <c:v>Evolución de la Población Aproximada de Perros Callejeros  al 2022 Aplicando Campañas de Eliminación Masiva</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numRef>
              <c:f>Hoja1!$A$2:$A$24</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Hoja1!$D$2:$D$24</c:f>
              <c:numCache>
                <c:formatCode>General</c:formatCode>
                <c:ptCount val="23"/>
                <c:pt idx="0">
                  <c:v>43600</c:v>
                </c:pt>
                <c:pt idx="1">
                  <c:v>47960</c:v>
                </c:pt>
                <c:pt idx="2">
                  <c:v>52756</c:v>
                </c:pt>
                <c:pt idx="3">
                  <c:v>58031.6</c:v>
                </c:pt>
                <c:pt idx="4">
                  <c:v>63834.76</c:v>
                </c:pt>
                <c:pt idx="5">
                  <c:v>70218.23599999999</c:v>
                </c:pt>
                <c:pt idx="6">
                  <c:v>77240.059599999993</c:v>
                </c:pt>
                <c:pt idx="7">
                  <c:v>84964.065559999988</c:v>
                </c:pt>
                <c:pt idx="8">
                  <c:v>93460.47211599999</c:v>
                </c:pt>
                <c:pt idx="9">
                  <c:v>102806.51932759999</c:v>
                </c:pt>
                <c:pt idx="10">
                  <c:v>113087.17126036009</c:v>
                </c:pt>
                <c:pt idx="11">
                  <c:v>33926.151378107999</c:v>
                </c:pt>
                <c:pt idx="12">
                  <c:v>136835.47722503592</c:v>
                </c:pt>
                <c:pt idx="13">
                  <c:v>41050.643167510578</c:v>
                </c:pt>
                <c:pt idx="14">
                  <c:v>165570.92744229292</c:v>
                </c:pt>
                <c:pt idx="15">
                  <c:v>49671.278232687939</c:v>
                </c:pt>
                <c:pt idx="16">
                  <c:v>200340.82220517466</c:v>
                </c:pt>
                <c:pt idx="17">
                  <c:v>60102.246661552374</c:v>
                </c:pt>
                <c:pt idx="18">
                  <c:v>242412.39486826115</c:v>
                </c:pt>
                <c:pt idx="19">
                  <c:v>72723.718460478412</c:v>
                </c:pt>
                <c:pt idx="20">
                  <c:v>293318.99779059616</c:v>
                </c:pt>
                <c:pt idx="21">
                  <c:v>87995.69933717887</c:v>
                </c:pt>
                <c:pt idx="22">
                  <c:v>354915.9873266216</c:v>
                </c:pt>
              </c:numCache>
            </c:numRef>
          </c:val>
          <c:smooth val="0"/>
          <c:extLst>
            <c:ext xmlns:c16="http://schemas.microsoft.com/office/drawing/2014/chart" uri="{C3380CC4-5D6E-409C-BE32-E72D297353CC}">
              <c16:uniqueId val="{00000002-56A4-408C-B80A-50B27CDA3591}"/>
            </c:ext>
          </c:extLst>
        </c:ser>
        <c:dLbls>
          <c:showLegendKey val="0"/>
          <c:showVal val="0"/>
          <c:showCatName val="0"/>
          <c:showSerName val="0"/>
          <c:showPercent val="0"/>
          <c:showBubbleSize val="0"/>
        </c:dLbls>
        <c:smooth val="0"/>
        <c:axId val="277054848"/>
        <c:axId val="277057592"/>
      </c:lineChart>
      <c:catAx>
        <c:axId val="2770548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7057592"/>
        <c:crosses val="autoZero"/>
        <c:auto val="1"/>
        <c:lblAlgn val="ctr"/>
        <c:lblOffset val="100"/>
        <c:noMultiLvlLbl val="0"/>
      </c:catAx>
      <c:valAx>
        <c:axId val="277057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705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D46CC4-14C7-456A-82A5-EC80E53C59E5}" type="datetimeFigureOut">
              <a:rPr lang="en-US" smtClean="0"/>
              <a:t>12/29/2020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20399-3905-4F97-B2D7-E05E8F0105C1}" type="slidenum">
              <a:rPr lang="en-US" smtClean="0"/>
              <a:t>‹#›</a:t>
            </a:fld>
            <a:endParaRPr lang="en-US" dirty="0"/>
          </a:p>
        </p:txBody>
      </p:sp>
    </p:spTree>
    <p:extLst>
      <p:ext uri="{BB962C8B-B14F-4D97-AF65-F5344CB8AC3E}">
        <p14:creationId xmlns:p14="http://schemas.microsoft.com/office/powerpoint/2010/main" val="216166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Empezando por la poca implementación del atrapar, esterilizar retornar de animales recogidos en el espacio público, el déficit de alrededor de 58000 esterilizaciones anuales que tiene el programa Urbanimal para que sea efectivo en la reducción de población de perros en Quito, la alta prevalencia en complicaciones postquirúrgicas en machos (41.8% en comparación de 3.4% reportado en Galápagos), </a:t>
            </a:r>
            <a:endParaRPr lang="en-US" dirty="0"/>
          </a:p>
        </p:txBody>
      </p:sp>
      <p:sp>
        <p:nvSpPr>
          <p:cNvPr id="4" name="Slide Number Placeholder 3"/>
          <p:cNvSpPr>
            <a:spLocks noGrp="1"/>
          </p:cNvSpPr>
          <p:nvPr>
            <p:ph type="sldNum" sz="quarter" idx="5"/>
          </p:nvPr>
        </p:nvSpPr>
        <p:spPr/>
        <p:txBody>
          <a:bodyPr/>
          <a:lstStyle/>
          <a:p>
            <a:fld id="{D1F126E3-E4F7-48D8-95C9-37EBFB5AAA9D}" type="slidenum">
              <a:rPr lang="en-US" smtClean="0"/>
              <a:t>3</a:t>
            </a:fld>
            <a:endParaRPr lang="en-US" dirty="0"/>
          </a:p>
        </p:txBody>
      </p:sp>
    </p:spTree>
    <p:extLst>
      <p:ext uri="{BB962C8B-B14F-4D97-AF65-F5344CB8AC3E}">
        <p14:creationId xmlns:p14="http://schemas.microsoft.com/office/powerpoint/2010/main" val="401342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20399-3905-4F97-B2D7-E05E8F0105C1}" type="slidenum">
              <a:rPr lang="en-US" smtClean="0"/>
              <a:t>7</a:t>
            </a:fld>
            <a:endParaRPr lang="en-US" dirty="0"/>
          </a:p>
        </p:txBody>
      </p:sp>
    </p:spTree>
    <p:extLst>
      <p:ext uri="{BB962C8B-B14F-4D97-AF65-F5344CB8AC3E}">
        <p14:creationId xmlns:p14="http://schemas.microsoft.com/office/powerpoint/2010/main" val="282394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13A8-024E-4143-B7AB-DE817661E7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B55B1F-871C-43B6-9952-18665864F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16551B-3D00-455F-8867-E15D120C4E0E}"/>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5" name="Footer Placeholder 4">
            <a:extLst>
              <a:ext uri="{FF2B5EF4-FFF2-40B4-BE49-F238E27FC236}">
                <a16:creationId xmlns:a16="http://schemas.microsoft.com/office/drawing/2014/main" id="{DDDC94F1-492B-4C60-A7B0-F76AB7F08D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3EF7D2-2B9B-4638-890A-187ED2BA97E1}"/>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1592575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67E9-F101-4F79-8C38-1042ED2382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85106-D882-48A8-8FCA-06936043DB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DA2895-410D-48FF-AF1E-E678352E7708}"/>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5" name="Footer Placeholder 4">
            <a:extLst>
              <a:ext uri="{FF2B5EF4-FFF2-40B4-BE49-F238E27FC236}">
                <a16:creationId xmlns:a16="http://schemas.microsoft.com/office/drawing/2014/main" id="{B215F1A2-7565-4082-9063-203936AE13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80FB1-0258-415D-A161-2BB8411AACC7}"/>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221955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4793E-46EE-4BE4-A97F-575878E4BF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9FA73-84AD-4735-A234-2891173BFA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B665A-A60B-49BE-BDFF-0FBD9D04C86B}"/>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5" name="Footer Placeholder 4">
            <a:extLst>
              <a:ext uri="{FF2B5EF4-FFF2-40B4-BE49-F238E27FC236}">
                <a16:creationId xmlns:a16="http://schemas.microsoft.com/office/drawing/2014/main" id="{CC9C4B28-9879-4A19-9E45-18DC3D2CAC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48B403-A1D7-4F25-ADF4-48950541BEE5}"/>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1300864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0950D-E9D1-42AE-B504-1680450E85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6D241-4751-4212-AA94-7D59E6D76F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CDD7E-81E9-4111-B6A0-6BF18C69E2DF}"/>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5" name="Footer Placeholder 4">
            <a:extLst>
              <a:ext uri="{FF2B5EF4-FFF2-40B4-BE49-F238E27FC236}">
                <a16:creationId xmlns:a16="http://schemas.microsoft.com/office/drawing/2014/main" id="{55388755-B7CE-4893-973A-46A4E9B937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7BD13A-C53D-4AEE-B77C-39462CECDAE9}"/>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4272610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2434-C4CB-4902-9181-D5C003FFA7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44D4DF-BE44-4C9F-9AEB-C80EEB6CF2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61F3AF-ABF2-4BFD-A1F0-7EBC14D4ED29}"/>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5" name="Footer Placeholder 4">
            <a:extLst>
              <a:ext uri="{FF2B5EF4-FFF2-40B4-BE49-F238E27FC236}">
                <a16:creationId xmlns:a16="http://schemas.microsoft.com/office/drawing/2014/main" id="{E777D334-E1D9-4E95-90B7-FD58973E4C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CCEF01-C42B-42A5-B7B7-168340A1B951}"/>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199298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662E-6378-4390-AF38-1FEC3C0A1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002089-1542-4214-AD01-FEF166130B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3E4121-1378-4750-A6B9-0B8F49AEBE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98895B-A89C-48BA-AFCB-8A5B6993E0B1}"/>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6" name="Footer Placeholder 5">
            <a:extLst>
              <a:ext uri="{FF2B5EF4-FFF2-40B4-BE49-F238E27FC236}">
                <a16:creationId xmlns:a16="http://schemas.microsoft.com/office/drawing/2014/main" id="{79404763-36D2-4EA6-B7A1-44A3829435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264653-96CA-4149-A193-D151127522C1}"/>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1036145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9C34-71B7-4FAE-B6F8-928E3B4EC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6399D-0ED5-4AA6-8471-4F1A88DF8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D91E3-EE76-4DC0-A94E-F687BB8DB0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46687B-C5CE-4636-B7FF-3DF41D47D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D34FA-4FE2-4789-9477-B49BF4C1D7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097ED3-A180-46CD-9458-CACA53331AA7}"/>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8" name="Footer Placeholder 7">
            <a:extLst>
              <a:ext uri="{FF2B5EF4-FFF2-40B4-BE49-F238E27FC236}">
                <a16:creationId xmlns:a16="http://schemas.microsoft.com/office/drawing/2014/main" id="{1135E09E-208B-4D65-8D60-3C5A544DF1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6EE6C0F-905A-4ED4-99E1-0D1CF3A41B04}"/>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3014007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1E99-653E-49F2-9302-2888BC78AC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AFC63B-CE89-4AEA-8F1B-73E5DCAFCCAA}"/>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4" name="Footer Placeholder 3">
            <a:extLst>
              <a:ext uri="{FF2B5EF4-FFF2-40B4-BE49-F238E27FC236}">
                <a16:creationId xmlns:a16="http://schemas.microsoft.com/office/drawing/2014/main" id="{3CBF9489-5155-4160-9111-F22CB5B4B0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423251-75BA-4046-8823-E9BA6A692E3A}"/>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317555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E01DD-0103-44AA-9539-5121CF56ECEF}"/>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3" name="Footer Placeholder 2">
            <a:extLst>
              <a:ext uri="{FF2B5EF4-FFF2-40B4-BE49-F238E27FC236}">
                <a16:creationId xmlns:a16="http://schemas.microsoft.com/office/drawing/2014/main" id="{928E9ABF-567D-48A6-9844-606ADA8298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95A501C-A760-4BFB-83B9-BC7CEAF6E954}"/>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3545223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D431B-5E5F-45E5-8107-80C09C6F1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79C5E-9834-4B4A-9CE7-8AB7A38F3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C8A81B-93D5-46D9-A0AD-854CB95E5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2FA30-DB24-42B9-ADDA-CA477D823D19}"/>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6" name="Footer Placeholder 5">
            <a:extLst>
              <a:ext uri="{FF2B5EF4-FFF2-40B4-BE49-F238E27FC236}">
                <a16:creationId xmlns:a16="http://schemas.microsoft.com/office/drawing/2014/main" id="{29DECA4A-CBF0-44EE-88F0-3ED52DF907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00BA65-C0D0-4CED-8C0C-2AD5C0A0996F}"/>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1488768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F4B6-C4B4-465C-99A0-6FFB8CEAA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6E8C6A-000F-4943-B0FB-D6657D31B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A16893-CF7F-43F2-A8F3-EF75536704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E575E-EA6E-4A80-A546-A1C3B902C197}"/>
              </a:ext>
            </a:extLst>
          </p:cNvPr>
          <p:cNvSpPr>
            <a:spLocks noGrp="1"/>
          </p:cNvSpPr>
          <p:nvPr>
            <p:ph type="dt" sz="half" idx="10"/>
          </p:nvPr>
        </p:nvSpPr>
        <p:spPr/>
        <p:txBody>
          <a:bodyPr/>
          <a:lstStyle/>
          <a:p>
            <a:fld id="{68A64D42-F1FD-4719-9E2B-2DD8984AD463}" type="datetimeFigureOut">
              <a:rPr lang="en-US" smtClean="0"/>
              <a:t>12/29/2020</a:t>
            </a:fld>
            <a:endParaRPr lang="en-US" dirty="0"/>
          </a:p>
        </p:txBody>
      </p:sp>
      <p:sp>
        <p:nvSpPr>
          <p:cNvPr id="6" name="Footer Placeholder 5">
            <a:extLst>
              <a:ext uri="{FF2B5EF4-FFF2-40B4-BE49-F238E27FC236}">
                <a16:creationId xmlns:a16="http://schemas.microsoft.com/office/drawing/2014/main" id="{CE463A59-5397-433F-8745-0E1213C593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E78656-E44D-495D-8127-5F2B76F41376}"/>
              </a:ext>
            </a:extLst>
          </p:cNvPr>
          <p:cNvSpPr>
            <a:spLocks noGrp="1"/>
          </p:cNvSpPr>
          <p:nvPr>
            <p:ph type="sldNum" sz="quarter" idx="12"/>
          </p:nvPr>
        </p:nvSpPr>
        <p:spPr/>
        <p:txBody>
          <a:bodyPr/>
          <a:lstStyle/>
          <a:p>
            <a:fld id="{A924516D-7BF4-4316-93D7-9E00C9901FE3}" type="slidenum">
              <a:rPr lang="en-US" smtClean="0"/>
              <a:t>‹#›</a:t>
            </a:fld>
            <a:endParaRPr lang="en-US" dirty="0"/>
          </a:p>
        </p:txBody>
      </p:sp>
    </p:spTree>
    <p:extLst>
      <p:ext uri="{BB962C8B-B14F-4D97-AF65-F5344CB8AC3E}">
        <p14:creationId xmlns:p14="http://schemas.microsoft.com/office/powerpoint/2010/main" val="353697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1F7FF-82C1-40E4-BE81-EDF276043C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2F3F20-5A02-4D0A-8DAA-114F847DC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4543A-2A5C-42A7-A73E-EB0E1245B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64D42-F1FD-4719-9E2B-2DD8984AD463}" type="datetimeFigureOut">
              <a:rPr lang="en-US" smtClean="0"/>
              <a:t>12/29/2020</a:t>
            </a:fld>
            <a:endParaRPr lang="en-US" dirty="0"/>
          </a:p>
        </p:txBody>
      </p:sp>
      <p:sp>
        <p:nvSpPr>
          <p:cNvPr id="5" name="Footer Placeholder 4">
            <a:extLst>
              <a:ext uri="{FF2B5EF4-FFF2-40B4-BE49-F238E27FC236}">
                <a16:creationId xmlns:a16="http://schemas.microsoft.com/office/drawing/2014/main" id="{982301D9-C27F-403C-8A6D-8A44BBF6CC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2FEC67F-C518-4930-AA26-2EAE82CF5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4516D-7BF4-4316-93D7-9E00C9901FE3}" type="slidenum">
              <a:rPr lang="en-US" smtClean="0"/>
              <a:t>‹#›</a:t>
            </a:fld>
            <a:endParaRPr lang="en-US" dirty="0"/>
          </a:p>
        </p:txBody>
      </p:sp>
    </p:spTree>
    <p:extLst>
      <p:ext uri="{BB962C8B-B14F-4D97-AF65-F5344CB8AC3E}">
        <p14:creationId xmlns:p14="http://schemas.microsoft.com/office/powerpoint/2010/main" val="3542234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a:t>Gráfico Didáctico Comparativo Presentado en 2010</a:t>
            </a:r>
          </a:p>
        </p:txBody>
      </p:sp>
      <p:graphicFrame>
        <p:nvGraphicFramePr>
          <p:cNvPr id="4" name="4 Gráfico"/>
          <p:cNvGraphicFramePr>
            <a:graphicFrameLocks noGrp="1"/>
          </p:cNvGraphicFramePr>
          <p:nvPr>
            <p:ph idx="1"/>
            <p:extLst>
              <p:ext uri="{D42A27DB-BD31-4B8C-83A1-F6EECF244321}">
                <p14:modId xmlns:p14="http://schemas.microsoft.com/office/powerpoint/2010/main" val="1746049608"/>
              </p:ext>
            </p:extLst>
          </p:nvPr>
        </p:nvGraphicFramePr>
        <p:xfrm>
          <a:off x="1828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573"/>
            <a:ext cx="12192000" cy="18558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group of people in a room&#10;&#10;Description automatically generated with low confidence">
            <a:extLst>
              <a:ext uri="{FF2B5EF4-FFF2-40B4-BE49-F238E27FC236}">
                <a16:creationId xmlns:a16="http://schemas.microsoft.com/office/drawing/2014/main" id="{6108AE5B-BE25-4A42-A81C-B1C9A2CDD126}"/>
              </a:ext>
            </a:extLst>
          </p:cNvPr>
          <p:cNvPicPr>
            <a:picLocks noChangeAspect="1"/>
          </p:cNvPicPr>
          <p:nvPr/>
        </p:nvPicPr>
        <p:blipFill rotWithShape="1">
          <a:blip r:embed="rId2">
            <a:extLst>
              <a:ext uri="{28A0092B-C50C-407E-A947-70E740481C1C}">
                <a14:useLocalDpi xmlns:a14="http://schemas.microsoft.com/office/drawing/2010/main" val="0"/>
              </a:ext>
            </a:extLst>
          </a:blip>
          <a:srcRect l="16587" r="19495" b="2"/>
          <a:stretch/>
        </p:blipFill>
        <p:spPr>
          <a:xfrm>
            <a:off x="838200" y="2514600"/>
            <a:ext cx="3454400" cy="3606800"/>
          </a:xfrm>
          <a:prstGeom prst="rect">
            <a:avLst/>
          </a:prstGeom>
        </p:spPr>
      </p:pic>
      <p:pic>
        <p:nvPicPr>
          <p:cNvPr id="7" name="Picture 6" descr="A picture containing person, outdoor, posing&#10;&#10;Description automatically generated">
            <a:extLst>
              <a:ext uri="{FF2B5EF4-FFF2-40B4-BE49-F238E27FC236}">
                <a16:creationId xmlns:a16="http://schemas.microsoft.com/office/drawing/2014/main" id="{060822BD-825E-40E8-81DB-496A5AC32C64}"/>
              </a:ext>
            </a:extLst>
          </p:cNvPr>
          <p:cNvPicPr>
            <a:picLocks noChangeAspect="1"/>
          </p:cNvPicPr>
          <p:nvPr/>
        </p:nvPicPr>
        <p:blipFill rotWithShape="1">
          <a:blip r:embed="rId3">
            <a:extLst>
              <a:ext uri="{28A0092B-C50C-407E-A947-70E740481C1C}">
                <a14:useLocalDpi xmlns:a14="http://schemas.microsoft.com/office/drawing/2010/main" val="0"/>
              </a:ext>
            </a:extLst>
          </a:blip>
          <a:srcRect l="16629" r="11605" b="2"/>
          <a:stretch/>
        </p:blipFill>
        <p:spPr>
          <a:xfrm>
            <a:off x="4368800" y="2514600"/>
            <a:ext cx="3454400" cy="3606800"/>
          </a:xfrm>
          <a:prstGeom prst="rect">
            <a:avLst/>
          </a:prstGeom>
        </p:spPr>
      </p:pic>
      <p:pic>
        <p:nvPicPr>
          <p:cNvPr id="4" name="Picture 3" descr="A picture containing indoor, floor, wall, window&#10;&#10;Description automatically generated">
            <a:extLst>
              <a:ext uri="{FF2B5EF4-FFF2-40B4-BE49-F238E27FC236}">
                <a16:creationId xmlns:a16="http://schemas.microsoft.com/office/drawing/2014/main" id="{1C779EAD-26D3-489E-AFEF-EF18E4824F51}"/>
              </a:ext>
            </a:extLst>
          </p:cNvPr>
          <p:cNvPicPr>
            <a:picLocks noChangeAspect="1"/>
          </p:cNvPicPr>
          <p:nvPr/>
        </p:nvPicPr>
        <p:blipFill rotWithShape="1">
          <a:blip r:embed="rId4">
            <a:extLst>
              <a:ext uri="{28A0092B-C50C-407E-A947-70E740481C1C}">
                <a14:useLocalDpi xmlns:a14="http://schemas.microsoft.com/office/drawing/2010/main" val="0"/>
              </a:ext>
            </a:extLst>
          </a:blip>
          <a:srcRect r="28234" b="2"/>
          <a:stretch/>
        </p:blipFill>
        <p:spPr>
          <a:xfrm>
            <a:off x="7886700" y="2514600"/>
            <a:ext cx="3454400" cy="3606800"/>
          </a:xfrm>
          <a:prstGeom prst="rect">
            <a:avLst/>
          </a:prstGeom>
        </p:spPr>
      </p:pic>
      <p:sp>
        <p:nvSpPr>
          <p:cNvPr id="2" name="Title 1">
            <a:extLst>
              <a:ext uri="{FF2B5EF4-FFF2-40B4-BE49-F238E27FC236}">
                <a16:creationId xmlns:a16="http://schemas.microsoft.com/office/drawing/2014/main" id="{0D0CD12F-E6BA-40E0-80F2-BC09E457A608}"/>
              </a:ext>
            </a:extLst>
          </p:cNvPr>
          <p:cNvSpPr>
            <a:spLocks noGrp="1"/>
          </p:cNvSpPr>
          <p:nvPr>
            <p:ph type="title"/>
          </p:nvPr>
        </p:nvSpPr>
        <p:spPr>
          <a:xfrm>
            <a:off x="838200" y="365125"/>
            <a:ext cx="10515600" cy="1325563"/>
          </a:xfrm>
        </p:spPr>
        <p:txBody>
          <a:bodyPr vert="horz" lIns="91440" tIns="45720" rIns="91440" bIns="45720" rtlCol="0">
            <a:normAutofit/>
          </a:bodyPr>
          <a:lstStyle/>
          <a:p>
            <a:r>
              <a:rPr lang="es-EC" kern="1200" dirty="0">
                <a:solidFill>
                  <a:schemeClr val="bg1"/>
                </a:solidFill>
                <a:latin typeface="+mj-lt"/>
                <a:ea typeface="+mj-ea"/>
                <a:cs typeface="+mj-cs"/>
              </a:rPr>
              <a:t>Ordenanza 48</a:t>
            </a:r>
          </a:p>
        </p:txBody>
      </p:sp>
    </p:spTree>
    <p:extLst>
      <p:ext uri="{BB962C8B-B14F-4D97-AF65-F5344CB8AC3E}">
        <p14:creationId xmlns:p14="http://schemas.microsoft.com/office/powerpoint/2010/main" val="110831787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4DF648-2FC9-4DE4-AE53-6B95949CB49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s-EC" sz="5400" b="1" dirty="0"/>
              <a:t>¿Qué pasó con la 48?</a:t>
            </a:r>
            <a:endParaRPr lang="es-EC" sz="5400" dirty="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4CC54BD1-BBAD-491E-AC9B-07386E13E873}"/>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s-EC" sz="2200" noProof="0" dirty="0"/>
              <a:t>Faltó implementación</a:t>
            </a:r>
            <a:r>
              <a:rPr lang="es-EC" sz="2200" dirty="0"/>
              <a:t>n planificada participativa</a:t>
            </a:r>
            <a:endParaRPr lang="es-EC" sz="2200" noProof="0" dirty="0"/>
          </a:p>
          <a:p>
            <a:r>
              <a:rPr lang="es-EC" sz="2200" noProof="0" dirty="0"/>
              <a:t>El CEGEZOO quedó en el papel</a:t>
            </a:r>
          </a:p>
          <a:p>
            <a:r>
              <a:rPr lang="es-EC" sz="2200" noProof="0" dirty="0"/>
              <a:t>No se implementó el Registro e ID</a:t>
            </a:r>
          </a:p>
          <a:p>
            <a:r>
              <a:rPr lang="es-EC" sz="2200" noProof="0" dirty="0"/>
              <a:t>Déficit en esterilizaciones  y AER</a:t>
            </a:r>
          </a:p>
          <a:p>
            <a:r>
              <a:rPr lang="es-EC" sz="2200" dirty="0"/>
              <a:t>En promedio dos inspectores de Fauna Urbana para todo el Distrito Metropolitano de Quito</a:t>
            </a:r>
            <a:endParaRPr lang="es-EC" sz="2200" noProof="0" dirty="0"/>
          </a:p>
          <a:p>
            <a:endParaRPr lang="es-EC" sz="2200" noProof="0" dirty="0"/>
          </a:p>
        </p:txBody>
      </p:sp>
      <p:pic>
        <p:nvPicPr>
          <p:cNvPr id="5" name="Content Placeholder 6">
            <a:extLst>
              <a:ext uri="{FF2B5EF4-FFF2-40B4-BE49-F238E27FC236}">
                <a16:creationId xmlns:a16="http://schemas.microsoft.com/office/drawing/2014/main" id="{927EF6BE-E201-417F-97D2-7484FA4E57B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278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3F6B42-FD73-4D7E-9F15-717C12B5AFA3}"/>
              </a:ext>
            </a:extLst>
          </p:cNvPr>
          <p:cNvSpPr>
            <a:spLocks noGrp="1"/>
          </p:cNvSpPr>
          <p:nvPr>
            <p:ph type="title"/>
          </p:nvPr>
        </p:nvSpPr>
        <p:spPr>
          <a:xfrm>
            <a:off x="808638" y="386930"/>
            <a:ext cx="9236700" cy="1188950"/>
          </a:xfrm>
        </p:spPr>
        <p:txBody>
          <a:bodyPr anchor="b">
            <a:normAutofit/>
          </a:bodyPr>
          <a:lstStyle/>
          <a:p>
            <a:r>
              <a:rPr lang="es-EC" sz="5400" dirty="0"/>
              <a:t>Proceso de Sustitutiva</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16749FD2-AFDC-4B01-865D-469380E511A9}"/>
              </a:ext>
            </a:extLst>
          </p:cNvPr>
          <p:cNvSpPr>
            <a:spLocks noGrp="1"/>
          </p:cNvSpPr>
          <p:nvPr>
            <p:ph idx="1"/>
          </p:nvPr>
        </p:nvSpPr>
        <p:spPr>
          <a:xfrm>
            <a:off x="793660" y="2599509"/>
            <a:ext cx="10143668" cy="3435531"/>
          </a:xfrm>
        </p:spPr>
        <p:txBody>
          <a:bodyPr anchor="ctr">
            <a:normAutofit/>
          </a:bodyPr>
          <a:lstStyle/>
          <a:p>
            <a:r>
              <a:rPr lang="es-EC" sz="2400" dirty="0"/>
              <a:t>Documento basado en su mayoría en la 48 </a:t>
            </a:r>
          </a:p>
          <a:p>
            <a:r>
              <a:rPr lang="es-EC" sz="2400" dirty="0"/>
              <a:t>Proceso de silla vacía se inscriben diversos actores</a:t>
            </a:r>
          </a:p>
          <a:p>
            <a:r>
              <a:rPr lang="es-EC" sz="2400" dirty="0"/>
              <a:t>Penosamente con algunos componentes de conflicto</a:t>
            </a:r>
          </a:p>
          <a:p>
            <a:r>
              <a:rPr lang="es-EC" sz="2400" dirty="0"/>
              <a:t>Se conoce en primer debate con múltiples observaciones</a:t>
            </a:r>
          </a:p>
          <a:p>
            <a:r>
              <a:rPr lang="es-EC" sz="2400" dirty="0"/>
              <a:t>Documento entra a un proceso de análisis de observaciones, discusión y aprobación por consenso artículo por artículo</a:t>
            </a:r>
          </a:p>
          <a:p>
            <a:r>
              <a:rPr lang="es-EC" sz="2400" dirty="0"/>
              <a:t>Se logra un documento consensuado, aproximación transdisciplinaria (Una Sola Salud)</a:t>
            </a:r>
          </a:p>
          <a:p>
            <a:endParaRPr lang="es-EC" sz="2400" dirty="0"/>
          </a:p>
        </p:txBody>
      </p:sp>
    </p:spTree>
    <p:extLst>
      <p:ext uri="{BB962C8B-B14F-4D97-AF65-F5344CB8AC3E}">
        <p14:creationId xmlns:p14="http://schemas.microsoft.com/office/powerpoint/2010/main" val="413530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87D04E-B427-49BC-87A1-75BB1F75F88A}"/>
              </a:ext>
            </a:extLst>
          </p:cNvPr>
          <p:cNvSpPr>
            <a:spLocks noGrp="1"/>
          </p:cNvSpPr>
          <p:nvPr>
            <p:ph type="title"/>
          </p:nvPr>
        </p:nvSpPr>
        <p:spPr>
          <a:xfrm>
            <a:off x="1285240" y="1050595"/>
            <a:ext cx="8074815" cy="1618489"/>
          </a:xfrm>
        </p:spPr>
        <p:txBody>
          <a:bodyPr anchor="ctr">
            <a:normAutofit/>
          </a:bodyPr>
          <a:lstStyle/>
          <a:p>
            <a:r>
              <a:rPr lang="es-EC" sz="5000" dirty="0"/>
              <a:t>¿Qué tiene Ordenanza de Bienestar Animal?</a:t>
            </a:r>
          </a:p>
        </p:txBody>
      </p:sp>
      <p:sp>
        <p:nvSpPr>
          <p:cNvPr id="3" name="Content Placeholder 2">
            <a:extLst>
              <a:ext uri="{FF2B5EF4-FFF2-40B4-BE49-F238E27FC236}">
                <a16:creationId xmlns:a16="http://schemas.microsoft.com/office/drawing/2014/main" id="{1A7D24D7-5160-4290-A7CA-3F262E2A160A}"/>
              </a:ext>
            </a:extLst>
          </p:cNvPr>
          <p:cNvSpPr>
            <a:spLocks noGrp="1"/>
          </p:cNvSpPr>
          <p:nvPr>
            <p:ph idx="1"/>
          </p:nvPr>
        </p:nvSpPr>
        <p:spPr>
          <a:xfrm>
            <a:off x="1285240" y="2969469"/>
            <a:ext cx="8074815" cy="2800395"/>
          </a:xfrm>
        </p:spPr>
        <p:txBody>
          <a:bodyPr anchor="t">
            <a:normAutofit/>
          </a:bodyPr>
          <a:lstStyle/>
          <a:p>
            <a:r>
              <a:rPr lang="es-EC" sz="2000" dirty="0"/>
              <a:t>Más detalle en algunos aspectos de la 48: ente ejecutor con presupuesto, el sistema registro-identificación-búsqueda, la participación ciudadana, la regulación equilibrada de los refugios, aumenta regulación a criaderos. </a:t>
            </a:r>
          </a:p>
          <a:p>
            <a:r>
              <a:rPr lang="es-EC" sz="2000" dirty="0"/>
              <a:t>Amplía planificación y ordena quirófanos móviles</a:t>
            </a:r>
          </a:p>
          <a:p>
            <a:r>
              <a:rPr lang="es-EC" sz="2000" dirty="0"/>
              <a:t>Mantiene AER</a:t>
            </a:r>
          </a:p>
          <a:p>
            <a:r>
              <a:rPr lang="es-EC" sz="2000" dirty="0"/>
              <a:t>Actualiza aspectos del Código Orgánico del Ambiente: Animales destinados al Consumo, Respuesta a desastres, estimados de población</a:t>
            </a:r>
          </a:p>
          <a:p>
            <a:pPr marL="0" indent="0">
              <a:buNone/>
            </a:pPr>
            <a:endParaRPr lang="es-EC" sz="2000" dirty="0"/>
          </a:p>
        </p:txBody>
      </p:sp>
    </p:spTree>
    <p:extLst>
      <p:ext uri="{BB962C8B-B14F-4D97-AF65-F5344CB8AC3E}">
        <p14:creationId xmlns:p14="http://schemas.microsoft.com/office/powerpoint/2010/main" val="3386898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8BE077-6C02-45B9-9D84-1CB570389783}"/>
              </a:ext>
            </a:extLst>
          </p:cNvPr>
          <p:cNvSpPr>
            <a:spLocks noGrp="1"/>
          </p:cNvSpPr>
          <p:nvPr>
            <p:ph type="title"/>
          </p:nvPr>
        </p:nvSpPr>
        <p:spPr>
          <a:xfrm>
            <a:off x="640080" y="325369"/>
            <a:ext cx="4368602" cy="1956841"/>
          </a:xfrm>
        </p:spPr>
        <p:txBody>
          <a:bodyPr anchor="b">
            <a:normAutofit/>
          </a:bodyPr>
          <a:lstStyle/>
          <a:p>
            <a:r>
              <a:rPr lang="es-EC" sz="4200" dirty="0"/>
              <a:t>¿Qué tiene Ordenanza de Bienestar Animal?</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55D80FB-2DE7-48C3-845C-C9AFEC6E2450}"/>
              </a:ext>
            </a:extLst>
          </p:cNvPr>
          <p:cNvSpPr>
            <a:spLocks noGrp="1"/>
          </p:cNvSpPr>
          <p:nvPr>
            <p:ph idx="1"/>
          </p:nvPr>
        </p:nvSpPr>
        <p:spPr>
          <a:xfrm>
            <a:off x="640080" y="2872899"/>
            <a:ext cx="4243589" cy="3320668"/>
          </a:xfrm>
        </p:spPr>
        <p:txBody>
          <a:bodyPr>
            <a:normAutofit/>
          </a:bodyPr>
          <a:lstStyle/>
          <a:p>
            <a:r>
              <a:rPr lang="es-EC" sz="2200" dirty="0"/>
              <a:t>Aspectos innovadores como: Vigilancia epidemiológica Una Sola Salud, Respuesta a emergencias sanitarias, Prohibición de métodos aversivos en adiestramiento, perros comunitarios, protección de perros retornados</a:t>
            </a:r>
          </a:p>
        </p:txBody>
      </p:sp>
      <p:pic>
        <p:nvPicPr>
          <p:cNvPr id="4" name="Picture 3">
            <a:extLst>
              <a:ext uri="{FF2B5EF4-FFF2-40B4-BE49-F238E27FC236}">
                <a16:creationId xmlns:a16="http://schemas.microsoft.com/office/drawing/2014/main" id="{03B6B215-ADD9-4CB2-9A63-1DB991169E72}"/>
              </a:ext>
            </a:extLst>
          </p:cNvPr>
          <p:cNvPicPr>
            <a:picLocks noChangeAspect="1"/>
          </p:cNvPicPr>
          <p:nvPr/>
        </p:nvPicPr>
        <p:blipFill rotWithShape="1">
          <a:blip r:embed="rId2"/>
          <a:srcRect l="12205" r="1256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90140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F02B3E-565D-4A3E-8BDE-92CB89B9D333}"/>
              </a:ext>
            </a:extLst>
          </p:cNvPr>
          <p:cNvSpPr>
            <a:spLocks noGrp="1"/>
          </p:cNvSpPr>
          <p:nvPr>
            <p:ph type="title"/>
          </p:nvPr>
        </p:nvSpPr>
        <p:spPr/>
        <p:txBody>
          <a:bodyPr/>
          <a:lstStyle/>
          <a:p>
            <a:r>
              <a:rPr lang="es-EC" dirty="0"/>
              <a:t>AER Jaipur hasta el 2017</a:t>
            </a:r>
            <a:endParaRPr lang="en-US" dirty="0"/>
          </a:p>
        </p:txBody>
      </p:sp>
      <p:pic>
        <p:nvPicPr>
          <p:cNvPr id="9" name="Content Placeholder 8" descr="Chart, line chart&#10;&#10;Description automatically generated">
            <a:extLst>
              <a:ext uri="{FF2B5EF4-FFF2-40B4-BE49-F238E27FC236}">
                <a16:creationId xmlns:a16="http://schemas.microsoft.com/office/drawing/2014/main" id="{47973FDB-CDE7-49F5-ABB0-712DEC6DAD0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884407" y="1825625"/>
            <a:ext cx="10423185" cy="4351338"/>
          </a:xfrm>
          <a:prstGeom prst="rect">
            <a:avLst/>
          </a:prstGeom>
        </p:spPr>
      </p:pic>
      <p:sp>
        <p:nvSpPr>
          <p:cNvPr id="16" name="TextBox 15">
            <a:extLst>
              <a:ext uri="{FF2B5EF4-FFF2-40B4-BE49-F238E27FC236}">
                <a16:creationId xmlns:a16="http://schemas.microsoft.com/office/drawing/2014/main" id="{E51CE7CE-C615-412B-A900-B038FDE5832E}"/>
              </a:ext>
            </a:extLst>
          </p:cNvPr>
          <p:cNvSpPr txBox="1"/>
          <p:nvPr/>
        </p:nvSpPr>
        <p:spPr>
          <a:xfrm>
            <a:off x="1252025" y="6100683"/>
            <a:ext cx="10098724" cy="553998"/>
          </a:xfrm>
          <a:prstGeom prst="rect">
            <a:avLst/>
          </a:prstGeom>
          <a:noFill/>
        </p:spPr>
        <p:txBody>
          <a:bodyPr wrap="square">
            <a:spAutoFit/>
          </a:bodyPr>
          <a:lstStyle/>
          <a:p>
            <a:r>
              <a:rPr lang="en-US" sz="1200" dirty="0"/>
              <a:t>Larkins AJ, Reece JF, Shaw APM, Thrusfield MV. An economic case study of the control of dog-mediated rabies by an animal welfare organisation in Jaipur, India. Prev Vet Med. 2020 Oct;183:105120. doi: 10.1016/j.prevetmed.2020.105120. Epub 2020 Aug 14. PMID: 32890917</a:t>
            </a:r>
            <a:r>
              <a:rPr lang="en-US" dirty="0"/>
              <a:t>.</a:t>
            </a:r>
          </a:p>
        </p:txBody>
      </p:sp>
    </p:spTree>
    <p:extLst>
      <p:ext uri="{BB962C8B-B14F-4D97-AF65-F5344CB8AC3E}">
        <p14:creationId xmlns:p14="http://schemas.microsoft.com/office/powerpoint/2010/main" val="789109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8CC66E84-2B42-463F-8329-75BA0D521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63D59D-F727-4C50-AB73-2EF56EA79DC8}"/>
              </a:ext>
            </a:extLst>
          </p:cNvPr>
          <p:cNvSpPr>
            <a:spLocks noGrp="1"/>
          </p:cNvSpPr>
          <p:nvPr>
            <p:ph type="title"/>
          </p:nvPr>
        </p:nvSpPr>
        <p:spPr>
          <a:xfrm>
            <a:off x="1113810" y="928201"/>
            <a:ext cx="4036334" cy="2387600"/>
          </a:xfrm>
        </p:spPr>
        <p:txBody>
          <a:bodyPr vert="horz" lIns="91440" tIns="45720" rIns="91440" bIns="45720" rtlCol="0" anchor="t">
            <a:normAutofit fontScale="90000"/>
          </a:bodyPr>
          <a:lstStyle/>
          <a:p>
            <a:r>
              <a:rPr lang="es-EC" sz="3800" dirty="0"/>
              <a:t>Comparación Métodos de Control de Población Gatos Nacidos. </a:t>
            </a:r>
            <a:br>
              <a:rPr lang="es-EC" sz="3800" dirty="0"/>
            </a:br>
            <a:endParaRPr lang="es-EC" sz="3800" dirty="0"/>
          </a:p>
        </p:txBody>
      </p:sp>
      <p:grpSp>
        <p:nvGrpSpPr>
          <p:cNvPr id="111" name="Group 1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2" name="Rectangle 1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6" name="Rectangle 11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679732"/>
            <a:ext cx="600936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Chart, waterfall chart&#10;&#10;Description automatically generated">
            <a:extLst>
              <a:ext uri="{FF2B5EF4-FFF2-40B4-BE49-F238E27FC236}">
                <a16:creationId xmlns:a16="http://schemas.microsoft.com/office/drawing/2014/main" id="{7CB7D04F-AEF8-4DA7-9233-740E52E8992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34" r="3201"/>
          <a:stretch/>
        </p:blipFill>
        <p:spPr>
          <a:xfrm>
            <a:off x="5922492" y="928201"/>
            <a:ext cx="5536001" cy="4926942"/>
          </a:xfrm>
          <a:prstGeom prst="rect">
            <a:avLst/>
          </a:prstGeom>
        </p:spPr>
      </p:pic>
      <p:sp>
        <p:nvSpPr>
          <p:cNvPr id="118" name="Rectangle 1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687568" y="6355073"/>
            <a:ext cx="6007608"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04">
            <a:extLst>
              <a:ext uri="{FF2B5EF4-FFF2-40B4-BE49-F238E27FC236}">
                <a16:creationId xmlns:a16="http://schemas.microsoft.com/office/drawing/2014/main" id="{ED550E17-D18A-459C-B30E-81FF993560CC}"/>
              </a:ext>
            </a:extLst>
          </p:cNvPr>
          <p:cNvSpPr txBox="1"/>
          <p:nvPr/>
        </p:nvSpPr>
        <p:spPr>
          <a:xfrm>
            <a:off x="496824" y="6065496"/>
            <a:ext cx="10724609" cy="573170"/>
          </a:xfrm>
          <a:prstGeom prst="rect">
            <a:avLst/>
          </a:prstGeom>
          <a:noFill/>
        </p:spPr>
        <p:txBody>
          <a:bodyPr wrap="square">
            <a:spAutoFit/>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Calibri" panose="020F0502020204030204" pitchFamily="34" charset="0"/>
              </a:rPr>
              <a:t>Boone JD, Miller PS, Briggs JR, et al. A Long-Term Lens: Cumulative Impacts of Free-Roaming Cat Management Strategy and Intensity on Preventable Cat Mortalities   . </a:t>
            </a:r>
            <a:r>
              <a:rPr lang="en-US" sz="1200" i="1" dirty="0">
                <a:effectLst/>
                <a:latin typeface="Calibri" panose="020F0502020204030204" pitchFamily="34" charset="0"/>
                <a:ea typeface="Calibri" panose="020F0502020204030204" pitchFamily="34" charset="0"/>
                <a:cs typeface="Calibri" panose="020F0502020204030204" pitchFamily="34" charset="0"/>
              </a:rPr>
              <a:t>Front Vet Sci  </a:t>
            </a:r>
            <a:r>
              <a:rPr lang="en-US" sz="1200" dirty="0">
                <a:effectLst/>
                <a:latin typeface="Calibri" panose="020F0502020204030204" pitchFamily="34" charset="0"/>
                <a:ea typeface="Calibri" panose="020F0502020204030204" pitchFamily="34" charset="0"/>
                <a:cs typeface="Calibri" panose="020F0502020204030204" pitchFamily="34" charset="0"/>
              </a:rPr>
              <a:t> 2019;6:238. Available at: https://www.frontiersin.org/article/10.3389/fvets.2019.00238</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594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418</Words>
  <Application>Microsoft Office PowerPoint</Application>
  <PresentationFormat>Widescreen</PresentationFormat>
  <Paragraphs>29</Paragraphs>
  <Slides>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Gráfico Didáctico Comparativo Presentado en 2010</vt:lpstr>
      <vt:lpstr>Ordenanza 48</vt:lpstr>
      <vt:lpstr>¿Qué pasó con la 48?</vt:lpstr>
      <vt:lpstr>Proceso de Sustitutiva</vt:lpstr>
      <vt:lpstr>¿Qué tiene Ordenanza de Bienestar Animal?</vt:lpstr>
      <vt:lpstr>¿Qué tiene Ordenanza de Bienestar Animal?</vt:lpstr>
      <vt:lpstr>AER Jaipur hasta el 2017</vt:lpstr>
      <vt:lpstr>Comparación Métodos de Control de Población Gatos Nacidos.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Gráfico Didáctico Comparativo Presentado en 2010</dc:title>
  <dc:creator>Colon Grijalva</dc:creator>
  <cp:lastModifiedBy>Colon Grijalva</cp:lastModifiedBy>
  <cp:revision>11</cp:revision>
  <dcterms:created xsi:type="dcterms:W3CDTF">2020-12-29T12:34:05Z</dcterms:created>
  <dcterms:modified xsi:type="dcterms:W3CDTF">2020-12-29T14:56:23Z</dcterms:modified>
</cp:coreProperties>
</file>