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7" r:id="rId2"/>
    <p:sldId id="258" r:id="rId3"/>
    <p:sldId id="323" r:id="rId4"/>
    <p:sldId id="329" r:id="rId5"/>
    <p:sldId id="324" r:id="rId6"/>
    <p:sldId id="325" r:id="rId7"/>
    <p:sldId id="326" r:id="rId8"/>
    <p:sldId id="330" r:id="rId9"/>
    <p:sldId id="331" r:id="rId10"/>
    <p:sldId id="328" r:id="rId11"/>
    <p:sldId id="317" r:id="rId12"/>
  </p:sldIdLst>
  <p:sldSz cx="12192000" cy="6858000"/>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18603FDC-E32A-4AB5-989C-0864C3EAD2B8}" styleName="Estilo temático 2 - Énfasis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C"/>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2381BF-C329-4202-98A3-782F8E3B3B25}" type="datetimeFigureOut">
              <a:rPr lang="es-EC" smtClean="0"/>
              <a:t>15/12/2020</a:t>
            </a:fld>
            <a:endParaRPr lang="es-EC"/>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C"/>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C"/>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046250-DC43-4430-A1FF-39E1D9090764}" type="slidenum">
              <a:rPr lang="es-EC" smtClean="0"/>
              <a:t>‹Nº›</a:t>
            </a:fld>
            <a:endParaRPr lang="es-EC"/>
          </a:p>
        </p:txBody>
      </p:sp>
    </p:spTree>
    <p:extLst>
      <p:ext uri="{BB962C8B-B14F-4D97-AF65-F5344CB8AC3E}">
        <p14:creationId xmlns:p14="http://schemas.microsoft.com/office/powerpoint/2010/main" val="16411871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10"/>
          </p:nvPr>
        </p:nvSpPr>
        <p:spPr/>
        <p:txBody>
          <a:bodyPr/>
          <a:lstStyle/>
          <a:p>
            <a:fld id="{BE360C75-73F4-47F4-AF9A-7C17506F8F71}" type="slidenum">
              <a:rPr lang="es-EC" smtClean="0"/>
              <a:t>2</a:t>
            </a:fld>
            <a:endParaRPr lang="es-EC"/>
          </a:p>
        </p:txBody>
      </p:sp>
    </p:spTree>
    <p:extLst>
      <p:ext uri="{BB962C8B-B14F-4D97-AF65-F5344CB8AC3E}">
        <p14:creationId xmlns:p14="http://schemas.microsoft.com/office/powerpoint/2010/main" val="35469363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10"/>
          </p:nvPr>
        </p:nvSpPr>
        <p:spPr/>
        <p:txBody>
          <a:bodyPr/>
          <a:lstStyle/>
          <a:p>
            <a:fld id="{BE360C75-73F4-47F4-AF9A-7C17506F8F71}" type="slidenum">
              <a:rPr lang="es-EC" smtClean="0"/>
              <a:t>11</a:t>
            </a:fld>
            <a:endParaRPr lang="es-EC"/>
          </a:p>
        </p:txBody>
      </p:sp>
    </p:spTree>
    <p:extLst>
      <p:ext uri="{BB962C8B-B14F-4D97-AF65-F5344CB8AC3E}">
        <p14:creationId xmlns:p14="http://schemas.microsoft.com/office/powerpoint/2010/main" val="1963285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C"/>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EC"/>
          </a:p>
        </p:txBody>
      </p:sp>
      <p:sp>
        <p:nvSpPr>
          <p:cNvPr id="4" name="Marcador de fecha 3"/>
          <p:cNvSpPr>
            <a:spLocks noGrp="1"/>
          </p:cNvSpPr>
          <p:nvPr>
            <p:ph type="dt" sz="half" idx="10"/>
          </p:nvPr>
        </p:nvSpPr>
        <p:spPr/>
        <p:txBody>
          <a:bodyPr/>
          <a:lstStyle/>
          <a:p>
            <a:fld id="{B0DAF41C-A78D-4CFA-84B2-121B591749DF}" type="datetimeFigureOut">
              <a:rPr lang="es-EC" smtClean="0"/>
              <a:t>15/12/2020</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FCC99DE9-1A3B-4EEE-B730-F9C9CF85FDF6}" type="slidenum">
              <a:rPr lang="es-EC" smtClean="0"/>
              <a:t>‹Nº›</a:t>
            </a:fld>
            <a:endParaRPr lang="es-EC"/>
          </a:p>
        </p:txBody>
      </p:sp>
    </p:spTree>
    <p:extLst>
      <p:ext uri="{BB962C8B-B14F-4D97-AF65-F5344CB8AC3E}">
        <p14:creationId xmlns:p14="http://schemas.microsoft.com/office/powerpoint/2010/main" val="9704951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C"/>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Marcador de fecha 3"/>
          <p:cNvSpPr>
            <a:spLocks noGrp="1"/>
          </p:cNvSpPr>
          <p:nvPr>
            <p:ph type="dt" sz="half" idx="10"/>
          </p:nvPr>
        </p:nvSpPr>
        <p:spPr/>
        <p:txBody>
          <a:bodyPr/>
          <a:lstStyle/>
          <a:p>
            <a:fld id="{B0DAF41C-A78D-4CFA-84B2-121B591749DF}" type="datetimeFigureOut">
              <a:rPr lang="es-EC" smtClean="0"/>
              <a:t>15/12/2020</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FCC99DE9-1A3B-4EEE-B730-F9C9CF85FDF6}" type="slidenum">
              <a:rPr lang="es-EC" smtClean="0"/>
              <a:t>‹Nº›</a:t>
            </a:fld>
            <a:endParaRPr lang="es-EC"/>
          </a:p>
        </p:txBody>
      </p:sp>
    </p:spTree>
    <p:extLst>
      <p:ext uri="{BB962C8B-B14F-4D97-AF65-F5344CB8AC3E}">
        <p14:creationId xmlns:p14="http://schemas.microsoft.com/office/powerpoint/2010/main" val="65733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C"/>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Marcador de fecha 3"/>
          <p:cNvSpPr>
            <a:spLocks noGrp="1"/>
          </p:cNvSpPr>
          <p:nvPr>
            <p:ph type="dt" sz="half" idx="10"/>
          </p:nvPr>
        </p:nvSpPr>
        <p:spPr/>
        <p:txBody>
          <a:bodyPr/>
          <a:lstStyle/>
          <a:p>
            <a:fld id="{B0DAF41C-A78D-4CFA-84B2-121B591749DF}" type="datetimeFigureOut">
              <a:rPr lang="es-EC" smtClean="0"/>
              <a:t>15/12/2020</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FCC99DE9-1A3B-4EEE-B730-F9C9CF85FDF6}" type="slidenum">
              <a:rPr lang="es-EC" smtClean="0"/>
              <a:t>‹Nº›</a:t>
            </a:fld>
            <a:endParaRPr lang="es-EC"/>
          </a:p>
        </p:txBody>
      </p:sp>
    </p:spTree>
    <p:extLst>
      <p:ext uri="{BB962C8B-B14F-4D97-AF65-F5344CB8AC3E}">
        <p14:creationId xmlns:p14="http://schemas.microsoft.com/office/powerpoint/2010/main" val="3779911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C"/>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Marcador de fecha 3"/>
          <p:cNvSpPr>
            <a:spLocks noGrp="1"/>
          </p:cNvSpPr>
          <p:nvPr>
            <p:ph type="dt" sz="half" idx="10"/>
          </p:nvPr>
        </p:nvSpPr>
        <p:spPr/>
        <p:txBody>
          <a:bodyPr/>
          <a:lstStyle/>
          <a:p>
            <a:fld id="{B0DAF41C-A78D-4CFA-84B2-121B591749DF}" type="datetimeFigureOut">
              <a:rPr lang="es-EC" smtClean="0"/>
              <a:t>15/12/2020</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FCC99DE9-1A3B-4EEE-B730-F9C9CF85FDF6}" type="slidenum">
              <a:rPr lang="es-EC" smtClean="0"/>
              <a:t>‹Nº›</a:t>
            </a:fld>
            <a:endParaRPr lang="es-EC"/>
          </a:p>
        </p:txBody>
      </p:sp>
    </p:spTree>
    <p:extLst>
      <p:ext uri="{BB962C8B-B14F-4D97-AF65-F5344CB8AC3E}">
        <p14:creationId xmlns:p14="http://schemas.microsoft.com/office/powerpoint/2010/main" val="34856807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C"/>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B0DAF41C-A78D-4CFA-84B2-121B591749DF}" type="datetimeFigureOut">
              <a:rPr lang="es-EC" smtClean="0"/>
              <a:t>15/12/2020</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FCC99DE9-1A3B-4EEE-B730-F9C9CF85FDF6}" type="slidenum">
              <a:rPr lang="es-EC" smtClean="0"/>
              <a:t>‹Nº›</a:t>
            </a:fld>
            <a:endParaRPr lang="es-EC"/>
          </a:p>
        </p:txBody>
      </p:sp>
    </p:spTree>
    <p:extLst>
      <p:ext uri="{BB962C8B-B14F-4D97-AF65-F5344CB8AC3E}">
        <p14:creationId xmlns:p14="http://schemas.microsoft.com/office/powerpoint/2010/main" val="1291159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C"/>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Marcador de fecha 4"/>
          <p:cNvSpPr>
            <a:spLocks noGrp="1"/>
          </p:cNvSpPr>
          <p:nvPr>
            <p:ph type="dt" sz="half" idx="10"/>
          </p:nvPr>
        </p:nvSpPr>
        <p:spPr/>
        <p:txBody>
          <a:bodyPr/>
          <a:lstStyle/>
          <a:p>
            <a:fld id="{B0DAF41C-A78D-4CFA-84B2-121B591749DF}" type="datetimeFigureOut">
              <a:rPr lang="es-EC" smtClean="0"/>
              <a:t>15/12/2020</a:t>
            </a:fld>
            <a:endParaRPr lang="es-EC"/>
          </a:p>
        </p:txBody>
      </p:sp>
      <p:sp>
        <p:nvSpPr>
          <p:cNvPr id="6" name="Marcador de pie de página 5"/>
          <p:cNvSpPr>
            <a:spLocks noGrp="1"/>
          </p:cNvSpPr>
          <p:nvPr>
            <p:ph type="ftr" sz="quarter" idx="11"/>
          </p:nvPr>
        </p:nvSpPr>
        <p:spPr/>
        <p:txBody>
          <a:bodyPr/>
          <a:lstStyle/>
          <a:p>
            <a:endParaRPr lang="es-EC"/>
          </a:p>
        </p:txBody>
      </p:sp>
      <p:sp>
        <p:nvSpPr>
          <p:cNvPr id="7" name="Marcador de número de diapositiva 6"/>
          <p:cNvSpPr>
            <a:spLocks noGrp="1"/>
          </p:cNvSpPr>
          <p:nvPr>
            <p:ph type="sldNum" sz="quarter" idx="12"/>
          </p:nvPr>
        </p:nvSpPr>
        <p:spPr/>
        <p:txBody>
          <a:bodyPr/>
          <a:lstStyle/>
          <a:p>
            <a:fld id="{FCC99DE9-1A3B-4EEE-B730-F9C9CF85FDF6}" type="slidenum">
              <a:rPr lang="es-EC" smtClean="0"/>
              <a:t>‹Nº›</a:t>
            </a:fld>
            <a:endParaRPr lang="es-EC"/>
          </a:p>
        </p:txBody>
      </p:sp>
    </p:spTree>
    <p:extLst>
      <p:ext uri="{BB962C8B-B14F-4D97-AF65-F5344CB8AC3E}">
        <p14:creationId xmlns:p14="http://schemas.microsoft.com/office/powerpoint/2010/main" val="1478498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C"/>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7" name="Marcador de fecha 6"/>
          <p:cNvSpPr>
            <a:spLocks noGrp="1"/>
          </p:cNvSpPr>
          <p:nvPr>
            <p:ph type="dt" sz="half" idx="10"/>
          </p:nvPr>
        </p:nvSpPr>
        <p:spPr/>
        <p:txBody>
          <a:bodyPr/>
          <a:lstStyle/>
          <a:p>
            <a:fld id="{B0DAF41C-A78D-4CFA-84B2-121B591749DF}" type="datetimeFigureOut">
              <a:rPr lang="es-EC" smtClean="0"/>
              <a:t>15/12/2020</a:t>
            </a:fld>
            <a:endParaRPr lang="es-EC"/>
          </a:p>
        </p:txBody>
      </p:sp>
      <p:sp>
        <p:nvSpPr>
          <p:cNvPr id="8" name="Marcador de pie de página 7"/>
          <p:cNvSpPr>
            <a:spLocks noGrp="1"/>
          </p:cNvSpPr>
          <p:nvPr>
            <p:ph type="ftr" sz="quarter" idx="11"/>
          </p:nvPr>
        </p:nvSpPr>
        <p:spPr/>
        <p:txBody>
          <a:bodyPr/>
          <a:lstStyle/>
          <a:p>
            <a:endParaRPr lang="es-EC"/>
          </a:p>
        </p:txBody>
      </p:sp>
      <p:sp>
        <p:nvSpPr>
          <p:cNvPr id="9" name="Marcador de número de diapositiva 8"/>
          <p:cNvSpPr>
            <a:spLocks noGrp="1"/>
          </p:cNvSpPr>
          <p:nvPr>
            <p:ph type="sldNum" sz="quarter" idx="12"/>
          </p:nvPr>
        </p:nvSpPr>
        <p:spPr/>
        <p:txBody>
          <a:bodyPr/>
          <a:lstStyle/>
          <a:p>
            <a:fld id="{FCC99DE9-1A3B-4EEE-B730-F9C9CF85FDF6}" type="slidenum">
              <a:rPr lang="es-EC" smtClean="0"/>
              <a:t>‹Nº›</a:t>
            </a:fld>
            <a:endParaRPr lang="es-EC"/>
          </a:p>
        </p:txBody>
      </p:sp>
    </p:spTree>
    <p:extLst>
      <p:ext uri="{BB962C8B-B14F-4D97-AF65-F5344CB8AC3E}">
        <p14:creationId xmlns:p14="http://schemas.microsoft.com/office/powerpoint/2010/main" val="23109290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C"/>
          </a:p>
        </p:txBody>
      </p:sp>
      <p:sp>
        <p:nvSpPr>
          <p:cNvPr id="3" name="Marcador de fecha 2"/>
          <p:cNvSpPr>
            <a:spLocks noGrp="1"/>
          </p:cNvSpPr>
          <p:nvPr>
            <p:ph type="dt" sz="half" idx="10"/>
          </p:nvPr>
        </p:nvSpPr>
        <p:spPr/>
        <p:txBody>
          <a:bodyPr/>
          <a:lstStyle/>
          <a:p>
            <a:fld id="{B0DAF41C-A78D-4CFA-84B2-121B591749DF}" type="datetimeFigureOut">
              <a:rPr lang="es-EC" smtClean="0"/>
              <a:t>15/12/2020</a:t>
            </a:fld>
            <a:endParaRPr lang="es-EC"/>
          </a:p>
        </p:txBody>
      </p:sp>
      <p:sp>
        <p:nvSpPr>
          <p:cNvPr id="4" name="Marcador de pie de página 3"/>
          <p:cNvSpPr>
            <a:spLocks noGrp="1"/>
          </p:cNvSpPr>
          <p:nvPr>
            <p:ph type="ftr" sz="quarter" idx="11"/>
          </p:nvPr>
        </p:nvSpPr>
        <p:spPr/>
        <p:txBody>
          <a:bodyPr/>
          <a:lstStyle/>
          <a:p>
            <a:endParaRPr lang="es-EC"/>
          </a:p>
        </p:txBody>
      </p:sp>
      <p:sp>
        <p:nvSpPr>
          <p:cNvPr id="5" name="Marcador de número de diapositiva 4"/>
          <p:cNvSpPr>
            <a:spLocks noGrp="1"/>
          </p:cNvSpPr>
          <p:nvPr>
            <p:ph type="sldNum" sz="quarter" idx="12"/>
          </p:nvPr>
        </p:nvSpPr>
        <p:spPr/>
        <p:txBody>
          <a:bodyPr/>
          <a:lstStyle/>
          <a:p>
            <a:fld id="{FCC99DE9-1A3B-4EEE-B730-F9C9CF85FDF6}" type="slidenum">
              <a:rPr lang="es-EC" smtClean="0"/>
              <a:t>‹Nº›</a:t>
            </a:fld>
            <a:endParaRPr lang="es-EC"/>
          </a:p>
        </p:txBody>
      </p:sp>
    </p:spTree>
    <p:extLst>
      <p:ext uri="{BB962C8B-B14F-4D97-AF65-F5344CB8AC3E}">
        <p14:creationId xmlns:p14="http://schemas.microsoft.com/office/powerpoint/2010/main" val="4822429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B0DAF41C-A78D-4CFA-84B2-121B591749DF}" type="datetimeFigureOut">
              <a:rPr lang="es-EC" smtClean="0"/>
              <a:t>15/12/2020</a:t>
            </a:fld>
            <a:endParaRPr lang="es-EC"/>
          </a:p>
        </p:txBody>
      </p:sp>
      <p:sp>
        <p:nvSpPr>
          <p:cNvPr id="3" name="Marcador de pie de página 2"/>
          <p:cNvSpPr>
            <a:spLocks noGrp="1"/>
          </p:cNvSpPr>
          <p:nvPr>
            <p:ph type="ftr" sz="quarter" idx="11"/>
          </p:nvPr>
        </p:nvSpPr>
        <p:spPr/>
        <p:txBody>
          <a:bodyPr/>
          <a:lstStyle/>
          <a:p>
            <a:endParaRPr lang="es-EC"/>
          </a:p>
        </p:txBody>
      </p:sp>
      <p:sp>
        <p:nvSpPr>
          <p:cNvPr id="4" name="Marcador de número de diapositiva 3"/>
          <p:cNvSpPr>
            <a:spLocks noGrp="1"/>
          </p:cNvSpPr>
          <p:nvPr>
            <p:ph type="sldNum" sz="quarter" idx="12"/>
          </p:nvPr>
        </p:nvSpPr>
        <p:spPr/>
        <p:txBody>
          <a:bodyPr/>
          <a:lstStyle/>
          <a:p>
            <a:fld id="{FCC99DE9-1A3B-4EEE-B730-F9C9CF85FDF6}" type="slidenum">
              <a:rPr lang="es-EC" smtClean="0"/>
              <a:t>‹Nº›</a:t>
            </a:fld>
            <a:endParaRPr lang="es-EC"/>
          </a:p>
        </p:txBody>
      </p:sp>
    </p:spTree>
    <p:extLst>
      <p:ext uri="{BB962C8B-B14F-4D97-AF65-F5344CB8AC3E}">
        <p14:creationId xmlns:p14="http://schemas.microsoft.com/office/powerpoint/2010/main" val="20373716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C"/>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B0DAF41C-A78D-4CFA-84B2-121B591749DF}" type="datetimeFigureOut">
              <a:rPr lang="es-EC" smtClean="0"/>
              <a:t>15/12/2020</a:t>
            </a:fld>
            <a:endParaRPr lang="es-EC"/>
          </a:p>
        </p:txBody>
      </p:sp>
      <p:sp>
        <p:nvSpPr>
          <p:cNvPr id="6" name="Marcador de pie de página 5"/>
          <p:cNvSpPr>
            <a:spLocks noGrp="1"/>
          </p:cNvSpPr>
          <p:nvPr>
            <p:ph type="ftr" sz="quarter" idx="11"/>
          </p:nvPr>
        </p:nvSpPr>
        <p:spPr/>
        <p:txBody>
          <a:bodyPr/>
          <a:lstStyle/>
          <a:p>
            <a:endParaRPr lang="es-EC"/>
          </a:p>
        </p:txBody>
      </p:sp>
      <p:sp>
        <p:nvSpPr>
          <p:cNvPr id="7" name="Marcador de número de diapositiva 6"/>
          <p:cNvSpPr>
            <a:spLocks noGrp="1"/>
          </p:cNvSpPr>
          <p:nvPr>
            <p:ph type="sldNum" sz="quarter" idx="12"/>
          </p:nvPr>
        </p:nvSpPr>
        <p:spPr/>
        <p:txBody>
          <a:bodyPr/>
          <a:lstStyle/>
          <a:p>
            <a:fld id="{FCC99DE9-1A3B-4EEE-B730-F9C9CF85FDF6}" type="slidenum">
              <a:rPr lang="es-EC" smtClean="0"/>
              <a:t>‹Nº›</a:t>
            </a:fld>
            <a:endParaRPr lang="es-EC"/>
          </a:p>
        </p:txBody>
      </p:sp>
    </p:spTree>
    <p:extLst>
      <p:ext uri="{BB962C8B-B14F-4D97-AF65-F5344CB8AC3E}">
        <p14:creationId xmlns:p14="http://schemas.microsoft.com/office/powerpoint/2010/main" val="9951247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C"/>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C"/>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B0DAF41C-A78D-4CFA-84B2-121B591749DF}" type="datetimeFigureOut">
              <a:rPr lang="es-EC" smtClean="0"/>
              <a:t>15/12/2020</a:t>
            </a:fld>
            <a:endParaRPr lang="es-EC"/>
          </a:p>
        </p:txBody>
      </p:sp>
      <p:sp>
        <p:nvSpPr>
          <p:cNvPr id="6" name="Marcador de pie de página 5"/>
          <p:cNvSpPr>
            <a:spLocks noGrp="1"/>
          </p:cNvSpPr>
          <p:nvPr>
            <p:ph type="ftr" sz="quarter" idx="11"/>
          </p:nvPr>
        </p:nvSpPr>
        <p:spPr/>
        <p:txBody>
          <a:bodyPr/>
          <a:lstStyle/>
          <a:p>
            <a:endParaRPr lang="es-EC"/>
          </a:p>
        </p:txBody>
      </p:sp>
      <p:sp>
        <p:nvSpPr>
          <p:cNvPr id="7" name="Marcador de número de diapositiva 6"/>
          <p:cNvSpPr>
            <a:spLocks noGrp="1"/>
          </p:cNvSpPr>
          <p:nvPr>
            <p:ph type="sldNum" sz="quarter" idx="12"/>
          </p:nvPr>
        </p:nvSpPr>
        <p:spPr/>
        <p:txBody>
          <a:bodyPr/>
          <a:lstStyle/>
          <a:p>
            <a:fld id="{FCC99DE9-1A3B-4EEE-B730-F9C9CF85FDF6}" type="slidenum">
              <a:rPr lang="es-EC" smtClean="0"/>
              <a:t>‹Nº›</a:t>
            </a:fld>
            <a:endParaRPr lang="es-EC"/>
          </a:p>
        </p:txBody>
      </p:sp>
    </p:spTree>
    <p:extLst>
      <p:ext uri="{BB962C8B-B14F-4D97-AF65-F5344CB8AC3E}">
        <p14:creationId xmlns:p14="http://schemas.microsoft.com/office/powerpoint/2010/main" val="1924877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C"/>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DAF41C-A78D-4CFA-84B2-121B591749DF}" type="datetimeFigureOut">
              <a:rPr lang="es-EC" smtClean="0"/>
              <a:t>15/12/2020</a:t>
            </a:fld>
            <a:endParaRPr lang="es-EC"/>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C99DE9-1A3B-4EEE-B730-F9C9CF85FDF6}" type="slidenum">
              <a:rPr lang="es-EC" smtClean="0"/>
              <a:t>‹Nº›</a:t>
            </a:fld>
            <a:endParaRPr lang="es-EC"/>
          </a:p>
        </p:txBody>
      </p:sp>
    </p:spTree>
    <p:extLst>
      <p:ext uri="{BB962C8B-B14F-4D97-AF65-F5344CB8AC3E}">
        <p14:creationId xmlns:p14="http://schemas.microsoft.com/office/powerpoint/2010/main" val="14363109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file:///D:\OneDrive%20-%20EPMMOP\CEM\2020.12.09%20Proyecto%20Ordenanza%20rev%20Primer%20Debate-2.2v.docx" TargetMode="Externa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7.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65227" y="1713053"/>
            <a:ext cx="6077306" cy="3059537"/>
          </a:xfrm>
          <a:prstGeom prst="rect">
            <a:avLst/>
          </a:prstGeom>
        </p:spPr>
      </p:pic>
    </p:spTree>
    <p:extLst>
      <p:ext uri="{BB962C8B-B14F-4D97-AF65-F5344CB8AC3E}">
        <p14:creationId xmlns:p14="http://schemas.microsoft.com/office/powerpoint/2010/main" val="30830153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038802"/>
            <a:ext cx="10515600" cy="1150361"/>
          </a:xfrm>
        </p:spPr>
        <p:txBody>
          <a:bodyPr>
            <a:noAutofit/>
          </a:bodyPr>
          <a:lstStyle/>
          <a:p>
            <a:r>
              <a:rPr lang="es-EC" sz="2400" b="1" dirty="0" smtClean="0"/>
              <a:t/>
            </a:r>
            <a:br>
              <a:rPr lang="es-EC" sz="2400" b="1" dirty="0" smtClean="0"/>
            </a:br>
            <a:r>
              <a:rPr lang="es-ES" sz="2400" dirty="0" smtClean="0"/>
              <a:t/>
            </a:r>
            <a:br>
              <a:rPr lang="es-ES" sz="2400" dirty="0" smtClean="0"/>
            </a:br>
            <a:endParaRPr lang="es-EC" sz="2400" dirty="0"/>
          </a:p>
        </p:txBody>
      </p:sp>
      <p:pic>
        <p:nvPicPr>
          <p:cNvPr id="13" name="Picture 27">
            <a:extLst>
              <a:ext uri="{FF2B5EF4-FFF2-40B4-BE49-F238E27FC236}">
                <a16:creationId xmlns:a16="http://schemas.microsoft.com/office/drawing/2014/main" id="{BB6E64FE-110F-214B-9799-C63859B1D415}"/>
              </a:ext>
            </a:extLst>
          </p:cNvPr>
          <p:cNvPicPr>
            <a:picLocks noChangeAspect="1"/>
          </p:cNvPicPr>
          <p:nvPr/>
        </p:nvPicPr>
        <p:blipFill>
          <a:blip r:embed="rId2"/>
          <a:stretch>
            <a:fillRect/>
          </a:stretch>
        </p:blipFill>
        <p:spPr>
          <a:xfrm>
            <a:off x="241155" y="234070"/>
            <a:ext cx="10473507" cy="914400"/>
          </a:xfrm>
          <a:prstGeom prst="rect">
            <a:avLst/>
          </a:prstGeom>
        </p:spPr>
      </p:pic>
      <p:sp>
        <p:nvSpPr>
          <p:cNvPr id="14" name="Rectángulo 13"/>
          <p:cNvSpPr/>
          <p:nvPr/>
        </p:nvSpPr>
        <p:spPr>
          <a:xfrm>
            <a:off x="2602144" y="484137"/>
            <a:ext cx="6659420" cy="1107996"/>
          </a:xfrm>
          <a:prstGeom prst="rect">
            <a:avLst/>
          </a:prstGeom>
        </p:spPr>
        <p:txBody>
          <a:bodyPr wrap="square">
            <a:spAutoFit/>
          </a:bodyPr>
          <a:lstStyle/>
          <a:p>
            <a:pPr algn="ctr"/>
            <a:r>
              <a:rPr lang="es-ES" b="1" dirty="0">
                <a:solidFill>
                  <a:schemeClr val="bg1"/>
                </a:solidFill>
              </a:rPr>
              <a:t>SIMULACION DE LA DISTRIBUCIÓN DE LA LIQUIDACIÓN DEL</a:t>
            </a:r>
            <a:br>
              <a:rPr lang="es-ES" b="1" dirty="0">
                <a:solidFill>
                  <a:schemeClr val="bg1"/>
                </a:solidFill>
              </a:rPr>
            </a:br>
            <a:r>
              <a:rPr lang="es-ES" b="1" dirty="0">
                <a:solidFill>
                  <a:schemeClr val="bg1"/>
                </a:solidFill>
              </a:rPr>
              <a:t>COSTO DE LA CONSTRUCCIÓN DEL PROYECTO RUTA VIVA</a:t>
            </a:r>
            <a:r>
              <a:rPr lang="es-ES" sz="2400" dirty="0">
                <a:solidFill>
                  <a:schemeClr val="bg1"/>
                </a:solidFill>
              </a:rPr>
              <a:t> </a:t>
            </a:r>
            <a:r>
              <a:rPr lang="es-ES" sz="2400" dirty="0"/>
              <a:t/>
            </a:r>
            <a:br>
              <a:rPr lang="es-ES" sz="2400" dirty="0"/>
            </a:br>
            <a:endParaRPr lang="es-EC" sz="2400" b="1" dirty="0">
              <a:solidFill>
                <a:schemeClr val="bg1"/>
              </a:solidFill>
            </a:endParaRPr>
          </a:p>
        </p:txBody>
      </p:sp>
      <p:pic>
        <p:nvPicPr>
          <p:cNvPr id="15" name="Picture 1">
            <a:extLst>
              <a:ext uri="{FF2B5EF4-FFF2-40B4-BE49-F238E27FC236}">
                <a16:creationId xmlns:a16="http://schemas.microsoft.com/office/drawing/2014/main" id="{7450C0E3-9AF1-5C4F-919E-3D8C106A13BF}"/>
              </a:ext>
            </a:extLst>
          </p:cNvPr>
          <p:cNvPicPr>
            <a:picLocks noChangeAspect="1"/>
          </p:cNvPicPr>
          <p:nvPr/>
        </p:nvPicPr>
        <p:blipFill>
          <a:blip r:embed="rId3"/>
          <a:stretch>
            <a:fillRect/>
          </a:stretch>
        </p:blipFill>
        <p:spPr>
          <a:xfrm>
            <a:off x="9876511" y="6108123"/>
            <a:ext cx="2006600" cy="596900"/>
          </a:xfrm>
          <a:prstGeom prst="rect">
            <a:avLst/>
          </a:prstGeom>
        </p:spPr>
      </p:pic>
      <p:sp>
        <p:nvSpPr>
          <p:cNvPr id="3" name="Rectángulo 2"/>
          <p:cNvSpPr/>
          <p:nvPr/>
        </p:nvSpPr>
        <p:spPr>
          <a:xfrm>
            <a:off x="355744" y="1587245"/>
            <a:ext cx="10998056" cy="4801314"/>
          </a:xfrm>
          <a:prstGeom prst="rect">
            <a:avLst/>
          </a:prstGeom>
        </p:spPr>
        <p:txBody>
          <a:bodyPr wrap="square">
            <a:spAutoFit/>
          </a:bodyPr>
          <a:lstStyle/>
          <a:p>
            <a:r>
              <a:rPr lang="es-EC" dirty="0"/>
              <a:t>En base al requerimiento se adjunta la simulación de la distribución de la liquidación del costo de la construcción del proyecto Ruta Viva, que presenta una distorsión que tiene que ver fundamentalmente con el valor total del avalúo 2017 y 2020, sin perjuicio de lo cual con sustento en el ordenamiento jurídico y de manera coincidente con el criterio del Director Metropolitano Tributario, el proyecto de Ordenanza, salvo el mejor criterio de la Comisión, se debería considerar que contenga únicamente la derogatoria con la aclaración de que la administración actúe en el contexto de la ley vigente; o, manteniendo la disposición transitoria, en el primer inciso a continuación del año “2018”, se agregue el texto “, conforme lo dispuesto en el artículo 87 del Código Orgánico Tributario”.</a:t>
            </a:r>
          </a:p>
          <a:p>
            <a:r>
              <a:rPr lang="es-EC" dirty="0"/>
              <a:t> </a:t>
            </a:r>
          </a:p>
          <a:p>
            <a:r>
              <a:rPr lang="es-EC" dirty="0"/>
              <a:t>Finalmente, se debe precisar que para la emisión de la distribución de la liquidación del costo de la CEM deberá tener como sustento el catastro del año 2020, que permita corregir la distorsión y minimizar los reclamos de los contribuyentes. Adicionalmente se considera el límite del tributo previsto en el artículo 593 del COOTAD y artículo III.5.349 del Código Municipal.</a:t>
            </a:r>
          </a:p>
          <a:p>
            <a:r>
              <a:rPr lang="es-EC" dirty="0"/>
              <a:t> </a:t>
            </a:r>
          </a:p>
          <a:p>
            <a:r>
              <a:rPr lang="es-EC" dirty="0"/>
              <a:t>De acuerdo al análisis el plazo que menor impacto tiene para los contribuyentes es de 15 años considerando el plazo mayor de los créditos otorgados para la construcción del proyecto denominado Ruta </a:t>
            </a:r>
            <a:r>
              <a:rPr lang="es-EC" dirty="0" smtClean="0"/>
              <a:t>Viva</a:t>
            </a:r>
            <a:r>
              <a:rPr lang="es-EC" dirty="0"/>
              <a:t>.</a:t>
            </a:r>
            <a:r>
              <a:rPr lang="es-ES" dirty="0" smtClean="0"/>
              <a:t> </a:t>
            </a:r>
          </a:p>
          <a:p>
            <a:r>
              <a:rPr lang="es-ES" dirty="0"/>
              <a:t/>
            </a:r>
            <a:br>
              <a:rPr lang="es-ES" dirty="0"/>
            </a:br>
            <a:endParaRPr lang="es-EC" dirty="0"/>
          </a:p>
        </p:txBody>
      </p:sp>
      <p:pic>
        <p:nvPicPr>
          <p:cNvPr id="8" name="Imagen 7"/>
          <p:cNvPicPr>
            <a:picLocks noChangeAspect="1"/>
          </p:cNvPicPr>
          <p:nvPr/>
        </p:nvPicPr>
        <p:blipFill rotWithShape="1">
          <a:blip r:embed="rId4">
            <a:extLst>
              <a:ext uri="{28A0092B-C50C-407E-A947-70E740481C1C}">
                <a14:useLocalDpi xmlns:a14="http://schemas.microsoft.com/office/drawing/2010/main" val="0"/>
              </a:ext>
            </a:extLst>
          </a:blip>
          <a:srcRect r="46535"/>
          <a:stretch/>
        </p:blipFill>
        <p:spPr>
          <a:xfrm>
            <a:off x="4106635" y="5755058"/>
            <a:ext cx="2933700" cy="1267002"/>
          </a:xfrm>
          <a:prstGeom prst="rect">
            <a:avLst/>
          </a:prstGeom>
        </p:spPr>
      </p:pic>
    </p:spTree>
    <p:extLst>
      <p:ext uri="{BB962C8B-B14F-4D97-AF65-F5344CB8AC3E}">
        <p14:creationId xmlns:p14="http://schemas.microsoft.com/office/powerpoint/2010/main" val="23190096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Picture 27">
            <a:extLst>
              <a:ext uri="{FF2B5EF4-FFF2-40B4-BE49-F238E27FC236}">
                <a16:creationId xmlns:a16="http://schemas.microsoft.com/office/drawing/2014/main" id="{BB6E64FE-110F-214B-9799-C63859B1D415}"/>
              </a:ext>
            </a:extLst>
          </p:cNvPr>
          <p:cNvPicPr>
            <a:picLocks noChangeAspect="1"/>
          </p:cNvPicPr>
          <p:nvPr/>
        </p:nvPicPr>
        <p:blipFill>
          <a:blip r:embed="rId3"/>
          <a:stretch>
            <a:fillRect/>
          </a:stretch>
        </p:blipFill>
        <p:spPr>
          <a:xfrm>
            <a:off x="241155" y="111238"/>
            <a:ext cx="10473507" cy="914400"/>
          </a:xfrm>
          <a:prstGeom prst="rect">
            <a:avLst/>
          </a:prstGeom>
        </p:spPr>
      </p:pic>
      <p:pic>
        <p:nvPicPr>
          <p:cNvPr id="2" name="Picture 1">
            <a:extLst>
              <a:ext uri="{FF2B5EF4-FFF2-40B4-BE49-F238E27FC236}">
                <a16:creationId xmlns:a16="http://schemas.microsoft.com/office/drawing/2014/main" id="{7450C0E3-9AF1-5C4F-919E-3D8C106A13BF}"/>
              </a:ext>
            </a:extLst>
          </p:cNvPr>
          <p:cNvPicPr>
            <a:picLocks noChangeAspect="1"/>
          </p:cNvPicPr>
          <p:nvPr/>
        </p:nvPicPr>
        <p:blipFill>
          <a:blip r:embed="rId4"/>
          <a:stretch>
            <a:fillRect/>
          </a:stretch>
        </p:blipFill>
        <p:spPr>
          <a:xfrm>
            <a:off x="9876511" y="6108123"/>
            <a:ext cx="2006600" cy="596900"/>
          </a:xfrm>
          <a:prstGeom prst="rect">
            <a:avLst/>
          </a:prstGeom>
        </p:spPr>
      </p:pic>
      <p:sp>
        <p:nvSpPr>
          <p:cNvPr id="10" name="Rectángulo 9"/>
          <p:cNvSpPr/>
          <p:nvPr/>
        </p:nvSpPr>
        <p:spPr>
          <a:xfrm>
            <a:off x="3312765" y="454686"/>
            <a:ext cx="5209444" cy="461665"/>
          </a:xfrm>
          <a:prstGeom prst="rect">
            <a:avLst/>
          </a:prstGeom>
        </p:spPr>
        <p:txBody>
          <a:bodyPr wrap="square">
            <a:spAutoFit/>
          </a:bodyPr>
          <a:lstStyle/>
          <a:p>
            <a:r>
              <a:rPr lang="es-ES" sz="2400" b="1" dirty="0" smtClean="0">
                <a:solidFill>
                  <a:schemeClr val="bg1"/>
                </a:solidFill>
              </a:rPr>
              <a:t>Propuesta de proyecto de Ordenanza</a:t>
            </a:r>
            <a:endParaRPr lang="es-EC" sz="2400" b="1" dirty="0">
              <a:solidFill>
                <a:schemeClr val="bg1"/>
              </a:solidFill>
            </a:endParaRPr>
          </a:p>
        </p:txBody>
      </p:sp>
      <p:sp>
        <p:nvSpPr>
          <p:cNvPr id="5" name="Rectangle 2"/>
          <p:cNvSpPr>
            <a:spLocks noChangeArrowheads="1"/>
          </p:cNvSpPr>
          <p:nvPr/>
        </p:nvSpPr>
        <p:spPr bwMode="auto">
          <a:xfrm>
            <a:off x="506150" y="3340813"/>
            <a:ext cx="10822674" cy="877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s-ES" altLang="es-EC" sz="1700" b="0" i="0" u="none" strike="noStrike" cap="none" normalizeH="0" baseline="0" dirty="0" smtClean="0">
                <a:ln>
                  <a:noFill/>
                </a:ln>
                <a:solidFill>
                  <a:srgbClr val="FF0000"/>
                </a:solidFill>
                <a:effectLst/>
                <a:latin typeface="+mn-lt"/>
              </a:rPr>
              <a:t>PROYECTO DE ORDENANZA PROPUESTA:</a:t>
            </a:r>
          </a:p>
          <a:p>
            <a:pPr marL="0" marR="0" lvl="0" indent="0" algn="just" defTabSz="914400" rtl="0" eaLnBrk="0" fontAlgn="base" latinLnBrk="0" hangingPunct="0">
              <a:lnSpc>
                <a:spcPct val="100000"/>
              </a:lnSpc>
              <a:spcBef>
                <a:spcPct val="0"/>
              </a:spcBef>
              <a:spcAft>
                <a:spcPct val="0"/>
              </a:spcAft>
              <a:buClrTx/>
              <a:buSzTx/>
              <a:buFontTx/>
              <a:buNone/>
              <a:tabLst/>
            </a:pPr>
            <a:endParaRPr lang="es-ES" altLang="es-EC" sz="1700" dirty="0">
              <a:solidFill>
                <a:srgbClr val="FF0000"/>
              </a:solidFill>
              <a:latin typeface="+mn-l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altLang="es-EC" sz="1700" b="0" i="0" u="none" strike="noStrike" cap="none" normalizeH="0" baseline="0" dirty="0" smtClean="0">
                <a:ln>
                  <a:noFill/>
                </a:ln>
                <a:solidFill>
                  <a:srgbClr val="FF0000"/>
                </a:solidFill>
                <a:effectLst/>
                <a:latin typeface="+mn-lt"/>
                <a:hlinkClick r:id="rId5" action="ppaction://hlinkfile"/>
              </a:rPr>
              <a:t>D:\OneDrive - EPMMOP\CEM\2020.12.09 Proyecto Ordenanza </a:t>
            </a:r>
            <a:r>
              <a:rPr kumimoji="0" lang="es-ES" altLang="es-EC" sz="1700" b="0" i="0" u="none" strike="noStrike" cap="none" normalizeH="0" baseline="0" dirty="0" err="1" smtClean="0">
                <a:ln>
                  <a:noFill/>
                </a:ln>
                <a:solidFill>
                  <a:srgbClr val="FF0000"/>
                </a:solidFill>
                <a:effectLst/>
                <a:latin typeface="+mn-lt"/>
                <a:hlinkClick r:id="rId5" action="ppaction://hlinkfile"/>
              </a:rPr>
              <a:t>rev</a:t>
            </a:r>
            <a:r>
              <a:rPr kumimoji="0" lang="es-ES" altLang="es-EC" sz="1700" b="0" i="0" u="none" strike="noStrike" cap="none" normalizeH="0" baseline="0" dirty="0" smtClean="0">
                <a:ln>
                  <a:noFill/>
                </a:ln>
                <a:solidFill>
                  <a:srgbClr val="FF0000"/>
                </a:solidFill>
                <a:effectLst/>
                <a:latin typeface="+mn-lt"/>
                <a:hlinkClick r:id="rId5" action="ppaction://hlinkfile"/>
              </a:rPr>
              <a:t> Primer Debate-2.2v.docx</a:t>
            </a:r>
            <a:endParaRPr kumimoji="0" lang="es-ES" altLang="es-EC" sz="1700" b="0" i="0" u="none" strike="noStrike" cap="none" normalizeH="0" baseline="0" dirty="0" smtClean="0">
              <a:ln>
                <a:noFill/>
              </a:ln>
              <a:solidFill>
                <a:srgbClr val="FF0000"/>
              </a:solidFill>
              <a:effectLst/>
              <a:latin typeface="+mn-lt"/>
            </a:endParaRPr>
          </a:p>
        </p:txBody>
      </p:sp>
    </p:spTree>
    <p:extLst>
      <p:ext uri="{BB962C8B-B14F-4D97-AF65-F5344CB8AC3E}">
        <p14:creationId xmlns:p14="http://schemas.microsoft.com/office/powerpoint/2010/main" val="10939220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450C0E3-9AF1-5C4F-919E-3D8C106A13BF}"/>
              </a:ext>
            </a:extLst>
          </p:cNvPr>
          <p:cNvPicPr>
            <a:picLocks noChangeAspect="1"/>
          </p:cNvPicPr>
          <p:nvPr/>
        </p:nvPicPr>
        <p:blipFill>
          <a:blip r:embed="rId3"/>
          <a:stretch>
            <a:fillRect/>
          </a:stretch>
        </p:blipFill>
        <p:spPr>
          <a:xfrm>
            <a:off x="9876511" y="6108123"/>
            <a:ext cx="2006600" cy="596900"/>
          </a:xfrm>
          <a:prstGeom prst="rect">
            <a:avLst/>
          </a:prstGeom>
        </p:spPr>
      </p:pic>
      <p:sp>
        <p:nvSpPr>
          <p:cNvPr id="6" name="Título 1"/>
          <p:cNvSpPr>
            <a:spLocks noGrp="1"/>
          </p:cNvSpPr>
          <p:nvPr>
            <p:ph type="title"/>
          </p:nvPr>
        </p:nvSpPr>
        <p:spPr>
          <a:xfrm>
            <a:off x="677916" y="2273878"/>
            <a:ext cx="10617491" cy="1120775"/>
          </a:xfrm>
        </p:spPr>
        <p:txBody>
          <a:bodyPr>
            <a:noAutofit/>
          </a:bodyPr>
          <a:lstStyle/>
          <a:p>
            <a:pPr algn="ctr" fontAlgn="base"/>
            <a:r>
              <a:rPr lang="es-ES" b="1" dirty="0" smtClean="0"/>
              <a:t/>
            </a:r>
            <a:br>
              <a:rPr lang="es-ES" b="1" dirty="0" smtClean="0"/>
            </a:br>
            <a:r>
              <a:rPr lang="es-EC" dirty="0" smtClean="0"/>
              <a:t>ORDENANZA METROPOLITANA REFORMATORIA DEL CÓDIGO MUNICIPAL PARA EL DISTRITO METROPOLITANO DE QUITO QUE INCLUYE UNA DISPOSICIÓN TRANSITORIA</a:t>
            </a:r>
            <a:endParaRPr lang="es-EC" dirty="0"/>
          </a:p>
        </p:txBody>
      </p:sp>
    </p:spTree>
    <p:extLst>
      <p:ext uri="{BB962C8B-B14F-4D97-AF65-F5344CB8AC3E}">
        <p14:creationId xmlns:p14="http://schemas.microsoft.com/office/powerpoint/2010/main" val="37338587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038802"/>
            <a:ext cx="10515600" cy="1150361"/>
          </a:xfrm>
        </p:spPr>
        <p:txBody>
          <a:bodyPr>
            <a:noAutofit/>
          </a:bodyPr>
          <a:lstStyle/>
          <a:p>
            <a:r>
              <a:rPr lang="es-EC" sz="2400" b="1" dirty="0" smtClean="0"/>
              <a:t/>
            </a:r>
            <a:br>
              <a:rPr lang="es-EC" sz="2400" b="1" dirty="0" smtClean="0"/>
            </a:br>
            <a:r>
              <a:rPr lang="es-ES" sz="2400" dirty="0" smtClean="0"/>
              <a:t/>
            </a:r>
            <a:br>
              <a:rPr lang="es-ES" sz="2400" dirty="0" smtClean="0"/>
            </a:br>
            <a:endParaRPr lang="es-EC" sz="2400" dirty="0"/>
          </a:p>
        </p:txBody>
      </p:sp>
      <p:pic>
        <p:nvPicPr>
          <p:cNvPr id="13" name="Picture 27">
            <a:extLst>
              <a:ext uri="{FF2B5EF4-FFF2-40B4-BE49-F238E27FC236}">
                <a16:creationId xmlns:a16="http://schemas.microsoft.com/office/drawing/2014/main" id="{BB6E64FE-110F-214B-9799-C63859B1D415}"/>
              </a:ext>
            </a:extLst>
          </p:cNvPr>
          <p:cNvPicPr>
            <a:picLocks noChangeAspect="1"/>
          </p:cNvPicPr>
          <p:nvPr/>
        </p:nvPicPr>
        <p:blipFill>
          <a:blip r:embed="rId2"/>
          <a:stretch>
            <a:fillRect/>
          </a:stretch>
        </p:blipFill>
        <p:spPr>
          <a:xfrm>
            <a:off x="241155" y="234070"/>
            <a:ext cx="10473507" cy="914400"/>
          </a:xfrm>
          <a:prstGeom prst="rect">
            <a:avLst/>
          </a:prstGeom>
        </p:spPr>
      </p:pic>
      <p:sp>
        <p:nvSpPr>
          <p:cNvPr id="14" name="Rectángulo 13"/>
          <p:cNvSpPr/>
          <p:nvPr/>
        </p:nvSpPr>
        <p:spPr>
          <a:xfrm>
            <a:off x="2602144" y="484137"/>
            <a:ext cx="6659420" cy="1107996"/>
          </a:xfrm>
          <a:prstGeom prst="rect">
            <a:avLst/>
          </a:prstGeom>
        </p:spPr>
        <p:txBody>
          <a:bodyPr wrap="square">
            <a:spAutoFit/>
          </a:bodyPr>
          <a:lstStyle/>
          <a:p>
            <a:pPr algn="ctr"/>
            <a:r>
              <a:rPr lang="es-ES" b="1" dirty="0">
                <a:solidFill>
                  <a:schemeClr val="bg1"/>
                </a:solidFill>
              </a:rPr>
              <a:t>SIMULACION DE LA DISTRIBUCIÓN DE LA LIQUIDACIÓN DEL</a:t>
            </a:r>
            <a:br>
              <a:rPr lang="es-ES" b="1" dirty="0">
                <a:solidFill>
                  <a:schemeClr val="bg1"/>
                </a:solidFill>
              </a:rPr>
            </a:br>
            <a:r>
              <a:rPr lang="es-ES" b="1" dirty="0">
                <a:solidFill>
                  <a:schemeClr val="bg1"/>
                </a:solidFill>
              </a:rPr>
              <a:t>COSTO DE LA CONSTRUCCIÓN DEL PROYECTO RUTA VIVA</a:t>
            </a:r>
            <a:r>
              <a:rPr lang="es-ES" sz="2400" dirty="0">
                <a:solidFill>
                  <a:schemeClr val="bg1"/>
                </a:solidFill>
              </a:rPr>
              <a:t> </a:t>
            </a:r>
            <a:r>
              <a:rPr lang="es-ES" sz="2400" dirty="0"/>
              <a:t/>
            </a:r>
            <a:br>
              <a:rPr lang="es-ES" sz="2400" dirty="0"/>
            </a:br>
            <a:endParaRPr lang="es-EC" sz="2400" b="1" dirty="0">
              <a:solidFill>
                <a:schemeClr val="bg1"/>
              </a:solidFill>
            </a:endParaRPr>
          </a:p>
        </p:txBody>
      </p:sp>
      <p:pic>
        <p:nvPicPr>
          <p:cNvPr id="15" name="Picture 1">
            <a:extLst>
              <a:ext uri="{FF2B5EF4-FFF2-40B4-BE49-F238E27FC236}">
                <a16:creationId xmlns:a16="http://schemas.microsoft.com/office/drawing/2014/main" id="{7450C0E3-9AF1-5C4F-919E-3D8C106A13BF}"/>
              </a:ext>
            </a:extLst>
          </p:cNvPr>
          <p:cNvPicPr>
            <a:picLocks noChangeAspect="1"/>
          </p:cNvPicPr>
          <p:nvPr/>
        </p:nvPicPr>
        <p:blipFill>
          <a:blip r:embed="rId3"/>
          <a:stretch>
            <a:fillRect/>
          </a:stretch>
        </p:blipFill>
        <p:spPr>
          <a:xfrm>
            <a:off x="9876511" y="6108123"/>
            <a:ext cx="2006600" cy="596900"/>
          </a:xfrm>
          <a:prstGeom prst="rect">
            <a:avLst/>
          </a:prstGeom>
        </p:spPr>
      </p:pic>
      <p:sp>
        <p:nvSpPr>
          <p:cNvPr id="5" name="Rectángulo 4"/>
          <p:cNvSpPr/>
          <p:nvPr/>
        </p:nvSpPr>
        <p:spPr>
          <a:xfrm>
            <a:off x="706711" y="2098616"/>
            <a:ext cx="10450286" cy="3970318"/>
          </a:xfrm>
          <a:prstGeom prst="rect">
            <a:avLst/>
          </a:prstGeom>
        </p:spPr>
        <p:txBody>
          <a:bodyPr wrap="square">
            <a:spAutoFit/>
          </a:bodyPr>
          <a:lstStyle/>
          <a:p>
            <a:pPr algn="just"/>
            <a:r>
              <a:rPr lang="es-ES" dirty="0">
                <a:solidFill>
                  <a:srgbClr val="000000"/>
                </a:solidFill>
                <a:latin typeface="Arial" panose="020B0604020202020204" pitchFamily="34" charset="0"/>
              </a:rPr>
              <a:t>En cumplimiento de lo dispuesto por la Comisión de Presupuesto, Finanzas y Tributación</a:t>
            </a:r>
            <a:br>
              <a:rPr lang="es-ES" dirty="0">
                <a:solidFill>
                  <a:srgbClr val="000000"/>
                </a:solidFill>
                <a:latin typeface="Arial" panose="020B0604020202020204" pitchFamily="34" charset="0"/>
              </a:rPr>
            </a:br>
            <a:r>
              <a:rPr lang="es-ES" dirty="0">
                <a:solidFill>
                  <a:srgbClr val="000000"/>
                </a:solidFill>
                <a:latin typeface="Arial" panose="020B0604020202020204" pitchFamily="34" charset="0"/>
              </a:rPr>
              <a:t>respecto de la reforma a la disposición transitoria a la Ordenanza Metropolitana Nro. 198, de 22</a:t>
            </a:r>
            <a:br>
              <a:rPr lang="es-ES" dirty="0">
                <a:solidFill>
                  <a:srgbClr val="000000"/>
                </a:solidFill>
                <a:latin typeface="Arial" panose="020B0604020202020204" pitchFamily="34" charset="0"/>
              </a:rPr>
            </a:br>
            <a:r>
              <a:rPr lang="es-ES" dirty="0">
                <a:solidFill>
                  <a:srgbClr val="000000"/>
                </a:solidFill>
                <a:latin typeface="Arial" panose="020B0604020202020204" pitchFamily="34" charset="0"/>
              </a:rPr>
              <a:t>de diciembre de 2017; la EPMMOP con oficio EPMMOP-GG-3027-2020-O de 11 de diciembre</a:t>
            </a:r>
            <a:br>
              <a:rPr lang="es-ES" dirty="0">
                <a:solidFill>
                  <a:srgbClr val="000000"/>
                </a:solidFill>
                <a:latin typeface="Arial" panose="020B0604020202020204" pitchFamily="34" charset="0"/>
              </a:rPr>
            </a:br>
            <a:r>
              <a:rPr lang="es-ES" dirty="0">
                <a:solidFill>
                  <a:srgbClr val="000000"/>
                </a:solidFill>
                <a:latin typeface="Arial" panose="020B0604020202020204" pitchFamily="34" charset="0"/>
              </a:rPr>
              <a:t>de 2020, remitió la matriz de observaciones para primer debate del proyecto de “Ordenanza</a:t>
            </a:r>
            <a:br>
              <a:rPr lang="es-ES" dirty="0">
                <a:solidFill>
                  <a:srgbClr val="000000"/>
                </a:solidFill>
                <a:latin typeface="Arial" panose="020B0604020202020204" pitchFamily="34" charset="0"/>
              </a:rPr>
            </a:br>
            <a:r>
              <a:rPr lang="es-ES" dirty="0">
                <a:solidFill>
                  <a:srgbClr val="000000"/>
                </a:solidFill>
                <a:latin typeface="Arial" panose="020B0604020202020204" pitchFamily="34" charset="0"/>
              </a:rPr>
              <a:t>Metropolitana Reformatoria del Código Municipal para el Distrito Metropolitano de Quito que</a:t>
            </a:r>
            <a:br>
              <a:rPr lang="es-ES" dirty="0">
                <a:solidFill>
                  <a:srgbClr val="000000"/>
                </a:solidFill>
                <a:latin typeface="Arial" panose="020B0604020202020204" pitchFamily="34" charset="0"/>
              </a:rPr>
            </a:br>
            <a:r>
              <a:rPr lang="es-ES" dirty="0">
                <a:solidFill>
                  <a:srgbClr val="000000"/>
                </a:solidFill>
                <a:latin typeface="Arial" panose="020B0604020202020204" pitchFamily="34" charset="0"/>
              </a:rPr>
              <a:t>incluye una Disposición Transitoria”, misma que fue tratada en sesión extraordinaria N.061 de</a:t>
            </a:r>
            <a:br>
              <a:rPr lang="es-ES" dirty="0">
                <a:solidFill>
                  <a:srgbClr val="000000"/>
                </a:solidFill>
                <a:latin typeface="Arial" panose="020B0604020202020204" pitchFamily="34" charset="0"/>
              </a:rPr>
            </a:br>
            <a:r>
              <a:rPr lang="es-ES" dirty="0">
                <a:solidFill>
                  <a:srgbClr val="000000"/>
                </a:solidFill>
                <a:latin typeface="Arial" panose="020B0604020202020204" pitchFamily="34" charset="0"/>
              </a:rPr>
              <a:t>viernes 11 de diciembre de 2020</a:t>
            </a:r>
            <a:r>
              <a:rPr lang="es-ES" dirty="0" smtClean="0">
                <a:solidFill>
                  <a:srgbClr val="000000"/>
                </a:solidFill>
                <a:latin typeface="Arial" panose="020B0604020202020204" pitchFamily="34" charset="0"/>
              </a:rPr>
              <a:t>.</a:t>
            </a:r>
          </a:p>
          <a:p>
            <a:pPr algn="just"/>
            <a:r>
              <a:rPr lang="es-ES" dirty="0">
                <a:solidFill>
                  <a:srgbClr val="000000"/>
                </a:solidFill>
                <a:latin typeface="Arial" panose="020B0604020202020204" pitchFamily="34" charset="0"/>
              </a:rPr>
              <a:t/>
            </a:r>
            <a:br>
              <a:rPr lang="es-ES" dirty="0">
                <a:solidFill>
                  <a:srgbClr val="000000"/>
                </a:solidFill>
                <a:latin typeface="Arial" panose="020B0604020202020204" pitchFamily="34" charset="0"/>
              </a:rPr>
            </a:br>
            <a:r>
              <a:rPr lang="es-ES" dirty="0">
                <a:solidFill>
                  <a:srgbClr val="000000"/>
                </a:solidFill>
                <a:latin typeface="Arial" panose="020B0604020202020204" pitchFamily="34" charset="0"/>
              </a:rPr>
              <a:t>En el desarrollo de la sesión se solicitó a la EPMMOP, un informe adicional al referido</a:t>
            </a:r>
            <a:br>
              <a:rPr lang="es-ES" dirty="0">
                <a:solidFill>
                  <a:srgbClr val="000000"/>
                </a:solidFill>
                <a:latin typeface="Arial" panose="020B0604020202020204" pitchFamily="34" charset="0"/>
              </a:rPr>
            </a:br>
            <a:r>
              <a:rPr lang="es-ES" dirty="0">
                <a:solidFill>
                  <a:srgbClr val="000000"/>
                </a:solidFill>
                <a:latin typeface="Arial" panose="020B0604020202020204" pitchFamily="34" charset="0"/>
              </a:rPr>
              <a:t>precedentemente, en relación a la simulación financiera del costo a distribuir en el catastro de la</a:t>
            </a:r>
            <a:br>
              <a:rPr lang="es-ES" dirty="0">
                <a:solidFill>
                  <a:srgbClr val="000000"/>
                </a:solidFill>
                <a:latin typeface="Arial" panose="020B0604020202020204" pitchFamily="34" charset="0"/>
              </a:rPr>
            </a:br>
            <a:r>
              <a:rPr lang="es-ES" dirty="0">
                <a:solidFill>
                  <a:srgbClr val="000000"/>
                </a:solidFill>
                <a:latin typeface="Arial" panose="020B0604020202020204" pitchFamily="34" charset="0"/>
              </a:rPr>
              <a:t>ciudad para recuperar la inversión del saldo de la construcción de la Ruta Viva, teniendo como</a:t>
            </a:r>
            <a:br>
              <a:rPr lang="es-ES" dirty="0">
                <a:solidFill>
                  <a:srgbClr val="000000"/>
                </a:solidFill>
                <a:latin typeface="Arial" panose="020B0604020202020204" pitchFamily="34" charset="0"/>
              </a:rPr>
            </a:br>
            <a:r>
              <a:rPr lang="es-ES" dirty="0">
                <a:solidFill>
                  <a:srgbClr val="000000"/>
                </a:solidFill>
                <a:latin typeface="Arial" panose="020B0604020202020204" pitchFamily="34" charset="0"/>
              </a:rPr>
              <a:t>base el catastro del año 2017</a:t>
            </a:r>
            <a:r>
              <a:rPr lang="es-ES" dirty="0" smtClean="0">
                <a:solidFill>
                  <a:srgbClr val="000000"/>
                </a:solidFill>
                <a:latin typeface="Arial" panose="020B0604020202020204" pitchFamily="34" charset="0"/>
              </a:rPr>
              <a:t>.</a:t>
            </a:r>
          </a:p>
          <a:p>
            <a:pPr algn="just"/>
            <a:r>
              <a:rPr lang="es-ES" dirty="0" smtClean="0"/>
              <a:t> </a:t>
            </a:r>
            <a:r>
              <a:rPr lang="es-ES" dirty="0"/>
              <a:t/>
            </a:r>
            <a:br>
              <a:rPr lang="es-ES" dirty="0"/>
            </a:br>
            <a:endParaRPr lang="es-EC" dirty="0"/>
          </a:p>
        </p:txBody>
      </p:sp>
    </p:spTree>
    <p:extLst>
      <p:ext uri="{BB962C8B-B14F-4D97-AF65-F5344CB8AC3E}">
        <p14:creationId xmlns:p14="http://schemas.microsoft.com/office/powerpoint/2010/main" val="25854307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1368426"/>
            <a:ext cx="10515600" cy="5032374"/>
          </a:xfrm>
        </p:spPr>
        <p:txBody>
          <a:bodyPr>
            <a:noAutofit/>
          </a:bodyPr>
          <a:lstStyle/>
          <a:p>
            <a:pPr algn="just"/>
            <a:r>
              <a:rPr lang="es-EC" sz="1600" dirty="0">
                <a:solidFill>
                  <a:srgbClr val="000000"/>
                </a:solidFill>
                <a:latin typeface="Arial" panose="020B0604020202020204" pitchFamily="34" charset="0"/>
              </a:rPr>
              <a:t>En referencia al oficio EPMMOP-GG-3061-2020-OF del 14 de diciembre 2020 mediante el cual se presentó el informe Ruta Viva CEM 2017, en el cual se incluía la simulación de la distribución del costo de la vía, y posterior a la reunión mantenida en la Administración General del DMQ, el 16 de diciembre de 2020 y considerando que nos han proporcionado desde la DMI, en lo referente al avalúo catastral 2017, se desarrolla el presente informe</a:t>
            </a:r>
            <a:r>
              <a:rPr lang="es-EC" sz="1600" dirty="0" smtClean="0">
                <a:solidFill>
                  <a:srgbClr val="000000"/>
                </a:solidFill>
                <a:latin typeface="Arial" panose="020B0604020202020204" pitchFamily="34" charset="0"/>
              </a:rPr>
              <a:t>. </a:t>
            </a:r>
            <a:endParaRPr lang="es-EC" sz="1600" dirty="0">
              <a:solidFill>
                <a:srgbClr val="000000"/>
              </a:solidFill>
              <a:latin typeface="Arial" panose="020B0604020202020204" pitchFamily="34" charset="0"/>
            </a:endParaRPr>
          </a:p>
          <a:p>
            <a:pPr lvl="1"/>
            <a:endParaRPr lang="es-EC" sz="1600" dirty="0" smtClean="0">
              <a:solidFill>
                <a:srgbClr val="000000"/>
              </a:solidFill>
              <a:latin typeface="Arial" panose="020B0604020202020204" pitchFamily="34" charset="0"/>
            </a:endParaRPr>
          </a:p>
          <a:p>
            <a:pPr lvl="1"/>
            <a:r>
              <a:rPr lang="es-EC" sz="1600" dirty="0" smtClean="0">
                <a:solidFill>
                  <a:srgbClr val="000000"/>
                </a:solidFill>
                <a:latin typeface="Arial" panose="020B0604020202020204" pitchFamily="34" charset="0"/>
              </a:rPr>
              <a:t>Código </a:t>
            </a:r>
            <a:r>
              <a:rPr lang="es-EC" sz="1600" dirty="0">
                <a:solidFill>
                  <a:srgbClr val="000000"/>
                </a:solidFill>
                <a:latin typeface="Arial" panose="020B0604020202020204" pitchFamily="34" charset="0"/>
              </a:rPr>
              <a:t>Municipal</a:t>
            </a:r>
            <a:endParaRPr lang="es-EC" sz="1600" dirty="0">
              <a:solidFill>
                <a:srgbClr val="000000"/>
              </a:solidFill>
              <a:latin typeface="Arial" panose="020B0604020202020204" pitchFamily="34" charset="0"/>
            </a:endParaRPr>
          </a:p>
          <a:p>
            <a:pPr marL="0" indent="0" algn="just">
              <a:buNone/>
            </a:pPr>
            <a:r>
              <a:rPr lang="es-EC" sz="1600" dirty="0">
                <a:solidFill>
                  <a:srgbClr val="000000"/>
                </a:solidFill>
                <a:latin typeface="Arial" panose="020B0604020202020204" pitchFamily="34" charset="0"/>
              </a:rPr>
              <a:t>“Artículo III.5.351.- Fecha de exigibilidad y período de pago.- Las contribuciones especiales de mejora por obras de alcance distrital, podrán cobrarse fraccionando la obra a medida que vaya terminándose por tramos o partes. El cobro del tributo será prorrateado a diez años o al plazo establecido en el caso de crédito público reembolsable, sea interno o externo, el que sea mayor, desde el año siguiente a aquel en que se haya entregado la obra. </a:t>
            </a:r>
            <a:endParaRPr lang="es-EC" sz="1600" dirty="0">
              <a:solidFill>
                <a:srgbClr val="000000"/>
              </a:solidFill>
              <a:latin typeface="Arial" panose="020B0604020202020204" pitchFamily="34" charset="0"/>
            </a:endParaRPr>
          </a:p>
          <a:p>
            <a:pPr marL="0" indent="0" algn="just">
              <a:buNone/>
            </a:pPr>
            <a:r>
              <a:rPr lang="es-EC" sz="1600" dirty="0">
                <a:solidFill>
                  <a:srgbClr val="000000"/>
                </a:solidFill>
                <a:latin typeface="Arial" panose="020B0604020202020204" pitchFamily="34" charset="0"/>
              </a:rPr>
              <a:t>Los </a:t>
            </a:r>
            <a:r>
              <a:rPr lang="es-EC" sz="1600" dirty="0">
                <a:solidFill>
                  <a:srgbClr val="000000"/>
                </a:solidFill>
                <a:latin typeface="Arial" panose="020B0604020202020204" pitchFamily="34" charset="0"/>
              </a:rPr>
              <a:t>pagos que correspondan por contribución especial de mejoras podrán realizarse desde el primero de enero hasta el 31 de diciembre. </a:t>
            </a:r>
          </a:p>
          <a:p>
            <a:pPr marL="0" indent="0" algn="just">
              <a:buNone/>
            </a:pPr>
            <a:r>
              <a:rPr lang="es-EC" sz="1600" dirty="0">
                <a:solidFill>
                  <a:srgbClr val="000000"/>
                </a:solidFill>
                <a:latin typeface="Arial" panose="020B0604020202020204" pitchFamily="34" charset="0"/>
              </a:rPr>
              <a:t>Cada dividendo será exigible individualmente, por tanto, vencido el plazo previsto anteriormente, se generarán los intereses previstos en el artículo 21 del Código Orgánico Tributario, y se dará inicio a la acción coactiva</a:t>
            </a:r>
            <a:r>
              <a:rPr lang="es-EC" sz="1600" dirty="0">
                <a:solidFill>
                  <a:srgbClr val="000000"/>
                </a:solidFill>
                <a:latin typeface="Arial" panose="020B0604020202020204" pitchFamily="34" charset="0"/>
              </a:rPr>
              <a:t>.”</a:t>
            </a:r>
            <a:endParaRPr lang="es-EC" sz="1600" dirty="0">
              <a:solidFill>
                <a:srgbClr val="000000"/>
              </a:solidFill>
              <a:latin typeface="Arial" panose="020B0604020202020204" pitchFamily="34" charset="0"/>
            </a:endParaRPr>
          </a:p>
          <a:p>
            <a:pPr algn="just"/>
            <a:endParaRPr lang="es-EC" sz="1600" dirty="0">
              <a:solidFill>
                <a:srgbClr val="000000"/>
              </a:solidFill>
              <a:latin typeface="Arial" panose="020B0604020202020204" pitchFamily="34" charset="0"/>
            </a:endParaRPr>
          </a:p>
          <a:p>
            <a:pPr algn="just"/>
            <a:r>
              <a:rPr lang="es-EC" sz="1600" dirty="0">
                <a:solidFill>
                  <a:srgbClr val="000000"/>
                </a:solidFill>
                <a:latin typeface="Arial" panose="020B0604020202020204" pitchFamily="34" charset="0"/>
              </a:rPr>
              <a:t>- A fin de atender lo requerido por la comisión, con sustento en los respaldos históricos que reposan en la Dirección de Tecnologías de la Información de esta Empresa, ha procedido a realizar la simulación de la distribución de la liquidación del costo de la construcción del proyecto Ruta Viva, de lo cual se ha obtenido los siguientes resultados</a:t>
            </a:r>
            <a:r>
              <a:rPr lang="es-EC" sz="1600" dirty="0">
                <a:solidFill>
                  <a:srgbClr val="000000"/>
                </a:solidFill>
                <a:latin typeface="Arial" panose="020B0604020202020204" pitchFamily="34" charset="0"/>
              </a:rPr>
              <a:t>:</a:t>
            </a:r>
            <a:endParaRPr lang="es-EC" sz="1600" dirty="0">
              <a:solidFill>
                <a:srgbClr val="000000"/>
              </a:solidFill>
              <a:latin typeface="Arial" panose="020B0604020202020204" pitchFamily="34" charset="0"/>
            </a:endParaRPr>
          </a:p>
        </p:txBody>
      </p:sp>
      <p:pic>
        <p:nvPicPr>
          <p:cNvPr id="4" name="Picture 27">
            <a:extLst>
              <a:ext uri="{FF2B5EF4-FFF2-40B4-BE49-F238E27FC236}">
                <a16:creationId xmlns:a16="http://schemas.microsoft.com/office/drawing/2014/main" id="{BB6E64FE-110F-214B-9799-C63859B1D415}"/>
              </a:ext>
            </a:extLst>
          </p:cNvPr>
          <p:cNvPicPr>
            <a:picLocks noChangeAspect="1"/>
          </p:cNvPicPr>
          <p:nvPr/>
        </p:nvPicPr>
        <p:blipFill>
          <a:blip r:embed="rId2"/>
          <a:stretch>
            <a:fillRect/>
          </a:stretch>
        </p:blipFill>
        <p:spPr>
          <a:xfrm>
            <a:off x="838200" y="386557"/>
            <a:ext cx="10473507" cy="914400"/>
          </a:xfrm>
          <a:prstGeom prst="rect">
            <a:avLst/>
          </a:prstGeom>
        </p:spPr>
      </p:pic>
      <p:sp>
        <p:nvSpPr>
          <p:cNvPr id="6" name="Rectángulo 5"/>
          <p:cNvSpPr/>
          <p:nvPr/>
        </p:nvSpPr>
        <p:spPr>
          <a:xfrm>
            <a:off x="2721429" y="629762"/>
            <a:ext cx="6096000" cy="738664"/>
          </a:xfrm>
          <a:prstGeom prst="rect">
            <a:avLst/>
          </a:prstGeom>
        </p:spPr>
        <p:txBody>
          <a:bodyPr>
            <a:spAutoFit/>
          </a:bodyPr>
          <a:lstStyle/>
          <a:p>
            <a:r>
              <a:rPr lang="es-ES" b="1" dirty="0">
                <a:solidFill>
                  <a:schemeClr val="bg1"/>
                </a:solidFill>
              </a:rPr>
              <a:t>SIMULACION DE LA DISTRIBUCIÓN DE LA LIQUIDACIÓN DEL</a:t>
            </a:r>
            <a:br>
              <a:rPr lang="es-ES" b="1" dirty="0">
                <a:solidFill>
                  <a:schemeClr val="bg1"/>
                </a:solidFill>
              </a:rPr>
            </a:br>
            <a:r>
              <a:rPr lang="es-ES" b="1" dirty="0">
                <a:solidFill>
                  <a:schemeClr val="bg1"/>
                </a:solidFill>
              </a:rPr>
              <a:t>COSTO DE LA CONSTRUCCIÓN DEL PROYECTO RUTA VIVA</a:t>
            </a:r>
            <a:r>
              <a:rPr lang="es-ES" sz="2400" dirty="0">
                <a:solidFill>
                  <a:schemeClr val="bg1"/>
                </a:solidFill>
              </a:rPr>
              <a:t> </a:t>
            </a:r>
            <a:endParaRPr lang="es-EC" dirty="0"/>
          </a:p>
        </p:txBody>
      </p:sp>
    </p:spTree>
    <p:extLst>
      <p:ext uri="{BB962C8B-B14F-4D97-AF65-F5344CB8AC3E}">
        <p14:creationId xmlns:p14="http://schemas.microsoft.com/office/powerpoint/2010/main" val="20225238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038802"/>
            <a:ext cx="10515600" cy="1150361"/>
          </a:xfrm>
        </p:spPr>
        <p:txBody>
          <a:bodyPr>
            <a:noAutofit/>
          </a:bodyPr>
          <a:lstStyle/>
          <a:p>
            <a:r>
              <a:rPr lang="es-EC" sz="2400" b="1" dirty="0" smtClean="0"/>
              <a:t/>
            </a:r>
            <a:br>
              <a:rPr lang="es-EC" sz="2400" b="1" dirty="0" smtClean="0"/>
            </a:br>
            <a:r>
              <a:rPr lang="es-ES" sz="2400" dirty="0" smtClean="0"/>
              <a:t/>
            </a:r>
            <a:br>
              <a:rPr lang="es-ES" sz="2400" dirty="0" smtClean="0"/>
            </a:br>
            <a:endParaRPr lang="es-EC" sz="2400" dirty="0"/>
          </a:p>
        </p:txBody>
      </p:sp>
      <p:pic>
        <p:nvPicPr>
          <p:cNvPr id="13" name="Picture 27">
            <a:extLst>
              <a:ext uri="{FF2B5EF4-FFF2-40B4-BE49-F238E27FC236}">
                <a16:creationId xmlns:a16="http://schemas.microsoft.com/office/drawing/2014/main" id="{BB6E64FE-110F-214B-9799-C63859B1D415}"/>
              </a:ext>
            </a:extLst>
          </p:cNvPr>
          <p:cNvPicPr>
            <a:picLocks noChangeAspect="1"/>
          </p:cNvPicPr>
          <p:nvPr/>
        </p:nvPicPr>
        <p:blipFill>
          <a:blip r:embed="rId2"/>
          <a:stretch>
            <a:fillRect/>
          </a:stretch>
        </p:blipFill>
        <p:spPr>
          <a:xfrm>
            <a:off x="241155" y="234070"/>
            <a:ext cx="10473507" cy="914400"/>
          </a:xfrm>
          <a:prstGeom prst="rect">
            <a:avLst/>
          </a:prstGeom>
        </p:spPr>
      </p:pic>
      <p:sp>
        <p:nvSpPr>
          <p:cNvPr id="14" name="Rectángulo 13"/>
          <p:cNvSpPr/>
          <p:nvPr/>
        </p:nvSpPr>
        <p:spPr>
          <a:xfrm>
            <a:off x="1489166" y="484137"/>
            <a:ext cx="7955280" cy="1107996"/>
          </a:xfrm>
          <a:prstGeom prst="rect">
            <a:avLst/>
          </a:prstGeom>
        </p:spPr>
        <p:txBody>
          <a:bodyPr wrap="square">
            <a:spAutoFit/>
          </a:bodyPr>
          <a:lstStyle/>
          <a:p>
            <a:pPr algn="ctr"/>
            <a:r>
              <a:rPr lang="es-ES" b="1" dirty="0">
                <a:solidFill>
                  <a:schemeClr val="bg1"/>
                </a:solidFill>
              </a:rPr>
              <a:t>SIMULACION DE LA DISTRIBUCIÓN DE LA LIQUIDACIÓN DEL</a:t>
            </a:r>
            <a:br>
              <a:rPr lang="es-ES" b="1" dirty="0">
                <a:solidFill>
                  <a:schemeClr val="bg1"/>
                </a:solidFill>
              </a:rPr>
            </a:br>
            <a:r>
              <a:rPr lang="es-ES" b="1" dirty="0">
                <a:solidFill>
                  <a:schemeClr val="bg1"/>
                </a:solidFill>
              </a:rPr>
              <a:t>COSTO DE LA CONSTRUCCIÓN DEL PROYECTO RUTA VIVA</a:t>
            </a:r>
            <a:r>
              <a:rPr lang="es-ES" sz="2400" dirty="0">
                <a:solidFill>
                  <a:schemeClr val="bg1"/>
                </a:solidFill>
              </a:rPr>
              <a:t> </a:t>
            </a:r>
            <a:r>
              <a:rPr lang="es-ES" sz="2400" dirty="0" smtClean="0">
                <a:solidFill>
                  <a:schemeClr val="bg1"/>
                </a:solidFill>
              </a:rPr>
              <a:t> (10 años)</a:t>
            </a:r>
            <a:r>
              <a:rPr lang="es-ES" sz="2400" dirty="0"/>
              <a:t/>
            </a:r>
            <a:br>
              <a:rPr lang="es-ES" sz="2400" dirty="0"/>
            </a:br>
            <a:endParaRPr lang="es-EC" sz="2400" b="1" dirty="0">
              <a:solidFill>
                <a:schemeClr val="bg1"/>
              </a:solidFill>
            </a:endParaRPr>
          </a:p>
        </p:txBody>
      </p:sp>
      <p:pic>
        <p:nvPicPr>
          <p:cNvPr id="15" name="Picture 1">
            <a:extLst>
              <a:ext uri="{FF2B5EF4-FFF2-40B4-BE49-F238E27FC236}">
                <a16:creationId xmlns:a16="http://schemas.microsoft.com/office/drawing/2014/main" id="{7450C0E3-9AF1-5C4F-919E-3D8C106A13BF}"/>
              </a:ext>
            </a:extLst>
          </p:cNvPr>
          <p:cNvPicPr>
            <a:picLocks noChangeAspect="1"/>
          </p:cNvPicPr>
          <p:nvPr/>
        </p:nvPicPr>
        <p:blipFill>
          <a:blip r:embed="rId3"/>
          <a:stretch>
            <a:fillRect/>
          </a:stretch>
        </p:blipFill>
        <p:spPr>
          <a:xfrm>
            <a:off x="9876511" y="6108123"/>
            <a:ext cx="2006600" cy="596900"/>
          </a:xfrm>
          <a:prstGeom prst="rect">
            <a:avLst/>
          </a:prstGeom>
        </p:spPr>
      </p:pic>
      <p:pic>
        <p:nvPicPr>
          <p:cNvPr id="8" name="Imagen 7"/>
          <p:cNvPicPr/>
          <p:nvPr/>
        </p:nvPicPr>
        <p:blipFill>
          <a:blip r:embed="rId4">
            <a:extLst>
              <a:ext uri="{28A0092B-C50C-407E-A947-70E740481C1C}">
                <a14:useLocalDpi xmlns:a14="http://schemas.microsoft.com/office/drawing/2010/main" val="0"/>
              </a:ext>
            </a:extLst>
          </a:blip>
          <a:srcRect/>
          <a:stretch>
            <a:fillRect/>
          </a:stretch>
        </p:blipFill>
        <p:spPr bwMode="auto">
          <a:xfrm>
            <a:off x="838200" y="1703135"/>
            <a:ext cx="10017034" cy="4112556"/>
          </a:xfrm>
          <a:prstGeom prst="rect">
            <a:avLst/>
          </a:prstGeom>
          <a:noFill/>
          <a:ln>
            <a:noFill/>
          </a:ln>
        </p:spPr>
      </p:pic>
    </p:spTree>
    <p:extLst>
      <p:ext uri="{BB962C8B-B14F-4D97-AF65-F5344CB8AC3E}">
        <p14:creationId xmlns:p14="http://schemas.microsoft.com/office/powerpoint/2010/main" val="29180183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038802"/>
            <a:ext cx="10515600" cy="1150361"/>
          </a:xfrm>
        </p:spPr>
        <p:txBody>
          <a:bodyPr>
            <a:noAutofit/>
          </a:bodyPr>
          <a:lstStyle/>
          <a:p>
            <a:r>
              <a:rPr lang="es-EC" sz="2400" b="1" dirty="0" smtClean="0"/>
              <a:t/>
            </a:r>
            <a:br>
              <a:rPr lang="es-EC" sz="2400" b="1" dirty="0" smtClean="0"/>
            </a:br>
            <a:r>
              <a:rPr lang="es-ES" sz="2400" dirty="0" smtClean="0"/>
              <a:t/>
            </a:r>
            <a:br>
              <a:rPr lang="es-ES" sz="2400" dirty="0" smtClean="0"/>
            </a:br>
            <a:endParaRPr lang="es-EC" sz="2400" dirty="0"/>
          </a:p>
        </p:txBody>
      </p:sp>
      <p:pic>
        <p:nvPicPr>
          <p:cNvPr id="13" name="Picture 27">
            <a:extLst>
              <a:ext uri="{FF2B5EF4-FFF2-40B4-BE49-F238E27FC236}">
                <a16:creationId xmlns:a16="http://schemas.microsoft.com/office/drawing/2014/main" id="{BB6E64FE-110F-214B-9799-C63859B1D415}"/>
              </a:ext>
            </a:extLst>
          </p:cNvPr>
          <p:cNvPicPr>
            <a:picLocks noChangeAspect="1"/>
          </p:cNvPicPr>
          <p:nvPr/>
        </p:nvPicPr>
        <p:blipFill>
          <a:blip r:embed="rId2"/>
          <a:stretch>
            <a:fillRect/>
          </a:stretch>
        </p:blipFill>
        <p:spPr>
          <a:xfrm>
            <a:off x="241155" y="234070"/>
            <a:ext cx="10473507" cy="914400"/>
          </a:xfrm>
          <a:prstGeom prst="rect">
            <a:avLst/>
          </a:prstGeom>
        </p:spPr>
      </p:pic>
      <p:sp>
        <p:nvSpPr>
          <p:cNvPr id="14" name="Rectángulo 13"/>
          <p:cNvSpPr/>
          <p:nvPr/>
        </p:nvSpPr>
        <p:spPr>
          <a:xfrm>
            <a:off x="2602144" y="484137"/>
            <a:ext cx="6659420" cy="1107996"/>
          </a:xfrm>
          <a:prstGeom prst="rect">
            <a:avLst/>
          </a:prstGeom>
        </p:spPr>
        <p:txBody>
          <a:bodyPr wrap="square">
            <a:spAutoFit/>
          </a:bodyPr>
          <a:lstStyle/>
          <a:p>
            <a:pPr algn="ctr"/>
            <a:r>
              <a:rPr lang="es-ES" b="1" dirty="0">
                <a:solidFill>
                  <a:schemeClr val="bg1"/>
                </a:solidFill>
              </a:rPr>
              <a:t>SIMULACION DE LA DISTRIBUCIÓN DE LA LIQUIDACIÓN DEL</a:t>
            </a:r>
            <a:br>
              <a:rPr lang="es-ES" b="1" dirty="0">
                <a:solidFill>
                  <a:schemeClr val="bg1"/>
                </a:solidFill>
              </a:rPr>
            </a:br>
            <a:r>
              <a:rPr lang="es-ES" b="1" dirty="0">
                <a:solidFill>
                  <a:schemeClr val="bg1"/>
                </a:solidFill>
              </a:rPr>
              <a:t>COSTO DE LA CONSTRUCCIÓN DEL PROYECTO RUTA VIVA</a:t>
            </a:r>
            <a:r>
              <a:rPr lang="es-ES" sz="2400" dirty="0">
                <a:solidFill>
                  <a:schemeClr val="bg1"/>
                </a:solidFill>
              </a:rPr>
              <a:t> </a:t>
            </a:r>
            <a:r>
              <a:rPr lang="es-ES" sz="2400" dirty="0"/>
              <a:t/>
            </a:r>
            <a:br>
              <a:rPr lang="es-ES" sz="2400" dirty="0"/>
            </a:br>
            <a:endParaRPr lang="es-EC" sz="2400" b="1" dirty="0">
              <a:solidFill>
                <a:schemeClr val="bg1"/>
              </a:solidFill>
            </a:endParaRPr>
          </a:p>
        </p:txBody>
      </p:sp>
      <p:pic>
        <p:nvPicPr>
          <p:cNvPr id="15" name="Picture 1">
            <a:extLst>
              <a:ext uri="{FF2B5EF4-FFF2-40B4-BE49-F238E27FC236}">
                <a16:creationId xmlns:a16="http://schemas.microsoft.com/office/drawing/2014/main" id="{7450C0E3-9AF1-5C4F-919E-3D8C106A13BF}"/>
              </a:ext>
            </a:extLst>
          </p:cNvPr>
          <p:cNvPicPr>
            <a:picLocks noChangeAspect="1"/>
          </p:cNvPicPr>
          <p:nvPr/>
        </p:nvPicPr>
        <p:blipFill>
          <a:blip r:embed="rId3"/>
          <a:stretch>
            <a:fillRect/>
          </a:stretch>
        </p:blipFill>
        <p:spPr>
          <a:xfrm>
            <a:off x="9876511" y="6108123"/>
            <a:ext cx="2006600" cy="596900"/>
          </a:xfrm>
          <a:prstGeom prst="rect">
            <a:avLst/>
          </a:prstGeom>
        </p:spPr>
      </p:pic>
      <p:sp>
        <p:nvSpPr>
          <p:cNvPr id="3" name="Rectángulo 2"/>
          <p:cNvSpPr/>
          <p:nvPr/>
        </p:nvSpPr>
        <p:spPr>
          <a:xfrm>
            <a:off x="744583" y="2129587"/>
            <a:ext cx="10398034" cy="2862322"/>
          </a:xfrm>
          <a:prstGeom prst="rect">
            <a:avLst/>
          </a:prstGeom>
        </p:spPr>
        <p:txBody>
          <a:bodyPr wrap="square">
            <a:spAutoFit/>
          </a:bodyPr>
          <a:lstStyle/>
          <a:p>
            <a:r>
              <a:rPr lang="es-EC" dirty="0"/>
              <a:t>De los datos descritos se describe que: </a:t>
            </a:r>
          </a:p>
          <a:p>
            <a:r>
              <a:rPr lang="es-EC" dirty="0"/>
              <a:t> </a:t>
            </a:r>
          </a:p>
          <a:p>
            <a:pPr algn="just"/>
            <a:r>
              <a:rPr lang="es-EC" dirty="0"/>
              <a:t>Luego de la liquidación de la Ruta Viva se evidencia que el valor a recuperar por la construcción es de USD 261.990.518,36 que se obtuvo como resultado de restar al costo actual de la construcción menos el valor emitido del 5% de la CEM según ordenanza 198 del 22 de diciembre de 2017 (274.639.602,42- 12.649.084,06= 261.990.518,36).</a:t>
            </a:r>
          </a:p>
          <a:p>
            <a:pPr algn="just"/>
            <a:r>
              <a:rPr lang="es-EC" dirty="0"/>
              <a:t> </a:t>
            </a:r>
          </a:p>
          <a:p>
            <a:pPr algn="just"/>
            <a:r>
              <a:rPr lang="es-EC" dirty="0"/>
              <a:t>La cuota anual a ser emitida durante los 10 años es de USD 26.199.051,84, obteniendo:</a:t>
            </a:r>
          </a:p>
          <a:p>
            <a:pPr algn="just"/>
            <a:r>
              <a:rPr lang="es-ES" dirty="0" smtClean="0"/>
              <a:t> </a:t>
            </a:r>
            <a:r>
              <a:rPr lang="es-ES" dirty="0"/>
              <a:t/>
            </a:r>
            <a:br>
              <a:rPr lang="es-ES" dirty="0"/>
            </a:br>
            <a:endParaRPr lang="es-EC" dirty="0"/>
          </a:p>
        </p:txBody>
      </p:sp>
    </p:spTree>
    <p:extLst>
      <p:ext uri="{BB962C8B-B14F-4D97-AF65-F5344CB8AC3E}">
        <p14:creationId xmlns:p14="http://schemas.microsoft.com/office/powerpoint/2010/main" val="29621080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038802"/>
            <a:ext cx="10515600" cy="1150361"/>
          </a:xfrm>
        </p:spPr>
        <p:txBody>
          <a:bodyPr>
            <a:noAutofit/>
          </a:bodyPr>
          <a:lstStyle/>
          <a:p>
            <a:r>
              <a:rPr lang="es-EC" sz="2400" b="1" dirty="0" smtClean="0"/>
              <a:t/>
            </a:r>
            <a:br>
              <a:rPr lang="es-EC" sz="2400" b="1" dirty="0" smtClean="0"/>
            </a:br>
            <a:r>
              <a:rPr lang="es-ES" sz="2400" dirty="0" smtClean="0"/>
              <a:t/>
            </a:r>
            <a:br>
              <a:rPr lang="es-ES" sz="2400" dirty="0" smtClean="0"/>
            </a:br>
            <a:endParaRPr lang="es-EC" sz="2400" dirty="0"/>
          </a:p>
        </p:txBody>
      </p:sp>
      <p:pic>
        <p:nvPicPr>
          <p:cNvPr id="13" name="Picture 27">
            <a:extLst>
              <a:ext uri="{FF2B5EF4-FFF2-40B4-BE49-F238E27FC236}">
                <a16:creationId xmlns:a16="http://schemas.microsoft.com/office/drawing/2014/main" id="{BB6E64FE-110F-214B-9799-C63859B1D415}"/>
              </a:ext>
            </a:extLst>
          </p:cNvPr>
          <p:cNvPicPr>
            <a:picLocks noChangeAspect="1"/>
          </p:cNvPicPr>
          <p:nvPr/>
        </p:nvPicPr>
        <p:blipFill>
          <a:blip r:embed="rId2"/>
          <a:stretch>
            <a:fillRect/>
          </a:stretch>
        </p:blipFill>
        <p:spPr>
          <a:xfrm>
            <a:off x="241155" y="234070"/>
            <a:ext cx="10473507" cy="914400"/>
          </a:xfrm>
          <a:prstGeom prst="rect">
            <a:avLst/>
          </a:prstGeom>
        </p:spPr>
      </p:pic>
      <p:sp>
        <p:nvSpPr>
          <p:cNvPr id="14" name="Rectángulo 13"/>
          <p:cNvSpPr/>
          <p:nvPr/>
        </p:nvSpPr>
        <p:spPr>
          <a:xfrm>
            <a:off x="2602144" y="484137"/>
            <a:ext cx="6659420" cy="1107996"/>
          </a:xfrm>
          <a:prstGeom prst="rect">
            <a:avLst/>
          </a:prstGeom>
        </p:spPr>
        <p:txBody>
          <a:bodyPr wrap="square">
            <a:spAutoFit/>
          </a:bodyPr>
          <a:lstStyle/>
          <a:p>
            <a:pPr algn="ctr"/>
            <a:r>
              <a:rPr lang="es-ES" b="1" dirty="0">
                <a:solidFill>
                  <a:schemeClr val="bg1"/>
                </a:solidFill>
              </a:rPr>
              <a:t>SIMULACION DE LA DISTRIBUCIÓN DE LA LIQUIDACIÓN DEL</a:t>
            </a:r>
            <a:br>
              <a:rPr lang="es-ES" b="1" dirty="0">
                <a:solidFill>
                  <a:schemeClr val="bg1"/>
                </a:solidFill>
              </a:rPr>
            </a:br>
            <a:r>
              <a:rPr lang="es-ES" b="1" dirty="0">
                <a:solidFill>
                  <a:schemeClr val="bg1"/>
                </a:solidFill>
              </a:rPr>
              <a:t>COSTO DE LA CONSTRUCCIÓN DEL PROYECTO RUTA VIVA</a:t>
            </a:r>
            <a:r>
              <a:rPr lang="es-ES" sz="2400" dirty="0">
                <a:solidFill>
                  <a:schemeClr val="bg1"/>
                </a:solidFill>
              </a:rPr>
              <a:t> </a:t>
            </a:r>
            <a:r>
              <a:rPr lang="es-ES" sz="2400" dirty="0"/>
              <a:t/>
            </a:r>
            <a:br>
              <a:rPr lang="es-ES" sz="2400" dirty="0"/>
            </a:br>
            <a:endParaRPr lang="es-EC" sz="2400" b="1" dirty="0">
              <a:solidFill>
                <a:schemeClr val="bg1"/>
              </a:solidFill>
            </a:endParaRPr>
          </a:p>
        </p:txBody>
      </p:sp>
      <p:pic>
        <p:nvPicPr>
          <p:cNvPr id="15" name="Picture 1">
            <a:extLst>
              <a:ext uri="{FF2B5EF4-FFF2-40B4-BE49-F238E27FC236}">
                <a16:creationId xmlns:a16="http://schemas.microsoft.com/office/drawing/2014/main" id="{7450C0E3-9AF1-5C4F-919E-3D8C106A13BF}"/>
              </a:ext>
            </a:extLst>
          </p:cNvPr>
          <p:cNvPicPr>
            <a:picLocks noChangeAspect="1"/>
          </p:cNvPicPr>
          <p:nvPr/>
        </p:nvPicPr>
        <p:blipFill>
          <a:blip r:embed="rId3"/>
          <a:stretch>
            <a:fillRect/>
          </a:stretch>
        </p:blipFill>
        <p:spPr>
          <a:xfrm>
            <a:off x="9876511" y="6108123"/>
            <a:ext cx="2006600" cy="596900"/>
          </a:xfrm>
          <a:prstGeom prst="rect">
            <a:avLst/>
          </a:prstGeom>
        </p:spPr>
      </p:pic>
      <p:sp>
        <p:nvSpPr>
          <p:cNvPr id="6" name="Rectángulo 5"/>
          <p:cNvSpPr/>
          <p:nvPr/>
        </p:nvSpPr>
        <p:spPr>
          <a:xfrm>
            <a:off x="536447" y="1519034"/>
            <a:ext cx="11119104" cy="646331"/>
          </a:xfrm>
          <a:prstGeom prst="rect">
            <a:avLst/>
          </a:prstGeom>
        </p:spPr>
        <p:txBody>
          <a:bodyPr wrap="square">
            <a:spAutoFit/>
          </a:bodyPr>
          <a:lstStyle/>
          <a:p>
            <a:r>
              <a:rPr lang="es-ES" dirty="0">
                <a:solidFill>
                  <a:srgbClr val="000000"/>
                </a:solidFill>
                <a:latin typeface="Arial" panose="020B0604020202020204" pitchFamily="34" charset="0"/>
              </a:rPr>
              <a:t>Del comparativo de las simulaciones con catastros 2017-2020 se obtiene los </a:t>
            </a:r>
            <a:r>
              <a:rPr lang="es-ES" dirty="0" smtClean="0">
                <a:solidFill>
                  <a:srgbClr val="000000"/>
                </a:solidFill>
                <a:latin typeface="Arial" panose="020B0604020202020204" pitchFamily="34" charset="0"/>
              </a:rPr>
              <a:t>siguientes resultados</a:t>
            </a:r>
            <a:r>
              <a:rPr lang="es-ES" dirty="0">
                <a:solidFill>
                  <a:srgbClr val="000000"/>
                </a:solidFill>
                <a:latin typeface="Arial" panose="020B0604020202020204" pitchFamily="34" charset="0"/>
              </a:rPr>
              <a:t>:</a:t>
            </a:r>
            <a:r>
              <a:rPr lang="es-ES" dirty="0"/>
              <a:t> </a:t>
            </a:r>
            <a:br>
              <a:rPr lang="es-ES" dirty="0"/>
            </a:br>
            <a:endParaRPr lang="es-EC" dirty="0"/>
          </a:p>
        </p:txBody>
      </p:sp>
      <p:pic>
        <p:nvPicPr>
          <p:cNvPr id="8" name="Imagen 7"/>
          <p:cNvPicPr/>
          <p:nvPr/>
        </p:nvPicPr>
        <p:blipFill>
          <a:blip r:embed="rId4">
            <a:extLst>
              <a:ext uri="{28A0092B-C50C-407E-A947-70E740481C1C}">
                <a14:useLocalDpi xmlns:a14="http://schemas.microsoft.com/office/drawing/2010/main" val="0"/>
              </a:ext>
            </a:extLst>
          </a:blip>
          <a:srcRect/>
          <a:stretch>
            <a:fillRect/>
          </a:stretch>
        </p:blipFill>
        <p:spPr bwMode="auto">
          <a:xfrm>
            <a:off x="2364377" y="2208588"/>
            <a:ext cx="6714309" cy="3562396"/>
          </a:xfrm>
          <a:prstGeom prst="rect">
            <a:avLst/>
          </a:prstGeom>
          <a:noFill/>
          <a:ln>
            <a:noFill/>
          </a:ln>
        </p:spPr>
      </p:pic>
    </p:spTree>
    <p:extLst>
      <p:ext uri="{BB962C8B-B14F-4D97-AF65-F5344CB8AC3E}">
        <p14:creationId xmlns:p14="http://schemas.microsoft.com/office/powerpoint/2010/main" val="10220795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038802"/>
            <a:ext cx="10515600" cy="1150361"/>
          </a:xfrm>
        </p:spPr>
        <p:txBody>
          <a:bodyPr>
            <a:noAutofit/>
          </a:bodyPr>
          <a:lstStyle/>
          <a:p>
            <a:r>
              <a:rPr lang="es-EC" sz="2400" b="1" dirty="0" smtClean="0"/>
              <a:t/>
            </a:r>
            <a:br>
              <a:rPr lang="es-EC" sz="2400" b="1" dirty="0" smtClean="0"/>
            </a:br>
            <a:r>
              <a:rPr lang="es-ES" sz="2400" dirty="0" smtClean="0"/>
              <a:t/>
            </a:r>
            <a:br>
              <a:rPr lang="es-ES" sz="2400" dirty="0" smtClean="0"/>
            </a:br>
            <a:endParaRPr lang="es-EC" sz="2400" dirty="0"/>
          </a:p>
        </p:txBody>
      </p:sp>
      <p:pic>
        <p:nvPicPr>
          <p:cNvPr id="13" name="Picture 27">
            <a:extLst>
              <a:ext uri="{FF2B5EF4-FFF2-40B4-BE49-F238E27FC236}">
                <a16:creationId xmlns:a16="http://schemas.microsoft.com/office/drawing/2014/main" id="{BB6E64FE-110F-214B-9799-C63859B1D415}"/>
              </a:ext>
            </a:extLst>
          </p:cNvPr>
          <p:cNvPicPr>
            <a:picLocks noChangeAspect="1"/>
          </p:cNvPicPr>
          <p:nvPr/>
        </p:nvPicPr>
        <p:blipFill>
          <a:blip r:embed="rId2"/>
          <a:stretch>
            <a:fillRect/>
          </a:stretch>
        </p:blipFill>
        <p:spPr>
          <a:xfrm>
            <a:off x="241155" y="234070"/>
            <a:ext cx="10473507" cy="914400"/>
          </a:xfrm>
          <a:prstGeom prst="rect">
            <a:avLst/>
          </a:prstGeom>
        </p:spPr>
      </p:pic>
      <p:sp>
        <p:nvSpPr>
          <p:cNvPr id="14" name="Rectángulo 13"/>
          <p:cNvSpPr/>
          <p:nvPr/>
        </p:nvSpPr>
        <p:spPr>
          <a:xfrm>
            <a:off x="1489166" y="484137"/>
            <a:ext cx="7955280" cy="1107996"/>
          </a:xfrm>
          <a:prstGeom prst="rect">
            <a:avLst/>
          </a:prstGeom>
        </p:spPr>
        <p:txBody>
          <a:bodyPr wrap="square">
            <a:spAutoFit/>
          </a:bodyPr>
          <a:lstStyle/>
          <a:p>
            <a:pPr algn="ctr"/>
            <a:r>
              <a:rPr lang="es-ES" b="1" dirty="0">
                <a:solidFill>
                  <a:schemeClr val="bg1"/>
                </a:solidFill>
              </a:rPr>
              <a:t>SIMULACION DE LA DISTRIBUCIÓN DE LA LIQUIDACIÓN DEL</a:t>
            </a:r>
            <a:br>
              <a:rPr lang="es-ES" b="1" dirty="0">
                <a:solidFill>
                  <a:schemeClr val="bg1"/>
                </a:solidFill>
              </a:rPr>
            </a:br>
            <a:r>
              <a:rPr lang="es-ES" b="1" dirty="0">
                <a:solidFill>
                  <a:schemeClr val="bg1"/>
                </a:solidFill>
              </a:rPr>
              <a:t>COSTO DE LA CONSTRUCCIÓN DEL PROYECTO RUTA VIVA</a:t>
            </a:r>
            <a:r>
              <a:rPr lang="es-ES" sz="2400" dirty="0">
                <a:solidFill>
                  <a:schemeClr val="bg1"/>
                </a:solidFill>
              </a:rPr>
              <a:t> </a:t>
            </a:r>
            <a:r>
              <a:rPr lang="es-ES" sz="2400" dirty="0" smtClean="0">
                <a:solidFill>
                  <a:schemeClr val="bg1"/>
                </a:solidFill>
              </a:rPr>
              <a:t> (15 años)</a:t>
            </a:r>
            <a:r>
              <a:rPr lang="es-ES" sz="2400" dirty="0"/>
              <a:t/>
            </a:r>
            <a:br>
              <a:rPr lang="es-ES" sz="2400" dirty="0"/>
            </a:br>
            <a:endParaRPr lang="es-EC" sz="2400" b="1" dirty="0">
              <a:solidFill>
                <a:schemeClr val="bg1"/>
              </a:solidFill>
            </a:endParaRPr>
          </a:p>
        </p:txBody>
      </p:sp>
      <p:pic>
        <p:nvPicPr>
          <p:cNvPr id="15" name="Picture 1">
            <a:extLst>
              <a:ext uri="{FF2B5EF4-FFF2-40B4-BE49-F238E27FC236}">
                <a16:creationId xmlns:a16="http://schemas.microsoft.com/office/drawing/2014/main" id="{7450C0E3-9AF1-5C4F-919E-3D8C106A13BF}"/>
              </a:ext>
            </a:extLst>
          </p:cNvPr>
          <p:cNvPicPr>
            <a:picLocks noChangeAspect="1"/>
          </p:cNvPicPr>
          <p:nvPr/>
        </p:nvPicPr>
        <p:blipFill>
          <a:blip r:embed="rId3"/>
          <a:stretch>
            <a:fillRect/>
          </a:stretch>
        </p:blipFill>
        <p:spPr>
          <a:xfrm>
            <a:off x="9876511" y="6108123"/>
            <a:ext cx="2006600" cy="596900"/>
          </a:xfrm>
          <a:prstGeom prst="rect">
            <a:avLst/>
          </a:prstGeom>
        </p:spPr>
      </p:pic>
      <p:pic>
        <p:nvPicPr>
          <p:cNvPr id="7" name="Imagen 6"/>
          <p:cNvPicPr/>
          <p:nvPr/>
        </p:nvPicPr>
        <p:blipFill>
          <a:blip r:embed="rId4">
            <a:extLst>
              <a:ext uri="{28A0092B-C50C-407E-A947-70E740481C1C}">
                <a14:useLocalDpi xmlns:a14="http://schemas.microsoft.com/office/drawing/2010/main" val="0"/>
              </a:ext>
            </a:extLst>
          </a:blip>
          <a:srcRect/>
          <a:stretch>
            <a:fillRect/>
          </a:stretch>
        </p:blipFill>
        <p:spPr bwMode="auto">
          <a:xfrm>
            <a:off x="838200" y="1398537"/>
            <a:ext cx="9876462" cy="3865794"/>
          </a:xfrm>
          <a:prstGeom prst="rect">
            <a:avLst/>
          </a:prstGeom>
          <a:noFill/>
          <a:ln>
            <a:noFill/>
          </a:ln>
        </p:spPr>
      </p:pic>
    </p:spTree>
    <p:extLst>
      <p:ext uri="{BB962C8B-B14F-4D97-AF65-F5344CB8AC3E}">
        <p14:creationId xmlns:p14="http://schemas.microsoft.com/office/powerpoint/2010/main" val="2836044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038802"/>
            <a:ext cx="10515600" cy="1150361"/>
          </a:xfrm>
        </p:spPr>
        <p:txBody>
          <a:bodyPr>
            <a:noAutofit/>
          </a:bodyPr>
          <a:lstStyle/>
          <a:p>
            <a:r>
              <a:rPr lang="es-EC" sz="2400" b="1" dirty="0" smtClean="0"/>
              <a:t/>
            </a:r>
            <a:br>
              <a:rPr lang="es-EC" sz="2400" b="1" dirty="0" smtClean="0"/>
            </a:br>
            <a:r>
              <a:rPr lang="es-ES" sz="2400" dirty="0" smtClean="0"/>
              <a:t/>
            </a:r>
            <a:br>
              <a:rPr lang="es-ES" sz="2400" dirty="0" smtClean="0"/>
            </a:br>
            <a:endParaRPr lang="es-EC" sz="2400" dirty="0"/>
          </a:p>
        </p:txBody>
      </p:sp>
      <p:pic>
        <p:nvPicPr>
          <p:cNvPr id="13" name="Picture 27">
            <a:extLst>
              <a:ext uri="{FF2B5EF4-FFF2-40B4-BE49-F238E27FC236}">
                <a16:creationId xmlns:a16="http://schemas.microsoft.com/office/drawing/2014/main" id="{BB6E64FE-110F-214B-9799-C63859B1D415}"/>
              </a:ext>
            </a:extLst>
          </p:cNvPr>
          <p:cNvPicPr>
            <a:picLocks noChangeAspect="1"/>
          </p:cNvPicPr>
          <p:nvPr/>
        </p:nvPicPr>
        <p:blipFill>
          <a:blip r:embed="rId2"/>
          <a:stretch>
            <a:fillRect/>
          </a:stretch>
        </p:blipFill>
        <p:spPr>
          <a:xfrm>
            <a:off x="241155" y="234070"/>
            <a:ext cx="10473507" cy="914400"/>
          </a:xfrm>
          <a:prstGeom prst="rect">
            <a:avLst/>
          </a:prstGeom>
        </p:spPr>
      </p:pic>
      <p:sp>
        <p:nvSpPr>
          <p:cNvPr id="14" name="Rectángulo 13"/>
          <p:cNvSpPr/>
          <p:nvPr/>
        </p:nvSpPr>
        <p:spPr>
          <a:xfrm>
            <a:off x="2602144" y="484137"/>
            <a:ext cx="6659420" cy="1107996"/>
          </a:xfrm>
          <a:prstGeom prst="rect">
            <a:avLst/>
          </a:prstGeom>
        </p:spPr>
        <p:txBody>
          <a:bodyPr wrap="square">
            <a:spAutoFit/>
          </a:bodyPr>
          <a:lstStyle/>
          <a:p>
            <a:pPr algn="ctr"/>
            <a:r>
              <a:rPr lang="es-ES" b="1" dirty="0">
                <a:solidFill>
                  <a:schemeClr val="bg1"/>
                </a:solidFill>
              </a:rPr>
              <a:t>SIMULACION DE LA DISTRIBUCIÓN DE LA LIQUIDACIÓN DEL</a:t>
            </a:r>
            <a:br>
              <a:rPr lang="es-ES" b="1" dirty="0">
                <a:solidFill>
                  <a:schemeClr val="bg1"/>
                </a:solidFill>
              </a:rPr>
            </a:br>
            <a:r>
              <a:rPr lang="es-ES" b="1" dirty="0">
                <a:solidFill>
                  <a:schemeClr val="bg1"/>
                </a:solidFill>
              </a:rPr>
              <a:t>COSTO DE LA CONSTRUCCIÓN DEL PROYECTO RUTA VIVA</a:t>
            </a:r>
            <a:r>
              <a:rPr lang="es-ES" sz="2400" dirty="0">
                <a:solidFill>
                  <a:schemeClr val="bg1"/>
                </a:solidFill>
              </a:rPr>
              <a:t> </a:t>
            </a:r>
            <a:r>
              <a:rPr lang="es-ES" sz="2400" dirty="0"/>
              <a:t/>
            </a:r>
            <a:br>
              <a:rPr lang="es-ES" sz="2400" dirty="0"/>
            </a:br>
            <a:endParaRPr lang="es-EC" sz="2400" b="1" dirty="0">
              <a:solidFill>
                <a:schemeClr val="bg1"/>
              </a:solidFill>
            </a:endParaRPr>
          </a:p>
        </p:txBody>
      </p:sp>
      <p:pic>
        <p:nvPicPr>
          <p:cNvPr id="15" name="Picture 1">
            <a:extLst>
              <a:ext uri="{FF2B5EF4-FFF2-40B4-BE49-F238E27FC236}">
                <a16:creationId xmlns:a16="http://schemas.microsoft.com/office/drawing/2014/main" id="{7450C0E3-9AF1-5C4F-919E-3D8C106A13BF}"/>
              </a:ext>
            </a:extLst>
          </p:cNvPr>
          <p:cNvPicPr>
            <a:picLocks noChangeAspect="1"/>
          </p:cNvPicPr>
          <p:nvPr/>
        </p:nvPicPr>
        <p:blipFill>
          <a:blip r:embed="rId3"/>
          <a:stretch>
            <a:fillRect/>
          </a:stretch>
        </p:blipFill>
        <p:spPr>
          <a:xfrm>
            <a:off x="9876511" y="6108123"/>
            <a:ext cx="2006600" cy="596900"/>
          </a:xfrm>
          <a:prstGeom prst="rect">
            <a:avLst/>
          </a:prstGeom>
        </p:spPr>
      </p:pic>
      <p:sp>
        <p:nvSpPr>
          <p:cNvPr id="6" name="Rectángulo 5"/>
          <p:cNvSpPr/>
          <p:nvPr/>
        </p:nvSpPr>
        <p:spPr>
          <a:xfrm>
            <a:off x="536447" y="1519034"/>
            <a:ext cx="11119104" cy="2031325"/>
          </a:xfrm>
          <a:prstGeom prst="rect">
            <a:avLst/>
          </a:prstGeom>
        </p:spPr>
        <p:txBody>
          <a:bodyPr wrap="square">
            <a:spAutoFit/>
          </a:bodyPr>
          <a:lstStyle/>
          <a:p>
            <a:r>
              <a:rPr lang="es-EC" dirty="0"/>
              <a:t>De los datos descritos se describe que: </a:t>
            </a:r>
          </a:p>
          <a:p>
            <a:r>
              <a:rPr lang="es-EC" dirty="0"/>
              <a:t> </a:t>
            </a:r>
          </a:p>
          <a:p>
            <a:r>
              <a:rPr lang="es-EC" dirty="0"/>
              <a:t>Luego de la liquidación de la Ruta Viva se evidencia que el valor a recuperar por la construcción es de USD 261.990.518,36 que se obtuvo como resultado de restar al costo actual de la construcción menos el valor emitido del 5% de la CEM según ordenanza 198 del 22 de diciembre de 2017 (274.639.602,42- 12.649.084,06= 261.990.518,36).</a:t>
            </a:r>
          </a:p>
          <a:p>
            <a:r>
              <a:rPr lang="es-EC" dirty="0"/>
              <a:t> </a:t>
            </a:r>
          </a:p>
          <a:p>
            <a:r>
              <a:rPr lang="es-EC" dirty="0"/>
              <a:t>La cuota anual a ser emitida durante los 15 años es de USD 17.466.034,56, obteniendo:</a:t>
            </a:r>
          </a:p>
        </p:txBody>
      </p:sp>
      <p:pic>
        <p:nvPicPr>
          <p:cNvPr id="9" name="Imagen 8"/>
          <p:cNvPicPr/>
          <p:nvPr/>
        </p:nvPicPr>
        <p:blipFill>
          <a:blip r:embed="rId4">
            <a:extLst>
              <a:ext uri="{28A0092B-C50C-407E-A947-70E740481C1C}">
                <a14:useLocalDpi xmlns:a14="http://schemas.microsoft.com/office/drawing/2010/main" val="0"/>
              </a:ext>
            </a:extLst>
          </a:blip>
          <a:srcRect/>
          <a:stretch>
            <a:fillRect/>
          </a:stretch>
        </p:blipFill>
        <p:spPr bwMode="auto">
          <a:xfrm>
            <a:off x="1554478" y="3722914"/>
            <a:ext cx="7707086" cy="2560320"/>
          </a:xfrm>
          <a:prstGeom prst="rect">
            <a:avLst/>
          </a:prstGeom>
          <a:noFill/>
          <a:ln>
            <a:noFill/>
          </a:ln>
        </p:spPr>
      </p:pic>
    </p:spTree>
    <p:extLst>
      <p:ext uri="{BB962C8B-B14F-4D97-AF65-F5344CB8AC3E}">
        <p14:creationId xmlns:p14="http://schemas.microsoft.com/office/powerpoint/2010/main" val="346664745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5151</TotalTime>
  <Words>557</Words>
  <Application>Microsoft Office PowerPoint</Application>
  <PresentationFormat>Panorámica</PresentationFormat>
  <Paragraphs>51</Paragraphs>
  <Slides>11</Slides>
  <Notes>2</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11</vt:i4>
      </vt:variant>
    </vt:vector>
  </HeadingPairs>
  <TitlesOfParts>
    <vt:vector size="15" baseType="lpstr">
      <vt:lpstr>Arial</vt:lpstr>
      <vt:lpstr>Calibri</vt:lpstr>
      <vt:lpstr>Calibri Light</vt:lpstr>
      <vt:lpstr>Tema de Office</vt:lpstr>
      <vt:lpstr>Presentación de PowerPoint</vt:lpstr>
      <vt:lpstr> ORDENANZA METROPOLITANA REFORMATORIA DEL CÓDIGO MUNICIPAL PARA EL DISTRITO METROPOLITANO DE QUITO QUE INCLUYE UNA DISPOSICIÓN TRANSITORIA</vt:lpstr>
      <vt:lpstr>  </vt:lpstr>
      <vt:lpstr>Presentación de PowerPoint</vt:lpstr>
      <vt:lpstr>  </vt:lpstr>
      <vt:lpstr>  </vt:lpstr>
      <vt:lpstr>  </vt:lpstr>
      <vt:lpstr>  </vt:lpstr>
      <vt:lpstr>  </vt:lpstr>
      <vt:lpstr>  </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David Eduardo Davalos Vallejo</dc:creator>
  <cp:lastModifiedBy>Alexandra Elizabeth Mazon Moreta</cp:lastModifiedBy>
  <cp:revision>52</cp:revision>
  <dcterms:created xsi:type="dcterms:W3CDTF">2020-12-10T14:31:26Z</dcterms:created>
  <dcterms:modified xsi:type="dcterms:W3CDTF">2020-12-18T01:11:06Z</dcterms:modified>
</cp:coreProperties>
</file>