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82" r:id="rId2"/>
  </p:sldMasterIdLst>
  <p:notesMasterIdLst>
    <p:notesMasterId r:id="rId31"/>
  </p:notesMasterIdLst>
  <p:sldIdLst>
    <p:sldId id="258" r:id="rId3"/>
    <p:sldId id="478" r:id="rId4"/>
    <p:sldId id="486" r:id="rId5"/>
    <p:sldId id="475" r:id="rId6"/>
    <p:sldId id="515" r:id="rId7"/>
    <p:sldId id="474" r:id="rId8"/>
    <p:sldId id="476" r:id="rId9"/>
    <p:sldId id="487" r:id="rId10"/>
    <p:sldId id="479" r:id="rId11"/>
    <p:sldId id="480" r:id="rId12"/>
    <p:sldId id="481" r:id="rId13"/>
    <p:sldId id="482" r:id="rId14"/>
    <p:sldId id="483" r:id="rId15"/>
    <p:sldId id="484" r:id="rId16"/>
    <p:sldId id="485" r:id="rId17"/>
    <p:sldId id="488" r:id="rId18"/>
    <p:sldId id="492" r:id="rId19"/>
    <p:sldId id="493" r:id="rId20"/>
    <p:sldId id="494" r:id="rId21"/>
    <p:sldId id="496" r:id="rId22"/>
    <p:sldId id="503" r:id="rId23"/>
    <p:sldId id="504" r:id="rId24"/>
    <p:sldId id="505" r:id="rId25"/>
    <p:sldId id="506" r:id="rId26"/>
    <p:sldId id="507" r:id="rId27"/>
    <p:sldId id="508" r:id="rId28"/>
    <p:sldId id="511" r:id="rId29"/>
    <p:sldId id="513" r:id="rId3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dro Fernando Nunez Gomez" initials="PFNG" lastIdx="6" clrIdx="0">
    <p:extLst>
      <p:ext uri="{19B8F6BF-5375-455C-9EA6-DF929625EA0E}">
        <p15:presenceInfo xmlns:p15="http://schemas.microsoft.com/office/powerpoint/2012/main" userId="S-1-5-21-273869320-1094921958-1243824655-121347" providerId="AD"/>
      </p:ext>
    </p:extLst>
  </p:cmAuthor>
  <p:cmAuthor id="2" name="Jose Antonio Piñeiros Costales" initials="JAPC" lastIdx="6" clrIdx="1">
    <p:extLst>
      <p:ext uri="{19B8F6BF-5375-455C-9EA6-DF929625EA0E}">
        <p15:presenceInfo xmlns:p15="http://schemas.microsoft.com/office/powerpoint/2012/main" userId="S-1-5-21-273869320-1094921958-1243824655-8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EA68"/>
    <a:srgbClr val="BC77DB"/>
    <a:srgbClr val="83C9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64" autoAdjust="0"/>
  </p:normalViewPr>
  <p:slideViewPr>
    <p:cSldViewPr snapToGrid="0">
      <p:cViewPr>
        <p:scale>
          <a:sx n="70" d="100"/>
          <a:sy n="70" d="100"/>
        </p:scale>
        <p:origin x="73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fnunez\Documents\Pedro\Proforma\Informe\Final\Alcance\Alcance%20al%2004%2012%202020\Copia%20de%20PROFORMA%20INGRESOS%202021%20AL%2003%20DIC%202020%20FINAL%20(000000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fnunez\Documents\Pedro\Proforma\Informe\Final\Alcance\Alcance%20al%2004%2012%202020\Copia%20de%20PROFORMA%20INGRESOS%202021%20AL%2003%20DIC%202020%20FINAL%20(000000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fnunez\Documents\Pedro\Proforma\Informe\Final\Alcance\Alcance%20al%2004%2012%202020\Copia%20de%20PROFORMA%20INGRESOS%202021%20AL%2003%20DIC%202020%20FINAL%20(0000000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Hoja1!$D$9</c:f>
              <c:strCache>
                <c:ptCount val="1"/>
                <c:pt idx="0">
                  <c:v>METRO</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Hoja1!$E$7:$I$7</c:f>
              <c:strCache>
                <c:ptCount val="4"/>
                <c:pt idx="0">
                  <c:v>Codificado
2018</c:v>
                </c:pt>
                <c:pt idx="1">
                  <c:v>Codificado
2019</c:v>
                </c:pt>
                <c:pt idx="2">
                  <c:v>Codificado
2020</c:v>
                </c:pt>
                <c:pt idx="3">
                  <c:v>Proforma
2021</c:v>
                </c:pt>
              </c:strCache>
              <c:extLst/>
            </c:strRef>
          </c:cat>
          <c:val>
            <c:numRef>
              <c:f>Hoja1!$E$9:$I$9</c:f>
              <c:numCache>
                <c:formatCode>_(* #,##0.00_);_(* \(#,##0.00\);_(* "-"??_);_(@_)</c:formatCode>
                <c:ptCount val="4"/>
                <c:pt idx="0">
                  <c:v>976286324.88999999</c:v>
                </c:pt>
                <c:pt idx="1">
                  <c:v>526730774.76999998</c:v>
                </c:pt>
                <c:pt idx="2">
                  <c:v>216863590.94</c:v>
                </c:pt>
                <c:pt idx="3">
                  <c:v>185575586.59</c:v>
                </c:pt>
              </c:numCache>
              <c:extLst/>
            </c:numRef>
          </c:val>
          <c:extLst>
            <c:ext xmlns:c16="http://schemas.microsoft.com/office/drawing/2014/chart" uri="{C3380CC4-5D6E-409C-BE32-E72D297353CC}">
              <c16:uniqueId val="{00000000-08B5-4C99-8162-48459388588E}"/>
            </c:ext>
          </c:extLst>
        </c:ser>
        <c:ser>
          <c:idx val="1"/>
          <c:order val="1"/>
          <c:tx>
            <c:strRef>
              <c:f>Hoja1!$D$8</c:f>
              <c:strCache>
                <c:ptCount val="1"/>
                <c:pt idx="0">
                  <c:v>MDMQ</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Hoja1!$E$7:$I$7</c:f>
              <c:strCache>
                <c:ptCount val="4"/>
                <c:pt idx="0">
                  <c:v>Codificado
2018</c:v>
                </c:pt>
                <c:pt idx="1">
                  <c:v>Codificado
2019</c:v>
                </c:pt>
                <c:pt idx="2">
                  <c:v>Codificado
2020</c:v>
                </c:pt>
                <c:pt idx="3">
                  <c:v>Proforma
2021</c:v>
                </c:pt>
              </c:strCache>
              <c:extLst/>
            </c:strRef>
          </c:cat>
          <c:val>
            <c:numRef>
              <c:f>Hoja1!$E$8:$I$8</c:f>
              <c:numCache>
                <c:formatCode>_(* #,##0.00_);_(* \(#,##0.00\);_(* "-"??_);_(@_)</c:formatCode>
                <c:ptCount val="4"/>
                <c:pt idx="0">
                  <c:v>755945178.35000014</c:v>
                </c:pt>
                <c:pt idx="1">
                  <c:v>725072995.81999993</c:v>
                </c:pt>
                <c:pt idx="2">
                  <c:v>612721032.30000007</c:v>
                </c:pt>
                <c:pt idx="3">
                  <c:v>569842739.47749996</c:v>
                </c:pt>
              </c:numCache>
              <c:extLst/>
            </c:numRef>
          </c:val>
          <c:extLst>
            <c:ext xmlns:c16="http://schemas.microsoft.com/office/drawing/2014/chart" uri="{C3380CC4-5D6E-409C-BE32-E72D297353CC}">
              <c16:uniqueId val="{00000001-08B5-4C99-8162-48459388588E}"/>
            </c:ext>
          </c:extLst>
        </c:ser>
        <c:dLbls>
          <c:dLblPos val="inEnd"/>
          <c:showLegendKey val="0"/>
          <c:showVal val="1"/>
          <c:showCatName val="0"/>
          <c:showSerName val="0"/>
          <c:showPercent val="0"/>
          <c:showBubbleSize val="0"/>
        </c:dLbls>
        <c:gapWidth val="150"/>
        <c:overlap val="100"/>
        <c:axId val="1448118879"/>
        <c:axId val="1448123039"/>
      </c:barChart>
      <c:catAx>
        <c:axId val="1448118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crossAx val="1448123039"/>
        <c:crosses val="autoZero"/>
        <c:auto val="1"/>
        <c:lblAlgn val="ctr"/>
        <c:lblOffset val="100"/>
        <c:noMultiLvlLbl val="0"/>
      </c:catAx>
      <c:valAx>
        <c:axId val="1448123039"/>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crossAx val="1448118879"/>
        <c:crosses val="autoZero"/>
        <c:crossBetween val="between"/>
        <c:dispUnits>
          <c:builtInUnit val="millions"/>
          <c:dispUnitsLbl>
            <c:layout>
              <c:manualLayout>
                <c:xMode val="edge"/>
                <c:yMode val="edge"/>
                <c:x val="1.3996819305471213E-2"/>
                <c:y val="0.32068170016321201"/>
              </c:manualLayout>
            </c:layout>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Hoja1!$G$37</c:f>
              <c:strCache>
                <c:ptCount val="1"/>
                <c:pt idx="0">
                  <c:v>MDMQ</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Hoja1!$H$36:$I$36</c:f>
              <c:strCache>
                <c:ptCount val="2"/>
                <c:pt idx="0">
                  <c:v>Proforma 2021
1er Debate</c:v>
                </c:pt>
                <c:pt idx="1">
                  <c:v>Proforma 2021
2do Debate</c:v>
                </c:pt>
              </c:strCache>
            </c:strRef>
          </c:cat>
          <c:val>
            <c:numRef>
              <c:f>Hoja1!$H$37:$I$37</c:f>
              <c:numCache>
                <c:formatCode>_(* #,##0.00_);_(* \(#,##0.00\);_(* "-"??_);_(@_)</c:formatCode>
                <c:ptCount val="2"/>
                <c:pt idx="0" formatCode="#,##0.00">
                  <c:v>532803639.01999998</c:v>
                </c:pt>
                <c:pt idx="1">
                  <c:v>569842739.47749996</c:v>
                </c:pt>
              </c:numCache>
            </c:numRef>
          </c:val>
          <c:extLst>
            <c:ext xmlns:c16="http://schemas.microsoft.com/office/drawing/2014/chart" uri="{C3380CC4-5D6E-409C-BE32-E72D297353CC}">
              <c16:uniqueId val="{00000000-9C30-4892-B527-0CE10A3A1123}"/>
            </c:ext>
          </c:extLst>
        </c:ser>
        <c:dLbls>
          <c:dLblPos val="inEnd"/>
          <c:showLegendKey val="0"/>
          <c:showVal val="1"/>
          <c:showCatName val="0"/>
          <c:showSerName val="0"/>
          <c:showPercent val="0"/>
          <c:showBubbleSize val="0"/>
        </c:dLbls>
        <c:gapWidth val="150"/>
        <c:overlap val="100"/>
        <c:axId val="1065874080"/>
        <c:axId val="1065875744"/>
      </c:barChart>
      <c:catAx>
        <c:axId val="106587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crossAx val="1065875744"/>
        <c:crosses val="autoZero"/>
        <c:auto val="1"/>
        <c:lblAlgn val="ctr"/>
        <c:lblOffset val="100"/>
        <c:noMultiLvlLbl val="0"/>
      </c:catAx>
      <c:valAx>
        <c:axId val="106587574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crossAx val="1065874080"/>
        <c:crosses val="autoZero"/>
        <c:crossBetween val="between"/>
        <c:dispUnits>
          <c:builtInUnit val="millions"/>
          <c:dispUnitsLbl>
            <c:layout>
              <c:manualLayout>
                <c:xMode val="edge"/>
                <c:yMode val="edge"/>
                <c:x val="6.391616968947556E-3"/>
                <c:y val="0.30504621720170982"/>
              </c:manualLayout>
            </c:layout>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Hoja1!$G$38</c:f>
              <c:strCache>
                <c:ptCount val="1"/>
                <c:pt idx="0">
                  <c:v>METRO</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strRef>
              <c:f>Hoja1!$H$36:$I$36</c:f>
              <c:strCache>
                <c:ptCount val="1"/>
                <c:pt idx="0">
                  <c:v>Proforma 2021</c:v>
                </c:pt>
              </c:strCache>
              <c:extLst/>
            </c:strRef>
          </c:cat>
          <c:val>
            <c:numRef>
              <c:f>Hoja1!$H$38:$I$38</c:f>
              <c:numCache>
                <c:formatCode>_(* #,##0.00_);_(* \(#,##0.00\);_(* "-"??_);_(@_)</c:formatCode>
                <c:ptCount val="1"/>
                <c:pt idx="0">
                  <c:v>185575586.59</c:v>
                </c:pt>
              </c:numCache>
              <c:extLst/>
            </c:numRef>
          </c:val>
          <c:extLst>
            <c:ext xmlns:c16="http://schemas.microsoft.com/office/drawing/2014/chart" uri="{C3380CC4-5D6E-409C-BE32-E72D297353CC}">
              <c16:uniqueId val="{00000000-74A6-4654-ABBC-59007A5DF639}"/>
            </c:ext>
          </c:extLst>
        </c:ser>
        <c:ser>
          <c:idx val="0"/>
          <c:order val="1"/>
          <c:tx>
            <c:strRef>
              <c:f>Hoja1!$G$37</c:f>
              <c:strCache>
                <c:ptCount val="1"/>
                <c:pt idx="0">
                  <c:v>MDMQ</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Hoja1!$H$36:$I$36</c:f>
              <c:strCache>
                <c:ptCount val="1"/>
                <c:pt idx="0">
                  <c:v>Proforma 2021</c:v>
                </c:pt>
              </c:strCache>
              <c:extLst/>
            </c:strRef>
          </c:cat>
          <c:val>
            <c:numRef>
              <c:f>Hoja1!$H$37:$I$37</c:f>
              <c:numCache>
                <c:formatCode>_(* #,##0.00_);_(* \(#,##0.00\);_(* "-"??_);_(@_)</c:formatCode>
                <c:ptCount val="1"/>
                <c:pt idx="0">
                  <c:v>569842739.47749996</c:v>
                </c:pt>
              </c:numCache>
              <c:extLst/>
            </c:numRef>
          </c:val>
          <c:extLst>
            <c:ext xmlns:c16="http://schemas.microsoft.com/office/drawing/2014/chart" uri="{C3380CC4-5D6E-409C-BE32-E72D297353CC}">
              <c16:uniqueId val="{00000001-74A6-4654-ABBC-59007A5DF639}"/>
            </c:ext>
          </c:extLst>
        </c:ser>
        <c:dLbls>
          <c:dLblPos val="inEnd"/>
          <c:showLegendKey val="0"/>
          <c:showVal val="1"/>
          <c:showCatName val="0"/>
          <c:showSerName val="0"/>
          <c:showPercent val="0"/>
          <c:showBubbleSize val="0"/>
        </c:dLbls>
        <c:gapWidth val="100"/>
        <c:overlap val="100"/>
        <c:axId val="1065874080"/>
        <c:axId val="1065875744"/>
      </c:barChart>
      <c:catAx>
        <c:axId val="106587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crossAx val="1065875744"/>
        <c:crosses val="autoZero"/>
        <c:auto val="1"/>
        <c:lblAlgn val="ctr"/>
        <c:lblOffset val="100"/>
        <c:noMultiLvlLbl val="0"/>
      </c:catAx>
      <c:valAx>
        <c:axId val="1065875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crossAx val="1065874080"/>
        <c:crosses val="autoZero"/>
        <c:crossBetween val="between"/>
        <c:dispUnits>
          <c:builtInUnit val="millions"/>
          <c:dispUnitsLbl>
            <c:layout>
              <c:manualLayout>
                <c:xMode val="edge"/>
                <c:yMode val="edge"/>
                <c:x val="1.6666666666666666E-2"/>
                <c:y val="0.3383796296296297"/>
              </c:manualLayout>
            </c:layout>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dispUnitsLbl>
        </c:dispUnits>
      </c:valAx>
      <c:spPr>
        <a:noFill/>
        <a:ln>
          <a:noFill/>
        </a:ln>
        <a:effectLst/>
      </c:spPr>
    </c:plotArea>
    <c:legend>
      <c:legendPos val="b"/>
      <c:layout>
        <c:manualLayout>
          <c:xMode val="edge"/>
          <c:yMode val="edge"/>
          <c:x val="0.40257724057010774"/>
          <c:y val="0.90872356135017451"/>
          <c:w val="0.29408937703900867"/>
          <c:h val="7.734331544700641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0.87461</cdr:x>
      <cdr:y>0.39995</cdr:y>
    </cdr:from>
    <cdr:to>
      <cdr:x>0.99371</cdr:x>
      <cdr:y>0.46987</cdr:y>
    </cdr:to>
    <cdr:sp macro="" textlink="">
      <cdr:nvSpPr>
        <cdr:cNvPr id="2" name="CuadroTexto 1"/>
        <cdr:cNvSpPr txBox="1"/>
      </cdr:nvSpPr>
      <cdr:spPr>
        <a:xfrm xmlns:a="http://schemas.openxmlformats.org/drawingml/2006/main">
          <a:off x="6715330" y="1822748"/>
          <a:ext cx="914400" cy="3186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EC" sz="1800" b="1" dirty="0" smtClean="0">
              <a:solidFill>
                <a:srgbClr val="FF0000"/>
              </a:solidFill>
              <a:effectLst>
                <a:outerShdw blurRad="38100" dist="38100" dir="2700000" algn="tl">
                  <a:srgbClr val="000000">
                    <a:alpha val="43137"/>
                  </a:srgbClr>
                </a:outerShdw>
              </a:effectLst>
            </a:rPr>
            <a:t>755,42</a:t>
          </a:r>
          <a:endParaRPr lang="es-EC" sz="1800" b="1" dirty="0">
            <a:solidFill>
              <a:srgbClr val="FF0000"/>
            </a:solidFill>
            <a:effectLst>
              <a:outerShdw blurRad="38100" dist="38100" dir="2700000" algn="tl">
                <a:srgbClr val="000000">
                  <a:alpha val="43137"/>
                </a:srgbClr>
              </a:outerShdw>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745A8-83E9-45A3-98ED-96F1F2A954FC}" type="datetimeFigureOut">
              <a:rPr lang="es-EC" smtClean="0"/>
              <a:t>9/12/2020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446A31-2866-4A72-8F91-5428F1BEE76C}" type="slidenum">
              <a:rPr lang="es-EC" smtClean="0"/>
              <a:t>‹Nº›</a:t>
            </a:fld>
            <a:endParaRPr lang="es-EC"/>
          </a:p>
        </p:txBody>
      </p:sp>
    </p:spTree>
    <p:extLst>
      <p:ext uri="{BB962C8B-B14F-4D97-AF65-F5344CB8AC3E}">
        <p14:creationId xmlns:p14="http://schemas.microsoft.com/office/powerpoint/2010/main" val="166379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10</a:t>
            </a:fld>
            <a:endParaRPr lang="es-EC" dirty="0"/>
          </a:p>
        </p:txBody>
      </p:sp>
    </p:spTree>
    <p:extLst>
      <p:ext uri="{BB962C8B-B14F-4D97-AF65-F5344CB8AC3E}">
        <p14:creationId xmlns:p14="http://schemas.microsoft.com/office/powerpoint/2010/main" val="163566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19</a:t>
            </a:fld>
            <a:endParaRPr lang="es-EC" dirty="0"/>
          </a:p>
        </p:txBody>
      </p:sp>
    </p:spTree>
    <p:extLst>
      <p:ext uri="{BB962C8B-B14F-4D97-AF65-F5344CB8AC3E}">
        <p14:creationId xmlns:p14="http://schemas.microsoft.com/office/powerpoint/2010/main" val="2924078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20</a:t>
            </a:fld>
            <a:endParaRPr lang="es-EC" dirty="0"/>
          </a:p>
        </p:txBody>
      </p:sp>
    </p:spTree>
    <p:extLst>
      <p:ext uri="{BB962C8B-B14F-4D97-AF65-F5344CB8AC3E}">
        <p14:creationId xmlns:p14="http://schemas.microsoft.com/office/powerpoint/2010/main" val="3265664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21</a:t>
            </a:fld>
            <a:endParaRPr lang="es-EC" dirty="0"/>
          </a:p>
        </p:txBody>
      </p:sp>
    </p:spTree>
    <p:extLst>
      <p:ext uri="{BB962C8B-B14F-4D97-AF65-F5344CB8AC3E}">
        <p14:creationId xmlns:p14="http://schemas.microsoft.com/office/powerpoint/2010/main" val="3956599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22</a:t>
            </a:fld>
            <a:endParaRPr lang="es-EC" dirty="0"/>
          </a:p>
        </p:txBody>
      </p:sp>
    </p:spTree>
    <p:extLst>
      <p:ext uri="{BB962C8B-B14F-4D97-AF65-F5344CB8AC3E}">
        <p14:creationId xmlns:p14="http://schemas.microsoft.com/office/powerpoint/2010/main" val="891028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23</a:t>
            </a:fld>
            <a:endParaRPr lang="es-EC" dirty="0"/>
          </a:p>
        </p:txBody>
      </p:sp>
    </p:spTree>
    <p:extLst>
      <p:ext uri="{BB962C8B-B14F-4D97-AF65-F5344CB8AC3E}">
        <p14:creationId xmlns:p14="http://schemas.microsoft.com/office/powerpoint/2010/main" val="964770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24</a:t>
            </a:fld>
            <a:endParaRPr lang="es-EC" dirty="0"/>
          </a:p>
        </p:txBody>
      </p:sp>
    </p:spTree>
    <p:extLst>
      <p:ext uri="{BB962C8B-B14F-4D97-AF65-F5344CB8AC3E}">
        <p14:creationId xmlns:p14="http://schemas.microsoft.com/office/powerpoint/2010/main" val="2173449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25</a:t>
            </a:fld>
            <a:endParaRPr lang="es-EC" dirty="0"/>
          </a:p>
        </p:txBody>
      </p:sp>
    </p:spTree>
    <p:extLst>
      <p:ext uri="{BB962C8B-B14F-4D97-AF65-F5344CB8AC3E}">
        <p14:creationId xmlns:p14="http://schemas.microsoft.com/office/powerpoint/2010/main" val="1109795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26</a:t>
            </a:fld>
            <a:endParaRPr lang="es-EC" dirty="0"/>
          </a:p>
        </p:txBody>
      </p:sp>
    </p:spTree>
    <p:extLst>
      <p:ext uri="{BB962C8B-B14F-4D97-AF65-F5344CB8AC3E}">
        <p14:creationId xmlns:p14="http://schemas.microsoft.com/office/powerpoint/2010/main" val="2513859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27</a:t>
            </a:fld>
            <a:endParaRPr lang="es-EC" dirty="0"/>
          </a:p>
        </p:txBody>
      </p:sp>
    </p:spTree>
    <p:extLst>
      <p:ext uri="{BB962C8B-B14F-4D97-AF65-F5344CB8AC3E}">
        <p14:creationId xmlns:p14="http://schemas.microsoft.com/office/powerpoint/2010/main" val="3914521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28</a:t>
            </a:fld>
            <a:endParaRPr lang="es-EC" dirty="0"/>
          </a:p>
        </p:txBody>
      </p:sp>
    </p:spTree>
    <p:extLst>
      <p:ext uri="{BB962C8B-B14F-4D97-AF65-F5344CB8AC3E}">
        <p14:creationId xmlns:p14="http://schemas.microsoft.com/office/powerpoint/2010/main" val="1121204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11</a:t>
            </a:fld>
            <a:endParaRPr lang="es-EC" dirty="0"/>
          </a:p>
        </p:txBody>
      </p:sp>
    </p:spTree>
    <p:extLst>
      <p:ext uri="{BB962C8B-B14F-4D97-AF65-F5344CB8AC3E}">
        <p14:creationId xmlns:p14="http://schemas.microsoft.com/office/powerpoint/2010/main" val="213708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12</a:t>
            </a:fld>
            <a:endParaRPr lang="es-EC" dirty="0"/>
          </a:p>
        </p:txBody>
      </p:sp>
    </p:spTree>
    <p:extLst>
      <p:ext uri="{BB962C8B-B14F-4D97-AF65-F5344CB8AC3E}">
        <p14:creationId xmlns:p14="http://schemas.microsoft.com/office/powerpoint/2010/main" val="217132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13</a:t>
            </a:fld>
            <a:endParaRPr lang="es-EC" dirty="0"/>
          </a:p>
        </p:txBody>
      </p:sp>
    </p:spTree>
    <p:extLst>
      <p:ext uri="{BB962C8B-B14F-4D97-AF65-F5344CB8AC3E}">
        <p14:creationId xmlns:p14="http://schemas.microsoft.com/office/powerpoint/2010/main" val="1162802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14</a:t>
            </a:fld>
            <a:endParaRPr lang="es-EC" dirty="0"/>
          </a:p>
        </p:txBody>
      </p:sp>
    </p:spTree>
    <p:extLst>
      <p:ext uri="{BB962C8B-B14F-4D97-AF65-F5344CB8AC3E}">
        <p14:creationId xmlns:p14="http://schemas.microsoft.com/office/powerpoint/2010/main" val="2750028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15</a:t>
            </a:fld>
            <a:endParaRPr lang="es-EC" dirty="0"/>
          </a:p>
        </p:txBody>
      </p:sp>
    </p:spTree>
    <p:extLst>
      <p:ext uri="{BB962C8B-B14F-4D97-AF65-F5344CB8AC3E}">
        <p14:creationId xmlns:p14="http://schemas.microsoft.com/office/powerpoint/2010/main" val="114969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16</a:t>
            </a:fld>
            <a:endParaRPr lang="es-EC" dirty="0"/>
          </a:p>
        </p:txBody>
      </p:sp>
    </p:spTree>
    <p:extLst>
      <p:ext uri="{BB962C8B-B14F-4D97-AF65-F5344CB8AC3E}">
        <p14:creationId xmlns:p14="http://schemas.microsoft.com/office/powerpoint/2010/main" val="223807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17</a:t>
            </a:fld>
            <a:endParaRPr lang="es-EC" dirty="0"/>
          </a:p>
        </p:txBody>
      </p:sp>
    </p:spTree>
    <p:extLst>
      <p:ext uri="{BB962C8B-B14F-4D97-AF65-F5344CB8AC3E}">
        <p14:creationId xmlns:p14="http://schemas.microsoft.com/office/powerpoint/2010/main" val="2954333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18</a:t>
            </a:fld>
            <a:endParaRPr lang="es-EC" dirty="0"/>
          </a:p>
        </p:txBody>
      </p:sp>
    </p:spTree>
    <p:extLst>
      <p:ext uri="{BB962C8B-B14F-4D97-AF65-F5344CB8AC3E}">
        <p14:creationId xmlns:p14="http://schemas.microsoft.com/office/powerpoint/2010/main" val="2627440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pic>
        <p:nvPicPr>
          <p:cNvPr id="7" name="Imagen 6" descr="cid:image001.png@01D51572.05FDECC0"/>
          <p:cNvPicPr/>
          <p:nvPr/>
        </p:nvPicPr>
        <p:blipFill>
          <a:blip r:embed="rId2">
            <a:extLst>
              <a:ext uri="{28A0092B-C50C-407E-A947-70E740481C1C}">
                <a14:useLocalDpi xmlns:a14="http://schemas.microsoft.com/office/drawing/2010/main" val="0"/>
              </a:ext>
            </a:extLst>
          </a:blip>
          <a:srcRect/>
          <a:stretch>
            <a:fillRect/>
          </a:stretch>
        </p:blipFill>
        <p:spPr bwMode="auto">
          <a:xfrm>
            <a:off x="10955803" y="71743"/>
            <a:ext cx="1096153" cy="661425"/>
          </a:xfrm>
          <a:prstGeom prst="rect">
            <a:avLst/>
          </a:prstGeom>
          <a:noFill/>
          <a:ln>
            <a:noFill/>
          </a:ln>
        </p:spPr>
      </p:pic>
      <p:cxnSp>
        <p:nvCxnSpPr>
          <p:cNvPr id="8" name="Conector angular 7"/>
          <p:cNvCxnSpPr/>
          <p:nvPr/>
        </p:nvCxnSpPr>
        <p:spPr>
          <a:xfrm rot="10800000" flipV="1">
            <a:off x="655361" y="648393"/>
            <a:ext cx="11321935" cy="5926974"/>
          </a:xfrm>
          <a:prstGeom prst="bentConnector3">
            <a:avLst>
              <a:gd name="adj1" fmla="val -73"/>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3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1825625"/>
            <a:ext cx="10515600" cy="43513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55C6B4A9-1611-4792-9094-5F34BCA07E0B}" type="datetimeFigureOut">
              <a:rPr lang="en-US" smtClean="0"/>
              <a:t>12/9/2020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106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prstGeom prst="rect">
            <a:avLst/>
          </a:prstGeo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3503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a:prstGeom prst="rect">
            <a:avLst/>
          </a:prstGeo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a:prstGeom prst="rect">
            <a:avLst/>
          </a:prstGeo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pic>
        <p:nvPicPr>
          <p:cNvPr id="18" name="Imagen 17" descr="cid:image001.png@01D51572.05FDECC0"/>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90205" y="71743"/>
            <a:ext cx="1861751" cy="908560"/>
          </a:xfrm>
          <a:prstGeom prst="rect">
            <a:avLst/>
          </a:prstGeom>
          <a:noFill/>
          <a:ln>
            <a:noFill/>
          </a:ln>
        </p:spPr>
      </p:pic>
      <p:cxnSp>
        <p:nvCxnSpPr>
          <p:cNvPr id="28" name="Conector angular 27"/>
          <p:cNvCxnSpPr/>
          <p:nvPr userDrawn="1"/>
        </p:nvCxnSpPr>
        <p:spPr>
          <a:xfrm rot="10800000" flipV="1">
            <a:off x="655362" y="1178011"/>
            <a:ext cx="11116508" cy="5397356"/>
          </a:xfrm>
          <a:prstGeom prst="bentConnector3">
            <a:avLst>
              <a:gd name="adj1" fmla="val 128"/>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389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9/12/2020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617748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9/12/2020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4191026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15A081D-BF18-4056-8E98-801FA5B5B750}" type="datetimeFigureOut">
              <a:rPr lang="es-EC" smtClean="0"/>
              <a:t>9/12/2020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9925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315A081D-BF18-4056-8E98-801FA5B5B750}" type="datetimeFigureOut">
              <a:rPr lang="es-EC" smtClean="0"/>
              <a:t>9/12/2020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740223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315A081D-BF18-4056-8E98-801FA5B5B750}" type="datetimeFigureOut">
              <a:rPr lang="es-EC" smtClean="0"/>
              <a:t>9/12/2020</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267061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315A081D-BF18-4056-8E98-801FA5B5B750}" type="datetimeFigureOut">
              <a:rPr lang="es-EC" smtClean="0"/>
              <a:t>9/12/2020</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796097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5A081D-BF18-4056-8E98-801FA5B5B750}" type="datetimeFigureOut">
              <a:rPr lang="es-EC" smtClean="0"/>
              <a:t>9/12/2020</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65115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contenido 2"/>
          <p:cNvSpPr>
            <a:spLocks noGrp="1"/>
          </p:cNvSpPr>
          <p:nvPr>
            <p:ph idx="1"/>
          </p:nvPr>
        </p:nvSpPr>
        <p:spPr>
          <a:xfrm>
            <a:off x="838200" y="1825625"/>
            <a:ext cx="10515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2A54C80-263E-416B-A8E0-580EDEADCBDC}" type="datetimeFigureOut">
              <a:rPr lang="en-US" smtClean="0"/>
              <a:t>12/9/2020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627216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15A081D-BF18-4056-8E98-801FA5B5B750}" type="datetimeFigureOut">
              <a:rPr lang="es-EC" smtClean="0"/>
              <a:t>9/12/2020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032021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15A081D-BF18-4056-8E98-801FA5B5B750}" type="datetimeFigureOut">
              <a:rPr lang="es-EC" smtClean="0"/>
              <a:t>9/12/2020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888589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9/12/2020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0566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9/12/2020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59108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a:prstGeom prst="rect">
            <a:avLst/>
          </a:prstGeo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310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42A54C80-263E-416B-A8E0-580EDEADCBDC}" type="datetimeFigureOut">
              <a:rPr lang="en-US" smtClean="0"/>
              <a:t>12/9/2020</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90692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0977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3039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7936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2A54C80-263E-416B-A8E0-580EDEADCBDC}" type="datetimeFigureOut">
              <a:rPr lang="en-US" smtClean="0"/>
              <a:t>12/9/2020</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81290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EC"/>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8728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12/9/2020</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pic>
        <p:nvPicPr>
          <p:cNvPr id="7" name="Imagen 6" descr="cid:image001.png@01D51572.05FDECC0"/>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527957" y="71743"/>
            <a:ext cx="1523999" cy="916798"/>
          </a:xfrm>
          <a:prstGeom prst="rect">
            <a:avLst/>
          </a:prstGeom>
          <a:noFill/>
          <a:ln>
            <a:noFill/>
          </a:ln>
        </p:spPr>
      </p:pic>
      <p:cxnSp>
        <p:nvCxnSpPr>
          <p:cNvPr id="8" name="Conector angular 7"/>
          <p:cNvCxnSpPr/>
          <p:nvPr userDrawn="1"/>
        </p:nvCxnSpPr>
        <p:spPr>
          <a:xfrm rot="10800000" flipV="1">
            <a:off x="655363" y="1194485"/>
            <a:ext cx="11264789" cy="5380881"/>
          </a:xfrm>
          <a:prstGeom prst="bentConnector3">
            <a:avLst>
              <a:gd name="adj1" fmla="val 126"/>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0539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A081D-BF18-4056-8E98-801FA5B5B750}" type="datetimeFigureOut">
              <a:rPr lang="es-EC" smtClean="0"/>
              <a:t>9/12/2020</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9DC5D-F116-4831-A23D-D2BDAAE70131}" type="slidenum">
              <a:rPr lang="es-EC" smtClean="0"/>
              <a:t>‹Nº›</a:t>
            </a:fld>
            <a:endParaRPr lang="es-EC"/>
          </a:p>
        </p:txBody>
      </p:sp>
    </p:spTree>
    <p:extLst>
      <p:ext uri="{BB962C8B-B14F-4D97-AF65-F5344CB8AC3E}">
        <p14:creationId xmlns:p14="http://schemas.microsoft.com/office/powerpoint/2010/main" val="294560224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61631" y="3616037"/>
            <a:ext cx="8460005" cy="2355274"/>
          </a:xfrm>
        </p:spPr>
        <p:txBody>
          <a:bodyPr/>
          <a:lstStyle/>
          <a:p>
            <a:pPr marL="182880" algn="ctr"/>
            <a:r>
              <a:rPr lang="es-MX" b="1" dirty="0">
                <a:solidFill>
                  <a:schemeClr val="accent1">
                    <a:lumMod val="75000"/>
                  </a:schemeClr>
                </a:solidFill>
                <a:effectLst>
                  <a:outerShdw blurRad="38100" dist="38100" dir="2700000" algn="tl">
                    <a:srgbClr val="000000">
                      <a:alpha val="43137"/>
                    </a:srgbClr>
                  </a:outerShdw>
                </a:effectLst>
              </a:rPr>
              <a:t>PROFORMA PRESUPUESTARIA 2021</a:t>
            </a:r>
            <a:endParaRPr lang="es-EC" b="1" dirty="0">
              <a:solidFill>
                <a:schemeClr val="tx1"/>
              </a:solidFill>
              <a:effectLst>
                <a:outerShdw blurRad="38100" dist="38100" dir="2700000" algn="tl">
                  <a:srgbClr val="000000">
                    <a:alpha val="43137"/>
                  </a:srgbClr>
                </a:outerShdw>
              </a:effectLst>
            </a:endParaRPr>
          </a:p>
        </p:txBody>
      </p:sp>
      <p:sp>
        <p:nvSpPr>
          <p:cNvPr id="3" name="1 Título"/>
          <p:cNvSpPr txBox="1">
            <a:spLocks/>
          </p:cNvSpPr>
          <p:nvPr/>
        </p:nvSpPr>
        <p:spPr>
          <a:xfrm>
            <a:off x="1861631" y="1039089"/>
            <a:ext cx="8136229" cy="2355274"/>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sz="7200" b="1" dirty="0">
                <a:solidFill>
                  <a:schemeClr val="accent1">
                    <a:lumMod val="75000"/>
                  </a:schemeClr>
                </a:solidFill>
                <a:effectLst>
                  <a:outerShdw blurRad="38100" dist="38100" dir="2700000" algn="tl">
                    <a:srgbClr val="000000">
                      <a:alpha val="43137"/>
                    </a:srgbClr>
                  </a:outerShdw>
                </a:effectLst>
              </a:rPr>
              <a:t>ADMINISTRACIÓN</a:t>
            </a:r>
            <a:br>
              <a:rPr lang="es-MX" sz="7200" b="1" dirty="0">
                <a:solidFill>
                  <a:schemeClr val="accent1">
                    <a:lumMod val="75000"/>
                  </a:schemeClr>
                </a:solidFill>
                <a:effectLst>
                  <a:outerShdw blurRad="38100" dist="38100" dir="2700000" algn="tl">
                    <a:srgbClr val="000000">
                      <a:alpha val="43137"/>
                    </a:srgbClr>
                  </a:outerShdw>
                </a:effectLst>
              </a:rPr>
            </a:br>
            <a:r>
              <a:rPr lang="es-MX" sz="7200" b="1" dirty="0">
                <a:solidFill>
                  <a:schemeClr val="accent1">
                    <a:lumMod val="75000"/>
                  </a:schemeClr>
                </a:solidFill>
                <a:effectLst>
                  <a:outerShdw blurRad="38100" dist="38100" dir="2700000" algn="tl">
                    <a:srgbClr val="000000">
                      <a:alpha val="43137"/>
                    </a:srgbClr>
                  </a:outerShdw>
                </a:effectLst>
              </a:rPr>
              <a:t>GENERAL</a:t>
            </a:r>
            <a:endParaRPr lang="es-EC" sz="4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926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769" y="405392"/>
            <a:ext cx="10515600" cy="1325563"/>
          </a:xfrm>
        </p:spPr>
        <p:txBody>
          <a:bodyPr/>
          <a:lstStyle/>
          <a:p>
            <a:pPr algn="just"/>
            <a:r>
              <a:rPr lang="es-MX" sz="2200" b="1" dirty="0">
                <a:effectLst>
                  <a:outerShdw blurRad="38100" dist="38100" dir="2700000" algn="tl">
                    <a:srgbClr val="000000">
                      <a:alpha val="43137"/>
                    </a:srgbClr>
                  </a:outerShdw>
                </a:effectLst>
              </a:rPr>
              <a:t>Indicar por qué inicialmente a la Comisión de Presupuesto, Finanzas y Tributación se presentó como ingresos propios el valor de aproximadamente $220´000.000 y después de pocos días se modificó la cifra </a:t>
            </a:r>
            <a:r>
              <a:rPr lang="es-MX" sz="2200" b="1" dirty="0" smtClean="0">
                <a:effectLst>
                  <a:outerShdw blurRad="38100" dist="38100" dir="2700000" algn="tl">
                    <a:srgbClr val="000000">
                      <a:alpha val="43137"/>
                    </a:srgbClr>
                  </a:outerShdw>
                </a:effectLst>
              </a:rPr>
              <a:t>a $246´000.000</a:t>
            </a:r>
            <a:r>
              <a:rPr lang="es-MX" sz="2200" b="1" dirty="0">
                <a:effectLst>
                  <a:outerShdw blurRad="38100" dist="38100" dir="2700000" algn="tl">
                    <a:srgbClr val="000000">
                      <a:alpha val="43137"/>
                    </a:srgbClr>
                  </a:outerShdw>
                </a:effectLst>
              </a:rPr>
              <a:t>. indicando que la cifra inicial se suponía estaba sustentada en proyecciones y en apego a la aplicación del artículo 236 del COOTAD</a:t>
            </a:r>
            <a:r>
              <a:rPr lang="es-MX" sz="2200" b="1" dirty="0" smtClean="0">
                <a:effectLst>
                  <a:outerShdw blurRad="38100" dist="38100" dir="2700000" algn="tl">
                    <a:srgbClr val="000000">
                      <a:alpha val="43137"/>
                    </a:srgbClr>
                  </a:outerShdw>
                </a:effectLst>
              </a:rPr>
              <a:t>.</a:t>
            </a:r>
            <a:endParaRPr lang="es-EC" sz="2200" b="1" dirty="0">
              <a:effectLst>
                <a:outerShdw blurRad="38100" dist="38100" dir="2700000" algn="tl">
                  <a:srgbClr val="000000">
                    <a:alpha val="43137"/>
                  </a:srgbClr>
                </a:outerShdw>
              </a:effectLst>
            </a:endParaRPr>
          </a:p>
        </p:txBody>
      </p:sp>
      <p:sp>
        <p:nvSpPr>
          <p:cNvPr id="4" name="Marcador de contenido 3"/>
          <p:cNvSpPr>
            <a:spLocks noGrp="1"/>
          </p:cNvSpPr>
          <p:nvPr>
            <p:ph sz="half" idx="2"/>
          </p:nvPr>
        </p:nvSpPr>
        <p:spPr>
          <a:xfrm>
            <a:off x="446369" y="1937038"/>
            <a:ext cx="5817321" cy="4560744"/>
          </a:xfrm>
        </p:spPr>
        <p:txBody>
          <a:bodyPr/>
          <a:lstStyle/>
          <a:p>
            <a:pPr algn="just">
              <a:lnSpc>
                <a:spcPct val="100000"/>
              </a:lnSpc>
            </a:pPr>
            <a:r>
              <a:rPr lang="es-MX" sz="1400" dirty="0" smtClean="0"/>
              <a:t>“</a:t>
            </a:r>
            <a:r>
              <a:rPr lang="es-MX" sz="1400" dirty="0"/>
              <a:t>Art. 235.- Plazo de la estimación provisional. - Corresponderá a la dirección financiera o a quien haga sus veces, efectuar antes del 30 de julio, una estimación provisional de los ingresos para el próximo ejercicio financiero</a:t>
            </a:r>
            <a:r>
              <a:rPr lang="es-MX" sz="1400" dirty="0" smtClean="0"/>
              <a:t>.”</a:t>
            </a:r>
            <a:endParaRPr lang="es-MX" sz="1400" dirty="0"/>
          </a:p>
          <a:p>
            <a:pPr algn="just">
              <a:lnSpc>
                <a:spcPct val="100000"/>
              </a:lnSpc>
            </a:pPr>
            <a:r>
              <a:rPr lang="es-MX" sz="1400" dirty="0" smtClean="0"/>
              <a:t>“</a:t>
            </a:r>
            <a:r>
              <a:rPr lang="es-MX" sz="1400" dirty="0"/>
              <a:t>Art. 236.- Base. - La base para la estimación de los ingresos será la suma resultante del promedio de los incrementos de recaudación de los últimos tres años más la recaudación efectiva del año inmediato anterior</a:t>
            </a:r>
            <a:r>
              <a:rPr lang="es-MX" sz="1400" dirty="0" smtClean="0"/>
              <a:t>.”</a:t>
            </a:r>
            <a:endParaRPr lang="es-MX" sz="1400" dirty="0"/>
          </a:p>
          <a:p>
            <a:pPr algn="just">
              <a:lnSpc>
                <a:spcPct val="100000"/>
              </a:lnSpc>
            </a:pPr>
            <a:r>
              <a:rPr lang="es-MX" sz="1400" dirty="0"/>
              <a:t>“La base así obtenida podrá ser aumentada o disminuida según las perspectivas económicas y fiscales que se prevean para el ejercicio vigente y para el año en que va a regir el presupuesto o de acuerdo a las nuevas disposiciones legales que modifiquen al rendimiento de la respectiva fuente de ingreso, o bien de conformidad a las mejoras introducidas en la administración tributaria</a:t>
            </a:r>
            <a:r>
              <a:rPr lang="es-MX" sz="1400" dirty="0" smtClean="0"/>
              <a:t>.”</a:t>
            </a:r>
            <a:endParaRPr lang="es-MX" sz="1400" dirty="0"/>
          </a:p>
          <a:p>
            <a:pPr algn="just">
              <a:lnSpc>
                <a:spcPct val="100000"/>
              </a:lnSpc>
            </a:pPr>
            <a:r>
              <a:rPr lang="es-MX" sz="1400" dirty="0" smtClean="0"/>
              <a:t>Al </a:t>
            </a:r>
            <a:r>
              <a:rPr lang="es-MX" sz="1400" dirty="0"/>
              <a:t>aplicar la </a:t>
            </a:r>
            <a:r>
              <a:rPr lang="es-MX" sz="1400" dirty="0" smtClean="0"/>
              <a:t>fó</a:t>
            </a:r>
            <a:r>
              <a:rPr lang="es-MX" sz="1400" dirty="0" smtClean="0"/>
              <a:t>rmula </a:t>
            </a:r>
            <a:r>
              <a:rPr lang="es-MX" sz="1400" dirty="0"/>
              <a:t>COOTAD, se </a:t>
            </a:r>
            <a:r>
              <a:rPr lang="es-MX" sz="1400" dirty="0" smtClean="0"/>
              <a:t>usan valores </a:t>
            </a:r>
            <a:r>
              <a:rPr lang="es-MX" sz="1400" dirty="0"/>
              <a:t>del año 2019 (año inmediato anterior), lo cual </a:t>
            </a:r>
            <a:r>
              <a:rPr lang="es-MX" sz="1400" dirty="0" smtClean="0"/>
              <a:t>no </a:t>
            </a:r>
            <a:r>
              <a:rPr lang="es-MX" sz="1400" dirty="0"/>
              <a:t>refleja el efecto del año </a:t>
            </a:r>
            <a:r>
              <a:rPr lang="es-MX" sz="1400" dirty="0" smtClean="0"/>
              <a:t>2020.</a:t>
            </a:r>
          </a:p>
          <a:p>
            <a:pPr algn="just">
              <a:lnSpc>
                <a:spcPct val="100000"/>
              </a:lnSpc>
            </a:pPr>
            <a:r>
              <a:rPr lang="es-MX" sz="1400" dirty="0"/>
              <a:t>S</a:t>
            </a:r>
            <a:r>
              <a:rPr lang="es-MX" sz="1400" dirty="0" smtClean="0"/>
              <a:t>e </a:t>
            </a:r>
            <a:r>
              <a:rPr lang="es-MX" sz="1400" dirty="0"/>
              <a:t>realizó un análisis con el recaudado actual </a:t>
            </a:r>
            <a:r>
              <a:rPr lang="es-MX" sz="1400" dirty="0" smtClean="0"/>
              <a:t>y se mantuvieron reuniones </a:t>
            </a:r>
            <a:r>
              <a:rPr lang="es-MX" sz="1400" dirty="0"/>
              <a:t>con el </a:t>
            </a:r>
            <a:r>
              <a:rPr lang="es-MX" sz="1400" dirty="0" smtClean="0"/>
              <a:t>MEF, lo que generó un incremento de </a:t>
            </a:r>
            <a:r>
              <a:rPr lang="es-MX" sz="1400" dirty="0"/>
              <a:t>la </a:t>
            </a:r>
            <a:r>
              <a:rPr lang="es-MX" sz="1400" dirty="0" smtClean="0"/>
              <a:t>asignación.</a:t>
            </a:r>
            <a:endParaRPr lang="es-MX" sz="1400" dirty="0"/>
          </a:p>
        </p:txBody>
      </p:sp>
      <p:pic>
        <p:nvPicPr>
          <p:cNvPr id="6" name="Marcador de contenido 10"/>
          <p:cNvPicPr>
            <a:picLocks noChangeAspect="1"/>
          </p:cNvPicPr>
          <p:nvPr/>
        </p:nvPicPr>
        <p:blipFill>
          <a:blip r:embed="rId3"/>
          <a:stretch>
            <a:fillRect/>
          </a:stretch>
        </p:blipFill>
        <p:spPr>
          <a:xfrm>
            <a:off x="6657109" y="2036618"/>
            <a:ext cx="5136658" cy="4142509"/>
          </a:xfrm>
          <a:prstGeom prst="rect">
            <a:avLst/>
          </a:prstGeom>
        </p:spPr>
      </p:pic>
    </p:spTree>
    <p:extLst>
      <p:ext uri="{BB962C8B-B14F-4D97-AF65-F5344CB8AC3E}">
        <p14:creationId xmlns:p14="http://schemas.microsoft.com/office/powerpoint/2010/main" val="1276689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766915"/>
            <a:ext cx="10515600" cy="1325563"/>
          </a:xfrm>
        </p:spPr>
        <p:txBody>
          <a:bodyPr/>
          <a:lstStyle/>
          <a:p>
            <a:r>
              <a:rPr lang="es-MX" sz="3200" b="1" dirty="0" smtClean="0">
                <a:effectLst>
                  <a:outerShdw blurRad="38100" dist="38100" dir="2700000" algn="tl">
                    <a:srgbClr val="000000">
                      <a:alpha val="43137"/>
                    </a:srgbClr>
                  </a:outerShdw>
                </a:effectLst>
              </a:rPr>
              <a:t>Establecer </a:t>
            </a:r>
            <a:r>
              <a:rPr lang="es-MX" sz="3200" b="1" dirty="0">
                <a:effectLst>
                  <a:outerShdw blurRad="38100" dist="38100" dir="2700000" algn="tl">
                    <a:srgbClr val="000000">
                      <a:alpha val="43137"/>
                    </a:srgbClr>
                  </a:outerShdw>
                </a:effectLst>
              </a:rPr>
              <a:t>y determinar por qué no se consideran los valores de saldos </a:t>
            </a:r>
            <a:r>
              <a:rPr lang="es-MX" sz="3200" b="1" dirty="0" smtClean="0">
                <a:effectLst>
                  <a:outerShdw blurRad="38100" dist="38100" dir="2700000" algn="tl">
                    <a:srgbClr val="000000">
                      <a:alpha val="43137"/>
                    </a:srgbClr>
                  </a:outerShdw>
                </a:effectLst>
              </a:rPr>
              <a:t>disponibles</a:t>
            </a:r>
            <a:endParaRPr lang="es-EC" sz="3200" b="1" dirty="0">
              <a:effectLst>
                <a:outerShdw blurRad="38100" dist="38100" dir="2700000" algn="tl">
                  <a:srgbClr val="000000">
                    <a:alpha val="43137"/>
                  </a:srgbClr>
                </a:outerShdw>
              </a:effectLst>
            </a:endParaRPr>
          </a:p>
        </p:txBody>
      </p:sp>
      <p:sp>
        <p:nvSpPr>
          <p:cNvPr id="4" name="Marcador de contenido 3"/>
          <p:cNvSpPr>
            <a:spLocks noGrp="1"/>
          </p:cNvSpPr>
          <p:nvPr>
            <p:ph sz="half" idx="2"/>
          </p:nvPr>
        </p:nvSpPr>
        <p:spPr>
          <a:xfrm>
            <a:off x="839788" y="1937038"/>
            <a:ext cx="10867303" cy="681471"/>
          </a:xfrm>
        </p:spPr>
        <p:txBody>
          <a:bodyPr/>
          <a:lstStyle/>
          <a:p>
            <a:pPr marL="0" indent="0" algn="just">
              <a:buNone/>
            </a:pPr>
            <a:r>
              <a:rPr lang="es-MX" sz="1800" dirty="0"/>
              <a:t>Conforme la actualidad financiera el GAD DMQ no cuenta con la liquidez necesaria para considerar valores en el ítem presupuestario de Saldos Disponibles.</a:t>
            </a:r>
          </a:p>
        </p:txBody>
      </p:sp>
    </p:spTree>
    <p:extLst>
      <p:ext uri="{BB962C8B-B14F-4D97-AF65-F5344CB8AC3E}">
        <p14:creationId xmlns:p14="http://schemas.microsoft.com/office/powerpoint/2010/main" val="1328451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1134" y="708889"/>
            <a:ext cx="10515600" cy="1837748"/>
          </a:xfrm>
        </p:spPr>
        <p:txBody>
          <a:bodyPr/>
          <a:lstStyle/>
          <a:p>
            <a:pPr algn="just"/>
            <a:r>
              <a:rPr lang="es-MX" sz="2400" b="1" dirty="0" smtClean="0">
                <a:effectLst>
                  <a:outerShdw blurRad="38100" dist="38100" dir="2700000" algn="tl">
                    <a:srgbClr val="000000">
                      <a:alpha val="43137"/>
                    </a:srgbClr>
                  </a:outerShdw>
                </a:effectLst>
              </a:rPr>
              <a:t>Presentar </a:t>
            </a:r>
            <a:r>
              <a:rPr lang="es-MX" sz="2400" b="1" dirty="0">
                <a:effectLst>
                  <a:outerShdw blurRad="38100" dist="38100" dir="2700000" algn="tl">
                    <a:srgbClr val="000000">
                      <a:alpha val="43137"/>
                    </a:srgbClr>
                  </a:outerShdw>
                </a:effectLst>
              </a:rPr>
              <a:t>informes actualizados que indiquen los valores de los ingresos de cada empresa metropolitana. Agregar cuadros demostrativos para cada rubro e indicando cómo se hicieron las estimaciones de los ingresos propios y las consideraciones para el cálculo de las reducciones. Entregar el detalle valorado de los terrenos municipales que se venderán y en qué precios se estima hacerlo.</a:t>
            </a:r>
            <a:endParaRPr lang="es-EC" sz="2400" b="1" dirty="0">
              <a:effectLst>
                <a:outerShdw blurRad="38100" dist="38100" dir="2700000" algn="tl">
                  <a:srgbClr val="000000">
                    <a:alpha val="43137"/>
                  </a:srgbClr>
                </a:outerShdw>
              </a:effectLst>
            </a:endParaRPr>
          </a:p>
        </p:txBody>
      </p:sp>
      <p:sp>
        <p:nvSpPr>
          <p:cNvPr id="4" name="Marcador de contenido 3"/>
          <p:cNvSpPr>
            <a:spLocks noGrp="1"/>
          </p:cNvSpPr>
          <p:nvPr>
            <p:ph sz="half" idx="2"/>
          </p:nvPr>
        </p:nvSpPr>
        <p:spPr>
          <a:xfrm>
            <a:off x="521135" y="2782164"/>
            <a:ext cx="10515600" cy="2524127"/>
          </a:xfrm>
        </p:spPr>
        <p:txBody>
          <a:bodyPr/>
          <a:lstStyle/>
          <a:p>
            <a:pPr marL="0" indent="0" algn="just">
              <a:buNone/>
            </a:pPr>
            <a:r>
              <a:rPr lang="es-MX" sz="1800" dirty="0" smtClean="0"/>
              <a:t>Mediante Oficio </a:t>
            </a:r>
            <a:r>
              <a:rPr lang="es-MX" sz="1800" dirty="0"/>
              <a:t>Nro. </a:t>
            </a:r>
            <a:r>
              <a:rPr lang="es-MX" sz="1800" dirty="0" smtClean="0"/>
              <a:t>GADDMQ-AG-2020-0956-O se remiten la siguiente información: </a:t>
            </a:r>
          </a:p>
          <a:p>
            <a:pPr marL="0" indent="0" algn="just">
              <a:buNone/>
            </a:pPr>
            <a:endParaRPr lang="es-MX" sz="1800" dirty="0"/>
          </a:p>
          <a:p>
            <a:pPr algn="just"/>
            <a:r>
              <a:rPr lang="es-MX" sz="1800" dirty="0" smtClean="0"/>
              <a:t>Anexo 1 corresponde </a:t>
            </a:r>
            <a:r>
              <a:rPr lang="es-MX" sz="1800" dirty="0" smtClean="0"/>
              <a:t>a </a:t>
            </a:r>
            <a:r>
              <a:rPr lang="es-MX" sz="1800" dirty="0"/>
              <a:t>las estimaciones de </a:t>
            </a:r>
            <a:r>
              <a:rPr lang="es-MX" sz="1800" dirty="0" smtClean="0"/>
              <a:t>ingresos.</a:t>
            </a:r>
            <a:endParaRPr lang="es-MX" sz="1800" dirty="0"/>
          </a:p>
          <a:p>
            <a:pPr algn="just"/>
            <a:r>
              <a:rPr lang="es-MX" sz="1800" dirty="0"/>
              <a:t>Anexo 2 </a:t>
            </a:r>
            <a:r>
              <a:rPr lang="es-MX" sz="1800" dirty="0" smtClean="0"/>
              <a:t>corresponde al detalle </a:t>
            </a:r>
            <a:r>
              <a:rPr lang="es-MX" sz="1800" dirty="0"/>
              <a:t>de los inmuebles, remitido por la Dirección de Gestión de Bienes </a:t>
            </a:r>
            <a:r>
              <a:rPr lang="es-MX" sz="1800" dirty="0" smtClean="0"/>
              <a:t>inmuebles</a:t>
            </a:r>
          </a:p>
          <a:p>
            <a:pPr algn="just"/>
            <a:endParaRPr lang="es-MX" sz="1800" dirty="0"/>
          </a:p>
          <a:p>
            <a:pPr marL="0" indent="0" algn="just">
              <a:buNone/>
            </a:pPr>
            <a:r>
              <a:rPr lang="es-MX" sz="1800" b="1" dirty="0" smtClean="0"/>
              <a:t>Sin embargo de este </a:t>
            </a:r>
            <a:r>
              <a:rPr lang="es-MX" sz="1800" b="1" dirty="0"/>
              <a:t>ultimo </a:t>
            </a:r>
            <a:r>
              <a:rPr lang="es-MX" sz="1800" b="1" dirty="0" smtClean="0"/>
              <a:t>punto se proponen en una primera fase, 64 inmuebles con un valor referencial de  </a:t>
            </a:r>
            <a:r>
              <a:rPr lang="es-MX" sz="1800" b="1" dirty="0"/>
              <a:t>$8.112.753,80 </a:t>
            </a:r>
          </a:p>
          <a:p>
            <a:pPr marL="0" indent="0" algn="just">
              <a:buNone/>
            </a:pPr>
            <a:endParaRPr lang="es-MX" sz="1800" dirty="0"/>
          </a:p>
        </p:txBody>
      </p:sp>
    </p:spTree>
    <p:extLst>
      <p:ext uri="{BB962C8B-B14F-4D97-AF65-F5344CB8AC3E}">
        <p14:creationId xmlns:p14="http://schemas.microsoft.com/office/powerpoint/2010/main" val="496076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1238" y="725355"/>
            <a:ext cx="10515600" cy="2027173"/>
          </a:xfrm>
        </p:spPr>
        <p:txBody>
          <a:bodyPr/>
          <a:lstStyle/>
          <a:p>
            <a:pPr algn="just"/>
            <a:r>
              <a:rPr lang="es-MX" sz="2400" b="1" dirty="0" smtClean="0">
                <a:effectLst>
                  <a:outerShdw blurRad="38100" dist="38100" dir="2700000" algn="tl">
                    <a:srgbClr val="000000">
                      <a:alpha val="43137"/>
                    </a:srgbClr>
                  </a:outerShdw>
                </a:effectLst>
              </a:rPr>
              <a:t>Observar </a:t>
            </a:r>
            <a:r>
              <a:rPr lang="es-MX" sz="2400" b="1" dirty="0">
                <a:effectLst>
                  <a:outerShdw blurRad="38100" dist="38100" dir="2700000" algn="tl">
                    <a:srgbClr val="000000">
                      <a:alpha val="43137"/>
                    </a:srgbClr>
                  </a:outerShdw>
                </a:effectLst>
              </a:rPr>
              <a:t>que en la proforma del año 2020 por impuesto predial urbano se indicó que ingresaría $75´000.000 , y en la proforma del año 2021, se especifica que el ingreso por este impuesto llegaría a ser únicamente por $53´000.000, y se indique el monto real del valor ingresado en el 2020 y en base a qué se realizó la proyección del ingreso para el 2021, considerando que se deberán establecer estrategias para mejorar la </a:t>
            </a:r>
            <a:r>
              <a:rPr lang="es-MX" sz="2400" b="1" dirty="0" smtClean="0">
                <a:effectLst>
                  <a:outerShdw blurRad="38100" dist="38100" dir="2700000" algn="tl">
                    <a:srgbClr val="000000">
                      <a:alpha val="43137"/>
                    </a:srgbClr>
                  </a:outerShdw>
                </a:effectLst>
              </a:rPr>
              <a:t>recaudación</a:t>
            </a:r>
            <a:endParaRPr lang="es-EC" sz="2400" b="1" dirty="0">
              <a:effectLst>
                <a:outerShdw blurRad="38100" dist="38100" dir="2700000" algn="tl">
                  <a:srgbClr val="000000">
                    <a:alpha val="43137"/>
                  </a:srgbClr>
                </a:outerShdw>
              </a:effectLst>
            </a:endParaRPr>
          </a:p>
        </p:txBody>
      </p:sp>
      <p:sp>
        <p:nvSpPr>
          <p:cNvPr id="4" name="Marcador de contenido 3"/>
          <p:cNvSpPr>
            <a:spLocks noGrp="1"/>
          </p:cNvSpPr>
          <p:nvPr>
            <p:ph sz="half" idx="2"/>
          </p:nvPr>
        </p:nvSpPr>
        <p:spPr>
          <a:xfrm>
            <a:off x="839788" y="3128532"/>
            <a:ext cx="10515600" cy="681470"/>
          </a:xfrm>
        </p:spPr>
        <p:txBody>
          <a:bodyPr/>
          <a:lstStyle/>
          <a:p>
            <a:pPr marL="0" indent="0" algn="just">
              <a:buNone/>
            </a:pPr>
            <a:r>
              <a:rPr lang="es-MX" sz="1800" dirty="0"/>
              <a:t>S</a:t>
            </a:r>
            <a:r>
              <a:rPr lang="es-MX" sz="1800" dirty="0" smtClean="0"/>
              <a:t>e </a:t>
            </a:r>
            <a:r>
              <a:rPr lang="es-MX" sz="1800" dirty="0"/>
              <a:t>presenta el valor codificado del presupuesto 2020 y el monto considerado en la Proforma Presupuestaria 2021.</a:t>
            </a:r>
          </a:p>
        </p:txBody>
      </p:sp>
      <p:sp>
        <p:nvSpPr>
          <p:cNvPr id="8" name="Rectángulo 7"/>
          <p:cNvSpPr/>
          <p:nvPr/>
        </p:nvSpPr>
        <p:spPr>
          <a:xfrm>
            <a:off x="691078" y="6097943"/>
            <a:ext cx="6096000" cy="461729"/>
          </a:xfrm>
          <a:prstGeom prst="rect">
            <a:avLst/>
          </a:prstGeom>
        </p:spPr>
        <p:txBody>
          <a:bodyPr>
            <a:spAutoFit/>
          </a:bodyPr>
          <a:lstStyle/>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Elaboración: </a:t>
            </a:r>
            <a:r>
              <a:rPr lang="es-EC" sz="1200" dirty="0">
                <a:latin typeface="Calibri" panose="020F0502020204030204" pitchFamily="34" charset="0"/>
                <a:ea typeface="Calibri" panose="020F0502020204030204" pitchFamily="34" charset="0"/>
                <a:cs typeface="Arial" panose="020B0604020202020204" pitchFamily="34" charset="0"/>
              </a:rPr>
              <a:t>Unidad Presupuesto-DMF</a:t>
            </a:r>
            <a:endParaRPr lang="es-EC" sz="1400" dirty="0">
              <a:latin typeface="Calibri" panose="020F0502020204030204" pitchFamily="34" charset="0"/>
              <a:ea typeface="Calibri" panose="020F0502020204030204" pitchFamily="34" charset="0"/>
              <a:cs typeface="Arial" panose="020B0604020202020204" pitchFamily="34" charset="0"/>
            </a:endParaRPr>
          </a:p>
          <a:p>
            <a:pPr>
              <a:lnSpc>
                <a:spcPts val="5"/>
              </a:lnSpc>
              <a:spcAft>
                <a:spcPts val="0"/>
              </a:spcAft>
            </a:pPr>
            <a:r>
              <a:rPr lang="es-EC" sz="1400" dirty="0">
                <a:latin typeface="Times New Roman" panose="02020603050405020304" pitchFamily="18" charset="0"/>
                <a:ea typeface="Times New Roman" panose="02020603050405020304" pitchFamily="18" charset="0"/>
                <a:cs typeface="Arial" panose="020B0604020202020204" pitchFamily="34" charset="0"/>
              </a:rPr>
              <a:t> </a:t>
            </a:r>
            <a:endParaRPr lang="es-EC" sz="1400" dirty="0">
              <a:latin typeface="Calibri" panose="020F0502020204030204" pitchFamily="34" charset="0"/>
              <a:ea typeface="Calibri" panose="020F0502020204030204" pitchFamily="34" charset="0"/>
              <a:cs typeface="Arial" panose="020B0604020202020204" pitchFamily="34" charset="0"/>
            </a:endParaRPr>
          </a:p>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Fuente: </a:t>
            </a:r>
            <a:r>
              <a:rPr lang="es-EC" sz="1200" dirty="0" err="1">
                <a:latin typeface="Calibri" panose="020F0502020204030204" pitchFamily="34" charset="0"/>
                <a:ea typeface="Calibri" panose="020F0502020204030204" pitchFamily="34" charset="0"/>
                <a:cs typeface="Arial" panose="020B0604020202020204" pitchFamily="34" charset="0"/>
              </a:rPr>
              <a:t>Sipari</a:t>
            </a:r>
            <a:endParaRPr lang="es-EC"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Imagen 4"/>
          <p:cNvPicPr>
            <a:picLocks noChangeAspect="1"/>
          </p:cNvPicPr>
          <p:nvPr/>
        </p:nvPicPr>
        <p:blipFill>
          <a:blip r:embed="rId3"/>
          <a:stretch>
            <a:fillRect/>
          </a:stretch>
        </p:blipFill>
        <p:spPr>
          <a:xfrm>
            <a:off x="1733575" y="4266776"/>
            <a:ext cx="8657916" cy="1319608"/>
          </a:xfrm>
          <a:prstGeom prst="rect">
            <a:avLst/>
          </a:prstGeom>
        </p:spPr>
      </p:pic>
    </p:spTree>
    <p:extLst>
      <p:ext uri="{BB962C8B-B14F-4D97-AF65-F5344CB8AC3E}">
        <p14:creationId xmlns:p14="http://schemas.microsoft.com/office/powerpoint/2010/main" val="1991339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8112" y="586800"/>
            <a:ext cx="10515600" cy="1325563"/>
          </a:xfrm>
        </p:spPr>
        <p:txBody>
          <a:bodyPr/>
          <a:lstStyle/>
          <a:p>
            <a:r>
              <a:rPr lang="es-MX" sz="2400" b="1" dirty="0" smtClean="0">
                <a:effectLst>
                  <a:outerShdw blurRad="38100" dist="38100" dir="2700000" algn="tl">
                    <a:srgbClr val="000000">
                      <a:alpha val="43137"/>
                    </a:srgbClr>
                  </a:outerShdw>
                </a:effectLst>
              </a:rPr>
              <a:t>Conocer </a:t>
            </a:r>
            <a:r>
              <a:rPr lang="es-MX" sz="2400" b="1" dirty="0">
                <a:effectLst>
                  <a:outerShdw blurRad="38100" dist="38100" dir="2700000" algn="tl">
                    <a:srgbClr val="000000">
                      <a:alpha val="43137"/>
                    </a:srgbClr>
                  </a:outerShdw>
                </a:effectLst>
              </a:rPr>
              <a:t>cuáles son los montos de recaudación del </a:t>
            </a:r>
            <a:r>
              <a:rPr lang="es-MX" sz="2400" b="1" dirty="0" smtClean="0">
                <a:effectLst>
                  <a:outerShdw blurRad="38100" dist="38100" dir="2700000" algn="tl">
                    <a:srgbClr val="000000">
                      <a:alpha val="43137"/>
                    </a:srgbClr>
                  </a:outerShdw>
                </a:effectLst>
              </a:rPr>
              <a:t>ingreso tributario </a:t>
            </a:r>
            <a:r>
              <a:rPr lang="es-MX" sz="2400" b="1" dirty="0">
                <a:effectLst>
                  <a:outerShdw blurRad="38100" dist="38100" dir="2700000" algn="tl">
                    <a:srgbClr val="000000">
                      <a:alpha val="43137"/>
                    </a:srgbClr>
                  </a:outerShdw>
                </a:effectLst>
              </a:rPr>
              <a:t>y no tributario de años anteriores, y donde se visualiza o registra dentro de la proforma presupuestaria del año 2021</a:t>
            </a:r>
            <a:endParaRPr lang="es-EC" sz="2400" b="1" dirty="0">
              <a:effectLst>
                <a:outerShdw blurRad="38100" dist="38100" dir="2700000" algn="tl">
                  <a:srgbClr val="000000">
                    <a:alpha val="43137"/>
                  </a:srgbClr>
                </a:outerShdw>
              </a:effectLst>
            </a:endParaRPr>
          </a:p>
        </p:txBody>
      </p:sp>
      <p:sp>
        <p:nvSpPr>
          <p:cNvPr id="8" name="Rectángulo 7"/>
          <p:cNvSpPr/>
          <p:nvPr/>
        </p:nvSpPr>
        <p:spPr>
          <a:xfrm>
            <a:off x="618112" y="5720425"/>
            <a:ext cx="6096000" cy="461729"/>
          </a:xfrm>
          <a:prstGeom prst="rect">
            <a:avLst/>
          </a:prstGeom>
        </p:spPr>
        <p:txBody>
          <a:bodyPr>
            <a:spAutoFit/>
          </a:bodyPr>
          <a:lstStyle/>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Elaboración: </a:t>
            </a:r>
            <a:r>
              <a:rPr lang="es-EC" sz="1200" dirty="0">
                <a:latin typeface="Calibri" panose="020F0502020204030204" pitchFamily="34" charset="0"/>
                <a:ea typeface="Calibri" panose="020F0502020204030204" pitchFamily="34" charset="0"/>
                <a:cs typeface="Arial" panose="020B0604020202020204" pitchFamily="34" charset="0"/>
              </a:rPr>
              <a:t>Unidad Presupuesto-DMF</a:t>
            </a:r>
            <a:endParaRPr lang="es-EC" sz="1400" dirty="0">
              <a:latin typeface="Calibri" panose="020F0502020204030204" pitchFamily="34" charset="0"/>
              <a:ea typeface="Calibri" panose="020F0502020204030204" pitchFamily="34" charset="0"/>
              <a:cs typeface="Arial" panose="020B0604020202020204" pitchFamily="34" charset="0"/>
            </a:endParaRPr>
          </a:p>
          <a:p>
            <a:pPr>
              <a:lnSpc>
                <a:spcPts val="5"/>
              </a:lnSpc>
              <a:spcAft>
                <a:spcPts val="0"/>
              </a:spcAft>
            </a:pPr>
            <a:r>
              <a:rPr lang="es-EC" sz="1400" dirty="0">
                <a:latin typeface="Times New Roman" panose="02020603050405020304" pitchFamily="18" charset="0"/>
                <a:ea typeface="Times New Roman" panose="02020603050405020304" pitchFamily="18" charset="0"/>
                <a:cs typeface="Arial" panose="020B0604020202020204" pitchFamily="34" charset="0"/>
              </a:rPr>
              <a:t> </a:t>
            </a:r>
            <a:endParaRPr lang="es-EC" sz="1400" dirty="0">
              <a:latin typeface="Calibri" panose="020F0502020204030204" pitchFamily="34" charset="0"/>
              <a:ea typeface="Calibri" panose="020F0502020204030204" pitchFamily="34" charset="0"/>
              <a:cs typeface="Arial" panose="020B0604020202020204" pitchFamily="34" charset="0"/>
            </a:endParaRPr>
          </a:p>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Fuente: </a:t>
            </a:r>
            <a:r>
              <a:rPr lang="es-EC" sz="1200" dirty="0" err="1">
                <a:latin typeface="Calibri" panose="020F0502020204030204" pitchFamily="34" charset="0"/>
                <a:ea typeface="Calibri" panose="020F0502020204030204" pitchFamily="34" charset="0"/>
                <a:cs typeface="Arial" panose="020B0604020202020204" pitchFamily="34" charset="0"/>
              </a:rPr>
              <a:t>Sipari</a:t>
            </a:r>
            <a:endParaRPr lang="es-EC"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n 2"/>
          <p:cNvPicPr>
            <a:picLocks noChangeAspect="1"/>
          </p:cNvPicPr>
          <p:nvPr/>
        </p:nvPicPr>
        <p:blipFill>
          <a:blip r:embed="rId3"/>
          <a:stretch>
            <a:fillRect/>
          </a:stretch>
        </p:blipFill>
        <p:spPr>
          <a:xfrm>
            <a:off x="618112" y="2160036"/>
            <a:ext cx="10480229" cy="3312716"/>
          </a:xfrm>
          <a:prstGeom prst="rect">
            <a:avLst/>
          </a:prstGeom>
        </p:spPr>
      </p:pic>
    </p:spTree>
    <p:extLst>
      <p:ext uri="{BB962C8B-B14F-4D97-AF65-F5344CB8AC3E}">
        <p14:creationId xmlns:p14="http://schemas.microsoft.com/office/powerpoint/2010/main" val="1710454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1021805"/>
            <a:ext cx="10515600" cy="2710579"/>
          </a:xfrm>
          <a:solidFill>
            <a:schemeClr val="bg1"/>
          </a:solidFill>
        </p:spPr>
        <p:txBody>
          <a:bodyPr/>
          <a:lstStyle/>
          <a:p>
            <a:pPr algn="just"/>
            <a:r>
              <a:rPr lang="es-MX" sz="2400" b="1" dirty="0" smtClean="0">
                <a:effectLst>
                  <a:outerShdw blurRad="38100" dist="38100" dir="2700000" algn="tl">
                    <a:srgbClr val="000000">
                      <a:alpha val="43137"/>
                    </a:srgbClr>
                  </a:outerShdw>
                </a:effectLst>
              </a:rPr>
              <a:t>Revisar </a:t>
            </a:r>
            <a:r>
              <a:rPr lang="es-MX" sz="2400" b="1" dirty="0">
                <a:effectLst>
                  <a:outerShdw blurRad="38100" dist="38100" dir="2700000" algn="tl">
                    <a:srgbClr val="000000">
                      <a:alpha val="43137"/>
                    </a:srgbClr>
                  </a:outerShdw>
                </a:effectLst>
              </a:rPr>
              <a:t>que en el rubro 38 de las cuentas pendientes por cobrar, en el codificado 2020 existe alrededor de $54´000.000.00, sin embargo, en la proforma del 2021 aparece solamente $6´000.000,00, movimiento que se deberá aclarar y se detalle en dónde se encuentran los valores de cuentas por cobrar y que además se explique </a:t>
            </a:r>
            <a:r>
              <a:rPr lang="es-MX" sz="2400" b="1" dirty="0" smtClean="0">
                <a:effectLst>
                  <a:outerShdw blurRad="38100" dist="38100" dir="2700000" algn="tl">
                    <a:srgbClr val="000000">
                      <a:alpha val="43137"/>
                    </a:srgbClr>
                  </a:outerShdw>
                </a:effectLst>
              </a:rPr>
              <a:t>y transparente </a:t>
            </a:r>
            <a:r>
              <a:rPr lang="es-MX" sz="2400" b="1" dirty="0">
                <a:effectLst>
                  <a:outerShdw blurRad="38100" dist="38100" dir="2700000" algn="tl">
                    <a:srgbClr val="000000">
                      <a:alpha val="43137"/>
                    </a:srgbClr>
                  </a:outerShdw>
                </a:effectLst>
              </a:rPr>
              <a:t>las cuentas por cobrar de años anteriores, debido que de tal manera, se podrá evidenciar la gestión del área de coactivas; Se informe al detalle lo recaudado de años anteriores de los impuestos Tributarios y No tributarios por gestión del área de Coactiva.</a:t>
            </a:r>
            <a:endParaRPr lang="es-EC" sz="2400" b="1" dirty="0">
              <a:effectLst>
                <a:outerShdw blurRad="38100" dist="38100" dir="2700000" algn="tl">
                  <a:srgbClr val="000000">
                    <a:alpha val="43137"/>
                  </a:srgbClr>
                </a:outerShdw>
              </a:effectLst>
            </a:endParaRPr>
          </a:p>
        </p:txBody>
      </p:sp>
      <p:sp>
        <p:nvSpPr>
          <p:cNvPr id="4" name="CuadroTexto 3"/>
          <p:cNvSpPr txBox="1"/>
          <p:nvPr/>
        </p:nvSpPr>
        <p:spPr>
          <a:xfrm>
            <a:off x="839788" y="4181317"/>
            <a:ext cx="10515600" cy="1200329"/>
          </a:xfrm>
          <a:prstGeom prst="rect">
            <a:avLst/>
          </a:prstGeom>
          <a:noFill/>
        </p:spPr>
        <p:txBody>
          <a:bodyPr wrap="square" rtlCol="0">
            <a:spAutoFit/>
          </a:bodyPr>
          <a:lstStyle/>
          <a:p>
            <a:pPr algn="just"/>
            <a:r>
              <a:rPr lang="es-EC" dirty="0" smtClean="0"/>
              <a:t>Los valores que se registraron en la proforma 2021 inicial, corresponden a las proyecciones a junio y agosto 2020 basadas en el recaudado, por tanto, se han considerado los siguientes valores: USD 3´147.440,57 por </a:t>
            </a:r>
            <a:r>
              <a:rPr lang="es-EC" dirty="0"/>
              <a:t>gestión coactiva, USD </a:t>
            </a:r>
            <a:r>
              <a:rPr lang="es-EC" dirty="0" smtClean="0"/>
              <a:t>3´050.000,00 por convenios de facilidades de pagos y una aproximación de ingresos por valores de años anteriores de USD 10´000.000,00.</a:t>
            </a:r>
            <a:endParaRPr lang="es-EC" dirty="0"/>
          </a:p>
        </p:txBody>
      </p:sp>
    </p:spTree>
    <p:extLst>
      <p:ext uri="{BB962C8B-B14F-4D97-AF65-F5344CB8AC3E}">
        <p14:creationId xmlns:p14="http://schemas.microsoft.com/office/powerpoint/2010/main" val="268365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838200" y="1049772"/>
            <a:ext cx="10515600" cy="4699863"/>
          </a:xfrm>
        </p:spPr>
        <p:txBody>
          <a:bodyPr/>
          <a:lstStyle/>
          <a:p>
            <a:r>
              <a:rPr lang="es-MX" sz="2000" dirty="0"/>
              <a:t>Se sugiere cambiar la redacción del segundo párrafo de la motivación por el siguiente: “En el Ecuador, respecto al manejo de las finanzas públicas, la Carta Magna determina que, todos los niveles de gobierno conducirán de forma sostenible, responsable y transparente y procurarán la estabilidad económica.”</a:t>
            </a:r>
          </a:p>
          <a:p>
            <a:pPr marL="0" indent="0">
              <a:buNone/>
            </a:pPr>
            <a:r>
              <a:rPr lang="es-MX" sz="2000" dirty="0"/>
              <a:t>Se sugiere añadir los siguientes artículos del </a:t>
            </a:r>
            <a:r>
              <a:rPr lang="es-MX" sz="2000" dirty="0" smtClean="0"/>
              <a:t>COOTAD:</a:t>
            </a:r>
            <a:endParaRPr lang="es-MX" sz="2000" dirty="0"/>
          </a:p>
          <a:p>
            <a:r>
              <a:rPr lang="es-MX" sz="2000" dirty="0"/>
              <a:t>“Art. 218.- Aprobación. - El órgano legislativo, y de fiscalización aprobará el presupuesto general del respectivo gobierno autónomo descentralizado; además conocerá los presupuestos de sus empresas públicas o mixtas aprobados por los respectivos directorios.”</a:t>
            </a:r>
          </a:p>
          <a:p>
            <a:r>
              <a:rPr lang="es-MX" sz="2000" dirty="0"/>
              <a:t> “Art. 240.- Anteproyecto de presupuesto. - Sobre la base del cálculo de ingresos y de las previsiones de gastos, la persona responsable de las finanzas o su equivalente preparará el anteproyecto de presupuesto y lo presentará a consideración del Ejecutivo local hasta el 20 de </a:t>
            </a:r>
            <a:r>
              <a:rPr lang="es-MX" sz="2000" dirty="0" smtClean="0"/>
              <a:t>octubre.”</a:t>
            </a:r>
          </a:p>
          <a:p>
            <a:pPr marL="0" indent="0">
              <a:buNone/>
            </a:pPr>
            <a:endParaRPr lang="es-MX" sz="2000" b="1" dirty="0" smtClean="0">
              <a:effectLst>
                <a:outerShdw blurRad="38100" dist="38100" dir="2700000" algn="tl">
                  <a:srgbClr val="000000">
                    <a:alpha val="43137"/>
                  </a:srgbClr>
                </a:outerShdw>
              </a:effectLst>
            </a:endParaRPr>
          </a:p>
          <a:p>
            <a:pPr marL="0" indent="0">
              <a:buNone/>
            </a:pPr>
            <a:r>
              <a:rPr lang="es-MX" sz="2000" b="1" dirty="0" smtClean="0">
                <a:solidFill>
                  <a:srgbClr val="FF0000"/>
                </a:solidFill>
              </a:rPr>
              <a:t>Se considera </a:t>
            </a:r>
            <a:r>
              <a:rPr lang="es-MX" sz="2000" b="1" dirty="0">
                <a:solidFill>
                  <a:srgbClr val="FF0000"/>
                </a:solidFill>
              </a:rPr>
              <a:t>lo señalado.</a:t>
            </a:r>
            <a:endParaRPr lang="es-MX" sz="2000" dirty="0">
              <a:solidFill>
                <a:srgbClr val="FF0000"/>
              </a:solidFill>
            </a:endParaRPr>
          </a:p>
        </p:txBody>
      </p:sp>
      <p:sp>
        <p:nvSpPr>
          <p:cNvPr id="5" name="Título 4"/>
          <p:cNvSpPr>
            <a:spLocks noGrp="1"/>
          </p:cNvSpPr>
          <p:nvPr>
            <p:ph type="title"/>
          </p:nvPr>
        </p:nvSpPr>
        <p:spPr>
          <a:xfrm>
            <a:off x="838200" y="365126"/>
            <a:ext cx="10515600" cy="715530"/>
          </a:xfrm>
        </p:spPr>
        <p:txBody>
          <a:bodyPr/>
          <a:lstStyle/>
          <a:p>
            <a:r>
              <a:rPr lang="es-MX" sz="2400" b="1" dirty="0">
                <a:effectLst>
                  <a:outerShdw blurRad="38100" dist="38100" dir="2700000" algn="tl">
                    <a:srgbClr val="000000">
                      <a:alpha val="43137"/>
                    </a:srgbClr>
                  </a:outerShdw>
                </a:effectLst>
              </a:rPr>
              <a:t>Incluir cambios de redacción y </a:t>
            </a:r>
            <a:r>
              <a:rPr lang="es-MX" sz="2400" b="1" dirty="0" smtClean="0">
                <a:effectLst>
                  <a:outerShdw blurRad="38100" dist="38100" dir="2700000" algn="tl">
                    <a:srgbClr val="000000">
                      <a:alpha val="43137"/>
                    </a:srgbClr>
                  </a:outerShdw>
                </a:effectLst>
              </a:rPr>
              <a:t>considerandos, según lo recomendado por el CM</a:t>
            </a:r>
            <a:endParaRPr lang="es-EC" dirty="0"/>
          </a:p>
        </p:txBody>
      </p:sp>
    </p:spTree>
    <p:extLst>
      <p:ext uri="{BB962C8B-B14F-4D97-AF65-F5344CB8AC3E}">
        <p14:creationId xmlns:p14="http://schemas.microsoft.com/office/powerpoint/2010/main" val="4246770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517530"/>
            <a:ext cx="10515600" cy="2364669"/>
          </a:xfrm>
        </p:spPr>
        <p:txBody>
          <a:bodyPr/>
          <a:lstStyle/>
          <a:p>
            <a:r>
              <a:rPr lang="es-MX" sz="2400" b="1" dirty="0" smtClean="0">
                <a:effectLst>
                  <a:outerShdw blurRad="38100" dist="38100" dir="2700000" algn="tl">
                    <a:srgbClr val="000000">
                      <a:alpha val="43137"/>
                    </a:srgbClr>
                  </a:outerShdw>
                </a:effectLst>
              </a:rPr>
              <a:t>¿Cuál </a:t>
            </a:r>
            <a:r>
              <a:rPr lang="es-MX" sz="2400" b="1" dirty="0">
                <a:effectLst>
                  <a:outerShdw blurRad="38100" dist="38100" dir="2700000" algn="tl">
                    <a:srgbClr val="000000">
                      <a:alpha val="43137"/>
                    </a:srgbClr>
                  </a:outerShdw>
                </a:effectLst>
              </a:rPr>
              <a:t>es el monto proyectado de la emisión del 2021 por concepto de Impuestos predial urbano y rural</a:t>
            </a:r>
            <a:r>
              <a:rPr lang="es-MX" sz="2400" b="1" dirty="0" smtClean="0">
                <a:effectLst>
                  <a:outerShdw blurRad="38100" dist="38100" dir="2700000" algn="tl">
                    <a:srgbClr val="000000">
                      <a:alpha val="43137"/>
                    </a:srgbClr>
                  </a:outerShdw>
                </a:effectLst>
              </a:rPr>
              <a:t>?</a:t>
            </a:r>
            <a:br>
              <a:rPr lang="es-MX" sz="2400" b="1" dirty="0" smtClean="0">
                <a:effectLst>
                  <a:outerShdw blurRad="38100" dist="38100" dir="2700000" algn="tl">
                    <a:srgbClr val="000000">
                      <a:alpha val="43137"/>
                    </a:srgbClr>
                  </a:outerShdw>
                </a:effectLst>
              </a:rPr>
            </a:br>
            <a:r>
              <a:rPr lang="es-MX" sz="2400" b="1" dirty="0" smtClean="0">
                <a:effectLst>
                  <a:outerShdw blurRad="38100" dist="38100" dir="2700000" algn="tl">
                    <a:srgbClr val="000000">
                      <a:alpha val="43137"/>
                    </a:srgbClr>
                  </a:outerShdw>
                </a:effectLst>
              </a:rPr>
              <a:t/>
            </a:r>
            <a:br>
              <a:rPr lang="es-MX" sz="2400" b="1" dirty="0" smtClean="0">
                <a:effectLst>
                  <a:outerShdw blurRad="38100" dist="38100" dir="2700000" algn="tl">
                    <a:srgbClr val="000000">
                      <a:alpha val="43137"/>
                    </a:srgbClr>
                  </a:outerShdw>
                </a:effectLst>
              </a:rPr>
            </a:br>
            <a:r>
              <a:rPr lang="es-MX" sz="2400" b="1" dirty="0" smtClean="0">
                <a:effectLst>
                  <a:outerShdw blurRad="38100" dist="38100" dir="2700000" algn="tl">
                    <a:srgbClr val="000000">
                      <a:alpha val="43137"/>
                    </a:srgbClr>
                  </a:outerShdw>
                </a:effectLst>
              </a:rPr>
              <a:t>¿En </a:t>
            </a:r>
            <a:r>
              <a:rPr lang="es-MX" sz="2400" b="1" dirty="0">
                <a:effectLst>
                  <a:outerShdw blurRad="38100" dist="38100" dir="2700000" algn="tl">
                    <a:srgbClr val="000000">
                      <a:alpha val="43137"/>
                    </a:srgbClr>
                  </a:outerShdw>
                </a:effectLst>
              </a:rPr>
              <a:t>base a qué factores se realizó la proyección y cálculo de la Proforma 2021 del impuesto predial urbano y rural, tomando en consideración que el codificado del 2020, fue de $ 78.000.000 millones y en la proforma 2021 es solamente de $ 55.579.994 millones?</a:t>
            </a:r>
            <a:endParaRPr lang="es-EC" sz="2400" b="1" dirty="0">
              <a:effectLst>
                <a:outerShdw blurRad="38100" dist="38100" dir="2700000" algn="tl">
                  <a:srgbClr val="000000">
                    <a:alpha val="43137"/>
                  </a:srgbClr>
                </a:outerShdw>
              </a:effectLst>
            </a:endParaRPr>
          </a:p>
        </p:txBody>
      </p:sp>
      <p:sp>
        <p:nvSpPr>
          <p:cNvPr id="8" name="Rectángulo 7"/>
          <p:cNvSpPr/>
          <p:nvPr/>
        </p:nvSpPr>
        <p:spPr>
          <a:xfrm>
            <a:off x="691078" y="5710012"/>
            <a:ext cx="6096000" cy="461729"/>
          </a:xfrm>
          <a:prstGeom prst="rect">
            <a:avLst/>
          </a:prstGeom>
        </p:spPr>
        <p:txBody>
          <a:bodyPr>
            <a:spAutoFit/>
          </a:bodyPr>
          <a:lstStyle/>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Elaboración: </a:t>
            </a:r>
            <a:r>
              <a:rPr lang="es-EC" sz="1200" dirty="0">
                <a:latin typeface="Calibri" panose="020F0502020204030204" pitchFamily="34" charset="0"/>
                <a:ea typeface="Calibri" panose="020F0502020204030204" pitchFamily="34" charset="0"/>
                <a:cs typeface="Arial" panose="020B0604020202020204" pitchFamily="34" charset="0"/>
              </a:rPr>
              <a:t>Unidad Presupuesto-DMF</a:t>
            </a:r>
            <a:endParaRPr lang="es-EC" sz="1400" dirty="0">
              <a:latin typeface="Calibri" panose="020F0502020204030204" pitchFamily="34" charset="0"/>
              <a:ea typeface="Calibri" panose="020F0502020204030204" pitchFamily="34" charset="0"/>
              <a:cs typeface="Arial" panose="020B0604020202020204" pitchFamily="34" charset="0"/>
            </a:endParaRPr>
          </a:p>
          <a:p>
            <a:pPr>
              <a:lnSpc>
                <a:spcPts val="5"/>
              </a:lnSpc>
              <a:spcAft>
                <a:spcPts val="0"/>
              </a:spcAft>
            </a:pPr>
            <a:r>
              <a:rPr lang="es-EC" sz="1400" dirty="0">
                <a:latin typeface="Times New Roman" panose="02020603050405020304" pitchFamily="18" charset="0"/>
                <a:ea typeface="Times New Roman" panose="02020603050405020304" pitchFamily="18" charset="0"/>
                <a:cs typeface="Arial" panose="020B0604020202020204" pitchFamily="34" charset="0"/>
              </a:rPr>
              <a:t> </a:t>
            </a:r>
            <a:endParaRPr lang="es-EC" sz="1400" dirty="0">
              <a:latin typeface="Calibri" panose="020F0502020204030204" pitchFamily="34" charset="0"/>
              <a:ea typeface="Calibri" panose="020F0502020204030204" pitchFamily="34" charset="0"/>
              <a:cs typeface="Arial" panose="020B0604020202020204" pitchFamily="34" charset="0"/>
            </a:endParaRPr>
          </a:p>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Fuente: </a:t>
            </a:r>
            <a:r>
              <a:rPr lang="es-EC" sz="1200" dirty="0" err="1">
                <a:latin typeface="Calibri" panose="020F0502020204030204" pitchFamily="34" charset="0"/>
                <a:ea typeface="Calibri" panose="020F0502020204030204" pitchFamily="34" charset="0"/>
                <a:cs typeface="Arial" panose="020B0604020202020204" pitchFamily="34" charset="0"/>
              </a:rPr>
              <a:t>Sipari</a:t>
            </a:r>
            <a:endParaRPr lang="es-EC"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n 2"/>
          <p:cNvPicPr>
            <a:picLocks noChangeAspect="1"/>
          </p:cNvPicPr>
          <p:nvPr/>
        </p:nvPicPr>
        <p:blipFill>
          <a:blip r:embed="rId3"/>
          <a:stretch>
            <a:fillRect/>
          </a:stretch>
        </p:blipFill>
        <p:spPr>
          <a:xfrm>
            <a:off x="1884465" y="3153815"/>
            <a:ext cx="8426245" cy="2284581"/>
          </a:xfrm>
          <a:prstGeom prst="rect">
            <a:avLst/>
          </a:prstGeom>
        </p:spPr>
      </p:pic>
    </p:spTree>
    <p:extLst>
      <p:ext uri="{BB962C8B-B14F-4D97-AF65-F5344CB8AC3E}">
        <p14:creationId xmlns:p14="http://schemas.microsoft.com/office/powerpoint/2010/main" val="129602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838200" y="1049772"/>
            <a:ext cx="10515600" cy="2981901"/>
          </a:xfrm>
        </p:spPr>
        <p:txBody>
          <a:bodyPr/>
          <a:lstStyle/>
          <a:p>
            <a:pPr algn="just"/>
            <a:endParaRPr lang="es-MX" sz="2000" dirty="0" smtClean="0"/>
          </a:p>
          <a:p>
            <a:pPr algn="just"/>
            <a:r>
              <a:rPr lang="es-MX" sz="2000" dirty="0" smtClean="0"/>
              <a:t>Basados </a:t>
            </a:r>
            <a:r>
              <a:rPr lang="es-MX" sz="2000" dirty="0"/>
              <a:t>en la Ley Orgánica para el Ordenamiento de las Finanzas Públicas, en el “</a:t>
            </a:r>
            <a:r>
              <a:rPr lang="es-MX" sz="2000" dirty="0" smtClean="0"/>
              <a:t>Art. 107</a:t>
            </a:r>
            <a:r>
              <a:rPr lang="es-MX" sz="2000" dirty="0"/>
              <a:t>.- Presupuestos prorrogados. - Hasta que se apruebe el Presupuesto General del Estado del año en que se posesiona la o el Presidente de la República, regirá el presupuesto codificado al 31 de diciembre del año anterior</a:t>
            </a:r>
            <a:r>
              <a:rPr lang="es-MX" sz="2000" dirty="0" smtClean="0"/>
              <a:t>...”</a:t>
            </a:r>
            <a:endParaRPr lang="es-MX" sz="2000" dirty="0"/>
          </a:p>
          <a:p>
            <a:pPr algn="just"/>
            <a:r>
              <a:rPr lang="es-MX" sz="2000" dirty="0"/>
              <a:t>Y de acuerdo con las reuniones de trabajo mantenidas con el Ministerio de Economía y Finanzas, se efectúo una estimación preliminar de Asignación de Gobierno, por lo que lo valores efectivos de asignación se determinarán una vez que el Gobierno Nacional </a:t>
            </a:r>
            <a:r>
              <a:rPr lang="es-MX" sz="2000" dirty="0" smtClean="0"/>
              <a:t>formalice la asignación </a:t>
            </a:r>
            <a:r>
              <a:rPr lang="es-MX" sz="2000" dirty="0"/>
              <a:t>de presupuesto </a:t>
            </a:r>
            <a:r>
              <a:rPr lang="es-MX" sz="2000" dirty="0" smtClean="0"/>
              <a:t>definitiva.</a:t>
            </a:r>
            <a:endParaRPr lang="es-MX" sz="2000" dirty="0"/>
          </a:p>
        </p:txBody>
      </p:sp>
      <p:sp>
        <p:nvSpPr>
          <p:cNvPr id="5" name="Título 4"/>
          <p:cNvSpPr>
            <a:spLocks noGrp="1"/>
          </p:cNvSpPr>
          <p:nvPr>
            <p:ph type="title"/>
          </p:nvPr>
        </p:nvSpPr>
        <p:spPr>
          <a:xfrm>
            <a:off x="838200" y="365126"/>
            <a:ext cx="9705109" cy="715530"/>
          </a:xfrm>
        </p:spPr>
        <p:txBody>
          <a:bodyPr/>
          <a:lstStyle/>
          <a:p>
            <a:pPr algn="just"/>
            <a:r>
              <a:rPr lang="es-MX" sz="2400" b="1" dirty="0" smtClean="0">
                <a:effectLst>
                  <a:outerShdw blurRad="38100" dist="38100" dir="2700000" algn="tl">
                    <a:srgbClr val="000000">
                      <a:alpha val="43137"/>
                    </a:srgbClr>
                  </a:outerShdw>
                </a:effectLst>
              </a:rPr>
              <a:t>Aclarar </a:t>
            </a:r>
            <a:r>
              <a:rPr lang="es-MX" sz="2400" b="1" dirty="0">
                <a:effectLst>
                  <a:outerShdw blurRad="38100" dist="38100" dir="2700000" algn="tl">
                    <a:srgbClr val="000000">
                      <a:alpha val="43137"/>
                    </a:srgbClr>
                  </a:outerShdw>
                </a:effectLst>
              </a:rPr>
              <a:t>y definir la asignación presupuestaria considerada para el GAD que deberá ser emitida por el Ministerio de Economía y Finanzas</a:t>
            </a:r>
            <a:endParaRPr lang="es-EC" dirty="0"/>
          </a:p>
        </p:txBody>
      </p:sp>
    </p:spTree>
    <p:extLst>
      <p:ext uri="{BB962C8B-B14F-4D97-AF65-F5344CB8AC3E}">
        <p14:creationId xmlns:p14="http://schemas.microsoft.com/office/powerpoint/2010/main" val="4147370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692727" y="709138"/>
            <a:ext cx="9961418" cy="2277547"/>
          </a:xfrm>
          <a:prstGeom prst="rect">
            <a:avLst/>
          </a:prstGeom>
          <a:noFill/>
        </p:spPr>
        <p:txBody>
          <a:bodyPr wrap="square" rtlCol="0">
            <a:spAutoFit/>
          </a:bodyPr>
          <a:lstStyle/>
          <a:p>
            <a:pPr lvl="0" algn="just"/>
            <a:r>
              <a:rPr lang="es-EC" sz="2400" b="1" dirty="0">
                <a:latin typeface="Times New Roman" panose="02020603050405020304" pitchFamily="18" charset="0"/>
              </a:rPr>
              <a:t>Determinar el valor de las cuentas por cobrar, con el objetivo de analizar si son cobrables o no</a:t>
            </a:r>
          </a:p>
          <a:p>
            <a:pPr lvl="0" algn="just"/>
            <a:endParaRPr lang="es-ES" sz="2000" dirty="0" smtClean="0"/>
          </a:p>
          <a:p>
            <a:pPr lvl="0" algn="just"/>
            <a:endParaRPr lang="es-ES" sz="2000" dirty="0" smtClean="0"/>
          </a:p>
          <a:p>
            <a:r>
              <a:rPr lang="es-EC" dirty="0">
                <a:latin typeface="Times New Roman" panose="02020603050405020304" pitchFamily="18" charset="0"/>
              </a:rPr>
              <a:t>A la </a:t>
            </a:r>
            <a:r>
              <a:rPr lang="es-EC" dirty="0" smtClean="0">
                <a:latin typeface="Times New Roman" panose="02020603050405020304" pitchFamily="18" charset="0"/>
              </a:rPr>
              <a:t>fecha </a:t>
            </a:r>
            <a:r>
              <a:rPr lang="es-EC" dirty="0">
                <a:latin typeface="Times New Roman" panose="02020603050405020304" pitchFamily="18" charset="0"/>
              </a:rPr>
              <a:t>la unidad de Coactivas se encuentra realizando el levantamiento de la información </a:t>
            </a:r>
            <a:r>
              <a:rPr lang="es-EC" dirty="0" smtClean="0">
                <a:latin typeface="Times New Roman" panose="02020603050405020304" pitchFamily="18" charset="0"/>
              </a:rPr>
              <a:t>a fin </a:t>
            </a:r>
            <a:r>
              <a:rPr lang="es-EC" dirty="0">
                <a:latin typeface="Times New Roman" panose="02020603050405020304" pitchFamily="18" charset="0"/>
              </a:rPr>
              <a:t>de conocer </a:t>
            </a:r>
            <a:r>
              <a:rPr lang="es-EC" dirty="0" smtClean="0">
                <a:latin typeface="Times New Roman" panose="02020603050405020304" pitchFamily="18" charset="0"/>
              </a:rPr>
              <a:t>el </a:t>
            </a:r>
            <a:r>
              <a:rPr lang="es-EC" dirty="0">
                <a:latin typeface="Times New Roman" panose="02020603050405020304" pitchFamily="18" charset="0"/>
              </a:rPr>
              <a:t>monto real de valores que son cobrables.</a:t>
            </a:r>
          </a:p>
          <a:p>
            <a:pPr lvl="0" algn="just"/>
            <a:endParaRPr lang="es-ES" dirty="0"/>
          </a:p>
        </p:txBody>
      </p:sp>
    </p:spTree>
    <p:extLst>
      <p:ext uri="{BB962C8B-B14F-4D97-AF65-F5344CB8AC3E}">
        <p14:creationId xmlns:p14="http://schemas.microsoft.com/office/powerpoint/2010/main" val="359744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806212" y="2230582"/>
            <a:ext cx="8293752"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5400" b="1" dirty="0" smtClean="0">
                <a:solidFill>
                  <a:schemeClr val="accent1">
                    <a:lumMod val="75000"/>
                  </a:schemeClr>
                </a:solidFill>
                <a:effectLst>
                  <a:outerShdw blurRad="38100" dist="38100" dir="2700000" algn="tl">
                    <a:srgbClr val="000000">
                      <a:alpha val="43137"/>
                    </a:srgbClr>
                  </a:outerShdw>
                </a:effectLst>
              </a:rPr>
              <a:t>¿CUÁL ES LA EVOLUCIÓN DEL </a:t>
            </a:r>
            <a:r>
              <a:rPr lang="es-MX" sz="5400" b="1" dirty="0" smtClean="0">
                <a:solidFill>
                  <a:schemeClr val="accent1">
                    <a:lumMod val="75000"/>
                  </a:schemeClr>
                </a:solidFill>
                <a:effectLst>
                  <a:outerShdw blurRad="38100" dist="38100" dir="2700000" algn="tl">
                    <a:srgbClr val="000000">
                      <a:alpha val="43137"/>
                    </a:srgbClr>
                  </a:outerShdw>
                </a:effectLst>
              </a:rPr>
              <a:t>PRESUPUESTO </a:t>
            </a:r>
            <a:r>
              <a:rPr lang="es-MX" sz="5400" b="1" dirty="0" smtClean="0">
                <a:solidFill>
                  <a:schemeClr val="accent1">
                    <a:lumMod val="75000"/>
                  </a:schemeClr>
                </a:solidFill>
                <a:effectLst>
                  <a:outerShdw blurRad="38100" dist="38100" dir="2700000" algn="tl">
                    <a:srgbClr val="000000">
                      <a:alpha val="43137"/>
                    </a:srgbClr>
                  </a:outerShdw>
                </a:effectLst>
              </a:rPr>
              <a:t>DEL </a:t>
            </a:r>
            <a:r>
              <a:rPr lang="es-MX" sz="5400" b="1" dirty="0" smtClean="0">
                <a:solidFill>
                  <a:schemeClr val="accent1">
                    <a:lumMod val="75000"/>
                  </a:schemeClr>
                </a:solidFill>
                <a:effectLst>
                  <a:outerShdw blurRad="38100" dist="38100" dir="2700000" algn="tl">
                    <a:srgbClr val="000000">
                      <a:alpha val="43137"/>
                    </a:srgbClr>
                  </a:outerShdw>
                </a:effectLst>
              </a:rPr>
              <a:t>MDMQ?</a:t>
            </a:r>
            <a:endParaRPr lang="es-MX" sz="5400" b="1" dirty="0">
              <a:solidFill>
                <a:schemeClr val="accent1">
                  <a:lumMod val="75000"/>
                </a:schemeClr>
              </a:solidFill>
              <a:effectLst>
                <a:outerShdw blurRad="38100" dist="38100" dir="2700000" algn="tl">
                  <a:srgbClr val="000000">
                    <a:alpha val="43137"/>
                  </a:srgbClr>
                </a:outerShdw>
              </a:effectLst>
            </a:endParaRPr>
          </a:p>
          <a:p>
            <a:pPr marL="182880" algn="ctr"/>
            <a:endParaRPr lang="es-MX" sz="5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724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04371" y="930811"/>
            <a:ext cx="11142684" cy="4339650"/>
          </a:xfrm>
          <a:prstGeom prst="rect">
            <a:avLst/>
          </a:prstGeom>
          <a:noFill/>
        </p:spPr>
        <p:txBody>
          <a:bodyPr wrap="square" rtlCol="0">
            <a:spAutoFit/>
          </a:bodyPr>
          <a:lstStyle/>
          <a:p>
            <a:pPr algn="just"/>
            <a:r>
              <a:rPr lang="es-ES" sz="2000" b="1" dirty="0">
                <a:latin typeface="Times New Roman" panose="02020603050405020304" pitchFamily="18" charset="0"/>
              </a:rPr>
              <a:t>La Administración General deberá realizar una proyección de las afectaciones que podría tener el presupuesto del 2021, debido a que actualmente existen proyectos que guardan relación con asuntos económicos, tributarios y financieros municipales que se encuentran en tratamiento de la Comisión de Presupuesto, Finanzas y Tributación, como por ejemplo, respecto de: la tasa tributaria de la Contribución Especial de Mejoras dentro de la construcción de la Ruta Viva, la tasa turística, rebaja del impuesto a la patente y del impuesto del rodaje, proyectos que podrían afectar el presupuesto municipal 2021, en caso de aprobarse en el seno del Concejo Metropolitano.</a:t>
            </a:r>
            <a:r>
              <a:rPr lang="es-EC" sz="2000" b="1" dirty="0">
                <a:latin typeface="Times New Roman" panose="02020603050405020304" pitchFamily="18" charset="0"/>
              </a:rPr>
              <a:t>:</a:t>
            </a:r>
          </a:p>
          <a:p>
            <a:pPr algn="just"/>
            <a:endParaRPr lang="es-ES" sz="1600" dirty="0"/>
          </a:p>
          <a:p>
            <a:pPr algn="just"/>
            <a:r>
              <a:rPr lang="es-ES" sz="2000" dirty="0" smtClean="0">
                <a:latin typeface="Times New Roman" panose="02020603050405020304" pitchFamily="18" charset="0"/>
              </a:rPr>
              <a:t>Los </a:t>
            </a:r>
            <a:r>
              <a:rPr lang="es-ES" sz="2000" dirty="0">
                <a:latin typeface="Times New Roman" panose="02020603050405020304" pitchFamily="18" charset="0"/>
              </a:rPr>
              <a:t>Proyectos de Ordenanzas están en proceso de aprobación por el pleno del Concejo </a:t>
            </a:r>
            <a:r>
              <a:rPr lang="es-ES" sz="2000" dirty="0" smtClean="0">
                <a:latin typeface="Times New Roman" panose="02020603050405020304" pitchFamily="18" charset="0"/>
              </a:rPr>
              <a:t>Metropolitano</a:t>
            </a:r>
          </a:p>
          <a:p>
            <a:pPr algn="just"/>
            <a:endParaRPr lang="es-ES" sz="2000" dirty="0">
              <a:latin typeface="Times New Roman" panose="02020603050405020304" pitchFamily="18" charset="0"/>
            </a:endParaRPr>
          </a:p>
          <a:p>
            <a:pPr algn="just"/>
            <a:r>
              <a:rPr lang="es-ES" sz="2000" dirty="0" smtClean="0">
                <a:latin typeface="Times New Roman" panose="02020603050405020304" pitchFamily="18" charset="0"/>
              </a:rPr>
              <a:t>Por lo tanto, esta </a:t>
            </a:r>
            <a:r>
              <a:rPr lang="es-ES" sz="2000" dirty="0">
                <a:latin typeface="Times New Roman" panose="02020603050405020304" pitchFamily="18" charset="0"/>
              </a:rPr>
              <a:t>Dirección </a:t>
            </a:r>
            <a:r>
              <a:rPr lang="es-ES" sz="2000" dirty="0" smtClean="0">
                <a:latin typeface="Times New Roman" panose="02020603050405020304" pitchFamily="18" charset="0"/>
              </a:rPr>
              <a:t>con </a:t>
            </a:r>
            <a:r>
              <a:rPr lang="es-ES" sz="2000" dirty="0">
                <a:latin typeface="Times New Roman" panose="02020603050405020304" pitchFamily="18" charset="0"/>
              </a:rPr>
              <a:t>las áreas involucradas realizará el análisis correspondiente de la afectación </a:t>
            </a:r>
            <a:r>
              <a:rPr lang="es-ES" sz="2000" dirty="0" smtClean="0">
                <a:latin typeface="Times New Roman" panose="02020603050405020304" pitchFamily="18" charset="0"/>
              </a:rPr>
              <a:t>presupuestaria, </a:t>
            </a:r>
            <a:r>
              <a:rPr lang="es-ES" sz="2000" dirty="0">
                <a:latin typeface="Times New Roman" panose="02020603050405020304" pitchFamily="18" charset="0"/>
              </a:rPr>
              <a:t>una vez que sean aprobados. </a:t>
            </a:r>
            <a:endParaRPr lang="es-ES" sz="2000" dirty="0" smtClean="0">
              <a:latin typeface="Times New Roman" panose="02020603050405020304" pitchFamily="18" charset="0"/>
            </a:endParaRPr>
          </a:p>
          <a:p>
            <a:pPr algn="just"/>
            <a:endParaRPr lang="es-ES" sz="2000" dirty="0">
              <a:latin typeface="Times New Roman" panose="02020603050405020304" pitchFamily="18" charset="0"/>
            </a:endParaRPr>
          </a:p>
          <a:p>
            <a:pPr algn="just"/>
            <a:r>
              <a:rPr lang="es-ES" sz="2000" dirty="0" smtClean="0">
                <a:latin typeface="Times New Roman" panose="02020603050405020304" pitchFamily="18" charset="0"/>
              </a:rPr>
              <a:t>Se </a:t>
            </a:r>
            <a:r>
              <a:rPr lang="es-ES" sz="2000" dirty="0">
                <a:latin typeface="Times New Roman" panose="02020603050405020304" pitchFamily="18" charset="0"/>
              </a:rPr>
              <a:t>adjuntan informes</a:t>
            </a:r>
            <a:r>
              <a:rPr lang="es-ES" sz="2000" dirty="0" smtClean="0">
                <a:latin typeface="Times New Roman" panose="02020603050405020304" pitchFamily="18" charset="0"/>
              </a:rPr>
              <a:t>.</a:t>
            </a:r>
            <a:endParaRPr lang="es-ES" sz="16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40792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49793" y="1106157"/>
            <a:ext cx="10924309" cy="1384995"/>
          </a:xfrm>
          <a:prstGeom prst="rect">
            <a:avLst/>
          </a:prstGeom>
          <a:noFill/>
        </p:spPr>
        <p:txBody>
          <a:bodyPr wrap="square" rtlCol="0">
            <a:spAutoFit/>
          </a:bodyPr>
          <a:lstStyle/>
          <a:p>
            <a:pPr lvl="0"/>
            <a:r>
              <a:rPr lang="es-EC" sz="1600" b="1" dirty="0"/>
              <a:t>En el análisis financiero del IMPUESTO DE ALCABALA (pág. 28), se indica que este impuesto dentro de la Proforma 2021 tendrá un decrecimiento del 56,56%, con respecto al año 2020, aseverando que existirá un “estancamiento en la compra venta de bienes inmuebles”, sin indicar la fuente</a:t>
            </a:r>
            <a:r>
              <a:rPr lang="es-EC" sz="1600" b="1" dirty="0" smtClean="0"/>
              <a:t>.</a:t>
            </a:r>
            <a:endParaRPr lang="es-EC" sz="1600" dirty="0"/>
          </a:p>
          <a:p>
            <a:r>
              <a:rPr lang="es-EC" sz="1600" b="1" dirty="0" smtClean="0"/>
              <a:t>(…) Por </a:t>
            </a:r>
            <a:r>
              <a:rPr lang="es-EC" sz="1600" b="1" dirty="0"/>
              <a:t>esta razón, se debe reevaluar el ingreso por el rubro del Impuesto de Alcabala en la Proforma Presupuestaria 2021, y tomar en cuenta que desde el Municipio de Quito se vienen realizando varias acciones para la reactivación de este sector</a:t>
            </a:r>
            <a:r>
              <a:rPr lang="es-EC" sz="1600" b="1" dirty="0" smtClean="0"/>
              <a:t>.</a:t>
            </a:r>
            <a:r>
              <a:rPr lang="es-ES" sz="2000" b="1" dirty="0" smtClean="0"/>
              <a:t>:</a:t>
            </a:r>
            <a:endParaRPr lang="es-ES" sz="2000" b="1" dirty="0"/>
          </a:p>
        </p:txBody>
      </p:sp>
      <p:pic>
        <p:nvPicPr>
          <p:cNvPr id="8" name="Imagen 7"/>
          <p:cNvPicPr>
            <a:picLocks noChangeAspect="1"/>
          </p:cNvPicPr>
          <p:nvPr/>
        </p:nvPicPr>
        <p:blipFill>
          <a:blip r:embed="rId3"/>
          <a:stretch>
            <a:fillRect/>
          </a:stretch>
        </p:blipFill>
        <p:spPr>
          <a:xfrm>
            <a:off x="1872534" y="3425790"/>
            <a:ext cx="8278826" cy="1523582"/>
          </a:xfrm>
          <a:prstGeom prst="rect">
            <a:avLst/>
          </a:prstGeom>
        </p:spPr>
      </p:pic>
      <p:sp>
        <p:nvSpPr>
          <p:cNvPr id="5" name="Rectángulo 4"/>
          <p:cNvSpPr/>
          <p:nvPr/>
        </p:nvSpPr>
        <p:spPr>
          <a:xfrm>
            <a:off x="1872534" y="5791613"/>
            <a:ext cx="6096000" cy="461729"/>
          </a:xfrm>
          <a:prstGeom prst="rect">
            <a:avLst/>
          </a:prstGeom>
        </p:spPr>
        <p:txBody>
          <a:bodyPr>
            <a:spAutoFit/>
          </a:bodyPr>
          <a:lstStyle/>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Elaboración: </a:t>
            </a:r>
            <a:r>
              <a:rPr lang="es-EC" sz="1200" dirty="0">
                <a:latin typeface="Calibri" panose="020F0502020204030204" pitchFamily="34" charset="0"/>
                <a:ea typeface="Calibri" panose="020F0502020204030204" pitchFamily="34" charset="0"/>
                <a:cs typeface="Arial" panose="020B0604020202020204" pitchFamily="34" charset="0"/>
              </a:rPr>
              <a:t>Unidad Presupuesto-DMF</a:t>
            </a:r>
            <a:endParaRPr lang="es-EC" sz="1400" dirty="0">
              <a:latin typeface="Calibri" panose="020F0502020204030204" pitchFamily="34" charset="0"/>
              <a:ea typeface="Calibri" panose="020F0502020204030204" pitchFamily="34" charset="0"/>
              <a:cs typeface="Arial" panose="020B0604020202020204" pitchFamily="34" charset="0"/>
            </a:endParaRPr>
          </a:p>
          <a:p>
            <a:pPr>
              <a:lnSpc>
                <a:spcPts val="5"/>
              </a:lnSpc>
              <a:spcAft>
                <a:spcPts val="0"/>
              </a:spcAft>
            </a:pPr>
            <a:r>
              <a:rPr lang="es-EC" sz="1400" dirty="0">
                <a:latin typeface="Times New Roman" panose="02020603050405020304" pitchFamily="18" charset="0"/>
                <a:ea typeface="Times New Roman" panose="02020603050405020304" pitchFamily="18" charset="0"/>
                <a:cs typeface="Arial" panose="020B0604020202020204" pitchFamily="34" charset="0"/>
              </a:rPr>
              <a:t> </a:t>
            </a:r>
            <a:endParaRPr lang="es-EC" sz="1400" dirty="0">
              <a:latin typeface="Calibri" panose="020F0502020204030204" pitchFamily="34" charset="0"/>
              <a:ea typeface="Calibri" panose="020F0502020204030204" pitchFamily="34" charset="0"/>
              <a:cs typeface="Arial" panose="020B0604020202020204" pitchFamily="34" charset="0"/>
            </a:endParaRPr>
          </a:p>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Fuente: </a:t>
            </a:r>
            <a:r>
              <a:rPr lang="es-EC" sz="1200" dirty="0" err="1">
                <a:latin typeface="Calibri" panose="020F0502020204030204" pitchFamily="34" charset="0"/>
                <a:ea typeface="Calibri" panose="020F0502020204030204" pitchFamily="34" charset="0"/>
                <a:cs typeface="Arial" panose="020B0604020202020204" pitchFamily="34" charset="0"/>
              </a:rPr>
              <a:t>Sipari</a:t>
            </a:r>
            <a:endParaRPr lang="es-EC"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594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49793" y="1106157"/>
            <a:ext cx="10924309" cy="923330"/>
          </a:xfrm>
          <a:prstGeom prst="rect">
            <a:avLst/>
          </a:prstGeom>
          <a:noFill/>
        </p:spPr>
        <p:txBody>
          <a:bodyPr wrap="square" rtlCol="0">
            <a:spAutoFit/>
          </a:bodyPr>
          <a:lstStyle/>
          <a:p>
            <a:pPr lvl="0"/>
            <a:r>
              <a:rPr lang="es-ES" b="1" dirty="0" smtClean="0"/>
              <a:t>De acuerdo a las últimas proyecciones de diferentes organismos internacionales tenemos:</a:t>
            </a:r>
          </a:p>
          <a:p>
            <a:pPr lvl="0"/>
            <a:endParaRPr lang="es-ES" b="1" dirty="0"/>
          </a:p>
          <a:p>
            <a:pPr lvl="0"/>
            <a:r>
              <a:rPr lang="es-ES" b="1" dirty="0" smtClean="0"/>
              <a:t> </a:t>
            </a:r>
            <a:endParaRPr lang="es-ES" b="1" dirty="0"/>
          </a:p>
        </p:txBody>
      </p:sp>
      <p:sp>
        <p:nvSpPr>
          <p:cNvPr id="2" name="Rectángulo 1"/>
          <p:cNvSpPr/>
          <p:nvPr/>
        </p:nvSpPr>
        <p:spPr>
          <a:xfrm>
            <a:off x="647700" y="2140777"/>
            <a:ext cx="4390292" cy="3693319"/>
          </a:xfrm>
          <a:prstGeom prst="rect">
            <a:avLst/>
          </a:prstGeom>
        </p:spPr>
        <p:txBody>
          <a:bodyPr wrap="square">
            <a:spAutoFit/>
          </a:bodyPr>
          <a:lstStyle/>
          <a:p>
            <a:pPr algn="just"/>
            <a:r>
              <a:rPr lang="es-ES" b="1" dirty="0"/>
              <a:t>El FMI </a:t>
            </a:r>
            <a:r>
              <a:rPr lang="es-ES" dirty="0"/>
              <a:t>en su informe sobre las “Perspectivas de la Economía </a:t>
            </a:r>
            <a:r>
              <a:rPr lang="es-ES" dirty="0" smtClean="0"/>
              <a:t>Mundial” </a:t>
            </a:r>
            <a:r>
              <a:rPr lang="es-ES" dirty="0"/>
              <a:t>proyecta que el PIB del Ecuador disminuya en un 11,8% en 2020, para Sudamérica la caída sería del 8,1% del PIB. </a:t>
            </a:r>
            <a:endParaRPr lang="es-ES" dirty="0" smtClean="0"/>
          </a:p>
          <a:p>
            <a:pPr algn="just"/>
            <a:endParaRPr lang="es-ES" dirty="0"/>
          </a:p>
          <a:p>
            <a:pPr algn="just"/>
            <a:r>
              <a:rPr lang="es-EC" b="1" dirty="0" smtClean="0"/>
              <a:t>La CEPAL </a:t>
            </a:r>
            <a:r>
              <a:rPr lang="es-EC" dirty="0"/>
              <a:t>estima que “el PIB de América Latina y el Caribe caerá un 9,1%. </a:t>
            </a:r>
            <a:endParaRPr lang="es-EC" dirty="0" smtClean="0"/>
          </a:p>
          <a:p>
            <a:pPr algn="just"/>
            <a:endParaRPr lang="es-EC" dirty="0"/>
          </a:p>
          <a:p>
            <a:pPr algn="just"/>
            <a:r>
              <a:rPr lang="es-EC" dirty="0" smtClean="0"/>
              <a:t>Implica </a:t>
            </a:r>
            <a:r>
              <a:rPr lang="es-EC" dirty="0"/>
              <a:t>un </a:t>
            </a:r>
            <a:r>
              <a:rPr lang="es-EC" b="1" i="1" dirty="0"/>
              <a:t>retroceso de diez años a un nivel similar al registrado en 2010. </a:t>
            </a:r>
            <a:r>
              <a:rPr lang="es-EC" dirty="0"/>
              <a:t>La mayor caída del PIB se producirá en América del Sur (9,4%)”</a:t>
            </a:r>
          </a:p>
        </p:txBody>
      </p:sp>
      <p:grpSp>
        <p:nvGrpSpPr>
          <p:cNvPr id="8" name="Grupo 7"/>
          <p:cNvGrpSpPr/>
          <p:nvPr/>
        </p:nvGrpSpPr>
        <p:grpSpPr>
          <a:xfrm>
            <a:off x="4853494" y="1812530"/>
            <a:ext cx="6620608" cy="4013502"/>
            <a:chOff x="4853494" y="1812530"/>
            <a:chExt cx="6620608" cy="4013502"/>
          </a:xfrm>
        </p:grpSpPr>
        <p:pic>
          <p:nvPicPr>
            <p:cNvPr id="3" name="Imagen 2"/>
            <p:cNvPicPr>
              <a:picLocks noChangeAspect="1"/>
            </p:cNvPicPr>
            <p:nvPr/>
          </p:nvPicPr>
          <p:blipFill>
            <a:blip r:embed="rId3"/>
            <a:stretch>
              <a:fillRect/>
            </a:stretch>
          </p:blipFill>
          <p:spPr>
            <a:xfrm>
              <a:off x="4853494" y="1812530"/>
              <a:ext cx="6620608" cy="4013502"/>
            </a:xfrm>
            <a:prstGeom prst="rect">
              <a:avLst/>
            </a:prstGeom>
          </p:spPr>
        </p:pic>
        <p:sp>
          <p:nvSpPr>
            <p:cNvPr id="5" name="CuadroTexto 4"/>
            <p:cNvSpPr txBox="1"/>
            <p:nvPr/>
          </p:nvSpPr>
          <p:spPr>
            <a:xfrm>
              <a:off x="6849207" y="3288325"/>
              <a:ext cx="712177" cy="276999"/>
            </a:xfrm>
            <a:prstGeom prst="rect">
              <a:avLst/>
            </a:prstGeom>
            <a:noFill/>
          </p:spPr>
          <p:txBody>
            <a:bodyPr wrap="square" rtlCol="0">
              <a:spAutoFit/>
            </a:bodyPr>
            <a:lstStyle/>
            <a:p>
              <a:r>
                <a:rPr lang="es-ES" sz="1200" b="1" dirty="0" smtClean="0">
                  <a:solidFill>
                    <a:schemeClr val="accent5">
                      <a:lumMod val="50000"/>
                    </a:schemeClr>
                  </a:solidFill>
                </a:rPr>
                <a:t>-11,8%</a:t>
              </a:r>
              <a:endParaRPr lang="es-EC" sz="1200" b="1" dirty="0">
                <a:solidFill>
                  <a:schemeClr val="accent5">
                    <a:lumMod val="50000"/>
                  </a:schemeClr>
                </a:solidFill>
              </a:endParaRPr>
            </a:p>
          </p:txBody>
        </p:sp>
        <p:sp>
          <p:nvSpPr>
            <p:cNvPr id="7" name="CuadroTexto 6"/>
            <p:cNvSpPr txBox="1"/>
            <p:nvPr/>
          </p:nvSpPr>
          <p:spPr>
            <a:xfrm>
              <a:off x="7205295" y="2796639"/>
              <a:ext cx="712177" cy="276999"/>
            </a:xfrm>
            <a:prstGeom prst="rect">
              <a:avLst/>
            </a:prstGeom>
            <a:noFill/>
          </p:spPr>
          <p:txBody>
            <a:bodyPr wrap="square" rtlCol="0">
              <a:spAutoFit/>
            </a:bodyPr>
            <a:lstStyle/>
            <a:p>
              <a:r>
                <a:rPr lang="es-ES" sz="1200" b="1" dirty="0" smtClean="0">
                  <a:solidFill>
                    <a:schemeClr val="accent5">
                      <a:lumMod val="50000"/>
                    </a:schemeClr>
                  </a:solidFill>
                </a:rPr>
                <a:t>-8,1%</a:t>
              </a:r>
              <a:endParaRPr lang="es-EC" sz="1200" b="1" dirty="0">
                <a:solidFill>
                  <a:schemeClr val="accent5">
                    <a:lumMod val="50000"/>
                  </a:schemeClr>
                </a:solidFill>
              </a:endParaRPr>
            </a:p>
          </p:txBody>
        </p:sp>
      </p:grpSp>
    </p:spTree>
    <p:extLst>
      <p:ext uri="{BB962C8B-B14F-4D97-AF65-F5344CB8AC3E}">
        <p14:creationId xmlns:p14="http://schemas.microsoft.com/office/powerpoint/2010/main" val="2203620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49793" y="1106157"/>
            <a:ext cx="10924309" cy="923330"/>
          </a:xfrm>
          <a:prstGeom prst="rect">
            <a:avLst/>
          </a:prstGeom>
          <a:noFill/>
        </p:spPr>
        <p:txBody>
          <a:bodyPr wrap="square" rtlCol="0">
            <a:spAutoFit/>
          </a:bodyPr>
          <a:lstStyle/>
          <a:p>
            <a:pPr lvl="0"/>
            <a:r>
              <a:rPr lang="es-ES" b="1" dirty="0" smtClean="0"/>
              <a:t>De acuerdo a las últimas proyecciones de diferentes organismos internacionales tenemos:</a:t>
            </a:r>
          </a:p>
          <a:p>
            <a:pPr lvl="0"/>
            <a:endParaRPr lang="es-ES" b="1" dirty="0"/>
          </a:p>
          <a:p>
            <a:pPr lvl="0"/>
            <a:r>
              <a:rPr lang="es-ES" b="1" dirty="0" smtClean="0"/>
              <a:t> </a:t>
            </a:r>
            <a:endParaRPr lang="es-ES" b="1" dirty="0"/>
          </a:p>
        </p:txBody>
      </p:sp>
      <p:sp>
        <p:nvSpPr>
          <p:cNvPr id="2" name="Rectángulo 1"/>
          <p:cNvSpPr/>
          <p:nvPr/>
        </p:nvSpPr>
        <p:spPr>
          <a:xfrm>
            <a:off x="663153" y="1812530"/>
            <a:ext cx="4963924" cy="4524315"/>
          </a:xfrm>
          <a:prstGeom prst="rect">
            <a:avLst/>
          </a:prstGeom>
        </p:spPr>
        <p:txBody>
          <a:bodyPr wrap="square">
            <a:spAutoFit/>
          </a:bodyPr>
          <a:lstStyle/>
          <a:p>
            <a:pPr algn="just"/>
            <a:r>
              <a:rPr lang="es-EC" sz="1600" dirty="0"/>
              <a:t>En el informe provisional de las perspectivas económicas de </a:t>
            </a:r>
            <a:r>
              <a:rPr lang="es-EC" sz="1600" b="1" dirty="0"/>
              <a:t>la </a:t>
            </a:r>
            <a:r>
              <a:rPr lang="es-EC" sz="1600" b="1" dirty="0" smtClean="0"/>
              <a:t>OECD</a:t>
            </a:r>
            <a:r>
              <a:rPr lang="es-EC" sz="1600" dirty="0" smtClean="0"/>
              <a:t>, los </a:t>
            </a:r>
            <a:r>
              <a:rPr lang="es-EC" sz="1600" dirty="0"/>
              <a:t>países del G20 presentan </a:t>
            </a:r>
            <a:r>
              <a:rPr lang="es-EC" sz="1600" dirty="0" smtClean="0"/>
              <a:t>:</a:t>
            </a:r>
          </a:p>
          <a:p>
            <a:pPr algn="just"/>
            <a:endParaRPr lang="es-EC" sz="1600" dirty="0"/>
          </a:p>
          <a:p>
            <a:pPr marL="285750" indent="-285750" algn="just">
              <a:buFont typeface="Arial" panose="020B0604020202020204" pitchFamily="34" charset="0"/>
              <a:buChar char="•"/>
            </a:pPr>
            <a:r>
              <a:rPr lang="es-EC" sz="1600" dirty="0" smtClean="0"/>
              <a:t>Una </a:t>
            </a:r>
            <a:r>
              <a:rPr lang="es-EC" sz="1600" dirty="0"/>
              <a:t>recesión a excepción de China, </a:t>
            </a:r>
            <a:endParaRPr lang="es-EC" sz="1600" dirty="0" smtClean="0"/>
          </a:p>
          <a:p>
            <a:pPr marL="285750" indent="-285750" algn="just">
              <a:buFont typeface="Arial" panose="020B0604020202020204" pitchFamily="34" charset="0"/>
              <a:buChar char="•"/>
            </a:pPr>
            <a:r>
              <a:rPr lang="es-EC" sz="1600" dirty="0" smtClean="0"/>
              <a:t>Las </a:t>
            </a:r>
            <a:r>
              <a:rPr lang="es-EC" sz="1600" dirty="0"/>
              <a:t>principales economías mundiales estarán por debajo de lo que fue el año </a:t>
            </a:r>
            <a:r>
              <a:rPr lang="es-EC" sz="1600" dirty="0" smtClean="0"/>
              <a:t>2019.</a:t>
            </a:r>
          </a:p>
          <a:p>
            <a:pPr algn="just"/>
            <a:endParaRPr lang="es-EC" sz="1600" dirty="0" smtClean="0"/>
          </a:p>
          <a:p>
            <a:pPr algn="just"/>
            <a:r>
              <a:rPr lang="es-EC" sz="1600" dirty="0" smtClean="0"/>
              <a:t>El </a:t>
            </a:r>
            <a:r>
              <a:rPr lang="es-EC" sz="1600" dirty="0"/>
              <a:t>PIB del mundo proyecta una caída del 4,5% y en el caso de la zona euro la caída es del 7,9%.</a:t>
            </a:r>
          </a:p>
          <a:p>
            <a:pPr algn="just"/>
            <a:r>
              <a:rPr lang="es-EC" sz="1600" dirty="0"/>
              <a:t> </a:t>
            </a:r>
          </a:p>
          <a:p>
            <a:pPr algn="just"/>
            <a:r>
              <a:rPr lang="es-EC" sz="1600" b="1" dirty="0"/>
              <a:t>La OECD </a:t>
            </a:r>
            <a:r>
              <a:rPr lang="es-EC" sz="1600" dirty="0"/>
              <a:t>plantea dos escenarios </a:t>
            </a:r>
            <a:r>
              <a:rPr lang="es-EC" sz="1600" dirty="0" smtClean="0"/>
              <a:t>que </a:t>
            </a:r>
            <a:r>
              <a:rPr lang="es-EC" sz="1600" dirty="0"/>
              <a:t>dependen directamente de cómo evolucione la </a:t>
            </a:r>
            <a:r>
              <a:rPr lang="es-EC" sz="1600" dirty="0" smtClean="0"/>
              <a:t>pandemia:</a:t>
            </a:r>
          </a:p>
          <a:p>
            <a:pPr algn="just"/>
            <a:endParaRPr lang="es-EC" sz="1600" dirty="0"/>
          </a:p>
          <a:p>
            <a:pPr marL="285750" indent="-285750" algn="just">
              <a:buFont typeface="Arial" panose="020B0604020202020204" pitchFamily="34" charset="0"/>
              <a:buChar char="•"/>
            </a:pPr>
            <a:r>
              <a:rPr lang="es-EC" sz="1600" dirty="0" smtClean="0"/>
              <a:t>Rebrote controlado </a:t>
            </a:r>
            <a:r>
              <a:rPr lang="es-EC" sz="1600" dirty="0"/>
              <a:t>del virus lo que generaría mucha confianza en la sociedad civil y en los </a:t>
            </a:r>
            <a:r>
              <a:rPr lang="es-EC" sz="1600" dirty="0" smtClean="0"/>
              <a:t>mercados.</a:t>
            </a:r>
          </a:p>
          <a:p>
            <a:pPr marL="285750" indent="-285750" algn="just">
              <a:buFont typeface="Arial" panose="020B0604020202020204" pitchFamily="34" charset="0"/>
              <a:buChar char="•"/>
            </a:pPr>
            <a:r>
              <a:rPr lang="es-EC" sz="1600" dirty="0" smtClean="0"/>
              <a:t>Uno </a:t>
            </a:r>
            <a:r>
              <a:rPr lang="es-EC" sz="1600" dirty="0"/>
              <a:t>de mucha incertidumbre acompañado de un rebrote generalizado en la estación de invierno en el hemisferio norte.</a:t>
            </a:r>
          </a:p>
        </p:txBody>
      </p:sp>
      <p:pic>
        <p:nvPicPr>
          <p:cNvPr id="9" name="Imagen 8"/>
          <p:cNvPicPr>
            <a:picLocks noChangeAspect="1"/>
          </p:cNvPicPr>
          <p:nvPr/>
        </p:nvPicPr>
        <p:blipFill>
          <a:blip r:embed="rId3"/>
          <a:stretch>
            <a:fillRect/>
          </a:stretch>
        </p:blipFill>
        <p:spPr>
          <a:xfrm>
            <a:off x="5013607" y="1950427"/>
            <a:ext cx="6356913" cy="3333750"/>
          </a:xfrm>
          <a:prstGeom prst="rect">
            <a:avLst/>
          </a:prstGeom>
        </p:spPr>
      </p:pic>
      <p:sp>
        <p:nvSpPr>
          <p:cNvPr id="10" name="Rectángulo 9"/>
          <p:cNvSpPr/>
          <p:nvPr/>
        </p:nvSpPr>
        <p:spPr>
          <a:xfrm>
            <a:off x="5144063" y="5174281"/>
            <a:ext cx="6096000" cy="495585"/>
          </a:xfrm>
          <a:prstGeom prst="rect">
            <a:avLst/>
          </a:prstGeom>
        </p:spPr>
        <p:txBody>
          <a:bodyPr>
            <a:spAutoFit/>
          </a:bodyPr>
          <a:lstStyle/>
          <a:p>
            <a:pPr marL="1066800" marR="295910">
              <a:lnSpc>
                <a:spcPct val="90000"/>
              </a:lnSpc>
              <a:spcAft>
                <a:spcPts val="0"/>
              </a:spcAft>
            </a:pPr>
            <a:r>
              <a:rPr lang="es-EC" sz="900" dirty="0" err="1">
                <a:latin typeface="Calibri" panose="020F0502020204030204" pitchFamily="34" charset="0"/>
                <a:ea typeface="Calibri" panose="020F0502020204030204" pitchFamily="34" charset="0"/>
                <a:cs typeface="Arial" panose="020B0604020202020204" pitchFamily="34" charset="0"/>
              </a:rPr>
              <a:t>Fuente:https</a:t>
            </a:r>
            <a:r>
              <a:rPr lang="es-EC" sz="900" dirty="0">
                <a:latin typeface="Calibri" panose="020F0502020204030204" pitchFamily="34" charset="0"/>
                <a:ea typeface="Calibri" panose="020F0502020204030204" pitchFamily="34" charset="0"/>
                <a:cs typeface="Arial" panose="020B0604020202020204" pitchFamily="34" charset="0"/>
              </a:rPr>
              <a:t>://read.oecd-ilibrary.org/</a:t>
            </a:r>
            <a:r>
              <a:rPr lang="es-EC" sz="900" dirty="0" err="1">
                <a:latin typeface="Calibri" panose="020F0502020204030204" pitchFamily="34" charset="0"/>
                <a:ea typeface="Calibri" panose="020F0502020204030204" pitchFamily="34" charset="0"/>
                <a:cs typeface="Arial" panose="020B0604020202020204" pitchFamily="34" charset="0"/>
              </a:rPr>
              <a:t>economics</a:t>
            </a:r>
            <a:r>
              <a:rPr lang="es-EC" sz="900" dirty="0">
                <a:latin typeface="Calibri" panose="020F0502020204030204" pitchFamily="34" charset="0"/>
                <a:ea typeface="Calibri" panose="020F0502020204030204" pitchFamily="34" charset="0"/>
                <a:cs typeface="Arial" panose="020B0604020202020204" pitchFamily="34" charset="0"/>
              </a:rPr>
              <a:t>/</a:t>
            </a:r>
            <a:r>
              <a:rPr lang="es-EC" sz="900" dirty="0" err="1">
                <a:latin typeface="Calibri" panose="020F0502020204030204" pitchFamily="34" charset="0"/>
                <a:ea typeface="Calibri" panose="020F0502020204030204" pitchFamily="34" charset="0"/>
                <a:cs typeface="Arial" panose="020B0604020202020204" pitchFamily="34" charset="0"/>
              </a:rPr>
              <a:t>oecd-economic-outlook</a:t>
            </a:r>
            <a:r>
              <a:rPr lang="es-EC" sz="900" dirty="0">
                <a:latin typeface="Calibri" panose="020F0502020204030204" pitchFamily="34" charset="0"/>
                <a:ea typeface="Calibri" panose="020F0502020204030204" pitchFamily="34" charset="0"/>
                <a:cs typeface="Arial" panose="020B0604020202020204" pitchFamily="34" charset="0"/>
              </a:rPr>
              <a:t>/volume-2020/issue-1_34ffc900-en#page4</a:t>
            </a:r>
            <a:endParaRPr lang="es-EC" sz="1000" dirty="0">
              <a:latin typeface="Calibri" panose="020F0502020204030204" pitchFamily="34" charset="0"/>
              <a:ea typeface="Calibri" panose="020F0502020204030204" pitchFamily="34" charset="0"/>
              <a:cs typeface="Arial" panose="020B0604020202020204" pitchFamily="34" charset="0"/>
            </a:endParaRPr>
          </a:p>
          <a:p>
            <a:pPr>
              <a:lnSpc>
                <a:spcPts val="10"/>
              </a:lnSpc>
              <a:spcAft>
                <a:spcPts val="0"/>
              </a:spcAft>
            </a:pPr>
            <a:r>
              <a:rPr lang="es-EC" sz="1000" dirty="0">
                <a:latin typeface="Times New Roman" panose="02020603050405020304" pitchFamily="18" charset="0"/>
                <a:ea typeface="Times New Roman" panose="02020603050405020304" pitchFamily="18" charset="0"/>
                <a:cs typeface="Arial" panose="020B0604020202020204" pitchFamily="34" charset="0"/>
              </a:rPr>
              <a:t> </a:t>
            </a:r>
            <a:endParaRPr lang="es-EC" sz="1000" dirty="0">
              <a:latin typeface="Calibri" panose="020F0502020204030204" pitchFamily="34" charset="0"/>
              <a:ea typeface="Calibri" panose="020F0502020204030204" pitchFamily="34" charset="0"/>
              <a:cs typeface="Arial" panose="020B0604020202020204" pitchFamily="34" charset="0"/>
            </a:endParaRPr>
          </a:p>
          <a:p>
            <a:pPr marL="1066800">
              <a:spcAft>
                <a:spcPts val="0"/>
              </a:spcAft>
            </a:pPr>
            <a:r>
              <a:rPr lang="es-EC" sz="900" dirty="0">
                <a:latin typeface="Calibri" panose="020F0502020204030204" pitchFamily="34" charset="0"/>
                <a:ea typeface="Calibri" panose="020F0502020204030204" pitchFamily="34" charset="0"/>
                <a:cs typeface="Arial" panose="020B0604020202020204" pitchFamily="34" charset="0"/>
              </a:rPr>
              <a:t>Elaboración: Departamento de Tesorería y Presupuesto</a:t>
            </a:r>
            <a:endParaRPr lang="es-EC"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2934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67378" y="906133"/>
            <a:ext cx="10924309" cy="2031325"/>
          </a:xfrm>
          <a:prstGeom prst="rect">
            <a:avLst/>
          </a:prstGeom>
          <a:noFill/>
        </p:spPr>
        <p:txBody>
          <a:bodyPr wrap="square" rtlCol="0">
            <a:spAutoFit/>
          </a:bodyPr>
          <a:lstStyle/>
          <a:p>
            <a:pPr lvl="0" algn="just"/>
            <a:r>
              <a:rPr lang="es-EC" b="1" dirty="0"/>
              <a:t>A la Secretaría de Comunicación se ha asignado USD. 4’226.096,66, de los cuales USD. 2’600.000 son para el programa de “Difusión de la Gestión Institucional” y </a:t>
            </a:r>
            <a:r>
              <a:rPr lang="es-EC" b="1" dirty="0" smtClean="0"/>
              <a:t>USD 1´626.096,66 </a:t>
            </a:r>
            <a:r>
              <a:rPr lang="es-EC" b="1" dirty="0"/>
              <a:t>para cubrir la REMUNERACIÓN DE PERSONAL, el cual es un gasto excesivo, considerando que hasta que la pandemia termine, la comunicación debe procurar ser digital. Por lo que es necesario conocer las razones por las cuales se asigna un presupuesto tan alto para gasto de </a:t>
            </a:r>
            <a:r>
              <a:rPr lang="es-EC" b="1" dirty="0" smtClean="0"/>
              <a:t>personal (…)</a:t>
            </a:r>
            <a:endParaRPr lang="es-EC" dirty="0"/>
          </a:p>
          <a:p>
            <a:pPr lvl="0"/>
            <a:endParaRPr lang="es-ES" b="1" dirty="0"/>
          </a:p>
          <a:p>
            <a:pPr lvl="0"/>
            <a:r>
              <a:rPr lang="es-ES" b="1" dirty="0" smtClean="0"/>
              <a:t> </a:t>
            </a:r>
            <a:endParaRPr lang="es-ES" b="1" dirty="0"/>
          </a:p>
        </p:txBody>
      </p:sp>
      <p:sp>
        <p:nvSpPr>
          <p:cNvPr id="3" name="Rectángulo 2"/>
          <p:cNvSpPr/>
          <p:nvPr/>
        </p:nvSpPr>
        <p:spPr>
          <a:xfrm>
            <a:off x="471855" y="3871027"/>
            <a:ext cx="4249615" cy="2031325"/>
          </a:xfrm>
          <a:prstGeom prst="rect">
            <a:avLst/>
          </a:prstGeom>
        </p:spPr>
        <p:txBody>
          <a:bodyPr wrap="square">
            <a:spAutoFit/>
          </a:bodyPr>
          <a:lstStyle/>
          <a:p>
            <a:pPr algn="just"/>
            <a:r>
              <a:rPr lang="es-ES" dirty="0"/>
              <a:t>Conforme lo informado por la Dirección Metropolitana de Recursos Humanos, </a:t>
            </a:r>
            <a:r>
              <a:rPr lang="es-ES" dirty="0" smtClean="0"/>
              <a:t>las </a:t>
            </a:r>
            <a:r>
              <a:rPr lang="es-ES" dirty="0"/>
              <a:t>remuneraciones de personal de la Secretaría General de Comunicación Social, </a:t>
            </a:r>
            <a:r>
              <a:rPr lang="es-ES" dirty="0" smtClean="0"/>
              <a:t>se </a:t>
            </a:r>
            <a:r>
              <a:rPr lang="es-ES" dirty="0"/>
              <a:t>desprende </a:t>
            </a:r>
            <a:r>
              <a:rPr lang="es-ES" dirty="0" smtClean="0"/>
              <a:t>que la </a:t>
            </a:r>
            <a:r>
              <a:rPr lang="es-ES" dirty="0"/>
              <a:t>Secretaría cuenta con 71 puestos, distribuidos de la siguiente manera:</a:t>
            </a:r>
            <a:endParaRPr lang="es-EC" dirty="0"/>
          </a:p>
        </p:txBody>
      </p:sp>
      <p:graphicFrame>
        <p:nvGraphicFramePr>
          <p:cNvPr id="8" name="Objeto 7"/>
          <p:cNvGraphicFramePr>
            <a:graphicFrameLocks noChangeAspect="1"/>
          </p:cNvGraphicFramePr>
          <p:nvPr>
            <p:extLst/>
          </p:nvPr>
        </p:nvGraphicFramePr>
        <p:xfrm>
          <a:off x="4873732" y="3554726"/>
          <a:ext cx="6713478" cy="2357925"/>
        </p:xfrm>
        <a:graphic>
          <a:graphicData uri="http://schemas.openxmlformats.org/presentationml/2006/ole">
            <mc:AlternateContent xmlns:mc="http://schemas.openxmlformats.org/markup-compatibility/2006">
              <mc:Choice xmlns:v="urn:schemas-microsoft-com:vml" Requires="v">
                <p:oleObj spid="_x0000_s4116" name="Documento" r:id="rId4" imgW="5737207" imgH="1602031" progId="Word.Document.12">
                  <p:embed/>
                </p:oleObj>
              </mc:Choice>
              <mc:Fallback>
                <p:oleObj name="Documento" r:id="rId4" imgW="5737207" imgH="1602031" progId="Word.Document.12">
                  <p:embed/>
                  <p:pic>
                    <p:nvPicPr>
                      <p:cNvPr id="8" name="Objeto 7"/>
                      <p:cNvPicPr/>
                      <p:nvPr/>
                    </p:nvPicPr>
                    <p:blipFill>
                      <a:blip r:embed="rId5"/>
                      <a:stretch>
                        <a:fillRect/>
                      </a:stretch>
                    </p:blipFill>
                    <p:spPr>
                      <a:xfrm>
                        <a:off x="4873732" y="3554726"/>
                        <a:ext cx="6713478" cy="2357925"/>
                      </a:xfrm>
                      <a:prstGeom prst="rect">
                        <a:avLst/>
                      </a:prstGeom>
                    </p:spPr>
                  </p:pic>
                </p:oleObj>
              </mc:Fallback>
            </mc:AlternateContent>
          </a:graphicData>
        </a:graphic>
      </p:graphicFrame>
      <p:sp>
        <p:nvSpPr>
          <p:cNvPr id="11" name="Elipse 10"/>
          <p:cNvSpPr/>
          <p:nvPr/>
        </p:nvSpPr>
        <p:spPr>
          <a:xfrm>
            <a:off x="9486901" y="4993768"/>
            <a:ext cx="395653" cy="334108"/>
          </a:xfrm>
          <a:prstGeom prst="ellipse">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Rectángulo 11"/>
          <p:cNvSpPr/>
          <p:nvPr/>
        </p:nvSpPr>
        <p:spPr>
          <a:xfrm>
            <a:off x="4995038" y="5902352"/>
            <a:ext cx="6592171" cy="584775"/>
          </a:xfrm>
          <a:prstGeom prst="rect">
            <a:avLst/>
          </a:prstGeom>
        </p:spPr>
        <p:txBody>
          <a:bodyPr wrap="square">
            <a:spAutoFit/>
          </a:bodyPr>
          <a:lstStyle/>
          <a:p>
            <a:r>
              <a:rPr lang="es-EC" sz="1600" dirty="0">
                <a:solidFill>
                  <a:srgbClr val="002060"/>
                </a:solidFill>
                <a:latin typeface="Calibri" panose="020F0502020204030204" pitchFamily="34" charset="0"/>
                <a:ea typeface="Calibri" panose="020F0502020204030204" pitchFamily="34" charset="0"/>
                <a:cs typeface="Arial" panose="020B0604020202020204" pitchFamily="34" charset="0"/>
              </a:rPr>
              <a:t>Sobre la necesidad de personal y sus justificaciones deberán sustentar en el levantamiento de la Planificación del Talento Humano.</a:t>
            </a:r>
            <a:endParaRPr lang="es-EC" sz="1600" dirty="0">
              <a:solidFill>
                <a:srgbClr val="002060"/>
              </a:solidFill>
            </a:endParaRPr>
          </a:p>
        </p:txBody>
      </p:sp>
    </p:spTree>
    <p:extLst>
      <p:ext uri="{BB962C8B-B14F-4D97-AF65-F5344CB8AC3E}">
        <p14:creationId xmlns:p14="http://schemas.microsoft.com/office/powerpoint/2010/main" val="3971385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49793" y="1106157"/>
            <a:ext cx="10924309" cy="1200329"/>
          </a:xfrm>
          <a:prstGeom prst="rect">
            <a:avLst/>
          </a:prstGeom>
          <a:noFill/>
        </p:spPr>
        <p:txBody>
          <a:bodyPr wrap="square" rtlCol="0">
            <a:spAutoFit/>
          </a:bodyPr>
          <a:lstStyle/>
          <a:p>
            <a:pPr lvl="0"/>
            <a:r>
              <a:rPr lang="es-EC" b="1" dirty="0"/>
              <a:t>Del mismo modo, la asignación de GASTOS EN PERSONAL para la Secretaría General del Concejo es alta (USD. 4´605.565,83), por lo que se requiere una reevaluación de esta necesidad, al menos en el número de personal</a:t>
            </a:r>
            <a:endParaRPr lang="es-EC" dirty="0"/>
          </a:p>
          <a:p>
            <a:pPr lvl="0"/>
            <a:endParaRPr lang="es-ES" b="1" dirty="0"/>
          </a:p>
          <a:p>
            <a:pPr lvl="0"/>
            <a:r>
              <a:rPr lang="es-ES" b="1" dirty="0" smtClean="0"/>
              <a:t> </a:t>
            </a:r>
            <a:endParaRPr lang="es-ES" b="1" dirty="0"/>
          </a:p>
        </p:txBody>
      </p:sp>
      <p:sp>
        <p:nvSpPr>
          <p:cNvPr id="3" name="Rectángulo 2"/>
          <p:cNvSpPr/>
          <p:nvPr/>
        </p:nvSpPr>
        <p:spPr>
          <a:xfrm>
            <a:off x="681678" y="2015773"/>
            <a:ext cx="4249615" cy="3170099"/>
          </a:xfrm>
          <a:prstGeom prst="rect">
            <a:avLst/>
          </a:prstGeom>
        </p:spPr>
        <p:txBody>
          <a:bodyPr wrap="square">
            <a:spAutoFit/>
          </a:bodyPr>
          <a:lstStyle/>
          <a:p>
            <a:pPr algn="just"/>
            <a:r>
              <a:rPr lang="es-EC" sz="2000" dirty="0"/>
              <a:t>Conforme lo informado por la Dirección Metropolitana de Recursos Humanos, dentro</a:t>
            </a:r>
          </a:p>
          <a:p>
            <a:pPr algn="just"/>
            <a:r>
              <a:rPr lang="es-EC" sz="2000" dirty="0"/>
              <a:t>de la Secretaría General del Concejo, abarca a todo el personal que presta sus </a:t>
            </a:r>
            <a:r>
              <a:rPr lang="es-EC" sz="2000" dirty="0" smtClean="0"/>
              <a:t>servicios en </a:t>
            </a:r>
            <a:r>
              <a:rPr lang="es-EC" sz="2000" dirty="0"/>
              <a:t>el Concejo Metropolitano y en la Secretaría General del Concejo como tal, la misma que se compone de la siguiente manera:</a:t>
            </a:r>
          </a:p>
        </p:txBody>
      </p:sp>
      <p:graphicFrame>
        <p:nvGraphicFramePr>
          <p:cNvPr id="14" name="Tabla 13"/>
          <p:cNvGraphicFramePr>
            <a:graphicFrameLocks noGrp="1"/>
          </p:cNvGraphicFramePr>
          <p:nvPr>
            <p:extLst>
              <p:ext uri="{D42A27DB-BD31-4B8C-83A1-F6EECF244321}">
                <p14:modId xmlns:p14="http://schemas.microsoft.com/office/powerpoint/2010/main" val="2564409930"/>
              </p:ext>
            </p:extLst>
          </p:nvPr>
        </p:nvGraphicFramePr>
        <p:xfrm>
          <a:off x="6011947" y="2015773"/>
          <a:ext cx="5346700" cy="2787015"/>
        </p:xfrm>
        <a:graphic>
          <a:graphicData uri="http://schemas.openxmlformats.org/drawingml/2006/table">
            <a:tbl>
              <a:tblPr/>
              <a:tblGrid>
                <a:gridCol w="3708400">
                  <a:extLst>
                    <a:ext uri="{9D8B030D-6E8A-4147-A177-3AD203B41FA5}">
                      <a16:colId xmlns:a16="http://schemas.microsoft.com/office/drawing/2014/main" val="798724144"/>
                    </a:ext>
                  </a:extLst>
                </a:gridCol>
                <a:gridCol w="876300">
                  <a:extLst>
                    <a:ext uri="{9D8B030D-6E8A-4147-A177-3AD203B41FA5}">
                      <a16:colId xmlns:a16="http://schemas.microsoft.com/office/drawing/2014/main" val="2821806962"/>
                    </a:ext>
                  </a:extLst>
                </a:gridCol>
                <a:gridCol w="762000">
                  <a:extLst>
                    <a:ext uri="{9D8B030D-6E8A-4147-A177-3AD203B41FA5}">
                      <a16:colId xmlns:a16="http://schemas.microsoft.com/office/drawing/2014/main" val="2967199927"/>
                    </a:ext>
                  </a:extLst>
                </a:gridCol>
              </a:tblGrid>
              <a:tr h="170815">
                <a:tc>
                  <a:txBody>
                    <a:bodyPr/>
                    <a:lstStyle/>
                    <a:p>
                      <a:pPr marL="2120900">
                        <a:spcAft>
                          <a:spcPts val="0"/>
                        </a:spcAft>
                      </a:pPr>
                      <a:endParaRPr lang="es-EC"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spcAft>
                          <a:spcPts val="0"/>
                        </a:spcAft>
                      </a:pPr>
                      <a:r>
                        <a:rPr lang="es-EC" sz="1150">
                          <a:effectLst/>
                          <a:latin typeface="Times New Roman" panose="02020603050405020304" pitchFamily="18" charset="0"/>
                          <a:ea typeface="Times New Roman" panose="02020603050405020304" pitchFamily="18" charset="0"/>
                          <a:cs typeface="Arial" panose="020B0604020202020204" pitchFamily="34" charset="0"/>
                        </a:rPr>
                        <a:t> </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spcAft>
                          <a:spcPts val="0"/>
                        </a:spcAft>
                      </a:pPr>
                      <a:r>
                        <a:rPr lang="es-EC" sz="1150">
                          <a:effectLst/>
                          <a:latin typeface="Times New Roman" panose="02020603050405020304" pitchFamily="18" charset="0"/>
                          <a:ea typeface="Times New Roman" panose="02020603050405020304" pitchFamily="18" charset="0"/>
                          <a:cs typeface="Arial" panose="020B0604020202020204" pitchFamily="34" charset="0"/>
                        </a:rPr>
                        <a:t> </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85967237"/>
                  </a:ext>
                </a:extLst>
              </a:tr>
              <a:tr h="189865">
                <a:tc>
                  <a:txBody>
                    <a:bodyPr/>
                    <a:lstStyle/>
                    <a:p>
                      <a:pPr marL="762000">
                        <a:spcAft>
                          <a:spcPts val="0"/>
                        </a:spcAft>
                      </a:pPr>
                      <a:r>
                        <a:rPr lang="es-EC" sz="1100" b="1">
                          <a:effectLst/>
                          <a:latin typeface="Calibri" panose="020F0502020204030204" pitchFamily="34" charset="0"/>
                          <a:ea typeface="Calibri" panose="020F0502020204030204" pitchFamily="34" charset="0"/>
                          <a:cs typeface="Arial" panose="020B0604020202020204" pitchFamily="34" charset="0"/>
                        </a:rPr>
                        <a:t>DEPENDENCIA / MODALIDAD LABORAL</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b="1">
                          <a:effectLst/>
                          <a:latin typeface="Calibri" panose="020F0502020204030204" pitchFamily="34" charset="0"/>
                          <a:ea typeface="Calibri" panose="020F0502020204030204" pitchFamily="34" charset="0"/>
                          <a:cs typeface="Arial" panose="020B0604020202020204" pitchFamily="34" charset="0"/>
                        </a:rPr>
                        <a:t>Nro. Puestos</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b="1">
                          <a:effectLst/>
                          <a:latin typeface="Calibri" panose="020F0502020204030204" pitchFamily="34" charset="0"/>
                          <a:ea typeface="Calibri" panose="020F0502020204030204" pitchFamily="34" charset="0"/>
                          <a:cs typeface="Arial" panose="020B0604020202020204" pitchFamily="34" charset="0"/>
                        </a:rPr>
                        <a:t>Total Anual</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2670759"/>
                  </a:ext>
                </a:extLst>
              </a:tr>
              <a:tr h="198120">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NOMBRMIENTO PUESTOS LIBRE NOMBRAMIENTO Y REMOCIÓN</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81</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2.733.504,00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74666489"/>
                  </a:ext>
                </a:extLst>
              </a:tr>
              <a:tr h="187960">
                <a:tc>
                  <a:txBody>
                    <a:bodyPr/>
                    <a:lstStyle/>
                    <a:p>
                      <a:pPr marL="25400">
                        <a:spcAft>
                          <a:spcPts val="0"/>
                        </a:spcAft>
                      </a:pPr>
                      <a:r>
                        <a:rPr lang="es-EC" sz="1100" dirty="0">
                          <a:effectLst/>
                          <a:latin typeface="Calibri" panose="020F0502020204030204" pitchFamily="34" charset="0"/>
                          <a:ea typeface="Calibri" panose="020F0502020204030204" pitchFamily="34" charset="0"/>
                          <a:cs typeface="Arial" panose="020B0604020202020204" pitchFamily="34" charset="0"/>
                        </a:rPr>
                        <a:t>NOMBRAMIENTO</a:t>
                      </a:r>
                      <a:endParaRPr lang="es-EC"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30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413.230,91</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58754661"/>
                  </a:ext>
                </a:extLst>
              </a:tr>
              <a:tr h="187960">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CONTRATO DE FUNCIONAMIENTO DIRECTO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24</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1.038.731,40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70836406"/>
                  </a:ext>
                </a:extLst>
              </a:tr>
              <a:tr h="188595">
                <a:tc>
                  <a:txBody>
                    <a:bodyPr/>
                    <a:lstStyle/>
                    <a:p>
                      <a:pPr marL="25400">
                        <a:spcAft>
                          <a:spcPts val="0"/>
                        </a:spcAft>
                      </a:pPr>
                      <a:r>
                        <a:rPr lang="es-EC" sz="1100" dirty="0">
                          <a:effectLst/>
                          <a:latin typeface="Calibri" panose="020F0502020204030204" pitchFamily="34" charset="0"/>
                          <a:ea typeface="Calibri" panose="020F0502020204030204" pitchFamily="34" charset="0"/>
                          <a:cs typeface="Arial" panose="020B0604020202020204" pitchFamily="34" charset="0"/>
                        </a:rPr>
                        <a:t>CONTRATO INDEFINIDO</a:t>
                      </a:r>
                      <a:endParaRPr lang="es-EC"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17</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197.466,49</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32692078"/>
                  </a:ext>
                </a:extLst>
              </a:tr>
              <a:tr h="197485">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CONCEJO METROPOLITANO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152</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4.382.932,80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81823540"/>
                  </a:ext>
                </a:extLst>
              </a:tr>
              <a:tr h="197485">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NOMBRMIENTO PUESTOS LIBRE NOMBRAMIENTO Y REMOCIÓN</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5</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156.464,10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342866616"/>
                  </a:ext>
                </a:extLst>
              </a:tr>
              <a:tr h="187960">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NOMBRAMIENTO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14</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207.936,50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86727158"/>
                  </a:ext>
                </a:extLst>
              </a:tr>
              <a:tr h="188595">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CONTRATO DE FUNCIONAMIENTO DIRECTO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6</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201.102,40</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48660114"/>
                  </a:ext>
                </a:extLst>
              </a:tr>
              <a:tr h="187960">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CONTRATO INDEFINIDO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11.512,26</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049370445"/>
                  </a:ext>
                </a:extLst>
              </a:tr>
              <a:tr h="197485">
                <a:tc>
                  <a:txBody>
                    <a:bodyPr/>
                    <a:lstStyle/>
                    <a:p>
                      <a:pPr marL="25400">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SECRETARÍA GENERAL DEL CONCEJO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26</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a:effectLst/>
                          <a:latin typeface="Calibri" panose="020F0502020204030204" pitchFamily="34" charset="0"/>
                          <a:ea typeface="Calibri" panose="020F0502020204030204" pitchFamily="34" charset="0"/>
                          <a:cs typeface="Arial" panose="020B0604020202020204" pitchFamily="34" charset="0"/>
                        </a:rPr>
                        <a:t>577.015,26</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0113038"/>
                  </a:ext>
                </a:extLst>
              </a:tr>
              <a:tr h="197485">
                <a:tc>
                  <a:txBody>
                    <a:bodyPr/>
                    <a:lstStyle/>
                    <a:p>
                      <a:pPr marL="25400">
                        <a:spcAft>
                          <a:spcPts val="0"/>
                        </a:spcAft>
                      </a:pPr>
                      <a:r>
                        <a:rPr lang="es-EC" sz="1100" b="1">
                          <a:effectLst/>
                          <a:latin typeface="Calibri" panose="020F0502020204030204" pitchFamily="34" charset="0"/>
                          <a:ea typeface="Calibri" panose="020F0502020204030204" pitchFamily="34" charset="0"/>
                          <a:cs typeface="Arial" panose="020B0604020202020204" pitchFamily="34" charset="0"/>
                        </a:rPr>
                        <a:t>TOTAL</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marR="5715" algn="ctr">
                        <a:spcAft>
                          <a:spcPts val="0"/>
                        </a:spcAft>
                      </a:pPr>
                      <a:r>
                        <a:rPr lang="es-EC" sz="1100" b="1">
                          <a:effectLst/>
                          <a:latin typeface="Calibri" panose="020F0502020204030204" pitchFamily="34" charset="0"/>
                          <a:ea typeface="Calibri" panose="020F0502020204030204" pitchFamily="34" charset="0"/>
                          <a:cs typeface="Arial" panose="020B0604020202020204" pitchFamily="34" charset="0"/>
                        </a:rPr>
                        <a:t>178</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a:spcAft>
                          <a:spcPts val="0"/>
                        </a:spcAft>
                      </a:pPr>
                      <a:r>
                        <a:rPr lang="es-EC" sz="1100" b="1">
                          <a:effectLst/>
                          <a:latin typeface="Calibri" panose="020F0502020204030204" pitchFamily="34" charset="0"/>
                          <a:ea typeface="Calibri" panose="020F0502020204030204" pitchFamily="34" charset="0"/>
                          <a:cs typeface="Arial" panose="020B0604020202020204" pitchFamily="34" charset="0"/>
                        </a:rPr>
                        <a:t>4.959.948</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32207910"/>
                  </a:ext>
                </a:extLst>
              </a:tr>
              <a:tr h="158750">
                <a:tc>
                  <a:txBody>
                    <a:bodyPr/>
                    <a:lstStyle/>
                    <a:p>
                      <a:pPr>
                        <a:spcAft>
                          <a:spcPts val="0"/>
                        </a:spcAft>
                      </a:pPr>
                      <a:r>
                        <a:rPr lang="es-EC" sz="900">
                          <a:solidFill>
                            <a:srgbClr val="222222"/>
                          </a:solidFill>
                          <a:effectLst/>
                          <a:latin typeface="Calibri" panose="020F0502020204030204" pitchFamily="34" charset="0"/>
                          <a:ea typeface="Calibri" panose="020F0502020204030204" pitchFamily="34" charset="0"/>
                          <a:cs typeface="Arial" panose="020B0604020202020204" pitchFamily="34" charset="0"/>
                        </a:rPr>
                        <a:t>Elaboración: DM Recursos Humanos</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spcAft>
                          <a:spcPts val="0"/>
                        </a:spcAft>
                      </a:pPr>
                      <a:r>
                        <a:rPr lang="es-EC" sz="1050" dirty="0">
                          <a:effectLst/>
                          <a:latin typeface="Times New Roman" panose="02020603050405020304" pitchFamily="18" charset="0"/>
                          <a:ea typeface="Times New Roman" panose="02020603050405020304" pitchFamily="18" charset="0"/>
                          <a:cs typeface="Arial" panose="020B0604020202020204" pitchFamily="34" charset="0"/>
                        </a:rPr>
                        <a:t> </a:t>
                      </a:r>
                      <a:endParaRPr lang="es-EC"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spcAft>
                          <a:spcPts val="0"/>
                        </a:spcAft>
                      </a:pPr>
                      <a:r>
                        <a:rPr lang="es-EC" sz="1050">
                          <a:effectLst/>
                          <a:latin typeface="Times New Roman" panose="02020603050405020304" pitchFamily="18" charset="0"/>
                          <a:ea typeface="Times New Roman" panose="02020603050405020304" pitchFamily="18" charset="0"/>
                          <a:cs typeface="Arial" panose="020B0604020202020204" pitchFamily="34" charset="0"/>
                        </a:rPr>
                        <a:t> </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85966947"/>
                  </a:ext>
                </a:extLst>
              </a:tr>
              <a:tr h="140335">
                <a:tc>
                  <a:txBody>
                    <a:bodyPr/>
                    <a:lstStyle/>
                    <a:p>
                      <a:pPr>
                        <a:spcAft>
                          <a:spcPts val="0"/>
                        </a:spcAft>
                      </a:pPr>
                      <a:r>
                        <a:rPr lang="es-EC" sz="900">
                          <a:solidFill>
                            <a:srgbClr val="222222"/>
                          </a:solidFill>
                          <a:effectLst/>
                          <a:latin typeface="Calibri" panose="020F0502020204030204" pitchFamily="34" charset="0"/>
                          <a:ea typeface="Calibri" panose="020F0502020204030204" pitchFamily="34" charset="0"/>
                          <a:cs typeface="Arial" panose="020B0604020202020204" pitchFamily="34" charset="0"/>
                        </a:rPr>
                        <a:t>Fuente: Distributivo</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spcAft>
                          <a:spcPts val="0"/>
                        </a:spcAft>
                      </a:pPr>
                      <a:r>
                        <a:rPr lang="es-EC" sz="950">
                          <a:effectLst/>
                          <a:latin typeface="Times New Roman" panose="02020603050405020304" pitchFamily="18" charset="0"/>
                          <a:ea typeface="Times New Roman" panose="02020603050405020304" pitchFamily="18" charset="0"/>
                          <a:cs typeface="Arial" panose="020B0604020202020204" pitchFamily="34" charset="0"/>
                        </a:rPr>
                        <a:t> </a:t>
                      </a:r>
                      <a:endParaRPr lang="es-EC"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tc>
                  <a:txBody>
                    <a:bodyPr/>
                    <a:lstStyle/>
                    <a:p>
                      <a:pPr>
                        <a:spcAft>
                          <a:spcPts val="0"/>
                        </a:spcAft>
                      </a:pPr>
                      <a:r>
                        <a:rPr lang="es-EC" sz="950" dirty="0">
                          <a:effectLst/>
                          <a:latin typeface="Times New Roman" panose="02020603050405020304" pitchFamily="18" charset="0"/>
                          <a:ea typeface="Times New Roman" panose="02020603050405020304" pitchFamily="18" charset="0"/>
                          <a:cs typeface="Arial" panose="020B0604020202020204" pitchFamily="34" charset="0"/>
                        </a:rPr>
                        <a:t> </a:t>
                      </a:r>
                      <a:endParaRPr lang="es-EC"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20946407"/>
                  </a:ext>
                </a:extLst>
              </a:tr>
            </a:tbl>
          </a:graphicData>
        </a:graphic>
      </p:graphicFrame>
      <p:sp>
        <p:nvSpPr>
          <p:cNvPr id="17" name="Elipse 16"/>
          <p:cNvSpPr/>
          <p:nvPr/>
        </p:nvSpPr>
        <p:spPr>
          <a:xfrm>
            <a:off x="9961686" y="4245198"/>
            <a:ext cx="395653" cy="334108"/>
          </a:xfrm>
          <a:prstGeom prst="ellipse">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220497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76170" y="1030219"/>
            <a:ext cx="10924309" cy="3970318"/>
          </a:xfrm>
          <a:prstGeom prst="rect">
            <a:avLst/>
          </a:prstGeom>
          <a:noFill/>
        </p:spPr>
        <p:txBody>
          <a:bodyPr wrap="square" rtlCol="0">
            <a:spAutoFit/>
          </a:bodyPr>
          <a:lstStyle/>
          <a:p>
            <a:pPr lvl="0"/>
            <a:r>
              <a:rPr lang="es-EC" b="1" dirty="0"/>
              <a:t>Tabla Nro. 1. Asignación presupuestaria para GASTOS DE PERSONAL en entidades municipales De la revisión de este cuadro se observa que los gastos de personal en el Municipio de Quito tienen una participación de 25,84% del presupuesto, mientras que las obras públicas representan apenas el 28,16%, evidenciando que únicamente existe una variación de 2,32% entre estos dos grupos, según se observa en el Cuadro No. 2</a:t>
            </a:r>
            <a:endParaRPr lang="es-EC" dirty="0"/>
          </a:p>
          <a:p>
            <a:r>
              <a:rPr lang="es-EC" dirty="0"/>
              <a:t> </a:t>
            </a:r>
          </a:p>
          <a:p>
            <a:r>
              <a:rPr lang="es-EC" b="1" dirty="0"/>
              <a:t>“Proforma Presupuestaria 2021 Grupo de Gastos” (pág. 54). Por consiguiente, no se consideró la Norma Técnica del Subsistema de Planificación de Recursos Humanos que dispone que la cantidad y calidad del talento humano se proyecte, entre otros aspectos, en función de los planes, programas y proyectos a ser ejecutados. Por lo tanto, si en el año 2021, los planes, programas y proyectos del MDMQ se han reducido, debido al decremento en ingresos de -29,79% con relación al presupuesto codificado del año 2020, quiere decir, que en la Proforma Presupuestaria 2021 se debe analizar el número de personal que necesiten ciertas entidades, en función de aquellos.</a:t>
            </a:r>
            <a:endParaRPr lang="es-EC" dirty="0"/>
          </a:p>
          <a:p>
            <a:pPr lvl="0"/>
            <a:endParaRPr lang="es-ES" b="1" dirty="0"/>
          </a:p>
          <a:p>
            <a:pPr lvl="0"/>
            <a:r>
              <a:rPr lang="es-ES" b="1" dirty="0" smtClean="0"/>
              <a:t> </a:t>
            </a:r>
            <a:endParaRPr lang="es-ES" b="1" dirty="0"/>
          </a:p>
        </p:txBody>
      </p:sp>
    </p:spTree>
    <p:extLst>
      <p:ext uri="{BB962C8B-B14F-4D97-AF65-F5344CB8AC3E}">
        <p14:creationId xmlns:p14="http://schemas.microsoft.com/office/powerpoint/2010/main" val="3202687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49793" y="1106157"/>
            <a:ext cx="10924309" cy="1477328"/>
          </a:xfrm>
          <a:prstGeom prst="rect">
            <a:avLst/>
          </a:prstGeom>
          <a:noFill/>
        </p:spPr>
        <p:txBody>
          <a:bodyPr wrap="square" rtlCol="0">
            <a:spAutoFit/>
          </a:bodyPr>
          <a:lstStyle/>
          <a:p>
            <a:pPr lvl="1"/>
            <a:r>
              <a:rPr lang="es-EC" b="1" dirty="0"/>
              <a:t>Según el Art. 221 del COOTAD, el presupuesto de los </a:t>
            </a:r>
            <a:r>
              <a:rPr lang="es-EC" b="1" dirty="0" err="1"/>
              <a:t>GADs</a:t>
            </a:r>
            <a:r>
              <a:rPr lang="es-EC" b="1" dirty="0"/>
              <a:t> constará de las siguientes partes: a) Ingresos, b) Egresos, y e) Disposiciones Generales. El presupuesto contendrá, además, un anexo con el detalle distributivo de sueldos y salarios. De la revisión del expediente, no se puede observar el detalle de distributivo de sueldos y salarios, por lo que solicito se cumpla con lo dispuesto en esta norma.</a:t>
            </a:r>
            <a:endParaRPr lang="es-EC" sz="1400" dirty="0"/>
          </a:p>
          <a:p>
            <a:pPr lvl="0"/>
            <a:r>
              <a:rPr lang="es-ES" b="1" dirty="0" smtClean="0"/>
              <a:t> </a:t>
            </a:r>
            <a:endParaRPr lang="es-ES" b="1" dirty="0"/>
          </a:p>
        </p:txBody>
      </p:sp>
      <p:sp>
        <p:nvSpPr>
          <p:cNvPr id="3" name="Rectángulo 2"/>
          <p:cNvSpPr/>
          <p:nvPr/>
        </p:nvSpPr>
        <p:spPr>
          <a:xfrm>
            <a:off x="1200425" y="3062058"/>
            <a:ext cx="9693244" cy="646331"/>
          </a:xfrm>
          <a:prstGeom prst="rect">
            <a:avLst/>
          </a:prstGeom>
        </p:spPr>
        <p:txBody>
          <a:bodyPr wrap="square">
            <a:spAutoFit/>
          </a:bodyPr>
          <a:lstStyle/>
          <a:p>
            <a:r>
              <a:rPr lang="es-EC" dirty="0"/>
              <a:t>Se adjunta al presente el distributivo de remuneraciones con el cual se elaboró la proforma de gastos de personal para el ejercicio fiscal 2021 (Anexo 4).</a:t>
            </a:r>
          </a:p>
        </p:txBody>
      </p:sp>
    </p:spTree>
    <p:extLst>
      <p:ext uri="{BB962C8B-B14F-4D97-AF65-F5344CB8AC3E}">
        <p14:creationId xmlns:p14="http://schemas.microsoft.com/office/powerpoint/2010/main" val="1556732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49793" y="1106157"/>
            <a:ext cx="10924309" cy="1754326"/>
          </a:xfrm>
          <a:prstGeom prst="rect">
            <a:avLst/>
          </a:prstGeom>
          <a:noFill/>
        </p:spPr>
        <p:txBody>
          <a:bodyPr wrap="square" rtlCol="0">
            <a:spAutoFit/>
          </a:bodyPr>
          <a:lstStyle/>
          <a:p>
            <a:pPr lvl="0"/>
            <a:r>
              <a:rPr lang="es-EC" b="1" dirty="0"/>
              <a:t>El acápite 3.2.6 ESPACIOS PRESUPUESTARIOS DE ANTICIPOS del Informe dice que:</a:t>
            </a:r>
            <a:endParaRPr lang="es-EC" dirty="0"/>
          </a:p>
          <a:p>
            <a:r>
              <a:rPr lang="es-EC" dirty="0"/>
              <a:t> </a:t>
            </a:r>
          </a:p>
          <a:p>
            <a:r>
              <a:rPr lang="es-EC" b="1" dirty="0"/>
              <a:t>“Aproximadamente a finales del mes de noviembre 2020 se incluirán los espacios presupuestarios de anticipos no devengados.” Es necesario conocer de qué manera afecta a la Proforma Presupuestaria 2021, el no haber incluido los espacios presupuestarios de los anticipos no devengados, a la fecha de su aprobación; o, si se trata de ingresos por arrastre</a:t>
            </a:r>
            <a:endParaRPr lang="es-EC" dirty="0"/>
          </a:p>
        </p:txBody>
      </p:sp>
      <p:sp>
        <p:nvSpPr>
          <p:cNvPr id="3" name="Rectángulo 2"/>
          <p:cNvSpPr/>
          <p:nvPr/>
        </p:nvSpPr>
        <p:spPr>
          <a:xfrm>
            <a:off x="1235663" y="4055589"/>
            <a:ext cx="9693244" cy="646331"/>
          </a:xfrm>
          <a:prstGeom prst="rect">
            <a:avLst/>
          </a:prstGeom>
        </p:spPr>
        <p:txBody>
          <a:bodyPr wrap="square">
            <a:spAutoFit/>
          </a:bodyPr>
          <a:lstStyle/>
          <a:p>
            <a:r>
              <a:rPr lang="es-EC" dirty="0" smtClean="0"/>
              <a:t>Los </a:t>
            </a:r>
            <a:r>
              <a:rPr lang="es-EC" dirty="0"/>
              <a:t>espacios presupuestarios de anticipos no devengados de las diferentes dependencias, </a:t>
            </a:r>
            <a:r>
              <a:rPr lang="es-EC"/>
              <a:t>se </a:t>
            </a:r>
            <a:r>
              <a:rPr lang="es-EC" smtClean="0"/>
              <a:t>remitieron dentro </a:t>
            </a:r>
            <a:r>
              <a:rPr lang="es-EC" dirty="0"/>
              <a:t>del Proyecto de Informe de la Proforma Presupuestaria </a:t>
            </a:r>
            <a:r>
              <a:rPr lang="es-EC" dirty="0" smtClean="0"/>
              <a:t>2021</a:t>
            </a:r>
            <a:r>
              <a:rPr lang="es-EC" dirty="0" smtClean="0">
                <a:solidFill>
                  <a:srgbClr val="FF0000"/>
                </a:solidFill>
              </a:rPr>
              <a:t>.</a:t>
            </a:r>
            <a:endParaRPr lang="es-EC" dirty="0">
              <a:solidFill>
                <a:srgbClr val="FF0000"/>
              </a:solidFill>
            </a:endParaRPr>
          </a:p>
        </p:txBody>
      </p:sp>
    </p:spTree>
    <p:extLst>
      <p:ext uri="{BB962C8B-B14F-4D97-AF65-F5344CB8AC3E}">
        <p14:creationId xmlns:p14="http://schemas.microsoft.com/office/powerpoint/2010/main" val="423299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6"/>
          <p:cNvSpPr>
            <a:spLocks noGrp="1"/>
          </p:cNvSpPr>
          <p:nvPr>
            <p:ph type="title"/>
          </p:nvPr>
        </p:nvSpPr>
        <p:spPr>
          <a:xfrm>
            <a:off x="664029" y="190954"/>
            <a:ext cx="10515600" cy="1325563"/>
          </a:xfrm>
        </p:spPr>
        <p:txBody>
          <a:bodyPr/>
          <a:lstStyle/>
          <a:p>
            <a:r>
              <a:rPr lang="es-MX" sz="4800" b="1" dirty="0" smtClean="0">
                <a:solidFill>
                  <a:schemeClr val="accent1">
                    <a:lumMod val="75000"/>
                  </a:schemeClr>
                </a:solidFill>
                <a:effectLst>
                  <a:outerShdw blurRad="38100" dist="38100" dir="2700000" algn="tl">
                    <a:srgbClr val="000000">
                      <a:alpha val="43137"/>
                    </a:srgbClr>
                  </a:outerShdw>
                </a:effectLst>
              </a:rPr>
              <a:t>Presupuestos 2018, 2019 y 2020 vs Proforma 2021</a:t>
            </a:r>
            <a:endParaRPr lang="es-EC" sz="4800" b="1" dirty="0">
              <a:solidFill>
                <a:schemeClr val="accent1">
                  <a:lumMod val="75000"/>
                </a:schemeClr>
              </a:solidFill>
              <a:effectLst>
                <a:outerShdw blurRad="38100" dist="38100" dir="2700000" algn="tl">
                  <a:srgbClr val="000000">
                    <a:alpha val="43137"/>
                  </a:srgbClr>
                </a:outerShdw>
              </a:effectLst>
            </a:endParaRPr>
          </a:p>
        </p:txBody>
      </p:sp>
      <p:sp>
        <p:nvSpPr>
          <p:cNvPr id="7" name="CuadroTexto 6"/>
          <p:cNvSpPr txBox="1"/>
          <p:nvPr/>
        </p:nvSpPr>
        <p:spPr>
          <a:xfrm>
            <a:off x="1145455" y="6531427"/>
            <a:ext cx="4473633" cy="400110"/>
          </a:xfrm>
          <a:prstGeom prst="rect">
            <a:avLst/>
          </a:prstGeom>
          <a:noFill/>
        </p:spPr>
        <p:txBody>
          <a:bodyPr wrap="square" rtlCol="0">
            <a:spAutoFit/>
          </a:bodyPr>
          <a:lstStyle/>
          <a:p>
            <a:r>
              <a:rPr lang="es-EC" sz="1000" dirty="0"/>
              <a:t>Fuente: SIPARI</a:t>
            </a:r>
          </a:p>
          <a:p>
            <a:r>
              <a:rPr lang="es-EC" sz="1000" dirty="0"/>
              <a:t>Elaboración: Unidad de Presupuesto</a:t>
            </a:r>
          </a:p>
        </p:txBody>
      </p:sp>
      <p:graphicFrame>
        <p:nvGraphicFramePr>
          <p:cNvPr id="5" name="Gráfico 4"/>
          <p:cNvGraphicFramePr>
            <a:graphicFrameLocks/>
          </p:cNvGraphicFramePr>
          <p:nvPr>
            <p:extLst>
              <p:ext uri="{D42A27DB-BD31-4B8C-83A1-F6EECF244321}">
                <p14:modId xmlns:p14="http://schemas.microsoft.com/office/powerpoint/2010/main" val="910583665"/>
              </p:ext>
            </p:extLst>
          </p:nvPr>
        </p:nvGraphicFramePr>
        <p:xfrm>
          <a:off x="664029" y="1619249"/>
          <a:ext cx="9980839" cy="4712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831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34753" y="2274124"/>
            <a:ext cx="1008610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5400" b="1" dirty="0">
                <a:solidFill>
                  <a:schemeClr val="accent1">
                    <a:lumMod val="75000"/>
                  </a:schemeClr>
                </a:solidFill>
                <a:effectLst>
                  <a:outerShdw blurRad="38100" dist="38100" dir="2700000" algn="tl">
                    <a:srgbClr val="000000">
                      <a:alpha val="43137"/>
                    </a:srgbClr>
                  </a:outerShdw>
                </a:effectLst>
              </a:rPr>
              <a:t>¿CÓMO VARIÓ EL PRESUPUESTO </a:t>
            </a:r>
            <a:r>
              <a:rPr lang="es-MX" sz="5400" b="1" dirty="0" smtClean="0">
                <a:solidFill>
                  <a:schemeClr val="accent1">
                    <a:lumMod val="75000"/>
                  </a:schemeClr>
                </a:solidFill>
                <a:effectLst>
                  <a:outerShdw blurRad="38100" dist="38100" dir="2700000" algn="tl">
                    <a:srgbClr val="000000">
                      <a:alpha val="43137"/>
                    </a:srgbClr>
                  </a:outerShdw>
                </a:effectLst>
              </a:rPr>
              <a:t>RESPECTO AL PRIMER DEBATE?</a:t>
            </a:r>
            <a:endParaRPr lang="es-EC"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4147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6"/>
          <p:cNvSpPr>
            <a:spLocks noGrp="1"/>
          </p:cNvSpPr>
          <p:nvPr>
            <p:ph type="title"/>
          </p:nvPr>
        </p:nvSpPr>
        <p:spPr>
          <a:xfrm>
            <a:off x="649514" y="655411"/>
            <a:ext cx="10515600" cy="1325563"/>
          </a:xfrm>
        </p:spPr>
        <p:txBody>
          <a:bodyPr/>
          <a:lstStyle/>
          <a:p>
            <a:r>
              <a:rPr lang="es-MX" sz="5400" b="1" dirty="0" smtClean="0">
                <a:solidFill>
                  <a:schemeClr val="accent1">
                    <a:lumMod val="75000"/>
                  </a:schemeClr>
                </a:solidFill>
                <a:effectLst>
                  <a:outerShdw blurRad="38100" dist="38100" dir="2700000" algn="tl">
                    <a:srgbClr val="000000">
                      <a:alpha val="43137"/>
                    </a:srgbClr>
                  </a:outerShdw>
                </a:effectLst>
              </a:rPr>
              <a:t>Incremento MDMQ - </a:t>
            </a:r>
            <a:r>
              <a:rPr lang="es-MX" sz="5400" b="1" dirty="0" smtClean="0">
                <a:solidFill>
                  <a:schemeClr val="accent1">
                    <a:lumMod val="75000"/>
                  </a:schemeClr>
                </a:solidFill>
                <a:effectLst>
                  <a:outerShdw blurRad="38100" dist="38100" dir="2700000" algn="tl">
                    <a:srgbClr val="000000">
                      <a:alpha val="43137"/>
                    </a:srgbClr>
                  </a:outerShdw>
                </a:effectLst>
              </a:rPr>
              <a:t>proforma </a:t>
            </a:r>
            <a:r>
              <a:rPr lang="es-MX" sz="5400" b="1" dirty="0" smtClean="0">
                <a:solidFill>
                  <a:schemeClr val="accent1">
                    <a:lumMod val="75000"/>
                  </a:schemeClr>
                </a:solidFill>
                <a:effectLst>
                  <a:outerShdw blurRad="38100" dist="38100" dir="2700000" algn="tl">
                    <a:srgbClr val="000000">
                      <a:alpha val="43137"/>
                    </a:srgbClr>
                  </a:outerShdw>
                </a:effectLst>
              </a:rPr>
              <a:t>2021</a:t>
            </a:r>
            <a:endParaRPr lang="es-EC" sz="5400" b="1" dirty="0">
              <a:solidFill>
                <a:schemeClr val="accent1">
                  <a:lumMod val="75000"/>
                </a:schemeClr>
              </a:solidFill>
              <a:effectLst>
                <a:outerShdw blurRad="38100" dist="38100" dir="2700000" algn="tl">
                  <a:srgbClr val="000000">
                    <a:alpha val="43137"/>
                  </a:srgbClr>
                </a:outerShdw>
              </a:effectLst>
            </a:endParaRPr>
          </a:p>
        </p:txBody>
      </p:sp>
      <p:graphicFrame>
        <p:nvGraphicFramePr>
          <p:cNvPr id="5" name="Gráfico 4"/>
          <p:cNvGraphicFramePr>
            <a:graphicFrameLocks/>
          </p:cNvGraphicFramePr>
          <p:nvPr/>
        </p:nvGraphicFramePr>
        <p:xfrm>
          <a:off x="1683658" y="1799772"/>
          <a:ext cx="8824684" cy="4571999"/>
        </p:xfrm>
        <a:graphic>
          <a:graphicData uri="http://schemas.openxmlformats.org/drawingml/2006/chart">
            <c:chart xmlns:c="http://schemas.openxmlformats.org/drawingml/2006/chart" xmlns:r="http://schemas.openxmlformats.org/officeDocument/2006/relationships" r:id="rId2"/>
          </a:graphicData>
        </a:graphic>
      </p:graphicFrame>
      <p:sp>
        <p:nvSpPr>
          <p:cNvPr id="7" name="Cerrar llave 6"/>
          <p:cNvSpPr/>
          <p:nvPr/>
        </p:nvSpPr>
        <p:spPr>
          <a:xfrm flipH="1">
            <a:off x="5343643" y="1980974"/>
            <a:ext cx="404014" cy="35582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8" name="CuadroTexto 7"/>
          <p:cNvSpPr txBox="1"/>
          <p:nvPr/>
        </p:nvSpPr>
        <p:spPr>
          <a:xfrm>
            <a:off x="4510234" y="1967468"/>
            <a:ext cx="710451" cy="369332"/>
          </a:xfrm>
          <a:prstGeom prst="rect">
            <a:avLst/>
          </a:prstGeom>
          <a:noFill/>
        </p:spPr>
        <p:txBody>
          <a:bodyPr wrap="none" rtlCol="0">
            <a:spAutoFit/>
          </a:bodyPr>
          <a:lstStyle/>
          <a:p>
            <a:r>
              <a:rPr lang="es-MX" dirty="0" smtClean="0">
                <a:solidFill>
                  <a:srgbClr val="FF0000"/>
                </a:solidFill>
              </a:rPr>
              <a:t>37,04</a:t>
            </a:r>
            <a:endParaRPr lang="es-EC" dirty="0">
              <a:solidFill>
                <a:srgbClr val="FF0000"/>
              </a:solidFill>
            </a:endParaRPr>
          </a:p>
        </p:txBody>
      </p:sp>
      <p:sp>
        <p:nvSpPr>
          <p:cNvPr id="9" name="CuadroTexto 8"/>
          <p:cNvSpPr txBox="1"/>
          <p:nvPr/>
        </p:nvSpPr>
        <p:spPr>
          <a:xfrm>
            <a:off x="1680505" y="6131543"/>
            <a:ext cx="4473633" cy="400110"/>
          </a:xfrm>
          <a:prstGeom prst="rect">
            <a:avLst/>
          </a:prstGeom>
          <a:noFill/>
        </p:spPr>
        <p:txBody>
          <a:bodyPr wrap="square" rtlCol="0">
            <a:spAutoFit/>
          </a:bodyPr>
          <a:lstStyle/>
          <a:p>
            <a:r>
              <a:rPr lang="es-EC" sz="1000" dirty="0"/>
              <a:t>Fuente: </a:t>
            </a:r>
            <a:r>
              <a:rPr lang="es-EC" sz="1000" dirty="0" smtClean="0"/>
              <a:t>Unidad</a:t>
            </a:r>
            <a:endParaRPr lang="es-EC" sz="1000" dirty="0"/>
          </a:p>
          <a:p>
            <a:r>
              <a:rPr lang="es-EC" sz="1000" dirty="0"/>
              <a:t>Elaboración: Unidad de Presupuesto</a:t>
            </a:r>
          </a:p>
        </p:txBody>
      </p:sp>
    </p:spTree>
    <p:extLst>
      <p:ext uri="{BB962C8B-B14F-4D97-AF65-F5344CB8AC3E}">
        <p14:creationId xmlns:p14="http://schemas.microsoft.com/office/powerpoint/2010/main" val="2189682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6"/>
          <p:cNvSpPr>
            <a:spLocks noGrp="1"/>
          </p:cNvSpPr>
          <p:nvPr>
            <p:ph type="title"/>
          </p:nvPr>
        </p:nvSpPr>
        <p:spPr>
          <a:xfrm>
            <a:off x="649514" y="655411"/>
            <a:ext cx="10515600" cy="1325563"/>
          </a:xfrm>
        </p:spPr>
        <p:txBody>
          <a:bodyPr/>
          <a:lstStyle/>
          <a:p>
            <a:r>
              <a:rPr lang="es-MX" sz="5400" b="1" dirty="0" smtClean="0">
                <a:solidFill>
                  <a:schemeClr val="accent1">
                    <a:lumMod val="75000"/>
                  </a:schemeClr>
                </a:solidFill>
                <a:effectLst>
                  <a:outerShdw blurRad="38100" dist="38100" dir="2700000" algn="tl">
                    <a:srgbClr val="000000">
                      <a:alpha val="43137"/>
                    </a:srgbClr>
                  </a:outerShdw>
                </a:effectLst>
              </a:rPr>
              <a:t>Incremento </a:t>
            </a:r>
            <a:r>
              <a:rPr lang="es-MX" sz="5400" b="1" dirty="0" smtClean="0">
                <a:solidFill>
                  <a:schemeClr val="accent1">
                    <a:lumMod val="75000"/>
                  </a:schemeClr>
                </a:solidFill>
                <a:effectLst>
                  <a:outerShdw blurRad="38100" dist="38100" dir="2700000" algn="tl">
                    <a:srgbClr val="000000">
                      <a:alpha val="43137"/>
                    </a:srgbClr>
                  </a:outerShdw>
                </a:effectLst>
              </a:rPr>
              <a:t>proforma </a:t>
            </a:r>
            <a:r>
              <a:rPr lang="es-MX" sz="5400" b="1" dirty="0" smtClean="0">
                <a:solidFill>
                  <a:schemeClr val="accent1">
                    <a:lumMod val="75000"/>
                  </a:schemeClr>
                </a:solidFill>
                <a:effectLst>
                  <a:outerShdw blurRad="38100" dist="38100" dir="2700000" algn="tl">
                    <a:srgbClr val="000000">
                      <a:alpha val="43137"/>
                    </a:srgbClr>
                  </a:outerShdw>
                </a:effectLst>
              </a:rPr>
              <a:t>2021</a:t>
            </a:r>
            <a:endParaRPr lang="es-EC" sz="5400" b="1" dirty="0">
              <a:solidFill>
                <a:schemeClr val="accent1">
                  <a:lumMod val="75000"/>
                </a:schemeClr>
              </a:solidFill>
              <a:effectLst>
                <a:outerShdw blurRad="38100" dist="38100" dir="2700000" algn="tl">
                  <a:srgbClr val="000000">
                    <a:alpha val="43137"/>
                  </a:srgbClr>
                </a:outerShdw>
              </a:effectLst>
            </a:endParaRPr>
          </a:p>
        </p:txBody>
      </p:sp>
      <p:pic>
        <p:nvPicPr>
          <p:cNvPr id="4" name="Imagen 3"/>
          <p:cNvPicPr>
            <a:picLocks noChangeAspect="1"/>
          </p:cNvPicPr>
          <p:nvPr/>
        </p:nvPicPr>
        <p:blipFill>
          <a:blip r:embed="rId2"/>
          <a:stretch>
            <a:fillRect/>
          </a:stretch>
        </p:blipFill>
        <p:spPr>
          <a:xfrm>
            <a:off x="1680505" y="2699240"/>
            <a:ext cx="9219471" cy="2337218"/>
          </a:xfrm>
          <a:prstGeom prst="rect">
            <a:avLst/>
          </a:prstGeom>
        </p:spPr>
      </p:pic>
      <p:sp>
        <p:nvSpPr>
          <p:cNvPr id="5" name="Rectángulo 4"/>
          <p:cNvSpPr/>
          <p:nvPr/>
        </p:nvSpPr>
        <p:spPr>
          <a:xfrm>
            <a:off x="1680505" y="5523859"/>
            <a:ext cx="6096000" cy="461729"/>
          </a:xfrm>
          <a:prstGeom prst="rect">
            <a:avLst/>
          </a:prstGeom>
        </p:spPr>
        <p:txBody>
          <a:bodyPr>
            <a:spAutoFit/>
          </a:bodyPr>
          <a:lstStyle/>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Elaboración: </a:t>
            </a:r>
            <a:r>
              <a:rPr lang="es-EC" sz="1200" dirty="0">
                <a:latin typeface="Calibri" panose="020F0502020204030204" pitchFamily="34" charset="0"/>
                <a:ea typeface="Calibri" panose="020F0502020204030204" pitchFamily="34" charset="0"/>
                <a:cs typeface="Arial" panose="020B0604020202020204" pitchFamily="34" charset="0"/>
              </a:rPr>
              <a:t>Unidad Presupuesto-DMF</a:t>
            </a:r>
            <a:endParaRPr lang="es-EC" sz="1400" dirty="0">
              <a:latin typeface="Calibri" panose="020F0502020204030204" pitchFamily="34" charset="0"/>
              <a:ea typeface="Calibri" panose="020F0502020204030204" pitchFamily="34" charset="0"/>
              <a:cs typeface="Arial" panose="020B0604020202020204" pitchFamily="34" charset="0"/>
            </a:endParaRPr>
          </a:p>
          <a:p>
            <a:pPr>
              <a:lnSpc>
                <a:spcPts val="5"/>
              </a:lnSpc>
              <a:spcAft>
                <a:spcPts val="0"/>
              </a:spcAft>
            </a:pPr>
            <a:r>
              <a:rPr lang="es-EC" sz="1400" dirty="0">
                <a:latin typeface="Times New Roman" panose="02020603050405020304" pitchFamily="18" charset="0"/>
                <a:ea typeface="Times New Roman" panose="02020603050405020304" pitchFamily="18" charset="0"/>
                <a:cs typeface="Arial" panose="020B0604020202020204" pitchFamily="34" charset="0"/>
              </a:rPr>
              <a:t> </a:t>
            </a:r>
            <a:endParaRPr lang="es-EC" sz="1400" dirty="0">
              <a:latin typeface="Calibri" panose="020F0502020204030204" pitchFamily="34" charset="0"/>
              <a:ea typeface="Calibri" panose="020F0502020204030204" pitchFamily="34" charset="0"/>
              <a:cs typeface="Arial" panose="020B0604020202020204" pitchFamily="34" charset="0"/>
            </a:endParaRPr>
          </a:p>
          <a:p>
            <a:pPr marL="622300">
              <a:spcAft>
                <a:spcPts val="0"/>
              </a:spcAft>
            </a:pPr>
            <a:r>
              <a:rPr lang="es-EC" sz="1200" b="1" dirty="0">
                <a:latin typeface="Calibri" panose="020F0502020204030204" pitchFamily="34" charset="0"/>
                <a:ea typeface="Calibri" panose="020F0502020204030204" pitchFamily="34" charset="0"/>
                <a:cs typeface="Arial" panose="020B0604020202020204" pitchFamily="34" charset="0"/>
              </a:rPr>
              <a:t>Fuente: </a:t>
            </a:r>
            <a:r>
              <a:rPr lang="es-EC" sz="1200" dirty="0" err="1">
                <a:latin typeface="Calibri" panose="020F0502020204030204" pitchFamily="34" charset="0"/>
                <a:ea typeface="Calibri" panose="020F0502020204030204" pitchFamily="34" charset="0"/>
                <a:cs typeface="Arial" panose="020B0604020202020204" pitchFamily="34" charset="0"/>
              </a:rPr>
              <a:t>Sipari</a:t>
            </a:r>
            <a:endParaRPr lang="es-EC"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7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806212" y="2230582"/>
            <a:ext cx="8293752"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5400" b="1" dirty="0">
                <a:solidFill>
                  <a:schemeClr val="accent1">
                    <a:lumMod val="75000"/>
                  </a:schemeClr>
                </a:solidFill>
                <a:effectLst>
                  <a:outerShdw blurRad="38100" dist="38100" dir="2700000" algn="tl">
                    <a:srgbClr val="000000">
                      <a:alpha val="43137"/>
                    </a:srgbClr>
                  </a:outerShdw>
                </a:effectLst>
              </a:rPr>
              <a:t>¿A CUÁNTO ASCIENDE LA </a:t>
            </a:r>
            <a:r>
              <a:rPr lang="es-MX" sz="5400" b="1" dirty="0" smtClean="0">
                <a:solidFill>
                  <a:schemeClr val="accent1">
                    <a:lumMod val="75000"/>
                  </a:schemeClr>
                </a:solidFill>
                <a:effectLst>
                  <a:outerShdw blurRad="38100" dist="38100" dir="2700000" algn="tl">
                    <a:srgbClr val="000000">
                      <a:alpha val="43137"/>
                    </a:srgbClr>
                  </a:outerShdw>
                </a:effectLst>
              </a:rPr>
              <a:t>PROFORMA </a:t>
            </a:r>
            <a:r>
              <a:rPr lang="es-MX" sz="5400" b="1" dirty="0">
                <a:solidFill>
                  <a:schemeClr val="accent1">
                    <a:lumMod val="75000"/>
                  </a:schemeClr>
                </a:solidFill>
                <a:effectLst>
                  <a:outerShdw blurRad="38100" dist="38100" dir="2700000" algn="tl">
                    <a:srgbClr val="000000">
                      <a:alpha val="43137"/>
                    </a:srgbClr>
                  </a:outerShdw>
                </a:effectLst>
              </a:rPr>
              <a:t>PRESUPUESTARIA </a:t>
            </a:r>
            <a:r>
              <a:rPr lang="es-MX" sz="5400" b="1" dirty="0" smtClean="0">
                <a:solidFill>
                  <a:schemeClr val="accent1">
                    <a:lumMod val="75000"/>
                  </a:schemeClr>
                </a:solidFill>
                <a:effectLst>
                  <a:outerShdw blurRad="38100" dist="38100" dir="2700000" algn="tl">
                    <a:srgbClr val="000000">
                      <a:alpha val="43137"/>
                    </a:srgbClr>
                  </a:outerShdw>
                </a:effectLst>
              </a:rPr>
              <a:t>2021?</a:t>
            </a:r>
            <a:endParaRPr lang="es-MX" sz="5400" b="1" dirty="0">
              <a:solidFill>
                <a:schemeClr val="accent1">
                  <a:lumMod val="75000"/>
                </a:schemeClr>
              </a:solidFill>
              <a:effectLst>
                <a:outerShdw blurRad="38100" dist="38100" dir="2700000" algn="tl">
                  <a:srgbClr val="000000">
                    <a:alpha val="43137"/>
                  </a:srgbClr>
                </a:outerShdw>
              </a:effectLst>
            </a:endParaRPr>
          </a:p>
          <a:p>
            <a:pPr marL="182880" algn="ctr"/>
            <a:endParaRPr lang="es-MX" sz="5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7188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6"/>
          <p:cNvSpPr>
            <a:spLocks noGrp="1"/>
          </p:cNvSpPr>
          <p:nvPr>
            <p:ph type="title"/>
          </p:nvPr>
        </p:nvSpPr>
        <p:spPr>
          <a:xfrm>
            <a:off x="649514" y="655411"/>
            <a:ext cx="10515600" cy="1325563"/>
          </a:xfrm>
        </p:spPr>
        <p:txBody>
          <a:bodyPr/>
          <a:lstStyle/>
          <a:p>
            <a:r>
              <a:rPr lang="es-MX" sz="5400" b="1" dirty="0" smtClean="0">
                <a:solidFill>
                  <a:schemeClr val="accent1">
                    <a:lumMod val="75000"/>
                  </a:schemeClr>
                </a:solidFill>
                <a:effectLst>
                  <a:outerShdw blurRad="38100" dist="38100" dir="2700000" algn="tl">
                    <a:srgbClr val="000000">
                      <a:alpha val="43137"/>
                    </a:srgbClr>
                  </a:outerShdw>
                </a:effectLst>
              </a:rPr>
              <a:t>Proforma 2021</a:t>
            </a:r>
            <a:endParaRPr lang="es-EC" sz="5400" b="1" dirty="0">
              <a:solidFill>
                <a:schemeClr val="accent1">
                  <a:lumMod val="75000"/>
                </a:schemeClr>
              </a:solidFill>
              <a:effectLst>
                <a:outerShdw blurRad="38100" dist="38100" dir="2700000" algn="tl">
                  <a:srgbClr val="000000">
                    <a:alpha val="43137"/>
                  </a:srgbClr>
                </a:outerShdw>
              </a:effectLst>
            </a:endParaRPr>
          </a:p>
        </p:txBody>
      </p:sp>
      <p:graphicFrame>
        <p:nvGraphicFramePr>
          <p:cNvPr id="8" name="Gráfico 7"/>
          <p:cNvGraphicFramePr>
            <a:graphicFrameLocks/>
          </p:cNvGraphicFramePr>
          <p:nvPr>
            <p:extLst>
              <p:ext uri="{D42A27DB-BD31-4B8C-83A1-F6EECF244321}">
                <p14:modId xmlns:p14="http://schemas.microsoft.com/office/powerpoint/2010/main" val="2344399431"/>
              </p:ext>
            </p:extLst>
          </p:nvPr>
        </p:nvGraphicFramePr>
        <p:xfrm>
          <a:off x="2264229" y="1654629"/>
          <a:ext cx="7678057" cy="4557485"/>
        </p:xfrm>
        <a:graphic>
          <a:graphicData uri="http://schemas.openxmlformats.org/drawingml/2006/chart">
            <c:chart xmlns:c="http://schemas.openxmlformats.org/drawingml/2006/chart" xmlns:r="http://schemas.openxmlformats.org/officeDocument/2006/relationships" r:id="rId2"/>
          </a:graphicData>
        </a:graphic>
      </p:graphicFrame>
      <p:sp>
        <p:nvSpPr>
          <p:cNvPr id="10" name="CuadroTexto 9"/>
          <p:cNvSpPr txBox="1"/>
          <p:nvPr/>
        </p:nvSpPr>
        <p:spPr>
          <a:xfrm>
            <a:off x="2264229" y="6212114"/>
            <a:ext cx="4473633" cy="400110"/>
          </a:xfrm>
          <a:prstGeom prst="rect">
            <a:avLst/>
          </a:prstGeom>
          <a:noFill/>
        </p:spPr>
        <p:txBody>
          <a:bodyPr wrap="square" rtlCol="0">
            <a:spAutoFit/>
          </a:bodyPr>
          <a:lstStyle/>
          <a:p>
            <a:r>
              <a:rPr lang="es-EC" sz="1000" dirty="0"/>
              <a:t>Fuente: SIPARI</a:t>
            </a:r>
          </a:p>
          <a:p>
            <a:r>
              <a:rPr lang="es-EC" sz="1000" dirty="0"/>
              <a:t>Elaboración: Unidad de Presupuesto</a:t>
            </a:r>
          </a:p>
        </p:txBody>
      </p:sp>
      <p:sp>
        <p:nvSpPr>
          <p:cNvPr id="2" name="Cerrar llave 1"/>
          <p:cNvSpPr/>
          <p:nvPr/>
        </p:nvSpPr>
        <p:spPr>
          <a:xfrm>
            <a:off x="8381999" y="2078182"/>
            <a:ext cx="484909" cy="3214254"/>
          </a:xfrm>
          <a:prstGeom prst="rightBrace">
            <a:avLst/>
          </a:prstGeom>
          <a:ln w="38100" cap="flat" cmpd="sng" algn="ctr">
            <a:solidFill>
              <a:srgbClr val="FF000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879644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806212" y="2230582"/>
            <a:ext cx="8293752"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5400" b="1" dirty="0" smtClean="0">
                <a:solidFill>
                  <a:schemeClr val="accent1">
                    <a:lumMod val="75000"/>
                  </a:schemeClr>
                </a:solidFill>
                <a:effectLst>
                  <a:outerShdw blurRad="38100" dist="38100" dir="2700000" algn="tl">
                    <a:srgbClr val="000000">
                      <a:alpha val="43137"/>
                    </a:srgbClr>
                  </a:outerShdw>
                </a:effectLst>
              </a:rPr>
              <a:t>OBSERVACIONES </a:t>
            </a:r>
            <a:r>
              <a:rPr lang="es-MX" sz="5400" b="1" dirty="0" smtClean="0">
                <a:solidFill>
                  <a:schemeClr val="accent1">
                    <a:lumMod val="75000"/>
                  </a:schemeClr>
                </a:solidFill>
                <a:effectLst>
                  <a:outerShdw blurRad="38100" dist="38100" dir="2700000" algn="tl">
                    <a:srgbClr val="000000">
                      <a:alpha val="43137"/>
                    </a:srgbClr>
                  </a:outerShdw>
                </a:effectLst>
              </a:rPr>
              <a:t>DEL </a:t>
            </a:r>
            <a:r>
              <a:rPr lang="es-MX" sz="5400" b="1" dirty="0" smtClean="0">
                <a:solidFill>
                  <a:schemeClr val="accent1">
                    <a:lumMod val="75000"/>
                  </a:schemeClr>
                </a:solidFill>
                <a:effectLst>
                  <a:outerShdw blurRad="38100" dist="38100" dir="2700000" algn="tl">
                    <a:srgbClr val="000000">
                      <a:alpha val="43137"/>
                    </a:srgbClr>
                  </a:outerShdw>
                </a:effectLst>
              </a:rPr>
              <a:t>CONCEJO </a:t>
            </a:r>
            <a:r>
              <a:rPr lang="es-MX" sz="5400" b="1" dirty="0" smtClean="0">
                <a:solidFill>
                  <a:schemeClr val="accent1">
                    <a:lumMod val="75000"/>
                  </a:schemeClr>
                </a:solidFill>
                <a:effectLst>
                  <a:outerShdw blurRad="38100" dist="38100" dir="2700000" algn="tl">
                    <a:srgbClr val="000000">
                      <a:alpha val="43137"/>
                    </a:srgbClr>
                  </a:outerShdw>
                </a:effectLst>
              </a:rPr>
              <a:t>METROPOLITANO</a:t>
            </a:r>
            <a:endParaRPr lang="es-MX" sz="5400" b="1" dirty="0">
              <a:solidFill>
                <a:schemeClr val="accent1">
                  <a:lumMod val="75000"/>
                </a:schemeClr>
              </a:solidFill>
              <a:effectLst>
                <a:outerShdw blurRad="38100" dist="38100" dir="2700000" algn="tl">
                  <a:srgbClr val="000000">
                    <a:alpha val="43137"/>
                  </a:srgbClr>
                </a:outerShdw>
              </a:effectLst>
            </a:endParaRPr>
          </a:p>
          <a:p>
            <a:pPr marL="182880" algn="ctr"/>
            <a:endParaRPr lang="es-MX" sz="5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6684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ón_Logo_DM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16820</TotalTime>
  <Words>2184</Words>
  <Application>Microsoft Office PowerPoint</Application>
  <PresentationFormat>Panorámica</PresentationFormat>
  <Paragraphs>190</Paragraphs>
  <Slides>28</Slides>
  <Notes>19</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28</vt:i4>
      </vt:variant>
    </vt:vector>
  </HeadingPairs>
  <TitlesOfParts>
    <vt:vector size="35" baseType="lpstr">
      <vt:lpstr>Arial</vt:lpstr>
      <vt:lpstr>Calibri</vt:lpstr>
      <vt:lpstr>Calibri Light</vt:lpstr>
      <vt:lpstr>Times New Roman</vt:lpstr>
      <vt:lpstr>Presentación_Logo_DMT</vt:lpstr>
      <vt:lpstr>Diseño personalizado</vt:lpstr>
      <vt:lpstr>Documento</vt:lpstr>
      <vt:lpstr>PROFORMA PRESUPUESTARIA 2021</vt:lpstr>
      <vt:lpstr>Presentación de PowerPoint</vt:lpstr>
      <vt:lpstr>Presupuestos 2018, 2019 y 2020 vs Proforma 2021</vt:lpstr>
      <vt:lpstr>Presentación de PowerPoint</vt:lpstr>
      <vt:lpstr>Incremento MDMQ - proforma 2021</vt:lpstr>
      <vt:lpstr>Incremento proforma 2021</vt:lpstr>
      <vt:lpstr>Presentación de PowerPoint</vt:lpstr>
      <vt:lpstr>Proforma 2021</vt:lpstr>
      <vt:lpstr>Presentación de PowerPoint</vt:lpstr>
      <vt:lpstr>Indicar por qué inicialmente a la Comisión de Presupuesto, Finanzas y Tributación se presentó como ingresos propios el valor de aproximadamente $220´000.000 y después de pocos días se modificó la cifra a $246´000.000. indicando que la cifra inicial se suponía estaba sustentada en proyecciones y en apego a la aplicación del artículo 236 del COOTAD.</vt:lpstr>
      <vt:lpstr>Establecer y determinar por qué no se consideran los valores de saldos disponibles</vt:lpstr>
      <vt:lpstr>Presentar informes actualizados que indiquen los valores de los ingresos de cada empresa metropolitana. Agregar cuadros demostrativos para cada rubro e indicando cómo se hicieron las estimaciones de los ingresos propios y las consideraciones para el cálculo de las reducciones. Entregar el detalle valorado de los terrenos municipales que se venderán y en qué precios se estima hacerlo.</vt:lpstr>
      <vt:lpstr>Observar que en la proforma del año 2020 por impuesto predial urbano se indicó que ingresaría $75´000.000 , y en la proforma del año 2021, se especifica que el ingreso por este impuesto llegaría a ser únicamente por $53´000.000, y se indique el monto real del valor ingresado en el 2020 y en base a qué se realizó la proyección del ingreso para el 2021, considerando que se deberán establecer estrategias para mejorar la recaudación</vt:lpstr>
      <vt:lpstr>Conocer cuáles son los montos de recaudación del ingreso tributario y no tributario de años anteriores, y donde se visualiza o registra dentro de la proforma presupuestaria del año 2021</vt:lpstr>
      <vt:lpstr>Revisar que en el rubro 38 de las cuentas pendientes por cobrar, en el codificado 2020 existe alrededor de $54´000.000.00, sin embargo, en la proforma del 2021 aparece solamente $6´000.000,00, movimiento que se deberá aclarar y se detalle en dónde se encuentran los valores de cuentas por cobrar y que además se explique y transparente las cuentas por cobrar de años anteriores, debido que de tal manera, se podrá evidenciar la gestión del área de coactivas; Se informe al detalle lo recaudado de años anteriores de los impuestos Tributarios y No tributarios por gestión del área de Coactiva.</vt:lpstr>
      <vt:lpstr>Incluir cambios de redacción y considerandos, según lo recomendado por el CM</vt:lpstr>
      <vt:lpstr>¿Cuál es el monto proyectado de la emisión del 2021 por concepto de Impuestos predial urbano y rural?  ¿En base a qué factores se realizó la proyección y cálculo de la Proforma 2021 del impuesto predial urbano y rural, tomando en consideración que el codificado del 2020, fue de $ 78.000.000 millones y en la proforma 2021 es solamente de $ 55.579.994 millones?</vt:lpstr>
      <vt:lpstr>Aclarar y definir la asignación presupuestaria considerada para el GAD que deberá ser emitida por el Ministerio de Economía y Finanzas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REFORMA CÓDIGO MUNICIPAL – IMPUESTO PREDIAL Y TRIBUTOS ANEXOS</dc:title>
  <dc:creator>Juan Guillermo Montenegro Ayora</dc:creator>
  <cp:lastModifiedBy>Jose Antonio Piñeiros Costales</cp:lastModifiedBy>
  <cp:revision>811</cp:revision>
  <dcterms:created xsi:type="dcterms:W3CDTF">2019-11-30T17:14:04Z</dcterms:created>
  <dcterms:modified xsi:type="dcterms:W3CDTF">2020-12-09T21:00:55Z</dcterms:modified>
</cp:coreProperties>
</file>