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69" r:id="rId3"/>
    <p:sldId id="261" r:id="rId4"/>
    <p:sldId id="274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253" autoAdjust="0"/>
  </p:normalViewPr>
  <p:slideViewPr>
    <p:cSldViewPr snapToGrid="0">
      <p:cViewPr varScale="1">
        <p:scale>
          <a:sx n="65" d="100"/>
          <a:sy n="65" d="100"/>
        </p:scale>
        <p:origin x="2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'[INFORMACIÓN SEGUNDO DEBATE (1).xlsx]CUADROS'!$E$3</c:f>
              <c:strCache>
                <c:ptCount val="1"/>
                <c:pt idx="0">
                  <c:v>PRIMER DEBATE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5293095711599341E-3"/>
                  <c:y val="-9.98305631662167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736324321026605E-2"/>
                  <c:y val="-1.3529989061871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312510828205416E-3"/>
                  <c:y val="6.43604020345995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656255414102708E-3"/>
                  <c:y val="6.43604020345995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312510828205719E-3"/>
                  <c:y val="1.07267336724331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968766242308119E-3"/>
                  <c:y val="1.07267336724332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1072231006752501E-17"/>
                  <c:y val="8.58138693794660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1.2872080406919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2144462013505E-16"/>
                  <c:y val="6.43604020345995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6.43604020345995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8.58138693794660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2144462013505E-16"/>
                  <c:y val="6.43604020345995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6.43604020345995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6.43604020346003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8.5813869379465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6.43604020345987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'[INFORMACIÓN SEGUNDO DEBATE (1).xlsx]CUADROS'!$B$4:$B$19</c:f>
              <c:strCache>
                <c:ptCount val="16"/>
                <c:pt idx="0">
                  <c:v>MOVILIDAD</c:v>
                </c:pt>
                <c:pt idx="1">
                  <c:v>ADMINISTRACIÓN GENERAL</c:v>
                </c:pt>
                <c:pt idx="2">
                  <c:v>COORDINACIÓN TERRITORIAL</c:v>
                </c:pt>
                <c:pt idx="3">
                  <c:v>SALUD</c:v>
                </c:pt>
                <c:pt idx="4">
                  <c:v>DESARROLLO PRODUCTIVO</c:v>
                </c:pt>
                <c:pt idx="5">
                  <c:v>EDUCACIÓN, RECREACIÓN Y DEPORTE</c:v>
                </c:pt>
                <c:pt idx="6">
                  <c:v>CULTURA</c:v>
                </c:pt>
                <c:pt idx="7">
                  <c:v>TERRITORIO HÁBITAT Y VIVIENDA</c:v>
                </c:pt>
                <c:pt idx="8">
                  <c:v>INCLUSIÓN SOCIAL</c:v>
                </c:pt>
                <c:pt idx="9">
                  <c:v>AMBIENTE</c:v>
                </c:pt>
                <c:pt idx="10">
                  <c:v>SEGURIDAD Y GOBERNABILIDAD</c:v>
                </c:pt>
                <c:pt idx="11">
                  <c:v>AGENCIA DE COMERCIO</c:v>
                </c:pt>
                <c:pt idx="12">
                  <c:v>COMUNICACIÓN</c:v>
                </c:pt>
                <c:pt idx="13">
                  <c:v>COOR. ALCALDIA Y SEC. DEL CONCEJO</c:v>
                </c:pt>
                <c:pt idx="14">
                  <c:v>AGENCIA  DE CONTROL</c:v>
                </c:pt>
                <c:pt idx="15">
                  <c:v>PLANIFICACIÓN</c:v>
                </c:pt>
              </c:strCache>
            </c:strRef>
          </c:cat>
          <c:val>
            <c:numRef>
              <c:f>'[INFORMACIÓN SEGUNDO DEBATE (1).xlsx]CUADROS'!$E$4:$E$19</c:f>
              <c:numCache>
                <c:formatCode>_ * #,##0.00_ ;_ * \-#,##0.00_ ;_ * "-"??_ ;_ @_ </c:formatCode>
                <c:ptCount val="16"/>
                <c:pt idx="0">
                  <c:v>117.27589730999998</c:v>
                </c:pt>
                <c:pt idx="1">
                  <c:v>44.890050439999996</c:v>
                </c:pt>
                <c:pt idx="2">
                  <c:v>24.768400285359995</c:v>
                </c:pt>
                <c:pt idx="3">
                  <c:v>12.000000001185001</c:v>
                </c:pt>
                <c:pt idx="4">
                  <c:v>6.8</c:v>
                </c:pt>
                <c:pt idx="5">
                  <c:v>9.3000000000000007</c:v>
                </c:pt>
                <c:pt idx="6">
                  <c:v>7.27146778</c:v>
                </c:pt>
                <c:pt idx="7">
                  <c:v>6.0000000000000009</c:v>
                </c:pt>
                <c:pt idx="8">
                  <c:v>5.5832071599999997</c:v>
                </c:pt>
                <c:pt idx="9">
                  <c:v>2.7</c:v>
                </c:pt>
                <c:pt idx="10">
                  <c:v>3.73733125</c:v>
                </c:pt>
                <c:pt idx="11">
                  <c:v>2.8</c:v>
                </c:pt>
                <c:pt idx="12">
                  <c:v>2.6</c:v>
                </c:pt>
                <c:pt idx="13">
                  <c:v>0.84</c:v>
                </c:pt>
                <c:pt idx="14">
                  <c:v>0.7</c:v>
                </c:pt>
                <c:pt idx="15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'[INFORMACIÓN SEGUNDO DEBATE (1).xlsx]CUADROS'!$F$3</c:f>
              <c:strCache>
                <c:ptCount val="1"/>
                <c:pt idx="0">
                  <c:v>SEGUNDO DEBATE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696358530701242E-2"/>
                  <c:y val="-1.49745844749325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968766242308119E-3"/>
                  <c:y val="-2.14534673448665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56255414102708E-3"/>
                  <c:y val="-8.58138693794660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312510828205719E-3"/>
                  <c:y val="-6.43604020346003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6056510268801055E-3"/>
                  <c:y val="-2.495764079155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6925249888896615E-3"/>
                  <c:y val="-1.8914943967148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6656255414102708E-3"/>
                  <c:y val="-6.43604020346003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1072231006752501E-17"/>
                  <c:y val="-8.58138693794660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9968766242308119E-3"/>
                  <c:y val="-8.58138693794660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8.58138693794668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1109397561862566E-3"/>
                  <c:y val="-4.13768206795474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8.8875180494907037E-3"/>
                  <c:y val="-4.28212195757515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6.6656385371180278E-3"/>
                  <c:y val="-5.03085118132178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1.28720804069199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1.93081206103798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'[INFORMACIÓN SEGUNDO DEBATE (1).xlsx]CUADROS'!$B$4:$B$19</c:f>
              <c:strCache>
                <c:ptCount val="16"/>
                <c:pt idx="0">
                  <c:v>MOVILIDAD</c:v>
                </c:pt>
                <c:pt idx="1">
                  <c:v>ADMINISTRACIÓN GENERAL</c:v>
                </c:pt>
                <c:pt idx="2">
                  <c:v>COORDINACIÓN TERRITORIAL</c:v>
                </c:pt>
                <c:pt idx="3">
                  <c:v>SALUD</c:v>
                </c:pt>
                <c:pt idx="4">
                  <c:v>DESARROLLO PRODUCTIVO</c:v>
                </c:pt>
                <c:pt idx="5">
                  <c:v>EDUCACIÓN, RECREACIÓN Y DEPORTE</c:v>
                </c:pt>
                <c:pt idx="6">
                  <c:v>CULTURA</c:v>
                </c:pt>
                <c:pt idx="7">
                  <c:v>TERRITORIO HÁBITAT Y VIVIENDA</c:v>
                </c:pt>
                <c:pt idx="8">
                  <c:v>INCLUSIÓN SOCIAL</c:v>
                </c:pt>
                <c:pt idx="9">
                  <c:v>AMBIENTE</c:v>
                </c:pt>
                <c:pt idx="10">
                  <c:v>SEGURIDAD Y GOBERNABILIDAD</c:v>
                </c:pt>
                <c:pt idx="11">
                  <c:v>AGENCIA DE COMERCIO</c:v>
                </c:pt>
                <c:pt idx="12">
                  <c:v>COMUNICACIÓN</c:v>
                </c:pt>
                <c:pt idx="13">
                  <c:v>COOR. ALCALDIA Y SEC. DEL CONCEJO</c:v>
                </c:pt>
                <c:pt idx="14">
                  <c:v>AGENCIA  DE CONTROL</c:v>
                </c:pt>
                <c:pt idx="15">
                  <c:v>PLANIFICACIÓN</c:v>
                </c:pt>
              </c:strCache>
            </c:strRef>
          </c:cat>
          <c:val>
            <c:numRef>
              <c:f>'[INFORMACIÓN SEGUNDO DEBATE (1).xlsx]CUADROS'!$F$4:$F$19</c:f>
              <c:numCache>
                <c:formatCode>_ * #,##0.00_ ;_ * \-#,##0.00_ ;_ * "-"??_ ;_ @_ </c:formatCode>
                <c:ptCount val="16"/>
                <c:pt idx="0">
                  <c:v>137.77740879999999</c:v>
                </c:pt>
                <c:pt idx="1">
                  <c:v>45.97994782</c:v>
                </c:pt>
                <c:pt idx="2">
                  <c:v>29.081210352860005</c:v>
                </c:pt>
                <c:pt idx="3">
                  <c:v>14.641800001185</c:v>
                </c:pt>
                <c:pt idx="4">
                  <c:v>9.3000000000000007</c:v>
                </c:pt>
                <c:pt idx="5">
                  <c:v>8.8264006099999985</c:v>
                </c:pt>
                <c:pt idx="6">
                  <c:v>8.2244009899999995</c:v>
                </c:pt>
                <c:pt idx="7">
                  <c:v>7.6561102799999992</c:v>
                </c:pt>
                <c:pt idx="8">
                  <c:v>6.8832071600000004</c:v>
                </c:pt>
                <c:pt idx="9">
                  <c:v>4.9000000000000004</c:v>
                </c:pt>
                <c:pt idx="10">
                  <c:v>3.7547312499999999</c:v>
                </c:pt>
                <c:pt idx="11">
                  <c:v>2.8</c:v>
                </c:pt>
                <c:pt idx="12">
                  <c:v>2.7528772000000004</c:v>
                </c:pt>
                <c:pt idx="13">
                  <c:v>0.87</c:v>
                </c:pt>
                <c:pt idx="14">
                  <c:v>0.7</c:v>
                </c:pt>
                <c:pt idx="15">
                  <c:v>0.30014000000000002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5824272"/>
        <c:axId val="925849840"/>
      </c:barChart>
      <c:catAx>
        <c:axId val="92582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25849840"/>
        <c:crosses val="autoZero"/>
        <c:auto val="1"/>
        <c:lblAlgn val="ctr"/>
        <c:lblOffset val="100"/>
        <c:noMultiLvlLbl val="0"/>
      </c:catAx>
      <c:valAx>
        <c:axId val="925849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.00_ ;_ * \-#,##0.00_ ;_ * &quot;-&quot;??_ ;_ @_ " sourceLinked="1"/>
        <c:majorTickMark val="none"/>
        <c:minorTickMark val="none"/>
        <c:tickLblPos val="nextTo"/>
        <c:crossAx val="92582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0B8E-1F62-4064-8F83-27DFB764C290}" type="datetimeFigureOut">
              <a:rPr lang="es-ES" smtClean="0"/>
              <a:t>08/12/2020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F38B1-9E43-4480-B791-58C932ABA0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01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E2952-A0EC-4682-AB2F-21758B5F2BFC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36756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F38B1-9E43-4480-B791-58C932ABA00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35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7E86-ADDA-49CF-B760-FF8BCEE5CEA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021C-B66C-4BCD-9F58-AB4BAB4D4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627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7E86-ADDA-49CF-B760-FF8BCEE5CEA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021C-B66C-4BCD-9F58-AB4BAB4D4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93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7E86-ADDA-49CF-B760-FF8BCEE5CEA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021C-B66C-4BCD-9F58-AB4BAB4D4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00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7E86-ADDA-49CF-B760-FF8BCEE5CEA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021C-B66C-4BCD-9F58-AB4BAB4D4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92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7E86-ADDA-49CF-B760-FF8BCEE5CEA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021C-B66C-4BCD-9F58-AB4BAB4D4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80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7E86-ADDA-49CF-B760-FF8BCEE5CEA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021C-B66C-4BCD-9F58-AB4BAB4D4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27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7E86-ADDA-49CF-B760-FF8BCEE5CEA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021C-B66C-4BCD-9F58-AB4BAB4D4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59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7E86-ADDA-49CF-B760-FF8BCEE5CEA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021C-B66C-4BCD-9F58-AB4BAB4D4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50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7E86-ADDA-49CF-B760-FF8BCEE5CEA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021C-B66C-4BCD-9F58-AB4BAB4D4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6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7E86-ADDA-49CF-B760-FF8BCEE5CEA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021C-B66C-4BCD-9F58-AB4BAB4D4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16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7E86-ADDA-49CF-B760-FF8BCEE5CEA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021C-B66C-4BCD-9F58-AB4BAB4D4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4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27E86-ADDA-49CF-B760-FF8BCEE5CEA7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8021C-B66C-4BCD-9F58-AB4BAB4D4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2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61038" y="5531848"/>
            <a:ext cx="8427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70C0"/>
                </a:solidFill>
              </a:rPr>
              <a:t>ANTEPROYECTO POA 2021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3"/>
          <a:stretch/>
        </p:blipFill>
        <p:spPr>
          <a:xfrm>
            <a:off x="1761039" y="2380381"/>
            <a:ext cx="8427992" cy="315146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61038" y="577131"/>
            <a:ext cx="8427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>
                <a:solidFill>
                  <a:srgbClr val="0070C0"/>
                </a:solidFill>
              </a:rPr>
              <a:t>MUNICIPIO DEL DISTRITO </a:t>
            </a:r>
          </a:p>
          <a:p>
            <a:pPr algn="ctr"/>
            <a:r>
              <a:rPr lang="es-ES_tradnl" sz="4800" b="1" dirty="0" smtClean="0">
                <a:solidFill>
                  <a:srgbClr val="0070C0"/>
                </a:solidFill>
              </a:rPr>
              <a:t>METROPOLITANO DE QUITO</a:t>
            </a:r>
          </a:p>
        </p:txBody>
      </p:sp>
    </p:spTree>
    <p:extLst>
      <p:ext uri="{BB962C8B-B14F-4D97-AF65-F5344CB8AC3E}">
        <p14:creationId xmlns:p14="http://schemas.microsoft.com/office/powerpoint/2010/main" val="40534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29">
            <a:extLst>
              <a:ext uri="{FF2B5EF4-FFF2-40B4-BE49-F238E27FC236}">
                <a16:creationId xmlns="" xmlns:a16="http://schemas.microsoft.com/office/drawing/2014/main" id="{CCEBB3D5-9B22-425A-B92D-934801B43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661" y="1653960"/>
            <a:ext cx="5049260" cy="32005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VISIÒN DEL DMQ 2030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ángulo 31">
            <a:extLst>
              <a:ext uri="{FF2B5EF4-FFF2-40B4-BE49-F238E27FC236}">
                <a16:creationId xmlns="" xmlns:a16="http://schemas.microsoft.com/office/drawing/2014/main" id="{10D153D3-808F-4CBE-8D16-CEB85CE62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661" y="1994777"/>
            <a:ext cx="5049261" cy="2213492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ES" altLang="es-ES" sz="1200" dirty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kumimoji="0" lang="es-ES" altLang="es-ES" sz="12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DMQ, </a:t>
            </a:r>
            <a:r>
              <a:rPr kumimoji="0" lang="es-ES" altLang="es-ES" sz="120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para el año </a:t>
            </a:r>
            <a:r>
              <a:rPr kumimoji="0" lang="es-ES" altLang="es-ES" sz="12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2030</a:t>
            </a:r>
            <a:r>
              <a:rPr kumimoji="0" lang="es-ES" altLang="es-ES" sz="12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será un territorio </a:t>
            </a:r>
            <a:r>
              <a:rPr kumimoji="0" lang="es-ES" altLang="es-ES" sz="120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enmarcado en el paradigma de la </a:t>
            </a:r>
            <a:r>
              <a:rPr kumimoji="0" lang="es-ES" altLang="es-ES" sz="12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sostenibilidad</a:t>
            </a:r>
            <a:r>
              <a:rPr kumimoji="0" lang="es-ES" altLang="es-ES" sz="12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que promueve la </a:t>
            </a:r>
            <a:r>
              <a:rPr kumimoji="0" lang="es-ES" altLang="es-ES" sz="12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corresponsabilidad</a:t>
            </a:r>
            <a:r>
              <a:rPr kumimoji="0" lang="es-ES" altLang="es-ES" sz="12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es-ES" sz="12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social</a:t>
            </a:r>
            <a:r>
              <a:rPr kumimoji="0" lang="es-ES" altLang="es-ES" sz="12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altLang="es-ES" sz="1200" dirty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una </a:t>
            </a:r>
            <a:r>
              <a:rPr lang="es-ES" altLang="es-ES" sz="1200" b="1" dirty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economía </a:t>
            </a:r>
            <a:r>
              <a:rPr kumimoji="0" lang="es-ES" altLang="es-ES" sz="12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responsable </a:t>
            </a:r>
            <a:r>
              <a:rPr kumimoji="0" lang="es-ES" altLang="es-ES" sz="12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 proyección nacional e internacional, dando prioridad a la </a:t>
            </a:r>
            <a:r>
              <a:rPr kumimoji="0" lang="es-ES" altLang="es-ES" sz="12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autosuficiencia alimentaria</a:t>
            </a:r>
            <a:r>
              <a:rPr kumimoji="0" lang="es-ES" altLang="es-ES" sz="12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a la </a:t>
            </a:r>
            <a:r>
              <a:rPr kumimoji="0" lang="es-ES" altLang="es-ES" sz="12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salud</a:t>
            </a:r>
            <a:r>
              <a:rPr kumimoji="0" lang="es-ES" altLang="es-ES" sz="12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a la cultura e </a:t>
            </a:r>
            <a:r>
              <a:rPr kumimoji="0" lang="es-ES" altLang="es-ES" sz="12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identidad</a:t>
            </a:r>
            <a:r>
              <a:rPr kumimoji="0" lang="es-ES" altLang="es-ES" sz="12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a la </a:t>
            </a:r>
            <a:r>
              <a:rPr kumimoji="0" lang="es-ES" altLang="es-ES" sz="12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resiliencia</a:t>
            </a:r>
            <a:r>
              <a:rPr kumimoji="0" lang="es-ES" altLang="es-ES" sz="12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multidimensional y a la </a:t>
            </a:r>
            <a:r>
              <a:rPr kumimoji="0" lang="es-ES" altLang="es-ES" sz="12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tecnología</a:t>
            </a:r>
            <a:r>
              <a:rPr kumimoji="0" lang="es-ES" altLang="es-ES" sz="12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kumimoji="0" lang="es-ES" altLang="es-ES" sz="12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innovación</a:t>
            </a:r>
            <a:r>
              <a:rPr kumimoji="0" lang="es-ES" altLang="es-ES" sz="12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generando entornos construidos y naturales que proporcionen un </a:t>
            </a:r>
            <a:r>
              <a:rPr kumimoji="0" lang="es-ES" altLang="es-ES" sz="12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hábitat digno y saludable </a:t>
            </a:r>
            <a:r>
              <a:rPr kumimoji="0" lang="es-ES" altLang="es-ES" sz="12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para las personas mediante </a:t>
            </a:r>
            <a:r>
              <a:rPr kumimoji="0" lang="es-ES" altLang="es-ES" sz="12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alternativas multimodales </a:t>
            </a:r>
            <a:r>
              <a:rPr kumimoji="0" lang="es-ES" altLang="es-ES" sz="12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 movilidad, </a:t>
            </a:r>
            <a:r>
              <a:rPr kumimoji="0" lang="es-ES" altLang="es-ES" sz="12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cohesión social y territorial</a:t>
            </a:r>
            <a:r>
              <a:rPr kumimoji="0" lang="es-ES" altLang="es-ES" sz="12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equidad, solidaridad y respeto a los </a:t>
            </a:r>
            <a:r>
              <a:rPr kumimoji="0" lang="es-ES" altLang="es-ES" sz="12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derechos humanos</a:t>
            </a:r>
            <a:r>
              <a:rPr kumimoji="0" lang="es-ES" altLang="es-ES" sz="12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asegurando de esta manera una </a:t>
            </a:r>
            <a:r>
              <a:rPr kumimoji="0" lang="es-ES" altLang="es-ES" sz="12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articulación</a:t>
            </a:r>
            <a:r>
              <a:rPr kumimoji="0" lang="es-ES" altLang="es-ES" sz="12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kumimoji="0" lang="es-ES" altLang="es-ES" sz="12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gobernanza</a:t>
            </a:r>
            <a:r>
              <a:rPr kumimoji="0" lang="es-ES" altLang="es-ES" sz="12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ágil y eficiente entre todos los niveles de gobierno.”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ángulo 32">
            <a:extLst>
              <a:ext uri="{FF2B5EF4-FFF2-40B4-BE49-F238E27FC236}">
                <a16:creationId xmlns="" xmlns:a16="http://schemas.microsoft.com/office/drawing/2014/main" id="{F44DE7C8-297C-4C7D-83C1-486E6A23B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660" y="4204328"/>
            <a:ext cx="5049261" cy="32226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200" b="1" dirty="0">
                <a:latin typeface="Arial Narrow" panose="020B0606020202030204" pitchFamily="34" charset="0"/>
              </a:rPr>
              <a:t>EJES ESTRATÈGICOS A CUMPLIR</a:t>
            </a:r>
          </a:p>
        </p:txBody>
      </p:sp>
      <p:sp>
        <p:nvSpPr>
          <p:cNvPr id="16" name="Rectángulo 35">
            <a:extLst>
              <a:ext uri="{FF2B5EF4-FFF2-40B4-BE49-F238E27FC236}">
                <a16:creationId xmlns="" xmlns:a16="http://schemas.microsoft.com/office/drawing/2014/main" id="{C6EE5F12-ABD0-4B2B-8A54-72C65608B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834" y="4810321"/>
            <a:ext cx="1581437" cy="1341600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sz="1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sz="1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 socia-cultural</a:t>
            </a:r>
            <a:r>
              <a:rPr lang="es-ES" altLang="es-ES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s-ES" altLang="es-ES" sz="1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DMQ con cohesión social y equidad para todos y todas.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ángulo 36">
            <a:extLst>
              <a:ext uri="{FF2B5EF4-FFF2-40B4-BE49-F238E27FC236}">
                <a16:creationId xmlns="" xmlns:a16="http://schemas.microsoft.com/office/drawing/2014/main" id="{C107768A-5DD6-42B8-A434-5C2ED3A82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120" y="4810322"/>
            <a:ext cx="1672713" cy="1341600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endParaRPr kumimoji="0" lang="es-ES" altLang="es-E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/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 político-territorial      </a:t>
            </a:r>
            <a:r>
              <a:rPr kumimoji="0" lang="es-ES" altLang="es-ES" sz="1200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DMQ inteligente, ordenado y gobernable.</a:t>
            </a:r>
          </a:p>
        </p:txBody>
      </p:sp>
      <p:sp>
        <p:nvSpPr>
          <p:cNvPr id="18" name="Rectángulo 37">
            <a:extLst>
              <a:ext uri="{FF2B5EF4-FFF2-40B4-BE49-F238E27FC236}">
                <a16:creationId xmlns="" xmlns:a16="http://schemas.microsoft.com/office/drawing/2014/main" id="{AE549585-B5B4-4075-806F-280A9476B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271" y="4810320"/>
            <a:ext cx="1813651" cy="1332926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sz="1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sz="1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 económico- ambiental                     </a:t>
            </a:r>
            <a:r>
              <a:rPr lang="es-ES" altLang="es-ES" sz="12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DMQ productivo, sostenible y con seguridad alimentaria.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9">
            <a:extLst>
              <a:ext uri="{FF2B5EF4-FFF2-40B4-BE49-F238E27FC236}">
                <a16:creationId xmlns="" xmlns:a16="http://schemas.microsoft.com/office/drawing/2014/main" id="{19CD0A3E-EC31-4F2B-8AB3-8D73CD67D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7" y="361433"/>
            <a:ext cx="10270608" cy="46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23" name="Elipse 22">
            <a:extLst>
              <a:ext uri="{FF2B5EF4-FFF2-40B4-BE49-F238E27FC236}">
                <a16:creationId xmlns="" xmlns:a16="http://schemas.microsoft.com/office/drawing/2014/main" id="{75250F20-1249-411B-B946-26A3DDA3E0BF}"/>
              </a:ext>
            </a:extLst>
          </p:cNvPr>
          <p:cNvSpPr/>
          <p:nvPr/>
        </p:nvSpPr>
        <p:spPr>
          <a:xfrm>
            <a:off x="5143914" y="4888144"/>
            <a:ext cx="254924" cy="2610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255D8EAB-F002-417E-944E-19293A406ABD}"/>
              </a:ext>
            </a:extLst>
          </p:cNvPr>
          <p:cNvSpPr/>
          <p:nvPr/>
        </p:nvSpPr>
        <p:spPr>
          <a:xfrm>
            <a:off x="8379271" y="4878956"/>
            <a:ext cx="254924" cy="261004"/>
          </a:xfrm>
          <a:prstGeom prst="ellips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="" xmlns:a16="http://schemas.microsoft.com/office/drawing/2014/main" id="{905F8338-2D0E-4865-8E75-C0C70373E9E8}"/>
              </a:ext>
            </a:extLst>
          </p:cNvPr>
          <p:cNvSpPr/>
          <p:nvPr/>
        </p:nvSpPr>
        <p:spPr>
          <a:xfrm>
            <a:off x="6816627" y="4888145"/>
            <a:ext cx="254924" cy="2610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Flecha: hacia abajo 25">
            <a:extLst>
              <a:ext uri="{FF2B5EF4-FFF2-40B4-BE49-F238E27FC236}">
                <a16:creationId xmlns="" xmlns:a16="http://schemas.microsoft.com/office/drawing/2014/main" id="{FF3DADC7-338C-424D-B9AB-7E12CA287AC1}"/>
              </a:ext>
            </a:extLst>
          </p:cNvPr>
          <p:cNvSpPr/>
          <p:nvPr/>
        </p:nvSpPr>
        <p:spPr>
          <a:xfrm>
            <a:off x="6760027" y="4535265"/>
            <a:ext cx="342900" cy="266381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Rectángulo 65">
            <a:extLst>
              <a:ext uri="{FF2B5EF4-FFF2-40B4-BE49-F238E27FC236}">
                <a16:creationId xmlns="" xmlns:a16="http://schemas.microsoft.com/office/drawing/2014/main" id="{2781C2E2-AFFD-4E23-A338-0829A03CA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871" y="2784274"/>
            <a:ext cx="23234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Visión de desarrollo sostenible </a:t>
            </a:r>
            <a:r>
              <a:rPr lang="es-ES" altLang="es-E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(Propuesta consensuada)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ángulo 65">
            <a:extLst>
              <a:ext uri="{FF2B5EF4-FFF2-40B4-BE49-F238E27FC236}">
                <a16:creationId xmlns="" xmlns:a16="http://schemas.microsoft.com/office/drawing/2014/main" id="{781932A0-7B35-49E8-B77A-1AF2F5CB1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514" y="5062136"/>
            <a:ext cx="195888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Ejes estratégicos propuestos</a:t>
            </a:r>
            <a:endParaRPr kumimoji="0" lang="es-ES" altLang="es-E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5490DD1D-FC6B-4D80-9E53-AC061002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395" y="0"/>
            <a:ext cx="10515600" cy="1325563"/>
          </a:xfrm>
        </p:spPr>
        <p:txBody>
          <a:bodyPr>
            <a:normAutofit/>
          </a:bodyPr>
          <a:lstStyle/>
          <a:p>
            <a:r>
              <a:rPr lang="fr-CH" b="1" u="sng" dirty="0">
                <a:solidFill>
                  <a:srgbClr val="F1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VISIÓN DE DESARROLLO</a:t>
            </a:r>
            <a:endParaRPr lang="es-EC" b="1" u="sng" dirty="0">
              <a:solidFill>
                <a:srgbClr val="F1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1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6756" b="-179057"/>
          <a:stretch>
            <a:fillRect/>
          </a:stretch>
        </p:blipFill>
        <p:spPr bwMode="auto">
          <a:xfrm>
            <a:off x="352175" y="6424993"/>
            <a:ext cx="100933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86475"/>
            <a:ext cx="1243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1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>
            <a:spLocks noGrp="1"/>
          </p:cNvSpPr>
          <p:nvPr>
            <p:ph type="title"/>
          </p:nvPr>
        </p:nvSpPr>
        <p:spPr>
          <a:xfrm>
            <a:off x="3890642" y="148070"/>
            <a:ext cx="4293240" cy="424732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300" b="1" u="sng" dirty="0">
                <a:solidFill>
                  <a:srgbClr val="F1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ANTEPROYECTO PROFORMA </a:t>
            </a:r>
            <a:r>
              <a:rPr lang="es-ES" sz="2300" b="1" u="sng" dirty="0" smtClean="0">
                <a:solidFill>
                  <a:srgbClr val="F1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2021</a:t>
            </a:r>
            <a:endParaRPr lang="es-EC" sz="2300" b="1" u="sng" dirty="0">
              <a:solidFill>
                <a:srgbClr val="F1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6756" b="-179057"/>
          <a:stretch>
            <a:fillRect/>
          </a:stretch>
        </p:blipFill>
        <p:spPr bwMode="auto">
          <a:xfrm>
            <a:off x="350838" y="6432729"/>
            <a:ext cx="100933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86475"/>
            <a:ext cx="1243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496711" y="601439"/>
            <a:ext cx="11431764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dirty="0" smtClean="0">
                <a:solidFill>
                  <a:schemeClr val="bg1"/>
                </a:solidFill>
              </a:rPr>
              <a:t>PRESUPUESTO DE INVERSIÓN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594431"/>
              </p:ext>
            </p:extLst>
          </p:nvPr>
        </p:nvGraphicFramePr>
        <p:xfrm>
          <a:off x="496711" y="1275008"/>
          <a:ext cx="11431763" cy="508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98438" y="5901809"/>
            <a:ext cx="211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*Sin proyecto Metro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23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>
            <a:spLocks noGrp="1"/>
          </p:cNvSpPr>
          <p:nvPr>
            <p:ph type="title"/>
          </p:nvPr>
        </p:nvSpPr>
        <p:spPr>
          <a:xfrm>
            <a:off x="3890642" y="148070"/>
            <a:ext cx="4293240" cy="424732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300" b="1" u="sng" dirty="0">
                <a:solidFill>
                  <a:srgbClr val="F1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ANTEPROYECTO PROFORMA </a:t>
            </a:r>
            <a:r>
              <a:rPr lang="es-ES" sz="2300" b="1" u="sng" dirty="0" smtClean="0">
                <a:solidFill>
                  <a:srgbClr val="F1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2021</a:t>
            </a:r>
            <a:endParaRPr lang="es-EC" sz="2300" b="1" u="sng" dirty="0">
              <a:solidFill>
                <a:srgbClr val="F1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6756" b="-179057"/>
          <a:stretch>
            <a:fillRect/>
          </a:stretch>
        </p:blipFill>
        <p:spPr bwMode="auto">
          <a:xfrm>
            <a:off x="350838" y="6432729"/>
            <a:ext cx="100933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86475"/>
            <a:ext cx="1243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725" y="826544"/>
            <a:ext cx="7830592" cy="49363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0838" y="6016660"/>
            <a:ext cx="211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*Sin proyecto Metro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03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7625</TotalTime>
  <Words>239</Words>
  <Application>Microsoft Office PowerPoint</Application>
  <PresentationFormat>Panorámica</PresentationFormat>
  <Paragraphs>61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Times New Roman</vt:lpstr>
      <vt:lpstr>Tema de Office</vt:lpstr>
      <vt:lpstr>Presentación de PowerPoint</vt:lpstr>
      <vt:lpstr>VISIÓN DE DESARROLLO</vt:lpstr>
      <vt:lpstr>ANTEPROYECTO PROFORMA 2021</vt:lpstr>
      <vt:lpstr>ANTEPROYECTO PROFORMA 2021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ANTEPROYECTO PROFORMA 2021</dc:title>
  <dc:creator>ELY</dc:creator>
  <cp:lastModifiedBy>Sergio Yamni Tamayo Piedra</cp:lastModifiedBy>
  <cp:revision>69</cp:revision>
  <dcterms:created xsi:type="dcterms:W3CDTF">2020-11-09T08:21:35Z</dcterms:created>
  <dcterms:modified xsi:type="dcterms:W3CDTF">2020-12-09T21:04:44Z</dcterms:modified>
</cp:coreProperties>
</file>