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6" r:id="rId2"/>
    <p:sldId id="2427" r:id="rId3"/>
    <p:sldId id="2425" r:id="rId4"/>
    <p:sldId id="2423" r:id="rId5"/>
    <p:sldId id="2424" r:id="rId6"/>
    <p:sldId id="2422" r:id="rId7"/>
    <p:sldId id="2421" r:id="rId8"/>
    <p:sldId id="2428" r:id="rId9"/>
    <p:sldId id="2426" r:id="rId10"/>
    <p:sldId id="2429" r:id="rId11"/>
    <p:sldId id="1519" r:id="rId12"/>
    <p:sldId id="1520" r:id="rId13"/>
    <p:sldId id="2420" r:id="rId14"/>
  </p:sldIdLst>
  <p:sldSz cx="12192000" cy="6858000"/>
  <p:notesSz cx="6858000" cy="9926638"/>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5239"/>
    <a:srgbClr val="FFFFFF"/>
    <a:srgbClr val="FF8D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94963" autoAdjust="0"/>
  </p:normalViewPr>
  <p:slideViewPr>
    <p:cSldViewPr snapToGrid="0" snapToObjects="1">
      <p:cViewPr varScale="1">
        <p:scale>
          <a:sx n="77" d="100"/>
          <a:sy n="77" d="100"/>
        </p:scale>
        <p:origin x="77" y="2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37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BANDA\Desktop\Comisi&#243;n%20Presupuesto%20NOV2020\Deuda%20Municipi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BANDA\Downloads\resumen%20historico%20de%20ingreso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BANDA\Downloads\resumen%20historico%20de%20ingreso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rgbClr val="0070C0"/>
                </a:solidFill>
                <a:latin typeface="+mn-lt"/>
                <a:ea typeface="+mn-ea"/>
                <a:cs typeface="+mn-cs"/>
              </a:defRPr>
            </a:pPr>
            <a:r>
              <a:rPr lang="es-EC" dirty="0" smtClean="0">
                <a:solidFill>
                  <a:srgbClr val="0070C0"/>
                </a:solidFill>
              </a:rPr>
              <a:t>EVOLUCIÓN</a:t>
            </a:r>
            <a:r>
              <a:rPr lang="es-EC" baseline="0" dirty="0" smtClean="0">
                <a:solidFill>
                  <a:srgbClr val="0070C0"/>
                </a:solidFill>
              </a:rPr>
              <a:t> DE LOS VALORES PENDIENTES DE TRANSFERENCIA MUNICIPAL (DEUDA)</a:t>
            </a:r>
            <a:endParaRPr lang="es-EC" dirty="0">
              <a:solidFill>
                <a:srgbClr val="0070C0"/>
              </a:solidFill>
            </a:endParaRPr>
          </a:p>
        </c:rich>
      </c:tx>
      <c:layout>
        <c:manualLayout>
          <c:xMode val="edge"/>
          <c:yMode val="edge"/>
          <c:x val="0.24260838615861702"/>
          <c:y val="5.366277083401242E-2"/>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0070C0"/>
              </a:solidFill>
              <a:latin typeface="+mn-lt"/>
              <a:ea typeface="+mn-ea"/>
              <a:cs typeface="+mn-cs"/>
            </a:defRPr>
          </a:pPr>
          <a:endParaRPr lang="es-EC"/>
        </a:p>
      </c:txPr>
    </c:title>
    <c:autoTitleDeleted val="0"/>
    <c:plotArea>
      <c:layout>
        <c:manualLayout>
          <c:layoutTarget val="inner"/>
          <c:xMode val="edge"/>
          <c:yMode val="edge"/>
          <c:x val="0.20114708513000415"/>
          <c:y val="1.6686566359338146E-2"/>
          <c:w val="0.79885291486999588"/>
          <c:h val="0.84770920130400329"/>
        </c:manualLayout>
      </c:layout>
      <c:barChart>
        <c:barDir val="col"/>
        <c:grouping val="stacked"/>
        <c:varyColors val="0"/>
        <c:ser>
          <c:idx val="0"/>
          <c:order val="0"/>
          <c:tx>
            <c:strRef>
              <c:f>Hoja1!$B$11</c:f>
              <c:strCache>
                <c:ptCount val="1"/>
                <c:pt idx="0">
                  <c:v>ASIGNACION MUNICIPAL</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Hoja1!$C$5:$N$6</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strCache>
            </c:strRef>
          </c:cat>
          <c:val>
            <c:numRef>
              <c:f>Hoja1!$C$11:$N$11</c:f>
              <c:numCache>
                <c:formatCode>#,##0.00</c:formatCode>
                <c:ptCount val="12"/>
                <c:pt idx="1">
                  <c:v>1629999.96</c:v>
                </c:pt>
                <c:pt idx="2">
                  <c:v>1556150.66</c:v>
                </c:pt>
                <c:pt idx="3">
                  <c:v>1670320</c:v>
                </c:pt>
                <c:pt idx="4">
                  <c:v>1660320</c:v>
                </c:pt>
                <c:pt idx="5">
                  <c:v>2277264.08</c:v>
                </c:pt>
                <c:pt idx="6">
                  <c:v>2704345.76</c:v>
                </c:pt>
                <c:pt idx="7">
                  <c:v>1866311.19</c:v>
                </c:pt>
                <c:pt idx="8">
                  <c:v>1705000</c:v>
                </c:pt>
                <c:pt idx="9">
                  <c:v>1413500</c:v>
                </c:pt>
                <c:pt idx="10">
                  <c:v>1333500</c:v>
                </c:pt>
                <c:pt idx="11">
                  <c:v>2635898.96</c:v>
                </c:pt>
              </c:numCache>
            </c:numRef>
          </c:val>
          <c:extLst>
            <c:ext xmlns:c16="http://schemas.microsoft.com/office/drawing/2014/chart" uri="{C3380CC4-5D6E-409C-BE32-E72D297353CC}">
              <c16:uniqueId val="{00000000-6B4D-4877-9F4F-C86FF8DB4267}"/>
            </c:ext>
          </c:extLst>
        </c:ser>
        <c:ser>
          <c:idx val="1"/>
          <c:order val="1"/>
          <c:tx>
            <c:strRef>
              <c:f>Hoja1!$B$13</c:f>
              <c:strCache>
                <c:ptCount val="1"/>
                <c:pt idx="0">
                  <c:v>VALORES PENDIENTES ACUMULADOS</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Hoja1!$C$5:$N$6</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strCache>
            </c:strRef>
          </c:cat>
          <c:val>
            <c:numRef>
              <c:f>Hoja1!$C$14:$N$14</c:f>
              <c:numCache>
                <c:formatCode>#,##0.00</c:formatCode>
                <c:ptCount val="12"/>
                <c:pt idx="1">
                  <c:v>135658.95999999996</c:v>
                </c:pt>
                <c:pt idx="2">
                  <c:v>414034.49</c:v>
                </c:pt>
                <c:pt idx="3">
                  <c:v>638328.07000000007</c:v>
                </c:pt>
                <c:pt idx="4">
                  <c:v>1012297.2100000002</c:v>
                </c:pt>
                <c:pt idx="5">
                  <c:v>934675.03</c:v>
                </c:pt>
                <c:pt idx="6">
                  <c:v>362381.12000000034</c:v>
                </c:pt>
                <c:pt idx="7">
                  <c:v>625726.4300000004</c:v>
                </c:pt>
                <c:pt idx="8">
                  <c:v>931078.84000000032</c:v>
                </c:pt>
                <c:pt idx="9">
                  <c:v>1811488.5400000005</c:v>
                </c:pt>
                <c:pt idx="10">
                  <c:v>3100806.0600000005</c:v>
                </c:pt>
                <c:pt idx="11">
                  <c:v>3146627.3100000005</c:v>
                </c:pt>
              </c:numCache>
            </c:numRef>
          </c:val>
          <c:extLst>
            <c:ext xmlns:c16="http://schemas.microsoft.com/office/drawing/2014/chart" uri="{C3380CC4-5D6E-409C-BE32-E72D297353CC}">
              <c16:uniqueId val="{00000001-6B4D-4877-9F4F-C86FF8DB4267}"/>
            </c:ext>
          </c:extLst>
        </c:ser>
        <c:dLbls>
          <c:showLegendKey val="0"/>
          <c:showVal val="0"/>
          <c:showCatName val="0"/>
          <c:showSerName val="0"/>
          <c:showPercent val="0"/>
          <c:showBubbleSize val="0"/>
        </c:dLbls>
        <c:gapWidth val="95"/>
        <c:overlap val="100"/>
        <c:axId val="540612128"/>
        <c:axId val="540607136"/>
      </c:barChart>
      <c:catAx>
        <c:axId val="54061212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540607136"/>
        <c:crosses val="autoZero"/>
        <c:auto val="1"/>
        <c:lblAlgn val="ctr"/>
        <c:lblOffset val="100"/>
        <c:noMultiLvlLbl val="0"/>
      </c:catAx>
      <c:valAx>
        <c:axId val="540607136"/>
        <c:scaling>
          <c:orientation val="minMax"/>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540612128"/>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1050" b="0" i="0" u="none" strike="noStrike" kern="1200" baseline="0">
                <a:solidFill>
                  <a:schemeClr val="tx2"/>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Ingresos (valores)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manualLayout>
          <c:layoutTarget val="inner"/>
          <c:xMode val="edge"/>
          <c:yMode val="edge"/>
          <c:x val="6.7624338719636842E-2"/>
          <c:y val="0.1867860349143004"/>
          <c:w val="0.9183488882401778"/>
          <c:h val="0.70708794241646544"/>
        </c:manualLayout>
      </c:layout>
      <c:barChart>
        <c:barDir val="col"/>
        <c:grouping val="clustered"/>
        <c:varyColors val="0"/>
        <c:ser>
          <c:idx val="0"/>
          <c:order val="0"/>
          <c:tx>
            <c:strRef>
              <c:f>INGRESOS!$C$52</c:f>
              <c:strCache>
                <c:ptCount val="1"/>
                <c:pt idx="0">
                  <c:v>ASIGNACIONES MUNICIPALES</c:v>
                </c:pt>
              </c:strCache>
            </c:strRef>
          </c:tx>
          <c:spPr>
            <a:solidFill>
              <a:schemeClr val="accent5">
                <a:lumMod val="75000"/>
              </a:schemeClr>
            </a:solidFill>
            <a:ln>
              <a:noFill/>
            </a:ln>
            <a:effectLst/>
          </c:spPr>
          <c:invertIfNegative val="0"/>
          <c:dLbls>
            <c:spPr>
              <a:solidFill>
                <a:schemeClr val="lt1"/>
              </a:solidFill>
              <a:ln w="12700" cap="flat" cmpd="sng" algn="ctr">
                <a:solidFill>
                  <a:schemeClr val="accent1"/>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INGRESOS!$D$6:$J$6</c:f>
              <c:strCache>
                <c:ptCount val="7"/>
                <c:pt idx="0">
                  <c:v>AÑO 2015</c:v>
                </c:pt>
                <c:pt idx="1">
                  <c:v>AÑO 2016</c:v>
                </c:pt>
                <c:pt idx="2">
                  <c:v>AÑO 2017</c:v>
                </c:pt>
                <c:pt idx="3">
                  <c:v>AÑO 2018</c:v>
                </c:pt>
                <c:pt idx="4">
                  <c:v>AÑO 2019</c:v>
                </c:pt>
                <c:pt idx="5">
                  <c:v>AÑO 2020</c:v>
                </c:pt>
                <c:pt idx="6">
                  <c:v>AÑO 2021</c:v>
                </c:pt>
              </c:strCache>
            </c:strRef>
          </c:cat>
          <c:val>
            <c:numRef>
              <c:f>INGRESOS!$D$52:$J$52</c:f>
              <c:numCache>
                <c:formatCode>#,##0.00</c:formatCode>
                <c:ptCount val="7"/>
                <c:pt idx="0">
                  <c:v>2935045.76</c:v>
                </c:pt>
                <c:pt idx="1">
                  <c:v>2112700.08</c:v>
                </c:pt>
                <c:pt idx="2">
                  <c:v>1905000</c:v>
                </c:pt>
                <c:pt idx="3">
                  <c:v>1413500</c:v>
                </c:pt>
                <c:pt idx="4">
                  <c:v>1333500</c:v>
                </c:pt>
                <c:pt idx="5">
                  <c:v>2635898.96</c:v>
                </c:pt>
                <c:pt idx="6">
                  <c:v>3763000</c:v>
                </c:pt>
              </c:numCache>
            </c:numRef>
          </c:val>
          <c:extLst>
            <c:ext xmlns:c16="http://schemas.microsoft.com/office/drawing/2014/chart" uri="{C3380CC4-5D6E-409C-BE32-E72D297353CC}">
              <c16:uniqueId val="{00000000-12B6-42A0-AA2B-6637D0348B5E}"/>
            </c:ext>
          </c:extLst>
        </c:ser>
        <c:ser>
          <c:idx val="1"/>
          <c:order val="1"/>
          <c:tx>
            <c:strRef>
              <c:f>INGRESOS!$C$53</c:f>
              <c:strCache>
                <c:ptCount val="1"/>
                <c:pt idx="0">
                  <c:v>RECURSOS PROPIOS</c:v>
                </c:pt>
              </c:strCache>
            </c:strRef>
          </c:tx>
          <c:spPr>
            <a:solidFill>
              <a:schemeClr val="accent3"/>
            </a:solidFill>
            <a:ln>
              <a:noFill/>
            </a:ln>
            <a:effectLst/>
          </c:spPr>
          <c:invertIfNegative val="0"/>
          <c:dLbls>
            <c:spPr>
              <a:solidFill>
                <a:schemeClr val="lt1"/>
              </a:solidFill>
              <a:ln w="12700" cap="flat" cmpd="sng" algn="ctr">
                <a:solidFill>
                  <a:schemeClr val="accent3"/>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INGRESOS!$D$6:$J$6</c:f>
              <c:strCache>
                <c:ptCount val="7"/>
                <c:pt idx="0">
                  <c:v>AÑO 2015</c:v>
                </c:pt>
                <c:pt idx="1">
                  <c:v>AÑO 2016</c:v>
                </c:pt>
                <c:pt idx="2">
                  <c:v>AÑO 2017</c:v>
                </c:pt>
                <c:pt idx="3">
                  <c:v>AÑO 2018</c:v>
                </c:pt>
                <c:pt idx="4">
                  <c:v>AÑO 2019</c:v>
                </c:pt>
                <c:pt idx="5">
                  <c:v>AÑO 2020</c:v>
                </c:pt>
                <c:pt idx="6">
                  <c:v>AÑO 2021</c:v>
                </c:pt>
              </c:strCache>
            </c:strRef>
          </c:cat>
          <c:val>
            <c:numRef>
              <c:f>INGRESOS!$D$53:$J$53</c:f>
              <c:numCache>
                <c:formatCode>#,##0.00</c:formatCode>
                <c:ptCount val="7"/>
                <c:pt idx="0">
                  <c:v>7474305.129999999</c:v>
                </c:pt>
                <c:pt idx="1">
                  <c:v>5122894.03</c:v>
                </c:pt>
                <c:pt idx="2">
                  <c:v>4843078.28</c:v>
                </c:pt>
                <c:pt idx="3">
                  <c:v>4624266.3499999996</c:v>
                </c:pt>
                <c:pt idx="4">
                  <c:v>5970776.0600000005</c:v>
                </c:pt>
                <c:pt idx="5">
                  <c:v>4875826.42</c:v>
                </c:pt>
                <c:pt idx="6">
                  <c:v>1027600</c:v>
                </c:pt>
              </c:numCache>
            </c:numRef>
          </c:val>
          <c:extLst>
            <c:ext xmlns:c16="http://schemas.microsoft.com/office/drawing/2014/chart" uri="{C3380CC4-5D6E-409C-BE32-E72D297353CC}">
              <c16:uniqueId val="{00000001-12B6-42A0-AA2B-6637D0348B5E}"/>
            </c:ext>
          </c:extLst>
        </c:ser>
        <c:dLbls>
          <c:showLegendKey val="0"/>
          <c:showVal val="0"/>
          <c:showCatName val="0"/>
          <c:showSerName val="0"/>
          <c:showPercent val="0"/>
          <c:showBubbleSize val="0"/>
        </c:dLbls>
        <c:gapWidth val="75"/>
        <c:overlap val="-25"/>
        <c:axId val="327933096"/>
        <c:axId val="327932704"/>
      </c:barChart>
      <c:catAx>
        <c:axId val="327933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27932704"/>
        <c:crosses val="autoZero"/>
        <c:auto val="1"/>
        <c:lblAlgn val="ctr"/>
        <c:lblOffset val="100"/>
        <c:noMultiLvlLbl val="0"/>
      </c:catAx>
      <c:valAx>
        <c:axId val="3279327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27933096"/>
        <c:crosses val="autoZero"/>
        <c:crossBetween val="between"/>
      </c:valAx>
      <c:spPr>
        <a:noFill/>
        <a:ln>
          <a:noFill/>
        </a:ln>
        <a:effectLst/>
      </c:spPr>
    </c:plotArea>
    <c:legend>
      <c:legendPos val="b"/>
      <c:layout>
        <c:manualLayout>
          <c:xMode val="edge"/>
          <c:yMode val="edge"/>
          <c:x val="0.74160330688608356"/>
          <c:y val="2.8854420119976271E-2"/>
          <c:w val="0.22136890090250519"/>
          <c:h val="0.1723988751034962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solidFill>
        <a:schemeClr val="tx1"/>
      </a:solid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Ingresos</a:t>
            </a:r>
            <a:r>
              <a:rPr lang="es-EC" baseline="0"/>
              <a:t> (porcentajes)</a:t>
            </a:r>
            <a:endParaRPr lang="es-EC"/>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manualLayout>
          <c:layoutTarget val="inner"/>
          <c:xMode val="edge"/>
          <c:yMode val="edge"/>
          <c:x val="5.2953015554206645E-2"/>
          <c:y val="0.1902130393470837"/>
          <c:w val="0.93423894292308651"/>
          <c:h val="0.7164586292100984"/>
        </c:manualLayout>
      </c:layout>
      <c:barChart>
        <c:barDir val="col"/>
        <c:grouping val="clustered"/>
        <c:varyColors val="0"/>
        <c:ser>
          <c:idx val="0"/>
          <c:order val="0"/>
          <c:tx>
            <c:strRef>
              <c:f>INGRESOS!$C$55</c:f>
              <c:strCache>
                <c:ptCount val="1"/>
                <c:pt idx="0">
                  <c:v>PORCENTAJE TRANSFERENCIAS</c:v>
                </c:pt>
              </c:strCache>
            </c:strRef>
          </c:tx>
          <c:spPr>
            <a:solidFill>
              <a:schemeClr val="accent5">
                <a:lumMod val="75000"/>
              </a:schemeClr>
            </a:solidFill>
            <a:ln>
              <a:noFill/>
            </a:ln>
            <a:effectLst/>
          </c:spPr>
          <c:invertIfNegative val="0"/>
          <c:dLbls>
            <c:spPr>
              <a:solidFill>
                <a:schemeClr val="lt1"/>
              </a:solidFill>
              <a:ln w="12700" cap="flat" cmpd="sng" algn="ctr">
                <a:solidFill>
                  <a:schemeClr val="accent5"/>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INGRESOS!$D$6:$J$6</c:f>
              <c:strCache>
                <c:ptCount val="7"/>
                <c:pt idx="0">
                  <c:v>AÑO 2015</c:v>
                </c:pt>
                <c:pt idx="1">
                  <c:v>AÑO 2016</c:v>
                </c:pt>
                <c:pt idx="2">
                  <c:v>AÑO 2017</c:v>
                </c:pt>
                <c:pt idx="3">
                  <c:v>AÑO 2018</c:v>
                </c:pt>
                <c:pt idx="4">
                  <c:v>AÑO 2019</c:v>
                </c:pt>
                <c:pt idx="5">
                  <c:v>AÑO 2020</c:v>
                </c:pt>
                <c:pt idx="6">
                  <c:v>AÑO 2021</c:v>
                </c:pt>
              </c:strCache>
            </c:strRef>
          </c:cat>
          <c:val>
            <c:numRef>
              <c:f>INGRESOS!$D$55:$J$55</c:f>
              <c:numCache>
                <c:formatCode>0.0%</c:formatCode>
                <c:ptCount val="7"/>
                <c:pt idx="0">
                  <c:v>0.28196241927242788</c:v>
                </c:pt>
                <c:pt idx="1">
                  <c:v>0.29198709157553893</c:v>
                </c:pt>
                <c:pt idx="2">
                  <c:v>0.28230259356149612</c:v>
                </c:pt>
                <c:pt idx="3">
                  <c:v>0.23410975484336191</c:v>
                </c:pt>
                <c:pt idx="4">
                  <c:v>0.18256429371591959</c:v>
                </c:pt>
                <c:pt idx="5">
                  <c:v>0.35090459603569801</c:v>
                </c:pt>
                <c:pt idx="6">
                  <c:v>0.78549659750344425</c:v>
                </c:pt>
              </c:numCache>
            </c:numRef>
          </c:val>
          <c:extLst>
            <c:ext xmlns:c16="http://schemas.microsoft.com/office/drawing/2014/chart" uri="{C3380CC4-5D6E-409C-BE32-E72D297353CC}">
              <c16:uniqueId val="{00000000-950C-480A-A109-0FB016158593}"/>
            </c:ext>
          </c:extLst>
        </c:ser>
        <c:ser>
          <c:idx val="1"/>
          <c:order val="1"/>
          <c:tx>
            <c:strRef>
              <c:f>INGRESOS!$C$56</c:f>
              <c:strCache>
                <c:ptCount val="1"/>
                <c:pt idx="0">
                  <c:v>PORCENTAJE RECURSOS PROPIOS</c:v>
                </c:pt>
              </c:strCache>
            </c:strRef>
          </c:tx>
          <c:spPr>
            <a:solidFill>
              <a:schemeClr val="accent2"/>
            </a:solidFill>
            <a:ln>
              <a:noFill/>
            </a:ln>
            <a:effectLst/>
          </c:spPr>
          <c:invertIfNegative val="0"/>
          <c:dLbls>
            <c:spPr>
              <a:solidFill>
                <a:schemeClr val="lt1"/>
              </a:solidFill>
              <a:ln w="12700" cap="flat" cmpd="sng" algn="ctr">
                <a:solidFill>
                  <a:schemeClr val="accent2"/>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INGRESOS!$D$6:$J$6</c:f>
              <c:strCache>
                <c:ptCount val="7"/>
                <c:pt idx="0">
                  <c:v>AÑO 2015</c:v>
                </c:pt>
                <c:pt idx="1">
                  <c:v>AÑO 2016</c:v>
                </c:pt>
                <c:pt idx="2">
                  <c:v>AÑO 2017</c:v>
                </c:pt>
                <c:pt idx="3">
                  <c:v>AÑO 2018</c:v>
                </c:pt>
                <c:pt idx="4">
                  <c:v>AÑO 2019</c:v>
                </c:pt>
                <c:pt idx="5">
                  <c:v>AÑO 2020</c:v>
                </c:pt>
                <c:pt idx="6">
                  <c:v>AÑO 2021</c:v>
                </c:pt>
              </c:strCache>
            </c:strRef>
          </c:cat>
          <c:val>
            <c:numRef>
              <c:f>INGRESOS!$D$56:$J$56</c:f>
              <c:numCache>
                <c:formatCode>0.0%</c:formatCode>
                <c:ptCount val="7"/>
                <c:pt idx="0">
                  <c:v>0.71803758072757218</c:v>
                </c:pt>
                <c:pt idx="1">
                  <c:v>0.70801290842446107</c:v>
                </c:pt>
                <c:pt idx="2">
                  <c:v>0.71769740643850388</c:v>
                </c:pt>
                <c:pt idx="3">
                  <c:v>0.76589024515663806</c:v>
                </c:pt>
                <c:pt idx="4">
                  <c:v>0.81743570628408035</c:v>
                </c:pt>
                <c:pt idx="5">
                  <c:v>0.64909540396430199</c:v>
                </c:pt>
                <c:pt idx="6">
                  <c:v>0.21450340249655575</c:v>
                </c:pt>
              </c:numCache>
            </c:numRef>
          </c:val>
          <c:extLst>
            <c:ext xmlns:c16="http://schemas.microsoft.com/office/drawing/2014/chart" uri="{C3380CC4-5D6E-409C-BE32-E72D297353CC}">
              <c16:uniqueId val="{00000001-950C-480A-A109-0FB016158593}"/>
            </c:ext>
          </c:extLst>
        </c:ser>
        <c:dLbls>
          <c:showLegendKey val="0"/>
          <c:showVal val="0"/>
          <c:showCatName val="0"/>
          <c:showSerName val="0"/>
          <c:showPercent val="0"/>
          <c:showBubbleSize val="0"/>
        </c:dLbls>
        <c:gapWidth val="75"/>
        <c:overlap val="-25"/>
        <c:axId val="253109160"/>
        <c:axId val="253110728"/>
      </c:barChart>
      <c:catAx>
        <c:axId val="253109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53110728"/>
        <c:crosses val="autoZero"/>
        <c:auto val="1"/>
        <c:lblAlgn val="ctr"/>
        <c:lblOffset val="100"/>
        <c:noMultiLvlLbl val="0"/>
      </c:catAx>
      <c:valAx>
        <c:axId val="2531107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53109160"/>
        <c:crosses val="autoZero"/>
        <c:crossBetween val="between"/>
      </c:valAx>
      <c:spPr>
        <a:noFill/>
        <a:ln>
          <a:noFill/>
        </a:ln>
        <a:effectLst/>
      </c:spPr>
    </c:plotArea>
    <c:legend>
      <c:legendPos val="b"/>
      <c:layout>
        <c:manualLayout>
          <c:xMode val="edge"/>
          <c:yMode val="edge"/>
          <c:x val="0.68473717349719254"/>
          <c:y val="1.4638954498894895E-2"/>
          <c:w val="0.31386615607814405"/>
          <c:h val="0.1332779258588978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solidFill>
        <a:schemeClr val="tx1"/>
      </a:solid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3D3D4D-A1D8-454D-B140-575DEA49DF8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52C03841-CDC5-4F54-8DAE-52DF8AC50B9B}">
      <dgm:prSet phldrT="[Texto]" custT="1">
        <dgm:style>
          <a:lnRef idx="3">
            <a:schemeClr val="lt1"/>
          </a:lnRef>
          <a:fillRef idx="1">
            <a:schemeClr val="accent1"/>
          </a:fillRef>
          <a:effectRef idx="1">
            <a:schemeClr val="accent1"/>
          </a:effectRef>
          <a:fontRef idx="minor">
            <a:schemeClr val="lt1"/>
          </a:fontRef>
        </dgm:style>
      </dgm:prSet>
      <dgm:spPr/>
      <dgm:t>
        <a:bodyPr/>
        <a:lstStyle/>
        <a:p>
          <a:r>
            <a:rPr lang="es-ES" sz="1600" dirty="0" smtClean="0"/>
            <a:t>Comercialización</a:t>
          </a:r>
          <a:endParaRPr lang="es-ES" sz="1600" dirty="0"/>
        </a:p>
      </dgm:t>
    </dgm:pt>
    <dgm:pt modelId="{1FEC7546-5A5E-4192-B192-DE3A847613CC}" type="parTrans" cxnId="{8721D458-3B62-4E7C-9A8D-EDE340595B1F}">
      <dgm:prSet/>
      <dgm:spPr/>
      <dgm:t>
        <a:bodyPr/>
        <a:lstStyle/>
        <a:p>
          <a:endParaRPr lang="es-ES" sz="2400"/>
        </a:p>
      </dgm:t>
    </dgm:pt>
    <dgm:pt modelId="{D7EC75EB-D570-409F-A1A6-2C7D845A13ED}" type="sibTrans" cxnId="{8721D458-3B62-4E7C-9A8D-EDE340595B1F}">
      <dgm:prSet/>
      <dgm:spPr/>
      <dgm:t>
        <a:bodyPr/>
        <a:lstStyle/>
        <a:p>
          <a:endParaRPr lang="es-ES" sz="2400"/>
        </a:p>
      </dgm:t>
    </dgm:pt>
    <dgm:pt modelId="{6D1D2966-0ECF-458D-A27A-A1D87C766635}">
      <dgm:prSet phldrT="[Texto]" custT="1"/>
      <dgm:spPr/>
      <dgm:t>
        <a:bodyPr/>
        <a:lstStyle/>
        <a:p>
          <a:r>
            <a:rPr lang="es-ES" sz="1100" dirty="0" smtClean="0"/>
            <a:t>Macro Actividades # 7</a:t>
          </a:r>
          <a:endParaRPr lang="es-ES" sz="1100" dirty="0"/>
        </a:p>
      </dgm:t>
    </dgm:pt>
    <dgm:pt modelId="{5F3FCAFC-EFDE-4AE0-A9A8-D6646CEC3F0A}" type="parTrans" cxnId="{609DF964-B4AD-46E3-A1F4-51D2105B3035}">
      <dgm:prSet/>
      <dgm:spPr/>
      <dgm:t>
        <a:bodyPr/>
        <a:lstStyle/>
        <a:p>
          <a:endParaRPr lang="es-ES" sz="2400"/>
        </a:p>
      </dgm:t>
    </dgm:pt>
    <dgm:pt modelId="{21603344-E6C4-4540-9580-781772BC9ECD}" type="sibTrans" cxnId="{609DF964-B4AD-46E3-A1F4-51D2105B3035}">
      <dgm:prSet/>
      <dgm:spPr/>
      <dgm:t>
        <a:bodyPr/>
        <a:lstStyle/>
        <a:p>
          <a:endParaRPr lang="es-ES" sz="2400"/>
        </a:p>
      </dgm:t>
    </dgm:pt>
    <dgm:pt modelId="{32F0D32F-97E5-4218-BAFC-5B5881ACA454}">
      <dgm:prSet phldrT="[Texto]" custT="1"/>
      <dgm:spPr/>
      <dgm:t>
        <a:bodyPr/>
        <a:lstStyle/>
        <a:p>
          <a:r>
            <a:rPr lang="es-ES" sz="1100" dirty="0" smtClean="0"/>
            <a:t>Presupuesto $ 148.315,00</a:t>
          </a:r>
          <a:endParaRPr lang="es-ES" sz="1100" dirty="0"/>
        </a:p>
      </dgm:t>
    </dgm:pt>
    <dgm:pt modelId="{B2FD0ADF-69B1-4464-BD2F-DC618964F0E0}" type="parTrans" cxnId="{FB845697-B5A2-4B84-9A09-175DD7C2C44B}">
      <dgm:prSet/>
      <dgm:spPr/>
      <dgm:t>
        <a:bodyPr/>
        <a:lstStyle/>
        <a:p>
          <a:endParaRPr lang="es-ES" sz="2400"/>
        </a:p>
      </dgm:t>
    </dgm:pt>
    <dgm:pt modelId="{58B645A5-9F9F-4BA2-B506-F06B687FD360}" type="sibTrans" cxnId="{FB845697-B5A2-4B84-9A09-175DD7C2C44B}">
      <dgm:prSet/>
      <dgm:spPr/>
      <dgm:t>
        <a:bodyPr/>
        <a:lstStyle/>
        <a:p>
          <a:endParaRPr lang="es-ES" sz="2400"/>
        </a:p>
      </dgm:t>
    </dgm:pt>
    <dgm:pt modelId="{B5150F8D-5375-45B4-AAEB-E98CCF9FF75C}">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ES" sz="1600" dirty="0" smtClean="0"/>
            <a:t>Mercadeo</a:t>
          </a:r>
          <a:endParaRPr lang="es-ES" sz="1600" dirty="0"/>
        </a:p>
      </dgm:t>
    </dgm:pt>
    <dgm:pt modelId="{51DA4728-A2AB-4AC8-8F5D-476B880CB9A2}" type="parTrans" cxnId="{3417770F-B915-4FBB-B555-D4FEAE7C5B4B}">
      <dgm:prSet/>
      <dgm:spPr/>
      <dgm:t>
        <a:bodyPr/>
        <a:lstStyle/>
        <a:p>
          <a:endParaRPr lang="es-ES" sz="2400"/>
        </a:p>
      </dgm:t>
    </dgm:pt>
    <dgm:pt modelId="{5B99C4A1-AB48-4022-A895-27492D7DFE51}" type="sibTrans" cxnId="{3417770F-B915-4FBB-B555-D4FEAE7C5B4B}">
      <dgm:prSet/>
      <dgm:spPr/>
      <dgm:t>
        <a:bodyPr/>
        <a:lstStyle/>
        <a:p>
          <a:endParaRPr lang="es-ES" sz="2400"/>
        </a:p>
      </dgm:t>
    </dgm:pt>
    <dgm:pt modelId="{45D3CB11-3E3F-4CE4-B5A4-42968829198F}">
      <dgm:prSet phldrT="[Texto]" custT="1"/>
      <dgm:spPr/>
      <dgm:t>
        <a:bodyPr/>
        <a:lstStyle/>
        <a:p>
          <a:r>
            <a:rPr lang="es-ES" sz="1100" dirty="0" smtClean="0"/>
            <a:t>Macro Actividades # 7</a:t>
          </a:r>
          <a:endParaRPr lang="es-ES" sz="1100" dirty="0"/>
        </a:p>
      </dgm:t>
    </dgm:pt>
    <dgm:pt modelId="{30B6CAD6-5B73-497A-BB7E-C842EA080260}" type="parTrans" cxnId="{D8A7255C-399C-49CE-9CD6-2E0784471A99}">
      <dgm:prSet/>
      <dgm:spPr/>
      <dgm:t>
        <a:bodyPr/>
        <a:lstStyle/>
        <a:p>
          <a:endParaRPr lang="es-ES" sz="2400"/>
        </a:p>
      </dgm:t>
    </dgm:pt>
    <dgm:pt modelId="{37F0AFC6-C10B-4100-BB1A-C60B3FE911F7}" type="sibTrans" cxnId="{D8A7255C-399C-49CE-9CD6-2E0784471A99}">
      <dgm:prSet/>
      <dgm:spPr/>
      <dgm:t>
        <a:bodyPr/>
        <a:lstStyle/>
        <a:p>
          <a:endParaRPr lang="es-ES" sz="2400"/>
        </a:p>
      </dgm:t>
    </dgm:pt>
    <dgm:pt modelId="{E03BB37D-4402-46DD-80A1-0A4CCFD511F8}">
      <dgm:prSet custT="1"/>
      <dgm:spPr/>
      <dgm:t>
        <a:bodyPr/>
        <a:lstStyle/>
        <a:p>
          <a:r>
            <a:rPr lang="es-ES" sz="1100" dirty="0" smtClean="0"/>
            <a:t>Presupuesto $ 824.000,00</a:t>
          </a:r>
          <a:endParaRPr lang="es-ES" sz="1100" dirty="0"/>
        </a:p>
      </dgm:t>
    </dgm:pt>
    <dgm:pt modelId="{1A6EF956-5AEC-41BD-8472-F00ACB65A878}" type="parTrans" cxnId="{41F15E9C-CE41-4156-AE09-0F69E41C575F}">
      <dgm:prSet/>
      <dgm:spPr/>
      <dgm:t>
        <a:bodyPr/>
        <a:lstStyle/>
        <a:p>
          <a:endParaRPr lang="es-ES" sz="2400"/>
        </a:p>
      </dgm:t>
    </dgm:pt>
    <dgm:pt modelId="{0CF69048-DEC7-4BCB-8EAA-F8144CDD2D86}" type="sibTrans" cxnId="{41F15E9C-CE41-4156-AE09-0F69E41C575F}">
      <dgm:prSet/>
      <dgm:spPr/>
      <dgm:t>
        <a:bodyPr/>
        <a:lstStyle/>
        <a:p>
          <a:endParaRPr lang="es-ES" sz="2400"/>
        </a:p>
      </dgm:t>
    </dgm:pt>
    <dgm:pt modelId="{A5520A17-86E5-4CCC-A820-1FD21B483CC5}">
      <dgm:prSet custT="1">
        <dgm:style>
          <a:lnRef idx="0">
            <a:schemeClr val="accent1"/>
          </a:lnRef>
          <a:fillRef idx="3">
            <a:schemeClr val="accent1"/>
          </a:fillRef>
          <a:effectRef idx="3">
            <a:schemeClr val="accent1"/>
          </a:effectRef>
          <a:fontRef idx="minor">
            <a:schemeClr val="lt1"/>
          </a:fontRef>
        </dgm:style>
      </dgm:prSet>
      <dgm:spPr/>
      <dgm:t>
        <a:bodyPr/>
        <a:lstStyle/>
        <a:p>
          <a:r>
            <a:rPr lang="es-ES" sz="1600" b="0" dirty="0" err="1" smtClean="0"/>
            <a:t>MICE</a:t>
          </a:r>
          <a:endParaRPr lang="es-ES" sz="1600" b="0" dirty="0"/>
        </a:p>
      </dgm:t>
    </dgm:pt>
    <dgm:pt modelId="{5B511AA0-77E0-41C2-B8DA-132F27DCABA1}" type="parTrans" cxnId="{CCE44F23-296E-4CEE-B1E9-53FEA6FAAEE0}">
      <dgm:prSet/>
      <dgm:spPr/>
      <dgm:t>
        <a:bodyPr/>
        <a:lstStyle/>
        <a:p>
          <a:endParaRPr lang="es-ES" sz="2400"/>
        </a:p>
      </dgm:t>
    </dgm:pt>
    <dgm:pt modelId="{5413B89E-6401-432C-8F90-0872613EE8C6}" type="sibTrans" cxnId="{CCE44F23-296E-4CEE-B1E9-53FEA6FAAEE0}">
      <dgm:prSet/>
      <dgm:spPr/>
      <dgm:t>
        <a:bodyPr/>
        <a:lstStyle/>
        <a:p>
          <a:endParaRPr lang="es-ES" sz="2400"/>
        </a:p>
      </dgm:t>
    </dgm:pt>
    <dgm:pt modelId="{9268B01D-53DF-4A9F-9C7D-5EA089CCAF9B}">
      <dgm:prSet custT="1"/>
      <dgm:spPr/>
      <dgm:t>
        <a:bodyPr/>
        <a:lstStyle/>
        <a:p>
          <a:r>
            <a:rPr lang="es-ES" sz="1100" dirty="0" smtClean="0"/>
            <a:t>Macro Actividades # 5</a:t>
          </a:r>
          <a:endParaRPr lang="es-ES" sz="1100" dirty="0"/>
        </a:p>
      </dgm:t>
    </dgm:pt>
    <dgm:pt modelId="{3BBAFC40-662E-4FE9-80A8-723E6E092B64}" type="parTrans" cxnId="{CADB6F5D-F898-4D76-B7C4-C9D8A9C73ED4}">
      <dgm:prSet/>
      <dgm:spPr/>
      <dgm:t>
        <a:bodyPr/>
        <a:lstStyle/>
        <a:p>
          <a:endParaRPr lang="es-ES" sz="2400"/>
        </a:p>
      </dgm:t>
    </dgm:pt>
    <dgm:pt modelId="{AE8E33DF-1BC7-448E-A34B-07B355979DB2}" type="sibTrans" cxnId="{CADB6F5D-F898-4D76-B7C4-C9D8A9C73ED4}">
      <dgm:prSet/>
      <dgm:spPr/>
      <dgm:t>
        <a:bodyPr/>
        <a:lstStyle/>
        <a:p>
          <a:endParaRPr lang="es-ES" sz="2400"/>
        </a:p>
      </dgm:t>
    </dgm:pt>
    <dgm:pt modelId="{6A6A8569-A123-484D-AF9C-9395449AE775}">
      <dgm:prSet custT="1"/>
      <dgm:spPr/>
      <dgm:t>
        <a:bodyPr/>
        <a:lstStyle/>
        <a:p>
          <a:r>
            <a:rPr lang="es-ES" sz="1100" dirty="0" smtClean="0"/>
            <a:t>Presupuesto $ 500.000,00</a:t>
          </a:r>
          <a:endParaRPr lang="es-ES" sz="1100" dirty="0"/>
        </a:p>
      </dgm:t>
    </dgm:pt>
    <dgm:pt modelId="{61CBF794-13FB-4C4F-A32A-1E07EC3D224D}" type="parTrans" cxnId="{D3DB73CD-1AA4-48B2-9D4A-5AF3A01D6894}">
      <dgm:prSet/>
      <dgm:spPr/>
      <dgm:t>
        <a:bodyPr/>
        <a:lstStyle/>
        <a:p>
          <a:endParaRPr lang="es-ES" sz="2400"/>
        </a:p>
      </dgm:t>
    </dgm:pt>
    <dgm:pt modelId="{00EA27B1-B768-4B6B-BA35-BD84E67BDB66}" type="sibTrans" cxnId="{D3DB73CD-1AA4-48B2-9D4A-5AF3A01D6894}">
      <dgm:prSet/>
      <dgm:spPr/>
      <dgm:t>
        <a:bodyPr/>
        <a:lstStyle/>
        <a:p>
          <a:endParaRPr lang="es-ES" sz="2400"/>
        </a:p>
      </dgm:t>
    </dgm:pt>
    <dgm:pt modelId="{E81CDC5C-8768-41C0-90C2-0284185145A6}">
      <dgm:prSet custT="1">
        <dgm:style>
          <a:lnRef idx="1">
            <a:schemeClr val="accent1"/>
          </a:lnRef>
          <a:fillRef idx="2">
            <a:schemeClr val="accent1"/>
          </a:fillRef>
          <a:effectRef idx="1">
            <a:schemeClr val="accent1"/>
          </a:effectRef>
          <a:fontRef idx="minor">
            <a:schemeClr val="dk1"/>
          </a:fontRef>
        </dgm:style>
      </dgm:prSet>
      <dgm:spPr/>
      <dgm:t>
        <a:bodyPr/>
        <a:lstStyle/>
        <a:p>
          <a:r>
            <a:rPr lang="es-ES" sz="1600" dirty="0" smtClean="0"/>
            <a:t>Comunicación</a:t>
          </a:r>
          <a:endParaRPr lang="es-ES" sz="1600" dirty="0"/>
        </a:p>
      </dgm:t>
    </dgm:pt>
    <dgm:pt modelId="{CA148952-3E1A-46DE-973A-5265949C85AA}" type="parTrans" cxnId="{8CFF8E76-2991-4984-918E-5C9BFAA256DD}">
      <dgm:prSet/>
      <dgm:spPr/>
      <dgm:t>
        <a:bodyPr/>
        <a:lstStyle/>
        <a:p>
          <a:endParaRPr lang="es-ES" sz="2400"/>
        </a:p>
      </dgm:t>
    </dgm:pt>
    <dgm:pt modelId="{E822A0B8-6079-4A9F-AB9E-8ACD0125F407}" type="sibTrans" cxnId="{8CFF8E76-2991-4984-918E-5C9BFAA256DD}">
      <dgm:prSet/>
      <dgm:spPr/>
      <dgm:t>
        <a:bodyPr/>
        <a:lstStyle/>
        <a:p>
          <a:endParaRPr lang="es-ES" sz="2400"/>
        </a:p>
      </dgm:t>
    </dgm:pt>
    <dgm:pt modelId="{C4F21EB4-8161-464B-9B96-19097DA7BE00}">
      <dgm:prSet custT="1">
        <dgm:style>
          <a:lnRef idx="0">
            <a:schemeClr val="accent1"/>
          </a:lnRef>
          <a:fillRef idx="3">
            <a:schemeClr val="accent1"/>
          </a:fillRef>
          <a:effectRef idx="3">
            <a:schemeClr val="accent1"/>
          </a:effectRef>
          <a:fontRef idx="minor">
            <a:schemeClr val="lt1"/>
          </a:fontRef>
        </dgm:style>
      </dgm:prSet>
      <dgm:spPr/>
      <dgm:t>
        <a:bodyPr/>
        <a:lstStyle/>
        <a:p>
          <a:r>
            <a:rPr lang="es-ES" sz="1600" b="0" dirty="0" smtClean="0"/>
            <a:t>Inteligencia Mercados</a:t>
          </a:r>
          <a:endParaRPr lang="es-ES" sz="1600" b="0" dirty="0"/>
        </a:p>
      </dgm:t>
    </dgm:pt>
    <dgm:pt modelId="{8918C10A-27E0-427C-A611-5F53C9A6A0E2}" type="parTrans" cxnId="{2FF23F18-2716-42A5-A095-CCA187A6E7F9}">
      <dgm:prSet/>
      <dgm:spPr/>
      <dgm:t>
        <a:bodyPr/>
        <a:lstStyle/>
        <a:p>
          <a:endParaRPr lang="es-ES" sz="2400"/>
        </a:p>
      </dgm:t>
    </dgm:pt>
    <dgm:pt modelId="{770F244D-4360-45FA-BFCE-7366916623D8}" type="sibTrans" cxnId="{2FF23F18-2716-42A5-A095-CCA187A6E7F9}">
      <dgm:prSet/>
      <dgm:spPr/>
      <dgm:t>
        <a:bodyPr/>
        <a:lstStyle/>
        <a:p>
          <a:endParaRPr lang="es-ES" sz="2400"/>
        </a:p>
      </dgm:t>
    </dgm:pt>
    <dgm:pt modelId="{E547400B-D470-4504-B241-D136985050AB}">
      <dgm:prSet custT="1">
        <dgm:style>
          <a:lnRef idx="1">
            <a:schemeClr val="accent1"/>
          </a:lnRef>
          <a:fillRef idx="2">
            <a:schemeClr val="accent1"/>
          </a:fillRef>
          <a:effectRef idx="1">
            <a:schemeClr val="accent1"/>
          </a:effectRef>
          <a:fontRef idx="minor">
            <a:schemeClr val="dk1"/>
          </a:fontRef>
        </dgm:style>
      </dgm:prSet>
      <dgm:spPr/>
      <dgm:t>
        <a:bodyPr/>
        <a:lstStyle/>
        <a:p>
          <a:r>
            <a:rPr lang="es-ES" sz="1600" dirty="0" smtClean="0"/>
            <a:t>Desarrollo</a:t>
          </a:r>
          <a:endParaRPr lang="es-ES" sz="1600" dirty="0"/>
        </a:p>
      </dgm:t>
    </dgm:pt>
    <dgm:pt modelId="{6ECB0AE5-EFCE-4660-9A34-5A3BF01E1657}" type="parTrans" cxnId="{FA42A995-DA81-40CC-B901-27B2DA9BB996}">
      <dgm:prSet/>
      <dgm:spPr/>
      <dgm:t>
        <a:bodyPr/>
        <a:lstStyle/>
        <a:p>
          <a:endParaRPr lang="es-ES" sz="2400"/>
        </a:p>
      </dgm:t>
    </dgm:pt>
    <dgm:pt modelId="{E0C54AA7-21DB-4E85-B7D8-41B7173FAD22}" type="sibTrans" cxnId="{FA42A995-DA81-40CC-B901-27B2DA9BB996}">
      <dgm:prSet/>
      <dgm:spPr/>
      <dgm:t>
        <a:bodyPr/>
        <a:lstStyle/>
        <a:p>
          <a:endParaRPr lang="es-ES" sz="2400"/>
        </a:p>
      </dgm:t>
    </dgm:pt>
    <dgm:pt modelId="{6A7340A9-9B54-4DF7-9E82-B78E476E6535}">
      <dgm:prSet custT="1">
        <dgm:style>
          <a:lnRef idx="0">
            <a:schemeClr val="accent1"/>
          </a:lnRef>
          <a:fillRef idx="3">
            <a:schemeClr val="accent1"/>
          </a:fillRef>
          <a:effectRef idx="3">
            <a:schemeClr val="accent1"/>
          </a:effectRef>
          <a:fontRef idx="minor">
            <a:schemeClr val="lt1"/>
          </a:fontRef>
        </dgm:style>
      </dgm:prSet>
      <dgm:spPr/>
      <dgm:t>
        <a:bodyPr/>
        <a:lstStyle/>
        <a:p>
          <a:r>
            <a:rPr lang="es-ES" sz="1600" b="0" dirty="0" smtClean="0"/>
            <a:t>Calidad</a:t>
          </a:r>
          <a:endParaRPr lang="es-ES" sz="1600" b="0" dirty="0"/>
        </a:p>
      </dgm:t>
    </dgm:pt>
    <dgm:pt modelId="{0C93402B-E311-4808-AC35-8E3106C5BF96}" type="parTrans" cxnId="{7DC4229C-7CEB-4491-8C5E-4C5DF923ACA6}">
      <dgm:prSet/>
      <dgm:spPr/>
      <dgm:t>
        <a:bodyPr/>
        <a:lstStyle/>
        <a:p>
          <a:endParaRPr lang="es-ES" sz="2400"/>
        </a:p>
      </dgm:t>
    </dgm:pt>
    <dgm:pt modelId="{7628AA7B-D2D5-48C5-AC47-7BF15F719E8A}" type="sibTrans" cxnId="{7DC4229C-7CEB-4491-8C5E-4C5DF923ACA6}">
      <dgm:prSet/>
      <dgm:spPr/>
      <dgm:t>
        <a:bodyPr/>
        <a:lstStyle/>
        <a:p>
          <a:endParaRPr lang="es-ES" sz="2400"/>
        </a:p>
      </dgm:t>
    </dgm:pt>
    <dgm:pt modelId="{EE4967DD-CBC0-473F-BAAA-6DD983586EB4}">
      <dgm:prSet custT="1">
        <dgm:style>
          <a:lnRef idx="1">
            <a:schemeClr val="accent1"/>
          </a:lnRef>
          <a:fillRef idx="2">
            <a:schemeClr val="accent1"/>
          </a:fillRef>
          <a:effectRef idx="1">
            <a:schemeClr val="accent1"/>
          </a:effectRef>
          <a:fontRef idx="minor">
            <a:schemeClr val="dk1"/>
          </a:fontRef>
        </dgm:style>
      </dgm:prSet>
      <dgm:spPr/>
      <dgm:t>
        <a:bodyPr/>
        <a:lstStyle/>
        <a:p>
          <a:r>
            <a:rPr lang="es-ES" sz="1600" dirty="0" smtClean="0"/>
            <a:t>Administración </a:t>
          </a:r>
          <a:r>
            <a:rPr lang="es-ES" sz="1600" dirty="0" err="1" smtClean="0"/>
            <a:t>TTHH</a:t>
          </a:r>
          <a:r>
            <a:rPr lang="es-ES" sz="1600" dirty="0" smtClean="0"/>
            <a:t> Quito Destino Turístico</a:t>
          </a:r>
          <a:endParaRPr lang="es-ES" sz="1600" dirty="0"/>
        </a:p>
      </dgm:t>
    </dgm:pt>
    <dgm:pt modelId="{FFD64C00-8285-4425-A721-6BF5E994F19E}" type="parTrans" cxnId="{415656E0-CD2B-4612-9C4F-8336BE4C2CB0}">
      <dgm:prSet/>
      <dgm:spPr/>
      <dgm:t>
        <a:bodyPr/>
        <a:lstStyle/>
        <a:p>
          <a:endParaRPr lang="es-ES" sz="2400"/>
        </a:p>
      </dgm:t>
    </dgm:pt>
    <dgm:pt modelId="{0A2D0EC0-232A-4419-970D-62D94AB6BFF5}" type="sibTrans" cxnId="{415656E0-CD2B-4612-9C4F-8336BE4C2CB0}">
      <dgm:prSet/>
      <dgm:spPr/>
      <dgm:t>
        <a:bodyPr/>
        <a:lstStyle/>
        <a:p>
          <a:endParaRPr lang="es-ES" sz="2400"/>
        </a:p>
      </dgm:t>
    </dgm:pt>
    <dgm:pt modelId="{54A9420F-CCCE-4A6F-8C94-659EFAE4D970}">
      <dgm:prSet custT="1">
        <dgm:style>
          <a:lnRef idx="3">
            <a:schemeClr val="lt1"/>
          </a:lnRef>
          <a:fillRef idx="1">
            <a:schemeClr val="accent6"/>
          </a:fillRef>
          <a:effectRef idx="1">
            <a:schemeClr val="accent6"/>
          </a:effectRef>
          <a:fontRef idx="minor">
            <a:schemeClr val="lt1"/>
          </a:fontRef>
        </dgm:style>
      </dgm:prSet>
      <dgm:spPr/>
      <dgm:t>
        <a:bodyPr/>
        <a:lstStyle/>
        <a:p>
          <a:r>
            <a:rPr lang="es-ES" sz="1600" dirty="0" smtClean="0"/>
            <a:t>Fortalecimiento Empresarial Administrativo</a:t>
          </a:r>
          <a:endParaRPr lang="es-ES" sz="1600" dirty="0"/>
        </a:p>
      </dgm:t>
    </dgm:pt>
    <dgm:pt modelId="{CBF6BAC0-F452-4F36-86D8-4AA9BB353F22}" type="parTrans" cxnId="{1BDF4C5F-CFC6-4723-A987-2E53E4A06039}">
      <dgm:prSet/>
      <dgm:spPr/>
      <dgm:t>
        <a:bodyPr/>
        <a:lstStyle/>
        <a:p>
          <a:endParaRPr lang="es-ES" sz="2400"/>
        </a:p>
      </dgm:t>
    </dgm:pt>
    <dgm:pt modelId="{F7BA0D5E-6FAA-4A3C-9969-A8728E9FC636}" type="sibTrans" cxnId="{1BDF4C5F-CFC6-4723-A987-2E53E4A06039}">
      <dgm:prSet/>
      <dgm:spPr/>
      <dgm:t>
        <a:bodyPr/>
        <a:lstStyle/>
        <a:p>
          <a:endParaRPr lang="es-ES" sz="2400"/>
        </a:p>
      </dgm:t>
    </dgm:pt>
    <dgm:pt modelId="{EE903460-53A4-4637-94DB-DD022AB44F99}">
      <dgm:prSet custT="1">
        <dgm:style>
          <a:lnRef idx="1">
            <a:schemeClr val="accent6"/>
          </a:lnRef>
          <a:fillRef idx="2">
            <a:schemeClr val="accent6"/>
          </a:fillRef>
          <a:effectRef idx="1">
            <a:schemeClr val="accent6"/>
          </a:effectRef>
          <a:fontRef idx="minor">
            <a:schemeClr val="dk1"/>
          </a:fontRef>
        </dgm:style>
      </dgm:prSet>
      <dgm:spPr/>
      <dgm:t>
        <a:bodyPr/>
        <a:lstStyle/>
        <a:p>
          <a:r>
            <a:rPr lang="es-ES" sz="1600" dirty="0" smtClean="0"/>
            <a:t>Fortalecimiento Empresarial </a:t>
          </a:r>
          <a:r>
            <a:rPr lang="es-ES" sz="1600" dirty="0" err="1" smtClean="0"/>
            <a:t>TTHH</a:t>
          </a:r>
          <a:endParaRPr lang="es-ES" sz="1600" dirty="0"/>
        </a:p>
      </dgm:t>
    </dgm:pt>
    <dgm:pt modelId="{4BCF5525-1794-40EA-825D-32B6C6999976}" type="parTrans" cxnId="{559C864D-DE2C-403D-88DB-F425952D8A25}">
      <dgm:prSet/>
      <dgm:spPr/>
      <dgm:t>
        <a:bodyPr/>
        <a:lstStyle/>
        <a:p>
          <a:endParaRPr lang="es-ES" sz="2400"/>
        </a:p>
      </dgm:t>
    </dgm:pt>
    <dgm:pt modelId="{EC24CC40-12C7-4ECD-B4D1-794BB515EAD9}" type="sibTrans" cxnId="{559C864D-DE2C-403D-88DB-F425952D8A25}">
      <dgm:prSet/>
      <dgm:spPr/>
      <dgm:t>
        <a:bodyPr/>
        <a:lstStyle/>
        <a:p>
          <a:endParaRPr lang="es-ES" sz="2400"/>
        </a:p>
      </dgm:t>
    </dgm:pt>
    <dgm:pt modelId="{F649A070-B491-4D39-9489-E46978F2AE07}">
      <dgm:prSet custT="1"/>
      <dgm:spPr/>
      <dgm:t>
        <a:bodyPr/>
        <a:lstStyle/>
        <a:p>
          <a:r>
            <a:rPr lang="es-ES" sz="1100" dirty="0" smtClean="0"/>
            <a:t>Macro Actividades # 2</a:t>
          </a:r>
          <a:endParaRPr lang="es-ES" sz="1100" dirty="0"/>
        </a:p>
      </dgm:t>
    </dgm:pt>
    <dgm:pt modelId="{EB291162-33C4-4567-A272-D9A1E9873657}" type="parTrans" cxnId="{A873E421-8447-4E59-A1DB-8E3B4B6635A0}">
      <dgm:prSet/>
      <dgm:spPr/>
      <dgm:t>
        <a:bodyPr/>
        <a:lstStyle/>
        <a:p>
          <a:endParaRPr lang="es-ES" sz="2400"/>
        </a:p>
      </dgm:t>
    </dgm:pt>
    <dgm:pt modelId="{6DB2C317-C9A2-4873-983B-FD241A93B49B}" type="sibTrans" cxnId="{A873E421-8447-4E59-A1DB-8E3B4B6635A0}">
      <dgm:prSet/>
      <dgm:spPr/>
      <dgm:t>
        <a:bodyPr/>
        <a:lstStyle/>
        <a:p>
          <a:endParaRPr lang="es-ES" sz="2400"/>
        </a:p>
      </dgm:t>
    </dgm:pt>
    <dgm:pt modelId="{D6EB8305-647C-4CEE-9CEB-E0A142E61498}">
      <dgm:prSet custT="1"/>
      <dgm:spPr/>
      <dgm:t>
        <a:bodyPr/>
        <a:lstStyle/>
        <a:p>
          <a:r>
            <a:rPr lang="es-ES" sz="1100" dirty="0" smtClean="0"/>
            <a:t>Presupuesto $ 100.000,00</a:t>
          </a:r>
          <a:endParaRPr lang="es-ES" sz="1100" dirty="0"/>
        </a:p>
      </dgm:t>
    </dgm:pt>
    <dgm:pt modelId="{87A4694D-7E98-4607-AF92-57D4777666E2}" type="parTrans" cxnId="{0B255C72-CAB7-4132-9F38-B38FBCECBCED}">
      <dgm:prSet/>
      <dgm:spPr/>
      <dgm:t>
        <a:bodyPr/>
        <a:lstStyle/>
        <a:p>
          <a:endParaRPr lang="es-ES" sz="2400"/>
        </a:p>
      </dgm:t>
    </dgm:pt>
    <dgm:pt modelId="{C6E11B36-E284-468E-826D-8153052A3E88}" type="sibTrans" cxnId="{0B255C72-CAB7-4132-9F38-B38FBCECBCED}">
      <dgm:prSet/>
      <dgm:spPr/>
      <dgm:t>
        <a:bodyPr/>
        <a:lstStyle/>
        <a:p>
          <a:endParaRPr lang="es-ES" sz="2400"/>
        </a:p>
      </dgm:t>
    </dgm:pt>
    <dgm:pt modelId="{599FE2A7-6650-454B-AF4E-445637A13550}">
      <dgm:prSet custT="1"/>
      <dgm:spPr/>
      <dgm:t>
        <a:bodyPr/>
        <a:lstStyle/>
        <a:p>
          <a:r>
            <a:rPr lang="es-ES" sz="1100" dirty="0" smtClean="0"/>
            <a:t>Macro Actividades # 2</a:t>
          </a:r>
          <a:endParaRPr lang="es-ES" sz="1100" dirty="0"/>
        </a:p>
      </dgm:t>
    </dgm:pt>
    <dgm:pt modelId="{16E8BD3C-E72F-4A8C-A3E4-FFB451318D6F}" type="parTrans" cxnId="{446A5D46-3F01-4289-8434-A995B0FB10AE}">
      <dgm:prSet/>
      <dgm:spPr/>
      <dgm:t>
        <a:bodyPr/>
        <a:lstStyle/>
        <a:p>
          <a:endParaRPr lang="es-ES" sz="2400"/>
        </a:p>
      </dgm:t>
    </dgm:pt>
    <dgm:pt modelId="{7260E02F-D6A3-49F1-8B1E-C6EEC1D80B15}" type="sibTrans" cxnId="{446A5D46-3F01-4289-8434-A995B0FB10AE}">
      <dgm:prSet/>
      <dgm:spPr/>
      <dgm:t>
        <a:bodyPr/>
        <a:lstStyle/>
        <a:p>
          <a:endParaRPr lang="es-ES" sz="2400"/>
        </a:p>
      </dgm:t>
    </dgm:pt>
    <dgm:pt modelId="{C6C17331-7CA6-43BD-A13D-E5069E71AA9F}">
      <dgm:prSet custT="1"/>
      <dgm:spPr/>
      <dgm:t>
        <a:bodyPr/>
        <a:lstStyle/>
        <a:p>
          <a:r>
            <a:rPr lang="es-ES" sz="1100" dirty="0" smtClean="0"/>
            <a:t>Presupuesto $ 241.450,73</a:t>
          </a:r>
          <a:endParaRPr lang="es-ES" sz="1100" dirty="0"/>
        </a:p>
      </dgm:t>
    </dgm:pt>
    <dgm:pt modelId="{DB299F3B-7722-49E0-8BD6-C98036F00942}" type="parTrans" cxnId="{97515575-59E2-4C37-8EB4-7E9D17E0DCB0}">
      <dgm:prSet/>
      <dgm:spPr/>
      <dgm:t>
        <a:bodyPr/>
        <a:lstStyle/>
        <a:p>
          <a:endParaRPr lang="es-ES" sz="2400"/>
        </a:p>
      </dgm:t>
    </dgm:pt>
    <dgm:pt modelId="{3AEC6016-CFA2-4870-A63F-88EECD3AD454}" type="sibTrans" cxnId="{97515575-59E2-4C37-8EB4-7E9D17E0DCB0}">
      <dgm:prSet/>
      <dgm:spPr/>
      <dgm:t>
        <a:bodyPr/>
        <a:lstStyle/>
        <a:p>
          <a:endParaRPr lang="es-ES" sz="2400"/>
        </a:p>
      </dgm:t>
    </dgm:pt>
    <dgm:pt modelId="{D86E05E5-D4CF-4EF5-8B1F-B4F527A41612}">
      <dgm:prSet custT="1"/>
      <dgm:spPr/>
      <dgm:t>
        <a:bodyPr/>
        <a:lstStyle/>
        <a:p>
          <a:r>
            <a:rPr lang="es-ES" sz="1100" dirty="0" smtClean="0"/>
            <a:t>Macro Actividades # 3</a:t>
          </a:r>
          <a:endParaRPr lang="es-ES" sz="1100" dirty="0"/>
        </a:p>
      </dgm:t>
    </dgm:pt>
    <dgm:pt modelId="{ADBE8FDD-59B7-43D6-BB5A-A835AE81E686}" type="parTrans" cxnId="{A34276C5-E36E-4DBF-8A07-73E40EB8BDB3}">
      <dgm:prSet/>
      <dgm:spPr/>
      <dgm:t>
        <a:bodyPr/>
        <a:lstStyle/>
        <a:p>
          <a:endParaRPr lang="es-ES" sz="2400"/>
        </a:p>
      </dgm:t>
    </dgm:pt>
    <dgm:pt modelId="{A4D7E8BD-0116-4CDE-AFAF-E6E52174BFFA}" type="sibTrans" cxnId="{A34276C5-E36E-4DBF-8A07-73E40EB8BDB3}">
      <dgm:prSet/>
      <dgm:spPr/>
      <dgm:t>
        <a:bodyPr/>
        <a:lstStyle/>
        <a:p>
          <a:endParaRPr lang="es-ES" sz="2400"/>
        </a:p>
      </dgm:t>
    </dgm:pt>
    <dgm:pt modelId="{A8D7681F-C587-4C6F-8272-6C5CFC5EA2EC}">
      <dgm:prSet custT="1"/>
      <dgm:spPr/>
      <dgm:t>
        <a:bodyPr/>
        <a:lstStyle/>
        <a:p>
          <a:r>
            <a:rPr lang="es-ES" sz="1100" dirty="0" smtClean="0"/>
            <a:t>Presupuesto $ 217.280,00</a:t>
          </a:r>
          <a:endParaRPr lang="es-ES" sz="1100" dirty="0"/>
        </a:p>
      </dgm:t>
    </dgm:pt>
    <dgm:pt modelId="{691A0819-E992-436B-BD15-79142D302BDE}" type="parTrans" cxnId="{B57E9692-EB33-4E65-98B4-11B4841FFC49}">
      <dgm:prSet/>
      <dgm:spPr/>
      <dgm:t>
        <a:bodyPr/>
        <a:lstStyle/>
        <a:p>
          <a:endParaRPr lang="es-ES" sz="2400"/>
        </a:p>
      </dgm:t>
    </dgm:pt>
    <dgm:pt modelId="{F620163A-7881-4501-910C-14BE2EC995B0}" type="sibTrans" cxnId="{B57E9692-EB33-4E65-98B4-11B4841FFC49}">
      <dgm:prSet/>
      <dgm:spPr/>
      <dgm:t>
        <a:bodyPr/>
        <a:lstStyle/>
        <a:p>
          <a:endParaRPr lang="es-ES" sz="2400"/>
        </a:p>
      </dgm:t>
    </dgm:pt>
    <dgm:pt modelId="{75747444-2D94-45F7-900A-45D9934DF9CC}">
      <dgm:prSet custT="1"/>
      <dgm:spPr/>
      <dgm:t>
        <a:bodyPr/>
        <a:lstStyle/>
        <a:p>
          <a:r>
            <a:rPr lang="es-ES" sz="1100" dirty="0" smtClean="0"/>
            <a:t>Macro Actividades # 5</a:t>
          </a:r>
          <a:endParaRPr lang="es-ES" sz="1100" dirty="0"/>
        </a:p>
      </dgm:t>
    </dgm:pt>
    <dgm:pt modelId="{60186548-40B3-481C-9AEE-B4F062AD8606}" type="parTrans" cxnId="{93D9BF7D-FC46-4B06-B417-A72DC565A353}">
      <dgm:prSet/>
      <dgm:spPr/>
      <dgm:t>
        <a:bodyPr/>
        <a:lstStyle/>
        <a:p>
          <a:endParaRPr lang="es-ES" sz="2400"/>
        </a:p>
      </dgm:t>
    </dgm:pt>
    <dgm:pt modelId="{F2F5C576-3088-4101-A607-2B7D90FB0F07}" type="sibTrans" cxnId="{93D9BF7D-FC46-4B06-B417-A72DC565A353}">
      <dgm:prSet/>
      <dgm:spPr/>
      <dgm:t>
        <a:bodyPr/>
        <a:lstStyle/>
        <a:p>
          <a:endParaRPr lang="es-ES" sz="2400"/>
        </a:p>
      </dgm:t>
    </dgm:pt>
    <dgm:pt modelId="{FB1B882E-B3B5-46E4-8148-0AC96723F46A}">
      <dgm:prSet custT="1"/>
      <dgm:spPr/>
      <dgm:t>
        <a:bodyPr/>
        <a:lstStyle/>
        <a:p>
          <a:r>
            <a:rPr lang="es-ES" sz="1100" dirty="0" smtClean="0"/>
            <a:t>Presupuesto $ 117.121,80</a:t>
          </a:r>
          <a:endParaRPr lang="es-ES" sz="1100" dirty="0"/>
        </a:p>
      </dgm:t>
    </dgm:pt>
    <dgm:pt modelId="{97AE5542-5B24-4332-BCCD-37E8ED3F7972}" type="parTrans" cxnId="{368F4070-4F3A-4F5B-AD87-295EF7C9BBBE}">
      <dgm:prSet/>
      <dgm:spPr/>
      <dgm:t>
        <a:bodyPr/>
        <a:lstStyle/>
        <a:p>
          <a:endParaRPr lang="es-ES" sz="2400"/>
        </a:p>
      </dgm:t>
    </dgm:pt>
    <dgm:pt modelId="{5729BD5B-D5D1-4767-AE71-F7B6BA97E1F8}" type="sibTrans" cxnId="{368F4070-4F3A-4F5B-AD87-295EF7C9BBBE}">
      <dgm:prSet/>
      <dgm:spPr/>
      <dgm:t>
        <a:bodyPr/>
        <a:lstStyle/>
        <a:p>
          <a:endParaRPr lang="es-ES" sz="2400"/>
        </a:p>
      </dgm:t>
    </dgm:pt>
    <dgm:pt modelId="{43AD5C19-4D92-46F3-ADE3-D56E79994DEC}">
      <dgm:prSet custT="1"/>
      <dgm:spPr/>
      <dgm:t>
        <a:bodyPr/>
        <a:lstStyle/>
        <a:p>
          <a:r>
            <a:rPr lang="es-ES" sz="1100" dirty="0" smtClean="0"/>
            <a:t>Macro Actividades # 7</a:t>
          </a:r>
          <a:endParaRPr lang="es-ES" sz="1100" dirty="0"/>
        </a:p>
      </dgm:t>
    </dgm:pt>
    <dgm:pt modelId="{B35A3FFC-A8B1-4795-8B74-CB71408DF682}" type="parTrans" cxnId="{9BD5D45F-60B3-4203-AD2A-E5D5A2078818}">
      <dgm:prSet/>
      <dgm:spPr/>
      <dgm:t>
        <a:bodyPr/>
        <a:lstStyle/>
        <a:p>
          <a:endParaRPr lang="es-ES" sz="2400"/>
        </a:p>
      </dgm:t>
    </dgm:pt>
    <dgm:pt modelId="{8843130C-7C18-431B-A179-3E0D7D927530}" type="sibTrans" cxnId="{9BD5D45F-60B3-4203-AD2A-E5D5A2078818}">
      <dgm:prSet/>
      <dgm:spPr/>
      <dgm:t>
        <a:bodyPr/>
        <a:lstStyle/>
        <a:p>
          <a:endParaRPr lang="es-ES" sz="2400"/>
        </a:p>
      </dgm:t>
    </dgm:pt>
    <dgm:pt modelId="{75BED13D-5F01-4220-9167-6FBD999C563C}">
      <dgm:prSet custT="1"/>
      <dgm:spPr/>
      <dgm:t>
        <a:bodyPr/>
        <a:lstStyle/>
        <a:p>
          <a:r>
            <a:rPr lang="es-ES" sz="1100" dirty="0" smtClean="0"/>
            <a:t>Presupuesto $ 804.097,69</a:t>
          </a:r>
          <a:endParaRPr lang="es-ES" sz="1100" dirty="0"/>
        </a:p>
      </dgm:t>
    </dgm:pt>
    <dgm:pt modelId="{9A888338-8DD0-4490-8D72-BA079BFFDBBE}" type="parTrans" cxnId="{A3301624-5102-4FF5-8B1E-862F2BE29963}">
      <dgm:prSet/>
      <dgm:spPr/>
      <dgm:t>
        <a:bodyPr/>
        <a:lstStyle/>
        <a:p>
          <a:endParaRPr lang="es-ES" sz="2400"/>
        </a:p>
      </dgm:t>
    </dgm:pt>
    <dgm:pt modelId="{C6D4A397-8258-4C5A-B1C2-8E8E403C893A}" type="sibTrans" cxnId="{A3301624-5102-4FF5-8B1E-862F2BE29963}">
      <dgm:prSet/>
      <dgm:spPr/>
      <dgm:t>
        <a:bodyPr/>
        <a:lstStyle/>
        <a:p>
          <a:endParaRPr lang="es-ES" sz="2400"/>
        </a:p>
      </dgm:t>
    </dgm:pt>
    <dgm:pt modelId="{DAD40754-33CD-4815-BCB3-DC82E8365AAB}">
      <dgm:prSet custT="1">
        <dgm:style>
          <a:lnRef idx="3">
            <a:schemeClr val="lt1"/>
          </a:lnRef>
          <a:fillRef idx="1">
            <a:schemeClr val="accent6"/>
          </a:fillRef>
          <a:effectRef idx="1">
            <a:schemeClr val="accent6"/>
          </a:effectRef>
          <a:fontRef idx="minor">
            <a:schemeClr val="lt1"/>
          </a:fontRef>
        </dgm:style>
      </dgm:prSet>
      <dgm:spPr/>
      <dgm:t>
        <a:bodyPr/>
        <a:lstStyle/>
        <a:p>
          <a:r>
            <a:rPr lang="es-ES" sz="1600" b="0" dirty="0" smtClean="0"/>
            <a:t>Administración </a:t>
          </a:r>
          <a:r>
            <a:rPr lang="es-ES" sz="1600" b="0" dirty="0" err="1" smtClean="0"/>
            <a:t>TTHH</a:t>
          </a:r>
          <a:r>
            <a:rPr lang="es-ES" sz="1600" b="0" dirty="0" smtClean="0"/>
            <a:t> Fortalecimiento Empresarial</a:t>
          </a:r>
          <a:endParaRPr lang="es-ES" sz="1600" b="0" dirty="0"/>
        </a:p>
      </dgm:t>
    </dgm:pt>
    <dgm:pt modelId="{860B7DED-FCD2-4473-912D-0A76D0C11520}" type="parTrans" cxnId="{CC642343-C8BC-4C6D-A1C4-D86B1F4E0F7A}">
      <dgm:prSet/>
      <dgm:spPr/>
      <dgm:t>
        <a:bodyPr/>
        <a:lstStyle/>
        <a:p>
          <a:endParaRPr lang="es-ES" sz="2400"/>
        </a:p>
      </dgm:t>
    </dgm:pt>
    <dgm:pt modelId="{E7428E26-9577-4F36-8C04-47F8A2FA9FD6}" type="sibTrans" cxnId="{CC642343-C8BC-4C6D-A1C4-D86B1F4E0F7A}">
      <dgm:prSet/>
      <dgm:spPr/>
      <dgm:t>
        <a:bodyPr/>
        <a:lstStyle/>
        <a:p>
          <a:endParaRPr lang="es-ES" sz="2400"/>
        </a:p>
      </dgm:t>
    </dgm:pt>
    <dgm:pt modelId="{2646690D-B324-46BA-B46C-C59DC4DA8B0F}">
      <dgm:prSet custT="1"/>
      <dgm:spPr/>
      <dgm:t>
        <a:bodyPr/>
        <a:lstStyle/>
        <a:p>
          <a:r>
            <a:rPr lang="es-ES" sz="1100" dirty="0" smtClean="0"/>
            <a:t>Macro Actividades # 1</a:t>
          </a:r>
          <a:endParaRPr lang="es-ES" sz="1100" dirty="0"/>
        </a:p>
      </dgm:t>
    </dgm:pt>
    <dgm:pt modelId="{68285B36-B40F-4D8E-A802-31C31C8EAF89}" type="parTrans" cxnId="{7792FBE0-82A2-4791-A491-3789E4EEAB08}">
      <dgm:prSet/>
      <dgm:spPr/>
      <dgm:t>
        <a:bodyPr/>
        <a:lstStyle/>
        <a:p>
          <a:endParaRPr lang="es-ES" sz="2400"/>
        </a:p>
      </dgm:t>
    </dgm:pt>
    <dgm:pt modelId="{FCA5D8AC-7701-45E6-98D9-4327EA6C3C31}" type="sibTrans" cxnId="{7792FBE0-82A2-4791-A491-3789E4EEAB08}">
      <dgm:prSet/>
      <dgm:spPr/>
      <dgm:t>
        <a:bodyPr/>
        <a:lstStyle/>
        <a:p>
          <a:endParaRPr lang="es-ES" sz="2400"/>
        </a:p>
      </dgm:t>
    </dgm:pt>
    <dgm:pt modelId="{75335287-309A-4454-B226-8E85F6AF1063}">
      <dgm:prSet custT="1"/>
      <dgm:spPr/>
      <dgm:t>
        <a:bodyPr/>
        <a:lstStyle/>
        <a:p>
          <a:r>
            <a:rPr lang="es-ES" sz="1100" dirty="0" smtClean="0"/>
            <a:t>Presupuesto $ 20.092,80</a:t>
          </a:r>
          <a:endParaRPr lang="es-ES" sz="1100" dirty="0"/>
        </a:p>
      </dgm:t>
    </dgm:pt>
    <dgm:pt modelId="{2827C321-4C57-4F1C-98B2-81A8C27D47AC}" type="parTrans" cxnId="{B5A1FCF0-F77D-4640-9D48-489157206000}">
      <dgm:prSet/>
      <dgm:spPr/>
      <dgm:t>
        <a:bodyPr/>
        <a:lstStyle/>
        <a:p>
          <a:endParaRPr lang="es-ES" sz="2400"/>
        </a:p>
      </dgm:t>
    </dgm:pt>
    <dgm:pt modelId="{F391A9EB-6528-4107-B79E-42361EC4A1A3}" type="sibTrans" cxnId="{B5A1FCF0-F77D-4640-9D48-489157206000}">
      <dgm:prSet/>
      <dgm:spPr/>
      <dgm:t>
        <a:bodyPr/>
        <a:lstStyle/>
        <a:p>
          <a:endParaRPr lang="es-ES" sz="2400"/>
        </a:p>
      </dgm:t>
    </dgm:pt>
    <dgm:pt modelId="{9756D3E6-09A1-41C7-BEAB-F9FC2410F679}">
      <dgm:prSet custT="1">
        <dgm:style>
          <a:lnRef idx="1">
            <a:schemeClr val="accent1"/>
          </a:lnRef>
          <a:fillRef idx="2">
            <a:schemeClr val="accent1"/>
          </a:fillRef>
          <a:effectRef idx="1">
            <a:schemeClr val="accent1"/>
          </a:effectRef>
          <a:fontRef idx="minor">
            <a:schemeClr val="dk1"/>
          </a:fontRef>
        </dgm:style>
      </dgm:prSet>
      <dgm:spPr/>
      <dgm:t>
        <a:bodyPr/>
        <a:lstStyle/>
        <a:p>
          <a:r>
            <a:rPr lang="es-ES" sz="1100" dirty="0" smtClean="0"/>
            <a:t>Presupuesto $ 1´018.454,92</a:t>
          </a:r>
          <a:endParaRPr lang="es-ES" sz="1100" dirty="0"/>
        </a:p>
      </dgm:t>
    </dgm:pt>
    <dgm:pt modelId="{239B2373-5EF1-4DAA-AE7C-19A68643A703}" type="parTrans" cxnId="{07B868EC-694E-4748-9535-975C30D3CFAB}">
      <dgm:prSet/>
      <dgm:spPr/>
      <dgm:t>
        <a:bodyPr/>
        <a:lstStyle/>
        <a:p>
          <a:endParaRPr lang="es-ES" sz="2400"/>
        </a:p>
      </dgm:t>
    </dgm:pt>
    <dgm:pt modelId="{DC23E859-1957-4CC1-A32B-9AF278A2DC5F}" type="sibTrans" cxnId="{07B868EC-694E-4748-9535-975C30D3CFAB}">
      <dgm:prSet/>
      <dgm:spPr/>
      <dgm:t>
        <a:bodyPr/>
        <a:lstStyle/>
        <a:p>
          <a:endParaRPr lang="es-ES" sz="2400"/>
        </a:p>
      </dgm:t>
    </dgm:pt>
    <dgm:pt modelId="{D7DA67C8-DEDC-4F85-8625-83F211A5C26E}">
      <dgm:prSet custT="1">
        <dgm:style>
          <a:lnRef idx="1">
            <a:schemeClr val="accent6"/>
          </a:lnRef>
          <a:fillRef idx="2">
            <a:schemeClr val="accent6"/>
          </a:fillRef>
          <a:effectRef idx="1">
            <a:schemeClr val="accent6"/>
          </a:effectRef>
          <a:fontRef idx="minor">
            <a:schemeClr val="dk1"/>
          </a:fontRef>
        </dgm:style>
      </dgm:prSet>
      <dgm:spPr/>
      <dgm:t>
        <a:bodyPr/>
        <a:lstStyle/>
        <a:p>
          <a:r>
            <a:rPr lang="es-ES" sz="1100" dirty="0" smtClean="0"/>
            <a:t>Presupuesto $ 799.787,06</a:t>
          </a:r>
          <a:endParaRPr lang="es-ES" sz="1100" b="0" dirty="0"/>
        </a:p>
      </dgm:t>
    </dgm:pt>
    <dgm:pt modelId="{ACE06260-81D2-407D-8B45-28912042E7EE}" type="parTrans" cxnId="{0BE6A189-AE04-492E-A20D-7579919164C8}">
      <dgm:prSet/>
      <dgm:spPr/>
      <dgm:t>
        <a:bodyPr/>
        <a:lstStyle/>
        <a:p>
          <a:endParaRPr lang="es-ES" sz="2400"/>
        </a:p>
      </dgm:t>
    </dgm:pt>
    <dgm:pt modelId="{E42ACBAE-56C8-4B83-9832-6344CF489702}" type="sibTrans" cxnId="{0BE6A189-AE04-492E-A20D-7579919164C8}">
      <dgm:prSet/>
      <dgm:spPr/>
      <dgm:t>
        <a:bodyPr/>
        <a:lstStyle/>
        <a:p>
          <a:endParaRPr lang="es-ES" sz="2400"/>
        </a:p>
      </dgm:t>
    </dgm:pt>
    <dgm:pt modelId="{ACB21597-7EAC-4867-8DE7-D5EBA056EC37}" type="pres">
      <dgm:prSet presAssocID="{493D3D4D-A1D8-454D-B140-575DEA49DF82}" presName="Name0" presStyleCnt="0">
        <dgm:presLayoutVars>
          <dgm:dir/>
          <dgm:animLvl val="lvl"/>
          <dgm:resizeHandles/>
        </dgm:presLayoutVars>
      </dgm:prSet>
      <dgm:spPr/>
      <dgm:t>
        <a:bodyPr/>
        <a:lstStyle/>
        <a:p>
          <a:endParaRPr lang="es-ES"/>
        </a:p>
      </dgm:t>
    </dgm:pt>
    <dgm:pt modelId="{BBECAE9C-287A-4B03-996B-F6DA90D9A50A}" type="pres">
      <dgm:prSet presAssocID="{52C03841-CDC5-4F54-8DAE-52DF8AC50B9B}" presName="linNode" presStyleCnt="0"/>
      <dgm:spPr/>
    </dgm:pt>
    <dgm:pt modelId="{0E5B9B33-51B0-4E22-AB2C-8CF27D1AAF70}" type="pres">
      <dgm:prSet presAssocID="{52C03841-CDC5-4F54-8DAE-52DF8AC50B9B}" presName="parentShp" presStyleLbl="node1" presStyleIdx="0" presStyleCnt="11">
        <dgm:presLayoutVars>
          <dgm:bulletEnabled val="1"/>
        </dgm:presLayoutVars>
      </dgm:prSet>
      <dgm:spPr/>
      <dgm:t>
        <a:bodyPr/>
        <a:lstStyle/>
        <a:p>
          <a:endParaRPr lang="es-ES"/>
        </a:p>
      </dgm:t>
    </dgm:pt>
    <dgm:pt modelId="{90ECA0BA-56C9-42F1-88D7-50CC5CD0D61F}" type="pres">
      <dgm:prSet presAssocID="{52C03841-CDC5-4F54-8DAE-52DF8AC50B9B}" presName="childShp" presStyleLbl="bgAccFollowNode1" presStyleIdx="0" presStyleCnt="11">
        <dgm:presLayoutVars>
          <dgm:bulletEnabled val="1"/>
        </dgm:presLayoutVars>
      </dgm:prSet>
      <dgm:spPr/>
      <dgm:t>
        <a:bodyPr/>
        <a:lstStyle/>
        <a:p>
          <a:endParaRPr lang="es-ES"/>
        </a:p>
      </dgm:t>
    </dgm:pt>
    <dgm:pt modelId="{761B6566-980F-41C6-B93E-CDEC9EB755EB}" type="pres">
      <dgm:prSet presAssocID="{D7EC75EB-D570-409F-A1A6-2C7D845A13ED}" presName="spacing" presStyleCnt="0"/>
      <dgm:spPr/>
    </dgm:pt>
    <dgm:pt modelId="{217A35A1-90E0-4E3D-B637-3A9E6E895BFE}" type="pres">
      <dgm:prSet presAssocID="{B5150F8D-5375-45B4-AAEB-E98CCF9FF75C}" presName="linNode" presStyleCnt="0"/>
      <dgm:spPr/>
    </dgm:pt>
    <dgm:pt modelId="{E429079F-0181-4678-A463-CA02506800EE}" type="pres">
      <dgm:prSet presAssocID="{B5150F8D-5375-45B4-AAEB-E98CCF9FF75C}" presName="parentShp" presStyleLbl="node1" presStyleIdx="1" presStyleCnt="11">
        <dgm:presLayoutVars>
          <dgm:bulletEnabled val="1"/>
        </dgm:presLayoutVars>
      </dgm:prSet>
      <dgm:spPr/>
      <dgm:t>
        <a:bodyPr/>
        <a:lstStyle/>
        <a:p>
          <a:endParaRPr lang="es-ES"/>
        </a:p>
      </dgm:t>
    </dgm:pt>
    <dgm:pt modelId="{E4938D8F-6E79-4745-AE95-4AB73A16BA9E}" type="pres">
      <dgm:prSet presAssocID="{B5150F8D-5375-45B4-AAEB-E98CCF9FF75C}" presName="childShp" presStyleLbl="bgAccFollowNode1" presStyleIdx="1" presStyleCnt="11">
        <dgm:presLayoutVars>
          <dgm:bulletEnabled val="1"/>
        </dgm:presLayoutVars>
      </dgm:prSet>
      <dgm:spPr/>
      <dgm:t>
        <a:bodyPr/>
        <a:lstStyle/>
        <a:p>
          <a:endParaRPr lang="es-ES"/>
        </a:p>
      </dgm:t>
    </dgm:pt>
    <dgm:pt modelId="{8738FA4A-CD19-4C86-96EF-6C0D9D12A791}" type="pres">
      <dgm:prSet presAssocID="{5B99C4A1-AB48-4022-A895-27492D7DFE51}" presName="spacing" presStyleCnt="0"/>
      <dgm:spPr/>
    </dgm:pt>
    <dgm:pt modelId="{C896141A-6C0E-4EE0-814E-E53FE3F1991B}" type="pres">
      <dgm:prSet presAssocID="{A5520A17-86E5-4CCC-A820-1FD21B483CC5}" presName="linNode" presStyleCnt="0"/>
      <dgm:spPr/>
    </dgm:pt>
    <dgm:pt modelId="{56B79B86-13C1-4D7E-BE9B-E3D5A228A9A2}" type="pres">
      <dgm:prSet presAssocID="{A5520A17-86E5-4CCC-A820-1FD21B483CC5}" presName="parentShp" presStyleLbl="node1" presStyleIdx="2" presStyleCnt="11">
        <dgm:presLayoutVars>
          <dgm:bulletEnabled val="1"/>
        </dgm:presLayoutVars>
      </dgm:prSet>
      <dgm:spPr/>
      <dgm:t>
        <a:bodyPr/>
        <a:lstStyle/>
        <a:p>
          <a:endParaRPr lang="es-ES"/>
        </a:p>
      </dgm:t>
    </dgm:pt>
    <dgm:pt modelId="{1CE5A029-D442-4401-A96B-275AE48EABDB}" type="pres">
      <dgm:prSet presAssocID="{A5520A17-86E5-4CCC-A820-1FD21B483CC5}" presName="childShp" presStyleLbl="bgAccFollowNode1" presStyleIdx="2" presStyleCnt="11">
        <dgm:presLayoutVars>
          <dgm:bulletEnabled val="1"/>
        </dgm:presLayoutVars>
      </dgm:prSet>
      <dgm:spPr/>
      <dgm:t>
        <a:bodyPr/>
        <a:lstStyle/>
        <a:p>
          <a:endParaRPr lang="es-ES"/>
        </a:p>
      </dgm:t>
    </dgm:pt>
    <dgm:pt modelId="{476ECB3C-4A37-4D9F-8A15-BCB01EB44B09}" type="pres">
      <dgm:prSet presAssocID="{5413B89E-6401-432C-8F90-0872613EE8C6}" presName="spacing" presStyleCnt="0"/>
      <dgm:spPr/>
    </dgm:pt>
    <dgm:pt modelId="{5D52B92B-8F26-4C7A-8843-569A61D21A83}" type="pres">
      <dgm:prSet presAssocID="{E81CDC5C-8768-41C0-90C2-0284185145A6}" presName="linNode" presStyleCnt="0"/>
      <dgm:spPr/>
    </dgm:pt>
    <dgm:pt modelId="{530AB45D-7956-4CCA-9299-6A4678E2CD9E}" type="pres">
      <dgm:prSet presAssocID="{E81CDC5C-8768-41C0-90C2-0284185145A6}" presName="parentShp" presStyleLbl="node1" presStyleIdx="3" presStyleCnt="11">
        <dgm:presLayoutVars>
          <dgm:bulletEnabled val="1"/>
        </dgm:presLayoutVars>
      </dgm:prSet>
      <dgm:spPr/>
      <dgm:t>
        <a:bodyPr/>
        <a:lstStyle/>
        <a:p>
          <a:endParaRPr lang="es-ES"/>
        </a:p>
      </dgm:t>
    </dgm:pt>
    <dgm:pt modelId="{786495DB-2AA7-45B4-95AF-D1CF11D8C87E}" type="pres">
      <dgm:prSet presAssocID="{E81CDC5C-8768-41C0-90C2-0284185145A6}" presName="childShp" presStyleLbl="bgAccFollowNode1" presStyleIdx="3" presStyleCnt="11">
        <dgm:presLayoutVars>
          <dgm:bulletEnabled val="1"/>
        </dgm:presLayoutVars>
      </dgm:prSet>
      <dgm:spPr/>
      <dgm:t>
        <a:bodyPr/>
        <a:lstStyle/>
        <a:p>
          <a:endParaRPr lang="es-ES"/>
        </a:p>
      </dgm:t>
    </dgm:pt>
    <dgm:pt modelId="{0602BB51-6601-4B39-BA77-F0370560979C}" type="pres">
      <dgm:prSet presAssocID="{E822A0B8-6079-4A9F-AB9E-8ACD0125F407}" presName="spacing" presStyleCnt="0"/>
      <dgm:spPr/>
    </dgm:pt>
    <dgm:pt modelId="{896E38B1-E1A7-4DA1-9856-2BD261AB4A06}" type="pres">
      <dgm:prSet presAssocID="{C4F21EB4-8161-464B-9B96-19097DA7BE00}" presName="linNode" presStyleCnt="0"/>
      <dgm:spPr/>
    </dgm:pt>
    <dgm:pt modelId="{8BF3E77F-178E-427C-9BFE-B5D9864CAB10}" type="pres">
      <dgm:prSet presAssocID="{C4F21EB4-8161-464B-9B96-19097DA7BE00}" presName="parentShp" presStyleLbl="node1" presStyleIdx="4" presStyleCnt="11">
        <dgm:presLayoutVars>
          <dgm:bulletEnabled val="1"/>
        </dgm:presLayoutVars>
      </dgm:prSet>
      <dgm:spPr/>
      <dgm:t>
        <a:bodyPr/>
        <a:lstStyle/>
        <a:p>
          <a:endParaRPr lang="es-ES"/>
        </a:p>
      </dgm:t>
    </dgm:pt>
    <dgm:pt modelId="{990E78A8-BBEC-4A0E-959C-9DCAFA385AD4}" type="pres">
      <dgm:prSet presAssocID="{C4F21EB4-8161-464B-9B96-19097DA7BE00}" presName="childShp" presStyleLbl="bgAccFollowNode1" presStyleIdx="4" presStyleCnt="11">
        <dgm:presLayoutVars>
          <dgm:bulletEnabled val="1"/>
        </dgm:presLayoutVars>
      </dgm:prSet>
      <dgm:spPr/>
      <dgm:t>
        <a:bodyPr/>
        <a:lstStyle/>
        <a:p>
          <a:endParaRPr lang="es-ES"/>
        </a:p>
      </dgm:t>
    </dgm:pt>
    <dgm:pt modelId="{14EDEA42-9F55-4F68-83A6-D854BA86D01E}" type="pres">
      <dgm:prSet presAssocID="{770F244D-4360-45FA-BFCE-7366916623D8}" presName="spacing" presStyleCnt="0"/>
      <dgm:spPr/>
    </dgm:pt>
    <dgm:pt modelId="{81442477-5120-4854-BC85-9E452D2B99A3}" type="pres">
      <dgm:prSet presAssocID="{E547400B-D470-4504-B241-D136985050AB}" presName="linNode" presStyleCnt="0"/>
      <dgm:spPr/>
    </dgm:pt>
    <dgm:pt modelId="{1C7E4961-BD0F-411F-94DD-388163E7EB4E}" type="pres">
      <dgm:prSet presAssocID="{E547400B-D470-4504-B241-D136985050AB}" presName="parentShp" presStyleLbl="node1" presStyleIdx="5" presStyleCnt="11">
        <dgm:presLayoutVars>
          <dgm:bulletEnabled val="1"/>
        </dgm:presLayoutVars>
      </dgm:prSet>
      <dgm:spPr/>
      <dgm:t>
        <a:bodyPr/>
        <a:lstStyle/>
        <a:p>
          <a:endParaRPr lang="es-ES"/>
        </a:p>
      </dgm:t>
    </dgm:pt>
    <dgm:pt modelId="{CB871D57-1E13-4330-98B9-EC2767FAB0DA}" type="pres">
      <dgm:prSet presAssocID="{E547400B-D470-4504-B241-D136985050AB}" presName="childShp" presStyleLbl="bgAccFollowNode1" presStyleIdx="5" presStyleCnt="11">
        <dgm:presLayoutVars>
          <dgm:bulletEnabled val="1"/>
        </dgm:presLayoutVars>
      </dgm:prSet>
      <dgm:spPr/>
      <dgm:t>
        <a:bodyPr/>
        <a:lstStyle/>
        <a:p>
          <a:endParaRPr lang="es-ES"/>
        </a:p>
      </dgm:t>
    </dgm:pt>
    <dgm:pt modelId="{479C6B4A-D44D-406C-A3E8-F4517D0E32DE}" type="pres">
      <dgm:prSet presAssocID="{E0C54AA7-21DB-4E85-B7D8-41B7173FAD22}" presName="spacing" presStyleCnt="0"/>
      <dgm:spPr/>
    </dgm:pt>
    <dgm:pt modelId="{29038797-31FC-4B4C-8429-02891DD8D398}" type="pres">
      <dgm:prSet presAssocID="{6A7340A9-9B54-4DF7-9E82-B78E476E6535}" presName="linNode" presStyleCnt="0"/>
      <dgm:spPr/>
    </dgm:pt>
    <dgm:pt modelId="{CE264804-194B-4FB0-AB2B-3A93ED9FD969}" type="pres">
      <dgm:prSet presAssocID="{6A7340A9-9B54-4DF7-9E82-B78E476E6535}" presName="parentShp" presStyleLbl="node1" presStyleIdx="6" presStyleCnt="11">
        <dgm:presLayoutVars>
          <dgm:bulletEnabled val="1"/>
        </dgm:presLayoutVars>
      </dgm:prSet>
      <dgm:spPr/>
      <dgm:t>
        <a:bodyPr/>
        <a:lstStyle/>
        <a:p>
          <a:endParaRPr lang="es-ES"/>
        </a:p>
      </dgm:t>
    </dgm:pt>
    <dgm:pt modelId="{C3049956-7698-4C28-BEDA-5E33466E7BB6}" type="pres">
      <dgm:prSet presAssocID="{6A7340A9-9B54-4DF7-9E82-B78E476E6535}" presName="childShp" presStyleLbl="bgAccFollowNode1" presStyleIdx="6" presStyleCnt="11">
        <dgm:presLayoutVars>
          <dgm:bulletEnabled val="1"/>
        </dgm:presLayoutVars>
      </dgm:prSet>
      <dgm:spPr/>
      <dgm:t>
        <a:bodyPr/>
        <a:lstStyle/>
        <a:p>
          <a:endParaRPr lang="es-ES"/>
        </a:p>
      </dgm:t>
    </dgm:pt>
    <dgm:pt modelId="{21065140-F618-49D3-B049-F5058D0045F8}" type="pres">
      <dgm:prSet presAssocID="{7628AA7B-D2D5-48C5-AC47-7BF15F719E8A}" presName="spacing" presStyleCnt="0"/>
      <dgm:spPr/>
    </dgm:pt>
    <dgm:pt modelId="{8CAF1CC9-3E79-4022-B444-4C44C0463BC1}" type="pres">
      <dgm:prSet presAssocID="{EE4967DD-CBC0-473F-BAAA-6DD983586EB4}" presName="linNode" presStyleCnt="0"/>
      <dgm:spPr/>
    </dgm:pt>
    <dgm:pt modelId="{AEB38CE4-6BAA-47DC-9969-FDE54D3956F6}" type="pres">
      <dgm:prSet presAssocID="{EE4967DD-CBC0-473F-BAAA-6DD983586EB4}" presName="parentShp" presStyleLbl="node1" presStyleIdx="7" presStyleCnt="11">
        <dgm:presLayoutVars>
          <dgm:bulletEnabled val="1"/>
        </dgm:presLayoutVars>
      </dgm:prSet>
      <dgm:spPr/>
      <dgm:t>
        <a:bodyPr/>
        <a:lstStyle/>
        <a:p>
          <a:endParaRPr lang="es-ES"/>
        </a:p>
      </dgm:t>
    </dgm:pt>
    <dgm:pt modelId="{93489FC6-3C43-43B1-B487-51126B54DF88}" type="pres">
      <dgm:prSet presAssocID="{EE4967DD-CBC0-473F-BAAA-6DD983586EB4}" presName="childShp" presStyleLbl="bgAccFollowNode1" presStyleIdx="7" presStyleCnt="11">
        <dgm:presLayoutVars>
          <dgm:bulletEnabled val="1"/>
        </dgm:presLayoutVars>
      </dgm:prSet>
      <dgm:spPr/>
      <dgm:t>
        <a:bodyPr/>
        <a:lstStyle/>
        <a:p>
          <a:endParaRPr lang="es-ES"/>
        </a:p>
      </dgm:t>
    </dgm:pt>
    <dgm:pt modelId="{8F179240-7D84-4371-B5C5-1394D62C8D4E}" type="pres">
      <dgm:prSet presAssocID="{0A2D0EC0-232A-4419-970D-62D94AB6BFF5}" presName="spacing" presStyleCnt="0"/>
      <dgm:spPr/>
    </dgm:pt>
    <dgm:pt modelId="{0B63C257-DBCD-41D3-A5FF-DFECC5A83AAA}" type="pres">
      <dgm:prSet presAssocID="{54A9420F-CCCE-4A6F-8C94-659EFAE4D970}" presName="linNode" presStyleCnt="0"/>
      <dgm:spPr/>
    </dgm:pt>
    <dgm:pt modelId="{51CFECE2-5300-40B2-86F9-B26D675BA105}" type="pres">
      <dgm:prSet presAssocID="{54A9420F-CCCE-4A6F-8C94-659EFAE4D970}" presName="parentShp" presStyleLbl="node1" presStyleIdx="8" presStyleCnt="11">
        <dgm:presLayoutVars>
          <dgm:bulletEnabled val="1"/>
        </dgm:presLayoutVars>
      </dgm:prSet>
      <dgm:spPr/>
      <dgm:t>
        <a:bodyPr/>
        <a:lstStyle/>
        <a:p>
          <a:endParaRPr lang="es-ES"/>
        </a:p>
      </dgm:t>
    </dgm:pt>
    <dgm:pt modelId="{856BB48A-AE0C-44E9-B248-B6E3F469DCB6}" type="pres">
      <dgm:prSet presAssocID="{54A9420F-CCCE-4A6F-8C94-659EFAE4D970}" presName="childShp" presStyleLbl="bgAccFollowNode1" presStyleIdx="8" presStyleCnt="11">
        <dgm:presLayoutVars>
          <dgm:bulletEnabled val="1"/>
        </dgm:presLayoutVars>
      </dgm:prSet>
      <dgm:spPr/>
      <dgm:t>
        <a:bodyPr/>
        <a:lstStyle/>
        <a:p>
          <a:endParaRPr lang="es-ES"/>
        </a:p>
      </dgm:t>
    </dgm:pt>
    <dgm:pt modelId="{022CA72B-315C-44E7-8408-69C77BC0FC83}" type="pres">
      <dgm:prSet presAssocID="{F7BA0D5E-6FAA-4A3C-9969-A8728E9FC636}" presName="spacing" presStyleCnt="0"/>
      <dgm:spPr/>
    </dgm:pt>
    <dgm:pt modelId="{FC5329D5-6CA6-4A0F-9392-ED1C68656759}" type="pres">
      <dgm:prSet presAssocID="{EE903460-53A4-4637-94DB-DD022AB44F99}" presName="linNode" presStyleCnt="0"/>
      <dgm:spPr/>
    </dgm:pt>
    <dgm:pt modelId="{7866C4D1-A34E-4083-9887-25FB15E8209A}" type="pres">
      <dgm:prSet presAssocID="{EE903460-53A4-4637-94DB-DD022AB44F99}" presName="parentShp" presStyleLbl="node1" presStyleIdx="9" presStyleCnt="11">
        <dgm:presLayoutVars>
          <dgm:bulletEnabled val="1"/>
        </dgm:presLayoutVars>
      </dgm:prSet>
      <dgm:spPr/>
      <dgm:t>
        <a:bodyPr/>
        <a:lstStyle/>
        <a:p>
          <a:endParaRPr lang="es-ES"/>
        </a:p>
      </dgm:t>
    </dgm:pt>
    <dgm:pt modelId="{28766FFB-1EAB-4E68-A503-D07B67B5A57F}" type="pres">
      <dgm:prSet presAssocID="{EE903460-53A4-4637-94DB-DD022AB44F99}" presName="childShp" presStyleLbl="bgAccFollowNode1" presStyleIdx="9" presStyleCnt="11">
        <dgm:presLayoutVars>
          <dgm:bulletEnabled val="1"/>
        </dgm:presLayoutVars>
      </dgm:prSet>
      <dgm:spPr/>
      <dgm:t>
        <a:bodyPr/>
        <a:lstStyle/>
        <a:p>
          <a:endParaRPr lang="es-ES"/>
        </a:p>
      </dgm:t>
    </dgm:pt>
    <dgm:pt modelId="{2F13B594-9454-4A06-AA5B-42116D73321B}" type="pres">
      <dgm:prSet presAssocID="{EC24CC40-12C7-4ECD-B4D1-794BB515EAD9}" presName="spacing" presStyleCnt="0"/>
      <dgm:spPr/>
    </dgm:pt>
    <dgm:pt modelId="{211D191A-E213-4D42-9C98-6955ECD26551}" type="pres">
      <dgm:prSet presAssocID="{DAD40754-33CD-4815-BCB3-DC82E8365AAB}" presName="linNode" presStyleCnt="0"/>
      <dgm:spPr/>
    </dgm:pt>
    <dgm:pt modelId="{3A32F2EF-77F4-48AD-B9EC-EC21B9DFF590}" type="pres">
      <dgm:prSet presAssocID="{DAD40754-33CD-4815-BCB3-DC82E8365AAB}" presName="parentShp" presStyleLbl="node1" presStyleIdx="10" presStyleCnt="11">
        <dgm:presLayoutVars>
          <dgm:bulletEnabled val="1"/>
        </dgm:presLayoutVars>
      </dgm:prSet>
      <dgm:spPr/>
      <dgm:t>
        <a:bodyPr/>
        <a:lstStyle/>
        <a:p>
          <a:endParaRPr lang="es-ES"/>
        </a:p>
      </dgm:t>
    </dgm:pt>
    <dgm:pt modelId="{D5D252AE-5F2C-47EC-A6FC-960A19A26940}" type="pres">
      <dgm:prSet presAssocID="{DAD40754-33CD-4815-BCB3-DC82E8365AAB}" presName="childShp" presStyleLbl="bgAccFollowNode1" presStyleIdx="10" presStyleCnt="11">
        <dgm:presLayoutVars>
          <dgm:bulletEnabled val="1"/>
        </dgm:presLayoutVars>
      </dgm:prSet>
      <dgm:spPr/>
      <dgm:t>
        <a:bodyPr/>
        <a:lstStyle/>
        <a:p>
          <a:endParaRPr lang="es-ES"/>
        </a:p>
      </dgm:t>
    </dgm:pt>
  </dgm:ptLst>
  <dgm:cxnLst>
    <dgm:cxn modelId="{F49CE5CF-0428-4AFB-883D-C4737991EE86}" type="presOf" srcId="{D7DA67C8-DEDC-4F85-8625-83F211A5C26E}" destId="{D5D252AE-5F2C-47EC-A6FC-960A19A26940}" srcOrd="0" destOrd="0" presId="urn:microsoft.com/office/officeart/2005/8/layout/vList6"/>
    <dgm:cxn modelId="{ED723636-ABA4-4B65-A2FB-D27321F0C8DC}" type="presOf" srcId="{493D3D4D-A1D8-454D-B140-575DEA49DF82}" destId="{ACB21597-7EAC-4867-8DE7-D5EBA056EC37}" srcOrd="0" destOrd="0" presId="urn:microsoft.com/office/officeart/2005/8/layout/vList6"/>
    <dgm:cxn modelId="{07B868EC-694E-4748-9535-975C30D3CFAB}" srcId="{EE4967DD-CBC0-473F-BAAA-6DD983586EB4}" destId="{9756D3E6-09A1-41C7-BEAB-F9FC2410F679}" srcOrd="0" destOrd="0" parTransId="{239B2373-5EF1-4DAA-AE7C-19A68643A703}" sibTransId="{DC23E859-1957-4CC1-A32B-9AF278A2DC5F}"/>
    <dgm:cxn modelId="{FA42A995-DA81-40CC-B901-27B2DA9BB996}" srcId="{493D3D4D-A1D8-454D-B140-575DEA49DF82}" destId="{E547400B-D470-4504-B241-D136985050AB}" srcOrd="5" destOrd="0" parTransId="{6ECB0AE5-EFCE-4660-9A34-5A3BF01E1657}" sibTransId="{E0C54AA7-21DB-4E85-B7D8-41B7173FAD22}"/>
    <dgm:cxn modelId="{446A5D46-3F01-4289-8434-A995B0FB10AE}" srcId="{C4F21EB4-8161-464B-9B96-19097DA7BE00}" destId="{599FE2A7-6650-454B-AF4E-445637A13550}" srcOrd="0" destOrd="0" parTransId="{16E8BD3C-E72F-4A8C-A3E4-FFB451318D6F}" sibTransId="{7260E02F-D6A3-49F1-8B1E-C6EEC1D80B15}"/>
    <dgm:cxn modelId="{E4593AE4-9B8B-4994-9D39-FA68BA10A36D}" type="presOf" srcId="{52C03841-CDC5-4F54-8DAE-52DF8AC50B9B}" destId="{0E5B9B33-51B0-4E22-AB2C-8CF27D1AAF70}" srcOrd="0" destOrd="0" presId="urn:microsoft.com/office/officeart/2005/8/layout/vList6"/>
    <dgm:cxn modelId="{7DC4229C-7CEB-4491-8C5E-4C5DF923ACA6}" srcId="{493D3D4D-A1D8-454D-B140-575DEA49DF82}" destId="{6A7340A9-9B54-4DF7-9E82-B78E476E6535}" srcOrd="6" destOrd="0" parTransId="{0C93402B-E311-4808-AC35-8E3106C5BF96}" sibTransId="{7628AA7B-D2D5-48C5-AC47-7BF15F719E8A}"/>
    <dgm:cxn modelId="{ABF9D169-2F9B-4285-86E8-A1B9D209A450}" type="presOf" srcId="{A5520A17-86E5-4CCC-A820-1FD21B483CC5}" destId="{56B79B86-13C1-4D7E-BE9B-E3D5A228A9A2}" srcOrd="0" destOrd="0" presId="urn:microsoft.com/office/officeart/2005/8/layout/vList6"/>
    <dgm:cxn modelId="{26FCE98E-C1EB-417D-872D-8024EB901CE4}" type="presOf" srcId="{C4F21EB4-8161-464B-9B96-19097DA7BE00}" destId="{8BF3E77F-178E-427C-9BFE-B5D9864CAB10}" srcOrd="0" destOrd="0" presId="urn:microsoft.com/office/officeart/2005/8/layout/vList6"/>
    <dgm:cxn modelId="{8721D458-3B62-4E7C-9A8D-EDE340595B1F}" srcId="{493D3D4D-A1D8-454D-B140-575DEA49DF82}" destId="{52C03841-CDC5-4F54-8DAE-52DF8AC50B9B}" srcOrd="0" destOrd="0" parTransId="{1FEC7546-5A5E-4192-B192-DE3A847613CC}" sibTransId="{D7EC75EB-D570-409F-A1A6-2C7D845A13ED}"/>
    <dgm:cxn modelId="{E4D6E59C-D3DD-43DD-9F50-8DB8B60C6E47}" type="presOf" srcId="{A8D7681F-C587-4C6F-8272-6C5CFC5EA2EC}" destId="{CB871D57-1E13-4330-98B9-EC2767FAB0DA}" srcOrd="0" destOrd="1" presId="urn:microsoft.com/office/officeart/2005/8/layout/vList6"/>
    <dgm:cxn modelId="{0BE6A189-AE04-492E-A20D-7579919164C8}" srcId="{DAD40754-33CD-4815-BCB3-DC82E8365AAB}" destId="{D7DA67C8-DEDC-4F85-8625-83F211A5C26E}" srcOrd="0" destOrd="0" parTransId="{ACE06260-81D2-407D-8B45-28912042E7EE}" sibTransId="{E42ACBAE-56C8-4B83-9832-6344CF489702}"/>
    <dgm:cxn modelId="{368F4070-4F3A-4F5B-AD87-295EF7C9BBBE}" srcId="{6A7340A9-9B54-4DF7-9E82-B78E476E6535}" destId="{FB1B882E-B3B5-46E4-8148-0AC96723F46A}" srcOrd="1" destOrd="0" parTransId="{97AE5542-5B24-4332-BCCD-37E8ED3F7972}" sibTransId="{5729BD5B-D5D1-4767-AE71-F7B6BA97E1F8}"/>
    <dgm:cxn modelId="{5B3FADEE-B8BC-4E13-BB4B-E7F843912AD2}" type="presOf" srcId="{32F0D32F-97E5-4218-BAFC-5B5881ACA454}" destId="{90ECA0BA-56C9-42F1-88D7-50CC5CD0D61F}" srcOrd="0" destOrd="1" presId="urn:microsoft.com/office/officeart/2005/8/layout/vList6"/>
    <dgm:cxn modelId="{3283C46F-119B-44D6-852B-A72D02992258}" type="presOf" srcId="{D6EB8305-647C-4CEE-9CEB-E0A142E61498}" destId="{786495DB-2AA7-45B4-95AF-D1CF11D8C87E}" srcOrd="0" destOrd="1" presId="urn:microsoft.com/office/officeart/2005/8/layout/vList6"/>
    <dgm:cxn modelId="{CFC61D62-1CBA-4CBF-A14A-6541C082F9C8}" type="presOf" srcId="{C6C17331-7CA6-43BD-A13D-E5069E71AA9F}" destId="{990E78A8-BBEC-4A0E-959C-9DCAFA385AD4}" srcOrd="0" destOrd="1" presId="urn:microsoft.com/office/officeart/2005/8/layout/vList6"/>
    <dgm:cxn modelId="{E72833A6-92EC-4F88-94D8-D2428CE376B9}" type="presOf" srcId="{6A6A8569-A123-484D-AF9C-9395449AE775}" destId="{1CE5A029-D442-4401-A96B-275AE48EABDB}" srcOrd="0" destOrd="1" presId="urn:microsoft.com/office/officeart/2005/8/layout/vList6"/>
    <dgm:cxn modelId="{4491B88B-F32D-446C-8FA4-2A0761E72856}" type="presOf" srcId="{75747444-2D94-45F7-900A-45D9934DF9CC}" destId="{C3049956-7698-4C28-BEDA-5E33466E7BB6}" srcOrd="0" destOrd="0" presId="urn:microsoft.com/office/officeart/2005/8/layout/vList6"/>
    <dgm:cxn modelId="{E1C03054-D483-4C14-90E4-AA83F58B8632}" type="presOf" srcId="{E03BB37D-4402-46DD-80A1-0A4CCFD511F8}" destId="{E4938D8F-6E79-4745-AE95-4AB73A16BA9E}" srcOrd="0" destOrd="1" presId="urn:microsoft.com/office/officeart/2005/8/layout/vList6"/>
    <dgm:cxn modelId="{609DF964-B4AD-46E3-A1F4-51D2105B3035}" srcId="{52C03841-CDC5-4F54-8DAE-52DF8AC50B9B}" destId="{6D1D2966-0ECF-458D-A27A-A1D87C766635}" srcOrd="0" destOrd="0" parTransId="{5F3FCAFC-EFDE-4AE0-A9A8-D6646CEC3F0A}" sibTransId="{21603344-E6C4-4540-9580-781772BC9ECD}"/>
    <dgm:cxn modelId="{79C69459-392E-43C0-AE49-2FB2DED1D96E}" type="presOf" srcId="{2646690D-B324-46BA-B46C-C59DC4DA8B0F}" destId="{28766FFB-1EAB-4E68-A503-D07B67B5A57F}" srcOrd="0" destOrd="0" presId="urn:microsoft.com/office/officeart/2005/8/layout/vList6"/>
    <dgm:cxn modelId="{9BD5D45F-60B3-4203-AD2A-E5D5A2078818}" srcId="{54A9420F-CCCE-4A6F-8C94-659EFAE4D970}" destId="{43AD5C19-4D92-46F3-ADE3-D56E79994DEC}" srcOrd="0" destOrd="0" parTransId="{B35A3FFC-A8B1-4795-8B74-CB71408DF682}" sibTransId="{8843130C-7C18-431B-A179-3E0D7D927530}"/>
    <dgm:cxn modelId="{7792FBE0-82A2-4791-A491-3789E4EEAB08}" srcId="{EE903460-53A4-4637-94DB-DD022AB44F99}" destId="{2646690D-B324-46BA-B46C-C59DC4DA8B0F}" srcOrd="0" destOrd="0" parTransId="{68285B36-B40F-4D8E-A802-31C31C8EAF89}" sibTransId="{FCA5D8AC-7701-45E6-98D9-4327EA6C3C31}"/>
    <dgm:cxn modelId="{7CD0D644-5F36-4D6E-858A-E58FD55B3CCB}" type="presOf" srcId="{B5150F8D-5375-45B4-AAEB-E98CCF9FF75C}" destId="{E429079F-0181-4678-A463-CA02506800EE}" srcOrd="0" destOrd="0" presId="urn:microsoft.com/office/officeart/2005/8/layout/vList6"/>
    <dgm:cxn modelId="{3417770F-B915-4FBB-B555-D4FEAE7C5B4B}" srcId="{493D3D4D-A1D8-454D-B140-575DEA49DF82}" destId="{B5150F8D-5375-45B4-AAEB-E98CCF9FF75C}" srcOrd="1" destOrd="0" parTransId="{51DA4728-A2AB-4AC8-8F5D-476B880CB9A2}" sibTransId="{5B99C4A1-AB48-4022-A895-27492D7DFE51}"/>
    <dgm:cxn modelId="{07B93BC0-80CD-4AFF-8740-CC55355F7D8A}" type="presOf" srcId="{6A7340A9-9B54-4DF7-9E82-B78E476E6535}" destId="{CE264804-194B-4FB0-AB2B-3A93ED9FD969}" srcOrd="0" destOrd="0" presId="urn:microsoft.com/office/officeart/2005/8/layout/vList6"/>
    <dgm:cxn modelId="{FA77BB22-058F-44B1-8C19-282101CB62C4}" type="presOf" srcId="{F649A070-B491-4D39-9489-E46978F2AE07}" destId="{786495DB-2AA7-45B4-95AF-D1CF11D8C87E}" srcOrd="0" destOrd="0" presId="urn:microsoft.com/office/officeart/2005/8/layout/vList6"/>
    <dgm:cxn modelId="{0B255C72-CAB7-4132-9F38-B38FBCECBCED}" srcId="{E81CDC5C-8768-41C0-90C2-0284185145A6}" destId="{D6EB8305-647C-4CEE-9CEB-E0A142E61498}" srcOrd="1" destOrd="0" parTransId="{87A4694D-7E98-4607-AF92-57D4777666E2}" sibTransId="{C6E11B36-E284-468E-826D-8153052A3E88}"/>
    <dgm:cxn modelId="{4547E95B-FECD-45AE-9882-22ED7CAEDF1D}" type="presOf" srcId="{E81CDC5C-8768-41C0-90C2-0284185145A6}" destId="{530AB45D-7956-4CCA-9299-6A4678E2CD9E}" srcOrd="0" destOrd="0" presId="urn:microsoft.com/office/officeart/2005/8/layout/vList6"/>
    <dgm:cxn modelId="{2FF23F18-2716-42A5-A095-CCA187A6E7F9}" srcId="{493D3D4D-A1D8-454D-B140-575DEA49DF82}" destId="{C4F21EB4-8161-464B-9B96-19097DA7BE00}" srcOrd="4" destOrd="0" parTransId="{8918C10A-27E0-427C-A611-5F53C9A6A0E2}" sibTransId="{770F244D-4360-45FA-BFCE-7366916623D8}"/>
    <dgm:cxn modelId="{169AD321-E067-4CDD-97DD-35DB593A8D31}" type="presOf" srcId="{DAD40754-33CD-4815-BCB3-DC82E8365AAB}" destId="{3A32F2EF-77F4-48AD-B9EC-EC21B9DFF590}" srcOrd="0" destOrd="0" presId="urn:microsoft.com/office/officeart/2005/8/layout/vList6"/>
    <dgm:cxn modelId="{D9E077A5-4C54-4E26-82CD-3AB8A476FE98}" type="presOf" srcId="{9268B01D-53DF-4A9F-9C7D-5EA089CCAF9B}" destId="{1CE5A029-D442-4401-A96B-275AE48EABDB}" srcOrd="0" destOrd="0" presId="urn:microsoft.com/office/officeart/2005/8/layout/vList6"/>
    <dgm:cxn modelId="{8CFF8E76-2991-4984-918E-5C9BFAA256DD}" srcId="{493D3D4D-A1D8-454D-B140-575DEA49DF82}" destId="{E81CDC5C-8768-41C0-90C2-0284185145A6}" srcOrd="3" destOrd="0" parTransId="{CA148952-3E1A-46DE-973A-5265949C85AA}" sibTransId="{E822A0B8-6079-4A9F-AB9E-8ACD0125F407}"/>
    <dgm:cxn modelId="{FB845697-B5A2-4B84-9A09-175DD7C2C44B}" srcId="{52C03841-CDC5-4F54-8DAE-52DF8AC50B9B}" destId="{32F0D32F-97E5-4218-BAFC-5B5881ACA454}" srcOrd="1" destOrd="0" parTransId="{B2FD0ADF-69B1-4464-BD2F-DC618964F0E0}" sibTransId="{58B645A5-9F9F-4BA2-B506-F06B687FD360}"/>
    <dgm:cxn modelId="{CADB6F5D-F898-4D76-B7C4-C9D8A9C73ED4}" srcId="{A5520A17-86E5-4CCC-A820-1FD21B483CC5}" destId="{9268B01D-53DF-4A9F-9C7D-5EA089CCAF9B}" srcOrd="0" destOrd="0" parTransId="{3BBAFC40-662E-4FE9-80A8-723E6E092B64}" sibTransId="{AE8E33DF-1BC7-448E-A34B-07B355979DB2}"/>
    <dgm:cxn modelId="{B9F204D1-8BC9-4FAE-82A5-CCFEB31E5D43}" type="presOf" srcId="{43AD5C19-4D92-46F3-ADE3-D56E79994DEC}" destId="{856BB48A-AE0C-44E9-B248-B6E3F469DCB6}" srcOrd="0" destOrd="0" presId="urn:microsoft.com/office/officeart/2005/8/layout/vList6"/>
    <dgm:cxn modelId="{B57E9692-EB33-4E65-98B4-11B4841FFC49}" srcId="{E547400B-D470-4504-B241-D136985050AB}" destId="{A8D7681F-C587-4C6F-8272-6C5CFC5EA2EC}" srcOrd="1" destOrd="0" parTransId="{691A0819-E992-436B-BD15-79142D302BDE}" sibTransId="{F620163A-7881-4501-910C-14BE2EC995B0}"/>
    <dgm:cxn modelId="{D3DB73CD-1AA4-48B2-9D4A-5AF3A01D6894}" srcId="{A5520A17-86E5-4CCC-A820-1FD21B483CC5}" destId="{6A6A8569-A123-484D-AF9C-9395449AE775}" srcOrd="1" destOrd="0" parTransId="{61CBF794-13FB-4C4F-A32A-1E07EC3D224D}" sibTransId="{00EA27B1-B768-4B6B-BA35-BD84E67BDB66}"/>
    <dgm:cxn modelId="{B5A1FCF0-F77D-4640-9D48-489157206000}" srcId="{EE903460-53A4-4637-94DB-DD022AB44F99}" destId="{75335287-309A-4454-B226-8E85F6AF1063}" srcOrd="1" destOrd="0" parTransId="{2827C321-4C57-4F1C-98B2-81A8C27D47AC}" sibTransId="{F391A9EB-6528-4107-B79E-42361EC4A1A3}"/>
    <dgm:cxn modelId="{65DB127D-CE36-421D-83D9-CEBC0BE29D88}" type="presOf" srcId="{9756D3E6-09A1-41C7-BEAB-F9FC2410F679}" destId="{93489FC6-3C43-43B1-B487-51126B54DF88}" srcOrd="0" destOrd="0" presId="urn:microsoft.com/office/officeart/2005/8/layout/vList6"/>
    <dgm:cxn modelId="{518D7BFD-71FA-47BE-AAEE-C3A54A01ABB5}" type="presOf" srcId="{FB1B882E-B3B5-46E4-8148-0AC96723F46A}" destId="{C3049956-7698-4C28-BEDA-5E33466E7BB6}" srcOrd="0" destOrd="1" presId="urn:microsoft.com/office/officeart/2005/8/layout/vList6"/>
    <dgm:cxn modelId="{EF09D640-4AA0-4A6C-A76A-B6505DBEA4AF}" type="presOf" srcId="{75BED13D-5F01-4220-9167-6FBD999C563C}" destId="{856BB48A-AE0C-44E9-B248-B6E3F469DCB6}" srcOrd="0" destOrd="1" presId="urn:microsoft.com/office/officeart/2005/8/layout/vList6"/>
    <dgm:cxn modelId="{2702BE38-AC70-4F8C-9ED7-A8C8A369B986}" type="presOf" srcId="{E547400B-D470-4504-B241-D136985050AB}" destId="{1C7E4961-BD0F-411F-94DD-388163E7EB4E}" srcOrd="0" destOrd="0" presId="urn:microsoft.com/office/officeart/2005/8/layout/vList6"/>
    <dgm:cxn modelId="{FF877B7F-849A-49D4-83F0-01714D4EA7BF}" type="presOf" srcId="{75335287-309A-4454-B226-8E85F6AF1063}" destId="{28766FFB-1EAB-4E68-A503-D07B67B5A57F}" srcOrd="0" destOrd="1" presId="urn:microsoft.com/office/officeart/2005/8/layout/vList6"/>
    <dgm:cxn modelId="{7C4B927F-498D-4FA3-876C-788CA824548E}" type="presOf" srcId="{45D3CB11-3E3F-4CE4-B5A4-42968829198F}" destId="{E4938D8F-6E79-4745-AE95-4AB73A16BA9E}" srcOrd="0" destOrd="0" presId="urn:microsoft.com/office/officeart/2005/8/layout/vList6"/>
    <dgm:cxn modelId="{5BE07E66-21D8-4065-B02E-1567AFA1B08A}" type="presOf" srcId="{6D1D2966-0ECF-458D-A27A-A1D87C766635}" destId="{90ECA0BA-56C9-42F1-88D7-50CC5CD0D61F}" srcOrd="0" destOrd="0" presId="urn:microsoft.com/office/officeart/2005/8/layout/vList6"/>
    <dgm:cxn modelId="{CC642343-C8BC-4C6D-A1C4-D86B1F4E0F7A}" srcId="{493D3D4D-A1D8-454D-B140-575DEA49DF82}" destId="{DAD40754-33CD-4815-BCB3-DC82E8365AAB}" srcOrd="10" destOrd="0" parTransId="{860B7DED-FCD2-4473-912D-0A76D0C11520}" sibTransId="{E7428E26-9577-4F36-8C04-47F8A2FA9FD6}"/>
    <dgm:cxn modelId="{415656E0-CD2B-4612-9C4F-8336BE4C2CB0}" srcId="{493D3D4D-A1D8-454D-B140-575DEA49DF82}" destId="{EE4967DD-CBC0-473F-BAAA-6DD983586EB4}" srcOrd="7" destOrd="0" parTransId="{FFD64C00-8285-4425-A721-6BF5E994F19E}" sibTransId="{0A2D0EC0-232A-4419-970D-62D94AB6BFF5}"/>
    <dgm:cxn modelId="{8B8A3908-67F5-4DCC-B955-36381540D0ED}" type="presOf" srcId="{54A9420F-CCCE-4A6F-8C94-659EFAE4D970}" destId="{51CFECE2-5300-40B2-86F9-B26D675BA105}" srcOrd="0" destOrd="0" presId="urn:microsoft.com/office/officeart/2005/8/layout/vList6"/>
    <dgm:cxn modelId="{FDD76E61-766B-448A-830E-AAFD624F4134}" type="presOf" srcId="{EE4967DD-CBC0-473F-BAAA-6DD983586EB4}" destId="{AEB38CE4-6BAA-47DC-9969-FDE54D3956F6}" srcOrd="0" destOrd="0" presId="urn:microsoft.com/office/officeart/2005/8/layout/vList6"/>
    <dgm:cxn modelId="{ED0D8394-FE9C-4972-934B-A3651C7C8A09}" type="presOf" srcId="{EE903460-53A4-4637-94DB-DD022AB44F99}" destId="{7866C4D1-A34E-4083-9887-25FB15E8209A}" srcOrd="0" destOrd="0" presId="urn:microsoft.com/office/officeart/2005/8/layout/vList6"/>
    <dgm:cxn modelId="{1FA88FA3-9A51-474D-A368-06A365F053FC}" type="presOf" srcId="{599FE2A7-6650-454B-AF4E-445637A13550}" destId="{990E78A8-BBEC-4A0E-959C-9DCAFA385AD4}" srcOrd="0" destOrd="0" presId="urn:microsoft.com/office/officeart/2005/8/layout/vList6"/>
    <dgm:cxn modelId="{A3301624-5102-4FF5-8B1E-862F2BE29963}" srcId="{54A9420F-CCCE-4A6F-8C94-659EFAE4D970}" destId="{75BED13D-5F01-4220-9167-6FBD999C563C}" srcOrd="1" destOrd="0" parTransId="{9A888338-8DD0-4490-8D72-BA079BFFDBBE}" sibTransId="{C6D4A397-8258-4C5A-B1C2-8E8E403C893A}"/>
    <dgm:cxn modelId="{CCE44F23-296E-4CEE-B1E9-53FEA6FAAEE0}" srcId="{493D3D4D-A1D8-454D-B140-575DEA49DF82}" destId="{A5520A17-86E5-4CCC-A820-1FD21B483CC5}" srcOrd="2" destOrd="0" parTransId="{5B511AA0-77E0-41C2-B8DA-132F27DCABA1}" sibTransId="{5413B89E-6401-432C-8F90-0872613EE8C6}"/>
    <dgm:cxn modelId="{A34276C5-E36E-4DBF-8A07-73E40EB8BDB3}" srcId="{E547400B-D470-4504-B241-D136985050AB}" destId="{D86E05E5-D4CF-4EF5-8B1F-B4F527A41612}" srcOrd="0" destOrd="0" parTransId="{ADBE8FDD-59B7-43D6-BB5A-A835AE81E686}" sibTransId="{A4D7E8BD-0116-4CDE-AFAF-E6E52174BFFA}"/>
    <dgm:cxn modelId="{36B46813-3488-43FC-8765-6AA3C299D346}" type="presOf" srcId="{D86E05E5-D4CF-4EF5-8B1F-B4F527A41612}" destId="{CB871D57-1E13-4330-98B9-EC2767FAB0DA}" srcOrd="0" destOrd="0" presId="urn:microsoft.com/office/officeart/2005/8/layout/vList6"/>
    <dgm:cxn modelId="{A873E421-8447-4E59-A1DB-8E3B4B6635A0}" srcId="{E81CDC5C-8768-41C0-90C2-0284185145A6}" destId="{F649A070-B491-4D39-9489-E46978F2AE07}" srcOrd="0" destOrd="0" parTransId="{EB291162-33C4-4567-A272-D9A1E9873657}" sibTransId="{6DB2C317-C9A2-4873-983B-FD241A93B49B}"/>
    <dgm:cxn modelId="{D8A7255C-399C-49CE-9CD6-2E0784471A99}" srcId="{B5150F8D-5375-45B4-AAEB-E98CCF9FF75C}" destId="{45D3CB11-3E3F-4CE4-B5A4-42968829198F}" srcOrd="0" destOrd="0" parTransId="{30B6CAD6-5B73-497A-BB7E-C842EA080260}" sibTransId="{37F0AFC6-C10B-4100-BB1A-C60B3FE911F7}"/>
    <dgm:cxn modelId="{93D9BF7D-FC46-4B06-B417-A72DC565A353}" srcId="{6A7340A9-9B54-4DF7-9E82-B78E476E6535}" destId="{75747444-2D94-45F7-900A-45D9934DF9CC}" srcOrd="0" destOrd="0" parTransId="{60186548-40B3-481C-9AEE-B4F062AD8606}" sibTransId="{F2F5C576-3088-4101-A607-2B7D90FB0F07}"/>
    <dgm:cxn modelId="{97515575-59E2-4C37-8EB4-7E9D17E0DCB0}" srcId="{C4F21EB4-8161-464B-9B96-19097DA7BE00}" destId="{C6C17331-7CA6-43BD-A13D-E5069E71AA9F}" srcOrd="1" destOrd="0" parTransId="{DB299F3B-7722-49E0-8BD6-C98036F00942}" sibTransId="{3AEC6016-CFA2-4870-A63F-88EECD3AD454}"/>
    <dgm:cxn modelId="{559C864D-DE2C-403D-88DB-F425952D8A25}" srcId="{493D3D4D-A1D8-454D-B140-575DEA49DF82}" destId="{EE903460-53A4-4637-94DB-DD022AB44F99}" srcOrd="9" destOrd="0" parTransId="{4BCF5525-1794-40EA-825D-32B6C6999976}" sibTransId="{EC24CC40-12C7-4ECD-B4D1-794BB515EAD9}"/>
    <dgm:cxn modelId="{1BDF4C5F-CFC6-4723-A987-2E53E4A06039}" srcId="{493D3D4D-A1D8-454D-B140-575DEA49DF82}" destId="{54A9420F-CCCE-4A6F-8C94-659EFAE4D970}" srcOrd="8" destOrd="0" parTransId="{CBF6BAC0-F452-4F36-86D8-4AA9BB353F22}" sibTransId="{F7BA0D5E-6FAA-4A3C-9969-A8728E9FC636}"/>
    <dgm:cxn modelId="{41F15E9C-CE41-4156-AE09-0F69E41C575F}" srcId="{B5150F8D-5375-45B4-AAEB-E98CCF9FF75C}" destId="{E03BB37D-4402-46DD-80A1-0A4CCFD511F8}" srcOrd="1" destOrd="0" parTransId="{1A6EF956-5AEC-41BD-8472-F00ACB65A878}" sibTransId="{0CF69048-DEC7-4BCB-8EAA-F8144CDD2D86}"/>
    <dgm:cxn modelId="{0264B0DF-FB4F-4D0F-948C-F439B6A45BCB}" type="presParOf" srcId="{ACB21597-7EAC-4867-8DE7-D5EBA056EC37}" destId="{BBECAE9C-287A-4B03-996B-F6DA90D9A50A}" srcOrd="0" destOrd="0" presId="urn:microsoft.com/office/officeart/2005/8/layout/vList6"/>
    <dgm:cxn modelId="{2C117B23-B586-4ABB-8728-345D99324A53}" type="presParOf" srcId="{BBECAE9C-287A-4B03-996B-F6DA90D9A50A}" destId="{0E5B9B33-51B0-4E22-AB2C-8CF27D1AAF70}" srcOrd="0" destOrd="0" presId="urn:microsoft.com/office/officeart/2005/8/layout/vList6"/>
    <dgm:cxn modelId="{B584B110-0A0C-46A6-9356-63BD309F4FA5}" type="presParOf" srcId="{BBECAE9C-287A-4B03-996B-F6DA90D9A50A}" destId="{90ECA0BA-56C9-42F1-88D7-50CC5CD0D61F}" srcOrd="1" destOrd="0" presId="urn:microsoft.com/office/officeart/2005/8/layout/vList6"/>
    <dgm:cxn modelId="{85D9B934-C2C4-4475-8D40-E13EA212383E}" type="presParOf" srcId="{ACB21597-7EAC-4867-8DE7-D5EBA056EC37}" destId="{761B6566-980F-41C6-B93E-CDEC9EB755EB}" srcOrd="1" destOrd="0" presId="urn:microsoft.com/office/officeart/2005/8/layout/vList6"/>
    <dgm:cxn modelId="{18164BEC-8388-43EB-9F99-C4BBAAED66AC}" type="presParOf" srcId="{ACB21597-7EAC-4867-8DE7-D5EBA056EC37}" destId="{217A35A1-90E0-4E3D-B637-3A9E6E895BFE}" srcOrd="2" destOrd="0" presId="urn:microsoft.com/office/officeart/2005/8/layout/vList6"/>
    <dgm:cxn modelId="{08EDAE7E-189D-45E5-9312-7AEC2A5DC1E2}" type="presParOf" srcId="{217A35A1-90E0-4E3D-B637-3A9E6E895BFE}" destId="{E429079F-0181-4678-A463-CA02506800EE}" srcOrd="0" destOrd="0" presId="urn:microsoft.com/office/officeart/2005/8/layout/vList6"/>
    <dgm:cxn modelId="{D7934CC0-1E27-4430-878A-37FBA2DB5923}" type="presParOf" srcId="{217A35A1-90E0-4E3D-B637-3A9E6E895BFE}" destId="{E4938D8F-6E79-4745-AE95-4AB73A16BA9E}" srcOrd="1" destOrd="0" presId="urn:microsoft.com/office/officeart/2005/8/layout/vList6"/>
    <dgm:cxn modelId="{D33A2DC9-20CA-43B8-B038-62ACF8B826A2}" type="presParOf" srcId="{ACB21597-7EAC-4867-8DE7-D5EBA056EC37}" destId="{8738FA4A-CD19-4C86-96EF-6C0D9D12A791}" srcOrd="3" destOrd="0" presId="urn:microsoft.com/office/officeart/2005/8/layout/vList6"/>
    <dgm:cxn modelId="{E5908C2C-4097-4FEF-A3B2-E69FFC119ED2}" type="presParOf" srcId="{ACB21597-7EAC-4867-8DE7-D5EBA056EC37}" destId="{C896141A-6C0E-4EE0-814E-E53FE3F1991B}" srcOrd="4" destOrd="0" presId="urn:microsoft.com/office/officeart/2005/8/layout/vList6"/>
    <dgm:cxn modelId="{A8B640F2-075B-40D3-A19E-5E8EDE51A7CE}" type="presParOf" srcId="{C896141A-6C0E-4EE0-814E-E53FE3F1991B}" destId="{56B79B86-13C1-4D7E-BE9B-E3D5A228A9A2}" srcOrd="0" destOrd="0" presId="urn:microsoft.com/office/officeart/2005/8/layout/vList6"/>
    <dgm:cxn modelId="{F8288BAE-3006-4995-9489-CA13CC50BE1F}" type="presParOf" srcId="{C896141A-6C0E-4EE0-814E-E53FE3F1991B}" destId="{1CE5A029-D442-4401-A96B-275AE48EABDB}" srcOrd="1" destOrd="0" presId="urn:microsoft.com/office/officeart/2005/8/layout/vList6"/>
    <dgm:cxn modelId="{2A6C2BEB-F4F5-4135-8B9A-BFD90E337731}" type="presParOf" srcId="{ACB21597-7EAC-4867-8DE7-D5EBA056EC37}" destId="{476ECB3C-4A37-4D9F-8A15-BCB01EB44B09}" srcOrd="5" destOrd="0" presId="urn:microsoft.com/office/officeart/2005/8/layout/vList6"/>
    <dgm:cxn modelId="{E0EAB6B4-4B0A-4AB9-BF13-64B3E65AB342}" type="presParOf" srcId="{ACB21597-7EAC-4867-8DE7-D5EBA056EC37}" destId="{5D52B92B-8F26-4C7A-8843-569A61D21A83}" srcOrd="6" destOrd="0" presId="urn:microsoft.com/office/officeart/2005/8/layout/vList6"/>
    <dgm:cxn modelId="{E9BEC27E-5CAE-4E41-9E03-BCE2DF6AA0D4}" type="presParOf" srcId="{5D52B92B-8F26-4C7A-8843-569A61D21A83}" destId="{530AB45D-7956-4CCA-9299-6A4678E2CD9E}" srcOrd="0" destOrd="0" presId="urn:microsoft.com/office/officeart/2005/8/layout/vList6"/>
    <dgm:cxn modelId="{27730B39-425D-445F-8AED-AA1ECFA19600}" type="presParOf" srcId="{5D52B92B-8F26-4C7A-8843-569A61D21A83}" destId="{786495DB-2AA7-45B4-95AF-D1CF11D8C87E}" srcOrd="1" destOrd="0" presId="urn:microsoft.com/office/officeart/2005/8/layout/vList6"/>
    <dgm:cxn modelId="{27CF16EF-452F-42F4-B0FC-292BFD74A888}" type="presParOf" srcId="{ACB21597-7EAC-4867-8DE7-D5EBA056EC37}" destId="{0602BB51-6601-4B39-BA77-F0370560979C}" srcOrd="7" destOrd="0" presId="urn:microsoft.com/office/officeart/2005/8/layout/vList6"/>
    <dgm:cxn modelId="{CD9CD96C-D57D-4F0C-8AEC-9E3B3F17D85A}" type="presParOf" srcId="{ACB21597-7EAC-4867-8DE7-D5EBA056EC37}" destId="{896E38B1-E1A7-4DA1-9856-2BD261AB4A06}" srcOrd="8" destOrd="0" presId="urn:microsoft.com/office/officeart/2005/8/layout/vList6"/>
    <dgm:cxn modelId="{CEB985B9-02E9-4A76-8074-3333D7C060D5}" type="presParOf" srcId="{896E38B1-E1A7-4DA1-9856-2BD261AB4A06}" destId="{8BF3E77F-178E-427C-9BFE-B5D9864CAB10}" srcOrd="0" destOrd="0" presId="urn:microsoft.com/office/officeart/2005/8/layout/vList6"/>
    <dgm:cxn modelId="{25B62082-C368-4485-A7BE-8A5B9F7A5A29}" type="presParOf" srcId="{896E38B1-E1A7-4DA1-9856-2BD261AB4A06}" destId="{990E78A8-BBEC-4A0E-959C-9DCAFA385AD4}" srcOrd="1" destOrd="0" presId="urn:microsoft.com/office/officeart/2005/8/layout/vList6"/>
    <dgm:cxn modelId="{26DFC5E2-873B-4406-BB02-48270B230085}" type="presParOf" srcId="{ACB21597-7EAC-4867-8DE7-D5EBA056EC37}" destId="{14EDEA42-9F55-4F68-83A6-D854BA86D01E}" srcOrd="9" destOrd="0" presId="urn:microsoft.com/office/officeart/2005/8/layout/vList6"/>
    <dgm:cxn modelId="{ACA3E1BE-9FA6-480D-96A8-A980BDF2C928}" type="presParOf" srcId="{ACB21597-7EAC-4867-8DE7-D5EBA056EC37}" destId="{81442477-5120-4854-BC85-9E452D2B99A3}" srcOrd="10" destOrd="0" presId="urn:microsoft.com/office/officeart/2005/8/layout/vList6"/>
    <dgm:cxn modelId="{633BD21F-AA00-4DC7-AFEC-17170FA6D8AB}" type="presParOf" srcId="{81442477-5120-4854-BC85-9E452D2B99A3}" destId="{1C7E4961-BD0F-411F-94DD-388163E7EB4E}" srcOrd="0" destOrd="0" presId="urn:microsoft.com/office/officeart/2005/8/layout/vList6"/>
    <dgm:cxn modelId="{5DF9466E-6C22-4381-81B6-0F542F5D4978}" type="presParOf" srcId="{81442477-5120-4854-BC85-9E452D2B99A3}" destId="{CB871D57-1E13-4330-98B9-EC2767FAB0DA}" srcOrd="1" destOrd="0" presId="urn:microsoft.com/office/officeart/2005/8/layout/vList6"/>
    <dgm:cxn modelId="{5365C807-3E30-435E-ADC5-A9E250643C56}" type="presParOf" srcId="{ACB21597-7EAC-4867-8DE7-D5EBA056EC37}" destId="{479C6B4A-D44D-406C-A3E8-F4517D0E32DE}" srcOrd="11" destOrd="0" presId="urn:microsoft.com/office/officeart/2005/8/layout/vList6"/>
    <dgm:cxn modelId="{BEEAA736-F5F8-4042-B367-D43D706945E4}" type="presParOf" srcId="{ACB21597-7EAC-4867-8DE7-D5EBA056EC37}" destId="{29038797-31FC-4B4C-8429-02891DD8D398}" srcOrd="12" destOrd="0" presId="urn:microsoft.com/office/officeart/2005/8/layout/vList6"/>
    <dgm:cxn modelId="{959E26F6-939B-4E68-811F-3DD765A34EF6}" type="presParOf" srcId="{29038797-31FC-4B4C-8429-02891DD8D398}" destId="{CE264804-194B-4FB0-AB2B-3A93ED9FD969}" srcOrd="0" destOrd="0" presId="urn:microsoft.com/office/officeart/2005/8/layout/vList6"/>
    <dgm:cxn modelId="{A1ACE03D-BE09-4F5C-8D56-DD70D6B63DB6}" type="presParOf" srcId="{29038797-31FC-4B4C-8429-02891DD8D398}" destId="{C3049956-7698-4C28-BEDA-5E33466E7BB6}" srcOrd="1" destOrd="0" presId="urn:microsoft.com/office/officeart/2005/8/layout/vList6"/>
    <dgm:cxn modelId="{7E94F324-8D90-4858-9295-C10A40D53841}" type="presParOf" srcId="{ACB21597-7EAC-4867-8DE7-D5EBA056EC37}" destId="{21065140-F618-49D3-B049-F5058D0045F8}" srcOrd="13" destOrd="0" presId="urn:microsoft.com/office/officeart/2005/8/layout/vList6"/>
    <dgm:cxn modelId="{59E61524-6EAA-4FA6-BCAF-DCA20F95A700}" type="presParOf" srcId="{ACB21597-7EAC-4867-8DE7-D5EBA056EC37}" destId="{8CAF1CC9-3E79-4022-B444-4C44C0463BC1}" srcOrd="14" destOrd="0" presId="urn:microsoft.com/office/officeart/2005/8/layout/vList6"/>
    <dgm:cxn modelId="{676D31CC-960E-4AC1-BF9F-A051456C08A0}" type="presParOf" srcId="{8CAF1CC9-3E79-4022-B444-4C44C0463BC1}" destId="{AEB38CE4-6BAA-47DC-9969-FDE54D3956F6}" srcOrd="0" destOrd="0" presId="urn:microsoft.com/office/officeart/2005/8/layout/vList6"/>
    <dgm:cxn modelId="{73EA4763-59A7-44E5-82E1-94937877569F}" type="presParOf" srcId="{8CAF1CC9-3E79-4022-B444-4C44C0463BC1}" destId="{93489FC6-3C43-43B1-B487-51126B54DF88}" srcOrd="1" destOrd="0" presId="urn:microsoft.com/office/officeart/2005/8/layout/vList6"/>
    <dgm:cxn modelId="{5AA54DFC-BA4B-40F9-A651-48A83D799085}" type="presParOf" srcId="{ACB21597-7EAC-4867-8DE7-D5EBA056EC37}" destId="{8F179240-7D84-4371-B5C5-1394D62C8D4E}" srcOrd="15" destOrd="0" presId="urn:microsoft.com/office/officeart/2005/8/layout/vList6"/>
    <dgm:cxn modelId="{B895625D-0A9F-4798-8563-E265692E1037}" type="presParOf" srcId="{ACB21597-7EAC-4867-8DE7-D5EBA056EC37}" destId="{0B63C257-DBCD-41D3-A5FF-DFECC5A83AAA}" srcOrd="16" destOrd="0" presId="urn:microsoft.com/office/officeart/2005/8/layout/vList6"/>
    <dgm:cxn modelId="{C80745BD-6EFF-4607-87DD-02D7462794F5}" type="presParOf" srcId="{0B63C257-DBCD-41D3-A5FF-DFECC5A83AAA}" destId="{51CFECE2-5300-40B2-86F9-B26D675BA105}" srcOrd="0" destOrd="0" presId="urn:microsoft.com/office/officeart/2005/8/layout/vList6"/>
    <dgm:cxn modelId="{AD443695-F70D-4DCB-ACFB-EE5B0ED5A065}" type="presParOf" srcId="{0B63C257-DBCD-41D3-A5FF-DFECC5A83AAA}" destId="{856BB48A-AE0C-44E9-B248-B6E3F469DCB6}" srcOrd="1" destOrd="0" presId="urn:microsoft.com/office/officeart/2005/8/layout/vList6"/>
    <dgm:cxn modelId="{46524272-695F-464B-B57B-109B9E03ED2F}" type="presParOf" srcId="{ACB21597-7EAC-4867-8DE7-D5EBA056EC37}" destId="{022CA72B-315C-44E7-8408-69C77BC0FC83}" srcOrd="17" destOrd="0" presId="urn:microsoft.com/office/officeart/2005/8/layout/vList6"/>
    <dgm:cxn modelId="{4D215B19-D16A-48D4-BFCB-C7F1AD68844C}" type="presParOf" srcId="{ACB21597-7EAC-4867-8DE7-D5EBA056EC37}" destId="{FC5329D5-6CA6-4A0F-9392-ED1C68656759}" srcOrd="18" destOrd="0" presId="urn:microsoft.com/office/officeart/2005/8/layout/vList6"/>
    <dgm:cxn modelId="{927109DE-4401-434F-896B-0BD2F0F15F66}" type="presParOf" srcId="{FC5329D5-6CA6-4A0F-9392-ED1C68656759}" destId="{7866C4D1-A34E-4083-9887-25FB15E8209A}" srcOrd="0" destOrd="0" presId="urn:microsoft.com/office/officeart/2005/8/layout/vList6"/>
    <dgm:cxn modelId="{7519A8E5-1B2D-4903-A00F-D6AE772EB627}" type="presParOf" srcId="{FC5329D5-6CA6-4A0F-9392-ED1C68656759}" destId="{28766FFB-1EAB-4E68-A503-D07B67B5A57F}" srcOrd="1" destOrd="0" presId="urn:microsoft.com/office/officeart/2005/8/layout/vList6"/>
    <dgm:cxn modelId="{F32C4653-2767-4035-80A5-4CF5B5ABC115}" type="presParOf" srcId="{ACB21597-7EAC-4867-8DE7-D5EBA056EC37}" destId="{2F13B594-9454-4A06-AA5B-42116D73321B}" srcOrd="19" destOrd="0" presId="urn:microsoft.com/office/officeart/2005/8/layout/vList6"/>
    <dgm:cxn modelId="{23BF23D8-1D13-4D89-A2D0-60BD386E61EB}" type="presParOf" srcId="{ACB21597-7EAC-4867-8DE7-D5EBA056EC37}" destId="{211D191A-E213-4D42-9C98-6955ECD26551}" srcOrd="20" destOrd="0" presId="urn:microsoft.com/office/officeart/2005/8/layout/vList6"/>
    <dgm:cxn modelId="{690AD056-35E7-431D-9A17-AA52869B95A3}" type="presParOf" srcId="{211D191A-E213-4D42-9C98-6955ECD26551}" destId="{3A32F2EF-77F4-48AD-B9EC-EC21B9DFF590}" srcOrd="0" destOrd="0" presId="urn:microsoft.com/office/officeart/2005/8/layout/vList6"/>
    <dgm:cxn modelId="{93A6855F-F2D6-4DC8-8F51-28711BC8104C}" type="presParOf" srcId="{211D191A-E213-4D42-9C98-6955ECD26551}" destId="{D5D252AE-5F2C-47EC-A6FC-960A19A26940}"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CA0BA-56C9-42F1-88D7-50CC5CD0D61F}">
      <dsp:nvSpPr>
        <dsp:cNvPr id="0" name=""/>
        <dsp:cNvSpPr/>
      </dsp:nvSpPr>
      <dsp:spPr>
        <a:xfrm>
          <a:off x="3184971" y="2610"/>
          <a:ext cx="4777457" cy="44505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s-ES" sz="1100" kern="1200" dirty="0" smtClean="0"/>
            <a:t>Macro Actividades # 7</a:t>
          </a:r>
          <a:endParaRPr lang="es-ES" sz="1100" kern="1200" dirty="0"/>
        </a:p>
        <a:p>
          <a:pPr marL="57150" lvl="1" indent="-57150" algn="l" defTabSz="488950">
            <a:lnSpc>
              <a:spcPct val="90000"/>
            </a:lnSpc>
            <a:spcBef>
              <a:spcPct val="0"/>
            </a:spcBef>
            <a:spcAft>
              <a:spcPct val="15000"/>
            </a:spcAft>
            <a:buChar char="••"/>
          </a:pPr>
          <a:r>
            <a:rPr lang="es-ES" sz="1100" kern="1200" dirty="0" smtClean="0"/>
            <a:t>Presupuesto $ 148.315,00</a:t>
          </a:r>
          <a:endParaRPr lang="es-ES" sz="1100" kern="1200" dirty="0"/>
        </a:p>
      </dsp:txBody>
      <dsp:txXfrm>
        <a:off x="3184971" y="58242"/>
        <a:ext cx="4610563" cy="333789"/>
      </dsp:txXfrm>
    </dsp:sp>
    <dsp:sp modelId="{0E5B9B33-51B0-4E22-AB2C-8CF27D1AAF70}">
      <dsp:nvSpPr>
        <dsp:cNvPr id="0" name=""/>
        <dsp:cNvSpPr/>
      </dsp:nvSpPr>
      <dsp:spPr>
        <a:xfrm>
          <a:off x="0" y="2610"/>
          <a:ext cx="3184971" cy="445052"/>
        </a:xfrm>
        <a:prstGeom prst="roundRect">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kern="1200" dirty="0" smtClean="0"/>
            <a:t>Comercialización</a:t>
          </a:r>
          <a:endParaRPr lang="es-ES" sz="1600" kern="1200" dirty="0"/>
        </a:p>
      </dsp:txBody>
      <dsp:txXfrm>
        <a:off x="21726" y="24336"/>
        <a:ext cx="3141519" cy="401600"/>
      </dsp:txXfrm>
    </dsp:sp>
    <dsp:sp modelId="{E4938D8F-6E79-4745-AE95-4AB73A16BA9E}">
      <dsp:nvSpPr>
        <dsp:cNvPr id="0" name=""/>
        <dsp:cNvSpPr/>
      </dsp:nvSpPr>
      <dsp:spPr>
        <a:xfrm>
          <a:off x="3184971" y="492168"/>
          <a:ext cx="4777457" cy="44505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s-ES" sz="1100" kern="1200" dirty="0" smtClean="0"/>
            <a:t>Macro Actividades # 7</a:t>
          </a:r>
          <a:endParaRPr lang="es-ES" sz="1100" kern="1200" dirty="0"/>
        </a:p>
        <a:p>
          <a:pPr marL="57150" lvl="1" indent="-57150" algn="l" defTabSz="488950">
            <a:lnSpc>
              <a:spcPct val="90000"/>
            </a:lnSpc>
            <a:spcBef>
              <a:spcPct val="0"/>
            </a:spcBef>
            <a:spcAft>
              <a:spcPct val="15000"/>
            </a:spcAft>
            <a:buChar char="••"/>
          </a:pPr>
          <a:r>
            <a:rPr lang="es-ES" sz="1100" kern="1200" dirty="0" smtClean="0"/>
            <a:t>Presupuesto $ 824.000,00</a:t>
          </a:r>
          <a:endParaRPr lang="es-ES" sz="1100" kern="1200" dirty="0"/>
        </a:p>
      </dsp:txBody>
      <dsp:txXfrm>
        <a:off x="3184971" y="547800"/>
        <a:ext cx="4610563" cy="333789"/>
      </dsp:txXfrm>
    </dsp:sp>
    <dsp:sp modelId="{E429079F-0181-4678-A463-CA02506800EE}">
      <dsp:nvSpPr>
        <dsp:cNvPr id="0" name=""/>
        <dsp:cNvSpPr/>
      </dsp:nvSpPr>
      <dsp:spPr>
        <a:xfrm>
          <a:off x="0" y="492168"/>
          <a:ext cx="3184971" cy="445052"/>
        </a:xfrm>
        <a:prstGeom prst="round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kern="1200" dirty="0" smtClean="0"/>
            <a:t>Mercadeo</a:t>
          </a:r>
          <a:endParaRPr lang="es-ES" sz="1600" kern="1200" dirty="0"/>
        </a:p>
      </dsp:txBody>
      <dsp:txXfrm>
        <a:off x="21726" y="513894"/>
        <a:ext cx="3141519" cy="401600"/>
      </dsp:txXfrm>
    </dsp:sp>
    <dsp:sp modelId="{1CE5A029-D442-4401-A96B-275AE48EABDB}">
      <dsp:nvSpPr>
        <dsp:cNvPr id="0" name=""/>
        <dsp:cNvSpPr/>
      </dsp:nvSpPr>
      <dsp:spPr>
        <a:xfrm>
          <a:off x="3184971" y="981726"/>
          <a:ext cx="4777457" cy="44505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s-ES" sz="1100" kern="1200" dirty="0" smtClean="0"/>
            <a:t>Macro Actividades # 5</a:t>
          </a:r>
          <a:endParaRPr lang="es-ES" sz="1100" kern="1200" dirty="0"/>
        </a:p>
        <a:p>
          <a:pPr marL="57150" lvl="1" indent="-57150" algn="l" defTabSz="488950">
            <a:lnSpc>
              <a:spcPct val="90000"/>
            </a:lnSpc>
            <a:spcBef>
              <a:spcPct val="0"/>
            </a:spcBef>
            <a:spcAft>
              <a:spcPct val="15000"/>
            </a:spcAft>
            <a:buChar char="••"/>
          </a:pPr>
          <a:r>
            <a:rPr lang="es-ES" sz="1100" kern="1200" dirty="0" smtClean="0"/>
            <a:t>Presupuesto $ 500.000,00</a:t>
          </a:r>
          <a:endParaRPr lang="es-ES" sz="1100" kern="1200" dirty="0"/>
        </a:p>
      </dsp:txBody>
      <dsp:txXfrm>
        <a:off x="3184971" y="1037358"/>
        <a:ext cx="4610563" cy="333789"/>
      </dsp:txXfrm>
    </dsp:sp>
    <dsp:sp modelId="{56B79B86-13C1-4D7E-BE9B-E3D5A228A9A2}">
      <dsp:nvSpPr>
        <dsp:cNvPr id="0" name=""/>
        <dsp:cNvSpPr/>
      </dsp:nvSpPr>
      <dsp:spPr>
        <a:xfrm>
          <a:off x="0" y="981726"/>
          <a:ext cx="3184971" cy="445052"/>
        </a:xfrm>
        <a:prstGeom prst="roundRect">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b="0" kern="1200" dirty="0" err="1" smtClean="0"/>
            <a:t>MICE</a:t>
          </a:r>
          <a:endParaRPr lang="es-ES" sz="1600" b="0" kern="1200" dirty="0"/>
        </a:p>
      </dsp:txBody>
      <dsp:txXfrm>
        <a:off x="21726" y="1003452"/>
        <a:ext cx="3141519" cy="401600"/>
      </dsp:txXfrm>
    </dsp:sp>
    <dsp:sp modelId="{786495DB-2AA7-45B4-95AF-D1CF11D8C87E}">
      <dsp:nvSpPr>
        <dsp:cNvPr id="0" name=""/>
        <dsp:cNvSpPr/>
      </dsp:nvSpPr>
      <dsp:spPr>
        <a:xfrm>
          <a:off x="3184971" y="1471284"/>
          <a:ext cx="4777457" cy="44505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s-ES" sz="1100" kern="1200" dirty="0" smtClean="0"/>
            <a:t>Macro Actividades # 2</a:t>
          </a:r>
          <a:endParaRPr lang="es-ES" sz="1100" kern="1200" dirty="0"/>
        </a:p>
        <a:p>
          <a:pPr marL="57150" lvl="1" indent="-57150" algn="l" defTabSz="488950">
            <a:lnSpc>
              <a:spcPct val="90000"/>
            </a:lnSpc>
            <a:spcBef>
              <a:spcPct val="0"/>
            </a:spcBef>
            <a:spcAft>
              <a:spcPct val="15000"/>
            </a:spcAft>
            <a:buChar char="••"/>
          </a:pPr>
          <a:r>
            <a:rPr lang="es-ES" sz="1100" kern="1200" dirty="0" smtClean="0"/>
            <a:t>Presupuesto $ 100.000,00</a:t>
          </a:r>
          <a:endParaRPr lang="es-ES" sz="1100" kern="1200" dirty="0"/>
        </a:p>
      </dsp:txBody>
      <dsp:txXfrm>
        <a:off x="3184971" y="1526916"/>
        <a:ext cx="4610563" cy="333789"/>
      </dsp:txXfrm>
    </dsp:sp>
    <dsp:sp modelId="{530AB45D-7956-4CCA-9299-6A4678E2CD9E}">
      <dsp:nvSpPr>
        <dsp:cNvPr id="0" name=""/>
        <dsp:cNvSpPr/>
      </dsp:nvSpPr>
      <dsp:spPr>
        <a:xfrm>
          <a:off x="0" y="1471284"/>
          <a:ext cx="3184971" cy="445052"/>
        </a:xfrm>
        <a:prstGeom prst="round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kern="1200" dirty="0" smtClean="0"/>
            <a:t>Comunicación</a:t>
          </a:r>
          <a:endParaRPr lang="es-ES" sz="1600" kern="1200" dirty="0"/>
        </a:p>
      </dsp:txBody>
      <dsp:txXfrm>
        <a:off x="21726" y="1493010"/>
        <a:ext cx="3141519" cy="401600"/>
      </dsp:txXfrm>
    </dsp:sp>
    <dsp:sp modelId="{990E78A8-BBEC-4A0E-959C-9DCAFA385AD4}">
      <dsp:nvSpPr>
        <dsp:cNvPr id="0" name=""/>
        <dsp:cNvSpPr/>
      </dsp:nvSpPr>
      <dsp:spPr>
        <a:xfrm>
          <a:off x="3184971" y="1960842"/>
          <a:ext cx="4777457" cy="44505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s-ES" sz="1100" kern="1200" dirty="0" smtClean="0"/>
            <a:t>Macro Actividades # 2</a:t>
          </a:r>
          <a:endParaRPr lang="es-ES" sz="1100" kern="1200" dirty="0"/>
        </a:p>
        <a:p>
          <a:pPr marL="57150" lvl="1" indent="-57150" algn="l" defTabSz="488950">
            <a:lnSpc>
              <a:spcPct val="90000"/>
            </a:lnSpc>
            <a:spcBef>
              <a:spcPct val="0"/>
            </a:spcBef>
            <a:spcAft>
              <a:spcPct val="15000"/>
            </a:spcAft>
            <a:buChar char="••"/>
          </a:pPr>
          <a:r>
            <a:rPr lang="es-ES" sz="1100" kern="1200" dirty="0" smtClean="0"/>
            <a:t>Presupuesto $ 241.450,73</a:t>
          </a:r>
          <a:endParaRPr lang="es-ES" sz="1100" kern="1200" dirty="0"/>
        </a:p>
      </dsp:txBody>
      <dsp:txXfrm>
        <a:off x="3184971" y="2016474"/>
        <a:ext cx="4610563" cy="333789"/>
      </dsp:txXfrm>
    </dsp:sp>
    <dsp:sp modelId="{8BF3E77F-178E-427C-9BFE-B5D9864CAB10}">
      <dsp:nvSpPr>
        <dsp:cNvPr id="0" name=""/>
        <dsp:cNvSpPr/>
      </dsp:nvSpPr>
      <dsp:spPr>
        <a:xfrm>
          <a:off x="0" y="1960842"/>
          <a:ext cx="3184971" cy="445052"/>
        </a:xfrm>
        <a:prstGeom prst="roundRect">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b="0" kern="1200" dirty="0" smtClean="0"/>
            <a:t>Inteligencia Mercados</a:t>
          </a:r>
          <a:endParaRPr lang="es-ES" sz="1600" b="0" kern="1200" dirty="0"/>
        </a:p>
      </dsp:txBody>
      <dsp:txXfrm>
        <a:off x="21726" y="1982568"/>
        <a:ext cx="3141519" cy="401600"/>
      </dsp:txXfrm>
    </dsp:sp>
    <dsp:sp modelId="{CB871D57-1E13-4330-98B9-EC2767FAB0DA}">
      <dsp:nvSpPr>
        <dsp:cNvPr id="0" name=""/>
        <dsp:cNvSpPr/>
      </dsp:nvSpPr>
      <dsp:spPr>
        <a:xfrm>
          <a:off x="3184971" y="2450400"/>
          <a:ext cx="4777457" cy="44505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s-ES" sz="1100" kern="1200" dirty="0" smtClean="0"/>
            <a:t>Macro Actividades # 3</a:t>
          </a:r>
          <a:endParaRPr lang="es-ES" sz="1100" kern="1200" dirty="0"/>
        </a:p>
        <a:p>
          <a:pPr marL="57150" lvl="1" indent="-57150" algn="l" defTabSz="488950">
            <a:lnSpc>
              <a:spcPct val="90000"/>
            </a:lnSpc>
            <a:spcBef>
              <a:spcPct val="0"/>
            </a:spcBef>
            <a:spcAft>
              <a:spcPct val="15000"/>
            </a:spcAft>
            <a:buChar char="••"/>
          </a:pPr>
          <a:r>
            <a:rPr lang="es-ES" sz="1100" kern="1200" dirty="0" smtClean="0"/>
            <a:t>Presupuesto $ 217.280,00</a:t>
          </a:r>
          <a:endParaRPr lang="es-ES" sz="1100" kern="1200" dirty="0"/>
        </a:p>
      </dsp:txBody>
      <dsp:txXfrm>
        <a:off x="3184971" y="2506032"/>
        <a:ext cx="4610563" cy="333789"/>
      </dsp:txXfrm>
    </dsp:sp>
    <dsp:sp modelId="{1C7E4961-BD0F-411F-94DD-388163E7EB4E}">
      <dsp:nvSpPr>
        <dsp:cNvPr id="0" name=""/>
        <dsp:cNvSpPr/>
      </dsp:nvSpPr>
      <dsp:spPr>
        <a:xfrm>
          <a:off x="0" y="2450400"/>
          <a:ext cx="3184971" cy="445052"/>
        </a:xfrm>
        <a:prstGeom prst="round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kern="1200" dirty="0" smtClean="0"/>
            <a:t>Desarrollo</a:t>
          </a:r>
          <a:endParaRPr lang="es-ES" sz="1600" kern="1200" dirty="0"/>
        </a:p>
      </dsp:txBody>
      <dsp:txXfrm>
        <a:off x="21726" y="2472126"/>
        <a:ext cx="3141519" cy="401600"/>
      </dsp:txXfrm>
    </dsp:sp>
    <dsp:sp modelId="{C3049956-7698-4C28-BEDA-5E33466E7BB6}">
      <dsp:nvSpPr>
        <dsp:cNvPr id="0" name=""/>
        <dsp:cNvSpPr/>
      </dsp:nvSpPr>
      <dsp:spPr>
        <a:xfrm>
          <a:off x="3184971" y="2939958"/>
          <a:ext cx="4777457" cy="44505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s-ES" sz="1100" kern="1200" dirty="0" smtClean="0"/>
            <a:t>Macro Actividades # 5</a:t>
          </a:r>
          <a:endParaRPr lang="es-ES" sz="1100" kern="1200" dirty="0"/>
        </a:p>
        <a:p>
          <a:pPr marL="57150" lvl="1" indent="-57150" algn="l" defTabSz="488950">
            <a:lnSpc>
              <a:spcPct val="90000"/>
            </a:lnSpc>
            <a:spcBef>
              <a:spcPct val="0"/>
            </a:spcBef>
            <a:spcAft>
              <a:spcPct val="15000"/>
            </a:spcAft>
            <a:buChar char="••"/>
          </a:pPr>
          <a:r>
            <a:rPr lang="es-ES" sz="1100" kern="1200" dirty="0" smtClean="0"/>
            <a:t>Presupuesto $ 117.121,80</a:t>
          </a:r>
          <a:endParaRPr lang="es-ES" sz="1100" kern="1200" dirty="0"/>
        </a:p>
      </dsp:txBody>
      <dsp:txXfrm>
        <a:off x="3184971" y="2995590"/>
        <a:ext cx="4610563" cy="333789"/>
      </dsp:txXfrm>
    </dsp:sp>
    <dsp:sp modelId="{CE264804-194B-4FB0-AB2B-3A93ED9FD969}">
      <dsp:nvSpPr>
        <dsp:cNvPr id="0" name=""/>
        <dsp:cNvSpPr/>
      </dsp:nvSpPr>
      <dsp:spPr>
        <a:xfrm>
          <a:off x="0" y="2939958"/>
          <a:ext cx="3184971" cy="445052"/>
        </a:xfrm>
        <a:prstGeom prst="roundRect">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b="0" kern="1200" dirty="0" smtClean="0"/>
            <a:t>Calidad</a:t>
          </a:r>
          <a:endParaRPr lang="es-ES" sz="1600" b="0" kern="1200" dirty="0"/>
        </a:p>
      </dsp:txBody>
      <dsp:txXfrm>
        <a:off x="21726" y="2961684"/>
        <a:ext cx="3141519" cy="401600"/>
      </dsp:txXfrm>
    </dsp:sp>
    <dsp:sp modelId="{93489FC6-3C43-43B1-B487-51126B54DF88}">
      <dsp:nvSpPr>
        <dsp:cNvPr id="0" name=""/>
        <dsp:cNvSpPr/>
      </dsp:nvSpPr>
      <dsp:spPr>
        <a:xfrm>
          <a:off x="3184971" y="3429516"/>
          <a:ext cx="4777457" cy="445052"/>
        </a:xfrm>
        <a:prstGeom prst="rightArrow">
          <a:avLst>
            <a:gd name="adj1" fmla="val 75000"/>
            <a:gd name="adj2" fmla="val 5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s-ES" sz="1100" kern="1200" dirty="0" smtClean="0"/>
            <a:t>Presupuesto $ 1´018.454,92</a:t>
          </a:r>
          <a:endParaRPr lang="es-ES" sz="1100" kern="1200" dirty="0"/>
        </a:p>
      </dsp:txBody>
      <dsp:txXfrm>
        <a:off x="3184971" y="3485148"/>
        <a:ext cx="4610563" cy="333789"/>
      </dsp:txXfrm>
    </dsp:sp>
    <dsp:sp modelId="{AEB38CE4-6BAA-47DC-9969-FDE54D3956F6}">
      <dsp:nvSpPr>
        <dsp:cNvPr id="0" name=""/>
        <dsp:cNvSpPr/>
      </dsp:nvSpPr>
      <dsp:spPr>
        <a:xfrm>
          <a:off x="0" y="3429516"/>
          <a:ext cx="3184971" cy="445052"/>
        </a:xfrm>
        <a:prstGeom prst="round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kern="1200" dirty="0" smtClean="0"/>
            <a:t>Administración </a:t>
          </a:r>
          <a:r>
            <a:rPr lang="es-ES" sz="1600" kern="1200" dirty="0" err="1" smtClean="0"/>
            <a:t>TTHH</a:t>
          </a:r>
          <a:r>
            <a:rPr lang="es-ES" sz="1600" kern="1200" dirty="0" smtClean="0"/>
            <a:t> Quito Destino Turístico</a:t>
          </a:r>
          <a:endParaRPr lang="es-ES" sz="1600" kern="1200" dirty="0"/>
        </a:p>
      </dsp:txBody>
      <dsp:txXfrm>
        <a:off x="21726" y="3451242"/>
        <a:ext cx="3141519" cy="401600"/>
      </dsp:txXfrm>
    </dsp:sp>
    <dsp:sp modelId="{856BB48A-AE0C-44E9-B248-B6E3F469DCB6}">
      <dsp:nvSpPr>
        <dsp:cNvPr id="0" name=""/>
        <dsp:cNvSpPr/>
      </dsp:nvSpPr>
      <dsp:spPr>
        <a:xfrm>
          <a:off x="3184971" y="3919074"/>
          <a:ext cx="4777457" cy="44505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s-ES" sz="1100" kern="1200" dirty="0" smtClean="0"/>
            <a:t>Macro Actividades # 7</a:t>
          </a:r>
          <a:endParaRPr lang="es-ES" sz="1100" kern="1200" dirty="0"/>
        </a:p>
        <a:p>
          <a:pPr marL="57150" lvl="1" indent="-57150" algn="l" defTabSz="488950">
            <a:lnSpc>
              <a:spcPct val="90000"/>
            </a:lnSpc>
            <a:spcBef>
              <a:spcPct val="0"/>
            </a:spcBef>
            <a:spcAft>
              <a:spcPct val="15000"/>
            </a:spcAft>
            <a:buChar char="••"/>
          </a:pPr>
          <a:r>
            <a:rPr lang="es-ES" sz="1100" kern="1200" dirty="0" smtClean="0"/>
            <a:t>Presupuesto $ 804.097,69</a:t>
          </a:r>
          <a:endParaRPr lang="es-ES" sz="1100" kern="1200" dirty="0"/>
        </a:p>
      </dsp:txBody>
      <dsp:txXfrm>
        <a:off x="3184971" y="3974706"/>
        <a:ext cx="4610563" cy="333789"/>
      </dsp:txXfrm>
    </dsp:sp>
    <dsp:sp modelId="{51CFECE2-5300-40B2-86F9-B26D675BA105}">
      <dsp:nvSpPr>
        <dsp:cNvPr id="0" name=""/>
        <dsp:cNvSpPr/>
      </dsp:nvSpPr>
      <dsp:spPr>
        <a:xfrm>
          <a:off x="0" y="3919074"/>
          <a:ext cx="3184971" cy="445052"/>
        </a:xfrm>
        <a:prstGeom prst="roundRect">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kern="1200" dirty="0" smtClean="0"/>
            <a:t>Fortalecimiento Empresarial Administrativo</a:t>
          </a:r>
          <a:endParaRPr lang="es-ES" sz="1600" kern="1200" dirty="0"/>
        </a:p>
      </dsp:txBody>
      <dsp:txXfrm>
        <a:off x="21726" y="3940800"/>
        <a:ext cx="3141519" cy="401600"/>
      </dsp:txXfrm>
    </dsp:sp>
    <dsp:sp modelId="{28766FFB-1EAB-4E68-A503-D07B67B5A57F}">
      <dsp:nvSpPr>
        <dsp:cNvPr id="0" name=""/>
        <dsp:cNvSpPr/>
      </dsp:nvSpPr>
      <dsp:spPr>
        <a:xfrm>
          <a:off x="3184971" y="4408632"/>
          <a:ext cx="4777457" cy="44505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s-ES" sz="1100" kern="1200" dirty="0" smtClean="0"/>
            <a:t>Macro Actividades # 1</a:t>
          </a:r>
          <a:endParaRPr lang="es-ES" sz="1100" kern="1200" dirty="0"/>
        </a:p>
        <a:p>
          <a:pPr marL="57150" lvl="1" indent="-57150" algn="l" defTabSz="488950">
            <a:lnSpc>
              <a:spcPct val="90000"/>
            </a:lnSpc>
            <a:spcBef>
              <a:spcPct val="0"/>
            </a:spcBef>
            <a:spcAft>
              <a:spcPct val="15000"/>
            </a:spcAft>
            <a:buChar char="••"/>
          </a:pPr>
          <a:r>
            <a:rPr lang="es-ES" sz="1100" kern="1200" dirty="0" smtClean="0"/>
            <a:t>Presupuesto $ 20.092,80</a:t>
          </a:r>
          <a:endParaRPr lang="es-ES" sz="1100" kern="1200" dirty="0"/>
        </a:p>
      </dsp:txBody>
      <dsp:txXfrm>
        <a:off x="3184971" y="4464264"/>
        <a:ext cx="4610563" cy="333789"/>
      </dsp:txXfrm>
    </dsp:sp>
    <dsp:sp modelId="{7866C4D1-A34E-4083-9887-25FB15E8209A}">
      <dsp:nvSpPr>
        <dsp:cNvPr id="0" name=""/>
        <dsp:cNvSpPr/>
      </dsp:nvSpPr>
      <dsp:spPr>
        <a:xfrm>
          <a:off x="0" y="4408632"/>
          <a:ext cx="3184971" cy="445052"/>
        </a:xfrm>
        <a:prstGeom prst="round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kern="1200" dirty="0" smtClean="0"/>
            <a:t>Fortalecimiento Empresarial </a:t>
          </a:r>
          <a:r>
            <a:rPr lang="es-ES" sz="1600" kern="1200" dirty="0" err="1" smtClean="0"/>
            <a:t>TTHH</a:t>
          </a:r>
          <a:endParaRPr lang="es-ES" sz="1600" kern="1200" dirty="0"/>
        </a:p>
      </dsp:txBody>
      <dsp:txXfrm>
        <a:off x="21726" y="4430358"/>
        <a:ext cx="3141519" cy="401600"/>
      </dsp:txXfrm>
    </dsp:sp>
    <dsp:sp modelId="{D5D252AE-5F2C-47EC-A6FC-960A19A26940}">
      <dsp:nvSpPr>
        <dsp:cNvPr id="0" name=""/>
        <dsp:cNvSpPr/>
      </dsp:nvSpPr>
      <dsp:spPr>
        <a:xfrm>
          <a:off x="3184971" y="4898190"/>
          <a:ext cx="4777457" cy="445052"/>
        </a:xfrm>
        <a:prstGeom prst="rightArrow">
          <a:avLst>
            <a:gd name="adj1" fmla="val 75000"/>
            <a:gd name="adj2" fmla="val 5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s-ES" sz="1100" kern="1200" dirty="0" smtClean="0"/>
            <a:t>Presupuesto $ 799.787,06</a:t>
          </a:r>
          <a:endParaRPr lang="es-ES" sz="1100" b="0" kern="1200" dirty="0"/>
        </a:p>
      </dsp:txBody>
      <dsp:txXfrm>
        <a:off x="3184971" y="4953822"/>
        <a:ext cx="4610563" cy="333789"/>
      </dsp:txXfrm>
    </dsp:sp>
    <dsp:sp modelId="{3A32F2EF-77F4-48AD-B9EC-EC21B9DFF590}">
      <dsp:nvSpPr>
        <dsp:cNvPr id="0" name=""/>
        <dsp:cNvSpPr/>
      </dsp:nvSpPr>
      <dsp:spPr>
        <a:xfrm>
          <a:off x="0" y="4898190"/>
          <a:ext cx="3184971" cy="445052"/>
        </a:xfrm>
        <a:prstGeom prst="roundRect">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b="0" kern="1200" dirty="0" smtClean="0"/>
            <a:t>Administración </a:t>
          </a:r>
          <a:r>
            <a:rPr lang="es-ES" sz="1600" b="0" kern="1200" dirty="0" err="1" smtClean="0"/>
            <a:t>TTHH</a:t>
          </a:r>
          <a:r>
            <a:rPr lang="es-ES" sz="1600" b="0" kern="1200" dirty="0" smtClean="0"/>
            <a:t> Fortalecimiento Empresarial</a:t>
          </a:r>
          <a:endParaRPr lang="es-ES" sz="1600" b="0" kern="1200" dirty="0"/>
        </a:p>
      </dsp:txBody>
      <dsp:txXfrm>
        <a:off x="21726" y="4919916"/>
        <a:ext cx="3141519" cy="40160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884613" y="0"/>
            <a:ext cx="2971800" cy="498056"/>
          </a:xfrm>
          <a:prstGeom prst="rect">
            <a:avLst/>
          </a:prstGeom>
        </p:spPr>
        <p:txBody>
          <a:bodyPr vert="horz" lIns="91440" tIns="45720" rIns="91440" bIns="45720" rtlCol="0"/>
          <a:lstStyle>
            <a:lvl1pPr algn="r">
              <a:defRPr sz="1200"/>
            </a:lvl1pPr>
          </a:lstStyle>
          <a:p>
            <a:r>
              <a:rPr lang="es-ES_tradnl" smtClean="0"/>
              <a:t>21/01/2020</a:t>
            </a:r>
            <a:endParaRPr lang="es-EC"/>
          </a:p>
        </p:txBody>
      </p:sp>
      <p:sp>
        <p:nvSpPr>
          <p:cNvPr id="4" name="Marcador de pie de página 3"/>
          <p:cNvSpPr>
            <a:spLocks noGrp="1"/>
          </p:cNvSpPr>
          <p:nvPr>
            <p:ph type="ftr" sz="quarter" idx="2"/>
          </p:nvPr>
        </p:nvSpPr>
        <p:spPr>
          <a:xfrm>
            <a:off x="0" y="9428584"/>
            <a:ext cx="2971800" cy="498055"/>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884613" y="9428584"/>
            <a:ext cx="2971800" cy="498055"/>
          </a:xfrm>
          <a:prstGeom prst="rect">
            <a:avLst/>
          </a:prstGeom>
        </p:spPr>
        <p:txBody>
          <a:bodyPr vert="horz" lIns="91440" tIns="45720" rIns="91440" bIns="45720" rtlCol="0" anchor="b"/>
          <a:lstStyle>
            <a:lvl1pPr algn="r">
              <a:defRPr sz="1200"/>
            </a:lvl1pPr>
          </a:lstStyle>
          <a:p>
            <a:fld id="{43BFC9D2-07FE-4A81-BDFD-60F5E5DA29EC}" type="slidenum">
              <a:rPr lang="es-EC" smtClean="0"/>
              <a:t>‹Nº›</a:t>
            </a:fld>
            <a:endParaRPr lang="es-EC"/>
          </a:p>
        </p:txBody>
      </p:sp>
    </p:spTree>
    <p:extLst>
      <p:ext uri="{BB962C8B-B14F-4D97-AF65-F5344CB8AC3E}">
        <p14:creationId xmlns:p14="http://schemas.microsoft.com/office/powerpoint/2010/main" val="101189220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s-ES_tradnl" dirty="0"/>
          </a:p>
        </p:txBody>
      </p:sp>
      <p:sp>
        <p:nvSpPr>
          <p:cNvPr id="3" name="Marcador de fecha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r>
              <a:rPr lang="es-ES_tradnl" smtClean="0"/>
              <a:t>21/01/2020</a:t>
            </a:r>
            <a:endParaRPr lang="es-ES_tradnl" dirty="0"/>
          </a:p>
        </p:txBody>
      </p:sp>
      <p:sp>
        <p:nvSpPr>
          <p:cNvPr id="4" name="Marcador de imagen de diapositiva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s-ES_tradnl" dirty="0"/>
          </a:p>
        </p:txBody>
      </p:sp>
      <p:sp>
        <p:nvSpPr>
          <p:cNvPr id="5" name="Marcador de notas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s-ES_tradnl" dirty="0"/>
          </a:p>
        </p:txBody>
      </p:sp>
      <p:sp>
        <p:nvSpPr>
          <p:cNvPr id="7" name="Marcador de número de diapositiva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9FFFF700-13A9-134F-AF2D-517A2B735227}" type="slidenum">
              <a:rPr lang="es-ES_tradnl" smtClean="0"/>
              <a:t>‹Nº›</a:t>
            </a:fld>
            <a:endParaRPr lang="es-ES_tradnl" dirty="0"/>
          </a:p>
        </p:txBody>
      </p:sp>
    </p:spTree>
    <p:extLst>
      <p:ext uri="{BB962C8B-B14F-4D97-AF65-F5344CB8AC3E}">
        <p14:creationId xmlns:p14="http://schemas.microsoft.com/office/powerpoint/2010/main" val="126940034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2854095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964015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56351626-C461-464C-BDCB-1E4D0C4EDA59}" type="datetime1">
              <a:rPr lang="es-ES_tradnl" smtClean="0"/>
              <a:t>13/11/2020</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dirty="0"/>
          </a:p>
        </p:txBody>
      </p:sp>
    </p:spTree>
    <p:extLst>
      <p:ext uri="{BB962C8B-B14F-4D97-AF65-F5344CB8AC3E}">
        <p14:creationId xmlns:p14="http://schemas.microsoft.com/office/powerpoint/2010/main" val="84693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EF08BF5A-6580-4150-829C-892CB71AA325}" type="datetime1">
              <a:rPr lang="es-ES_tradnl" smtClean="0"/>
              <a:t>13/11/2020</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dirty="0"/>
          </a:p>
        </p:txBody>
      </p:sp>
    </p:spTree>
    <p:extLst>
      <p:ext uri="{BB962C8B-B14F-4D97-AF65-F5344CB8AC3E}">
        <p14:creationId xmlns:p14="http://schemas.microsoft.com/office/powerpoint/2010/main" val="1359512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7718295C-D702-404B-A489-B7CFFB55C644}" type="datetime1">
              <a:rPr lang="es-ES_tradnl" smtClean="0"/>
              <a:t>13/11/2020</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dirty="0"/>
          </a:p>
        </p:txBody>
      </p:sp>
    </p:spTree>
    <p:extLst>
      <p:ext uri="{BB962C8B-B14F-4D97-AF65-F5344CB8AC3E}">
        <p14:creationId xmlns:p14="http://schemas.microsoft.com/office/powerpoint/2010/main" val="48029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E30348F0-BB03-4E5E-9743-0C0EF8059A33}" type="datetime1">
              <a:rPr lang="es-ES_tradnl" smtClean="0"/>
              <a:t>13/11/2020</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dirty="0"/>
          </a:p>
        </p:txBody>
      </p:sp>
    </p:spTree>
    <p:extLst>
      <p:ext uri="{BB962C8B-B14F-4D97-AF65-F5344CB8AC3E}">
        <p14:creationId xmlns:p14="http://schemas.microsoft.com/office/powerpoint/2010/main" val="532670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32A1FBB-5079-4200-9A24-7D4F4D6BFE0C}" type="datetime1">
              <a:rPr lang="es-ES_tradnl" smtClean="0"/>
              <a:t>13/11/2020</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dirty="0"/>
          </a:p>
        </p:txBody>
      </p:sp>
    </p:spTree>
    <p:extLst>
      <p:ext uri="{BB962C8B-B14F-4D97-AF65-F5344CB8AC3E}">
        <p14:creationId xmlns:p14="http://schemas.microsoft.com/office/powerpoint/2010/main" val="1351797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93AA2258-EAC4-469D-993A-E89F4D367133}" type="datetime1">
              <a:rPr lang="es-ES_tradnl" smtClean="0"/>
              <a:t>13/11/2020</a:t>
            </a:fld>
            <a:endParaRPr lang="es-ES_tradnl" dirty="0"/>
          </a:p>
        </p:txBody>
      </p:sp>
      <p:sp>
        <p:nvSpPr>
          <p:cNvPr id="6" name="Marcador de pie de página 5"/>
          <p:cNvSpPr>
            <a:spLocks noGrp="1"/>
          </p:cNvSpPr>
          <p:nvPr>
            <p:ph type="ftr" sz="quarter" idx="11"/>
          </p:nvPr>
        </p:nvSpPr>
        <p:spPr/>
        <p:txBody>
          <a:bodyPr/>
          <a:lstStyle/>
          <a:p>
            <a:endParaRPr lang="es-ES_tradnl" dirty="0"/>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dirty="0"/>
          </a:p>
        </p:txBody>
      </p:sp>
    </p:spTree>
    <p:extLst>
      <p:ext uri="{BB962C8B-B14F-4D97-AF65-F5344CB8AC3E}">
        <p14:creationId xmlns:p14="http://schemas.microsoft.com/office/powerpoint/2010/main" val="49206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5704E26C-C1D6-4F76-84A1-CC1ED9B661FF}" type="datetime1">
              <a:rPr lang="es-ES_tradnl" smtClean="0"/>
              <a:t>13/11/2020</a:t>
            </a:fld>
            <a:endParaRPr lang="es-ES_tradnl" dirty="0"/>
          </a:p>
        </p:txBody>
      </p:sp>
      <p:sp>
        <p:nvSpPr>
          <p:cNvPr id="8" name="Marcador de pie de página 7"/>
          <p:cNvSpPr>
            <a:spLocks noGrp="1"/>
          </p:cNvSpPr>
          <p:nvPr>
            <p:ph type="ftr" sz="quarter" idx="11"/>
          </p:nvPr>
        </p:nvSpPr>
        <p:spPr/>
        <p:txBody>
          <a:bodyPr/>
          <a:lstStyle/>
          <a:p>
            <a:endParaRPr lang="es-ES_tradnl" dirty="0"/>
          </a:p>
        </p:txBody>
      </p:sp>
      <p:sp>
        <p:nvSpPr>
          <p:cNvPr id="9" name="Marcador de número de diapositiva 8"/>
          <p:cNvSpPr>
            <a:spLocks noGrp="1"/>
          </p:cNvSpPr>
          <p:nvPr>
            <p:ph type="sldNum" sz="quarter" idx="12"/>
          </p:nvPr>
        </p:nvSpPr>
        <p:spPr/>
        <p:txBody>
          <a:bodyPr/>
          <a:lstStyle/>
          <a:p>
            <a:fld id="{5B23825F-3E91-9148-B63E-ED6A1E11E9D3}" type="slidenum">
              <a:rPr lang="es-ES_tradnl" smtClean="0"/>
              <a:t>‹Nº›</a:t>
            </a:fld>
            <a:endParaRPr lang="es-ES_tradnl" dirty="0"/>
          </a:p>
        </p:txBody>
      </p:sp>
    </p:spTree>
    <p:extLst>
      <p:ext uri="{BB962C8B-B14F-4D97-AF65-F5344CB8AC3E}">
        <p14:creationId xmlns:p14="http://schemas.microsoft.com/office/powerpoint/2010/main" val="150456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C6CF6642-334B-42D5-BD30-29FB88399446}" type="datetime1">
              <a:rPr lang="es-ES_tradnl" smtClean="0"/>
              <a:t>13/11/2020</a:t>
            </a:fld>
            <a:endParaRPr lang="es-ES_tradnl" dirty="0"/>
          </a:p>
        </p:txBody>
      </p:sp>
      <p:sp>
        <p:nvSpPr>
          <p:cNvPr id="4" name="Marcador de pie de página 3"/>
          <p:cNvSpPr>
            <a:spLocks noGrp="1"/>
          </p:cNvSpPr>
          <p:nvPr>
            <p:ph type="ftr" sz="quarter" idx="11"/>
          </p:nvPr>
        </p:nvSpPr>
        <p:spPr/>
        <p:txBody>
          <a:bodyPr/>
          <a:lstStyle/>
          <a:p>
            <a:endParaRPr lang="es-ES_tradnl" dirty="0"/>
          </a:p>
        </p:txBody>
      </p:sp>
      <p:sp>
        <p:nvSpPr>
          <p:cNvPr id="5" name="Marcador de número de diapositiva 4"/>
          <p:cNvSpPr>
            <a:spLocks noGrp="1"/>
          </p:cNvSpPr>
          <p:nvPr>
            <p:ph type="sldNum" sz="quarter" idx="12"/>
          </p:nvPr>
        </p:nvSpPr>
        <p:spPr/>
        <p:txBody>
          <a:bodyPr/>
          <a:lstStyle/>
          <a:p>
            <a:fld id="{5B23825F-3E91-9148-B63E-ED6A1E11E9D3}" type="slidenum">
              <a:rPr lang="es-ES_tradnl" smtClean="0"/>
              <a:t>‹Nº›</a:t>
            </a:fld>
            <a:endParaRPr lang="es-ES_tradnl" dirty="0"/>
          </a:p>
        </p:txBody>
      </p:sp>
    </p:spTree>
    <p:extLst>
      <p:ext uri="{BB962C8B-B14F-4D97-AF65-F5344CB8AC3E}">
        <p14:creationId xmlns:p14="http://schemas.microsoft.com/office/powerpoint/2010/main" val="680466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D7418DD-9964-4EB8-ADAF-63EC81CB6076}" type="datetime1">
              <a:rPr lang="es-ES_tradnl" smtClean="0"/>
              <a:t>13/11/2020</a:t>
            </a:fld>
            <a:endParaRPr lang="es-ES_tradnl" dirty="0"/>
          </a:p>
        </p:txBody>
      </p:sp>
      <p:sp>
        <p:nvSpPr>
          <p:cNvPr id="3" name="Marcador de pie de página 2"/>
          <p:cNvSpPr>
            <a:spLocks noGrp="1"/>
          </p:cNvSpPr>
          <p:nvPr>
            <p:ph type="ftr" sz="quarter" idx="11"/>
          </p:nvPr>
        </p:nvSpPr>
        <p:spPr/>
        <p:txBody>
          <a:bodyPr/>
          <a:lstStyle/>
          <a:p>
            <a:endParaRPr lang="es-ES_tradnl" dirty="0"/>
          </a:p>
        </p:txBody>
      </p:sp>
      <p:sp>
        <p:nvSpPr>
          <p:cNvPr id="4" name="Marcador de número de diapositiva 3"/>
          <p:cNvSpPr>
            <a:spLocks noGrp="1"/>
          </p:cNvSpPr>
          <p:nvPr>
            <p:ph type="sldNum" sz="quarter" idx="12"/>
          </p:nvPr>
        </p:nvSpPr>
        <p:spPr/>
        <p:txBody>
          <a:bodyPr/>
          <a:lstStyle/>
          <a:p>
            <a:fld id="{5B23825F-3E91-9148-B63E-ED6A1E11E9D3}" type="slidenum">
              <a:rPr lang="es-ES_tradnl" smtClean="0"/>
              <a:t>‹Nº›</a:t>
            </a:fld>
            <a:endParaRPr lang="es-ES_tradnl" dirty="0"/>
          </a:p>
        </p:txBody>
      </p:sp>
    </p:spTree>
    <p:extLst>
      <p:ext uri="{BB962C8B-B14F-4D97-AF65-F5344CB8AC3E}">
        <p14:creationId xmlns:p14="http://schemas.microsoft.com/office/powerpoint/2010/main" val="706043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FC1A6D5E-A013-43FD-9740-00F76D9A2BDE}" type="datetime1">
              <a:rPr lang="es-ES_tradnl" smtClean="0"/>
              <a:t>13/11/2020</a:t>
            </a:fld>
            <a:endParaRPr lang="es-ES_tradnl" dirty="0"/>
          </a:p>
        </p:txBody>
      </p:sp>
      <p:sp>
        <p:nvSpPr>
          <p:cNvPr id="6" name="Marcador de pie de página 5"/>
          <p:cNvSpPr>
            <a:spLocks noGrp="1"/>
          </p:cNvSpPr>
          <p:nvPr>
            <p:ph type="ftr" sz="quarter" idx="11"/>
          </p:nvPr>
        </p:nvSpPr>
        <p:spPr/>
        <p:txBody>
          <a:bodyPr/>
          <a:lstStyle/>
          <a:p>
            <a:endParaRPr lang="es-ES_tradnl" dirty="0"/>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dirty="0"/>
          </a:p>
        </p:txBody>
      </p:sp>
    </p:spTree>
    <p:extLst>
      <p:ext uri="{BB962C8B-B14F-4D97-AF65-F5344CB8AC3E}">
        <p14:creationId xmlns:p14="http://schemas.microsoft.com/office/powerpoint/2010/main" val="496987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1836D0D-8096-4D0C-93CD-D552DD4D6652}" type="datetime1">
              <a:rPr lang="es-ES_tradnl" smtClean="0"/>
              <a:t>13/11/2020</a:t>
            </a:fld>
            <a:endParaRPr lang="es-ES_tradnl" dirty="0"/>
          </a:p>
        </p:txBody>
      </p:sp>
      <p:sp>
        <p:nvSpPr>
          <p:cNvPr id="6" name="Marcador de pie de página 5"/>
          <p:cNvSpPr>
            <a:spLocks noGrp="1"/>
          </p:cNvSpPr>
          <p:nvPr>
            <p:ph type="ftr" sz="quarter" idx="11"/>
          </p:nvPr>
        </p:nvSpPr>
        <p:spPr/>
        <p:txBody>
          <a:bodyPr/>
          <a:lstStyle/>
          <a:p>
            <a:endParaRPr lang="es-ES_tradnl" dirty="0"/>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dirty="0"/>
          </a:p>
        </p:txBody>
      </p:sp>
    </p:spTree>
    <p:extLst>
      <p:ext uri="{BB962C8B-B14F-4D97-AF65-F5344CB8AC3E}">
        <p14:creationId xmlns:p14="http://schemas.microsoft.com/office/powerpoint/2010/main" val="159259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553138-AE4D-4BAB-B337-E8AE0445DF1C}" type="datetime1">
              <a:rPr lang="es-ES_tradnl" smtClean="0"/>
              <a:t>13/11/2020</a:t>
            </a:fld>
            <a:endParaRPr lang="es-ES_tradnl"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3825F-3E91-9148-B63E-ED6A1E11E9D3}" type="slidenum">
              <a:rPr lang="es-ES_tradnl" smtClean="0"/>
              <a:t>‹Nº›</a:t>
            </a:fld>
            <a:endParaRPr lang="es-ES_tradnl" dirty="0"/>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pn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2D9274A-0952-C14B-BB59-2A07B00A6592}"/>
              </a:ext>
            </a:extLst>
          </p:cNvPr>
          <p:cNvSpPr/>
          <p:nvPr/>
        </p:nvSpPr>
        <p:spPr>
          <a:xfrm>
            <a:off x="0" y="126635"/>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v</a:t>
            </a: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57888" y="50641"/>
            <a:ext cx="6276219" cy="3159677"/>
          </a:xfrm>
          <a:prstGeom prst="rect">
            <a:avLst/>
          </a:prstGeom>
        </p:spPr>
      </p:pic>
      <p:sp>
        <p:nvSpPr>
          <p:cNvPr id="5" name="CuadroTexto 4"/>
          <p:cNvSpPr txBox="1"/>
          <p:nvPr/>
        </p:nvSpPr>
        <p:spPr>
          <a:xfrm>
            <a:off x="335592" y="4672766"/>
            <a:ext cx="11520813" cy="1200329"/>
          </a:xfrm>
          <a:prstGeom prst="rect">
            <a:avLst/>
          </a:prstGeom>
          <a:noFill/>
        </p:spPr>
        <p:txBody>
          <a:bodyPr wrap="square">
            <a:spAutoFit/>
          </a:bodyPr>
          <a:lstStyle/>
          <a:p>
            <a:pPr algn="ctr">
              <a:defRPr/>
            </a:pPr>
            <a:r>
              <a:rPr lang="es-ES" sz="2400" b="1" dirty="0">
                <a:solidFill>
                  <a:schemeClr val="accent5">
                    <a:lumMod val="75000"/>
                  </a:schemeClr>
                </a:solidFill>
              </a:rPr>
              <a:t>SESIÓN No. 051 EXTRAORDINARIA</a:t>
            </a:r>
          </a:p>
          <a:p>
            <a:pPr algn="ctr">
              <a:defRPr/>
            </a:pPr>
            <a:r>
              <a:rPr lang="es-ES" sz="2400" b="1" dirty="0">
                <a:solidFill>
                  <a:schemeClr val="accent5">
                    <a:lumMod val="75000"/>
                  </a:schemeClr>
                </a:solidFill>
              </a:rPr>
              <a:t>DE LA COMISIÓN DE PRESUPUESTO, FINANZAS Y TRIBUTACIÓN</a:t>
            </a:r>
          </a:p>
          <a:p>
            <a:pPr algn="ctr">
              <a:defRPr/>
            </a:pPr>
            <a:r>
              <a:rPr lang="es-ES" sz="2400" b="1" dirty="0">
                <a:solidFill>
                  <a:schemeClr val="accent5">
                    <a:lumMod val="75000"/>
                  </a:schemeClr>
                </a:solidFill>
              </a:rPr>
              <a:t>-EJE GOBERNABILIDAD E </a:t>
            </a:r>
            <a:r>
              <a:rPr lang="es-ES" sz="2400" b="1" dirty="0" smtClean="0">
                <a:solidFill>
                  <a:schemeClr val="accent5">
                    <a:lumMod val="75000"/>
                  </a:schemeClr>
                </a:solidFill>
              </a:rPr>
              <a:t>INSTITUCIONALIDAD</a:t>
            </a:r>
            <a:endParaRPr lang="es-EC" sz="2400" b="1" dirty="0">
              <a:solidFill>
                <a:schemeClr val="accent5">
                  <a:lumMod val="75000"/>
                </a:schemeClr>
              </a:solidFill>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9962" y="3301450"/>
            <a:ext cx="3652072" cy="1248127"/>
          </a:xfrm>
          <a:prstGeom prst="rect">
            <a:avLst/>
          </a:prstGeom>
        </p:spPr>
      </p:pic>
      <p:sp>
        <p:nvSpPr>
          <p:cNvPr id="7" name="Rectángulo 6"/>
          <p:cNvSpPr/>
          <p:nvPr/>
        </p:nvSpPr>
        <p:spPr>
          <a:xfrm>
            <a:off x="2862800" y="6150401"/>
            <a:ext cx="6466393" cy="369332"/>
          </a:xfrm>
          <a:prstGeom prst="rect">
            <a:avLst/>
          </a:prstGeom>
        </p:spPr>
        <p:txBody>
          <a:bodyPr wrap="square">
            <a:spAutoFit/>
          </a:bodyPr>
          <a:lstStyle/>
          <a:p>
            <a:pPr algn="ctr"/>
            <a:r>
              <a:rPr lang="es-ES" b="1" dirty="0" smtClean="0">
                <a:solidFill>
                  <a:schemeClr val="accent5">
                    <a:lumMod val="75000"/>
                  </a:schemeClr>
                </a:solidFill>
                <a:latin typeface="Times" panose="02020603060405020304" pitchFamily="18" charset="0"/>
              </a:rPr>
              <a:t>Parámetros </a:t>
            </a:r>
            <a:r>
              <a:rPr lang="es-ES" b="1" dirty="0">
                <a:solidFill>
                  <a:schemeClr val="accent5">
                    <a:lumMod val="75000"/>
                  </a:schemeClr>
                </a:solidFill>
                <a:latin typeface="Times" panose="02020603060405020304" pitchFamily="18" charset="0"/>
              </a:rPr>
              <a:t>de formulación de presupuesto 2021 y POA 2021</a:t>
            </a:r>
            <a:endParaRPr lang="es-EC" b="1" dirty="0">
              <a:solidFill>
                <a:schemeClr val="accent5">
                  <a:lumMod val="75000"/>
                </a:schemeClr>
              </a:solidFill>
            </a:endParaRPr>
          </a:p>
        </p:txBody>
      </p:sp>
    </p:spTree>
    <p:extLst>
      <p:ext uri="{BB962C8B-B14F-4D97-AF65-F5344CB8AC3E}">
        <p14:creationId xmlns:p14="http://schemas.microsoft.com/office/powerpoint/2010/main" val="1681692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CuadroTexto 62">
            <a:extLst>
              <a:ext uri="{FF2B5EF4-FFF2-40B4-BE49-F238E27FC236}">
                <a16:creationId xmlns:a16="http://schemas.microsoft.com/office/drawing/2014/main" id="{CE109313-B55A-214D-A7DA-587F6D03FC9A}"/>
              </a:ext>
            </a:extLst>
          </p:cNvPr>
          <p:cNvSpPr txBox="1"/>
          <p:nvPr/>
        </p:nvSpPr>
        <p:spPr>
          <a:xfrm>
            <a:off x="0" y="103504"/>
            <a:ext cx="8386403" cy="369332"/>
          </a:xfrm>
          <a:prstGeom prst="rect">
            <a:avLst/>
          </a:prstGeom>
          <a:solidFill>
            <a:srgbClr val="EC5239"/>
          </a:solidFill>
        </p:spPr>
        <p:txBody>
          <a:bodyPr wrap="square" rtlCol="0">
            <a:spAutoFit/>
          </a:bodyPr>
          <a:lstStyle/>
          <a:p>
            <a:r>
              <a:rPr lang="es-EC" b="1" dirty="0" smtClean="0">
                <a:solidFill>
                  <a:schemeClr val="bg1"/>
                </a:solidFill>
                <a:latin typeface="Gotham Bold" panose="02000504050000020004" pitchFamily="2" charset="0"/>
              </a:rPr>
              <a:t>PRESUPUESTO 2021</a:t>
            </a:r>
            <a:endParaRPr lang="es-EC" b="1" dirty="0">
              <a:solidFill>
                <a:schemeClr val="bg1"/>
              </a:solidFill>
              <a:latin typeface="Gotham Bold" panose="02000504050000020004" pitchFamily="2" charset="0"/>
            </a:endParaRPr>
          </a:p>
        </p:txBody>
      </p:sp>
      <p:sp>
        <p:nvSpPr>
          <p:cNvPr id="15" name="CuadroTexto 14">
            <a:extLst>
              <a:ext uri="{FF2B5EF4-FFF2-40B4-BE49-F238E27FC236}">
                <a16:creationId xmlns:a16="http://schemas.microsoft.com/office/drawing/2014/main" id="{36FCEF89-25B0-F740-B857-37330F779741}"/>
              </a:ext>
            </a:extLst>
          </p:cNvPr>
          <p:cNvSpPr txBox="1"/>
          <p:nvPr/>
        </p:nvSpPr>
        <p:spPr>
          <a:xfrm>
            <a:off x="256854" y="483654"/>
            <a:ext cx="6945330" cy="369332"/>
          </a:xfrm>
          <a:prstGeom prst="rect">
            <a:avLst/>
          </a:prstGeom>
          <a:noFill/>
        </p:spPr>
        <p:txBody>
          <a:bodyPr wrap="square" rtlCol="0">
            <a:spAutoFit/>
          </a:bodyPr>
          <a:lstStyle/>
          <a:p>
            <a:r>
              <a:rPr lang="es-EC" b="1" dirty="0" smtClean="0">
                <a:solidFill>
                  <a:srgbClr val="EC5239"/>
                </a:solidFill>
                <a:latin typeface="Gotham Bold" panose="02000504050000020004" pitchFamily="2" charset="0"/>
              </a:rPr>
              <a:t>Histórico de Gastos </a:t>
            </a:r>
            <a:endParaRPr lang="es-EC" b="1" dirty="0">
              <a:solidFill>
                <a:srgbClr val="EC5239"/>
              </a:solidFill>
              <a:latin typeface="Gotham Bold" panose="02000504050000020004" pitchFamily="2" charset="0"/>
            </a:endParaRPr>
          </a:p>
        </p:txBody>
      </p:sp>
      <p:sp>
        <p:nvSpPr>
          <p:cNvPr id="16" name="Rectángulo 15">
            <a:extLst>
              <a:ext uri="{FF2B5EF4-FFF2-40B4-BE49-F238E27FC236}">
                <a16:creationId xmlns:a16="http://schemas.microsoft.com/office/drawing/2014/main" id="{F859B206-D332-9343-BD8A-DF3B43E3523F}"/>
              </a:ext>
            </a:extLst>
          </p:cNvPr>
          <p:cNvSpPr/>
          <p:nvPr/>
        </p:nvSpPr>
        <p:spPr>
          <a:xfrm>
            <a:off x="3373052" y="587737"/>
            <a:ext cx="5471690" cy="212858"/>
          </a:xfrm>
          <a:prstGeom prst="rect">
            <a:avLst/>
          </a:prstGeom>
          <a:solidFill>
            <a:srgbClr val="EC5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C" b="1" dirty="0">
              <a:solidFill>
                <a:schemeClr val="bg1"/>
              </a:solidFill>
              <a:latin typeface="Gotham Bold" panose="02000504050000020004" pitchFamily="2"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718773927"/>
              </p:ext>
            </p:extLst>
          </p:nvPr>
        </p:nvGraphicFramePr>
        <p:xfrm>
          <a:off x="347239" y="1180619"/>
          <a:ext cx="11447363" cy="4560420"/>
        </p:xfrm>
        <a:graphic>
          <a:graphicData uri="http://schemas.openxmlformats.org/drawingml/2006/table">
            <a:tbl>
              <a:tblPr/>
              <a:tblGrid>
                <a:gridCol w="500348">
                  <a:extLst>
                    <a:ext uri="{9D8B030D-6E8A-4147-A177-3AD203B41FA5}">
                      <a16:colId xmlns:a16="http://schemas.microsoft.com/office/drawing/2014/main" val="88345495"/>
                    </a:ext>
                  </a:extLst>
                </a:gridCol>
                <a:gridCol w="3517600">
                  <a:extLst>
                    <a:ext uri="{9D8B030D-6E8A-4147-A177-3AD203B41FA5}">
                      <a16:colId xmlns:a16="http://schemas.microsoft.com/office/drawing/2014/main" val="4071597724"/>
                    </a:ext>
                  </a:extLst>
                </a:gridCol>
                <a:gridCol w="1061345">
                  <a:extLst>
                    <a:ext uri="{9D8B030D-6E8A-4147-A177-3AD203B41FA5}">
                      <a16:colId xmlns:a16="http://schemas.microsoft.com/office/drawing/2014/main" val="2188091684"/>
                    </a:ext>
                  </a:extLst>
                </a:gridCol>
                <a:gridCol w="1061345">
                  <a:extLst>
                    <a:ext uri="{9D8B030D-6E8A-4147-A177-3AD203B41FA5}">
                      <a16:colId xmlns:a16="http://schemas.microsoft.com/office/drawing/2014/main" val="250297523"/>
                    </a:ext>
                  </a:extLst>
                </a:gridCol>
                <a:gridCol w="1061345">
                  <a:extLst>
                    <a:ext uri="{9D8B030D-6E8A-4147-A177-3AD203B41FA5}">
                      <a16:colId xmlns:a16="http://schemas.microsoft.com/office/drawing/2014/main" val="3621515947"/>
                    </a:ext>
                  </a:extLst>
                </a:gridCol>
                <a:gridCol w="1061345">
                  <a:extLst>
                    <a:ext uri="{9D8B030D-6E8A-4147-A177-3AD203B41FA5}">
                      <a16:colId xmlns:a16="http://schemas.microsoft.com/office/drawing/2014/main" val="3044176995"/>
                    </a:ext>
                  </a:extLst>
                </a:gridCol>
                <a:gridCol w="1061345">
                  <a:extLst>
                    <a:ext uri="{9D8B030D-6E8A-4147-A177-3AD203B41FA5}">
                      <a16:colId xmlns:a16="http://schemas.microsoft.com/office/drawing/2014/main" val="229324453"/>
                    </a:ext>
                  </a:extLst>
                </a:gridCol>
                <a:gridCol w="1061345">
                  <a:extLst>
                    <a:ext uri="{9D8B030D-6E8A-4147-A177-3AD203B41FA5}">
                      <a16:colId xmlns:a16="http://schemas.microsoft.com/office/drawing/2014/main" val="3376108205"/>
                    </a:ext>
                  </a:extLst>
                </a:gridCol>
                <a:gridCol w="1061345">
                  <a:extLst>
                    <a:ext uri="{9D8B030D-6E8A-4147-A177-3AD203B41FA5}">
                      <a16:colId xmlns:a16="http://schemas.microsoft.com/office/drawing/2014/main" val="4035620155"/>
                    </a:ext>
                  </a:extLst>
                </a:gridCol>
              </a:tblGrid>
              <a:tr h="304028">
                <a:tc>
                  <a:txBody>
                    <a:bodyPr/>
                    <a:lstStyle/>
                    <a:p>
                      <a:pPr algn="l" fontAlgn="t"/>
                      <a:r>
                        <a:rPr lang="es-EC" sz="1200" b="1" i="0" u="none" strike="noStrike" dirty="0" err="1">
                          <a:solidFill>
                            <a:srgbClr val="000000"/>
                          </a:solidFill>
                          <a:effectLst/>
                          <a:latin typeface="Calibri" panose="020F0502020204030204" pitchFamily="34" charset="0"/>
                        </a:rPr>
                        <a:t>codigo</a:t>
                      </a:r>
                      <a:endParaRPr lang="es-EC" sz="12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t"/>
                      <a:r>
                        <a:rPr lang="es-EC" sz="1200" b="1" i="0" u="none" strike="noStrike">
                          <a:solidFill>
                            <a:srgbClr val="000000"/>
                          </a:solidFill>
                          <a:effectLst/>
                          <a:latin typeface="Calibri" panose="020F0502020204030204" pitchFamily="34" charset="0"/>
                        </a:rPr>
                        <a:t>PROGRAMA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t"/>
                      <a:r>
                        <a:rPr lang="es-EC" sz="1200" b="1" i="0" u="none" strike="noStrike">
                          <a:solidFill>
                            <a:srgbClr val="000000"/>
                          </a:solidFill>
                          <a:effectLst/>
                          <a:latin typeface="Calibri" panose="020F0502020204030204" pitchFamily="34" charset="0"/>
                        </a:rPr>
                        <a:t>AÑO 2015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t"/>
                      <a:r>
                        <a:rPr lang="es-EC" sz="1200" b="1" i="0" u="none" strike="noStrike">
                          <a:solidFill>
                            <a:srgbClr val="000000"/>
                          </a:solidFill>
                          <a:effectLst/>
                          <a:latin typeface="Calibri" panose="020F0502020204030204" pitchFamily="34" charset="0"/>
                        </a:rPr>
                        <a:t>AÑO 2016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t"/>
                      <a:r>
                        <a:rPr lang="es-EC" sz="1200" b="1" i="0" u="none" strike="noStrike">
                          <a:solidFill>
                            <a:srgbClr val="000000"/>
                          </a:solidFill>
                          <a:effectLst/>
                          <a:latin typeface="Calibri" panose="020F0502020204030204" pitchFamily="34" charset="0"/>
                        </a:rPr>
                        <a:t>AÑO 2017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t"/>
                      <a:r>
                        <a:rPr lang="es-EC" sz="1200" b="1" i="0" u="none" strike="noStrike">
                          <a:solidFill>
                            <a:srgbClr val="000000"/>
                          </a:solidFill>
                          <a:effectLst/>
                          <a:latin typeface="Calibri" panose="020F0502020204030204" pitchFamily="34" charset="0"/>
                        </a:rPr>
                        <a:t>AÑO 2018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t"/>
                      <a:r>
                        <a:rPr lang="es-EC" sz="1200" b="1" i="0" u="none" strike="noStrike">
                          <a:solidFill>
                            <a:srgbClr val="000000"/>
                          </a:solidFill>
                          <a:effectLst/>
                          <a:latin typeface="Calibri" panose="020F0502020204030204" pitchFamily="34" charset="0"/>
                        </a:rPr>
                        <a:t>AÑO 2019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t"/>
                      <a:r>
                        <a:rPr lang="es-EC" sz="1200" b="1" i="0" u="none" strike="noStrike" dirty="0">
                          <a:solidFill>
                            <a:srgbClr val="000000"/>
                          </a:solidFill>
                          <a:effectLst/>
                          <a:latin typeface="Calibri" panose="020F0502020204030204" pitchFamily="34" charset="0"/>
                        </a:rPr>
                        <a:t>AÑO 2020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EC" sz="1200" b="1" i="0" u="none" strike="noStrike" dirty="0" smtClean="0">
                          <a:solidFill>
                            <a:srgbClr val="000000"/>
                          </a:solidFill>
                          <a:effectLst/>
                          <a:latin typeface="Calibri" panose="020F0502020204030204" pitchFamily="34" charset="0"/>
                        </a:rPr>
                        <a:t>AÑO 2021</a:t>
                      </a:r>
                      <a:endParaRPr lang="es-EC" sz="12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557921582"/>
                  </a:ext>
                </a:extLst>
              </a:tr>
              <a:tr h="304028">
                <a:tc>
                  <a:txBody>
                    <a:bodyPr/>
                    <a:lstStyle/>
                    <a:p>
                      <a:pPr algn="l" fontAlgn="b"/>
                      <a:r>
                        <a:rPr lang="es-EC" sz="1200" b="1" i="0" u="none" strike="noStrike">
                          <a:solidFill>
                            <a:srgbClr val="000000"/>
                          </a:solidFill>
                          <a:effectLst/>
                          <a:latin typeface="Calibri" panose="020F0502020204030204" pitchFamily="34" charset="0"/>
                        </a:rPr>
                        <a:t>01</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es-EC" sz="1200" b="1" i="0" u="none" strike="noStrike">
                          <a:solidFill>
                            <a:srgbClr val="000000"/>
                          </a:solidFill>
                          <a:effectLst/>
                          <a:latin typeface="Calibri" panose="020F0502020204030204" pitchFamily="34" charset="0"/>
                        </a:rPr>
                        <a:t>QUITO DESTINO TURISTICO</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es-EC" sz="1200" b="1" i="0" u="none" strike="noStrike">
                          <a:solidFill>
                            <a:srgbClr val="000000"/>
                          </a:solidFill>
                          <a:effectLst/>
                          <a:latin typeface="Calibri" panose="020F0502020204030204" pitchFamily="34" charset="0"/>
                        </a:rPr>
                        <a:t>7.660.159,23</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es-EC" sz="1200" b="1" i="0" u="none" strike="noStrike">
                          <a:solidFill>
                            <a:srgbClr val="000000"/>
                          </a:solidFill>
                          <a:effectLst/>
                          <a:latin typeface="Calibri" panose="020F0502020204030204" pitchFamily="34" charset="0"/>
                        </a:rPr>
                        <a:t>5.106.180,53</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es-EC" sz="1200" b="1" i="0" u="none" strike="noStrike">
                          <a:solidFill>
                            <a:srgbClr val="000000"/>
                          </a:solidFill>
                          <a:effectLst/>
                          <a:latin typeface="Calibri" panose="020F0502020204030204" pitchFamily="34" charset="0"/>
                        </a:rPr>
                        <a:t>4.922.261,52</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es-EC" sz="1200" b="1" i="0" u="none" strike="noStrike" dirty="0">
                          <a:solidFill>
                            <a:srgbClr val="000000"/>
                          </a:solidFill>
                          <a:effectLst/>
                          <a:latin typeface="Calibri" panose="020F0502020204030204" pitchFamily="34" charset="0"/>
                        </a:rPr>
                        <a:t>4.148.567,55</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es-EC" sz="1200" b="1" i="0" u="none" strike="noStrike" dirty="0">
                          <a:solidFill>
                            <a:srgbClr val="000000"/>
                          </a:solidFill>
                          <a:effectLst/>
                          <a:latin typeface="Calibri" panose="020F0502020204030204" pitchFamily="34" charset="0"/>
                        </a:rPr>
                        <a:t>5.348.431,69</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es-EC" sz="1200" b="1" i="0" u="none" strike="noStrike" dirty="0">
                          <a:solidFill>
                            <a:srgbClr val="000000"/>
                          </a:solidFill>
                          <a:effectLst/>
                          <a:latin typeface="Calibri" panose="020F0502020204030204" pitchFamily="34" charset="0"/>
                        </a:rPr>
                        <a:t>5.596.700,12</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es-EC" sz="1200" b="1" i="0" u="none" strike="noStrike" dirty="0">
                          <a:solidFill>
                            <a:srgbClr val="000000"/>
                          </a:solidFill>
                          <a:effectLst/>
                          <a:latin typeface="Calibri" panose="020F0502020204030204" pitchFamily="34" charset="0"/>
                        </a:rPr>
                        <a:t>3.166.622,45</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428698783"/>
                  </a:ext>
                </a:extLst>
              </a:tr>
              <a:tr h="304028">
                <a:tc>
                  <a:txBody>
                    <a:bodyPr/>
                    <a:lstStyle/>
                    <a:p>
                      <a:pPr algn="l" fontAlgn="b"/>
                      <a:r>
                        <a:rPr lang="es-EC" sz="1200" b="0" i="0" u="none" strike="noStrike">
                          <a:solidFill>
                            <a:srgbClr val="000000"/>
                          </a:solidFill>
                          <a:effectLst/>
                          <a:latin typeface="Calibri" panose="020F0502020204030204" pitchFamily="34" charset="0"/>
                        </a:rPr>
                        <a:t>1,01</a:t>
                      </a:r>
                    </a:p>
                  </a:txBody>
                  <a:tcPr marL="7620" marR="7620" marT="7620" marB="0" anchor="b">
                    <a:lnL>
                      <a:noFill/>
                    </a:lnL>
                    <a:lnR>
                      <a:noFill/>
                    </a:lnR>
                    <a:lnT>
                      <a:noFill/>
                    </a:lnT>
                    <a:lnB>
                      <a:noFill/>
                    </a:lnB>
                  </a:tcPr>
                </a:tc>
                <a:tc>
                  <a:txBody>
                    <a:bodyPr/>
                    <a:lstStyle/>
                    <a:p>
                      <a:pPr algn="l" fontAlgn="b"/>
                      <a:r>
                        <a:rPr lang="es-EC" sz="1200" b="0" i="0" u="none" strike="noStrike">
                          <a:solidFill>
                            <a:srgbClr val="000000"/>
                          </a:solidFill>
                          <a:effectLst/>
                          <a:latin typeface="Calibri" panose="020F0502020204030204" pitchFamily="34" charset="0"/>
                        </a:rPr>
                        <a:t>COMERCIALIZACION Y ALIANZAS ESTRATEGICAS</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3.464.500,46</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1.300.081,11</a:t>
                      </a:r>
                    </a:p>
                  </a:txBody>
                  <a:tcPr marL="7620" marR="7620" marT="7620" marB="0" anchor="b">
                    <a:lnL>
                      <a:noFill/>
                    </a:lnL>
                    <a:lnR>
                      <a:noFill/>
                    </a:lnR>
                    <a:lnT>
                      <a:noFill/>
                    </a:lnT>
                    <a:lnB>
                      <a:noFill/>
                    </a:lnB>
                  </a:tcPr>
                </a:tc>
                <a:tc>
                  <a:txBody>
                    <a:bodyPr/>
                    <a:lstStyle/>
                    <a:p>
                      <a:pPr algn="r" fontAlgn="b"/>
                      <a:r>
                        <a:rPr lang="es-EC" sz="1200" b="0" i="0" u="none" strike="noStrike" dirty="0">
                          <a:solidFill>
                            <a:srgbClr val="000000"/>
                          </a:solidFill>
                          <a:effectLst/>
                          <a:latin typeface="Calibri" panose="020F0502020204030204" pitchFamily="34" charset="0"/>
                        </a:rPr>
                        <a:t>1.569.576,92</a:t>
                      </a:r>
                    </a:p>
                  </a:txBody>
                  <a:tcPr marL="7620" marR="7620" marT="7620" marB="0" anchor="b">
                    <a:lnL>
                      <a:noFill/>
                    </a:lnL>
                    <a:lnR>
                      <a:noFill/>
                    </a:lnR>
                    <a:lnT>
                      <a:noFill/>
                    </a:lnT>
                    <a:lnB>
                      <a:noFill/>
                    </a:lnB>
                  </a:tcPr>
                </a:tc>
                <a:tc>
                  <a:txBody>
                    <a:bodyPr/>
                    <a:lstStyle/>
                    <a:p>
                      <a:pPr algn="r" fontAlgn="b"/>
                      <a:r>
                        <a:rPr lang="es-EC" sz="1200" b="0" i="0" u="none" strike="noStrike" dirty="0">
                          <a:solidFill>
                            <a:srgbClr val="000000"/>
                          </a:solidFill>
                          <a:effectLst/>
                          <a:latin typeface="Calibri" panose="020F0502020204030204" pitchFamily="34" charset="0"/>
                        </a:rPr>
                        <a:t>895.833,92</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1.435.871,28</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1.074.993,27</a:t>
                      </a:r>
                    </a:p>
                  </a:txBody>
                  <a:tcPr marL="7620" marR="7620" marT="7620" marB="0" anchor="b">
                    <a:lnL>
                      <a:noFill/>
                    </a:lnL>
                    <a:lnR>
                      <a:noFill/>
                    </a:lnR>
                    <a:lnT>
                      <a:noFill/>
                    </a:lnT>
                    <a:lnB>
                      <a:noFill/>
                    </a:lnB>
                  </a:tcPr>
                </a:tc>
                <a:tc>
                  <a:txBody>
                    <a:bodyPr/>
                    <a:lstStyle/>
                    <a:p>
                      <a:pPr algn="r" fontAlgn="b"/>
                      <a:r>
                        <a:rPr lang="es-EC" sz="1200" b="0" i="0" u="none" strike="noStrike" dirty="0">
                          <a:solidFill>
                            <a:srgbClr val="000000"/>
                          </a:solidFill>
                          <a:effectLst/>
                          <a:latin typeface="Calibri" panose="020F0502020204030204" pitchFamily="34" charset="0"/>
                        </a:rPr>
                        <a:t>265.550,61</a:t>
                      </a:r>
                    </a:p>
                  </a:txBody>
                  <a:tcPr marL="7620" marR="7620" marT="7620" marB="0" anchor="b">
                    <a:lnL>
                      <a:noFill/>
                    </a:lnL>
                    <a:lnR>
                      <a:noFill/>
                    </a:lnR>
                    <a:lnT>
                      <a:noFill/>
                    </a:lnT>
                    <a:lnB>
                      <a:noFill/>
                    </a:lnB>
                  </a:tcPr>
                </a:tc>
                <a:extLst>
                  <a:ext uri="{0D108BD9-81ED-4DB2-BD59-A6C34878D82A}">
                    <a16:rowId xmlns:a16="http://schemas.microsoft.com/office/drawing/2014/main" val="96507678"/>
                  </a:ext>
                </a:extLst>
              </a:tr>
              <a:tr h="304028">
                <a:tc>
                  <a:txBody>
                    <a:bodyPr/>
                    <a:lstStyle/>
                    <a:p>
                      <a:pPr algn="l" fontAlgn="b"/>
                      <a:r>
                        <a:rPr lang="es-EC" sz="1200" b="0" i="0" u="none" strike="noStrike">
                          <a:solidFill>
                            <a:srgbClr val="000000"/>
                          </a:solidFill>
                          <a:effectLst/>
                          <a:latin typeface="Calibri" panose="020F0502020204030204" pitchFamily="34" charset="0"/>
                        </a:rPr>
                        <a:t>1,02</a:t>
                      </a:r>
                    </a:p>
                  </a:txBody>
                  <a:tcPr marL="7620" marR="7620" marT="7620" marB="0" anchor="b">
                    <a:lnL>
                      <a:noFill/>
                    </a:lnL>
                    <a:lnR>
                      <a:noFill/>
                    </a:lnR>
                    <a:lnT>
                      <a:noFill/>
                    </a:lnT>
                    <a:lnB>
                      <a:noFill/>
                    </a:lnB>
                  </a:tcPr>
                </a:tc>
                <a:tc>
                  <a:txBody>
                    <a:bodyPr/>
                    <a:lstStyle/>
                    <a:p>
                      <a:pPr algn="l" fontAlgn="b"/>
                      <a:r>
                        <a:rPr lang="es-EC" sz="1200" b="0" i="0" u="none" strike="noStrike">
                          <a:solidFill>
                            <a:srgbClr val="000000"/>
                          </a:solidFill>
                          <a:effectLst/>
                          <a:latin typeface="Calibri" panose="020F0502020204030204" pitchFamily="34" charset="0"/>
                        </a:rPr>
                        <a:t>MERCADEO</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1.445.317,46</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1.581.069,62</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1.310.553,77</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1.118.230,04</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1.066.765,28</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1.419.298,54</a:t>
                      </a:r>
                    </a:p>
                  </a:txBody>
                  <a:tcPr marL="7620" marR="7620" marT="7620" marB="0" anchor="b">
                    <a:lnL>
                      <a:noFill/>
                    </a:lnL>
                    <a:lnR>
                      <a:noFill/>
                    </a:lnR>
                    <a:lnT>
                      <a:noFill/>
                    </a:lnT>
                    <a:lnB>
                      <a:noFill/>
                    </a:lnB>
                  </a:tcPr>
                </a:tc>
                <a:tc>
                  <a:txBody>
                    <a:bodyPr/>
                    <a:lstStyle/>
                    <a:p>
                      <a:pPr algn="r" fontAlgn="b"/>
                      <a:r>
                        <a:rPr lang="es-EC" sz="1200" b="0" i="0" u="none" strike="noStrike" dirty="0">
                          <a:solidFill>
                            <a:srgbClr val="000000"/>
                          </a:solidFill>
                          <a:effectLst/>
                          <a:latin typeface="Calibri" panose="020F0502020204030204" pitchFamily="34" charset="0"/>
                        </a:rPr>
                        <a:t>971.583,82</a:t>
                      </a:r>
                    </a:p>
                  </a:txBody>
                  <a:tcPr marL="7620" marR="7620" marT="7620" marB="0" anchor="b">
                    <a:lnL>
                      <a:noFill/>
                    </a:lnL>
                    <a:lnR>
                      <a:noFill/>
                    </a:lnR>
                    <a:lnT>
                      <a:noFill/>
                    </a:lnT>
                    <a:lnB>
                      <a:noFill/>
                    </a:lnB>
                  </a:tcPr>
                </a:tc>
                <a:extLst>
                  <a:ext uri="{0D108BD9-81ED-4DB2-BD59-A6C34878D82A}">
                    <a16:rowId xmlns:a16="http://schemas.microsoft.com/office/drawing/2014/main" val="4238789012"/>
                  </a:ext>
                </a:extLst>
              </a:tr>
              <a:tr h="304028">
                <a:tc>
                  <a:txBody>
                    <a:bodyPr/>
                    <a:lstStyle/>
                    <a:p>
                      <a:pPr algn="l" fontAlgn="b"/>
                      <a:r>
                        <a:rPr lang="es-EC" sz="1200" b="0" i="0" u="none" strike="noStrike">
                          <a:solidFill>
                            <a:srgbClr val="000000"/>
                          </a:solidFill>
                          <a:effectLst/>
                          <a:latin typeface="Calibri" panose="020F0502020204030204" pitchFamily="34" charset="0"/>
                        </a:rPr>
                        <a:t>1,03</a:t>
                      </a:r>
                    </a:p>
                  </a:txBody>
                  <a:tcPr marL="7620" marR="7620" marT="7620" marB="0" anchor="b">
                    <a:lnL>
                      <a:noFill/>
                    </a:lnL>
                    <a:lnR>
                      <a:noFill/>
                    </a:lnR>
                    <a:lnT>
                      <a:noFill/>
                    </a:lnT>
                    <a:lnB>
                      <a:noFill/>
                    </a:lnB>
                  </a:tcPr>
                </a:tc>
                <a:tc>
                  <a:txBody>
                    <a:bodyPr/>
                    <a:lstStyle/>
                    <a:p>
                      <a:pPr algn="l" fontAlgn="b"/>
                      <a:r>
                        <a:rPr lang="es-EC" sz="1200" b="0" i="0" u="none" strike="noStrike">
                          <a:solidFill>
                            <a:srgbClr val="000000"/>
                          </a:solidFill>
                          <a:effectLst/>
                          <a:latin typeface="Calibri" panose="020F0502020204030204" pitchFamily="34" charset="0"/>
                        </a:rPr>
                        <a:t>INDUSTRIA DE REUNIONES MICE RICE</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6.742,35</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229.307,69</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379.007,21</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515.923,05</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1.133.740,30</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536.356,49</a:t>
                      </a:r>
                    </a:p>
                  </a:txBody>
                  <a:tcPr marL="7620" marR="7620" marT="7620" marB="0" anchor="b">
                    <a:lnL>
                      <a:noFill/>
                    </a:lnL>
                    <a:lnR>
                      <a:noFill/>
                    </a:lnR>
                    <a:lnT>
                      <a:noFill/>
                    </a:lnT>
                    <a:lnB>
                      <a:noFill/>
                    </a:lnB>
                  </a:tcPr>
                </a:tc>
                <a:tc>
                  <a:txBody>
                    <a:bodyPr/>
                    <a:lstStyle/>
                    <a:p>
                      <a:pPr algn="r" fontAlgn="b"/>
                      <a:r>
                        <a:rPr lang="es-EC" sz="1200" b="0" i="0" u="none" strike="noStrike" dirty="0">
                          <a:solidFill>
                            <a:srgbClr val="000000"/>
                          </a:solidFill>
                          <a:effectLst/>
                          <a:latin typeface="Calibri" panose="020F0502020204030204" pitchFamily="34" charset="0"/>
                        </a:rPr>
                        <a:t>585.987,41</a:t>
                      </a:r>
                    </a:p>
                  </a:txBody>
                  <a:tcPr marL="7620" marR="7620" marT="7620" marB="0" anchor="b">
                    <a:lnL>
                      <a:noFill/>
                    </a:lnL>
                    <a:lnR>
                      <a:noFill/>
                    </a:lnR>
                    <a:lnT>
                      <a:noFill/>
                    </a:lnT>
                    <a:lnB>
                      <a:noFill/>
                    </a:lnB>
                  </a:tcPr>
                </a:tc>
                <a:extLst>
                  <a:ext uri="{0D108BD9-81ED-4DB2-BD59-A6C34878D82A}">
                    <a16:rowId xmlns:a16="http://schemas.microsoft.com/office/drawing/2014/main" val="2880005157"/>
                  </a:ext>
                </a:extLst>
              </a:tr>
              <a:tr h="304028">
                <a:tc>
                  <a:txBody>
                    <a:bodyPr/>
                    <a:lstStyle/>
                    <a:p>
                      <a:pPr algn="l" fontAlgn="b"/>
                      <a:r>
                        <a:rPr lang="es-EC" sz="1200" b="0" i="0" u="none" strike="noStrike">
                          <a:solidFill>
                            <a:srgbClr val="000000"/>
                          </a:solidFill>
                          <a:effectLst/>
                          <a:latin typeface="Calibri" panose="020F0502020204030204" pitchFamily="34" charset="0"/>
                        </a:rPr>
                        <a:t>1,04</a:t>
                      </a:r>
                    </a:p>
                  </a:txBody>
                  <a:tcPr marL="7620" marR="7620" marT="7620" marB="0" anchor="b">
                    <a:lnL>
                      <a:noFill/>
                    </a:lnL>
                    <a:lnR>
                      <a:noFill/>
                    </a:lnR>
                    <a:lnT>
                      <a:noFill/>
                    </a:lnT>
                    <a:lnB>
                      <a:noFill/>
                    </a:lnB>
                  </a:tcPr>
                </a:tc>
                <a:tc>
                  <a:txBody>
                    <a:bodyPr/>
                    <a:lstStyle/>
                    <a:p>
                      <a:pPr algn="l" fontAlgn="b"/>
                      <a:r>
                        <a:rPr lang="es-EC" sz="1200" b="0" i="0" u="none" strike="noStrike">
                          <a:solidFill>
                            <a:srgbClr val="000000"/>
                          </a:solidFill>
                          <a:effectLst/>
                          <a:latin typeface="Calibri" panose="020F0502020204030204" pitchFamily="34" charset="0"/>
                        </a:rPr>
                        <a:t>COMUNICACION</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605.863,77</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422.777,61</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323.817,74</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432.064,68</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330.200,03</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306.421,41</a:t>
                      </a:r>
                    </a:p>
                  </a:txBody>
                  <a:tcPr marL="7620" marR="7620" marT="7620" marB="0" anchor="b">
                    <a:lnL>
                      <a:noFill/>
                    </a:lnL>
                    <a:lnR>
                      <a:noFill/>
                    </a:lnR>
                    <a:lnT>
                      <a:noFill/>
                    </a:lnT>
                    <a:lnB>
                      <a:noFill/>
                    </a:lnB>
                  </a:tcPr>
                </a:tc>
                <a:tc>
                  <a:txBody>
                    <a:bodyPr/>
                    <a:lstStyle/>
                    <a:p>
                      <a:pPr algn="r" fontAlgn="b"/>
                      <a:r>
                        <a:rPr lang="es-EC" sz="1200" b="0" i="0" u="none" strike="noStrike" dirty="0">
                          <a:solidFill>
                            <a:srgbClr val="000000"/>
                          </a:solidFill>
                          <a:effectLst/>
                          <a:latin typeface="Calibri" panose="020F0502020204030204" pitchFamily="34" charset="0"/>
                        </a:rPr>
                        <a:t>215.689,75</a:t>
                      </a:r>
                    </a:p>
                  </a:txBody>
                  <a:tcPr marL="7620" marR="7620" marT="7620" marB="0" anchor="b">
                    <a:lnL>
                      <a:noFill/>
                    </a:lnL>
                    <a:lnR>
                      <a:noFill/>
                    </a:lnR>
                    <a:lnT>
                      <a:noFill/>
                    </a:lnT>
                    <a:lnB>
                      <a:noFill/>
                    </a:lnB>
                  </a:tcPr>
                </a:tc>
                <a:extLst>
                  <a:ext uri="{0D108BD9-81ED-4DB2-BD59-A6C34878D82A}">
                    <a16:rowId xmlns:a16="http://schemas.microsoft.com/office/drawing/2014/main" val="1083812407"/>
                  </a:ext>
                </a:extLst>
              </a:tr>
              <a:tr h="304028">
                <a:tc>
                  <a:txBody>
                    <a:bodyPr/>
                    <a:lstStyle/>
                    <a:p>
                      <a:pPr algn="l" fontAlgn="b"/>
                      <a:r>
                        <a:rPr lang="es-EC" sz="1200" b="0" i="0" u="none" strike="noStrike">
                          <a:solidFill>
                            <a:srgbClr val="000000"/>
                          </a:solidFill>
                          <a:effectLst/>
                          <a:latin typeface="Calibri" panose="020F0502020204030204" pitchFamily="34" charset="0"/>
                        </a:rPr>
                        <a:t>1,05</a:t>
                      </a:r>
                    </a:p>
                  </a:txBody>
                  <a:tcPr marL="7620" marR="7620" marT="7620" marB="0" anchor="b">
                    <a:lnL>
                      <a:noFill/>
                    </a:lnL>
                    <a:lnR>
                      <a:noFill/>
                    </a:lnR>
                    <a:lnT>
                      <a:noFill/>
                    </a:lnT>
                    <a:lnB>
                      <a:noFill/>
                    </a:lnB>
                  </a:tcPr>
                </a:tc>
                <a:tc>
                  <a:txBody>
                    <a:bodyPr/>
                    <a:lstStyle/>
                    <a:p>
                      <a:pPr algn="l" fontAlgn="b"/>
                      <a:r>
                        <a:rPr lang="es-EC" sz="1200" b="0" i="0" u="none" strike="noStrike">
                          <a:solidFill>
                            <a:srgbClr val="000000"/>
                          </a:solidFill>
                          <a:effectLst/>
                          <a:latin typeface="Calibri" panose="020F0502020204030204" pitchFamily="34" charset="0"/>
                        </a:rPr>
                        <a:t>INTELIGENCIA DE MERCADOS</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111.703,47</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128.800,00</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68.400,00</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0,00</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120.960,00</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328.160,00</a:t>
                      </a:r>
                    </a:p>
                  </a:txBody>
                  <a:tcPr marL="7620" marR="7620" marT="7620" marB="0" anchor="b">
                    <a:lnL>
                      <a:noFill/>
                    </a:lnL>
                    <a:lnR>
                      <a:noFill/>
                    </a:lnR>
                    <a:lnT>
                      <a:noFill/>
                    </a:lnT>
                    <a:lnB>
                      <a:noFill/>
                    </a:lnB>
                  </a:tcPr>
                </a:tc>
                <a:tc>
                  <a:txBody>
                    <a:bodyPr/>
                    <a:lstStyle/>
                    <a:p>
                      <a:pPr algn="r" fontAlgn="b"/>
                      <a:r>
                        <a:rPr lang="es-EC" sz="1200" b="0" i="0" u="none" strike="noStrike" dirty="0">
                          <a:solidFill>
                            <a:srgbClr val="000000"/>
                          </a:solidFill>
                          <a:effectLst/>
                          <a:latin typeface="Calibri" panose="020F0502020204030204" pitchFamily="34" charset="0"/>
                        </a:rPr>
                        <a:t>241.450,73</a:t>
                      </a:r>
                    </a:p>
                  </a:txBody>
                  <a:tcPr marL="7620" marR="7620" marT="7620" marB="0" anchor="b">
                    <a:lnL>
                      <a:noFill/>
                    </a:lnL>
                    <a:lnR>
                      <a:noFill/>
                    </a:lnR>
                    <a:lnT>
                      <a:noFill/>
                    </a:lnT>
                    <a:lnB>
                      <a:noFill/>
                    </a:lnB>
                  </a:tcPr>
                </a:tc>
                <a:extLst>
                  <a:ext uri="{0D108BD9-81ED-4DB2-BD59-A6C34878D82A}">
                    <a16:rowId xmlns:a16="http://schemas.microsoft.com/office/drawing/2014/main" val="3980772394"/>
                  </a:ext>
                </a:extLst>
              </a:tr>
              <a:tr h="304028">
                <a:tc>
                  <a:txBody>
                    <a:bodyPr/>
                    <a:lstStyle/>
                    <a:p>
                      <a:pPr algn="l" fontAlgn="b"/>
                      <a:r>
                        <a:rPr lang="es-EC" sz="1200" b="0" i="0" u="none" strike="noStrike">
                          <a:solidFill>
                            <a:srgbClr val="000000"/>
                          </a:solidFill>
                          <a:effectLst/>
                          <a:latin typeface="Calibri" panose="020F0502020204030204" pitchFamily="34" charset="0"/>
                        </a:rPr>
                        <a:t>1,06</a:t>
                      </a:r>
                    </a:p>
                  </a:txBody>
                  <a:tcPr marL="7620" marR="7620" marT="7620" marB="0" anchor="b">
                    <a:lnL>
                      <a:noFill/>
                    </a:lnL>
                    <a:lnR>
                      <a:noFill/>
                    </a:lnR>
                    <a:lnT>
                      <a:noFill/>
                    </a:lnT>
                    <a:lnB>
                      <a:noFill/>
                    </a:lnB>
                  </a:tcPr>
                </a:tc>
                <a:tc>
                  <a:txBody>
                    <a:bodyPr/>
                    <a:lstStyle/>
                    <a:p>
                      <a:pPr algn="l" fontAlgn="b"/>
                      <a:r>
                        <a:rPr lang="es-EC" sz="1200" b="0" i="0" u="none" strike="noStrike">
                          <a:solidFill>
                            <a:srgbClr val="000000"/>
                          </a:solidFill>
                          <a:effectLst/>
                          <a:latin typeface="Calibri" panose="020F0502020204030204" pitchFamily="34" charset="0"/>
                        </a:rPr>
                        <a:t>DESARROLLO</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1.075.815,25</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745.543,05</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673.911,69</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517.228,84</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739.770,06</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1.232.477,46</a:t>
                      </a:r>
                    </a:p>
                  </a:txBody>
                  <a:tcPr marL="7620" marR="7620" marT="7620" marB="0" anchor="b">
                    <a:lnL>
                      <a:noFill/>
                    </a:lnL>
                    <a:lnR>
                      <a:noFill/>
                    </a:lnR>
                    <a:lnT>
                      <a:noFill/>
                    </a:lnT>
                    <a:lnB>
                      <a:noFill/>
                    </a:lnB>
                  </a:tcPr>
                </a:tc>
                <a:tc>
                  <a:txBody>
                    <a:bodyPr/>
                    <a:lstStyle/>
                    <a:p>
                      <a:pPr algn="r" fontAlgn="b"/>
                      <a:r>
                        <a:rPr lang="es-EC" sz="1200" b="0" i="0" u="none" strike="noStrike" dirty="0">
                          <a:solidFill>
                            <a:srgbClr val="000000"/>
                          </a:solidFill>
                          <a:effectLst/>
                          <a:latin typeface="Calibri" panose="020F0502020204030204" pitchFamily="34" charset="0"/>
                        </a:rPr>
                        <a:t>460.332,09</a:t>
                      </a:r>
                    </a:p>
                  </a:txBody>
                  <a:tcPr marL="7620" marR="7620" marT="7620" marB="0" anchor="b">
                    <a:lnL>
                      <a:noFill/>
                    </a:lnL>
                    <a:lnR>
                      <a:noFill/>
                    </a:lnR>
                    <a:lnT>
                      <a:noFill/>
                    </a:lnT>
                    <a:lnB>
                      <a:noFill/>
                    </a:lnB>
                  </a:tcPr>
                </a:tc>
                <a:extLst>
                  <a:ext uri="{0D108BD9-81ED-4DB2-BD59-A6C34878D82A}">
                    <a16:rowId xmlns:a16="http://schemas.microsoft.com/office/drawing/2014/main" val="3517443216"/>
                  </a:ext>
                </a:extLst>
              </a:tr>
              <a:tr h="304028">
                <a:tc>
                  <a:txBody>
                    <a:bodyPr/>
                    <a:lstStyle/>
                    <a:p>
                      <a:pPr algn="l" fontAlgn="b"/>
                      <a:r>
                        <a:rPr lang="es-EC" sz="1200" b="0" i="0" u="none" strike="noStrike">
                          <a:solidFill>
                            <a:srgbClr val="000000"/>
                          </a:solidFill>
                          <a:effectLst/>
                          <a:latin typeface="Calibri" panose="020F0502020204030204" pitchFamily="34" charset="0"/>
                        </a:rPr>
                        <a:t>1,07</a:t>
                      </a:r>
                    </a:p>
                  </a:txBody>
                  <a:tcPr marL="7620" marR="7620" marT="7620" marB="0" anchor="b">
                    <a:lnL>
                      <a:noFill/>
                    </a:lnL>
                    <a:lnR>
                      <a:noFill/>
                    </a:lnR>
                    <a:lnT>
                      <a:noFill/>
                    </a:lnT>
                    <a:lnB>
                      <a:noFill/>
                    </a:lnB>
                  </a:tcPr>
                </a:tc>
                <a:tc>
                  <a:txBody>
                    <a:bodyPr/>
                    <a:lstStyle/>
                    <a:p>
                      <a:pPr algn="l" fontAlgn="b"/>
                      <a:r>
                        <a:rPr lang="es-EC" sz="1200" b="0" i="0" u="none" strike="noStrike">
                          <a:solidFill>
                            <a:srgbClr val="000000"/>
                          </a:solidFill>
                          <a:effectLst/>
                          <a:latin typeface="Calibri" panose="020F0502020204030204" pitchFamily="34" charset="0"/>
                        </a:rPr>
                        <a:t>CALIDAD</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576.778,66</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449.938,80</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596.994,19</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669.287,02</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521.124,74</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698.992,95</a:t>
                      </a:r>
                    </a:p>
                  </a:txBody>
                  <a:tcPr marL="7620" marR="7620" marT="7620" marB="0" anchor="b">
                    <a:lnL>
                      <a:noFill/>
                    </a:lnL>
                    <a:lnR>
                      <a:noFill/>
                    </a:lnR>
                    <a:lnT>
                      <a:noFill/>
                    </a:lnT>
                    <a:lnB>
                      <a:noFill/>
                    </a:lnB>
                  </a:tcPr>
                </a:tc>
                <a:tc>
                  <a:txBody>
                    <a:bodyPr/>
                    <a:lstStyle/>
                    <a:p>
                      <a:pPr algn="r" fontAlgn="b"/>
                      <a:r>
                        <a:rPr lang="es-EC" sz="1200" b="0" i="0" u="none" strike="noStrike" dirty="0">
                          <a:solidFill>
                            <a:srgbClr val="000000"/>
                          </a:solidFill>
                          <a:effectLst/>
                          <a:latin typeface="Calibri" panose="020F0502020204030204" pitchFamily="34" charset="0"/>
                        </a:rPr>
                        <a:t>426.028,04</a:t>
                      </a:r>
                    </a:p>
                  </a:txBody>
                  <a:tcPr marL="7620" marR="7620" marT="7620" marB="0" anchor="b">
                    <a:lnL>
                      <a:noFill/>
                    </a:lnL>
                    <a:lnR>
                      <a:noFill/>
                    </a:lnR>
                    <a:lnT>
                      <a:noFill/>
                    </a:lnT>
                    <a:lnB>
                      <a:noFill/>
                    </a:lnB>
                  </a:tcPr>
                </a:tc>
                <a:extLst>
                  <a:ext uri="{0D108BD9-81ED-4DB2-BD59-A6C34878D82A}">
                    <a16:rowId xmlns:a16="http://schemas.microsoft.com/office/drawing/2014/main" val="2105357956"/>
                  </a:ext>
                </a:extLst>
              </a:tr>
              <a:tr h="304028">
                <a:tc>
                  <a:txBody>
                    <a:bodyPr/>
                    <a:lstStyle/>
                    <a:p>
                      <a:pPr algn="l" fontAlgn="b"/>
                      <a:r>
                        <a:rPr lang="es-EC" sz="1200" b="0" i="0" u="none" strike="noStrike">
                          <a:solidFill>
                            <a:srgbClr val="000000"/>
                          </a:solidFill>
                          <a:effectLst/>
                          <a:latin typeface="Calibri" panose="020F0502020204030204" pitchFamily="34" charset="0"/>
                        </a:rPr>
                        <a:t>1,08</a:t>
                      </a:r>
                    </a:p>
                  </a:txBody>
                  <a:tcPr marL="7620" marR="7620" marT="7620" marB="0" anchor="b">
                    <a:lnL>
                      <a:noFill/>
                    </a:lnL>
                    <a:lnR>
                      <a:noFill/>
                    </a:lnR>
                    <a:lnT>
                      <a:noFill/>
                    </a:lnT>
                    <a:lnB>
                      <a:noFill/>
                    </a:lnB>
                  </a:tcPr>
                </a:tc>
                <a:tc>
                  <a:txBody>
                    <a:bodyPr/>
                    <a:lstStyle/>
                    <a:p>
                      <a:pPr algn="l" fontAlgn="b"/>
                      <a:r>
                        <a:rPr lang="es-EC" sz="1200" b="0" i="0" u="none" strike="noStrike">
                          <a:solidFill>
                            <a:srgbClr val="000000"/>
                          </a:solidFill>
                          <a:effectLst/>
                          <a:latin typeface="Calibri" panose="020F0502020204030204" pitchFamily="34" charset="0"/>
                        </a:rPr>
                        <a:t>FOMENTO A LA INVERSION TURISTICA</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373.437,81</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248.662,65</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0,00</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0,00</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0,00</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0,00</a:t>
                      </a:r>
                    </a:p>
                  </a:txBody>
                  <a:tcPr marL="7620" marR="7620" marT="7620" marB="0" anchor="b">
                    <a:lnL>
                      <a:noFill/>
                    </a:lnL>
                    <a:lnR>
                      <a:noFill/>
                    </a:lnR>
                    <a:lnT>
                      <a:noFill/>
                    </a:lnT>
                    <a:lnB>
                      <a:noFill/>
                    </a:lnB>
                  </a:tcPr>
                </a:tc>
                <a:tc>
                  <a:txBody>
                    <a:bodyPr/>
                    <a:lstStyle/>
                    <a:p>
                      <a:pPr algn="r" fontAlgn="b"/>
                      <a:r>
                        <a:rPr lang="es-EC" sz="1200" b="0" i="0" u="none" strike="noStrike" dirty="0">
                          <a:solidFill>
                            <a:srgbClr val="000000"/>
                          </a:solidFill>
                          <a:effectLst/>
                          <a:latin typeface="Calibri" panose="020F0502020204030204" pitchFamily="34" charset="0"/>
                        </a:rPr>
                        <a:t>0,00</a:t>
                      </a:r>
                    </a:p>
                  </a:txBody>
                  <a:tcPr marL="7620" marR="7620" marT="7620" marB="0" anchor="b">
                    <a:lnL>
                      <a:noFill/>
                    </a:lnL>
                    <a:lnR>
                      <a:noFill/>
                    </a:lnR>
                    <a:lnT>
                      <a:noFill/>
                    </a:lnT>
                    <a:lnB>
                      <a:noFill/>
                    </a:lnB>
                  </a:tcPr>
                </a:tc>
                <a:extLst>
                  <a:ext uri="{0D108BD9-81ED-4DB2-BD59-A6C34878D82A}">
                    <a16:rowId xmlns:a16="http://schemas.microsoft.com/office/drawing/2014/main" val="1507698776"/>
                  </a:ext>
                </a:extLst>
              </a:tr>
              <a:tr h="304028">
                <a:tc>
                  <a:txBody>
                    <a:bodyPr/>
                    <a:lstStyle/>
                    <a:p>
                      <a:pPr algn="l" fontAlgn="b"/>
                      <a:r>
                        <a:rPr lang="es-EC" sz="1200" b="1" i="0" u="none" strike="noStrike">
                          <a:solidFill>
                            <a:srgbClr val="000000"/>
                          </a:solidFill>
                          <a:effectLst/>
                          <a:latin typeface="Calibri" panose="020F0502020204030204" pitchFamily="34" charset="0"/>
                        </a:rPr>
                        <a:t>02</a:t>
                      </a:r>
                    </a:p>
                  </a:txBody>
                  <a:tcPr marL="7620" marR="7620" marT="7620" marB="0" anchor="b">
                    <a:lnL>
                      <a:noFill/>
                    </a:lnL>
                    <a:lnR>
                      <a:noFill/>
                    </a:lnR>
                    <a:lnT>
                      <a:noFill/>
                    </a:lnT>
                    <a:lnB>
                      <a:noFill/>
                    </a:lnB>
                    <a:solidFill>
                      <a:srgbClr val="FFFF00"/>
                    </a:solidFill>
                  </a:tcPr>
                </a:tc>
                <a:tc>
                  <a:txBody>
                    <a:bodyPr/>
                    <a:lstStyle/>
                    <a:p>
                      <a:pPr algn="l" fontAlgn="b"/>
                      <a:r>
                        <a:rPr lang="es-EC" sz="1200" b="1" i="0" u="none" strike="noStrike">
                          <a:solidFill>
                            <a:srgbClr val="000000"/>
                          </a:solidFill>
                          <a:effectLst/>
                          <a:latin typeface="Calibri" panose="020F0502020204030204" pitchFamily="34" charset="0"/>
                        </a:rPr>
                        <a:t>FORTALECIMIENTO EMPRESARIAL</a:t>
                      </a:r>
                    </a:p>
                  </a:txBody>
                  <a:tcPr marL="7620" marR="7620" marT="7620" marB="0" anchor="b">
                    <a:lnL>
                      <a:noFill/>
                    </a:lnL>
                    <a:lnR>
                      <a:noFill/>
                    </a:lnR>
                    <a:lnT>
                      <a:noFill/>
                    </a:lnT>
                    <a:lnB>
                      <a:noFill/>
                    </a:lnB>
                    <a:solidFill>
                      <a:srgbClr val="FFFF00"/>
                    </a:solidFill>
                  </a:tcPr>
                </a:tc>
                <a:tc>
                  <a:txBody>
                    <a:bodyPr/>
                    <a:lstStyle/>
                    <a:p>
                      <a:pPr algn="r" fontAlgn="b"/>
                      <a:r>
                        <a:rPr lang="es-EC" sz="1200" b="1" i="0" u="none" strike="noStrike">
                          <a:solidFill>
                            <a:srgbClr val="000000"/>
                          </a:solidFill>
                          <a:effectLst/>
                          <a:latin typeface="Calibri" panose="020F0502020204030204" pitchFamily="34" charset="0"/>
                        </a:rPr>
                        <a:t>2.749.191,66</a:t>
                      </a:r>
                    </a:p>
                  </a:txBody>
                  <a:tcPr marL="7620" marR="7620" marT="7620" marB="0" anchor="b">
                    <a:lnL>
                      <a:noFill/>
                    </a:lnL>
                    <a:lnR>
                      <a:noFill/>
                    </a:lnR>
                    <a:lnT>
                      <a:noFill/>
                    </a:lnT>
                    <a:lnB>
                      <a:noFill/>
                    </a:lnB>
                    <a:solidFill>
                      <a:srgbClr val="FFFF00"/>
                    </a:solidFill>
                  </a:tcPr>
                </a:tc>
                <a:tc>
                  <a:txBody>
                    <a:bodyPr/>
                    <a:lstStyle/>
                    <a:p>
                      <a:pPr algn="r" fontAlgn="b"/>
                      <a:r>
                        <a:rPr lang="es-EC" sz="1200" b="1" i="0" u="none" strike="noStrike">
                          <a:solidFill>
                            <a:srgbClr val="000000"/>
                          </a:solidFill>
                          <a:effectLst/>
                          <a:latin typeface="Calibri" panose="020F0502020204030204" pitchFamily="34" charset="0"/>
                        </a:rPr>
                        <a:t>2.129.413,58</a:t>
                      </a:r>
                    </a:p>
                  </a:txBody>
                  <a:tcPr marL="7620" marR="7620" marT="7620" marB="0" anchor="b">
                    <a:lnL>
                      <a:noFill/>
                    </a:lnL>
                    <a:lnR>
                      <a:noFill/>
                    </a:lnR>
                    <a:lnT>
                      <a:noFill/>
                    </a:lnT>
                    <a:lnB>
                      <a:noFill/>
                    </a:lnB>
                    <a:solidFill>
                      <a:srgbClr val="FFFF00"/>
                    </a:solidFill>
                  </a:tcPr>
                </a:tc>
                <a:tc>
                  <a:txBody>
                    <a:bodyPr/>
                    <a:lstStyle/>
                    <a:p>
                      <a:pPr algn="r" fontAlgn="b"/>
                      <a:r>
                        <a:rPr lang="es-EC" sz="1200" b="1" i="0" u="none" strike="noStrike">
                          <a:solidFill>
                            <a:srgbClr val="000000"/>
                          </a:solidFill>
                          <a:effectLst/>
                          <a:latin typeface="Calibri" panose="020F0502020204030204" pitchFamily="34" charset="0"/>
                        </a:rPr>
                        <a:t>1.825.816,76</a:t>
                      </a:r>
                    </a:p>
                  </a:txBody>
                  <a:tcPr marL="7620" marR="7620" marT="7620" marB="0" anchor="b">
                    <a:lnL>
                      <a:noFill/>
                    </a:lnL>
                    <a:lnR>
                      <a:noFill/>
                    </a:lnR>
                    <a:lnT>
                      <a:noFill/>
                    </a:lnT>
                    <a:lnB>
                      <a:noFill/>
                    </a:lnB>
                    <a:solidFill>
                      <a:srgbClr val="FFFF00"/>
                    </a:solidFill>
                  </a:tcPr>
                </a:tc>
                <a:tc>
                  <a:txBody>
                    <a:bodyPr/>
                    <a:lstStyle/>
                    <a:p>
                      <a:pPr algn="r" fontAlgn="b"/>
                      <a:r>
                        <a:rPr lang="es-EC" sz="1200" b="1" i="0" u="none" strike="noStrike">
                          <a:solidFill>
                            <a:srgbClr val="000000"/>
                          </a:solidFill>
                          <a:effectLst/>
                          <a:latin typeface="Calibri" panose="020F0502020204030204" pitchFamily="34" charset="0"/>
                        </a:rPr>
                        <a:t>1.947.697,80</a:t>
                      </a:r>
                    </a:p>
                  </a:txBody>
                  <a:tcPr marL="7620" marR="7620" marT="7620" marB="0" anchor="b">
                    <a:lnL>
                      <a:noFill/>
                    </a:lnL>
                    <a:lnR>
                      <a:noFill/>
                    </a:lnR>
                    <a:lnT>
                      <a:noFill/>
                    </a:lnT>
                    <a:lnB>
                      <a:noFill/>
                    </a:lnB>
                    <a:solidFill>
                      <a:srgbClr val="FFFF00"/>
                    </a:solidFill>
                  </a:tcPr>
                </a:tc>
                <a:tc>
                  <a:txBody>
                    <a:bodyPr/>
                    <a:lstStyle/>
                    <a:p>
                      <a:pPr algn="r" fontAlgn="b"/>
                      <a:r>
                        <a:rPr lang="es-EC" sz="1200" b="1" i="0" u="none" strike="noStrike">
                          <a:solidFill>
                            <a:srgbClr val="000000"/>
                          </a:solidFill>
                          <a:effectLst/>
                          <a:latin typeface="Calibri" panose="020F0502020204030204" pitchFamily="34" charset="0"/>
                        </a:rPr>
                        <a:t>1.960.694,37</a:t>
                      </a:r>
                    </a:p>
                  </a:txBody>
                  <a:tcPr marL="7620" marR="7620" marT="7620" marB="0" anchor="b">
                    <a:lnL>
                      <a:noFill/>
                    </a:lnL>
                    <a:lnR>
                      <a:noFill/>
                    </a:lnR>
                    <a:lnT>
                      <a:noFill/>
                    </a:lnT>
                    <a:lnB>
                      <a:noFill/>
                    </a:lnB>
                    <a:solidFill>
                      <a:srgbClr val="FFFF00"/>
                    </a:solidFill>
                  </a:tcPr>
                </a:tc>
                <a:tc>
                  <a:txBody>
                    <a:bodyPr/>
                    <a:lstStyle/>
                    <a:p>
                      <a:pPr algn="r" fontAlgn="b"/>
                      <a:r>
                        <a:rPr lang="es-EC" sz="1200" b="1" i="0" u="none" strike="noStrike">
                          <a:solidFill>
                            <a:srgbClr val="000000"/>
                          </a:solidFill>
                          <a:effectLst/>
                          <a:latin typeface="Calibri" panose="020F0502020204030204" pitchFamily="34" charset="0"/>
                        </a:rPr>
                        <a:t>1.915.025,26</a:t>
                      </a:r>
                    </a:p>
                  </a:txBody>
                  <a:tcPr marL="7620" marR="7620" marT="7620" marB="0" anchor="b">
                    <a:lnL>
                      <a:noFill/>
                    </a:lnL>
                    <a:lnR>
                      <a:noFill/>
                    </a:lnR>
                    <a:lnT>
                      <a:noFill/>
                    </a:lnT>
                    <a:lnB>
                      <a:noFill/>
                    </a:lnB>
                    <a:solidFill>
                      <a:srgbClr val="FFFF00"/>
                    </a:solidFill>
                  </a:tcPr>
                </a:tc>
                <a:tc>
                  <a:txBody>
                    <a:bodyPr/>
                    <a:lstStyle/>
                    <a:p>
                      <a:pPr algn="r" fontAlgn="b"/>
                      <a:r>
                        <a:rPr lang="es-EC" sz="1200" b="1" i="0" u="none" strike="noStrike" dirty="0">
                          <a:solidFill>
                            <a:srgbClr val="000000"/>
                          </a:solidFill>
                          <a:effectLst/>
                          <a:latin typeface="Calibri" panose="020F0502020204030204" pitchFamily="34" charset="0"/>
                        </a:rPr>
                        <a:t>1.623.977,55</a:t>
                      </a:r>
                    </a:p>
                  </a:txBody>
                  <a:tcPr marL="7620" marR="7620" marT="7620" marB="0" anchor="b">
                    <a:lnL>
                      <a:noFill/>
                    </a:lnL>
                    <a:lnR>
                      <a:noFill/>
                    </a:lnR>
                    <a:lnT>
                      <a:noFill/>
                    </a:lnT>
                    <a:lnB>
                      <a:noFill/>
                    </a:lnB>
                    <a:solidFill>
                      <a:srgbClr val="FFFF00"/>
                    </a:solidFill>
                  </a:tcPr>
                </a:tc>
                <a:extLst>
                  <a:ext uri="{0D108BD9-81ED-4DB2-BD59-A6C34878D82A}">
                    <a16:rowId xmlns:a16="http://schemas.microsoft.com/office/drawing/2014/main" val="533986638"/>
                  </a:ext>
                </a:extLst>
              </a:tr>
              <a:tr h="304028">
                <a:tc>
                  <a:txBody>
                    <a:bodyPr/>
                    <a:lstStyle/>
                    <a:p>
                      <a:pPr algn="l" fontAlgn="b"/>
                      <a:r>
                        <a:rPr lang="es-EC" sz="1200" b="0" i="0" u="none" strike="noStrike">
                          <a:solidFill>
                            <a:srgbClr val="000000"/>
                          </a:solidFill>
                          <a:effectLst/>
                          <a:latin typeface="Calibri" panose="020F0502020204030204" pitchFamily="34" charset="0"/>
                        </a:rPr>
                        <a:t>02,08</a:t>
                      </a:r>
                    </a:p>
                  </a:txBody>
                  <a:tcPr marL="7620" marR="7620" marT="7620" marB="0" anchor="b">
                    <a:lnL>
                      <a:noFill/>
                    </a:lnL>
                    <a:lnR>
                      <a:noFill/>
                    </a:lnR>
                    <a:lnT>
                      <a:noFill/>
                    </a:lnT>
                    <a:lnB>
                      <a:noFill/>
                    </a:lnB>
                  </a:tcPr>
                </a:tc>
                <a:tc>
                  <a:txBody>
                    <a:bodyPr/>
                    <a:lstStyle/>
                    <a:p>
                      <a:pPr algn="l" fontAlgn="b"/>
                      <a:r>
                        <a:rPr lang="es-EC" sz="1200" b="0" i="0" u="none" strike="noStrike">
                          <a:solidFill>
                            <a:srgbClr val="000000"/>
                          </a:solidFill>
                          <a:effectLst/>
                          <a:latin typeface="Calibri" panose="020F0502020204030204" pitchFamily="34" charset="0"/>
                        </a:rPr>
                        <a:t>FORTALECIMIENTO EMPRESARIAL ADMINISTRATIVO</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1.755.710,58</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1.093.597,98</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688.695,36</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671.019,72</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808.391,70</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777.308,00</a:t>
                      </a:r>
                    </a:p>
                  </a:txBody>
                  <a:tcPr marL="7620" marR="7620" marT="7620" marB="0" anchor="b">
                    <a:lnL>
                      <a:noFill/>
                    </a:lnL>
                    <a:lnR>
                      <a:noFill/>
                    </a:lnR>
                    <a:lnT>
                      <a:noFill/>
                    </a:lnT>
                    <a:lnB>
                      <a:noFill/>
                    </a:lnB>
                  </a:tcPr>
                </a:tc>
                <a:tc>
                  <a:txBody>
                    <a:bodyPr/>
                    <a:lstStyle/>
                    <a:p>
                      <a:pPr algn="r" fontAlgn="b"/>
                      <a:r>
                        <a:rPr lang="es-EC" sz="1200" b="0" i="0" u="none" strike="noStrike" dirty="0">
                          <a:solidFill>
                            <a:srgbClr val="000000"/>
                          </a:solidFill>
                          <a:effectLst/>
                          <a:latin typeface="Calibri" panose="020F0502020204030204" pitchFamily="34" charset="0"/>
                        </a:rPr>
                        <a:t>804.097,69</a:t>
                      </a:r>
                    </a:p>
                  </a:txBody>
                  <a:tcPr marL="7620" marR="7620" marT="7620" marB="0" anchor="b">
                    <a:lnL>
                      <a:noFill/>
                    </a:lnL>
                    <a:lnR>
                      <a:noFill/>
                    </a:lnR>
                    <a:lnT>
                      <a:noFill/>
                    </a:lnT>
                    <a:lnB>
                      <a:noFill/>
                    </a:lnB>
                  </a:tcPr>
                </a:tc>
                <a:extLst>
                  <a:ext uri="{0D108BD9-81ED-4DB2-BD59-A6C34878D82A}">
                    <a16:rowId xmlns:a16="http://schemas.microsoft.com/office/drawing/2014/main" val="786661627"/>
                  </a:ext>
                </a:extLst>
              </a:tr>
              <a:tr h="304028">
                <a:tc>
                  <a:txBody>
                    <a:bodyPr/>
                    <a:lstStyle/>
                    <a:p>
                      <a:pPr algn="l" fontAlgn="b"/>
                      <a:r>
                        <a:rPr lang="es-EC" sz="1200" b="0" i="0" u="none" strike="noStrike">
                          <a:solidFill>
                            <a:srgbClr val="000000"/>
                          </a:solidFill>
                          <a:effectLst/>
                          <a:latin typeface="Calibri" panose="020F0502020204030204" pitchFamily="34" charset="0"/>
                        </a:rPr>
                        <a:t>2,09</a:t>
                      </a:r>
                    </a:p>
                  </a:txBody>
                  <a:tcPr marL="7620" marR="7620" marT="7620" marB="0" anchor="b">
                    <a:lnL>
                      <a:noFill/>
                    </a:lnL>
                    <a:lnR>
                      <a:noFill/>
                    </a:lnR>
                    <a:lnT>
                      <a:noFill/>
                    </a:lnT>
                    <a:lnB>
                      <a:noFill/>
                    </a:lnB>
                  </a:tcPr>
                </a:tc>
                <a:tc>
                  <a:txBody>
                    <a:bodyPr/>
                    <a:lstStyle/>
                    <a:p>
                      <a:pPr algn="l" fontAlgn="b"/>
                      <a:r>
                        <a:rPr lang="es-EC" sz="1200" b="0" i="0" u="none" strike="noStrike">
                          <a:solidFill>
                            <a:srgbClr val="000000"/>
                          </a:solidFill>
                          <a:effectLst/>
                          <a:latin typeface="Calibri" panose="020F0502020204030204" pitchFamily="34" charset="0"/>
                        </a:rPr>
                        <a:t>FORTALECIMIENTO EMPRESARIAL TALENTO HUMANO</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993.481,08</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1.035.815,60</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1.137.121,40</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1.276.678,08</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1.152.302,67</a:t>
                      </a:r>
                    </a:p>
                  </a:txBody>
                  <a:tcPr marL="7620" marR="7620" marT="7620" marB="0" anchor="b">
                    <a:lnL>
                      <a:noFill/>
                    </a:lnL>
                    <a:lnR>
                      <a:noFill/>
                    </a:lnR>
                    <a:lnT>
                      <a:noFill/>
                    </a:lnT>
                    <a:lnB>
                      <a:noFill/>
                    </a:lnB>
                  </a:tcPr>
                </a:tc>
                <a:tc>
                  <a:txBody>
                    <a:bodyPr/>
                    <a:lstStyle/>
                    <a:p>
                      <a:pPr algn="r" fontAlgn="b"/>
                      <a:r>
                        <a:rPr lang="es-EC" sz="1200" b="0" i="0" u="none" strike="noStrike">
                          <a:solidFill>
                            <a:srgbClr val="000000"/>
                          </a:solidFill>
                          <a:effectLst/>
                          <a:latin typeface="Calibri" panose="020F0502020204030204" pitchFamily="34" charset="0"/>
                        </a:rPr>
                        <a:t>1.137.717,26</a:t>
                      </a:r>
                    </a:p>
                  </a:txBody>
                  <a:tcPr marL="7620" marR="7620" marT="7620" marB="0" anchor="b">
                    <a:lnL>
                      <a:noFill/>
                    </a:lnL>
                    <a:lnR>
                      <a:noFill/>
                    </a:lnR>
                    <a:lnT>
                      <a:noFill/>
                    </a:lnT>
                    <a:lnB>
                      <a:noFill/>
                    </a:lnB>
                  </a:tcPr>
                </a:tc>
                <a:tc>
                  <a:txBody>
                    <a:bodyPr/>
                    <a:lstStyle/>
                    <a:p>
                      <a:pPr algn="r" fontAlgn="b"/>
                      <a:r>
                        <a:rPr lang="es-EC" sz="1200" b="0" i="0" u="none" strike="noStrike" dirty="0">
                          <a:solidFill>
                            <a:srgbClr val="000000"/>
                          </a:solidFill>
                          <a:effectLst/>
                          <a:latin typeface="Calibri" panose="020F0502020204030204" pitchFamily="34" charset="0"/>
                        </a:rPr>
                        <a:t>819.879,86</a:t>
                      </a:r>
                    </a:p>
                  </a:txBody>
                  <a:tcPr marL="7620" marR="7620" marT="7620" marB="0" anchor="b">
                    <a:lnL>
                      <a:noFill/>
                    </a:lnL>
                    <a:lnR>
                      <a:noFill/>
                    </a:lnR>
                    <a:lnT>
                      <a:noFill/>
                    </a:lnT>
                    <a:lnB>
                      <a:noFill/>
                    </a:lnB>
                  </a:tcPr>
                </a:tc>
                <a:extLst>
                  <a:ext uri="{0D108BD9-81ED-4DB2-BD59-A6C34878D82A}">
                    <a16:rowId xmlns:a16="http://schemas.microsoft.com/office/drawing/2014/main" val="3900506755"/>
                  </a:ext>
                </a:extLst>
              </a:tr>
              <a:tr h="304028">
                <a:tc>
                  <a:txBody>
                    <a:bodyPr/>
                    <a:lstStyle/>
                    <a:p>
                      <a:pPr algn="l" fontAlgn="b"/>
                      <a:endParaRPr lang="es-EC" sz="12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s-EC" sz="12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s-EC" sz="12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s-EC" sz="12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s-EC" sz="12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s-EC" sz="12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s-EC" sz="12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s-EC" sz="12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s-EC" sz="12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566464479"/>
                  </a:ext>
                </a:extLst>
              </a:tr>
              <a:tr h="304028">
                <a:tc>
                  <a:txBody>
                    <a:bodyPr/>
                    <a:lstStyle/>
                    <a:p>
                      <a:pPr algn="l" fontAlgn="b"/>
                      <a:endParaRPr lang="es-EC" sz="12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es-EC" sz="1200" b="1" i="0" u="none" strike="noStrike">
                          <a:solidFill>
                            <a:srgbClr val="000000"/>
                          </a:solidFill>
                          <a:effectLst/>
                          <a:latin typeface="Calibri" panose="020F0502020204030204" pitchFamily="34" charset="0"/>
                        </a:rPr>
                        <a:t>TOTALES</a:t>
                      </a:r>
                    </a:p>
                  </a:txBody>
                  <a:tcPr marL="7620" marR="7620" marT="7620" marB="0" anchor="b">
                    <a:lnL>
                      <a:noFill/>
                    </a:lnL>
                    <a:lnR>
                      <a:noFill/>
                    </a:lnR>
                    <a:lnT>
                      <a:noFill/>
                    </a:lnT>
                    <a:lnB>
                      <a:noFill/>
                    </a:lnB>
                    <a:solidFill>
                      <a:srgbClr val="F4B084"/>
                    </a:solidFill>
                  </a:tcPr>
                </a:tc>
                <a:tc>
                  <a:txBody>
                    <a:bodyPr/>
                    <a:lstStyle/>
                    <a:p>
                      <a:pPr algn="r" fontAlgn="b"/>
                      <a:r>
                        <a:rPr lang="es-EC" sz="1200" b="1" i="0" u="none" strike="noStrike">
                          <a:solidFill>
                            <a:srgbClr val="000000"/>
                          </a:solidFill>
                          <a:effectLst/>
                          <a:latin typeface="Calibri" panose="020F0502020204030204" pitchFamily="34" charset="0"/>
                        </a:rPr>
                        <a:t>10.409.350,89</a:t>
                      </a:r>
                    </a:p>
                  </a:txBody>
                  <a:tcPr marL="7620" marR="7620" marT="7620" marB="0" anchor="b">
                    <a:lnL>
                      <a:noFill/>
                    </a:lnL>
                    <a:lnR>
                      <a:noFill/>
                    </a:lnR>
                    <a:lnT>
                      <a:noFill/>
                    </a:lnT>
                    <a:lnB>
                      <a:noFill/>
                    </a:lnB>
                    <a:solidFill>
                      <a:srgbClr val="F4B084"/>
                    </a:solidFill>
                  </a:tcPr>
                </a:tc>
                <a:tc>
                  <a:txBody>
                    <a:bodyPr/>
                    <a:lstStyle/>
                    <a:p>
                      <a:pPr algn="r" fontAlgn="b"/>
                      <a:r>
                        <a:rPr lang="es-EC" sz="1200" b="1" i="0" u="none" strike="noStrike">
                          <a:solidFill>
                            <a:srgbClr val="000000"/>
                          </a:solidFill>
                          <a:effectLst/>
                          <a:latin typeface="Calibri" panose="020F0502020204030204" pitchFamily="34" charset="0"/>
                        </a:rPr>
                        <a:t>7.235.594,11</a:t>
                      </a:r>
                    </a:p>
                  </a:txBody>
                  <a:tcPr marL="7620" marR="7620" marT="7620" marB="0" anchor="b">
                    <a:lnL>
                      <a:noFill/>
                    </a:lnL>
                    <a:lnR>
                      <a:noFill/>
                    </a:lnR>
                    <a:lnT>
                      <a:noFill/>
                    </a:lnT>
                    <a:lnB>
                      <a:noFill/>
                    </a:lnB>
                    <a:solidFill>
                      <a:srgbClr val="F4B084"/>
                    </a:solidFill>
                  </a:tcPr>
                </a:tc>
                <a:tc>
                  <a:txBody>
                    <a:bodyPr/>
                    <a:lstStyle/>
                    <a:p>
                      <a:pPr algn="r" fontAlgn="b"/>
                      <a:r>
                        <a:rPr lang="es-EC" sz="1200" b="1" i="0" u="none" strike="noStrike">
                          <a:solidFill>
                            <a:srgbClr val="000000"/>
                          </a:solidFill>
                          <a:effectLst/>
                          <a:latin typeface="Calibri" panose="020F0502020204030204" pitchFamily="34" charset="0"/>
                        </a:rPr>
                        <a:t>6.748.078,28</a:t>
                      </a:r>
                    </a:p>
                  </a:txBody>
                  <a:tcPr marL="7620" marR="7620" marT="7620" marB="0" anchor="b">
                    <a:lnL>
                      <a:noFill/>
                    </a:lnL>
                    <a:lnR>
                      <a:noFill/>
                    </a:lnR>
                    <a:lnT>
                      <a:noFill/>
                    </a:lnT>
                    <a:lnB>
                      <a:noFill/>
                    </a:lnB>
                    <a:solidFill>
                      <a:srgbClr val="F4B084"/>
                    </a:solidFill>
                  </a:tcPr>
                </a:tc>
                <a:tc>
                  <a:txBody>
                    <a:bodyPr/>
                    <a:lstStyle/>
                    <a:p>
                      <a:pPr algn="r" fontAlgn="b"/>
                      <a:r>
                        <a:rPr lang="es-EC" sz="1200" b="1" i="0" u="none" strike="noStrike">
                          <a:solidFill>
                            <a:srgbClr val="000000"/>
                          </a:solidFill>
                          <a:effectLst/>
                          <a:latin typeface="Calibri" panose="020F0502020204030204" pitchFamily="34" charset="0"/>
                        </a:rPr>
                        <a:t>6.096.265,35</a:t>
                      </a:r>
                    </a:p>
                  </a:txBody>
                  <a:tcPr marL="7620" marR="7620" marT="7620" marB="0" anchor="b">
                    <a:lnL>
                      <a:noFill/>
                    </a:lnL>
                    <a:lnR>
                      <a:noFill/>
                    </a:lnR>
                    <a:lnT>
                      <a:noFill/>
                    </a:lnT>
                    <a:lnB>
                      <a:noFill/>
                    </a:lnB>
                    <a:solidFill>
                      <a:srgbClr val="F4B084"/>
                    </a:solidFill>
                  </a:tcPr>
                </a:tc>
                <a:tc>
                  <a:txBody>
                    <a:bodyPr/>
                    <a:lstStyle/>
                    <a:p>
                      <a:pPr algn="r" fontAlgn="b"/>
                      <a:r>
                        <a:rPr lang="es-EC" sz="1200" b="1" i="0" u="none" strike="noStrike">
                          <a:solidFill>
                            <a:srgbClr val="000000"/>
                          </a:solidFill>
                          <a:effectLst/>
                          <a:latin typeface="Calibri" panose="020F0502020204030204" pitchFamily="34" charset="0"/>
                        </a:rPr>
                        <a:t>7.309.126,06</a:t>
                      </a:r>
                    </a:p>
                  </a:txBody>
                  <a:tcPr marL="7620" marR="7620" marT="7620" marB="0" anchor="b">
                    <a:lnL>
                      <a:noFill/>
                    </a:lnL>
                    <a:lnR>
                      <a:noFill/>
                    </a:lnR>
                    <a:lnT>
                      <a:noFill/>
                    </a:lnT>
                    <a:lnB>
                      <a:noFill/>
                    </a:lnB>
                    <a:solidFill>
                      <a:srgbClr val="F4B084"/>
                    </a:solidFill>
                  </a:tcPr>
                </a:tc>
                <a:tc>
                  <a:txBody>
                    <a:bodyPr/>
                    <a:lstStyle/>
                    <a:p>
                      <a:pPr algn="r" fontAlgn="b"/>
                      <a:r>
                        <a:rPr lang="es-EC" sz="1200" b="1" i="0" u="none" strike="noStrike">
                          <a:solidFill>
                            <a:srgbClr val="000000"/>
                          </a:solidFill>
                          <a:effectLst/>
                          <a:latin typeface="Calibri" panose="020F0502020204030204" pitchFamily="34" charset="0"/>
                        </a:rPr>
                        <a:t>7.511.725,38</a:t>
                      </a:r>
                    </a:p>
                  </a:txBody>
                  <a:tcPr marL="7620" marR="7620" marT="7620" marB="0" anchor="b">
                    <a:lnL>
                      <a:noFill/>
                    </a:lnL>
                    <a:lnR>
                      <a:noFill/>
                    </a:lnR>
                    <a:lnT>
                      <a:noFill/>
                    </a:lnT>
                    <a:lnB>
                      <a:noFill/>
                    </a:lnB>
                    <a:solidFill>
                      <a:srgbClr val="F4B084"/>
                    </a:solidFill>
                  </a:tcPr>
                </a:tc>
                <a:tc>
                  <a:txBody>
                    <a:bodyPr/>
                    <a:lstStyle/>
                    <a:p>
                      <a:pPr algn="r" fontAlgn="b"/>
                      <a:r>
                        <a:rPr lang="es-EC" sz="1200" b="1" i="0" u="none" strike="noStrike" dirty="0">
                          <a:solidFill>
                            <a:srgbClr val="000000"/>
                          </a:solidFill>
                          <a:effectLst/>
                          <a:latin typeface="Calibri" panose="020F0502020204030204" pitchFamily="34" charset="0"/>
                        </a:rPr>
                        <a:t>4.790.600,00</a:t>
                      </a:r>
                    </a:p>
                  </a:txBody>
                  <a:tcPr marL="7620" marR="7620" marT="7620" marB="0" anchor="b">
                    <a:lnL>
                      <a:noFill/>
                    </a:lnL>
                    <a:lnR>
                      <a:noFill/>
                    </a:lnR>
                    <a:lnT>
                      <a:noFill/>
                    </a:lnT>
                    <a:lnB>
                      <a:noFill/>
                    </a:lnB>
                    <a:solidFill>
                      <a:srgbClr val="F4B084"/>
                    </a:solidFill>
                  </a:tcPr>
                </a:tc>
                <a:extLst>
                  <a:ext uri="{0D108BD9-81ED-4DB2-BD59-A6C34878D82A}">
                    <a16:rowId xmlns:a16="http://schemas.microsoft.com/office/drawing/2014/main" val="2908770910"/>
                  </a:ext>
                </a:extLst>
              </a:tr>
            </a:tbl>
          </a:graphicData>
        </a:graphic>
      </p:graphicFrame>
      <p:cxnSp>
        <p:nvCxnSpPr>
          <p:cNvPr id="4" name="Conector recto 3"/>
          <p:cNvCxnSpPr/>
          <p:nvPr/>
        </p:nvCxnSpPr>
        <p:spPr>
          <a:xfrm>
            <a:off x="10724322" y="1180619"/>
            <a:ext cx="69574" cy="456042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11794602" y="1180619"/>
            <a:ext cx="0" cy="456042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0630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E109313-B55A-214D-A7DA-587F6D03FC9A}"/>
              </a:ext>
            </a:extLst>
          </p:cNvPr>
          <p:cNvSpPr txBox="1"/>
          <p:nvPr/>
        </p:nvSpPr>
        <p:spPr>
          <a:xfrm>
            <a:off x="0" y="100371"/>
            <a:ext cx="8386403" cy="369332"/>
          </a:xfrm>
          <a:prstGeom prst="rect">
            <a:avLst/>
          </a:prstGeom>
          <a:solidFill>
            <a:srgbClr val="EC5239"/>
          </a:solidFill>
        </p:spPr>
        <p:txBody>
          <a:bodyPr wrap="square" rtlCol="0">
            <a:spAutoFit/>
          </a:bodyPr>
          <a:lstStyle/>
          <a:p>
            <a:r>
              <a:rPr lang="es-EC" b="1" dirty="0" smtClean="0">
                <a:solidFill>
                  <a:schemeClr val="bg1"/>
                </a:solidFill>
                <a:latin typeface="Gotham Bold" panose="02000504050000020004" pitchFamily="2" charset="0"/>
              </a:rPr>
              <a:t>PRESUPUESTO 2021 (MI CIUDAD)</a:t>
            </a:r>
            <a:endParaRPr lang="es-EC" b="1" dirty="0">
              <a:solidFill>
                <a:schemeClr val="bg1"/>
              </a:solidFill>
              <a:latin typeface="Gotham Bold" panose="02000504050000020004" pitchFamily="2" charset="0"/>
            </a:endParaRPr>
          </a:p>
        </p:txBody>
      </p:sp>
      <p:sp>
        <p:nvSpPr>
          <p:cNvPr id="6" name="CuadroTexto 5">
            <a:extLst>
              <a:ext uri="{FF2B5EF4-FFF2-40B4-BE49-F238E27FC236}">
                <a16:creationId xmlns:a16="http://schemas.microsoft.com/office/drawing/2014/main" id="{36FCEF89-25B0-F740-B857-37330F779741}"/>
              </a:ext>
            </a:extLst>
          </p:cNvPr>
          <p:cNvSpPr txBox="1"/>
          <p:nvPr/>
        </p:nvSpPr>
        <p:spPr>
          <a:xfrm>
            <a:off x="256854" y="483654"/>
            <a:ext cx="6945330" cy="369332"/>
          </a:xfrm>
          <a:prstGeom prst="rect">
            <a:avLst/>
          </a:prstGeom>
          <a:noFill/>
        </p:spPr>
        <p:txBody>
          <a:bodyPr wrap="square" rtlCol="0">
            <a:spAutoFit/>
          </a:bodyPr>
          <a:lstStyle/>
          <a:p>
            <a:r>
              <a:rPr lang="es-EC" b="1" dirty="0" smtClean="0">
                <a:solidFill>
                  <a:srgbClr val="EC5239"/>
                </a:solidFill>
                <a:latin typeface="Gotham Bold" panose="02000504050000020004" pitchFamily="2" charset="0"/>
              </a:rPr>
              <a:t>Programa / Proyectos</a:t>
            </a:r>
            <a:endParaRPr lang="es-EC" b="1" dirty="0">
              <a:solidFill>
                <a:srgbClr val="EC5239"/>
              </a:solidFill>
              <a:latin typeface="Gotham Bold" panose="02000504050000020004" pitchFamily="2" charset="0"/>
            </a:endParaRPr>
          </a:p>
        </p:txBody>
      </p:sp>
      <p:sp>
        <p:nvSpPr>
          <p:cNvPr id="8" name="Rectángulo 7">
            <a:extLst>
              <a:ext uri="{FF2B5EF4-FFF2-40B4-BE49-F238E27FC236}">
                <a16:creationId xmlns:a16="http://schemas.microsoft.com/office/drawing/2014/main" id="{F859B206-D332-9343-BD8A-DF3B43E3523F}"/>
              </a:ext>
            </a:extLst>
          </p:cNvPr>
          <p:cNvSpPr/>
          <p:nvPr/>
        </p:nvSpPr>
        <p:spPr>
          <a:xfrm>
            <a:off x="3373052" y="587737"/>
            <a:ext cx="5471690" cy="212858"/>
          </a:xfrm>
          <a:prstGeom prst="rect">
            <a:avLst/>
          </a:prstGeom>
          <a:solidFill>
            <a:srgbClr val="EC5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C" b="1" dirty="0">
              <a:solidFill>
                <a:schemeClr val="bg1"/>
              </a:solidFill>
              <a:latin typeface="Gotham Bold" panose="02000504050000020004" pitchFamily="2"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2476136519"/>
              </p:ext>
            </p:extLst>
          </p:nvPr>
        </p:nvGraphicFramePr>
        <p:xfrm>
          <a:off x="822956" y="1219924"/>
          <a:ext cx="10862981" cy="4488149"/>
        </p:xfrm>
        <a:graphic>
          <a:graphicData uri="http://schemas.openxmlformats.org/drawingml/2006/table">
            <a:tbl>
              <a:tblPr/>
              <a:tblGrid>
                <a:gridCol w="2280462">
                  <a:extLst>
                    <a:ext uri="{9D8B030D-6E8A-4147-A177-3AD203B41FA5}">
                      <a16:colId xmlns:a16="http://schemas.microsoft.com/office/drawing/2014/main" val="2258694090"/>
                    </a:ext>
                  </a:extLst>
                </a:gridCol>
                <a:gridCol w="2890982">
                  <a:extLst>
                    <a:ext uri="{9D8B030D-6E8A-4147-A177-3AD203B41FA5}">
                      <a16:colId xmlns:a16="http://schemas.microsoft.com/office/drawing/2014/main" val="3589238733"/>
                    </a:ext>
                  </a:extLst>
                </a:gridCol>
                <a:gridCol w="1588655">
                  <a:extLst>
                    <a:ext uri="{9D8B030D-6E8A-4147-A177-3AD203B41FA5}">
                      <a16:colId xmlns:a16="http://schemas.microsoft.com/office/drawing/2014/main" val="3418985252"/>
                    </a:ext>
                  </a:extLst>
                </a:gridCol>
                <a:gridCol w="1491383">
                  <a:extLst>
                    <a:ext uri="{9D8B030D-6E8A-4147-A177-3AD203B41FA5}">
                      <a16:colId xmlns:a16="http://schemas.microsoft.com/office/drawing/2014/main" val="3906252045"/>
                    </a:ext>
                  </a:extLst>
                </a:gridCol>
                <a:gridCol w="1292714">
                  <a:extLst>
                    <a:ext uri="{9D8B030D-6E8A-4147-A177-3AD203B41FA5}">
                      <a16:colId xmlns:a16="http://schemas.microsoft.com/office/drawing/2014/main" val="2554277190"/>
                    </a:ext>
                  </a:extLst>
                </a:gridCol>
                <a:gridCol w="1318785">
                  <a:extLst>
                    <a:ext uri="{9D8B030D-6E8A-4147-A177-3AD203B41FA5}">
                      <a16:colId xmlns:a16="http://schemas.microsoft.com/office/drawing/2014/main" val="293429907"/>
                    </a:ext>
                  </a:extLst>
                </a:gridCol>
              </a:tblGrid>
              <a:tr h="167048">
                <a:tc rowSpan="3">
                  <a:txBody>
                    <a:bodyPr/>
                    <a:lstStyle/>
                    <a:p>
                      <a:pPr algn="ctr" fontAlgn="ctr"/>
                      <a:r>
                        <a:rPr lang="es-EC" sz="1000" b="1" i="0" u="none" strike="noStrike">
                          <a:solidFill>
                            <a:srgbClr val="000000"/>
                          </a:solidFill>
                          <a:effectLst/>
                          <a:latin typeface="Calibri" panose="020F0502020204030204" pitchFamily="34" charset="0"/>
                        </a:rPr>
                        <a:t>PROGRAMA</a:t>
                      </a:r>
                    </a:p>
                  </a:txBody>
                  <a:tcPr marL="7388" marR="7388" marT="7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s-EC" sz="1000" b="1" i="0" u="none" strike="noStrike">
                          <a:solidFill>
                            <a:srgbClr val="000000"/>
                          </a:solidFill>
                          <a:effectLst/>
                          <a:latin typeface="Calibri" panose="020F0502020204030204" pitchFamily="34" charset="0"/>
                        </a:rPr>
                        <a:t>PROYECTO</a:t>
                      </a:r>
                    </a:p>
                  </a:txBody>
                  <a:tcPr marL="7388" marR="7388" marT="7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s-EC" sz="1000" b="1" i="0" u="none" strike="noStrike">
                          <a:solidFill>
                            <a:srgbClr val="000000"/>
                          </a:solidFill>
                          <a:effectLst/>
                          <a:latin typeface="Calibri" panose="020F0502020204030204" pitchFamily="34" charset="0"/>
                        </a:rPr>
                        <a:t> PRESUPUESTO </a:t>
                      </a:r>
                    </a:p>
                  </a:txBody>
                  <a:tcPr marL="7388" marR="7388" marT="7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s-EC"/>
                    </a:p>
                  </a:txBody>
                  <a:tcPr/>
                </a:tc>
                <a:tc hMerge="1">
                  <a:txBody>
                    <a:bodyPr/>
                    <a:lstStyle/>
                    <a:p>
                      <a:endParaRPr lang="es-EC"/>
                    </a:p>
                  </a:txBody>
                  <a:tcPr/>
                </a:tc>
                <a:tc rowSpan="3">
                  <a:txBody>
                    <a:bodyPr/>
                    <a:lstStyle/>
                    <a:p>
                      <a:pPr algn="ctr" fontAlgn="ctr"/>
                      <a:r>
                        <a:rPr lang="es-EC" sz="1000" b="1" i="0" u="none" strike="noStrike">
                          <a:solidFill>
                            <a:srgbClr val="000000"/>
                          </a:solidFill>
                          <a:effectLst/>
                          <a:latin typeface="Calibri" panose="020F0502020204030204" pitchFamily="34" charset="0"/>
                        </a:rPr>
                        <a:t>TOTALES</a:t>
                      </a:r>
                    </a:p>
                  </a:txBody>
                  <a:tcPr marL="7388" marR="7388" marT="7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5534030"/>
                  </a:ext>
                </a:extLst>
              </a:tr>
              <a:tr h="334096">
                <a:tc vMerge="1">
                  <a:txBody>
                    <a:bodyPr/>
                    <a:lstStyle/>
                    <a:p>
                      <a:endParaRPr lang="es-EC"/>
                    </a:p>
                  </a:txBody>
                  <a:tcPr/>
                </a:tc>
                <a:tc vMerge="1">
                  <a:txBody>
                    <a:bodyPr/>
                    <a:lstStyle/>
                    <a:p>
                      <a:endParaRPr lang="es-EC"/>
                    </a:p>
                  </a:txBody>
                  <a:tcPr/>
                </a:tc>
                <a:tc>
                  <a:txBody>
                    <a:bodyPr/>
                    <a:lstStyle/>
                    <a:p>
                      <a:pPr algn="ctr" fontAlgn="ctr"/>
                      <a:r>
                        <a:rPr lang="es-EC" sz="1000" b="1" i="0" u="none" strike="noStrike" dirty="0">
                          <a:solidFill>
                            <a:srgbClr val="FF0000"/>
                          </a:solidFill>
                          <a:effectLst/>
                          <a:latin typeface="Calibri" panose="020F0502020204030204" pitchFamily="34" charset="0"/>
                        </a:rPr>
                        <a:t> RECURSOS MUNICIPALES </a:t>
                      </a:r>
                    </a:p>
                  </a:txBody>
                  <a:tcPr marL="7388" marR="7388" marT="73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s-EC" sz="1000" b="1" i="0" u="none" strike="noStrike">
                          <a:solidFill>
                            <a:srgbClr val="000000"/>
                          </a:solidFill>
                          <a:effectLst/>
                          <a:latin typeface="Calibri" panose="020F0502020204030204" pitchFamily="34" charset="0"/>
                        </a:rPr>
                        <a:t> RECURSOS MUNICIPALES </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EC" sz="1000" b="1" i="0" u="none" strike="noStrike">
                          <a:solidFill>
                            <a:srgbClr val="000000"/>
                          </a:solidFill>
                          <a:effectLst/>
                          <a:latin typeface="Calibri" panose="020F0502020204030204" pitchFamily="34" charset="0"/>
                        </a:rPr>
                        <a:t> FONDOS PROPIOS </a:t>
                      </a:r>
                    </a:p>
                  </a:txBody>
                  <a:tcPr marL="7388" marR="7388" marT="73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vMerge="1">
                  <a:txBody>
                    <a:bodyPr/>
                    <a:lstStyle/>
                    <a:p>
                      <a:endParaRPr lang="es-EC"/>
                    </a:p>
                  </a:txBody>
                  <a:tcPr/>
                </a:tc>
                <a:extLst>
                  <a:ext uri="{0D108BD9-81ED-4DB2-BD59-A6C34878D82A}">
                    <a16:rowId xmlns:a16="http://schemas.microsoft.com/office/drawing/2014/main" val="3858219488"/>
                  </a:ext>
                </a:extLst>
              </a:tr>
              <a:tr h="606573">
                <a:tc vMerge="1">
                  <a:txBody>
                    <a:bodyPr/>
                    <a:lstStyle/>
                    <a:p>
                      <a:endParaRPr lang="es-EC"/>
                    </a:p>
                  </a:txBody>
                  <a:tcPr/>
                </a:tc>
                <a:tc vMerge="1">
                  <a:txBody>
                    <a:bodyPr/>
                    <a:lstStyle/>
                    <a:p>
                      <a:endParaRPr lang="es-EC"/>
                    </a:p>
                  </a:txBody>
                  <a:tcPr/>
                </a:tc>
                <a:tc>
                  <a:txBody>
                    <a:bodyPr/>
                    <a:lstStyle/>
                    <a:p>
                      <a:pPr algn="ctr" fontAlgn="ctr"/>
                      <a:r>
                        <a:rPr lang="es-ES" sz="1000" b="1" i="0" u="none" strike="noStrike" dirty="0">
                          <a:solidFill>
                            <a:srgbClr val="FF0000"/>
                          </a:solidFill>
                          <a:effectLst/>
                          <a:latin typeface="Calibri" panose="020F0502020204030204" pitchFamily="34" charset="0"/>
                        </a:rPr>
                        <a:t> VALORES PENDIENTES DE TRANSFERENCIA </a:t>
                      </a:r>
                      <a:endParaRPr lang="es-ES" sz="1000" b="1" i="0" u="none" strike="noStrike" dirty="0" smtClean="0">
                        <a:solidFill>
                          <a:srgbClr val="FF0000"/>
                        </a:solidFill>
                        <a:effectLst/>
                        <a:latin typeface="Calibri" panose="020F0502020204030204" pitchFamily="34" charset="0"/>
                      </a:endParaRPr>
                    </a:p>
                    <a:p>
                      <a:pPr algn="ctr" fontAlgn="ctr"/>
                      <a:r>
                        <a:rPr lang="es-ES" sz="1000" b="1" i="0" u="none" strike="noStrike" dirty="0" smtClean="0">
                          <a:solidFill>
                            <a:srgbClr val="FF0000"/>
                          </a:solidFill>
                          <a:effectLst/>
                          <a:latin typeface="Calibri" panose="020F0502020204030204" pitchFamily="34" charset="0"/>
                        </a:rPr>
                        <a:t>(</a:t>
                      </a:r>
                      <a:r>
                        <a:rPr lang="es-ES" sz="1000" b="1" i="0" u="none" strike="noStrike" dirty="0">
                          <a:solidFill>
                            <a:srgbClr val="FF0000"/>
                          </a:solidFill>
                          <a:effectLst/>
                          <a:latin typeface="Calibri" panose="020F0502020204030204" pitchFamily="34" charset="0"/>
                        </a:rPr>
                        <a:t>deuda)  </a:t>
                      </a:r>
                    </a:p>
                  </a:txBody>
                  <a:tcPr marL="7388" marR="7388" marT="73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s-EC" sz="1000" b="1" i="0" u="none" strike="noStrike">
                          <a:solidFill>
                            <a:srgbClr val="000000"/>
                          </a:solidFill>
                          <a:effectLst/>
                          <a:latin typeface="Calibri" panose="020F0502020204030204" pitchFamily="34" charset="0"/>
                        </a:rPr>
                        <a:t> PROFORMA 2021 </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s-EC" sz="1000" b="1" i="0" u="none" strike="noStrike">
                          <a:solidFill>
                            <a:srgbClr val="000000"/>
                          </a:solidFill>
                          <a:effectLst/>
                          <a:latin typeface="Calibri" panose="020F0502020204030204" pitchFamily="34" charset="0"/>
                        </a:rPr>
                        <a:t> PROFORMA 2021 </a:t>
                      </a:r>
                    </a:p>
                  </a:txBody>
                  <a:tcPr marL="7388" marR="7388" marT="73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vMerge="1">
                  <a:txBody>
                    <a:bodyPr/>
                    <a:lstStyle/>
                    <a:p>
                      <a:endParaRPr lang="es-EC"/>
                    </a:p>
                  </a:txBody>
                  <a:tcPr/>
                </a:tc>
                <a:extLst>
                  <a:ext uri="{0D108BD9-81ED-4DB2-BD59-A6C34878D82A}">
                    <a16:rowId xmlns:a16="http://schemas.microsoft.com/office/drawing/2014/main" val="2006057258"/>
                  </a:ext>
                </a:extLst>
              </a:tr>
              <a:tr h="1955018">
                <a:tc>
                  <a:txBody>
                    <a:bodyPr/>
                    <a:lstStyle/>
                    <a:p>
                      <a:pPr algn="ctr" fontAlgn="ctr"/>
                      <a:r>
                        <a:rPr lang="es-EC" sz="1000" b="0" i="0" u="none" strike="noStrike">
                          <a:solidFill>
                            <a:srgbClr val="000000"/>
                          </a:solidFill>
                          <a:effectLst/>
                          <a:latin typeface="Calibri" panose="020F0502020204030204" pitchFamily="34" charset="0"/>
                        </a:rPr>
                        <a:t>TURISMO SOSTENIBLE</a:t>
                      </a:r>
                    </a:p>
                  </a:txBody>
                  <a:tcPr marL="7388" marR="7388" marT="73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ES" sz="1000" b="0" i="0" u="none" strike="noStrike">
                          <a:solidFill>
                            <a:srgbClr val="000000"/>
                          </a:solidFill>
                          <a:effectLst/>
                          <a:latin typeface="Calibri" panose="020F0502020204030204" pitchFamily="34" charset="0"/>
                        </a:rPr>
                        <a:t>QUITO DESTINO TURÍSTICO</a:t>
                      </a:r>
                      <a:br>
                        <a:rPr lang="es-ES" sz="1000" b="0" i="0" u="none" strike="noStrike">
                          <a:solidFill>
                            <a:srgbClr val="000000"/>
                          </a:solidFill>
                          <a:effectLst/>
                          <a:latin typeface="Calibri" panose="020F0502020204030204" pitchFamily="34" charset="0"/>
                        </a:rPr>
                      </a:br>
                      <a:r>
                        <a:rPr lang="es-ES" sz="1000" b="0" i="0" u="none" strike="noStrike">
                          <a:solidFill>
                            <a:srgbClr val="000000"/>
                          </a:solidFill>
                          <a:effectLst/>
                          <a:latin typeface="Calibri" panose="020F0502020204030204" pitchFamily="34" charset="0"/>
                        </a:rPr>
                        <a:t/>
                      </a:r>
                      <a:br>
                        <a:rPr lang="es-ES" sz="1000" b="0" i="0" u="none" strike="noStrike">
                          <a:solidFill>
                            <a:srgbClr val="000000"/>
                          </a:solidFill>
                          <a:effectLst/>
                          <a:latin typeface="Calibri" panose="020F0502020204030204" pitchFamily="34" charset="0"/>
                        </a:rPr>
                      </a:br>
                      <a:r>
                        <a:rPr lang="es-ES" sz="1000" b="0" i="0" u="none" strike="noStrike">
                          <a:solidFill>
                            <a:srgbClr val="000000"/>
                          </a:solidFill>
                          <a:effectLst/>
                          <a:latin typeface="Calibri" panose="020F0502020204030204" pitchFamily="34" charset="0"/>
                        </a:rPr>
                        <a:t>Objeto </a:t>
                      </a:r>
                      <a:br>
                        <a:rPr lang="es-ES" sz="1000" b="0" i="0" u="none" strike="noStrike">
                          <a:solidFill>
                            <a:srgbClr val="000000"/>
                          </a:solidFill>
                          <a:effectLst/>
                          <a:latin typeface="Calibri" panose="020F0502020204030204" pitchFamily="34" charset="0"/>
                        </a:rPr>
                      </a:br>
                      <a:r>
                        <a:rPr lang="es-ES" sz="1000" b="0" i="0" u="none" strike="noStrike">
                          <a:solidFill>
                            <a:srgbClr val="000000"/>
                          </a:solidFill>
                          <a:effectLst/>
                          <a:latin typeface="Calibri" panose="020F0502020204030204" pitchFamily="34" charset="0"/>
                        </a:rPr>
                        <a:t>Promocionar a nivel nacional e internacional la oferta turística de la ciudad de Quito, gestionando el destino turístico de forma sostenible, buscando equilibrio territorial e incidencia nacional, a través del diseño, desarrollo asistencia técnica, promoción, mejoramiento de la calidad y la comercialización de los productos/servicios turísticos de la ciudad.</a:t>
                      </a:r>
                      <a:br>
                        <a:rPr lang="es-ES" sz="1000" b="0" i="0" u="none" strike="noStrike">
                          <a:solidFill>
                            <a:srgbClr val="000000"/>
                          </a:solidFill>
                          <a:effectLst/>
                          <a:latin typeface="Calibri" panose="020F0502020204030204" pitchFamily="34" charset="0"/>
                        </a:rPr>
                      </a:br>
                      <a:endParaRPr lang="es-ES" sz="1000" b="0" i="0" u="none" strike="noStrike">
                        <a:solidFill>
                          <a:srgbClr val="000000"/>
                        </a:solidFill>
                        <a:effectLst/>
                        <a:latin typeface="Calibri" panose="020F0502020204030204" pitchFamily="34" charset="0"/>
                      </a:endParaRP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ctr"/>
                      <a:r>
                        <a:rPr lang="es-EC" sz="1000" b="0" i="0" u="none" strike="noStrike">
                          <a:solidFill>
                            <a:srgbClr val="FF0000"/>
                          </a:solidFill>
                          <a:effectLst/>
                          <a:latin typeface="Calibri" panose="020F0502020204030204" pitchFamily="34" charset="0"/>
                        </a:rPr>
                        <a:t> $                1.401.071,84 </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ctr"/>
                      <a:r>
                        <a:rPr lang="es-EC" sz="1000" b="0" i="0" u="none" strike="noStrike" dirty="0">
                          <a:solidFill>
                            <a:srgbClr val="000000"/>
                          </a:solidFill>
                          <a:effectLst/>
                          <a:latin typeface="Calibri" panose="020F0502020204030204" pitchFamily="34" charset="0"/>
                        </a:rPr>
                        <a:t> $                1.000.000,00 </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ctr"/>
                      <a:r>
                        <a:rPr lang="es-EC" sz="1000" b="0" i="0" u="none" strike="noStrike">
                          <a:solidFill>
                            <a:srgbClr val="000000"/>
                          </a:solidFill>
                          <a:effectLst/>
                          <a:latin typeface="Calibri" panose="020F0502020204030204" pitchFamily="34" charset="0"/>
                        </a:rPr>
                        <a:t> $                   765.550,61 </a:t>
                      </a:r>
                    </a:p>
                  </a:txBody>
                  <a:tcPr marL="7388" marR="7388" marT="73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ctr"/>
                      <a:r>
                        <a:rPr lang="es-EC" sz="1000" b="1" i="0" u="none" strike="noStrike">
                          <a:solidFill>
                            <a:srgbClr val="000000"/>
                          </a:solidFill>
                          <a:effectLst/>
                          <a:latin typeface="Calibri" panose="020F0502020204030204" pitchFamily="34" charset="0"/>
                        </a:rPr>
                        <a:t> $               3.166.622,45 </a:t>
                      </a:r>
                    </a:p>
                  </a:txBody>
                  <a:tcPr marL="7388" marR="7388" marT="7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255991800"/>
                  </a:ext>
                </a:extLst>
              </a:tr>
              <a:tr h="559248">
                <a:tc rowSpan="2">
                  <a:txBody>
                    <a:bodyPr/>
                    <a:lstStyle/>
                    <a:p>
                      <a:pPr algn="ctr" fontAlgn="ctr"/>
                      <a:r>
                        <a:rPr lang="es-EC" sz="1000" b="0" i="0" u="none" strike="noStrike">
                          <a:solidFill>
                            <a:srgbClr val="000000"/>
                          </a:solidFill>
                          <a:effectLst/>
                          <a:latin typeface="Calibri" panose="020F0502020204030204" pitchFamily="34" charset="0"/>
                        </a:rPr>
                        <a:t>FORTALECIMIENTO EMPRESARIAL</a:t>
                      </a:r>
                    </a:p>
                  </a:txBody>
                  <a:tcPr marL="7388" marR="7388" marT="73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s-EC" sz="1000" b="0" i="0" u="none" strike="noStrike">
                          <a:solidFill>
                            <a:srgbClr val="000000"/>
                          </a:solidFill>
                          <a:effectLst/>
                          <a:latin typeface="Calibri" panose="020F0502020204030204" pitchFamily="34" charset="0"/>
                        </a:rPr>
                        <a:t>GESTIÓN ADMINISTRATIVA</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s-EC" sz="1000" b="0" i="0" u="none" strike="noStrike">
                          <a:solidFill>
                            <a:srgbClr val="FF0000"/>
                          </a:solidFill>
                          <a:effectLst/>
                          <a:latin typeface="Calibri" panose="020F0502020204030204" pitchFamily="34" charset="0"/>
                        </a:rPr>
                        <a:t> $                   542.048,30 </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s-EC" sz="1000" b="0" i="0" u="none" strike="noStrike">
                          <a:solidFill>
                            <a:srgbClr val="000000"/>
                          </a:solidFill>
                          <a:effectLst/>
                          <a:latin typeface="Calibri" panose="020F0502020204030204" pitchFamily="34" charset="0"/>
                        </a:rPr>
                        <a:t> </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s-EC" sz="1000" b="0" i="0" u="none" strike="noStrike">
                          <a:solidFill>
                            <a:srgbClr val="000000"/>
                          </a:solidFill>
                          <a:effectLst/>
                          <a:latin typeface="Calibri" panose="020F0502020204030204" pitchFamily="34" charset="0"/>
                        </a:rPr>
                        <a:t> $                   262.049,39 </a:t>
                      </a:r>
                    </a:p>
                  </a:txBody>
                  <a:tcPr marL="7388" marR="7388" marT="73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s-EC" sz="1000" b="1" i="0" u="none" strike="noStrike">
                          <a:solidFill>
                            <a:srgbClr val="000000"/>
                          </a:solidFill>
                          <a:effectLst/>
                          <a:latin typeface="Calibri" panose="020F0502020204030204" pitchFamily="34" charset="0"/>
                        </a:rPr>
                        <a:t> $                   804.097,69 </a:t>
                      </a:r>
                    </a:p>
                  </a:txBody>
                  <a:tcPr marL="7388" marR="7388" marT="7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3807568946"/>
                  </a:ext>
                </a:extLst>
              </a:tr>
              <a:tr h="559248">
                <a:tc vMerge="1">
                  <a:txBody>
                    <a:bodyPr/>
                    <a:lstStyle/>
                    <a:p>
                      <a:endParaRPr lang="es-EC"/>
                    </a:p>
                  </a:txBody>
                  <a:tcPr/>
                </a:tc>
                <a:tc>
                  <a:txBody>
                    <a:bodyPr/>
                    <a:lstStyle/>
                    <a:p>
                      <a:pPr algn="ctr" fontAlgn="ctr"/>
                      <a:r>
                        <a:rPr lang="es-EC" sz="1000" b="0" i="0" u="none" strike="noStrike">
                          <a:solidFill>
                            <a:srgbClr val="000000"/>
                          </a:solidFill>
                          <a:effectLst/>
                          <a:latin typeface="Calibri" panose="020F0502020204030204" pitchFamily="34" charset="0"/>
                        </a:rPr>
                        <a:t>GESTIÓN DE TALENTO HUMANO</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fontAlgn="ctr"/>
                      <a:r>
                        <a:rPr lang="es-EC" sz="1000" b="0" i="0" u="none" strike="noStrike">
                          <a:solidFill>
                            <a:srgbClr val="FF0000"/>
                          </a:solidFill>
                          <a:effectLst/>
                          <a:latin typeface="Calibri" panose="020F0502020204030204" pitchFamily="34" charset="0"/>
                        </a:rPr>
                        <a:t> $                   819.879,86 </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fontAlgn="ctr"/>
                      <a:r>
                        <a:rPr lang="es-EC" sz="1000" b="0" i="0" u="none" strike="noStrike">
                          <a:solidFill>
                            <a:srgbClr val="000000"/>
                          </a:solidFill>
                          <a:effectLst/>
                          <a:latin typeface="Calibri" panose="020F0502020204030204" pitchFamily="34" charset="0"/>
                        </a:rPr>
                        <a:t> </a:t>
                      </a:r>
                    </a:p>
                  </a:txBody>
                  <a:tcPr marL="7388" marR="7388" marT="7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fontAlgn="ctr"/>
                      <a:r>
                        <a:rPr lang="es-EC" sz="1000" b="0" i="0" u="none" strike="noStrike">
                          <a:solidFill>
                            <a:srgbClr val="000000"/>
                          </a:solidFill>
                          <a:effectLst/>
                          <a:latin typeface="Calibri" panose="020F0502020204030204" pitchFamily="34" charset="0"/>
                        </a:rPr>
                        <a:t> $                                    -   </a:t>
                      </a:r>
                    </a:p>
                  </a:txBody>
                  <a:tcPr marL="7388" marR="7388" marT="738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fontAlgn="ctr"/>
                      <a:r>
                        <a:rPr lang="es-EC" sz="1000" b="1" i="0" u="none" strike="noStrike">
                          <a:solidFill>
                            <a:srgbClr val="000000"/>
                          </a:solidFill>
                          <a:effectLst/>
                          <a:latin typeface="Calibri" panose="020F0502020204030204" pitchFamily="34" charset="0"/>
                        </a:rPr>
                        <a:t> $                   819.879,86 </a:t>
                      </a:r>
                    </a:p>
                  </a:txBody>
                  <a:tcPr marL="7388" marR="7388" marT="7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2997454780"/>
                  </a:ext>
                </a:extLst>
              </a:tr>
              <a:tr h="306918">
                <a:tc>
                  <a:txBody>
                    <a:bodyPr/>
                    <a:lstStyle/>
                    <a:p>
                      <a:pPr algn="l" fontAlgn="ctr"/>
                      <a:endParaRPr lang="es-EC" sz="1000" b="0" i="0" u="none" strike="noStrike">
                        <a:solidFill>
                          <a:srgbClr val="000000"/>
                        </a:solidFill>
                        <a:effectLst/>
                        <a:latin typeface="Calibri" panose="020F0502020204030204" pitchFamily="34" charset="0"/>
                      </a:endParaRPr>
                    </a:p>
                  </a:txBody>
                  <a:tcPr marL="7388" marR="7388" marT="73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s-EC" sz="1000" b="0" i="0" u="none" strike="noStrike">
                        <a:solidFill>
                          <a:srgbClr val="000000"/>
                        </a:solidFill>
                        <a:effectLst/>
                        <a:latin typeface="Calibri" panose="020F0502020204030204" pitchFamily="34" charset="0"/>
                      </a:endParaRPr>
                    </a:p>
                  </a:txBody>
                  <a:tcPr marL="7388" marR="7388" marT="7388"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s-EC" sz="1000" b="1" i="0" u="none" strike="noStrike">
                          <a:solidFill>
                            <a:srgbClr val="FF0000"/>
                          </a:solidFill>
                          <a:effectLst/>
                          <a:latin typeface="Calibri" panose="020F0502020204030204" pitchFamily="34" charset="0"/>
                        </a:rPr>
                        <a:t> $               2.763.000,00 </a:t>
                      </a:r>
                    </a:p>
                  </a:txBody>
                  <a:tcPr marL="7388" marR="7388" marT="738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1000" b="1" i="0" u="none" strike="noStrike" dirty="0">
                          <a:solidFill>
                            <a:srgbClr val="000000"/>
                          </a:solidFill>
                          <a:effectLst/>
                          <a:latin typeface="Calibri" panose="020F0502020204030204" pitchFamily="34" charset="0"/>
                        </a:rPr>
                        <a:t> $               1.000.000,00 </a:t>
                      </a:r>
                    </a:p>
                  </a:txBody>
                  <a:tcPr marL="7388" marR="7388" marT="738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1000" b="1" i="0" u="none" strike="noStrike">
                          <a:solidFill>
                            <a:srgbClr val="000000"/>
                          </a:solidFill>
                          <a:effectLst/>
                          <a:latin typeface="Calibri" panose="020F0502020204030204" pitchFamily="34" charset="0"/>
                        </a:rPr>
                        <a:t> $               1.027.600,00 </a:t>
                      </a:r>
                    </a:p>
                  </a:txBody>
                  <a:tcPr marL="7388" marR="7388" marT="7388"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1000" b="1" i="0" u="none" strike="noStrike" dirty="0">
                          <a:solidFill>
                            <a:srgbClr val="000000"/>
                          </a:solidFill>
                          <a:effectLst/>
                          <a:latin typeface="Calibri" panose="020F0502020204030204" pitchFamily="34" charset="0"/>
                        </a:rPr>
                        <a:t> </a:t>
                      </a:r>
                      <a:r>
                        <a:rPr lang="es-EC" sz="1050" b="1" i="0" u="none" strike="noStrike" dirty="0">
                          <a:solidFill>
                            <a:srgbClr val="000000"/>
                          </a:solidFill>
                          <a:effectLst/>
                          <a:latin typeface="Calibri" panose="020F0502020204030204" pitchFamily="34" charset="0"/>
                        </a:rPr>
                        <a:t>$               4.790.600,00 </a:t>
                      </a:r>
                      <a:endParaRPr lang="es-EC" sz="1000" b="1" i="0" u="none" strike="noStrike" dirty="0">
                        <a:solidFill>
                          <a:srgbClr val="000000"/>
                        </a:solidFill>
                        <a:effectLst/>
                        <a:latin typeface="Calibri" panose="020F0502020204030204" pitchFamily="34" charset="0"/>
                      </a:endParaRPr>
                    </a:p>
                  </a:txBody>
                  <a:tcPr marL="7388" marR="7388" marT="7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3721387"/>
                  </a:ext>
                </a:extLst>
              </a:tr>
            </a:tbl>
          </a:graphicData>
        </a:graphic>
      </p:graphicFrame>
    </p:spTree>
    <p:extLst>
      <p:ext uri="{BB962C8B-B14F-4D97-AF65-F5344CB8AC3E}">
        <p14:creationId xmlns:p14="http://schemas.microsoft.com/office/powerpoint/2010/main" val="3691061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bject 50"/>
          <p:cNvSpPr txBox="1"/>
          <p:nvPr/>
        </p:nvSpPr>
        <p:spPr>
          <a:xfrm>
            <a:off x="2083910" y="6292343"/>
            <a:ext cx="6337277" cy="289182"/>
          </a:xfrm>
          <a:prstGeom prst="rect">
            <a:avLst/>
          </a:prstGeom>
          <a:solidFill>
            <a:srgbClr val="EC5239"/>
          </a:solidFill>
        </p:spPr>
        <p:txBody>
          <a:bodyPr vert="horz" wrap="square" lIns="0" tIns="12065" rIns="0" bIns="0" rtlCol="0">
            <a:spAutoFit/>
          </a:bodyPr>
          <a:lstStyle/>
          <a:p>
            <a:pPr marL="12700" algn="ctr">
              <a:lnSpc>
                <a:spcPct val="100000"/>
              </a:lnSpc>
              <a:spcBef>
                <a:spcPts val="95"/>
              </a:spcBef>
            </a:pPr>
            <a:r>
              <a:rPr b="1" spc="-35" dirty="0">
                <a:solidFill>
                  <a:srgbClr val="FFFFFF"/>
                </a:solidFill>
                <a:latin typeface="Calibri"/>
                <a:cs typeface="Calibri"/>
              </a:rPr>
              <a:t>Total </a:t>
            </a:r>
            <a:r>
              <a:rPr b="1" spc="-15" dirty="0">
                <a:solidFill>
                  <a:srgbClr val="FFFFFF"/>
                </a:solidFill>
                <a:latin typeface="Calibri"/>
                <a:cs typeface="Calibri"/>
              </a:rPr>
              <a:t>Presupuesto </a:t>
            </a:r>
            <a:r>
              <a:rPr b="1" spc="-10" dirty="0">
                <a:solidFill>
                  <a:srgbClr val="FFFFFF"/>
                </a:solidFill>
                <a:latin typeface="Calibri"/>
                <a:cs typeface="Calibri"/>
              </a:rPr>
              <a:t>Quito </a:t>
            </a:r>
            <a:r>
              <a:rPr b="1" spc="-20" dirty="0" err="1">
                <a:solidFill>
                  <a:srgbClr val="FFFFFF"/>
                </a:solidFill>
                <a:latin typeface="Calibri"/>
                <a:cs typeface="Calibri"/>
              </a:rPr>
              <a:t>Turismo</a:t>
            </a:r>
            <a:r>
              <a:rPr b="1" spc="-20" dirty="0">
                <a:solidFill>
                  <a:srgbClr val="FFFFFF"/>
                </a:solidFill>
                <a:latin typeface="Calibri"/>
                <a:cs typeface="Calibri"/>
              </a:rPr>
              <a:t> </a:t>
            </a:r>
            <a:r>
              <a:rPr b="1" spc="-10" dirty="0" smtClean="0">
                <a:solidFill>
                  <a:srgbClr val="FFFFFF"/>
                </a:solidFill>
                <a:latin typeface="Calibri"/>
                <a:cs typeface="Calibri"/>
              </a:rPr>
              <a:t>20</a:t>
            </a:r>
            <a:r>
              <a:rPr lang="es-ES" b="1" spc="-10" dirty="0" smtClean="0">
                <a:solidFill>
                  <a:srgbClr val="FFFFFF"/>
                </a:solidFill>
                <a:latin typeface="Calibri"/>
                <a:cs typeface="Calibri"/>
              </a:rPr>
              <a:t>21</a:t>
            </a:r>
            <a:r>
              <a:rPr b="1" spc="-10" dirty="0" smtClean="0">
                <a:solidFill>
                  <a:srgbClr val="FFFFFF"/>
                </a:solidFill>
                <a:latin typeface="Calibri"/>
                <a:cs typeface="Calibri"/>
              </a:rPr>
              <a:t>: </a:t>
            </a:r>
            <a:r>
              <a:rPr b="1" spc="-5" dirty="0">
                <a:solidFill>
                  <a:srgbClr val="FFFFFF"/>
                </a:solidFill>
                <a:latin typeface="Calibri"/>
                <a:cs typeface="Calibri"/>
              </a:rPr>
              <a:t>$</a:t>
            </a:r>
            <a:r>
              <a:rPr b="1" spc="204" dirty="0">
                <a:solidFill>
                  <a:srgbClr val="FFFFFF"/>
                </a:solidFill>
                <a:latin typeface="Calibri"/>
                <a:cs typeface="Calibri"/>
              </a:rPr>
              <a:t> </a:t>
            </a:r>
            <a:r>
              <a:rPr lang="es-ES" b="1" spc="-10" dirty="0" smtClean="0">
                <a:solidFill>
                  <a:srgbClr val="FFFFFF"/>
                </a:solidFill>
                <a:latin typeface="Calibri"/>
                <a:cs typeface="Calibri"/>
              </a:rPr>
              <a:t>4´790.600,00</a:t>
            </a:r>
            <a:endParaRPr dirty="0">
              <a:latin typeface="Calibri"/>
              <a:cs typeface="Calibri"/>
            </a:endParaRPr>
          </a:p>
        </p:txBody>
      </p:sp>
      <p:sp>
        <p:nvSpPr>
          <p:cNvPr id="52" name="object 52"/>
          <p:cNvSpPr/>
          <p:nvPr/>
        </p:nvSpPr>
        <p:spPr>
          <a:xfrm>
            <a:off x="11058814" y="1810360"/>
            <a:ext cx="1007363" cy="100736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3" name="object 53"/>
          <p:cNvSpPr/>
          <p:nvPr/>
        </p:nvSpPr>
        <p:spPr>
          <a:xfrm>
            <a:off x="11107575" y="2989918"/>
            <a:ext cx="1007364" cy="100736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4" name="object 54"/>
          <p:cNvSpPr/>
          <p:nvPr/>
        </p:nvSpPr>
        <p:spPr>
          <a:xfrm>
            <a:off x="11107575" y="4169476"/>
            <a:ext cx="1007363" cy="100888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5" name="object 55"/>
          <p:cNvSpPr/>
          <p:nvPr/>
        </p:nvSpPr>
        <p:spPr>
          <a:xfrm>
            <a:off x="10647308" y="996375"/>
            <a:ext cx="433070" cy="4964587"/>
          </a:xfrm>
          <a:custGeom>
            <a:avLst/>
            <a:gdLst/>
            <a:ahLst/>
            <a:cxnLst/>
            <a:rect l="l" t="t" r="r" b="b"/>
            <a:pathLst>
              <a:path w="433070" h="5779135">
                <a:moveTo>
                  <a:pt x="0" y="0"/>
                </a:moveTo>
                <a:lnTo>
                  <a:pt x="68397" y="1836"/>
                </a:lnTo>
                <a:lnTo>
                  <a:pt x="127802" y="6953"/>
                </a:lnTo>
                <a:lnTo>
                  <a:pt x="174650" y="14758"/>
                </a:lnTo>
                <a:lnTo>
                  <a:pt x="216408" y="36067"/>
                </a:lnTo>
                <a:lnTo>
                  <a:pt x="216408" y="2853436"/>
                </a:lnTo>
                <a:lnTo>
                  <a:pt x="227441" y="2864843"/>
                </a:lnTo>
                <a:lnTo>
                  <a:pt x="258165" y="2874745"/>
                </a:lnTo>
                <a:lnTo>
                  <a:pt x="305013" y="2882550"/>
                </a:lnTo>
                <a:lnTo>
                  <a:pt x="364418" y="2887667"/>
                </a:lnTo>
                <a:lnTo>
                  <a:pt x="432816" y="2889504"/>
                </a:lnTo>
                <a:lnTo>
                  <a:pt x="364418" y="2891340"/>
                </a:lnTo>
                <a:lnTo>
                  <a:pt x="305013" y="2896457"/>
                </a:lnTo>
                <a:lnTo>
                  <a:pt x="258165" y="2904262"/>
                </a:lnTo>
                <a:lnTo>
                  <a:pt x="227441" y="2914164"/>
                </a:lnTo>
                <a:lnTo>
                  <a:pt x="216408" y="2925571"/>
                </a:lnTo>
                <a:lnTo>
                  <a:pt x="216408" y="5742940"/>
                </a:lnTo>
                <a:lnTo>
                  <a:pt x="205374" y="5754337"/>
                </a:lnTo>
                <a:lnTo>
                  <a:pt x="174650" y="5764238"/>
                </a:lnTo>
                <a:lnTo>
                  <a:pt x="127802" y="5772047"/>
                </a:lnTo>
                <a:lnTo>
                  <a:pt x="68397" y="5777168"/>
                </a:lnTo>
                <a:lnTo>
                  <a:pt x="0" y="5779008"/>
                </a:lnTo>
              </a:path>
            </a:pathLst>
          </a:custGeom>
          <a:ln w="28955">
            <a:solidFill>
              <a:srgbClr val="6FAC46"/>
            </a:solidFill>
          </a:ln>
        </p:spPr>
        <p:txBody>
          <a:bodyPr wrap="square" lIns="0" tIns="0" rIns="0" bIns="0" rtlCol="0"/>
          <a:lstStyle/>
          <a:p>
            <a:endParaRPr/>
          </a:p>
        </p:txBody>
      </p:sp>
      <p:sp>
        <p:nvSpPr>
          <p:cNvPr id="58" name="object 58"/>
          <p:cNvSpPr txBox="1"/>
          <p:nvPr/>
        </p:nvSpPr>
        <p:spPr>
          <a:xfrm>
            <a:off x="11049902" y="369067"/>
            <a:ext cx="1025186" cy="546303"/>
          </a:xfrm>
          <a:prstGeom prst="rect">
            <a:avLst/>
          </a:prstGeom>
        </p:spPr>
        <p:txBody>
          <a:bodyPr vert="horz" wrap="square" lIns="0" tIns="12700" rIns="0" bIns="0" rtlCol="0">
            <a:spAutoFit/>
          </a:bodyPr>
          <a:lstStyle/>
          <a:p>
            <a:pPr marL="12700" marR="5080" algn="ctr">
              <a:spcBef>
                <a:spcPts val="100"/>
              </a:spcBef>
            </a:pPr>
            <a:r>
              <a:rPr sz="1100" b="1" dirty="0">
                <a:solidFill>
                  <a:srgbClr val="EC5239"/>
                </a:solidFill>
                <a:latin typeface="Gotham Bold" panose="02000504050000020004" pitchFamily="2" charset="0"/>
              </a:rPr>
              <a:t>Plan  </a:t>
            </a:r>
            <a:endParaRPr lang="es-ES" sz="1100" b="1" dirty="0" smtClean="0">
              <a:solidFill>
                <a:srgbClr val="EC5239"/>
              </a:solidFill>
              <a:latin typeface="Gotham Bold" panose="02000504050000020004" pitchFamily="2" charset="0"/>
            </a:endParaRPr>
          </a:p>
          <a:p>
            <a:pPr marL="12700" marR="5080" algn="ctr">
              <a:spcBef>
                <a:spcPts val="100"/>
              </a:spcBef>
            </a:pPr>
            <a:r>
              <a:rPr lang="es-ES" sz="1100" b="1" dirty="0" smtClean="0">
                <a:solidFill>
                  <a:srgbClr val="EC5239"/>
                </a:solidFill>
                <a:latin typeface="Gotham Bold" panose="02000504050000020004" pitchFamily="2" charset="0"/>
              </a:rPr>
              <a:t>E</a:t>
            </a:r>
            <a:r>
              <a:rPr sz="1100" b="1" dirty="0" err="1" smtClean="0">
                <a:solidFill>
                  <a:srgbClr val="EC5239"/>
                </a:solidFill>
                <a:latin typeface="Gotham Bold" panose="02000504050000020004" pitchFamily="2" charset="0"/>
              </a:rPr>
              <a:t>stratégico</a:t>
            </a:r>
            <a:r>
              <a:rPr lang="es-ES" sz="1100" b="1" dirty="0" smtClean="0">
                <a:solidFill>
                  <a:srgbClr val="EC5239"/>
                </a:solidFill>
                <a:latin typeface="Gotham Bold" panose="02000504050000020004" pitchFamily="2" charset="0"/>
              </a:rPr>
              <a:t> </a:t>
            </a:r>
          </a:p>
          <a:p>
            <a:pPr marL="12700" marR="5080" algn="ctr">
              <a:spcBef>
                <a:spcPts val="100"/>
              </a:spcBef>
            </a:pPr>
            <a:r>
              <a:rPr lang="es-ES" sz="1100" b="1" dirty="0" smtClean="0">
                <a:solidFill>
                  <a:srgbClr val="EC5239"/>
                </a:solidFill>
                <a:latin typeface="Gotham Bold" panose="02000504050000020004" pitchFamily="2" charset="0"/>
              </a:rPr>
              <a:t>2021</a:t>
            </a:r>
            <a:endParaRPr sz="1100" b="1" dirty="0">
              <a:solidFill>
                <a:srgbClr val="EC5239"/>
              </a:solidFill>
              <a:latin typeface="Gotham Bold" panose="02000504050000020004" pitchFamily="2" charset="0"/>
            </a:endParaRPr>
          </a:p>
        </p:txBody>
      </p:sp>
      <p:sp>
        <p:nvSpPr>
          <p:cNvPr id="63" name="CuadroTexto 62">
            <a:extLst>
              <a:ext uri="{FF2B5EF4-FFF2-40B4-BE49-F238E27FC236}">
                <a16:creationId xmlns:a16="http://schemas.microsoft.com/office/drawing/2014/main" id="{CE109313-B55A-214D-A7DA-587F6D03FC9A}"/>
              </a:ext>
            </a:extLst>
          </p:cNvPr>
          <p:cNvSpPr txBox="1"/>
          <p:nvPr/>
        </p:nvSpPr>
        <p:spPr>
          <a:xfrm>
            <a:off x="0" y="103504"/>
            <a:ext cx="8386403" cy="369332"/>
          </a:xfrm>
          <a:prstGeom prst="rect">
            <a:avLst/>
          </a:prstGeom>
          <a:solidFill>
            <a:srgbClr val="EC5239"/>
          </a:solidFill>
        </p:spPr>
        <p:txBody>
          <a:bodyPr wrap="square" rtlCol="0">
            <a:spAutoFit/>
          </a:bodyPr>
          <a:lstStyle/>
          <a:p>
            <a:r>
              <a:rPr lang="es-EC" b="1" dirty="0" smtClean="0">
                <a:solidFill>
                  <a:schemeClr val="bg1"/>
                </a:solidFill>
                <a:latin typeface="Gotham Bold" panose="02000504050000020004" pitchFamily="2" charset="0"/>
              </a:rPr>
              <a:t>DISTRIBUCIÓN PROGRAMÁTICA 2021</a:t>
            </a:r>
            <a:endParaRPr lang="es-EC" b="1" dirty="0">
              <a:solidFill>
                <a:schemeClr val="bg1"/>
              </a:solidFill>
              <a:latin typeface="Gotham Bold" panose="02000504050000020004" pitchFamily="2" charset="0"/>
            </a:endParaRPr>
          </a:p>
        </p:txBody>
      </p:sp>
      <p:graphicFrame>
        <p:nvGraphicFramePr>
          <p:cNvPr id="66" name="Diagrama 65"/>
          <p:cNvGraphicFramePr/>
          <p:nvPr>
            <p:extLst>
              <p:ext uri="{D42A27DB-BD31-4B8C-83A1-F6EECF244321}">
                <p14:modId xmlns:p14="http://schemas.microsoft.com/office/powerpoint/2010/main" val="917526507"/>
              </p:ext>
            </p:extLst>
          </p:nvPr>
        </p:nvGraphicFramePr>
        <p:xfrm>
          <a:off x="2616832" y="820673"/>
          <a:ext cx="7962429" cy="53458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7" name="CuadroTexto 66"/>
          <p:cNvSpPr txBox="1"/>
          <p:nvPr/>
        </p:nvSpPr>
        <p:spPr>
          <a:xfrm>
            <a:off x="230757" y="994147"/>
            <a:ext cx="1853153" cy="35394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endParaRPr lang="es-ES" sz="1400" dirty="0" smtClean="0"/>
          </a:p>
          <a:p>
            <a:pPr algn="ctr"/>
            <a:endParaRPr lang="es-ES" sz="1400" dirty="0"/>
          </a:p>
          <a:p>
            <a:pPr algn="ctr"/>
            <a:endParaRPr lang="es-ES" sz="1400" dirty="0" smtClean="0"/>
          </a:p>
          <a:p>
            <a:pPr algn="ctr"/>
            <a:endParaRPr lang="es-ES" sz="1400" dirty="0"/>
          </a:p>
          <a:p>
            <a:pPr algn="ctr"/>
            <a:endParaRPr lang="es-ES" sz="1400" dirty="0" smtClean="0"/>
          </a:p>
          <a:p>
            <a:pPr algn="ctr"/>
            <a:endParaRPr lang="es-ES" sz="1400" dirty="0" smtClean="0"/>
          </a:p>
          <a:p>
            <a:pPr algn="ctr"/>
            <a:r>
              <a:rPr lang="es-ES" sz="1400" dirty="0" smtClean="0"/>
              <a:t>QUITO DESTINO TURÍSTICO</a:t>
            </a:r>
          </a:p>
          <a:p>
            <a:pPr algn="ctr"/>
            <a:endParaRPr lang="es-ES" sz="1400" dirty="0" smtClean="0"/>
          </a:p>
          <a:p>
            <a:pPr algn="ctr"/>
            <a:endParaRPr lang="es-ES" sz="1400" dirty="0" smtClean="0"/>
          </a:p>
          <a:p>
            <a:pPr algn="ctr"/>
            <a:endParaRPr lang="es-ES" sz="1400" dirty="0"/>
          </a:p>
          <a:p>
            <a:pPr algn="ctr"/>
            <a:endParaRPr lang="es-ES" sz="1400" dirty="0" smtClean="0"/>
          </a:p>
          <a:p>
            <a:pPr algn="ctr"/>
            <a:endParaRPr lang="es-ES" sz="1400" dirty="0" smtClean="0"/>
          </a:p>
          <a:p>
            <a:pPr algn="ctr"/>
            <a:endParaRPr lang="es-ES" sz="1400" dirty="0"/>
          </a:p>
          <a:p>
            <a:pPr algn="ctr"/>
            <a:endParaRPr lang="es-ES" sz="1400" dirty="0" smtClean="0"/>
          </a:p>
          <a:p>
            <a:pPr algn="ctr"/>
            <a:endParaRPr lang="es-EC" sz="1400" dirty="0"/>
          </a:p>
        </p:txBody>
      </p:sp>
      <p:sp>
        <p:nvSpPr>
          <p:cNvPr id="68" name="CuadroTexto 67"/>
          <p:cNvSpPr txBox="1"/>
          <p:nvPr/>
        </p:nvSpPr>
        <p:spPr>
          <a:xfrm>
            <a:off x="230757" y="4735847"/>
            <a:ext cx="1853153" cy="138499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endParaRPr lang="es-ES" sz="1400" dirty="0" smtClean="0"/>
          </a:p>
          <a:p>
            <a:pPr algn="ctr"/>
            <a:endParaRPr lang="es-ES" sz="1400" dirty="0" smtClean="0"/>
          </a:p>
          <a:p>
            <a:pPr algn="ctr"/>
            <a:r>
              <a:rPr lang="es-ES" sz="1400" dirty="0" smtClean="0"/>
              <a:t>FORTALECIMIENTO EMPRESARIAL</a:t>
            </a:r>
          </a:p>
          <a:p>
            <a:pPr algn="ctr"/>
            <a:endParaRPr lang="es-ES" sz="1400" dirty="0" smtClean="0"/>
          </a:p>
          <a:p>
            <a:pPr algn="ctr"/>
            <a:endParaRPr lang="es-EC" sz="1400" dirty="0"/>
          </a:p>
        </p:txBody>
      </p:sp>
      <p:sp>
        <p:nvSpPr>
          <p:cNvPr id="69" name="Rectángulo 68">
            <a:extLst>
              <a:ext uri="{FF2B5EF4-FFF2-40B4-BE49-F238E27FC236}">
                <a16:creationId xmlns:a16="http://schemas.microsoft.com/office/drawing/2014/main" id="{F859B206-D332-9343-BD8A-DF3B43E3523F}"/>
              </a:ext>
            </a:extLst>
          </p:cNvPr>
          <p:cNvSpPr/>
          <p:nvPr/>
        </p:nvSpPr>
        <p:spPr>
          <a:xfrm>
            <a:off x="851332" y="915370"/>
            <a:ext cx="612000" cy="72000"/>
          </a:xfrm>
          <a:prstGeom prst="rect">
            <a:avLst/>
          </a:prstGeom>
          <a:solidFill>
            <a:srgbClr val="EC5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C" b="1" dirty="0">
              <a:solidFill>
                <a:schemeClr val="bg1"/>
              </a:solidFill>
              <a:latin typeface="Gotham Bold" panose="02000504050000020004" pitchFamily="2" charset="0"/>
            </a:endParaRPr>
          </a:p>
        </p:txBody>
      </p:sp>
      <p:sp>
        <p:nvSpPr>
          <p:cNvPr id="70" name="Rectángulo 69">
            <a:extLst>
              <a:ext uri="{FF2B5EF4-FFF2-40B4-BE49-F238E27FC236}">
                <a16:creationId xmlns:a16="http://schemas.microsoft.com/office/drawing/2014/main" id="{F859B206-D332-9343-BD8A-DF3B43E3523F}"/>
              </a:ext>
            </a:extLst>
          </p:cNvPr>
          <p:cNvSpPr/>
          <p:nvPr/>
        </p:nvSpPr>
        <p:spPr>
          <a:xfrm>
            <a:off x="11305256" y="945392"/>
            <a:ext cx="612000" cy="72000"/>
          </a:xfrm>
          <a:prstGeom prst="rect">
            <a:avLst/>
          </a:prstGeom>
          <a:solidFill>
            <a:srgbClr val="EC5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C" b="1" dirty="0">
              <a:solidFill>
                <a:schemeClr val="bg1"/>
              </a:solidFill>
              <a:latin typeface="Gotham Bold" panose="02000504050000020004" pitchFamily="2" charset="0"/>
            </a:endParaRPr>
          </a:p>
        </p:txBody>
      </p:sp>
      <p:sp>
        <p:nvSpPr>
          <p:cNvPr id="57" name="object 57"/>
          <p:cNvSpPr txBox="1"/>
          <p:nvPr/>
        </p:nvSpPr>
        <p:spPr>
          <a:xfrm>
            <a:off x="428183" y="496040"/>
            <a:ext cx="1458299" cy="364202"/>
          </a:xfrm>
          <a:prstGeom prst="rect">
            <a:avLst/>
          </a:prstGeom>
        </p:spPr>
        <p:txBody>
          <a:bodyPr vert="horz" wrap="square" lIns="0" tIns="12700" rIns="0" bIns="0" rtlCol="0">
            <a:spAutoFit/>
          </a:bodyPr>
          <a:lstStyle/>
          <a:p>
            <a:pPr marL="12700" algn="ctr">
              <a:lnSpc>
                <a:spcPct val="100000"/>
              </a:lnSpc>
              <a:spcBef>
                <a:spcPts val="100"/>
              </a:spcBef>
            </a:pPr>
            <a:r>
              <a:rPr lang="es-ES" sz="1100" b="1" dirty="0" smtClean="0">
                <a:solidFill>
                  <a:srgbClr val="EC5239"/>
                </a:solidFill>
                <a:latin typeface="Gotham Bold" panose="02000504050000020004" pitchFamily="2" charset="0"/>
              </a:rPr>
              <a:t>Proyecto </a:t>
            </a:r>
          </a:p>
          <a:p>
            <a:pPr marL="12700" algn="ctr">
              <a:lnSpc>
                <a:spcPct val="100000"/>
              </a:lnSpc>
              <a:spcBef>
                <a:spcPts val="100"/>
              </a:spcBef>
            </a:pPr>
            <a:r>
              <a:rPr sz="1100" b="1" dirty="0" err="1" smtClean="0">
                <a:solidFill>
                  <a:srgbClr val="EC5239"/>
                </a:solidFill>
                <a:latin typeface="Gotham Bold" panose="02000504050000020004" pitchFamily="2" charset="0"/>
              </a:rPr>
              <a:t>Mi</a:t>
            </a:r>
            <a:r>
              <a:rPr sz="1100" b="1" dirty="0" smtClean="0">
                <a:solidFill>
                  <a:srgbClr val="EC5239"/>
                </a:solidFill>
                <a:latin typeface="Gotham Bold" panose="02000504050000020004" pitchFamily="2" charset="0"/>
              </a:rPr>
              <a:t> </a:t>
            </a:r>
            <a:r>
              <a:rPr sz="1100" b="1" dirty="0">
                <a:solidFill>
                  <a:srgbClr val="EC5239"/>
                </a:solidFill>
                <a:latin typeface="Gotham Bold" panose="02000504050000020004" pitchFamily="2" charset="0"/>
              </a:rPr>
              <a:t>ciudad </a:t>
            </a:r>
            <a:r>
              <a:rPr lang="es-ES" sz="1100" b="1" dirty="0" smtClean="0">
                <a:solidFill>
                  <a:srgbClr val="EC5239"/>
                </a:solidFill>
                <a:latin typeface="Gotham Bold" panose="02000504050000020004" pitchFamily="2" charset="0"/>
              </a:rPr>
              <a:t>(</a:t>
            </a:r>
            <a:r>
              <a:rPr sz="1100" b="1" dirty="0" smtClean="0">
                <a:solidFill>
                  <a:srgbClr val="EC5239"/>
                </a:solidFill>
                <a:latin typeface="Gotham Bold" panose="02000504050000020004" pitchFamily="2" charset="0"/>
              </a:rPr>
              <a:t>MC</a:t>
            </a:r>
            <a:r>
              <a:rPr lang="es-ES" sz="1100" b="1" dirty="0" smtClean="0">
                <a:solidFill>
                  <a:srgbClr val="EC5239"/>
                </a:solidFill>
                <a:latin typeface="Gotham Bold" panose="02000504050000020004" pitchFamily="2" charset="0"/>
              </a:rPr>
              <a:t>)</a:t>
            </a:r>
            <a:endParaRPr sz="1100" b="1" dirty="0">
              <a:solidFill>
                <a:srgbClr val="EC5239"/>
              </a:solidFill>
              <a:latin typeface="Gotham Bold" panose="02000504050000020004" pitchFamily="2" charset="0"/>
            </a:endParaRPr>
          </a:p>
        </p:txBody>
      </p:sp>
    </p:spTree>
    <p:extLst>
      <p:ext uri="{BB962C8B-B14F-4D97-AF65-F5344CB8AC3E}">
        <p14:creationId xmlns:p14="http://schemas.microsoft.com/office/powerpoint/2010/main" val="1335301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7BA7DE-D044-0548-92FB-9A353AFF76E4}"/>
              </a:ext>
            </a:extLst>
          </p:cNvPr>
          <p:cNvSpPr>
            <a:spLocks noGrp="1"/>
          </p:cNvSpPr>
          <p:nvPr>
            <p:ph type="title"/>
          </p:nvPr>
        </p:nvSpPr>
        <p:spPr/>
        <p:txBody>
          <a:bodyPr/>
          <a:lstStyle/>
          <a:p>
            <a:endParaRPr lang="es-EC"/>
          </a:p>
        </p:txBody>
      </p:sp>
      <p:pic>
        <p:nvPicPr>
          <p:cNvPr id="5" name="Marcador de contenido 4">
            <a:extLst>
              <a:ext uri="{FF2B5EF4-FFF2-40B4-BE49-F238E27FC236}">
                <a16:creationId xmlns:a16="http://schemas.microsoft.com/office/drawing/2014/main" id="{5EAB9D05-4E5E-6243-83D2-F5DBCDE42BE6}"/>
              </a:ext>
            </a:extLst>
          </p:cNvPr>
          <p:cNvPicPr>
            <a:picLocks noGrp="1" noChangeAspect="1"/>
          </p:cNvPicPr>
          <p:nvPr>
            <p:ph idx="1"/>
          </p:nvPr>
        </p:nvPicPr>
        <p:blipFill>
          <a:blip r:embed="rId2"/>
          <a:stretch>
            <a:fillRect/>
          </a:stretch>
        </p:blipFill>
        <p:spPr>
          <a:xfrm>
            <a:off x="0" y="0"/>
            <a:ext cx="12187065" cy="6858000"/>
          </a:xfrm>
        </p:spPr>
      </p:pic>
      <p:pic>
        <p:nvPicPr>
          <p:cNvPr id="3" name="Imagen 2">
            <a:extLst>
              <a:ext uri="{FF2B5EF4-FFF2-40B4-BE49-F238E27FC236}">
                <a16:creationId xmlns:a16="http://schemas.microsoft.com/office/drawing/2014/main" id="{6322E7F5-8DD8-A542-930E-59691D082D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17800" y="2512108"/>
            <a:ext cx="6756400" cy="1762236"/>
          </a:xfrm>
          <a:prstGeom prst="rect">
            <a:avLst/>
          </a:prstGeom>
        </p:spPr>
      </p:pic>
    </p:spTree>
    <p:extLst>
      <p:ext uri="{BB962C8B-B14F-4D97-AF65-F5344CB8AC3E}">
        <p14:creationId xmlns:p14="http://schemas.microsoft.com/office/powerpoint/2010/main" val="1456770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7875" y="1825917"/>
            <a:ext cx="11711369" cy="4548938"/>
          </a:xfrm>
          <a:prstGeom prst="rect">
            <a:avLst/>
          </a:prstGeom>
        </p:spPr>
        <p:txBody>
          <a:bodyPr wrap="square">
            <a:spAutoFit/>
          </a:bodyPr>
          <a:lstStyle/>
          <a:p>
            <a:pPr algn="just">
              <a:lnSpc>
                <a:spcPct val="115000"/>
              </a:lnSpc>
              <a:spcAft>
                <a:spcPts val="600"/>
              </a:spcAft>
            </a:pPr>
            <a:r>
              <a:rPr lang="es-EC" sz="1200" b="1" dirty="0">
                <a:solidFill>
                  <a:srgbClr val="0070C0"/>
                </a:solidFill>
                <a:ea typeface="Times New Roman" panose="02020603050405020304" pitchFamily="18" charset="0"/>
              </a:rPr>
              <a:t>Artículo </a:t>
            </a:r>
            <a:r>
              <a:rPr lang="es-EC" sz="1200" b="1" dirty="0" err="1">
                <a:solidFill>
                  <a:srgbClr val="0070C0"/>
                </a:solidFill>
                <a:ea typeface="Times New Roman" panose="02020603050405020304" pitchFamily="18" charset="0"/>
              </a:rPr>
              <a:t>I.2.131</a:t>
            </a:r>
            <a:r>
              <a:rPr lang="es-ES" sz="1200" b="1" dirty="0">
                <a:solidFill>
                  <a:srgbClr val="0070C0"/>
                </a:solidFill>
                <a:ea typeface="Times New Roman" panose="02020603050405020304" pitchFamily="18" charset="0"/>
              </a:rPr>
              <a:t>.- </a:t>
            </a:r>
            <a:r>
              <a:rPr lang="es-EC" sz="1200" b="1" dirty="0">
                <a:solidFill>
                  <a:srgbClr val="0070C0"/>
                </a:solidFill>
                <a:ea typeface="Times New Roman" panose="02020603050405020304" pitchFamily="18" charset="0"/>
              </a:rPr>
              <a:t>Creación.- </a:t>
            </a:r>
            <a:r>
              <a:rPr lang="es-EC" sz="1200" dirty="0">
                <a:solidFill>
                  <a:srgbClr val="0070C0"/>
                </a:solidFill>
                <a:ea typeface="Times New Roman" panose="02020603050405020304" pitchFamily="18" charset="0"/>
                <a:cs typeface="Century Gothic" panose="020B0502020202020204" pitchFamily="34" charset="0"/>
              </a:rPr>
              <a:t>Créase la empresa pública denominada “EMPRESA PÚBLICA METROPOLITANA DE GESTIÓN DE DESTINO TURÍSTICO”.</a:t>
            </a:r>
            <a:endParaRPr lang="es-EC" sz="1400" dirty="0">
              <a:solidFill>
                <a:srgbClr val="0070C0"/>
              </a:solidFill>
              <a:ea typeface="Times New Roman" panose="02020603050405020304" pitchFamily="18" charset="0"/>
            </a:endParaRPr>
          </a:p>
          <a:p>
            <a:pPr algn="just">
              <a:lnSpc>
                <a:spcPct val="115000"/>
              </a:lnSpc>
              <a:spcAft>
                <a:spcPts val="600"/>
              </a:spcAft>
            </a:pPr>
            <a:r>
              <a:rPr lang="es-EC" sz="1200" b="1" dirty="0">
                <a:solidFill>
                  <a:srgbClr val="0070C0"/>
                </a:solidFill>
                <a:ea typeface="Times New Roman" panose="02020603050405020304" pitchFamily="18" charset="0"/>
              </a:rPr>
              <a:t>Artículo </a:t>
            </a:r>
            <a:r>
              <a:rPr lang="es-EC" sz="1200" b="1" dirty="0" err="1">
                <a:solidFill>
                  <a:srgbClr val="0070C0"/>
                </a:solidFill>
                <a:ea typeface="Times New Roman" panose="02020603050405020304" pitchFamily="18" charset="0"/>
              </a:rPr>
              <a:t>I.2.132</a:t>
            </a:r>
            <a:r>
              <a:rPr lang="es-ES" sz="1200" b="1" dirty="0">
                <a:solidFill>
                  <a:srgbClr val="0070C0"/>
                </a:solidFill>
                <a:ea typeface="Times New Roman" panose="02020603050405020304" pitchFamily="18" charset="0"/>
              </a:rPr>
              <a:t>.- </a:t>
            </a:r>
            <a:r>
              <a:rPr lang="es-EC" sz="1200" b="1" dirty="0">
                <a:solidFill>
                  <a:srgbClr val="0070C0"/>
                </a:solidFill>
                <a:ea typeface="Times New Roman" panose="02020603050405020304" pitchFamily="18" charset="0"/>
              </a:rPr>
              <a:t>Objeto principal.- </a:t>
            </a:r>
            <a:r>
              <a:rPr lang="es-EC" sz="1200" dirty="0">
                <a:solidFill>
                  <a:srgbClr val="0070C0"/>
                </a:solidFill>
                <a:ea typeface="Times New Roman" panose="02020603050405020304" pitchFamily="18" charset="0"/>
                <a:cs typeface="Century Gothic" panose="020B0502020202020204" pitchFamily="34" charset="0"/>
              </a:rPr>
              <a:t>El objeto principal de la empresa pública metropolitana, es el siguiente: </a:t>
            </a:r>
            <a:endParaRPr lang="es-EC" sz="1400" dirty="0">
              <a:solidFill>
                <a:srgbClr val="0070C0"/>
              </a:solidFill>
              <a:ea typeface="Times New Roman" panose="02020603050405020304" pitchFamily="18" charset="0"/>
            </a:endParaRPr>
          </a:p>
          <a:p>
            <a:pPr marL="449580" algn="just">
              <a:lnSpc>
                <a:spcPct val="115000"/>
              </a:lnSpc>
              <a:spcAft>
                <a:spcPts val="600"/>
              </a:spcAft>
            </a:pPr>
            <a:r>
              <a:rPr lang="es-EC" sz="1200" b="1" dirty="0">
                <a:solidFill>
                  <a:srgbClr val="0070C0"/>
                </a:solidFill>
                <a:ea typeface="Times New Roman" panose="02020603050405020304" pitchFamily="18" charset="0"/>
                <a:cs typeface="Century Gothic" panose="020B0502020202020204" pitchFamily="34" charset="0"/>
              </a:rPr>
              <a:t>a.</a:t>
            </a:r>
            <a:r>
              <a:rPr lang="es-EC" sz="1200" dirty="0">
                <a:solidFill>
                  <a:srgbClr val="0070C0"/>
                </a:solidFill>
                <a:ea typeface="Times New Roman" panose="02020603050405020304" pitchFamily="18" charset="0"/>
                <a:cs typeface="Century Gothic" panose="020B0502020202020204" pitchFamily="34" charset="0"/>
              </a:rPr>
              <a:t> Desarrollar la actividad turística en el Distrito Metropolitano de Quito, tales como la generación y reconversión de nuevos productos turísticos, adecuación de la infraestructura turística, capacitación, formación y profesionalización en el sector turístico, entre otras;</a:t>
            </a:r>
            <a:endParaRPr lang="es-EC" sz="1400" dirty="0">
              <a:solidFill>
                <a:srgbClr val="0070C0"/>
              </a:solidFill>
              <a:ea typeface="Times New Roman" panose="02020603050405020304" pitchFamily="18" charset="0"/>
            </a:endParaRPr>
          </a:p>
          <a:p>
            <a:pPr marL="449580" algn="just">
              <a:lnSpc>
                <a:spcPct val="115000"/>
              </a:lnSpc>
              <a:spcAft>
                <a:spcPts val="600"/>
              </a:spcAft>
            </a:pPr>
            <a:r>
              <a:rPr lang="es-EC" sz="1200" b="1" dirty="0">
                <a:solidFill>
                  <a:srgbClr val="0070C0"/>
                </a:solidFill>
                <a:ea typeface="Times New Roman" panose="02020603050405020304" pitchFamily="18" charset="0"/>
                <a:cs typeface="Century Gothic" panose="020B0502020202020204" pitchFamily="34" charset="0"/>
              </a:rPr>
              <a:t>b.</a:t>
            </a:r>
            <a:r>
              <a:rPr lang="es-EC" sz="1200" dirty="0">
                <a:solidFill>
                  <a:srgbClr val="0070C0"/>
                </a:solidFill>
                <a:ea typeface="Times New Roman" panose="02020603050405020304" pitchFamily="18" charset="0"/>
                <a:cs typeface="Century Gothic" panose="020B0502020202020204" pitchFamily="34" charset="0"/>
              </a:rPr>
              <a:t> Promocionar el Distrito Metropolitano de Quito como destino turístico nacional e internacional;</a:t>
            </a:r>
            <a:endParaRPr lang="es-EC" sz="1400" dirty="0">
              <a:solidFill>
                <a:srgbClr val="0070C0"/>
              </a:solidFill>
              <a:ea typeface="Times New Roman" panose="02020603050405020304" pitchFamily="18" charset="0"/>
            </a:endParaRPr>
          </a:p>
          <a:p>
            <a:pPr marL="449580" algn="just">
              <a:lnSpc>
                <a:spcPct val="115000"/>
              </a:lnSpc>
              <a:spcAft>
                <a:spcPts val="600"/>
              </a:spcAft>
            </a:pPr>
            <a:r>
              <a:rPr lang="es-EC" sz="1200" b="1" dirty="0">
                <a:solidFill>
                  <a:srgbClr val="0070C0"/>
                </a:solidFill>
                <a:ea typeface="Times New Roman" panose="02020603050405020304" pitchFamily="18" charset="0"/>
                <a:cs typeface="Century Gothic" panose="020B0502020202020204" pitchFamily="34" charset="0"/>
              </a:rPr>
              <a:t>c.</a:t>
            </a:r>
            <a:r>
              <a:rPr lang="es-EC" sz="1200" dirty="0">
                <a:solidFill>
                  <a:srgbClr val="0070C0"/>
                </a:solidFill>
                <a:ea typeface="Times New Roman" panose="02020603050405020304" pitchFamily="18" charset="0"/>
                <a:cs typeface="Century Gothic" panose="020B0502020202020204" pitchFamily="34" charset="0"/>
              </a:rPr>
              <a:t> Coordinar las actividades del Fondo de Promoción y Desarrollo Turístico; </a:t>
            </a:r>
            <a:endParaRPr lang="es-EC" sz="1400" dirty="0">
              <a:solidFill>
                <a:srgbClr val="0070C0"/>
              </a:solidFill>
              <a:ea typeface="Times New Roman" panose="02020603050405020304" pitchFamily="18" charset="0"/>
            </a:endParaRPr>
          </a:p>
          <a:p>
            <a:pPr marL="449580" algn="just">
              <a:lnSpc>
                <a:spcPct val="115000"/>
              </a:lnSpc>
              <a:spcAft>
                <a:spcPts val="600"/>
              </a:spcAft>
            </a:pPr>
            <a:r>
              <a:rPr lang="es-EC" sz="1200" b="1" dirty="0">
                <a:solidFill>
                  <a:srgbClr val="0070C0"/>
                </a:solidFill>
                <a:ea typeface="Times New Roman" panose="02020603050405020304" pitchFamily="18" charset="0"/>
                <a:cs typeface="Century Gothic" panose="020B0502020202020204" pitchFamily="34" charset="0"/>
              </a:rPr>
              <a:t>d.</a:t>
            </a:r>
            <a:r>
              <a:rPr lang="es-EC" sz="1200" dirty="0">
                <a:solidFill>
                  <a:srgbClr val="0070C0"/>
                </a:solidFill>
                <a:ea typeface="Times New Roman" panose="02020603050405020304" pitchFamily="18" charset="0"/>
                <a:cs typeface="Century Gothic" panose="020B0502020202020204" pitchFamily="34" charset="0"/>
              </a:rPr>
              <a:t> Fomentar la inversión en el sector turístico, a través de cualquier instrumento o sistema;</a:t>
            </a:r>
            <a:endParaRPr lang="es-EC" sz="1400" dirty="0">
              <a:solidFill>
                <a:srgbClr val="0070C0"/>
              </a:solidFill>
              <a:ea typeface="Times New Roman" panose="02020603050405020304" pitchFamily="18" charset="0"/>
            </a:endParaRPr>
          </a:p>
          <a:p>
            <a:pPr marL="449580" algn="just">
              <a:lnSpc>
                <a:spcPct val="115000"/>
              </a:lnSpc>
              <a:spcAft>
                <a:spcPts val="600"/>
              </a:spcAft>
            </a:pPr>
            <a:r>
              <a:rPr lang="es-EC" sz="1200" b="1" dirty="0">
                <a:solidFill>
                  <a:srgbClr val="0070C0"/>
                </a:solidFill>
                <a:ea typeface="Times New Roman" panose="02020603050405020304" pitchFamily="18" charset="0"/>
                <a:cs typeface="Century Gothic" panose="020B0502020202020204" pitchFamily="34" charset="0"/>
              </a:rPr>
              <a:t>e.</a:t>
            </a:r>
            <a:r>
              <a:rPr lang="es-EC" sz="1200" dirty="0">
                <a:solidFill>
                  <a:srgbClr val="0070C0"/>
                </a:solidFill>
                <a:ea typeface="Times New Roman" panose="02020603050405020304" pitchFamily="18" charset="0"/>
                <a:cs typeface="Century Gothic" panose="020B0502020202020204" pitchFamily="34" charset="0"/>
              </a:rPr>
              <a:t> Realizar investigaciones y estudios de la oferta y demanda turística y la producción de instrumentos de planificación y gestión en el sector turístico;</a:t>
            </a:r>
            <a:endParaRPr lang="es-EC" sz="1400" dirty="0">
              <a:solidFill>
                <a:srgbClr val="0070C0"/>
              </a:solidFill>
              <a:ea typeface="Times New Roman" panose="02020603050405020304" pitchFamily="18" charset="0"/>
            </a:endParaRPr>
          </a:p>
          <a:p>
            <a:pPr marL="449580" algn="just">
              <a:lnSpc>
                <a:spcPct val="115000"/>
              </a:lnSpc>
              <a:spcAft>
                <a:spcPts val="600"/>
              </a:spcAft>
            </a:pPr>
            <a:r>
              <a:rPr lang="es-EC" sz="1200" b="1" dirty="0">
                <a:solidFill>
                  <a:srgbClr val="0070C0"/>
                </a:solidFill>
                <a:ea typeface="Times New Roman" panose="02020603050405020304" pitchFamily="18" charset="0"/>
                <a:cs typeface="Century Gothic" panose="020B0502020202020204" pitchFamily="34" charset="0"/>
              </a:rPr>
              <a:t>f.</a:t>
            </a:r>
            <a:r>
              <a:rPr lang="es-EC" sz="1200" dirty="0">
                <a:solidFill>
                  <a:srgbClr val="0070C0"/>
                </a:solidFill>
                <a:ea typeface="Times New Roman" panose="02020603050405020304" pitchFamily="18" charset="0"/>
                <a:cs typeface="Century Gothic" panose="020B0502020202020204" pitchFamily="34" charset="0"/>
              </a:rPr>
              <a:t> Desarrollar, en el marco de la legislación vigente, rubros de negocios relacionados, directa o indirectamente, con las actividades turísticas previstas en la legislación ecuatoriana, en coordinación con otras empresas;</a:t>
            </a:r>
            <a:endParaRPr lang="es-EC" sz="1400" dirty="0">
              <a:solidFill>
                <a:srgbClr val="0070C0"/>
              </a:solidFill>
              <a:ea typeface="Times New Roman" panose="02020603050405020304" pitchFamily="18" charset="0"/>
            </a:endParaRPr>
          </a:p>
          <a:p>
            <a:pPr marL="449580" algn="just">
              <a:lnSpc>
                <a:spcPct val="115000"/>
              </a:lnSpc>
              <a:spcAft>
                <a:spcPts val="600"/>
              </a:spcAft>
            </a:pPr>
            <a:r>
              <a:rPr lang="es-EC" sz="1200" b="1" dirty="0">
                <a:solidFill>
                  <a:srgbClr val="0070C0"/>
                </a:solidFill>
                <a:ea typeface="Times New Roman" panose="02020603050405020304" pitchFamily="18" charset="0"/>
                <a:cs typeface="Century Gothic" panose="020B0502020202020204" pitchFamily="34" charset="0"/>
              </a:rPr>
              <a:t>g. </a:t>
            </a:r>
            <a:r>
              <a:rPr lang="es-EC" sz="1200" dirty="0">
                <a:solidFill>
                  <a:srgbClr val="0070C0"/>
                </a:solidFill>
                <a:ea typeface="Times New Roman" panose="02020603050405020304" pitchFamily="18" charset="0"/>
                <a:cs typeface="Century Gothic" panose="020B0502020202020204" pitchFamily="34" charset="0"/>
              </a:rPr>
              <a:t>Prestar servicios públicos, a través de la infraestructura a su cargo, como partícipe o integrador en la actividad de ferias, eventos y convenciones;</a:t>
            </a:r>
            <a:endParaRPr lang="es-EC" sz="1400" dirty="0">
              <a:solidFill>
                <a:srgbClr val="0070C0"/>
              </a:solidFill>
              <a:ea typeface="Times New Roman" panose="02020603050405020304" pitchFamily="18" charset="0"/>
            </a:endParaRPr>
          </a:p>
          <a:p>
            <a:pPr marL="449580" algn="just">
              <a:lnSpc>
                <a:spcPct val="115000"/>
              </a:lnSpc>
              <a:spcAft>
                <a:spcPts val="600"/>
              </a:spcAft>
            </a:pPr>
            <a:r>
              <a:rPr lang="es-EC" sz="1200" b="1" dirty="0">
                <a:solidFill>
                  <a:srgbClr val="0070C0"/>
                </a:solidFill>
                <a:ea typeface="Times New Roman" panose="02020603050405020304" pitchFamily="18" charset="0"/>
                <a:cs typeface="Century Gothic" panose="020B0502020202020204" pitchFamily="34" charset="0"/>
              </a:rPr>
              <a:t>h.</a:t>
            </a:r>
            <a:r>
              <a:rPr lang="es-EC" sz="1200" dirty="0">
                <a:solidFill>
                  <a:srgbClr val="0070C0"/>
                </a:solidFill>
                <a:ea typeface="Times New Roman" panose="02020603050405020304" pitchFamily="18" charset="0"/>
                <a:cs typeface="Century Gothic" panose="020B0502020202020204" pitchFamily="34" charset="0"/>
              </a:rPr>
              <a:t> Prestar servicios públicos relacionados con la gestión de Quito como destino turístico en todos los ámbitos de la actividad turística; e,</a:t>
            </a:r>
            <a:endParaRPr lang="es-EC" sz="1400" dirty="0">
              <a:solidFill>
                <a:srgbClr val="0070C0"/>
              </a:solidFill>
              <a:ea typeface="Times New Roman" panose="02020603050405020304" pitchFamily="18" charset="0"/>
            </a:endParaRPr>
          </a:p>
          <a:p>
            <a:pPr marL="449580" algn="just">
              <a:lnSpc>
                <a:spcPct val="115000"/>
              </a:lnSpc>
              <a:spcAft>
                <a:spcPts val="600"/>
              </a:spcAft>
            </a:pPr>
            <a:r>
              <a:rPr lang="es-EC" sz="1200" b="1" dirty="0">
                <a:solidFill>
                  <a:srgbClr val="0070C0"/>
                </a:solidFill>
                <a:ea typeface="Times New Roman" panose="02020603050405020304" pitchFamily="18" charset="0"/>
                <a:cs typeface="Century Gothic" panose="020B0502020202020204" pitchFamily="34" charset="0"/>
              </a:rPr>
              <a:t>i.</a:t>
            </a:r>
            <a:r>
              <a:rPr lang="es-EC" sz="1200" dirty="0">
                <a:solidFill>
                  <a:srgbClr val="0070C0"/>
                </a:solidFill>
                <a:ea typeface="Times New Roman" panose="02020603050405020304" pitchFamily="18" charset="0"/>
                <a:cs typeface="Century Gothic" panose="020B0502020202020204" pitchFamily="34" charset="0"/>
              </a:rPr>
              <a:t> Las demás actividades operativas relativas a las competencias que en el ámbito turístico corresponden al Municipio del Distrito Metropolitano de Quito, de conformidad con la ley, y las que en esta materia le han sido transferidas por el Gobierno Nacional.</a:t>
            </a:r>
            <a:endParaRPr lang="es-EC" sz="1400" dirty="0">
              <a:solidFill>
                <a:srgbClr val="0070C0"/>
              </a:solidFill>
              <a:ea typeface="Times New Roman" panose="02020603050405020304" pitchFamily="18" charset="0"/>
            </a:endParaRPr>
          </a:p>
          <a:p>
            <a:pPr algn="just">
              <a:lnSpc>
                <a:spcPct val="115000"/>
              </a:lnSpc>
              <a:spcAft>
                <a:spcPts val="600"/>
              </a:spcAft>
            </a:pPr>
            <a:r>
              <a:rPr lang="es-EC" sz="1200" dirty="0">
                <a:solidFill>
                  <a:srgbClr val="0070C0"/>
                </a:solidFill>
                <a:ea typeface="Times New Roman" panose="02020603050405020304" pitchFamily="18" charset="0"/>
                <a:cs typeface="Century Gothic" panose="020B0502020202020204" pitchFamily="34" charset="0"/>
              </a:rPr>
              <a:t>Para el cumplimiento de su objeto y fines, la empresa pública metropolitana podrá transmitir la ciencia y técnica de mercadeo turístico; producir y difundir una imagen y marca del Distrito; editar, distribuir materiales promocionales y publicitarios; producir, comercializar mercaderías y artesanías relacionadas con la ciudad; y, organizar y participar en convenciones, ferias, eventos promocionales y comerciales.</a:t>
            </a:r>
            <a:endParaRPr lang="es-EC" sz="1400" dirty="0">
              <a:solidFill>
                <a:srgbClr val="0070C0"/>
              </a:solidFill>
              <a:effectLst/>
              <a:ea typeface="Times New Roman" panose="02020603050405020304" pitchFamily="18" charset="0"/>
            </a:endParaRPr>
          </a:p>
        </p:txBody>
      </p:sp>
      <p:sp>
        <p:nvSpPr>
          <p:cNvPr id="3" name="Rectángulo 2"/>
          <p:cNvSpPr/>
          <p:nvPr/>
        </p:nvSpPr>
        <p:spPr>
          <a:xfrm>
            <a:off x="1256958" y="824214"/>
            <a:ext cx="9873205" cy="944874"/>
          </a:xfrm>
          <a:prstGeom prst="rect">
            <a:avLst/>
          </a:prstGeom>
        </p:spPr>
        <p:txBody>
          <a:bodyPr wrap="square">
            <a:spAutoFit/>
          </a:bodyPr>
          <a:lstStyle/>
          <a:p>
            <a:pPr algn="ctr">
              <a:lnSpc>
                <a:spcPct val="115000"/>
              </a:lnSpc>
              <a:spcAft>
                <a:spcPts val="600"/>
              </a:spcAft>
            </a:pPr>
            <a:r>
              <a:rPr lang="es-EC" sz="1600" b="1" dirty="0">
                <a:solidFill>
                  <a:srgbClr val="0070C0"/>
                </a:solidFill>
              </a:rPr>
              <a:t>CÓDIGO MUNICIPAL PARA EL DISTRITO METROPOLITANO DE QUITO </a:t>
            </a:r>
            <a:r>
              <a:rPr lang="es-EC" sz="1600" b="1" dirty="0" smtClean="0">
                <a:solidFill>
                  <a:srgbClr val="0070C0"/>
                </a:solidFill>
              </a:rPr>
              <a:t>– 2019</a:t>
            </a:r>
            <a:endParaRPr lang="es-EC" sz="1600" b="1" dirty="0">
              <a:solidFill>
                <a:srgbClr val="0070C0"/>
              </a:solidFill>
            </a:endParaRPr>
          </a:p>
          <a:p>
            <a:pPr algn="ctr" hangingPunct="0"/>
            <a:r>
              <a:rPr lang="es-EC" sz="1600" b="1" dirty="0">
                <a:solidFill>
                  <a:srgbClr val="0070C0"/>
                </a:solidFill>
              </a:rPr>
              <a:t>CAPÍTULO VI</a:t>
            </a:r>
          </a:p>
          <a:p>
            <a:pPr algn="ctr" hangingPunct="0"/>
            <a:r>
              <a:rPr lang="es-EC" sz="1600" b="1" dirty="0">
                <a:solidFill>
                  <a:srgbClr val="0070C0"/>
                </a:solidFill>
              </a:rPr>
              <a:t>DE LA EMPRESA PÚBLICA METROPOLITANA DE GESTIÓN DE DESTINO TURÍSTICO</a:t>
            </a:r>
          </a:p>
        </p:txBody>
      </p:sp>
      <p:sp>
        <p:nvSpPr>
          <p:cNvPr id="8" name="CuadroTexto 7">
            <a:extLst>
              <a:ext uri="{FF2B5EF4-FFF2-40B4-BE49-F238E27FC236}">
                <a16:creationId xmlns:a16="http://schemas.microsoft.com/office/drawing/2014/main" id="{CE109313-B55A-214D-A7DA-587F6D03FC9A}"/>
              </a:ext>
            </a:extLst>
          </p:cNvPr>
          <p:cNvSpPr txBox="1"/>
          <p:nvPr/>
        </p:nvSpPr>
        <p:spPr>
          <a:xfrm>
            <a:off x="0" y="103504"/>
            <a:ext cx="8386403" cy="369332"/>
          </a:xfrm>
          <a:prstGeom prst="rect">
            <a:avLst/>
          </a:prstGeom>
          <a:solidFill>
            <a:srgbClr val="EC5239"/>
          </a:solidFill>
        </p:spPr>
        <p:txBody>
          <a:bodyPr wrap="square" rtlCol="0">
            <a:spAutoFit/>
          </a:bodyPr>
          <a:lstStyle/>
          <a:p>
            <a:r>
              <a:rPr lang="es-EC" b="1" dirty="0" smtClean="0">
                <a:solidFill>
                  <a:schemeClr val="bg1"/>
                </a:solidFill>
                <a:latin typeface="Gotham Bold" panose="02000504050000020004" pitchFamily="2" charset="0"/>
              </a:rPr>
              <a:t>PRESUPUESTO 2021</a:t>
            </a:r>
            <a:endParaRPr lang="es-EC" b="1" dirty="0">
              <a:solidFill>
                <a:schemeClr val="bg1"/>
              </a:solidFill>
              <a:latin typeface="Gotham Bold" panose="02000504050000020004" pitchFamily="2" charset="0"/>
            </a:endParaRPr>
          </a:p>
        </p:txBody>
      </p:sp>
      <p:sp>
        <p:nvSpPr>
          <p:cNvPr id="9" name="CuadroTexto 8">
            <a:extLst>
              <a:ext uri="{FF2B5EF4-FFF2-40B4-BE49-F238E27FC236}">
                <a16:creationId xmlns:a16="http://schemas.microsoft.com/office/drawing/2014/main" id="{36FCEF89-25B0-F740-B857-37330F779741}"/>
              </a:ext>
            </a:extLst>
          </p:cNvPr>
          <p:cNvSpPr txBox="1"/>
          <p:nvPr/>
        </p:nvSpPr>
        <p:spPr>
          <a:xfrm>
            <a:off x="256854" y="483654"/>
            <a:ext cx="6945330" cy="369332"/>
          </a:xfrm>
          <a:prstGeom prst="rect">
            <a:avLst/>
          </a:prstGeom>
          <a:noFill/>
        </p:spPr>
        <p:txBody>
          <a:bodyPr wrap="square" rtlCol="0">
            <a:spAutoFit/>
          </a:bodyPr>
          <a:lstStyle/>
          <a:p>
            <a:r>
              <a:rPr lang="es-EC" b="1" dirty="0" smtClean="0">
                <a:solidFill>
                  <a:srgbClr val="EC5239"/>
                </a:solidFill>
                <a:latin typeface="Gotham Bold" panose="02000504050000020004" pitchFamily="2" charset="0"/>
              </a:rPr>
              <a:t>Normativa </a:t>
            </a:r>
            <a:endParaRPr lang="es-EC" b="1" dirty="0">
              <a:solidFill>
                <a:srgbClr val="EC5239"/>
              </a:solidFill>
              <a:latin typeface="Gotham Bold" panose="02000504050000020004" pitchFamily="2" charset="0"/>
            </a:endParaRPr>
          </a:p>
        </p:txBody>
      </p:sp>
      <p:sp>
        <p:nvSpPr>
          <p:cNvPr id="10" name="Rectángulo 9">
            <a:extLst>
              <a:ext uri="{FF2B5EF4-FFF2-40B4-BE49-F238E27FC236}">
                <a16:creationId xmlns:a16="http://schemas.microsoft.com/office/drawing/2014/main" id="{F859B206-D332-9343-BD8A-DF3B43E3523F}"/>
              </a:ext>
            </a:extLst>
          </p:cNvPr>
          <p:cNvSpPr/>
          <p:nvPr/>
        </p:nvSpPr>
        <p:spPr>
          <a:xfrm>
            <a:off x="3373052" y="587737"/>
            <a:ext cx="5471690" cy="212858"/>
          </a:xfrm>
          <a:prstGeom prst="rect">
            <a:avLst/>
          </a:prstGeom>
          <a:solidFill>
            <a:srgbClr val="EC5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C" b="1" dirty="0">
              <a:solidFill>
                <a:schemeClr val="bg1"/>
              </a:solidFill>
              <a:latin typeface="Gotham Bold" panose="02000504050000020004" pitchFamily="2" charset="0"/>
            </a:endParaRPr>
          </a:p>
        </p:txBody>
      </p:sp>
    </p:spTree>
    <p:extLst>
      <p:ext uri="{BB962C8B-B14F-4D97-AF65-F5344CB8AC3E}">
        <p14:creationId xmlns:p14="http://schemas.microsoft.com/office/powerpoint/2010/main" val="2041144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CuadroTexto 62">
            <a:extLst>
              <a:ext uri="{FF2B5EF4-FFF2-40B4-BE49-F238E27FC236}">
                <a16:creationId xmlns:a16="http://schemas.microsoft.com/office/drawing/2014/main" id="{CE109313-B55A-214D-A7DA-587F6D03FC9A}"/>
              </a:ext>
            </a:extLst>
          </p:cNvPr>
          <p:cNvSpPr txBox="1"/>
          <p:nvPr/>
        </p:nvSpPr>
        <p:spPr>
          <a:xfrm>
            <a:off x="0" y="103504"/>
            <a:ext cx="8386403" cy="369332"/>
          </a:xfrm>
          <a:prstGeom prst="rect">
            <a:avLst/>
          </a:prstGeom>
          <a:solidFill>
            <a:srgbClr val="EC5239"/>
          </a:solidFill>
        </p:spPr>
        <p:txBody>
          <a:bodyPr wrap="square" rtlCol="0">
            <a:spAutoFit/>
          </a:bodyPr>
          <a:lstStyle/>
          <a:p>
            <a:r>
              <a:rPr lang="es-EC" b="1" dirty="0" smtClean="0">
                <a:solidFill>
                  <a:schemeClr val="bg1"/>
                </a:solidFill>
                <a:latin typeface="Gotham Bold" panose="02000504050000020004" pitchFamily="2" charset="0"/>
              </a:rPr>
              <a:t>PRESUPUESTO 2021</a:t>
            </a:r>
            <a:endParaRPr lang="es-EC" b="1" dirty="0">
              <a:solidFill>
                <a:schemeClr val="bg1"/>
              </a:solidFill>
              <a:latin typeface="Gotham Bold" panose="02000504050000020004" pitchFamily="2" charset="0"/>
            </a:endParaRPr>
          </a:p>
        </p:txBody>
      </p:sp>
      <p:sp>
        <p:nvSpPr>
          <p:cNvPr id="15" name="CuadroTexto 14">
            <a:extLst>
              <a:ext uri="{FF2B5EF4-FFF2-40B4-BE49-F238E27FC236}">
                <a16:creationId xmlns:a16="http://schemas.microsoft.com/office/drawing/2014/main" id="{36FCEF89-25B0-F740-B857-37330F779741}"/>
              </a:ext>
            </a:extLst>
          </p:cNvPr>
          <p:cNvSpPr txBox="1"/>
          <p:nvPr/>
        </p:nvSpPr>
        <p:spPr>
          <a:xfrm>
            <a:off x="256854" y="483654"/>
            <a:ext cx="6945330" cy="369332"/>
          </a:xfrm>
          <a:prstGeom prst="rect">
            <a:avLst/>
          </a:prstGeom>
          <a:noFill/>
        </p:spPr>
        <p:txBody>
          <a:bodyPr wrap="square" rtlCol="0">
            <a:spAutoFit/>
          </a:bodyPr>
          <a:lstStyle/>
          <a:p>
            <a:r>
              <a:rPr lang="es-EC" b="1" dirty="0" smtClean="0">
                <a:solidFill>
                  <a:srgbClr val="EC5239"/>
                </a:solidFill>
                <a:latin typeface="Gotham Bold" panose="02000504050000020004" pitchFamily="2" charset="0"/>
              </a:rPr>
              <a:t>Normativa </a:t>
            </a:r>
            <a:endParaRPr lang="es-EC" b="1" dirty="0">
              <a:solidFill>
                <a:srgbClr val="EC5239"/>
              </a:solidFill>
              <a:latin typeface="Gotham Bold" panose="02000504050000020004" pitchFamily="2" charset="0"/>
            </a:endParaRPr>
          </a:p>
        </p:txBody>
      </p:sp>
      <p:sp>
        <p:nvSpPr>
          <p:cNvPr id="16" name="Rectángulo 15">
            <a:extLst>
              <a:ext uri="{FF2B5EF4-FFF2-40B4-BE49-F238E27FC236}">
                <a16:creationId xmlns:a16="http://schemas.microsoft.com/office/drawing/2014/main" id="{F859B206-D332-9343-BD8A-DF3B43E3523F}"/>
              </a:ext>
            </a:extLst>
          </p:cNvPr>
          <p:cNvSpPr/>
          <p:nvPr/>
        </p:nvSpPr>
        <p:spPr>
          <a:xfrm>
            <a:off x="3373052" y="587737"/>
            <a:ext cx="5471690" cy="212858"/>
          </a:xfrm>
          <a:prstGeom prst="rect">
            <a:avLst/>
          </a:prstGeom>
          <a:solidFill>
            <a:srgbClr val="EC5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C" b="1" dirty="0">
              <a:solidFill>
                <a:schemeClr val="bg1"/>
              </a:solidFill>
              <a:latin typeface="Gotham Bold" panose="02000504050000020004" pitchFamily="2" charset="0"/>
            </a:endParaRPr>
          </a:p>
        </p:txBody>
      </p:sp>
      <p:sp>
        <p:nvSpPr>
          <p:cNvPr id="2" name="Rectángulo 1"/>
          <p:cNvSpPr/>
          <p:nvPr/>
        </p:nvSpPr>
        <p:spPr>
          <a:xfrm>
            <a:off x="448875" y="2844005"/>
            <a:ext cx="11320041" cy="3308598"/>
          </a:xfrm>
          <a:prstGeom prst="rect">
            <a:avLst/>
          </a:prstGeom>
        </p:spPr>
        <p:txBody>
          <a:bodyPr wrap="square">
            <a:spAutoFit/>
          </a:bodyPr>
          <a:lstStyle/>
          <a:p>
            <a:pPr algn="just">
              <a:lnSpc>
                <a:spcPct val="115000"/>
              </a:lnSpc>
              <a:spcAft>
                <a:spcPts val="600"/>
              </a:spcAft>
            </a:pPr>
            <a:r>
              <a:rPr lang="es-ES" sz="1600" b="1" dirty="0" smtClean="0">
                <a:solidFill>
                  <a:srgbClr val="0070C0"/>
                </a:solidFill>
                <a:ea typeface="Times New Roman" panose="02020603050405020304" pitchFamily="18" charset="0"/>
              </a:rPr>
              <a:t>[…]</a:t>
            </a:r>
            <a:endParaRPr lang="es-EC" sz="1600" b="1" dirty="0" smtClean="0">
              <a:solidFill>
                <a:srgbClr val="0070C0"/>
              </a:solidFill>
              <a:ea typeface="Times New Roman" panose="02020603050405020304" pitchFamily="18" charset="0"/>
            </a:endParaRPr>
          </a:p>
          <a:p>
            <a:pPr algn="just">
              <a:lnSpc>
                <a:spcPct val="115000"/>
              </a:lnSpc>
              <a:spcAft>
                <a:spcPts val="600"/>
              </a:spcAft>
            </a:pPr>
            <a:r>
              <a:rPr lang="es-EC" sz="1600" b="1" dirty="0" smtClean="0">
                <a:solidFill>
                  <a:srgbClr val="0070C0"/>
                </a:solidFill>
                <a:ea typeface="Times New Roman" panose="02020603050405020304" pitchFamily="18" charset="0"/>
              </a:rPr>
              <a:t>Artículo </a:t>
            </a:r>
            <a:r>
              <a:rPr lang="es-EC" sz="1600" b="1" dirty="0" err="1">
                <a:solidFill>
                  <a:srgbClr val="0070C0"/>
                </a:solidFill>
                <a:ea typeface="Times New Roman" panose="02020603050405020304" pitchFamily="18" charset="0"/>
              </a:rPr>
              <a:t>I.2.134</a:t>
            </a:r>
            <a:r>
              <a:rPr lang="es-ES" sz="1600" b="1" dirty="0">
                <a:solidFill>
                  <a:srgbClr val="0070C0"/>
                </a:solidFill>
                <a:ea typeface="Times New Roman" panose="02020603050405020304" pitchFamily="18" charset="0"/>
              </a:rPr>
              <a:t>.- </a:t>
            </a:r>
            <a:r>
              <a:rPr lang="es-EC" sz="1600" b="1" dirty="0">
                <a:solidFill>
                  <a:srgbClr val="0070C0"/>
                </a:solidFill>
                <a:ea typeface="Times New Roman" panose="02020603050405020304" pitchFamily="18" charset="0"/>
              </a:rPr>
              <a:t>Recursos financieros de la Empresa.- </a:t>
            </a:r>
            <a:r>
              <a:rPr lang="es-EC" sz="1600" dirty="0">
                <a:solidFill>
                  <a:srgbClr val="0070C0"/>
                </a:solidFill>
                <a:ea typeface="Times New Roman" panose="02020603050405020304" pitchFamily="18" charset="0"/>
                <a:cs typeface="Century Gothic" panose="020B0502020202020204" pitchFamily="34" charset="0"/>
              </a:rPr>
              <a:t>Sin perjuicio de lo establecido en el régimen general de las empresas públicas metropolitanas, son recursos financieros de la Empresa Pública Metropolitana de Gestión de Destino Turístico:</a:t>
            </a:r>
            <a:endParaRPr lang="es-EC" sz="1600" dirty="0">
              <a:solidFill>
                <a:srgbClr val="0070C0"/>
              </a:solidFill>
              <a:ea typeface="Times New Roman" panose="02020603050405020304" pitchFamily="18" charset="0"/>
            </a:endParaRPr>
          </a:p>
          <a:p>
            <a:pPr marL="449580" algn="just">
              <a:lnSpc>
                <a:spcPct val="115000"/>
              </a:lnSpc>
              <a:spcAft>
                <a:spcPts val="600"/>
              </a:spcAft>
            </a:pPr>
            <a:r>
              <a:rPr lang="es-EC" sz="1600" b="1" dirty="0">
                <a:solidFill>
                  <a:srgbClr val="0070C0"/>
                </a:solidFill>
                <a:ea typeface="Times New Roman" panose="02020603050405020304" pitchFamily="18" charset="0"/>
                <a:cs typeface="Century Gothic" panose="020B0502020202020204" pitchFamily="34" charset="0"/>
              </a:rPr>
              <a:t>a.</a:t>
            </a:r>
            <a:r>
              <a:rPr lang="es-EC" sz="1600" dirty="0">
                <a:solidFill>
                  <a:srgbClr val="0070C0"/>
                </a:solidFill>
                <a:ea typeface="Times New Roman" panose="02020603050405020304" pitchFamily="18" charset="0"/>
                <a:cs typeface="Century Gothic" panose="020B0502020202020204" pitchFamily="34" charset="0"/>
              </a:rPr>
              <a:t> Los recursos provenientes de la tasa por la Licencia Única Anual de Funcionamiento de las actividades de turismo en función de la normativa vigente en la materia;</a:t>
            </a:r>
            <a:endParaRPr lang="es-EC" sz="1600" dirty="0">
              <a:solidFill>
                <a:srgbClr val="0070C0"/>
              </a:solidFill>
              <a:ea typeface="Times New Roman" panose="02020603050405020304" pitchFamily="18" charset="0"/>
            </a:endParaRPr>
          </a:p>
          <a:p>
            <a:pPr marL="449580" algn="just">
              <a:lnSpc>
                <a:spcPct val="115000"/>
              </a:lnSpc>
              <a:spcAft>
                <a:spcPts val="600"/>
              </a:spcAft>
            </a:pPr>
            <a:r>
              <a:rPr lang="es-EC" sz="1600" b="1" dirty="0">
                <a:solidFill>
                  <a:srgbClr val="0070C0"/>
                </a:solidFill>
                <a:ea typeface="Times New Roman" panose="02020603050405020304" pitchFamily="18" charset="0"/>
                <a:cs typeface="Century Gothic" panose="020B0502020202020204" pitchFamily="34" charset="0"/>
              </a:rPr>
              <a:t>b.</a:t>
            </a:r>
            <a:r>
              <a:rPr lang="es-EC" sz="1600" dirty="0">
                <a:solidFill>
                  <a:srgbClr val="0070C0"/>
                </a:solidFill>
                <a:ea typeface="Times New Roman" panose="02020603050405020304" pitchFamily="18" charset="0"/>
                <a:cs typeface="Century Gothic" panose="020B0502020202020204" pitchFamily="34" charset="0"/>
              </a:rPr>
              <a:t> Los recursos provenientes de la tasa por facilidades y servicios turísticos en la circunscripción del Distrito Metropolitano de Quito; y,</a:t>
            </a:r>
            <a:endParaRPr lang="es-EC" sz="1600" dirty="0">
              <a:solidFill>
                <a:srgbClr val="0070C0"/>
              </a:solidFill>
              <a:ea typeface="Times New Roman" panose="02020603050405020304" pitchFamily="18" charset="0"/>
            </a:endParaRPr>
          </a:p>
          <a:p>
            <a:pPr marL="449580" algn="just">
              <a:lnSpc>
                <a:spcPct val="115000"/>
              </a:lnSpc>
              <a:spcAft>
                <a:spcPts val="600"/>
              </a:spcAft>
            </a:pPr>
            <a:r>
              <a:rPr lang="es-EC" sz="1600" b="1" u="sng" dirty="0">
                <a:solidFill>
                  <a:srgbClr val="0070C0"/>
                </a:solidFill>
                <a:ea typeface="Times New Roman" panose="02020603050405020304" pitchFamily="18" charset="0"/>
                <a:cs typeface="Century Gothic" panose="020B0502020202020204" pitchFamily="34" charset="0"/>
              </a:rPr>
              <a:t>c.</a:t>
            </a:r>
            <a:r>
              <a:rPr lang="es-EC" sz="1600" u="sng" dirty="0">
                <a:solidFill>
                  <a:srgbClr val="0070C0"/>
                </a:solidFill>
                <a:ea typeface="Times New Roman" panose="02020603050405020304" pitchFamily="18" charset="0"/>
                <a:cs typeface="Century Gothic" panose="020B0502020202020204" pitchFamily="34" charset="0"/>
              </a:rPr>
              <a:t> Las asignaciones presupuestarias y desembolsos anuales efectuados por el Municipio del Distrito Metropolitano de Quito.</a:t>
            </a:r>
            <a:endParaRPr lang="es-EC" sz="1600" u="sng" dirty="0">
              <a:solidFill>
                <a:srgbClr val="0070C0"/>
              </a:solidFill>
              <a:ea typeface="Times New Roman" panose="02020603050405020304" pitchFamily="18" charset="0"/>
            </a:endParaRPr>
          </a:p>
          <a:p>
            <a:pPr algn="just">
              <a:lnSpc>
                <a:spcPct val="115000"/>
              </a:lnSpc>
              <a:spcAft>
                <a:spcPts val="600"/>
              </a:spcAft>
            </a:pPr>
            <a:r>
              <a:rPr lang="es-EC" sz="1600" u="sng" dirty="0">
                <a:solidFill>
                  <a:srgbClr val="0070C0"/>
                </a:solidFill>
                <a:ea typeface="Times New Roman" panose="02020603050405020304" pitchFamily="18" charset="0"/>
                <a:cs typeface="Century Gothic" panose="020B0502020202020204" pitchFamily="34" charset="0"/>
              </a:rPr>
              <a:t>Esta asignación presupuestaria será al menos igual al monto del valor recaudado por concepto de tasas en el ejercicio inmediatamente anterior al año de la aprobación del presupuesto municipal en el que deba constar la asignación presupuestaria.</a:t>
            </a:r>
            <a:endParaRPr lang="es-EC" sz="1600" u="sng" dirty="0">
              <a:solidFill>
                <a:srgbClr val="0070C0"/>
              </a:solidFill>
              <a:effectLst/>
              <a:ea typeface="Times New Roman" panose="02020603050405020304" pitchFamily="18" charset="0"/>
            </a:endParaRPr>
          </a:p>
        </p:txBody>
      </p:sp>
      <p:sp>
        <p:nvSpPr>
          <p:cNvPr id="3" name="Rectángulo 2"/>
          <p:cNvSpPr/>
          <p:nvPr/>
        </p:nvSpPr>
        <p:spPr>
          <a:xfrm>
            <a:off x="1430231" y="1023626"/>
            <a:ext cx="9357330" cy="1437317"/>
          </a:xfrm>
          <a:prstGeom prst="rect">
            <a:avLst/>
          </a:prstGeom>
        </p:spPr>
        <p:txBody>
          <a:bodyPr wrap="square">
            <a:spAutoFit/>
          </a:bodyPr>
          <a:lstStyle/>
          <a:p>
            <a:pPr algn="ctr">
              <a:lnSpc>
                <a:spcPct val="115000"/>
              </a:lnSpc>
              <a:spcAft>
                <a:spcPts val="600"/>
              </a:spcAft>
            </a:pPr>
            <a:r>
              <a:rPr lang="es-EC" b="1" dirty="0" smtClean="0">
                <a:solidFill>
                  <a:srgbClr val="0070C0"/>
                </a:solidFill>
              </a:rPr>
              <a:t>CÓDIGO </a:t>
            </a:r>
            <a:r>
              <a:rPr lang="es-EC" b="1" dirty="0">
                <a:solidFill>
                  <a:srgbClr val="0070C0"/>
                </a:solidFill>
              </a:rPr>
              <a:t>MUNICIPAL PARA EL DISTRITO METROPOLITANO DE QUITO </a:t>
            </a:r>
            <a:r>
              <a:rPr lang="es-EC" b="1" dirty="0" smtClean="0">
                <a:solidFill>
                  <a:srgbClr val="0070C0"/>
                </a:solidFill>
              </a:rPr>
              <a:t>– 2019</a:t>
            </a:r>
          </a:p>
          <a:p>
            <a:pPr algn="ctr">
              <a:lnSpc>
                <a:spcPct val="115000"/>
              </a:lnSpc>
              <a:spcAft>
                <a:spcPts val="600"/>
              </a:spcAft>
            </a:pPr>
            <a:endParaRPr lang="es-EC" b="1" dirty="0" smtClean="0">
              <a:solidFill>
                <a:srgbClr val="0070C0"/>
              </a:solidFill>
            </a:endParaRPr>
          </a:p>
          <a:p>
            <a:pPr algn="ctr" hangingPunct="0"/>
            <a:r>
              <a:rPr lang="es-EC" b="1" dirty="0">
                <a:solidFill>
                  <a:srgbClr val="0070C0"/>
                </a:solidFill>
              </a:rPr>
              <a:t>CAPÍTULO VI</a:t>
            </a:r>
          </a:p>
          <a:p>
            <a:pPr algn="ctr" hangingPunct="0"/>
            <a:r>
              <a:rPr lang="es-EC" b="1" dirty="0">
                <a:solidFill>
                  <a:srgbClr val="0070C0"/>
                </a:solidFill>
              </a:rPr>
              <a:t>DE LA EMPRESA PÚBLICA METROPOLITANA DE GESTIÓN DE DESTINO </a:t>
            </a:r>
            <a:r>
              <a:rPr lang="es-EC" b="1" dirty="0" smtClean="0">
                <a:solidFill>
                  <a:srgbClr val="0070C0"/>
                </a:solidFill>
              </a:rPr>
              <a:t>TURÍSTICO</a:t>
            </a:r>
            <a:endParaRPr lang="es-EC" b="1" dirty="0">
              <a:solidFill>
                <a:srgbClr val="0070C0"/>
              </a:solidFill>
            </a:endParaRPr>
          </a:p>
        </p:txBody>
      </p:sp>
    </p:spTree>
    <p:extLst>
      <p:ext uri="{BB962C8B-B14F-4D97-AF65-F5344CB8AC3E}">
        <p14:creationId xmlns:p14="http://schemas.microsoft.com/office/powerpoint/2010/main" val="3438800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CuadroTexto 62">
            <a:extLst>
              <a:ext uri="{FF2B5EF4-FFF2-40B4-BE49-F238E27FC236}">
                <a16:creationId xmlns:a16="http://schemas.microsoft.com/office/drawing/2014/main" id="{CE109313-B55A-214D-A7DA-587F6D03FC9A}"/>
              </a:ext>
            </a:extLst>
          </p:cNvPr>
          <p:cNvSpPr txBox="1"/>
          <p:nvPr/>
        </p:nvSpPr>
        <p:spPr>
          <a:xfrm>
            <a:off x="0" y="103504"/>
            <a:ext cx="8386403" cy="369332"/>
          </a:xfrm>
          <a:prstGeom prst="rect">
            <a:avLst/>
          </a:prstGeom>
          <a:solidFill>
            <a:srgbClr val="EC5239"/>
          </a:solidFill>
        </p:spPr>
        <p:txBody>
          <a:bodyPr wrap="square" rtlCol="0">
            <a:spAutoFit/>
          </a:bodyPr>
          <a:lstStyle/>
          <a:p>
            <a:r>
              <a:rPr lang="es-EC" b="1" dirty="0" smtClean="0">
                <a:solidFill>
                  <a:schemeClr val="bg1"/>
                </a:solidFill>
                <a:latin typeface="Gotham Bold" panose="02000504050000020004" pitchFamily="2" charset="0"/>
              </a:rPr>
              <a:t>ASIGNACIÓN MUNICIPAL 2021</a:t>
            </a:r>
            <a:endParaRPr lang="es-EC" b="1" dirty="0">
              <a:solidFill>
                <a:schemeClr val="bg1"/>
              </a:solidFill>
              <a:latin typeface="Gotham Bold" panose="02000504050000020004" pitchFamily="2" charset="0"/>
            </a:endParaRPr>
          </a:p>
        </p:txBody>
      </p:sp>
      <p:sp>
        <p:nvSpPr>
          <p:cNvPr id="15" name="CuadroTexto 14">
            <a:extLst>
              <a:ext uri="{FF2B5EF4-FFF2-40B4-BE49-F238E27FC236}">
                <a16:creationId xmlns:a16="http://schemas.microsoft.com/office/drawing/2014/main" id="{36FCEF89-25B0-F740-B857-37330F779741}"/>
              </a:ext>
            </a:extLst>
          </p:cNvPr>
          <p:cNvSpPr txBox="1"/>
          <p:nvPr/>
        </p:nvSpPr>
        <p:spPr>
          <a:xfrm>
            <a:off x="256854" y="483654"/>
            <a:ext cx="6945330" cy="369332"/>
          </a:xfrm>
          <a:prstGeom prst="rect">
            <a:avLst/>
          </a:prstGeom>
          <a:noFill/>
        </p:spPr>
        <p:txBody>
          <a:bodyPr wrap="square" rtlCol="0">
            <a:spAutoFit/>
          </a:bodyPr>
          <a:lstStyle/>
          <a:p>
            <a:r>
              <a:rPr lang="es-EC" b="1" dirty="0" smtClean="0">
                <a:solidFill>
                  <a:srgbClr val="EC5239"/>
                </a:solidFill>
                <a:latin typeface="Gotham Bold" panose="02000504050000020004" pitchFamily="2" charset="0"/>
              </a:rPr>
              <a:t>Análisis de la Deuda de la Asignación  Municipal  </a:t>
            </a:r>
            <a:endParaRPr lang="es-EC" b="1" dirty="0">
              <a:solidFill>
                <a:srgbClr val="EC5239"/>
              </a:solidFill>
              <a:latin typeface="Gotham Bold" panose="02000504050000020004" pitchFamily="2" charset="0"/>
            </a:endParaRPr>
          </a:p>
        </p:txBody>
      </p:sp>
      <p:sp>
        <p:nvSpPr>
          <p:cNvPr id="16" name="Rectángulo 15">
            <a:extLst>
              <a:ext uri="{FF2B5EF4-FFF2-40B4-BE49-F238E27FC236}">
                <a16:creationId xmlns:a16="http://schemas.microsoft.com/office/drawing/2014/main" id="{F859B206-D332-9343-BD8A-DF3B43E3523F}"/>
              </a:ext>
            </a:extLst>
          </p:cNvPr>
          <p:cNvSpPr/>
          <p:nvPr/>
        </p:nvSpPr>
        <p:spPr>
          <a:xfrm>
            <a:off x="6238754" y="587737"/>
            <a:ext cx="2605988" cy="212858"/>
          </a:xfrm>
          <a:prstGeom prst="rect">
            <a:avLst/>
          </a:prstGeom>
          <a:solidFill>
            <a:srgbClr val="EC5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C" b="1" dirty="0">
              <a:solidFill>
                <a:schemeClr val="bg1"/>
              </a:solidFill>
              <a:latin typeface="Gotham Bold" panose="02000504050000020004" pitchFamily="2"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449642538"/>
              </p:ext>
            </p:extLst>
          </p:nvPr>
        </p:nvGraphicFramePr>
        <p:xfrm>
          <a:off x="48505" y="1076446"/>
          <a:ext cx="12100144" cy="3899536"/>
        </p:xfrm>
        <a:graphic>
          <a:graphicData uri="http://schemas.openxmlformats.org/drawingml/2006/table">
            <a:tbl>
              <a:tblPr/>
              <a:tblGrid>
                <a:gridCol w="1525649">
                  <a:extLst>
                    <a:ext uri="{9D8B030D-6E8A-4147-A177-3AD203B41FA5}">
                      <a16:colId xmlns:a16="http://schemas.microsoft.com/office/drawing/2014/main" val="3726261007"/>
                    </a:ext>
                  </a:extLst>
                </a:gridCol>
                <a:gridCol w="949124">
                  <a:extLst>
                    <a:ext uri="{9D8B030D-6E8A-4147-A177-3AD203B41FA5}">
                      <a16:colId xmlns:a16="http://schemas.microsoft.com/office/drawing/2014/main" val="2775156714"/>
                    </a:ext>
                  </a:extLst>
                </a:gridCol>
                <a:gridCol w="856526">
                  <a:extLst>
                    <a:ext uri="{9D8B030D-6E8A-4147-A177-3AD203B41FA5}">
                      <a16:colId xmlns:a16="http://schemas.microsoft.com/office/drawing/2014/main" val="2555875804"/>
                    </a:ext>
                  </a:extLst>
                </a:gridCol>
                <a:gridCol w="966063">
                  <a:extLst>
                    <a:ext uri="{9D8B030D-6E8A-4147-A177-3AD203B41FA5}">
                      <a16:colId xmlns:a16="http://schemas.microsoft.com/office/drawing/2014/main" val="3173228214"/>
                    </a:ext>
                  </a:extLst>
                </a:gridCol>
                <a:gridCol w="837926">
                  <a:extLst>
                    <a:ext uri="{9D8B030D-6E8A-4147-A177-3AD203B41FA5}">
                      <a16:colId xmlns:a16="http://schemas.microsoft.com/office/drawing/2014/main" val="2563132723"/>
                    </a:ext>
                  </a:extLst>
                </a:gridCol>
                <a:gridCol w="903288">
                  <a:extLst>
                    <a:ext uri="{9D8B030D-6E8A-4147-A177-3AD203B41FA5}">
                      <a16:colId xmlns:a16="http://schemas.microsoft.com/office/drawing/2014/main" val="2224844821"/>
                    </a:ext>
                  </a:extLst>
                </a:gridCol>
                <a:gridCol w="837926">
                  <a:extLst>
                    <a:ext uri="{9D8B030D-6E8A-4147-A177-3AD203B41FA5}">
                      <a16:colId xmlns:a16="http://schemas.microsoft.com/office/drawing/2014/main" val="2966050094"/>
                    </a:ext>
                  </a:extLst>
                </a:gridCol>
                <a:gridCol w="837926">
                  <a:extLst>
                    <a:ext uri="{9D8B030D-6E8A-4147-A177-3AD203B41FA5}">
                      <a16:colId xmlns:a16="http://schemas.microsoft.com/office/drawing/2014/main" val="1892488211"/>
                    </a:ext>
                  </a:extLst>
                </a:gridCol>
                <a:gridCol w="837926">
                  <a:extLst>
                    <a:ext uri="{9D8B030D-6E8A-4147-A177-3AD203B41FA5}">
                      <a16:colId xmlns:a16="http://schemas.microsoft.com/office/drawing/2014/main" val="1206593685"/>
                    </a:ext>
                  </a:extLst>
                </a:gridCol>
                <a:gridCol w="837926">
                  <a:extLst>
                    <a:ext uri="{9D8B030D-6E8A-4147-A177-3AD203B41FA5}">
                      <a16:colId xmlns:a16="http://schemas.microsoft.com/office/drawing/2014/main" val="4010921486"/>
                    </a:ext>
                  </a:extLst>
                </a:gridCol>
                <a:gridCol w="903288">
                  <a:extLst>
                    <a:ext uri="{9D8B030D-6E8A-4147-A177-3AD203B41FA5}">
                      <a16:colId xmlns:a16="http://schemas.microsoft.com/office/drawing/2014/main" val="1484313440"/>
                    </a:ext>
                  </a:extLst>
                </a:gridCol>
                <a:gridCol w="903288">
                  <a:extLst>
                    <a:ext uri="{9D8B030D-6E8A-4147-A177-3AD203B41FA5}">
                      <a16:colId xmlns:a16="http://schemas.microsoft.com/office/drawing/2014/main" val="1177226428"/>
                    </a:ext>
                  </a:extLst>
                </a:gridCol>
                <a:gridCol w="903288">
                  <a:extLst>
                    <a:ext uri="{9D8B030D-6E8A-4147-A177-3AD203B41FA5}">
                      <a16:colId xmlns:a16="http://schemas.microsoft.com/office/drawing/2014/main" val="3034124733"/>
                    </a:ext>
                  </a:extLst>
                </a:gridCol>
              </a:tblGrid>
              <a:tr h="377436">
                <a:tc gridSpan="5">
                  <a:txBody>
                    <a:bodyPr/>
                    <a:lstStyle/>
                    <a:p>
                      <a:pPr algn="l" fontAlgn="b"/>
                      <a:r>
                        <a:rPr lang="es-ES" sz="1100" b="1" i="0" u="none" strike="noStrike" dirty="0" smtClean="0">
                          <a:solidFill>
                            <a:srgbClr val="0070C0"/>
                          </a:solidFill>
                          <a:effectLst/>
                          <a:latin typeface="Calibri" panose="020F0502020204030204" pitchFamily="34" charset="0"/>
                        </a:rPr>
                        <a:t>ANÁLISIS </a:t>
                      </a:r>
                      <a:r>
                        <a:rPr lang="es-ES" sz="1100" b="1" i="0" u="none" strike="noStrike" dirty="0">
                          <a:solidFill>
                            <a:srgbClr val="0070C0"/>
                          </a:solidFill>
                          <a:effectLst/>
                          <a:latin typeface="Calibri" panose="020F0502020204030204" pitchFamily="34" charset="0"/>
                        </a:rPr>
                        <a:t>DE LA APLICACIÓN </a:t>
                      </a:r>
                      <a:r>
                        <a:rPr lang="es-ES" sz="1100" b="1" i="0" u="none" strike="noStrike" dirty="0" smtClean="0">
                          <a:solidFill>
                            <a:srgbClr val="0070C0"/>
                          </a:solidFill>
                          <a:effectLst/>
                          <a:latin typeface="Calibri" panose="020F0502020204030204" pitchFamily="34" charset="0"/>
                        </a:rPr>
                        <a:t>DE </a:t>
                      </a:r>
                      <a:r>
                        <a:rPr lang="es-ES" sz="1100" b="1" i="0" u="none" strike="noStrike" dirty="0">
                          <a:solidFill>
                            <a:srgbClr val="0070C0"/>
                          </a:solidFill>
                          <a:effectLst/>
                          <a:latin typeface="Calibri" panose="020F0502020204030204" pitchFamily="34" charset="0"/>
                        </a:rPr>
                        <a:t>LA ORDENANZA 309 DE </a:t>
                      </a:r>
                      <a:r>
                        <a:rPr lang="es-ES" sz="1100" b="1" i="0" u="none" strike="noStrike" dirty="0" smtClean="0">
                          <a:solidFill>
                            <a:srgbClr val="0070C0"/>
                          </a:solidFill>
                          <a:effectLst/>
                          <a:latin typeface="Calibri" panose="020F0502020204030204" pitchFamily="34" charset="0"/>
                        </a:rPr>
                        <a:t>CREACIÓN </a:t>
                      </a:r>
                      <a:r>
                        <a:rPr lang="es-ES" sz="1100" b="1" i="0" u="none" strike="noStrike" dirty="0">
                          <a:solidFill>
                            <a:srgbClr val="0070C0"/>
                          </a:solidFill>
                          <a:effectLst/>
                          <a:latin typeface="Calibri" panose="020F0502020204030204" pitchFamily="34" charset="0"/>
                        </a:rPr>
                        <a:t>DE LA </a:t>
                      </a:r>
                      <a:r>
                        <a:rPr lang="es-ES" sz="1100" b="1" i="0" u="none" strike="noStrike" dirty="0" smtClean="0">
                          <a:solidFill>
                            <a:srgbClr val="0070C0"/>
                          </a:solidFill>
                          <a:effectLst/>
                          <a:latin typeface="Calibri" panose="020F0502020204030204" pitchFamily="34" charset="0"/>
                        </a:rPr>
                        <a:t>EMPRESA (Código Municipal</a:t>
                      </a:r>
                      <a:r>
                        <a:rPr lang="es-ES" sz="1100" b="1" i="0" u="none" strike="noStrike" baseline="0" dirty="0" smtClean="0">
                          <a:solidFill>
                            <a:srgbClr val="0070C0"/>
                          </a:solidFill>
                          <a:effectLst/>
                          <a:latin typeface="Calibri" panose="020F0502020204030204" pitchFamily="34" charset="0"/>
                        </a:rPr>
                        <a:t> </a:t>
                      </a:r>
                      <a:r>
                        <a:rPr lang="es-EC" sz="1100" b="1" dirty="0" smtClean="0">
                          <a:solidFill>
                            <a:srgbClr val="0070C0"/>
                          </a:solidFill>
                          <a:ea typeface="Times New Roman" panose="02020603050405020304" pitchFamily="18" charset="0"/>
                        </a:rPr>
                        <a:t>Artículo </a:t>
                      </a:r>
                      <a:r>
                        <a:rPr lang="es-EC" sz="1100" b="1" dirty="0" err="1" smtClean="0">
                          <a:solidFill>
                            <a:srgbClr val="0070C0"/>
                          </a:solidFill>
                          <a:ea typeface="Times New Roman" panose="02020603050405020304" pitchFamily="18" charset="0"/>
                        </a:rPr>
                        <a:t>I.2.134</a:t>
                      </a:r>
                      <a:r>
                        <a:rPr lang="es-EC" sz="1100" b="1" dirty="0" smtClean="0">
                          <a:solidFill>
                            <a:srgbClr val="0070C0"/>
                          </a:solidFill>
                          <a:ea typeface="Times New Roman" panose="02020603050405020304" pitchFamily="18" charset="0"/>
                        </a:rPr>
                        <a:t>)</a:t>
                      </a:r>
                      <a:endParaRPr lang="es-ES" sz="1100" b="1" i="0" u="none" strike="noStrike" dirty="0">
                        <a:solidFill>
                          <a:srgbClr val="0070C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b"/>
                      <a:endParaRPr lang="es-EC" sz="1100" b="0" i="0" u="none" strike="noStrike">
                        <a:solidFill>
                          <a:srgbClr val="0070C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s-EC" sz="1100" b="0" i="0" u="none" strike="noStrike">
                        <a:solidFill>
                          <a:srgbClr val="0070C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s-EC" sz="1100" b="0" i="0" u="none" strike="noStrike">
                        <a:solidFill>
                          <a:srgbClr val="0070C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s-EC" sz="1100" b="0" i="0" u="none" strike="noStrike">
                        <a:solidFill>
                          <a:srgbClr val="0070C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s-EC" sz="1100" b="0" i="0" u="none" strike="noStrike">
                        <a:solidFill>
                          <a:srgbClr val="0070C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s-EC" sz="1100" b="0" i="0" u="none" strike="noStrike" dirty="0">
                        <a:solidFill>
                          <a:srgbClr val="0070C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s-EC" sz="1100" b="0" i="0" u="none" strike="noStrike">
                        <a:solidFill>
                          <a:srgbClr val="0070C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s-EC" sz="1100" b="0" i="0" u="none" strike="noStrike">
                        <a:solidFill>
                          <a:srgbClr val="0070C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881024488"/>
                  </a:ext>
                </a:extLst>
              </a:tr>
              <a:tr h="393161">
                <a:tc>
                  <a:txBody>
                    <a:bodyPr/>
                    <a:lstStyle/>
                    <a:p>
                      <a:pPr algn="ctr" fontAlgn="b"/>
                      <a:endParaRPr lang="es-EC" sz="1100" b="0" i="0" u="none" strike="noStrike">
                        <a:solidFill>
                          <a:srgbClr val="0070C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EC" sz="1100" b="0" i="0" u="none" strike="noStrike">
                        <a:solidFill>
                          <a:srgbClr val="0070C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EC" sz="1100" b="0" i="0" u="none" strike="noStrike">
                        <a:solidFill>
                          <a:srgbClr val="0070C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EC" sz="1100" b="0" i="0" u="none" strike="noStrike">
                        <a:solidFill>
                          <a:srgbClr val="0070C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EC" sz="1100" b="0" i="0" u="none" strike="noStrike">
                        <a:solidFill>
                          <a:srgbClr val="0070C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EC" sz="1100" b="0" i="0" u="none" strike="noStrike">
                        <a:solidFill>
                          <a:srgbClr val="0070C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EC" sz="1100" b="0" i="0" u="none" strike="noStrike">
                        <a:solidFill>
                          <a:srgbClr val="0070C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EC" sz="1100" b="0" i="0" u="none" strike="noStrike">
                        <a:solidFill>
                          <a:srgbClr val="0070C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EC" sz="1100" b="0" i="0" u="none" strike="noStrike">
                        <a:solidFill>
                          <a:srgbClr val="0070C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EC" sz="1100" b="0" i="0" u="none" strike="noStrike">
                        <a:solidFill>
                          <a:srgbClr val="0070C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EC" sz="1100" b="0" i="0" u="none" strike="noStrike">
                        <a:solidFill>
                          <a:srgbClr val="0070C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EC" sz="1100" b="0" i="0" u="none" strike="noStrike">
                        <a:solidFill>
                          <a:srgbClr val="0070C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EC" sz="1100" b="0" i="0" u="none" strike="noStrike">
                        <a:solidFill>
                          <a:srgbClr val="0070C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7167706"/>
                  </a:ext>
                </a:extLst>
              </a:tr>
              <a:tr h="345982">
                <a:tc>
                  <a:txBody>
                    <a:bodyPr/>
                    <a:lstStyle/>
                    <a:p>
                      <a:pPr algn="ctr" fontAlgn="ctr"/>
                      <a:r>
                        <a:rPr lang="es-EC" sz="1100" b="1" i="0" u="none" strike="noStrike">
                          <a:solidFill>
                            <a:srgbClr val="0070C0"/>
                          </a:solidFill>
                          <a:effectLst/>
                          <a:latin typeface="Calibri" panose="020F0502020204030204" pitchFamily="34" charset="0"/>
                        </a:rPr>
                        <a:t>FUENTE DE FINANCIAMIENTO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1" i="0" u="none" strike="noStrike">
                          <a:solidFill>
                            <a:srgbClr val="0070C0"/>
                          </a:solidFill>
                          <a:effectLst/>
                          <a:latin typeface="Calibri" panose="020F0502020204030204" pitchFamily="34" charset="0"/>
                        </a:rPr>
                        <a:t>2009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1" i="0" u="none" strike="noStrike">
                          <a:solidFill>
                            <a:srgbClr val="0070C0"/>
                          </a:solidFill>
                          <a:effectLst/>
                          <a:latin typeface="Calibri" panose="020F0502020204030204" pitchFamily="34" charset="0"/>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1" i="0" u="none" strike="noStrike">
                          <a:solidFill>
                            <a:srgbClr val="0070C0"/>
                          </a:solidFill>
                          <a:effectLst/>
                          <a:latin typeface="Calibri" panose="020F0502020204030204" pitchFamily="34" charset="0"/>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1" i="0" u="none" strike="noStrike">
                          <a:solidFill>
                            <a:srgbClr val="0070C0"/>
                          </a:solidFill>
                          <a:effectLst/>
                          <a:latin typeface="Calibri" panose="020F0502020204030204" pitchFamily="34" charset="0"/>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1" i="0" u="none" strike="noStrike">
                          <a:solidFill>
                            <a:srgbClr val="0070C0"/>
                          </a:solidFill>
                          <a:effectLst/>
                          <a:latin typeface="Calibri" panose="020F0502020204030204" pitchFamily="34" charset="0"/>
                        </a:rPr>
                        <a:t>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1" i="0" u="none" strike="noStrike">
                          <a:solidFill>
                            <a:srgbClr val="0070C0"/>
                          </a:solidFill>
                          <a:effectLst/>
                          <a:latin typeface="Calibri" panose="020F0502020204030204" pitchFamily="34" charset="0"/>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1" i="0" u="none" strike="noStrike" dirty="0">
                          <a:solidFill>
                            <a:srgbClr val="0070C0"/>
                          </a:solidFill>
                          <a:effectLst/>
                          <a:latin typeface="Calibri" panose="020F0502020204030204" pitchFamily="34" charset="0"/>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1" i="0" u="none" strike="noStrike">
                          <a:solidFill>
                            <a:srgbClr val="0070C0"/>
                          </a:solidFill>
                          <a:effectLst/>
                          <a:latin typeface="Calibri" panose="020F0502020204030204" pitchFamily="34" charset="0"/>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1" i="0" u="none" strike="noStrike">
                          <a:solidFill>
                            <a:srgbClr val="0070C0"/>
                          </a:solidFill>
                          <a:effectLst/>
                          <a:latin typeface="Calibri" panose="020F0502020204030204" pitchFamily="34" charset="0"/>
                        </a:rPr>
                        <a:t>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1" i="0" u="none" strike="noStrike">
                          <a:solidFill>
                            <a:srgbClr val="0070C0"/>
                          </a:solidFill>
                          <a:effectLst/>
                          <a:latin typeface="Calibri" panose="020F0502020204030204" pitchFamily="34" charset="0"/>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1" i="0" u="none" strike="noStrike">
                          <a:solidFill>
                            <a:srgbClr val="0070C0"/>
                          </a:solidFill>
                          <a:effectLst/>
                          <a:latin typeface="Calibri" panose="020F0502020204030204" pitchFamily="34" charset="0"/>
                        </a:rPr>
                        <a:t>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1" i="0" u="none" strike="noStrike">
                          <a:solidFill>
                            <a:srgbClr val="0070C0"/>
                          </a:solidFill>
                          <a:effectLst/>
                          <a:latin typeface="Calibri" panose="020F0502020204030204" pitchFamily="34" charset="0"/>
                        </a:rPr>
                        <a:t>2020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5978520"/>
                  </a:ext>
                </a:extLst>
              </a:tr>
              <a:tr h="644786">
                <a:tc>
                  <a:txBody>
                    <a:bodyPr/>
                    <a:lstStyle/>
                    <a:p>
                      <a:pPr algn="ctr" fontAlgn="b"/>
                      <a:r>
                        <a:rPr lang="es-ES" sz="1050" b="0" i="0" u="none" strike="noStrike" dirty="0">
                          <a:solidFill>
                            <a:srgbClr val="0070C0"/>
                          </a:solidFill>
                          <a:effectLst/>
                          <a:latin typeface="Calibri" panose="020F0502020204030204" pitchFamily="34" charset="0"/>
                        </a:rPr>
                        <a:t>TASA POR FACILIDADES Y SERVICIOS </a:t>
                      </a:r>
                      <a:r>
                        <a:rPr lang="es-ES" sz="1050" b="0" i="0" u="none" strike="noStrike" dirty="0" smtClean="0">
                          <a:solidFill>
                            <a:srgbClr val="0070C0"/>
                          </a:solidFill>
                          <a:effectLst/>
                          <a:latin typeface="Calibri" panose="020F0502020204030204" pitchFamily="34" charset="0"/>
                        </a:rPr>
                        <a:t>TURÍSTICOS</a:t>
                      </a:r>
                      <a:endParaRPr lang="es-ES" sz="1050" b="0" i="0" u="none" strike="noStrike" dirty="0">
                        <a:solidFill>
                          <a:srgbClr val="0070C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dirty="0">
                          <a:solidFill>
                            <a:srgbClr val="0070C0"/>
                          </a:solidFill>
                          <a:effectLst/>
                          <a:latin typeface="Calibri" panose="020F0502020204030204" pitchFamily="34" charset="0"/>
                        </a:rPr>
                        <a:t>1.058.987,94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dirty="0">
                          <a:solidFill>
                            <a:srgbClr val="0070C0"/>
                          </a:solidFill>
                          <a:effectLst/>
                          <a:latin typeface="Calibri" panose="020F0502020204030204" pitchFamily="34" charset="0"/>
                        </a:rPr>
                        <a:t>1.153.487,04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dirty="0">
                          <a:solidFill>
                            <a:srgbClr val="0070C0"/>
                          </a:solidFill>
                          <a:effectLst/>
                          <a:latin typeface="Calibri" panose="020F0502020204030204" pitchFamily="34" charset="0"/>
                        </a:rPr>
                        <a:t>1.220.109,71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dirty="0">
                          <a:solidFill>
                            <a:srgbClr val="0070C0"/>
                          </a:solidFill>
                          <a:effectLst/>
                          <a:latin typeface="Calibri" panose="020F0502020204030204" pitchFamily="34" charset="0"/>
                        </a:rPr>
                        <a:t>1.281.301,87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dirty="0">
                          <a:solidFill>
                            <a:srgbClr val="0070C0"/>
                          </a:solidFill>
                          <a:effectLst/>
                          <a:latin typeface="Calibri" panose="020F0502020204030204" pitchFamily="34" charset="0"/>
                        </a:rPr>
                        <a:t>1.301.033,57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dirty="0">
                          <a:solidFill>
                            <a:srgbClr val="0070C0"/>
                          </a:solidFill>
                          <a:effectLst/>
                          <a:latin typeface="Calibri" panose="020F0502020204030204" pitchFamily="34" charset="0"/>
                        </a:rPr>
                        <a:t>1.282.271,03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0070C0"/>
                          </a:solidFill>
                          <a:effectLst/>
                          <a:latin typeface="Calibri" panose="020F0502020204030204" pitchFamily="34" charset="0"/>
                        </a:rPr>
                        <a:t>1.202.466,37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0070C0"/>
                          </a:solidFill>
                          <a:effectLst/>
                          <a:latin typeface="Calibri" panose="020F0502020204030204" pitchFamily="34" charset="0"/>
                        </a:rPr>
                        <a:t>1.106.759,72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0070C0"/>
                          </a:solidFill>
                          <a:effectLst/>
                          <a:latin typeface="Calibri" panose="020F0502020204030204" pitchFamily="34" charset="0"/>
                        </a:rPr>
                        <a:t>1.453.517,71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0070C0"/>
                          </a:solidFill>
                          <a:effectLst/>
                          <a:latin typeface="Calibri" panose="020F0502020204030204" pitchFamily="34" charset="0"/>
                        </a:rPr>
                        <a:t>1.663.186,38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0070C0"/>
                          </a:solidFill>
                          <a:effectLst/>
                          <a:latin typeface="Calibri" panose="020F0502020204030204" pitchFamily="34" charset="0"/>
                        </a:rPr>
                        <a:t>1.652.240,68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0070C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9925297"/>
                  </a:ext>
                </a:extLst>
              </a:tr>
              <a:tr h="377436">
                <a:tc>
                  <a:txBody>
                    <a:bodyPr/>
                    <a:lstStyle/>
                    <a:p>
                      <a:pPr algn="ctr" fontAlgn="b"/>
                      <a:r>
                        <a:rPr lang="es-EC" sz="1050" b="0" i="0" u="none" strike="noStrike">
                          <a:solidFill>
                            <a:srgbClr val="0070C0"/>
                          </a:solidFill>
                          <a:effectLst/>
                          <a:latin typeface="Calibri" panose="020F0502020204030204" pitchFamily="34" charset="0"/>
                        </a:rPr>
                        <a:t>TASA DE TURISMO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0070C0"/>
                          </a:solidFill>
                          <a:effectLst/>
                          <a:latin typeface="Calibri" panose="020F0502020204030204" pitchFamily="34" charset="0"/>
                        </a:rPr>
                        <a:t>706.670,98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dirty="0">
                          <a:solidFill>
                            <a:srgbClr val="0070C0"/>
                          </a:solidFill>
                          <a:effectLst/>
                          <a:latin typeface="Calibri" panose="020F0502020204030204" pitchFamily="34" charset="0"/>
                        </a:rPr>
                        <a:t>681.039,15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dirty="0">
                          <a:solidFill>
                            <a:srgbClr val="0070C0"/>
                          </a:solidFill>
                          <a:effectLst/>
                          <a:latin typeface="Calibri" panose="020F0502020204030204" pitchFamily="34" charset="0"/>
                        </a:rPr>
                        <a:t>674.503,87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dirty="0">
                          <a:solidFill>
                            <a:srgbClr val="0070C0"/>
                          </a:solidFill>
                          <a:effectLst/>
                          <a:latin typeface="Calibri" panose="020F0502020204030204" pitchFamily="34" charset="0"/>
                        </a:rPr>
                        <a:t>752.987,27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dirty="0">
                          <a:solidFill>
                            <a:srgbClr val="0070C0"/>
                          </a:solidFill>
                          <a:effectLst/>
                          <a:latin typeface="Calibri" panose="020F0502020204030204" pitchFamily="34" charset="0"/>
                        </a:rPr>
                        <a:t>898.608,33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dirty="0">
                          <a:solidFill>
                            <a:srgbClr val="0070C0"/>
                          </a:solidFill>
                          <a:effectLst/>
                          <a:latin typeface="Calibri" panose="020F0502020204030204" pitchFamily="34" charset="0"/>
                        </a:rPr>
                        <a:t>849.780,82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dirty="0">
                          <a:solidFill>
                            <a:srgbClr val="0070C0"/>
                          </a:solidFill>
                          <a:effectLst/>
                          <a:latin typeface="Calibri" panose="020F0502020204030204" pitchFamily="34" charset="0"/>
                        </a:rPr>
                        <a:t>927.190,13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dirty="0">
                          <a:solidFill>
                            <a:srgbClr val="0070C0"/>
                          </a:solidFill>
                          <a:effectLst/>
                          <a:latin typeface="Calibri" panose="020F0502020204030204" pitchFamily="34" charset="0"/>
                        </a:rPr>
                        <a:t>903.592,69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dirty="0">
                          <a:solidFill>
                            <a:srgbClr val="0070C0"/>
                          </a:solidFill>
                          <a:effectLst/>
                          <a:latin typeface="Calibri" panose="020F0502020204030204" pitchFamily="34" charset="0"/>
                        </a:rPr>
                        <a:t>840.391,99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dirty="0">
                          <a:solidFill>
                            <a:srgbClr val="0070C0"/>
                          </a:solidFill>
                          <a:effectLst/>
                          <a:latin typeface="Calibri" panose="020F0502020204030204" pitchFamily="34" charset="0"/>
                        </a:rPr>
                        <a:t>959.631,14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0070C0"/>
                          </a:solidFill>
                          <a:effectLst/>
                          <a:latin typeface="Calibri" panose="020F0502020204030204" pitchFamily="34" charset="0"/>
                        </a:rPr>
                        <a:t>1.029.479,53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0070C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1242862"/>
                  </a:ext>
                </a:extLst>
              </a:tr>
              <a:tr h="377436">
                <a:tc>
                  <a:txBody>
                    <a:bodyPr/>
                    <a:lstStyle/>
                    <a:p>
                      <a:pPr algn="ctr" fontAlgn="b"/>
                      <a:r>
                        <a:rPr lang="es-EC" sz="1050" b="1" i="0" u="none" strike="noStrike">
                          <a:solidFill>
                            <a:srgbClr val="0070C0"/>
                          </a:solidFill>
                          <a:effectLst/>
                          <a:latin typeface="Calibri" panose="020F0502020204030204" pitchFamily="34" charset="0"/>
                        </a:rPr>
                        <a:t>TOTAL RECAUDACION TASAS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100" b="1" i="0" u="none" strike="noStrike" dirty="0">
                          <a:solidFill>
                            <a:srgbClr val="0070C0"/>
                          </a:solidFill>
                          <a:effectLst/>
                          <a:latin typeface="Calibri" panose="020F0502020204030204" pitchFamily="34" charset="0"/>
                        </a:rPr>
                        <a:t>1.765.658,92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EC" sz="1100" b="1" i="0" u="none" strike="noStrike" dirty="0">
                          <a:solidFill>
                            <a:srgbClr val="0070C0"/>
                          </a:solidFill>
                          <a:effectLst/>
                          <a:latin typeface="Calibri" panose="020F0502020204030204" pitchFamily="34" charset="0"/>
                        </a:rPr>
                        <a:t>1.834.526,19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s-EC" sz="1100" b="1" i="0" u="none" strike="noStrike" dirty="0">
                          <a:solidFill>
                            <a:srgbClr val="0070C0"/>
                          </a:solidFill>
                          <a:effectLst/>
                          <a:latin typeface="Calibri" panose="020F0502020204030204" pitchFamily="34" charset="0"/>
                        </a:rPr>
                        <a:t>1.894.613,58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EC" sz="1100" b="1" i="0" u="none" strike="noStrike" dirty="0">
                          <a:solidFill>
                            <a:srgbClr val="0070C0"/>
                          </a:solidFill>
                          <a:effectLst/>
                          <a:latin typeface="Calibri" panose="020F0502020204030204" pitchFamily="34" charset="0"/>
                        </a:rPr>
                        <a:t>2.034.289,14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s-EC" sz="1100" b="1" i="0" u="none" strike="noStrike" dirty="0">
                          <a:solidFill>
                            <a:srgbClr val="0070C0"/>
                          </a:solidFill>
                          <a:effectLst/>
                          <a:latin typeface="Calibri" panose="020F0502020204030204" pitchFamily="34" charset="0"/>
                        </a:rPr>
                        <a:t>2.199.641,90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EC" sz="1100" b="1" i="0" u="none" strike="noStrike" dirty="0">
                          <a:solidFill>
                            <a:srgbClr val="0070C0"/>
                          </a:solidFill>
                          <a:effectLst/>
                          <a:latin typeface="Calibri" panose="020F0502020204030204" pitchFamily="34" charset="0"/>
                        </a:rPr>
                        <a:t>2.132.051,85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s-EC" sz="1100" b="1" i="0" u="none" strike="noStrike" dirty="0">
                          <a:solidFill>
                            <a:srgbClr val="0070C0"/>
                          </a:solidFill>
                          <a:effectLst/>
                          <a:latin typeface="Calibri" panose="020F0502020204030204" pitchFamily="34" charset="0"/>
                        </a:rPr>
                        <a:t>2.129.656,50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EC" sz="1100" b="1" i="0" u="none" strike="noStrike" dirty="0">
                          <a:solidFill>
                            <a:srgbClr val="0070C0"/>
                          </a:solidFill>
                          <a:effectLst/>
                          <a:latin typeface="Calibri" panose="020F0502020204030204" pitchFamily="34" charset="0"/>
                        </a:rPr>
                        <a:t>2.010.352,41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s-EC" sz="1100" b="1" i="0" u="none" strike="noStrike" dirty="0">
                          <a:solidFill>
                            <a:srgbClr val="0070C0"/>
                          </a:solidFill>
                          <a:effectLst/>
                          <a:latin typeface="Calibri" panose="020F0502020204030204" pitchFamily="34" charset="0"/>
                        </a:rPr>
                        <a:t>2.293.909,70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EC" sz="1100" b="1" i="0" u="none" strike="noStrike" dirty="0">
                          <a:solidFill>
                            <a:srgbClr val="0070C0"/>
                          </a:solidFill>
                          <a:effectLst/>
                          <a:latin typeface="Calibri" panose="020F0502020204030204" pitchFamily="34" charset="0"/>
                        </a:rPr>
                        <a:t>2.622.817,52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s-EC" sz="1100" b="1" i="0" u="none" strike="noStrike" dirty="0">
                          <a:solidFill>
                            <a:srgbClr val="0070C0"/>
                          </a:solidFill>
                          <a:effectLst/>
                          <a:latin typeface="Calibri" panose="020F0502020204030204" pitchFamily="34" charset="0"/>
                        </a:rPr>
                        <a:t>2.681.720,21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EC" sz="1100" b="1" i="0" u="none" strike="noStrike" dirty="0">
                          <a:solidFill>
                            <a:srgbClr val="0070C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5120968"/>
                  </a:ext>
                </a:extLst>
              </a:tr>
              <a:tr h="203813">
                <a:tc>
                  <a:txBody>
                    <a:bodyPr/>
                    <a:lstStyle/>
                    <a:p>
                      <a:pPr algn="ctr" fontAlgn="b"/>
                      <a:r>
                        <a:rPr lang="es-EC" sz="1050" b="0" i="0" u="none" strike="noStrike" dirty="0">
                          <a:solidFill>
                            <a:srgbClr val="0070C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0070C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0070C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0070C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0070C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0070C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0070C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0070C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0070C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dirty="0">
                          <a:solidFill>
                            <a:srgbClr val="0070C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dirty="0">
                          <a:solidFill>
                            <a:srgbClr val="0070C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dirty="0">
                          <a:solidFill>
                            <a:srgbClr val="0070C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dirty="0">
                          <a:solidFill>
                            <a:srgbClr val="0070C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5858082"/>
                  </a:ext>
                </a:extLst>
              </a:tr>
              <a:tr h="377436">
                <a:tc>
                  <a:txBody>
                    <a:bodyPr/>
                    <a:lstStyle/>
                    <a:p>
                      <a:pPr algn="ctr" fontAlgn="b"/>
                      <a:r>
                        <a:rPr lang="es-EC" sz="1050" b="0" i="0" u="none" strike="noStrike">
                          <a:solidFill>
                            <a:srgbClr val="0070C0"/>
                          </a:solidFill>
                          <a:effectLst/>
                          <a:latin typeface="Calibri" panose="020F0502020204030204" pitchFamily="34" charset="0"/>
                        </a:rPr>
                        <a:t>ASIGNACION MUNICIPAL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0070C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0070C0"/>
                          </a:solidFill>
                          <a:effectLst/>
                          <a:latin typeface="Calibri" panose="020F0502020204030204" pitchFamily="34" charset="0"/>
                        </a:rPr>
                        <a:t>1.629.999,96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EC" sz="1050" b="0" i="0" u="none" strike="noStrike">
                          <a:solidFill>
                            <a:srgbClr val="0070C0"/>
                          </a:solidFill>
                          <a:effectLst/>
                          <a:latin typeface="Calibri" panose="020F0502020204030204" pitchFamily="34" charset="0"/>
                        </a:rPr>
                        <a:t>1.556.150,66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s-EC" sz="1050" b="0" i="0" u="none" strike="noStrike">
                          <a:solidFill>
                            <a:srgbClr val="0070C0"/>
                          </a:solidFill>
                          <a:effectLst/>
                          <a:latin typeface="Calibri" panose="020F0502020204030204" pitchFamily="34" charset="0"/>
                        </a:rPr>
                        <a:t>1.670.320,00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EC" sz="1050" b="0" i="0" u="none" strike="noStrike">
                          <a:solidFill>
                            <a:srgbClr val="0070C0"/>
                          </a:solidFill>
                          <a:effectLst/>
                          <a:latin typeface="Calibri" panose="020F0502020204030204" pitchFamily="34" charset="0"/>
                        </a:rPr>
                        <a:t>1.660.320,00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s-EC" sz="1050" b="0" i="0" u="none" strike="noStrike">
                          <a:solidFill>
                            <a:srgbClr val="0070C0"/>
                          </a:solidFill>
                          <a:effectLst/>
                          <a:latin typeface="Calibri" panose="020F0502020204030204" pitchFamily="34" charset="0"/>
                        </a:rPr>
                        <a:t>2.277.264,08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EC" sz="1050" b="0" i="0" u="none" strike="noStrike">
                          <a:solidFill>
                            <a:srgbClr val="0070C0"/>
                          </a:solidFill>
                          <a:effectLst/>
                          <a:latin typeface="Calibri" panose="020F0502020204030204" pitchFamily="34" charset="0"/>
                        </a:rPr>
                        <a:t>2.704.345,76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s-EC" sz="1050" b="0" i="0" u="none" strike="noStrike">
                          <a:solidFill>
                            <a:srgbClr val="0070C0"/>
                          </a:solidFill>
                          <a:effectLst/>
                          <a:latin typeface="Calibri" panose="020F0502020204030204" pitchFamily="34" charset="0"/>
                        </a:rPr>
                        <a:t>1.866.311,19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EC" sz="1050" b="0" i="0" u="none" strike="noStrike">
                          <a:solidFill>
                            <a:srgbClr val="0070C0"/>
                          </a:solidFill>
                          <a:effectLst/>
                          <a:latin typeface="Calibri" panose="020F0502020204030204" pitchFamily="34" charset="0"/>
                        </a:rPr>
                        <a:t>1.705.000,00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s-EC" sz="1050" b="0" i="0" u="none" strike="noStrike" dirty="0">
                          <a:solidFill>
                            <a:srgbClr val="0070C0"/>
                          </a:solidFill>
                          <a:effectLst/>
                          <a:latin typeface="Calibri" panose="020F0502020204030204" pitchFamily="34" charset="0"/>
                        </a:rPr>
                        <a:t>1.413.500,00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EC" sz="1050" b="0" i="0" u="none" strike="noStrike" dirty="0">
                          <a:solidFill>
                            <a:srgbClr val="0070C0"/>
                          </a:solidFill>
                          <a:effectLst/>
                          <a:latin typeface="Calibri" panose="020F0502020204030204" pitchFamily="34" charset="0"/>
                        </a:rPr>
                        <a:t>1.333.500,00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t"/>
                      <a:r>
                        <a:rPr lang="es-EC" sz="1050" b="0" i="0" u="none" strike="noStrike" dirty="0">
                          <a:solidFill>
                            <a:srgbClr val="C00000"/>
                          </a:solidFill>
                          <a:effectLst/>
                          <a:latin typeface="Calibri" panose="020F0502020204030204" pitchFamily="34" charset="0"/>
                        </a:rPr>
                        <a:t>2.635.898,96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2777545198"/>
                  </a:ext>
                </a:extLst>
              </a:tr>
              <a:tr h="393161">
                <a:tc>
                  <a:txBody>
                    <a:bodyPr/>
                    <a:lstStyle/>
                    <a:p>
                      <a:pPr algn="ctr" fontAlgn="b"/>
                      <a:r>
                        <a:rPr lang="es-EC" sz="1050" b="1" i="0" u="none" strike="noStrike">
                          <a:solidFill>
                            <a:srgbClr val="0070C0"/>
                          </a:solidFill>
                          <a:effectLst/>
                          <a:latin typeface="Calibri" panose="020F0502020204030204" pitchFamily="34" charset="0"/>
                        </a:rPr>
                        <a:t>DIFERENCIA ANUAL NO ENTREGADA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s-EC" sz="1050" b="1" i="0" u="none" strike="noStrike">
                          <a:solidFill>
                            <a:srgbClr val="0070C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s-EC" sz="1100" b="1" i="0" u="none" strike="noStrike" dirty="0">
                          <a:solidFill>
                            <a:srgbClr val="0070C0"/>
                          </a:solidFill>
                          <a:effectLst/>
                          <a:latin typeface="Calibri" panose="020F0502020204030204" pitchFamily="34" charset="0"/>
                        </a:rPr>
                        <a:t>-135.658,96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AEEF3"/>
                    </a:solidFill>
                  </a:tcPr>
                </a:tc>
                <a:tc>
                  <a:txBody>
                    <a:bodyPr/>
                    <a:lstStyle/>
                    <a:p>
                      <a:pPr algn="ctr" fontAlgn="b"/>
                      <a:r>
                        <a:rPr lang="es-EC" sz="1100" b="1" i="0" u="none" strike="noStrike" dirty="0">
                          <a:solidFill>
                            <a:srgbClr val="0070C0"/>
                          </a:solidFill>
                          <a:effectLst/>
                          <a:latin typeface="Calibri" panose="020F0502020204030204" pitchFamily="34" charset="0"/>
                        </a:rPr>
                        <a:t>-278.375,53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BF1DE"/>
                    </a:solidFill>
                  </a:tcPr>
                </a:tc>
                <a:tc>
                  <a:txBody>
                    <a:bodyPr/>
                    <a:lstStyle/>
                    <a:p>
                      <a:pPr algn="ctr" fontAlgn="b"/>
                      <a:r>
                        <a:rPr lang="es-EC" sz="1100" b="1" i="0" u="none" strike="noStrike" dirty="0">
                          <a:solidFill>
                            <a:srgbClr val="0070C0"/>
                          </a:solidFill>
                          <a:effectLst/>
                          <a:latin typeface="Calibri" panose="020F0502020204030204" pitchFamily="34" charset="0"/>
                        </a:rPr>
                        <a:t>-224.293,58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AEEF3"/>
                    </a:solidFill>
                  </a:tcPr>
                </a:tc>
                <a:tc>
                  <a:txBody>
                    <a:bodyPr/>
                    <a:lstStyle/>
                    <a:p>
                      <a:pPr algn="ctr" fontAlgn="b"/>
                      <a:r>
                        <a:rPr lang="es-EC" sz="1100" b="1" i="0" u="none" strike="noStrike" dirty="0">
                          <a:solidFill>
                            <a:srgbClr val="0070C0"/>
                          </a:solidFill>
                          <a:effectLst/>
                          <a:latin typeface="Calibri" panose="020F0502020204030204" pitchFamily="34" charset="0"/>
                        </a:rPr>
                        <a:t>-373.969,14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BF1DE"/>
                    </a:solidFill>
                  </a:tcPr>
                </a:tc>
                <a:tc>
                  <a:txBody>
                    <a:bodyPr/>
                    <a:lstStyle/>
                    <a:p>
                      <a:pPr algn="ctr" fontAlgn="b"/>
                      <a:r>
                        <a:rPr lang="es-EC" sz="1100" b="1" i="0" u="none" strike="noStrike" dirty="0">
                          <a:solidFill>
                            <a:srgbClr val="0070C0"/>
                          </a:solidFill>
                          <a:effectLst/>
                          <a:latin typeface="Calibri" panose="020F0502020204030204" pitchFamily="34" charset="0"/>
                        </a:rPr>
                        <a:t>77.622,18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AEEF3"/>
                    </a:solidFill>
                  </a:tcPr>
                </a:tc>
                <a:tc>
                  <a:txBody>
                    <a:bodyPr/>
                    <a:lstStyle/>
                    <a:p>
                      <a:pPr algn="ctr" fontAlgn="b"/>
                      <a:r>
                        <a:rPr lang="es-EC" sz="1100" b="1" i="0" u="none" strike="noStrike" dirty="0">
                          <a:solidFill>
                            <a:srgbClr val="0070C0"/>
                          </a:solidFill>
                          <a:effectLst/>
                          <a:latin typeface="Calibri" panose="020F0502020204030204" pitchFamily="34" charset="0"/>
                        </a:rPr>
                        <a:t>572.293,91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BF1DE"/>
                    </a:solidFill>
                  </a:tcPr>
                </a:tc>
                <a:tc>
                  <a:txBody>
                    <a:bodyPr/>
                    <a:lstStyle/>
                    <a:p>
                      <a:pPr algn="ctr" fontAlgn="b"/>
                      <a:r>
                        <a:rPr lang="es-EC" sz="1100" b="1" i="0" u="none" strike="noStrike" dirty="0">
                          <a:solidFill>
                            <a:srgbClr val="0070C0"/>
                          </a:solidFill>
                          <a:effectLst/>
                          <a:latin typeface="Calibri" panose="020F0502020204030204" pitchFamily="34" charset="0"/>
                        </a:rPr>
                        <a:t>-263.345,31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AEEF3"/>
                    </a:solidFill>
                  </a:tcPr>
                </a:tc>
                <a:tc>
                  <a:txBody>
                    <a:bodyPr/>
                    <a:lstStyle/>
                    <a:p>
                      <a:pPr algn="ctr" fontAlgn="b"/>
                      <a:r>
                        <a:rPr lang="es-EC" sz="1100" b="1" i="0" u="none" strike="noStrike" dirty="0">
                          <a:solidFill>
                            <a:srgbClr val="0070C0"/>
                          </a:solidFill>
                          <a:effectLst/>
                          <a:latin typeface="Calibri" panose="020F0502020204030204" pitchFamily="34" charset="0"/>
                        </a:rPr>
                        <a:t>-305.352,41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BF1DE"/>
                    </a:solidFill>
                  </a:tcPr>
                </a:tc>
                <a:tc>
                  <a:txBody>
                    <a:bodyPr/>
                    <a:lstStyle/>
                    <a:p>
                      <a:pPr algn="ctr" fontAlgn="b"/>
                      <a:r>
                        <a:rPr lang="es-EC" sz="1100" b="1" i="0" u="none" strike="noStrike" dirty="0">
                          <a:solidFill>
                            <a:srgbClr val="0070C0"/>
                          </a:solidFill>
                          <a:effectLst/>
                          <a:latin typeface="Calibri" panose="020F0502020204030204" pitchFamily="34" charset="0"/>
                        </a:rPr>
                        <a:t>-880.409,70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AEEF3"/>
                    </a:solidFill>
                  </a:tcPr>
                </a:tc>
                <a:tc>
                  <a:txBody>
                    <a:bodyPr/>
                    <a:lstStyle/>
                    <a:p>
                      <a:pPr algn="ctr" fontAlgn="b"/>
                      <a:r>
                        <a:rPr lang="es-EC" sz="1100" b="1" i="0" u="none" strike="noStrike" dirty="0">
                          <a:solidFill>
                            <a:srgbClr val="0070C0"/>
                          </a:solidFill>
                          <a:effectLst/>
                          <a:latin typeface="Calibri" panose="020F0502020204030204" pitchFamily="34" charset="0"/>
                        </a:rPr>
                        <a:t>-1.289.317,52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BF1DE"/>
                    </a:solidFill>
                  </a:tcPr>
                </a:tc>
                <a:tc>
                  <a:txBody>
                    <a:bodyPr/>
                    <a:lstStyle/>
                    <a:p>
                      <a:pPr algn="ctr" fontAlgn="b"/>
                      <a:r>
                        <a:rPr lang="es-EC" sz="1100" b="1" i="0" u="none" strike="noStrike" dirty="0">
                          <a:solidFill>
                            <a:srgbClr val="0070C0"/>
                          </a:solidFill>
                          <a:effectLst/>
                          <a:latin typeface="Calibri" panose="020F0502020204030204" pitchFamily="34" charset="0"/>
                        </a:rPr>
                        <a:t>-45.821,25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4125666073"/>
                  </a:ext>
                </a:extLst>
              </a:tr>
              <a:tr h="408889">
                <a:tc>
                  <a:txBody>
                    <a:bodyPr/>
                    <a:lstStyle/>
                    <a:p>
                      <a:pPr algn="ctr" fontAlgn="b"/>
                      <a:r>
                        <a:rPr lang="es-EC" sz="1050" b="1" i="0" u="none" strike="noStrike">
                          <a:solidFill>
                            <a:srgbClr val="0070C0"/>
                          </a:solidFill>
                          <a:effectLst/>
                          <a:latin typeface="Calibri" panose="020F0502020204030204" pitchFamily="34" charset="0"/>
                        </a:rPr>
                        <a:t>VALORES PENDIENTES ACUMULADOS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0070C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200" b="1" i="0" u="none" strike="noStrike">
                          <a:solidFill>
                            <a:srgbClr val="0070C0"/>
                          </a:solidFill>
                          <a:effectLst/>
                          <a:latin typeface="Calibri" panose="020F0502020204030204" pitchFamily="34" charset="0"/>
                        </a:rPr>
                        <a:t>-135.658,96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200" b="1" i="0" u="none" strike="noStrike">
                          <a:solidFill>
                            <a:srgbClr val="0070C0"/>
                          </a:solidFill>
                          <a:effectLst/>
                          <a:latin typeface="Calibri" panose="020F0502020204030204" pitchFamily="34" charset="0"/>
                        </a:rPr>
                        <a:t>-414.034,49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200" b="1" i="0" u="none" strike="noStrike" dirty="0">
                          <a:solidFill>
                            <a:srgbClr val="0070C0"/>
                          </a:solidFill>
                          <a:effectLst/>
                          <a:latin typeface="Calibri" panose="020F0502020204030204" pitchFamily="34" charset="0"/>
                        </a:rPr>
                        <a:t>-638.328,07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200" b="1" i="0" u="none" strike="noStrike">
                          <a:solidFill>
                            <a:srgbClr val="0070C0"/>
                          </a:solidFill>
                          <a:effectLst/>
                          <a:latin typeface="Calibri" panose="020F0502020204030204" pitchFamily="34" charset="0"/>
                        </a:rPr>
                        <a:t>-1.012.297,21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200" b="1" i="0" u="none" strike="noStrike">
                          <a:solidFill>
                            <a:srgbClr val="0070C0"/>
                          </a:solidFill>
                          <a:effectLst/>
                          <a:latin typeface="Calibri" panose="020F0502020204030204" pitchFamily="34" charset="0"/>
                        </a:rPr>
                        <a:t>-934.675,03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200" b="1" i="0" u="none" strike="noStrike">
                          <a:solidFill>
                            <a:srgbClr val="0070C0"/>
                          </a:solidFill>
                          <a:effectLst/>
                          <a:latin typeface="Calibri" panose="020F0502020204030204" pitchFamily="34" charset="0"/>
                        </a:rPr>
                        <a:t>-362.381,12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200" b="1" i="0" u="none" strike="noStrike">
                          <a:solidFill>
                            <a:srgbClr val="0070C0"/>
                          </a:solidFill>
                          <a:effectLst/>
                          <a:latin typeface="Calibri" panose="020F0502020204030204" pitchFamily="34" charset="0"/>
                        </a:rPr>
                        <a:t>-625.726,43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200" b="1" i="0" u="none" strike="noStrike">
                          <a:solidFill>
                            <a:srgbClr val="0070C0"/>
                          </a:solidFill>
                          <a:effectLst/>
                          <a:latin typeface="Calibri" panose="020F0502020204030204" pitchFamily="34" charset="0"/>
                        </a:rPr>
                        <a:t>-931.078,84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200" b="1" i="0" u="none" strike="noStrike">
                          <a:solidFill>
                            <a:srgbClr val="0070C0"/>
                          </a:solidFill>
                          <a:effectLst/>
                          <a:latin typeface="Calibri" panose="020F0502020204030204" pitchFamily="34" charset="0"/>
                        </a:rPr>
                        <a:t>-1.811.488,54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200" b="1" i="0" u="none" strike="noStrike">
                          <a:solidFill>
                            <a:srgbClr val="0070C0"/>
                          </a:solidFill>
                          <a:effectLst/>
                          <a:latin typeface="Calibri" panose="020F0502020204030204" pitchFamily="34" charset="0"/>
                        </a:rPr>
                        <a:t>-3.100.806,06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200" b="1" i="0" u="none" strike="noStrike" dirty="0">
                          <a:solidFill>
                            <a:srgbClr val="C00000"/>
                          </a:solidFill>
                          <a:effectLst/>
                          <a:latin typeface="Calibri" panose="020F0502020204030204" pitchFamily="34" charset="0"/>
                        </a:rPr>
                        <a:t>-3.146.627,31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9067371"/>
                  </a:ext>
                </a:extLst>
              </a:tr>
            </a:tbl>
          </a:graphicData>
        </a:graphic>
      </p:graphicFrame>
      <p:sp>
        <p:nvSpPr>
          <p:cNvPr id="8" name="object 50"/>
          <p:cNvSpPr txBox="1"/>
          <p:nvPr/>
        </p:nvSpPr>
        <p:spPr>
          <a:xfrm>
            <a:off x="542729" y="5279613"/>
            <a:ext cx="11111696" cy="566181"/>
          </a:xfrm>
          <a:prstGeom prst="rect">
            <a:avLst/>
          </a:prstGeom>
          <a:solidFill>
            <a:srgbClr val="EC5239"/>
          </a:solidFill>
        </p:spPr>
        <p:txBody>
          <a:bodyPr vert="horz" wrap="square" lIns="0" tIns="12065" rIns="0" bIns="0" rtlCol="0">
            <a:spAutoFit/>
          </a:bodyPr>
          <a:lstStyle/>
          <a:p>
            <a:pPr marL="12700" algn="ctr">
              <a:lnSpc>
                <a:spcPct val="100000"/>
              </a:lnSpc>
              <a:spcBef>
                <a:spcPts val="95"/>
              </a:spcBef>
            </a:pPr>
            <a:r>
              <a:rPr lang="es-ES" b="1" spc="-35" dirty="0" smtClean="0">
                <a:solidFill>
                  <a:srgbClr val="FFFFFF"/>
                </a:solidFill>
                <a:latin typeface="Calibri"/>
                <a:cs typeface="Calibri"/>
              </a:rPr>
              <a:t>La asignación en 2020 , de acuerdo a ordenanza, se aprobó por 2´635.898,96 y a la fecha se han recibido USD 1´171.505,33 (quedando un saldo pendiente – en 2020 -  </a:t>
            </a:r>
            <a:r>
              <a:rPr lang="es-ES" b="1" spc="-35" dirty="0">
                <a:solidFill>
                  <a:srgbClr val="FFFFFF"/>
                </a:solidFill>
                <a:cs typeface="Calibri"/>
              </a:rPr>
              <a:t>de </a:t>
            </a:r>
            <a:r>
              <a:rPr lang="es-ES" b="1" spc="-35" dirty="0" smtClean="0">
                <a:solidFill>
                  <a:srgbClr val="FFFFFF"/>
                </a:solidFill>
                <a:cs typeface="Calibri"/>
              </a:rPr>
              <a:t>USD 1.464.393,63 </a:t>
            </a:r>
            <a:r>
              <a:rPr lang="es-ES" b="1" spc="-35" dirty="0" smtClean="0">
                <a:solidFill>
                  <a:srgbClr val="FFFFFF"/>
                </a:solidFill>
                <a:latin typeface="Calibri"/>
                <a:cs typeface="Calibri"/>
              </a:rPr>
              <a:t> </a:t>
            </a:r>
            <a:endParaRPr dirty="0">
              <a:latin typeface="Calibri"/>
              <a:cs typeface="Calibri"/>
            </a:endParaRPr>
          </a:p>
        </p:txBody>
      </p:sp>
    </p:spTree>
    <p:extLst>
      <p:ext uri="{BB962C8B-B14F-4D97-AF65-F5344CB8AC3E}">
        <p14:creationId xmlns:p14="http://schemas.microsoft.com/office/powerpoint/2010/main" val="2265421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p:cNvGraphicFramePr>
            <a:graphicFrameLocks/>
          </p:cNvGraphicFramePr>
          <p:nvPr>
            <p:extLst>
              <p:ext uri="{D42A27DB-BD31-4B8C-83A1-F6EECF244321}">
                <p14:modId xmlns:p14="http://schemas.microsoft.com/office/powerpoint/2010/main" val="4196457570"/>
              </p:ext>
            </p:extLst>
          </p:nvPr>
        </p:nvGraphicFramePr>
        <p:xfrm>
          <a:off x="164256" y="967887"/>
          <a:ext cx="11780817" cy="4969926"/>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a:extLst>
              <a:ext uri="{FF2B5EF4-FFF2-40B4-BE49-F238E27FC236}">
                <a16:creationId xmlns:a16="http://schemas.microsoft.com/office/drawing/2014/main" id="{CE109313-B55A-214D-A7DA-587F6D03FC9A}"/>
              </a:ext>
            </a:extLst>
          </p:cNvPr>
          <p:cNvSpPr txBox="1"/>
          <p:nvPr/>
        </p:nvSpPr>
        <p:spPr>
          <a:xfrm>
            <a:off x="0" y="103504"/>
            <a:ext cx="8386403" cy="369332"/>
          </a:xfrm>
          <a:prstGeom prst="rect">
            <a:avLst/>
          </a:prstGeom>
          <a:solidFill>
            <a:srgbClr val="EC5239"/>
          </a:solidFill>
        </p:spPr>
        <p:txBody>
          <a:bodyPr wrap="square" rtlCol="0">
            <a:spAutoFit/>
          </a:bodyPr>
          <a:lstStyle/>
          <a:p>
            <a:r>
              <a:rPr lang="es-EC" b="1" dirty="0" smtClean="0">
                <a:solidFill>
                  <a:schemeClr val="bg1"/>
                </a:solidFill>
                <a:latin typeface="Gotham Bold" panose="02000504050000020004" pitchFamily="2" charset="0"/>
              </a:rPr>
              <a:t>ASIGNACIÓN MUNICIPAL 2021</a:t>
            </a:r>
            <a:endParaRPr lang="es-EC" b="1" dirty="0">
              <a:solidFill>
                <a:schemeClr val="bg1"/>
              </a:solidFill>
              <a:latin typeface="Gotham Bold" panose="02000504050000020004" pitchFamily="2" charset="0"/>
            </a:endParaRPr>
          </a:p>
        </p:txBody>
      </p:sp>
      <p:sp>
        <p:nvSpPr>
          <p:cNvPr id="9" name="CuadroTexto 8">
            <a:extLst>
              <a:ext uri="{FF2B5EF4-FFF2-40B4-BE49-F238E27FC236}">
                <a16:creationId xmlns:a16="http://schemas.microsoft.com/office/drawing/2014/main" id="{36FCEF89-25B0-F740-B857-37330F779741}"/>
              </a:ext>
            </a:extLst>
          </p:cNvPr>
          <p:cNvSpPr txBox="1"/>
          <p:nvPr/>
        </p:nvSpPr>
        <p:spPr>
          <a:xfrm>
            <a:off x="256854" y="483654"/>
            <a:ext cx="6945330" cy="369332"/>
          </a:xfrm>
          <a:prstGeom prst="rect">
            <a:avLst/>
          </a:prstGeom>
          <a:noFill/>
        </p:spPr>
        <p:txBody>
          <a:bodyPr wrap="square" rtlCol="0">
            <a:spAutoFit/>
          </a:bodyPr>
          <a:lstStyle/>
          <a:p>
            <a:r>
              <a:rPr lang="es-EC" b="1" dirty="0" smtClean="0">
                <a:solidFill>
                  <a:srgbClr val="EC5239"/>
                </a:solidFill>
                <a:latin typeface="Gotham Bold" panose="02000504050000020004" pitchFamily="2" charset="0"/>
              </a:rPr>
              <a:t>Análisis de la Deuda de la Asignación  Municipal  </a:t>
            </a:r>
            <a:endParaRPr lang="es-EC" b="1" dirty="0">
              <a:solidFill>
                <a:srgbClr val="EC5239"/>
              </a:solidFill>
              <a:latin typeface="Gotham Bold" panose="02000504050000020004" pitchFamily="2" charset="0"/>
            </a:endParaRPr>
          </a:p>
        </p:txBody>
      </p:sp>
      <p:sp>
        <p:nvSpPr>
          <p:cNvPr id="10" name="Rectángulo 9">
            <a:extLst>
              <a:ext uri="{FF2B5EF4-FFF2-40B4-BE49-F238E27FC236}">
                <a16:creationId xmlns:a16="http://schemas.microsoft.com/office/drawing/2014/main" id="{F859B206-D332-9343-BD8A-DF3B43E3523F}"/>
              </a:ext>
            </a:extLst>
          </p:cNvPr>
          <p:cNvSpPr/>
          <p:nvPr/>
        </p:nvSpPr>
        <p:spPr>
          <a:xfrm>
            <a:off x="6238754" y="587737"/>
            <a:ext cx="2605988" cy="212858"/>
          </a:xfrm>
          <a:prstGeom prst="rect">
            <a:avLst/>
          </a:prstGeom>
          <a:solidFill>
            <a:srgbClr val="EC5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C" b="1" dirty="0">
              <a:solidFill>
                <a:schemeClr val="bg1"/>
              </a:solidFill>
              <a:latin typeface="Gotham Bold" panose="02000504050000020004" pitchFamily="2" charset="0"/>
            </a:endParaRPr>
          </a:p>
        </p:txBody>
      </p:sp>
    </p:spTree>
    <p:extLst>
      <p:ext uri="{BB962C8B-B14F-4D97-AF65-F5344CB8AC3E}">
        <p14:creationId xmlns:p14="http://schemas.microsoft.com/office/powerpoint/2010/main" val="1289110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CuadroTexto 62">
            <a:extLst>
              <a:ext uri="{FF2B5EF4-FFF2-40B4-BE49-F238E27FC236}">
                <a16:creationId xmlns:a16="http://schemas.microsoft.com/office/drawing/2014/main" id="{CE109313-B55A-214D-A7DA-587F6D03FC9A}"/>
              </a:ext>
            </a:extLst>
          </p:cNvPr>
          <p:cNvSpPr txBox="1"/>
          <p:nvPr/>
        </p:nvSpPr>
        <p:spPr>
          <a:xfrm>
            <a:off x="0" y="103504"/>
            <a:ext cx="8386403" cy="369332"/>
          </a:xfrm>
          <a:prstGeom prst="rect">
            <a:avLst/>
          </a:prstGeom>
          <a:solidFill>
            <a:srgbClr val="EC5239"/>
          </a:solidFill>
        </p:spPr>
        <p:txBody>
          <a:bodyPr wrap="square" rtlCol="0">
            <a:spAutoFit/>
          </a:bodyPr>
          <a:lstStyle/>
          <a:p>
            <a:r>
              <a:rPr lang="es-EC" b="1" dirty="0" smtClean="0">
                <a:solidFill>
                  <a:schemeClr val="bg1"/>
                </a:solidFill>
                <a:latin typeface="Gotham Bold" panose="02000504050000020004" pitchFamily="2" charset="0"/>
              </a:rPr>
              <a:t>INGRESOS 2021</a:t>
            </a:r>
            <a:endParaRPr lang="es-EC" b="1" dirty="0">
              <a:solidFill>
                <a:schemeClr val="bg1"/>
              </a:solidFill>
              <a:latin typeface="Gotham Bold" panose="02000504050000020004" pitchFamily="2" charset="0"/>
            </a:endParaRPr>
          </a:p>
        </p:txBody>
      </p:sp>
      <p:sp>
        <p:nvSpPr>
          <p:cNvPr id="15" name="CuadroTexto 14">
            <a:extLst>
              <a:ext uri="{FF2B5EF4-FFF2-40B4-BE49-F238E27FC236}">
                <a16:creationId xmlns:a16="http://schemas.microsoft.com/office/drawing/2014/main" id="{36FCEF89-25B0-F740-B857-37330F779741}"/>
              </a:ext>
            </a:extLst>
          </p:cNvPr>
          <p:cNvSpPr txBox="1"/>
          <p:nvPr/>
        </p:nvSpPr>
        <p:spPr>
          <a:xfrm>
            <a:off x="256854" y="483654"/>
            <a:ext cx="6945330" cy="369332"/>
          </a:xfrm>
          <a:prstGeom prst="rect">
            <a:avLst/>
          </a:prstGeom>
          <a:noFill/>
        </p:spPr>
        <p:txBody>
          <a:bodyPr wrap="square" rtlCol="0">
            <a:spAutoFit/>
          </a:bodyPr>
          <a:lstStyle/>
          <a:p>
            <a:r>
              <a:rPr lang="es-EC" b="1" dirty="0" smtClean="0">
                <a:solidFill>
                  <a:srgbClr val="EC5239"/>
                </a:solidFill>
                <a:latin typeface="Gotham Bold" panose="02000504050000020004" pitchFamily="2" charset="0"/>
              </a:rPr>
              <a:t>Histórico de Ingresos</a:t>
            </a:r>
            <a:endParaRPr lang="es-EC" b="1" dirty="0">
              <a:solidFill>
                <a:srgbClr val="EC5239"/>
              </a:solidFill>
              <a:latin typeface="Gotham Bold" panose="02000504050000020004" pitchFamily="2" charset="0"/>
            </a:endParaRPr>
          </a:p>
        </p:txBody>
      </p:sp>
      <p:sp>
        <p:nvSpPr>
          <p:cNvPr id="16" name="Rectángulo 15">
            <a:extLst>
              <a:ext uri="{FF2B5EF4-FFF2-40B4-BE49-F238E27FC236}">
                <a16:creationId xmlns:a16="http://schemas.microsoft.com/office/drawing/2014/main" id="{F859B206-D332-9343-BD8A-DF3B43E3523F}"/>
              </a:ext>
            </a:extLst>
          </p:cNvPr>
          <p:cNvSpPr/>
          <p:nvPr/>
        </p:nvSpPr>
        <p:spPr>
          <a:xfrm>
            <a:off x="3373052" y="587737"/>
            <a:ext cx="5471690" cy="212858"/>
          </a:xfrm>
          <a:prstGeom prst="rect">
            <a:avLst/>
          </a:prstGeom>
          <a:solidFill>
            <a:srgbClr val="EC5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C" b="1" dirty="0">
              <a:solidFill>
                <a:schemeClr val="bg1"/>
              </a:solidFill>
              <a:latin typeface="Gotham Bold" panose="02000504050000020004" pitchFamily="2"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82466896"/>
              </p:ext>
            </p:extLst>
          </p:nvPr>
        </p:nvGraphicFramePr>
        <p:xfrm>
          <a:off x="141106" y="984418"/>
          <a:ext cx="11754402" cy="4591130"/>
        </p:xfrm>
        <a:graphic>
          <a:graphicData uri="http://schemas.openxmlformats.org/drawingml/2006/table">
            <a:tbl>
              <a:tblPr/>
              <a:tblGrid>
                <a:gridCol w="3925766">
                  <a:extLst>
                    <a:ext uri="{9D8B030D-6E8A-4147-A177-3AD203B41FA5}">
                      <a16:colId xmlns:a16="http://schemas.microsoft.com/office/drawing/2014/main" val="3474918254"/>
                    </a:ext>
                  </a:extLst>
                </a:gridCol>
                <a:gridCol w="1213124">
                  <a:extLst>
                    <a:ext uri="{9D8B030D-6E8A-4147-A177-3AD203B41FA5}">
                      <a16:colId xmlns:a16="http://schemas.microsoft.com/office/drawing/2014/main" val="210333689"/>
                    </a:ext>
                  </a:extLst>
                </a:gridCol>
                <a:gridCol w="1116368">
                  <a:extLst>
                    <a:ext uri="{9D8B030D-6E8A-4147-A177-3AD203B41FA5}">
                      <a16:colId xmlns:a16="http://schemas.microsoft.com/office/drawing/2014/main" val="1311127854"/>
                    </a:ext>
                  </a:extLst>
                </a:gridCol>
                <a:gridCol w="1116368">
                  <a:extLst>
                    <a:ext uri="{9D8B030D-6E8A-4147-A177-3AD203B41FA5}">
                      <a16:colId xmlns:a16="http://schemas.microsoft.com/office/drawing/2014/main" val="540701299"/>
                    </a:ext>
                  </a:extLst>
                </a:gridCol>
                <a:gridCol w="1116368">
                  <a:extLst>
                    <a:ext uri="{9D8B030D-6E8A-4147-A177-3AD203B41FA5}">
                      <a16:colId xmlns:a16="http://schemas.microsoft.com/office/drawing/2014/main" val="2304892747"/>
                    </a:ext>
                  </a:extLst>
                </a:gridCol>
                <a:gridCol w="1116368">
                  <a:extLst>
                    <a:ext uri="{9D8B030D-6E8A-4147-A177-3AD203B41FA5}">
                      <a16:colId xmlns:a16="http://schemas.microsoft.com/office/drawing/2014/main" val="506011778"/>
                    </a:ext>
                  </a:extLst>
                </a:gridCol>
                <a:gridCol w="1116368">
                  <a:extLst>
                    <a:ext uri="{9D8B030D-6E8A-4147-A177-3AD203B41FA5}">
                      <a16:colId xmlns:a16="http://schemas.microsoft.com/office/drawing/2014/main" val="2181345536"/>
                    </a:ext>
                  </a:extLst>
                </a:gridCol>
                <a:gridCol w="1033672">
                  <a:extLst>
                    <a:ext uri="{9D8B030D-6E8A-4147-A177-3AD203B41FA5}">
                      <a16:colId xmlns:a16="http://schemas.microsoft.com/office/drawing/2014/main" val="2606647792"/>
                    </a:ext>
                  </a:extLst>
                </a:gridCol>
              </a:tblGrid>
              <a:tr h="303284">
                <a:tc>
                  <a:txBody>
                    <a:bodyPr/>
                    <a:lstStyle/>
                    <a:p>
                      <a:pPr algn="ctr" fontAlgn="t"/>
                      <a:r>
                        <a:rPr lang="es-EC" sz="1600" b="1" i="0" u="none" strike="noStrike" dirty="0">
                          <a:solidFill>
                            <a:srgbClr val="000000"/>
                          </a:solidFill>
                          <a:effectLst/>
                          <a:latin typeface="Calibri" panose="020F0502020204030204" pitchFamily="34" charset="0"/>
                        </a:rPr>
                        <a:t>CONCEPTO</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t"/>
                      <a:r>
                        <a:rPr lang="es-EC" sz="1600" b="1" i="0" u="none" strike="noStrike" dirty="0">
                          <a:solidFill>
                            <a:srgbClr val="000000"/>
                          </a:solidFill>
                          <a:effectLst/>
                          <a:latin typeface="Calibri" panose="020F0502020204030204" pitchFamily="34" charset="0"/>
                        </a:rPr>
                        <a:t>AÑO 2015</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s-EC" sz="1600" b="1" i="0" u="none" strike="noStrike" dirty="0">
                          <a:solidFill>
                            <a:srgbClr val="000000"/>
                          </a:solidFill>
                          <a:effectLst/>
                          <a:latin typeface="Calibri" panose="020F0502020204030204" pitchFamily="34" charset="0"/>
                        </a:rPr>
                        <a:t>AÑO 2016</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t"/>
                      <a:r>
                        <a:rPr lang="es-EC" sz="1600" b="1" i="0" u="none" strike="noStrike" dirty="0">
                          <a:solidFill>
                            <a:srgbClr val="000000"/>
                          </a:solidFill>
                          <a:effectLst/>
                          <a:latin typeface="Calibri" panose="020F0502020204030204" pitchFamily="34" charset="0"/>
                        </a:rPr>
                        <a:t>AÑO 2017</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s-EC" sz="1600" b="1" i="0" u="none" strike="noStrike" dirty="0">
                          <a:solidFill>
                            <a:srgbClr val="000000"/>
                          </a:solidFill>
                          <a:effectLst/>
                          <a:latin typeface="Calibri" panose="020F0502020204030204" pitchFamily="34" charset="0"/>
                        </a:rPr>
                        <a:t>AÑO 2018</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t"/>
                      <a:r>
                        <a:rPr lang="es-EC" sz="1600" b="1" i="0" u="none" strike="noStrike" dirty="0">
                          <a:solidFill>
                            <a:srgbClr val="000000"/>
                          </a:solidFill>
                          <a:effectLst/>
                          <a:latin typeface="Calibri" panose="020F0502020204030204" pitchFamily="34" charset="0"/>
                        </a:rPr>
                        <a:t>AÑO 2019</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s-EC" sz="1600" b="1" i="0" u="none" strike="noStrike" dirty="0">
                          <a:solidFill>
                            <a:srgbClr val="000000"/>
                          </a:solidFill>
                          <a:effectLst/>
                          <a:latin typeface="Calibri" panose="020F0502020204030204" pitchFamily="34" charset="0"/>
                        </a:rPr>
                        <a:t>AÑO 2020</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EC" sz="1600" b="1" i="0" u="none" strike="noStrike" dirty="0">
                          <a:solidFill>
                            <a:srgbClr val="000000"/>
                          </a:solidFill>
                          <a:effectLst/>
                          <a:latin typeface="Calibri" panose="020F0502020204030204" pitchFamily="34" charset="0"/>
                        </a:rPr>
                        <a:t>AÑO 2021</a:t>
                      </a:r>
                    </a:p>
                  </a:txBody>
                  <a:tcPr marL="6956" marR="6956" marT="69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26870252"/>
                  </a:ext>
                </a:extLst>
              </a:tr>
              <a:tr h="303284">
                <a:tc>
                  <a:txBody>
                    <a:bodyPr/>
                    <a:lstStyle/>
                    <a:p>
                      <a:pPr algn="l" fontAlgn="t"/>
                      <a:endParaRPr lang="es-EC" sz="1200" b="0" i="0" u="none" strike="noStrike">
                        <a:solidFill>
                          <a:srgbClr val="000000"/>
                        </a:solidFill>
                        <a:effectLst/>
                        <a:latin typeface="Calibri" panose="020F0502020204030204" pitchFamily="34" charset="0"/>
                      </a:endParaRPr>
                    </a:p>
                  </a:txBody>
                  <a:tcPr marL="6956" marR="6956" marT="6956"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s-EC" sz="1200" b="0" i="0" u="none" strike="noStrike" dirty="0">
                        <a:solidFill>
                          <a:srgbClr val="000000"/>
                        </a:solidFill>
                        <a:effectLst/>
                        <a:latin typeface="Calibri" panose="020F0502020204030204" pitchFamily="34" charset="0"/>
                      </a:endParaRPr>
                    </a:p>
                  </a:txBody>
                  <a:tcPr marL="6956" marR="6956" marT="6956"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s-EC" sz="1200" b="0" i="0" u="none" strike="noStrike">
                        <a:solidFill>
                          <a:srgbClr val="000000"/>
                        </a:solidFill>
                        <a:effectLst/>
                        <a:latin typeface="Calibri" panose="020F0502020204030204" pitchFamily="34" charset="0"/>
                      </a:endParaRPr>
                    </a:p>
                  </a:txBody>
                  <a:tcPr marL="6956" marR="6956" marT="6956"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s-EC" sz="1200" b="0" i="0" u="none" strike="noStrike" dirty="0">
                        <a:solidFill>
                          <a:srgbClr val="000000"/>
                        </a:solidFill>
                        <a:effectLst/>
                        <a:latin typeface="Calibri" panose="020F0502020204030204" pitchFamily="34" charset="0"/>
                      </a:endParaRPr>
                    </a:p>
                  </a:txBody>
                  <a:tcPr marL="6956" marR="6956" marT="6956"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s-EC" sz="1200" b="0" i="0" u="none" strike="noStrike">
                        <a:solidFill>
                          <a:srgbClr val="000000"/>
                        </a:solidFill>
                        <a:effectLst/>
                        <a:latin typeface="Calibri" panose="020F0502020204030204" pitchFamily="34" charset="0"/>
                      </a:endParaRPr>
                    </a:p>
                  </a:txBody>
                  <a:tcPr marL="6956" marR="6956" marT="6956"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s-EC" sz="1200" b="0" i="0" u="none" strike="noStrike" dirty="0">
                        <a:solidFill>
                          <a:srgbClr val="000000"/>
                        </a:solidFill>
                        <a:effectLst/>
                        <a:latin typeface="Calibri" panose="020F0502020204030204" pitchFamily="34" charset="0"/>
                      </a:endParaRPr>
                    </a:p>
                  </a:txBody>
                  <a:tcPr marL="6956" marR="6956" marT="6956"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s-EC" sz="1200" b="0" i="0" u="none" strike="noStrike">
                        <a:solidFill>
                          <a:srgbClr val="000000"/>
                        </a:solidFill>
                        <a:effectLst/>
                        <a:latin typeface="Calibri" panose="020F0502020204030204" pitchFamily="34" charset="0"/>
                      </a:endParaRPr>
                    </a:p>
                  </a:txBody>
                  <a:tcPr marL="6956" marR="6956" marT="6956"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s-EC" sz="1200" b="0" i="0" u="none" strike="noStrike" dirty="0">
                        <a:solidFill>
                          <a:srgbClr val="000000"/>
                        </a:solidFill>
                        <a:effectLst/>
                        <a:latin typeface="Calibri" panose="020F0502020204030204" pitchFamily="34" charset="0"/>
                      </a:endParaRPr>
                    </a:p>
                  </a:txBody>
                  <a:tcPr marL="6956" marR="6956" marT="6956" marB="0">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82586259"/>
                  </a:ext>
                </a:extLst>
              </a:tr>
              <a:tr h="303284">
                <a:tc>
                  <a:txBody>
                    <a:bodyPr/>
                    <a:lstStyle/>
                    <a:p>
                      <a:pPr algn="l" fontAlgn="t"/>
                      <a:r>
                        <a:rPr lang="es-EC" sz="1400" b="1" i="0" u="none" strike="noStrike" dirty="0">
                          <a:solidFill>
                            <a:srgbClr val="000000"/>
                          </a:solidFill>
                          <a:effectLst/>
                          <a:latin typeface="Calibri" panose="020F0502020204030204" pitchFamily="34" charset="0"/>
                        </a:rPr>
                        <a:t>TASAS </a:t>
                      </a:r>
                      <a:r>
                        <a:rPr lang="es-EC" sz="1400" b="1" i="0" u="none" strike="noStrike" dirty="0" smtClean="0">
                          <a:solidFill>
                            <a:srgbClr val="000000"/>
                          </a:solidFill>
                          <a:effectLst/>
                          <a:latin typeface="Calibri" panose="020F0502020204030204" pitchFamily="34" charset="0"/>
                        </a:rPr>
                        <a:t>GENERALES (Tasa de Turismo)</a:t>
                      </a:r>
                      <a:endParaRPr lang="es-EC" sz="1400" b="1" i="0" u="none" strike="noStrike" dirty="0">
                        <a:solidFill>
                          <a:srgbClr val="000000"/>
                        </a:solidFill>
                        <a:effectLst/>
                        <a:latin typeface="Calibri" panose="020F0502020204030204" pitchFamily="34" charset="0"/>
                      </a:endParaRPr>
                    </a:p>
                  </a:txBody>
                  <a:tcPr marL="6956" marR="6956" marT="6956" marB="0">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896.860,00</a:t>
                      </a:r>
                    </a:p>
                  </a:txBody>
                  <a:tcPr marL="6956" marR="6956" marT="6956" marB="0" anchor="ctr">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953.000,00</a:t>
                      </a:r>
                    </a:p>
                  </a:txBody>
                  <a:tcPr marL="6956" marR="6956" marT="6956" marB="0" anchor="ctr">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905.776,14</a:t>
                      </a:r>
                    </a:p>
                  </a:txBody>
                  <a:tcPr marL="6956" marR="6956" marT="6956" marB="0" anchor="ctr">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1.004.885,72</a:t>
                      </a:r>
                    </a:p>
                  </a:txBody>
                  <a:tcPr marL="6956" marR="6956" marT="6956" marB="0" anchor="ctr">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1.042.101,12</a:t>
                      </a:r>
                    </a:p>
                  </a:txBody>
                  <a:tcPr marL="6956" marR="6956" marT="6956" marB="0" anchor="ctr">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1.005.000,00</a:t>
                      </a:r>
                    </a:p>
                  </a:txBody>
                  <a:tcPr marL="6956" marR="6956" marT="6956" marB="0" anchor="ctr">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355.000,00</a:t>
                      </a:r>
                    </a:p>
                  </a:txBody>
                  <a:tcPr marL="6956" marR="6956" marT="6956"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541850422"/>
                  </a:ext>
                </a:extLst>
              </a:tr>
              <a:tr h="303284">
                <a:tc>
                  <a:txBody>
                    <a:bodyPr/>
                    <a:lstStyle/>
                    <a:p>
                      <a:pPr algn="l" fontAlgn="t"/>
                      <a:r>
                        <a:rPr lang="es-EC" sz="1400" b="1" i="0" u="none" strike="noStrike" dirty="0">
                          <a:solidFill>
                            <a:srgbClr val="000000"/>
                          </a:solidFill>
                          <a:effectLst/>
                          <a:latin typeface="Calibri" panose="020F0502020204030204" pitchFamily="34" charset="0"/>
                        </a:rPr>
                        <a:t>TASAS </a:t>
                      </a:r>
                      <a:r>
                        <a:rPr lang="es-EC" sz="1400" b="1" i="0" u="none" strike="noStrike" dirty="0" smtClean="0">
                          <a:solidFill>
                            <a:srgbClr val="000000"/>
                          </a:solidFill>
                          <a:effectLst/>
                          <a:latin typeface="Calibri" panose="020F0502020204030204" pitchFamily="34" charset="0"/>
                        </a:rPr>
                        <a:t>de Facilidades y servicios</a:t>
                      </a:r>
                      <a:endParaRPr lang="es-EC" sz="1400" b="1" i="0" u="none" strike="noStrike" dirty="0">
                        <a:solidFill>
                          <a:srgbClr val="000000"/>
                        </a:solidFill>
                        <a:effectLst/>
                        <a:latin typeface="Calibri" panose="020F0502020204030204" pitchFamily="34" charset="0"/>
                      </a:endParaRPr>
                    </a:p>
                  </a:txBody>
                  <a:tcPr marL="6956" marR="6956" marT="6956" marB="0">
                    <a:lnL>
                      <a:noFill/>
                    </a:lnL>
                    <a:lnR>
                      <a:noFill/>
                    </a:lnR>
                    <a:lnT>
                      <a:noFill/>
                    </a:lnT>
                    <a:lnB>
                      <a:noFill/>
                    </a:lnB>
                  </a:tcPr>
                </a:tc>
                <a:tc>
                  <a:txBody>
                    <a:bodyPr/>
                    <a:lstStyle/>
                    <a:p>
                      <a:pPr algn="r" fontAlgn="t"/>
                      <a:r>
                        <a:rPr lang="es-EC" sz="1200" b="0" i="0" u="none" strike="noStrike" dirty="0">
                          <a:solidFill>
                            <a:srgbClr val="000000"/>
                          </a:solidFill>
                          <a:effectLst/>
                          <a:latin typeface="Calibri" panose="020F0502020204030204" pitchFamily="34" charset="0"/>
                        </a:rPr>
                        <a:t>1.175.884,50</a:t>
                      </a:r>
                    </a:p>
                  </a:txBody>
                  <a:tcPr marL="6956" marR="6956" marT="6956" marB="0" anchor="ctr">
                    <a:lnL>
                      <a:noFill/>
                    </a:lnL>
                    <a:lnR>
                      <a:noFill/>
                    </a:lnR>
                    <a:lnT>
                      <a:noFill/>
                    </a:lnT>
                    <a:lnB>
                      <a:noFill/>
                    </a:lnB>
                  </a:tcPr>
                </a:tc>
                <a:tc>
                  <a:txBody>
                    <a:bodyPr/>
                    <a:lstStyle/>
                    <a:p>
                      <a:pPr algn="r" fontAlgn="t"/>
                      <a:r>
                        <a:rPr lang="es-EC" sz="1200" b="0" i="0" u="none" strike="noStrike" dirty="0">
                          <a:solidFill>
                            <a:srgbClr val="000000"/>
                          </a:solidFill>
                          <a:effectLst/>
                          <a:latin typeface="Calibri" panose="020F0502020204030204" pitchFamily="34" charset="0"/>
                        </a:rPr>
                        <a:t>1.000.000,00</a:t>
                      </a:r>
                    </a:p>
                  </a:txBody>
                  <a:tcPr marL="6956" marR="6956" marT="6956" marB="0" anchor="ctr">
                    <a:lnL>
                      <a:noFill/>
                    </a:lnL>
                    <a:lnR>
                      <a:noFill/>
                    </a:lnR>
                    <a:lnT>
                      <a:noFill/>
                    </a:lnT>
                    <a:lnB>
                      <a:noFill/>
                    </a:lnB>
                  </a:tcPr>
                </a:tc>
                <a:tc>
                  <a:txBody>
                    <a:bodyPr/>
                    <a:lstStyle/>
                    <a:p>
                      <a:pPr algn="r" fontAlgn="t"/>
                      <a:r>
                        <a:rPr lang="es-EC" sz="1200" b="0" i="0" u="none" strike="noStrike" dirty="0">
                          <a:solidFill>
                            <a:srgbClr val="000000"/>
                          </a:solidFill>
                          <a:effectLst/>
                          <a:latin typeface="Calibri" panose="020F0502020204030204" pitchFamily="34" charset="0"/>
                        </a:rPr>
                        <a:t>1.453.517,71</a:t>
                      </a:r>
                    </a:p>
                  </a:txBody>
                  <a:tcPr marL="6956" marR="6956" marT="6956" marB="0" anchor="ctr">
                    <a:lnL>
                      <a:noFill/>
                    </a:lnL>
                    <a:lnR>
                      <a:noFill/>
                    </a:lnR>
                    <a:lnT>
                      <a:noFill/>
                    </a:lnT>
                    <a:lnB>
                      <a:noFill/>
                    </a:lnB>
                  </a:tcPr>
                </a:tc>
                <a:tc>
                  <a:txBody>
                    <a:bodyPr/>
                    <a:lstStyle/>
                    <a:p>
                      <a:pPr algn="r" fontAlgn="t"/>
                      <a:r>
                        <a:rPr lang="es-EC" sz="1200" b="0" i="0" u="none" strike="noStrike" dirty="0">
                          <a:solidFill>
                            <a:srgbClr val="000000"/>
                          </a:solidFill>
                          <a:effectLst/>
                          <a:latin typeface="Calibri" panose="020F0502020204030204" pitchFamily="34" charset="0"/>
                        </a:rPr>
                        <a:t>1.663.186,38</a:t>
                      </a:r>
                    </a:p>
                  </a:txBody>
                  <a:tcPr marL="6956" marR="6956" marT="6956" marB="0" anchor="ctr">
                    <a:lnL>
                      <a:noFill/>
                    </a:lnL>
                    <a:lnR>
                      <a:noFill/>
                    </a:lnR>
                    <a:lnT>
                      <a:noFill/>
                    </a:lnT>
                    <a:lnB>
                      <a:noFill/>
                    </a:lnB>
                  </a:tcPr>
                </a:tc>
                <a:tc>
                  <a:txBody>
                    <a:bodyPr/>
                    <a:lstStyle/>
                    <a:p>
                      <a:pPr algn="r" fontAlgn="t"/>
                      <a:r>
                        <a:rPr lang="es-EC" sz="1200" b="0" i="0" u="none" strike="noStrike" dirty="0">
                          <a:solidFill>
                            <a:srgbClr val="000000"/>
                          </a:solidFill>
                          <a:effectLst/>
                          <a:latin typeface="Calibri" panose="020F0502020204030204" pitchFamily="34" charset="0"/>
                        </a:rPr>
                        <a:t>1.652.240,68</a:t>
                      </a:r>
                    </a:p>
                  </a:txBody>
                  <a:tcPr marL="6956" marR="6956" marT="6956" marB="0" anchor="ctr">
                    <a:lnL>
                      <a:noFill/>
                    </a:lnL>
                    <a:lnR>
                      <a:noFill/>
                    </a:lnR>
                    <a:lnT>
                      <a:noFill/>
                    </a:lnT>
                    <a:lnB>
                      <a:noFill/>
                    </a:lnB>
                  </a:tcPr>
                </a:tc>
                <a:tc>
                  <a:txBody>
                    <a:bodyPr/>
                    <a:lstStyle/>
                    <a:p>
                      <a:pPr algn="r" fontAlgn="t"/>
                      <a:r>
                        <a:rPr lang="es-EC" sz="1200" b="0" i="0" u="none" strike="noStrike" dirty="0">
                          <a:solidFill>
                            <a:srgbClr val="000000"/>
                          </a:solidFill>
                          <a:effectLst/>
                          <a:latin typeface="Calibri" panose="020F0502020204030204" pitchFamily="34" charset="0"/>
                        </a:rPr>
                        <a:t>1.500.000,00</a:t>
                      </a:r>
                    </a:p>
                  </a:txBody>
                  <a:tcPr marL="6956" marR="6956" marT="6956" marB="0" anchor="ctr">
                    <a:lnL>
                      <a:noFill/>
                    </a:lnL>
                    <a:lnR>
                      <a:noFill/>
                    </a:lnR>
                    <a:lnT>
                      <a:noFill/>
                    </a:lnT>
                    <a:lnB>
                      <a:noFill/>
                    </a:lnB>
                  </a:tcPr>
                </a:tc>
                <a:tc>
                  <a:txBody>
                    <a:bodyPr/>
                    <a:lstStyle/>
                    <a:p>
                      <a:pPr algn="r" fontAlgn="t"/>
                      <a:r>
                        <a:rPr lang="es-EC" sz="1200" b="0" i="0" u="none" strike="noStrike" dirty="0">
                          <a:solidFill>
                            <a:srgbClr val="000000"/>
                          </a:solidFill>
                          <a:effectLst/>
                          <a:latin typeface="Calibri" panose="020F0502020204030204" pitchFamily="34" charset="0"/>
                        </a:rPr>
                        <a:t>500.000,00</a:t>
                      </a:r>
                    </a:p>
                  </a:txBody>
                  <a:tcPr marL="6956" marR="6956" marT="6956" marB="0" anchor="ctr">
                    <a:lnL>
                      <a:noFill/>
                    </a:lnL>
                    <a:lnR>
                      <a:noFill/>
                    </a:lnR>
                    <a:lnT>
                      <a:noFill/>
                    </a:lnT>
                    <a:lnB>
                      <a:noFill/>
                    </a:lnB>
                  </a:tcPr>
                </a:tc>
                <a:extLst>
                  <a:ext uri="{0D108BD9-81ED-4DB2-BD59-A6C34878D82A}">
                    <a16:rowId xmlns:a16="http://schemas.microsoft.com/office/drawing/2014/main" val="3839852151"/>
                  </a:ext>
                </a:extLst>
              </a:tr>
              <a:tr h="303284">
                <a:tc>
                  <a:txBody>
                    <a:bodyPr/>
                    <a:lstStyle/>
                    <a:p>
                      <a:pPr algn="l" fontAlgn="t"/>
                      <a:r>
                        <a:rPr lang="es-ES" sz="1400" b="1" i="0" u="none" strike="noStrike" dirty="0">
                          <a:solidFill>
                            <a:srgbClr val="000000"/>
                          </a:solidFill>
                          <a:effectLst/>
                          <a:latin typeface="Calibri" panose="020F0502020204030204" pitchFamily="34" charset="0"/>
                        </a:rPr>
                        <a:t>VENTAS DE PRODUCTOS Y </a:t>
                      </a:r>
                      <a:r>
                        <a:rPr lang="es-ES" sz="1400" b="1" i="0" u="none" strike="noStrike" dirty="0" smtClean="0">
                          <a:solidFill>
                            <a:srgbClr val="000000"/>
                          </a:solidFill>
                          <a:effectLst/>
                          <a:latin typeface="Calibri" panose="020F0502020204030204" pitchFamily="34" charset="0"/>
                        </a:rPr>
                        <a:t>MATERIALES (Quinde)</a:t>
                      </a:r>
                      <a:endParaRPr lang="es-ES" sz="1400" b="1" i="0" u="none" strike="noStrike" dirty="0">
                        <a:solidFill>
                          <a:srgbClr val="000000"/>
                        </a:solidFill>
                        <a:effectLst/>
                        <a:latin typeface="Calibri" panose="020F0502020204030204" pitchFamily="34" charset="0"/>
                      </a:endParaRPr>
                    </a:p>
                  </a:txBody>
                  <a:tcPr marL="6956" marR="6956" marT="6956" marB="0">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161.465,69</a:t>
                      </a:r>
                    </a:p>
                  </a:txBody>
                  <a:tcPr marL="6956" marR="6956" marT="6956" marB="0" anchor="ctr">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57.000,00</a:t>
                      </a:r>
                    </a:p>
                  </a:txBody>
                  <a:tcPr marL="6956" marR="6956" marT="6956" marB="0" anchor="ctr">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41.057,44</a:t>
                      </a:r>
                    </a:p>
                  </a:txBody>
                  <a:tcPr marL="6956" marR="6956" marT="6956" marB="0" anchor="ctr">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5.000,00</a:t>
                      </a:r>
                    </a:p>
                  </a:txBody>
                  <a:tcPr marL="6956" marR="6956" marT="6956" marB="0" anchor="ctr">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43.359,63</a:t>
                      </a:r>
                    </a:p>
                  </a:txBody>
                  <a:tcPr marL="6956" marR="6956" marT="6956" marB="0" anchor="ctr">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115.000,00</a:t>
                      </a:r>
                    </a:p>
                  </a:txBody>
                  <a:tcPr marL="6956" marR="6956" marT="6956" marB="0" anchor="ctr">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62.000,00</a:t>
                      </a:r>
                    </a:p>
                  </a:txBody>
                  <a:tcPr marL="6956" marR="6956" marT="6956"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490290554"/>
                  </a:ext>
                </a:extLst>
              </a:tr>
              <a:tr h="303284">
                <a:tc>
                  <a:txBody>
                    <a:bodyPr/>
                    <a:lstStyle/>
                    <a:p>
                      <a:pPr algn="l" fontAlgn="t"/>
                      <a:r>
                        <a:rPr lang="es-EC" sz="1400" b="1" i="0" u="none" strike="noStrike" dirty="0">
                          <a:solidFill>
                            <a:srgbClr val="000000"/>
                          </a:solidFill>
                          <a:effectLst/>
                          <a:latin typeface="Calibri" panose="020F0502020204030204" pitchFamily="34" charset="0"/>
                        </a:rPr>
                        <a:t>VENTAS NO </a:t>
                      </a:r>
                      <a:r>
                        <a:rPr lang="es-EC" sz="1400" b="1" i="0" u="none" strike="noStrike" dirty="0" smtClean="0">
                          <a:solidFill>
                            <a:srgbClr val="000000"/>
                          </a:solidFill>
                          <a:effectLst/>
                          <a:latin typeface="Calibri" panose="020F0502020204030204" pitchFamily="34" charset="0"/>
                        </a:rPr>
                        <a:t>INDUSTRIALES (</a:t>
                      </a:r>
                      <a:r>
                        <a:rPr lang="es-EC" sz="1400" b="1" i="0" u="none" strike="noStrike" dirty="0" err="1" smtClean="0">
                          <a:solidFill>
                            <a:srgbClr val="000000"/>
                          </a:solidFill>
                          <a:effectLst/>
                          <a:latin typeface="Calibri" panose="020F0502020204030204" pitchFamily="34" charset="0"/>
                        </a:rPr>
                        <a:t>Venues</a:t>
                      </a:r>
                      <a:r>
                        <a:rPr lang="es-EC" sz="1400" b="1" i="0" u="none" strike="noStrike" dirty="0" smtClean="0">
                          <a:solidFill>
                            <a:srgbClr val="000000"/>
                          </a:solidFill>
                          <a:effectLst/>
                          <a:latin typeface="Calibri" panose="020F0502020204030204" pitchFamily="34" charset="0"/>
                        </a:rPr>
                        <a:t>)</a:t>
                      </a:r>
                      <a:endParaRPr lang="es-EC" sz="1400" b="1" i="0" u="none" strike="noStrike" dirty="0">
                        <a:solidFill>
                          <a:srgbClr val="000000"/>
                        </a:solidFill>
                        <a:effectLst/>
                        <a:latin typeface="Calibri" panose="020F0502020204030204" pitchFamily="34" charset="0"/>
                      </a:endParaRPr>
                    </a:p>
                  </a:txBody>
                  <a:tcPr marL="6956" marR="6956" marT="6956" marB="0">
                    <a:lnL>
                      <a:noFill/>
                    </a:lnL>
                    <a:lnR>
                      <a:noFill/>
                    </a:lnR>
                    <a:lnT>
                      <a:noFill/>
                    </a:lnT>
                    <a:lnB>
                      <a:noFill/>
                    </a:lnB>
                  </a:tcPr>
                </a:tc>
                <a:tc>
                  <a:txBody>
                    <a:bodyPr/>
                    <a:lstStyle/>
                    <a:p>
                      <a:pPr algn="r" fontAlgn="t"/>
                      <a:r>
                        <a:rPr lang="es-EC" sz="1200" b="0" i="0" u="none" strike="noStrike" dirty="0">
                          <a:solidFill>
                            <a:srgbClr val="000000"/>
                          </a:solidFill>
                          <a:effectLst/>
                          <a:latin typeface="Calibri" panose="020F0502020204030204" pitchFamily="34" charset="0"/>
                        </a:rPr>
                        <a:t>3.542.594,58</a:t>
                      </a:r>
                    </a:p>
                  </a:txBody>
                  <a:tcPr marL="6956" marR="6956" marT="6956" marB="0" anchor="ctr">
                    <a:lnL>
                      <a:noFill/>
                    </a:lnL>
                    <a:lnR>
                      <a:noFill/>
                    </a:lnR>
                    <a:lnT>
                      <a:noFill/>
                    </a:lnT>
                    <a:lnB>
                      <a:noFill/>
                    </a:lnB>
                  </a:tcPr>
                </a:tc>
                <a:tc>
                  <a:txBody>
                    <a:bodyPr/>
                    <a:lstStyle/>
                    <a:p>
                      <a:pPr algn="r" fontAlgn="t"/>
                      <a:r>
                        <a:rPr lang="es-EC" sz="1200" b="0" i="0" u="none" strike="noStrike" dirty="0">
                          <a:solidFill>
                            <a:srgbClr val="000000"/>
                          </a:solidFill>
                          <a:effectLst/>
                          <a:latin typeface="Calibri" panose="020F0502020204030204" pitchFamily="34" charset="0"/>
                        </a:rPr>
                        <a:t>1.164.400,00</a:t>
                      </a:r>
                    </a:p>
                  </a:txBody>
                  <a:tcPr marL="6956" marR="6956" marT="6956" marB="0" anchor="ctr">
                    <a:lnL>
                      <a:noFill/>
                    </a:lnL>
                    <a:lnR>
                      <a:noFill/>
                    </a:lnR>
                    <a:lnT>
                      <a:noFill/>
                    </a:lnT>
                    <a:lnB>
                      <a:noFill/>
                    </a:lnB>
                  </a:tcPr>
                </a:tc>
                <a:tc>
                  <a:txBody>
                    <a:bodyPr/>
                    <a:lstStyle/>
                    <a:p>
                      <a:pPr algn="r" fontAlgn="t"/>
                      <a:r>
                        <a:rPr lang="es-EC" sz="1200" b="0" i="0" u="none" strike="noStrike" dirty="0">
                          <a:solidFill>
                            <a:srgbClr val="000000"/>
                          </a:solidFill>
                          <a:effectLst/>
                          <a:latin typeface="Calibri" panose="020F0502020204030204" pitchFamily="34" charset="0"/>
                        </a:rPr>
                        <a:t>1.413.746,37</a:t>
                      </a:r>
                    </a:p>
                  </a:txBody>
                  <a:tcPr marL="6956" marR="6956" marT="6956" marB="0" anchor="ctr">
                    <a:lnL>
                      <a:noFill/>
                    </a:lnL>
                    <a:lnR>
                      <a:noFill/>
                    </a:lnR>
                    <a:lnT>
                      <a:noFill/>
                    </a:lnT>
                    <a:lnB>
                      <a:noFill/>
                    </a:lnB>
                  </a:tcPr>
                </a:tc>
                <a:tc>
                  <a:txBody>
                    <a:bodyPr/>
                    <a:lstStyle/>
                    <a:p>
                      <a:pPr algn="r" fontAlgn="t"/>
                      <a:r>
                        <a:rPr lang="es-EC" sz="1200" b="0" i="0" u="none" strike="noStrike" dirty="0">
                          <a:solidFill>
                            <a:srgbClr val="000000"/>
                          </a:solidFill>
                          <a:effectLst/>
                          <a:latin typeface="Calibri" panose="020F0502020204030204" pitchFamily="34" charset="0"/>
                        </a:rPr>
                        <a:t>473.509,86</a:t>
                      </a:r>
                    </a:p>
                  </a:txBody>
                  <a:tcPr marL="6956" marR="6956" marT="6956" marB="0" anchor="ctr">
                    <a:lnL>
                      <a:noFill/>
                    </a:lnL>
                    <a:lnR>
                      <a:noFill/>
                    </a:lnR>
                    <a:lnT>
                      <a:noFill/>
                    </a:lnT>
                    <a:lnB>
                      <a:noFill/>
                    </a:lnB>
                  </a:tcPr>
                </a:tc>
                <a:tc>
                  <a:txBody>
                    <a:bodyPr/>
                    <a:lstStyle/>
                    <a:p>
                      <a:pPr algn="r" fontAlgn="t"/>
                      <a:r>
                        <a:rPr lang="es-EC" sz="1200" b="0" i="0" u="none" strike="noStrike" dirty="0" smtClean="0">
                          <a:solidFill>
                            <a:srgbClr val="000000"/>
                          </a:solidFill>
                          <a:effectLst/>
                          <a:latin typeface="Calibri" panose="020F0502020204030204" pitchFamily="34" charset="0"/>
                        </a:rPr>
                        <a:t>1.259.835,44</a:t>
                      </a:r>
                      <a:endParaRPr lang="es-EC" sz="1200" b="0" i="0" u="none" strike="noStrike" dirty="0">
                        <a:solidFill>
                          <a:srgbClr val="000000"/>
                        </a:solidFill>
                        <a:effectLst/>
                        <a:latin typeface="Calibri" panose="020F0502020204030204" pitchFamily="34" charset="0"/>
                      </a:endParaRPr>
                    </a:p>
                  </a:txBody>
                  <a:tcPr marL="6956" marR="6956" marT="6956" marB="0" anchor="ctr">
                    <a:lnL>
                      <a:noFill/>
                    </a:lnL>
                    <a:lnR>
                      <a:noFill/>
                    </a:lnR>
                    <a:lnT>
                      <a:noFill/>
                    </a:lnT>
                    <a:lnB>
                      <a:noFill/>
                    </a:lnB>
                  </a:tcPr>
                </a:tc>
                <a:tc>
                  <a:txBody>
                    <a:bodyPr/>
                    <a:lstStyle/>
                    <a:p>
                      <a:pPr algn="r" fontAlgn="t"/>
                      <a:r>
                        <a:rPr lang="es-EC" sz="1200" b="0" i="0" u="none" strike="noStrike" dirty="0">
                          <a:solidFill>
                            <a:srgbClr val="000000"/>
                          </a:solidFill>
                          <a:effectLst/>
                          <a:latin typeface="Calibri" panose="020F0502020204030204" pitchFamily="34" charset="0"/>
                        </a:rPr>
                        <a:t>1.097.400,00</a:t>
                      </a:r>
                    </a:p>
                  </a:txBody>
                  <a:tcPr marL="6956" marR="6956" marT="6956" marB="0" anchor="ctr">
                    <a:lnL>
                      <a:noFill/>
                    </a:lnL>
                    <a:lnR>
                      <a:noFill/>
                    </a:lnR>
                    <a:lnT>
                      <a:noFill/>
                    </a:lnT>
                    <a:lnB>
                      <a:noFill/>
                    </a:lnB>
                  </a:tcPr>
                </a:tc>
                <a:tc>
                  <a:txBody>
                    <a:bodyPr/>
                    <a:lstStyle/>
                    <a:p>
                      <a:pPr algn="r" fontAlgn="t"/>
                      <a:r>
                        <a:rPr lang="es-EC" sz="1200" b="0" i="0" u="none" strike="noStrike" dirty="0">
                          <a:solidFill>
                            <a:srgbClr val="000000"/>
                          </a:solidFill>
                          <a:effectLst/>
                          <a:latin typeface="Calibri" panose="020F0502020204030204" pitchFamily="34" charset="0"/>
                        </a:rPr>
                        <a:t>38.000,00</a:t>
                      </a:r>
                    </a:p>
                  </a:txBody>
                  <a:tcPr marL="6956" marR="6956" marT="6956" marB="0" anchor="ctr">
                    <a:lnL>
                      <a:noFill/>
                    </a:lnL>
                    <a:lnR>
                      <a:noFill/>
                    </a:lnR>
                    <a:lnT>
                      <a:noFill/>
                    </a:lnT>
                    <a:lnB>
                      <a:noFill/>
                    </a:lnB>
                  </a:tcPr>
                </a:tc>
                <a:extLst>
                  <a:ext uri="{0D108BD9-81ED-4DB2-BD59-A6C34878D82A}">
                    <a16:rowId xmlns:a16="http://schemas.microsoft.com/office/drawing/2014/main" val="2237772358"/>
                  </a:ext>
                </a:extLst>
              </a:tr>
              <a:tr h="303284">
                <a:tc>
                  <a:txBody>
                    <a:bodyPr/>
                    <a:lstStyle/>
                    <a:p>
                      <a:pPr algn="l" fontAlgn="t"/>
                      <a:r>
                        <a:rPr lang="es-EC" sz="1400" b="1" i="0" u="none" strike="noStrike" dirty="0">
                          <a:solidFill>
                            <a:srgbClr val="000000"/>
                          </a:solidFill>
                          <a:effectLst/>
                          <a:latin typeface="Calibri" panose="020F0502020204030204" pitchFamily="34" charset="0"/>
                        </a:rPr>
                        <a:t>RENTAS POR ARRENDAMIENTOS DE </a:t>
                      </a:r>
                      <a:r>
                        <a:rPr lang="es-EC" sz="1400" b="1" i="0" u="none" strike="noStrike" dirty="0" smtClean="0">
                          <a:solidFill>
                            <a:srgbClr val="000000"/>
                          </a:solidFill>
                          <a:effectLst/>
                          <a:latin typeface="Calibri" panose="020F0502020204030204" pitchFamily="34" charset="0"/>
                        </a:rPr>
                        <a:t>BIENES </a:t>
                      </a:r>
                      <a:endParaRPr lang="es-EC" sz="1400" b="1" i="0" u="none" strike="noStrike" dirty="0">
                        <a:solidFill>
                          <a:srgbClr val="000000"/>
                        </a:solidFill>
                        <a:effectLst/>
                        <a:latin typeface="Calibri" panose="020F0502020204030204" pitchFamily="34" charset="0"/>
                      </a:endParaRPr>
                    </a:p>
                  </a:txBody>
                  <a:tcPr marL="6956" marR="6956" marT="6956" marB="0">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375.297,69</a:t>
                      </a:r>
                    </a:p>
                  </a:txBody>
                  <a:tcPr marL="6956" marR="6956" marT="6956" marB="0" anchor="ctr">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210.124,00</a:t>
                      </a:r>
                    </a:p>
                  </a:txBody>
                  <a:tcPr marL="6956" marR="6956" marT="6956" marB="0" anchor="ctr">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187.811,32</a:t>
                      </a:r>
                    </a:p>
                  </a:txBody>
                  <a:tcPr marL="6956" marR="6956" marT="6956" marB="0" anchor="ctr">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203.712,20</a:t>
                      </a:r>
                    </a:p>
                  </a:txBody>
                  <a:tcPr marL="6956" marR="6956" marT="6956" marB="0" anchor="ctr">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150.564,45</a:t>
                      </a:r>
                    </a:p>
                  </a:txBody>
                  <a:tcPr marL="6956" marR="6956" marT="6956" marB="0" anchor="ctr">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195.200,00</a:t>
                      </a:r>
                    </a:p>
                  </a:txBody>
                  <a:tcPr marL="6956" marR="6956" marT="6956" marB="0" anchor="ctr">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57.600,00</a:t>
                      </a:r>
                    </a:p>
                  </a:txBody>
                  <a:tcPr marL="6956" marR="6956" marT="6956"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826428453"/>
                  </a:ext>
                </a:extLst>
              </a:tr>
              <a:tr h="303284">
                <a:tc>
                  <a:txBody>
                    <a:bodyPr/>
                    <a:lstStyle/>
                    <a:p>
                      <a:pPr algn="l" fontAlgn="t"/>
                      <a:r>
                        <a:rPr lang="es-EC" sz="1400" b="1" i="0" u="none" strike="noStrike" dirty="0">
                          <a:solidFill>
                            <a:srgbClr val="000000"/>
                          </a:solidFill>
                          <a:effectLst/>
                          <a:latin typeface="Calibri" panose="020F0502020204030204" pitchFamily="34" charset="0"/>
                        </a:rPr>
                        <a:t>INTERESES POR MORA</a:t>
                      </a:r>
                    </a:p>
                  </a:txBody>
                  <a:tcPr marL="6956" marR="6956" marT="6956" marB="0">
                    <a:lnL>
                      <a:noFill/>
                    </a:lnL>
                    <a:lnR>
                      <a:noFill/>
                    </a:lnR>
                    <a:lnT>
                      <a:noFill/>
                    </a:lnT>
                    <a:lnB>
                      <a:noFill/>
                    </a:lnB>
                  </a:tcPr>
                </a:tc>
                <a:tc>
                  <a:txBody>
                    <a:bodyPr/>
                    <a:lstStyle/>
                    <a:p>
                      <a:pPr algn="r" fontAlgn="t"/>
                      <a:r>
                        <a:rPr lang="es-EC" sz="1200" b="0" i="0" u="none" strike="noStrike" dirty="0">
                          <a:solidFill>
                            <a:srgbClr val="000000"/>
                          </a:solidFill>
                          <a:effectLst/>
                          <a:latin typeface="Calibri" panose="020F0502020204030204" pitchFamily="34" charset="0"/>
                        </a:rPr>
                        <a:t>0,00</a:t>
                      </a:r>
                    </a:p>
                  </a:txBody>
                  <a:tcPr marL="6956" marR="6956" marT="6956" marB="0" anchor="ctr">
                    <a:lnL>
                      <a:noFill/>
                    </a:lnL>
                    <a:lnR>
                      <a:noFill/>
                    </a:lnR>
                    <a:lnT>
                      <a:noFill/>
                    </a:lnT>
                    <a:lnB>
                      <a:noFill/>
                    </a:lnB>
                  </a:tcPr>
                </a:tc>
                <a:tc>
                  <a:txBody>
                    <a:bodyPr/>
                    <a:lstStyle/>
                    <a:p>
                      <a:pPr algn="r" fontAlgn="t"/>
                      <a:r>
                        <a:rPr lang="es-EC" sz="1200" b="0" i="0" u="none" strike="noStrike">
                          <a:solidFill>
                            <a:srgbClr val="000000"/>
                          </a:solidFill>
                          <a:effectLst/>
                          <a:latin typeface="Calibri" panose="020F0502020204030204" pitchFamily="34" charset="0"/>
                        </a:rPr>
                        <a:t>0,00</a:t>
                      </a:r>
                    </a:p>
                  </a:txBody>
                  <a:tcPr marL="6956" marR="6956" marT="6956" marB="0" anchor="ctr">
                    <a:lnL>
                      <a:noFill/>
                    </a:lnL>
                    <a:lnR>
                      <a:noFill/>
                    </a:lnR>
                    <a:lnT>
                      <a:noFill/>
                    </a:lnT>
                    <a:lnB>
                      <a:noFill/>
                    </a:lnB>
                  </a:tcPr>
                </a:tc>
                <a:tc>
                  <a:txBody>
                    <a:bodyPr/>
                    <a:lstStyle/>
                    <a:p>
                      <a:pPr algn="r" fontAlgn="t"/>
                      <a:r>
                        <a:rPr lang="es-EC" sz="1200" b="0" i="0" u="none" strike="noStrike" dirty="0">
                          <a:solidFill>
                            <a:srgbClr val="000000"/>
                          </a:solidFill>
                          <a:effectLst/>
                          <a:latin typeface="Calibri" panose="020F0502020204030204" pitchFamily="34" charset="0"/>
                        </a:rPr>
                        <a:t>0,00</a:t>
                      </a:r>
                    </a:p>
                  </a:txBody>
                  <a:tcPr marL="6956" marR="6956" marT="6956" marB="0" anchor="ctr">
                    <a:lnL>
                      <a:noFill/>
                    </a:lnL>
                    <a:lnR>
                      <a:noFill/>
                    </a:lnR>
                    <a:lnT>
                      <a:noFill/>
                    </a:lnT>
                    <a:lnB>
                      <a:noFill/>
                    </a:lnB>
                  </a:tcPr>
                </a:tc>
                <a:tc>
                  <a:txBody>
                    <a:bodyPr/>
                    <a:lstStyle/>
                    <a:p>
                      <a:pPr algn="r" fontAlgn="t"/>
                      <a:r>
                        <a:rPr lang="es-EC" sz="1200" b="0" i="0" u="none" strike="noStrike">
                          <a:solidFill>
                            <a:srgbClr val="000000"/>
                          </a:solidFill>
                          <a:effectLst/>
                          <a:latin typeface="Calibri" panose="020F0502020204030204" pitchFamily="34" charset="0"/>
                        </a:rPr>
                        <a:t>1.300,61</a:t>
                      </a:r>
                    </a:p>
                  </a:txBody>
                  <a:tcPr marL="6956" marR="6956" marT="6956" marB="0" anchor="ctr">
                    <a:lnL>
                      <a:noFill/>
                    </a:lnL>
                    <a:lnR>
                      <a:noFill/>
                    </a:lnR>
                    <a:lnT>
                      <a:noFill/>
                    </a:lnT>
                    <a:lnB>
                      <a:noFill/>
                    </a:lnB>
                  </a:tcPr>
                </a:tc>
                <a:tc>
                  <a:txBody>
                    <a:bodyPr/>
                    <a:lstStyle/>
                    <a:p>
                      <a:pPr algn="r" fontAlgn="t"/>
                      <a:r>
                        <a:rPr lang="es-EC" sz="1200" b="0" i="0" u="none" strike="noStrike" dirty="0">
                          <a:solidFill>
                            <a:srgbClr val="000000"/>
                          </a:solidFill>
                          <a:effectLst/>
                          <a:latin typeface="Calibri" panose="020F0502020204030204" pitchFamily="34" charset="0"/>
                        </a:rPr>
                        <a:t>10.471,40</a:t>
                      </a:r>
                    </a:p>
                  </a:txBody>
                  <a:tcPr marL="6956" marR="6956" marT="6956" marB="0" anchor="ctr">
                    <a:lnL>
                      <a:noFill/>
                    </a:lnL>
                    <a:lnR>
                      <a:noFill/>
                    </a:lnR>
                    <a:lnT>
                      <a:noFill/>
                    </a:lnT>
                    <a:lnB>
                      <a:noFill/>
                    </a:lnB>
                  </a:tcPr>
                </a:tc>
                <a:tc>
                  <a:txBody>
                    <a:bodyPr/>
                    <a:lstStyle/>
                    <a:p>
                      <a:pPr algn="r" fontAlgn="t"/>
                      <a:r>
                        <a:rPr lang="es-EC" sz="1200" b="0" i="0" u="none" strike="noStrike" dirty="0">
                          <a:solidFill>
                            <a:srgbClr val="000000"/>
                          </a:solidFill>
                          <a:effectLst/>
                          <a:latin typeface="Calibri" panose="020F0502020204030204" pitchFamily="34" charset="0"/>
                        </a:rPr>
                        <a:t>0,00</a:t>
                      </a:r>
                    </a:p>
                  </a:txBody>
                  <a:tcPr marL="6956" marR="6956" marT="6956" marB="0" anchor="ctr">
                    <a:lnL>
                      <a:noFill/>
                    </a:lnL>
                    <a:lnR>
                      <a:noFill/>
                    </a:lnR>
                    <a:lnT>
                      <a:noFill/>
                    </a:lnT>
                    <a:lnB>
                      <a:noFill/>
                    </a:lnB>
                  </a:tcPr>
                </a:tc>
                <a:tc>
                  <a:txBody>
                    <a:bodyPr/>
                    <a:lstStyle/>
                    <a:p>
                      <a:pPr algn="r" fontAlgn="t"/>
                      <a:r>
                        <a:rPr lang="es-EC" sz="1200" b="0" i="0" u="none" strike="noStrike" dirty="0">
                          <a:solidFill>
                            <a:srgbClr val="000000"/>
                          </a:solidFill>
                          <a:effectLst/>
                          <a:latin typeface="Calibri" panose="020F0502020204030204" pitchFamily="34" charset="0"/>
                        </a:rPr>
                        <a:t>0,00</a:t>
                      </a:r>
                    </a:p>
                  </a:txBody>
                  <a:tcPr marL="6956" marR="6956" marT="6956" marB="0" anchor="ctr">
                    <a:lnL>
                      <a:noFill/>
                    </a:lnL>
                    <a:lnR>
                      <a:noFill/>
                    </a:lnR>
                    <a:lnT>
                      <a:noFill/>
                    </a:lnT>
                    <a:lnB>
                      <a:noFill/>
                    </a:lnB>
                  </a:tcPr>
                </a:tc>
                <a:extLst>
                  <a:ext uri="{0D108BD9-81ED-4DB2-BD59-A6C34878D82A}">
                    <a16:rowId xmlns:a16="http://schemas.microsoft.com/office/drawing/2014/main" val="4090404581"/>
                  </a:ext>
                </a:extLst>
              </a:tr>
              <a:tr h="303284">
                <a:tc>
                  <a:txBody>
                    <a:bodyPr/>
                    <a:lstStyle/>
                    <a:p>
                      <a:pPr algn="l" fontAlgn="t"/>
                      <a:r>
                        <a:rPr lang="es-EC" sz="1400" b="1" i="0" u="none" strike="noStrike" dirty="0">
                          <a:solidFill>
                            <a:srgbClr val="000000"/>
                          </a:solidFill>
                          <a:effectLst/>
                          <a:latin typeface="Calibri" panose="020F0502020204030204" pitchFamily="34" charset="0"/>
                        </a:rPr>
                        <a:t>MULTAS</a:t>
                      </a:r>
                    </a:p>
                  </a:txBody>
                  <a:tcPr marL="6956" marR="6956" marT="6956" marB="0">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174.953,12</a:t>
                      </a:r>
                    </a:p>
                  </a:txBody>
                  <a:tcPr marL="6956" marR="6956" marT="6956" marB="0" anchor="ctr">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250.000,00</a:t>
                      </a:r>
                    </a:p>
                  </a:txBody>
                  <a:tcPr marL="6956" marR="6956" marT="6956" marB="0" anchor="ctr">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128.668,15</a:t>
                      </a:r>
                    </a:p>
                  </a:txBody>
                  <a:tcPr marL="6956" marR="6956" marT="6956" marB="0" anchor="ctr">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252.200,00</a:t>
                      </a:r>
                    </a:p>
                  </a:txBody>
                  <a:tcPr marL="6956" marR="6956" marT="6956" marB="0" anchor="ctr">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91.270,44</a:t>
                      </a:r>
                    </a:p>
                  </a:txBody>
                  <a:tcPr marL="6956" marR="6956" marT="6956" marB="0" anchor="ctr">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0,00</a:t>
                      </a:r>
                    </a:p>
                  </a:txBody>
                  <a:tcPr marL="6956" marR="6956" marT="6956" marB="0" anchor="ctr">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0,00</a:t>
                      </a:r>
                    </a:p>
                  </a:txBody>
                  <a:tcPr marL="6956" marR="6956" marT="6956"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145747503"/>
                  </a:ext>
                </a:extLst>
              </a:tr>
              <a:tr h="475861">
                <a:tc>
                  <a:txBody>
                    <a:bodyPr/>
                    <a:lstStyle/>
                    <a:p>
                      <a:pPr algn="l" fontAlgn="t"/>
                      <a:r>
                        <a:rPr lang="es-EC" sz="1400" b="1" i="0" u="sng" strike="noStrike" dirty="0">
                          <a:solidFill>
                            <a:srgbClr val="000000"/>
                          </a:solidFill>
                          <a:effectLst/>
                          <a:latin typeface="Calibri" panose="020F0502020204030204" pitchFamily="34" charset="0"/>
                        </a:rPr>
                        <a:t>TRANSFERENCIAS </a:t>
                      </a:r>
                      <a:r>
                        <a:rPr lang="es-EC" sz="1400" b="1" i="0" u="sng" strike="noStrike" dirty="0" smtClean="0">
                          <a:solidFill>
                            <a:srgbClr val="000000"/>
                          </a:solidFill>
                          <a:effectLst/>
                          <a:latin typeface="Calibri" panose="020F0502020204030204" pitchFamily="34" charset="0"/>
                        </a:rPr>
                        <a:t>MUNICIPALES</a:t>
                      </a:r>
                      <a:endParaRPr lang="es-EC" sz="1400" b="1" i="0" u="sng" strike="noStrike" dirty="0">
                        <a:solidFill>
                          <a:srgbClr val="000000"/>
                        </a:solidFill>
                        <a:effectLst/>
                        <a:latin typeface="Calibri" panose="020F0502020204030204" pitchFamily="34" charset="0"/>
                      </a:endParaRPr>
                    </a:p>
                  </a:txBody>
                  <a:tcPr marL="6956" marR="6956" marT="6956" marB="0" anchor="ctr">
                    <a:lnL>
                      <a:noFill/>
                    </a:lnL>
                    <a:lnR>
                      <a:noFill/>
                    </a:lnR>
                    <a:lnT>
                      <a:noFill/>
                    </a:lnT>
                    <a:lnB>
                      <a:noFill/>
                    </a:lnB>
                  </a:tcPr>
                </a:tc>
                <a:tc>
                  <a:txBody>
                    <a:bodyPr/>
                    <a:lstStyle/>
                    <a:p>
                      <a:pPr algn="r" fontAlgn="t"/>
                      <a:r>
                        <a:rPr lang="es-EC" sz="1200" b="0" i="0" u="none" strike="noStrike" dirty="0">
                          <a:solidFill>
                            <a:srgbClr val="000000"/>
                          </a:solidFill>
                          <a:effectLst/>
                          <a:latin typeface="Calibri" panose="020F0502020204030204" pitchFamily="34" charset="0"/>
                        </a:rPr>
                        <a:t>3.264.944,00</a:t>
                      </a:r>
                    </a:p>
                  </a:txBody>
                  <a:tcPr marL="6956" marR="6956" marT="6956" marB="0" anchor="ctr">
                    <a:lnL>
                      <a:noFill/>
                    </a:lnL>
                    <a:lnR>
                      <a:noFill/>
                    </a:lnR>
                    <a:lnT>
                      <a:noFill/>
                    </a:lnT>
                    <a:lnB>
                      <a:noFill/>
                    </a:lnB>
                  </a:tcPr>
                </a:tc>
                <a:tc>
                  <a:txBody>
                    <a:bodyPr/>
                    <a:lstStyle/>
                    <a:p>
                      <a:pPr algn="r" fontAlgn="t"/>
                      <a:r>
                        <a:rPr lang="es-EC" sz="1200" b="0" i="0" u="none" strike="noStrike">
                          <a:solidFill>
                            <a:srgbClr val="000000"/>
                          </a:solidFill>
                          <a:effectLst/>
                          <a:latin typeface="Calibri" panose="020F0502020204030204" pitchFamily="34" charset="0"/>
                        </a:rPr>
                        <a:t>2.216.767,16</a:t>
                      </a:r>
                    </a:p>
                  </a:txBody>
                  <a:tcPr marL="6956" marR="6956" marT="6956" marB="0" anchor="ctr">
                    <a:lnL>
                      <a:noFill/>
                    </a:lnL>
                    <a:lnR>
                      <a:noFill/>
                    </a:lnR>
                    <a:lnT>
                      <a:noFill/>
                    </a:lnT>
                    <a:lnB>
                      <a:noFill/>
                    </a:lnB>
                  </a:tcPr>
                </a:tc>
                <a:tc>
                  <a:txBody>
                    <a:bodyPr/>
                    <a:lstStyle/>
                    <a:p>
                      <a:pPr algn="r" fontAlgn="t"/>
                      <a:r>
                        <a:rPr lang="es-EC" sz="1200" b="0" i="0" u="none" strike="noStrike" dirty="0">
                          <a:solidFill>
                            <a:srgbClr val="000000"/>
                          </a:solidFill>
                          <a:effectLst/>
                          <a:latin typeface="Calibri" panose="020F0502020204030204" pitchFamily="34" charset="0"/>
                        </a:rPr>
                        <a:t>1.940.000,00</a:t>
                      </a:r>
                    </a:p>
                  </a:txBody>
                  <a:tcPr marL="6956" marR="6956" marT="6956" marB="0" anchor="ctr">
                    <a:lnL>
                      <a:noFill/>
                    </a:lnL>
                    <a:lnR>
                      <a:noFill/>
                    </a:lnR>
                    <a:lnT>
                      <a:noFill/>
                    </a:lnT>
                    <a:lnB>
                      <a:noFill/>
                    </a:lnB>
                  </a:tcPr>
                </a:tc>
                <a:tc>
                  <a:txBody>
                    <a:bodyPr/>
                    <a:lstStyle/>
                    <a:p>
                      <a:pPr algn="r" fontAlgn="t"/>
                      <a:r>
                        <a:rPr lang="es-EC" sz="1200" b="0" i="0" u="none" strike="noStrike">
                          <a:solidFill>
                            <a:srgbClr val="000000"/>
                          </a:solidFill>
                          <a:effectLst/>
                          <a:latin typeface="Calibri" panose="020F0502020204030204" pitchFamily="34" charset="0"/>
                        </a:rPr>
                        <a:t>1.413.500,00</a:t>
                      </a:r>
                    </a:p>
                  </a:txBody>
                  <a:tcPr marL="6956" marR="6956" marT="6956" marB="0" anchor="ctr">
                    <a:lnL>
                      <a:noFill/>
                    </a:lnL>
                    <a:lnR>
                      <a:noFill/>
                    </a:lnR>
                    <a:lnT>
                      <a:noFill/>
                    </a:lnT>
                    <a:lnB>
                      <a:noFill/>
                    </a:lnB>
                  </a:tcPr>
                </a:tc>
                <a:tc>
                  <a:txBody>
                    <a:bodyPr/>
                    <a:lstStyle/>
                    <a:p>
                      <a:pPr algn="r" fontAlgn="t"/>
                      <a:r>
                        <a:rPr lang="es-EC" sz="1200" b="0" i="0" u="none" strike="noStrike" dirty="0">
                          <a:solidFill>
                            <a:srgbClr val="000000"/>
                          </a:solidFill>
                          <a:effectLst/>
                          <a:latin typeface="Calibri" panose="020F0502020204030204" pitchFamily="34" charset="0"/>
                        </a:rPr>
                        <a:t>1.333.500,00</a:t>
                      </a:r>
                    </a:p>
                  </a:txBody>
                  <a:tcPr marL="6956" marR="6956" marT="6956" marB="0" anchor="ctr">
                    <a:lnL>
                      <a:noFill/>
                    </a:lnL>
                    <a:lnR>
                      <a:noFill/>
                    </a:lnR>
                    <a:lnT>
                      <a:noFill/>
                    </a:lnT>
                    <a:lnB>
                      <a:noFill/>
                    </a:lnB>
                  </a:tcPr>
                </a:tc>
                <a:tc>
                  <a:txBody>
                    <a:bodyPr/>
                    <a:lstStyle/>
                    <a:p>
                      <a:pPr algn="r" fontAlgn="t"/>
                      <a:r>
                        <a:rPr lang="es-EC" sz="1200" b="0" i="0" u="none" strike="noStrike" dirty="0">
                          <a:solidFill>
                            <a:srgbClr val="FF0000"/>
                          </a:solidFill>
                          <a:effectLst/>
                          <a:latin typeface="Calibri" panose="020F0502020204030204" pitchFamily="34" charset="0"/>
                        </a:rPr>
                        <a:t>2.635.898,96</a:t>
                      </a:r>
                    </a:p>
                  </a:txBody>
                  <a:tcPr marL="6956" marR="6956" marT="6956" marB="0" anchor="ctr">
                    <a:lnL>
                      <a:noFill/>
                    </a:lnL>
                    <a:lnR>
                      <a:noFill/>
                    </a:lnR>
                    <a:lnT>
                      <a:noFill/>
                    </a:lnT>
                    <a:lnB>
                      <a:noFill/>
                    </a:lnB>
                  </a:tcPr>
                </a:tc>
                <a:tc>
                  <a:txBody>
                    <a:bodyPr/>
                    <a:lstStyle/>
                    <a:p>
                      <a:pPr algn="r" fontAlgn="t"/>
                      <a:r>
                        <a:rPr lang="es-EC" sz="1200" b="0" i="0" u="none" strike="noStrike" dirty="0">
                          <a:solidFill>
                            <a:srgbClr val="000000"/>
                          </a:solidFill>
                          <a:effectLst/>
                          <a:latin typeface="Calibri" panose="020F0502020204030204" pitchFamily="34" charset="0"/>
                        </a:rPr>
                        <a:t>3.763.000,00</a:t>
                      </a:r>
                    </a:p>
                  </a:txBody>
                  <a:tcPr marL="6956" marR="6956" marT="6956" marB="0" anchor="ctr">
                    <a:lnL>
                      <a:noFill/>
                    </a:lnL>
                    <a:lnR>
                      <a:noFill/>
                    </a:lnR>
                    <a:lnT>
                      <a:noFill/>
                    </a:lnT>
                    <a:lnB>
                      <a:noFill/>
                    </a:lnB>
                  </a:tcPr>
                </a:tc>
                <a:extLst>
                  <a:ext uri="{0D108BD9-81ED-4DB2-BD59-A6C34878D82A}">
                    <a16:rowId xmlns:a16="http://schemas.microsoft.com/office/drawing/2014/main" val="3825504797"/>
                  </a:ext>
                </a:extLst>
              </a:tr>
              <a:tr h="303284">
                <a:tc>
                  <a:txBody>
                    <a:bodyPr/>
                    <a:lstStyle/>
                    <a:p>
                      <a:pPr algn="l" fontAlgn="t"/>
                      <a:r>
                        <a:rPr lang="es-EC" sz="1400" b="1" i="0" u="none" strike="noStrike" dirty="0" smtClean="0">
                          <a:solidFill>
                            <a:srgbClr val="000000"/>
                          </a:solidFill>
                          <a:effectLst/>
                          <a:latin typeface="Calibri" panose="020F0502020204030204" pitchFamily="34" charset="0"/>
                        </a:rPr>
                        <a:t>GARANTÍAS </a:t>
                      </a:r>
                      <a:r>
                        <a:rPr lang="es-EC" sz="1400" b="1" i="0" u="none" strike="noStrike" dirty="0">
                          <a:solidFill>
                            <a:srgbClr val="000000"/>
                          </a:solidFill>
                          <a:effectLst/>
                          <a:latin typeface="Calibri" panose="020F0502020204030204" pitchFamily="34" charset="0"/>
                        </a:rPr>
                        <a:t>Y FIANZAS</a:t>
                      </a:r>
                    </a:p>
                  </a:txBody>
                  <a:tcPr marL="6956" marR="6956" marT="6956" marB="0">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0,00</a:t>
                      </a:r>
                    </a:p>
                  </a:txBody>
                  <a:tcPr marL="6956" marR="6956" marT="6956" marB="0" anchor="ctr">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0,00</a:t>
                      </a:r>
                    </a:p>
                  </a:txBody>
                  <a:tcPr marL="6956" marR="6956" marT="6956" marB="0" anchor="ctr">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0,00</a:t>
                      </a:r>
                    </a:p>
                  </a:txBody>
                  <a:tcPr marL="6956" marR="6956" marT="6956" marB="0" anchor="ctr">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4.500,00</a:t>
                      </a:r>
                    </a:p>
                  </a:txBody>
                  <a:tcPr marL="6956" marR="6956" marT="6956" marB="0" anchor="ctr">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6.160,00</a:t>
                      </a:r>
                    </a:p>
                  </a:txBody>
                  <a:tcPr marL="6956" marR="6956" marT="6956" marB="0" anchor="ctr">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0,00</a:t>
                      </a:r>
                    </a:p>
                  </a:txBody>
                  <a:tcPr marL="6956" marR="6956" marT="6956" marB="0" anchor="ctr">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0,00</a:t>
                      </a:r>
                    </a:p>
                  </a:txBody>
                  <a:tcPr marL="6956" marR="6956" marT="6956"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447315632"/>
                  </a:ext>
                </a:extLst>
              </a:tr>
              <a:tr h="303284">
                <a:tc>
                  <a:txBody>
                    <a:bodyPr/>
                    <a:lstStyle/>
                    <a:p>
                      <a:pPr algn="l" fontAlgn="t"/>
                      <a:r>
                        <a:rPr lang="es-EC" sz="1400" b="1" i="0" u="none" strike="noStrike" dirty="0">
                          <a:solidFill>
                            <a:srgbClr val="000000"/>
                          </a:solidFill>
                          <a:effectLst/>
                          <a:latin typeface="Calibri" panose="020F0502020204030204" pitchFamily="34" charset="0"/>
                        </a:rPr>
                        <a:t>OTROS NO </a:t>
                      </a:r>
                      <a:r>
                        <a:rPr lang="es-EC" sz="1400" b="1" i="0" u="none" strike="noStrike" dirty="0" smtClean="0">
                          <a:solidFill>
                            <a:srgbClr val="000000"/>
                          </a:solidFill>
                          <a:effectLst/>
                          <a:latin typeface="Calibri" panose="020F0502020204030204" pitchFamily="34" charset="0"/>
                        </a:rPr>
                        <a:t>OPERACIONALES ()</a:t>
                      </a:r>
                      <a:endParaRPr lang="es-EC" sz="1400" b="1" i="0" u="none" strike="noStrike" dirty="0">
                        <a:solidFill>
                          <a:srgbClr val="000000"/>
                        </a:solidFill>
                        <a:effectLst/>
                        <a:latin typeface="Calibri" panose="020F0502020204030204" pitchFamily="34" charset="0"/>
                      </a:endParaRPr>
                    </a:p>
                  </a:txBody>
                  <a:tcPr marL="6956" marR="6956" marT="6956" marB="0">
                    <a:lnL>
                      <a:noFill/>
                    </a:lnL>
                    <a:lnR>
                      <a:noFill/>
                    </a:lnR>
                    <a:lnT>
                      <a:noFill/>
                    </a:lnT>
                    <a:lnB>
                      <a:noFill/>
                    </a:lnB>
                  </a:tcPr>
                </a:tc>
                <a:tc>
                  <a:txBody>
                    <a:bodyPr/>
                    <a:lstStyle/>
                    <a:p>
                      <a:pPr algn="r" fontAlgn="t"/>
                      <a:r>
                        <a:rPr lang="es-EC" sz="1200" b="0" i="0" u="none" strike="noStrike" dirty="0">
                          <a:solidFill>
                            <a:srgbClr val="000000"/>
                          </a:solidFill>
                          <a:effectLst/>
                          <a:latin typeface="Calibri" panose="020F0502020204030204" pitchFamily="34" charset="0"/>
                        </a:rPr>
                        <a:t>102.345,33</a:t>
                      </a:r>
                    </a:p>
                  </a:txBody>
                  <a:tcPr marL="6956" marR="6956" marT="6956" marB="0" anchor="ctr">
                    <a:lnL>
                      <a:noFill/>
                    </a:lnL>
                    <a:lnR>
                      <a:noFill/>
                    </a:lnR>
                    <a:lnT>
                      <a:noFill/>
                    </a:lnT>
                    <a:lnB>
                      <a:noFill/>
                    </a:lnB>
                  </a:tcPr>
                </a:tc>
                <a:tc>
                  <a:txBody>
                    <a:bodyPr/>
                    <a:lstStyle/>
                    <a:p>
                      <a:pPr algn="r" fontAlgn="t"/>
                      <a:r>
                        <a:rPr lang="es-EC" sz="1200" b="0" i="0" u="none" strike="noStrike">
                          <a:solidFill>
                            <a:srgbClr val="000000"/>
                          </a:solidFill>
                          <a:effectLst/>
                          <a:latin typeface="Calibri" panose="020F0502020204030204" pitchFamily="34" charset="0"/>
                        </a:rPr>
                        <a:t>37.200,00</a:t>
                      </a:r>
                    </a:p>
                  </a:txBody>
                  <a:tcPr marL="6956" marR="6956" marT="6956" marB="0" anchor="ctr">
                    <a:lnL>
                      <a:noFill/>
                    </a:lnL>
                    <a:lnR>
                      <a:noFill/>
                    </a:lnR>
                    <a:lnT>
                      <a:noFill/>
                    </a:lnT>
                    <a:lnB>
                      <a:noFill/>
                    </a:lnB>
                  </a:tcPr>
                </a:tc>
                <a:tc>
                  <a:txBody>
                    <a:bodyPr/>
                    <a:lstStyle/>
                    <a:p>
                      <a:pPr algn="r" fontAlgn="t"/>
                      <a:r>
                        <a:rPr lang="es-EC" sz="1200" b="0" i="0" u="none" strike="noStrike" dirty="0">
                          <a:solidFill>
                            <a:srgbClr val="000000"/>
                          </a:solidFill>
                          <a:effectLst/>
                          <a:latin typeface="Calibri" panose="020F0502020204030204" pitchFamily="34" charset="0"/>
                        </a:rPr>
                        <a:t>92.362,98</a:t>
                      </a:r>
                    </a:p>
                  </a:txBody>
                  <a:tcPr marL="6956" marR="6956" marT="6956" marB="0" anchor="ctr">
                    <a:lnL>
                      <a:noFill/>
                    </a:lnL>
                    <a:lnR>
                      <a:noFill/>
                    </a:lnR>
                    <a:lnT>
                      <a:noFill/>
                    </a:lnT>
                    <a:lnB>
                      <a:noFill/>
                    </a:lnB>
                  </a:tcPr>
                </a:tc>
                <a:tc>
                  <a:txBody>
                    <a:bodyPr/>
                    <a:lstStyle/>
                    <a:p>
                      <a:pPr algn="r" fontAlgn="t"/>
                      <a:r>
                        <a:rPr lang="es-EC" sz="1200" b="0" i="0" u="none" strike="noStrike">
                          <a:solidFill>
                            <a:srgbClr val="000000"/>
                          </a:solidFill>
                          <a:effectLst/>
                          <a:latin typeface="Calibri" panose="020F0502020204030204" pitchFamily="34" charset="0"/>
                        </a:rPr>
                        <a:t>98.335,27</a:t>
                      </a:r>
                    </a:p>
                  </a:txBody>
                  <a:tcPr marL="6956" marR="6956" marT="6956" marB="0" anchor="ctr">
                    <a:lnL>
                      <a:noFill/>
                    </a:lnL>
                    <a:lnR>
                      <a:noFill/>
                    </a:lnR>
                    <a:lnT>
                      <a:noFill/>
                    </a:lnT>
                    <a:lnB>
                      <a:noFill/>
                    </a:lnB>
                  </a:tcPr>
                </a:tc>
                <a:tc>
                  <a:txBody>
                    <a:bodyPr/>
                    <a:lstStyle/>
                    <a:p>
                      <a:pPr algn="r" fontAlgn="t"/>
                      <a:r>
                        <a:rPr lang="es-EC" sz="1200" b="0" i="0" u="none" strike="noStrike" dirty="0">
                          <a:solidFill>
                            <a:srgbClr val="000000"/>
                          </a:solidFill>
                          <a:effectLst/>
                          <a:latin typeface="Calibri" panose="020F0502020204030204" pitchFamily="34" charset="0"/>
                        </a:rPr>
                        <a:t>46.167,65</a:t>
                      </a:r>
                    </a:p>
                  </a:txBody>
                  <a:tcPr marL="6956" marR="6956" marT="6956" marB="0" anchor="ctr">
                    <a:lnL>
                      <a:noFill/>
                    </a:lnL>
                    <a:lnR>
                      <a:noFill/>
                    </a:lnR>
                    <a:lnT>
                      <a:noFill/>
                    </a:lnT>
                    <a:lnB>
                      <a:noFill/>
                    </a:lnB>
                  </a:tcPr>
                </a:tc>
                <a:tc>
                  <a:txBody>
                    <a:bodyPr/>
                    <a:lstStyle/>
                    <a:p>
                      <a:pPr algn="r" fontAlgn="t"/>
                      <a:r>
                        <a:rPr lang="es-EC" sz="1200" b="0" i="0" u="none" strike="noStrike" dirty="0">
                          <a:solidFill>
                            <a:srgbClr val="000000"/>
                          </a:solidFill>
                          <a:effectLst/>
                          <a:latin typeface="Calibri" panose="020F0502020204030204" pitchFamily="34" charset="0"/>
                        </a:rPr>
                        <a:t>30.000,00</a:t>
                      </a:r>
                    </a:p>
                  </a:txBody>
                  <a:tcPr marL="6956" marR="6956" marT="6956" marB="0" anchor="ctr">
                    <a:lnL>
                      <a:noFill/>
                    </a:lnL>
                    <a:lnR>
                      <a:noFill/>
                    </a:lnR>
                    <a:lnT>
                      <a:noFill/>
                    </a:lnT>
                    <a:lnB>
                      <a:noFill/>
                    </a:lnB>
                  </a:tcPr>
                </a:tc>
                <a:tc>
                  <a:txBody>
                    <a:bodyPr/>
                    <a:lstStyle/>
                    <a:p>
                      <a:pPr algn="r" fontAlgn="t"/>
                      <a:r>
                        <a:rPr lang="es-EC" sz="1200" b="0" i="0" u="none" strike="noStrike" dirty="0">
                          <a:solidFill>
                            <a:srgbClr val="000000"/>
                          </a:solidFill>
                          <a:effectLst/>
                          <a:latin typeface="Calibri" panose="020F0502020204030204" pitchFamily="34" charset="0"/>
                        </a:rPr>
                        <a:t>15.000,00</a:t>
                      </a:r>
                    </a:p>
                  </a:txBody>
                  <a:tcPr marL="6956" marR="6956" marT="6956" marB="0" anchor="ctr">
                    <a:lnL>
                      <a:noFill/>
                    </a:lnL>
                    <a:lnR>
                      <a:noFill/>
                    </a:lnR>
                    <a:lnT>
                      <a:noFill/>
                    </a:lnT>
                    <a:lnB>
                      <a:noFill/>
                    </a:lnB>
                  </a:tcPr>
                </a:tc>
                <a:extLst>
                  <a:ext uri="{0D108BD9-81ED-4DB2-BD59-A6C34878D82A}">
                    <a16:rowId xmlns:a16="http://schemas.microsoft.com/office/drawing/2014/main" val="1469244406"/>
                  </a:ext>
                </a:extLst>
              </a:tr>
              <a:tr h="303284">
                <a:tc>
                  <a:txBody>
                    <a:bodyPr/>
                    <a:lstStyle/>
                    <a:p>
                      <a:pPr algn="l" fontAlgn="t"/>
                      <a:r>
                        <a:rPr lang="es-ES" sz="1400" b="1" i="0" u="none" strike="noStrike" dirty="0">
                          <a:solidFill>
                            <a:srgbClr val="000000"/>
                          </a:solidFill>
                          <a:effectLst/>
                          <a:latin typeface="Calibri" panose="020F0502020204030204" pitchFamily="34" charset="0"/>
                        </a:rPr>
                        <a:t>SALDOS EN CAJA Y BANCOS</a:t>
                      </a:r>
                    </a:p>
                  </a:txBody>
                  <a:tcPr marL="6956" marR="6956" marT="6956" marB="0">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715.005,98</a:t>
                      </a:r>
                    </a:p>
                  </a:txBody>
                  <a:tcPr marL="6956" marR="6956" marT="6956" marB="0" anchor="ctr">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1.347.102,95</a:t>
                      </a:r>
                    </a:p>
                  </a:txBody>
                  <a:tcPr marL="6956" marR="6956" marT="6956" marB="0" anchor="ctr">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585.138,17</a:t>
                      </a:r>
                    </a:p>
                  </a:txBody>
                  <a:tcPr marL="6956" marR="6956" marT="6956" marB="0" anchor="ctr">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917.636,31</a:t>
                      </a:r>
                    </a:p>
                  </a:txBody>
                  <a:tcPr marL="6956" marR="6956" marT="6956" marB="0" anchor="ctr">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1.673.455,25</a:t>
                      </a:r>
                    </a:p>
                  </a:txBody>
                  <a:tcPr marL="6956" marR="6956" marT="6956" marB="0" anchor="ctr">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933.226,42</a:t>
                      </a:r>
                    </a:p>
                  </a:txBody>
                  <a:tcPr marL="6956" marR="6956" marT="6956" marB="0" anchor="ctr">
                    <a:lnL>
                      <a:noFill/>
                    </a:lnL>
                    <a:lnR>
                      <a:noFill/>
                    </a:lnR>
                    <a:lnT>
                      <a:noFill/>
                    </a:lnT>
                    <a:lnB>
                      <a:noFill/>
                    </a:lnB>
                    <a:solidFill>
                      <a:schemeClr val="accent1">
                        <a:lumMod val="20000"/>
                        <a:lumOff val="80000"/>
                      </a:schemeClr>
                    </a:solidFill>
                  </a:tcPr>
                </a:tc>
                <a:tc>
                  <a:txBody>
                    <a:bodyPr/>
                    <a:lstStyle/>
                    <a:p>
                      <a:pPr algn="r" fontAlgn="t"/>
                      <a:r>
                        <a:rPr lang="es-EC" sz="1200" b="0" i="0" u="none" strike="noStrike" dirty="0">
                          <a:solidFill>
                            <a:srgbClr val="000000"/>
                          </a:solidFill>
                          <a:effectLst/>
                          <a:latin typeface="Calibri" panose="020F0502020204030204" pitchFamily="34" charset="0"/>
                        </a:rPr>
                        <a:t>0,00</a:t>
                      </a:r>
                    </a:p>
                  </a:txBody>
                  <a:tcPr marL="6956" marR="6956" marT="6956"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3391453609"/>
                  </a:ext>
                </a:extLst>
              </a:tr>
              <a:tr h="475861">
                <a:tc>
                  <a:txBody>
                    <a:bodyPr/>
                    <a:lstStyle/>
                    <a:p>
                      <a:pPr algn="r" fontAlgn="t"/>
                      <a:r>
                        <a:rPr lang="es-EC" sz="1600" b="1" i="0" u="none" strike="noStrike" dirty="0">
                          <a:solidFill>
                            <a:srgbClr val="000000"/>
                          </a:solidFill>
                          <a:effectLst/>
                          <a:latin typeface="Calibri" panose="020F0502020204030204" pitchFamily="34" charset="0"/>
                        </a:rPr>
                        <a:t>Totales=&gt;</a:t>
                      </a:r>
                    </a:p>
                  </a:txBody>
                  <a:tcPr marL="6956" marR="6956" marT="6956" marB="0" anchor="ctr">
                    <a:lnL>
                      <a:noFill/>
                    </a:lnL>
                    <a:lnR>
                      <a:noFill/>
                    </a:lnR>
                    <a:lnT>
                      <a:noFill/>
                    </a:lnT>
                    <a:lnB>
                      <a:noFill/>
                    </a:lnB>
                  </a:tcPr>
                </a:tc>
                <a:tc>
                  <a:txBody>
                    <a:bodyPr/>
                    <a:lstStyle/>
                    <a:p>
                      <a:pPr algn="r" fontAlgn="t"/>
                      <a:r>
                        <a:rPr lang="es-EC" sz="1400" b="1" i="0" u="none" strike="noStrike" dirty="0">
                          <a:solidFill>
                            <a:srgbClr val="000000"/>
                          </a:solidFill>
                          <a:effectLst/>
                          <a:latin typeface="Calibri" panose="020F0502020204030204" pitchFamily="34" charset="0"/>
                        </a:rPr>
                        <a:t>10.409.350,89</a:t>
                      </a:r>
                    </a:p>
                  </a:txBody>
                  <a:tcPr marL="6956" marR="6956" marT="6956" marB="0" anchor="ctr">
                    <a:lnL>
                      <a:noFill/>
                    </a:lnL>
                    <a:lnR>
                      <a:noFill/>
                    </a:lnR>
                    <a:lnT>
                      <a:noFill/>
                    </a:lnT>
                    <a:lnB>
                      <a:noFill/>
                    </a:lnB>
                  </a:tcPr>
                </a:tc>
                <a:tc>
                  <a:txBody>
                    <a:bodyPr/>
                    <a:lstStyle/>
                    <a:p>
                      <a:pPr algn="r" fontAlgn="t"/>
                      <a:r>
                        <a:rPr lang="es-EC" sz="1400" b="1" i="0" u="none" strike="noStrike" dirty="0">
                          <a:solidFill>
                            <a:srgbClr val="000000"/>
                          </a:solidFill>
                          <a:effectLst/>
                          <a:latin typeface="Calibri" panose="020F0502020204030204" pitchFamily="34" charset="0"/>
                        </a:rPr>
                        <a:t>7.235.594,11</a:t>
                      </a:r>
                    </a:p>
                  </a:txBody>
                  <a:tcPr marL="6956" marR="6956" marT="6956" marB="0" anchor="ctr">
                    <a:lnL>
                      <a:noFill/>
                    </a:lnL>
                    <a:lnR>
                      <a:noFill/>
                    </a:lnR>
                    <a:lnT>
                      <a:noFill/>
                    </a:lnT>
                    <a:lnB>
                      <a:noFill/>
                    </a:lnB>
                  </a:tcPr>
                </a:tc>
                <a:tc>
                  <a:txBody>
                    <a:bodyPr/>
                    <a:lstStyle/>
                    <a:p>
                      <a:pPr algn="r" fontAlgn="t"/>
                      <a:r>
                        <a:rPr lang="es-EC" sz="1400" b="1" i="0" u="none" strike="noStrike" dirty="0">
                          <a:solidFill>
                            <a:srgbClr val="000000"/>
                          </a:solidFill>
                          <a:effectLst/>
                          <a:latin typeface="Calibri" panose="020F0502020204030204" pitchFamily="34" charset="0"/>
                        </a:rPr>
                        <a:t>6.748.078,28</a:t>
                      </a:r>
                    </a:p>
                  </a:txBody>
                  <a:tcPr marL="6956" marR="6956" marT="6956" marB="0" anchor="ctr">
                    <a:lnL>
                      <a:noFill/>
                    </a:lnL>
                    <a:lnR>
                      <a:noFill/>
                    </a:lnR>
                    <a:lnT>
                      <a:noFill/>
                    </a:lnT>
                    <a:lnB>
                      <a:noFill/>
                    </a:lnB>
                  </a:tcPr>
                </a:tc>
                <a:tc>
                  <a:txBody>
                    <a:bodyPr/>
                    <a:lstStyle/>
                    <a:p>
                      <a:pPr algn="r" fontAlgn="t"/>
                      <a:r>
                        <a:rPr lang="es-EC" sz="1400" b="1" i="0" u="none" strike="noStrike" dirty="0">
                          <a:solidFill>
                            <a:srgbClr val="000000"/>
                          </a:solidFill>
                          <a:effectLst/>
                          <a:latin typeface="Calibri" panose="020F0502020204030204" pitchFamily="34" charset="0"/>
                        </a:rPr>
                        <a:t>6.037.766,35</a:t>
                      </a:r>
                    </a:p>
                  </a:txBody>
                  <a:tcPr marL="6956" marR="6956" marT="6956" marB="0" anchor="ctr">
                    <a:lnL>
                      <a:noFill/>
                    </a:lnL>
                    <a:lnR>
                      <a:noFill/>
                    </a:lnR>
                    <a:lnT>
                      <a:noFill/>
                    </a:lnT>
                    <a:lnB>
                      <a:noFill/>
                    </a:lnB>
                  </a:tcPr>
                </a:tc>
                <a:tc>
                  <a:txBody>
                    <a:bodyPr/>
                    <a:lstStyle/>
                    <a:p>
                      <a:pPr algn="r" fontAlgn="t"/>
                      <a:r>
                        <a:rPr lang="es-EC" sz="1400" b="1" i="0" u="none" strike="noStrike" dirty="0" smtClean="0">
                          <a:solidFill>
                            <a:srgbClr val="000000"/>
                          </a:solidFill>
                          <a:effectLst/>
                          <a:latin typeface="Calibri" panose="020F0502020204030204" pitchFamily="34" charset="0"/>
                        </a:rPr>
                        <a:t>7.309.126,06</a:t>
                      </a:r>
                      <a:endParaRPr lang="es-EC" sz="1400" b="1" i="0" u="none" strike="noStrike" dirty="0">
                        <a:solidFill>
                          <a:srgbClr val="000000"/>
                        </a:solidFill>
                        <a:effectLst/>
                        <a:latin typeface="Calibri" panose="020F0502020204030204" pitchFamily="34" charset="0"/>
                      </a:endParaRPr>
                    </a:p>
                  </a:txBody>
                  <a:tcPr marL="6956" marR="6956" marT="6956" marB="0" anchor="ctr">
                    <a:lnL>
                      <a:noFill/>
                    </a:lnL>
                    <a:lnR>
                      <a:noFill/>
                    </a:lnR>
                    <a:lnT>
                      <a:noFill/>
                    </a:lnT>
                    <a:lnB>
                      <a:noFill/>
                    </a:lnB>
                  </a:tcPr>
                </a:tc>
                <a:tc>
                  <a:txBody>
                    <a:bodyPr/>
                    <a:lstStyle/>
                    <a:p>
                      <a:pPr algn="r" fontAlgn="t"/>
                      <a:r>
                        <a:rPr lang="es-EC" sz="1400" b="1" i="0" u="none" strike="noStrike" dirty="0">
                          <a:solidFill>
                            <a:srgbClr val="FF0000"/>
                          </a:solidFill>
                          <a:effectLst/>
                          <a:latin typeface="Calibri" panose="020F0502020204030204" pitchFamily="34" charset="0"/>
                        </a:rPr>
                        <a:t>7.511.725,38</a:t>
                      </a:r>
                    </a:p>
                  </a:txBody>
                  <a:tcPr marL="6956" marR="6956" marT="6956" marB="0" anchor="ctr">
                    <a:lnL>
                      <a:noFill/>
                    </a:lnL>
                    <a:lnR>
                      <a:noFill/>
                    </a:lnR>
                    <a:lnT>
                      <a:noFill/>
                    </a:lnT>
                    <a:lnB>
                      <a:noFill/>
                    </a:lnB>
                  </a:tcPr>
                </a:tc>
                <a:tc>
                  <a:txBody>
                    <a:bodyPr/>
                    <a:lstStyle/>
                    <a:p>
                      <a:pPr algn="r" fontAlgn="t"/>
                      <a:r>
                        <a:rPr lang="es-EC" sz="1400" b="1" i="0" u="none" strike="noStrike" dirty="0">
                          <a:solidFill>
                            <a:srgbClr val="000000"/>
                          </a:solidFill>
                          <a:effectLst/>
                          <a:latin typeface="Calibri" panose="020F0502020204030204" pitchFamily="34" charset="0"/>
                        </a:rPr>
                        <a:t>4.790.600,00</a:t>
                      </a:r>
                    </a:p>
                  </a:txBody>
                  <a:tcPr marL="6956" marR="6956" marT="6956" marB="0" anchor="ctr">
                    <a:lnL>
                      <a:noFill/>
                    </a:lnL>
                    <a:lnR>
                      <a:noFill/>
                    </a:lnR>
                    <a:lnT>
                      <a:noFill/>
                    </a:lnT>
                    <a:lnB>
                      <a:noFill/>
                    </a:lnB>
                  </a:tcPr>
                </a:tc>
                <a:extLst>
                  <a:ext uri="{0D108BD9-81ED-4DB2-BD59-A6C34878D82A}">
                    <a16:rowId xmlns:a16="http://schemas.microsoft.com/office/drawing/2014/main" val="4045348375"/>
                  </a:ext>
                </a:extLst>
              </a:tr>
            </a:tbl>
          </a:graphicData>
        </a:graphic>
      </p:graphicFrame>
      <p:sp>
        <p:nvSpPr>
          <p:cNvPr id="6" name="object 50"/>
          <p:cNvSpPr txBox="1"/>
          <p:nvPr/>
        </p:nvSpPr>
        <p:spPr>
          <a:xfrm>
            <a:off x="848467" y="5575548"/>
            <a:ext cx="9653279" cy="1133002"/>
          </a:xfrm>
          <a:prstGeom prst="rect">
            <a:avLst/>
          </a:prstGeom>
          <a:solidFill>
            <a:srgbClr val="EC5239"/>
          </a:solidFill>
        </p:spPr>
        <p:txBody>
          <a:bodyPr vert="horz" wrap="square" lIns="0" tIns="12065" rIns="0" bIns="0" rtlCol="0">
            <a:spAutoFit/>
          </a:bodyPr>
          <a:lstStyle/>
          <a:p>
            <a:pPr marL="12700" algn="ctr">
              <a:lnSpc>
                <a:spcPct val="100000"/>
              </a:lnSpc>
              <a:spcBef>
                <a:spcPts val="95"/>
              </a:spcBef>
            </a:pPr>
            <a:r>
              <a:rPr lang="es-ES" b="1" spc="-35" dirty="0" smtClean="0">
                <a:solidFill>
                  <a:srgbClr val="FFFFFF"/>
                </a:solidFill>
                <a:latin typeface="Calibri"/>
                <a:cs typeface="Calibri"/>
              </a:rPr>
              <a:t>En este 2020 se prevé una disminución del 41,46% en la asignación Municipal, de acuerdo al pedido de autoridades, además existe una disminución de un 39,96% en recursos propios, con lo que el </a:t>
            </a:r>
            <a:r>
              <a:rPr lang="es-ES" b="1" spc="-35" dirty="0">
                <a:solidFill>
                  <a:srgbClr val="FFFFFF"/>
                </a:solidFill>
                <a:latin typeface="Calibri"/>
                <a:cs typeface="Calibri"/>
              </a:rPr>
              <a:t>p</a:t>
            </a:r>
            <a:r>
              <a:rPr lang="es-ES" b="1" spc="-35" dirty="0" smtClean="0">
                <a:solidFill>
                  <a:srgbClr val="FFFFFF"/>
                </a:solidFill>
                <a:latin typeface="Calibri"/>
                <a:cs typeface="Calibri"/>
              </a:rPr>
              <a:t>resupuesto  2020 quedaría en US$ 4´436.651,65, una vez que sea aprobado por directorio. </a:t>
            </a:r>
          </a:p>
          <a:p>
            <a:pPr marL="12700" algn="ctr">
              <a:lnSpc>
                <a:spcPct val="100000"/>
              </a:lnSpc>
              <a:spcBef>
                <a:spcPts val="95"/>
              </a:spcBef>
            </a:pPr>
            <a:r>
              <a:rPr lang="es-ES" b="1" spc="-35" dirty="0" smtClean="0">
                <a:solidFill>
                  <a:srgbClr val="FFFFFF"/>
                </a:solidFill>
                <a:latin typeface="Calibri"/>
                <a:cs typeface="Calibri"/>
              </a:rPr>
              <a:t>(40,93% disminuido en total)</a:t>
            </a:r>
            <a:endParaRPr dirty="0">
              <a:latin typeface="Calibri"/>
              <a:cs typeface="Calibri"/>
            </a:endParaRPr>
          </a:p>
        </p:txBody>
      </p:sp>
      <p:cxnSp>
        <p:nvCxnSpPr>
          <p:cNvPr id="4" name="Conector recto 3"/>
          <p:cNvCxnSpPr/>
          <p:nvPr/>
        </p:nvCxnSpPr>
        <p:spPr>
          <a:xfrm>
            <a:off x="9740348" y="984418"/>
            <a:ext cx="29817" cy="4591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10855940" y="984418"/>
            <a:ext cx="29817" cy="459113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189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CuadroTexto 62">
            <a:extLst>
              <a:ext uri="{FF2B5EF4-FFF2-40B4-BE49-F238E27FC236}">
                <a16:creationId xmlns:a16="http://schemas.microsoft.com/office/drawing/2014/main" id="{CE109313-B55A-214D-A7DA-587F6D03FC9A}"/>
              </a:ext>
            </a:extLst>
          </p:cNvPr>
          <p:cNvSpPr txBox="1"/>
          <p:nvPr/>
        </p:nvSpPr>
        <p:spPr>
          <a:xfrm>
            <a:off x="0" y="103504"/>
            <a:ext cx="8386403" cy="369332"/>
          </a:xfrm>
          <a:prstGeom prst="rect">
            <a:avLst/>
          </a:prstGeom>
          <a:solidFill>
            <a:srgbClr val="EC5239"/>
          </a:solidFill>
        </p:spPr>
        <p:txBody>
          <a:bodyPr wrap="square" rtlCol="0">
            <a:spAutoFit/>
          </a:bodyPr>
          <a:lstStyle/>
          <a:p>
            <a:r>
              <a:rPr lang="es-EC" b="1" dirty="0" smtClean="0">
                <a:solidFill>
                  <a:schemeClr val="bg1"/>
                </a:solidFill>
                <a:latin typeface="Gotham Bold" panose="02000504050000020004" pitchFamily="2" charset="0"/>
              </a:rPr>
              <a:t>INGRESOS 2021</a:t>
            </a:r>
            <a:endParaRPr lang="es-EC" b="1" dirty="0">
              <a:solidFill>
                <a:schemeClr val="bg1"/>
              </a:solidFill>
              <a:latin typeface="Gotham Bold" panose="02000504050000020004" pitchFamily="2" charset="0"/>
            </a:endParaRPr>
          </a:p>
        </p:txBody>
      </p:sp>
      <p:sp>
        <p:nvSpPr>
          <p:cNvPr id="15" name="CuadroTexto 14">
            <a:extLst>
              <a:ext uri="{FF2B5EF4-FFF2-40B4-BE49-F238E27FC236}">
                <a16:creationId xmlns:a16="http://schemas.microsoft.com/office/drawing/2014/main" id="{36FCEF89-25B0-F740-B857-37330F779741}"/>
              </a:ext>
            </a:extLst>
          </p:cNvPr>
          <p:cNvSpPr txBox="1"/>
          <p:nvPr/>
        </p:nvSpPr>
        <p:spPr>
          <a:xfrm>
            <a:off x="256854" y="483654"/>
            <a:ext cx="6945330" cy="369332"/>
          </a:xfrm>
          <a:prstGeom prst="rect">
            <a:avLst/>
          </a:prstGeom>
          <a:noFill/>
        </p:spPr>
        <p:txBody>
          <a:bodyPr wrap="square" rtlCol="0">
            <a:spAutoFit/>
          </a:bodyPr>
          <a:lstStyle/>
          <a:p>
            <a:r>
              <a:rPr lang="es-EC" b="1" dirty="0" smtClean="0">
                <a:solidFill>
                  <a:srgbClr val="EC5239"/>
                </a:solidFill>
                <a:latin typeface="Gotham Bold" panose="02000504050000020004" pitchFamily="2" charset="0"/>
              </a:rPr>
              <a:t>Histórico de Ingresos</a:t>
            </a:r>
            <a:endParaRPr lang="es-EC" b="1" dirty="0">
              <a:solidFill>
                <a:srgbClr val="EC5239"/>
              </a:solidFill>
              <a:latin typeface="Gotham Bold" panose="02000504050000020004" pitchFamily="2" charset="0"/>
            </a:endParaRPr>
          </a:p>
        </p:txBody>
      </p:sp>
      <p:sp>
        <p:nvSpPr>
          <p:cNvPr id="16" name="Rectángulo 15">
            <a:extLst>
              <a:ext uri="{FF2B5EF4-FFF2-40B4-BE49-F238E27FC236}">
                <a16:creationId xmlns:a16="http://schemas.microsoft.com/office/drawing/2014/main" id="{F859B206-D332-9343-BD8A-DF3B43E3523F}"/>
              </a:ext>
            </a:extLst>
          </p:cNvPr>
          <p:cNvSpPr/>
          <p:nvPr/>
        </p:nvSpPr>
        <p:spPr>
          <a:xfrm>
            <a:off x="3373052" y="587737"/>
            <a:ext cx="5471690" cy="212858"/>
          </a:xfrm>
          <a:prstGeom prst="rect">
            <a:avLst/>
          </a:prstGeom>
          <a:solidFill>
            <a:srgbClr val="EC5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C" b="1" dirty="0">
              <a:solidFill>
                <a:schemeClr val="bg1"/>
              </a:solidFill>
              <a:latin typeface="Gotham Bold" panose="02000504050000020004" pitchFamily="2" charset="0"/>
            </a:endParaRPr>
          </a:p>
        </p:txBody>
      </p:sp>
      <p:graphicFrame>
        <p:nvGraphicFramePr>
          <p:cNvPr id="20" name="Gráfico 19"/>
          <p:cNvGraphicFramePr>
            <a:graphicFrameLocks/>
          </p:cNvGraphicFramePr>
          <p:nvPr>
            <p:extLst>
              <p:ext uri="{D42A27DB-BD31-4B8C-83A1-F6EECF244321}">
                <p14:modId xmlns:p14="http://schemas.microsoft.com/office/powerpoint/2010/main" val="2639994193"/>
              </p:ext>
            </p:extLst>
          </p:nvPr>
        </p:nvGraphicFramePr>
        <p:xfrm>
          <a:off x="208895" y="1094752"/>
          <a:ext cx="11770348" cy="25218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Gráfico 20"/>
          <p:cNvGraphicFramePr>
            <a:graphicFrameLocks/>
          </p:cNvGraphicFramePr>
          <p:nvPr>
            <p:extLst>
              <p:ext uri="{D42A27DB-BD31-4B8C-83A1-F6EECF244321}">
                <p14:modId xmlns:p14="http://schemas.microsoft.com/office/powerpoint/2010/main" val="1253018719"/>
              </p:ext>
            </p:extLst>
          </p:nvPr>
        </p:nvGraphicFramePr>
        <p:xfrm>
          <a:off x="1632029" y="3912828"/>
          <a:ext cx="8924081" cy="24763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029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CuadroTexto 62">
            <a:extLst>
              <a:ext uri="{FF2B5EF4-FFF2-40B4-BE49-F238E27FC236}">
                <a16:creationId xmlns:a16="http://schemas.microsoft.com/office/drawing/2014/main" id="{CE109313-B55A-214D-A7DA-587F6D03FC9A}"/>
              </a:ext>
            </a:extLst>
          </p:cNvPr>
          <p:cNvSpPr txBox="1"/>
          <p:nvPr/>
        </p:nvSpPr>
        <p:spPr>
          <a:xfrm>
            <a:off x="0" y="103504"/>
            <a:ext cx="8386403" cy="369332"/>
          </a:xfrm>
          <a:prstGeom prst="rect">
            <a:avLst/>
          </a:prstGeom>
          <a:solidFill>
            <a:srgbClr val="EC5239"/>
          </a:solidFill>
        </p:spPr>
        <p:txBody>
          <a:bodyPr wrap="square" rtlCol="0">
            <a:spAutoFit/>
          </a:bodyPr>
          <a:lstStyle/>
          <a:p>
            <a:r>
              <a:rPr lang="es-EC" b="1" dirty="0" smtClean="0">
                <a:solidFill>
                  <a:schemeClr val="bg1"/>
                </a:solidFill>
                <a:latin typeface="Gotham Bold" panose="02000504050000020004" pitchFamily="2" charset="0"/>
              </a:rPr>
              <a:t>INGRESOS 2021</a:t>
            </a:r>
            <a:endParaRPr lang="es-EC" b="1" dirty="0">
              <a:solidFill>
                <a:schemeClr val="bg1"/>
              </a:solidFill>
              <a:latin typeface="Gotham Bold" panose="02000504050000020004" pitchFamily="2" charset="0"/>
            </a:endParaRPr>
          </a:p>
        </p:txBody>
      </p:sp>
      <p:sp>
        <p:nvSpPr>
          <p:cNvPr id="15" name="CuadroTexto 14">
            <a:extLst>
              <a:ext uri="{FF2B5EF4-FFF2-40B4-BE49-F238E27FC236}">
                <a16:creationId xmlns:a16="http://schemas.microsoft.com/office/drawing/2014/main" id="{36FCEF89-25B0-F740-B857-37330F779741}"/>
              </a:ext>
            </a:extLst>
          </p:cNvPr>
          <p:cNvSpPr txBox="1"/>
          <p:nvPr/>
        </p:nvSpPr>
        <p:spPr>
          <a:xfrm>
            <a:off x="256854" y="483654"/>
            <a:ext cx="6945330" cy="369332"/>
          </a:xfrm>
          <a:prstGeom prst="rect">
            <a:avLst/>
          </a:prstGeom>
          <a:noFill/>
        </p:spPr>
        <p:txBody>
          <a:bodyPr wrap="square" rtlCol="0">
            <a:spAutoFit/>
          </a:bodyPr>
          <a:lstStyle/>
          <a:p>
            <a:r>
              <a:rPr lang="es-EC" b="1" dirty="0" smtClean="0">
                <a:solidFill>
                  <a:srgbClr val="EC5239"/>
                </a:solidFill>
                <a:latin typeface="Gotham Bold" panose="02000504050000020004" pitchFamily="2" charset="0"/>
              </a:rPr>
              <a:t>Impacto en los ingresos propios  </a:t>
            </a:r>
            <a:endParaRPr lang="es-EC" b="1" dirty="0">
              <a:solidFill>
                <a:srgbClr val="EC5239"/>
              </a:solidFill>
              <a:latin typeface="Gotham Bold" panose="02000504050000020004" pitchFamily="2" charset="0"/>
            </a:endParaRPr>
          </a:p>
        </p:txBody>
      </p:sp>
      <p:sp>
        <p:nvSpPr>
          <p:cNvPr id="16" name="Rectángulo 15">
            <a:extLst>
              <a:ext uri="{FF2B5EF4-FFF2-40B4-BE49-F238E27FC236}">
                <a16:creationId xmlns:a16="http://schemas.microsoft.com/office/drawing/2014/main" id="{F859B206-D332-9343-BD8A-DF3B43E3523F}"/>
              </a:ext>
            </a:extLst>
          </p:cNvPr>
          <p:cNvSpPr/>
          <p:nvPr/>
        </p:nvSpPr>
        <p:spPr>
          <a:xfrm>
            <a:off x="4229100" y="587737"/>
            <a:ext cx="4615642" cy="212858"/>
          </a:xfrm>
          <a:prstGeom prst="rect">
            <a:avLst/>
          </a:prstGeom>
          <a:solidFill>
            <a:srgbClr val="EC5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C" b="1" dirty="0">
              <a:solidFill>
                <a:schemeClr val="bg1"/>
              </a:solidFill>
              <a:latin typeface="Gotham Bold" panose="02000504050000020004" pitchFamily="2" charset="0"/>
            </a:endParaRPr>
          </a:p>
        </p:txBody>
      </p:sp>
      <p:graphicFrame>
        <p:nvGraphicFramePr>
          <p:cNvPr id="14" name="Objeto 13"/>
          <p:cNvGraphicFramePr>
            <a:graphicFrameLocks noChangeAspect="1"/>
          </p:cNvGraphicFramePr>
          <p:nvPr>
            <p:extLst>
              <p:ext uri="{D42A27DB-BD31-4B8C-83A1-F6EECF244321}">
                <p14:modId xmlns:p14="http://schemas.microsoft.com/office/powerpoint/2010/main" val="572588545"/>
              </p:ext>
            </p:extLst>
          </p:nvPr>
        </p:nvGraphicFramePr>
        <p:xfrm>
          <a:off x="895350" y="1025525"/>
          <a:ext cx="10548938" cy="4862513"/>
        </p:xfrm>
        <a:graphic>
          <a:graphicData uri="http://schemas.openxmlformats.org/presentationml/2006/ole">
            <mc:AlternateContent xmlns:mc="http://schemas.openxmlformats.org/markup-compatibility/2006">
              <mc:Choice xmlns:v="urn:schemas-microsoft-com:vml" Requires="v">
                <p:oleObj spid="_x0000_s4119" name="Hoja de cálculo" r:id="rId4" imgW="7193138" imgH="3314747" progId="Excel.Sheet.12">
                  <p:embed/>
                </p:oleObj>
              </mc:Choice>
              <mc:Fallback>
                <p:oleObj name="Hoja de cálculo" r:id="rId4" imgW="7193138" imgH="3314747" progId="Excel.Sheet.12">
                  <p:embed/>
                  <p:pic>
                    <p:nvPicPr>
                      <p:cNvPr id="0" name=""/>
                      <p:cNvPicPr/>
                      <p:nvPr/>
                    </p:nvPicPr>
                    <p:blipFill>
                      <a:blip r:embed="rId5"/>
                      <a:stretch>
                        <a:fillRect/>
                      </a:stretch>
                    </p:blipFill>
                    <p:spPr>
                      <a:xfrm>
                        <a:off x="895350" y="1025525"/>
                        <a:ext cx="10548938" cy="4862513"/>
                      </a:xfrm>
                      <a:prstGeom prst="rect">
                        <a:avLst/>
                      </a:prstGeom>
                    </p:spPr>
                  </p:pic>
                </p:oleObj>
              </mc:Fallback>
            </mc:AlternateContent>
          </a:graphicData>
        </a:graphic>
      </p:graphicFrame>
    </p:spTree>
    <p:extLst>
      <p:ext uri="{BB962C8B-B14F-4D97-AF65-F5344CB8AC3E}">
        <p14:creationId xmlns:p14="http://schemas.microsoft.com/office/powerpoint/2010/main" val="2793449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CuadroTexto 62">
            <a:extLst>
              <a:ext uri="{FF2B5EF4-FFF2-40B4-BE49-F238E27FC236}">
                <a16:creationId xmlns:a16="http://schemas.microsoft.com/office/drawing/2014/main" id="{CE109313-B55A-214D-A7DA-587F6D03FC9A}"/>
              </a:ext>
            </a:extLst>
          </p:cNvPr>
          <p:cNvSpPr txBox="1"/>
          <p:nvPr/>
        </p:nvSpPr>
        <p:spPr>
          <a:xfrm>
            <a:off x="0" y="103504"/>
            <a:ext cx="8386403" cy="369332"/>
          </a:xfrm>
          <a:prstGeom prst="rect">
            <a:avLst/>
          </a:prstGeom>
          <a:solidFill>
            <a:srgbClr val="EC5239"/>
          </a:solidFill>
        </p:spPr>
        <p:txBody>
          <a:bodyPr wrap="square" rtlCol="0">
            <a:spAutoFit/>
          </a:bodyPr>
          <a:lstStyle/>
          <a:p>
            <a:r>
              <a:rPr lang="es-EC" b="1" dirty="0" smtClean="0">
                <a:solidFill>
                  <a:schemeClr val="bg1"/>
                </a:solidFill>
                <a:latin typeface="Gotham Bold" panose="02000504050000020004" pitchFamily="2" charset="0"/>
              </a:rPr>
              <a:t>PRESUPUESTO 2021</a:t>
            </a:r>
            <a:endParaRPr lang="es-EC" b="1" dirty="0">
              <a:solidFill>
                <a:schemeClr val="bg1"/>
              </a:solidFill>
              <a:latin typeface="Gotham Bold" panose="02000504050000020004" pitchFamily="2" charset="0"/>
            </a:endParaRPr>
          </a:p>
        </p:txBody>
      </p:sp>
      <p:sp>
        <p:nvSpPr>
          <p:cNvPr id="15" name="CuadroTexto 14">
            <a:extLst>
              <a:ext uri="{FF2B5EF4-FFF2-40B4-BE49-F238E27FC236}">
                <a16:creationId xmlns:a16="http://schemas.microsoft.com/office/drawing/2014/main" id="{36FCEF89-25B0-F740-B857-37330F779741}"/>
              </a:ext>
            </a:extLst>
          </p:cNvPr>
          <p:cNvSpPr txBox="1"/>
          <p:nvPr/>
        </p:nvSpPr>
        <p:spPr>
          <a:xfrm>
            <a:off x="256854" y="483654"/>
            <a:ext cx="6945330" cy="369332"/>
          </a:xfrm>
          <a:prstGeom prst="rect">
            <a:avLst/>
          </a:prstGeom>
          <a:noFill/>
        </p:spPr>
        <p:txBody>
          <a:bodyPr wrap="square" rtlCol="0">
            <a:spAutoFit/>
          </a:bodyPr>
          <a:lstStyle/>
          <a:p>
            <a:r>
              <a:rPr lang="es-EC" b="1" dirty="0" smtClean="0">
                <a:solidFill>
                  <a:srgbClr val="EC5239"/>
                </a:solidFill>
                <a:latin typeface="Gotham Bold" panose="02000504050000020004" pitchFamily="2" charset="0"/>
              </a:rPr>
              <a:t>Normativa </a:t>
            </a:r>
            <a:endParaRPr lang="es-EC" b="1" dirty="0">
              <a:solidFill>
                <a:srgbClr val="EC5239"/>
              </a:solidFill>
              <a:latin typeface="Gotham Bold" panose="02000504050000020004" pitchFamily="2" charset="0"/>
            </a:endParaRPr>
          </a:p>
        </p:txBody>
      </p:sp>
      <p:sp>
        <p:nvSpPr>
          <p:cNvPr id="16" name="Rectángulo 15">
            <a:extLst>
              <a:ext uri="{FF2B5EF4-FFF2-40B4-BE49-F238E27FC236}">
                <a16:creationId xmlns:a16="http://schemas.microsoft.com/office/drawing/2014/main" id="{F859B206-D332-9343-BD8A-DF3B43E3523F}"/>
              </a:ext>
            </a:extLst>
          </p:cNvPr>
          <p:cNvSpPr/>
          <p:nvPr/>
        </p:nvSpPr>
        <p:spPr>
          <a:xfrm>
            <a:off x="3373052" y="587737"/>
            <a:ext cx="5471690" cy="212858"/>
          </a:xfrm>
          <a:prstGeom prst="rect">
            <a:avLst/>
          </a:prstGeom>
          <a:solidFill>
            <a:srgbClr val="EC5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C" b="1" dirty="0">
              <a:solidFill>
                <a:schemeClr val="bg1"/>
              </a:solidFill>
              <a:latin typeface="Gotham Bold" panose="02000504050000020004" pitchFamily="2" charset="0"/>
            </a:endParaRPr>
          </a:p>
        </p:txBody>
      </p:sp>
      <p:pic>
        <p:nvPicPr>
          <p:cNvPr id="4" name="Imagen 3"/>
          <p:cNvPicPr>
            <a:picLocks noChangeAspect="1"/>
          </p:cNvPicPr>
          <p:nvPr/>
        </p:nvPicPr>
        <p:blipFill rotWithShape="1">
          <a:blip r:embed="rId2"/>
          <a:srcRect l="1225" r="2991"/>
          <a:stretch/>
        </p:blipFill>
        <p:spPr>
          <a:xfrm>
            <a:off x="-115750" y="997044"/>
            <a:ext cx="8530542" cy="5334308"/>
          </a:xfrm>
          <a:prstGeom prst="rect">
            <a:avLst/>
          </a:prstGeom>
        </p:spPr>
      </p:pic>
      <p:sp>
        <p:nvSpPr>
          <p:cNvPr id="5" name="Rectángulo 4"/>
          <p:cNvSpPr/>
          <p:nvPr/>
        </p:nvSpPr>
        <p:spPr>
          <a:xfrm>
            <a:off x="2675521" y="6067499"/>
            <a:ext cx="2175596" cy="261610"/>
          </a:xfrm>
          <a:prstGeom prst="rect">
            <a:avLst/>
          </a:prstGeom>
        </p:spPr>
        <p:txBody>
          <a:bodyPr wrap="none">
            <a:spAutoFit/>
          </a:bodyPr>
          <a:lstStyle/>
          <a:p>
            <a:r>
              <a:rPr lang="es-EC" sz="1100" dirty="0" err="1"/>
              <a:t>pag56_Ordenanza_PMU</a:t>
            </a:r>
            <a:r>
              <a:rPr lang="es-EC" sz="1100" dirty="0"/>
              <a:t>-001-2019</a:t>
            </a:r>
          </a:p>
        </p:txBody>
      </p:sp>
      <p:sp>
        <p:nvSpPr>
          <p:cNvPr id="6" name="CuadroTexto 5"/>
          <p:cNvSpPr txBox="1"/>
          <p:nvPr/>
        </p:nvSpPr>
        <p:spPr>
          <a:xfrm>
            <a:off x="7789762" y="1690181"/>
            <a:ext cx="4102980" cy="4524315"/>
          </a:xfrm>
          <a:prstGeom prst="rect">
            <a:avLst/>
          </a:prstGeom>
          <a:noFill/>
        </p:spPr>
        <p:txBody>
          <a:bodyPr wrap="square" rtlCol="0">
            <a:spAutoFit/>
          </a:bodyPr>
          <a:lstStyle/>
          <a:p>
            <a:pPr algn="just"/>
            <a:r>
              <a:rPr lang="es-ES" dirty="0" smtClean="0">
                <a:solidFill>
                  <a:srgbClr val="0070C0"/>
                </a:solidFill>
              </a:rPr>
              <a:t>Aprobación de presupuesto; en </a:t>
            </a:r>
            <a:r>
              <a:rPr lang="es-ES" dirty="0" smtClean="0">
                <a:solidFill>
                  <a:srgbClr val="0070C0"/>
                </a:solidFill>
              </a:rPr>
              <a:t>su </a:t>
            </a:r>
            <a:r>
              <a:rPr lang="es-ES" dirty="0" err="1" smtClean="0">
                <a:solidFill>
                  <a:srgbClr val="0070C0"/>
                </a:solidFill>
              </a:rPr>
              <a:t>pag</a:t>
            </a:r>
            <a:r>
              <a:rPr lang="es-ES" dirty="0" smtClean="0">
                <a:solidFill>
                  <a:srgbClr val="0070C0"/>
                </a:solidFill>
              </a:rPr>
              <a:t>. 56, menciona, en las observaciones correspondientes a Quito Turismo, lo siguiente:</a:t>
            </a:r>
          </a:p>
          <a:p>
            <a:pPr algn="just"/>
            <a:endParaRPr lang="es-ES" dirty="0">
              <a:solidFill>
                <a:srgbClr val="0070C0"/>
              </a:solidFill>
            </a:endParaRPr>
          </a:p>
          <a:p>
            <a:pPr algn="just"/>
            <a:r>
              <a:rPr lang="es-ES" dirty="0" smtClean="0">
                <a:solidFill>
                  <a:srgbClr val="0070C0"/>
                </a:solidFill>
              </a:rPr>
              <a:t>“Se mantiene el valor de transferencia para la Empresa por USD 1´333.500 por encontrarse su presupuesto comprometido.</a:t>
            </a:r>
          </a:p>
          <a:p>
            <a:pPr algn="just"/>
            <a:endParaRPr lang="es-ES" dirty="0" smtClean="0">
              <a:solidFill>
                <a:srgbClr val="0070C0"/>
              </a:solidFill>
            </a:endParaRPr>
          </a:p>
          <a:p>
            <a:pPr algn="just"/>
            <a:r>
              <a:rPr lang="es-ES" dirty="0" smtClean="0">
                <a:solidFill>
                  <a:srgbClr val="0070C0"/>
                </a:solidFill>
              </a:rPr>
              <a:t>El </a:t>
            </a:r>
            <a:r>
              <a:rPr lang="es-ES" dirty="0" err="1" smtClean="0">
                <a:solidFill>
                  <a:srgbClr val="0070C0"/>
                </a:solidFill>
              </a:rPr>
              <a:t>MDMQ</a:t>
            </a:r>
            <a:r>
              <a:rPr lang="es-ES" dirty="0" smtClean="0">
                <a:solidFill>
                  <a:srgbClr val="0070C0"/>
                </a:solidFill>
              </a:rPr>
              <a:t> mantiene un valor pendiente de transferencia a la empresa de aproximadamente USD 2´500.000 hasta el 2018 (tasa por la licencia única anual de funcionamiento y tasa de facilidades y servicios turísticos) </a:t>
            </a:r>
            <a:endParaRPr lang="es-EC" dirty="0">
              <a:solidFill>
                <a:srgbClr val="0070C0"/>
              </a:solidFill>
            </a:endParaRPr>
          </a:p>
        </p:txBody>
      </p:sp>
      <p:sp>
        <p:nvSpPr>
          <p:cNvPr id="7" name="Rectángulo 6"/>
          <p:cNvSpPr/>
          <p:nvPr/>
        </p:nvSpPr>
        <p:spPr>
          <a:xfrm>
            <a:off x="7789762" y="915496"/>
            <a:ext cx="4102980" cy="646331"/>
          </a:xfrm>
          <a:prstGeom prst="rect">
            <a:avLst/>
          </a:prstGeom>
        </p:spPr>
        <p:txBody>
          <a:bodyPr wrap="square">
            <a:spAutoFit/>
          </a:bodyPr>
          <a:lstStyle/>
          <a:p>
            <a:r>
              <a:rPr lang="es-ES" b="1" dirty="0">
                <a:solidFill>
                  <a:srgbClr val="0070C0"/>
                </a:solidFill>
              </a:rPr>
              <a:t>La </a:t>
            </a:r>
            <a:r>
              <a:rPr lang="es-EC" b="1" dirty="0">
                <a:solidFill>
                  <a:srgbClr val="0070C0"/>
                </a:solidFill>
              </a:rPr>
              <a:t>Ordenanza Metropolitana No. </a:t>
            </a:r>
            <a:r>
              <a:rPr lang="es-EC" b="1" dirty="0" err="1">
                <a:solidFill>
                  <a:srgbClr val="0070C0"/>
                </a:solidFill>
              </a:rPr>
              <a:t>PMU</a:t>
            </a:r>
            <a:r>
              <a:rPr lang="es-EC" b="1" dirty="0">
                <a:solidFill>
                  <a:srgbClr val="0070C0"/>
                </a:solidFill>
              </a:rPr>
              <a:t>-001-2019, del 09 de septiembre de 2019,</a:t>
            </a:r>
            <a:endParaRPr lang="es-EC" b="1" dirty="0"/>
          </a:p>
        </p:txBody>
      </p:sp>
      <p:sp>
        <p:nvSpPr>
          <p:cNvPr id="8" name="Rectángulo 7"/>
          <p:cNvSpPr/>
          <p:nvPr/>
        </p:nvSpPr>
        <p:spPr>
          <a:xfrm>
            <a:off x="5781675" y="2800350"/>
            <a:ext cx="1333500" cy="8001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0" name="Conector recto de flecha 9"/>
          <p:cNvCxnSpPr>
            <a:stCxn id="8" idx="3"/>
          </p:cNvCxnSpPr>
          <p:nvPr/>
        </p:nvCxnSpPr>
        <p:spPr>
          <a:xfrm>
            <a:off x="7115175" y="3200400"/>
            <a:ext cx="674587" cy="190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7291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{88679988-CBD8-A640-AF5A-947C2723825E}tf10001064</Template>
  <TotalTime>4207</TotalTime>
  <Words>1576</Words>
  <Application>Microsoft Office PowerPoint</Application>
  <PresentationFormat>Panorámica</PresentationFormat>
  <Paragraphs>483</Paragraphs>
  <Slides>13</Slides>
  <Notes>2</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13</vt:i4>
      </vt:variant>
    </vt:vector>
  </HeadingPairs>
  <TitlesOfParts>
    <vt:vector size="22" baseType="lpstr">
      <vt:lpstr>Arial</vt:lpstr>
      <vt:lpstr>Calibri</vt:lpstr>
      <vt:lpstr>Calibri Light</vt:lpstr>
      <vt:lpstr>Century Gothic</vt:lpstr>
      <vt:lpstr>Gotham Bold</vt:lpstr>
      <vt:lpstr>Times</vt:lpstr>
      <vt:lpstr>Times New Roman</vt:lpstr>
      <vt:lpstr>Tema de Office</vt:lpstr>
      <vt:lpstr>Hoja de cálculo de Microsoft Excel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Rubén Banda</cp:lastModifiedBy>
  <cp:revision>412</cp:revision>
  <dcterms:created xsi:type="dcterms:W3CDTF">2019-05-28T19:57:24Z</dcterms:created>
  <dcterms:modified xsi:type="dcterms:W3CDTF">2020-11-13T18:59:51Z</dcterms:modified>
</cp:coreProperties>
</file>