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600" r:id="rId3"/>
    <p:sldId id="597" r:id="rId4"/>
    <p:sldId id="589" r:id="rId5"/>
    <p:sldId id="609" r:id="rId6"/>
    <p:sldId id="602" r:id="rId7"/>
    <p:sldId id="606" r:id="rId8"/>
    <p:sldId id="608" r:id="rId9"/>
    <p:sldId id="596" r:id="rId10"/>
    <p:sldId id="598" r:id="rId1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guel Alejandro Teran Nuela" initials="MATN" lastIdx="1" clrIdx="0">
    <p:extLst>
      <p:ext uri="{19B8F6BF-5375-455C-9EA6-DF929625EA0E}">
        <p15:presenceInfo xmlns:p15="http://schemas.microsoft.com/office/powerpoint/2012/main" userId="S-1-5-21-273869320-1094921958-1243824655-107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99" autoAdjust="0"/>
    <p:restoredTop sz="94660"/>
  </p:normalViewPr>
  <p:slideViewPr>
    <p:cSldViewPr snapToGrid="0">
      <p:cViewPr varScale="1">
        <p:scale>
          <a:sx n="88" d="100"/>
          <a:sy n="88" d="100"/>
        </p:scale>
        <p:origin x="9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eran\Downloads\PRESENTACION%20NOV.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C" b="1"/>
              <a:t>GASTO DE INVERSIÓN 2019</a:t>
            </a:r>
            <a:r>
              <a:rPr lang="es-EC" b="1" baseline="0"/>
              <a:t> - 2021</a:t>
            </a:r>
            <a:endParaRPr lang="es-EC"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Hoja1!$A$3</c:f>
              <c:strCache>
                <c:ptCount val="1"/>
                <c:pt idx="0">
                  <c:v>INVERSIÓN</c:v>
                </c:pt>
              </c:strCache>
            </c:strRef>
          </c:tx>
          <c:spPr>
            <a:ln w="28575" cap="rnd">
              <a:solidFill>
                <a:schemeClr val="accent1"/>
              </a:solidFill>
              <a:round/>
            </a:ln>
            <a:effectLst/>
          </c:spPr>
          <c:marker>
            <c:symbol val="none"/>
          </c:marker>
          <c:dLbls>
            <c:dLbl>
              <c:idx val="0"/>
              <c:layout>
                <c:manualLayout>
                  <c:x val="-5.7305109728486112E-2"/>
                  <c:y val="-3.189792663476877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537-4050-BD57-61B65737644E}"/>
                </c:ext>
              </c:extLst>
            </c:dLbl>
            <c:dLbl>
              <c:idx val="1"/>
              <c:layout>
                <c:manualLayout>
                  <c:x val="-1.2817139691596018E-2"/>
                  <c:y val="2.23285486443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537-4050-BD57-61B65737644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Hoja1!$B$2:$C$2</c:f>
              <c:numCache>
                <c:formatCode>General</c:formatCode>
                <c:ptCount val="2"/>
                <c:pt idx="0">
                  <c:v>2020</c:v>
                </c:pt>
                <c:pt idx="1">
                  <c:v>2021</c:v>
                </c:pt>
              </c:numCache>
            </c:numRef>
          </c:cat>
          <c:val>
            <c:numRef>
              <c:f>Hoja1!$B$3:$C$3</c:f>
              <c:numCache>
                <c:formatCode>"$"#,##0.00</c:formatCode>
                <c:ptCount val="2"/>
                <c:pt idx="0">
                  <c:v>14773576.220000001</c:v>
                </c:pt>
                <c:pt idx="1">
                  <c:v>13400000</c:v>
                </c:pt>
              </c:numCache>
            </c:numRef>
          </c:val>
          <c:smooth val="0"/>
          <c:extLst>
            <c:ext xmlns:c16="http://schemas.microsoft.com/office/drawing/2014/chart" uri="{C3380CC4-5D6E-409C-BE32-E72D297353CC}">
              <c16:uniqueId val="{00000003-7537-4050-BD57-61B65737644E}"/>
            </c:ext>
          </c:extLst>
        </c:ser>
        <c:ser>
          <c:idx val="1"/>
          <c:order val="1"/>
          <c:tx>
            <c:strRef>
              <c:f>Hoja1!$A$4</c:f>
              <c:strCache>
                <c:ptCount val="1"/>
              </c:strCache>
            </c:strRef>
          </c:tx>
          <c:spPr>
            <a:ln w="28575" cap="rnd">
              <a:solidFill>
                <a:schemeClr val="accent2"/>
              </a:solidFill>
              <a:round/>
            </a:ln>
            <a:effectLst/>
          </c:spPr>
          <c:marker>
            <c:symbol val="none"/>
          </c:marker>
          <c:dLbls>
            <c:dLbl>
              <c:idx val="0"/>
              <c:layout>
                <c:manualLayout>
                  <c:x val="-7.1442910389626652E-3"/>
                  <c:y val="-3.50877192982456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37-4050-BD57-61B65737644E}"/>
                </c:ext>
              </c:extLst>
            </c:dLbl>
            <c:dLbl>
              <c:idx val="1"/>
              <c:layout>
                <c:manualLayout>
                  <c:x val="-3.7585691343376595E-2"/>
                  <c:y val="-3.18979266347688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37-4050-BD57-61B6573764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Hoja1!$B$2:$C$2</c:f>
              <c:numCache>
                <c:formatCode>General</c:formatCode>
                <c:ptCount val="2"/>
                <c:pt idx="0">
                  <c:v>2020</c:v>
                </c:pt>
                <c:pt idx="1">
                  <c:v>2021</c:v>
                </c:pt>
              </c:numCache>
            </c:numRef>
          </c:cat>
          <c:val>
            <c:numRef>
              <c:f>Hoja1!$B$4:$C$4</c:f>
              <c:numCache>
                <c:formatCode>General</c:formatCode>
                <c:ptCount val="2"/>
              </c:numCache>
            </c:numRef>
          </c:val>
          <c:smooth val="0"/>
          <c:extLst>
            <c:ext xmlns:c16="http://schemas.microsoft.com/office/drawing/2014/chart" uri="{C3380CC4-5D6E-409C-BE32-E72D297353CC}">
              <c16:uniqueId val="{00000006-7537-4050-BD57-61B65737644E}"/>
            </c:ext>
          </c:extLst>
        </c:ser>
        <c:dLbls>
          <c:dLblPos val="ctr"/>
          <c:showLegendKey val="0"/>
          <c:showVal val="1"/>
          <c:showCatName val="0"/>
          <c:showSerName val="0"/>
          <c:showPercent val="0"/>
          <c:showBubbleSize val="0"/>
        </c:dLbls>
        <c:smooth val="0"/>
        <c:axId val="1148790687"/>
        <c:axId val="1148795679"/>
      </c:lineChart>
      <c:catAx>
        <c:axId val="114879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C"/>
          </a:p>
        </c:txPr>
        <c:crossAx val="1148795679"/>
        <c:crosses val="autoZero"/>
        <c:auto val="1"/>
        <c:lblAlgn val="ctr"/>
        <c:lblOffset val="100"/>
        <c:noMultiLvlLbl val="0"/>
      </c:catAx>
      <c:valAx>
        <c:axId val="1148795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s-EC" b="1"/>
                  <a:t>ASIGNACIÓN</a:t>
                </a:r>
                <a:r>
                  <a:rPr lang="es-EC" b="1" baseline="0"/>
                  <a:t> USD</a:t>
                </a:r>
                <a:endParaRPr lang="es-EC" b="1"/>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C"/>
            </a:p>
          </c:txPr>
        </c:title>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487906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1-09T23:49:00.378"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1364C-49BE-4E79-9D76-4E067BF13CA9}" type="datetimeFigureOut">
              <a:rPr lang="es-EC" smtClean="0"/>
              <a:t>13/11/2020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882DD2-0AC9-4066-91E6-E4940636DE25}" type="slidenum">
              <a:rPr lang="es-EC" smtClean="0"/>
              <a:t>‹Nº›</a:t>
            </a:fld>
            <a:endParaRPr lang="es-EC"/>
          </a:p>
        </p:txBody>
      </p:sp>
    </p:spTree>
    <p:extLst>
      <p:ext uri="{BB962C8B-B14F-4D97-AF65-F5344CB8AC3E}">
        <p14:creationId xmlns:p14="http://schemas.microsoft.com/office/powerpoint/2010/main" val="351735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F1C95EF7-0D3C-4B6C-BF27-7680F9CD2E3C}"/>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8E5391B7-8FBC-4627-83F3-52CECF19CAD8}"/>
              </a:ext>
            </a:extLst>
          </p:cNvPr>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272046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Google Shape;85;p1:notes">
            <a:extLst>
              <a:ext uri="{FF2B5EF4-FFF2-40B4-BE49-F238E27FC236}">
                <a16:creationId xmlns:a16="http://schemas.microsoft.com/office/drawing/2014/main" id="{F1C95EF7-0D3C-4B6C-BF27-7680F9CD2E3C}"/>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4099" name="Google Shape;86;p1:notes">
            <a:extLst>
              <a:ext uri="{FF2B5EF4-FFF2-40B4-BE49-F238E27FC236}">
                <a16:creationId xmlns:a16="http://schemas.microsoft.com/office/drawing/2014/main" id="{8E5391B7-8FBC-4627-83F3-52CECF19CAD8}"/>
              </a:ext>
            </a:extLst>
          </p:cNvPr>
          <p:cNvSpPr>
            <a:spLocks noGrp="1" noRot="1" noChangeAspect="1" noTextEdit="1"/>
          </p:cNvSpPr>
          <p:nvPr>
            <p:ph type="sldImg" idx="2"/>
          </p:nvPr>
        </p:nvSpPr>
        <p:spPr>
          <a:ln>
            <a:headEnd/>
            <a:tailEnd/>
          </a:ln>
        </p:spPr>
      </p:sp>
    </p:spTree>
    <p:extLst>
      <p:ext uri="{BB962C8B-B14F-4D97-AF65-F5344CB8AC3E}">
        <p14:creationId xmlns:p14="http://schemas.microsoft.com/office/powerpoint/2010/main" val="142178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24BF4-4526-4AC5-909C-99939C0166E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9CA1C57-5DE4-48ED-A935-38AC4EC515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9ED47FFC-6C93-4D63-945E-77A2CEABB79C}"/>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5" name="Marcador de pie de página 4">
            <a:extLst>
              <a:ext uri="{FF2B5EF4-FFF2-40B4-BE49-F238E27FC236}">
                <a16:creationId xmlns:a16="http://schemas.microsoft.com/office/drawing/2014/main" id="{0BDA98FE-2F41-47B1-AF55-7660A867B76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F26EC02-2D5D-41BF-A5AF-3FEA8C30C803}"/>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365173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2AADA-A9A6-4ABF-8533-95ADB2647DD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EFD2B3D3-30DA-4AA7-917D-D820EEBAA9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60B99EE-66EF-4440-B590-77DB7AD95670}"/>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5" name="Marcador de pie de página 4">
            <a:extLst>
              <a:ext uri="{FF2B5EF4-FFF2-40B4-BE49-F238E27FC236}">
                <a16:creationId xmlns:a16="http://schemas.microsoft.com/office/drawing/2014/main" id="{EC6773C1-202F-4D83-ADFC-A60F4058D33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A8E49C9-B031-4304-8792-1A243A33B07D}"/>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418089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AAE8C06-0F40-4C1A-9707-D343FACD8B4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4FEDEE2-2CBF-42F5-ABA8-48FB84CB5FB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9C63C6E-45BF-4500-9C08-2C52BD81B1CD}"/>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5" name="Marcador de pie de página 4">
            <a:extLst>
              <a:ext uri="{FF2B5EF4-FFF2-40B4-BE49-F238E27FC236}">
                <a16:creationId xmlns:a16="http://schemas.microsoft.com/office/drawing/2014/main" id="{6E80915C-0FF0-480C-8E3D-533CA452940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560472A-6A4E-4E37-B8DD-266A4A17D865}"/>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140506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A118C3-3837-4067-9531-0F437647079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4BBD0FF-9BE7-4D8C-885A-A0CFDC1B86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5EEC15B-9DB7-46CA-9499-F62FCCB78DD2}"/>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5" name="Marcador de pie de página 4">
            <a:extLst>
              <a:ext uri="{FF2B5EF4-FFF2-40B4-BE49-F238E27FC236}">
                <a16:creationId xmlns:a16="http://schemas.microsoft.com/office/drawing/2014/main" id="{93612C06-B41A-49AD-AC71-F86A7BDF37F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70E6ACD-D2A3-4623-82E4-CC15FEF2F8B8}"/>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254260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0731E-8587-4620-AC7B-DC59CDE0859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8B94D0B2-110B-431F-AA39-4A7674FB5C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D687744-5885-4F4F-90AA-EC84691BCE6C}"/>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5" name="Marcador de pie de página 4">
            <a:extLst>
              <a:ext uri="{FF2B5EF4-FFF2-40B4-BE49-F238E27FC236}">
                <a16:creationId xmlns:a16="http://schemas.microsoft.com/office/drawing/2014/main" id="{4C83A324-5867-4CCD-BBD0-F70304A9617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6D634DE-5007-4220-8CB8-F23CE0EAE473}"/>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392297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8C1E1-883A-423C-8A1F-3C886A31F52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0A5D684D-2424-42E8-AB8D-C4514BBAA16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A283EF2A-8CD4-49FE-87E0-F3E8C90E92A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102DE046-729B-46BA-9EC9-017681C99AB2}"/>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6" name="Marcador de pie de página 5">
            <a:extLst>
              <a:ext uri="{FF2B5EF4-FFF2-40B4-BE49-F238E27FC236}">
                <a16:creationId xmlns:a16="http://schemas.microsoft.com/office/drawing/2014/main" id="{9B52FC45-15A8-4ECC-8FF8-34A6E97ED5C1}"/>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938C5120-665D-434F-9F3B-89DA464ED008}"/>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306099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98B60-B201-4F30-8B2C-D2BFD450A14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34C04C4-0875-4CC6-BBF2-3B8F7644C7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0DAB07F-52A3-43F1-A6A1-CC566803A50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9F8A7B5-A427-4179-AF26-8E45BF271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390CB-292E-4247-9A73-2968B31D339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79114948-9B95-41CE-B70F-EB2001A43940}"/>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8" name="Marcador de pie de página 7">
            <a:extLst>
              <a:ext uri="{FF2B5EF4-FFF2-40B4-BE49-F238E27FC236}">
                <a16:creationId xmlns:a16="http://schemas.microsoft.com/office/drawing/2014/main" id="{264CCE05-0198-47D7-95EA-F9F1DEBE9BC2}"/>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48ABA747-71BD-4D79-9068-BE00C90D95FF}"/>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218005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308A12-E765-4C21-9DF1-5F1E594D8D0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E1247677-BF3A-44B7-B879-383BF066BF5F}"/>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4" name="Marcador de pie de página 3">
            <a:extLst>
              <a:ext uri="{FF2B5EF4-FFF2-40B4-BE49-F238E27FC236}">
                <a16:creationId xmlns:a16="http://schemas.microsoft.com/office/drawing/2014/main" id="{7B526042-CDAD-42E5-976E-A0D85A67E4CB}"/>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617C8B53-3881-448A-87A0-294A2F1125EE}"/>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304359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971242-1FF1-4434-91E5-332A3ACE00F1}"/>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3" name="Marcador de pie de página 2">
            <a:extLst>
              <a:ext uri="{FF2B5EF4-FFF2-40B4-BE49-F238E27FC236}">
                <a16:creationId xmlns:a16="http://schemas.microsoft.com/office/drawing/2014/main" id="{482AAA53-24FF-4ADB-9B63-C0C0C3D921F9}"/>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1D44E89E-B152-4B9B-9BE2-FCB5CFDC7324}"/>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100695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DCDA4-8AA8-401B-9317-55151F9980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049EB00-9FB5-4503-972E-135D1BFA7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6C8E63B7-67DD-4E76-97E0-5173B87E3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912060-AC39-45DF-80FB-CAB05D3A9A55}"/>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6" name="Marcador de pie de página 5">
            <a:extLst>
              <a:ext uri="{FF2B5EF4-FFF2-40B4-BE49-F238E27FC236}">
                <a16:creationId xmlns:a16="http://schemas.microsoft.com/office/drawing/2014/main" id="{0574C23C-6077-4A3A-A72C-45D01F69FE7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75E505F-8BE3-442D-94F2-6B3FE3B14B97}"/>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79879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DCBB29-92C3-4137-945B-C0538661EF8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B5912B28-F1ED-43D3-8590-C8A8E380E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14DD33A0-765A-41FC-B9AC-4D62942FF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0CD4BF2-F6EF-4F80-BC9B-57B95207C239}"/>
              </a:ext>
            </a:extLst>
          </p:cNvPr>
          <p:cNvSpPr>
            <a:spLocks noGrp="1"/>
          </p:cNvSpPr>
          <p:nvPr>
            <p:ph type="dt" sz="half" idx="10"/>
          </p:nvPr>
        </p:nvSpPr>
        <p:spPr/>
        <p:txBody>
          <a:bodyPr/>
          <a:lstStyle/>
          <a:p>
            <a:fld id="{C20A3607-17FD-4FD4-BDD1-9CC94C84494B}" type="datetimeFigureOut">
              <a:rPr lang="es-EC" smtClean="0"/>
              <a:t>13/11/2020</a:t>
            </a:fld>
            <a:endParaRPr lang="es-EC"/>
          </a:p>
        </p:txBody>
      </p:sp>
      <p:sp>
        <p:nvSpPr>
          <p:cNvPr id="6" name="Marcador de pie de página 5">
            <a:extLst>
              <a:ext uri="{FF2B5EF4-FFF2-40B4-BE49-F238E27FC236}">
                <a16:creationId xmlns:a16="http://schemas.microsoft.com/office/drawing/2014/main" id="{0A3F5C49-40C5-4930-87D6-782D208A72FB}"/>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317F8FD-EE4C-4310-BEFC-7A0E235C161F}"/>
              </a:ext>
            </a:extLst>
          </p:cNvPr>
          <p:cNvSpPr>
            <a:spLocks noGrp="1"/>
          </p:cNvSpPr>
          <p:nvPr>
            <p:ph type="sldNum" sz="quarter" idx="12"/>
          </p:nvPr>
        </p:nvSpPr>
        <p:spPr/>
        <p:txBody>
          <a:bodyPr/>
          <a:lstStyle/>
          <a:p>
            <a:fld id="{48259C84-CBF7-4E18-B2E0-EF8E3D3D7698}" type="slidenum">
              <a:rPr lang="es-EC" smtClean="0"/>
              <a:t>‹Nº›</a:t>
            </a:fld>
            <a:endParaRPr lang="es-EC"/>
          </a:p>
        </p:txBody>
      </p:sp>
    </p:spTree>
    <p:extLst>
      <p:ext uri="{BB962C8B-B14F-4D97-AF65-F5344CB8AC3E}">
        <p14:creationId xmlns:p14="http://schemas.microsoft.com/office/powerpoint/2010/main" val="326287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5AD2D6-9E26-4BC3-8CBE-8DCFAFD8A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03419AE-A516-4938-9423-AD81E2A8C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CC11758-E702-41F1-A0B2-40F7CEDDA3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A3607-17FD-4FD4-BDD1-9CC94C84494B}" type="datetimeFigureOut">
              <a:rPr lang="es-EC" smtClean="0"/>
              <a:t>13/11/2020</a:t>
            </a:fld>
            <a:endParaRPr lang="es-EC"/>
          </a:p>
        </p:txBody>
      </p:sp>
      <p:sp>
        <p:nvSpPr>
          <p:cNvPr id="5" name="Marcador de pie de página 4">
            <a:extLst>
              <a:ext uri="{FF2B5EF4-FFF2-40B4-BE49-F238E27FC236}">
                <a16:creationId xmlns:a16="http://schemas.microsoft.com/office/drawing/2014/main" id="{D3D1B3DC-6652-48B7-A154-A954705FA0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30389DC8-FE13-4A2C-A141-C9956A673E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59C84-CBF7-4E18-B2E0-EF8E3D3D7698}" type="slidenum">
              <a:rPr lang="es-EC" smtClean="0"/>
              <a:t>‹Nº›</a:t>
            </a:fld>
            <a:endParaRPr lang="es-EC"/>
          </a:p>
        </p:txBody>
      </p:sp>
    </p:spTree>
    <p:extLst>
      <p:ext uri="{BB962C8B-B14F-4D97-AF65-F5344CB8AC3E}">
        <p14:creationId xmlns:p14="http://schemas.microsoft.com/office/powerpoint/2010/main" val="193212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chart" Target="../charts/char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864D4-9BE6-45A2-88ED-67C7C6005BA5}"/>
              </a:ext>
            </a:extLst>
          </p:cNvPr>
          <p:cNvSpPr>
            <a:spLocks noGrp="1"/>
          </p:cNvSpPr>
          <p:nvPr>
            <p:ph type="ctrTitle"/>
          </p:nvPr>
        </p:nvSpPr>
        <p:spPr>
          <a:xfrm>
            <a:off x="1524000" y="2935704"/>
            <a:ext cx="9144000" cy="1404437"/>
          </a:xfrm>
        </p:spPr>
        <p:txBody>
          <a:bodyPr>
            <a:normAutofit/>
          </a:bodyPr>
          <a:lstStyle/>
          <a:p>
            <a:r>
              <a:rPr lang="es-EC" sz="4000" b="1" dirty="0" smtClean="0">
                <a:latin typeface="Arial" panose="020B0604020202020204" pitchFamily="34" charset="0"/>
                <a:cs typeface="Arial" panose="020B0604020202020204" pitchFamily="34" charset="0"/>
              </a:rPr>
              <a:t>PROFORMA PRESUPUESTARIA  POA - 2021</a:t>
            </a:r>
            <a:endParaRPr lang="es-EC" sz="4000" b="1" dirty="0">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5961129C-B22C-4E84-9DBF-0AAE9995AED5}"/>
              </a:ext>
            </a:extLst>
          </p:cNvPr>
          <p:cNvSpPr>
            <a:spLocks noGrp="1"/>
          </p:cNvSpPr>
          <p:nvPr>
            <p:ph type="subTitle" idx="1"/>
          </p:nvPr>
        </p:nvSpPr>
        <p:spPr>
          <a:xfrm>
            <a:off x="1524000" y="5281863"/>
            <a:ext cx="9144000" cy="986590"/>
          </a:xfrm>
        </p:spPr>
        <p:txBody>
          <a:bodyPr/>
          <a:lstStyle/>
          <a:p>
            <a:r>
              <a:rPr lang="es-EC" dirty="0"/>
              <a:t>AGENCIA METROPOLITANA DE TRÁNSITO</a:t>
            </a:r>
          </a:p>
          <a:p>
            <a:r>
              <a:rPr lang="es-EC" dirty="0" smtClean="0"/>
              <a:t>NOVIEMBRE </a:t>
            </a:r>
            <a:r>
              <a:rPr lang="es-EC" dirty="0"/>
              <a:t>2020 </a:t>
            </a:r>
          </a:p>
        </p:txBody>
      </p:sp>
      <p:pic>
        <p:nvPicPr>
          <p:cNvPr id="4" name="Imagen 5">
            <a:extLst>
              <a:ext uri="{FF2B5EF4-FFF2-40B4-BE49-F238E27FC236}">
                <a16:creationId xmlns:a16="http://schemas.microsoft.com/office/drawing/2014/main" id="{880077F3-EC58-4909-BF46-FCCA4876FE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3972" y="585369"/>
            <a:ext cx="4168722" cy="209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40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2028"/>
            <a:ext cx="10337074" cy="553475"/>
          </a:xfrm>
          <a:prstGeom prst="rect">
            <a:avLst/>
          </a:prstGeom>
          <a:solidFill>
            <a:srgbClr val="32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368506" y="241649"/>
            <a:ext cx="8723243" cy="454235"/>
          </a:xfrm>
          <a:prstGeom prst="rect">
            <a:avLst/>
          </a:prstGeom>
          <a:noFill/>
        </p:spPr>
        <p:txBody>
          <a:bodyPr wrap="square" lIns="84083" tIns="42041" rIns="84083" bIns="42041">
            <a:spAutoFit/>
          </a:bodyPr>
          <a:lstStyle/>
          <a:p>
            <a:pPr algn="just"/>
            <a:r>
              <a:rPr lang="es-MX" sz="2400" b="1" dirty="0" smtClean="0">
                <a:solidFill>
                  <a:schemeClr val="bg1"/>
                </a:solidFill>
                <a:latin typeface="Century Gothic" panose="020B0502020202020204" pitchFamily="34" charset="0"/>
              </a:rPr>
              <a:t>PROCESO PRIORITARIOS SIN FINANCIAMIENTO</a:t>
            </a:r>
            <a:endParaRPr lang="es-EC" sz="2400" b="1" dirty="0" smtClean="0">
              <a:solidFill>
                <a:schemeClr val="bg1"/>
              </a:solidFill>
              <a:latin typeface="Century Gothic" panose="020B0502020202020204" pitchFamily="34" charset="0"/>
            </a:endParaRPr>
          </a:p>
        </p:txBody>
      </p:sp>
      <p:pic>
        <p:nvPicPr>
          <p:cNvPr id="6" name="Imagen 5">
            <a:extLst>
              <a:ext uri="{FF2B5EF4-FFF2-40B4-BE49-F238E27FC236}">
                <a16:creationId xmlns:a16="http://schemas.microsoft.com/office/drawing/2014/main" id="{880077F3-EC58-4909-BF46-FCCA4876FE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3688" y="5807075"/>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F0463E22-759A-4FC7-8E49-D91CBAFE75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 r="16756" b="-179057"/>
          <a:stretch>
            <a:fillRect/>
          </a:stretch>
        </p:blipFill>
        <p:spPr bwMode="auto">
          <a:xfrm>
            <a:off x="360363" y="6210300"/>
            <a:ext cx="10093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8"/>
          <p:cNvGraphicFramePr>
            <a:graphicFrameLocks noGrp="1"/>
          </p:cNvGraphicFramePr>
          <p:nvPr>
            <p:extLst>
              <p:ext uri="{D42A27DB-BD31-4B8C-83A1-F6EECF244321}">
                <p14:modId xmlns:p14="http://schemas.microsoft.com/office/powerpoint/2010/main" val="3155558437"/>
              </p:ext>
            </p:extLst>
          </p:nvPr>
        </p:nvGraphicFramePr>
        <p:xfrm>
          <a:off x="182880" y="795124"/>
          <a:ext cx="11843657" cy="5751183"/>
        </p:xfrm>
        <a:graphic>
          <a:graphicData uri="http://schemas.openxmlformats.org/drawingml/2006/table">
            <a:tbl>
              <a:tblPr/>
              <a:tblGrid>
                <a:gridCol w="2945511">
                  <a:extLst>
                    <a:ext uri="{9D8B030D-6E8A-4147-A177-3AD203B41FA5}">
                      <a16:colId xmlns:a16="http://schemas.microsoft.com/office/drawing/2014/main" val="3339982666"/>
                    </a:ext>
                  </a:extLst>
                </a:gridCol>
                <a:gridCol w="7666131">
                  <a:extLst>
                    <a:ext uri="{9D8B030D-6E8A-4147-A177-3AD203B41FA5}">
                      <a16:colId xmlns:a16="http://schemas.microsoft.com/office/drawing/2014/main" val="3811618102"/>
                    </a:ext>
                  </a:extLst>
                </a:gridCol>
                <a:gridCol w="1232015">
                  <a:extLst>
                    <a:ext uri="{9D8B030D-6E8A-4147-A177-3AD203B41FA5}">
                      <a16:colId xmlns:a16="http://schemas.microsoft.com/office/drawing/2014/main" val="1433731320"/>
                    </a:ext>
                  </a:extLst>
                </a:gridCol>
              </a:tblGrid>
              <a:tr h="153015">
                <a:tc>
                  <a:txBody>
                    <a:bodyPr/>
                    <a:lstStyle/>
                    <a:p>
                      <a:pPr algn="ctr" fontAlgn="ctr"/>
                      <a:r>
                        <a:rPr lang="es-EC" sz="900" b="1" i="0" u="none" strike="noStrike">
                          <a:solidFill>
                            <a:srgbClr val="333333"/>
                          </a:solidFill>
                          <a:effectLst/>
                          <a:latin typeface="Arial" panose="020B0604020202020204" pitchFamily="34" charset="0"/>
                        </a:rPr>
                        <a:t>PROCESO</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333333"/>
                          </a:solidFill>
                          <a:effectLst/>
                          <a:latin typeface="Arial" panose="020B0604020202020204" pitchFamily="34" charset="0"/>
                        </a:rPr>
                        <a:t>VALIDACIÓN</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333333"/>
                          </a:solidFill>
                          <a:effectLst/>
                          <a:latin typeface="Arial" panose="020B0604020202020204" pitchFamily="34" charset="0"/>
                        </a:rPr>
                        <a:t>MONTO</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071821"/>
                  </a:ext>
                </a:extLst>
              </a:tr>
              <a:tr h="451748">
                <a:tc>
                  <a:txBody>
                    <a:bodyPr/>
                    <a:lstStyle/>
                    <a:p>
                      <a:pPr algn="l" fontAlgn="ctr"/>
                      <a:r>
                        <a:rPr lang="es-MX" sz="900" b="0" i="0" u="none" strike="noStrike" dirty="0">
                          <a:solidFill>
                            <a:srgbClr val="333333"/>
                          </a:solidFill>
                          <a:effectLst/>
                          <a:latin typeface="Arial" panose="020B0604020202020204" pitchFamily="34" charset="0"/>
                        </a:rPr>
                        <a:t>Adquisición del servicio de </a:t>
                      </a:r>
                      <a:r>
                        <a:rPr lang="es-MX" sz="900" b="0" i="0" u="none" strike="noStrike" dirty="0" err="1">
                          <a:solidFill>
                            <a:srgbClr val="333333"/>
                          </a:solidFill>
                          <a:effectLst/>
                          <a:latin typeface="Arial" panose="020B0604020202020204" pitchFamily="34" charset="0"/>
                        </a:rPr>
                        <a:t>Body</a:t>
                      </a:r>
                      <a:r>
                        <a:rPr lang="es-MX" sz="900" b="0" i="0" u="none" strike="noStrike" dirty="0">
                          <a:solidFill>
                            <a:srgbClr val="333333"/>
                          </a:solidFill>
                          <a:effectLst/>
                          <a:latin typeface="Arial" panose="020B0604020202020204" pitchFamily="34" charset="0"/>
                        </a:rPr>
                        <a:t> </a:t>
                      </a:r>
                      <a:r>
                        <a:rPr lang="es-MX" sz="900" b="0" i="0" u="none" strike="noStrike" dirty="0" err="1">
                          <a:solidFill>
                            <a:srgbClr val="333333"/>
                          </a:solidFill>
                          <a:effectLst/>
                          <a:latin typeface="Arial" panose="020B0604020202020204" pitchFamily="34" charset="0"/>
                        </a:rPr>
                        <a:t>Cam</a:t>
                      </a:r>
                      <a:endParaRPr lang="es-MX" sz="900" b="0" i="0" u="none" strike="noStrike" dirty="0">
                        <a:solidFill>
                          <a:srgbClr val="333333"/>
                        </a:solidFill>
                        <a:effectLst/>
                        <a:latin typeface="Arial" panose="020B0604020202020204" pitchFamily="34" charset="0"/>
                      </a:endParaRP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bg1"/>
                    </a:solidFill>
                  </a:tcPr>
                </a:tc>
                <a:tc>
                  <a:txBody>
                    <a:bodyPr/>
                    <a:lstStyle/>
                    <a:p>
                      <a:pPr algn="l" fontAlgn="ctr"/>
                      <a:r>
                        <a:rPr lang="es-MX" sz="900" b="0" i="0" u="none" strike="noStrike" dirty="0">
                          <a:solidFill>
                            <a:srgbClr val="333333"/>
                          </a:solidFill>
                          <a:effectLst/>
                          <a:latin typeface="Arial" panose="020B0604020202020204" pitchFamily="34" charset="0"/>
                        </a:rPr>
                        <a:t>El Plan del Sr Alcalde establece el programa “Quito sin Miedo” con el aporte del proyecto “Agentes de tránsito Vigías” y cuya meta se ha establecido a: “Capacitar y dotar a los agentes de tránsito con tecnología que evidencie toda su actuación en video”  Monto por año 1300000, monto total 3´131.743,31 sin IVA</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$1,300,000.00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chemeClr val="bg1"/>
                    </a:solidFill>
                  </a:tcPr>
                </a:tc>
                <a:extLst>
                  <a:ext uri="{0D108BD9-81ED-4DB2-BD59-A6C34878D82A}">
                    <a16:rowId xmlns:a16="http://schemas.microsoft.com/office/drawing/2014/main" val="3339399034"/>
                  </a:ext>
                </a:extLst>
              </a:tr>
              <a:tr h="732035">
                <a:tc>
                  <a:txBody>
                    <a:bodyPr/>
                    <a:lstStyle/>
                    <a:p>
                      <a:pPr algn="l" fontAlgn="ctr"/>
                      <a:r>
                        <a:rPr lang="es-EC" sz="900" b="0" i="0" u="none" strike="noStrike" dirty="0">
                          <a:solidFill>
                            <a:srgbClr val="333333"/>
                          </a:solidFill>
                          <a:effectLst/>
                          <a:latin typeface="Arial" panose="020B0604020202020204" pitchFamily="34" charset="0"/>
                        </a:rPr>
                        <a:t>Enlace de Datos</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dirty="0">
                          <a:solidFill>
                            <a:srgbClr val="333333"/>
                          </a:solidFill>
                          <a:effectLst/>
                          <a:latin typeface="Arial" panose="020B0604020202020204" pitchFamily="34" charset="0"/>
                        </a:rPr>
                        <a:t>Anulación de las comunicaciones basadas sobre la red de internet, afectando los sistemas de matriculación, RTV, infracciones. Enlace de Datos, la AMT, requiere del servicio de enlace de datos, para la ejecución de todos los tramites en línea, como la matriculación de 480.000 vehículos y 715.000 procesos de revisión, enlace con la AMT, SRI, conexión para los </a:t>
                      </a:r>
                      <a:r>
                        <a:rPr lang="es-MX" sz="900" b="0" i="0" u="none" strike="noStrike" dirty="0" err="1">
                          <a:solidFill>
                            <a:srgbClr val="333333"/>
                          </a:solidFill>
                          <a:effectLst/>
                          <a:latin typeface="Arial" panose="020B0604020202020204" pitchFamily="34" charset="0"/>
                        </a:rPr>
                        <a:t>fotoradares</a:t>
                      </a:r>
                      <a:r>
                        <a:rPr lang="es-MX" sz="900" b="0" i="0" u="none" strike="noStrike" dirty="0">
                          <a:solidFill>
                            <a:srgbClr val="333333"/>
                          </a:solidFill>
                          <a:effectLst/>
                          <a:latin typeface="Arial" panose="020B0604020202020204" pitchFamily="34" charset="0"/>
                        </a:rPr>
                        <a:t>, </a:t>
                      </a:r>
                      <a:r>
                        <a:rPr lang="es-MX" sz="900" b="0" i="0" u="none" strike="noStrike" dirty="0" err="1">
                          <a:solidFill>
                            <a:srgbClr val="333333"/>
                          </a:solidFill>
                          <a:effectLst/>
                          <a:latin typeface="Arial" panose="020B0604020202020204" pitchFamily="34" charset="0"/>
                        </a:rPr>
                        <a:t>fotomultas</a:t>
                      </a:r>
                      <a:r>
                        <a:rPr lang="es-MX" sz="900" b="0" i="0" u="none" strike="noStrike" dirty="0">
                          <a:solidFill>
                            <a:srgbClr val="333333"/>
                          </a:solidFill>
                          <a:effectLst/>
                          <a:latin typeface="Arial" panose="020B0604020202020204" pitchFamily="34" charset="0"/>
                        </a:rPr>
                        <a:t>, equipos </a:t>
                      </a:r>
                      <a:r>
                        <a:rPr lang="es-MX" sz="900" b="0" i="0" u="none" strike="noStrike" dirty="0" err="1">
                          <a:solidFill>
                            <a:srgbClr val="333333"/>
                          </a:solidFill>
                          <a:effectLst/>
                          <a:latin typeface="Arial" panose="020B0604020202020204" pitchFamily="34" charset="0"/>
                        </a:rPr>
                        <a:t>hand</a:t>
                      </a:r>
                      <a:r>
                        <a:rPr lang="es-MX" sz="900" b="0" i="0" u="none" strike="noStrike" dirty="0">
                          <a:solidFill>
                            <a:srgbClr val="333333"/>
                          </a:solidFill>
                          <a:effectLst/>
                          <a:latin typeface="Arial" panose="020B0604020202020204" pitchFamily="34" charset="0"/>
                        </a:rPr>
                        <a:t> </a:t>
                      </a:r>
                      <a:r>
                        <a:rPr lang="es-MX" sz="900" b="0" i="0" u="none" strike="noStrike" dirty="0" err="1">
                          <a:solidFill>
                            <a:srgbClr val="333333"/>
                          </a:solidFill>
                          <a:effectLst/>
                          <a:latin typeface="Arial" panose="020B0604020202020204" pitchFamily="34" charset="0"/>
                        </a:rPr>
                        <a:t>held</a:t>
                      </a:r>
                      <a:r>
                        <a:rPr lang="es-MX" sz="900" b="0" i="0" u="none" strike="noStrike" dirty="0">
                          <a:solidFill>
                            <a:srgbClr val="333333"/>
                          </a:solidFill>
                          <a:effectLst/>
                          <a:latin typeface="Arial" panose="020B0604020202020204" pitchFamily="34" charset="0"/>
                        </a:rPr>
                        <a:t>, </a:t>
                      </a:r>
                      <a:r>
                        <a:rPr lang="es-MX" sz="900" b="0" i="0" u="none" strike="noStrike" dirty="0" err="1">
                          <a:solidFill>
                            <a:srgbClr val="333333"/>
                          </a:solidFill>
                          <a:effectLst/>
                          <a:latin typeface="Arial" panose="020B0604020202020204" pitchFamily="34" charset="0"/>
                        </a:rPr>
                        <a:t>alcohotectores</a:t>
                      </a:r>
                      <a:r>
                        <a:rPr lang="es-MX" sz="900" b="0" i="0" u="none" strike="noStrike" dirty="0">
                          <a:solidFill>
                            <a:srgbClr val="333333"/>
                          </a:solidFill>
                          <a:effectLst/>
                          <a:latin typeface="Arial" panose="020B0604020202020204" pitchFamily="34" charset="0"/>
                        </a:rPr>
                        <a:t> y demás conexiones para internas para el desempeño de sus funciones. del talento. En caso de que el denunciante haya señalado domicilio se le notificará en el mismo. </a:t>
                      </a:r>
                      <a:br>
                        <a:rPr lang="es-MX" sz="900" b="0" i="0" u="none" strike="noStrike" dirty="0">
                          <a:solidFill>
                            <a:srgbClr val="333333"/>
                          </a:solidFill>
                          <a:effectLst/>
                          <a:latin typeface="Arial" panose="020B0604020202020204" pitchFamily="34" charset="0"/>
                        </a:rPr>
                      </a:br>
                      <a:endParaRPr lang="es-MX" sz="900" b="0" i="0" u="none" strike="noStrike" dirty="0">
                        <a:solidFill>
                          <a:srgbClr val="333333"/>
                        </a:solidFill>
                        <a:effectLst/>
                        <a:latin typeface="Arial" panose="020B0604020202020204" pitchFamily="34" charset="0"/>
                      </a:endParaRP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$386,000.00</a:t>
                      </a:r>
                    </a:p>
                  </a:txBody>
                  <a:tcPr marL="4445" marR="4445" marT="4445" marB="0" anchor="ctr">
                    <a:lnL w="6350" cap="flat" cmpd="sng" algn="ctr">
                      <a:solidFill>
                        <a:srgbClr val="000000"/>
                      </a:solidFill>
                      <a:prstDash val="solid"/>
                      <a:round/>
                      <a:headEnd type="none" w="med" len="med"/>
                      <a:tailEnd type="none" w="med" len="med"/>
                    </a:lnL>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67563771"/>
                  </a:ext>
                </a:extLst>
              </a:tr>
              <a:tr h="572999">
                <a:tc>
                  <a:txBody>
                    <a:bodyPr/>
                    <a:lstStyle/>
                    <a:p>
                      <a:pPr algn="l" fontAlgn="ctr"/>
                      <a:r>
                        <a:rPr lang="es-EC" sz="900" b="0" i="0" u="none" strike="noStrike">
                          <a:solidFill>
                            <a:srgbClr val="333333"/>
                          </a:solidFill>
                          <a:effectLst/>
                          <a:latin typeface="Arial" panose="020B0604020202020204" pitchFamily="34" charset="0"/>
                        </a:rPr>
                        <a:t>Outsourcing de Impresión</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a:solidFill>
                            <a:srgbClr val="333333"/>
                          </a:solidFill>
                          <a:effectLst/>
                          <a:latin typeface="Arial" panose="020B0604020202020204" pitchFamily="34" charset="0"/>
                        </a:rPr>
                        <a:t>La AMT, es la entidad encargada del proceso de matriculación, razón por la cual, es necesario la emisión e impresión de matrículas, permisos de operación, placas provisionales para el parque automotor que circula en el DMQ, aproximadamente 480.00 vehículos. Así también, la AMT al tener jurisdicción Distrital, tiene dependencias tanto en parroquias rurales como en las urbanas, las cuales debido a su gestión requieren de los bienes para impresión y mantenimiento de los equipos, activos que la AMT no posee.</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$200,000.00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21683494"/>
                  </a:ext>
                </a:extLst>
              </a:tr>
              <a:tr h="306032">
                <a:tc>
                  <a:txBody>
                    <a:bodyPr/>
                    <a:lstStyle/>
                    <a:p>
                      <a:pPr algn="l" fontAlgn="ctr"/>
                      <a:r>
                        <a:rPr lang="es-MX" sz="900" b="0" i="0" u="none" strike="noStrike">
                          <a:solidFill>
                            <a:srgbClr val="333333"/>
                          </a:solidFill>
                          <a:effectLst/>
                          <a:latin typeface="Arial" panose="020B0604020202020204" pitchFamily="34" charset="0"/>
                        </a:rPr>
                        <a:t>Mantenimiento de equipos de Fotomulta</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a:solidFill>
                            <a:srgbClr val="333333"/>
                          </a:solidFill>
                          <a:effectLst/>
                          <a:latin typeface="Arial" panose="020B0604020202020204" pitchFamily="34" charset="0"/>
                        </a:rPr>
                        <a:t>Con la finalidad de darcontrolar lo dispuesto en el artículo 3891, numeral 1, la AMT requiere ejecutar mantenimiento a los dispositivos que precautelan, disuaden y capturan infracciones establecidas, con el objetivo de disuadir a presuntos contraventores y a su vez mitigara riesgos de accidentes de tránsito.</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$90,000.00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82510480"/>
                  </a:ext>
                </a:extLst>
              </a:tr>
              <a:tr h="431043">
                <a:tc>
                  <a:txBody>
                    <a:bodyPr/>
                    <a:lstStyle/>
                    <a:p>
                      <a:pPr algn="l" fontAlgn="ctr"/>
                      <a:r>
                        <a:rPr lang="es-MX" sz="900" b="0" i="0" u="none" strike="noStrike">
                          <a:solidFill>
                            <a:srgbClr val="333333"/>
                          </a:solidFill>
                          <a:effectLst/>
                          <a:latin typeface="Arial" panose="020B0604020202020204" pitchFamily="34" charset="0"/>
                        </a:rPr>
                        <a:t>Mantenimiento de equipos de FotoRadares</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a:solidFill>
                            <a:srgbClr val="333333"/>
                          </a:solidFill>
                          <a:effectLst/>
                          <a:latin typeface="Arial" panose="020B0604020202020204" pitchFamily="34" charset="0"/>
                        </a:rPr>
                        <a:t>Con la finalidad de dar cumplimiento a lo dispuesto en el artículo 3891, numeral 6, la AMT requiere ejecutar el mantenimiento a los dispositivos que precautelan, disuaden y capturan infracciones relacionadas con exceso de velocidad, requieren de mantenimiento para la correcta funcionalidad. Su avería afectaría a la recaudación.</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$75,000.00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2154935"/>
                  </a:ext>
                </a:extLst>
              </a:tr>
              <a:tr h="289087">
                <a:tc>
                  <a:txBody>
                    <a:bodyPr/>
                    <a:lstStyle/>
                    <a:p>
                      <a:pPr algn="l" fontAlgn="ctr"/>
                      <a:r>
                        <a:rPr lang="es-EC" sz="900" b="0" i="0" u="none" strike="noStrike">
                          <a:solidFill>
                            <a:srgbClr val="333333"/>
                          </a:solidFill>
                          <a:effectLst/>
                          <a:latin typeface="Arial" panose="020B0604020202020204" pitchFamily="34" charset="0"/>
                        </a:rPr>
                        <a:t>Mantenimiento del Socrit</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a:solidFill>
                            <a:srgbClr val="333333"/>
                          </a:solidFill>
                          <a:effectLst/>
                          <a:latin typeface="Arial" panose="020B0604020202020204" pitchFamily="34" charset="0"/>
                        </a:rPr>
                        <a:t>Sistema de registro de infracciones, validación, emisión y notificación de infracciones de tránsito generadas por medios electrónicos. Su avería reduciría la percepción de control y afectaría a la recaudación de ingresos</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$70,000.00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60319029"/>
                  </a:ext>
                </a:extLst>
              </a:tr>
              <a:tr h="431043">
                <a:tc>
                  <a:txBody>
                    <a:bodyPr/>
                    <a:lstStyle/>
                    <a:p>
                      <a:pPr algn="l" fontAlgn="ctr"/>
                      <a:r>
                        <a:rPr lang="es-EC" sz="900" b="0" i="0" u="none" strike="noStrike">
                          <a:solidFill>
                            <a:srgbClr val="333333"/>
                          </a:solidFill>
                          <a:effectLst/>
                          <a:latin typeface="Arial" panose="020B0604020202020204" pitchFamily="34" charset="0"/>
                        </a:rPr>
                        <a:t>Arrendamiento del Axis</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a:solidFill>
                            <a:srgbClr val="333333"/>
                          </a:solidFill>
                          <a:effectLst/>
                          <a:latin typeface="Arial" panose="020B0604020202020204" pitchFamily="34" charset="0"/>
                        </a:rPr>
                        <a:t>Sistema registra las contravenciones manuales, enlace para recaudación por concepto de infracciones manuales, consulta de datos vehiculares, actas de juzgamiento citaciones. Su avería afectaría a la recaudación de ingresos debido que este sistema constituye una herramienta de conciliación entre la AMT y ANT</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$100,000.00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35149717"/>
                  </a:ext>
                </a:extLst>
              </a:tr>
              <a:tr h="612065">
                <a:tc>
                  <a:txBody>
                    <a:bodyPr/>
                    <a:lstStyle/>
                    <a:p>
                      <a:pPr algn="l" fontAlgn="ctr"/>
                      <a:r>
                        <a:rPr lang="es-EC" sz="900" b="0" i="0" u="none" strike="noStrike">
                          <a:solidFill>
                            <a:srgbClr val="333333"/>
                          </a:solidFill>
                          <a:effectLst/>
                          <a:latin typeface="Arial" panose="020B0604020202020204" pitchFamily="34" charset="0"/>
                        </a:rPr>
                        <a:t>Mantenimiento de vehículos</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dirty="0">
                          <a:solidFill>
                            <a:srgbClr val="333333"/>
                          </a:solidFill>
                          <a:effectLst/>
                          <a:latin typeface="Arial" panose="020B0604020202020204" pitchFamily="34" charset="0"/>
                        </a:rPr>
                        <a:t>El parque automotor de la AMT consta de 128 vehículos los cuales por la naturaleza de las funciones asignadas a la AMT trabajan 24 horas al día, los 7 días de la semana, los vehículos más nuevos datan del año 2012, razón por la cual en su mayoría requieren de mantenimientos correctivos. Su detención, avería o falta de recursos para mantenimiento, afectan directamente a la gestión básica de la AMT ya que los mismos son destinados para la atención de siniestros de tránsito y eventos que afecten a la movilidad en el DMQ. Además, de solventar las certificaciones plurianuales contraídas en el año 2020.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$680,000.00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41295219"/>
                  </a:ext>
                </a:extLst>
              </a:tr>
              <a:tr h="306032">
                <a:tc>
                  <a:txBody>
                    <a:bodyPr/>
                    <a:lstStyle/>
                    <a:p>
                      <a:pPr algn="l" fontAlgn="ctr"/>
                      <a:r>
                        <a:rPr lang="es-MX" sz="900" b="0" i="0" u="none" strike="noStrike">
                          <a:solidFill>
                            <a:srgbClr val="333333"/>
                          </a:solidFill>
                          <a:effectLst/>
                          <a:latin typeface="Arial" panose="020B0604020202020204" pitchFamily="34" charset="0"/>
                        </a:rPr>
                        <a:t>Mantenimiento del sistema de radio comunicación</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a:solidFill>
                            <a:srgbClr val="333333"/>
                          </a:solidFill>
                          <a:effectLst/>
                          <a:latin typeface="Arial" panose="020B0604020202020204" pitchFamily="34" charset="0"/>
                        </a:rPr>
                        <a:t>Para la coordinación adecuada de la gestión operativa de tránsito, la AMT requiere de mantener y repotenciar sus sistema de radiocomunicación, ya que los mismos son operados por los agentes civiles de tránsito y fiscalizadores en su gestión diaria para la comunicación con el ECU 911 y central de radio.</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$84,000.00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659824"/>
                  </a:ext>
                </a:extLst>
              </a:tr>
              <a:tr h="431043">
                <a:tc>
                  <a:txBody>
                    <a:bodyPr/>
                    <a:lstStyle/>
                    <a:p>
                      <a:pPr algn="l" fontAlgn="ctr"/>
                      <a:r>
                        <a:rPr lang="es-MX" sz="900" b="0" i="0" u="none" strike="noStrike">
                          <a:solidFill>
                            <a:srgbClr val="333333"/>
                          </a:solidFill>
                          <a:effectLst/>
                          <a:latin typeface="Arial" panose="020B0604020202020204" pitchFamily="34" charset="0"/>
                        </a:rPr>
                        <a:t>Contratación del servicio de abastecimiento de combustibles gasolina extra y diesel  para la flota vehicular de la agencia metropolitana de tránsito AMT</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a:solidFill>
                            <a:srgbClr val="333333"/>
                          </a:solidFill>
                          <a:effectLst/>
                          <a:latin typeface="Arial" panose="020B0604020202020204" pitchFamily="34" charset="0"/>
                        </a:rPr>
                        <a:t>El parque automotor de la AMT es de 128 vehículos y 640 motocicletas, los cuales por la naturaleza de las funciones asignadas a la AMT trabajan 24 horas, los 7 días de la semana y son destinados para la atención de siniestros de tránsito y eventos que afecten a la movilidad en el DMQ. Sin combustibles, la flota vehicular se no podría operar circular afectando directamente a la gestión básica de la AMT. </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$150,000.00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08853170"/>
                  </a:ext>
                </a:extLst>
              </a:tr>
              <a:tr h="306032">
                <a:tc>
                  <a:txBody>
                    <a:bodyPr/>
                    <a:lstStyle/>
                    <a:p>
                      <a:pPr algn="l" fontAlgn="ctr"/>
                      <a:r>
                        <a:rPr lang="es-MX" sz="900" b="0" i="0" u="none" strike="noStrike">
                          <a:solidFill>
                            <a:srgbClr val="333333"/>
                          </a:solidFill>
                          <a:effectLst/>
                          <a:latin typeface="Arial" panose="020B0604020202020204" pitchFamily="34" charset="0"/>
                        </a:rPr>
                        <a:t>Adquisición de neumáticos para motocicletas de la AMT</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a:solidFill>
                            <a:srgbClr val="333333"/>
                          </a:solidFill>
                          <a:effectLst/>
                          <a:latin typeface="Arial" panose="020B0604020202020204" pitchFamily="34" charset="0"/>
                        </a:rPr>
                        <a:t>Los vehículos de la AMT (patrulleros y motocicletas) constituyen herramientas fundamentales para para la atención de siniestros de tránsito y eventos que afecten a la movilidad en el DMQ. El buen estado de los mismos precautela la integridad de los funcionarios y de los vehículos.</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$220,000.00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7410693"/>
                  </a:ext>
                </a:extLst>
              </a:tr>
              <a:tr h="431043">
                <a:tc>
                  <a:txBody>
                    <a:bodyPr/>
                    <a:lstStyle/>
                    <a:p>
                      <a:pPr algn="l" fontAlgn="ctr"/>
                      <a:r>
                        <a:rPr lang="es-MX" sz="900" b="0" i="0" u="none" strike="noStrike" dirty="0">
                          <a:solidFill>
                            <a:srgbClr val="333333"/>
                          </a:solidFill>
                          <a:effectLst/>
                          <a:latin typeface="Arial" panose="020B0604020202020204" pitchFamily="34" charset="0"/>
                        </a:rPr>
                        <a:t>Adquisición de Equipos de protección y armas no letales facultadas por el COESCOP</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a:solidFill>
                            <a:srgbClr val="333333"/>
                          </a:solidFill>
                          <a:effectLst/>
                          <a:latin typeface="Arial" panose="020B0604020202020204" pitchFamily="34" charset="0"/>
                        </a:rPr>
                        <a:t>El personal Operativo de la AMT, requiere de elementos que permitan salvaguardar la integridad de los funcionarios, ya que los mismos desempeñan sus labores en condiciones riesgo y con ciudadanos de diversa reacción y estado (etílico, bajo efectos de drogas) armas  ESTABLECIDAS  EN POR EL MINISTERIO DEL INTERIOR EN EL ACUERDO MINISTERIAL 0116, Y LA OPTIMIZACIÓN DEL CONTRATO DE MANTENIMIENTO </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333333"/>
                          </a:solidFill>
                          <a:effectLst/>
                          <a:latin typeface="Arial" panose="020B0604020202020204" pitchFamily="34" charset="0"/>
                        </a:rPr>
                        <a:t>$264,000.00</a:t>
                      </a:r>
                    </a:p>
                  </a:txBody>
                  <a:tcPr marL="4445" marR="4445" marT="4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1995440"/>
                  </a:ext>
                </a:extLst>
              </a:tr>
            </a:tbl>
          </a:graphicData>
        </a:graphic>
      </p:graphicFrame>
    </p:spTree>
    <p:extLst>
      <p:ext uri="{BB962C8B-B14F-4D97-AF65-F5344CB8AC3E}">
        <p14:creationId xmlns:p14="http://schemas.microsoft.com/office/powerpoint/2010/main" val="1816511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Imagen 5">
            <a:extLst>
              <a:ext uri="{FF2B5EF4-FFF2-40B4-BE49-F238E27FC236}">
                <a16:creationId xmlns:a16="http://schemas.microsoft.com/office/drawing/2014/main" id="{880077F3-EC58-4909-BF46-FCCA4876FE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3688" y="5807075"/>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agen 6">
            <a:extLst>
              <a:ext uri="{FF2B5EF4-FFF2-40B4-BE49-F238E27FC236}">
                <a16:creationId xmlns:a16="http://schemas.microsoft.com/office/drawing/2014/main" id="{F0463E22-759A-4FC7-8E49-D91CBAFE75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210300"/>
            <a:ext cx="10093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0" y="192028"/>
            <a:ext cx="9504608" cy="553475"/>
          </a:xfrm>
          <a:prstGeom prst="rect">
            <a:avLst/>
          </a:prstGeom>
          <a:solidFill>
            <a:srgbClr val="32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8" name="Rectángulo 7"/>
          <p:cNvSpPr/>
          <p:nvPr/>
        </p:nvSpPr>
        <p:spPr>
          <a:xfrm>
            <a:off x="368506" y="241649"/>
            <a:ext cx="9263174" cy="454235"/>
          </a:xfrm>
          <a:prstGeom prst="rect">
            <a:avLst/>
          </a:prstGeom>
          <a:noFill/>
        </p:spPr>
        <p:txBody>
          <a:bodyPr wrap="square" lIns="84083" tIns="42041" rIns="84083" bIns="42041">
            <a:spAutoFit/>
          </a:bodyPr>
          <a:lstStyle/>
          <a:p>
            <a:pPr algn="ctr" fontAlgn="t"/>
            <a:r>
              <a:rPr lang="es-EC" sz="2400" b="1" dirty="0">
                <a:solidFill>
                  <a:schemeClr val="bg1"/>
                </a:solidFill>
                <a:latin typeface="Arial Narrow" panose="020B0606020202030204" pitchFamily="34" charset="0"/>
              </a:rPr>
              <a:t>RUBROS DE RECAUDACIÓN MUNICIPIO DE QUITO , EPMMOP, ANT, AMT</a:t>
            </a:r>
          </a:p>
        </p:txBody>
      </p:sp>
      <p:graphicFrame>
        <p:nvGraphicFramePr>
          <p:cNvPr id="6" name="Tabla 5"/>
          <p:cNvGraphicFramePr>
            <a:graphicFrameLocks noGrp="1"/>
          </p:cNvGraphicFramePr>
          <p:nvPr>
            <p:extLst>
              <p:ext uri="{D42A27DB-BD31-4B8C-83A1-F6EECF244321}">
                <p14:modId xmlns:p14="http://schemas.microsoft.com/office/powerpoint/2010/main" val="2408224314"/>
              </p:ext>
            </p:extLst>
          </p:nvPr>
        </p:nvGraphicFramePr>
        <p:xfrm>
          <a:off x="1209674" y="1099109"/>
          <a:ext cx="8940165" cy="4494890"/>
        </p:xfrm>
        <a:graphic>
          <a:graphicData uri="http://schemas.openxmlformats.org/drawingml/2006/table">
            <a:tbl>
              <a:tblPr/>
              <a:tblGrid>
                <a:gridCol w="2659332">
                  <a:extLst>
                    <a:ext uri="{9D8B030D-6E8A-4147-A177-3AD203B41FA5}">
                      <a16:colId xmlns:a16="http://schemas.microsoft.com/office/drawing/2014/main" val="1715067932"/>
                    </a:ext>
                  </a:extLst>
                </a:gridCol>
                <a:gridCol w="1804069">
                  <a:extLst>
                    <a:ext uri="{9D8B030D-6E8A-4147-A177-3AD203B41FA5}">
                      <a16:colId xmlns:a16="http://schemas.microsoft.com/office/drawing/2014/main" val="3776331363"/>
                    </a:ext>
                  </a:extLst>
                </a:gridCol>
                <a:gridCol w="2565787">
                  <a:extLst>
                    <a:ext uri="{9D8B030D-6E8A-4147-A177-3AD203B41FA5}">
                      <a16:colId xmlns:a16="http://schemas.microsoft.com/office/drawing/2014/main" val="3503338616"/>
                    </a:ext>
                  </a:extLst>
                </a:gridCol>
                <a:gridCol w="908716">
                  <a:extLst>
                    <a:ext uri="{9D8B030D-6E8A-4147-A177-3AD203B41FA5}">
                      <a16:colId xmlns:a16="http://schemas.microsoft.com/office/drawing/2014/main" val="2932296161"/>
                    </a:ext>
                  </a:extLst>
                </a:gridCol>
                <a:gridCol w="1002261">
                  <a:extLst>
                    <a:ext uri="{9D8B030D-6E8A-4147-A177-3AD203B41FA5}">
                      <a16:colId xmlns:a16="http://schemas.microsoft.com/office/drawing/2014/main" val="1133491490"/>
                    </a:ext>
                  </a:extLst>
                </a:gridCol>
              </a:tblGrid>
              <a:tr h="299850">
                <a:tc gridSpan="5">
                  <a:txBody>
                    <a:bodyPr/>
                    <a:lstStyle/>
                    <a:p>
                      <a:pPr algn="ctr" fontAlgn="t"/>
                      <a:r>
                        <a:rPr lang="es-EC" sz="1200" b="1" i="0" u="none" strike="noStrike" dirty="0">
                          <a:solidFill>
                            <a:srgbClr val="000000"/>
                          </a:solidFill>
                          <a:effectLst/>
                          <a:latin typeface="Arial Narrow" panose="020B0606020202030204" pitchFamily="34" charset="0"/>
                        </a:rPr>
                        <a:t>AGENCIA METROPOLITANA DE TRÁNSITO</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78143384"/>
                  </a:ext>
                </a:extLst>
              </a:tr>
              <a:tr h="374813">
                <a:tc gridSpan="5">
                  <a:txBody>
                    <a:bodyPr/>
                    <a:lstStyle/>
                    <a:p>
                      <a:pPr algn="ctr" fontAlgn="t"/>
                      <a:r>
                        <a:rPr lang="es-EC" sz="1200" b="1" i="0" u="none" strike="noStrike" dirty="0">
                          <a:solidFill>
                            <a:srgbClr val="000000"/>
                          </a:solidFill>
                          <a:effectLst/>
                          <a:latin typeface="Arial Narrow" panose="020B0606020202030204" pitchFamily="34" charset="0"/>
                        </a:rPr>
                        <a:t>RUBROS DE RECAUDACIÓN MUNICIPIO DE QUITO , EPMMOP, ANT, AMT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739343412"/>
                  </a:ext>
                </a:extLst>
              </a:tr>
              <a:tr h="374813">
                <a:tc gridSpan="5">
                  <a:txBody>
                    <a:bodyPr/>
                    <a:lstStyle/>
                    <a:p>
                      <a:pPr algn="ctr" fontAlgn="t"/>
                      <a:r>
                        <a:rPr lang="es-EC" sz="1200" b="1" i="0" u="none" strike="noStrike">
                          <a:solidFill>
                            <a:srgbClr val="000000"/>
                          </a:solidFill>
                          <a:effectLst/>
                          <a:latin typeface="Arial Narrow" panose="020B0606020202030204" pitchFamily="34" charset="0"/>
                        </a:rPr>
                        <a:t>REFERENCIA DEL AÑO 2019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09904883"/>
                  </a:ext>
                </a:extLst>
              </a:tr>
              <a:tr h="599701">
                <a:tc>
                  <a:txBody>
                    <a:bodyPr/>
                    <a:lstStyle/>
                    <a:p>
                      <a:pPr algn="ctr" fontAlgn="ctr"/>
                      <a:r>
                        <a:rPr lang="es-EC" sz="1200" b="1" i="0" u="none" strike="noStrike">
                          <a:solidFill>
                            <a:srgbClr val="000000"/>
                          </a:solidFill>
                          <a:effectLst/>
                          <a:latin typeface="Arial Narrow" panose="020B0606020202030204" pitchFamily="34" charset="0"/>
                        </a:rPr>
                        <a:t>DEPENDENCIA GENERADORA DEL INGRESO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1" i="0" u="none" strike="noStrike">
                          <a:solidFill>
                            <a:srgbClr val="000000"/>
                          </a:solidFill>
                          <a:effectLst/>
                          <a:latin typeface="Arial Narrow" panose="020B0606020202030204" pitchFamily="34" charset="0"/>
                        </a:rPr>
                        <a:t>DEPENDENCIA RECUADADORA DEL INGRESO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1" i="0" u="none" strike="noStrike">
                          <a:solidFill>
                            <a:srgbClr val="000000"/>
                          </a:solidFill>
                          <a:effectLst/>
                          <a:latin typeface="Arial Narrow" panose="020B0606020202030204" pitchFamily="34" charset="0"/>
                        </a:rPr>
                        <a:t>RUBRO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1" i="0" u="none" strike="noStrike">
                          <a:solidFill>
                            <a:srgbClr val="000000"/>
                          </a:solidFill>
                          <a:effectLst/>
                          <a:latin typeface="Arial Narrow" panose="020B0606020202030204" pitchFamily="34" charset="0"/>
                        </a:rPr>
                        <a:t>SISTEMA DE RECAUDACIÓN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C" sz="1200" b="1" i="0" u="none" strike="noStrike">
                          <a:solidFill>
                            <a:srgbClr val="000000"/>
                          </a:solidFill>
                          <a:effectLst/>
                          <a:latin typeface="Arial Narrow" panose="020B0606020202030204" pitchFamily="34" charset="0"/>
                        </a:rPr>
                        <a:t>VALOR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030017358"/>
                  </a:ext>
                </a:extLst>
              </a:tr>
              <a:tr h="599701">
                <a:tc>
                  <a:txBody>
                    <a:bodyPr/>
                    <a:lstStyle/>
                    <a:p>
                      <a:pPr algn="l" fontAlgn="ctr"/>
                      <a:r>
                        <a:rPr lang="es-MX" sz="1200" b="0" i="0" u="none" strike="noStrike">
                          <a:solidFill>
                            <a:srgbClr val="000000"/>
                          </a:solidFill>
                          <a:effectLst/>
                          <a:latin typeface="Arial Narrow" panose="020B0606020202030204" pitchFamily="34" charset="0"/>
                        </a:rPr>
                        <a:t>DIRECCIÓN DE REGISTRO Y ADMINISTRACIÓN VEHICULAR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Arial Narrow" panose="020B0606020202030204" pitchFamily="34" charset="0"/>
                        </a:rPr>
                        <a:t>MUNICIPIO DE QUITO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Arial Narrow" panose="020B0606020202030204" pitchFamily="34" charset="0"/>
                        </a:rPr>
                        <a:t>RECAUDACIÓN RUBROS RTV POR </a:t>
                      </a:r>
                      <a:r>
                        <a:rPr lang="es-MX" sz="1200" b="0" i="0" u="none" strike="noStrike" dirty="0" smtClean="0">
                          <a:solidFill>
                            <a:srgbClr val="000000"/>
                          </a:solidFill>
                          <a:effectLst/>
                          <a:latin typeface="Arial Narrow" panose="020B0606020202030204" pitchFamily="34" charset="0"/>
                        </a:rPr>
                        <a:t>REVISIÓN Y MULTAS</a:t>
                      </a:r>
                      <a:endParaRPr lang="es-MX" sz="1200" b="0" i="0" u="none" strike="noStrike" dirty="0">
                        <a:solidFill>
                          <a:srgbClr val="000000"/>
                        </a:solidFill>
                        <a:effectLst/>
                        <a:latin typeface="Arial Narrow" panose="020B0606020202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Narrow" panose="020B0606020202030204" pitchFamily="34" charset="0"/>
                        </a:rPr>
                        <a:t>SAO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200" b="0" i="0" u="none" strike="noStrike" dirty="0" smtClean="0">
                          <a:solidFill>
                            <a:srgbClr val="000000"/>
                          </a:solidFill>
                          <a:effectLst/>
                          <a:latin typeface="Arial Narrow" panose="020B0606020202030204" pitchFamily="34" charset="0"/>
                        </a:rPr>
                        <a:t>     </a:t>
                      </a:r>
                      <a:r>
                        <a:rPr lang="es-EC" sz="1200" b="0" i="0" u="none" strike="noStrike" dirty="0">
                          <a:solidFill>
                            <a:srgbClr val="000000"/>
                          </a:solidFill>
                          <a:effectLst/>
                          <a:latin typeface="Arial Narrow" panose="020B0606020202030204" pitchFamily="34" charset="0"/>
                        </a:rPr>
                        <a:t>21,470,698.85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109312"/>
                  </a:ext>
                </a:extLst>
              </a:tr>
              <a:tr h="299850">
                <a:tc>
                  <a:txBody>
                    <a:bodyPr/>
                    <a:lstStyle/>
                    <a:p>
                      <a:pPr algn="l" fontAlgn="ctr"/>
                      <a:r>
                        <a:rPr lang="es-EC" sz="1200" b="0" i="0" u="none" strike="noStrike">
                          <a:solidFill>
                            <a:srgbClr val="000000"/>
                          </a:solidFill>
                          <a:effectLst/>
                          <a:latin typeface="Arial Narrow" panose="020B0606020202030204" pitchFamily="34" charset="0"/>
                        </a:rPr>
                        <a:t>COORDINACIÓN DE INFRACCIONES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Narrow" panose="020B0606020202030204" pitchFamily="34" charset="0"/>
                        </a:rPr>
                        <a:t>MUNICIPIO DE QUITO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Arial Narrow" panose="020B0606020202030204" pitchFamily="34" charset="0"/>
                        </a:rPr>
                        <a:t>MULTAS POR INFRACCIONES DE TRÁNSITO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Narrow" panose="020B0606020202030204" pitchFamily="34" charset="0"/>
                        </a:rPr>
                        <a:t>AXIS CLOUD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200" b="0" i="0" u="none" strike="noStrike" dirty="0" smtClean="0">
                          <a:solidFill>
                            <a:srgbClr val="000000"/>
                          </a:solidFill>
                          <a:effectLst/>
                          <a:latin typeface="Arial Narrow" panose="020B0606020202030204" pitchFamily="34" charset="0"/>
                        </a:rPr>
                        <a:t>     </a:t>
                      </a:r>
                      <a:r>
                        <a:rPr lang="es-EC" sz="1200" b="0" i="0" u="none" strike="noStrike" dirty="0">
                          <a:solidFill>
                            <a:srgbClr val="000000"/>
                          </a:solidFill>
                          <a:effectLst/>
                          <a:latin typeface="Arial Narrow" panose="020B0606020202030204" pitchFamily="34" charset="0"/>
                        </a:rPr>
                        <a:t>41,191,276.13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129711"/>
                  </a:ext>
                </a:extLst>
              </a:tr>
              <a:tr h="899551">
                <a:tc>
                  <a:txBody>
                    <a:bodyPr/>
                    <a:lstStyle/>
                    <a:p>
                      <a:pPr algn="l" fontAlgn="ctr"/>
                      <a:r>
                        <a:rPr lang="es-EC" sz="1200" b="0" i="0" u="none" strike="noStrike">
                          <a:solidFill>
                            <a:srgbClr val="000000"/>
                          </a:solidFill>
                          <a:effectLst/>
                          <a:latin typeface="Arial Narrow" panose="020B0606020202030204" pitchFamily="34" charset="0"/>
                        </a:rPr>
                        <a:t>DIRECCIÓN DE FISCALIZACIÓN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Arial Narrow" panose="020B0606020202030204" pitchFamily="34" charset="0"/>
                        </a:rPr>
                        <a:t>EPMMOP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1200" b="0" i="0" u="none" strike="noStrike" dirty="0">
                          <a:solidFill>
                            <a:srgbClr val="000000"/>
                          </a:solidFill>
                          <a:effectLst/>
                          <a:latin typeface="Arial Narrow" panose="020B0606020202030204" pitchFamily="34" charset="0"/>
                        </a:rPr>
                        <a:t>MULTAS POR PICO Y PLACA/MULTA POR MAL ESTACIONADOS Y MULTA POR ILEGALES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Narrow" panose="020B0606020202030204" pitchFamily="34" charset="0"/>
                        </a:rPr>
                        <a:t>SAO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200" b="0" i="0" u="none" strike="noStrike" dirty="0" smtClean="0">
                          <a:solidFill>
                            <a:srgbClr val="000000"/>
                          </a:solidFill>
                          <a:effectLst/>
                          <a:latin typeface="Arial Narrow" panose="020B0606020202030204" pitchFamily="34" charset="0"/>
                        </a:rPr>
                        <a:t>            </a:t>
                      </a:r>
                      <a:r>
                        <a:rPr lang="es-EC" sz="1200" b="0" i="0" u="none" strike="noStrike" dirty="0">
                          <a:solidFill>
                            <a:srgbClr val="000000"/>
                          </a:solidFill>
                          <a:effectLst/>
                          <a:latin typeface="Arial Narrow" panose="020B0606020202030204" pitchFamily="34" charset="0"/>
                        </a:rPr>
                        <a:t>43,065.24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572773"/>
                  </a:ext>
                </a:extLst>
              </a:tr>
              <a:tr h="599701">
                <a:tc>
                  <a:txBody>
                    <a:bodyPr/>
                    <a:lstStyle/>
                    <a:p>
                      <a:pPr algn="l" fontAlgn="ctr"/>
                      <a:r>
                        <a:rPr lang="es-EC" sz="1200" b="0" i="0" u="none" strike="noStrike">
                          <a:solidFill>
                            <a:srgbClr val="000000"/>
                          </a:solidFill>
                          <a:effectLst/>
                          <a:latin typeface="Arial Narrow" panose="020B0606020202030204" pitchFamily="34" charset="0"/>
                        </a:rPr>
                        <a:t>AMT- DRAV</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Narrow" panose="020B0606020202030204" pitchFamily="34" charset="0"/>
                        </a:rPr>
                        <a:t>AMT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Narrow" panose="020B0606020202030204" pitchFamily="34" charset="0"/>
                        </a:rPr>
                        <a:t>CERTIFICADOS, CALENDARIZACIÓN, DUPLICADOS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Arial Narrow" panose="020B0606020202030204" pitchFamily="34" charset="0"/>
                        </a:rPr>
                        <a:t>AS 400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200" b="0" i="0" u="none" strike="noStrike" dirty="0" smtClean="0">
                          <a:solidFill>
                            <a:srgbClr val="000000"/>
                          </a:solidFill>
                          <a:effectLst/>
                          <a:latin typeface="Arial Narrow" panose="020B0606020202030204" pitchFamily="34" charset="0"/>
                        </a:rPr>
                        <a:t>       </a:t>
                      </a:r>
                      <a:r>
                        <a:rPr lang="es-EC" sz="1200" b="0" i="0" u="none" strike="noStrike" dirty="0">
                          <a:solidFill>
                            <a:srgbClr val="000000"/>
                          </a:solidFill>
                          <a:effectLst/>
                          <a:latin typeface="Arial Narrow" panose="020B0606020202030204" pitchFamily="34" charset="0"/>
                        </a:rPr>
                        <a:t>5,861,707.40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739734"/>
                  </a:ext>
                </a:extLst>
              </a:tr>
              <a:tr h="299850">
                <a:tc gridSpan="4">
                  <a:txBody>
                    <a:bodyPr/>
                    <a:lstStyle/>
                    <a:p>
                      <a:pPr algn="ctr" fontAlgn="ctr"/>
                      <a:r>
                        <a:rPr lang="es-MX" sz="1200" b="1" i="0" u="none" strike="noStrike">
                          <a:solidFill>
                            <a:srgbClr val="000000"/>
                          </a:solidFill>
                          <a:effectLst/>
                          <a:latin typeface="Arial Narrow" panose="020B0606020202030204" pitchFamily="34" charset="0"/>
                        </a:rPr>
                        <a:t>INFORMACIÓN DE VALORES DE ENERO A DICIEMBRE 2019 RECAUDADOS POR EL MDMQ Y AMT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fontAlgn="ctr"/>
                      <a:r>
                        <a:rPr lang="es-EC" sz="1200" b="1" i="0" u="none" strike="noStrike" dirty="0">
                          <a:solidFill>
                            <a:srgbClr val="000000"/>
                          </a:solidFill>
                          <a:effectLst/>
                          <a:latin typeface="Arial Narrow" panose="020B0606020202030204" pitchFamily="34" charset="0"/>
                        </a:rPr>
                        <a:t>      68,566,747.62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490250713"/>
                  </a:ext>
                </a:extLst>
              </a:tr>
            </a:tbl>
          </a:graphicData>
        </a:graphic>
      </p:graphicFrame>
    </p:spTree>
    <p:extLst>
      <p:ext uri="{BB962C8B-B14F-4D97-AF65-F5344CB8AC3E}">
        <p14:creationId xmlns:p14="http://schemas.microsoft.com/office/powerpoint/2010/main" val="4188376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2028"/>
            <a:ext cx="10337074" cy="553475"/>
          </a:xfrm>
          <a:prstGeom prst="rect">
            <a:avLst/>
          </a:prstGeom>
          <a:solidFill>
            <a:srgbClr val="32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563879" y="201176"/>
            <a:ext cx="6946694" cy="823567"/>
          </a:xfrm>
          <a:prstGeom prst="rect">
            <a:avLst/>
          </a:prstGeom>
          <a:noFill/>
        </p:spPr>
        <p:txBody>
          <a:bodyPr wrap="square" lIns="84083" tIns="42041" rIns="84083" bIns="42041">
            <a:spAutoFit/>
          </a:bodyPr>
          <a:lstStyle/>
          <a:p>
            <a:pPr algn="just"/>
            <a:r>
              <a:rPr lang="es-EC" sz="2400" b="1" dirty="0" smtClean="0">
                <a:solidFill>
                  <a:schemeClr val="bg1"/>
                </a:solidFill>
                <a:latin typeface="Century Gothic" panose="020B0502020202020204" pitchFamily="34" charset="0"/>
              </a:rPr>
              <a:t>ANTEPROYECTO POA AMT </a:t>
            </a:r>
            <a:r>
              <a:rPr lang="es-EC" sz="2400" b="1" dirty="0">
                <a:solidFill>
                  <a:schemeClr val="bg1"/>
                </a:solidFill>
                <a:latin typeface="Century Gothic" panose="020B0502020202020204" pitchFamily="34" charset="0"/>
              </a:rPr>
              <a:t>2021</a:t>
            </a:r>
          </a:p>
          <a:p>
            <a:pPr algn="just"/>
            <a:endParaRPr lang="es-EC" sz="2400" b="1" dirty="0" smtClean="0">
              <a:solidFill>
                <a:schemeClr val="bg1"/>
              </a:solidFill>
              <a:latin typeface="Century Gothic" panose="020B0502020202020204" pitchFamily="34" charset="0"/>
            </a:endParaRPr>
          </a:p>
        </p:txBody>
      </p:sp>
      <p:pic>
        <p:nvPicPr>
          <p:cNvPr id="6" name="Imagen 5">
            <a:extLst>
              <a:ext uri="{FF2B5EF4-FFF2-40B4-BE49-F238E27FC236}">
                <a16:creationId xmlns:a16="http://schemas.microsoft.com/office/drawing/2014/main" id="{880077F3-EC58-4909-BF46-FCCA4876FE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3688" y="5807075"/>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F0463E22-759A-4FC7-8E49-D91CBAFE75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 r="16756" b="-179057"/>
          <a:stretch>
            <a:fillRect/>
          </a:stretch>
        </p:blipFill>
        <p:spPr bwMode="auto">
          <a:xfrm>
            <a:off x="360363" y="6210300"/>
            <a:ext cx="10093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Tabla 24"/>
          <p:cNvGraphicFramePr>
            <a:graphicFrameLocks noGrp="1"/>
          </p:cNvGraphicFramePr>
          <p:nvPr>
            <p:extLst>
              <p:ext uri="{D42A27DB-BD31-4B8C-83A1-F6EECF244321}">
                <p14:modId xmlns:p14="http://schemas.microsoft.com/office/powerpoint/2010/main" val="2611605332"/>
              </p:ext>
            </p:extLst>
          </p:nvPr>
        </p:nvGraphicFramePr>
        <p:xfrm>
          <a:off x="741680" y="1024743"/>
          <a:ext cx="9489441" cy="5210669"/>
        </p:xfrm>
        <a:graphic>
          <a:graphicData uri="http://schemas.openxmlformats.org/drawingml/2006/table">
            <a:tbl>
              <a:tblPr/>
              <a:tblGrid>
                <a:gridCol w="3849033">
                  <a:extLst>
                    <a:ext uri="{9D8B030D-6E8A-4147-A177-3AD203B41FA5}">
                      <a16:colId xmlns:a16="http://schemas.microsoft.com/office/drawing/2014/main" val="933424086"/>
                    </a:ext>
                  </a:extLst>
                </a:gridCol>
                <a:gridCol w="3849033">
                  <a:extLst>
                    <a:ext uri="{9D8B030D-6E8A-4147-A177-3AD203B41FA5}">
                      <a16:colId xmlns:a16="http://schemas.microsoft.com/office/drawing/2014/main" val="728712233"/>
                    </a:ext>
                  </a:extLst>
                </a:gridCol>
                <a:gridCol w="1791375">
                  <a:extLst>
                    <a:ext uri="{9D8B030D-6E8A-4147-A177-3AD203B41FA5}">
                      <a16:colId xmlns:a16="http://schemas.microsoft.com/office/drawing/2014/main" val="3211689043"/>
                    </a:ext>
                  </a:extLst>
                </a:gridCol>
              </a:tblGrid>
              <a:tr h="188832">
                <a:tc>
                  <a:txBody>
                    <a:bodyPr/>
                    <a:lstStyle/>
                    <a:p>
                      <a:pPr algn="ctr" fontAlgn="ctr"/>
                      <a:r>
                        <a:rPr lang="es-EC" sz="1400" b="1" i="0" u="none" strike="noStrike" dirty="0">
                          <a:solidFill>
                            <a:srgbClr val="000000"/>
                          </a:solidFill>
                          <a:effectLst/>
                          <a:latin typeface="Calibri" panose="020F0502020204030204" pitchFamily="34" charset="0"/>
                        </a:rPr>
                        <a:t>PROYECTO</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400" b="1" i="0" u="none" strike="noStrike">
                          <a:solidFill>
                            <a:srgbClr val="000000"/>
                          </a:solidFill>
                          <a:effectLst/>
                          <a:latin typeface="Calibri" panose="020F0502020204030204" pitchFamily="34" charset="0"/>
                        </a:rPr>
                        <a:t>PRODUCTO</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EC" sz="1400" b="1" i="0" u="none" strike="noStrike">
                          <a:solidFill>
                            <a:srgbClr val="000000"/>
                          </a:solidFill>
                          <a:effectLst/>
                          <a:latin typeface="Calibri" panose="020F0502020204030204" pitchFamily="34" charset="0"/>
                        </a:rPr>
                        <a:t>MONTO 2021</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3121627143"/>
                  </a:ext>
                </a:extLst>
              </a:tr>
              <a:tr h="513847">
                <a:tc rowSpan="5">
                  <a:txBody>
                    <a:bodyPr/>
                    <a:lstStyle/>
                    <a:p>
                      <a:pPr algn="l" fontAlgn="ctr"/>
                      <a:r>
                        <a:rPr lang="es-MX" sz="1400" b="0" i="0" u="none" strike="noStrike" dirty="0">
                          <a:solidFill>
                            <a:srgbClr val="000000"/>
                          </a:solidFill>
                          <a:effectLst/>
                          <a:latin typeface="Calibri" panose="020F0502020204030204" pitchFamily="34" charset="0"/>
                        </a:rPr>
                        <a:t>FORTALECIMIENTO DE LA  SEGURIDAD VIAL  Y CONTROL DE TRÁNSITO EN EL DISTRITO METROPOLITANO DE QUITO</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Calibri" panose="020F0502020204030204" pitchFamily="34" charset="0"/>
                        </a:rPr>
                        <a:t>Auditorias de seguridad vial realizadas</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$33,474.56</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571508"/>
                  </a:ext>
                </a:extLst>
              </a:tr>
              <a:tr h="633745">
                <a:tc vMerge="1">
                  <a:txBody>
                    <a:bodyPr/>
                    <a:lstStyle/>
                    <a:p>
                      <a:endParaRPr lang="es-EC"/>
                    </a:p>
                  </a:txBody>
                  <a:tcPr/>
                </a:tc>
                <a:tc>
                  <a:txBody>
                    <a:bodyPr/>
                    <a:lstStyle/>
                    <a:p>
                      <a:pPr algn="l" fontAlgn="ctr"/>
                      <a:r>
                        <a:rPr lang="es-MX" sz="1400" b="0" i="0" u="none" strike="noStrike">
                          <a:solidFill>
                            <a:srgbClr val="000000"/>
                          </a:solidFill>
                          <a:effectLst/>
                          <a:latin typeface="Calibri" panose="020F0502020204030204" pitchFamily="34" charset="0"/>
                        </a:rPr>
                        <a:t>Plan de capacitación de Seguridad vial dirigido a los actores viales ejecutado</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$14,291.20</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967549"/>
                  </a:ext>
                </a:extLst>
              </a:tr>
              <a:tr h="864975">
                <a:tc vMerge="1">
                  <a:txBody>
                    <a:bodyPr/>
                    <a:lstStyle/>
                    <a:p>
                      <a:endParaRPr lang="es-EC"/>
                    </a:p>
                  </a:txBody>
                  <a:tcPr/>
                </a:tc>
                <a:tc>
                  <a:txBody>
                    <a:bodyPr/>
                    <a:lstStyle/>
                    <a:p>
                      <a:pPr algn="l" fontAlgn="ctr"/>
                      <a:r>
                        <a:rPr lang="es-EC" sz="1400" b="0" i="0" u="none" strike="noStrike" dirty="0">
                          <a:solidFill>
                            <a:srgbClr val="000000"/>
                          </a:solidFill>
                          <a:effectLst/>
                          <a:latin typeface="Calibri" panose="020F0502020204030204" pitchFamily="34" charset="0"/>
                        </a:rPr>
                        <a:t>Dispositivos estáticos y móviles de control de tránsito (operativos) ejecutados</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$5,849,249.13</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4193266"/>
                  </a:ext>
                </a:extLst>
              </a:tr>
              <a:tr h="616617">
                <a:tc vMerge="1">
                  <a:txBody>
                    <a:bodyPr/>
                    <a:lstStyle/>
                    <a:p>
                      <a:endParaRPr lang="es-EC"/>
                    </a:p>
                  </a:txBody>
                  <a:tcPr/>
                </a:tc>
                <a:tc>
                  <a:txBody>
                    <a:bodyPr/>
                    <a:lstStyle/>
                    <a:p>
                      <a:pPr algn="l" fontAlgn="ctr"/>
                      <a:r>
                        <a:rPr lang="es-MX" sz="1400" b="0" i="0" u="none" strike="noStrike" dirty="0">
                          <a:solidFill>
                            <a:srgbClr val="000000"/>
                          </a:solidFill>
                          <a:effectLst/>
                          <a:latin typeface="Calibri" panose="020F0502020204030204" pitchFamily="34" charset="0"/>
                        </a:rPr>
                        <a:t>Servicio de matriculación vehicular en el Distrito Metropolitano de Quito</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$102,985.11</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9306748"/>
                  </a:ext>
                </a:extLst>
              </a:tr>
              <a:tr h="411078">
                <a:tc vMerge="1">
                  <a:txBody>
                    <a:bodyPr/>
                    <a:lstStyle/>
                    <a:p>
                      <a:endParaRPr lang="es-EC"/>
                    </a:p>
                  </a:txBody>
                  <a:tcPr/>
                </a:tc>
                <a:tc>
                  <a:txBody>
                    <a:bodyPr/>
                    <a:lstStyle/>
                    <a:p>
                      <a:pPr algn="l" fontAlgn="ctr"/>
                      <a:r>
                        <a:rPr lang="es-MX" sz="1400" b="0" i="0" u="none" strike="noStrike">
                          <a:solidFill>
                            <a:srgbClr val="000000"/>
                          </a:solidFill>
                          <a:effectLst/>
                          <a:latin typeface="Calibri" panose="020F0502020204030204" pitchFamily="34" charset="0"/>
                        </a:rPr>
                        <a:t>Servicio de RTV en el Distrito Metropolitano de Quito</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$7,400,000.00</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988685"/>
                  </a:ext>
                </a:extLst>
              </a:tr>
              <a:tr h="385385">
                <a:tc gridSpan="2">
                  <a:txBody>
                    <a:bodyPr/>
                    <a:lstStyle/>
                    <a:p>
                      <a:pPr algn="ctr" fontAlgn="ctr"/>
                      <a:r>
                        <a:rPr lang="es-EC" sz="1400" b="1" i="0" u="none" strike="noStrike">
                          <a:solidFill>
                            <a:srgbClr val="000000"/>
                          </a:solidFill>
                          <a:effectLst/>
                          <a:latin typeface="Calibri" panose="020F0502020204030204" pitchFamily="34" charset="0"/>
                        </a:rPr>
                        <a:t>TOTAL GASTO DE INVERSIÓN</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fontAlgn="b"/>
                      <a:r>
                        <a:rPr lang="es-EC" sz="1400" b="1" i="0" u="none" strike="noStrike" dirty="0">
                          <a:solidFill>
                            <a:srgbClr val="000000"/>
                          </a:solidFill>
                          <a:effectLst/>
                          <a:latin typeface="Calibri" panose="020F0502020204030204" pitchFamily="34" charset="0"/>
                        </a:rPr>
                        <a:t>$13,400,000.00</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895356"/>
                  </a:ext>
                </a:extLst>
              </a:tr>
              <a:tr h="385385">
                <a:tc>
                  <a:txBody>
                    <a:bodyPr/>
                    <a:lstStyle/>
                    <a:p>
                      <a:pPr algn="l" fontAlgn="b"/>
                      <a:r>
                        <a:rPr lang="es-EC" sz="1400" b="0" i="0" u="none" strike="noStrike">
                          <a:solidFill>
                            <a:srgbClr val="000000"/>
                          </a:solidFill>
                          <a:effectLst/>
                          <a:latin typeface="Calibri" panose="020F0502020204030204" pitchFamily="34" charset="0"/>
                        </a:rPr>
                        <a:t>GASTOS ADMINISTRATIVOS</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Gastos Administrativos Ejecutados</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 $ 3,273,000.00 </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428673"/>
                  </a:ext>
                </a:extLst>
              </a:tr>
              <a:tr h="385385">
                <a:tc>
                  <a:txBody>
                    <a:bodyPr/>
                    <a:lstStyle/>
                    <a:p>
                      <a:pPr algn="l" fontAlgn="b"/>
                      <a:r>
                        <a:rPr lang="es-EC" sz="1400" b="0" i="0" u="none" strike="noStrike">
                          <a:solidFill>
                            <a:srgbClr val="000000"/>
                          </a:solidFill>
                          <a:effectLst/>
                          <a:latin typeface="Calibri" panose="020F0502020204030204" pitchFamily="34" charset="0"/>
                        </a:rPr>
                        <a:t>REMUNERACIONES </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Calibri" panose="020F0502020204030204" pitchFamily="34" charset="0"/>
                        </a:rPr>
                        <a:t>Gastos de Remuneraciones Ejecutados</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a:solidFill>
                            <a:srgbClr val="000000"/>
                          </a:solidFill>
                          <a:effectLst/>
                          <a:latin typeface="Calibri" panose="020F0502020204030204" pitchFamily="34" charset="0"/>
                        </a:rPr>
                        <a:t>$36,996,436.79</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2245996"/>
                  </a:ext>
                </a:extLst>
              </a:tr>
              <a:tr h="385385">
                <a:tc gridSpan="2">
                  <a:txBody>
                    <a:bodyPr/>
                    <a:lstStyle/>
                    <a:p>
                      <a:pPr algn="ctr" fontAlgn="ctr"/>
                      <a:r>
                        <a:rPr lang="es-EC" sz="1400" b="1" i="0" u="none" strike="noStrike">
                          <a:solidFill>
                            <a:srgbClr val="000000"/>
                          </a:solidFill>
                          <a:effectLst/>
                          <a:latin typeface="Calibri" panose="020F0502020204030204" pitchFamily="34" charset="0"/>
                        </a:rPr>
                        <a:t>TOTAL GASTO DE CORRIENTE</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fontAlgn="b"/>
                      <a:r>
                        <a:rPr lang="es-EC" sz="1400" b="1" i="0" u="none" strike="noStrike">
                          <a:solidFill>
                            <a:srgbClr val="000000"/>
                          </a:solidFill>
                          <a:effectLst/>
                          <a:latin typeface="Calibri" panose="020F0502020204030204" pitchFamily="34" charset="0"/>
                        </a:rPr>
                        <a:t>$40,269,436.79</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738107"/>
                  </a:ext>
                </a:extLst>
              </a:tr>
              <a:tr h="385385">
                <a:tc gridSpan="2">
                  <a:txBody>
                    <a:bodyPr/>
                    <a:lstStyle/>
                    <a:p>
                      <a:pPr algn="r" fontAlgn="ctr"/>
                      <a:r>
                        <a:rPr lang="es-EC" sz="1400" b="1" i="0" u="none" strike="noStrike">
                          <a:solidFill>
                            <a:srgbClr val="000000"/>
                          </a:solidFill>
                          <a:effectLst/>
                          <a:latin typeface="Calibri" panose="020F0502020204030204" pitchFamily="34" charset="0"/>
                        </a:rPr>
                        <a:t>TOTAL GENERAL</a:t>
                      </a:r>
                    </a:p>
                  </a:txBody>
                  <a:tcPr marL="7240" marR="7240" marT="7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r" fontAlgn="b"/>
                      <a:r>
                        <a:rPr lang="es-EC" sz="1400" b="1" i="0" u="none" strike="noStrike" dirty="0">
                          <a:solidFill>
                            <a:srgbClr val="000000"/>
                          </a:solidFill>
                          <a:effectLst/>
                          <a:latin typeface="Calibri" panose="020F0502020204030204" pitchFamily="34" charset="0"/>
                        </a:rPr>
                        <a:t>$53,669,436.79</a:t>
                      </a:r>
                    </a:p>
                  </a:txBody>
                  <a:tcPr marL="7240" marR="7240" marT="7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656357"/>
                  </a:ext>
                </a:extLst>
              </a:tr>
            </a:tbl>
          </a:graphicData>
        </a:graphic>
      </p:graphicFrame>
    </p:spTree>
    <p:extLst>
      <p:ext uri="{BB962C8B-B14F-4D97-AF65-F5344CB8AC3E}">
        <p14:creationId xmlns:p14="http://schemas.microsoft.com/office/powerpoint/2010/main" val="3394738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Imagen 5">
            <a:extLst>
              <a:ext uri="{FF2B5EF4-FFF2-40B4-BE49-F238E27FC236}">
                <a16:creationId xmlns:a16="http://schemas.microsoft.com/office/drawing/2014/main" id="{880077F3-EC58-4909-BF46-FCCA4876FE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53688" y="5807075"/>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Imagen 6">
            <a:extLst>
              <a:ext uri="{FF2B5EF4-FFF2-40B4-BE49-F238E27FC236}">
                <a16:creationId xmlns:a16="http://schemas.microsoft.com/office/drawing/2014/main" id="{F0463E22-759A-4FC7-8E49-D91CBAFE75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 r="16756" b="-179057"/>
          <a:stretch>
            <a:fillRect/>
          </a:stretch>
        </p:blipFill>
        <p:spPr bwMode="auto">
          <a:xfrm>
            <a:off x="360363" y="6210300"/>
            <a:ext cx="10093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0" y="192028"/>
            <a:ext cx="9504608" cy="553475"/>
          </a:xfrm>
          <a:prstGeom prst="rect">
            <a:avLst/>
          </a:prstGeom>
          <a:solidFill>
            <a:srgbClr val="32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368506" y="241649"/>
            <a:ext cx="4143335" cy="454235"/>
          </a:xfrm>
          <a:prstGeom prst="rect">
            <a:avLst/>
          </a:prstGeom>
          <a:noFill/>
        </p:spPr>
        <p:txBody>
          <a:bodyPr wrap="square" lIns="84083" tIns="42041" rIns="84083" bIns="42041">
            <a:spAutoFit/>
          </a:bodyPr>
          <a:lstStyle/>
          <a:p>
            <a:pPr algn="just"/>
            <a:r>
              <a:rPr lang="es-EC" sz="2400" b="1" dirty="0">
                <a:solidFill>
                  <a:schemeClr val="bg1"/>
                </a:solidFill>
                <a:latin typeface="Century Gothic" panose="020B0502020202020204" pitchFamily="34" charset="0"/>
              </a:rPr>
              <a:t>PRESUPUESTO 2020 - 2021</a:t>
            </a:r>
          </a:p>
        </p:txBody>
      </p:sp>
      <p:graphicFrame>
        <p:nvGraphicFramePr>
          <p:cNvPr id="9" name="Gráfico 8"/>
          <p:cNvGraphicFramePr>
            <a:graphicFrameLocks/>
          </p:cNvGraphicFramePr>
          <p:nvPr>
            <p:extLst>
              <p:ext uri="{D42A27DB-BD31-4B8C-83A1-F6EECF244321}">
                <p14:modId xmlns:p14="http://schemas.microsoft.com/office/powerpoint/2010/main" val="2603159123"/>
              </p:ext>
            </p:extLst>
          </p:nvPr>
        </p:nvGraphicFramePr>
        <p:xfrm>
          <a:off x="1088572" y="933178"/>
          <a:ext cx="9365116" cy="3981450"/>
        </p:xfrm>
        <a:graphic>
          <a:graphicData uri="http://schemas.openxmlformats.org/drawingml/2006/chart">
            <c:chart xmlns:c="http://schemas.openxmlformats.org/drawingml/2006/chart" xmlns:r="http://schemas.openxmlformats.org/officeDocument/2006/relationships" r:id="rId5"/>
          </a:graphicData>
        </a:graphic>
      </p:graphicFrame>
      <p:sp>
        <p:nvSpPr>
          <p:cNvPr id="2" name="CuadroTexto 1"/>
          <p:cNvSpPr txBox="1"/>
          <p:nvPr/>
        </p:nvSpPr>
        <p:spPr>
          <a:xfrm>
            <a:off x="905691" y="4914628"/>
            <a:ext cx="9547997" cy="1015663"/>
          </a:xfrm>
          <a:prstGeom prst="rect">
            <a:avLst/>
          </a:prstGeom>
          <a:noFill/>
        </p:spPr>
        <p:txBody>
          <a:bodyPr wrap="square" rtlCol="0">
            <a:spAutoFit/>
          </a:bodyPr>
          <a:lstStyle/>
          <a:p>
            <a:pPr marL="285750" indent="-285750" algn="just">
              <a:buFont typeface="Arial" panose="020B0604020202020204" pitchFamily="34" charset="0"/>
              <a:buChar char="•"/>
            </a:pPr>
            <a:r>
              <a:rPr lang="es-MX" sz="1400" dirty="0" smtClean="0"/>
              <a:t>El periodo 2020, incluye 2.5MM para pago de RTV y 1.3MM del Plan de Retribución transportistas, total inversión AMT 10.9MM.</a:t>
            </a:r>
          </a:p>
          <a:p>
            <a:pPr marL="285750" indent="-285750" algn="just">
              <a:buFont typeface="Arial" panose="020B0604020202020204" pitchFamily="34" charset="0"/>
              <a:buChar char="•"/>
            </a:pPr>
            <a:r>
              <a:rPr lang="es-MX" sz="1400" dirty="0" smtClean="0"/>
              <a:t>La proforma 2021, contempla 7.4 MM para RTV, otros proyectos de inversión AMT 6MM</a:t>
            </a:r>
          </a:p>
          <a:p>
            <a:endParaRPr lang="es-EC" dirty="0"/>
          </a:p>
        </p:txBody>
      </p:sp>
    </p:spTree>
    <p:extLst>
      <p:ext uri="{BB962C8B-B14F-4D97-AF65-F5344CB8AC3E}">
        <p14:creationId xmlns:p14="http://schemas.microsoft.com/office/powerpoint/2010/main" val="3740512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2028"/>
            <a:ext cx="10337074" cy="553475"/>
          </a:xfrm>
          <a:prstGeom prst="rect">
            <a:avLst/>
          </a:prstGeom>
          <a:solidFill>
            <a:srgbClr val="32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563879" y="201176"/>
            <a:ext cx="6946694" cy="823567"/>
          </a:xfrm>
          <a:prstGeom prst="rect">
            <a:avLst/>
          </a:prstGeom>
          <a:noFill/>
        </p:spPr>
        <p:txBody>
          <a:bodyPr wrap="square" lIns="84083" tIns="42041" rIns="84083" bIns="42041">
            <a:spAutoFit/>
          </a:bodyPr>
          <a:lstStyle/>
          <a:p>
            <a:pPr algn="just"/>
            <a:r>
              <a:rPr lang="es-EC" sz="2400" b="1" dirty="0">
                <a:solidFill>
                  <a:schemeClr val="bg1"/>
                </a:solidFill>
                <a:latin typeface="Century Gothic" panose="020B0502020202020204" pitchFamily="34" charset="0"/>
              </a:rPr>
              <a:t>MATRIZ DE GASTO DE INVERSIÓN AMT 2021</a:t>
            </a:r>
          </a:p>
          <a:p>
            <a:pPr algn="just"/>
            <a:endParaRPr lang="es-EC" sz="2400" b="1" dirty="0" smtClean="0">
              <a:solidFill>
                <a:schemeClr val="bg1"/>
              </a:solidFill>
              <a:latin typeface="Century Gothic" panose="020B0502020202020204" pitchFamily="34" charset="0"/>
            </a:endParaRPr>
          </a:p>
        </p:txBody>
      </p:sp>
      <p:pic>
        <p:nvPicPr>
          <p:cNvPr id="6" name="Imagen 5">
            <a:extLst>
              <a:ext uri="{FF2B5EF4-FFF2-40B4-BE49-F238E27FC236}">
                <a16:creationId xmlns:a16="http://schemas.microsoft.com/office/drawing/2014/main" id="{880077F3-EC58-4909-BF46-FCCA4876FE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3688" y="5807075"/>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F0463E22-759A-4FC7-8E49-D91CBAFE75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 r="16756" b="-179057"/>
          <a:stretch>
            <a:fillRect/>
          </a:stretch>
        </p:blipFill>
        <p:spPr bwMode="auto">
          <a:xfrm>
            <a:off x="360363" y="6210300"/>
            <a:ext cx="10093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Tabla 19"/>
          <p:cNvGraphicFramePr>
            <a:graphicFrameLocks noGrp="1"/>
          </p:cNvGraphicFramePr>
          <p:nvPr>
            <p:extLst>
              <p:ext uri="{D42A27DB-BD31-4B8C-83A1-F6EECF244321}">
                <p14:modId xmlns:p14="http://schemas.microsoft.com/office/powerpoint/2010/main" val="753015381"/>
              </p:ext>
            </p:extLst>
          </p:nvPr>
        </p:nvGraphicFramePr>
        <p:xfrm>
          <a:off x="563879" y="778737"/>
          <a:ext cx="10974979" cy="5949295"/>
        </p:xfrm>
        <a:graphic>
          <a:graphicData uri="http://schemas.openxmlformats.org/drawingml/2006/table">
            <a:tbl>
              <a:tblPr/>
              <a:tblGrid>
                <a:gridCol w="1594789">
                  <a:extLst>
                    <a:ext uri="{9D8B030D-6E8A-4147-A177-3AD203B41FA5}">
                      <a16:colId xmlns:a16="http://schemas.microsoft.com/office/drawing/2014/main" val="125484448"/>
                    </a:ext>
                  </a:extLst>
                </a:gridCol>
                <a:gridCol w="2238990">
                  <a:extLst>
                    <a:ext uri="{9D8B030D-6E8A-4147-A177-3AD203B41FA5}">
                      <a16:colId xmlns:a16="http://schemas.microsoft.com/office/drawing/2014/main" val="575179711"/>
                    </a:ext>
                  </a:extLst>
                </a:gridCol>
                <a:gridCol w="2238990">
                  <a:extLst>
                    <a:ext uri="{9D8B030D-6E8A-4147-A177-3AD203B41FA5}">
                      <a16:colId xmlns:a16="http://schemas.microsoft.com/office/drawing/2014/main" val="3841031503"/>
                    </a:ext>
                  </a:extLst>
                </a:gridCol>
                <a:gridCol w="2238990">
                  <a:extLst>
                    <a:ext uri="{9D8B030D-6E8A-4147-A177-3AD203B41FA5}">
                      <a16:colId xmlns:a16="http://schemas.microsoft.com/office/drawing/2014/main" val="967336681"/>
                    </a:ext>
                  </a:extLst>
                </a:gridCol>
                <a:gridCol w="903453">
                  <a:extLst>
                    <a:ext uri="{9D8B030D-6E8A-4147-A177-3AD203B41FA5}">
                      <a16:colId xmlns:a16="http://schemas.microsoft.com/office/drawing/2014/main" val="2767817769"/>
                    </a:ext>
                  </a:extLst>
                </a:gridCol>
                <a:gridCol w="903453">
                  <a:extLst>
                    <a:ext uri="{9D8B030D-6E8A-4147-A177-3AD203B41FA5}">
                      <a16:colId xmlns:a16="http://schemas.microsoft.com/office/drawing/2014/main" val="1245608481"/>
                    </a:ext>
                  </a:extLst>
                </a:gridCol>
                <a:gridCol w="856314">
                  <a:extLst>
                    <a:ext uri="{9D8B030D-6E8A-4147-A177-3AD203B41FA5}">
                      <a16:colId xmlns:a16="http://schemas.microsoft.com/office/drawing/2014/main" val="3868630094"/>
                    </a:ext>
                  </a:extLst>
                </a:gridCol>
              </a:tblGrid>
              <a:tr h="519840">
                <a:tc>
                  <a:txBody>
                    <a:bodyPr/>
                    <a:lstStyle/>
                    <a:p>
                      <a:pPr algn="ctr" fontAlgn="ctr"/>
                      <a:r>
                        <a:rPr lang="es-EC" sz="900" b="1" i="0" u="none" strike="noStrike">
                          <a:solidFill>
                            <a:srgbClr val="000000"/>
                          </a:solidFill>
                          <a:effectLst/>
                          <a:latin typeface="Calibri" panose="020F0502020204030204" pitchFamily="34" charset="0"/>
                        </a:rPr>
                        <a:t>PROYECTO</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PRODUCTO</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PARTIDA</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1" i="0" u="none" strike="noStrike">
                          <a:solidFill>
                            <a:srgbClr val="000000"/>
                          </a:solidFill>
                          <a:effectLst/>
                          <a:latin typeface="Calibri" panose="020F0502020204030204" pitchFamily="34" charset="0"/>
                        </a:rPr>
                        <a:t>DETALLE DE OBLIGACIÓN</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dirty="0">
                          <a:solidFill>
                            <a:srgbClr val="000000"/>
                          </a:solidFill>
                          <a:effectLst/>
                          <a:latin typeface="Calibri" panose="020F0502020204030204" pitchFamily="34" charset="0"/>
                        </a:rPr>
                        <a:t>OBLIGACIONES CONTRAÍDAS AÑOS </a:t>
                      </a:r>
                      <a:r>
                        <a:rPr lang="es-EC" sz="900" b="1" i="0" u="none" strike="noStrike" dirty="0" smtClean="0">
                          <a:solidFill>
                            <a:srgbClr val="000000"/>
                          </a:solidFill>
                          <a:effectLst/>
                          <a:latin typeface="Calibri" panose="020F0502020204030204" pitchFamily="34" charset="0"/>
                        </a:rPr>
                        <a:t>ANTERIORES</a:t>
                      </a:r>
                      <a:endParaRPr lang="es-EC" sz="900" b="1"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PROFORMA 2021</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POR FINANCIAR</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9024061"/>
                  </a:ext>
                </a:extLst>
              </a:tr>
              <a:tr h="390714">
                <a:tc rowSpan="17">
                  <a:txBody>
                    <a:bodyPr/>
                    <a:lstStyle/>
                    <a:p>
                      <a:pPr algn="ctr" fontAlgn="ctr"/>
                      <a:r>
                        <a:rPr lang="es-MX" sz="900" b="0" i="0" u="none" strike="noStrike" dirty="0">
                          <a:solidFill>
                            <a:srgbClr val="000000"/>
                          </a:solidFill>
                          <a:effectLst/>
                          <a:latin typeface="Calibri" panose="020F0502020204030204" pitchFamily="34" charset="0"/>
                        </a:rPr>
                        <a:t>FORTALECIMIENTO DE LA  SEGURIDAD VIAL  Y CONTROL DE TRÁNSITO EN EL DISTRITO METROPOLITANO DE QUITO</a:t>
                      </a:r>
                    </a:p>
                    <a:p>
                      <a:pPr algn="ctr" fontAlgn="ctr"/>
                      <a:r>
                        <a:rPr lang="es-EC" sz="900" b="0" i="0" u="none" strike="noStrike" dirty="0">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0" i="0" u="none" strike="noStrike">
                          <a:solidFill>
                            <a:srgbClr val="000000"/>
                          </a:solidFill>
                          <a:effectLst/>
                          <a:latin typeface="Calibri" panose="020F0502020204030204" pitchFamily="34" charset="0"/>
                        </a:rPr>
                        <a:t>Auditorias de seguridad vial realizadas</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0" i="0" u="none" strike="noStrike">
                          <a:solidFill>
                            <a:srgbClr val="000000"/>
                          </a:solidFill>
                          <a:effectLst/>
                          <a:latin typeface="Calibri" panose="020F0502020204030204" pitchFamily="34" charset="0"/>
                        </a:rPr>
                        <a:t>730404 / Maquinarias y Equipos (Instalación, Mantenimiento y Reparación)</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MX" sz="900" b="0" i="0" u="none" strike="noStrike">
                          <a:solidFill>
                            <a:srgbClr val="000000"/>
                          </a:solidFill>
                          <a:effectLst/>
                          <a:latin typeface="Calibri" panose="020F0502020204030204" pitchFamily="34" charset="0"/>
                        </a:rPr>
                        <a:t>MANTENIMIENTO DE PANELES DE INFORMACIÓN VARIABLE, ARRASTRE POR MANTENIMENTO.</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$33,474.56</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$33,474.56</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4364552"/>
                  </a:ext>
                </a:extLst>
              </a:tr>
              <a:tr h="197277">
                <a:tc vMerge="1">
                  <a:txBody>
                    <a:bodyPr/>
                    <a:lstStyle/>
                    <a:p>
                      <a:endParaRPr lang="es-EC"/>
                    </a:p>
                  </a:txBody>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$33,474.56</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66967607"/>
                  </a:ext>
                </a:extLst>
              </a:tr>
              <a:tr h="322085">
                <a:tc vMerge="1">
                  <a:txBody>
                    <a:bodyPr/>
                    <a:lstStyle/>
                    <a:p>
                      <a:endParaRPr lang="es-EC"/>
                    </a:p>
                  </a:txBody>
                  <a:tcPr/>
                </a:tc>
                <a:tc>
                  <a:txBody>
                    <a:bodyPr/>
                    <a:lstStyle/>
                    <a:p>
                      <a:pPr algn="ctr" fontAlgn="ctr"/>
                      <a:r>
                        <a:rPr lang="es-MX" sz="900" b="0" i="0" u="none" strike="noStrike">
                          <a:solidFill>
                            <a:srgbClr val="000000"/>
                          </a:solidFill>
                          <a:effectLst/>
                          <a:latin typeface="Calibri" panose="020F0502020204030204" pitchFamily="34" charset="0"/>
                        </a:rPr>
                        <a:t>Plan de capacitación de Seguridad vial dirigido a los actores viales ejecutado</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MX" sz="900" b="0" i="0" u="none" strike="noStrike">
                          <a:solidFill>
                            <a:srgbClr val="000000"/>
                          </a:solidFill>
                          <a:effectLst/>
                          <a:latin typeface="Calibri" panose="020F0502020204030204" pitchFamily="34" charset="0"/>
                        </a:rPr>
                        <a:t>730811/ Insumos, Materiales y Suministros</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MX" sz="900" b="0" i="0" u="none" strike="noStrike">
                          <a:solidFill>
                            <a:srgbClr val="000000"/>
                          </a:solidFill>
                          <a:effectLst/>
                          <a:latin typeface="Calibri" panose="020F0502020204030204" pitchFamily="34" charset="0"/>
                        </a:rPr>
                        <a:t>ADQUISICON DE CINTAS DE DE MARCACION VIAL PARA LA AMT</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$14,291.20</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$14,291.20</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62503632"/>
                  </a:ext>
                </a:extLst>
              </a:tr>
              <a:tr h="322085">
                <a:tc vMerge="1">
                  <a:txBody>
                    <a:bodyPr/>
                    <a:lstStyle/>
                    <a:p>
                      <a:pPr algn="ctr" fontAlgn="ctr"/>
                      <a:endParaRPr lang="es-EC" sz="700" b="0" i="0" u="none" strike="noStrike">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900" b="1" i="0" u="none" strike="noStrike" dirty="0">
                          <a:solidFill>
                            <a:srgbClr val="000000"/>
                          </a:solidFill>
                          <a:effectLst/>
                          <a:latin typeface="Calibri" panose="020F0502020204030204" pitchFamily="34" charset="0"/>
                        </a:rPr>
                        <a:t>TOTAL PARTIDA</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$14,291.20</a:t>
                      </a:r>
                    </a:p>
                  </a:txBody>
                  <a:tcPr marL="3151" marR="3151" marT="315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0091535"/>
                  </a:ext>
                </a:extLst>
              </a:tr>
              <a:tr h="350268">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s-EC" sz="900" b="0" i="0" u="none" strike="noStrike" dirty="0">
                          <a:solidFill>
                            <a:srgbClr val="000000"/>
                          </a:solidFill>
                          <a:effectLst/>
                          <a:latin typeface="Calibri" panose="020F0502020204030204" pitchFamily="34" charset="0"/>
                        </a:rPr>
                        <a:t>Dispositivos estáticos y móviles de control de tránsito (operativos) </a:t>
                      </a:r>
                      <a:r>
                        <a:rPr lang="es-EC" sz="900" b="0" i="0" u="none" strike="noStrike" dirty="0" smtClean="0">
                          <a:solidFill>
                            <a:srgbClr val="000000"/>
                          </a:solidFill>
                          <a:effectLst/>
                          <a:latin typeface="Calibri" panose="020F0502020204030204" pitchFamily="34" charset="0"/>
                        </a:rPr>
                        <a:t>ejecutados</a:t>
                      </a:r>
                      <a:endParaRPr lang="es-EC" sz="9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s-MX" sz="900" b="0" i="0" u="none" strike="noStrike">
                          <a:solidFill>
                            <a:srgbClr val="000000"/>
                          </a:solidFill>
                          <a:effectLst/>
                          <a:latin typeface="Calibri" panose="020F0502020204030204" pitchFamily="34" charset="0"/>
                        </a:rPr>
                        <a:t>730208/Servicio de Seguridad y Vigilancia</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0" i="0" u="none" strike="noStrike">
                          <a:solidFill>
                            <a:srgbClr val="000000"/>
                          </a:solidFill>
                          <a:effectLst/>
                          <a:latin typeface="Calibri" panose="020F0502020204030204" pitchFamily="34" charset="0"/>
                        </a:rPr>
                        <a:t>SERV RASTREO SATELITAL</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$5,924.82</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ctr"/>
                      <a:r>
                        <a:rPr lang="es-EC" sz="900" b="0" i="0" u="none" strike="noStrike">
                          <a:solidFill>
                            <a:srgbClr val="000000"/>
                          </a:solidFill>
                          <a:effectLst/>
                          <a:latin typeface="Calibri" panose="020F0502020204030204" pitchFamily="34" charset="0"/>
                        </a:rPr>
                        <a:t>$1,586,031.09</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r" fontAlgn="ctr"/>
                      <a:r>
                        <a:rPr lang="es-EC" sz="900" b="0" i="0" u="none" strike="noStrike">
                          <a:solidFill>
                            <a:srgbClr val="000000"/>
                          </a:solidFill>
                          <a:effectLst/>
                          <a:latin typeface="Calibri" panose="020F0502020204030204" pitchFamily="34" charset="0"/>
                        </a:rPr>
                        <a:t>$1,294,067.88</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0706066"/>
                  </a:ext>
                </a:extLst>
              </a:tr>
              <a:tr h="310006">
                <a:tc vMerge="1">
                  <a:txBody>
                    <a:bodyPr/>
                    <a:lstStyle/>
                    <a:p>
                      <a:endParaRPr lang="es-EC"/>
                    </a:p>
                  </a:txBody>
                  <a:tcPr/>
                </a:tc>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SERVICIO DE VIGILANCIA, PATIOS DE RETENCIÓN.</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$744,067.88</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347846014"/>
                  </a:ext>
                </a:extLst>
              </a:tr>
              <a:tr h="310006">
                <a:tc vMerge="1">
                  <a:txBody>
                    <a:bodyPr/>
                    <a:lstStyle/>
                    <a:p>
                      <a:pPr algn="ctr" fontAlgn="ctr"/>
                      <a:endParaRPr lang="es-EC" sz="7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$2,880,098.97</a:t>
                      </a:r>
                    </a:p>
                  </a:txBody>
                  <a:tcPr marL="3151" marR="3151" marT="315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4102344"/>
                  </a:ext>
                </a:extLst>
              </a:tr>
              <a:tr h="261694">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Calibri" panose="020F0502020204030204" pitchFamily="34" charset="0"/>
                        </a:rPr>
                        <a:t>Dispositivos estáticos y móviles de control de tránsito (operativos) ejecutados</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0" i="0" u="none" strike="noStrike">
                          <a:solidFill>
                            <a:srgbClr val="000000"/>
                          </a:solidFill>
                          <a:effectLst/>
                          <a:latin typeface="Calibri" panose="020F0502020204030204" pitchFamily="34" charset="0"/>
                        </a:rPr>
                        <a:t>730235/Servicio de Alimentación</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0" i="0" u="none" strike="noStrike">
                          <a:solidFill>
                            <a:srgbClr val="000000"/>
                          </a:solidFill>
                          <a:effectLst/>
                          <a:latin typeface="Calibri" panose="020F0502020204030204" pitchFamily="34" charset="0"/>
                        </a:rPr>
                        <a:t>SERVICIO DE ALIMENTACIÓN CDIT</a:t>
                      </a:r>
                    </a:p>
                  </a:txBody>
                  <a:tcPr marL="3151" marR="3151" marT="31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$50,000.00</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$50,000.00</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23353944"/>
                  </a:ext>
                </a:extLst>
              </a:tr>
              <a:tr h="273771">
                <a:tc vMerge="1">
                  <a:txBody>
                    <a:bodyPr/>
                    <a:lstStyle/>
                    <a:p>
                      <a:endParaRPr lang="es-EC"/>
                    </a:p>
                  </a:txBody>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$50,000.00</a:t>
                      </a:r>
                    </a:p>
                  </a:txBody>
                  <a:tcPr marL="3151" marR="3151" marT="315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4330042"/>
                  </a:ext>
                </a:extLst>
              </a:tr>
              <a:tr h="253642">
                <a:tc vMerge="1">
                  <a:txBody>
                    <a:bodyPr/>
                    <a:lstStyle/>
                    <a:p>
                      <a:endParaRPr lang="es-EC"/>
                    </a:p>
                  </a:txBody>
                  <a:tcPr/>
                </a:tc>
                <a:tc rowSpan="7">
                  <a:txBody>
                    <a:bodyPr/>
                    <a:lstStyle/>
                    <a:p>
                      <a:pPr algn="l" fontAlgn="ctr"/>
                      <a:r>
                        <a:rPr lang="es-EC" sz="900" b="0" i="0" u="none" strike="noStrike" dirty="0">
                          <a:solidFill>
                            <a:srgbClr val="000000"/>
                          </a:solidFill>
                          <a:effectLst/>
                          <a:latin typeface="Calibri" panose="020F0502020204030204" pitchFamily="34" charset="0"/>
                        </a:rPr>
                        <a:t>Dispositivos estáticos y móviles de control de tránsito (operativos) </a:t>
                      </a:r>
                      <a:r>
                        <a:rPr lang="es-EC" sz="900" b="0" i="0" u="none" strike="noStrike" dirty="0" smtClean="0">
                          <a:solidFill>
                            <a:srgbClr val="000000"/>
                          </a:solidFill>
                          <a:effectLst/>
                          <a:latin typeface="Calibri" panose="020F0502020204030204" pitchFamily="34" charset="0"/>
                        </a:rPr>
                        <a:t>ejecutados</a:t>
                      </a:r>
                      <a:endParaRPr lang="es-EC" sz="9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7">
                  <a:txBody>
                    <a:bodyPr/>
                    <a:lstStyle/>
                    <a:p>
                      <a:pPr algn="ctr" fontAlgn="ctr"/>
                      <a:r>
                        <a:rPr lang="es-MX" sz="900" b="0" i="0" u="none" strike="noStrike">
                          <a:solidFill>
                            <a:srgbClr val="000000"/>
                          </a:solidFill>
                          <a:effectLst/>
                          <a:latin typeface="Calibri" panose="020F0502020204030204" pitchFamily="34" charset="0"/>
                        </a:rPr>
                        <a:t>730404/Maquinarias y Equipos (Instalación, Mantenimiento y Reparación)</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0" i="0" u="none" strike="noStrike">
                          <a:solidFill>
                            <a:srgbClr val="000000"/>
                          </a:solidFill>
                          <a:effectLst/>
                          <a:latin typeface="Calibri" panose="020F0502020204030204" pitchFamily="34" charset="0"/>
                        </a:rPr>
                        <a:t>MANTENIMIENTO RADARES FIJOS</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$40,337.92</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7">
                  <a:txBody>
                    <a:bodyPr/>
                    <a:lstStyle/>
                    <a:p>
                      <a:pPr algn="r" fontAlgn="ctr"/>
                      <a:r>
                        <a:rPr lang="es-EC" sz="900" b="0" i="0" u="none" strike="noStrike">
                          <a:solidFill>
                            <a:srgbClr val="000000"/>
                          </a:solidFill>
                          <a:effectLst/>
                          <a:latin typeface="Calibri" panose="020F0502020204030204" pitchFamily="34" charset="0"/>
                        </a:rPr>
                        <a:t>$201,123.80</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7">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8829236"/>
                  </a:ext>
                </a:extLst>
              </a:tr>
              <a:tr h="253642">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MANT GASES Y OPACIMETROS</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$23,399.96</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498016036"/>
                  </a:ext>
                </a:extLst>
              </a:tr>
              <a:tr h="261694">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MANTENIMIENTO FOTORADARES</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$8,064.00</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118755289"/>
                  </a:ext>
                </a:extLst>
              </a:tr>
              <a:tr h="281825">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MANTENIMIENTO RADARES MOVILES</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$138.88</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236524603"/>
                  </a:ext>
                </a:extLst>
              </a:tr>
              <a:tr h="293903">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MX" sz="900" b="0" i="0" u="none" strike="noStrike">
                          <a:solidFill>
                            <a:srgbClr val="000000"/>
                          </a:solidFill>
                          <a:effectLst/>
                          <a:latin typeface="Calibri" panose="020F0502020204030204" pitchFamily="34" charset="0"/>
                        </a:rPr>
                        <a:t>SERVICIO MANTENIMIENTO ALCOHOTECTORES AMT SEGUN M</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$4,060.00</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846517794"/>
                  </a:ext>
                </a:extLst>
              </a:tr>
              <a:tr h="426763">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MX" sz="900" b="0" i="0" u="none" strike="noStrike">
                          <a:solidFill>
                            <a:srgbClr val="000000"/>
                          </a:solidFill>
                          <a:effectLst/>
                          <a:latin typeface="Calibri" panose="020F0502020204030204" pitchFamily="34" charset="0"/>
                        </a:rPr>
                        <a:t>MANTENIMIENTO PREVENTIVO Y CORRECTIVO DE EQUIPO FOTOMULTAS</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$31,782.98</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165675208"/>
                  </a:ext>
                </a:extLst>
              </a:tr>
              <a:tr h="454945">
                <a:tc vMerge="1">
                  <a:txBody>
                    <a:bodyPr/>
                    <a:lstStyle/>
                    <a:p>
                      <a:endParaRPr lang="es-EC"/>
                    </a:p>
                  </a:txBody>
                  <a:tcPr/>
                </a:tc>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MANTENIMIENTO DE SISTEMAS ELECTROMECANICOS EDIFICIO PRINCIPAL</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$4,508.00</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956237428"/>
                  </a:ext>
                </a:extLst>
              </a:tr>
              <a:tr h="393490">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$201,123.80</a:t>
                      </a:r>
                    </a:p>
                  </a:txBody>
                  <a:tcPr marL="3151" marR="3151" marT="315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151" marR="3151" marT="315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000000"/>
                          </a:solidFill>
                          <a:effectLst/>
                          <a:latin typeface="Calibri" panose="020F0502020204030204" pitchFamily="34" charset="0"/>
                        </a:rPr>
                        <a:t> </a:t>
                      </a:r>
                    </a:p>
                  </a:txBody>
                  <a:tcPr marL="3151" marR="3151" marT="31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5094526"/>
                  </a:ext>
                </a:extLst>
              </a:tr>
            </a:tbl>
          </a:graphicData>
        </a:graphic>
      </p:graphicFrame>
    </p:spTree>
    <p:extLst>
      <p:ext uri="{BB962C8B-B14F-4D97-AF65-F5344CB8AC3E}">
        <p14:creationId xmlns:p14="http://schemas.microsoft.com/office/powerpoint/2010/main" val="3135281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2028"/>
            <a:ext cx="10337074" cy="553475"/>
          </a:xfrm>
          <a:prstGeom prst="rect">
            <a:avLst/>
          </a:prstGeom>
          <a:solidFill>
            <a:srgbClr val="32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368506" y="241649"/>
            <a:ext cx="7332774" cy="454235"/>
          </a:xfrm>
          <a:prstGeom prst="rect">
            <a:avLst/>
          </a:prstGeom>
          <a:noFill/>
        </p:spPr>
        <p:txBody>
          <a:bodyPr wrap="square" lIns="84083" tIns="42041" rIns="84083" bIns="42041">
            <a:spAutoFit/>
          </a:bodyPr>
          <a:lstStyle/>
          <a:p>
            <a:pPr algn="just"/>
            <a:r>
              <a:rPr lang="es-EC" sz="2400" b="1" dirty="0" smtClean="0">
                <a:solidFill>
                  <a:schemeClr val="bg1"/>
                </a:solidFill>
                <a:latin typeface="Century Gothic" panose="020B0502020202020204" pitchFamily="34" charset="0"/>
              </a:rPr>
              <a:t>MATRIZ DE GASTO DE INVERSIÓN AMT 2021</a:t>
            </a:r>
          </a:p>
        </p:txBody>
      </p:sp>
      <p:pic>
        <p:nvPicPr>
          <p:cNvPr id="6" name="Imagen 5">
            <a:extLst>
              <a:ext uri="{FF2B5EF4-FFF2-40B4-BE49-F238E27FC236}">
                <a16:creationId xmlns:a16="http://schemas.microsoft.com/office/drawing/2014/main" id="{880077F3-EC58-4909-BF46-FCCA4876FE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3688" y="5807075"/>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F0463E22-759A-4FC7-8E49-D91CBAFE75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 r="16756" b="-179057"/>
          <a:stretch>
            <a:fillRect/>
          </a:stretch>
        </p:blipFill>
        <p:spPr bwMode="auto">
          <a:xfrm>
            <a:off x="360363" y="6210300"/>
            <a:ext cx="10093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 name="Tabla 17"/>
          <p:cNvGraphicFramePr>
            <a:graphicFrameLocks noGrp="1"/>
          </p:cNvGraphicFramePr>
          <p:nvPr>
            <p:extLst>
              <p:ext uri="{D42A27DB-BD31-4B8C-83A1-F6EECF244321}">
                <p14:modId xmlns:p14="http://schemas.microsoft.com/office/powerpoint/2010/main" val="4011270246"/>
              </p:ext>
            </p:extLst>
          </p:nvPr>
        </p:nvGraphicFramePr>
        <p:xfrm>
          <a:off x="528319" y="873761"/>
          <a:ext cx="10801534" cy="5938670"/>
        </p:xfrm>
        <a:graphic>
          <a:graphicData uri="http://schemas.openxmlformats.org/drawingml/2006/table">
            <a:tbl>
              <a:tblPr/>
              <a:tblGrid>
                <a:gridCol w="1569585">
                  <a:extLst>
                    <a:ext uri="{9D8B030D-6E8A-4147-A177-3AD203B41FA5}">
                      <a16:colId xmlns:a16="http://schemas.microsoft.com/office/drawing/2014/main" val="15429406"/>
                    </a:ext>
                  </a:extLst>
                </a:gridCol>
                <a:gridCol w="2203606">
                  <a:extLst>
                    <a:ext uri="{9D8B030D-6E8A-4147-A177-3AD203B41FA5}">
                      <a16:colId xmlns:a16="http://schemas.microsoft.com/office/drawing/2014/main" val="1019137112"/>
                    </a:ext>
                  </a:extLst>
                </a:gridCol>
                <a:gridCol w="2203606">
                  <a:extLst>
                    <a:ext uri="{9D8B030D-6E8A-4147-A177-3AD203B41FA5}">
                      <a16:colId xmlns:a16="http://schemas.microsoft.com/office/drawing/2014/main" val="1135465522"/>
                    </a:ext>
                  </a:extLst>
                </a:gridCol>
                <a:gridCol w="2203606">
                  <a:extLst>
                    <a:ext uri="{9D8B030D-6E8A-4147-A177-3AD203B41FA5}">
                      <a16:colId xmlns:a16="http://schemas.microsoft.com/office/drawing/2014/main" val="3467904706"/>
                    </a:ext>
                  </a:extLst>
                </a:gridCol>
                <a:gridCol w="889174">
                  <a:extLst>
                    <a:ext uri="{9D8B030D-6E8A-4147-A177-3AD203B41FA5}">
                      <a16:colId xmlns:a16="http://schemas.microsoft.com/office/drawing/2014/main" val="1327498784"/>
                    </a:ext>
                  </a:extLst>
                </a:gridCol>
                <a:gridCol w="889174">
                  <a:extLst>
                    <a:ext uri="{9D8B030D-6E8A-4147-A177-3AD203B41FA5}">
                      <a16:colId xmlns:a16="http://schemas.microsoft.com/office/drawing/2014/main" val="1246242630"/>
                    </a:ext>
                  </a:extLst>
                </a:gridCol>
                <a:gridCol w="842783">
                  <a:extLst>
                    <a:ext uri="{9D8B030D-6E8A-4147-A177-3AD203B41FA5}">
                      <a16:colId xmlns:a16="http://schemas.microsoft.com/office/drawing/2014/main" val="344100706"/>
                    </a:ext>
                  </a:extLst>
                </a:gridCol>
              </a:tblGrid>
              <a:tr h="315432">
                <a:tc>
                  <a:txBody>
                    <a:bodyPr/>
                    <a:lstStyle/>
                    <a:p>
                      <a:pPr algn="ctr" fontAlgn="ctr"/>
                      <a:r>
                        <a:rPr lang="es-EC" sz="900" b="1" i="0" u="none" strike="noStrike">
                          <a:solidFill>
                            <a:srgbClr val="000000"/>
                          </a:solidFill>
                          <a:effectLst/>
                          <a:latin typeface="Calibri" panose="020F0502020204030204" pitchFamily="34" charset="0"/>
                        </a:rPr>
                        <a:t>PROYECTO</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PRODUCTO</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PARTIDA</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1" i="0" u="none" strike="noStrike">
                          <a:solidFill>
                            <a:srgbClr val="000000"/>
                          </a:solidFill>
                          <a:effectLst/>
                          <a:latin typeface="Calibri" panose="020F0502020204030204" pitchFamily="34" charset="0"/>
                        </a:rPr>
                        <a:t>DETALLE DE OBLIGACIÓN</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dirty="0">
                          <a:solidFill>
                            <a:srgbClr val="000000"/>
                          </a:solidFill>
                          <a:effectLst/>
                          <a:latin typeface="Calibri" panose="020F0502020204030204" pitchFamily="34" charset="0"/>
                        </a:rPr>
                        <a:t>OBLIGACIONES CONTRAÍDAS AÑOS </a:t>
                      </a:r>
                      <a:r>
                        <a:rPr lang="es-EC" sz="900" b="1" i="0" u="none" strike="noStrike" dirty="0" smtClean="0">
                          <a:solidFill>
                            <a:srgbClr val="000000"/>
                          </a:solidFill>
                          <a:effectLst/>
                          <a:latin typeface="Calibri" panose="020F0502020204030204" pitchFamily="34" charset="0"/>
                        </a:rPr>
                        <a:t>ANTERIORES</a:t>
                      </a:r>
                      <a:endParaRPr lang="es-EC" sz="900" b="1"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PROFORMA 2021</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POR FINANCIAR</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3028916"/>
                  </a:ext>
                </a:extLst>
              </a:tr>
              <a:tr h="306941">
                <a:tc rowSpan="19">
                  <a:txBody>
                    <a:bodyPr/>
                    <a:lstStyle/>
                    <a:p>
                      <a:pPr algn="ctr" fontAlgn="ctr"/>
                      <a:r>
                        <a:rPr lang="es-MX" sz="900" b="0" i="0" u="none" strike="noStrike" dirty="0">
                          <a:solidFill>
                            <a:srgbClr val="000000"/>
                          </a:solidFill>
                          <a:effectLst/>
                          <a:latin typeface="Calibri" panose="020F0502020204030204" pitchFamily="34" charset="0"/>
                        </a:rPr>
                        <a:t>FORTALECIMIENTO DE LA  SEGURIDAD VIAL  Y CONTROL DE TRÁNSITO EN EL DISTRITO METROPOLITANO DE </a:t>
                      </a:r>
                      <a:r>
                        <a:rPr lang="es-MX" sz="900" b="0" i="0" u="none" strike="noStrike" dirty="0" smtClean="0">
                          <a:solidFill>
                            <a:srgbClr val="000000"/>
                          </a:solidFill>
                          <a:effectLst/>
                          <a:latin typeface="Calibri" panose="020F0502020204030204" pitchFamily="34" charset="0"/>
                        </a:rPr>
                        <a:t>QUITO</a:t>
                      </a:r>
                      <a:endParaRPr lang="es-MX" sz="9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7">
                  <a:txBody>
                    <a:bodyPr/>
                    <a:lstStyle/>
                    <a:p>
                      <a:pPr algn="l" fontAlgn="ctr"/>
                      <a:r>
                        <a:rPr lang="es-EC" sz="900" b="0" i="0" u="none" strike="noStrike" dirty="0">
                          <a:solidFill>
                            <a:srgbClr val="000000"/>
                          </a:solidFill>
                          <a:effectLst/>
                          <a:latin typeface="Calibri" panose="020F0502020204030204" pitchFamily="34" charset="0"/>
                        </a:rPr>
                        <a:t>Dispositivos estáticos y móviles de control de tránsito (operativos) </a:t>
                      </a:r>
                      <a:r>
                        <a:rPr lang="es-EC" sz="900" b="0" i="0" u="none" strike="noStrike" dirty="0" smtClean="0">
                          <a:solidFill>
                            <a:srgbClr val="000000"/>
                          </a:solidFill>
                          <a:effectLst/>
                          <a:latin typeface="Calibri" panose="020F0502020204030204" pitchFamily="34" charset="0"/>
                        </a:rPr>
                        <a:t>ejecutados</a:t>
                      </a:r>
                      <a:endParaRPr lang="es-EC" sz="9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7">
                  <a:txBody>
                    <a:bodyPr/>
                    <a:lstStyle/>
                    <a:p>
                      <a:pPr algn="ctr" fontAlgn="ctr"/>
                      <a:r>
                        <a:rPr lang="es-MX" sz="900" b="0" i="0" u="none" strike="noStrike" dirty="0">
                          <a:solidFill>
                            <a:srgbClr val="000000"/>
                          </a:solidFill>
                          <a:effectLst/>
                          <a:latin typeface="Calibri" panose="020F0502020204030204" pitchFamily="34" charset="0"/>
                        </a:rPr>
                        <a:t>730405/Vehículos (Servicio para Mantenimiento y Reparación)</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0" i="0" u="none" strike="noStrike">
                          <a:solidFill>
                            <a:srgbClr val="000000"/>
                          </a:solidFill>
                          <a:effectLst/>
                          <a:latin typeface="Calibri" panose="020F0502020204030204" pitchFamily="34" charset="0"/>
                        </a:rPr>
                        <a:t>MANTENIMIENTO Y REPARACION</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$59,788.51</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7">
                  <a:txBody>
                    <a:bodyPr/>
                    <a:lstStyle/>
                    <a:p>
                      <a:pPr algn="r" fontAlgn="ctr"/>
                      <a:r>
                        <a:rPr lang="es-EC" sz="900" b="0" i="0" u="none" strike="noStrike">
                          <a:solidFill>
                            <a:srgbClr val="000000"/>
                          </a:solidFill>
                          <a:effectLst/>
                          <a:latin typeface="Calibri" panose="020F0502020204030204" pitchFamily="34" charset="0"/>
                        </a:rPr>
                        <a:t>$590,507.00</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7">
                  <a:txBody>
                    <a:bodyPr/>
                    <a:lstStyle/>
                    <a:p>
                      <a:pPr algn="r" fontAlgn="ctr"/>
                      <a:r>
                        <a:rPr lang="es-EC" sz="900" b="0" i="0" u="none" strike="noStrike">
                          <a:solidFill>
                            <a:srgbClr val="000000"/>
                          </a:solidFill>
                          <a:effectLst/>
                          <a:latin typeface="Calibri" panose="020F0502020204030204" pitchFamily="34" charset="0"/>
                        </a:rPr>
                        <a:t>$72,682.30</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05944654"/>
                  </a:ext>
                </a:extLst>
              </a:tr>
              <a:tr h="231910">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MANO DE OBRA</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$432.00</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781105184"/>
                  </a:ext>
                </a:extLst>
              </a:tr>
              <a:tr h="245553">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MANTENIMIENTO Y REPARACION</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$24,275.46</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132187255"/>
                  </a:ext>
                </a:extLst>
              </a:tr>
              <a:tr h="211221">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MANTENIMIENTO Y REPARACION MOTOEXPERT</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$105,337.69</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174394121"/>
                  </a:ext>
                </a:extLst>
              </a:tr>
              <a:tr h="211221">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SERV. MANT BICICLETAS</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$12,893.79</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507013706"/>
                  </a:ext>
                </a:extLst>
              </a:tr>
              <a:tr h="231910">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pt-BR" sz="900" b="0" i="0" u="none" strike="noStrike">
                          <a:solidFill>
                            <a:srgbClr val="000000"/>
                          </a:solidFill>
                          <a:effectLst/>
                          <a:latin typeface="Calibri" panose="020F0502020204030204" pitchFamily="34" charset="0"/>
                        </a:rPr>
                        <a:t>MANTEN. PREV.Y CORREC. MOTOC.20-21 SEG.MEM-AP-455</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$57,033.34</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995191516"/>
                  </a:ext>
                </a:extLst>
              </a:tr>
              <a:tr h="214858">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MX" sz="900" b="0" i="0" u="none" strike="noStrike">
                          <a:solidFill>
                            <a:srgbClr val="000000"/>
                          </a:solidFill>
                          <a:effectLst/>
                          <a:latin typeface="Calibri" panose="020F0502020204030204" pitchFamily="34" charset="0"/>
                        </a:rPr>
                        <a:t>MANTENIMIENTO PREV Y CORREC DE VEHICULOS</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$116,164.24</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640383598"/>
                  </a:ext>
                </a:extLst>
              </a:tr>
              <a:tr h="180754">
                <a:tc vMerge="1">
                  <a:txBody>
                    <a:bodyPr/>
                    <a:lstStyle/>
                    <a:p>
                      <a:endParaRPr lang="es-EC"/>
                    </a:p>
                  </a:txBody>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$663,189.30</a:t>
                      </a:r>
                    </a:p>
                  </a:txBody>
                  <a:tcPr marL="2865" marR="2865" marT="286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83375849"/>
                  </a:ext>
                </a:extLst>
              </a:tr>
              <a:tr h="211221">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Dispositivos estáticos y móviles de control de tránsito (operativos) ejecutados</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MX" sz="900" b="0" i="0" u="none" strike="noStrike">
                          <a:solidFill>
                            <a:srgbClr val="000000"/>
                          </a:solidFill>
                          <a:effectLst/>
                          <a:latin typeface="Calibri" panose="020F0502020204030204" pitchFamily="34" charset="0"/>
                        </a:rPr>
                        <a:t>730802/Vestuario, Lencería, Prendas de Protección</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0" i="0" u="none" strike="noStrike" dirty="0" err="1">
                          <a:solidFill>
                            <a:srgbClr val="000000"/>
                          </a:solidFill>
                          <a:effectLst/>
                          <a:latin typeface="Calibri" panose="020F0502020204030204" pitchFamily="34" charset="0"/>
                        </a:rPr>
                        <a:t>CONTRATACION</a:t>
                      </a:r>
                      <a:r>
                        <a:rPr lang="es-EC" sz="900" b="0" i="0" u="none" strike="noStrike" dirty="0">
                          <a:solidFill>
                            <a:srgbClr val="000000"/>
                          </a:solidFill>
                          <a:effectLst/>
                          <a:latin typeface="Calibri" panose="020F0502020204030204" pitchFamily="34" charset="0"/>
                        </a:rPr>
                        <a:t> UNIFORME</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$1,550,407.39</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$1,550,407.39</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35432433"/>
                  </a:ext>
                </a:extLst>
              </a:tr>
              <a:tr h="315432">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$1,550,407.39</a:t>
                      </a:r>
                    </a:p>
                  </a:txBody>
                  <a:tcPr marL="2865" marR="2865" marT="286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0107382"/>
                  </a:ext>
                </a:extLst>
              </a:tr>
              <a:tr h="327403">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ctr"/>
                      <a:r>
                        <a:rPr lang="es-EC" sz="900" b="0" i="0" u="none" strike="noStrike" dirty="0">
                          <a:solidFill>
                            <a:srgbClr val="000000"/>
                          </a:solidFill>
                          <a:effectLst/>
                          <a:latin typeface="Calibri" panose="020F0502020204030204" pitchFamily="34" charset="0"/>
                        </a:rPr>
                        <a:t>Dispositivos estáticos y móviles de control de tránsito (operativos) </a:t>
                      </a:r>
                      <a:r>
                        <a:rPr lang="es-EC" sz="900" b="0" i="0" u="none" strike="noStrike" dirty="0" smtClean="0">
                          <a:solidFill>
                            <a:srgbClr val="000000"/>
                          </a:solidFill>
                          <a:effectLst/>
                          <a:latin typeface="Calibri" panose="020F0502020204030204" pitchFamily="34" charset="0"/>
                        </a:rPr>
                        <a:t>ejecutados</a:t>
                      </a:r>
                      <a:endParaRPr lang="es-EC" sz="9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ctr" fontAlgn="ctr"/>
                      <a:r>
                        <a:rPr lang="es-EC" sz="900" b="0" i="0" u="none" strike="noStrike">
                          <a:solidFill>
                            <a:srgbClr val="000000"/>
                          </a:solidFill>
                          <a:effectLst/>
                          <a:latin typeface="Calibri" panose="020F0502020204030204" pitchFamily="34" charset="0"/>
                        </a:rPr>
                        <a:t>730803/Combustibles y Lubricantes</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0" i="0" u="none" strike="noStrike">
                          <a:solidFill>
                            <a:srgbClr val="000000"/>
                          </a:solidFill>
                          <a:effectLst/>
                          <a:latin typeface="Calibri" panose="020F0502020204030204" pitchFamily="34" charset="0"/>
                        </a:rPr>
                        <a:t>ARRASTRE CATALOGO ELECTRONICO 2017 MANTENIMIENTO PREVENTIVO</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$6,621.96</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r" fontAlgn="ctr"/>
                      <a:r>
                        <a:rPr lang="es-EC" sz="900" b="0" i="0" u="none" strike="noStrike">
                          <a:solidFill>
                            <a:srgbClr val="000000"/>
                          </a:solidFill>
                          <a:effectLst/>
                          <a:latin typeface="Calibri" panose="020F0502020204030204" pitchFamily="34" charset="0"/>
                        </a:rPr>
                        <a:t>$365,176.56</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28603954"/>
                  </a:ext>
                </a:extLst>
              </a:tr>
              <a:tr h="245553">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900" b="0" i="0" u="none" strike="noStrike">
                          <a:solidFill>
                            <a:srgbClr val="000000"/>
                          </a:solidFill>
                          <a:effectLst/>
                          <a:latin typeface="Calibri" panose="020F0502020204030204" pitchFamily="34" charset="0"/>
                        </a:rPr>
                        <a:t>COMBUSTIBLE</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$147,432.56</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84101174"/>
                  </a:ext>
                </a:extLst>
              </a:tr>
              <a:tr h="245553">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MX" sz="900" b="0" i="0" u="none" strike="noStrike">
                          <a:solidFill>
                            <a:srgbClr val="000000"/>
                          </a:solidFill>
                          <a:effectLst/>
                          <a:latin typeface="Calibri" panose="020F0502020204030204" pitchFamily="34" charset="0"/>
                        </a:rPr>
                        <a:t>LUBRICANTES PARA MANTENIMIENTO 0% IVA MOTOEXPERT</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$10,388.21</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364899399"/>
                  </a:ext>
                </a:extLst>
              </a:tr>
              <a:tr h="245553">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pt-BR" sz="900" b="0" i="0" u="none" strike="noStrike">
                          <a:solidFill>
                            <a:srgbClr val="000000"/>
                          </a:solidFill>
                          <a:effectLst/>
                          <a:latin typeface="Calibri" panose="020F0502020204030204" pitchFamily="34" charset="0"/>
                        </a:rPr>
                        <a:t>MANTEN. PREV.Y CORREC. MOTOC.20-21 SEG.MEM-AP-455</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$16,774.51</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427452493"/>
                  </a:ext>
                </a:extLst>
              </a:tr>
              <a:tr h="245553">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MX" sz="900" b="0" i="0" u="none" strike="noStrike">
                          <a:solidFill>
                            <a:srgbClr val="000000"/>
                          </a:solidFill>
                          <a:effectLst/>
                          <a:latin typeface="Calibri" panose="020F0502020204030204" pitchFamily="34" charset="0"/>
                        </a:rPr>
                        <a:t>MANTENIMIENTO PREV Y CORREC DE VEHICULOS</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$15,697.87</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7106311"/>
                  </a:ext>
                </a:extLst>
              </a:tr>
              <a:tr h="245553">
                <a:tc vMerge="1">
                  <a:txBody>
                    <a:bodyPr/>
                    <a:lstStyle/>
                    <a:p>
                      <a:endParaRPr lang="es-EC"/>
                    </a:p>
                  </a:txBody>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$365,176.56</a:t>
                      </a:r>
                    </a:p>
                  </a:txBody>
                  <a:tcPr marL="2865" marR="2865" marT="286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9115836"/>
                  </a:ext>
                </a:extLst>
              </a:tr>
              <a:tr h="245553">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Dispositivos estáticos y móviles de control de tránsito (operativos) ejecutados</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0" i="0" u="none" strike="noStrike">
                          <a:solidFill>
                            <a:srgbClr val="000000"/>
                          </a:solidFill>
                          <a:effectLst/>
                          <a:latin typeface="Calibri" panose="020F0502020204030204" pitchFamily="34" charset="0"/>
                        </a:rPr>
                        <a:t>730804/Materiales de Oficina</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MX" sz="900" b="0" i="0" u="none" strike="noStrike">
                          <a:solidFill>
                            <a:srgbClr val="000000"/>
                          </a:solidFill>
                          <a:effectLst/>
                          <a:latin typeface="Calibri" panose="020F0502020204030204" pitchFamily="34" charset="0"/>
                        </a:rPr>
                        <a:t>INFIMA CUANTÍA NO PRO.MAT.EMISION SALVOCONDUCTOS</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$376.32</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$376.32</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90759"/>
                  </a:ext>
                </a:extLst>
              </a:tr>
              <a:tr h="315432">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0" i="0" u="none" strike="noStrike">
                          <a:solidFill>
                            <a:srgbClr val="000000"/>
                          </a:solidFill>
                          <a:effectLst/>
                          <a:latin typeface="Calibri" panose="020F0502020204030204" pitchFamily="34" charset="0"/>
                        </a:rPr>
                        <a:t>$376.32</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21121067"/>
                  </a:ext>
                </a:extLst>
              </a:tr>
              <a:tr h="315432">
                <a:tc vMerge="1">
                  <a:txBody>
                    <a:bodyPr/>
                    <a:lstStyle/>
                    <a:p>
                      <a:pPr algn="l" fontAlgn="ctr"/>
                      <a:endParaRPr lang="es-MX" sz="700" b="0" i="0" u="none" strike="noStrike" dirty="0">
                        <a:solidFill>
                          <a:srgbClr val="000000"/>
                        </a:solidFill>
                        <a:effectLst/>
                        <a:latin typeface="Calibri" panose="020F0502020204030204" pitchFamily="34" charset="0"/>
                      </a:endParaRP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Calibri" panose="020F0502020204030204" pitchFamily="34" charset="0"/>
                        </a:rPr>
                        <a:t>Dispositivos estáticos y móviles de control de tránsito (operativos) ejecutados</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MX" sz="900" b="0" i="0" u="none" strike="noStrike">
                          <a:solidFill>
                            <a:srgbClr val="000000"/>
                          </a:solidFill>
                          <a:effectLst/>
                          <a:latin typeface="Calibri" panose="020F0502020204030204" pitchFamily="34" charset="0"/>
                        </a:rPr>
                        <a:t>730807/Materiales de Impresión y Publicaciones</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MX" sz="900" b="0" i="0" u="none" strike="noStrike">
                          <a:solidFill>
                            <a:srgbClr val="000000"/>
                          </a:solidFill>
                          <a:effectLst/>
                          <a:latin typeface="Calibri" panose="020F0502020204030204" pitchFamily="34" charset="0"/>
                        </a:rPr>
                        <a:t>INFIMA CUANTÍA NO PRO.MAT.EMISION SALVOCONDUCTOS</a:t>
                      </a:r>
                    </a:p>
                  </a:txBody>
                  <a:tcPr marL="2865" marR="2865" marT="28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$5,828.48</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$5,828.48</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0789014"/>
                  </a:ext>
                </a:extLst>
              </a:tr>
              <a:tr h="228501">
                <a:tc>
                  <a:txBody>
                    <a:bodyPr/>
                    <a:lstStyle/>
                    <a:p>
                      <a:pPr algn="l" fontAlgn="ctr"/>
                      <a:r>
                        <a:rPr lang="es-EC" sz="900" b="0" i="0" u="none" strike="noStrike">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$5,828.48</a:t>
                      </a:r>
                    </a:p>
                  </a:txBody>
                  <a:tcPr marL="2865" marR="2865" marT="286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2865" marR="2865" marT="286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000000"/>
                          </a:solidFill>
                          <a:effectLst/>
                          <a:latin typeface="Calibri" panose="020F0502020204030204" pitchFamily="34" charset="0"/>
                        </a:rPr>
                        <a:t> </a:t>
                      </a:r>
                    </a:p>
                  </a:txBody>
                  <a:tcPr marL="2865" marR="2865" marT="28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337768"/>
                  </a:ext>
                </a:extLst>
              </a:tr>
            </a:tbl>
          </a:graphicData>
        </a:graphic>
      </p:graphicFrame>
    </p:spTree>
    <p:extLst>
      <p:ext uri="{BB962C8B-B14F-4D97-AF65-F5344CB8AC3E}">
        <p14:creationId xmlns:p14="http://schemas.microsoft.com/office/powerpoint/2010/main" val="956959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2028"/>
            <a:ext cx="10337074" cy="553475"/>
          </a:xfrm>
          <a:prstGeom prst="rect">
            <a:avLst/>
          </a:prstGeom>
          <a:solidFill>
            <a:srgbClr val="32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368506" y="241649"/>
            <a:ext cx="7332774" cy="454235"/>
          </a:xfrm>
          <a:prstGeom prst="rect">
            <a:avLst/>
          </a:prstGeom>
          <a:noFill/>
        </p:spPr>
        <p:txBody>
          <a:bodyPr wrap="square" lIns="84083" tIns="42041" rIns="84083" bIns="42041">
            <a:spAutoFit/>
          </a:bodyPr>
          <a:lstStyle/>
          <a:p>
            <a:pPr algn="just"/>
            <a:r>
              <a:rPr lang="es-EC" sz="2400" b="1" dirty="0" smtClean="0">
                <a:solidFill>
                  <a:schemeClr val="bg1"/>
                </a:solidFill>
                <a:latin typeface="Century Gothic" panose="020B0502020202020204" pitchFamily="34" charset="0"/>
              </a:rPr>
              <a:t>MATRIZ DE GASTO DE INVERSIÓN AMT 2021</a:t>
            </a:r>
          </a:p>
        </p:txBody>
      </p:sp>
      <p:pic>
        <p:nvPicPr>
          <p:cNvPr id="6" name="Imagen 5">
            <a:extLst>
              <a:ext uri="{FF2B5EF4-FFF2-40B4-BE49-F238E27FC236}">
                <a16:creationId xmlns:a16="http://schemas.microsoft.com/office/drawing/2014/main" id="{880077F3-EC58-4909-BF46-FCCA4876FE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3688" y="5807075"/>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F0463E22-759A-4FC7-8E49-D91CBAFE75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 r="16756" b="-179057"/>
          <a:stretch>
            <a:fillRect/>
          </a:stretch>
        </p:blipFill>
        <p:spPr bwMode="auto">
          <a:xfrm>
            <a:off x="360363" y="6210300"/>
            <a:ext cx="10093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8"/>
          <p:cNvGraphicFramePr>
            <a:graphicFrameLocks noGrp="1"/>
          </p:cNvGraphicFramePr>
          <p:nvPr>
            <p:extLst>
              <p:ext uri="{D42A27DB-BD31-4B8C-83A1-F6EECF244321}">
                <p14:modId xmlns:p14="http://schemas.microsoft.com/office/powerpoint/2010/main" val="3496867769"/>
              </p:ext>
            </p:extLst>
          </p:nvPr>
        </p:nvGraphicFramePr>
        <p:xfrm>
          <a:off x="721360" y="873759"/>
          <a:ext cx="10975340" cy="5803417"/>
        </p:xfrm>
        <a:graphic>
          <a:graphicData uri="http://schemas.openxmlformats.org/drawingml/2006/table">
            <a:tbl>
              <a:tblPr/>
              <a:tblGrid>
                <a:gridCol w="1858210">
                  <a:extLst>
                    <a:ext uri="{9D8B030D-6E8A-4147-A177-3AD203B41FA5}">
                      <a16:colId xmlns:a16="http://schemas.microsoft.com/office/drawing/2014/main" val="449632485"/>
                    </a:ext>
                  </a:extLst>
                </a:gridCol>
                <a:gridCol w="2608818">
                  <a:extLst>
                    <a:ext uri="{9D8B030D-6E8A-4147-A177-3AD203B41FA5}">
                      <a16:colId xmlns:a16="http://schemas.microsoft.com/office/drawing/2014/main" val="1136244607"/>
                    </a:ext>
                  </a:extLst>
                </a:gridCol>
                <a:gridCol w="869606">
                  <a:extLst>
                    <a:ext uri="{9D8B030D-6E8A-4147-A177-3AD203B41FA5}">
                      <a16:colId xmlns:a16="http://schemas.microsoft.com/office/drawing/2014/main" val="1689423293"/>
                    </a:ext>
                  </a:extLst>
                </a:gridCol>
                <a:gridCol w="2608818">
                  <a:extLst>
                    <a:ext uri="{9D8B030D-6E8A-4147-A177-3AD203B41FA5}">
                      <a16:colId xmlns:a16="http://schemas.microsoft.com/office/drawing/2014/main" val="232228386"/>
                    </a:ext>
                  </a:extLst>
                </a:gridCol>
                <a:gridCol w="979450">
                  <a:extLst>
                    <a:ext uri="{9D8B030D-6E8A-4147-A177-3AD203B41FA5}">
                      <a16:colId xmlns:a16="http://schemas.microsoft.com/office/drawing/2014/main" val="1728929168"/>
                    </a:ext>
                  </a:extLst>
                </a:gridCol>
                <a:gridCol w="1052680">
                  <a:extLst>
                    <a:ext uri="{9D8B030D-6E8A-4147-A177-3AD203B41FA5}">
                      <a16:colId xmlns:a16="http://schemas.microsoft.com/office/drawing/2014/main" val="4158384034"/>
                    </a:ext>
                  </a:extLst>
                </a:gridCol>
                <a:gridCol w="997758">
                  <a:extLst>
                    <a:ext uri="{9D8B030D-6E8A-4147-A177-3AD203B41FA5}">
                      <a16:colId xmlns:a16="http://schemas.microsoft.com/office/drawing/2014/main" val="4053112095"/>
                    </a:ext>
                  </a:extLst>
                </a:gridCol>
              </a:tblGrid>
              <a:tr h="539874">
                <a:tc>
                  <a:txBody>
                    <a:bodyPr/>
                    <a:lstStyle/>
                    <a:p>
                      <a:pPr algn="ctr" fontAlgn="ctr"/>
                      <a:r>
                        <a:rPr lang="es-EC" sz="900" b="1" i="0" u="none" strike="noStrike">
                          <a:solidFill>
                            <a:srgbClr val="000000"/>
                          </a:solidFill>
                          <a:effectLst/>
                          <a:latin typeface="Calibri" panose="020F0502020204030204" pitchFamily="34" charset="0"/>
                        </a:rPr>
                        <a:t>PROYECTO</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PRODUCTO</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PARTIDA</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1" i="0" u="none" strike="noStrike">
                          <a:solidFill>
                            <a:srgbClr val="000000"/>
                          </a:solidFill>
                          <a:effectLst/>
                          <a:latin typeface="Calibri" panose="020F0502020204030204" pitchFamily="34" charset="0"/>
                        </a:rPr>
                        <a:t>DETALLE DE OBLIGACIÓN</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dirty="0" smtClean="0">
                          <a:solidFill>
                            <a:srgbClr val="000000"/>
                          </a:solidFill>
                          <a:effectLst/>
                          <a:latin typeface="Calibri" panose="020F0502020204030204" pitchFamily="34" charset="0"/>
                        </a:rPr>
                        <a:t>OBLIGACIONES CONTRAÍDAS AÑOS ANTERIORES</a:t>
                      </a:r>
                      <a:endParaRPr lang="es-EC" sz="900" b="1"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PROFORMA 2021</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POR FINANCIAR</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439963"/>
                  </a:ext>
                </a:extLst>
              </a:tr>
              <a:tr h="301149">
                <a:tc rowSpan="17">
                  <a:txBody>
                    <a:bodyPr/>
                    <a:lstStyle/>
                    <a:p>
                      <a:pPr algn="l" fontAlgn="ctr"/>
                      <a:r>
                        <a:rPr lang="es-MX" sz="900" b="0" i="0" u="none" strike="noStrike" dirty="0">
                          <a:solidFill>
                            <a:srgbClr val="000000"/>
                          </a:solidFill>
                          <a:effectLst/>
                          <a:latin typeface="Calibri" panose="020F0502020204030204" pitchFamily="34" charset="0"/>
                        </a:rPr>
                        <a:t>FORTALECIMIENTO DE LA  SEGURIDAD VIAL  Y CONTROL DE TRÁNSITO EN EL DISTRITO METROPOLITANO DE </a:t>
                      </a:r>
                      <a:r>
                        <a:rPr lang="es-MX" sz="900" b="0" i="0" u="none" strike="noStrike" dirty="0" smtClean="0">
                          <a:solidFill>
                            <a:srgbClr val="000000"/>
                          </a:solidFill>
                          <a:effectLst/>
                          <a:latin typeface="Calibri" panose="020F0502020204030204" pitchFamily="34" charset="0"/>
                        </a:rPr>
                        <a:t>QUITO</a:t>
                      </a:r>
                      <a:endParaRPr lang="es-MX" sz="9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11">
                  <a:txBody>
                    <a:bodyPr/>
                    <a:lstStyle/>
                    <a:p>
                      <a:pPr algn="l" fontAlgn="ctr"/>
                      <a:r>
                        <a:rPr lang="es-EC" sz="900" b="0" i="0" u="none" strike="noStrike" dirty="0">
                          <a:solidFill>
                            <a:srgbClr val="000000"/>
                          </a:solidFill>
                          <a:effectLst/>
                          <a:latin typeface="Calibri" panose="020F0502020204030204" pitchFamily="34" charset="0"/>
                        </a:rPr>
                        <a:t>Dispositivos estáticos y móviles de control de tránsito (operativos) ejecutados</a:t>
                      </a:r>
                    </a:p>
                    <a:p>
                      <a:pPr algn="l" fontAlgn="ctr"/>
                      <a:endParaRPr lang="es-EC" sz="9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11">
                  <a:txBody>
                    <a:bodyPr/>
                    <a:lstStyle/>
                    <a:p>
                      <a:pPr algn="ctr" fontAlgn="ctr"/>
                      <a:r>
                        <a:rPr lang="es-EC" sz="900" b="0" i="0" u="none" strike="noStrike">
                          <a:solidFill>
                            <a:srgbClr val="000000"/>
                          </a:solidFill>
                          <a:effectLst/>
                          <a:latin typeface="Calibri" panose="020F0502020204030204" pitchFamily="34" charset="0"/>
                        </a:rPr>
                        <a:t>730813/Repuestos y Accesorios</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0" i="0" u="none" strike="noStrike">
                          <a:solidFill>
                            <a:srgbClr val="000000"/>
                          </a:solidFill>
                          <a:effectLst/>
                          <a:latin typeface="Calibri" panose="020F0502020204030204" pitchFamily="34" charset="0"/>
                        </a:rPr>
                        <a:t>REPUESTOS PARA MANTENIMIENTO AUTOS</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$56,595.81</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11">
                  <a:txBody>
                    <a:bodyPr/>
                    <a:lstStyle/>
                    <a:p>
                      <a:pPr algn="r" fontAlgn="ctr"/>
                      <a:r>
                        <a:rPr lang="es-EC" sz="900" b="0" i="0" u="none" strike="noStrike">
                          <a:solidFill>
                            <a:srgbClr val="000000"/>
                          </a:solidFill>
                          <a:effectLst/>
                          <a:latin typeface="Calibri" panose="020F0502020204030204" pitchFamily="34" charset="0"/>
                        </a:rPr>
                        <a:t>$1,172,354.71</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11">
                  <a:txBody>
                    <a:bodyPr/>
                    <a:lstStyle/>
                    <a:p>
                      <a:pPr algn="r" fontAlgn="ctr"/>
                      <a:r>
                        <a:rPr lang="es-EC" sz="900" b="0" i="0" u="none" strike="noStrike">
                          <a:solidFill>
                            <a:srgbClr val="000000"/>
                          </a:solidFill>
                          <a:effectLst/>
                          <a:latin typeface="Calibri" panose="020F0502020204030204" pitchFamily="34" charset="0"/>
                        </a:rPr>
                        <a:t>$143,786.72</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6040087"/>
                  </a:ext>
                </a:extLst>
              </a:tr>
              <a:tr h="286629">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MX" sz="900" b="0" i="0" u="none" strike="noStrike">
                          <a:solidFill>
                            <a:srgbClr val="000000"/>
                          </a:solidFill>
                          <a:effectLst/>
                          <a:latin typeface="Calibri" panose="020F0502020204030204" pitchFamily="34" charset="0"/>
                        </a:rPr>
                        <a:t>REPUESTOS PARA MANTENIMIENTO 0% IVA</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$316.40</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546603635"/>
                  </a:ext>
                </a:extLst>
              </a:tr>
              <a:tr h="310026">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900" b="0" i="0" u="none" strike="noStrike">
                          <a:solidFill>
                            <a:srgbClr val="000000"/>
                          </a:solidFill>
                          <a:effectLst/>
                          <a:latin typeface="Calibri" panose="020F0502020204030204" pitchFamily="34" charset="0"/>
                        </a:rPr>
                        <a:t>REPUESTOS PARA MANTENIMIENTO MOTOEXPERT</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$194,104.88</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538832630"/>
                  </a:ext>
                </a:extLst>
              </a:tr>
              <a:tr h="491365">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MX" sz="900" b="0" i="0" u="none" strike="noStrike">
                          <a:solidFill>
                            <a:srgbClr val="000000"/>
                          </a:solidFill>
                          <a:effectLst/>
                          <a:latin typeface="Calibri" panose="020F0502020204030204" pitchFamily="34" charset="0"/>
                        </a:rPr>
                        <a:t>REPUESTOS PARA MANTENIMIENTO FOTO MULTA</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$41,771.89</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269321383"/>
                  </a:ext>
                </a:extLst>
              </a:tr>
              <a:tr h="271419">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MX" sz="900" b="0" i="0" u="none" strike="noStrike">
                          <a:solidFill>
                            <a:srgbClr val="000000"/>
                          </a:solidFill>
                          <a:effectLst/>
                          <a:latin typeface="Calibri" panose="020F0502020204030204" pitchFamily="34" charset="0"/>
                        </a:rPr>
                        <a:t>REPUESTOS PARA MANTENIMIENTO RADARES MOVILES</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$8,064.00</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123554670"/>
                  </a:ext>
                </a:extLst>
              </a:tr>
              <a:tr h="491365">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900" b="0" i="0" u="none" strike="noStrike">
                          <a:solidFill>
                            <a:srgbClr val="000000"/>
                          </a:solidFill>
                          <a:effectLst/>
                          <a:latin typeface="Calibri" panose="020F0502020204030204" pitchFamily="34" charset="0"/>
                        </a:rPr>
                        <a:t>REPUESTOS PARA MANTENIMIENTO EQUIPOS</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$88,056.64</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889952720"/>
                  </a:ext>
                </a:extLst>
              </a:tr>
              <a:tr h="201708">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900" b="0" i="0" u="none" strike="noStrike">
                          <a:solidFill>
                            <a:srgbClr val="000000"/>
                          </a:solidFill>
                          <a:effectLst/>
                          <a:latin typeface="Calibri" panose="020F0502020204030204" pitchFamily="34" charset="0"/>
                        </a:rPr>
                        <a:t>REPUESTOS PARA MANTENIMIENTO BICILETA</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$87,190.91</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531625247"/>
                  </a:ext>
                </a:extLst>
              </a:tr>
              <a:tr h="491365">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pt-BR" sz="900" b="0" i="0" u="none" strike="noStrike">
                          <a:solidFill>
                            <a:srgbClr val="000000"/>
                          </a:solidFill>
                          <a:effectLst/>
                          <a:latin typeface="Calibri" panose="020F0502020204030204" pitchFamily="34" charset="0"/>
                        </a:rPr>
                        <a:t>MANTEN. PREV.Y CORREC. MOTOC.20-21 SEG.MEM-AP-455</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$93,937.27</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705275788"/>
                  </a:ext>
                </a:extLst>
              </a:tr>
              <a:tr h="271419">
                <a:tc vMerge="1">
                  <a:txBody>
                    <a:bodyPr/>
                    <a:lstStyle/>
                    <a:p>
                      <a:endParaRPr lang="es-EC"/>
                    </a:p>
                  </a:txBody>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900" b="0" i="0" u="none" strike="noStrike">
                          <a:solidFill>
                            <a:srgbClr val="000000"/>
                          </a:solidFill>
                          <a:effectLst/>
                          <a:latin typeface="Calibri" panose="020F0502020204030204" pitchFamily="34" charset="0"/>
                        </a:rPr>
                        <a:t>SERVICIO MANT.ALCOH.RESPUESTOS AP-2020-0365-M</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$638.40</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916637496"/>
                  </a:ext>
                </a:extLst>
              </a:tr>
              <a:tr h="271419">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MX" sz="900" b="0" i="0" u="none" strike="noStrike">
                          <a:solidFill>
                            <a:srgbClr val="000000"/>
                          </a:solidFill>
                          <a:effectLst/>
                          <a:latin typeface="Calibri" panose="020F0502020204030204" pitchFamily="34" charset="0"/>
                        </a:rPr>
                        <a:t>MANTENIMIENTO PREVENTIVO Y CORRECTIVO DE EQUIPO FOTORADARES</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$48,045.44</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996330990"/>
                  </a:ext>
                </a:extLst>
              </a:tr>
              <a:tr h="271419">
                <a:tc vMerge="1">
                  <a:txBody>
                    <a:bodyPr/>
                    <a:lstStyle/>
                    <a:p>
                      <a:endParaRPr lang="es-EC"/>
                    </a:p>
                  </a:txBody>
                  <a:tcPr/>
                </a:tc>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MX" sz="900" b="0" i="0" u="none" strike="noStrike">
                          <a:solidFill>
                            <a:srgbClr val="000000"/>
                          </a:solidFill>
                          <a:effectLst/>
                          <a:latin typeface="Calibri" panose="020F0502020204030204" pitchFamily="34" charset="0"/>
                        </a:rPr>
                        <a:t>MANTENIMIENTO PREV Y CORREC DE VEHICULOS</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$182,095.30</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786266651"/>
                  </a:ext>
                </a:extLst>
              </a:tr>
              <a:tr h="137191">
                <a:tc vMerge="1">
                  <a:txBody>
                    <a:bodyPr/>
                    <a:lstStyle/>
                    <a:p>
                      <a:pPr algn="ctr"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$1,316,141.43</a:t>
                      </a:r>
                    </a:p>
                  </a:txBody>
                  <a:tcPr marL="3028" marR="3028" marT="30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028" marR="3028" marT="3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15942402"/>
                  </a:ext>
                </a:extLst>
              </a:tr>
              <a:tr h="405646">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Calibri" panose="020F0502020204030204" pitchFamily="34" charset="0"/>
                        </a:rPr>
                        <a:t>Dispositivos estáticos y móviles de control de tránsito (operativos) ejecutados</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0" i="0" u="none" strike="noStrike">
                          <a:solidFill>
                            <a:srgbClr val="000000"/>
                          </a:solidFill>
                          <a:effectLst/>
                          <a:latin typeface="Calibri" panose="020F0502020204030204" pitchFamily="34" charset="0"/>
                        </a:rPr>
                        <a:t>780204/Transferencias o Donaciones </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0" i="0" u="none" strike="noStrike">
                          <a:solidFill>
                            <a:srgbClr val="000000"/>
                          </a:solidFill>
                          <a:effectLst/>
                          <a:latin typeface="Calibri" panose="020F0502020204030204" pitchFamily="34" charset="0"/>
                        </a:rPr>
                        <a:t>SALDO POR PAGAR COMPENSACIÓN</a:t>
                      </a:r>
                    </a:p>
                  </a:txBody>
                  <a:tcPr marL="3028" marR="3028" marT="30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000000"/>
                          </a:solidFill>
                          <a:effectLst/>
                          <a:latin typeface="Calibri" panose="020F0502020204030204" pitchFamily="34" charset="0"/>
                        </a:rPr>
                        <a:t>$1,000.00</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$1,000.00</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287514"/>
                  </a:ext>
                </a:extLst>
              </a:tr>
              <a:tr h="137191">
                <a:tc vMerge="1">
                  <a:txBody>
                    <a:bodyPr/>
                    <a:lstStyle/>
                    <a:p>
                      <a:pPr algn="ctr" fontAlgn="ctr"/>
                      <a:endParaRPr lang="es-EC"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900" b="1" i="0" u="none" strike="noStrike">
                          <a:solidFill>
                            <a:srgbClr val="000000"/>
                          </a:solidFill>
                          <a:effectLst/>
                          <a:latin typeface="Calibri" panose="020F0502020204030204" pitchFamily="34" charset="0"/>
                        </a:rPr>
                        <a:t>TOTAL PARTIDA</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 </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 </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1" i="0" u="none" strike="noStrike" dirty="0">
                          <a:solidFill>
                            <a:srgbClr val="000000"/>
                          </a:solidFill>
                          <a:effectLst/>
                          <a:latin typeface="Calibri" panose="020F0502020204030204" pitchFamily="34" charset="0"/>
                        </a:rPr>
                        <a:t>$1,000.00</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0192188"/>
                  </a:ext>
                </a:extLst>
              </a:tr>
              <a:tr h="301149">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es-EC" sz="900" b="0" i="0" u="none" strike="noStrike" dirty="0">
                          <a:solidFill>
                            <a:srgbClr val="000000"/>
                          </a:solidFill>
                          <a:effectLst/>
                          <a:latin typeface="Calibri" panose="020F0502020204030204" pitchFamily="34" charset="0"/>
                        </a:rPr>
                        <a:t>Dispositivos estáticos y móviles de control de tránsito (operativos) </a:t>
                      </a:r>
                      <a:r>
                        <a:rPr lang="es-EC" sz="900" b="0" i="0" u="none" strike="noStrike" dirty="0" smtClean="0">
                          <a:solidFill>
                            <a:srgbClr val="000000"/>
                          </a:solidFill>
                          <a:effectLst/>
                          <a:latin typeface="Calibri" panose="020F0502020204030204" pitchFamily="34" charset="0"/>
                        </a:rPr>
                        <a:t>ejecutados</a:t>
                      </a:r>
                      <a:endParaRPr lang="es-EC" sz="9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EC" sz="900" b="0" i="0" u="none" strike="noStrike">
                          <a:solidFill>
                            <a:srgbClr val="000000"/>
                          </a:solidFill>
                          <a:effectLst/>
                          <a:latin typeface="Calibri" panose="020F0502020204030204" pitchFamily="34" charset="0"/>
                        </a:rPr>
                        <a:t>730105/Telecomunicaciones</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0" i="0" u="none" strike="noStrike">
                          <a:solidFill>
                            <a:srgbClr val="000000"/>
                          </a:solidFill>
                          <a:effectLst/>
                          <a:latin typeface="Calibri" panose="020F0502020204030204" pitchFamily="34" charset="0"/>
                        </a:rPr>
                        <a:t>ARRIENDO DUCTOS Y POZOS</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$568.76</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r" fontAlgn="ctr"/>
                      <a:r>
                        <a:rPr lang="es-EC" sz="900" b="0" i="0" u="none" strike="noStrike">
                          <a:solidFill>
                            <a:srgbClr val="000000"/>
                          </a:solidFill>
                          <a:effectLst/>
                          <a:latin typeface="Calibri" panose="020F0502020204030204" pitchFamily="34" charset="0"/>
                        </a:rPr>
                        <a:t>$61,759.88</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r" fontAlgn="ctr"/>
                      <a:r>
                        <a:rPr lang="es-EC" sz="900" b="0" i="0" u="none" strike="noStrike">
                          <a:solidFill>
                            <a:srgbClr val="000000"/>
                          </a:solidFill>
                          <a:effectLst/>
                          <a:latin typeface="Calibri" panose="020F0502020204030204" pitchFamily="34" charset="0"/>
                        </a:rPr>
                        <a:t>$212,054.12</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06561412"/>
                  </a:ext>
                </a:extLst>
              </a:tr>
              <a:tr h="301149">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SERV CORREO ELECTRONICO</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$61,191.12</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235504560"/>
                  </a:ext>
                </a:extLst>
              </a:tr>
              <a:tr h="301149">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MX" sz="900" b="0" i="0" u="none" strike="noStrike">
                          <a:solidFill>
                            <a:srgbClr val="000000"/>
                          </a:solidFill>
                          <a:effectLst/>
                          <a:latin typeface="Calibri" panose="020F0502020204030204" pitchFamily="34" charset="0"/>
                        </a:rPr>
                        <a:t>SERV DE ENLACES DE DATOS</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dirty="0">
                          <a:solidFill>
                            <a:srgbClr val="000000"/>
                          </a:solidFill>
                          <a:effectLst/>
                          <a:latin typeface="Calibri" panose="020F0502020204030204" pitchFamily="34" charset="0"/>
                        </a:rPr>
                        <a:t>$212,054.12</a:t>
                      </a:r>
                    </a:p>
                  </a:txBody>
                  <a:tcPr marL="3028" marR="3028" marT="3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952228588"/>
                  </a:ext>
                </a:extLst>
              </a:tr>
            </a:tbl>
          </a:graphicData>
        </a:graphic>
      </p:graphicFrame>
    </p:spTree>
    <p:extLst>
      <p:ext uri="{BB962C8B-B14F-4D97-AF65-F5344CB8AC3E}">
        <p14:creationId xmlns:p14="http://schemas.microsoft.com/office/powerpoint/2010/main" val="3859426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2028"/>
            <a:ext cx="10337074" cy="553475"/>
          </a:xfrm>
          <a:prstGeom prst="rect">
            <a:avLst/>
          </a:prstGeom>
          <a:solidFill>
            <a:srgbClr val="32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368506" y="241649"/>
            <a:ext cx="7332774" cy="454235"/>
          </a:xfrm>
          <a:prstGeom prst="rect">
            <a:avLst/>
          </a:prstGeom>
          <a:noFill/>
        </p:spPr>
        <p:txBody>
          <a:bodyPr wrap="square" lIns="84083" tIns="42041" rIns="84083" bIns="42041">
            <a:spAutoFit/>
          </a:bodyPr>
          <a:lstStyle/>
          <a:p>
            <a:pPr algn="just"/>
            <a:r>
              <a:rPr lang="es-EC" sz="2400" b="1" dirty="0" smtClean="0">
                <a:solidFill>
                  <a:schemeClr val="bg1"/>
                </a:solidFill>
                <a:latin typeface="Century Gothic" panose="020B0502020202020204" pitchFamily="34" charset="0"/>
              </a:rPr>
              <a:t>MATRIZ DE GASTO DE INVERSIÓN AMT 2021</a:t>
            </a:r>
          </a:p>
        </p:txBody>
      </p:sp>
      <p:pic>
        <p:nvPicPr>
          <p:cNvPr id="6" name="Imagen 5">
            <a:extLst>
              <a:ext uri="{FF2B5EF4-FFF2-40B4-BE49-F238E27FC236}">
                <a16:creationId xmlns:a16="http://schemas.microsoft.com/office/drawing/2014/main" id="{880077F3-EC58-4909-BF46-FCCA4876FE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3688" y="5807075"/>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F0463E22-759A-4FC7-8E49-D91CBAFE75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 r="16756" b="-179057"/>
          <a:stretch>
            <a:fillRect/>
          </a:stretch>
        </p:blipFill>
        <p:spPr bwMode="auto">
          <a:xfrm>
            <a:off x="360363" y="6210300"/>
            <a:ext cx="10093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8"/>
          <p:cNvGraphicFramePr>
            <a:graphicFrameLocks noGrp="1"/>
          </p:cNvGraphicFramePr>
          <p:nvPr>
            <p:extLst>
              <p:ext uri="{D42A27DB-BD31-4B8C-83A1-F6EECF244321}">
                <p14:modId xmlns:p14="http://schemas.microsoft.com/office/powerpoint/2010/main" val="3360052120"/>
              </p:ext>
            </p:extLst>
          </p:nvPr>
        </p:nvGraphicFramePr>
        <p:xfrm>
          <a:off x="734421" y="867398"/>
          <a:ext cx="11048276" cy="5881819"/>
        </p:xfrm>
        <a:graphic>
          <a:graphicData uri="http://schemas.openxmlformats.org/drawingml/2006/table">
            <a:tbl>
              <a:tblPr/>
              <a:tblGrid>
                <a:gridCol w="2128978">
                  <a:extLst>
                    <a:ext uri="{9D8B030D-6E8A-4147-A177-3AD203B41FA5}">
                      <a16:colId xmlns:a16="http://schemas.microsoft.com/office/drawing/2014/main" val="3923818953"/>
                    </a:ext>
                  </a:extLst>
                </a:gridCol>
                <a:gridCol w="2128978">
                  <a:extLst>
                    <a:ext uri="{9D8B030D-6E8A-4147-A177-3AD203B41FA5}">
                      <a16:colId xmlns:a16="http://schemas.microsoft.com/office/drawing/2014/main" val="1131279400"/>
                    </a:ext>
                  </a:extLst>
                </a:gridCol>
                <a:gridCol w="2128978">
                  <a:extLst>
                    <a:ext uri="{9D8B030D-6E8A-4147-A177-3AD203B41FA5}">
                      <a16:colId xmlns:a16="http://schemas.microsoft.com/office/drawing/2014/main" val="3068692479"/>
                    </a:ext>
                  </a:extLst>
                </a:gridCol>
                <a:gridCol w="2128978">
                  <a:extLst>
                    <a:ext uri="{9D8B030D-6E8A-4147-A177-3AD203B41FA5}">
                      <a16:colId xmlns:a16="http://schemas.microsoft.com/office/drawing/2014/main" val="3608165261"/>
                    </a:ext>
                  </a:extLst>
                </a:gridCol>
                <a:gridCol w="859062">
                  <a:extLst>
                    <a:ext uri="{9D8B030D-6E8A-4147-A177-3AD203B41FA5}">
                      <a16:colId xmlns:a16="http://schemas.microsoft.com/office/drawing/2014/main" val="2313199294"/>
                    </a:ext>
                  </a:extLst>
                </a:gridCol>
                <a:gridCol w="859062">
                  <a:extLst>
                    <a:ext uri="{9D8B030D-6E8A-4147-A177-3AD203B41FA5}">
                      <a16:colId xmlns:a16="http://schemas.microsoft.com/office/drawing/2014/main" val="3986801496"/>
                    </a:ext>
                  </a:extLst>
                </a:gridCol>
                <a:gridCol w="814240">
                  <a:extLst>
                    <a:ext uri="{9D8B030D-6E8A-4147-A177-3AD203B41FA5}">
                      <a16:colId xmlns:a16="http://schemas.microsoft.com/office/drawing/2014/main" val="2617796209"/>
                    </a:ext>
                  </a:extLst>
                </a:gridCol>
              </a:tblGrid>
              <a:tr h="482810">
                <a:tc>
                  <a:txBody>
                    <a:bodyPr/>
                    <a:lstStyle/>
                    <a:p>
                      <a:pPr algn="ctr" fontAlgn="ctr"/>
                      <a:r>
                        <a:rPr lang="es-EC" sz="900" b="1" i="0" u="none" strike="noStrike">
                          <a:solidFill>
                            <a:srgbClr val="000000"/>
                          </a:solidFill>
                          <a:effectLst/>
                          <a:latin typeface="Calibri" panose="020F0502020204030204" pitchFamily="34" charset="0"/>
                        </a:rPr>
                        <a:t>PROYECTO</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PRODUCTO</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dirty="0">
                          <a:solidFill>
                            <a:srgbClr val="000000"/>
                          </a:solidFill>
                          <a:effectLst/>
                          <a:latin typeface="Calibri" panose="020F0502020204030204" pitchFamily="34" charset="0"/>
                        </a:rPr>
                        <a:t>PARTIDA</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1" i="0" u="none" strike="noStrike">
                          <a:solidFill>
                            <a:srgbClr val="000000"/>
                          </a:solidFill>
                          <a:effectLst/>
                          <a:latin typeface="Calibri" panose="020F0502020204030204" pitchFamily="34" charset="0"/>
                        </a:rPr>
                        <a:t>DETALLE DE OBLIGACIÓN</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dirty="0">
                          <a:solidFill>
                            <a:srgbClr val="000000"/>
                          </a:solidFill>
                          <a:effectLst/>
                          <a:latin typeface="Calibri" panose="020F0502020204030204" pitchFamily="34" charset="0"/>
                        </a:rPr>
                        <a:t>OBLIGACIONES CONTRAÍDAS AÑOS </a:t>
                      </a:r>
                      <a:r>
                        <a:rPr lang="es-EC" sz="900" b="1" i="0" u="none" strike="noStrike" dirty="0" smtClean="0">
                          <a:solidFill>
                            <a:srgbClr val="000000"/>
                          </a:solidFill>
                          <a:effectLst/>
                          <a:latin typeface="Calibri" panose="020F0502020204030204" pitchFamily="34" charset="0"/>
                        </a:rPr>
                        <a:t>ANTERIORES</a:t>
                      </a:r>
                      <a:endParaRPr lang="es-EC" sz="900" b="1"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PROFORMA 2021</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900" b="1" i="0" u="none" strike="noStrike">
                          <a:solidFill>
                            <a:srgbClr val="000000"/>
                          </a:solidFill>
                          <a:effectLst/>
                          <a:latin typeface="Calibri" panose="020F0502020204030204" pitchFamily="34" charset="0"/>
                        </a:rPr>
                        <a:t>POR FINANCIAR</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93752764"/>
                  </a:ext>
                </a:extLst>
              </a:tr>
              <a:tr h="363434">
                <a:tc rowSpan="17">
                  <a:txBody>
                    <a:bodyPr/>
                    <a:lstStyle/>
                    <a:p>
                      <a:pPr algn="ctr" fontAlgn="ctr"/>
                      <a:r>
                        <a:rPr lang="es-MX" sz="900" b="0" i="0" u="none" strike="noStrike" dirty="0">
                          <a:solidFill>
                            <a:srgbClr val="000000"/>
                          </a:solidFill>
                          <a:effectLst/>
                          <a:latin typeface="Calibri" panose="020F0502020204030204" pitchFamily="34" charset="0"/>
                        </a:rPr>
                        <a:t>FORTALECIMIENTO DE LA  SEGURIDAD VIAL  Y CONTROL DE TRÁNSITO EN EL DISTRITO METROPOLITANO DE </a:t>
                      </a:r>
                      <a:r>
                        <a:rPr lang="es-MX" sz="900" b="0" i="0" u="none" strike="noStrike" dirty="0" smtClean="0">
                          <a:solidFill>
                            <a:srgbClr val="000000"/>
                          </a:solidFill>
                          <a:effectLst/>
                          <a:latin typeface="Calibri" panose="020F0502020204030204" pitchFamily="34" charset="0"/>
                        </a:rPr>
                        <a:t>QUITO</a:t>
                      </a:r>
                      <a:endParaRPr lang="es-MX" sz="9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l" fontAlgn="ctr"/>
                      <a:r>
                        <a:rPr lang="es-EC" sz="900" b="0" i="0" u="none" strike="noStrike" dirty="0">
                          <a:solidFill>
                            <a:srgbClr val="000000"/>
                          </a:solidFill>
                          <a:effectLst/>
                          <a:latin typeface="Calibri" panose="020F0502020204030204" pitchFamily="34" charset="0"/>
                        </a:rPr>
                        <a:t>Dispositivos estáticos y móviles de control de tránsito (operativos) </a:t>
                      </a:r>
                      <a:r>
                        <a:rPr lang="es-EC" sz="900" b="0" i="0" u="none" strike="noStrike" dirty="0" smtClean="0">
                          <a:solidFill>
                            <a:srgbClr val="000000"/>
                          </a:solidFill>
                          <a:effectLst/>
                          <a:latin typeface="Calibri" panose="020F0502020204030204" pitchFamily="34" charset="0"/>
                        </a:rPr>
                        <a:t>ejecutados</a:t>
                      </a:r>
                      <a:endParaRPr lang="es-EC" sz="9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b"/>
                      <a:r>
                        <a:rPr lang="es-MX" sz="900" b="0" i="0" u="none" strike="noStrike" dirty="0">
                          <a:solidFill>
                            <a:srgbClr val="000000"/>
                          </a:solidFill>
                          <a:effectLst/>
                          <a:latin typeface="Calibri" panose="020F0502020204030204" pitchFamily="34" charset="0"/>
                        </a:rPr>
                        <a:t>730702/Arrendamiento y Licencias de Uso de Paquetes Informáticos</a:t>
                      </a:r>
                    </a:p>
                  </a:txBody>
                  <a:tcPr marL="4067" marR="4067" marT="4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0" i="0" u="none" strike="noStrike">
                          <a:solidFill>
                            <a:srgbClr val="000000"/>
                          </a:solidFill>
                          <a:effectLst/>
                          <a:latin typeface="Calibri" panose="020F0502020204030204" pitchFamily="34" charset="0"/>
                        </a:rPr>
                        <a:t>SISTEMA INF JURIDICA</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$345.73</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r" fontAlgn="ctr"/>
                      <a:r>
                        <a:rPr lang="es-EC" sz="900" b="0" i="0" u="none" strike="noStrike">
                          <a:solidFill>
                            <a:srgbClr val="000000"/>
                          </a:solidFill>
                          <a:effectLst/>
                          <a:latin typeface="Calibri" panose="020F0502020204030204" pitchFamily="34" charset="0"/>
                        </a:rPr>
                        <a:t>$82,661.50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59221035"/>
                  </a:ext>
                </a:extLst>
              </a:tr>
              <a:tr h="254834">
                <a:tc vMerge="1">
                  <a:txBody>
                    <a:bodyPr/>
                    <a:lstStyle/>
                    <a:p>
                      <a:pPr algn="ctr" fontAlgn="ctr"/>
                      <a:endParaRPr lang="es-EC" sz="700" b="0" i="0" u="none" strike="noStrike">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es-EC"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ARRIENDO MD AXIS CLOUD</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$36,584.77</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900691129"/>
                  </a:ext>
                </a:extLst>
              </a:tr>
              <a:tr h="127417">
                <a:tc vMerge="1">
                  <a:txBody>
                    <a:bodyPr/>
                    <a:lstStyle/>
                    <a:p>
                      <a:pPr algn="ctr" fontAlgn="ctr"/>
                      <a:endParaRPr lang="es-EC" sz="700" b="0" i="0" u="none" strike="noStrike">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dirty="0">
                          <a:solidFill>
                            <a:srgbClr val="000000"/>
                          </a:solidFill>
                          <a:effectLst/>
                          <a:latin typeface="Calibri" panose="020F0502020204030204" pitchFamily="34" charset="0"/>
                        </a:rPr>
                        <a:t>$36,930.50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60246451"/>
                  </a:ext>
                </a:extLst>
              </a:tr>
              <a:tr h="382251">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900" b="0" i="0" u="none" strike="noStrike">
                          <a:solidFill>
                            <a:srgbClr val="000000"/>
                          </a:solidFill>
                          <a:effectLst/>
                          <a:latin typeface="Calibri" panose="020F0502020204030204" pitchFamily="34" charset="0"/>
                        </a:rPr>
                        <a:t>Dispositivos estáticos y móviles de control de tránsito (operativos) ejecutados</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MX" sz="900" b="0" i="0" u="none" strike="noStrike">
                          <a:solidFill>
                            <a:srgbClr val="000000"/>
                          </a:solidFill>
                          <a:effectLst/>
                          <a:latin typeface="Calibri" panose="020F0502020204030204" pitchFamily="34" charset="0"/>
                        </a:rPr>
                        <a:t>840107/Equipos, Sistemas y Paquetes Informáticos</a:t>
                      </a:r>
                    </a:p>
                  </a:txBody>
                  <a:tcPr marL="4067" marR="4067" marT="4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0" i="0" u="none" strike="noStrike">
                          <a:solidFill>
                            <a:srgbClr val="000000"/>
                          </a:solidFill>
                          <a:effectLst/>
                          <a:latin typeface="Calibri" panose="020F0502020204030204" pitchFamily="34" charset="0"/>
                        </a:rPr>
                        <a:t>LAPTO TRABAJO DE CAMPO</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$182,022.40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$182,022.40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8698286"/>
                  </a:ext>
                </a:extLst>
              </a:tr>
              <a:tr h="382251">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$182,022.40</a:t>
                      </a:r>
                    </a:p>
                  </a:txBody>
                  <a:tcPr marL="4067" marR="4067" marT="40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1567467"/>
                  </a:ext>
                </a:extLst>
              </a:tr>
              <a:tr h="363434">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MX" sz="900" b="0" i="0" u="none" strike="noStrike" dirty="0">
                          <a:solidFill>
                            <a:srgbClr val="000000"/>
                          </a:solidFill>
                          <a:effectLst/>
                          <a:latin typeface="Calibri" panose="020F0502020204030204" pitchFamily="34" charset="0"/>
                        </a:rPr>
                        <a:t>Servicio de matriculación vehicular en el Distrito Metropolitano de </a:t>
                      </a:r>
                      <a:r>
                        <a:rPr lang="es-MX" sz="900" b="0" i="0" u="none" strike="noStrike" dirty="0" smtClean="0">
                          <a:solidFill>
                            <a:srgbClr val="000000"/>
                          </a:solidFill>
                          <a:effectLst/>
                          <a:latin typeface="Calibri" panose="020F0502020204030204" pitchFamily="34" charset="0"/>
                        </a:rPr>
                        <a:t>Quito</a:t>
                      </a:r>
                      <a:endParaRPr lang="es-MX" sz="9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ctr" fontAlgn="ctr"/>
                      <a:r>
                        <a:rPr lang="es-EC" sz="900" b="0" i="0" u="none" strike="noStrike" dirty="0">
                          <a:solidFill>
                            <a:srgbClr val="000000"/>
                          </a:solidFill>
                          <a:effectLst/>
                          <a:latin typeface="Calibri" panose="020F0502020204030204" pitchFamily="34" charset="0"/>
                        </a:rPr>
                        <a:t>730204/Edición, Impresión, Reproducción, Publicaciones</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0" i="0" u="none" strike="noStrike">
                          <a:solidFill>
                            <a:srgbClr val="000000"/>
                          </a:solidFill>
                          <a:effectLst/>
                          <a:latin typeface="Calibri" panose="020F0502020204030204" pitchFamily="34" charset="0"/>
                        </a:rPr>
                        <a:t>SERV OUTSOURCING IMPRESION</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$32,500.00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r" fontAlgn="ctr"/>
                      <a:r>
                        <a:rPr lang="es-EC" sz="900" b="0" i="0" u="none" strike="noStrike">
                          <a:solidFill>
                            <a:srgbClr val="000000"/>
                          </a:solidFill>
                          <a:effectLst/>
                          <a:latin typeface="Calibri" panose="020F0502020204030204" pitchFamily="34" charset="0"/>
                        </a:rPr>
                        <a:t>$102,985.11</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5">
                  <a:txBody>
                    <a:bodyPr/>
                    <a:lstStyle/>
                    <a:p>
                      <a:pPr algn="r" fontAlgn="ctr"/>
                      <a:r>
                        <a:rPr lang="es-EC" sz="900" b="0" i="0" u="none" strike="noStrike">
                          <a:solidFill>
                            <a:srgbClr val="000000"/>
                          </a:solidFill>
                          <a:effectLst/>
                          <a:latin typeface="Calibri" panose="020F0502020204030204" pitchFamily="34" charset="0"/>
                        </a:rPr>
                        <a:t>$265,522.56</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60525121"/>
                  </a:ext>
                </a:extLst>
              </a:tr>
              <a:tr h="363434">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MX" sz="700" b="0" i="0" u="none" strike="noStrike">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SERV DISEÑO E IMPRESION</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$34,469.00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866198743"/>
                  </a:ext>
                </a:extLst>
              </a:tr>
              <a:tr h="509669">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MX" sz="700" b="0" i="0" u="none" strike="noStrike">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MX" sz="900" b="0" i="0" u="none" strike="noStrike">
                          <a:solidFill>
                            <a:srgbClr val="000000"/>
                          </a:solidFill>
                          <a:effectLst/>
                          <a:latin typeface="Calibri" panose="020F0502020204030204" pitchFamily="34" charset="0"/>
                        </a:rPr>
                        <a:t>SERVICIO DE PUBLICACIÓN EN PRENSA ESCRIT</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$12,157.26</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335281295"/>
                  </a:ext>
                </a:extLst>
              </a:tr>
              <a:tr h="244060">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ctr"/>
                      <a:r>
                        <a:rPr lang="es-MX" sz="900" b="0" i="0" u="none" strike="noStrike">
                          <a:solidFill>
                            <a:srgbClr val="000000"/>
                          </a:solidFill>
                          <a:effectLst/>
                          <a:latin typeface="Calibri" panose="020F0502020204030204" pitchFamily="34" charset="0"/>
                        </a:rPr>
                        <a:t>DISEÑO E IMPRESIÓN POLIGRAFICA 2019</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$201,488.00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599816386"/>
                  </a:ext>
                </a:extLst>
              </a:tr>
              <a:tr h="127417">
                <a:tc vMerge="1">
                  <a:txBody>
                    <a:bodyPr/>
                    <a:lstStyle/>
                    <a:p>
                      <a:endParaRPr lang="es-EC"/>
                    </a:p>
                  </a:txBody>
                  <a:tcPr/>
                </a:tc>
                <a:tc>
                  <a:txBody>
                    <a:bodyPr/>
                    <a:lstStyle/>
                    <a:p>
                      <a:pPr algn="ct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a:txBody>
                    <a:bodyPr/>
                    <a:lstStyle/>
                    <a:p>
                      <a:pPr algn="l" fontAlgn="ctr"/>
                      <a:r>
                        <a:rPr lang="es-EC" sz="900" b="0" i="0" u="none" strike="noStrike">
                          <a:solidFill>
                            <a:srgbClr val="000000"/>
                          </a:solidFill>
                          <a:effectLst/>
                          <a:latin typeface="Calibri" panose="020F0502020204030204" pitchFamily="34" charset="0"/>
                        </a:rPr>
                        <a:t>SERV IMPRESION</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$87,893.41</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175759690"/>
                  </a:ext>
                </a:extLst>
              </a:tr>
              <a:tr h="127417">
                <a:tc vMerge="1">
                  <a:txBody>
                    <a:bodyPr/>
                    <a:lstStyle/>
                    <a:p>
                      <a:endParaRPr lang="es-EC"/>
                    </a:p>
                  </a:txBody>
                  <a:tcPr/>
                </a:tc>
                <a:tc gridSpan="3">
                  <a:txBody>
                    <a:bodyPr/>
                    <a:lstStyle/>
                    <a:p>
                      <a:pPr algn="ctr" fontAlgn="ctr"/>
                      <a:r>
                        <a:rPr lang="es-EC" sz="900" b="1" i="0" u="none" strike="noStrike">
                          <a:solidFill>
                            <a:srgbClr val="000000"/>
                          </a:solidFill>
                          <a:effectLst/>
                          <a:latin typeface="Calibri" panose="020F0502020204030204" pitchFamily="34" charset="0"/>
                        </a:rPr>
                        <a:t>TOTAL PARTIDA</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a:txBody>
                    <a:bodyPr/>
                    <a:lstStyle/>
                    <a:p>
                      <a:pPr algn="r" fontAlgn="ctr"/>
                      <a:r>
                        <a:rPr lang="es-EC" sz="900" b="1" i="0" u="none" strike="noStrike">
                          <a:solidFill>
                            <a:srgbClr val="000000"/>
                          </a:solidFill>
                          <a:effectLst/>
                          <a:latin typeface="Calibri" panose="020F0502020204030204" pitchFamily="34" charset="0"/>
                        </a:rPr>
                        <a:t>$368,507.67</a:t>
                      </a:r>
                    </a:p>
                  </a:txBody>
                  <a:tcPr marL="4067" marR="4067" marT="406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8116689"/>
                  </a:ext>
                </a:extLst>
              </a:tr>
              <a:tr h="637086">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EC" sz="900" b="1" i="0" u="none" strike="noStrike">
                          <a:solidFill>
                            <a:srgbClr val="000000"/>
                          </a:solidFill>
                          <a:effectLst/>
                          <a:latin typeface="Calibri" panose="020F0502020204030204" pitchFamily="34" charset="0"/>
                        </a:rPr>
                        <a:t>NO FINANCIADOS</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algn="ctr" fontAlgn="b"/>
                      <a:r>
                        <a:rPr lang="es-MX" sz="900" b="1" i="0" u="none" strike="noStrike">
                          <a:solidFill>
                            <a:srgbClr val="000000"/>
                          </a:solidFill>
                          <a:effectLst/>
                          <a:latin typeface="Calibri" panose="020F0502020204030204" pitchFamily="34" charset="0"/>
                        </a:rPr>
                        <a:t>730704/Mantenimiento y Reparación de Equipos y Sistemas Informáticos</a:t>
                      </a:r>
                    </a:p>
                  </a:txBody>
                  <a:tcPr marL="4067" marR="4067" marT="4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1" i="0" u="none" strike="noStrike">
                          <a:solidFill>
                            <a:srgbClr val="000000"/>
                          </a:solidFill>
                          <a:effectLst/>
                          <a:latin typeface="Calibri" panose="020F0502020204030204" pitchFamily="34" charset="0"/>
                        </a:rPr>
                        <a:t>MANT SERVIDORES IBM</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1" i="0" u="none" strike="noStrike">
                          <a:solidFill>
                            <a:srgbClr val="000000"/>
                          </a:solidFill>
                          <a:effectLst/>
                          <a:latin typeface="Calibri" panose="020F0502020204030204" pitchFamily="34" charset="0"/>
                        </a:rPr>
                        <a:t>$117,600.00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$117,600.00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8934413"/>
                  </a:ext>
                </a:extLst>
              </a:tr>
              <a:tr h="12741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b="1" i="0" u="none" strike="noStrike">
                          <a:solidFill>
                            <a:srgbClr val="000000"/>
                          </a:solidFill>
                          <a:effectLst/>
                          <a:latin typeface="Calibri" panose="020F0502020204030204" pitchFamily="34" charset="0"/>
                        </a:rPr>
                        <a:t>MANTENIMIENTO SERVIDORES IBM POWER</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1" i="0" u="none" strike="noStrike">
                          <a:solidFill>
                            <a:srgbClr val="000000"/>
                          </a:solidFill>
                          <a:effectLst/>
                          <a:latin typeface="Calibri" panose="020F0502020204030204" pitchFamily="34" charset="0"/>
                        </a:rPr>
                        <a:t>$50,624.00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$50,624.00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35287137"/>
                  </a:ext>
                </a:extLst>
              </a:tr>
              <a:tr h="254834">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algn="l" fontAlgn="b"/>
                      <a:r>
                        <a:rPr lang="es-EC" sz="900" b="1" i="0" u="none" strike="noStrike">
                          <a:solidFill>
                            <a:srgbClr val="000000"/>
                          </a:solidFill>
                          <a:effectLst/>
                          <a:latin typeface="Calibri" panose="020F0502020204030204" pitchFamily="34" charset="0"/>
                        </a:rPr>
                        <a:t>840104/Maquinarias y Equipos </a:t>
                      </a:r>
                    </a:p>
                  </a:txBody>
                  <a:tcPr marL="4067" marR="4067" marT="4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900" b="1" i="0" u="none" strike="noStrike">
                          <a:solidFill>
                            <a:srgbClr val="000000"/>
                          </a:solidFill>
                          <a:effectLst/>
                          <a:latin typeface="Calibri" panose="020F0502020204030204" pitchFamily="34" charset="0"/>
                        </a:rPr>
                        <a:t>RETROREFLECTOMETROS PARA LAS AUDITORIAS DE SEñALIZ</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1" i="0" u="none" strike="noStrike">
                          <a:solidFill>
                            <a:srgbClr val="000000"/>
                          </a:solidFill>
                          <a:effectLst/>
                          <a:latin typeface="Calibri" panose="020F0502020204030204" pitchFamily="34" charset="0"/>
                        </a:rPr>
                        <a:t>$98,420.84</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$98,420.84</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09422571"/>
                  </a:ext>
                </a:extLst>
              </a:tr>
              <a:tr h="382251">
                <a:tc vMerge="1">
                  <a:txBody>
                    <a:bodyPr/>
                    <a:lstStyle/>
                    <a:p>
                      <a:endParaRPr lang="es-EC"/>
                    </a:p>
                  </a:txBody>
                  <a:tcPr/>
                </a:tc>
                <a:tc vMerge="1">
                  <a:txBody>
                    <a:bodyPr/>
                    <a:lstStyle/>
                    <a:p>
                      <a:endParaRPr lang="es-EC"/>
                    </a:p>
                  </a:txBody>
                  <a:tcPr/>
                </a:tc>
                <a:tc>
                  <a:txBody>
                    <a:bodyPr/>
                    <a:lstStyle/>
                    <a:p>
                      <a:pPr algn="l" fontAlgn="b"/>
                      <a:r>
                        <a:rPr lang="es-EC" sz="900" b="1" i="0" u="none" strike="noStrike">
                          <a:solidFill>
                            <a:srgbClr val="000000"/>
                          </a:solidFill>
                          <a:effectLst/>
                          <a:latin typeface="Calibri" panose="020F0502020204030204" pitchFamily="34" charset="0"/>
                        </a:rPr>
                        <a:t>730207/Difusión, Información y Publicidad</a:t>
                      </a:r>
                    </a:p>
                  </a:txBody>
                  <a:tcPr marL="4067" marR="4067" marT="4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1" i="0" u="none" strike="noStrike">
                          <a:solidFill>
                            <a:srgbClr val="000000"/>
                          </a:solidFill>
                          <a:effectLst/>
                          <a:latin typeface="Calibri" panose="020F0502020204030204" pitchFamily="34" charset="0"/>
                        </a:rPr>
                        <a:t>SERV.CAMP.PROM Y DIF AMT</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1" i="0" u="none" strike="noStrike">
                          <a:solidFill>
                            <a:srgbClr val="000000"/>
                          </a:solidFill>
                          <a:effectLst/>
                          <a:latin typeface="Calibri" panose="020F0502020204030204" pitchFamily="34" charset="0"/>
                        </a:rPr>
                        <a:t>$207,594.26</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$207,594.26</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585837"/>
                  </a:ext>
                </a:extLst>
              </a:tr>
              <a:tr h="461886">
                <a:tc vMerge="1">
                  <a:txBody>
                    <a:bodyPr/>
                    <a:lstStyle/>
                    <a:p>
                      <a:pPr algn="ctr" fontAlgn="ctr"/>
                      <a:endParaRPr lang="es-MX" sz="700" b="0" i="0" u="none" strike="noStrike" dirty="0">
                        <a:solidFill>
                          <a:srgbClr val="000000"/>
                        </a:solidFill>
                        <a:effectLst/>
                        <a:latin typeface="Calibri" panose="020F0502020204030204" pitchFamily="34" charset="0"/>
                      </a:endParaRP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MX" sz="900" b="0" i="0" u="none" strike="noStrike">
                          <a:solidFill>
                            <a:srgbClr val="000000"/>
                          </a:solidFill>
                          <a:effectLst/>
                          <a:latin typeface="Calibri" panose="020F0502020204030204" pitchFamily="34" charset="0"/>
                        </a:rPr>
                        <a:t>Servicio de RTV en el Distrito Metropolitano de Quito</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0" i="0" u="none" strike="noStrike">
                          <a:solidFill>
                            <a:srgbClr val="000000"/>
                          </a:solidFill>
                          <a:effectLst/>
                          <a:latin typeface="Calibri" panose="020F0502020204030204" pitchFamily="34" charset="0"/>
                        </a:rPr>
                        <a:t>770102/Tasas Generales, Impuestos,</a:t>
                      </a:r>
                    </a:p>
                  </a:txBody>
                  <a:tcPr marL="4067" marR="4067" marT="4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900" b="0" i="0" u="none" strike="noStrike">
                          <a:solidFill>
                            <a:srgbClr val="000000"/>
                          </a:solidFill>
                          <a:effectLst/>
                          <a:latin typeface="Calibri" panose="020F0502020204030204" pitchFamily="34" charset="0"/>
                        </a:rPr>
                        <a:t>SERVICIO DE RTV</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$8,320,000.00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$7,400,000.00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0" i="0" u="none" strike="noStrike">
                          <a:solidFill>
                            <a:srgbClr val="000000"/>
                          </a:solidFill>
                          <a:effectLst/>
                          <a:latin typeface="Calibri" panose="020F0502020204030204" pitchFamily="34" charset="0"/>
                        </a:rPr>
                        <a:t>$920,000.00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2232013"/>
                  </a:ext>
                </a:extLst>
              </a:tr>
              <a:tr h="127417">
                <a:tc vMerge="1">
                  <a:txBody>
                    <a:bodyPr/>
                    <a:lstStyle/>
                    <a:p>
                      <a:endParaRPr lang="es-EC"/>
                    </a:p>
                  </a:txBody>
                  <a:tcPr/>
                </a:tc>
                <a:tc>
                  <a:txBody>
                    <a:bodyPr/>
                    <a:lstStyle/>
                    <a:p>
                      <a:pPr algn="ctr" fontAlgn="ctr"/>
                      <a:r>
                        <a:rPr lang="es-EC" sz="900" b="0" i="0" u="none" strike="noStrike" dirty="0">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1" i="0" u="none" strike="noStrike">
                          <a:solidFill>
                            <a:srgbClr val="000000"/>
                          </a:solidFill>
                          <a:effectLst/>
                          <a:latin typeface="Calibri" panose="020F0502020204030204" pitchFamily="34" charset="0"/>
                        </a:rPr>
                        <a:t> </a:t>
                      </a:r>
                    </a:p>
                  </a:txBody>
                  <a:tcPr marL="4067" marR="4067" marT="4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900" b="1" i="0" u="none" strike="noStrike">
                          <a:solidFill>
                            <a:srgbClr val="000000"/>
                          </a:solidFill>
                          <a:effectLst/>
                          <a:latin typeface="Calibri" panose="020F0502020204030204" pitchFamily="34" charset="0"/>
                        </a:rPr>
                        <a:t> </a:t>
                      </a:r>
                    </a:p>
                  </a:txBody>
                  <a:tcPr marL="4067" marR="4067" marT="4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1" i="0" u="none" strike="noStrike">
                          <a:solidFill>
                            <a:srgbClr val="000000"/>
                          </a:solidFill>
                          <a:effectLst/>
                          <a:latin typeface="Calibri" panose="020F0502020204030204" pitchFamily="34" charset="0"/>
                        </a:rPr>
                        <a:t> </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1" i="0" u="none" strike="noStrike">
                          <a:solidFill>
                            <a:srgbClr val="000000"/>
                          </a:solidFill>
                          <a:effectLst/>
                          <a:latin typeface="Calibri" panose="020F0502020204030204" pitchFamily="34" charset="0"/>
                        </a:rPr>
                        <a:t>$13,400,000.00</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900" b="1" i="0" u="none" strike="noStrike" dirty="0">
                          <a:solidFill>
                            <a:srgbClr val="000000"/>
                          </a:solidFill>
                          <a:effectLst/>
                          <a:latin typeface="Calibri" panose="020F0502020204030204" pitchFamily="34" charset="0"/>
                        </a:rPr>
                        <a:t>$3,382,352.68</a:t>
                      </a:r>
                    </a:p>
                  </a:txBody>
                  <a:tcPr marL="4067" marR="4067" marT="4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24994889"/>
                  </a:ext>
                </a:extLst>
              </a:tr>
            </a:tbl>
          </a:graphicData>
        </a:graphic>
      </p:graphicFrame>
    </p:spTree>
    <p:extLst>
      <p:ext uri="{BB962C8B-B14F-4D97-AF65-F5344CB8AC3E}">
        <p14:creationId xmlns:p14="http://schemas.microsoft.com/office/powerpoint/2010/main" val="1860381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192028"/>
            <a:ext cx="9504608" cy="553475"/>
          </a:xfrm>
          <a:prstGeom prst="rect">
            <a:avLst/>
          </a:prstGeom>
          <a:solidFill>
            <a:srgbClr val="324D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368506" y="241649"/>
            <a:ext cx="8054134" cy="454235"/>
          </a:xfrm>
          <a:prstGeom prst="rect">
            <a:avLst/>
          </a:prstGeom>
          <a:noFill/>
        </p:spPr>
        <p:txBody>
          <a:bodyPr wrap="square" lIns="84083" tIns="42041" rIns="84083" bIns="42041">
            <a:spAutoFit/>
          </a:bodyPr>
          <a:lstStyle/>
          <a:p>
            <a:pPr algn="just"/>
            <a:r>
              <a:rPr lang="es-EC" sz="2400" b="1" dirty="0" smtClean="0">
                <a:solidFill>
                  <a:schemeClr val="bg1"/>
                </a:solidFill>
                <a:latin typeface="Century Gothic" panose="020B0502020202020204" pitchFamily="34" charset="0"/>
              </a:rPr>
              <a:t>MATRIZ DE GASTO CORRIENTE AMT 2021 </a:t>
            </a:r>
          </a:p>
        </p:txBody>
      </p:sp>
      <p:pic>
        <p:nvPicPr>
          <p:cNvPr id="6" name="Imagen 5">
            <a:extLst>
              <a:ext uri="{FF2B5EF4-FFF2-40B4-BE49-F238E27FC236}">
                <a16:creationId xmlns:a16="http://schemas.microsoft.com/office/drawing/2014/main" id="{880077F3-EC58-4909-BF46-FCCA4876FE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3688" y="5807075"/>
            <a:ext cx="1243012"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F0463E22-759A-4FC7-8E49-D91CBAFE75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 r="16756" b="-179057"/>
          <a:stretch>
            <a:fillRect/>
          </a:stretch>
        </p:blipFill>
        <p:spPr bwMode="auto">
          <a:xfrm>
            <a:off x="360363" y="6210300"/>
            <a:ext cx="100933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a 15"/>
          <p:cNvGraphicFramePr>
            <a:graphicFrameLocks noGrp="1"/>
          </p:cNvGraphicFramePr>
          <p:nvPr>
            <p:extLst>
              <p:ext uri="{D42A27DB-BD31-4B8C-83A1-F6EECF244321}">
                <p14:modId xmlns:p14="http://schemas.microsoft.com/office/powerpoint/2010/main" val="1810773718"/>
              </p:ext>
            </p:extLst>
          </p:nvPr>
        </p:nvGraphicFramePr>
        <p:xfrm>
          <a:off x="655957" y="795133"/>
          <a:ext cx="11213825" cy="5745003"/>
        </p:xfrm>
        <a:graphic>
          <a:graphicData uri="http://schemas.openxmlformats.org/drawingml/2006/table">
            <a:tbl>
              <a:tblPr/>
              <a:tblGrid>
                <a:gridCol w="1897902">
                  <a:extLst>
                    <a:ext uri="{9D8B030D-6E8A-4147-A177-3AD203B41FA5}">
                      <a16:colId xmlns:a16="http://schemas.microsoft.com/office/drawing/2014/main" val="398569915"/>
                    </a:ext>
                  </a:extLst>
                </a:gridCol>
                <a:gridCol w="2349232">
                  <a:extLst>
                    <a:ext uri="{9D8B030D-6E8A-4147-A177-3AD203B41FA5}">
                      <a16:colId xmlns:a16="http://schemas.microsoft.com/office/drawing/2014/main" val="1612426623"/>
                    </a:ext>
                  </a:extLst>
                </a:gridCol>
                <a:gridCol w="1099395">
                  <a:extLst>
                    <a:ext uri="{9D8B030D-6E8A-4147-A177-3AD203B41FA5}">
                      <a16:colId xmlns:a16="http://schemas.microsoft.com/office/drawing/2014/main" val="1879979892"/>
                    </a:ext>
                  </a:extLst>
                </a:gridCol>
                <a:gridCol w="3298184">
                  <a:extLst>
                    <a:ext uri="{9D8B030D-6E8A-4147-A177-3AD203B41FA5}">
                      <a16:colId xmlns:a16="http://schemas.microsoft.com/office/drawing/2014/main" val="2278196166"/>
                    </a:ext>
                  </a:extLst>
                </a:gridCol>
                <a:gridCol w="1238265">
                  <a:extLst>
                    <a:ext uri="{9D8B030D-6E8A-4147-A177-3AD203B41FA5}">
                      <a16:colId xmlns:a16="http://schemas.microsoft.com/office/drawing/2014/main" val="2238937067"/>
                    </a:ext>
                  </a:extLst>
                </a:gridCol>
                <a:gridCol w="1330847">
                  <a:extLst>
                    <a:ext uri="{9D8B030D-6E8A-4147-A177-3AD203B41FA5}">
                      <a16:colId xmlns:a16="http://schemas.microsoft.com/office/drawing/2014/main" val="2232781006"/>
                    </a:ext>
                  </a:extLst>
                </a:gridCol>
              </a:tblGrid>
              <a:tr h="490113">
                <a:tc>
                  <a:txBody>
                    <a:bodyPr/>
                    <a:lstStyle/>
                    <a:p>
                      <a:pPr algn="ctr" fontAlgn="ctr"/>
                      <a:r>
                        <a:rPr lang="es-EC" sz="1000" b="1" i="0" u="none" strike="noStrike">
                          <a:solidFill>
                            <a:srgbClr val="000000"/>
                          </a:solidFill>
                          <a:effectLst/>
                          <a:latin typeface="Calibri" panose="020F0502020204030204" pitchFamily="34" charset="0"/>
                        </a:rPr>
                        <a:t>PROYECTO</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1" i="0" u="none" strike="noStrike">
                          <a:solidFill>
                            <a:srgbClr val="000000"/>
                          </a:solidFill>
                          <a:effectLst/>
                          <a:latin typeface="Calibri" panose="020F0502020204030204" pitchFamily="34" charset="0"/>
                        </a:rPr>
                        <a:t>PRODUCTO</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1" i="0" u="none" strike="noStrike">
                          <a:solidFill>
                            <a:srgbClr val="000000"/>
                          </a:solidFill>
                          <a:effectLst/>
                          <a:latin typeface="Calibri" panose="020F0502020204030204" pitchFamily="34" charset="0"/>
                        </a:rPr>
                        <a:t>PARTIDA</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1" i="0" u="none" strike="noStrike">
                          <a:solidFill>
                            <a:srgbClr val="000000"/>
                          </a:solidFill>
                          <a:effectLst/>
                          <a:latin typeface="Calibri" panose="020F0502020204030204" pitchFamily="34" charset="0"/>
                        </a:rPr>
                        <a:t>DETALLE DE OBLIGACIÓN</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1" i="0" u="none" strike="noStrike">
                          <a:solidFill>
                            <a:srgbClr val="000000"/>
                          </a:solidFill>
                          <a:effectLst/>
                          <a:latin typeface="Calibri" panose="020F0502020204030204" pitchFamily="34" charset="0"/>
                        </a:rPr>
                        <a:t>OBLIGACIONES CONTRAÍDAS AÑOS ANETERIORES</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1" i="0" u="none" strike="noStrike">
                          <a:solidFill>
                            <a:srgbClr val="000000"/>
                          </a:solidFill>
                          <a:effectLst/>
                          <a:latin typeface="Calibri" panose="020F0502020204030204" pitchFamily="34" charset="0"/>
                        </a:rPr>
                        <a:t>PROFORMA 2021</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75653148"/>
                  </a:ext>
                </a:extLst>
              </a:tr>
              <a:tr h="175163">
                <a:tc rowSpan="29">
                  <a:txBody>
                    <a:bodyPr/>
                    <a:lstStyle/>
                    <a:p>
                      <a:pPr algn="l" fontAlgn="b"/>
                      <a:r>
                        <a:rPr lang="es-EC" sz="1000" b="0" i="0" u="none" strike="noStrike" dirty="0">
                          <a:solidFill>
                            <a:srgbClr val="000000"/>
                          </a:solidFill>
                          <a:effectLst/>
                          <a:latin typeface="Calibri" panose="020F0502020204030204" pitchFamily="34" charset="0"/>
                        </a:rPr>
                        <a:t>GASTOS ADMINISTRATIVOS</a:t>
                      </a: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9">
                  <a:txBody>
                    <a:bodyPr/>
                    <a:lstStyle/>
                    <a:p>
                      <a:pPr algn="l" fontAlgn="b"/>
                      <a:r>
                        <a:rPr lang="es-EC" sz="1000" b="0" i="0" u="none" strike="noStrike" dirty="0">
                          <a:solidFill>
                            <a:srgbClr val="000000"/>
                          </a:solidFill>
                          <a:effectLst/>
                          <a:latin typeface="Calibri" panose="020F0502020204030204" pitchFamily="34" charset="0"/>
                        </a:rPr>
                        <a:t>Gastos Administrativos </a:t>
                      </a:r>
                      <a:r>
                        <a:rPr lang="es-EC" sz="1000" b="0" i="0" u="none" strike="noStrike" dirty="0" smtClean="0">
                          <a:solidFill>
                            <a:srgbClr val="000000"/>
                          </a:solidFill>
                          <a:effectLst/>
                          <a:latin typeface="Calibri" panose="020F0502020204030204" pitchFamily="34" charset="0"/>
                        </a:rPr>
                        <a:t>Ejecutados</a:t>
                      </a: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MX" sz="1000" b="0" i="0" u="none" strike="noStrike" dirty="0" smtClean="0">
                        <a:solidFill>
                          <a:srgbClr val="000000"/>
                        </a:solidFill>
                        <a:effectLst/>
                        <a:latin typeface="Calibri" panose="020F0502020204030204" pitchFamily="34" charset="0"/>
                      </a:endParaRPr>
                    </a:p>
                    <a:p>
                      <a:pPr algn="l" fontAlgn="b"/>
                      <a:endParaRPr lang="es-EC" sz="1000" b="0" i="0" u="none" strike="noStrike" dirty="0">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s-EC" sz="1000" b="0" i="0" u="none" strike="noStrike">
                          <a:solidFill>
                            <a:srgbClr val="000000"/>
                          </a:solidFill>
                          <a:effectLst/>
                          <a:latin typeface="Calibri" panose="020F0502020204030204" pitchFamily="34" charset="0"/>
                        </a:rPr>
                        <a:t>530101</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MX" sz="1000" b="0" i="0" u="none" strike="noStrike">
                          <a:solidFill>
                            <a:srgbClr val="000000"/>
                          </a:solidFill>
                          <a:effectLst/>
                          <a:latin typeface="Calibri" panose="020F0502020204030204" pitchFamily="34" charset="0"/>
                        </a:rPr>
                        <a:t>SERVICIO BÁSICO ENERGIA ELECTRICA AGUA POTABLE</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45,895.41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0846154"/>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530104</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SERVICIO BÁSICO ENERGIA ELECTRICA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91,380.07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03776354"/>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530105</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SERVICIO BÁSICO COMUNICACIONES</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180,930.00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73363699"/>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530106</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SERVICO DE CORREO</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498,580.76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3799096"/>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530204</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MX" sz="1000" b="0" i="0" u="none" strike="noStrike">
                          <a:solidFill>
                            <a:srgbClr val="000000"/>
                          </a:solidFill>
                          <a:effectLst/>
                          <a:latin typeface="Calibri" panose="020F0502020204030204" pitchFamily="34" charset="0"/>
                        </a:rPr>
                        <a:t>SERVIO DE IMPRESIÓN Y OUTSOURCING</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137,758.88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3563679"/>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530209</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SERV FUMIGACION</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30,800.14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ctr" fontAlgn="ctr"/>
                      <a:r>
                        <a:rPr lang="es-EC" sz="1000" b="0" i="0" u="none" strike="noStrike">
                          <a:solidFill>
                            <a:srgbClr val="000000"/>
                          </a:solidFill>
                          <a:effectLst/>
                          <a:latin typeface="Calibri" panose="020F0502020204030204" pitchFamily="34" charset="0"/>
                        </a:rPr>
                        <a:t> $                     817,165.56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89110779"/>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530209</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1000" b="0" i="0" u="none" strike="noStrike">
                          <a:solidFill>
                            <a:srgbClr val="000000"/>
                          </a:solidFill>
                          <a:effectLst/>
                          <a:latin typeface="Calibri" panose="020F0502020204030204" pitchFamily="34" charset="0"/>
                        </a:rPr>
                        <a:t>SERV. LIMP. INT Y EXT. TIPO III</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54,321.54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458895836"/>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530209</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SERVICIO LIMPIEZA</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136,003.88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2713608052"/>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530235</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SERV ALIMENTACION</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39,503.61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276,951.60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9849569"/>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530402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MANT INSTALACION DE EDIF</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33,675.96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436,875.96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84106881"/>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530403</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MANT MOBILIARIO</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40,520.00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79382209"/>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530418</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1000" b="0" i="0" u="none" strike="noStrike">
                          <a:solidFill>
                            <a:srgbClr val="000000"/>
                          </a:solidFill>
                          <a:effectLst/>
                          <a:latin typeface="Calibri" panose="020F0502020204030204" pitchFamily="34" charset="0"/>
                        </a:rPr>
                        <a:t>MANT AREAS VERDES Y JARDINERIA</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56,000.00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201,600.00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87518239"/>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530502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ARRIENDO PERSEUS</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29,120.00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10">
                  <a:txBody>
                    <a:bodyPr/>
                    <a:lstStyle/>
                    <a:p>
                      <a:pPr algn="ctr" fontAlgn="ctr"/>
                      <a:r>
                        <a:rPr lang="es-EC" sz="1000" b="0" i="0" u="none" strike="noStrike">
                          <a:solidFill>
                            <a:srgbClr val="000000"/>
                          </a:solidFill>
                          <a:effectLst/>
                          <a:latin typeface="Calibri" panose="020F0502020204030204" pitchFamily="34" charset="0"/>
                        </a:rPr>
                        <a:t> $                     428,241.76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4832979"/>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530502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ARRIENDO CENTRO VEH. CARAPUNGO</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98,000.00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617418810"/>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530502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ARRIENDO QUITO TURISMO</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26,395.05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2520040810"/>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530502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it-IT" sz="1000" b="0" i="0" u="none" strike="noStrike">
                          <a:solidFill>
                            <a:srgbClr val="000000"/>
                          </a:solidFill>
                          <a:effectLst/>
                          <a:latin typeface="Calibri" panose="020F0502020204030204" pitchFamily="34" charset="0"/>
                        </a:rPr>
                        <a:t>ARR. INMB. SAN ANTONIO PICHINCHA</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5,000.04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3267834270"/>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530502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ARRIENDO EL QUINCHE</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840.00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1401821112"/>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530502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ARRIENDO INMUEBLE CARAPUNGO</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98,000.00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1555240444"/>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530502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ARRIENDO INMUEBLE GUAYLLABA</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1,650.00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2919732681"/>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530502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ARRIENDO INMUEBLE OLIVO</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21,952.00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2256502336"/>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530502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ARRIENDO SIMON BOLIVAR</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4,200.00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1459106945"/>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530502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MX" sz="1000" b="0" i="0" u="none" strike="noStrike">
                          <a:solidFill>
                            <a:srgbClr val="000000"/>
                          </a:solidFill>
                          <a:effectLst/>
                          <a:latin typeface="Calibri" panose="020F0502020204030204" pitchFamily="34" charset="0"/>
                        </a:rPr>
                        <a:t>ARRIENDO INMUEBLE AL. CON Y PAM</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C" sz="1000" b="0" i="0" u="none" strike="noStrike">
                          <a:solidFill>
                            <a:srgbClr val="000000"/>
                          </a:solidFill>
                          <a:effectLst/>
                          <a:latin typeface="Calibri" panose="020F0502020204030204" pitchFamily="34" charset="0"/>
                        </a:rPr>
                        <a:t> $                      6,720.00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s-EC"/>
                    </a:p>
                  </a:txBody>
                  <a:tcPr/>
                </a:tc>
                <a:extLst>
                  <a:ext uri="{0D108BD9-81ED-4DB2-BD59-A6C34878D82A}">
                    <a16:rowId xmlns:a16="http://schemas.microsoft.com/office/drawing/2014/main" val="2332201738"/>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530801</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ALIMENTOS Y BEBIDAS</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600.00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10845199"/>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530804</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MATERIALES DE OFICINA</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480.00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0861533"/>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530811</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INSUMOS</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2,400.00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29962733"/>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dirty="0">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530820</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MENAJE DESCARTABLE</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3,360.00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96602140"/>
                  </a:ext>
                </a:extLst>
              </a:tr>
              <a:tr h="175163">
                <a:tc vMerge="1">
                  <a:txBody>
                    <a:bodyPr/>
                    <a:lstStyle/>
                    <a:p>
                      <a:pPr algn="l" fontAlgn="b"/>
                      <a:endParaRPr lang="es-EC" sz="800" b="0" i="0" u="none" strike="noStrike">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dirty="0">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570102</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TASAS MATRICULA VEHICULOS</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108,800.00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71140726"/>
                  </a:ext>
                </a:extLst>
              </a:tr>
              <a:tr h="175163">
                <a:tc vMerge="1">
                  <a:txBody>
                    <a:bodyPr/>
                    <a:lstStyle/>
                    <a:p>
                      <a:pPr algn="l" fontAlgn="b"/>
                      <a:endParaRPr lang="es-EC" sz="800" b="0" i="0" u="none" strike="noStrike" dirty="0">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dirty="0">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570203</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COMISIONES BANCARIAS</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500.00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6074914"/>
                  </a:ext>
                </a:extLst>
              </a:tr>
              <a:tr h="175163">
                <a:tc vMerge="1">
                  <a:txBody>
                    <a:bodyPr/>
                    <a:lstStyle/>
                    <a:p>
                      <a:pPr algn="l" fontAlgn="b"/>
                      <a:endParaRPr lang="es-EC" sz="800" b="0" i="0" u="none" strike="noStrike" dirty="0">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b"/>
                      <a:endParaRPr lang="es-EC" sz="800" b="0" i="0" u="none" strike="noStrike" dirty="0">
                        <a:solidFill>
                          <a:srgbClr val="000000"/>
                        </a:solidFill>
                        <a:effectLst/>
                        <a:latin typeface="Calibri" panose="020F0502020204030204" pitchFamily="34" charset="0"/>
                      </a:endParaRP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000" b="0" i="0" u="none" strike="noStrike">
                          <a:solidFill>
                            <a:srgbClr val="000000"/>
                          </a:solidFill>
                          <a:effectLst/>
                          <a:latin typeface="Calibri" panose="020F0502020204030204" pitchFamily="34" charset="0"/>
                        </a:rPr>
                        <a:t>570206</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s-EC" sz="1000" b="0" i="0" u="none" strike="noStrike">
                          <a:solidFill>
                            <a:srgbClr val="000000"/>
                          </a:solidFill>
                          <a:effectLst/>
                          <a:latin typeface="Calibri" panose="020F0502020204030204" pitchFamily="34" charset="0"/>
                        </a:rPr>
                        <a:t>COSTAS JUDICALES</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s-EC" sz="1000" b="0" i="0" u="none" strike="noStrike">
                          <a:solidFill>
                            <a:srgbClr val="000000"/>
                          </a:solidFill>
                          <a:effectLst/>
                          <a:latin typeface="Calibri" panose="020F0502020204030204" pitchFamily="34" charset="0"/>
                        </a:rPr>
                        <a:t> </a:t>
                      </a:r>
                    </a:p>
                  </a:txBody>
                  <a:tcPr marL="5529" marR="5529" marT="5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s-EC" sz="1000" b="0" i="0" u="none" strike="noStrike">
                          <a:solidFill>
                            <a:srgbClr val="000000"/>
                          </a:solidFill>
                          <a:effectLst/>
                          <a:latin typeface="Calibri" panose="020F0502020204030204" pitchFamily="34" charset="0"/>
                        </a:rPr>
                        <a:t> $                             960.00 </a:t>
                      </a:r>
                    </a:p>
                  </a:txBody>
                  <a:tcPr marL="5529" marR="5529" marT="55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4401943"/>
                  </a:ext>
                </a:extLst>
              </a:tr>
              <a:tr h="175163">
                <a:tc gridSpan="5">
                  <a:txBody>
                    <a:bodyPr/>
                    <a:lstStyle/>
                    <a:p>
                      <a:pPr algn="ctr" fontAlgn="ctr"/>
                      <a:r>
                        <a:rPr lang="es-EC" sz="1000" b="1" i="0" u="none" strike="noStrike" dirty="0">
                          <a:solidFill>
                            <a:srgbClr val="000000"/>
                          </a:solidFill>
                          <a:effectLst/>
                          <a:latin typeface="Calibri" panose="020F0502020204030204" pitchFamily="34" charset="0"/>
                        </a:rPr>
                        <a:t>TOTAL PARTIDA</a:t>
                      </a:r>
                    </a:p>
                  </a:txBody>
                  <a:tcPr marL="5529" marR="5529" marT="552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fontAlgn="ctr"/>
                      <a:r>
                        <a:rPr lang="es-EC" sz="1000" b="1" i="0" u="none" strike="noStrike" dirty="0">
                          <a:solidFill>
                            <a:srgbClr val="000000"/>
                          </a:solidFill>
                          <a:effectLst/>
                          <a:latin typeface="Calibri" panose="020F0502020204030204" pitchFamily="34" charset="0"/>
                        </a:rPr>
                        <a:t>$3,273,000.00</a:t>
                      </a:r>
                    </a:p>
                  </a:txBody>
                  <a:tcPr marL="5529" marR="5529" marT="552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16956081"/>
                  </a:ext>
                </a:extLst>
              </a:tr>
            </a:tbl>
          </a:graphicData>
        </a:graphic>
      </p:graphicFrame>
    </p:spTree>
    <p:extLst>
      <p:ext uri="{BB962C8B-B14F-4D97-AF65-F5344CB8AC3E}">
        <p14:creationId xmlns:p14="http://schemas.microsoft.com/office/powerpoint/2010/main" val="4292138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3159</TotalTime>
  <Words>2486</Words>
  <Application>Microsoft Office PowerPoint</Application>
  <PresentationFormat>Panorámica</PresentationFormat>
  <Paragraphs>557</Paragraphs>
  <Slides>10</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Arial Narrow</vt:lpstr>
      <vt:lpstr>Calibri</vt:lpstr>
      <vt:lpstr>Calibri Light</vt:lpstr>
      <vt:lpstr>Century Gothic</vt:lpstr>
      <vt:lpstr>Tema de Office</vt:lpstr>
      <vt:lpstr>PROFORMA PRESUPUESTARIA  POA - 2021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DETALLE DEL PRESUPUESTO Y PROPUESTA DE REDUCCIÓN</dc:title>
  <dc:creator>Maria Fernanda Garces</dc:creator>
  <cp:lastModifiedBy>Pablo David Rivera Meza</cp:lastModifiedBy>
  <cp:revision>84</cp:revision>
  <dcterms:created xsi:type="dcterms:W3CDTF">2020-07-03T23:04:12Z</dcterms:created>
  <dcterms:modified xsi:type="dcterms:W3CDTF">2020-11-14T02:43:59Z</dcterms:modified>
</cp:coreProperties>
</file>