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98" r:id="rId2"/>
    <p:sldId id="326" r:id="rId3"/>
    <p:sldId id="331" r:id="rId4"/>
    <p:sldId id="346" r:id="rId5"/>
    <p:sldId id="356" r:id="rId6"/>
    <p:sldId id="271" r:id="rId7"/>
    <p:sldId id="355" r:id="rId8"/>
    <p:sldId id="343" r:id="rId9"/>
    <p:sldId id="344" r:id="rId10"/>
    <p:sldId id="337" r:id="rId11"/>
    <p:sldId id="336" r:id="rId12"/>
    <p:sldId id="345" r:id="rId13"/>
    <p:sldId id="327" r:id="rId14"/>
    <p:sldId id="357" r:id="rId15"/>
    <p:sldId id="341" r:id="rId16"/>
    <p:sldId id="332" r:id="rId17"/>
    <p:sldId id="339" r:id="rId18"/>
  </p:sldIdLst>
  <p:sldSz cx="12192000" cy="6858000"/>
  <p:notesSz cx="7023100" cy="93091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Fernanda Velarde Guilcapi"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20" autoAdjust="0"/>
    <p:restoredTop sz="89513" autoAdjust="0"/>
  </p:normalViewPr>
  <p:slideViewPr>
    <p:cSldViewPr snapToGrid="0">
      <p:cViewPr varScale="1">
        <p:scale>
          <a:sx n="104" d="100"/>
          <a:sy n="104" d="100"/>
        </p:scale>
        <p:origin x="1280"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Narrow" panose="020B0606020202030204" pitchFamily="34" charset="0"/>
                <a:ea typeface="+mn-ea"/>
                <a:cs typeface="+mn-cs"/>
              </a:defRPr>
            </a:pPr>
            <a:r>
              <a:rPr lang="es-EC"/>
              <a:t>TECHO PRESUPUESTARIO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s-EC"/>
        </a:p>
      </c:txPr>
    </c:title>
    <c:autoTitleDeleted val="0"/>
    <c:plotArea>
      <c:layout/>
      <c:lineChart>
        <c:grouping val="standard"/>
        <c:varyColors val="0"/>
        <c:ser>
          <c:idx val="0"/>
          <c:order val="0"/>
          <c:tx>
            <c:strRef>
              <c:f>'Comparativa Histórica'!$B$2</c:f>
              <c:strCache>
                <c:ptCount val="1"/>
                <c:pt idx="0">
                  <c:v>RECURSOS MUNICIPALES </c:v>
                </c:pt>
              </c:strCache>
            </c:strRef>
          </c:tx>
          <c:spPr>
            <a:ln w="28575" cap="rnd">
              <a:solidFill>
                <a:schemeClr val="accent1"/>
              </a:solidFill>
              <a:round/>
            </a:ln>
            <a:effectLst/>
          </c:spPr>
          <c:marker>
            <c:symbol val="none"/>
          </c:marker>
          <c:cat>
            <c:numRef>
              <c:f>'Comparativa Histórica'!$A$3:$A$7</c:f>
              <c:numCache>
                <c:formatCode>General</c:formatCode>
                <c:ptCount val="5"/>
                <c:pt idx="0">
                  <c:v>2017</c:v>
                </c:pt>
                <c:pt idx="1">
                  <c:v>2018</c:v>
                </c:pt>
                <c:pt idx="2">
                  <c:v>2019</c:v>
                </c:pt>
                <c:pt idx="3">
                  <c:v>2020</c:v>
                </c:pt>
                <c:pt idx="4">
                  <c:v>2021</c:v>
                </c:pt>
              </c:numCache>
            </c:numRef>
          </c:cat>
          <c:val>
            <c:numRef>
              <c:f>'Comparativa Histórica'!$B$3:$B$7</c:f>
              <c:numCache>
                <c:formatCode>_(* #,##0.00_);_(* \(#,##0.00\);_(* "-"??_);_(@_)</c:formatCode>
                <c:ptCount val="5"/>
                <c:pt idx="0">
                  <c:v>44641100.004600018</c:v>
                </c:pt>
                <c:pt idx="1">
                  <c:v>48333916.040000007</c:v>
                </c:pt>
                <c:pt idx="2">
                  <c:v>43999999.999999955</c:v>
                </c:pt>
                <c:pt idx="3">
                  <c:v>37054233</c:v>
                </c:pt>
                <c:pt idx="4">
                  <c:v>20000000</c:v>
                </c:pt>
              </c:numCache>
            </c:numRef>
          </c:val>
          <c:smooth val="0"/>
          <c:extLst>
            <c:ext xmlns:c16="http://schemas.microsoft.com/office/drawing/2014/chart" uri="{C3380CC4-5D6E-409C-BE32-E72D297353CC}">
              <c16:uniqueId val="{00000000-6E91-41DC-ACC1-E85E9B83C87D}"/>
            </c:ext>
          </c:extLst>
        </c:ser>
        <c:ser>
          <c:idx val="1"/>
          <c:order val="1"/>
          <c:tx>
            <c:strRef>
              <c:f>'Comparativa Histórica'!$C$2</c:f>
              <c:strCache>
                <c:ptCount val="1"/>
                <c:pt idx="0">
                  <c:v>RECURSOS PROPIOS</c:v>
                </c:pt>
              </c:strCache>
            </c:strRef>
          </c:tx>
          <c:spPr>
            <a:ln w="28575" cap="rnd">
              <a:solidFill>
                <a:schemeClr val="accent2"/>
              </a:solidFill>
              <a:round/>
            </a:ln>
            <a:effectLst/>
          </c:spPr>
          <c:marker>
            <c:symbol val="none"/>
          </c:marker>
          <c:cat>
            <c:numRef>
              <c:f>'Comparativa Histórica'!$A$3:$A$7</c:f>
              <c:numCache>
                <c:formatCode>General</c:formatCode>
                <c:ptCount val="5"/>
                <c:pt idx="0">
                  <c:v>2017</c:v>
                </c:pt>
                <c:pt idx="1">
                  <c:v>2018</c:v>
                </c:pt>
                <c:pt idx="2">
                  <c:v>2019</c:v>
                </c:pt>
                <c:pt idx="3">
                  <c:v>2020</c:v>
                </c:pt>
                <c:pt idx="4">
                  <c:v>2021</c:v>
                </c:pt>
              </c:numCache>
            </c:numRef>
          </c:cat>
          <c:val>
            <c:numRef>
              <c:f>'Comparativa Histórica'!$C$3:$C$7</c:f>
              <c:numCache>
                <c:formatCode>_(* #,##0.00_);_(* \(#,##0.00\);_(* "-"??_);_(@_)</c:formatCode>
                <c:ptCount val="5"/>
                <c:pt idx="0">
                  <c:v>54993247.4165999</c:v>
                </c:pt>
                <c:pt idx="1">
                  <c:v>46652023.530000016</c:v>
                </c:pt>
                <c:pt idx="2">
                  <c:v>44595919.74000001</c:v>
                </c:pt>
                <c:pt idx="3">
                  <c:v>28877913</c:v>
                </c:pt>
                <c:pt idx="4">
                  <c:v>20642698.303183388</c:v>
                </c:pt>
              </c:numCache>
            </c:numRef>
          </c:val>
          <c:smooth val="0"/>
          <c:extLst>
            <c:ext xmlns:c16="http://schemas.microsoft.com/office/drawing/2014/chart" uri="{C3380CC4-5D6E-409C-BE32-E72D297353CC}">
              <c16:uniqueId val="{00000001-6E91-41DC-ACC1-E85E9B83C87D}"/>
            </c:ext>
          </c:extLst>
        </c:ser>
        <c:ser>
          <c:idx val="2"/>
          <c:order val="2"/>
          <c:tx>
            <c:strRef>
              <c:f>'Comparativa Histórica'!$D$2</c:f>
              <c:strCache>
                <c:ptCount val="1"/>
                <c:pt idx="0">
                  <c:v>TOTAL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'Comparativa Histórica'!$A$3:$A$7</c:f>
              <c:numCache>
                <c:formatCode>General</c:formatCode>
                <c:ptCount val="5"/>
                <c:pt idx="0">
                  <c:v>2017</c:v>
                </c:pt>
                <c:pt idx="1">
                  <c:v>2018</c:v>
                </c:pt>
                <c:pt idx="2">
                  <c:v>2019</c:v>
                </c:pt>
                <c:pt idx="3">
                  <c:v>2020</c:v>
                </c:pt>
                <c:pt idx="4">
                  <c:v>2021</c:v>
                </c:pt>
              </c:numCache>
            </c:numRef>
          </c:cat>
          <c:val>
            <c:numRef>
              <c:f>'Comparativa Histórica'!$D$3:$D$7</c:f>
              <c:numCache>
                <c:formatCode>_(* #,##0.00_);_(* \(#,##0.00\);_(* "-"??_);_(@_)</c:formatCode>
                <c:ptCount val="5"/>
                <c:pt idx="0">
                  <c:v>99634347.421199918</c:v>
                </c:pt>
                <c:pt idx="1">
                  <c:v>94985939.570000023</c:v>
                </c:pt>
                <c:pt idx="2">
                  <c:v>88595919.739999965</c:v>
                </c:pt>
                <c:pt idx="3">
                  <c:v>65932146</c:v>
                </c:pt>
                <c:pt idx="4">
                  <c:v>40642698.303183392</c:v>
                </c:pt>
              </c:numCache>
            </c:numRef>
          </c:val>
          <c:smooth val="0"/>
          <c:extLst>
            <c:ext xmlns:c16="http://schemas.microsoft.com/office/drawing/2014/chart" uri="{C3380CC4-5D6E-409C-BE32-E72D297353CC}">
              <c16:uniqueId val="{00000002-6E91-41DC-ACC1-E85E9B83C87D}"/>
            </c:ext>
          </c:extLst>
        </c:ser>
        <c:dLbls>
          <c:showLegendKey val="0"/>
          <c:showVal val="0"/>
          <c:showCatName val="0"/>
          <c:showSerName val="0"/>
          <c:showPercent val="0"/>
          <c:showBubbleSize val="0"/>
        </c:dLbls>
        <c:smooth val="0"/>
        <c:axId val="1670020752"/>
        <c:axId val="1670006608"/>
      </c:lineChart>
      <c:catAx>
        <c:axId val="167002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s-EC"/>
          </a:p>
        </c:txPr>
        <c:crossAx val="1670006608"/>
        <c:crosses val="autoZero"/>
        <c:auto val="1"/>
        <c:lblAlgn val="ctr"/>
        <c:lblOffset val="100"/>
        <c:noMultiLvlLbl val="0"/>
      </c:catAx>
      <c:valAx>
        <c:axId val="1670006608"/>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s-EC"/>
          </a:p>
        </c:txPr>
        <c:crossAx val="1670020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s-EC"/>
        </a:p>
      </c:txPr>
    </c:legend>
    <c:plotVisOnly val="1"/>
    <c:dispBlanksAs val="gap"/>
    <c:showDLblsOverMax val="0"/>
  </c:chart>
  <c:spPr>
    <a:noFill/>
    <a:ln>
      <a:noFill/>
    </a:ln>
    <a:effectLst/>
  </c:spPr>
  <c:txPr>
    <a:bodyPr/>
    <a:lstStyle/>
    <a:p>
      <a:pPr>
        <a:defRPr sz="1400">
          <a:latin typeface="Arial Narrow" panose="020B0606020202030204" pitchFamily="34" charset="0"/>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PROYECTOS</a:t>
            </a:r>
            <a:r>
              <a:rPr lang="es-EC" baseline="0"/>
              <a:t> 2021</a:t>
            </a:r>
            <a:endParaRPr lang="es-EC"/>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ADB-4A7F-8642-4E0F67422DF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ADB-4A7F-8642-4E0F67422DF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CADB-4A7F-8642-4E0F67422DF3}"/>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CADB-4A7F-8642-4E0F67422DF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Hoja1!$C$4:$C$7</c:f>
              <c:strCache>
                <c:ptCount val="4"/>
                <c:pt idx="0">
                  <c:v>MODERNIZACIÓN DEL SISTEMA DE TRANSPORTE PÚBLICO</c:v>
                </c:pt>
                <c:pt idx="1">
                  <c:v>GESTION_ADMINISTRATIVA</c:v>
                </c:pt>
                <c:pt idx="2">
                  <c:v>GESTION_DEL_TALENTO_HUMANO</c:v>
                </c:pt>
                <c:pt idx="3">
                  <c:v>OPERACIÓN_DE_LOS_CORREDORES_DEL_SISTEMA_METROPOLITANO_DE_TRANSPORTE_PÚBLICO</c:v>
                </c:pt>
              </c:strCache>
            </c:strRef>
          </c:cat>
          <c:val>
            <c:numRef>
              <c:f>Hoja1!$D$4:$D$7</c:f>
              <c:numCache>
                <c:formatCode>_(* #,##0.00_);_(* \(#,##0.00\);_(* "-"??_);_(@_)</c:formatCode>
                <c:ptCount val="4"/>
                <c:pt idx="0">
                  <c:v>2904971.99</c:v>
                </c:pt>
                <c:pt idx="1">
                  <c:v>2040847</c:v>
                </c:pt>
                <c:pt idx="2">
                  <c:v>16424004.709999999</c:v>
                </c:pt>
                <c:pt idx="3">
                  <c:v>46188989.150000021</c:v>
                </c:pt>
              </c:numCache>
            </c:numRef>
          </c:val>
          <c:extLst>
            <c:ext xmlns:c16="http://schemas.microsoft.com/office/drawing/2014/chart" uri="{C3380CC4-5D6E-409C-BE32-E72D297353CC}">
              <c16:uniqueId val="{00000008-CADB-4A7F-8642-4E0F67422DF3}"/>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0474851637312066"/>
          <c:y val="0.27966829137627314"/>
          <c:w val="0.3295607909945612"/>
          <c:h val="0.458147078372914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10-23T20:14:59.322" idx="7">
    <p:pos x="7371" y="1785"/>
    <p:text>Foto de internet gratuito</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44126-8B05-4E6F-A890-665DB1B044EA}"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S"/>
        </a:p>
      </dgm:t>
    </dgm:pt>
    <dgm:pt modelId="{FE9F8E80-4B22-49B6-BC0C-C5695AD496EC}">
      <dgm:prSet phldrT="[Texto]"/>
      <dgm:spPr/>
      <dgm:t>
        <a:bodyPr/>
        <a:lstStyle/>
        <a:p>
          <a:r>
            <a:rPr lang="es-ES" dirty="0"/>
            <a:t>Cumplimiento de las directrices programáticas establecidas el 08 de octubre de 2021</a:t>
          </a:r>
        </a:p>
      </dgm:t>
    </dgm:pt>
    <dgm:pt modelId="{826323C8-BA79-49B5-8314-10179C8446BA}" type="parTrans" cxnId="{429F89D0-B180-4C84-8919-34E656D35897}">
      <dgm:prSet/>
      <dgm:spPr/>
      <dgm:t>
        <a:bodyPr/>
        <a:lstStyle/>
        <a:p>
          <a:endParaRPr lang="es-ES"/>
        </a:p>
      </dgm:t>
    </dgm:pt>
    <dgm:pt modelId="{A9231BB3-FE73-41A7-81C7-D1AA9D36A9B8}" type="sibTrans" cxnId="{429F89D0-B180-4C84-8919-34E656D35897}">
      <dgm:prSet/>
      <dgm:spPr/>
      <dgm:t>
        <a:bodyPr/>
        <a:lstStyle/>
        <a:p>
          <a:endParaRPr lang="es-ES"/>
        </a:p>
      </dgm:t>
    </dgm:pt>
    <dgm:pt modelId="{CC5C5145-88CB-4A24-8294-8E15F70EC4B1}">
      <dgm:prSet phldrT="[Texto]"/>
      <dgm:spPr/>
      <dgm:t>
        <a:bodyPr/>
        <a:lstStyle/>
        <a:p>
          <a:r>
            <a:rPr lang="es-ES" dirty="0"/>
            <a:t>Sujeción al techo presupuestario asignado al Sector Movilidad el 13 de octubre de 2020 </a:t>
          </a:r>
        </a:p>
      </dgm:t>
    </dgm:pt>
    <dgm:pt modelId="{8F342A49-75E5-49BB-9D26-90DBEE84412B}" type="parTrans" cxnId="{7AA785CB-4E74-49B8-87E5-2DC0A5B70EE7}">
      <dgm:prSet/>
      <dgm:spPr/>
      <dgm:t>
        <a:bodyPr/>
        <a:lstStyle/>
        <a:p>
          <a:endParaRPr lang="es-ES"/>
        </a:p>
      </dgm:t>
    </dgm:pt>
    <dgm:pt modelId="{28A96A43-1217-4F88-9123-CE269C7FB08A}" type="sibTrans" cxnId="{7AA785CB-4E74-49B8-87E5-2DC0A5B70EE7}">
      <dgm:prSet/>
      <dgm:spPr/>
      <dgm:t>
        <a:bodyPr/>
        <a:lstStyle/>
        <a:p>
          <a:endParaRPr lang="es-ES"/>
        </a:p>
      </dgm:t>
    </dgm:pt>
    <dgm:pt modelId="{5512E52F-1C9D-4BCC-B564-D00CE18BC05C}">
      <dgm:prSet phldrT="[Texto]"/>
      <dgm:spPr/>
      <dgm:t>
        <a:bodyPr/>
        <a:lstStyle/>
        <a:p>
          <a:r>
            <a:rPr lang="es-ES" dirty="0"/>
            <a:t>Proyectos emblemáticas priorizados en el Plan de Gobierno del Distrito Metropolitano de Quito 2019 – 2023</a:t>
          </a:r>
        </a:p>
      </dgm:t>
    </dgm:pt>
    <dgm:pt modelId="{F883A6D5-1110-4C07-B021-3A14CDC703E5}" type="parTrans" cxnId="{ADC3B759-DC2C-44EA-99C6-19EAE5AF77A5}">
      <dgm:prSet/>
      <dgm:spPr/>
      <dgm:t>
        <a:bodyPr/>
        <a:lstStyle/>
        <a:p>
          <a:endParaRPr lang="es-ES"/>
        </a:p>
      </dgm:t>
    </dgm:pt>
    <dgm:pt modelId="{F9CFD205-DBB5-4FC8-B87C-0139EBB4B6B5}" type="sibTrans" cxnId="{ADC3B759-DC2C-44EA-99C6-19EAE5AF77A5}">
      <dgm:prSet/>
      <dgm:spPr/>
      <dgm:t>
        <a:bodyPr/>
        <a:lstStyle/>
        <a:p>
          <a:endParaRPr lang="es-ES"/>
        </a:p>
      </dgm:t>
    </dgm:pt>
    <dgm:pt modelId="{CE1B1A53-09F2-47D5-BB78-042CA7CBD39A}" type="pres">
      <dgm:prSet presAssocID="{22A44126-8B05-4E6F-A890-665DB1B044EA}" presName="Name0" presStyleCnt="0">
        <dgm:presLayoutVars>
          <dgm:chMax val="7"/>
          <dgm:chPref val="7"/>
          <dgm:dir/>
        </dgm:presLayoutVars>
      </dgm:prSet>
      <dgm:spPr/>
    </dgm:pt>
    <dgm:pt modelId="{290A98AA-2529-4C55-9FE2-5DE6CA377B67}" type="pres">
      <dgm:prSet presAssocID="{22A44126-8B05-4E6F-A890-665DB1B044EA}" presName="Name1" presStyleCnt="0"/>
      <dgm:spPr/>
    </dgm:pt>
    <dgm:pt modelId="{8FBC63C7-4F5B-42D0-AD28-5F3EB5120172}" type="pres">
      <dgm:prSet presAssocID="{22A44126-8B05-4E6F-A890-665DB1B044EA}" presName="cycle" presStyleCnt="0"/>
      <dgm:spPr/>
    </dgm:pt>
    <dgm:pt modelId="{B2336849-0EF5-47F5-AB55-33567500330B}" type="pres">
      <dgm:prSet presAssocID="{22A44126-8B05-4E6F-A890-665DB1B044EA}" presName="srcNode" presStyleLbl="node1" presStyleIdx="0" presStyleCnt="3"/>
      <dgm:spPr/>
    </dgm:pt>
    <dgm:pt modelId="{1622EFD5-47DF-4DD3-A999-7A1AB285F370}" type="pres">
      <dgm:prSet presAssocID="{22A44126-8B05-4E6F-A890-665DB1B044EA}" presName="conn" presStyleLbl="parChTrans1D2" presStyleIdx="0" presStyleCnt="1"/>
      <dgm:spPr/>
    </dgm:pt>
    <dgm:pt modelId="{0D7A1E59-DBB9-4CB3-89CA-6222C6B88DBF}" type="pres">
      <dgm:prSet presAssocID="{22A44126-8B05-4E6F-A890-665DB1B044EA}" presName="extraNode" presStyleLbl="node1" presStyleIdx="0" presStyleCnt="3"/>
      <dgm:spPr/>
    </dgm:pt>
    <dgm:pt modelId="{AFDBBB34-FCE6-4E72-87EB-A1B9D846EC32}" type="pres">
      <dgm:prSet presAssocID="{22A44126-8B05-4E6F-A890-665DB1B044EA}" presName="dstNode" presStyleLbl="node1" presStyleIdx="0" presStyleCnt="3"/>
      <dgm:spPr/>
    </dgm:pt>
    <dgm:pt modelId="{FC69CFF5-1434-44C9-A42A-F5C4122639A5}" type="pres">
      <dgm:prSet presAssocID="{FE9F8E80-4B22-49B6-BC0C-C5695AD496EC}" presName="text_1" presStyleLbl="node1" presStyleIdx="0" presStyleCnt="3">
        <dgm:presLayoutVars>
          <dgm:bulletEnabled val="1"/>
        </dgm:presLayoutVars>
      </dgm:prSet>
      <dgm:spPr/>
    </dgm:pt>
    <dgm:pt modelId="{B4A297FE-F041-483D-B39F-BA960E40D738}" type="pres">
      <dgm:prSet presAssocID="{FE9F8E80-4B22-49B6-BC0C-C5695AD496EC}" presName="accent_1" presStyleCnt="0"/>
      <dgm:spPr/>
    </dgm:pt>
    <dgm:pt modelId="{BBCBBE27-712E-4C10-A4CC-99A3DDEE6A20}" type="pres">
      <dgm:prSet presAssocID="{FE9F8E80-4B22-49B6-BC0C-C5695AD496EC}" presName="accentRepeatNode" presStyleLbl="solidFgAcc1" presStyleIdx="0" presStyleCnt="3"/>
      <dgm:spPr/>
    </dgm:pt>
    <dgm:pt modelId="{AD6FDE11-B63B-4E8F-BF7C-A607CB91E703}" type="pres">
      <dgm:prSet presAssocID="{CC5C5145-88CB-4A24-8294-8E15F70EC4B1}" presName="text_2" presStyleLbl="node1" presStyleIdx="1" presStyleCnt="3">
        <dgm:presLayoutVars>
          <dgm:bulletEnabled val="1"/>
        </dgm:presLayoutVars>
      </dgm:prSet>
      <dgm:spPr/>
    </dgm:pt>
    <dgm:pt modelId="{BB1FAB78-2D82-4AE6-9A4F-B34A933C4C49}" type="pres">
      <dgm:prSet presAssocID="{CC5C5145-88CB-4A24-8294-8E15F70EC4B1}" presName="accent_2" presStyleCnt="0"/>
      <dgm:spPr/>
    </dgm:pt>
    <dgm:pt modelId="{96813570-4D15-4BA0-97A7-5BBBA3D2FC63}" type="pres">
      <dgm:prSet presAssocID="{CC5C5145-88CB-4A24-8294-8E15F70EC4B1}" presName="accentRepeatNode" presStyleLbl="solidFgAcc1" presStyleIdx="1" presStyleCnt="3"/>
      <dgm:spPr/>
    </dgm:pt>
    <dgm:pt modelId="{BF708E3E-BC5D-4A76-BD30-652C5F613DD6}" type="pres">
      <dgm:prSet presAssocID="{5512E52F-1C9D-4BCC-B564-D00CE18BC05C}" presName="text_3" presStyleLbl="node1" presStyleIdx="2" presStyleCnt="3">
        <dgm:presLayoutVars>
          <dgm:bulletEnabled val="1"/>
        </dgm:presLayoutVars>
      </dgm:prSet>
      <dgm:spPr/>
    </dgm:pt>
    <dgm:pt modelId="{E5619D44-35A8-46FA-BA10-3556CADAEBFE}" type="pres">
      <dgm:prSet presAssocID="{5512E52F-1C9D-4BCC-B564-D00CE18BC05C}" presName="accent_3" presStyleCnt="0"/>
      <dgm:spPr/>
    </dgm:pt>
    <dgm:pt modelId="{A8D916F9-802E-4FA4-91D3-CD748F7429F1}" type="pres">
      <dgm:prSet presAssocID="{5512E52F-1C9D-4BCC-B564-D00CE18BC05C}" presName="accentRepeatNode" presStyleLbl="solidFgAcc1" presStyleIdx="2" presStyleCnt="3"/>
      <dgm:spPr/>
    </dgm:pt>
  </dgm:ptLst>
  <dgm:cxnLst>
    <dgm:cxn modelId="{03FFB21D-3CAA-4A38-A783-C56A4D9554D8}" type="presOf" srcId="{5512E52F-1C9D-4BCC-B564-D00CE18BC05C}" destId="{BF708E3E-BC5D-4A76-BD30-652C5F613DD6}" srcOrd="0" destOrd="0" presId="urn:microsoft.com/office/officeart/2008/layout/VerticalCurvedList"/>
    <dgm:cxn modelId="{E0313941-B2E4-4FC3-929B-2ACE1261C275}" type="presOf" srcId="{CC5C5145-88CB-4A24-8294-8E15F70EC4B1}" destId="{AD6FDE11-B63B-4E8F-BF7C-A607CB91E703}" srcOrd="0" destOrd="0" presId="urn:microsoft.com/office/officeart/2008/layout/VerticalCurvedList"/>
    <dgm:cxn modelId="{ADC3B759-DC2C-44EA-99C6-19EAE5AF77A5}" srcId="{22A44126-8B05-4E6F-A890-665DB1B044EA}" destId="{5512E52F-1C9D-4BCC-B564-D00CE18BC05C}" srcOrd="2" destOrd="0" parTransId="{F883A6D5-1110-4C07-B021-3A14CDC703E5}" sibTransId="{F9CFD205-DBB5-4FC8-B87C-0139EBB4B6B5}"/>
    <dgm:cxn modelId="{3F55AD68-F910-4EF0-8A6B-3C18CFD986AF}" type="presOf" srcId="{A9231BB3-FE73-41A7-81C7-D1AA9D36A9B8}" destId="{1622EFD5-47DF-4DD3-A999-7A1AB285F370}" srcOrd="0" destOrd="0" presId="urn:microsoft.com/office/officeart/2008/layout/VerticalCurvedList"/>
    <dgm:cxn modelId="{B94A1D98-1AD6-4975-8D6D-9F65A47D8889}" type="presOf" srcId="{22A44126-8B05-4E6F-A890-665DB1B044EA}" destId="{CE1B1A53-09F2-47D5-BB78-042CA7CBD39A}" srcOrd="0" destOrd="0" presId="urn:microsoft.com/office/officeart/2008/layout/VerticalCurvedList"/>
    <dgm:cxn modelId="{7AA785CB-4E74-49B8-87E5-2DC0A5B70EE7}" srcId="{22A44126-8B05-4E6F-A890-665DB1B044EA}" destId="{CC5C5145-88CB-4A24-8294-8E15F70EC4B1}" srcOrd="1" destOrd="0" parTransId="{8F342A49-75E5-49BB-9D26-90DBEE84412B}" sibTransId="{28A96A43-1217-4F88-9123-CE269C7FB08A}"/>
    <dgm:cxn modelId="{429F89D0-B180-4C84-8919-34E656D35897}" srcId="{22A44126-8B05-4E6F-A890-665DB1B044EA}" destId="{FE9F8E80-4B22-49B6-BC0C-C5695AD496EC}" srcOrd="0" destOrd="0" parTransId="{826323C8-BA79-49B5-8314-10179C8446BA}" sibTransId="{A9231BB3-FE73-41A7-81C7-D1AA9D36A9B8}"/>
    <dgm:cxn modelId="{0CB439D7-4F82-4669-A0F1-7AEC4973654A}" type="presOf" srcId="{FE9F8E80-4B22-49B6-BC0C-C5695AD496EC}" destId="{FC69CFF5-1434-44C9-A42A-F5C4122639A5}" srcOrd="0" destOrd="0" presId="urn:microsoft.com/office/officeart/2008/layout/VerticalCurvedList"/>
    <dgm:cxn modelId="{FEB8C313-55A5-4E80-94DC-B3C4D7AFB6D9}" type="presParOf" srcId="{CE1B1A53-09F2-47D5-BB78-042CA7CBD39A}" destId="{290A98AA-2529-4C55-9FE2-5DE6CA377B67}" srcOrd="0" destOrd="0" presId="urn:microsoft.com/office/officeart/2008/layout/VerticalCurvedList"/>
    <dgm:cxn modelId="{9DF1A14D-F0DE-42DE-87AD-1C73669182D5}" type="presParOf" srcId="{290A98AA-2529-4C55-9FE2-5DE6CA377B67}" destId="{8FBC63C7-4F5B-42D0-AD28-5F3EB5120172}" srcOrd="0" destOrd="0" presId="urn:microsoft.com/office/officeart/2008/layout/VerticalCurvedList"/>
    <dgm:cxn modelId="{EA61C246-6B2A-4A4A-BC3A-1A7ACFCF76FD}" type="presParOf" srcId="{8FBC63C7-4F5B-42D0-AD28-5F3EB5120172}" destId="{B2336849-0EF5-47F5-AB55-33567500330B}" srcOrd="0" destOrd="0" presId="urn:microsoft.com/office/officeart/2008/layout/VerticalCurvedList"/>
    <dgm:cxn modelId="{37CA0EF7-8C06-419A-844A-56AEC4CAB2F3}" type="presParOf" srcId="{8FBC63C7-4F5B-42D0-AD28-5F3EB5120172}" destId="{1622EFD5-47DF-4DD3-A999-7A1AB285F370}" srcOrd="1" destOrd="0" presId="urn:microsoft.com/office/officeart/2008/layout/VerticalCurvedList"/>
    <dgm:cxn modelId="{DB59255C-0C26-47D3-878E-60EB1F6BD5E4}" type="presParOf" srcId="{8FBC63C7-4F5B-42D0-AD28-5F3EB5120172}" destId="{0D7A1E59-DBB9-4CB3-89CA-6222C6B88DBF}" srcOrd="2" destOrd="0" presId="urn:microsoft.com/office/officeart/2008/layout/VerticalCurvedList"/>
    <dgm:cxn modelId="{51AAAB67-006E-4C62-8B58-0EDF66216176}" type="presParOf" srcId="{8FBC63C7-4F5B-42D0-AD28-5F3EB5120172}" destId="{AFDBBB34-FCE6-4E72-87EB-A1B9D846EC32}" srcOrd="3" destOrd="0" presId="urn:microsoft.com/office/officeart/2008/layout/VerticalCurvedList"/>
    <dgm:cxn modelId="{F57F2035-7ACD-40DF-941F-1E621AC2B442}" type="presParOf" srcId="{290A98AA-2529-4C55-9FE2-5DE6CA377B67}" destId="{FC69CFF5-1434-44C9-A42A-F5C4122639A5}" srcOrd="1" destOrd="0" presId="urn:microsoft.com/office/officeart/2008/layout/VerticalCurvedList"/>
    <dgm:cxn modelId="{9BCFA14C-F210-4E75-8EAB-3072BB06F0D3}" type="presParOf" srcId="{290A98AA-2529-4C55-9FE2-5DE6CA377B67}" destId="{B4A297FE-F041-483D-B39F-BA960E40D738}" srcOrd="2" destOrd="0" presId="urn:microsoft.com/office/officeart/2008/layout/VerticalCurvedList"/>
    <dgm:cxn modelId="{9474212F-7C56-48C6-BD4F-EFF2C7FE9A29}" type="presParOf" srcId="{B4A297FE-F041-483D-B39F-BA960E40D738}" destId="{BBCBBE27-712E-4C10-A4CC-99A3DDEE6A20}" srcOrd="0" destOrd="0" presId="urn:microsoft.com/office/officeart/2008/layout/VerticalCurvedList"/>
    <dgm:cxn modelId="{5FC57E0D-3C15-4A83-A52C-DE2B358270D7}" type="presParOf" srcId="{290A98AA-2529-4C55-9FE2-5DE6CA377B67}" destId="{AD6FDE11-B63B-4E8F-BF7C-A607CB91E703}" srcOrd="3" destOrd="0" presId="urn:microsoft.com/office/officeart/2008/layout/VerticalCurvedList"/>
    <dgm:cxn modelId="{1C7CB06E-FEF4-434A-8026-8646019BBA1E}" type="presParOf" srcId="{290A98AA-2529-4C55-9FE2-5DE6CA377B67}" destId="{BB1FAB78-2D82-4AE6-9A4F-B34A933C4C49}" srcOrd="4" destOrd="0" presId="urn:microsoft.com/office/officeart/2008/layout/VerticalCurvedList"/>
    <dgm:cxn modelId="{5C665274-CE58-462F-B01E-3DEE7D16CC84}" type="presParOf" srcId="{BB1FAB78-2D82-4AE6-9A4F-B34A933C4C49}" destId="{96813570-4D15-4BA0-97A7-5BBBA3D2FC63}" srcOrd="0" destOrd="0" presId="urn:microsoft.com/office/officeart/2008/layout/VerticalCurvedList"/>
    <dgm:cxn modelId="{3A5EB4F3-5D9E-4AE5-BCD7-E67964A06A09}" type="presParOf" srcId="{290A98AA-2529-4C55-9FE2-5DE6CA377B67}" destId="{BF708E3E-BC5D-4A76-BD30-652C5F613DD6}" srcOrd="5" destOrd="0" presId="urn:microsoft.com/office/officeart/2008/layout/VerticalCurvedList"/>
    <dgm:cxn modelId="{223EE7EF-AA60-4B50-8BA1-244F4365D373}" type="presParOf" srcId="{290A98AA-2529-4C55-9FE2-5DE6CA377B67}" destId="{E5619D44-35A8-46FA-BA10-3556CADAEBFE}" srcOrd="6" destOrd="0" presId="urn:microsoft.com/office/officeart/2008/layout/VerticalCurvedList"/>
    <dgm:cxn modelId="{05B79E96-5781-4FCC-A8CD-8CF87DE23E82}" type="presParOf" srcId="{E5619D44-35A8-46FA-BA10-3556CADAEBFE}" destId="{A8D916F9-802E-4FA4-91D3-CD748F7429F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2EFD5-47DF-4DD3-A999-7A1AB285F370}">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69CFF5-1434-44C9-A42A-F5C4122639A5}">
      <dsp:nvSpPr>
        <dsp:cNvPr id="0" name=""/>
        <dsp:cNvSpPr/>
      </dsp:nvSpPr>
      <dsp:spPr>
        <a:xfrm>
          <a:off x="752110" y="541866"/>
          <a:ext cx="9216998" cy="10837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8580" rIns="68580" bIns="68580" numCol="1" spcCol="1270" anchor="ctr" anchorCtr="0">
          <a:noAutofit/>
        </a:bodyPr>
        <a:lstStyle/>
        <a:p>
          <a:pPr marL="0" lvl="0" indent="0" algn="l" defTabSz="1200150">
            <a:lnSpc>
              <a:spcPct val="90000"/>
            </a:lnSpc>
            <a:spcBef>
              <a:spcPct val="0"/>
            </a:spcBef>
            <a:spcAft>
              <a:spcPct val="35000"/>
            </a:spcAft>
            <a:buNone/>
          </a:pPr>
          <a:r>
            <a:rPr lang="es-ES" sz="2700" kern="1200" dirty="0"/>
            <a:t>Cumplimiento de las directrices programáticas establecidas el 08 de octubre de 2021</a:t>
          </a:r>
        </a:p>
      </dsp:txBody>
      <dsp:txXfrm>
        <a:off x="752110" y="541866"/>
        <a:ext cx="9216998" cy="1083733"/>
      </dsp:txXfrm>
    </dsp:sp>
    <dsp:sp modelId="{BBCBBE27-712E-4C10-A4CC-99A3DDEE6A20}">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6FDE11-B63B-4E8F-BF7C-A607CB91E703}">
      <dsp:nvSpPr>
        <dsp:cNvPr id="0" name=""/>
        <dsp:cNvSpPr/>
      </dsp:nvSpPr>
      <dsp:spPr>
        <a:xfrm>
          <a:off x="1146048" y="2167466"/>
          <a:ext cx="8823061" cy="10837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8580" rIns="68580" bIns="68580" numCol="1" spcCol="1270" anchor="ctr" anchorCtr="0">
          <a:noAutofit/>
        </a:bodyPr>
        <a:lstStyle/>
        <a:p>
          <a:pPr marL="0" lvl="0" indent="0" algn="l" defTabSz="1200150">
            <a:lnSpc>
              <a:spcPct val="90000"/>
            </a:lnSpc>
            <a:spcBef>
              <a:spcPct val="0"/>
            </a:spcBef>
            <a:spcAft>
              <a:spcPct val="35000"/>
            </a:spcAft>
            <a:buNone/>
          </a:pPr>
          <a:r>
            <a:rPr lang="es-ES" sz="2700" kern="1200" dirty="0"/>
            <a:t>Sujeción al techo presupuestario asignado al Sector Movilidad el 13 de octubre de 2020 </a:t>
          </a:r>
        </a:p>
      </dsp:txBody>
      <dsp:txXfrm>
        <a:off x="1146048" y="2167466"/>
        <a:ext cx="8823061" cy="1083733"/>
      </dsp:txXfrm>
    </dsp:sp>
    <dsp:sp modelId="{96813570-4D15-4BA0-97A7-5BBBA3D2FC63}">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708E3E-BC5D-4A76-BD30-652C5F613DD6}">
      <dsp:nvSpPr>
        <dsp:cNvPr id="0" name=""/>
        <dsp:cNvSpPr/>
      </dsp:nvSpPr>
      <dsp:spPr>
        <a:xfrm>
          <a:off x="752110" y="3793066"/>
          <a:ext cx="9216998" cy="10837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8580" rIns="68580" bIns="68580" numCol="1" spcCol="1270" anchor="ctr" anchorCtr="0">
          <a:noAutofit/>
        </a:bodyPr>
        <a:lstStyle/>
        <a:p>
          <a:pPr marL="0" lvl="0" indent="0" algn="l" defTabSz="1200150">
            <a:lnSpc>
              <a:spcPct val="90000"/>
            </a:lnSpc>
            <a:spcBef>
              <a:spcPct val="0"/>
            </a:spcBef>
            <a:spcAft>
              <a:spcPct val="35000"/>
            </a:spcAft>
            <a:buNone/>
          </a:pPr>
          <a:r>
            <a:rPr lang="es-ES" sz="2700" kern="1200" dirty="0"/>
            <a:t>Proyectos emblemáticas priorizados en el Plan de Gobierno del Distrito Metropolitano de Quito 2019 – 2023</a:t>
          </a:r>
        </a:p>
      </dsp:txBody>
      <dsp:txXfrm>
        <a:off x="752110" y="3793066"/>
        <a:ext cx="9216998" cy="1083733"/>
      </dsp:txXfrm>
    </dsp:sp>
    <dsp:sp modelId="{A8D916F9-802E-4FA4-91D3-CD748F7429F1}">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43238" cy="466725"/>
          </a:xfrm>
          <a:prstGeom prst="rect">
            <a:avLst/>
          </a:prstGeom>
        </p:spPr>
        <p:txBody>
          <a:bodyPr vert="horz" lIns="91431" tIns="45716" rIns="91431" bIns="45716" rtlCol="0"/>
          <a:lstStyle>
            <a:lvl1pPr algn="l">
              <a:defRPr sz="1200"/>
            </a:lvl1pPr>
          </a:lstStyle>
          <a:p>
            <a:endParaRPr lang="es-MX" dirty="0"/>
          </a:p>
        </p:txBody>
      </p:sp>
      <p:sp>
        <p:nvSpPr>
          <p:cNvPr id="3" name="Marcador de fecha 2"/>
          <p:cNvSpPr>
            <a:spLocks noGrp="1"/>
          </p:cNvSpPr>
          <p:nvPr>
            <p:ph type="dt" idx="1"/>
          </p:nvPr>
        </p:nvSpPr>
        <p:spPr>
          <a:xfrm>
            <a:off x="3978275" y="1"/>
            <a:ext cx="3043238" cy="466725"/>
          </a:xfrm>
          <a:prstGeom prst="rect">
            <a:avLst/>
          </a:prstGeom>
        </p:spPr>
        <p:txBody>
          <a:bodyPr vert="horz" lIns="91431" tIns="45716" rIns="91431" bIns="45716" rtlCol="0"/>
          <a:lstStyle>
            <a:lvl1pPr algn="r">
              <a:defRPr sz="1200"/>
            </a:lvl1pPr>
          </a:lstStyle>
          <a:p>
            <a:fld id="{B8392969-B35C-4E95-9F0F-78A652E83F85}" type="datetimeFigureOut">
              <a:rPr lang="es-MX" smtClean="0"/>
              <a:t>13/11/20</a:t>
            </a:fld>
            <a:endParaRPr lang="es-MX" dirty="0"/>
          </a:p>
        </p:txBody>
      </p:sp>
      <p:sp>
        <p:nvSpPr>
          <p:cNvPr id="4" name="Marcador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31" tIns="45716" rIns="91431" bIns="45716" rtlCol="0" anchor="ctr"/>
          <a:lstStyle/>
          <a:p>
            <a:endParaRPr lang="es-MX" dirty="0"/>
          </a:p>
        </p:txBody>
      </p:sp>
      <p:sp>
        <p:nvSpPr>
          <p:cNvPr id="5" name="Marcador de notas 4"/>
          <p:cNvSpPr>
            <a:spLocks noGrp="1"/>
          </p:cNvSpPr>
          <p:nvPr>
            <p:ph type="body" sz="quarter" idx="3"/>
          </p:nvPr>
        </p:nvSpPr>
        <p:spPr>
          <a:xfrm>
            <a:off x="701676" y="4479925"/>
            <a:ext cx="5619750" cy="3665538"/>
          </a:xfrm>
          <a:prstGeom prst="rect">
            <a:avLst/>
          </a:prstGeom>
        </p:spPr>
        <p:txBody>
          <a:bodyPr vert="horz" lIns="91431" tIns="45716" rIns="91431" bIns="45716"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42375"/>
            <a:ext cx="3043238" cy="466725"/>
          </a:xfrm>
          <a:prstGeom prst="rect">
            <a:avLst/>
          </a:prstGeom>
        </p:spPr>
        <p:txBody>
          <a:bodyPr vert="horz" lIns="91431" tIns="45716" rIns="91431" bIns="45716"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978275" y="8842375"/>
            <a:ext cx="3043238" cy="466725"/>
          </a:xfrm>
          <a:prstGeom prst="rect">
            <a:avLst/>
          </a:prstGeom>
        </p:spPr>
        <p:txBody>
          <a:bodyPr vert="horz" lIns="91431" tIns="45716" rIns="91431" bIns="45716" rtlCol="0" anchor="b"/>
          <a:lstStyle>
            <a:lvl1pPr algn="r">
              <a:defRPr sz="1200"/>
            </a:lvl1pPr>
          </a:lstStyle>
          <a:p>
            <a:fld id="{8038EEF0-C624-40FE-BDE0-C4F3C745229C}" type="slidenum">
              <a:rPr lang="es-MX" smtClean="0"/>
              <a:t>‹Nº›</a:t>
            </a:fld>
            <a:endParaRPr lang="es-MX" dirty="0"/>
          </a:p>
        </p:txBody>
      </p:sp>
    </p:spTree>
    <p:extLst>
      <p:ext uri="{BB962C8B-B14F-4D97-AF65-F5344CB8AC3E}">
        <p14:creationId xmlns:p14="http://schemas.microsoft.com/office/powerpoint/2010/main" val="353763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038EEF0-C624-40FE-BDE0-C4F3C745229C}" type="slidenum">
              <a:rPr lang="es-MX" smtClean="0"/>
              <a:t>2</a:t>
            </a:fld>
            <a:endParaRPr lang="es-MX" dirty="0"/>
          </a:p>
        </p:txBody>
      </p:sp>
    </p:spTree>
    <p:extLst>
      <p:ext uri="{BB962C8B-B14F-4D97-AF65-F5344CB8AC3E}">
        <p14:creationId xmlns:p14="http://schemas.microsoft.com/office/powerpoint/2010/main" val="211643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38EEF0-C624-40FE-BDE0-C4F3C745229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00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038EEF0-C624-40FE-BDE0-C4F3C745229C}" type="slidenum">
              <a:rPr lang="es-MX" smtClean="0"/>
              <a:t>14</a:t>
            </a:fld>
            <a:endParaRPr lang="es-MX" dirty="0"/>
          </a:p>
        </p:txBody>
      </p:sp>
    </p:spTree>
    <p:extLst>
      <p:ext uri="{BB962C8B-B14F-4D97-AF65-F5344CB8AC3E}">
        <p14:creationId xmlns:p14="http://schemas.microsoft.com/office/powerpoint/2010/main" val="283178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7953CE-2E20-7843-A127-00AA9900835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7D65810C-89F9-2A48-93AA-C6142677E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329844A9-A816-D34D-9F13-1C8CBB80A4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DE0B24-4DCA-454C-99D6-F06C7AA577A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28AB4608-EDEA-2C42-9F74-DB86ABEC83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ADB0E5CD-D4DD-AD44-B015-7C6ED7788C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573206-10BE-4DF8-A91E-671CBE718BE2}"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56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73992-CF36-264D-84E8-AE94C6ADFA1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BD71072-52A0-C04C-8510-1C8A500125F4}"/>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FDF5FF97-BE31-E947-AC9C-6D610CFBE3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38BEA3-385A-D44F-8D54-74BF5B90FDB6}"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E1FEE66F-83C8-7346-8563-267E993459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012432AE-532C-DB4B-AB94-137CE2959B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F15A0-D805-1C45-968F-7842CD906C8F}"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43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6E195D4-CD2F-2F48-9F5D-639E1CD5754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CF68F32-43A0-E949-96F5-23F6A320B37F}"/>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1F7BFF47-BB4B-DB44-907F-678B9493DC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38BEA3-385A-D44F-8D54-74BF5B90FDB6}"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7F47942D-0F13-AF44-B74A-FFFD14231A4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19068382-69AE-B444-B432-1D5341C2D5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F15A0-D805-1C45-968F-7842CD906C8F}"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86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67BB5-2840-1444-8019-F91B6245E73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120FF5C-175C-D14E-896F-1AF240205467}"/>
              </a:ext>
            </a:extLst>
          </p:cNvPr>
          <p:cNvSpPr>
            <a:spLocks noGrp="1"/>
          </p:cNvSpPr>
          <p:nvPr>
            <p:ph idx="1"/>
          </p:nvPr>
        </p:nvSpPr>
        <p:spPr/>
        <p:txBody>
          <a:body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614307C6-4545-B448-A27D-D7EE3C5E11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DE0B24-4DCA-454C-99D6-F06C7AA577A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95251525-CAC4-C948-A40E-E96F792026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2CC0CDAD-4ECB-974A-8DCD-6C9FC3AA42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573206-10BE-4DF8-A91E-671CBE718BE2}"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58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B363E-BC84-C149-8171-E9296DE5633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E067235-AE17-5A43-BF75-82F3592715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3828BE88-7AC8-8B42-90C6-3CBB413F4B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DE0B24-4DCA-454C-99D6-F06C7AA577A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ED8D6B92-7B5D-6247-9292-912163362E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AEFA94A3-ED1E-1B4B-AEB7-9EA9DD916F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573206-10BE-4DF8-A91E-671CBE718BE2}"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85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941C5-48B8-9D42-B857-64AF81E69D1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331AD97-58E5-9746-875E-398B19EAD088}"/>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EC"/>
          </a:p>
        </p:txBody>
      </p:sp>
      <p:sp>
        <p:nvSpPr>
          <p:cNvPr id="4" name="Marcador de contenido 3">
            <a:extLst>
              <a:ext uri="{FF2B5EF4-FFF2-40B4-BE49-F238E27FC236}">
                <a16:creationId xmlns:a16="http://schemas.microsoft.com/office/drawing/2014/main" id="{B87F7B11-7D49-9C4C-A51C-BD132D9E98E1}"/>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id="{C712270E-F09A-9648-A52D-4B8A9FF173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38BEA3-385A-D44F-8D54-74BF5B90FDB6}"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145A1DE3-FE19-724B-A49B-A3D83F2192B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13B1F86E-D782-F442-8308-4C869AE7DC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F15A0-D805-1C45-968F-7842CD906C8F}"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54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EEFAA-9D67-274A-81D3-B8E6B3913B1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800FB7F-387F-A947-BA35-A853E17086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C"/>
          </a:p>
        </p:txBody>
      </p:sp>
      <p:sp>
        <p:nvSpPr>
          <p:cNvPr id="4" name="Marcador de contenido 3">
            <a:extLst>
              <a:ext uri="{FF2B5EF4-FFF2-40B4-BE49-F238E27FC236}">
                <a16:creationId xmlns:a16="http://schemas.microsoft.com/office/drawing/2014/main" id="{E6B612B2-2EF9-E441-9C31-71729974E2FD}"/>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EC"/>
          </a:p>
        </p:txBody>
      </p:sp>
      <p:sp>
        <p:nvSpPr>
          <p:cNvPr id="5" name="Marcador de texto 4">
            <a:extLst>
              <a:ext uri="{FF2B5EF4-FFF2-40B4-BE49-F238E27FC236}">
                <a16:creationId xmlns:a16="http://schemas.microsoft.com/office/drawing/2014/main" id="{25309859-96B9-7E46-9D1D-229B6EE3E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C"/>
          </a:p>
        </p:txBody>
      </p:sp>
      <p:sp>
        <p:nvSpPr>
          <p:cNvPr id="6" name="Marcador de contenido 5">
            <a:extLst>
              <a:ext uri="{FF2B5EF4-FFF2-40B4-BE49-F238E27FC236}">
                <a16:creationId xmlns:a16="http://schemas.microsoft.com/office/drawing/2014/main" id="{72F59BE9-73EA-8344-B519-1CD30CB5B869}"/>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EC"/>
          </a:p>
        </p:txBody>
      </p:sp>
      <p:sp>
        <p:nvSpPr>
          <p:cNvPr id="7" name="Marcador de fecha 6">
            <a:extLst>
              <a:ext uri="{FF2B5EF4-FFF2-40B4-BE49-F238E27FC236}">
                <a16:creationId xmlns:a16="http://schemas.microsoft.com/office/drawing/2014/main" id="{7ECEC8AB-6F39-2048-8D1D-AF0C4C020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38BEA3-385A-D44F-8D54-74BF5B90FDB6}"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AA570946-EF00-6545-9717-2C4C8BD432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14C34F22-D729-0F44-9EC9-055FCCCC87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F15A0-D805-1C45-968F-7842CD906C8F}"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34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56F52D-A98F-8D45-9F77-BFE1CD377C6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383A5D9C-9D1D-7140-B891-9EEB7D7820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38BEA3-385A-D44F-8D54-74BF5B90FDB6}"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EC29795B-A3B4-844D-9725-180AB569D3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7EDA329A-1447-454B-82AE-B2E6D68963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F15A0-D805-1C45-968F-7842CD906C8F}"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41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8AD5829-3A71-024C-9E08-0B2A3C5BA7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38BEA3-385A-D44F-8D54-74BF5B90FDB6}"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584B57A1-1B17-B14D-8118-74F20E81F4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0B697679-14DB-3943-9DDF-B4107F4BBE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F15A0-D805-1C45-968F-7842CD906C8F}"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55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D445E-7CF8-E844-AED8-AD8DD2CF14E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9E688536-5D41-8741-BF49-84AD8C75F5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EC"/>
          </a:p>
        </p:txBody>
      </p:sp>
      <p:sp>
        <p:nvSpPr>
          <p:cNvPr id="4" name="Marcador de texto 3">
            <a:extLst>
              <a:ext uri="{FF2B5EF4-FFF2-40B4-BE49-F238E27FC236}">
                <a16:creationId xmlns:a16="http://schemas.microsoft.com/office/drawing/2014/main" id="{3F558E3F-7FFD-CE43-9691-7618CDCD8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id="{A236BC74-0174-AA49-85C5-33D9BB83A3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38BEA3-385A-D44F-8D54-74BF5B90FDB6}"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B13A94C9-6EA8-2246-8972-448568A458F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00B6B1C5-1A53-CD43-BC73-5460A2BDDB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F15A0-D805-1C45-968F-7842CD906C8F}"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5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26F66E-CF95-DA41-9E54-2641F9BF543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3EE1339D-D0F8-5A47-B9ED-C10006E345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a:extLst>
              <a:ext uri="{FF2B5EF4-FFF2-40B4-BE49-F238E27FC236}">
                <a16:creationId xmlns:a16="http://schemas.microsoft.com/office/drawing/2014/main" id="{C68230E3-8FE3-8D46-BC86-496F6626A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id="{FDBE8BD2-471D-B34C-B0E5-F545CAE0EE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38BEA3-385A-D44F-8D54-74BF5B90FDB6}"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628F7F91-8568-A442-8003-A4B4B3BDA4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67A10014-F79A-214C-B2F4-4B6A6C82DA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F15A0-D805-1C45-968F-7842CD906C8F}"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14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CF35312-2AE7-F548-BDA9-F0E40467E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C9483A5-DB09-B04B-B17B-34314323C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F37990C0-2654-1445-A70E-289EBF1750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C45F3B-F990-4844-B579-94CA7E6D0D8A}"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7AF5D8F4-937E-AD4B-8F02-D228E5857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2BFD22C-15DF-D949-9D3D-AB9281EF74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CBD6CF-E7D9-6443-9A9B-B51DE9E5E2E1}"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Imagen 8">
            <a:extLst>
              <a:ext uri="{FF2B5EF4-FFF2-40B4-BE49-F238E27FC236}">
                <a16:creationId xmlns:a16="http://schemas.microsoft.com/office/drawing/2014/main" id="{5F96509F-A04B-AC4B-AD4D-758250B0792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7809" y="-81000"/>
            <a:ext cx="12727619" cy="7020000"/>
          </a:xfrm>
          <a:prstGeom prst="rect">
            <a:avLst/>
          </a:prstGeom>
        </p:spPr>
      </p:pic>
    </p:spTree>
    <p:extLst>
      <p:ext uri="{BB962C8B-B14F-4D97-AF65-F5344CB8AC3E}">
        <p14:creationId xmlns:p14="http://schemas.microsoft.com/office/powerpoint/2010/main" val="2956973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21.png"/><Relationship Id="rId7" Type="http://schemas.microsoft.com/office/2007/relationships/hdphoto" Target="../media/hdphoto2.wdp"/><Relationship Id="rId12"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6.png"/><Relationship Id="rId5" Type="http://schemas.microsoft.com/office/2007/relationships/hdphoto" Target="../media/hdphoto1.wdp"/><Relationship Id="rId15" Type="http://schemas.openxmlformats.org/officeDocument/2006/relationships/comments" Target="../comments/comment1.xml"/><Relationship Id="rId10" Type="http://schemas.openxmlformats.org/officeDocument/2006/relationships/image" Target="../media/image25.png"/><Relationship Id="rId4" Type="http://schemas.openxmlformats.org/officeDocument/2006/relationships/image" Target="../media/image22.png"/><Relationship Id="rId9" Type="http://schemas.microsoft.com/office/2007/relationships/hdphoto" Target="../media/hdphoto3.wdp"/><Relationship Id="rId14" Type="http://schemas.openxmlformats.org/officeDocument/2006/relationships/image" Target="../media/image29.jp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1.png"/><Relationship Id="rId7" Type="http://schemas.microsoft.com/office/2007/relationships/hdphoto" Target="../media/hdphoto4.wdp"/><Relationship Id="rId12"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jpeg"/><Relationship Id="rId10" Type="http://schemas.openxmlformats.org/officeDocument/2006/relationships/image" Target="../media/image37.jpeg"/><Relationship Id="rId4" Type="http://schemas.openxmlformats.org/officeDocument/2006/relationships/image" Target="../media/image32.png"/><Relationship Id="rId9" Type="http://schemas.openxmlformats.org/officeDocument/2006/relationships/image" Target="../media/image36.jpeg"/><Relationship Id="rId1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5.png"/><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F76D2D9-4A7A-AB4A-8E17-59BF7E49AE96}"/>
              </a:ext>
            </a:extLst>
          </p:cNvPr>
          <p:cNvSpPr txBox="1"/>
          <p:nvPr/>
        </p:nvSpPr>
        <p:spPr>
          <a:xfrm>
            <a:off x="9358319" y="5178927"/>
            <a:ext cx="265747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200" b="1" i="0" u="none" strike="noStrike" kern="1200" cap="none" spc="0" normalizeH="0" baseline="0" noProof="0" dirty="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mayo 2020</a:t>
            </a:r>
          </a:p>
        </p:txBody>
      </p:sp>
      <p:pic>
        <p:nvPicPr>
          <p:cNvPr id="7" name="Imagen 6">
            <a:extLst>
              <a:ext uri="{FF2B5EF4-FFF2-40B4-BE49-F238E27FC236}">
                <a16:creationId xmlns:a16="http://schemas.microsoft.com/office/drawing/2014/main" id="{5F723FA2-8CCF-8B4A-8BEC-5B37642968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809" y="0"/>
            <a:ext cx="12727619" cy="7020000"/>
          </a:xfrm>
          <a:prstGeom prst="rect">
            <a:avLst/>
          </a:prstGeom>
        </p:spPr>
      </p:pic>
      <p:pic>
        <p:nvPicPr>
          <p:cNvPr id="9" name="Imagen 8">
            <a:extLst>
              <a:ext uri="{FF2B5EF4-FFF2-40B4-BE49-F238E27FC236}">
                <a16:creationId xmlns:a16="http://schemas.microsoft.com/office/drawing/2014/main" id="{1FDD9857-A8A0-2440-9367-4FDA65A41D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9879" y="164962"/>
            <a:ext cx="4743886" cy="1624842"/>
          </a:xfrm>
          <a:prstGeom prst="rect">
            <a:avLst/>
          </a:prstGeom>
        </p:spPr>
      </p:pic>
      <p:pic>
        <p:nvPicPr>
          <p:cNvPr id="8" name="Imagen 7">
            <a:extLst>
              <a:ext uri="{FF2B5EF4-FFF2-40B4-BE49-F238E27FC236}">
                <a16:creationId xmlns:a16="http://schemas.microsoft.com/office/drawing/2014/main" id="{7BBC5433-EA90-4740-8143-A19FB9B98575}"/>
              </a:ext>
            </a:extLst>
          </p:cNvPr>
          <p:cNvPicPr>
            <a:picLocks noChangeAspect="1"/>
          </p:cNvPicPr>
          <p:nvPr/>
        </p:nvPicPr>
        <p:blipFill>
          <a:blip r:embed="rId4"/>
          <a:stretch>
            <a:fillRect/>
          </a:stretch>
        </p:blipFill>
        <p:spPr>
          <a:xfrm>
            <a:off x="-267809" y="4699803"/>
            <a:ext cx="12727618" cy="2077953"/>
          </a:xfrm>
          <a:prstGeom prst="rect">
            <a:avLst/>
          </a:prstGeom>
        </p:spPr>
      </p:pic>
      <p:sp>
        <p:nvSpPr>
          <p:cNvPr id="10" name="CuadroTexto 9">
            <a:extLst>
              <a:ext uri="{FF2B5EF4-FFF2-40B4-BE49-F238E27FC236}">
                <a16:creationId xmlns:a16="http://schemas.microsoft.com/office/drawing/2014/main" id="{A8E16E19-4EB3-D34E-AAB2-E7AE596E1839}"/>
              </a:ext>
            </a:extLst>
          </p:cNvPr>
          <p:cNvSpPr txBox="1"/>
          <p:nvPr/>
        </p:nvSpPr>
        <p:spPr>
          <a:xfrm>
            <a:off x="1039224" y="3248390"/>
            <a:ext cx="9823268" cy="954107"/>
          </a:xfrm>
          <a:prstGeom prst="rect">
            <a:avLst/>
          </a:prstGeom>
          <a:noFill/>
        </p:spPr>
        <p:txBody>
          <a:bodyPr wrap="square" rtlCol="0">
            <a:spAutoFit/>
          </a:bodyPr>
          <a:lstStyle/>
          <a:p>
            <a:pPr lvl="1" algn="ctr">
              <a:defRPr/>
            </a:pPr>
            <a:r>
              <a:rPr lang="es-ES" sz="2800" b="1" dirty="0">
                <a:solidFill>
                  <a:srgbClr val="E7E6E6">
                    <a:lumMod val="25000"/>
                  </a:srgbClr>
                </a:solidFill>
                <a:latin typeface="Tahoma" panose="020B0604030504040204" pitchFamily="34" charset="0"/>
                <a:ea typeface="Tahoma" panose="020B0604030504040204" pitchFamily="34" charset="0"/>
                <a:cs typeface="Tahoma" panose="020B0604030504040204" pitchFamily="34" charset="0"/>
              </a:rPr>
              <a:t>PROPUESTA PROFORMA PRESUPUESTARIA Y PLAN OPERATIVO ANUAL 2021</a:t>
            </a:r>
            <a:endParaRPr kumimoji="0" lang="es-EC" sz="2800" b="1" i="0" u="none" strike="noStrike" kern="1200" cap="none" spc="0" normalizeH="0" baseline="0" noProof="0" dirty="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1803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8DF56E16-2DBE-4421-8573-510F8DEFFB3F}"/>
              </a:ext>
            </a:extLst>
          </p:cNvPr>
          <p:cNvSpPr txBox="1">
            <a:spLocks/>
          </p:cNvSpPr>
          <p:nvPr/>
        </p:nvSpPr>
        <p:spPr bwMode="auto">
          <a:xfrm>
            <a:off x="542738" y="1665810"/>
            <a:ext cx="3599625" cy="131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tLang="es-EC" sz="2200" b="1" dirty="0">
                <a:latin typeface="Tahoma" panose="020B0604030504040204" pitchFamily="34" charset="0"/>
                <a:ea typeface="Tahoma" panose="020B0604030504040204" pitchFamily="34" charset="0"/>
                <a:cs typeface="Tahoma" panose="020B0604030504040204" pitchFamily="34" charset="0"/>
              </a:rPr>
              <a:t>Aplicativo móvil para pasajeros </a:t>
            </a:r>
          </a:p>
        </p:txBody>
      </p:sp>
      <p:grpSp>
        <p:nvGrpSpPr>
          <p:cNvPr id="12" name="Grupo 11">
            <a:extLst>
              <a:ext uri="{FF2B5EF4-FFF2-40B4-BE49-F238E27FC236}">
                <a16:creationId xmlns:a16="http://schemas.microsoft.com/office/drawing/2014/main" id="{152A0068-8C54-4A03-A055-362B62517E31}"/>
              </a:ext>
            </a:extLst>
          </p:cNvPr>
          <p:cNvGrpSpPr/>
          <p:nvPr/>
        </p:nvGrpSpPr>
        <p:grpSpPr>
          <a:xfrm>
            <a:off x="4982817" y="1071934"/>
            <a:ext cx="4440870" cy="1541454"/>
            <a:chOff x="2647507" y="1382233"/>
            <a:chExt cx="9083055" cy="3152787"/>
          </a:xfrm>
        </p:grpSpPr>
        <p:grpSp>
          <p:nvGrpSpPr>
            <p:cNvPr id="13" name="Grupo 12">
              <a:extLst>
                <a:ext uri="{FF2B5EF4-FFF2-40B4-BE49-F238E27FC236}">
                  <a16:creationId xmlns:a16="http://schemas.microsoft.com/office/drawing/2014/main" id="{9BDB55C6-CB9E-4406-AEDD-4ADE89E80682}"/>
                </a:ext>
              </a:extLst>
            </p:cNvPr>
            <p:cNvGrpSpPr/>
            <p:nvPr/>
          </p:nvGrpSpPr>
          <p:grpSpPr>
            <a:xfrm>
              <a:off x="2647507" y="1382233"/>
              <a:ext cx="9083055" cy="3152787"/>
              <a:chOff x="2647507" y="1382233"/>
              <a:chExt cx="9083055" cy="3152787"/>
            </a:xfrm>
          </p:grpSpPr>
          <p:grpSp>
            <p:nvGrpSpPr>
              <p:cNvPr id="15" name="Grupo 14">
                <a:extLst>
                  <a:ext uri="{FF2B5EF4-FFF2-40B4-BE49-F238E27FC236}">
                    <a16:creationId xmlns:a16="http://schemas.microsoft.com/office/drawing/2014/main" id="{DEC0D253-710A-42BF-B04D-23D377552A9A}"/>
                  </a:ext>
                </a:extLst>
              </p:cNvPr>
              <p:cNvGrpSpPr/>
              <p:nvPr/>
            </p:nvGrpSpPr>
            <p:grpSpPr>
              <a:xfrm>
                <a:off x="2676282" y="1763160"/>
                <a:ext cx="1667749" cy="2763179"/>
                <a:chOff x="240362" y="1196062"/>
                <a:chExt cx="1667749" cy="2763179"/>
              </a:xfrm>
            </p:grpSpPr>
            <p:pic>
              <p:nvPicPr>
                <p:cNvPr id="44" name="Picture 16" descr="Móviles Contorno Ios - Gráficos vectoriales gratis en Pixabay">
                  <a:extLst>
                    <a:ext uri="{FF2B5EF4-FFF2-40B4-BE49-F238E27FC236}">
                      <a16:creationId xmlns:a16="http://schemas.microsoft.com/office/drawing/2014/main" id="{635168EA-EB90-4423-99E2-13FE076D22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72" r="41363"/>
                <a:stretch/>
              </p:blipFill>
              <p:spPr bwMode="auto">
                <a:xfrm>
                  <a:off x="240362" y="1196062"/>
                  <a:ext cx="1667749" cy="276317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rutas - Viajando a Itaca">
                  <a:extLst>
                    <a:ext uri="{FF2B5EF4-FFF2-40B4-BE49-F238E27FC236}">
                      <a16:creationId xmlns:a16="http://schemas.microsoft.com/office/drawing/2014/main" id="{4A713041-E365-4B02-8AA3-CD13AD7B83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93" y="2337996"/>
                  <a:ext cx="1194007" cy="1194007"/>
                </a:xfrm>
                <a:prstGeom prst="rect">
                  <a:avLst/>
                </a:prstGeom>
                <a:noFill/>
                <a:extLst>
                  <a:ext uri="{909E8E84-426E-40DD-AFC4-6F175D3DCCD1}">
                    <a14:hiddenFill xmlns:a14="http://schemas.microsoft.com/office/drawing/2010/main">
                      <a:solidFill>
                        <a:srgbClr val="FFFFFF"/>
                      </a:solidFill>
                    </a14:hiddenFill>
                  </a:ext>
                </a:extLst>
              </p:spPr>
            </p:pic>
            <p:sp>
              <p:nvSpPr>
                <p:cNvPr id="46" name="CuadroTexto 45">
                  <a:extLst>
                    <a:ext uri="{FF2B5EF4-FFF2-40B4-BE49-F238E27FC236}">
                      <a16:creationId xmlns:a16="http://schemas.microsoft.com/office/drawing/2014/main" id="{C6D8CC7B-7031-4478-B3E4-339EDC7CED54}"/>
                    </a:ext>
                  </a:extLst>
                </p:cNvPr>
                <p:cNvSpPr txBox="1"/>
                <p:nvPr/>
              </p:nvSpPr>
              <p:spPr>
                <a:xfrm>
                  <a:off x="650973" y="1728035"/>
                  <a:ext cx="1023729" cy="409179"/>
                </a:xfrm>
                <a:prstGeom prst="rect">
                  <a:avLst/>
                </a:prstGeom>
                <a:noFill/>
              </p:spPr>
              <p:txBody>
                <a:bodyPr wrap="square" rtlCol="0">
                  <a:spAutoFit/>
                </a:bodyPr>
                <a:lstStyle/>
                <a:p>
                  <a:r>
                    <a:rPr lang="es-419" sz="700" b="1" dirty="0">
                      <a:solidFill>
                        <a:srgbClr val="005698"/>
                      </a:solidFill>
                      <a:latin typeface="Tahoma" panose="020B0604030504040204" pitchFamily="34" charset="0"/>
                      <a:ea typeface="Tahoma" panose="020B0604030504040204" pitchFamily="34" charset="0"/>
                      <a:cs typeface="Tahoma" panose="020B0604030504040204" pitchFamily="34" charset="0"/>
                    </a:rPr>
                    <a:t>RUTAS</a:t>
                  </a:r>
                </a:p>
              </p:txBody>
            </p:sp>
          </p:grpSp>
          <p:grpSp>
            <p:nvGrpSpPr>
              <p:cNvPr id="16" name="Grupo 15">
                <a:extLst>
                  <a:ext uri="{FF2B5EF4-FFF2-40B4-BE49-F238E27FC236}">
                    <a16:creationId xmlns:a16="http://schemas.microsoft.com/office/drawing/2014/main" id="{1EA2CCD6-1E6C-4736-BE5B-0B4C0BF99C67}"/>
                  </a:ext>
                </a:extLst>
              </p:cNvPr>
              <p:cNvGrpSpPr/>
              <p:nvPr/>
            </p:nvGrpSpPr>
            <p:grpSpPr>
              <a:xfrm>
                <a:off x="4542877" y="1763159"/>
                <a:ext cx="1667749" cy="2763179"/>
                <a:chOff x="2026670" y="1196062"/>
                <a:chExt cx="1667749" cy="2763179"/>
              </a:xfrm>
            </p:grpSpPr>
            <p:pic>
              <p:nvPicPr>
                <p:cNvPr id="41" name="Picture 16" descr="Móviles Contorno Ios - Gráficos vectoriales gratis en Pixabay">
                  <a:extLst>
                    <a:ext uri="{FF2B5EF4-FFF2-40B4-BE49-F238E27FC236}">
                      <a16:creationId xmlns:a16="http://schemas.microsoft.com/office/drawing/2014/main" id="{9E920EF5-52F9-4C8F-BB40-C88B70A6EE4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72" r="41363"/>
                <a:stretch/>
              </p:blipFill>
              <p:spPr bwMode="auto">
                <a:xfrm>
                  <a:off x="2026670" y="1196062"/>
                  <a:ext cx="1667749" cy="276317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Autobús iconos de la computadora transporte público horario, autobús, azul,  texto, logo png | PNGWing">
                  <a:extLst>
                    <a:ext uri="{FF2B5EF4-FFF2-40B4-BE49-F238E27FC236}">
                      <a16:creationId xmlns:a16="http://schemas.microsoft.com/office/drawing/2014/main" id="{ED8BD87D-0BD5-451B-8622-37CEB1AD525E}"/>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89" b="100000" l="10000" r="90000"/>
                          </a14:imgEffect>
                        </a14:imgLayer>
                      </a14:imgProps>
                    </a:ext>
                    <a:ext uri="{28A0092B-C50C-407E-A947-70E740481C1C}">
                      <a14:useLocalDpi xmlns:a14="http://schemas.microsoft.com/office/drawing/2010/main" val="0"/>
                    </a:ext>
                  </a:extLst>
                </a:blip>
                <a:srcRect l="18160" t="-1915" r="18330" b="1915"/>
                <a:stretch/>
              </p:blipFill>
              <p:spPr bwMode="auto">
                <a:xfrm>
                  <a:off x="2279782" y="2350709"/>
                  <a:ext cx="1186120" cy="1073868"/>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42">
                  <a:extLst>
                    <a:ext uri="{FF2B5EF4-FFF2-40B4-BE49-F238E27FC236}">
                      <a16:creationId xmlns:a16="http://schemas.microsoft.com/office/drawing/2014/main" id="{851B7D68-72F5-4C20-9A11-DDB1CA6FD699}"/>
                    </a:ext>
                  </a:extLst>
                </p:cNvPr>
                <p:cNvSpPr txBox="1"/>
                <p:nvPr/>
              </p:nvSpPr>
              <p:spPr>
                <a:xfrm>
                  <a:off x="2279782" y="1728035"/>
                  <a:ext cx="1379196" cy="409179"/>
                </a:xfrm>
                <a:prstGeom prst="rect">
                  <a:avLst/>
                </a:prstGeom>
                <a:noFill/>
              </p:spPr>
              <p:txBody>
                <a:bodyPr wrap="square" rtlCol="0">
                  <a:spAutoFit/>
                </a:bodyPr>
                <a:lstStyle/>
                <a:p>
                  <a:r>
                    <a:rPr lang="es-419" sz="700" b="1" dirty="0">
                      <a:solidFill>
                        <a:srgbClr val="005698"/>
                      </a:solidFill>
                      <a:latin typeface="Tahoma" panose="020B0604030504040204" pitchFamily="34" charset="0"/>
                      <a:ea typeface="Tahoma" panose="020B0604030504040204" pitchFamily="34" charset="0"/>
                      <a:cs typeface="Tahoma" panose="020B0604030504040204" pitchFamily="34" charset="0"/>
                    </a:rPr>
                    <a:t>HORARIO</a:t>
                  </a:r>
                </a:p>
              </p:txBody>
            </p:sp>
          </p:grpSp>
          <p:grpSp>
            <p:nvGrpSpPr>
              <p:cNvPr id="17" name="Grupo 16">
                <a:extLst>
                  <a:ext uri="{FF2B5EF4-FFF2-40B4-BE49-F238E27FC236}">
                    <a16:creationId xmlns:a16="http://schemas.microsoft.com/office/drawing/2014/main" id="{316F08C5-EEAA-4281-B9CF-511FB64A3C76}"/>
                  </a:ext>
                </a:extLst>
              </p:cNvPr>
              <p:cNvGrpSpPr/>
              <p:nvPr/>
            </p:nvGrpSpPr>
            <p:grpSpPr>
              <a:xfrm>
                <a:off x="8041242" y="1763158"/>
                <a:ext cx="1895730" cy="2763179"/>
                <a:chOff x="5476387" y="1176129"/>
                <a:chExt cx="1895730" cy="2763179"/>
              </a:xfrm>
            </p:grpSpPr>
            <p:pic>
              <p:nvPicPr>
                <p:cNvPr id="36" name="Picture 16" descr="Móviles Contorno Ios - Gráficos vectoriales gratis en Pixabay">
                  <a:extLst>
                    <a:ext uri="{FF2B5EF4-FFF2-40B4-BE49-F238E27FC236}">
                      <a16:creationId xmlns:a16="http://schemas.microsoft.com/office/drawing/2014/main" id="{6964DF00-AEE7-400A-A941-E345D58A410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72" r="41363"/>
                <a:stretch/>
              </p:blipFill>
              <p:spPr bwMode="auto">
                <a:xfrm>
                  <a:off x="5591646" y="1176129"/>
                  <a:ext cx="1667749" cy="276317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Imágenes de Encuesta | Vectores, fotos de stock y PSD gratuitos">
                  <a:extLst>
                    <a:ext uri="{FF2B5EF4-FFF2-40B4-BE49-F238E27FC236}">
                      <a16:creationId xmlns:a16="http://schemas.microsoft.com/office/drawing/2014/main" id="{4F35F58E-597F-423C-82F4-18B3920419DC}"/>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763" b="100000" l="9763" r="89941"/>
                          </a14:imgEffect>
                        </a14:imgLayer>
                      </a14:imgProps>
                    </a:ext>
                    <a:ext uri="{28A0092B-C50C-407E-A947-70E740481C1C}">
                      <a14:useLocalDpi xmlns:a14="http://schemas.microsoft.com/office/drawing/2010/main" val="0"/>
                    </a:ext>
                  </a:extLst>
                </a:blip>
                <a:srcRect l="14838" t="11614" r="9793"/>
                <a:stretch/>
              </p:blipFill>
              <p:spPr bwMode="auto">
                <a:xfrm>
                  <a:off x="5946347" y="2350709"/>
                  <a:ext cx="988708" cy="1159443"/>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id="{3DEDD7DA-5BD2-40FE-B4EB-039C3201F517}"/>
                    </a:ext>
                  </a:extLst>
                </p:cNvPr>
                <p:cNvSpPr txBox="1"/>
                <p:nvPr/>
              </p:nvSpPr>
              <p:spPr>
                <a:xfrm>
                  <a:off x="5476387" y="1755202"/>
                  <a:ext cx="1895730" cy="629506"/>
                </a:xfrm>
                <a:prstGeom prst="rect">
                  <a:avLst/>
                </a:prstGeom>
                <a:noFill/>
              </p:spPr>
              <p:txBody>
                <a:bodyPr wrap="square" rtlCol="0">
                  <a:spAutoFit/>
                </a:bodyPr>
                <a:lstStyle/>
                <a:p>
                  <a:pPr algn="ctr"/>
                  <a:r>
                    <a:rPr lang="es-419" sz="700" b="1" dirty="0">
                      <a:solidFill>
                        <a:srgbClr val="005698"/>
                      </a:solidFill>
                      <a:latin typeface="Tahoma" panose="020B0604030504040204" pitchFamily="34" charset="0"/>
                      <a:ea typeface="Tahoma" panose="020B0604030504040204" pitchFamily="34" charset="0"/>
                      <a:cs typeface="Tahoma" panose="020B0604030504040204" pitchFamily="34" charset="0"/>
                    </a:rPr>
                    <a:t>ENCUESTA DE SATISFACCIÓN</a:t>
                  </a:r>
                </a:p>
              </p:txBody>
            </p:sp>
          </p:grpSp>
          <p:grpSp>
            <p:nvGrpSpPr>
              <p:cNvPr id="18" name="Grupo 17">
                <a:extLst>
                  <a:ext uri="{FF2B5EF4-FFF2-40B4-BE49-F238E27FC236}">
                    <a16:creationId xmlns:a16="http://schemas.microsoft.com/office/drawing/2014/main" id="{85DBF972-FEB4-4B23-9AD5-B905684EB99E}"/>
                  </a:ext>
                </a:extLst>
              </p:cNvPr>
              <p:cNvGrpSpPr/>
              <p:nvPr/>
            </p:nvGrpSpPr>
            <p:grpSpPr>
              <a:xfrm>
                <a:off x="6325349" y="1763158"/>
                <a:ext cx="1667749" cy="2763179"/>
                <a:chOff x="5575764" y="1204003"/>
                <a:chExt cx="1667749" cy="2763179"/>
              </a:xfrm>
            </p:grpSpPr>
            <p:grpSp>
              <p:nvGrpSpPr>
                <p:cNvPr id="28" name="Grupo 27">
                  <a:extLst>
                    <a:ext uri="{FF2B5EF4-FFF2-40B4-BE49-F238E27FC236}">
                      <a16:creationId xmlns:a16="http://schemas.microsoft.com/office/drawing/2014/main" id="{3128346C-BEE4-4FEC-8FE6-03568AF70B29}"/>
                    </a:ext>
                  </a:extLst>
                </p:cNvPr>
                <p:cNvGrpSpPr/>
                <p:nvPr/>
              </p:nvGrpSpPr>
              <p:grpSpPr>
                <a:xfrm>
                  <a:off x="5575764" y="1204003"/>
                  <a:ext cx="1667749" cy="2763179"/>
                  <a:chOff x="3823864" y="1196062"/>
                  <a:chExt cx="1667749" cy="2763179"/>
                </a:xfrm>
              </p:grpSpPr>
              <p:pic>
                <p:nvPicPr>
                  <p:cNvPr id="30" name="Picture 16" descr="Móviles Contorno Ios - Gráficos vectoriales gratis en Pixabay">
                    <a:extLst>
                      <a:ext uri="{FF2B5EF4-FFF2-40B4-BE49-F238E27FC236}">
                        <a16:creationId xmlns:a16="http://schemas.microsoft.com/office/drawing/2014/main" id="{0DCC1B9E-621C-42BB-9700-888B97D1AF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72" r="41363"/>
                  <a:stretch/>
                </p:blipFill>
                <p:spPr bwMode="auto">
                  <a:xfrm>
                    <a:off x="3823864" y="1196062"/>
                    <a:ext cx="1667749" cy="276317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Avión, Vuelo, Billete imagen png - imagen transparente descarga gratuita">
                    <a:extLst>
                      <a:ext uri="{FF2B5EF4-FFF2-40B4-BE49-F238E27FC236}">
                        <a16:creationId xmlns:a16="http://schemas.microsoft.com/office/drawing/2014/main" id="{DFF41BB1-884A-4EF4-A451-2D5183282CF5}"/>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9778" r="79667"/>
                            </a14:imgEffect>
                          </a14:imgLayer>
                        </a14:imgProps>
                      </a:ext>
                      <a:ext uri="{28A0092B-C50C-407E-A947-70E740481C1C}">
                        <a14:useLocalDpi xmlns:a14="http://schemas.microsoft.com/office/drawing/2010/main" val="0"/>
                      </a:ext>
                    </a:extLst>
                  </a:blip>
                  <a:srcRect l="20712" t="9348" r="20112" b="10872"/>
                  <a:stretch/>
                </p:blipFill>
                <p:spPr bwMode="auto">
                  <a:xfrm>
                    <a:off x="4036383" y="2437540"/>
                    <a:ext cx="1155635" cy="900205"/>
                  </a:xfrm>
                  <a:prstGeom prst="rect">
                    <a:avLst/>
                  </a:prstGeom>
                  <a:noFill/>
                  <a:extLst>
                    <a:ext uri="{909E8E84-426E-40DD-AFC4-6F175D3DCCD1}">
                      <a14:hiddenFill xmlns:a14="http://schemas.microsoft.com/office/drawing/2010/main">
                        <a:solidFill>
                          <a:srgbClr val="FFFFFF"/>
                        </a:solidFill>
                      </a14:hiddenFill>
                    </a:ext>
                  </a:extLst>
                </p:spPr>
              </p:pic>
              <p:sp>
                <p:nvSpPr>
                  <p:cNvPr id="35" name="CuadroTexto 34">
                    <a:extLst>
                      <a:ext uri="{FF2B5EF4-FFF2-40B4-BE49-F238E27FC236}">
                        <a16:creationId xmlns:a16="http://schemas.microsoft.com/office/drawing/2014/main" id="{3A50A41C-D987-4079-A6C8-D31719AFE989}"/>
                      </a:ext>
                    </a:extLst>
                  </p:cNvPr>
                  <p:cNvSpPr txBox="1"/>
                  <p:nvPr/>
                </p:nvSpPr>
                <p:spPr>
                  <a:xfrm>
                    <a:off x="3901681" y="1708491"/>
                    <a:ext cx="1447450" cy="629506"/>
                  </a:xfrm>
                  <a:prstGeom prst="rect">
                    <a:avLst/>
                  </a:prstGeom>
                  <a:noFill/>
                </p:spPr>
                <p:txBody>
                  <a:bodyPr wrap="square" rtlCol="0">
                    <a:spAutoFit/>
                  </a:bodyPr>
                  <a:lstStyle/>
                  <a:p>
                    <a:pPr algn="ctr"/>
                    <a:r>
                      <a:rPr lang="es-419" sz="700" b="1" dirty="0">
                        <a:solidFill>
                          <a:srgbClr val="005698"/>
                        </a:solidFill>
                        <a:latin typeface="Tahoma" panose="020B0604030504040204" pitchFamily="34" charset="0"/>
                        <a:ea typeface="Tahoma" panose="020B0604030504040204" pitchFamily="34" charset="0"/>
                        <a:cs typeface="Tahoma" panose="020B0604030504040204" pitchFamily="34" charset="0"/>
                      </a:rPr>
                      <a:t>COMPRAR BOLETOS</a:t>
                    </a:r>
                  </a:p>
                </p:txBody>
              </p:sp>
            </p:grpSp>
            <p:pic>
              <p:nvPicPr>
                <p:cNvPr id="29" name="Picture 20" descr="Signo de dólar 3d - Descargar PNG/SVG transparente">
                  <a:extLst>
                    <a:ext uri="{FF2B5EF4-FFF2-40B4-BE49-F238E27FC236}">
                      <a16:creationId xmlns:a16="http://schemas.microsoft.com/office/drawing/2014/main" id="{A0EC0124-BC4D-45B4-9C42-91114D4CE15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52389" y="2915066"/>
                  <a:ext cx="568863" cy="5688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upo 18">
                <a:extLst>
                  <a:ext uri="{FF2B5EF4-FFF2-40B4-BE49-F238E27FC236}">
                    <a16:creationId xmlns:a16="http://schemas.microsoft.com/office/drawing/2014/main" id="{A21A2BF8-A91E-4B25-96BB-02CF93FBAD50}"/>
                  </a:ext>
                </a:extLst>
              </p:cNvPr>
              <p:cNvGrpSpPr/>
              <p:nvPr/>
            </p:nvGrpSpPr>
            <p:grpSpPr>
              <a:xfrm>
                <a:off x="10026735" y="1771841"/>
                <a:ext cx="1703827" cy="2763179"/>
                <a:chOff x="5566149" y="1176129"/>
                <a:chExt cx="1703827" cy="2763179"/>
              </a:xfrm>
            </p:grpSpPr>
            <p:pic>
              <p:nvPicPr>
                <p:cNvPr id="26" name="Picture 16" descr="Móviles Contorno Ios - Gráficos vectoriales gratis en Pixabay">
                  <a:extLst>
                    <a:ext uri="{FF2B5EF4-FFF2-40B4-BE49-F238E27FC236}">
                      <a16:creationId xmlns:a16="http://schemas.microsoft.com/office/drawing/2014/main" id="{27A7B7B1-16B7-4436-B306-B19076E7D14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72" r="41363"/>
                <a:stretch/>
              </p:blipFill>
              <p:spPr bwMode="auto">
                <a:xfrm>
                  <a:off x="5591646" y="1176129"/>
                  <a:ext cx="1667749" cy="2763179"/>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36F9D56E-911B-44A3-A997-9C600765FC8C}"/>
                    </a:ext>
                  </a:extLst>
                </p:cNvPr>
                <p:cNvSpPr txBox="1"/>
                <p:nvPr/>
              </p:nvSpPr>
              <p:spPr>
                <a:xfrm>
                  <a:off x="5566149" y="1760141"/>
                  <a:ext cx="1703827" cy="629506"/>
                </a:xfrm>
                <a:prstGeom prst="rect">
                  <a:avLst/>
                </a:prstGeom>
                <a:noFill/>
              </p:spPr>
              <p:txBody>
                <a:bodyPr wrap="square" rtlCol="0">
                  <a:spAutoFit/>
                </a:bodyPr>
                <a:lstStyle/>
                <a:p>
                  <a:pPr algn="ctr"/>
                  <a:r>
                    <a:rPr lang="es-419" sz="700" b="1" dirty="0">
                      <a:solidFill>
                        <a:srgbClr val="005698"/>
                      </a:solidFill>
                      <a:latin typeface="Tahoma" panose="020B0604030504040204" pitchFamily="34" charset="0"/>
                      <a:ea typeface="Tahoma" panose="020B0604030504040204" pitchFamily="34" charset="0"/>
                      <a:cs typeface="Tahoma" panose="020B0604030504040204" pitchFamily="34" charset="0"/>
                    </a:rPr>
                    <a:t>DENUNCIAS Y AUXILIO</a:t>
                  </a:r>
                </a:p>
              </p:txBody>
            </p:sp>
          </p:grpSp>
          <p:cxnSp>
            <p:nvCxnSpPr>
              <p:cNvPr id="20" name="Conector recto 19">
                <a:extLst>
                  <a:ext uri="{FF2B5EF4-FFF2-40B4-BE49-F238E27FC236}">
                    <a16:creationId xmlns:a16="http://schemas.microsoft.com/office/drawing/2014/main" id="{E828A32F-02A9-4929-B42B-A3C3C1C590C7}"/>
                  </a:ext>
                </a:extLst>
              </p:cNvPr>
              <p:cNvCxnSpPr/>
              <p:nvPr/>
            </p:nvCxnSpPr>
            <p:spPr>
              <a:xfrm>
                <a:off x="2647507" y="1382233"/>
                <a:ext cx="8238599" cy="21265"/>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Conector recto de flecha 20">
                <a:extLst>
                  <a:ext uri="{FF2B5EF4-FFF2-40B4-BE49-F238E27FC236}">
                    <a16:creationId xmlns:a16="http://schemas.microsoft.com/office/drawing/2014/main" id="{315FE508-B146-47C5-8EC0-C21D79C7E12F}"/>
                  </a:ext>
                </a:extLst>
              </p:cNvPr>
              <p:cNvCxnSpPr/>
              <p:nvPr/>
            </p:nvCxnSpPr>
            <p:spPr>
              <a:xfrm>
                <a:off x="3476847" y="1410528"/>
                <a:ext cx="0" cy="2701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65758491-42A3-4793-95BB-7B2D2AC02B55}"/>
                  </a:ext>
                </a:extLst>
              </p:cNvPr>
              <p:cNvCxnSpPr/>
              <p:nvPr/>
            </p:nvCxnSpPr>
            <p:spPr>
              <a:xfrm>
                <a:off x="5376751" y="1382233"/>
                <a:ext cx="0" cy="2701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DE75FA00-B1A7-46C8-A6A4-E4EDC9D4DADC}"/>
                  </a:ext>
                </a:extLst>
              </p:cNvPr>
              <p:cNvCxnSpPr/>
              <p:nvPr/>
            </p:nvCxnSpPr>
            <p:spPr>
              <a:xfrm>
                <a:off x="8990375" y="1429826"/>
                <a:ext cx="0" cy="2701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0F1B4A45-43D5-4C8F-AC1F-A254A7CF7344}"/>
                  </a:ext>
                </a:extLst>
              </p:cNvPr>
              <p:cNvCxnSpPr/>
              <p:nvPr/>
            </p:nvCxnSpPr>
            <p:spPr>
              <a:xfrm>
                <a:off x="7115685" y="1432202"/>
                <a:ext cx="0" cy="2701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BF9962D5-3286-429A-99FD-0D5196D774F1}"/>
                  </a:ext>
                </a:extLst>
              </p:cNvPr>
              <p:cNvCxnSpPr/>
              <p:nvPr/>
            </p:nvCxnSpPr>
            <p:spPr>
              <a:xfrm>
                <a:off x="10884734" y="1410528"/>
                <a:ext cx="0" cy="2701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14" name="Imagen 13">
              <a:extLst>
                <a:ext uri="{FF2B5EF4-FFF2-40B4-BE49-F238E27FC236}">
                  <a16:creationId xmlns:a16="http://schemas.microsoft.com/office/drawing/2014/main" id="{6C8DEE65-25BD-474C-A126-43D73CAC74C6}"/>
                </a:ext>
              </a:extLst>
            </p:cNvPr>
            <p:cNvPicPr>
              <a:picLocks noChangeAspect="1"/>
            </p:cNvPicPr>
            <p:nvPr/>
          </p:nvPicPr>
          <p:blipFill>
            <a:blip r:embed="rId11"/>
            <a:stretch>
              <a:fillRect/>
            </a:stretch>
          </p:blipFill>
          <p:spPr>
            <a:xfrm>
              <a:off x="10389048" y="2985360"/>
              <a:ext cx="951290" cy="951290"/>
            </a:xfrm>
            <a:prstGeom prst="rect">
              <a:avLst/>
            </a:prstGeom>
          </p:spPr>
        </p:pic>
      </p:grpSp>
      <p:sp>
        <p:nvSpPr>
          <p:cNvPr id="3" name="Marcador de contenido 2">
            <a:extLst>
              <a:ext uri="{FF2B5EF4-FFF2-40B4-BE49-F238E27FC236}">
                <a16:creationId xmlns:a16="http://schemas.microsoft.com/office/drawing/2014/main" id="{CF2B7F77-591A-4D37-8912-09247BF9A332}"/>
              </a:ext>
            </a:extLst>
          </p:cNvPr>
          <p:cNvSpPr txBox="1">
            <a:spLocks/>
          </p:cNvSpPr>
          <p:nvPr/>
        </p:nvSpPr>
        <p:spPr bwMode="auto">
          <a:xfrm>
            <a:off x="619933" y="2984681"/>
            <a:ext cx="3599625" cy="287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tLang="es-EC" sz="2200" b="1" dirty="0">
                <a:latin typeface="Tahoma" panose="020B0604030504040204" pitchFamily="34" charset="0"/>
                <a:ea typeface="Tahoma" panose="020B0604030504040204" pitchFamily="34" charset="0"/>
                <a:cs typeface="Tahoma" panose="020B0604030504040204" pitchFamily="34" charset="0"/>
              </a:rPr>
              <a:t>Seguridad</a:t>
            </a:r>
          </a:p>
          <a:p>
            <a:r>
              <a:rPr lang="es-ES" sz="1800" dirty="0">
                <a:latin typeface="Tahoma" panose="020B0604030504040204" pitchFamily="34" charset="0"/>
                <a:ea typeface="Tahoma" panose="020B0604030504040204" pitchFamily="34" charset="0"/>
                <a:cs typeface="Tahoma" panose="020B0604030504040204" pitchFamily="34" charset="0"/>
              </a:rPr>
              <a:t>Analítica de video (aforo y distanciamiento)</a:t>
            </a:r>
          </a:p>
          <a:p>
            <a:r>
              <a:rPr lang="es-ES" sz="1800" dirty="0">
                <a:latin typeface="Tahoma" panose="020B0604030504040204" pitchFamily="34" charset="0"/>
                <a:ea typeface="Tahoma" panose="020B0604030504040204" pitchFamily="34" charset="0"/>
                <a:cs typeface="Tahoma" panose="020B0604030504040204" pitchFamily="34" charset="0"/>
              </a:rPr>
              <a:t>Convenios con Policía Metropolitana y Policía Nacional</a:t>
            </a:r>
          </a:p>
          <a:p>
            <a:r>
              <a:rPr lang="es-ES" sz="1800" dirty="0">
                <a:latin typeface="Tahoma" panose="020B0604030504040204" pitchFamily="34" charset="0"/>
                <a:ea typeface="Tahoma" panose="020B0604030504040204" pitchFamily="34" charset="0"/>
                <a:cs typeface="Tahoma" panose="020B0604030504040204" pitchFamily="34" charset="0"/>
              </a:rPr>
              <a:t>Fortalecer Estrategia “Párale al Acoso”</a:t>
            </a:r>
          </a:p>
          <a:p>
            <a:endParaRPr lang="es-EC" sz="1800" dirty="0">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2">
            <a:extLst>
              <a:ext uri="{FF2B5EF4-FFF2-40B4-BE49-F238E27FC236}">
                <a16:creationId xmlns:a16="http://schemas.microsoft.com/office/drawing/2014/main" id="{38D136A1-1A1B-4D7D-9172-BF0E18B095D3}"/>
              </a:ext>
            </a:extLst>
          </p:cNvPr>
          <p:cNvSpPr txBox="1">
            <a:spLocks/>
          </p:cNvSpPr>
          <p:nvPr/>
        </p:nvSpPr>
        <p:spPr bwMode="auto">
          <a:xfrm>
            <a:off x="593909" y="5563483"/>
            <a:ext cx="3599625" cy="131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tLang="es-EC" sz="2200" b="1" dirty="0">
                <a:latin typeface="Tahoma" panose="020B0604030504040204" pitchFamily="34" charset="0"/>
                <a:ea typeface="Tahoma" panose="020B0604030504040204" pitchFamily="34" charset="0"/>
                <a:cs typeface="Tahoma" panose="020B0604030504040204" pitchFamily="34" charset="0"/>
              </a:rPr>
              <a:t>Internet gratuito</a:t>
            </a:r>
            <a:endParaRPr lang="es-EC" altLang="es-EC" sz="1800" b="1" dirty="0">
              <a:latin typeface="Tahoma" panose="020B0604030504040204" pitchFamily="34" charset="0"/>
              <a:ea typeface="Tahoma" panose="020B0604030504040204" pitchFamily="34" charset="0"/>
              <a:cs typeface="Tahoma" panose="020B0604030504040204" pitchFamily="34" charset="0"/>
            </a:endParaRPr>
          </a:p>
          <a:p>
            <a:r>
              <a:rPr lang="es-EC" altLang="es-EC" sz="1800" dirty="0">
                <a:latin typeface="Tahoma" panose="020B0604030504040204" pitchFamily="34" charset="0"/>
                <a:ea typeface="Tahoma" panose="020B0604030504040204" pitchFamily="34" charset="0"/>
                <a:cs typeface="Tahoma" panose="020B0604030504040204" pitchFamily="34" charset="0"/>
              </a:rPr>
              <a:t>Buses y Paradas</a:t>
            </a:r>
            <a:endParaRPr lang="es-ES" altLang="es-EC" sz="2200" dirty="0">
              <a:latin typeface="Tahoma" panose="020B0604030504040204" pitchFamily="34" charset="0"/>
              <a:ea typeface="Tahoma" panose="020B0604030504040204" pitchFamily="34" charset="0"/>
              <a:cs typeface="Tahoma" panose="020B0604030504040204" pitchFamily="34" charset="0"/>
            </a:endParaRPr>
          </a:p>
        </p:txBody>
      </p:sp>
      <p:sp>
        <p:nvSpPr>
          <p:cNvPr id="6" name="Marcador de contenido 2">
            <a:extLst>
              <a:ext uri="{FF2B5EF4-FFF2-40B4-BE49-F238E27FC236}">
                <a16:creationId xmlns:a16="http://schemas.microsoft.com/office/drawing/2014/main" id="{36C12F62-C58C-4670-A726-59512CA92AA1}"/>
              </a:ext>
            </a:extLst>
          </p:cNvPr>
          <p:cNvSpPr txBox="1">
            <a:spLocks/>
          </p:cNvSpPr>
          <p:nvPr/>
        </p:nvSpPr>
        <p:spPr bwMode="auto">
          <a:xfrm>
            <a:off x="4260329" y="5539042"/>
            <a:ext cx="3599625" cy="131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altLang="es-EC" sz="2200" b="1" dirty="0">
                <a:latin typeface="Tahoma" panose="020B0604030504040204" pitchFamily="34" charset="0"/>
                <a:ea typeface="Tahoma" panose="020B0604030504040204" pitchFamily="34" charset="0"/>
                <a:cs typeface="Tahoma" panose="020B0604030504040204" pitchFamily="34" charset="0"/>
              </a:rPr>
              <a:t>Repotenciación Infraestructura</a:t>
            </a:r>
          </a:p>
          <a:p>
            <a:r>
              <a:rPr lang="es-EC" altLang="es-EC" sz="2200" dirty="0">
                <a:latin typeface="Tahoma" panose="020B0604030504040204" pitchFamily="34" charset="0"/>
                <a:ea typeface="Tahoma" panose="020B0604030504040204" pitchFamily="34" charset="0"/>
                <a:cs typeface="Tahoma" panose="020B0604030504040204" pitchFamily="34" charset="0"/>
              </a:rPr>
              <a:t>Estación El Recreo</a:t>
            </a:r>
            <a:endParaRPr lang="es-ES" altLang="es-EC" sz="2200" dirty="0">
              <a:latin typeface="Tahoma" panose="020B0604030504040204" pitchFamily="34" charset="0"/>
              <a:ea typeface="Tahoma" panose="020B0604030504040204" pitchFamily="34" charset="0"/>
              <a:cs typeface="Tahoma" panose="020B0604030504040204" pitchFamily="34" charset="0"/>
            </a:endParaRPr>
          </a:p>
        </p:txBody>
      </p:sp>
      <p:sp>
        <p:nvSpPr>
          <p:cNvPr id="7" name="AutoShape 2">
            <a:extLst>
              <a:ext uri="{FF2B5EF4-FFF2-40B4-BE49-F238E27FC236}">
                <a16:creationId xmlns:a16="http://schemas.microsoft.com/office/drawing/2014/main" id="{089674B8-BBBA-431E-8D42-BC819F736C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a:extLst>
              <a:ext uri="{FF2B5EF4-FFF2-40B4-BE49-F238E27FC236}">
                <a16:creationId xmlns:a16="http://schemas.microsoft.com/office/drawing/2014/main" id="{096EC04F-CBDA-43D2-9E89-D8CCF49D16B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 name="Imagen 10">
            <a:extLst>
              <a:ext uri="{FF2B5EF4-FFF2-40B4-BE49-F238E27FC236}">
                <a16:creationId xmlns:a16="http://schemas.microsoft.com/office/drawing/2014/main" id="{24AF4C14-9B09-48A4-BC40-F99D9FC0B6AD}"/>
              </a:ext>
            </a:extLst>
          </p:cNvPr>
          <p:cNvPicPr>
            <a:picLocks noChangeAspect="1"/>
          </p:cNvPicPr>
          <p:nvPr/>
        </p:nvPicPr>
        <p:blipFill>
          <a:blip r:embed="rId12"/>
          <a:stretch>
            <a:fillRect/>
          </a:stretch>
        </p:blipFill>
        <p:spPr>
          <a:xfrm>
            <a:off x="4876163" y="2814990"/>
            <a:ext cx="3283527" cy="2462645"/>
          </a:xfrm>
          <a:prstGeom prst="rect">
            <a:avLst/>
          </a:prstGeom>
        </p:spPr>
      </p:pic>
      <p:pic>
        <p:nvPicPr>
          <p:cNvPr id="47" name="Imagen 46">
            <a:extLst>
              <a:ext uri="{FF2B5EF4-FFF2-40B4-BE49-F238E27FC236}">
                <a16:creationId xmlns:a16="http://schemas.microsoft.com/office/drawing/2014/main" id="{107C9806-AAEC-2546-B073-1255B4FB3F5A}"/>
              </a:ext>
            </a:extLst>
          </p:cNvPr>
          <p:cNvPicPr>
            <a:picLocks noChangeAspect="1"/>
          </p:cNvPicPr>
          <p:nvPr/>
        </p:nvPicPr>
        <p:blipFill>
          <a:blip r:embed="rId13"/>
          <a:stretch>
            <a:fillRect/>
          </a:stretch>
        </p:blipFill>
        <p:spPr>
          <a:xfrm>
            <a:off x="0" y="311546"/>
            <a:ext cx="772245" cy="914400"/>
          </a:xfrm>
          <a:prstGeom prst="rect">
            <a:avLst/>
          </a:prstGeom>
        </p:spPr>
      </p:pic>
      <p:sp>
        <p:nvSpPr>
          <p:cNvPr id="48" name="Marcador de contenido 2">
            <a:extLst>
              <a:ext uri="{FF2B5EF4-FFF2-40B4-BE49-F238E27FC236}">
                <a16:creationId xmlns:a16="http://schemas.microsoft.com/office/drawing/2014/main" id="{9661F896-9DC3-2F4C-8FC9-175853C981B5}"/>
              </a:ext>
            </a:extLst>
          </p:cNvPr>
          <p:cNvSpPr txBox="1">
            <a:spLocks/>
          </p:cNvSpPr>
          <p:nvPr/>
        </p:nvSpPr>
        <p:spPr bwMode="auto">
          <a:xfrm>
            <a:off x="900000" y="544657"/>
            <a:ext cx="6246052" cy="55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altLang="es-EC" sz="2800" b="1" dirty="0">
                <a:solidFill>
                  <a:srgbClr val="005698"/>
                </a:solidFill>
                <a:latin typeface="Tahoma" panose="020B0604030504040204" pitchFamily="34" charset="0"/>
                <a:ea typeface="Tahoma" panose="020B0604030504040204" pitchFamily="34" charset="0"/>
                <a:cs typeface="Tahoma" panose="020B0604030504040204" pitchFamily="34" charset="0"/>
              </a:rPr>
              <a:t>Servicio al Usuario</a:t>
            </a:r>
            <a:endParaRPr lang="es-EC" altLang="es-EC" sz="2800" b="1" dirty="0">
              <a:solidFill>
                <a:srgbClr val="005698"/>
              </a:solidFill>
              <a:latin typeface="Tahoma" panose="020B0604030504040204" pitchFamily="34" charset="0"/>
              <a:ea typeface="Tahoma" panose="020B0604030504040204" pitchFamily="34" charset="0"/>
              <a:cs typeface="Tahoma" panose="020B0604030504040204" pitchFamily="34" charset="0"/>
            </a:endParaRPr>
          </a:p>
        </p:txBody>
      </p:sp>
      <p:pic>
        <p:nvPicPr>
          <p:cNvPr id="32" name="Imagen 31">
            <a:extLst>
              <a:ext uri="{FF2B5EF4-FFF2-40B4-BE49-F238E27FC236}">
                <a16:creationId xmlns:a16="http://schemas.microsoft.com/office/drawing/2014/main" id="{87CC391A-E935-5D4F-AB53-0B37470CD757}"/>
              </a:ext>
            </a:extLst>
          </p:cNvPr>
          <p:cNvPicPr>
            <a:picLocks noChangeAspect="1"/>
          </p:cNvPicPr>
          <p:nvPr/>
        </p:nvPicPr>
        <p:blipFill>
          <a:blip r:embed="rId14"/>
          <a:stretch>
            <a:fillRect/>
          </a:stretch>
        </p:blipFill>
        <p:spPr>
          <a:xfrm>
            <a:off x="8235888" y="2820962"/>
            <a:ext cx="3760948" cy="2462645"/>
          </a:xfrm>
          <a:prstGeom prst="rect">
            <a:avLst/>
          </a:prstGeom>
        </p:spPr>
      </p:pic>
    </p:spTree>
    <p:extLst>
      <p:ext uri="{BB962C8B-B14F-4D97-AF65-F5344CB8AC3E}">
        <p14:creationId xmlns:p14="http://schemas.microsoft.com/office/powerpoint/2010/main" val="2675719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contenido 2">
            <a:extLst>
              <a:ext uri="{FF2B5EF4-FFF2-40B4-BE49-F238E27FC236}">
                <a16:creationId xmlns:a16="http://schemas.microsoft.com/office/drawing/2014/main" id="{C9E7922D-52F5-F34C-9C0E-51262C073095}"/>
              </a:ext>
            </a:extLst>
          </p:cNvPr>
          <p:cNvSpPr txBox="1">
            <a:spLocks/>
          </p:cNvSpPr>
          <p:nvPr/>
        </p:nvSpPr>
        <p:spPr bwMode="auto">
          <a:xfrm>
            <a:off x="900000" y="1550605"/>
            <a:ext cx="3429000" cy="4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tLang="es-EC" sz="2200" b="1" dirty="0">
                <a:latin typeface="Tahoma" panose="020B0604030504040204" pitchFamily="34" charset="0"/>
                <a:ea typeface="Tahoma" panose="020B0604030504040204" pitchFamily="34" charset="0"/>
                <a:cs typeface="Tahoma" panose="020B0604030504040204" pitchFamily="34" charset="0"/>
              </a:rPr>
              <a:t>Pago “Código QR”</a:t>
            </a:r>
          </a:p>
        </p:txBody>
      </p:sp>
      <p:pic>
        <p:nvPicPr>
          <p:cNvPr id="19" name="Picture 3">
            <a:extLst>
              <a:ext uri="{FF2B5EF4-FFF2-40B4-BE49-F238E27FC236}">
                <a16:creationId xmlns:a16="http://schemas.microsoft.com/office/drawing/2014/main" id="{79C705CB-4C01-494D-9284-AAEF21D34A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017"/>
          <a:stretch/>
        </p:blipFill>
        <p:spPr bwMode="auto">
          <a:xfrm>
            <a:off x="5373224" y="1223012"/>
            <a:ext cx="616728" cy="10300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Marcador de contenido 2">
            <a:extLst>
              <a:ext uri="{FF2B5EF4-FFF2-40B4-BE49-F238E27FC236}">
                <a16:creationId xmlns:a16="http://schemas.microsoft.com/office/drawing/2014/main" id="{5AC06777-A3B1-D14E-907E-8922BB28BBFC}"/>
              </a:ext>
            </a:extLst>
          </p:cNvPr>
          <p:cNvSpPr txBox="1">
            <a:spLocks/>
          </p:cNvSpPr>
          <p:nvPr/>
        </p:nvSpPr>
        <p:spPr bwMode="auto">
          <a:xfrm>
            <a:off x="1178715" y="2625559"/>
            <a:ext cx="2871571" cy="42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tLang="es-EC" sz="2200" b="1" dirty="0">
                <a:latin typeface="Tahoma" panose="020B0604030504040204" pitchFamily="34" charset="0"/>
                <a:ea typeface="Tahoma" panose="020B0604030504040204" pitchFamily="34" charset="0"/>
                <a:cs typeface="Tahoma" panose="020B0604030504040204" pitchFamily="34" charset="0"/>
              </a:rPr>
              <a:t>Recaudo Móvil</a:t>
            </a:r>
          </a:p>
        </p:txBody>
      </p:sp>
      <p:pic>
        <p:nvPicPr>
          <p:cNvPr id="24" name="Imagen 23">
            <a:extLst>
              <a:ext uri="{FF2B5EF4-FFF2-40B4-BE49-F238E27FC236}">
                <a16:creationId xmlns:a16="http://schemas.microsoft.com/office/drawing/2014/main" id="{4F832D14-9A65-2B41-A5C7-67C809B730C6}"/>
              </a:ext>
            </a:extLst>
          </p:cNvPr>
          <p:cNvPicPr>
            <a:picLocks noChangeAspect="1"/>
          </p:cNvPicPr>
          <p:nvPr/>
        </p:nvPicPr>
        <p:blipFill rotWithShape="1">
          <a:blip r:embed="rId3"/>
          <a:srcRect l="18335" r="22111" b="6204"/>
          <a:stretch/>
        </p:blipFill>
        <p:spPr>
          <a:xfrm>
            <a:off x="5237300" y="2380435"/>
            <a:ext cx="888577" cy="1124471"/>
          </a:xfrm>
          <a:prstGeom prst="rect">
            <a:avLst/>
          </a:prstGeom>
          <a:effectLst>
            <a:outerShdw blurRad="50800" dist="38100" dir="2700000" algn="tl" rotWithShape="0">
              <a:prstClr val="black">
                <a:alpha val="40000"/>
              </a:prstClr>
            </a:outerShdw>
          </a:effectLst>
        </p:spPr>
      </p:pic>
      <p:sp>
        <p:nvSpPr>
          <p:cNvPr id="3" name="Marcador de contenido 2">
            <a:extLst>
              <a:ext uri="{FF2B5EF4-FFF2-40B4-BE49-F238E27FC236}">
                <a16:creationId xmlns:a16="http://schemas.microsoft.com/office/drawing/2014/main" id="{650B0AB8-3204-4A52-AABB-D32547F10CCB}"/>
              </a:ext>
            </a:extLst>
          </p:cNvPr>
          <p:cNvSpPr txBox="1">
            <a:spLocks/>
          </p:cNvSpPr>
          <p:nvPr/>
        </p:nvSpPr>
        <p:spPr bwMode="auto">
          <a:xfrm>
            <a:off x="1499830" y="3606241"/>
            <a:ext cx="2229341" cy="75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tLang="es-EC" sz="2200" b="1" dirty="0">
                <a:latin typeface="Tahoma" panose="020B0604030504040204" pitchFamily="34" charset="0"/>
                <a:ea typeface="Tahoma" panose="020B0604030504040204" pitchFamily="34" charset="0"/>
                <a:cs typeface="Tahoma" panose="020B0604030504040204" pitchFamily="34" charset="0"/>
              </a:rPr>
              <a:t>Fiscalización automatizada</a:t>
            </a:r>
          </a:p>
        </p:txBody>
      </p:sp>
      <p:grpSp>
        <p:nvGrpSpPr>
          <p:cNvPr id="17" name="Grupo 16">
            <a:extLst>
              <a:ext uri="{FF2B5EF4-FFF2-40B4-BE49-F238E27FC236}">
                <a16:creationId xmlns:a16="http://schemas.microsoft.com/office/drawing/2014/main" id="{159A0B6D-822B-4D66-823C-3BCC19756880}"/>
              </a:ext>
            </a:extLst>
          </p:cNvPr>
          <p:cNvGrpSpPr/>
          <p:nvPr/>
        </p:nvGrpSpPr>
        <p:grpSpPr>
          <a:xfrm>
            <a:off x="4901182" y="3628525"/>
            <a:ext cx="1560813" cy="829310"/>
            <a:chOff x="-338128" y="1230556"/>
            <a:chExt cx="5850672" cy="3446922"/>
          </a:xfrm>
          <a:effectLst/>
        </p:grpSpPr>
        <p:sp>
          <p:nvSpPr>
            <p:cNvPr id="20" name="Rectángulo 19">
              <a:extLst>
                <a:ext uri="{FF2B5EF4-FFF2-40B4-BE49-F238E27FC236}">
                  <a16:creationId xmlns:a16="http://schemas.microsoft.com/office/drawing/2014/main" id="{0109B9E0-779D-4C57-8608-129B5E9B4355}"/>
                </a:ext>
              </a:extLst>
            </p:cNvPr>
            <p:cNvSpPr/>
            <p:nvPr/>
          </p:nvSpPr>
          <p:spPr>
            <a:xfrm>
              <a:off x="2919163" y="1230556"/>
              <a:ext cx="2593381" cy="344692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2" name="Imagen 21">
              <a:extLst>
                <a:ext uri="{FF2B5EF4-FFF2-40B4-BE49-F238E27FC236}">
                  <a16:creationId xmlns:a16="http://schemas.microsoft.com/office/drawing/2014/main" id="{AB6A2E80-6999-4751-88B0-6980F0FE35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027" y="3476984"/>
              <a:ext cx="932709" cy="1029985"/>
            </a:xfrm>
            <a:prstGeom prst="rect">
              <a:avLst/>
            </a:prstGeom>
          </p:spPr>
        </p:pic>
        <p:pic>
          <p:nvPicPr>
            <p:cNvPr id="26" name="Picture 2" descr="Vector Premium | Manos escribiendo texto en el teclado de la computadora">
              <a:extLst>
                <a:ext uri="{FF2B5EF4-FFF2-40B4-BE49-F238E27FC236}">
                  <a16:creationId xmlns:a16="http://schemas.microsoft.com/office/drawing/2014/main" id="{C0650650-5CC6-4F30-A40C-4937250441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2228" y="1487010"/>
              <a:ext cx="1728305" cy="1413567"/>
            </a:xfrm>
            <a:prstGeom prst="rect">
              <a:avLst/>
            </a:prstGeom>
            <a:noFill/>
            <a:extLst>
              <a:ext uri="{909E8E84-426E-40DD-AFC4-6F175D3DCCD1}">
                <a14:hiddenFill xmlns:a14="http://schemas.microsoft.com/office/drawing/2010/main">
                  <a:solidFill>
                    <a:srgbClr val="FFFFFF"/>
                  </a:solidFill>
                </a14:hiddenFill>
              </a:ext>
            </a:extLst>
          </p:spPr>
        </p:pic>
        <p:sp>
          <p:nvSpPr>
            <p:cNvPr id="27" name="Rectángulo 26">
              <a:extLst>
                <a:ext uri="{FF2B5EF4-FFF2-40B4-BE49-F238E27FC236}">
                  <a16:creationId xmlns:a16="http://schemas.microsoft.com/office/drawing/2014/main" id="{896B6B2A-0E6A-4D07-8142-B25D75412BBD}"/>
                </a:ext>
              </a:extLst>
            </p:cNvPr>
            <p:cNvSpPr/>
            <p:nvPr/>
          </p:nvSpPr>
          <p:spPr>
            <a:xfrm>
              <a:off x="-140317" y="1440762"/>
              <a:ext cx="3204587" cy="237152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8" name="Picture 8" descr="Plantilla De Diseño Grafico Bus Vector Icono, Iconos De Bus, Iconos De  Plantilla, Iconos Gráficos PNG y Vector para Descargar Gratis | Pngtree">
              <a:extLst>
                <a:ext uri="{FF2B5EF4-FFF2-40B4-BE49-F238E27FC236}">
                  <a16:creationId xmlns:a16="http://schemas.microsoft.com/office/drawing/2014/main" id="{659EDDBB-F65A-4A41-B4CF-D3E3A5D34F5A}"/>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2759" t="23675" r="22358" b="24153"/>
            <a:stretch/>
          </p:blipFill>
          <p:spPr bwMode="auto">
            <a:xfrm>
              <a:off x="1737638" y="2472696"/>
              <a:ext cx="995339" cy="94618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servicio de entrega a domicilio - Iconos gratis de personas">
              <a:extLst>
                <a:ext uri="{FF2B5EF4-FFF2-40B4-BE49-F238E27FC236}">
                  <a16:creationId xmlns:a16="http://schemas.microsoft.com/office/drawing/2014/main" id="{ECEA06DA-6EC0-4FAB-AB19-36D0233D8AD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571" y="1824269"/>
              <a:ext cx="1359067" cy="135906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Library Icon Document PNG Transparent Background, Free Download #36540 -  FreeIconsPNG">
              <a:extLst>
                <a:ext uri="{FF2B5EF4-FFF2-40B4-BE49-F238E27FC236}">
                  <a16:creationId xmlns:a16="http://schemas.microsoft.com/office/drawing/2014/main" id="{49ABEA12-0470-4C41-87E6-34141602FEE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301" t="10334" r="14678" b="7980"/>
            <a:stretch/>
          </p:blipFill>
          <p:spPr bwMode="auto">
            <a:xfrm>
              <a:off x="708532" y="2000904"/>
              <a:ext cx="491527" cy="557489"/>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E2DF39D3-1536-4CA1-B6C3-482FC4AE285D}"/>
                </a:ext>
              </a:extLst>
            </p:cNvPr>
            <p:cNvSpPr txBox="1"/>
            <p:nvPr/>
          </p:nvSpPr>
          <p:spPr>
            <a:xfrm>
              <a:off x="-338128" y="1297320"/>
              <a:ext cx="1917084" cy="703578"/>
            </a:xfrm>
            <a:prstGeom prst="rect">
              <a:avLst/>
            </a:prstGeom>
            <a:noFill/>
          </p:spPr>
          <p:txBody>
            <a:bodyPr wrap="square" rtlCol="0">
              <a:spAutoFit/>
            </a:bodyPr>
            <a:lstStyle/>
            <a:p>
              <a:pPr algn="ctr"/>
              <a:r>
                <a:rPr lang="es-EC" sz="500" dirty="0">
                  <a:latin typeface="Tahoma" panose="020B0604030504040204" pitchFamily="34" charset="0"/>
                  <a:ea typeface="Tahoma" panose="020B0604030504040204" pitchFamily="34" charset="0"/>
                  <a:cs typeface="Tahoma" panose="020B0604030504040204" pitchFamily="34" charset="0"/>
                </a:rPr>
                <a:t>Fiscalizador</a:t>
              </a:r>
            </a:p>
          </p:txBody>
        </p:sp>
        <p:sp>
          <p:nvSpPr>
            <p:cNvPr id="32" name="CuadroTexto 31">
              <a:extLst>
                <a:ext uri="{FF2B5EF4-FFF2-40B4-BE49-F238E27FC236}">
                  <a16:creationId xmlns:a16="http://schemas.microsoft.com/office/drawing/2014/main" id="{7F97B986-A689-4511-9669-4F2E6E1A4ED0}"/>
                </a:ext>
              </a:extLst>
            </p:cNvPr>
            <p:cNvSpPr txBox="1"/>
            <p:nvPr/>
          </p:nvSpPr>
          <p:spPr>
            <a:xfrm>
              <a:off x="1204153" y="1321473"/>
              <a:ext cx="2065823" cy="703578"/>
            </a:xfrm>
            <a:prstGeom prst="rect">
              <a:avLst/>
            </a:prstGeom>
            <a:noFill/>
          </p:spPr>
          <p:txBody>
            <a:bodyPr wrap="square" rtlCol="0">
              <a:spAutoFit/>
            </a:bodyPr>
            <a:lstStyle/>
            <a:p>
              <a:pPr algn="ctr"/>
              <a:r>
                <a:rPr lang="es-EC" sz="500" dirty="0">
                  <a:latin typeface="Tahoma" panose="020B0604030504040204" pitchFamily="34" charset="0"/>
                  <a:ea typeface="Tahoma" panose="020B0604030504040204" pitchFamily="34" charset="0"/>
                  <a:cs typeface="Tahoma" panose="020B0604030504040204" pitchFamily="34" charset="0"/>
                </a:rPr>
                <a:t>Conductor</a:t>
              </a:r>
            </a:p>
          </p:txBody>
        </p:sp>
        <p:cxnSp>
          <p:nvCxnSpPr>
            <p:cNvPr id="33" name="Conector angular 51">
              <a:extLst>
                <a:ext uri="{FF2B5EF4-FFF2-40B4-BE49-F238E27FC236}">
                  <a16:creationId xmlns:a16="http://schemas.microsoft.com/office/drawing/2014/main" id="{A95D9DE5-3703-4756-95F5-960D12AC115B}"/>
                </a:ext>
              </a:extLst>
            </p:cNvPr>
            <p:cNvCxnSpPr>
              <a:stCxn id="30" idx="2"/>
            </p:cNvCxnSpPr>
            <p:nvPr/>
          </p:nvCxnSpPr>
          <p:spPr>
            <a:xfrm rot="16200000" flipH="1">
              <a:off x="1334321" y="2178367"/>
              <a:ext cx="1598313" cy="23583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 name="Picture 16" descr="Library Icon Document PNG Transparent Background, Free Download #36540 -  FreeIconsPNG">
              <a:extLst>
                <a:ext uri="{FF2B5EF4-FFF2-40B4-BE49-F238E27FC236}">
                  <a16:creationId xmlns:a16="http://schemas.microsoft.com/office/drawing/2014/main" id="{F028DA80-5631-4A3B-8658-6BAB4B26ABF7}"/>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301" t="10334" r="14678" b="7980"/>
            <a:stretch/>
          </p:blipFill>
          <p:spPr bwMode="auto">
            <a:xfrm>
              <a:off x="812340" y="3889268"/>
              <a:ext cx="491527" cy="557489"/>
            </a:xfrm>
            <a:prstGeom prst="rect">
              <a:avLst/>
            </a:prstGeom>
            <a:noFill/>
            <a:extLst>
              <a:ext uri="{909E8E84-426E-40DD-AFC4-6F175D3DCCD1}">
                <a14:hiddenFill xmlns:a14="http://schemas.microsoft.com/office/drawing/2010/main">
                  <a:solidFill>
                    <a:srgbClr val="FFFFFF"/>
                  </a:solidFill>
                </a14:hiddenFill>
              </a:ext>
            </a:extLst>
          </p:spPr>
        </p:pic>
        <p:sp>
          <p:nvSpPr>
            <p:cNvPr id="35" name="Flecha abajo 53">
              <a:extLst>
                <a:ext uri="{FF2B5EF4-FFF2-40B4-BE49-F238E27FC236}">
                  <a16:creationId xmlns:a16="http://schemas.microsoft.com/office/drawing/2014/main" id="{A1DC6ED5-69B9-4C84-9A3F-813AF2807830}"/>
                </a:ext>
              </a:extLst>
            </p:cNvPr>
            <p:cNvSpPr/>
            <p:nvPr/>
          </p:nvSpPr>
          <p:spPr>
            <a:xfrm>
              <a:off x="4111551" y="3041447"/>
              <a:ext cx="233753" cy="2837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6" name="Picture 16" descr="Library Icon Document PNG Transparent Background, Free Download #36540 -  FreeIconsPNG">
              <a:extLst>
                <a:ext uri="{FF2B5EF4-FFF2-40B4-BE49-F238E27FC236}">
                  <a16:creationId xmlns:a16="http://schemas.microsoft.com/office/drawing/2014/main" id="{88C6CB22-2F0D-42F4-835C-873E8F35EE20}"/>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301" t="10334" r="14678" b="7980"/>
            <a:stretch/>
          </p:blipFill>
          <p:spPr bwMode="auto">
            <a:xfrm>
              <a:off x="4743242" y="3738799"/>
              <a:ext cx="371506" cy="42136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Library Icon Document PNG Transparent Background, Free Download #36540 -  FreeIconsPNG">
              <a:extLst>
                <a:ext uri="{FF2B5EF4-FFF2-40B4-BE49-F238E27FC236}">
                  <a16:creationId xmlns:a16="http://schemas.microsoft.com/office/drawing/2014/main" id="{D3675DB5-3925-4EDB-976B-1BABC9264D2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301" t="10334" r="14678" b="7980"/>
            <a:stretch/>
          </p:blipFill>
          <p:spPr bwMode="auto">
            <a:xfrm>
              <a:off x="4769587" y="1936303"/>
              <a:ext cx="371506" cy="42136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Marcador de contenido 2">
            <a:extLst>
              <a:ext uri="{FF2B5EF4-FFF2-40B4-BE49-F238E27FC236}">
                <a16:creationId xmlns:a16="http://schemas.microsoft.com/office/drawing/2014/main" id="{C2B3AF5B-3AE6-40F8-AE8E-4D76E77F1DD1}"/>
              </a:ext>
            </a:extLst>
          </p:cNvPr>
          <p:cNvSpPr txBox="1">
            <a:spLocks/>
          </p:cNvSpPr>
          <p:nvPr/>
        </p:nvSpPr>
        <p:spPr bwMode="auto">
          <a:xfrm>
            <a:off x="1360522" y="4581427"/>
            <a:ext cx="2507956" cy="91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tLang="es-EC" sz="2200" b="1" dirty="0">
                <a:latin typeface="Tahoma" panose="020B0604030504040204" pitchFamily="34" charset="0"/>
                <a:ea typeface="Tahoma" panose="020B0604030504040204" pitchFamily="34" charset="0"/>
                <a:cs typeface="Tahoma" panose="020B0604030504040204" pitchFamily="34" charset="0"/>
              </a:rPr>
              <a:t>Aula virtual</a:t>
            </a:r>
          </a:p>
          <a:p>
            <a:r>
              <a:rPr lang="es-ES" sz="1800" dirty="0">
                <a:latin typeface="Tahoma" panose="020B0604030504040204" pitchFamily="34" charset="0"/>
                <a:ea typeface="Tahoma" panose="020B0604030504040204" pitchFamily="34" charset="0"/>
                <a:cs typeface="Tahoma" panose="020B0604030504040204" pitchFamily="34" charset="0"/>
              </a:rPr>
              <a:t>Plataforma </a:t>
            </a:r>
            <a:r>
              <a:rPr lang="es-ES" sz="1800" dirty="0" err="1">
                <a:latin typeface="Tahoma" panose="020B0604030504040204" pitchFamily="34" charset="0"/>
                <a:ea typeface="Tahoma" panose="020B0604030504040204" pitchFamily="34" charset="0"/>
                <a:cs typeface="Tahoma" panose="020B0604030504040204" pitchFamily="34" charset="0"/>
              </a:rPr>
              <a:t>EdTech</a:t>
            </a:r>
            <a:endParaRPr lang="es-ES" sz="1800" dirty="0">
              <a:latin typeface="Tahoma" panose="020B0604030504040204" pitchFamily="34" charset="0"/>
              <a:ea typeface="Tahoma" panose="020B0604030504040204" pitchFamily="34" charset="0"/>
              <a:cs typeface="Tahoma" panose="020B0604030504040204" pitchFamily="34" charset="0"/>
            </a:endParaRPr>
          </a:p>
        </p:txBody>
      </p:sp>
      <p:pic>
        <p:nvPicPr>
          <p:cNvPr id="5" name="Imagen 4">
            <a:extLst>
              <a:ext uri="{FF2B5EF4-FFF2-40B4-BE49-F238E27FC236}">
                <a16:creationId xmlns:a16="http://schemas.microsoft.com/office/drawing/2014/main" id="{BB25121F-FE6F-433D-83D7-9506CC417930}"/>
              </a:ext>
            </a:extLst>
          </p:cNvPr>
          <p:cNvPicPr>
            <a:picLocks noChangeAspect="1"/>
          </p:cNvPicPr>
          <p:nvPr/>
        </p:nvPicPr>
        <p:blipFill rotWithShape="1">
          <a:blip r:embed="rId11"/>
          <a:srcRect t="15102"/>
          <a:stretch/>
        </p:blipFill>
        <p:spPr>
          <a:xfrm>
            <a:off x="4791378" y="5600975"/>
            <a:ext cx="1780421" cy="848605"/>
          </a:xfrm>
          <a:prstGeom prst="rect">
            <a:avLst/>
          </a:prstGeom>
          <a:ln>
            <a:noFill/>
          </a:ln>
          <a:effectLst>
            <a:outerShdw blurRad="190500" algn="tl" rotWithShape="0">
              <a:srgbClr val="000000">
                <a:alpha val="70000"/>
              </a:srgbClr>
            </a:outerShdw>
          </a:effectLst>
        </p:spPr>
      </p:pic>
      <p:sp>
        <p:nvSpPr>
          <p:cNvPr id="6" name="Marcador de contenido 2">
            <a:extLst>
              <a:ext uri="{FF2B5EF4-FFF2-40B4-BE49-F238E27FC236}">
                <a16:creationId xmlns:a16="http://schemas.microsoft.com/office/drawing/2014/main" id="{809B9FC5-A9AF-4610-9449-C1B60C473493}"/>
              </a:ext>
            </a:extLst>
          </p:cNvPr>
          <p:cNvSpPr txBox="1">
            <a:spLocks/>
          </p:cNvSpPr>
          <p:nvPr/>
        </p:nvSpPr>
        <p:spPr bwMode="auto">
          <a:xfrm>
            <a:off x="7659669" y="1672255"/>
            <a:ext cx="1898822" cy="32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800" dirty="0">
                <a:latin typeface="Tahoma" panose="020B0604030504040204" pitchFamily="34" charset="0"/>
                <a:ea typeface="Tahoma" panose="020B0604030504040204" pitchFamily="34" charset="0"/>
                <a:cs typeface="Tahoma" panose="020B0604030504040204" pitchFamily="34" charset="0"/>
              </a:rPr>
              <a:t>Diciembre 2020</a:t>
            </a:r>
            <a:endParaRPr lang="es-EC" sz="1800" dirty="0">
              <a:latin typeface="Tahoma" panose="020B0604030504040204" pitchFamily="34" charset="0"/>
              <a:ea typeface="Tahoma" panose="020B0604030504040204" pitchFamily="34" charset="0"/>
              <a:cs typeface="Tahoma" panose="020B0604030504040204" pitchFamily="34" charset="0"/>
            </a:endParaRPr>
          </a:p>
        </p:txBody>
      </p:sp>
      <p:sp>
        <p:nvSpPr>
          <p:cNvPr id="7" name="Marcador de contenido 2">
            <a:extLst>
              <a:ext uri="{FF2B5EF4-FFF2-40B4-BE49-F238E27FC236}">
                <a16:creationId xmlns:a16="http://schemas.microsoft.com/office/drawing/2014/main" id="{305A9352-EEF3-4365-A9CC-ECEDFDEAF1B3}"/>
              </a:ext>
            </a:extLst>
          </p:cNvPr>
          <p:cNvSpPr txBox="1">
            <a:spLocks/>
          </p:cNvSpPr>
          <p:nvPr/>
        </p:nvSpPr>
        <p:spPr bwMode="auto">
          <a:xfrm>
            <a:off x="1184876" y="5635562"/>
            <a:ext cx="2859248" cy="83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tLang="es-EC" sz="2200" b="1" dirty="0">
                <a:latin typeface="Tahoma" panose="020B0604030504040204" pitchFamily="34" charset="0"/>
                <a:ea typeface="Tahoma" panose="020B0604030504040204" pitchFamily="34" charset="0"/>
                <a:cs typeface="Tahoma" panose="020B0604030504040204" pitchFamily="34" charset="0"/>
              </a:rPr>
              <a:t>Cuadro de Mando </a:t>
            </a:r>
          </a:p>
          <a:p>
            <a:r>
              <a:rPr lang="es-ES" altLang="es-EC" sz="1800" dirty="0">
                <a:latin typeface="Tahoma" panose="020B0604030504040204" pitchFamily="34" charset="0"/>
                <a:ea typeface="Tahoma" panose="020B0604030504040204" pitchFamily="34" charset="0"/>
                <a:cs typeface="Tahoma" panose="020B0604030504040204" pitchFamily="34" charset="0"/>
              </a:rPr>
              <a:t>Toma de Decisiones</a:t>
            </a:r>
          </a:p>
        </p:txBody>
      </p:sp>
      <p:pic>
        <p:nvPicPr>
          <p:cNvPr id="11" name="Imagen 10">
            <a:extLst>
              <a:ext uri="{FF2B5EF4-FFF2-40B4-BE49-F238E27FC236}">
                <a16:creationId xmlns:a16="http://schemas.microsoft.com/office/drawing/2014/main" id="{32A85DCF-33A1-4A64-9BA4-D55F4AEFE3E1}"/>
              </a:ext>
            </a:extLst>
          </p:cNvPr>
          <p:cNvPicPr>
            <a:picLocks noChangeAspect="1"/>
          </p:cNvPicPr>
          <p:nvPr/>
        </p:nvPicPr>
        <p:blipFill rotWithShape="1">
          <a:blip r:embed="rId12"/>
          <a:srcRect l="22223" t="21667" r="22444" b="21333"/>
          <a:stretch/>
        </p:blipFill>
        <p:spPr>
          <a:xfrm>
            <a:off x="9732914" y="1665798"/>
            <a:ext cx="275385" cy="283680"/>
          </a:xfrm>
          <a:prstGeom prst="rect">
            <a:avLst/>
          </a:prstGeom>
        </p:spPr>
      </p:pic>
      <p:pic>
        <p:nvPicPr>
          <p:cNvPr id="9" name="Imagen 8">
            <a:extLst>
              <a:ext uri="{FF2B5EF4-FFF2-40B4-BE49-F238E27FC236}">
                <a16:creationId xmlns:a16="http://schemas.microsoft.com/office/drawing/2014/main" id="{D58BD47F-3A80-3041-BEC4-0BB370F04CA2}"/>
              </a:ext>
            </a:extLst>
          </p:cNvPr>
          <p:cNvPicPr>
            <a:picLocks noChangeAspect="1"/>
          </p:cNvPicPr>
          <p:nvPr/>
        </p:nvPicPr>
        <p:blipFill>
          <a:blip r:embed="rId13"/>
          <a:stretch>
            <a:fillRect/>
          </a:stretch>
        </p:blipFill>
        <p:spPr>
          <a:xfrm>
            <a:off x="0" y="311547"/>
            <a:ext cx="900000" cy="911465"/>
          </a:xfrm>
          <a:prstGeom prst="rect">
            <a:avLst/>
          </a:prstGeom>
        </p:spPr>
      </p:pic>
      <p:sp>
        <p:nvSpPr>
          <p:cNvPr id="38" name="Marcador de contenido 2">
            <a:extLst>
              <a:ext uri="{FF2B5EF4-FFF2-40B4-BE49-F238E27FC236}">
                <a16:creationId xmlns:a16="http://schemas.microsoft.com/office/drawing/2014/main" id="{16D716B5-71A5-7546-9CC1-E5A14D2B2374}"/>
              </a:ext>
            </a:extLst>
          </p:cNvPr>
          <p:cNvSpPr txBox="1">
            <a:spLocks/>
          </p:cNvSpPr>
          <p:nvPr/>
        </p:nvSpPr>
        <p:spPr bwMode="auto">
          <a:xfrm>
            <a:off x="900000" y="544657"/>
            <a:ext cx="6246052" cy="55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altLang="es-EC" sz="2800" b="1" dirty="0">
                <a:solidFill>
                  <a:srgbClr val="005698"/>
                </a:solidFill>
                <a:latin typeface="Tahoma" panose="020B0604030504040204" pitchFamily="34" charset="0"/>
                <a:ea typeface="Tahoma" panose="020B0604030504040204" pitchFamily="34" charset="0"/>
                <a:cs typeface="Tahoma" panose="020B0604030504040204" pitchFamily="34" charset="0"/>
              </a:rPr>
              <a:t>Tecnología y Modernización</a:t>
            </a:r>
          </a:p>
          <a:p>
            <a:pPr algn="l"/>
            <a:endParaRPr lang="es-EC" dirty="0">
              <a:latin typeface="Tahoma" panose="020B0604030504040204" pitchFamily="34" charset="0"/>
              <a:ea typeface="Tahoma" panose="020B0604030504040204" pitchFamily="34" charset="0"/>
              <a:cs typeface="Tahoma" panose="020B0604030504040204" pitchFamily="34" charset="0"/>
            </a:endParaRPr>
          </a:p>
        </p:txBody>
      </p:sp>
      <p:sp>
        <p:nvSpPr>
          <p:cNvPr id="39" name="Marcador de contenido 2">
            <a:extLst>
              <a:ext uri="{FF2B5EF4-FFF2-40B4-BE49-F238E27FC236}">
                <a16:creationId xmlns:a16="http://schemas.microsoft.com/office/drawing/2014/main" id="{91706BD7-2B2F-B945-8A00-A094398C1A3B}"/>
              </a:ext>
            </a:extLst>
          </p:cNvPr>
          <p:cNvSpPr txBox="1">
            <a:spLocks/>
          </p:cNvSpPr>
          <p:nvPr/>
        </p:nvSpPr>
        <p:spPr bwMode="auto">
          <a:xfrm>
            <a:off x="7659669" y="2705208"/>
            <a:ext cx="1898822" cy="32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800" dirty="0">
                <a:latin typeface="Tahoma" panose="020B0604030504040204" pitchFamily="34" charset="0"/>
                <a:ea typeface="Tahoma" panose="020B0604030504040204" pitchFamily="34" charset="0"/>
                <a:cs typeface="Tahoma" panose="020B0604030504040204" pitchFamily="34" charset="0"/>
              </a:rPr>
              <a:t>Diciembre 2020</a:t>
            </a:r>
            <a:endParaRPr lang="es-EC" sz="1800" dirty="0">
              <a:latin typeface="Tahoma" panose="020B0604030504040204" pitchFamily="34" charset="0"/>
              <a:ea typeface="Tahoma" panose="020B0604030504040204" pitchFamily="34" charset="0"/>
              <a:cs typeface="Tahoma" panose="020B0604030504040204" pitchFamily="34" charset="0"/>
            </a:endParaRPr>
          </a:p>
        </p:txBody>
      </p:sp>
      <p:pic>
        <p:nvPicPr>
          <p:cNvPr id="40" name="Imagen 39">
            <a:extLst>
              <a:ext uri="{FF2B5EF4-FFF2-40B4-BE49-F238E27FC236}">
                <a16:creationId xmlns:a16="http://schemas.microsoft.com/office/drawing/2014/main" id="{663CF27C-8AA5-EB40-973C-851F21921A54}"/>
              </a:ext>
            </a:extLst>
          </p:cNvPr>
          <p:cNvPicPr>
            <a:picLocks noChangeAspect="1"/>
          </p:cNvPicPr>
          <p:nvPr/>
        </p:nvPicPr>
        <p:blipFill rotWithShape="1">
          <a:blip r:embed="rId12"/>
          <a:srcRect l="22223" t="21667" r="22444" b="21333"/>
          <a:stretch/>
        </p:blipFill>
        <p:spPr>
          <a:xfrm>
            <a:off x="9732914" y="2698751"/>
            <a:ext cx="275385" cy="283680"/>
          </a:xfrm>
          <a:prstGeom prst="rect">
            <a:avLst/>
          </a:prstGeom>
        </p:spPr>
      </p:pic>
      <p:sp>
        <p:nvSpPr>
          <p:cNvPr id="41" name="Marcador de contenido 2">
            <a:extLst>
              <a:ext uri="{FF2B5EF4-FFF2-40B4-BE49-F238E27FC236}">
                <a16:creationId xmlns:a16="http://schemas.microsoft.com/office/drawing/2014/main" id="{13058A0E-0AAB-944A-B6B3-BF4AA8DA312A}"/>
              </a:ext>
            </a:extLst>
          </p:cNvPr>
          <p:cNvSpPr txBox="1">
            <a:spLocks/>
          </p:cNvSpPr>
          <p:nvPr/>
        </p:nvSpPr>
        <p:spPr bwMode="auto">
          <a:xfrm>
            <a:off x="7659669" y="3795958"/>
            <a:ext cx="1898822" cy="32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800" dirty="0">
                <a:latin typeface="Tahoma" panose="020B0604030504040204" pitchFamily="34" charset="0"/>
                <a:ea typeface="Tahoma" panose="020B0604030504040204" pitchFamily="34" charset="0"/>
                <a:cs typeface="Tahoma" panose="020B0604030504040204" pitchFamily="34" charset="0"/>
              </a:rPr>
              <a:t>Diciembre 2020</a:t>
            </a:r>
            <a:endParaRPr lang="es-EC" sz="1800" dirty="0">
              <a:latin typeface="Tahoma" panose="020B0604030504040204" pitchFamily="34" charset="0"/>
              <a:ea typeface="Tahoma" panose="020B0604030504040204" pitchFamily="34" charset="0"/>
              <a:cs typeface="Tahoma" panose="020B0604030504040204" pitchFamily="34" charset="0"/>
            </a:endParaRPr>
          </a:p>
        </p:txBody>
      </p:sp>
      <p:pic>
        <p:nvPicPr>
          <p:cNvPr id="42" name="Imagen 41">
            <a:extLst>
              <a:ext uri="{FF2B5EF4-FFF2-40B4-BE49-F238E27FC236}">
                <a16:creationId xmlns:a16="http://schemas.microsoft.com/office/drawing/2014/main" id="{3B9D1C27-5736-C24A-9E04-F1D9B13F5968}"/>
              </a:ext>
            </a:extLst>
          </p:cNvPr>
          <p:cNvPicPr>
            <a:picLocks noChangeAspect="1"/>
          </p:cNvPicPr>
          <p:nvPr/>
        </p:nvPicPr>
        <p:blipFill rotWithShape="1">
          <a:blip r:embed="rId12"/>
          <a:srcRect l="22223" t="21667" r="22444" b="21333"/>
          <a:stretch/>
        </p:blipFill>
        <p:spPr>
          <a:xfrm>
            <a:off x="9732914" y="3789501"/>
            <a:ext cx="275385" cy="283680"/>
          </a:xfrm>
          <a:prstGeom prst="rect">
            <a:avLst/>
          </a:prstGeom>
        </p:spPr>
      </p:pic>
      <p:sp>
        <p:nvSpPr>
          <p:cNvPr id="43" name="Marcador de contenido 2">
            <a:extLst>
              <a:ext uri="{FF2B5EF4-FFF2-40B4-BE49-F238E27FC236}">
                <a16:creationId xmlns:a16="http://schemas.microsoft.com/office/drawing/2014/main" id="{1A715614-BC24-C249-895C-4F0FC8D41828}"/>
              </a:ext>
            </a:extLst>
          </p:cNvPr>
          <p:cNvSpPr txBox="1">
            <a:spLocks/>
          </p:cNvSpPr>
          <p:nvPr/>
        </p:nvSpPr>
        <p:spPr bwMode="auto">
          <a:xfrm>
            <a:off x="7659669" y="4764786"/>
            <a:ext cx="1898822" cy="32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800" dirty="0">
                <a:latin typeface="Tahoma" panose="020B0604030504040204" pitchFamily="34" charset="0"/>
                <a:ea typeface="Tahoma" panose="020B0604030504040204" pitchFamily="34" charset="0"/>
                <a:cs typeface="Tahoma" panose="020B0604030504040204" pitchFamily="34" charset="0"/>
              </a:rPr>
              <a:t>Octubre 2020</a:t>
            </a:r>
            <a:endParaRPr lang="es-EC" sz="1800" dirty="0">
              <a:latin typeface="Tahoma" panose="020B0604030504040204" pitchFamily="34" charset="0"/>
              <a:ea typeface="Tahoma" panose="020B0604030504040204" pitchFamily="34" charset="0"/>
              <a:cs typeface="Tahoma" panose="020B0604030504040204" pitchFamily="34" charset="0"/>
            </a:endParaRPr>
          </a:p>
        </p:txBody>
      </p:sp>
      <p:pic>
        <p:nvPicPr>
          <p:cNvPr id="44" name="Imagen 43">
            <a:extLst>
              <a:ext uri="{FF2B5EF4-FFF2-40B4-BE49-F238E27FC236}">
                <a16:creationId xmlns:a16="http://schemas.microsoft.com/office/drawing/2014/main" id="{4379C12B-2D50-2F41-AEC4-108C58CD1310}"/>
              </a:ext>
            </a:extLst>
          </p:cNvPr>
          <p:cNvPicPr>
            <a:picLocks noChangeAspect="1"/>
          </p:cNvPicPr>
          <p:nvPr/>
        </p:nvPicPr>
        <p:blipFill rotWithShape="1">
          <a:blip r:embed="rId12"/>
          <a:srcRect l="22223" t="21667" r="22444" b="21333"/>
          <a:stretch/>
        </p:blipFill>
        <p:spPr>
          <a:xfrm>
            <a:off x="9732914" y="4758329"/>
            <a:ext cx="275385" cy="283680"/>
          </a:xfrm>
          <a:prstGeom prst="rect">
            <a:avLst/>
          </a:prstGeom>
        </p:spPr>
      </p:pic>
      <p:sp>
        <p:nvSpPr>
          <p:cNvPr id="45" name="Marcador de contenido 2">
            <a:extLst>
              <a:ext uri="{FF2B5EF4-FFF2-40B4-BE49-F238E27FC236}">
                <a16:creationId xmlns:a16="http://schemas.microsoft.com/office/drawing/2014/main" id="{6D7AD986-32BA-D645-AB42-1C9B88EE50C9}"/>
              </a:ext>
            </a:extLst>
          </p:cNvPr>
          <p:cNvSpPr txBox="1">
            <a:spLocks/>
          </p:cNvSpPr>
          <p:nvPr/>
        </p:nvSpPr>
        <p:spPr bwMode="auto">
          <a:xfrm>
            <a:off x="7659669" y="5809815"/>
            <a:ext cx="1898822" cy="32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800" dirty="0">
                <a:latin typeface="Tahoma" panose="020B0604030504040204" pitchFamily="34" charset="0"/>
                <a:ea typeface="Tahoma" panose="020B0604030504040204" pitchFamily="34" charset="0"/>
                <a:cs typeface="Tahoma" panose="020B0604030504040204" pitchFamily="34" charset="0"/>
              </a:rPr>
              <a:t>Diciembre 2020</a:t>
            </a:r>
            <a:endParaRPr lang="es-EC" sz="1800" dirty="0">
              <a:latin typeface="Tahoma" panose="020B0604030504040204" pitchFamily="34" charset="0"/>
              <a:ea typeface="Tahoma" panose="020B0604030504040204" pitchFamily="34" charset="0"/>
              <a:cs typeface="Tahoma" panose="020B0604030504040204" pitchFamily="34" charset="0"/>
            </a:endParaRPr>
          </a:p>
        </p:txBody>
      </p:sp>
      <p:pic>
        <p:nvPicPr>
          <p:cNvPr id="46" name="Imagen 45">
            <a:extLst>
              <a:ext uri="{FF2B5EF4-FFF2-40B4-BE49-F238E27FC236}">
                <a16:creationId xmlns:a16="http://schemas.microsoft.com/office/drawing/2014/main" id="{5B233B52-582C-7A4D-933D-3BD5D004F801}"/>
              </a:ext>
            </a:extLst>
          </p:cNvPr>
          <p:cNvPicPr>
            <a:picLocks noChangeAspect="1"/>
          </p:cNvPicPr>
          <p:nvPr/>
        </p:nvPicPr>
        <p:blipFill rotWithShape="1">
          <a:blip r:embed="rId12"/>
          <a:srcRect l="22223" t="21667" r="22444" b="21333"/>
          <a:stretch/>
        </p:blipFill>
        <p:spPr>
          <a:xfrm>
            <a:off x="9732914" y="5803358"/>
            <a:ext cx="275385" cy="283680"/>
          </a:xfrm>
          <a:prstGeom prst="rect">
            <a:avLst/>
          </a:prstGeom>
        </p:spPr>
      </p:pic>
      <p:pic>
        <p:nvPicPr>
          <p:cNvPr id="12" name="Imagen 11">
            <a:extLst>
              <a:ext uri="{FF2B5EF4-FFF2-40B4-BE49-F238E27FC236}">
                <a16:creationId xmlns:a16="http://schemas.microsoft.com/office/drawing/2014/main" id="{DC7EF436-58A9-8F4E-B2EA-74BA7C07DBE5}"/>
              </a:ext>
            </a:extLst>
          </p:cNvPr>
          <p:cNvPicPr>
            <a:picLocks noChangeAspect="1"/>
          </p:cNvPicPr>
          <p:nvPr/>
        </p:nvPicPr>
        <p:blipFill rotWithShape="1">
          <a:blip r:embed="rId14"/>
          <a:srcRect l="22457" t="26820" r="22399" b="26499"/>
          <a:stretch/>
        </p:blipFill>
        <p:spPr>
          <a:xfrm>
            <a:off x="5180350" y="4561632"/>
            <a:ext cx="1002477" cy="8486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9458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7D53AF0-A4F9-DD4D-AEC0-91F090A0E100}"/>
              </a:ext>
            </a:extLst>
          </p:cNvPr>
          <p:cNvSpPr txBox="1"/>
          <p:nvPr/>
        </p:nvSpPr>
        <p:spPr>
          <a:xfrm>
            <a:off x="0" y="293180"/>
            <a:ext cx="6345382" cy="461665"/>
          </a:xfrm>
          <a:prstGeom prst="rect">
            <a:avLst/>
          </a:prstGeom>
          <a:solidFill>
            <a:schemeClr val="accent1">
              <a:lumMod val="75000"/>
            </a:schemeClr>
          </a:solidFill>
        </p:spPr>
        <p:txBody>
          <a:bodyPr wrap="square" rtlCol="0">
            <a:spAutoFit/>
          </a:bodyPr>
          <a:lstStyle/>
          <a:p>
            <a:pPr lvl="0" 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Proyectos emblemáticos </a:t>
            </a:r>
            <a:endParaRPr lang="x-none"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CuadroTexto 1"/>
          <p:cNvSpPr txBox="1"/>
          <p:nvPr/>
        </p:nvSpPr>
        <p:spPr>
          <a:xfrm>
            <a:off x="205804" y="5690404"/>
            <a:ext cx="11579795" cy="584775"/>
          </a:xfrm>
          <a:prstGeom prst="rect">
            <a:avLst/>
          </a:prstGeom>
          <a:noFill/>
        </p:spPr>
        <p:txBody>
          <a:bodyPr wrap="square" rtlCol="0">
            <a:spAutoFit/>
          </a:bodyPr>
          <a:lstStyle/>
          <a:p>
            <a:r>
              <a:rPr lang="es-ES" sz="1600" dirty="0">
                <a:latin typeface="Arial Narrow" panose="020B0606020202030204" pitchFamily="34" charset="0"/>
              </a:rPr>
              <a:t>Las Directrices programáticas 2021, establecen que se incorporaran proyectos y acciones emblemáticas priorizadas en el Plan de Gobierno del DMQ 2019 - 2023</a:t>
            </a:r>
            <a:endParaRPr lang="es-EC" sz="1600" dirty="0">
              <a:latin typeface="Arial Narrow" panose="020B0606020202030204" pitchFamily="34" charset="0"/>
            </a:endParaRPr>
          </a:p>
        </p:txBody>
      </p:sp>
      <p:pic>
        <p:nvPicPr>
          <p:cNvPr id="7" name="Imagen 6">
            <a:extLst>
              <a:ext uri="{FF2B5EF4-FFF2-40B4-BE49-F238E27FC236}">
                <a16:creationId xmlns:a16="http://schemas.microsoft.com/office/drawing/2014/main" id="{324DE64F-9F53-9E47-B42C-556B46F3A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63" y="2850191"/>
            <a:ext cx="4804495" cy="2433010"/>
          </a:xfrm>
          <a:prstGeom prst="rect">
            <a:avLst/>
          </a:prstGeom>
        </p:spPr>
      </p:pic>
      <p:sp>
        <p:nvSpPr>
          <p:cNvPr id="9" name="CuadroTexto 8">
            <a:extLst>
              <a:ext uri="{FF2B5EF4-FFF2-40B4-BE49-F238E27FC236}">
                <a16:creationId xmlns:a16="http://schemas.microsoft.com/office/drawing/2014/main" id="{FE0487B6-FCC1-614F-A94C-C5D82C053F6E}"/>
              </a:ext>
            </a:extLst>
          </p:cNvPr>
          <p:cNvSpPr txBox="1"/>
          <p:nvPr/>
        </p:nvSpPr>
        <p:spPr>
          <a:xfrm>
            <a:off x="2146119" y="2591567"/>
            <a:ext cx="2774606" cy="276999"/>
          </a:xfrm>
          <a:prstGeom prst="rect">
            <a:avLst/>
          </a:prstGeom>
          <a:noFill/>
        </p:spPr>
        <p:txBody>
          <a:bodyPr wrap="none" rtlCol="0">
            <a:spAutoFit/>
          </a:bodyPr>
          <a:lstStyle/>
          <a:p>
            <a:r>
              <a:rPr lang="es-EC" sz="1200" b="1" dirty="0">
                <a:solidFill>
                  <a:srgbClr val="002060"/>
                </a:solidFill>
              </a:rPr>
              <a:t>SISTEMA DE INFORMACIÓN AL USUARIO</a:t>
            </a:r>
          </a:p>
        </p:txBody>
      </p:sp>
      <p:sp>
        <p:nvSpPr>
          <p:cNvPr id="11" name="CuadroTexto 10">
            <a:extLst>
              <a:ext uri="{FF2B5EF4-FFF2-40B4-BE49-F238E27FC236}">
                <a16:creationId xmlns:a16="http://schemas.microsoft.com/office/drawing/2014/main" id="{7A9E1B99-C5D4-E747-A82C-ADC498F78529}"/>
              </a:ext>
            </a:extLst>
          </p:cNvPr>
          <p:cNvSpPr txBox="1"/>
          <p:nvPr/>
        </p:nvSpPr>
        <p:spPr>
          <a:xfrm>
            <a:off x="104063" y="5297717"/>
            <a:ext cx="1627433" cy="276999"/>
          </a:xfrm>
          <a:prstGeom prst="rect">
            <a:avLst/>
          </a:prstGeom>
          <a:noFill/>
        </p:spPr>
        <p:txBody>
          <a:bodyPr wrap="none" rtlCol="0">
            <a:spAutoFit/>
          </a:bodyPr>
          <a:lstStyle/>
          <a:p>
            <a:r>
              <a:rPr lang="es-EC" sz="1200" b="1" dirty="0">
                <a:solidFill>
                  <a:srgbClr val="002060"/>
                </a:solidFill>
              </a:rPr>
              <a:t>SISTEMA DE RECAUDO</a:t>
            </a:r>
          </a:p>
        </p:txBody>
      </p:sp>
      <p:sp>
        <p:nvSpPr>
          <p:cNvPr id="13" name="CuadroTexto 12">
            <a:extLst>
              <a:ext uri="{FF2B5EF4-FFF2-40B4-BE49-F238E27FC236}">
                <a16:creationId xmlns:a16="http://schemas.microsoft.com/office/drawing/2014/main" id="{76665911-4584-9841-82A9-ACB2BE3D5B85}"/>
              </a:ext>
            </a:extLst>
          </p:cNvPr>
          <p:cNvSpPr txBox="1"/>
          <p:nvPr/>
        </p:nvSpPr>
        <p:spPr>
          <a:xfrm>
            <a:off x="2146119" y="5297717"/>
            <a:ext cx="2689391" cy="276999"/>
          </a:xfrm>
          <a:prstGeom prst="rect">
            <a:avLst/>
          </a:prstGeom>
          <a:noFill/>
        </p:spPr>
        <p:txBody>
          <a:bodyPr wrap="none" rtlCol="0">
            <a:spAutoFit/>
          </a:bodyPr>
          <a:lstStyle/>
          <a:p>
            <a:r>
              <a:rPr lang="es-EC" sz="1200" b="1" dirty="0">
                <a:solidFill>
                  <a:srgbClr val="002060"/>
                </a:solidFill>
              </a:rPr>
              <a:t>SISTEMA DE AYUDA A LA EXPLOTACIÓN</a:t>
            </a:r>
          </a:p>
        </p:txBody>
      </p:sp>
      <p:pic>
        <p:nvPicPr>
          <p:cNvPr id="14" name="Imagen 13">
            <a:extLst>
              <a:ext uri="{FF2B5EF4-FFF2-40B4-BE49-F238E27FC236}">
                <a16:creationId xmlns:a16="http://schemas.microsoft.com/office/drawing/2014/main" id="{AEEDDE83-C64E-6D47-BC2B-4D2341B61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764" y="2965879"/>
            <a:ext cx="5269718" cy="2608837"/>
          </a:xfrm>
          <a:prstGeom prst="rect">
            <a:avLst/>
          </a:prstGeom>
        </p:spPr>
      </p:pic>
      <p:sp>
        <p:nvSpPr>
          <p:cNvPr id="15" name="Marcador de contenido 2">
            <a:extLst>
              <a:ext uri="{FF2B5EF4-FFF2-40B4-BE49-F238E27FC236}">
                <a16:creationId xmlns:a16="http://schemas.microsoft.com/office/drawing/2014/main" id="{83CF9584-0B1B-344F-AB4A-946B403A5B8B}"/>
              </a:ext>
            </a:extLst>
          </p:cNvPr>
          <p:cNvSpPr txBox="1">
            <a:spLocks/>
          </p:cNvSpPr>
          <p:nvPr/>
        </p:nvSpPr>
        <p:spPr bwMode="auto">
          <a:xfrm>
            <a:off x="6602967" y="2600904"/>
            <a:ext cx="2831319" cy="2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r>
              <a:rPr lang="es-EC" altLang="es-EC" sz="1200" b="1" dirty="0">
                <a:solidFill>
                  <a:srgbClr val="002060"/>
                </a:solidFill>
              </a:rPr>
              <a:t>ECOMOVILIDAD – Buses Eléctrico</a:t>
            </a:r>
          </a:p>
          <a:p>
            <a:pPr algn="l"/>
            <a:endParaRPr lang="es-EC" dirty="0">
              <a:latin typeface="Tahoma" panose="020B0604030504040204" pitchFamily="34" charset="0"/>
              <a:ea typeface="Tahoma" panose="020B0604030504040204" pitchFamily="34" charset="0"/>
              <a:cs typeface="Tahoma" panose="020B0604030504040204" pitchFamily="34" charset="0"/>
            </a:endParaRPr>
          </a:p>
        </p:txBody>
      </p:sp>
      <p:sp>
        <p:nvSpPr>
          <p:cNvPr id="3" name="Rectángulo 2"/>
          <p:cNvSpPr/>
          <p:nvPr/>
        </p:nvSpPr>
        <p:spPr>
          <a:xfrm>
            <a:off x="-45538" y="919860"/>
            <a:ext cx="9479824" cy="1323439"/>
          </a:xfrm>
          <a:prstGeom prst="rect">
            <a:avLst/>
          </a:prstGeom>
        </p:spPr>
        <p:txBody>
          <a:bodyPr wrap="square">
            <a:spAutoFit/>
          </a:bodyPr>
          <a:lstStyle/>
          <a:p>
            <a:pPr algn="just"/>
            <a:r>
              <a:rPr lang="es-ES" sz="1600" dirty="0">
                <a:latin typeface="Arial Narrow" panose="020B0606020202030204" pitchFamily="34" charset="0"/>
              </a:rPr>
              <a:t>Se postuló el Proyecto “Modernización del Sistema de Transporte Público Metropolitano de Pasajeros”, como un proyecto </a:t>
            </a:r>
          </a:p>
          <a:p>
            <a:pPr algn="just"/>
            <a:r>
              <a:rPr lang="es-ES" sz="1600" dirty="0">
                <a:latin typeface="Arial Narrow" panose="020B0606020202030204" pitchFamily="34" charset="0"/>
              </a:rPr>
              <a:t>plurianual, que tiene por objetivo </a:t>
            </a:r>
            <a:r>
              <a:rPr lang="es-EC" sz="1600" dirty="0">
                <a:latin typeface="Arial Narrow" panose="020B0606020202030204" pitchFamily="34" charset="0"/>
              </a:rPr>
              <a:t>incrementar el nivel de eficiencia con la modernización en la prestación del servicio,  enfocado a mejorar la calidad de vida de los ciudadanos, con la implementación de los Sistemas inteligentes de Transporte, </a:t>
            </a:r>
          </a:p>
          <a:p>
            <a:pPr algn="just"/>
            <a:r>
              <a:rPr lang="es-EC" sz="1600" dirty="0">
                <a:latin typeface="Arial Narrow" panose="020B0606020202030204" pitchFamily="34" charset="0"/>
              </a:rPr>
              <a:t>y unidades de transporte masivo con tecnología eléctrica</a:t>
            </a:r>
            <a:r>
              <a:rPr lang="es-ES" sz="1600" dirty="0">
                <a:latin typeface="Arial Narrow" panose="020B0606020202030204" pitchFamily="34" charset="0"/>
              </a:rPr>
              <a:t>que, que deben ser impulsados por su importancia para la ciudad y que sin  embargo no </a:t>
            </a:r>
            <a:r>
              <a:rPr lang="es-EC" sz="1600" dirty="0">
                <a:latin typeface="Arial Narrow" panose="020B0606020202030204" pitchFamily="34" charset="0"/>
              </a:rPr>
              <a:t>cuentan con presupuesto asignado.</a:t>
            </a:r>
          </a:p>
        </p:txBody>
      </p:sp>
    </p:spTree>
    <p:extLst>
      <p:ext uri="{BB962C8B-B14F-4D97-AF65-F5344CB8AC3E}">
        <p14:creationId xmlns:p14="http://schemas.microsoft.com/office/powerpoint/2010/main" val="189877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76D2D9-4A7A-AB4A-8E17-59BF7E49AE96}"/>
              </a:ext>
            </a:extLst>
          </p:cNvPr>
          <p:cNvSpPr txBox="1"/>
          <p:nvPr/>
        </p:nvSpPr>
        <p:spPr>
          <a:xfrm>
            <a:off x="0" y="229508"/>
            <a:ext cx="4336473" cy="400110"/>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Techos presupuestario</a:t>
            </a:r>
            <a:r>
              <a:rPr lang="es-ES" sz="2000" b="1" dirty="0">
                <a:solidFill>
                  <a:schemeClr val="bg1"/>
                </a:solidFill>
                <a:latin typeface="Tahoma" panose="020B0604030504040204" pitchFamily="34" charset="0"/>
                <a:ea typeface="Tahoma" panose="020B0604030504040204" pitchFamily="34" charset="0"/>
                <a:cs typeface="Tahoma" panose="020B0604030504040204" pitchFamily="34" charset="0"/>
              </a:rPr>
              <a:t>s </a:t>
            </a:r>
            <a:r>
              <a:rPr kumimoji="0" lang="es-ES"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s-EC"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uadroTexto 5"/>
          <p:cNvSpPr txBox="1"/>
          <p:nvPr/>
        </p:nvSpPr>
        <p:spPr>
          <a:xfrm>
            <a:off x="0" y="629618"/>
            <a:ext cx="8986178" cy="646331"/>
          </a:xfrm>
          <a:prstGeom prst="rect">
            <a:avLst/>
          </a:prstGeom>
          <a:noFill/>
        </p:spPr>
        <p:txBody>
          <a:bodyPr wrap="none" rtlCol="0">
            <a:spAutoFit/>
          </a:bodyPr>
          <a:lstStyle/>
          <a:p>
            <a:r>
              <a:rPr lang="es-ES" dirty="0"/>
              <a:t>Los Planes se ajustarán a los techos establecidos para los diferentes sectores en lo referente a </a:t>
            </a:r>
          </a:p>
          <a:p>
            <a:r>
              <a:rPr lang="es-ES" dirty="0"/>
              <a:t>recursos municipales y sobre la base de la proyección de recursos propios </a:t>
            </a:r>
            <a:endParaRPr lang="es-EC" dirty="0"/>
          </a:p>
        </p:txBody>
      </p:sp>
      <p:graphicFrame>
        <p:nvGraphicFramePr>
          <p:cNvPr id="8" name="Tabla 7"/>
          <p:cNvGraphicFramePr>
            <a:graphicFrameLocks noGrp="1"/>
          </p:cNvGraphicFramePr>
          <p:nvPr>
            <p:extLst>
              <p:ext uri="{D42A27DB-BD31-4B8C-83A1-F6EECF244321}">
                <p14:modId xmlns:p14="http://schemas.microsoft.com/office/powerpoint/2010/main" val="868410345"/>
              </p:ext>
            </p:extLst>
          </p:nvPr>
        </p:nvGraphicFramePr>
        <p:xfrm>
          <a:off x="261258" y="1551721"/>
          <a:ext cx="11016342" cy="5087594"/>
        </p:xfrm>
        <a:graphic>
          <a:graphicData uri="http://schemas.openxmlformats.org/drawingml/2006/table">
            <a:tbl>
              <a:tblPr/>
              <a:tblGrid>
                <a:gridCol w="931805">
                  <a:extLst>
                    <a:ext uri="{9D8B030D-6E8A-4147-A177-3AD203B41FA5}">
                      <a16:colId xmlns:a16="http://schemas.microsoft.com/office/drawing/2014/main" val="3607932720"/>
                    </a:ext>
                  </a:extLst>
                </a:gridCol>
                <a:gridCol w="7109108">
                  <a:extLst>
                    <a:ext uri="{9D8B030D-6E8A-4147-A177-3AD203B41FA5}">
                      <a16:colId xmlns:a16="http://schemas.microsoft.com/office/drawing/2014/main" val="154849962"/>
                    </a:ext>
                  </a:extLst>
                </a:gridCol>
                <a:gridCol w="2975429">
                  <a:extLst>
                    <a:ext uri="{9D8B030D-6E8A-4147-A177-3AD203B41FA5}">
                      <a16:colId xmlns:a16="http://schemas.microsoft.com/office/drawing/2014/main" val="2762866724"/>
                    </a:ext>
                  </a:extLst>
                </a:gridCol>
              </a:tblGrid>
              <a:tr h="0">
                <a:tc>
                  <a:txBody>
                    <a:bodyPr/>
                    <a:lstStyle/>
                    <a:p>
                      <a:pPr algn="ctr" fontAlgn="ctr"/>
                      <a:r>
                        <a:rPr lang="es-EC" sz="1400" b="1" i="0" u="none" strike="noStrike">
                          <a:solidFill>
                            <a:srgbClr val="FFFFFF"/>
                          </a:solidFill>
                          <a:effectLst/>
                          <a:latin typeface="Arial Narrow" panose="020B0606020202030204" pitchFamily="34" charset="0"/>
                        </a:rPr>
                        <a:t>ITEM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548235"/>
                    </a:solidFill>
                  </a:tcPr>
                </a:tc>
                <a:tc>
                  <a:txBody>
                    <a:bodyPr/>
                    <a:lstStyle/>
                    <a:p>
                      <a:pPr algn="ctr" fontAlgn="ctr"/>
                      <a:r>
                        <a:rPr lang="es-EC" sz="1400" b="1" i="0" u="none" strike="noStrike">
                          <a:solidFill>
                            <a:srgbClr val="FFFFFF"/>
                          </a:solidFill>
                          <a:effectLst/>
                          <a:latin typeface="Arial Narrow" panose="020B0606020202030204" pitchFamily="34" charset="0"/>
                        </a:rPr>
                        <a:t>GRUPO DE INGRESOS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548235"/>
                    </a:solidFill>
                  </a:tcPr>
                </a:tc>
                <a:tc>
                  <a:txBody>
                    <a:bodyPr/>
                    <a:lstStyle/>
                    <a:p>
                      <a:pPr algn="ctr" fontAlgn="ctr"/>
                      <a:r>
                        <a:rPr lang="es-EC" sz="1400" b="1" i="0" u="none" strike="noStrike">
                          <a:solidFill>
                            <a:srgbClr val="FFFFFF"/>
                          </a:solidFill>
                          <a:effectLst/>
                          <a:latin typeface="Arial Narrow" panose="020B0606020202030204" pitchFamily="34" charset="0"/>
                        </a:rPr>
                        <a:t> PRESUPUESTO 2021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548235"/>
                    </a:solidFill>
                  </a:tcPr>
                </a:tc>
                <a:extLst>
                  <a:ext uri="{0D108BD9-81ED-4DB2-BD59-A6C34878D82A}">
                    <a16:rowId xmlns:a16="http://schemas.microsoft.com/office/drawing/2014/main" val="3908072652"/>
                  </a:ext>
                </a:extLst>
              </a:tr>
              <a:tr h="304515">
                <a:tc>
                  <a:txBody>
                    <a:bodyPr/>
                    <a:lstStyle/>
                    <a:p>
                      <a:pPr algn="ctr" fontAlgn="ctr"/>
                      <a:r>
                        <a:rPr lang="es-EC" sz="1400" b="1" i="0" u="none" strike="noStrike">
                          <a:solidFill>
                            <a:srgbClr val="000000"/>
                          </a:solidFill>
                          <a:effectLst/>
                          <a:latin typeface="Arial Narrow" panose="020B0606020202030204" pitchFamily="34" charset="0"/>
                        </a:rPr>
                        <a:t>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ctr"/>
                      <a:r>
                        <a:rPr lang="es-ES" sz="1400" b="0" i="0" u="none" strike="noStrike">
                          <a:solidFill>
                            <a:srgbClr val="000000"/>
                          </a:solidFill>
                          <a:effectLst/>
                          <a:latin typeface="Arial Narrow" panose="020B0606020202030204" pitchFamily="34" charset="0"/>
                        </a:rPr>
                        <a:t>TASAS Y CONTRIBUCIONES (publicidad y propaganda)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ctr"/>
                      <a:r>
                        <a:rPr lang="es-EC" sz="1400" b="0" i="0" u="none" strike="noStrike" dirty="0">
                          <a:solidFill>
                            <a:srgbClr val="000000"/>
                          </a:solidFill>
                          <a:effectLst/>
                          <a:latin typeface="Arial Narrow" panose="020B0606020202030204" pitchFamily="34" charset="0"/>
                        </a:rPr>
                        <a:t>                                                 171.504,86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extLst>
                  <a:ext uri="{0D108BD9-81ED-4DB2-BD59-A6C34878D82A}">
                    <a16:rowId xmlns:a16="http://schemas.microsoft.com/office/drawing/2014/main" val="3552274515"/>
                  </a:ext>
                </a:extLst>
              </a:tr>
              <a:tr h="179126">
                <a:tc>
                  <a:txBody>
                    <a:bodyPr/>
                    <a:lstStyle/>
                    <a:p>
                      <a:pPr algn="ctr" fontAlgn="ctr"/>
                      <a:r>
                        <a:rPr lang="es-EC" sz="1400" b="1" i="0" u="none" strike="noStrike">
                          <a:solidFill>
                            <a:srgbClr val="000000"/>
                          </a:solidFill>
                          <a:effectLst/>
                          <a:latin typeface="Arial Narrow" panose="020B0606020202030204" pitchFamily="34" charset="0"/>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ctr"/>
                      <a:r>
                        <a:rPr lang="es-ES" sz="1400" b="0" i="0" u="none" strike="noStrike">
                          <a:solidFill>
                            <a:srgbClr val="000000"/>
                          </a:solidFill>
                          <a:effectLst/>
                          <a:latin typeface="Arial Narrow" panose="020B0606020202030204" pitchFamily="34" charset="0"/>
                        </a:rPr>
                        <a:t>VENTA DE BIENES Y SERVICIOS (pasajes)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ctr"/>
                      <a:r>
                        <a:rPr lang="es-EC" sz="1400" b="0" i="0" u="none" strike="noStrike" dirty="0">
                          <a:solidFill>
                            <a:srgbClr val="000000"/>
                          </a:solidFill>
                          <a:effectLst/>
                          <a:latin typeface="Arial Narrow" panose="020B0606020202030204" pitchFamily="34" charset="0"/>
                        </a:rPr>
                        <a:t>                                            17.933.070,54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extLst>
                  <a:ext uri="{0D108BD9-81ED-4DB2-BD59-A6C34878D82A}">
                    <a16:rowId xmlns:a16="http://schemas.microsoft.com/office/drawing/2014/main" val="1373505303"/>
                  </a:ext>
                </a:extLst>
              </a:tr>
              <a:tr h="304515">
                <a:tc>
                  <a:txBody>
                    <a:bodyPr/>
                    <a:lstStyle/>
                    <a:p>
                      <a:pPr algn="ctr" fontAlgn="ctr"/>
                      <a:r>
                        <a:rPr lang="es-EC" sz="1400" b="1" i="0" u="none" strike="noStrike">
                          <a:solidFill>
                            <a:srgbClr val="000000"/>
                          </a:solidFill>
                          <a:effectLst/>
                          <a:latin typeface="Arial Narrow" panose="020B0606020202030204" pitchFamily="34" charset="0"/>
                        </a:rPr>
                        <a:t>17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ctr"/>
                      <a:r>
                        <a:rPr lang="es-ES" sz="1400" b="0" i="0" u="none" strike="noStrike">
                          <a:solidFill>
                            <a:srgbClr val="000000"/>
                          </a:solidFill>
                          <a:effectLst/>
                          <a:latin typeface="Arial Narrow" panose="020B0606020202030204" pitchFamily="34" charset="0"/>
                        </a:rPr>
                        <a:t>RENTAS DE INVERSIONES Y MULTAS (arriendos locales, multas)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ctr"/>
                      <a:r>
                        <a:rPr lang="es-EC" sz="1400" b="0" i="0" u="none" strike="noStrike" dirty="0">
                          <a:solidFill>
                            <a:srgbClr val="000000"/>
                          </a:solidFill>
                          <a:effectLst/>
                          <a:latin typeface="Arial Narrow" panose="020B0606020202030204" pitchFamily="34" charset="0"/>
                        </a:rPr>
                        <a:t>                                                 920.128,00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extLst>
                  <a:ext uri="{0D108BD9-81ED-4DB2-BD59-A6C34878D82A}">
                    <a16:rowId xmlns:a16="http://schemas.microsoft.com/office/drawing/2014/main" val="3635848792"/>
                  </a:ext>
                </a:extLst>
              </a:tr>
              <a:tr h="304515">
                <a:tc>
                  <a:txBody>
                    <a:bodyPr/>
                    <a:lstStyle/>
                    <a:p>
                      <a:pPr algn="ctr" fontAlgn="ctr"/>
                      <a:r>
                        <a:rPr lang="es-EC" sz="1400" b="1" i="0" u="none" strike="noStrike">
                          <a:solidFill>
                            <a:srgbClr val="000000"/>
                          </a:solidFill>
                          <a:effectLst/>
                          <a:latin typeface="Arial Narrow" panose="020B0606020202030204" pitchFamily="34" charset="0"/>
                        </a:rPr>
                        <a:t>19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ctr"/>
                      <a:r>
                        <a:rPr lang="es-EC" sz="1400" b="0" i="0" u="none" strike="noStrike">
                          <a:solidFill>
                            <a:srgbClr val="000000"/>
                          </a:solidFill>
                          <a:effectLst/>
                          <a:latin typeface="Arial Narrow" panose="020B0606020202030204" pitchFamily="34" charset="0"/>
                        </a:rPr>
                        <a:t>OTROS INGRESOS (siniestros, N/C IESS, diferencias 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ctr"/>
                      <a:r>
                        <a:rPr lang="es-EC" sz="1400" b="0" i="0" u="none" strike="noStrike" dirty="0">
                          <a:solidFill>
                            <a:srgbClr val="000000"/>
                          </a:solidFill>
                          <a:effectLst/>
                          <a:latin typeface="Arial Narrow" panose="020B0606020202030204" pitchFamily="34" charset="0"/>
                        </a:rPr>
                        <a:t>                                                 272.202,00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extLst>
                  <a:ext uri="{0D108BD9-81ED-4DB2-BD59-A6C34878D82A}">
                    <a16:rowId xmlns:a16="http://schemas.microsoft.com/office/drawing/2014/main" val="1007721584"/>
                  </a:ext>
                </a:extLst>
              </a:tr>
              <a:tr h="456772">
                <a:tc>
                  <a:txBody>
                    <a:bodyPr/>
                    <a:lstStyle/>
                    <a:p>
                      <a:pPr algn="ctr" fontAlgn="ctr"/>
                      <a:r>
                        <a:rPr lang="es-EC" sz="1400" b="1" i="0" u="none" strike="noStrike">
                          <a:solidFill>
                            <a:srgbClr val="000000"/>
                          </a:solidFill>
                          <a:effectLst/>
                          <a:latin typeface="Arial Narrow" panose="020B0606020202030204" pitchFamily="34" charset="0"/>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ctr"/>
                      <a:r>
                        <a:rPr lang="es-ES" sz="1400" b="0" i="0" u="none" strike="noStrike">
                          <a:solidFill>
                            <a:srgbClr val="000000"/>
                          </a:solidFill>
                          <a:effectLst/>
                          <a:latin typeface="Arial Narrow" panose="020B0606020202030204" pitchFamily="34" charset="0"/>
                        </a:rPr>
                        <a:t>Anticipos por Devengar de Ejercicios Anteriores de GADS y Empresas Públicas-Compra de Bienes y/o Servicios.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ctr"/>
                      <a:r>
                        <a:rPr lang="es-EC" sz="1400" b="0" i="0" u="none" strike="noStrike" dirty="0">
                          <a:solidFill>
                            <a:srgbClr val="000000"/>
                          </a:solidFill>
                          <a:effectLst/>
                          <a:latin typeface="Arial Narrow" panose="020B0606020202030204" pitchFamily="34" charset="0"/>
                        </a:rPr>
                        <a:t>                                              1.345.792,91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extLst>
                  <a:ext uri="{0D108BD9-81ED-4DB2-BD59-A6C34878D82A}">
                    <a16:rowId xmlns:a16="http://schemas.microsoft.com/office/drawing/2014/main" val="226339301"/>
                  </a:ext>
                </a:extLst>
              </a:tr>
              <a:tr h="304515">
                <a:tc>
                  <a:txBody>
                    <a:bodyPr/>
                    <a:lstStyle/>
                    <a:p>
                      <a:pPr algn="ctr" fontAlgn="ctr"/>
                      <a:r>
                        <a:rPr lang="es-EC" sz="1400" b="1" i="0" u="none" strike="noStrike">
                          <a:solidFill>
                            <a:srgbClr val="000000"/>
                          </a:solidFill>
                          <a:effectLst/>
                          <a:latin typeface="Arial Narrow" panose="020B0606020202030204" pitchFamily="34" charset="0"/>
                        </a:rPr>
                        <a:t>28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ctr"/>
                      <a:r>
                        <a:rPr lang="es-ES" sz="1400" b="0" i="0" u="none" strike="noStrike">
                          <a:solidFill>
                            <a:srgbClr val="000000"/>
                          </a:solidFill>
                          <a:effectLst/>
                          <a:latin typeface="Arial Narrow" panose="020B0606020202030204" pitchFamily="34" charset="0"/>
                        </a:rPr>
                        <a:t>TRANSFERENCIAS Y DONACIONES DE CAPITAL E INVERSIÓN (GADDMQ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ctr"/>
                      <a:r>
                        <a:rPr lang="es-EC" sz="1400" b="0" i="0" u="none" strike="noStrike" dirty="0">
                          <a:solidFill>
                            <a:srgbClr val="000000"/>
                          </a:solidFill>
                          <a:effectLst/>
                          <a:latin typeface="Arial Narrow" panose="020B0606020202030204" pitchFamily="34" charset="0"/>
                        </a:rPr>
                        <a:t>                                            20.000.000,00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extLst>
                  <a:ext uri="{0D108BD9-81ED-4DB2-BD59-A6C34878D82A}">
                    <a16:rowId xmlns:a16="http://schemas.microsoft.com/office/drawing/2014/main" val="295707256"/>
                  </a:ext>
                </a:extLst>
              </a:tr>
              <a:tr h="179126">
                <a:tc>
                  <a:txBody>
                    <a:bodyPr/>
                    <a:lstStyle/>
                    <a:p>
                      <a:pPr algn="l" fontAlgn="ctr"/>
                      <a:r>
                        <a:rPr lang="es-EC" sz="1400" b="0"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r>
                        <a:rPr lang="es-EC" sz="1400" b="0"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EC" sz="1400" b="0"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79569268"/>
                  </a:ext>
                </a:extLst>
              </a:tr>
              <a:tr h="179126">
                <a:tc>
                  <a:txBody>
                    <a:bodyPr/>
                    <a:lstStyle/>
                    <a:p>
                      <a:pPr algn="l" fontAlgn="ctr"/>
                      <a:r>
                        <a:rPr lang="es-EC" sz="1400" b="0" i="0" u="none" strike="noStrike">
                          <a:solidFill>
                            <a:srgbClr val="000000"/>
                          </a:solidFill>
                          <a:effectLst/>
                          <a:latin typeface="Arial Narrow" panose="020B060602020203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es-EC" sz="1400" b="1" i="0" u="none" strike="noStrike">
                          <a:solidFill>
                            <a:srgbClr val="000000"/>
                          </a:solidFill>
                          <a:effectLst/>
                          <a:latin typeface="Arial Narrow" panose="020B0606020202030204" pitchFamily="34" charset="0"/>
                        </a:rPr>
                        <a:t>TOTAL INGRESOS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r" fontAlgn="ctr"/>
                      <a:r>
                        <a:rPr lang="es-EC" sz="1400" b="1" i="0" u="none" strike="noStrike" dirty="0">
                          <a:solidFill>
                            <a:srgbClr val="000000"/>
                          </a:solidFill>
                          <a:effectLst/>
                          <a:latin typeface="Arial Narrow" panose="020B0606020202030204" pitchFamily="34" charset="0"/>
                        </a:rPr>
                        <a:t>                                            40.642.698,30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extLst>
                  <a:ext uri="{0D108BD9-81ED-4DB2-BD59-A6C34878D82A}">
                    <a16:rowId xmlns:a16="http://schemas.microsoft.com/office/drawing/2014/main" val="3989311338"/>
                  </a:ext>
                </a:extLst>
              </a:tr>
              <a:tr h="179126">
                <a:tc>
                  <a:txBody>
                    <a:bodyPr/>
                    <a:lstStyle/>
                    <a:p>
                      <a:pPr algn="l" fontAlgn="ctr"/>
                      <a:r>
                        <a:rPr lang="es-EC" sz="14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r>
                        <a:rPr lang="es-EC" sz="1400" b="0"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EC" sz="1400" b="0"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58868013"/>
                  </a:ext>
                </a:extLst>
              </a:tr>
              <a:tr h="179126">
                <a:tc>
                  <a:txBody>
                    <a:bodyPr/>
                    <a:lstStyle/>
                    <a:p>
                      <a:pPr algn="ctr" fontAlgn="ctr"/>
                      <a:r>
                        <a:rPr lang="es-EC" sz="1400" b="1" i="0" u="none" strike="noStrike">
                          <a:solidFill>
                            <a:srgbClr val="FFFFFF"/>
                          </a:solidFill>
                          <a:effectLst/>
                          <a:latin typeface="Arial Narrow" panose="020B0606020202030204" pitchFamily="34" charset="0"/>
                        </a:rPr>
                        <a:t>ITEM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05496"/>
                    </a:solidFill>
                  </a:tcPr>
                </a:tc>
                <a:tc>
                  <a:txBody>
                    <a:bodyPr/>
                    <a:lstStyle/>
                    <a:p>
                      <a:pPr algn="ctr" fontAlgn="ctr"/>
                      <a:r>
                        <a:rPr lang="es-EC" sz="1400" b="1" i="0" u="none" strike="noStrike">
                          <a:solidFill>
                            <a:srgbClr val="FFFFFF"/>
                          </a:solidFill>
                          <a:effectLst/>
                          <a:latin typeface="Arial Narrow" panose="020B0606020202030204" pitchFamily="34" charset="0"/>
                        </a:rPr>
                        <a:t>GRUPO DE GASTOS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05496"/>
                    </a:solidFill>
                  </a:tcPr>
                </a:tc>
                <a:tc>
                  <a:txBody>
                    <a:bodyPr/>
                    <a:lstStyle/>
                    <a:p>
                      <a:pPr algn="r" fontAlgn="ctr"/>
                      <a:r>
                        <a:rPr lang="es-EC" sz="1400" b="1" i="0" u="none" strike="noStrike" dirty="0">
                          <a:solidFill>
                            <a:srgbClr val="FFFFFF"/>
                          </a:solidFill>
                          <a:effectLst/>
                          <a:latin typeface="Arial Narrow" panose="020B0606020202030204" pitchFamily="34" charset="0"/>
                        </a:rPr>
                        <a:t>PRESUPUESTO 2020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05496"/>
                    </a:solidFill>
                  </a:tcPr>
                </a:tc>
                <a:extLst>
                  <a:ext uri="{0D108BD9-81ED-4DB2-BD59-A6C34878D82A}">
                    <a16:rowId xmlns:a16="http://schemas.microsoft.com/office/drawing/2014/main" val="385278682"/>
                  </a:ext>
                </a:extLst>
              </a:tr>
              <a:tr h="304515">
                <a:tc>
                  <a:txBody>
                    <a:bodyPr/>
                    <a:lstStyle/>
                    <a:p>
                      <a:pPr algn="ctr" fontAlgn="ctr"/>
                      <a:r>
                        <a:rPr lang="es-EC" sz="1400" b="1" i="0" u="none" strike="noStrike">
                          <a:solidFill>
                            <a:srgbClr val="000000"/>
                          </a:solidFill>
                          <a:effectLst/>
                          <a:latin typeface="Arial Narrow" panose="020B0606020202030204" pitchFamily="34" charset="0"/>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ctr"/>
                      <a:r>
                        <a:rPr lang="es-ES" sz="1400" b="0" i="0" u="none" strike="noStrike">
                          <a:solidFill>
                            <a:srgbClr val="000000"/>
                          </a:solidFill>
                          <a:effectLst/>
                          <a:latin typeface="Arial Narrow" panose="020B0606020202030204" pitchFamily="34" charset="0"/>
                        </a:rPr>
                        <a:t>GASTO CORRIENTE (personal, bienes y servicios, otros corrientes)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ctr"/>
                      <a:r>
                        <a:rPr lang="es-EC" sz="1400" b="0" i="0" u="none" strike="noStrike" dirty="0">
                          <a:solidFill>
                            <a:srgbClr val="000000"/>
                          </a:solidFill>
                          <a:effectLst/>
                          <a:latin typeface="Arial Narrow" panose="020B0606020202030204" pitchFamily="34" charset="0"/>
                        </a:rPr>
                        <a:t>                                            18.465.335,71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extLst>
                  <a:ext uri="{0D108BD9-81ED-4DB2-BD59-A6C34878D82A}">
                    <a16:rowId xmlns:a16="http://schemas.microsoft.com/office/drawing/2014/main" val="3860643013"/>
                  </a:ext>
                </a:extLst>
              </a:tr>
              <a:tr h="456772">
                <a:tc>
                  <a:txBody>
                    <a:bodyPr/>
                    <a:lstStyle/>
                    <a:p>
                      <a:pPr algn="ctr" fontAlgn="ctr"/>
                      <a:r>
                        <a:rPr lang="es-EC" sz="1400" b="1" i="0" u="none" strike="noStrike">
                          <a:solidFill>
                            <a:srgbClr val="000000"/>
                          </a:solidFill>
                          <a:effectLst/>
                          <a:latin typeface="Arial Narrow" panose="020B0606020202030204" pitchFamily="34" charset="0"/>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ctr"/>
                      <a:r>
                        <a:rPr lang="es-ES" sz="1400" b="0" i="0" u="none" strike="noStrike">
                          <a:solidFill>
                            <a:srgbClr val="000000"/>
                          </a:solidFill>
                          <a:effectLst/>
                          <a:latin typeface="Arial Narrow" panose="020B0606020202030204" pitchFamily="34" charset="0"/>
                        </a:rPr>
                        <a:t>GASTO DE INVERSIÓN (bienes y servicios inversión: alimentadores, repuestos, mantenimientos, seg. y limp personal)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ctr"/>
                      <a:r>
                        <a:rPr lang="es-EC" sz="1400" b="0" i="0" u="none" strike="noStrike" dirty="0">
                          <a:solidFill>
                            <a:srgbClr val="000000"/>
                          </a:solidFill>
                          <a:effectLst/>
                          <a:latin typeface="Arial Narrow" panose="020B0606020202030204" pitchFamily="34" charset="0"/>
                        </a:rPr>
                        <a:t>                                            49.019.296,56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extLst>
                  <a:ext uri="{0D108BD9-81ED-4DB2-BD59-A6C34878D82A}">
                    <a16:rowId xmlns:a16="http://schemas.microsoft.com/office/drawing/2014/main" val="1623919386"/>
                  </a:ext>
                </a:extLst>
              </a:tr>
              <a:tr h="304515">
                <a:tc>
                  <a:txBody>
                    <a:bodyPr/>
                    <a:lstStyle/>
                    <a:p>
                      <a:pPr algn="ctr" fontAlgn="ctr"/>
                      <a:r>
                        <a:rPr lang="es-EC" sz="1400" b="1" i="0" u="none" strike="noStrike">
                          <a:solidFill>
                            <a:srgbClr val="000000"/>
                          </a:solidFill>
                          <a:effectLst/>
                          <a:latin typeface="Arial Narrow" panose="020B0606020202030204" pitchFamily="34" charset="0"/>
                        </a:rPr>
                        <a:t>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ctr"/>
                      <a:r>
                        <a:rPr lang="es-ES" sz="1400" b="0" i="0" u="none" strike="noStrike">
                          <a:solidFill>
                            <a:srgbClr val="000000"/>
                          </a:solidFill>
                          <a:effectLst/>
                          <a:latin typeface="Arial Narrow" panose="020B0606020202030204" pitchFamily="34" charset="0"/>
                        </a:rPr>
                        <a:t>GASTO DE CAPITAL (herramientas, sistemas, equipos)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ctr"/>
                      <a:r>
                        <a:rPr lang="es-EC" sz="1400" b="0" i="0" u="none" strike="noStrike" dirty="0">
                          <a:solidFill>
                            <a:srgbClr val="000000"/>
                          </a:solidFill>
                          <a:effectLst/>
                          <a:latin typeface="Arial Narrow" panose="020B0606020202030204" pitchFamily="34" charset="0"/>
                        </a:rPr>
                        <a:t>                                                   74.160,58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extLst>
                  <a:ext uri="{0D108BD9-81ED-4DB2-BD59-A6C34878D82A}">
                    <a16:rowId xmlns:a16="http://schemas.microsoft.com/office/drawing/2014/main" val="3065800207"/>
                  </a:ext>
                </a:extLst>
              </a:tr>
              <a:tr h="179126">
                <a:tc>
                  <a:txBody>
                    <a:bodyPr/>
                    <a:lstStyle/>
                    <a:p>
                      <a:pPr algn="l" fontAlgn="ctr"/>
                      <a:r>
                        <a:rPr lang="es-EC" sz="1400" b="0"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r>
                        <a:rPr lang="es-EC" sz="1400" b="0"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EC" sz="1400" b="0" i="0" u="none" strike="noStrike" dirty="0">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69377382"/>
                  </a:ext>
                </a:extLst>
              </a:tr>
              <a:tr h="179126">
                <a:tc>
                  <a:txBody>
                    <a:bodyPr/>
                    <a:lstStyle/>
                    <a:p>
                      <a:pPr algn="l" fontAlgn="ctr"/>
                      <a:r>
                        <a:rPr lang="es-EC" sz="1400" b="0" i="0" u="none" strike="noStrike">
                          <a:solidFill>
                            <a:srgbClr val="000000"/>
                          </a:solidFill>
                          <a:effectLst/>
                          <a:latin typeface="Arial Narrow" panose="020B060602020203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es-EC" sz="1400" b="1" i="0" u="none" strike="noStrike">
                          <a:solidFill>
                            <a:srgbClr val="000000"/>
                          </a:solidFill>
                          <a:effectLst/>
                          <a:latin typeface="Arial Narrow" panose="020B0606020202030204" pitchFamily="34" charset="0"/>
                        </a:rPr>
                        <a:t>TOTAL GASTOS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r" fontAlgn="ctr"/>
                      <a:r>
                        <a:rPr lang="es-EC" sz="1400" b="1" i="0" u="none" strike="noStrike" dirty="0">
                          <a:solidFill>
                            <a:srgbClr val="000000"/>
                          </a:solidFill>
                          <a:effectLst/>
                          <a:latin typeface="Arial Narrow" panose="020B0606020202030204" pitchFamily="34" charset="0"/>
                        </a:rPr>
                        <a:t>                                            67.558.812,85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extLst>
                  <a:ext uri="{0D108BD9-81ED-4DB2-BD59-A6C34878D82A}">
                    <a16:rowId xmlns:a16="http://schemas.microsoft.com/office/drawing/2014/main" val="3638029174"/>
                  </a:ext>
                </a:extLst>
              </a:tr>
              <a:tr h="179126">
                <a:tc>
                  <a:txBody>
                    <a:bodyPr/>
                    <a:lstStyle/>
                    <a:p>
                      <a:pPr algn="l" fontAlgn="b"/>
                      <a:endParaRPr lang="es-EC"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ctr"/>
                      <a:endParaRPr lang="es-EC" sz="1400" b="0" i="0" u="none" strike="noStrike">
                        <a:solidFill>
                          <a:srgbClr val="000000"/>
                        </a:solidFill>
                        <a:effectLst/>
                        <a:latin typeface="Arial Narrow" panose="020B0606020202030204" pitchFamily="34" charset="0"/>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endParaRPr lang="es-EC" sz="1400" b="0" i="0" u="none" strike="noStrike" dirty="0">
                        <a:solidFill>
                          <a:srgbClr val="000000"/>
                        </a:solidFill>
                        <a:effectLst/>
                        <a:latin typeface="Arial Narrow" panose="020B0606020202030204" pitchFamily="34" charset="0"/>
                      </a:endParaRP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2176014489"/>
                  </a:ext>
                </a:extLst>
              </a:tr>
              <a:tr h="179126">
                <a:tc>
                  <a:txBody>
                    <a:bodyPr/>
                    <a:lstStyle/>
                    <a:p>
                      <a:pPr algn="l" fontAlgn="b"/>
                      <a:endParaRPr lang="es-EC"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ctr"/>
                      <a:endParaRPr lang="es-EC" sz="1400" b="0" i="0" u="none" strike="noStrike">
                        <a:solidFill>
                          <a:srgbClr val="000000"/>
                        </a:solidFill>
                        <a:effectLst/>
                        <a:latin typeface="Arial Narrow" panose="020B0606020202030204" pitchFamily="34" charset="0"/>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endParaRPr lang="es-EC" sz="1400" b="0" i="0" u="none" strike="noStrike" dirty="0">
                        <a:solidFill>
                          <a:srgbClr val="000000"/>
                        </a:solidFill>
                        <a:effectLst/>
                        <a:latin typeface="Arial Narrow" panose="020B0606020202030204" pitchFamily="34" charset="0"/>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12519607"/>
                  </a:ext>
                </a:extLst>
              </a:tr>
              <a:tr h="179126">
                <a:tc>
                  <a:txBody>
                    <a:bodyPr/>
                    <a:lstStyle/>
                    <a:p>
                      <a:pPr algn="l" fontAlgn="b"/>
                      <a:endParaRPr lang="es-EC" sz="1400" b="0" i="0" u="none" strike="noStrike">
                        <a:solidFill>
                          <a:srgbClr val="000000"/>
                        </a:solidFill>
                        <a:effectLst/>
                        <a:latin typeface="Arial Narrow" panose="020B0606020202030204" pitchFamily="34" charset="0"/>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es-EC" sz="1400" b="1" i="0" u="none" strike="noStrike">
                          <a:solidFill>
                            <a:srgbClr val="000000"/>
                          </a:solidFill>
                          <a:effectLst/>
                          <a:latin typeface="Arial Narrow" panose="020B0606020202030204" pitchFamily="34" charset="0"/>
                        </a:rPr>
                        <a:t>BALANCE INGRESO - GASTOS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r" fontAlgn="ctr"/>
                      <a:r>
                        <a:rPr lang="es-EC" sz="1400" b="1" i="0" u="none" strike="noStrike" dirty="0">
                          <a:solidFill>
                            <a:srgbClr val="FF0000"/>
                          </a:solidFill>
                          <a:effectLst/>
                          <a:latin typeface="Arial Narrow" panose="020B0606020202030204" pitchFamily="34" charset="0"/>
                        </a:rPr>
                        <a:t>                                           -26.916.114,55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extLst>
                  <a:ext uri="{0D108BD9-81ED-4DB2-BD59-A6C34878D82A}">
                    <a16:rowId xmlns:a16="http://schemas.microsoft.com/office/drawing/2014/main" val="3639317746"/>
                  </a:ext>
                </a:extLst>
              </a:tr>
            </a:tbl>
          </a:graphicData>
        </a:graphic>
      </p:graphicFrame>
    </p:spTree>
    <p:extLst>
      <p:ext uri="{BB962C8B-B14F-4D97-AF65-F5344CB8AC3E}">
        <p14:creationId xmlns:p14="http://schemas.microsoft.com/office/powerpoint/2010/main" val="2791121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76D2D9-4A7A-AB4A-8E17-59BF7E49AE96}"/>
              </a:ext>
            </a:extLst>
          </p:cNvPr>
          <p:cNvSpPr txBox="1"/>
          <p:nvPr/>
        </p:nvSpPr>
        <p:spPr>
          <a:xfrm>
            <a:off x="0" y="334071"/>
            <a:ext cx="8294147" cy="461665"/>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DETALLE POR PROYECTOS </a:t>
            </a:r>
            <a:endParaRPr kumimoji="0" lang="es-EC" sz="2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407596589"/>
              </p:ext>
            </p:extLst>
          </p:nvPr>
        </p:nvGraphicFramePr>
        <p:xfrm>
          <a:off x="2000095" y="1051643"/>
          <a:ext cx="6565900" cy="2316480"/>
        </p:xfrm>
        <a:graphic>
          <a:graphicData uri="http://schemas.openxmlformats.org/drawingml/2006/table">
            <a:tbl>
              <a:tblPr/>
              <a:tblGrid>
                <a:gridCol w="3341659">
                  <a:extLst>
                    <a:ext uri="{9D8B030D-6E8A-4147-A177-3AD203B41FA5}">
                      <a16:colId xmlns:a16="http://schemas.microsoft.com/office/drawing/2014/main" val="4241041919"/>
                    </a:ext>
                  </a:extLst>
                </a:gridCol>
                <a:gridCol w="3224241">
                  <a:extLst>
                    <a:ext uri="{9D8B030D-6E8A-4147-A177-3AD203B41FA5}">
                      <a16:colId xmlns:a16="http://schemas.microsoft.com/office/drawing/2014/main" val="1047611624"/>
                    </a:ext>
                  </a:extLst>
                </a:gridCol>
              </a:tblGrid>
              <a:tr h="139578">
                <a:tc>
                  <a:txBody>
                    <a:bodyPr/>
                    <a:lstStyle/>
                    <a:p>
                      <a:pPr algn="ctr" fontAlgn="b"/>
                      <a:r>
                        <a:rPr lang="es-EC" sz="1200" b="0" i="0" u="none" strike="noStrike" dirty="0">
                          <a:solidFill>
                            <a:srgbClr val="000000"/>
                          </a:solidFill>
                          <a:effectLst/>
                          <a:latin typeface="Calibri" panose="020F0502020204030204" pitchFamily="34" charset="0"/>
                        </a:rPr>
                        <a:t> PROGRAMA / PROYECTO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C" sz="1200" b="0" i="0" u="none" strike="noStrike">
                          <a:solidFill>
                            <a:srgbClr val="000000"/>
                          </a:solidFill>
                          <a:effectLst/>
                          <a:latin typeface="Calibri" panose="020F0502020204030204" pitchFamily="34" charset="0"/>
                        </a:rPr>
                        <a:t> Presupuesto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917825447"/>
                  </a:ext>
                </a:extLst>
              </a:tr>
              <a:tr h="279157">
                <a:tc>
                  <a:txBody>
                    <a:bodyPr/>
                    <a:lstStyle/>
                    <a:p>
                      <a:pPr algn="ctr" fontAlgn="b"/>
                      <a:r>
                        <a:rPr lang="es-ES" sz="1200" b="0" i="0" u="none" strike="noStrike" dirty="0">
                          <a:solidFill>
                            <a:srgbClr val="000000"/>
                          </a:solidFill>
                          <a:effectLst/>
                          <a:latin typeface="Calibri" panose="020F0502020204030204" pitchFamily="34" charset="0"/>
                        </a:rPr>
                        <a:t>MODERNIZACIÓN DEL SISTEMA DE TRANSPORTE PÚBLICO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Calibri" panose="020F0502020204030204" pitchFamily="34" charset="0"/>
                        </a:rPr>
                        <a:t>                                                                                     2.904.971,99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893226"/>
                  </a:ext>
                </a:extLst>
              </a:tr>
              <a:tr h="279157">
                <a:tc>
                  <a:txBody>
                    <a:bodyPr/>
                    <a:lstStyle/>
                    <a:p>
                      <a:pPr algn="ctr" fontAlgn="b"/>
                      <a:r>
                        <a:rPr lang="es-EC" sz="1200" b="0" i="0" u="none" strike="noStrike" dirty="0">
                          <a:solidFill>
                            <a:srgbClr val="000000"/>
                          </a:solidFill>
                          <a:effectLst/>
                          <a:latin typeface="Calibri" panose="020F0502020204030204" pitchFamily="34" charset="0"/>
                        </a:rPr>
                        <a:t>GESTION_ADMINISTRATIVA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Calibri" panose="020F0502020204030204" pitchFamily="34" charset="0"/>
                        </a:rPr>
                        <a:t>                                                                                     2.040.847,00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433577"/>
                  </a:ext>
                </a:extLst>
              </a:tr>
              <a:tr h="279157">
                <a:tc>
                  <a:txBody>
                    <a:bodyPr/>
                    <a:lstStyle/>
                    <a:p>
                      <a:pPr algn="ctr" fontAlgn="b"/>
                      <a:r>
                        <a:rPr lang="es-EC" sz="1200" b="0" i="0" u="none" strike="noStrike" dirty="0">
                          <a:solidFill>
                            <a:srgbClr val="000000"/>
                          </a:solidFill>
                          <a:effectLst/>
                          <a:latin typeface="Calibri" panose="020F0502020204030204" pitchFamily="34" charset="0"/>
                        </a:rPr>
                        <a:t>GESTION_DEL_TALENTO_HUMANO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dirty="0">
                          <a:solidFill>
                            <a:srgbClr val="000000"/>
                          </a:solidFill>
                          <a:effectLst/>
                          <a:latin typeface="Calibri" panose="020F0502020204030204" pitchFamily="34" charset="0"/>
                        </a:rPr>
                        <a:t>                                                                                  16.424.004,71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240025"/>
                  </a:ext>
                </a:extLst>
              </a:tr>
              <a:tr h="279157">
                <a:tc>
                  <a:txBody>
                    <a:bodyPr/>
                    <a:lstStyle/>
                    <a:p>
                      <a:pPr algn="ctr" fontAlgn="b"/>
                      <a:r>
                        <a:rPr lang="es-EC" sz="1200" b="0" i="0" u="none" strike="noStrike">
                          <a:solidFill>
                            <a:srgbClr val="000000"/>
                          </a:solidFill>
                          <a:effectLst/>
                          <a:latin typeface="Calibri" panose="020F0502020204030204" pitchFamily="34" charset="0"/>
                        </a:rPr>
                        <a:t>OPERACIÓN_DE_LOS_CORREDORES_DEL_SISTEMA_METROPOLITANO_DE_TRANSPORTE_PÚBLICO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dirty="0">
                          <a:solidFill>
                            <a:srgbClr val="000000"/>
                          </a:solidFill>
                          <a:effectLst/>
                          <a:latin typeface="Calibri" panose="020F0502020204030204" pitchFamily="34" charset="0"/>
                        </a:rPr>
                        <a:t>                                                                                  46.188.989,15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08456"/>
                  </a:ext>
                </a:extLst>
              </a:tr>
              <a:tr h="279157">
                <a:tc>
                  <a:txBody>
                    <a:bodyPr/>
                    <a:lstStyle/>
                    <a:p>
                      <a:pPr algn="ctr" fontAlgn="b"/>
                      <a:r>
                        <a:rPr lang="es-EC" sz="1200" b="0" i="0" u="none" strike="noStrike">
                          <a:solidFill>
                            <a:srgbClr val="000000"/>
                          </a:solidFill>
                          <a:effectLst/>
                          <a:latin typeface="Calibri" panose="020F0502020204030204" pitchFamily="34" charset="0"/>
                        </a:rPr>
                        <a:t>Total general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dirty="0">
                          <a:solidFill>
                            <a:srgbClr val="000000"/>
                          </a:solidFill>
                          <a:effectLst/>
                          <a:latin typeface="Calibri" panose="020F0502020204030204" pitchFamily="34" charset="0"/>
                        </a:rPr>
                        <a:t>                                                                                  67.558.812,85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7495924"/>
                  </a:ext>
                </a:extLst>
              </a:tr>
            </a:tbl>
          </a:graphicData>
        </a:graphic>
      </p:graphicFrame>
      <p:graphicFrame>
        <p:nvGraphicFramePr>
          <p:cNvPr id="6" name="Gráfico 5"/>
          <p:cNvGraphicFramePr>
            <a:graphicFrameLocks/>
          </p:cNvGraphicFramePr>
          <p:nvPr>
            <p:extLst>
              <p:ext uri="{D42A27DB-BD31-4B8C-83A1-F6EECF244321}">
                <p14:modId xmlns:p14="http://schemas.microsoft.com/office/powerpoint/2010/main" val="3622561580"/>
              </p:ext>
            </p:extLst>
          </p:nvPr>
        </p:nvGraphicFramePr>
        <p:xfrm>
          <a:off x="1572838" y="3624030"/>
          <a:ext cx="8226070" cy="2480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1973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76D2D9-4A7A-AB4A-8E17-59BF7E49AE96}"/>
              </a:ext>
            </a:extLst>
          </p:cNvPr>
          <p:cNvSpPr txBox="1"/>
          <p:nvPr/>
        </p:nvSpPr>
        <p:spPr>
          <a:xfrm>
            <a:off x="132075" y="145143"/>
            <a:ext cx="7752944" cy="461665"/>
          </a:xfrm>
          <a:prstGeom prst="rect">
            <a:avLst/>
          </a:prstGeom>
          <a:solidFill>
            <a:schemeClr val="accent1">
              <a:lumMod val="75000"/>
            </a:schemeClr>
          </a:solidFill>
        </p:spPr>
        <p:txBody>
          <a:bodyPr wrap="square" rtlCol="0">
            <a:spAutoFit/>
          </a:bodyPr>
          <a:lstStyle/>
          <a:p>
            <a:pPr algn="ctr"/>
            <a:r>
              <a:rPr lang="es-EC" sz="2400" b="1" dirty="0">
                <a:solidFill>
                  <a:schemeClr val="bg1"/>
                </a:solidFill>
                <a:latin typeface="Tahoma" panose="020B0604030504040204" pitchFamily="34" charset="0"/>
                <a:ea typeface="Tahoma" panose="020B0604030504040204" pitchFamily="34" charset="0"/>
                <a:cs typeface="Tahoma" panose="020B0604030504040204" pitchFamily="34" charset="0"/>
              </a:rPr>
              <a:t>Priorización para ajuste poa 2021</a:t>
            </a:r>
          </a:p>
        </p:txBody>
      </p:sp>
      <p:sp>
        <p:nvSpPr>
          <p:cNvPr id="5" name="Rectángulo 4"/>
          <p:cNvSpPr/>
          <p:nvPr/>
        </p:nvSpPr>
        <p:spPr>
          <a:xfrm>
            <a:off x="0" y="827640"/>
            <a:ext cx="9085943" cy="94179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s-EC"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Para ajustarnos al techo presupuestario propuesto por la Secretaría de Movilidad se eliminan elementos necesarios que implican que la continuidad del servicio público se vea afectada, así como los niveles de calidad que desde la Secretaría de Movilidad ha dispuesto garantizarlos</a:t>
            </a:r>
            <a:endParaRPr kumimoji="0" lang="es-EC"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439070952"/>
              </p:ext>
            </p:extLst>
          </p:nvPr>
        </p:nvGraphicFramePr>
        <p:xfrm>
          <a:off x="374551" y="1990268"/>
          <a:ext cx="6627404" cy="2044704"/>
        </p:xfrm>
        <a:graphic>
          <a:graphicData uri="http://schemas.openxmlformats.org/drawingml/2006/table">
            <a:tbl>
              <a:tblPr firstRow="1" firstCol="1" bandRow="1"/>
              <a:tblGrid>
                <a:gridCol w="4173659">
                  <a:extLst>
                    <a:ext uri="{9D8B030D-6E8A-4147-A177-3AD203B41FA5}">
                      <a16:colId xmlns:a16="http://schemas.microsoft.com/office/drawing/2014/main" val="418487198"/>
                    </a:ext>
                  </a:extLst>
                </a:gridCol>
                <a:gridCol w="2453745">
                  <a:extLst>
                    <a:ext uri="{9D8B030D-6E8A-4147-A177-3AD203B41FA5}">
                      <a16:colId xmlns:a16="http://schemas.microsoft.com/office/drawing/2014/main" val="2965073555"/>
                    </a:ext>
                  </a:extLst>
                </a:gridCol>
              </a:tblGrid>
              <a:tr h="190500">
                <a:tc>
                  <a:txBody>
                    <a:bodyPr/>
                    <a:lstStyle/>
                    <a:p>
                      <a:pPr>
                        <a:lnSpc>
                          <a:spcPct val="115000"/>
                        </a:lnSpc>
                        <a:spcAft>
                          <a:spcPts val="0"/>
                        </a:spcAft>
                      </a:pPr>
                      <a:r>
                        <a:rPr lang="es-EC"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Alimentadores </a:t>
                      </a:r>
                      <a:endParaRPr lang="es-EC"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12.985.655,33</a:t>
                      </a:r>
                      <a:endParaRPr lang="es-EC"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657194"/>
                  </a:ext>
                </a:extLst>
              </a:tr>
              <a:tr h="190500">
                <a:tc>
                  <a:txBody>
                    <a:bodyPr/>
                    <a:lstStyle/>
                    <a:p>
                      <a:pPr>
                        <a:lnSpc>
                          <a:spcPct val="115000"/>
                        </a:lnSpc>
                        <a:spcAft>
                          <a:spcPts val="0"/>
                        </a:spcAft>
                      </a:pPr>
                      <a:r>
                        <a:rPr lang="es-EC"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Insumos y repuestos Flota </a:t>
                      </a:r>
                      <a:endParaRPr lang="es-EC"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1.631.778,93</a:t>
                      </a:r>
                      <a:endParaRPr lang="es-EC"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480498"/>
                  </a:ext>
                </a:extLst>
              </a:tr>
              <a:tr h="190500">
                <a:tc>
                  <a:txBody>
                    <a:bodyPr/>
                    <a:lstStyle/>
                    <a:p>
                      <a:pPr>
                        <a:lnSpc>
                          <a:spcPct val="115000"/>
                        </a:lnSpc>
                        <a:spcAft>
                          <a:spcPts val="0"/>
                        </a:spcAft>
                      </a:pPr>
                      <a:r>
                        <a:rPr lang="es-EC"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Nómina Operativa </a:t>
                      </a:r>
                      <a:endParaRPr lang="es-EC"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6.775.231,30</a:t>
                      </a:r>
                      <a:endParaRPr lang="es-EC"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190699"/>
                  </a:ext>
                </a:extLst>
              </a:tr>
              <a:tr h="190500">
                <a:tc>
                  <a:txBody>
                    <a:bodyPr/>
                    <a:lstStyle/>
                    <a:p>
                      <a:pPr>
                        <a:lnSpc>
                          <a:spcPct val="115000"/>
                        </a:lnSpc>
                        <a:spcAft>
                          <a:spcPts val="0"/>
                        </a:spcAft>
                      </a:pPr>
                      <a:r>
                        <a:rPr lang="es-EC"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Servicios Básicos </a:t>
                      </a:r>
                      <a:endParaRPr lang="es-EC"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325.342,54</a:t>
                      </a:r>
                      <a:endParaRPr lang="es-EC"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251064"/>
                  </a:ext>
                </a:extLst>
              </a:tr>
              <a:tr h="190500">
                <a:tc>
                  <a:txBody>
                    <a:bodyPr/>
                    <a:lstStyle/>
                    <a:p>
                      <a:pPr>
                        <a:lnSpc>
                          <a:spcPct val="115000"/>
                        </a:lnSpc>
                        <a:spcAft>
                          <a:spcPts val="0"/>
                        </a:spcAft>
                      </a:pPr>
                      <a:r>
                        <a:rPr lang="es-EC"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Servicios Sur Occidental </a:t>
                      </a:r>
                      <a:endParaRPr lang="es-EC"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1.649.134,46</a:t>
                      </a:r>
                      <a:endParaRPr lang="es-EC"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250492"/>
                  </a:ext>
                </a:extLst>
              </a:tr>
              <a:tr h="190500">
                <a:tc>
                  <a:txBody>
                    <a:bodyPr/>
                    <a:lstStyle/>
                    <a:p>
                      <a:pPr>
                        <a:lnSpc>
                          <a:spcPct val="115000"/>
                        </a:lnSpc>
                        <a:spcAft>
                          <a:spcPts val="0"/>
                        </a:spcAft>
                      </a:pPr>
                      <a:r>
                        <a:rPr lang="es-EC"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Adecuación y mantenimiento de infraestructura </a:t>
                      </a:r>
                      <a:endParaRPr lang="es-EC"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644.000,00</a:t>
                      </a:r>
                      <a:endParaRPr lang="es-EC"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300015"/>
                  </a:ext>
                </a:extLst>
              </a:tr>
              <a:tr h="190500">
                <a:tc>
                  <a:txBody>
                    <a:bodyPr/>
                    <a:lstStyle/>
                    <a:p>
                      <a:pPr>
                        <a:lnSpc>
                          <a:spcPct val="115000"/>
                        </a:lnSpc>
                        <a:spcAft>
                          <a:spcPts val="0"/>
                        </a:spcAft>
                      </a:pPr>
                      <a:r>
                        <a:rPr lang="es-EC" sz="1600" dirty="0">
                          <a:solidFill>
                            <a:srgbClr val="FF0000"/>
                          </a:solidFill>
                          <a:effectLst/>
                          <a:latin typeface="Arial Narrow" panose="020B0606020202030204" pitchFamily="34" charset="0"/>
                          <a:ea typeface="Times New Roman" panose="02020603050405020304" pitchFamily="18" charset="0"/>
                          <a:cs typeface="Calibri" panose="020F0502020204030204" pitchFamily="34" charset="0"/>
                        </a:rPr>
                        <a:t>Modernización del Sistema </a:t>
                      </a:r>
                      <a:endParaRPr lang="es-EC" sz="1600"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dirty="0">
                          <a:solidFill>
                            <a:srgbClr val="FF0000"/>
                          </a:solidFill>
                          <a:effectLst/>
                          <a:latin typeface="Arial Narrow" panose="020B0606020202030204" pitchFamily="34" charset="0"/>
                          <a:ea typeface="Times New Roman" panose="02020603050405020304" pitchFamily="18" charset="0"/>
                          <a:cs typeface="Calibri" panose="020F0502020204030204" pitchFamily="34" charset="0"/>
                        </a:rPr>
                        <a:t>2.904.971,99</a:t>
                      </a:r>
                      <a:endParaRPr lang="es-EC" sz="1600"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516721"/>
                  </a:ext>
                </a:extLst>
              </a:tr>
              <a:tr h="190500">
                <a:tc>
                  <a:txBody>
                    <a:bodyPr/>
                    <a:lstStyle/>
                    <a:p>
                      <a:pPr>
                        <a:lnSpc>
                          <a:spcPct val="115000"/>
                        </a:lnSpc>
                        <a:spcAft>
                          <a:spcPts val="0"/>
                        </a:spcAft>
                      </a:pPr>
                      <a:r>
                        <a:rPr lang="es-EC"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a:t>
                      </a:r>
                      <a:endParaRPr lang="es-EC"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dirty="0">
                          <a:solidFill>
                            <a:srgbClr val="FF0000"/>
                          </a:solidFill>
                          <a:effectLst/>
                          <a:latin typeface="Arial Narrow" panose="020B0606020202030204" pitchFamily="34" charset="0"/>
                          <a:ea typeface="Times New Roman" panose="02020603050405020304" pitchFamily="18" charset="0"/>
                          <a:cs typeface="Calibri" panose="020F0502020204030204" pitchFamily="34" charset="0"/>
                        </a:rPr>
                        <a:t>26.916.114,55</a:t>
                      </a:r>
                      <a:endParaRPr lang="es-EC" sz="1600"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291418"/>
                  </a:ext>
                </a:extLst>
              </a:tr>
            </a:tbl>
          </a:graphicData>
        </a:graphic>
      </p:graphicFrame>
      <p:sp>
        <p:nvSpPr>
          <p:cNvPr id="7" name="Rectángulo 6"/>
          <p:cNvSpPr/>
          <p:nvPr/>
        </p:nvSpPr>
        <p:spPr>
          <a:xfrm>
            <a:off x="0" y="4710693"/>
            <a:ext cx="11873345"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 el techo asignado se financiarán únicamente los primeros cinco meses de nómina operativa, primer semestre de energía eléctrica, se eliminan todas las adecuaciones y mantenimiento de infraestructura. </a:t>
            </a:r>
            <a:r>
              <a:rPr lang="es-ES" dirty="0">
                <a:solidFill>
                  <a:prstClr val="black"/>
                </a:solidFill>
                <a:latin typeface="Tahoma" panose="020B0604030504040204" pitchFamily="34" charset="0"/>
                <a:ea typeface="Tahoma" panose="020B0604030504040204" pitchFamily="34" charset="0"/>
                <a:cs typeface="Tahoma" panose="020B0604030504040204" pitchFamily="34" charset="0"/>
              </a:rPr>
              <a:t>S</a:t>
            </a:r>
            <a:r>
              <a:rPr kumimoji="0" lang="es-ES"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 reduce de manera considerable la adquisición de insumos y repuestos para la flota que pone en riesgo su adecuado mantenimiento. </a:t>
            </a:r>
            <a:endParaRPr kumimoji="0" lang="es-EC" sz="4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a 7"/>
          <p:cNvGraphicFramePr>
            <a:graphicFrameLocks noGrp="1"/>
          </p:cNvGraphicFramePr>
          <p:nvPr>
            <p:extLst/>
          </p:nvPr>
        </p:nvGraphicFramePr>
        <p:xfrm>
          <a:off x="7619818" y="2445157"/>
          <a:ext cx="3683409" cy="1048640"/>
        </p:xfrm>
        <a:graphic>
          <a:graphicData uri="http://schemas.openxmlformats.org/drawingml/2006/table">
            <a:tbl>
              <a:tblPr firstRow="1" firstCol="1" bandRow="1"/>
              <a:tblGrid>
                <a:gridCol w="1137153">
                  <a:extLst>
                    <a:ext uri="{9D8B030D-6E8A-4147-A177-3AD203B41FA5}">
                      <a16:colId xmlns:a16="http://schemas.microsoft.com/office/drawing/2014/main" val="3371817137"/>
                    </a:ext>
                  </a:extLst>
                </a:gridCol>
                <a:gridCol w="2546256">
                  <a:extLst>
                    <a:ext uri="{9D8B030D-6E8A-4147-A177-3AD203B41FA5}">
                      <a16:colId xmlns:a16="http://schemas.microsoft.com/office/drawing/2014/main" val="1607476830"/>
                    </a:ext>
                  </a:extLst>
                </a:gridCol>
              </a:tblGrid>
              <a:tr h="247039">
                <a:tc gridSpan="2">
                  <a:txBody>
                    <a:bodyPr/>
                    <a:lstStyle/>
                    <a:p>
                      <a:pPr algn="ctr">
                        <a:lnSpc>
                          <a:spcPct val="115000"/>
                        </a:lnSpc>
                        <a:spcAft>
                          <a:spcPts val="0"/>
                        </a:spcAft>
                      </a:pPr>
                      <a:r>
                        <a:rPr lang="es-ES"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Proyección 2021</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endParaRPr lang="es-EC"/>
                    </a:p>
                  </a:txBody>
                  <a:tcPr/>
                </a:tc>
                <a:extLst>
                  <a:ext uri="{0D108BD9-81ED-4DB2-BD59-A6C34878D82A}">
                    <a16:rowId xmlns:a16="http://schemas.microsoft.com/office/drawing/2014/main" val="3069391069"/>
                  </a:ext>
                </a:extLst>
              </a:tr>
              <a:tr h="247039">
                <a:tc>
                  <a:txBody>
                    <a:bodyPr/>
                    <a:lstStyle/>
                    <a:p>
                      <a:pPr>
                        <a:lnSpc>
                          <a:spcPct val="115000"/>
                        </a:lnSpc>
                        <a:spcAft>
                          <a:spcPts val="0"/>
                        </a:spcAft>
                      </a:pPr>
                      <a:r>
                        <a:rPr lang="es-ES"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Ingresos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r">
                        <a:lnSpc>
                          <a:spcPct val="115000"/>
                        </a:lnSpc>
                        <a:spcAft>
                          <a:spcPts val="0"/>
                        </a:spcAft>
                      </a:pPr>
                      <a:r>
                        <a:rPr lang="es-ES"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40.642.698,30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21706540"/>
                  </a:ext>
                </a:extLst>
              </a:tr>
              <a:tr h="247039">
                <a:tc>
                  <a:txBody>
                    <a:bodyPr/>
                    <a:lstStyle/>
                    <a:p>
                      <a:pPr>
                        <a:lnSpc>
                          <a:spcPct val="115000"/>
                        </a:lnSpc>
                        <a:spcAft>
                          <a:spcPts val="0"/>
                        </a:spcAft>
                      </a:pPr>
                      <a:r>
                        <a:rPr lang="es-ES"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Gastos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67.558.812,85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47270708"/>
                  </a:ext>
                </a:extLst>
              </a:tr>
              <a:tr h="247039">
                <a:tc>
                  <a:txBody>
                    <a:bodyPr/>
                    <a:lstStyle/>
                    <a:p>
                      <a:pPr>
                        <a:lnSpc>
                          <a:spcPct val="115000"/>
                        </a:lnSpc>
                        <a:spcAft>
                          <a:spcPts val="0"/>
                        </a:spcAft>
                      </a:pPr>
                      <a:r>
                        <a:rPr lang="es-ES"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Brecha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r">
                        <a:lnSpc>
                          <a:spcPct val="115000"/>
                        </a:lnSpc>
                        <a:spcAft>
                          <a:spcPts val="0"/>
                        </a:spcAft>
                      </a:pPr>
                      <a:r>
                        <a:rPr lang="es-ES" sz="1600" dirty="0">
                          <a:solidFill>
                            <a:srgbClr val="FF0000"/>
                          </a:solidFill>
                          <a:effectLst/>
                          <a:latin typeface="Arial Narrow" panose="020B0606020202030204" pitchFamily="34" charset="0"/>
                          <a:ea typeface="Times New Roman" panose="02020603050405020304" pitchFamily="18" charset="0"/>
                          <a:cs typeface="Calibri" panose="020F0502020204030204" pitchFamily="34" charset="0"/>
                        </a:rPr>
                        <a:t>           </a:t>
                      </a:r>
                      <a:r>
                        <a:rPr lang="es-ES" sz="1600" b="1" dirty="0">
                          <a:solidFill>
                            <a:srgbClr val="FF0000"/>
                          </a:solidFill>
                          <a:effectLst/>
                          <a:latin typeface="Arial Narrow" panose="020B0606020202030204" pitchFamily="34" charset="0"/>
                          <a:ea typeface="Times New Roman" panose="02020603050405020304" pitchFamily="18" charset="0"/>
                          <a:cs typeface="Calibri" panose="020F0502020204030204" pitchFamily="34" charset="0"/>
                        </a:rPr>
                        <a:t>26.916.114,55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979765298"/>
                  </a:ext>
                </a:extLst>
              </a:tr>
            </a:tbl>
          </a:graphicData>
        </a:graphic>
      </p:graphicFrame>
    </p:spTree>
    <p:extLst>
      <p:ext uri="{BB962C8B-B14F-4D97-AF65-F5344CB8AC3E}">
        <p14:creationId xmlns:p14="http://schemas.microsoft.com/office/powerpoint/2010/main" val="22453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76D2D9-4A7A-AB4A-8E17-59BF7E49AE96}"/>
              </a:ext>
            </a:extLst>
          </p:cNvPr>
          <p:cNvSpPr txBox="1"/>
          <p:nvPr/>
        </p:nvSpPr>
        <p:spPr>
          <a:xfrm>
            <a:off x="445451" y="511263"/>
            <a:ext cx="7292851" cy="400110"/>
          </a:xfrm>
          <a:prstGeom prst="rect">
            <a:avLst/>
          </a:prstGeom>
          <a:solidFill>
            <a:schemeClr val="accent1">
              <a:lumMod val="75000"/>
            </a:schemeClr>
          </a:solidFill>
        </p:spPr>
        <p:txBody>
          <a:bodyPr wrap="square" rtlCol="0">
            <a:spAutoFit/>
          </a:bodyPr>
          <a:lstStyle/>
          <a:p>
            <a:pPr algn="ctr"/>
            <a:r>
              <a:rPr lang="es-ES" sz="2000" b="1" dirty="0">
                <a:solidFill>
                  <a:schemeClr val="bg1"/>
                </a:solidFill>
                <a:latin typeface="Tahoma" panose="020B0604030504040204" pitchFamily="34" charset="0"/>
                <a:ea typeface="Tahoma" panose="020B0604030504040204" pitchFamily="34" charset="0"/>
                <a:cs typeface="Tahoma" panose="020B0604030504040204" pitchFamily="34" charset="0"/>
              </a:rPr>
              <a:t>GASTOS CORREDOR SUR OCCIDENTAL</a:t>
            </a:r>
            <a:endParaRPr lang="es-EC"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ángulo 8"/>
          <p:cNvSpPr/>
          <p:nvPr/>
        </p:nvSpPr>
        <p:spPr>
          <a:xfrm>
            <a:off x="0" y="1168631"/>
            <a:ext cx="8924839" cy="1200329"/>
          </a:xfrm>
          <a:prstGeom prst="rect">
            <a:avLst/>
          </a:prstGeom>
        </p:spPr>
        <p:txBody>
          <a:bodyPr wrap="square">
            <a:spAutoFit/>
          </a:bodyPr>
          <a:lstStyle/>
          <a:p>
            <a:pPr marL="457200" algn="just">
              <a:spcAft>
                <a:spcPts val="1000"/>
              </a:spcAft>
            </a:pPr>
            <a:r>
              <a:rPr lang="es-EC" dirty="0">
                <a:latin typeface="Tahoma" panose="020B0604030504040204" pitchFamily="34" charset="0"/>
                <a:ea typeface="Tahoma" panose="020B0604030504040204" pitchFamily="34" charset="0"/>
                <a:cs typeface="Tahoma" panose="020B0604030504040204" pitchFamily="34" charset="0"/>
              </a:rPr>
              <a:t>Se recomienda revisar las condiciones del “Contrato de Operación para la prestación del servicio de transporte público de pasajeros en el Corredor Sur Occidental”, debido a que representa un importante rubro que se detalla a continuación</a:t>
            </a:r>
            <a:r>
              <a:rPr lang="es-419" dirty="0">
                <a:latin typeface="Tahoma" panose="020B0604030504040204" pitchFamily="34" charset="0"/>
                <a:ea typeface="Tahoma" panose="020B0604030504040204" pitchFamily="34" charset="0"/>
                <a:cs typeface="Tahoma" panose="020B0604030504040204" pitchFamily="34" charset="0"/>
              </a:rPr>
              <a:t>:</a:t>
            </a:r>
            <a:endParaRPr lang="es-EC" dirty="0">
              <a:effectLst/>
              <a:latin typeface="Tahoma" panose="020B0604030504040204" pitchFamily="34" charset="0"/>
              <a:ea typeface="Tahoma" panose="020B0604030504040204" pitchFamily="34" charset="0"/>
              <a:cs typeface="Tahoma" panose="020B0604030504040204" pitchFamily="34" charset="0"/>
            </a:endParaRPr>
          </a:p>
        </p:txBody>
      </p:sp>
      <p:sp>
        <p:nvSpPr>
          <p:cNvPr id="11" name="Rectángulo 10"/>
          <p:cNvSpPr/>
          <p:nvPr/>
        </p:nvSpPr>
        <p:spPr>
          <a:xfrm>
            <a:off x="445451" y="4423910"/>
            <a:ext cx="10624457" cy="632930"/>
          </a:xfrm>
          <a:prstGeom prst="rect">
            <a:avLst/>
          </a:prstGeom>
        </p:spPr>
        <p:txBody>
          <a:bodyPr wrap="square">
            <a:spAutoFit/>
          </a:bodyPr>
          <a:lstStyle/>
          <a:p>
            <a:pPr algn="just">
              <a:lnSpc>
                <a:spcPct val="115000"/>
              </a:lnSpc>
              <a:spcAft>
                <a:spcPts val="1000"/>
              </a:spcAft>
            </a:pPr>
            <a:r>
              <a:rPr lang="es-EC" sz="1600" b="1" dirty="0">
                <a:solidFill>
                  <a:srgbClr val="000000"/>
                </a:solidFill>
                <a:latin typeface="Tahoma" panose="020B0604030504040204" pitchFamily="34" charset="0"/>
                <a:ea typeface="Tahoma" panose="020B0604030504040204" pitchFamily="34" charset="0"/>
                <a:cs typeface="Tahoma" panose="020B0604030504040204" pitchFamily="34" charset="0"/>
              </a:rPr>
              <a:t>*NOTA: el valor calculado para el pago de integración esta reducido en un 67%, ya que en condiciones normales se devenga un valor mensual de 287.924,40. </a:t>
            </a:r>
            <a:endParaRPr lang="es-EC" sz="20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ángulo 11"/>
          <p:cNvSpPr/>
          <p:nvPr/>
        </p:nvSpPr>
        <p:spPr>
          <a:xfrm>
            <a:off x="445451" y="5314098"/>
            <a:ext cx="11123032" cy="1477328"/>
          </a:xfrm>
          <a:prstGeom prst="rect">
            <a:avLst/>
          </a:prstGeom>
        </p:spPr>
        <p:txBody>
          <a:bodyPr wrap="square">
            <a:spAutoFit/>
          </a:bodyPr>
          <a:lstStyle/>
          <a:p>
            <a:pPr algn="just"/>
            <a:r>
              <a:rPr lang="es-ES" dirty="0">
                <a:latin typeface="Tahoma" panose="020B0604030504040204" pitchFamily="34" charset="0"/>
                <a:ea typeface="Tahoma" panose="020B0604030504040204" pitchFamily="34" charset="0"/>
                <a:cs typeface="Tahoma" panose="020B0604030504040204" pitchFamily="34" charset="0"/>
              </a:rPr>
              <a:t>Para el denominado Esquema de servicios de alimentadores se propuso un nuevo escenario en el que, reconociendo la importancia del servicio en un sistema integrado, los operadores privados puedan recaudar directamente los valores provenientes de la tarifa, prestando el servicio en rutas con ofertas verificadas y en el que la Municipalidad pueda ejecutar los mecanismos de control que sea necesarios para garantizar las condiciones de servicio a la ciudadanía.</a:t>
            </a:r>
            <a:endParaRPr lang="es-EC"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193818210"/>
              </p:ext>
            </p:extLst>
          </p:nvPr>
        </p:nvGraphicFramePr>
        <p:xfrm>
          <a:off x="2800724" y="2368960"/>
          <a:ext cx="4937578" cy="2054950"/>
        </p:xfrm>
        <a:graphic>
          <a:graphicData uri="http://schemas.openxmlformats.org/drawingml/2006/table">
            <a:tbl>
              <a:tblPr/>
              <a:tblGrid>
                <a:gridCol w="3080978">
                  <a:extLst>
                    <a:ext uri="{9D8B030D-6E8A-4147-A177-3AD203B41FA5}">
                      <a16:colId xmlns:a16="http://schemas.microsoft.com/office/drawing/2014/main" val="1342531789"/>
                    </a:ext>
                  </a:extLst>
                </a:gridCol>
                <a:gridCol w="1856600">
                  <a:extLst>
                    <a:ext uri="{9D8B030D-6E8A-4147-A177-3AD203B41FA5}">
                      <a16:colId xmlns:a16="http://schemas.microsoft.com/office/drawing/2014/main" val="3480004880"/>
                    </a:ext>
                  </a:extLst>
                </a:gridCol>
              </a:tblGrid>
              <a:tr h="348070">
                <a:tc>
                  <a:txBody>
                    <a:bodyPr/>
                    <a:lstStyle/>
                    <a:p>
                      <a:pPr algn="ctr" fontAlgn="ctr"/>
                      <a:r>
                        <a:rPr lang="es-E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SERVICIOS</a:t>
                      </a:r>
                      <a:endParaRPr lang="es-EC"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fontAlgn="ctr"/>
                      <a:r>
                        <a:rPr lang="es-E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VALOR  ANUAL</a:t>
                      </a:r>
                      <a:endParaRPr lang="es-EC"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3982221043"/>
                  </a:ext>
                </a:extLst>
              </a:tr>
              <a:tr h="348070">
                <a:tc>
                  <a:txBody>
                    <a:bodyPr/>
                    <a:lstStyle/>
                    <a:p>
                      <a:pPr algn="l" fontAlgn="ctr"/>
                      <a:r>
                        <a:rPr lang="es-E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Integración</a:t>
                      </a:r>
                      <a:endParaRPr lang="es-EC"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r" fontAlgn="ctr"/>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1.120.000,00 </a:t>
                      </a:r>
                    </a:p>
                  </a:txBody>
                  <a:tcPr marL="0" marR="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3210085"/>
                  </a:ext>
                </a:extLst>
              </a:tr>
              <a:tr h="348070">
                <a:tc>
                  <a:txBody>
                    <a:bodyPr/>
                    <a:lstStyle/>
                    <a:p>
                      <a:pPr algn="l" fontAlgn="ctr"/>
                      <a:r>
                        <a:rPr lang="es-E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Seguridad</a:t>
                      </a:r>
                      <a:endParaRPr lang="es-EC"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r" fontAlgn="ctr"/>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483.894,00 </a:t>
                      </a:r>
                    </a:p>
                  </a:txBody>
                  <a:tcPr marL="0" marR="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19648710"/>
                  </a:ext>
                </a:extLst>
              </a:tr>
              <a:tr h="348070">
                <a:tc>
                  <a:txBody>
                    <a:bodyPr/>
                    <a:lstStyle/>
                    <a:p>
                      <a:pPr algn="l" fontAlgn="ctr"/>
                      <a:r>
                        <a:rPr lang="es-E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Limpieza</a:t>
                      </a:r>
                      <a:endParaRPr lang="es-EC"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r" fontAlgn="ctr"/>
                      <a:r>
                        <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45.240,46 </a:t>
                      </a:r>
                    </a:p>
                  </a:txBody>
                  <a:tcPr marL="0" marR="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4154137415"/>
                  </a:ext>
                </a:extLst>
              </a:tr>
              <a:tr h="348070">
                <a:tc>
                  <a:txBody>
                    <a:bodyPr/>
                    <a:lstStyle/>
                    <a:p>
                      <a:pPr algn="l" fontAlgn="ctr"/>
                      <a:r>
                        <a:rPr lang="es-E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s-EC"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r" fontAlgn="ctr"/>
                      <a:r>
                        <a:rPr lang="es-EC"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1.649.134,46 </a:t>
                      </a:r>
                    </a:p>
                  </a:txBody>
                  <a:tcPr marL="0" marR="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010932253"/>
                  </a:ext>
                </a:extLst>
              </a:tr>
            </a:tbl>
          </a:graphicData>
        </a:graphic>
      </p:graphicFrame>
    </p:spTree>
    <p:extLst>
      <p:ext uri="{BB962C8B-B14F-4D97-AF65-F5344CB8AC3E}">
        <p14:creationId xmlns:p14="http://schemas.microsoft.com/office/powerpoint/2010/main" val="2061428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76D2D9-4A7A-AB4A-8E17-59BF7E49AE96}"/>
              </a:ext>
            </a:extLst>
          </p:cNvPr>
          <p:cNvSpPr txBox="1"/>
          <p:nvPr/>
        </p:nvSpPr>
        <p:spPr>
          <a:xfrm>
            <a:off x="111210" y="863892"/>
            <a:ext cx="8097525" cy="461665"/>
          </a:xfrm>
          <a:prstGeom prst="rect">
            <a:avLst/>
          </a:prstGeom>
          <a:solidFill>
            <a:schemeClr val="accent1">
              <a:lumMod val="75000"/>
            </a:schemeClr>
          </a:solidFill>
        </p:spPr>
        <p:txBody>
          <a:bodyPr wrap="square" rtlCol="0">
            <a:spAutoFit/>
          </a:bodyPr>
          <a:lstStyle/>
          <a:p>
            <a:pPr 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Transporte Público Servicio Esencial </a:t>
            </a:r>
            <a:endParaRPr lang="es-EC"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Imagen 1"/>
          <p:cNvPicPr>
            <a:picLocks noChangeAspect="1"/>
          </p:cNvPicPr>
          <p:nvPr/>
        </p:nvPicPr>
        <p:blipFill rotWithShape="1">
          <a:blip r:embed="rId2"/>
          <a:srcRect l="17162" t="8353" r="14188" b="4690"/>
          <a:stretch/>
        </p:blipFill>
        <p:spPr>
          <a:xfrm>
            <a:off x="9666513" y="1973944"/>
            <a:ext cx="2177144" cy="2757714"/>
          </a:xfrm>
          <a:prstGeom prst="rect">
            <a:avLst/>
          </a:prstGeom>
        </p:spPr>
      </p:pic>
      <p:sp>
        <p:nvSpPr>
          <p:cNvPr id="4" name="Rectángulo 3"/>
          <p:cNvSpPr/>
          <p:nvPr/>
        </p:nvSpPr>
        <p:spPr>
          <a:xfrm>
            <a:off x="211241" y="1531793"/>
            <a:ext cx="9455272" cy="4555093"/>
          </a:xfrm>
          <a:prstGeom prst="rect">
            <a:avLst/>
          </a:prstGeom>
        </p:spPr>
        <p:txBody>
          <a:bodyPr wrap="square">
            <a:spAutoFit/>
          </a:bodyPr>
          <a:lstStyle/>
          <a:p>
            <a:pPr marL="285750" indent="-285750" algn="just">
              <a:buFont typeface="Arial" panose="020B0604020202020204" pitchFamily="34" charset="0"/>
              <a:buChar char="•"/>
            </a:pPr>
            <a:endParaRPr lang="es-ES"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ES" sz="2000" dirty="0">
                <a:latin typeface="Tahoma" panose="020B0604030504040204" pitchFamily="34" charset="0"/>
                <a:ea typeface="Tahoma" panose="020B0604030504040204" pitchFamily="34" charset="0"/>
                <a:cs typeface="Tahoma" panose="020B0604030504040204" pitchFamily="34" charset="0"/>
              </a:rPr>
              <a:t>Constituye un servicio esencial, es la línea de acceso al resto de servicios de la ciudad.</a:t>
            </a:r>
          </a:p>
          <a:p>
            <a:pPr marL="285750" indent="-285750" algn="just">
              <a:buFont typeface="Arial" panose="020B0604020202020204" pitchFamily="34" charset="0"/>
              <a:buChar char="•"/>
            </a:pPr>
            <a:endParaRPr lang="es-ES" sz="20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ES" sz="2000" dirty="0">
                <a:latin typeface="Tahoma" panose="020B0604030504040204" pitchFamily="34" charset="0"/>
                <a:ea typeface="Tahoma" panose="020B0604030504040204" pitchFamily="34" charset="0"/>
                <a:cs typeface="Tahoma" panose="020B0604030504040204" pitchFamily="34" charset="0"/>
              </a:rPr>
              <a:t>Servicio integrado con amplia cobertura, infraestructura especializada, carriles exclusivos, tarifa integrada, inclusivo, orientado al cuidado del medio ambiente.</a:t>
            </a:r>
          </a:p>
          <a:p>
            <a:pPr algn="just"/>
            <a:endParaRPr lang="es-ES" sz="20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ES" sz="2000" dirty="0">
                <a:latin typeface="Tahoma" panose="020B0604030504040204" pitchFamily="34" charset="0"/>
                <a:ea typeface="Tahoma" panose="020B0604030504040204" pitchFamily="34" charset="0"/>
                <a:cs typeface="Tahoma" panose="020B0604030504040204" pitchFamily="34" charset="0"/>
              </a:rPr>
              <a:t>Generador de cambio: </a:t>
            </a:r>
            <a:r>
              <a:rPr lang="es-ES" sz="2000" dirty="0" err="1">
                <a:latin typeface="Tahoma" panose="020B0604030504040204" pitchFamily="34" charset="0"/>
                <a:ea typeface="Tahoma" panose="020B0604030504040204" pitchFamily="34" charset="0"/>
                <a:cs typeface="Tahoma" panose="020B0604030504040204" pitchFamily="34" charset="0"/>
              </a:rPr>
              <a:t>ecomovilidad</a:t>
            </a:r>
            <a:r>
              <a:rPr lang="es-ES" sz="2000" dirty="0">
                <a:latin typeface="Tahoma" panose="020B0604030504040204" pitchFamily="34" charset="0"/>
                <a:ea typeface="Tahoma" panose="020B0604030504040204" pitchFamily="34" charset="0"/>
                <a:cs typeface="Tahoma" panose="020B0604030504040204" pitchFamily="34" charset="0"/>
              </a:rPr>
              <a:t> e implementación de tecnología.</a:t>
            </a:r>
          </a:p>
          <a:p>
            <a:pPr algn="just"/>
            <a:endParaRPr lang="es-ES" sz="20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ES" sz="2000" dirty="0">
                <a:latin typeface="Tahoma" panose="020B0604030504040204" pitchFamily="34" charset="0"/>
                <a:ea typeface="Tahoma" panose="020B0604030504040204" pitchFamily="34" charset="0"/>
                <a:cs typeface="Tahoma" panose="020B0604030504040204" pitchFamily="34" charset="0"/>
              </a:rPr>
              <a:t>Generación de política de durante y post-pandemia (aforo, medidas de bioseguridad)</a:t>
            </a:r>
            <a:r>
              <a:rPr lang="es-ES" sz="2000" b="1" dirty="0">
                <a:latin typeface="Tahoma" panose="020B0604030504040204" pitchFamily="34" charset="0"/>
                <a:ea typeface="Tahoma" panose="020B0604030504040204" pitchFamily="34" charset="0"/>
                <a:cs typeface="Tahoma" panose="020B0604030504040204" pitchFamily="34" charset="0"/>
              </a:rPr>
              <a:t>.</a:t>
            </a:r>
          </a:p>
          <a:p>
            <a:pPr marL="285750" indent="-285750" algn="just">
              <a:buFont typeface="Arial" panose="020B0604020202020204" pitchFamily="34" charset="0"/>
              <a:buChar char="•"/>
            </a:pPr>
            <a:endParaRPr lang="es-ES"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ES" dirty="0">
                <a:latin typeface="Tahoma" panose="020B0604030504040204" pitchFamily="34" charset="0"/>
                <a:ea typeface="Tahoma" panose="020B0604030504040204" pitchFamily="34" charset="0"/>
                <a:cs typeface="Tahoma" panose="020B0604030504040204" pitchFamily="34" charset="0"/>
              </a:rPr>
              <a:t>Cumplimiento de indicadores de calidad dispuestos por ordenanza, además de la calificación de la norma </a:t>
            </a:r>
            <a:r>
              <a:rPr lang="es-ES">
                <a:latin typeface="Tahoma" panose="020B0604030504040204" pitchFamily="34" charset="0"/>
                <a:ea typeface="Tahoma" panose="020B0604030504040204" pitchFamily="34" charset="0"/>
                <a:cs typeface="Tahoma" panose="020B0604030504040204" pitchFamily="34" charset="0"/>
              </a:rPr>
              <a:t>de calidad ISO.</a:t>
            </a:r>
            <a:endParaRPr lang="es-ES"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endParaRPr lang="es-EC" dirty="0">
              <a:latin typeface="Tahoma" panose="020B0604030504040204" pitchFamily="34" charset="0"/>
              <a:ea typeface="Tahoma" panose="020B0604030504040204" pitchFamily="34" charset="0"/>
              <a:cs typeface="Tahoma" panose="020B0604030504040204" pitchFamily="34" charset="0"/>
            </a:endParaRPr>
          </a:p>
        </p:txBody>
      </p:sp>
      <p:pic>
        <p:nvPicPr>
          <p:cNvPr id="5" name="Imagen 4">
            <a:extLst>
              <a:ext uri="{FF2B5EF4-FFF2-40B4-BE49-F238E27FC236}">
                <a16:creationId xmlns:a16="http://schemas.microsoft.com/office/drawing/2014/main" id="{B7F4C806-1CBB-9648-BFBB-2D981E14D1CB}"/>
              </a:ext>
            </a:extLst>
          </p:cNvPr>
          <p:cNvPicPr>
            <a:picLocks noChangeAspect="1"/>
          </p:cNvPicPr>
          <p:nvPr/>
        </p:nvPicPr>
        <p:blipFill>
          <a:blip r:embed="rId3"/>
          <a:stretch>
            <a:fillRect/>
          </a:stretch>
        </p:blipFill>
        <p:spPr>
          <a:xfrm>
            <a:off x="211241" y="6255146"/>
            <a:ext cx="1125700" cy="602854"/>
          </a:xfrm>
          <a:prstGeom prst="rect">
            <a:avLst/>
          </a:prstGeom>
        </p:spPr>
      </p:pic>
    </p:spTree>
    <p:extLst>
      <p:ext uri="{BB962C8B-B14F-4D97-AF65-F5344CB8AC3E}">
        <p14:creationId xmlns:p14="http://schemas.microsoft.com/office/powerpoint/2010/main" val="254928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76D2D9-4A7A-AB4A-8E17-59BF7E49AE96}"/>
              </a:ext>
            </a:extLst>
          </p:cNvPr>
          <p:cNvSpPr txBox="1"/>
          <p:nvPr/>
        </p:nvSpPr>
        <p:spPr>
          <a:xfrm>
            <a:off x="318654" y="479213"/>
            <a:ext cx="8294147" cy="461665"/>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ANTECEDENTES </a:t>
            </a:r>
            <a:endParaRPr kumimoji="0" lang="es-EC" sz="2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a 1"/>
          <p:cNvGraphicFramePr/>
          <p:nvPr>
            <p:extLst>
              <p:ext uri="{D42A27DB-BD31-4B8C-83A1-F6EECF244321}">
                <p14:modId xmlns:p14="http://schemas.microsoft.com/office/powerpoint/2010/main" val="4161383284"/>
              </p:ext>
            </p:extLst>
          </p:nvPr>
        </p:nvGraphicFramePr>
        <p:xfrm>
          <a:off x="420913" y="879323"/>
          <a:ext cx="1004388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7B87F388-941F-9641-AE70-804AF883B961}"/>
              </a:ext>
            </a:extLst>
          </p:cNvPr>
          <p:cNvPicPr>
            <a:picLocks noChangeAspect="1"/>
          </p:cNvPicPr>
          <p:nvPr/>
        </p:nvPicPr>
        <p:blipFill>
          <a:blip r:embed="rId8"/>
          <a:stretch>
            <a:fillRect/>
          </a:stretch>
        </p:blipFill>
        <p:spPr>
          <a:xfrm>
            <a:off x="318654" y="6255146"/>
            <a:ext cx="1125700" cy="602854"/>
          </a:xfrm>
          <a:prstGeom prst="rect">
            <a:avLst/>
          </a:prstGeom>
        </p:spPr>
      </p:pic>
    </p:spTree>
    <p:extLst>
      <p:ext uri="{BB962C8B-B14F-4D97-AF65-F5344CB8AC3E}">
        <p14:creationId xmlns:p14="http://schemas.microsoft.com/office/powerpoint/2010/main" val="353572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7D53AF0-A4F9-DD4D-AEC0-91F090A0E100}"/>
              </a:ext>
            </a:extLst>
          </p:cNvPr>
          <p:cNvSpPr txBox="1"/>
          <p:nvPr/>
        </p:nvSpPr>
        <p:spPr>
          <a:xfrm>
            <a:off x="0" y="293180"/>
            <a:ext cx="7329055" cy="461665"/>
          </a:xfrm>
          <a:prstGeom prst="rect">
            <a:avLst/>
          </a:prstGeom>
          <a:solidFill>
            <a:schemeClr val="accent1">
              <a:lumMod val="75000"/>
            </a:schemeClr>
          </a:solidFill>
        </p:spPr>
        <p:txBody>
          <a:bodyPr wrap="square" rtlCol="0">
            <a:spAutoFit/>
          </a:bodyPr>
          <a:lstStyle/>
          <a:p>
            <a:pPr lvl="0"/>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Comparativa techo presupuestario histórico</a:t>
            </a:r>
            <a:endParaRPr lang="x-none"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a 4"/>
          <p:cNvGraphicFramePr>
            <a:graphicFrameLocks noGrp="1"/>
          </p:cNvGraphicFramePr>
          <p:nvPr>
            <p:extLst/>
          </p:nvPr>
        </p:nvGraphicFramePr>
        <p:xfrm>
          <a:off x="163722" y="1039019"/>
          <a:ext cx="8758208" cy="1826101"/>
        </p:xfrm>
        <a:graphic>
          <a:graphicData uri="http://schemas.openxmlformats.org/drawingml/2006/table">
            <a:tbl>
              <a:tblPr/>
              <a:tblGrid>
                <a:gridCol w="1890829">
                  <a:extLst>
                    <a:ext uri="{9D8B030D-6E8A-4147-A177-3AD203B41FA5}">
                      <a16:colId xmlns:a16="http://schemas.microsoft.com/office/drawing/2014/main" val="2239831189"/>
                    </a:ext>
                  </a:extLst>
                </a:gridCol>
                <a:gridCol w="2661140">
                  <a:extLst>
                    <a:ext uri="{9D8B030D-6E8A-4147-A177-3AD203B41FA5}">
                      <a16:colId xmlns:a16="http://schemas.microsoft.com/office/drawing/2014/main" val="3665504150"/>
                    </a:ext>
                  </a:extLst>
                </a:gridCol>
                <a:gridCol w="2586446">
                  <a:extLst>
                    <a:ext uri="{9D8B030D-6E8A-4147-A177-3AD203B41FA5}">
                      <a16:colId xmlns:a16="http://schemas.microsoft.com/office/drawing/2014/main" val="380292133"/>
                    </a:ext>
                  </a:extLst>
                </a:gridCol>
                <a:gridCol w="1619793">
                  <a:extLst>
                    <a:ext uri="{9D8B030D-6E8A-4147-A177-3AD203B41FA5}">
                      <a16:colId xmlns:a16="http://schemas.microsoft.com/office/drawing/2014/main" val="1206522447"/>
                    </a:ext>
                  </a:extLst>
                </a:gridCol>
              </a:tblGrid>
              <a:tr h="606901">
                <a:tc>
                  <a:txBody>
                    <a:bodyPr/>
                    <a:lstStyle/>
                    <a:p>
                      <a:pPr algn="ctr" fontAlgn="ctr"/>
                      <a:r>
                        <a:rPr lang="es-EC" sz="1800" b="1" i="0" u="none" strike="noStrike">
                          <a:solidFill>
                            <a:srgbClr val="000000"/>
                          </a:solidFill>
                          <a:effectLst/>
                          <a:latin typeface="Arial Narrow" panose="020B0606020202030204" pitchFamily="34" charset="0"/>
                        </a:rPr>
                        <a:t> AÑO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800" b="1" i="0" u="none" strike="noStrike">
                          <a:solidFill>
                            <a:srgbClr val="000000"/>
                          </a:solidFill>
                          <a:effectLst/>
                          <a:latin typeface="Arial Narrow" panose="020B0606020202030204" pitchFamily="34" charset="0"/>
                        </a:rPr>
                        <a:t> RECURSOS MUNICIPALES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800" b="1" i="0" u="none" strike="noStrike">
                          <a:solidFill>
                            <a:srgbClr val="000000"/>
                          </a:solidFill>
                          <a:effectLst/>
                          <a:latin typeface="Arial Narrow" panose="020B0606020202030204" pitchFamily="34" charset="0"/>
                        </a:rPr>
                        <a:t> RECURSOS PROPIOS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800" b="1" i="0" u="none" strike="noStrike">
                          <a:solidFill>
                            <a:srgbClr val="000000"/>
                          </a:solidFill>
                          <a:effectLst/>
                          <a:latin typeface="Arial Narrow" panose="020B0606020202030204" pitchFamily="34" charset="0"/>
                        </a:rPr>
                        <a: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19713917"/>
                  </a:ext>
                </a:extLst>
              </a:tr>
              <a:tr h="234506">
                <a:tc>
                  <a:txBody>
                    <a:bodyPr/>
                    <a:lstStyle/>
                    <a:p>
                      <a:pPr algn="ctr" fontAlgn="b"/>
                      <a:r>
                        <a:rPr lang="es-EC" sz="1600" b="0" i="0" u="none" strike="noStrike">
                          <a:solidFill>
                            <a:srgbClr val="000000"/>
                          </a:solidFill>
                          <a:effectLst/>
                          <a:latin typeface="Arial Narrow" panose="020B0606020202030204" pitchFamily="34" charset="0"/>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dirty="0">
                          <a:solidFill>
                            <a:srgbClr val="000000"/>
                          </a:solidFill>
                          <a:effectLst/>
                          <a:latin typeface="Arial Narrow" panose="020B0606020202030204" pitchFamily="34" charset="0"/>
                        </a:rPr>
                        <a:t>      44.641.100,00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a:solidFill>
                            <a:srgbClr val="000000"/>
                          </a:solidFill>
                          <a:effectLst/>
                          <a:latin typeface="Arial Narrow" panose="020B0606020202030204" pitchFamily="34" charset="0"/>
                        </a:rPr>
                        <a:t>                 54.993.247,42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a:solidFill>
                            <a:srgbClr val="000000"/>
                          </a:solidFill>
                          <a:effectLst/>
                          <a:latin typeface="Arial Narrow" panose="020B0606020202030204" pitchFamily="34" charset="0"/>
                        </a:rPr>
                        <a:t> 99.634.347,42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597662"/>
                  </a:ext>
                </a:extLst>
              </a:tr>
              <a:tr h="234506">
                <a:tc>
                  <a:txBody>
                    <a:bodyPr/>
                    <a:lstStyle/>
                    <a:p>
                      <a:pPr algn="ctr" fontAlgn="b"/>
                      <a:r>
                        <a:rPr lang="es-EC" sz="1600" b="0" i="0" u="none" strike="noStrike">
                          <a:solidFill>
                            <a:srgbClr val="000000"/>
                          </a:solidFill>
                          <a:effectLst/>
                          <a:latin typeface="Arial Narrow" panose="020B0606020202030204" pitchFamily="34" charset="0"/>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dirty="0">
                          <a:solidFill>
                            <a:srgbClr val="000000"/>
                          </a:solidFill>
                          <a:effectLst/>
                          <a:latin typeface="Arial Narrow" panose="020B0606020202030204" pitchFamily="34" charset="0"/>
                        </a:rPr>
                        <a:t>      48.333.916,04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dirty="0">
                          <a:solidFill>
                            <a:srgbClr val="000000"/>
                          </a:solidFill>
                          <a:effectLst/>
                          <a:latin typeface="Arial Narrow" panose="020B0606020202030204" pitchFamily="34" charset="0"/>
                        </a:rPr>
                        <a:t>                 46.652.023,53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a:solidFill>
                            <a:srgbClr val="000000"/>
                          </a:solidFill>
                          <a:effectLst/>
                          <a:latin typeface="Arial Narrow" panose="020B0606020202030204" pitchFamily="34" charset="0"/>
                        </a:rPr>
                        <a:t> 94.985.939,57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42431"/>
                  </a:ext>
                </a:extLst>
              </a:tr>
              <a:tr h="234506">
                <a:tc>
                  <a:txBody>
                    <a:bodyPr/>
                    <a:lstStyle/>
                    <a:p>
                      <a:pPr algn="ctr" fontAlgn="b"/>
                      <a:r>
                        <a:rPr lang="es-EC" sz="1600" b="0" i="0" u="none" strike="noStrike">
                          <a:solidFill>
                            <a:srgbClr val="000000"/>
                          </a:solidFill>
                          <a:effectLst/>
                          <a:latin typeface="Arial Narrow" panose="020B0606020202030204" pitchFamily="34" charset="0"/>
                        </a:rPr>
                        <a:t>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a:solidFill>
                            <a:srgbClr val="000000"/>
                          </a:solidFill>
                          <a:effectLst/>
                          <a:latin typeface="Arial Narrow" panose="020B0606020202030204" pitchFamily="34" charset="0"/>
                        </a:rPr>
                        <a:t>      44.000.000,00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dirty="0">
                          <a:solidFill>
                            <a:srgbClr val="000000"/>
                          </a:solidFill>
                          <a:effectLst/>
                          <a:latin typeface="Arial Narrow" panose="020B0606020202030204" pitchFamily="34" charset="0"/>
                        </a:rPr>
                        <a:t>                 44.595.919,74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a:solidFill>
                            <a:srgbClr val="000000"/>
                          </a:solidFill>
                          <a:effectLst/>
                          <a:latin typeface="Arial Narrow" panose="020B0606020202030204" pitchFamily="34" charset="0"/>
                        </a:rPr>
                        <a:t> 88.595.919,74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701554"/>
                  </a:ext>
                </a:extLst>
              </a:tr>
              <a:tr h="234506">
                <a:tc>
                  <a:txBody>
                    <a:bodyPr/>
                    <a:lstStyle/>
                    <a:p>
                      <a:pPr algn="ctr" fontAlgn="b"/>
                      <a:r>
                        <a:rPr lang="es-EC" sz="1600" b="0" i="0" u="none" strike="noStrike">
                          <a:solidFill>
                            <a:srgbClr val="000000"/>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a:solidFill>
                            <a:srgbClr val="000000"/>
                          </a:solidFill>
                          <a:effectLst/>
                          <a:latin typeface="Arial Narrow" panose="020B0606020202030204" pitchFamily="34" charset="0"/>
                        </a:rPr>
                        <a:t>      37.054.233,00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a:solidFill>
                            <a:srgbClr val="000000"/>
                          </a:solidFill>
                          <a:effectLst/>
                          <a:latin typeface="Arial Narrow" panose="020B0606020202030204" pitchFamily="34" charset="0"/>
                        </a:rPr>
                        <a:t>                 28.877.913,00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dirty="0">
                          <a:solidFill>
                            <a:srgbClr val="000000"/>
                          </a:solidFill>
                          <a:effectLst/>
                          <a:latin typeface="Arial Narrow" panose="020B0606020202030204" pitchFamily="34" charset="0"/>
                        </a:rPr>
                        <a:t> 65.932.146,00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886344"/>
                  </a:ext>
                </a:extLst>
              </a:tr>
              <a:tr h="234506">
                <a:tc>
                  <a:txBody>
                    <a:bodyPr/>
                    <a:lstStyle/>
                    <a:p>
                      <a:pPr algn="ctr" fontAlgn="b"/>
                      <a:r>
                        <a:rPr lang="es-EC" sz="1600" b="0" i="0" u="none" strike="noStrike">
                          <a:solidFill>
                            <a:srgbClr val="000000"/>
                          </a:solidFill>
                          <a:effectLst/>
                          <a:latin typeface="Arial Narrow" panose="020B0606020202030204" pitchFamily="34" charset="0"/>
                        </a:rPr>
                        <a:t>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a:solidFill>
                            <a:srgbClr val="000000"/>
                          </a:solidFill>
                          <a:effectLst/>
                          <a:latin typeface="Arial Narrow" panose="020B0606020202030204" pitchFamily="34" charset="0"/>
                        </a:rPr>
                        <a:t>      20.000.000,00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a:solidFill>
                            <a:srgbClr val="000000"/>
                          </a:solidFill>
                          <a:effectLst/>
                          <a:latin typeface="Arial Narrow" panose="020B0606020202030204" pitchFamily="34" charset="0"/>
                        </a:rPr>
                        <a:t>                 20.642.698,30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600" b="0" i="0" u="none" strike="noStrike" dirty="0">
                          <a:solidFill>
                            <a:srgbClr val="000000"/>
                          </a:solidFill>
                          <a:effectLst/>
                          <a:latin typeface="Arial Narrow" panose="020B0606020202030204" pitchFamily="34" charset="0"/>
                        </a:rPr>
                        <a:t> 40.642.698,30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165805"/>
                  </a:ext>
                </a:extLst>
              </a:tr>
            </a:tbl>
          </a:graphicData>
        </a:graphic>
      </p:graphicFrame>
      <p:graphicFrame>
        <p:nvGraphicFramePr>
          <p:cNvPr id="8" name="Gráfico 7">
            <a:extLst>
              <a:ext uri="{FF2B5EF4-FFF2-40B4-BE49-F238E27FC236}">
                <a16:creationId xmlns:a16="http://schemas.microsoft.com/office/drawing/2014/main" id="{00000000-0008-0000-0800-000003000000}"/>
              </a:ext>
            </a:extLst>
          </p:cNvPr>
          <p:cNvGraphicFramePr>
            <a:graphicFrameLocks/>
          </p:cNvGraphicFramePr>
          <p:nvPr>
            <p:extLst/>
          </p:nvPr>
        </p:nvGraphicFramePr>
        <p:xfrm>
          <a:off x="163722" y="3149293"/>
          <a:ext cx="11083398" cy="3081689"/>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p:cNvSpPr txBox="1"/>
          <p:nvPr/>
        </p:nvSpPr>
        <p:spPr>
          <a:xfrm>
            <a:off x="9434286" y="2218789"/>
            <a:ext cx="2423886" cy="646331"/>
          </a:xfrm>
          <a:prstGeom prst="rect">
            <a:avLst/>
          </a:prstGeom>
          <a:noFill/>
        </p:spPr>
        <p:txBody>
          <a:bodyPr wrap="square" rtlCol="0">
            <a:spAutoFit/>
          </a:bodyPr>
          <a:lstStyle/>
          <a:p>
            <a:r>
              <a:rPr lang="es-ES" dirty="0"/>
              <a:t>Reducción del 45% respecto al 2019</a:t>
            </a:r>
            <a:endParaRPr lang="es-EC" dirty="0"/>
          </a:p>
        </p:txBody>
      </p:sp>
    </p:spTree>
    <p:extLst>
      <p:ext uri="{BB962C8B-B14F-4D97-AF65-F5344CB8AC3E}">
        <p14:creationId xmlns:p14="http://schemas.microsoft.com/office/powerpoint/2010/main" val="3070190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0E79F29-1A80-4D37-9E64-4CFEBE2FA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359" y="1804160"/>
            <a:ext cx="7856893" cy="3116686"/>
          </a:xfrm>
          <a:prstGeom prst="rect">
            <a:avLst/>
          </a:prstGeom>
        </p:spPr>
      </p:pic>
      <p:pic>
        <p:nvPicPr>
          <p:cNvPr id="7" name="Imagen 6">
            <a:extLst>
              <a:ext uri="{FF2B5EF4-FFF2-40B4-BE49-F238E27FC236}">
                <a16:creationId xmlns:a16="http://schemas.microsoft.com/office/drawing/2014/main" id="{03A0117B-54CD-4CA3-8572-301AA0019A2F}"/>
              </a:ext>
            </a:extLst>
          </p:cNvPr>
          <p:cNvPicPr>
            <a:picLocks noChangeAspect="1"/>
          </p:cNvPicPr>
          <p:nvPr/>
        </p:nvPicPr>
        <p:blipFill rotWithShape="1">
          <a:blip r:embed="rId3">
            <a:extLst>
              <a:ext uri="{28A0092B-C50C-407E-A947-70E740481C1C}">
                <a14:useLocalDpi xmlns:a14="http://schemas.microsoft.com/office/drawing/2010/main" val="0"/>
              </a:ext>
            </a:extLst>
          </a:blip>
          <a:srcRect t="53583" r="30361" b="-13537"/>
          <a:stretch/>
        </p:blipFill>
        <p:spPr>
          <a:xfrm>
            <a:off x="3781327" y="5446643"/>
            <a:ext cx="4209736" cy="821635"/>
          </a:xfrm>
          <a:prstGeom prst="rect">
            <a:avLst/>
          </a:prstGeom>
        </p:spPr>
      </p:pic>
      <p:pic>
        <p:nvPicPr>
          <p:cNvPr id="9" name="Imagen 8">
            <a:extLst>
              <a:ext uri="{FF2B5EF4-FFF2-40B4-BE49-F238E27FC236}">
                <a16:creationId xmlns:a16="http://schemas.microsoft.com/office/drawing/2014/main" id="{AAEFB284-1EAF-4DFF-9F19-760574E7C02B}"/>
              </a:ext>
            </a:extLst>
          </p:cNvPr>
          <p:cNvPicPr>
            <a:picLocks noChangeAspect="1"/>
          </p:cNvPicPr>
          <p:nvPr/>
        </p:nvPicPr>
        <p:blipFill rotWithShape="1">
          <a:blip r:embed="rId3">
            <a:extLst>
              <a:ext uri="{28A0092B-C50C-407E-A947-70E740481C1C}">
                <a14:useLocalDpi xmlns:a14="http://schemas.microsoft.com/office/drawing/2010/main" val="0"/>
              </a:ext>
            </a:extLst>
          </a:blip>
          <a:srcRect l="71678" t="23978" b="20197"/>
          <a:stretch/>
        </p:blipFill>
        <p:spPr>
          <a:xfrm>
            <a:off x="8773483" y="5293229"/>
            <a:ext cx="1789044" cy="799459"/>
          </a:xfrm>
          <a:prstGeom prst="rect">
            <a:avLst/>
          </a:prstGeom>
        </p:spPr>
      </p:pic>
      <p:sp>
        <p:nvSpPr>
          <p:cNvPr id="11" name="CuadroTexto 10">
            <a:extLst>
              <a:ext uri="{FF2B5EF4-FFF2-40B4-BE49-F238E27FC236}">
                <a16:creationId xmlns:a16="http://schemas.microsoft.com/office/drawing/2014/main" id="{E4EEECD3-D591-4DFA-8988-A540084A704D}"/>
              </a:ext>
            </a:extLst>
          </p:cNvPr>
          <p:cNvSpPr txBox="1"/>
          <p:nvPr/>
        </p:nvSpPr>
        <p:spPr>
          <a:xfrm>
            <a:off x="142391" y="275898"/>
            <a:ext cx="5260882" cy="523220"/>
          </a:xfrm>
          <a:prstGeom prst="rect">
            <a:avLst/>
          </a:prstGeom>
          <a:solidFill>
            <a:schemeClr val="accent1">
              <a:lumMod val="75000"/>
            </a:schemeClr>
          </a:solidFill>
        </p:spPr>
        <p:txBody>
          <a:bodyPr wrap="square" rtlCol="0">
            <a:spAutoFit/>
          </a:bodyPr>
          <a:lstStyle/>
          <a:p>
            <a:pPr lvl="0" algn="ctr"/>
            <a:r>
              <a:rPr lang="es-419" sz="2800" b="1" dirty="0">
                <a:solidFill>
                  <a:schemeClr val="bg1"/>
                </a:solidFill>
                <a:latin typeface="Tahoma" panose="020B0604030504040204" pitchFamily="34" charset="0"/>
                <a:ea typeface="Tahoma" panose="020B0604030504040204" pitchFamily="34" charset="0"/>
                <a:cs typeface="Tahoma" panose="020B0604030504040204" pitchFamily="34" charset="0"/>
              </a:rPr>
              <a:t>Presupuesto 2020</a:t>
            </a:r>
          </a:p>
        </p:txBody>
      </p:sp>
      <p:pic>
        <p:nvPicPr>
          <p:cNvPr id="6" name="Imagen 5">
            <a:extLst>
              <a:ext uri="{FF2B5EF4-FFF2-40B4-BE49-F238E27FC236}">
                <a16:creationId xmlns:a16="http://schemas.microsoft.com/office/drawing/2014/main" id="{317CA9CC-DF4A-F746-B8F5-526A92B3C4A4}"/>
              </a:ext>
            </a:extLst>
          </p:cNvPr>
          <p:cNvPicPr>
            <a:picLocks noChangeAspect="1"/>
          </p:cNvPicPr>
          <p:nvPr/>
        </p:nvPicPr>
        <p:blipFill>
          <a:blip r:embed="rId4"/>
          <a:stretch>
            <a:fillRect/>
          </a:stretch>
        </p:blipFill>
        <p:spPr>
          <a:xfrm>
            <a:off x="142391" y="6092688"/>
            <a:ext cx="1125700" cy="602854"/>
          </a:xfrm>
          <a:prstGeom prst="rect">
            <a:avLst/>
          </a:prstGeom>
        </p:spPr>
      </p:pic>
    </p:spTree>
    <p:extLst>
      <p:ext uri="{BB962C8B-B14F-4D97-AF65-F5344CB8AC3E}">
        <p14:creationId xmlns:p14="http://schemas.microsoft.com/office/powerpoint/2010/main" val="822600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3186" y="885826"/>
            <a:ext cx="7901214" cy="476704"/>
          </a:xfrm>
          <a:solidFill>
            <a:schemeClr val="accent1">
              <a:lumMod val="75000"/>
            </a:schemeClr>
          </a:solidFill>
        </p:spPr>
        <p:txBody>
          <a:bodyPr>
            <a:normAutofit/>
          </a:bodyPr>
          <a:lstStyle/>
          <a:p>
            <a:pPr 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Parámetros formulación presupuesto 2021</a:t>
            </a:r>
            <a:endParaRPr lang="es-EC"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ángulo 5"/>
          <p:cNvSpPr/>
          <p:nvPr/>
        </p:nvSpPr>
        <p:spPr>
          <a:xfrm>
            <a:off x="1115786" y="2334150"/>
            <a:ext cx="10258796" cy="4431983"/>
          </a:xfrm>
          <a:prstGeom prst="rect">
            <a:avLst/>
          </a:prstGeom>
        </p:spPr>
        <p:txBody>
          <a:bodyPr wrap="square">
            <a:spAutoFit/>
          </a:bodyPr>
          <a:lstStyle/>
          <a:p>
            <a:pPr algn="just"/>
            <a:r>
              <a:rPr lang="es-EC" sz="2400" dirty="0">
                <a:latin typeface="Tahoma" panose="020B0604030504040204" pitchFamily="34" charset="0"/>
                <a:ea typeface="Tahoma" panose="020B0604030504040204" pitchFamily="34" charset="0"/>
                <a:cs typeface="Tahoma" panose="020B0604030504040204" pitchFamily="34" charset="0"/>
              </a:rPr>
              <a:t>La EPMTPQ generó el levantamiento de necesidades 2021, que ascendió </a:t>
            </a:r>
            <a:r>
              <a:rPr lang="es-EC" sz="2400" b="1" dirty="0">
                <a:latin typeface="Tahoma" panose="020B0604030504040204" pitchFamily="34" charset="0"/>
                <a:ea typeface="Tahoma" panose="020B0604030504040204" pitchFamily="34" charset="0"/>
                <a:cs typeface="Tahoma" panose="020B0604030504040204" pitchFamily="34" charset="0"/>
              </a:rPr>
              <a:t>a USD 95.358.292,00</a:t>
            </a:r>
            <a:r>
              <a:rPr lang="es-EC" sz="2400" dirty="0">
                <a:latin typeface="Tahoma" panose="020B0604030504040204" pitchFamily="34" charset="0"/>
                <a:ea typeface="Tahoma" panose="020B0604030504040204" pitchFamily="34" charset="0"/>
                <a:cs typeface="Tahoma" panose="020B0604030504040204" pitchFamily="34" charset="0"/>
              </a:rPr>
              <a:t>, valores enmarcados en base a techos históricos. Las directrices programáticas y presupuestarias, establecen que los planes se ajustarán a los techos presupuestarios establecidos para los diferentes sectores.</a:t>
            </a:r>
          </a:p>
          <a:p>
            <a:pPr algn="just"/>
            <a:endParaRPr lang="es-EC" sz="2400" dirty="0">
              <a:latin typeface="Tahoma" panose="020B0604030504040204" pitchFamily="34" charset="0"/>
              <a:ea typeface="Tahoma" panose="020B0604030504040204" pitchFamily="34" charset="0"/>
              <a:cs typeface="Tahoma" panose="020B0604030504040204" pitchFamily="34" charset="0"/>
            </a:endParaRPr>
          </a:p>
          <a:p>
            <a:pPr algn="just"/>
            <a:r>
              <a:rPr lang="es-EC" sz="2400" dirty="0">
                <a:latin typeface="Tahoma" panose="020B0604030504040204" pitchFamily="34" charset="0"/>
                <a:ea typeface="Tahoma" panose="020B0604030504040204" pitchFamily="34" charset="0"/>
                <a:cs typeface="Tahoma" panose="020B0604030504040204" pitchFamily="34" charset="0"/>
              </a:rPr>
              <a:t>Se desarrolló un ejercicio de máxima priorización: </a:t>
            </a:r>
            <a:r>
              <a:rPr lang="es-EC"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reducir al mínimo los gastos empresariales, se deja de lado proyectos de infraestructura, consultorías, optimización del gasto corriente, se observan restricciones económicas 2020. </a:t>
            </a:r>
          </a:p>
          <a:p>
            <a:pPr algn="just"/>
            <a:endParaRPr lang="es-ES" sz="2400" dirty="0">
              <a:latin typeface="Tahoma" panose="020B0604030504040204" pitchFamily="34" charset="0"/>
              <a:ea typeface="Tahoma" panose="020B0604030504040204" pitchFamily="34" charset="0"/>
              <a:cs typeface="Tahoma" panose="020B0604030504040204" pitchFamily="34" charset="0"/>
            </a:endParaRPr>
          </a:p>
          <a:p>
            <a:endParaRPr lang="es-EC" dirty="0">
              <a:latin typeface="Tahoma" panose="020B0604030504040204" pitchFamily="34" charset="0"/>
              <a:ea typeface="Tahoma" panose="020B0604030504040204" pitchFamily="34" charset="0"/>
              <a:cs typeface="Tahoma" panose="020B0604030504040204" pitchFamily="34" charset="0"/>
            </a:endParaRPr>
          </a:p>
        </p:txBody>
      </p:sp>
      <p:pic>
        <p:nvPicPr>
          <p:cNvPr id="5" name="Imagen 4">
            <a:extLst>
              <a:ext uri="{FF2B5EF4-FFF2-40B4-BE49-F238E27FC236}">
                <a16:creationId xmlns:a16="http://schemas.microsoft.com/office/drawing/2014/main" id="{DDE016C0-EE89-274D-B93E-8B4E8E169B67}"/>
              </a:ext>
            </a:extLst>
          </p:cNvPr>
          <p:cNvPicPr>
            <a:picLocks noChangeAspect="1"/>
          </p:cNvPicPr>
          <p:nvPr/>
        </p:nvPicPr>
        <p:blipFill>
          <a:blip r:embed="rId2"/>
          <a:stretch>
            <a:fillRect/>
          </a:stretch>
        </p:blipFill>
        <p:spPr>
          <a:xfrm>
            <a:off x="531586" y="5979344"/>
            <a:ext cx="1125700" cy="602854"/>
          </a:xfrm>
          <a:prstGeom prst="rect">
            <a:avLst/>
          </a:prstGeom>
        </p:spPr>
      </p:pic>
    </p:spTree>
    <p:extLst>
      <p:ext uri="{BB962C8B-B14F-4D97-AF65-F5344CB8AC3E}">
        <p14:creationId xmlns:p14="http://schemas.microsoft.com/office/powerpoint/2010/main" val="2727936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095D198D-79E7-4A4D-B771-097091601B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809" y="-63415"/>
            <a:ext cx="12727619" cy="7020000"/>
          </a:xfrm>
          <a:prstGeom prst="rect">
            <a:avLst/>
          </a:prstGeom>
        </p:spPr>
      </p:pic>
      <p:sp>
        <p:nvSpPr>
          <p:cNvPr id="2" name="CuadroTexto 1">
            <a:extLst>
              <a:ext uri="{FF2B5EF4-FFF2-40B4-BE49-F238E27FC236}">
                <a16:creationId xmlns:a16="http://schemas.microsoft.com/office/drawing/2014/main" id="{D70F3AF3-8C67-4791-9563-E10FA1EDC9CE}"/>
              </a:ext>
            </a:extLst>
          </p:cNvPr>
          <p:cNvSpPr txBox="1"/>
          <p:nvPr/>
        </p:nvSpPr>
        <p:spPr>
          <a:xfrm>
            <a:off x="154748" y="442014"/>
            <a:ext cx="6913317" cy="830997"/>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2800" b="1" noProof="0" dirty="0">
                <a:solidFill>
                  <a:schemeClr val="bg1"/>
                </a:solidFill>
                <a:latin typeface="Tahoma" panose="020B0604030504040204" pitchFamily="34" charset="0"/>
                <a:ea typeface="Tahoma" panose="020B0604030504040204" pitchFamily="34" charset="0"/>
                <a:cs typeface="Tahoma" panose="020B0604030504040204" pitchFamily="34" charset="0"/>
              </a:rPr>
              <a:t>Cumplimiento Resolución Nro. A-049</a:t>
            </a:r>
            <a:endParaRPr kumimoji="0" lang="es-419" sz="2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20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Reducción al Presupuesto </a:t>
            </a:r>
          </a:p>
        </p:txBody>
      </p:sp>
      <p:pic>
        <p:nvPicPr>
          <p:cNvPr id="4" name="Imagen 3">
            <a:extLst>
              <a:ext uri="{FF2B5EF4-FFF2-40B4-BE49-F238E27FC236}">
                <a16:creationId xmlns:a16="http://schemas.microsoft.com/office/drawing/2014/main" id="{71E56B6E-4A61-C844-836F-8BAB5D264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4" y="1737358"/>
            <a:ext cx="11520000" cy="4754880"/>
          </a:xfrm>
          <a:prstGeom prst="rect">
            <a:avLst/>
          </a:prstGeom>
        </p:spPr>
      </p:pic>
    </p:spTree>
    <p:extLst>
      <p:ext uri="{BB962C8B-B14F-4D97-AF65-F5344CB8AC3E}">
        <p14:creationId xmlns:p14="http://schemas.microsoft.com/office/powerpoint/2010/main" val="248956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a:spLocks noGrp="1"/>
          </p:cNvSpPr>
          <p:nvPr>
            <p:ph idx="1"/>
          </p:nvPr>
        </p:nvSpPr>
        <p:spPr>
          <a:xfrm>
            <a:off x="531586" y="1726268"/>
            <a:ext cx="11466450" cy="4738031"/>
          </a:xfrm>
        </p:spPr>
        <p:txBody>
          <a:bodyPr>
            <a:normAutofit/>
          </a:bodyPr>
          <a:lstStyle/>
          <a:p>
            <a:pPr>
              <a:buFont typeface="Wingdings" pitchFamily="2" charset="2"/>
              <a:buChar char="ü"/>
            </a:pPr>
            <a:r>
              <a:rPr lang="es-ES" sz="2200" dirty="0">
                <a:latin typeface="Tahoma" panose="020B0604030504040204" pitchFamily="34" charset="0"/>
                <a:ea typeface="Tahoma" panose="020B0604030504040204" pitchFamily="34" charset="0"/>
                <a:cs typeface="Tahoma" panose="020B0604030504040204" pitchFamily="34" charset="0"/>
              </a:rPr>
              <a:t>Ajustes al presupuesto 2020: 43%</a:t>
            </a:r>
          </a:p>
          <a:p>
            <a:pPr>
              <a:buFont typeface="Wingdings" pitchFamily="2" charset="2"/>
              <a:buChar char="ü"/>
            </a:pPr>
            <a:r>
              <a:rPr lang="es-ES" sz="2200" dirty="0">
                <a:latin typeface="Tahoma" panose="020B0604030504040204" pitchFamily="34" charset="0"/>
                <a:ea typeface="Tahoma" panose="020B0604030504040204" pitchFamily="34" charset="0"/>
                <a:cs typeface="Tahoma" panose="020B0604030504040204" pitchFamily="34" charset="0"/>
              </a:rPr>
              <a:t>Se ha puesto en marcha el Proceso de reestructuración de la Empresa (Diciembre 2020).</a:t>
            </a:r>
          </a:p>
          <a:p>
            <a:pPr>
              <a:buFont typeface="Wingdings" pitchFamily="2" charset="2"/>
              <a:buChar char="ü"/>
            </a:pPr>
            <a:r>
              <a:rPr lang="es-ES" sz="2200" b="1" dirty="0">
                <a:latin typeface="Tahoma" panose="020B0604030504040204" pitchFamily="34" charset="0"/>
                <a:ea typeface="Tahoma" panose="020B0604030504040204" pitchFamily="34" charset="0"/>
                <a:cs typeface="Tahoma" panose="020B0604030504040204" pitchFamily="34" charset="0"/>
              </a:rPr>
              <a:t>Se aprobó la nueva escala salarial del jerárquico superior.</a:t>
            </a:r>
          </a:p>
          <a:p>
            <a:pPr>
              <a:buFont typeface="Wingdings" pitchFamily="2" charset="2"/>
              <a:buChar char="ü"/>
            </a:pPr>
            <a:r>
              <a:rPr lang="es-ES" sz="2200" dirty="0">
                <a:latin typeface="Tahoma" panose="020B0604030504040204" pitchFamily="34" charset="0"/>
                <a:ea typeface="Tahoma" panose="020B0604030504040204" pitchFamily="34" charset="0"/>
                <a:cs typeface="Tahoma" panose="020B0604030504040204" pitchFamily="34" charset="0"/>
              </a:rPr>
              <a:t>Búsqueda de ingresos no operacionales: </a:t>
            </a:r>
          </a:p>
          <a:p>
            <a:pPr lvl="1"/>
            <a:r>
              <a:rPr lang="es-ES" sz="2000" b="1" dirty="0">
                <a:latin typeface="Tahoma" panose="020B0604030504040204" pitchFamily="34" charset="0"/>
                <a:ea typeface="Tahoma" panose="020B0604030504040204" pitchFamily="34" charset="0"/>
                <a:cs typeface="Tahoma" panose="020B0604030504040204" pitchFamily="34" charset="0"/>
              </a:rPr>
              <a:t>Plan de sostenibilidad </a:t>
            </a:r>
            <a:r>
              <a:rPr lang="es-EC" sz="2000" b="1" dirty="0">
                <a:latin typeface="Tahoma" panose="020B0604030504040204" pitchFamily="34" charset="0"/>
                <a:ea typeface="Tahoma" panose="020B0604030504040204" pitchFamily="34" charset="0"/>
                <a:cs typeface="Tahoma" panose="020B0604030504040204" pitchFamily="34" charset="0"/>
              </a:rPr>
              <a:t>- diversificar servicios y nuevas líneas de negocio</a:t>
            </a:r>
          </a:p>
          <a:p>
            <a:pPr lvl="1"/>
            <a:r>
              <a:rPr lang="es-ES" sz="2000" b="1" dirty="0">
                <a:latin typeface="Tahoma" panose="020B0604030504040204" pitchFamily="34" charset="0"/>
                <a:ea typeface="Tahoma" panose="020B0604030504040204" pitchFamily="34" charset="0"/>
                <a:cs typeface="Tahoma" panose="020B0604030504040204" pitchFamily="34" charset="0"/>
              </a:rPr>
              <a:t>Ingresos por canjes publicitarios para proyectos de infraestructura.</a:t>
            </a:r>
          </a:p>
          <a:p>
            <a:pPr lvl="1"/>
            <a:r>
              <a:rPr lang="es-ES" sz="2000" b="1" dirty="0" err="1">
                <a:latin typeface="Tahoma" panose="020B0604030504040204" pitchFamily="34" charset="0"/>
                <a:ea typeface="Tahoma" panose="020B0604030504040204" pitchFamily="34" charset="0"/>
                <a:cs typeface="Tahoma" panose="020B0604030504040204" pitchFamily="34" charset="0"/>
              </a:rPr>
              <a:t>Chatarrización</a:t>
            </a:r>
            <a:r>
              <a:rPr lang="es-ES" sz="2000" b="1" dirty="0">
                <a:latin typeface="Tahoma" panose="020B0604030504040204" pitchFamily="34" charset="0"/>
                <a:ea typeface="Tahoma" panose="020B0604030504040204" pitchFamily="34" charset="0"/>
                <a:cs typeface="Tahoma" panose="020B0604030504040204" pitchFamily="34" charset="0"/>
              </a:rPr>
              <a:t> de unidades. </a:t>
            </a:r>
          </a:p>
          <a:p>
            <a:pPr marL="342900" lvl="1" indent="-342900">
              <a:spcBef>
                <a:spcPts val="1000"/>
              </a:spcBef>
              <a:buFont typeface="Wingdings" pitchFamily="2" charset="2"/>
              <a:buChar char="ü"/>
            </a:pPr>
            <a:r>
              <a:rPr lang="es-ES" sz="2200" dirty="0">
                <a:latin typeface="Tahoma" panose="020B0604030504040204" pitchFamily="34" charset="0"/>
                <a:ea typeface="Tahoma" panose="020B0604030504040204" pitchFamily="34" charset="0"/>
                <a:cs typeface="Tahoma" panose="020B0604030504040204" pitchFamily="34" charset="0"/>
              </a:rPr>
              <a:t>Secretaría de Movilidad para socializar la necesidad de dar continuidad al servicio. </a:t>
            </a:r>
          </a:p>
          <a:p>
            <a:pPr marL="342900" lvl="1" indent="-342900">
              <a:spcBef>
                <a:spcPts val="1000"/>
              </a:spcBef>
              <a:buFont typeface="Wingdings" pitchFamily="2" charset="2"/>
              <a:buChar char="ü"/>
            </a:pPr>
            <a:r>
              <a:rPr lang="es-ES" sz="2200" dirty="0">
                <a:latin typeface="Tahoma" panose="020B0604030504040204" pitchFamily="34" charset="0"/>
                <a:ea typeface="Tahoma" panose="020B0604030504040204" pitchFamily="34" charset="0"/>
                <a:cs typeface="Tahoma" panose="020B0604030504040204" pitchFamily="34" charset="0"/>
              </a:rPr>
              <a:t>Conocimiento del Directorio de la Empresa Propuesta POA 2021.</a:t>
            </a:r>
            <a:endParaRPr lang="es-EC" sz="2200" dirty="0">
              <a:latin typeface="Tahoma" panose="020B0604030504040204" pitchFamily="34" charset="0"/>
              <a:ea typeface="Tahoma" panose="020B0604030504040204" pitchFamily="34" charset="0"/>
              <a:cs typeface="Tahoma" panose="020B0604030504040204" pitchFamily="34" charset="0"/>
            </a:endParaRPr>
          </a:p>
          <a:p>
            <a:pPr lvl="1"/>
            <a:endParaRPr lang="es-ES" sz="1000" dirty="0">
              <a:latin typeface="Tahoma" panose="020B0604030504040204" pitchFamily="34" charset="0"/>
              <a:ea typeface="Tahoma" panose="020B0604030504040204" pitchFamily="34" charset="0"/>
              <a:cs typeface="Tahoma" panose="020B0604030504040204" pitchFamily="34" charset="0"/>
            </a:endParaRPr>
          </a:p>
        </p:txBody>
      </p:sp>
      <p:sp>
        <p:nvSpPr>
          <p:cNvPr id="7" name="Título 1">
            <a:extLst>
              <a:ext uri="{FF2B5EF4-FFF2-40B4-BE49-F238E27FC236}">
                <a16:creationId xmlns:a16="http://schemas.microsoft.com/office/drawing/2014/main" id="{87932EBB-26F4-2446-85C6-239C9C1B623E}"/>
              </a:ext>
            </a:extLst>
          </p:cNvPr>
          <p:cNvSpPr txBox="1">
            <a:spLocks/>
          </p:cNvSpPr>
          <p:nvPr/>
        </p:nvSpPr>
        <p:spPr>
          <a:xfrm>
            <a:off x="531586" y="833872"/>
            <a:ext cx="7767287" cy="476704"/>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Parámetros formulación presupuesto 2021</a:t>
            </a:r>
            <a:endParaRPr lang="es-EC"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Imagen 9">
            <a:extLst>
              <a:ext uri="{FF2B5EF4-FFF2-40B4-BE49-F238E27FC236}">
                <a16:creationId xmlns:a16="http://schemas.microsoft.com/office/drawing/2014/main" id="{60135D1E-C977-EC4C-A9F8-BCF0D26E7976}"/>
              </a:ext>
            </a:extLst>
          </p:cNvPr>
          <p:cNvPicPr>
            <a:picLocks noChangeAspect="1"/>
          </p:cNvPicPr>
          <p:nvPr/>
        </p:nvPicPr>
        <p:blipFill>
          <a:blip r:embed="rId2"/>
          <a:stretch>
            <a:fillRect/>
          </a:stretch>
        </p:blipFill>
        <p:spPr>
          <a:xfrm>
            <a:off x="531586" y="5979344"/>
            <a:ext cx="1125700" cy="602854"/>
          </a:xfrm>
          <a:prstGeom prst="rect">
            <a:avLst/>
          </a:prstGeom>
        </p:spPr>
      </p:pic>
    </p:spTree>
    <p:extLst>
      <p:ext uri="{BB962C8B-B14F-4D97-AF65-F5344CB8AC3E}">
        <p14:creationId xmlns:p14="http://schemas.microsoft.com/office/powerpoint/2010/main" val="4216373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ector recto 34">
            <a:extLst>
              <a:ext uri="{FF2B5EF4-FFF2-40B4-BE49-F238E27FC236}">
                <a16:creationId xmlns:a16="http://schemas.microsoft.com/office/drawing/2014/main" id="{41C4EB85-D6E2-F14C-B6FA-445F2ECA5B78}"/>
              </a:ext>
            </a:extLst>
          </p:cNvPr>
          <p:cNvCxnSpPr>
            <a:cxnSpLocks/>
          </p:cNvCxnSpPr>
          <p:nvPr/>
        </p:nvCxnSpPr>
        <p:spPr>
          <a:xfrm flipH="1">
            <a:off x="8877416" y="4968062"/>
            <a:ext cx="152392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Conector recto 31">
            <a:extLst>
              <a:ext uri="{FF2B5EF4-FFF2-40B4-BE49-F238E27FC236}">
                <a16:creationId xmlns:a16="http://schemas.microsoft.com/office/drawing/2014/main" id="{96C997CF-4AF2-F847-9D06-447BD4F101C9}"/>
              </a:ext>
            </a:extLst>
          </p:cNvPr>
          <p:cNvCxnSpPr>
            <a:cxnSpLocks/>
          </p:cNvCxnSpPr>
          <p:nvPr/>
        </p:nvCxnSpPr>
        <p:spPr>
          <a:xfrm flipH="1">
            <a:off x="1673427" y="4968062"/>
            <a:ext cx="1523929"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Marcador de contenido 2">
            <a:extLst>
              <a:ext uri="{FF2B5EF4-FFF2-40B4-BE49-F238E27FC236}">
                <a16:creationId xmlns:a16="http://schemas.microsoft.com/office/drawing/2014/main" id="{20D12E88-B982-D041-969D-951795F4A026}"/>
              </a:ext>
            </a:extLst>
          </p:cNvPr>
          <p:cNvSpPr txBox="1">
            <a:spLocks/>
          </p:cNvSpPr>
          <p:nvPr/>
        </p:nvSpPr>
        <p:spPr bwMode="auto">
          <a:xfrm>
            <a:off x="142391" y="335758"/>
            <a:ext cx="6246052" cy="551669"/>
          </a:xfrm>
          <a:prstGeom prst="rect">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altLang="es-EC" b="1" dirty="0">
                <a:solidFill>
                  <a:schemeClr val="bg1"/>
                </a:solidFill>
                <a:latin typeface="Tahoma" panose="020B0604030504040204" pitchFamily="34" charset="0"/>
                <a:ea typeface="Tahoma" panose="020B0604030504040204" pitchFamily="34" charset="0"/>
                <a:cs typeface="Tahoma" panose="020B0604030504040204" pitchFamily="34" charset="0"/>
              </a:rPr>
              <a:t>Ejes Estratégicos de la Gestión</a:t>
            </a:r>
          </a:p>
          <a:p>
            <a:endParaRPr lang="es-EC"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n 6">
            <a:extLst>
              <a:ext uri="{FF2B5EF4-FFF2-40B4-BE49-F238E27FC236}">
                <a16:creationId xmlns:a16="http://schemas.microsoft.com/office/drawing/2014/main" id="{7DDF9083-934F-B04F-ACE7-E46B6F61404B}"/>
              </a:ext>
            </a:extLst>
          </p:cNvPr>
          <p:cNvPicPr>
            <a:picLocks noChangeAspect="1"/>
          </p:cNvPicPr>
          <p:nvPr/>
        </p:nvPicPr>
        <p:blipFill>
          <a:blip r:embed="rId2"/>
          <a:stretch>
            <a:fillRect/>
          </a:stretch>
        </p:blipFill>
        <p:spPr>
          <a:xfrm>
            <a:off x="2842740" y="1167712"/>
            <a:ext cx="5868773" cy="5487683"/>
          </a:xfrm>
          <a:prstGeom prst="rect">
            <a:avLst/>
          </a:prstGeom>
        </p:spPr>
      </p:pic>
      <p:sp>
        <p:nvSpPr>
          <p:cNvPr id="24" name="Rectángulo redondeado 23">
            <a:extLst>
              <a:ext uri="{FF2B5EF4-FFF2-40B4-BE49-F238E27FC236}">
                <a16:creationId xmlns:a16="http://schemas.microsoft.com/office/drawing/2014/main" id="{ECB16571-4718-6544-B4D4-A8F510EBB562}"/>
              </a:ext>
            </a:extLst>
          </p:cNvPr>
          <p:cNvSpPr/>
          <p:nvPr/>
        </p:nvSpPr>
        <p:spPr>
          <a:xfrm>
            <a:off x="4666742" y="2346540"/>
            <a:ext cx="2302468" cy="646330"/>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a:latin typeface="Tahoma" panose="020B0604030504040204" pitchFamily="34" charset="0"/>
                <a:ea typeface="Tahoma" panose="020B0604030504040204" pitchFamily="34" charset="0"/>
                <a:cs typeface="Tahoma" panose="020B0604030504040204" pitchFamily="34" charset="0"/>
              </a:rPr>
              <a:t>Tecnología y Modernización</a:t>
            </a:r>
            <a:endParaRPr lang="es-EC" sz="2000" b="1" dirty="0">
              <a:latin typeface="Tahoma" panose="020B0604030504040204" pitchFamily="34" charset="0"/>
              <a:ea typeface="Tahoma" panose="020B0604030504040204" pitchFamily="34" charset="0"/>
              <a:cs typeface="Tahoma" panose="020B0604030504040204" pitchFamily="34" charset="0"/>
            </a:endParaRPr>
          </a:p>
        </p:txBody>
      </p:sp>
      <p:sp>
        <p:nvSpPr>
          <p:cNvPr id="25" name="Rectángulo redondeado 24">
            <a:extLst>
              <a:ext uri="{FF2B5EF4-FFF2-40B4-BE49-F238E27FC236}">
                <a16:creationId xmlns:a16="http://schemas.microsoft.com/office/drawing/2014/main" id="{0EF15A0D-75A9-5947-BB0B-E2943E234B81}"/>
              </a:ext>
            </a:extLst>
          </p:cNvPr>
          <p:cNvSpPr/>
          <p:nvPr/>
        </p:nvSpPr>
        <p:spPr>
          <a:xfrm>
            <a:off x="7076310" y="4595470"/>
            <a:ext cx="2146626" cy="646330"/>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a:latin typeface="Tahoma" panose="020B0604030504040204" pitchFamily="34" charset="0"/>
                <a:ea typeface="Tahoma" panose="020B0604030504040204" pitchFamily="34" charset="0"/>
                <a:cs typeface="Tahoma" panose="020B0604030504040204" pitchFamily="34" charset="0"/>
              </a:rPr>
              <a:t>Servicio al Usuario</a:t>
            </a:r>
            <a:endParaRPr lang="es-EC" sz="2000" b="1" dirty="0">
              <a:latin typeface="Tahoma" panose="020B0604030504040204" pitchFamily="34" charset="0"/>
              <a:ea typeface="Tahoma" panose="020B0604030504040204" pitchFamily="34" charset="0"/>
              <a:cs typeface="Tahoma" panose="020B0604030504040204" pitchFamily="34" charset="0"/>
            </a:endParaRPr>
          </a:p>
        </p:txBody>
      </p:sp>
      <p:sp>
        <p:nvSpPr>
          <p:cNvPr id="26" name="Rectángulo redondeado 25">
            <a:extLst>
              <a:ext uri="{FF2B5EF4-FFF2-40B4-BE49-F238E27FC236}">
                <a16:creationId xmlns:a16="http://schemas.microsoft.com/office/drawing/2014/main" id="{048578CF-88EB-384B-B095-601CC2581C3E}"/>
              </a:ext>
            </a:extLst>
          </p:cNvPr>
          <p:cNvSpPr/>
          <p:nvPr/>
        </p:nvSpPr>
        <p:spPr>
          <a:xfrm>
            <a:off x="2592713" y="4595470"/>
            <a:ext cx="1931764" cy="646330"/>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a:latin typeface="Tahoma" panose="020B0604030504040204" pitchFamily="34" charset="0"/>
                <a:ea typeface="Tahoma" panose="020B0604030504040204" pitchFamily="34" charset="0"/>
                <a:cs typeface="Tahoma" panose="020B0604030504040204" pitchFamily="34" charset="0"/>
              </a:rPr>
              <a:t>Sostenibilidad</a:t>
            </a:r>
            <a:endParaRPr lang="es-EC" sz="2000" b="1" dirty="0">
              <a:latin typeface="Tahoma" panose="020B0604030504040204" pitchFamily="34" charset="0"/>
              <a:ea typeface="Tahoma" panose="020B0604030504040204" pitchFamily="34" charset="0"/>
              <a:cs typeface="Tahoma" panose="020B0604030504040204" pitchFamily="34" charset="0"/>
            </a:endParaRPr>
          </a:p>
        </p:txBody>
      </p:sp>
      <p:cxnSp>
        <p:nvCxnSpPr>
          <p:cNvPr id="10" name="Conector recto 9">
            <a:extLst>
              <a:ext uri="{FF2B5EF4-FFF2-40B4-BE49-F238E27FC236}">
                <a16:creationId xmlns:a16="http://schemas.microsoft.com/office/drawing/2014/main" id="{350056DD-C321-3C4D-A53A-72C8A6C2BDD3}"/>
              </a:ext>
            </a:extLst>
          </p:cNvPr>
          <p:cNvCxnSpPr>
            <a:cxnSpLocks/>
          </p:cNvCxnSpPr>
          <p:nvPr/>
        </p:nvCxnSpPr>
        <p:spPr>
          <a:xfrm flipH="1">
            <a:off x="3142813" y="2669705"/>
            <a:ext cx="1523929" cy="0"/>
          </a:xfrm>
          <a:prstGeom prst="line">
            <a:avLst/>
          </a:prstGeom>
        </p:spPr>
        <p:style>
          <a:lnRef idx="3">
            <a:schemeClr val="accent1"/>
          </a:lnRef>
          <a:fillRef idx="0">
            <a:schemeClr val="accent1"/>
          </a:fillRef>
          <a:effectRef idx="2">
            <a:schemeClr val="accent1"/>
          </a:effectRef>
          <a:fontRef idx="minor">
            <a:schemeClr val="tx1"/>
          </a:fontRef>
        </p:style>
      </p:cxnSp>
      <p:sp>
        <p:nvSpPr>
          <p:cNvPr id="30" name="Rectángulo redondeado 29">
            <a:extLst>
              <a:ext uri="{FF2B5EF4-FFF2-40B4-BE49-F238E27FC236}">
                <a16:creationId xmlns:a16="http://schemas.microsoft.com/office/drawing/2014/main" id="{5DE4BDE8-60AC-6948-9BBB-001D4C08749C}"/>
              </a:ext>
            </a:extLst>
          </p:cNvPr>
          <p:cNvSpPr/>
          <p:nvPr/>
        </p:nvSpPr>
        <p:spPr>
          <a:xfrm>
            <a:off x="170597" y="1628725"/>
            <a:ext cx="3351080" cy="18844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s-EC" sz="1600" dirty="0">
                <a:latin typeface="Tahoma" panose="020B0604030504040204" pitchFamily="34" charset="0"/>
                <a:ea typeface="Tahoma" panose="020B0604030504040204" pitchFamily="34" charset="0"/>
                <a:cs typeface="Tahoma" panose="020B0604030504040204" pitchFamily="34" charset="0"/>
              </a:rPr>
              <a:t>Nuevos métodos de Pago </a:t>
            </a:r>
          </a:p>
          <a:p>
            <a:pPr marL="285750" indent="-285750">
              <a:buFont typeface="Arial" panose="020B0604020202020204" pitchFamily="34" charset="0"/>
              <a:buChar char="•"/>
            </a:pPr>
            <a:r>
              <a:rPr lang="es-EC" sz="1600" dirty="0">
                <a:latin typeface="Tahoma" panose="020B0604030504040204" pitchFamily="34" charset="0"/>
                <a:ea typeface="Tahoma" panose="020B0604030504040204" pitchFamily="34" charset="0"/>
                <a:cs typeface="Tahoma" panose="020B0604030504040204" pitchFamily="34" charset="0"/>
              </a:rPr>
              <a:t>Automatización de Gestión y Control.</a:t>
            </a:r>
          </a:p>
          <a:p>
            <a:pPr marL="285750" indent="-285750">
              <a:buFont typeface="Arial" panose="020B0604020202020204" pitchFamily="34" charset="0"/>
              <a:buChar char="•"/>
            </a:pPr>
            <a:r>
              <a:rPr lang="es-EC" sz="1600" dirty="0">
                <a:latin typeface="Tahoma" panose="020B0604030504040204" pitchFamily="34" charset="0"/>
                <a:ea typeface="Tahoma" panose="020B0604030504040204" pitchFamily="34" charset="0"/>
                <a:cs typeface="Tahoma" panose="020B0604030504040204" pitchFamily="34" charset="0"/>
              </a:rPr>
              <a:t>Analítica e Información en línea.</a:t>
            </a:r>
          </a:p>
          <a:p>
            <a:pPr marL="285750" indent="-285750">
              <a:buFont typeface="Arial" panose="020B0604020202020204" pitchFamily="34" charset="0"/>
              <a:buChar char="•"/>
            </a:pPr>
            <a:r>
              <a:rPr lang="es-EC" sz="1600" dirty="0">
                <a:latin typeface="Tahoma" panose="020B0604030504040204" pitchFamily="34" charset="0"/>
                <a:ea typeface="Tahoma" panose="020B0604030504040204" pitchFamily="34" charset="0"/>
                <a:cs typeface="Tahoma" panose="020B0604030504040204" pitchFamily="34" charset="0"/>
              </a:rPr>
              <a:t>Sistemas Inteligentes de Transporte</a:t>
            </a:r>
            <a:endParaRPr lang="es-EC" sz="1600" b="1" dirty="0">
              <a:latin typeface="Tahoma" panose="020B0604030504040204" pitchFamily="34" charset="0"/>
              <a:ea typeface="Tahoma" panose="020B0604030504040204" pitchFamily="34" charset="0"/>
              <a:cs typeface="Tahoma" panose="020B0604030504040204" pitchFamily="34" charset="0"/>
            </a:endParaRPr>
          </a:p>
        </p:txBody>
      </p:sp>
      <p:sp>
        <p:nvSpPr>
          <p:cNvPr id="11" name="Elipse 10">
            <a:extLst>
              <a:ext uri="{FF2B5EF4-FFF2-40B4-BE49-F238E27FC236}">
                <a16:creationId xmlns:a16="http://schemas.microsoft.com/office/drawing/2014/main" id="{CE5D332D-8F6B-5049-BFCD-1AA3D82377F0}"/>
              </a:ext>
            </a:extLst>
          </p:cNvPr>
          <p:cNvSpPr/>
          <p:nvPr/>
        </p:nvSpPr>
        <p:spPr>
          <a:xfrm>
            <a:off x="3404297" y="2577030"/>
            <a:ext cx="185351" cy="185351"/>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Rectángulo redondeado 30">
            <a:extLst>
              <a:ext uri="{FF2B5EF4-FFF2-40B4-BE49-F238E27FC236}">
                <a16:creationId xmlns:a16="http://schemas.microsoft.com/office/drawing/2014/main" id="{9014A0ED-A2C9-4942-8960-1848BF6E5EF2}"/>
              </a:ext>
            </a:extLst>
          </p:cNvPr>
          <p:cNvSpPr/>
          <p:nvPr/>
        </p:nvSpPr>
        <p:spPr>
          <a:xfrm>
            <a:off x="157345" y="4328567"/>
            <a:ext cx="2139336" cy="125276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s-EC" sz="1600" dirty="0">
                <a:latin typeface="Tahoma" panose="020B0604030504040204" pitchFamily="34" charset="0"/>
                <a:ea typeface="Tahoma" panose="020B0604030504040204" pitchFamily="34" charset="0"/>
                <a:cs typeface="Tahoma" panose="020B0604030504040204" pitchFamily="34" charset="0"/>
              </a:rPr>
              <a:t>Reestructura</a:t>
            </a:r>
          </a:p>
          <a:p>
            <a:pPr marL="285750" indent="-285750">
              <a:buFont typeface="Arial" panose="020B0604020202020204" pitchFamily="34" charset="0"/>
              <a:buChar char="•"/>
            </a:pPr>
            <a:r>
              <a:rPr lang="es-EC" sz="1600" dirty="0">
                <a:latin typeface="Tahoma" panose="020B0604030504040204" pitchFamily="34" charset="0"/>
                <a:ea typeface="Tahoma" panose="020B0604030504040204" pitchFamily="34" charset="0"/>
                <a:cs typeface="Tahoma" panose="020B0604030504040204" pitchFamily="34" charset="0"/>
              </a:rPr>
              <a:t>Ingresos no Operacionales</a:t>
            </a:r>
          </a:p>
          <a:p>
            <a:pPr marL="285750" indent="-285750">
              <a:buFont typeface="Arial" panose="020B0604020202020204" pitchFamily="34" charset="0"/>
              <a:buChar char="•"/>
            </a:pPr>
            <a:r>
              <a:rPr lang="es-EC" sz="1600" dirty="0">
                <a:latin typeface="Tahoma" panose="020B0604030504040204" pitchFamily="34" charset="0"/>
                <a:ea typeface="Tahoma" panose="020B0604030504040204" pitchFamily="34" charset="0"/>
                <a:cs typeface="Tahoma" panose="020B0604030504040204" pitchFamily="34" charset="0"/>
              </a:rPr>
              <a:t>BiciTrole</a:t>
            </a:r>
          </a:p>
          <a:p>
            <a:pPr marL="285750" indent="-285750">
              <a:buFont typeface="Arial" panose="020B0604020202020204" pitchFamily="34" charset="0"/>
              <a:buChar char="•"/>
            </a:pPr>
            <a:r>
              <a:rPr lang="es-EC" sz="1600" dirty="0">
                <a:latin typeface="Tahoma" panose="020B0604030504040204" pitchFamily="34" charset="0"/>
                <a:ea typeface="Tahoma" panose="020B0604030504040204" pitchFamily="34" charset="0"/>
                <a:cs typeface="Tahoma" panose="020B0604030504040204" pitchFamily="34" charset="0"/>
              </a:rPr>
              <a:t>Electromovilidad</a:t>
            </a:r>
            <a:endParaRPr lang="es-EC" sz="1600" b="1" dirty="0">
              <a:latin typeface="Tahoma" panose="020B0604030504040204" pitchFamily="34" charset="0"/>
              <a:ea typeface="Tahoma" panose="020B0604030504040204" pitchFamily="34" charset="0"/>
              <a:cs typeface="Tahoma" panose="020B0604030504040204" pitchFamily="34" charset="0"/>
            </a:endParaRPr>
          </a:p>
        </p:txBody>
      </p:sp>
      <p:sp>
        <p:nvSpPr>
          <p:cNvPr id="33" name="Elipse 32">
            <a:extLst>
              <a:ext uri="{FF2B5EF4-FFF2-40B4-BE49-F238E27FC236}">
                <a16:creationId xmlns:a16="http://schemas.microsoft.com/office/drawing/2014/main" id="{16292181-ED8F-5E4D-9898-068305E4F59B}"/>
              </a:ext>
            </a:extLst>
          </p:cNvPr>
          <p:cNvSpPr/>
          <p:nvPr/>
        </p:nvSpPr>
        <p:spPr>
          <a:xfrm>
            <a:off x="2206830" y="4875387"/>
            <a:ext cx="185351" cy="185351"/>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Rectángulo redondeado 33">
            <a:extLst>
              <a:ext uri="{FF2B5EF4-FFF2-40B4-BE49-F238E27FC236}">
                <a16:creationId xmlns:a16="http://schemas.microsoft.com/office/drawing/2014/main" id="{433AB8A2-99AB-864F-A852-5BCB8EFCC448}"/>
              </a:ext>
            </a:extLst>
          </p:cNvPr>
          <p:cNvSpPr/>
          <p:nvPr/>
        </p:nvSpPr>
        <p:spPr>
          <a:xfrm>
            <a:off x="9599287" y="3840085"/>
            <a:ext cx="2408022" cy="2157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s-EC" sz="1600" dirty="0">
                <a:latin typeface="Tahoma" panose="020B0604030504040204" pitchFamily="34" charset="0"/>
                <a:ea typeface="Tahoma" panose="020B0604030504040204" pitchFamily="34" charset="0"/>
                <a:cs typeface="Tahoma" panose="020B0604030504040204" pitchFamily="34" charset="0"/>
              </a:rPr>
              <a:t>Repotenciación de Infraestructura.</a:t>
            </a:r>
          </a:p>
          <a:p>
            <a:pPr marL="285750" indent="-285750">
              <a:buFont typeface="Arial" panose="020B0604020202020204" pitchFamily="34" charset="0"/>
              <a:buChar char="•"/>
            </a:pPr>
            <a:r>
              <a:rPr lang="es-EC" sz="1600" dirty="0">
                <a:latin typeface="Tahoma" panose="020B0604030504040204" pitchFamily="34" charset="0"/>
                <a:ea typeface="Tahoma" panose="020B0604030504040204" pitchFamily="34" charset="0"/>
                <a:cs typeface="Tahoma" panose="020B0604030504040204" pitchFamily="34" charset="0"/>
              </a:rPr>
              <a:t>Fortalecimiento de  Seguridad</a:t>
            </a:r>
          </a:p>
          <a:p>
            <a:pPr marL="285750" indent="-285750">
              <a:buFont typeface="Arial" panose="020B0604020202020204" pitchFamily="34" charset="0"/>
              <a:buChar char="•"/>
            </a:pPr>
            <a:r>
              <a:rPr lang="es-EC" sz="1600" dirty="0">
                <a:latin typeface="Tahoma" panose="020B0604030504040204" pitchFamily="34" charset="0"/>
                <a:ea typeface="Tahoma" panose="020B0604030504040204" pitchFamily="34" charset="0"/>
                <a:cs typeface="Tahoma" panose="020B0604030504040204" pitchFamily="34" charset="0"/>
              </a:rPr>
              <a:t>Optimización de Servicios.</a:t>
            </a:r>
          </a:p>
          <a:p>
            <a:pPr marL="285750" indent="-285750">
              <a:buFont typeface="Arial" panose="020B0604020202020204" pitchFamily="34" charset="0"/>
              <a:buChar char="•"/>
            </a:pPr>
            <a:r>
              <a:rPr lang="es-EC" sz="1600" dirty="0">
                <a:latin typeface="Tahoma" panose="020B0604030504040204" pitchFamily="34" charset="0"/>
                <a:ea typeface="Tahoma" panose="020B0604030504040204" pitchFamily="34" charset="0"/>
                <a:cs typeface="Tahoma" panose="020B0604030504040204" pitchFamily="34" charset="0"/>
              </a:rPr>
              <a:t>Accesibilidad</a:t>
            </a:r>
            <a:endParaRPr lang="es-EC" sz="1600" b="1" dirty="0">
              <a:latin typeface="Tahoma" panose="020B0604030504040204" pitchFamily="34" charset="0"/>
              <a:ea typeface="Tahoma" panose="020B0604030504040204" pitchFamily="34" charset="0"/>
              <a:cs typeface="Tahoma" panose="020B0604030504040204" pitchFamily="34" charset="0"/>
            </a:endParaRPr>
          </a:p>
        </p:txBody>
      </p:sp>
      <p:sp>
        <p:nvSpPr>
          <p:cNvPr id="36" name="Elipse 35">
            <a:extLst>
              <a:ext uri="{FF2B5EF4-FFF2-40B4-BE49-F238E27FC236}">
                <a16:creationId xmlns:a16="http://schemas.microsoft.com/office/drawing/2014/main" id="{47737B9E-27E8-B347-8FEF-AFFB12F0688D}"/>
              </a:ext>
            </a:extLst>
          </p:cNvPr>
          <p:cNvSpPr/>
          <p:nvPr/>
        </p:nvSpPr>
        <p:spPr>
          <a:xfrm>
            <a:off x="9518968" y="4875387"/>
            <a:ext cx="185351" cy="185351"/>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2617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contenido 2">
            <a:extLst>
              <a:ext uri="{FF2B5EF4-FFF2-40B4-BE49-F238E27FC236}">
                <a16:creationId xmlns:a16="http://schemas.microsoft.com/office/drawing/2014/main" id="{DE18A201-9225-BB44-AA88-4283E1457A29}"/>
              </a:ext>
            </a:extLst>
          </p:cNvPr>
          <p:cNvSpPr txBox="1">
            <a:spLocks/>
          </p:cNvSpPr>
          <p:nvPr/>
        </p:nvSpPr>
        <p:spPr bwMode="auto">
          <a:xfrm>
            <a:off x="545404" y="456734"/>
            <a:ext cx="5653200" cy="551669"/>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altLang="es-EC"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Sostenibilidad</a:t>
            </a:r>
          </a:p>
        </p:txBody>
      </p:sp>
      <p:sp>
        <p:nvSpPr>
          <p:cNvPr id="22" name="Rectángulo redondeado 21">
            <a:extLst>
              <a:ext uri="{FF2B5EF4-FFF2-40B4-BE49-F238E27FC236}">
                <a16:creationId xmlns:a16="http://schemas.microsoft.com/office/drawing/2014/main" id="{1ADAFCFA-A957-E244-89A8-26762774E150}"/>
              </a:ext>
            </a:extLst>
          </p:cNvPr>
          <p:cNvSpPr/>
          <p:nvPr/>
        </p:nvSpPr>
        <p:spPr>
          <a:xfrm>
            <a:off x="4101395" y="2098238"/>
            <a:ext cx="3556000" cy="843123"/>
          </a:xfrm>
          <a:prstGeom prst="roundRect">
            <a:avLst/>
          </a:prstGeom>
          <a:solidFill>
            <a:srgbClr val="00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Marcador de contenido 2">
            <a:extLst>
              <a:ext uri="{FF2B5EF4-FFF2-40B4-BE49-F238E27FC236}">
                <a16:creationId xmlns:a16="http://schemas.microsoft.com/office/drawing/2014/main" id="{1B04A307-5660-274B-8C65-4FF8B6EE8A4A}"/>
              </a:ext>
            </a:extLst>
          </p:cNvPr>
          <p:cNvSpPr txBox="1">
            <a:spLocks/>
          </p:cNvSpPr>
          <p:nvPr/>
        </p:nvSpPr>
        <p:spPr bwMode="auto">
          <a:xfrm>
            <a:off x="4183118" y="2158688"/>
            <a:ext cx="3392554" cy="78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tLang="es-EC" sz="2000" b="1" dirty="0">
                <a:solidFill>
                  <a:schemeClr val="bg1"/>
                </a:solidFill>
                <a:latin typeface="Tahoma" panose="020B0604030504040204" pitchFamily="34" charset="0"/>
                <a:ea typeface="Tahoma" panose="020B0604030504040204" pitchFamily="34" charset="0"/>
                <a:cs typeface="Tahoma" panose="020B0604030504040204" pitchFamily="34" charset="0"/>
              </a:rPr>
              <a:t>Ingresos No operacionales </a:t>
            </a:r>
          </a:p>
        </p:txBody>
      </p:sp>
      <p:pic>
        <p:nvPicPr>
          <p:cNvPr id="5" name="Imagen 4">
            <a:extLst>
              <a:ext uri="{FF2B5EF4-FFF2-40B4-BE49-F238E27FC236}">
                <a16:creationId xmlns:a16="http://schemas.microsoft.com/office/drawing/2014/main" id="{F6C2822E-289B-0647-A6EC-8C3598FAD708}"/>
              </a:ext>
            </a:extLst>
          </p:cNvPr>
          <p:cNvPicPr>
            <a:picLocks noChangeAspect="1"/>
          </p:cNvPicPr>
          <p:nvPr/>
        </p:nvPicPr>
        <p:blipFill>
          <a:blip r:embed="rId2"/>
          <a:stretch>
            <a:fillRect/>
          </a:stretch>
        </p:blipFill>
        <p:spPr>
          <a:xfrm>
            <a:off x="4112892" y="1354045"/>
            <a:ext cx="720000" cy="540861"/>
          </a:xfrm>
          <a:prstGeom prst="rect">
            <a:avLst/>
          </a:prstGeom>
          <a:noFill/>
        </p:spPr>
      </p:pic>
      <p:pic>
        <p:nvPicPr>
          <p:cNvPr id="8" name="Imagen 7">
            <a:extLst>
              <a:ext uri="{FF2B5EF4-FFF2-40B4-BE49-F238E27FC236}">
                <a16:creationId xmlns:a16="http://schemas.microsoft.com/office/drawing/2014/main" id="{EFEADF6C-6B51-C54C-80CC-A06BA263BF41}"/>
              </a:ext>
            </a:extLst>
          </p:cNvPr>
          <p:cNvPicPr>
            <a:picLocks noChangeAspect="1"/>
          </p:cNvPicPr>
          <p:nvPr/>
        </p:nvPicPr>
        <p:blipFill>
          <a:blip r:embed="rId3"/>
          <a:stretch>
            <a:fillRect/>
          </a:stretch>
        </p:blipFill>
        <p:spPr>
          <a:xfrm>
            <a:off x="5404287" y="1317202"/>
            <a:ext cx="720000" cy="721406"/>
          </a:xfrm>
          <a:prstGeom prst="rect">
            <a:avLst/>
          </a:prstGeom>
        </p:spPr>
      </p:pic>
      <p:pic>
        <p:nvPicPr>
          <p:cNvPr id="26" name="Imagen 25">
            <a:extLst>
              <a:ext uri="{FF2B5EF4-FFF2-40B4-BE49-F238E27FC236}">
                <a16:creationId xmlns:a16="http://schemas.microsoft.com/office/drawing/2014/main" id="{3655CEC9-81AD-FE4A-B667-32D2EBB380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5682" y="1344069"/>
            <a:ext cx="828281" cy="560815"/>
          </a:xfrm>
          <a:prstGeom prst="rect">
            <a:avLst/>
          </a:prstGeom>
        </p:spPr>
      </p:pic>
      <p:sp>
        <p:nvSpPr>
          <p:cNvPr id="33" name="Marcador de contenido 2">
            <a:extLst>
              <a:ext uri="{FF2B5EF4-FFF2-40B4-BE49-F238E27FC236}">
                <a16:creationId xmlns:a16="http://schemas.microsoft.com/office/drawing/2014/main" id="{CC9476F7-BE26-3549-B35E-7547EFD2BE91}"/>
              </a:ext>
            </a:extLst>
          </p:cNvPr>
          <p:cNvSpPr txBox="1">
            <a:spLocks/>
          </p:cNvSpPr>
          <p:nvPr/>
        </p:nvSpPr>
        <p:spPr bwMode="auto">
          <a:xfrm>
            <a:off x="1751677" y="5684732"/>
            <a:ext cx="1620327" cy="62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tLang="es-EC" sz="1400" b="1" dirty="0">
                <a:latin typeface="Tahoma" panose="020B0604030504040204" pitchFamily="34" charset="0"/>
                <a:ea typeface="Tahoma" panose="020B0604030504040204" pitchFamily="34" charset="0"/>
                <a:cs typeface="Tahoma" panose="020B0604030504040204" pitchFamily="34" charset="0"/>
              </a:rPr>
              <a:t>Convenio Energía Eléctrica</a:t>
            </a:r>
          </a:p>
        </p:txBody>
      </p:sp>
      <p:sp>
        <p:nvSpPr>
          <p:cNvPr id="34" name="Marcador de contenido 2">
            <a:extLst>
              <a:ext uri="{FF2B5EF4-FFF2-40B4-BE49-F238E27FC236}">
                <a16:creationId xmlns:a16="http://schemas.microsoft.com/office/drawing/2014/main" id="{D4C6527B-1FF9-6C43-B997-5ABC381FD5F7}"/>
              </a:ext>
            </a:extLst>
          </p:cNvPr>
          <p:cNvSpPr txBox="1">
            <a:spLocks/>
          </p:cNvSpPr>
          <p:nvPr/>
        </p:nvSpPr>
        <p:spPr bwMode="auto">
          <a:xfrm>
            <a:off x="3199441" y="5684733"/>
            <a:ext cx="1413414" cy="62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tLang="es-EC" sz="1400" b="1" dirty="0">
                <a:latin typeface="Tahoma" panose="020B0604030504040204" pitchFamily="34" charset="0"/>
                <a:ea typeface="Tahoma" panose="020B0604030504040204" pitchFamily="34" charset="0"/>
                <a:cs typeface="Tahoma" panose="020B0604030504040204" pitchFamily="34" charset="0"/>
              </a:rPr>
              <a:t>Quito </a:t>
            </a:r>
            <a:r>
              <a:rPr lang="es-ES" altLang="es-EC" sz="1400" b="1" dirty="0" err="1">
                <a:latin typeface="Tahoma" panose="020B0604030504040204" pitchFamily="34" charset="0"/>
                <a:ea typeface="Tahoma" panose="020B0604030504040204" pitchFamily="34" charset="0"/>
                <a:cs typeface="Tahoma" panose="020B0604030504040204" pitchFamily="34" charset="0"/>
              </a:rPr>
              <a:t>Chanel</a:t>
            </a:r>
            <a:r>
              <a:rPr lang="es-ES" altLang="es-EC" sz="1400" b="1" dirty="0">
                <a:latin typeface="Tahoma" panose="020B0604030504040204" pitchFamily="34" charset="0"/>
                <a:ea typeface="Tahoma" panose="020B0604030504040204" pitchFamily="34" charset="0"/>
                <a:cs typeface="Tahoma" panose="020B0604030504040204" pitchFamily="34" charset="0"/>
              </a:rPr>
              <a:t>- Pantallas</a:t>
            </a:r>
          </a:p>
        </p:txBody>
      </p:sp>
      <p:sp>
        <p:nvSpPr>
          <p:cNvPr id="35" name="Marcador de contenido 2">
            <a:extLst>
              <a:ext uri="{FF2B5EF4-FFF2-40B4-BE49-F238E27FC236}">
                <a16:creationId xmlns:a16="http://schemas.microsoft.com/office/drawing/2014/main" id="{B67423DB-0DAF-4141-9BCA-D0EDE5344C84}"/>
              </a:ext>
            </a:extLst>
          </p:cNvPr>
          <p:cNvSpPr txBox="1">
            <a:spLocks/>
          </p:cNvSpPr>
          <p:nvPr/>
        </p:nvSpPr>
        <p:spPr bwMode="auto">
          <a:xfrm>
            <a:off x="4612855" y="5684733"/>
            <a:ext cx="1077639" cy="42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tLang="es-EC" sz="1400" b="1" dirty="0" err="1">
                <a:latin typeface="Tahoma" panose="020B0604030504040204" pitchFamily="34" charset="0"/>
                <a:ea typeface="Tahoma" panose="020B0604030504040204" pitchFamily="34" charset="0"/>
                <a:cs typeface="Tahoma" panose="020B0604030504040204" pitchFamily="34" charset="0"/>
              </a:rPr>
              <a:t>BiciTrole</a:t>
            </a:r>
            <a:endParaRPr lang="es-ES" altLang="es-EC" sz="1400" b="1" dirty="0">
              <a:latin typeface="Tahoma" panose="020B0604030504040204" pitchFamily="34" charset="0"/>
              <a:ea typeface="Tahoma" panose="020B0604030504040204" pitchFamily="34" charset="0"/>
              <a:cs typeface="Tahoma" panose="020B0604030504040204" pitchFamily="34" charset="0"/>
            </a:endParaRPr>
          </a:p>
        </p:txBody>
      </p:sp>
      <p:sp>
        <p:nvSpPr>
          <p:cNvPr id="36" name="Marcador de contenido 2">
            <a:extLst>
              <a:ext uri="{FF2B5EF4-FFF2-40B4-BE49-F238E27FC236}">
                <a16:creationId xmlns:a16="http://schemas.microsoft.com/office/drawing/2014/main" id="{8432EBD7-9F56-4142-80F0-682CC6E2C638}"/>
              </a:ext>
            </a:extLst>
          </p:cNvPr>
          <p:cNvSpPr txBox="1">
            <a:spLocks/>
          </p:cNvSpPr>
          <p:nvPr/>
        </p:nvSpPr>
        <p:spPr bwMode="auto">
          <a:xfrm>
            <a:off x="5682132" y="5684732"/>
            <a:ext cx="1414881" cy="62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tLang="es-EC" sz="1400" b="1" dirty="0">
                <a:latin typeface="Tahoma" panose="020B0604030504040204" pitchFamily="34" charset="0"/>
                <a:ea typeface="Tahoma" panose="020B0604030504040204" pitchFamily="34" charset="0"/>
                <a:cs typeface="Tahoma" panose="020B0604030504040204" pitchFamily="34" charset="0"/>
              </a:rPr>
              <a:t>Padrinos en Movimiento</a:t>
            </a:r>
          </a:p>
        </p:txBody>
      </p:sp>
      <p:sp>
        <p:nvSpPr>
          <p:cNvPr id="37" name="Marcador de contenido 2">
            <a:extLst>
              <a:ext uri="{FF2B5EF4-FFF2-40B4-BE49-F238E27FC236}">
                <a16:creationId xmlns:a16="http://schemas.microsoft.com/office/drawing/2014/main" id="{1DAE0732-F95A-B14C-B8EC-210B40853FE3}"/>
              </a:ext>
            </a:extLst>
          </p:cNvPr>
          <p:cNvSpPr txBox="1">
            <a:spLocks/>
          </p:cNvSpPr>
          <p:nvPr/>
        </p:nvSpPr>
        <p:spPr bwMode="auto">
          <a:xfrm>
            <a:off x="7030634" y="5684733"/>
            <a:ext cx="1589051" cy="62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tLang="es-EC" sz="1400" b="1" dirty="0">
                <a:latin typeface="Tahoma" panose="020B0604030504040204" pitchFamily="34" charset="0"/>
                <a:ea typeface="Tahoma" panose="020B0604030504040204" pitchFamily="34" charset="0"/>
                <a:cs typeface="Tahoma" panose="020B0604030504040204" pitchFamily="34" charset="0"/>
              </a:rPr>
              <a:t>Venta de Carrocerías Trolebús </a:t>
            </a:r>
          </a:p>
        </p:txBody>
      </p:sp>
      <p:sp>
        <p:nvSpPr>
          <p:cNvPr id="40" name="Marcador de contenido 2">
            <a:extLst>
              <a:ext uri="{FF2B5EF4-FFF2-40B4-BE49-F238E27FC236}">
                <a16:creationId xmlns:a16="http://schemas.microsoft.com/office/drawing/2014/main" id="{A08F6C62-A18C-B64C-85F4-DA26DC14C149}"/>
              </a:ext>
            </a:extLst>
          </p:cNvPr>
          <p:cNvSpPr txBox="1">
            <a:spLocks/>
          </p:cNvSpPr>
          <p:nvPr/>
        </p:nvSpPr>
        <p:spPr bwMode="auto">
          <a:xfrm>
            <a:off x="8407589" y="5684733"/>
            <a:ext cx="1414881" cy="62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1400" b="1" dirty="0">
                <a:latin typeface="Tahoma" panose="020B0604030504040204" pitchFamily="34" charset="0"/>
                <a:ea typeface="Tahoma" panose="020B0604030504040204" pitchFamily="34" charset="0"/>
                <a:cs typeface="Tahoma" panose="020B0604030504040204" pitchFamily="34" charset="0"/>
              </a:rPr>
              <a:t>Publicidad Digital</a:t>
            </a:r>
          </a:p>
        </p:txBody>
      </p:sp>
      <p:grpSp>
        <p:nvGrpSpPr>
          <p:cNvPr id="52" name="Grupo 51">
            <a:extLst>
              <a:ext uri="{FF2B5EF4-FFF2-40B4-BE49-F238E27FC236}">
                <a16:creationId xmlns:a16="http://schemas.microsoft.com/office/drawing/2014/main" id="{4BD6DBE7-4E57-DB4E-B2CB-75D247C22680}"/>
              </a:ext>
            </a:extLst>
          </p:cNvPr>
          <p:cNvGrpSpPr/>
          <p:nvPr/>
        </p:nvGrpSpPr>
        <p:grpSpPr>
          <a:xfrm>
            <a:off x="1866413" y="4209343"/>
            <a:ext cx="7836794" cy="1441321"/>
            <a:chOff x="1176577" y="4185785"/>
            <a:chExt cx="8479971" cy="1559612"/>
          </a:xfrm>
        </p:grpSpPr>
        <p:pic>
          <p:nvPicPr>
            <p:cNvPr id="17" name="Imagen 16">
              <a:extLst>
                <a:ext uri="{FF2B5EF4-FFF2-40B4-BE49-F238E27FC236}">
                  <a16:creationId xmlns:a16="http://schemas.microsoft.com/office/drawing/2014/main" id="{BB5E538B-A88D-F541-8BCC-449CA4860441}"/>
                </a:ext>
              </a:extLst>
            </p:cNvPr>
            <p:cNvPicPr>
              <a:picLocks noChangeAspect="1"/>
            </p:cNvPicPr>
            <p:nvPr/>
          </p:nvPicPr>
          <p:blipFill>
            <a:blip r:embed="rId5"/>
            <a:stretch>
              <a:fillRect/>
            </a:stretch>
          </p:blipFill>
          <p:spPr>
            <a:xfrm>
              <a:off x="1176577" y="4185785"/>
              <a:ext cx="8479971" cy="1559612"/>
            </a:xfrm>
            <a:prstGeom prst="rect">
              <a:avLst/>
            </a:prstGeom>
          </p:spPr>
        </p:pic>
        <p:pic>
          <p:nvPicPr>
            <p:cNvPr id="28" name="Imagen 27">
              <a:extLst>
                <a:ext uri="{FF2B5EF4-FFF2-40B4-BE49-F238E27FC236}">
                  <a16:creationId xmlns:a16="http://schemas.microsoft.com/office/drawing/2014/main" id="{D0D0D45C-C286-504C-9AFC-3DAED292792D}"/>
                </a:ext>
              </a:extLst>
            </p:cNvPr>
            <p:cNvPicPr>
              <a:picLocks noChangeAspect="1"/>
            </p:cNvPicPr>
            <p:nvPr/>
          </p:nvPicPr>
          <p:blipFill>
            <a:blip r:embed="rId6">
              <a:grayscl/>
            </a:blip>
            <a:stretch>
              <a:fillRect/>
            </a:stretch>
          </p:blipFill>
          <p:spPr>
            <a:xfrm>
              <a:off x="3057405" y="4748661"/>
              <a:ext cx="592519" cy="524241"/>
            </a:xfrm>
            <a:prstGeom prst="rect">
              <a:avLst/>
            </a:prstGeom>
          </p:spPr>
        </p:pic>
        <p:pic>
          <p:nvPicPr>
            <p:cNvPr id="43" name="Imagen 42">
              <a:extLst>
                <a:ext uri="{FF2B5EF4-FFF2-40B4-BE49-F238E27FC236}">
                  <a16:creationId xmlns:a16="http://schemas.microsoft.com/office/drawing/2014/main" id="{A968684A-41D1-E645-B36D-04A5752DCCD5}"/>
                </a:ext>
              </a:extLst>
            </p:cNvPr>
            <p:cNvPicPr>
              <a:picLocks noChangeAspect="1"/>
            </p:cNvPicPr>
            <p:nvPr/>
          </p:nvPicPr>
          <p:blipFill>
            <a:blip r:embed="rId7">
              <a:grayscl/>
            </a:blip>
            <a:stretch>
              <a:fillRect/>
            </a:stretch>
          </p:blipFill>
          <p:spPr>
            <a:xfrm>
              <a:off x="4256098" y="4697585"/>
              <a:ext cx="968341" cy="514779"/>
            </a:xfrm>
            <a:prstGeom prst="rect">
              <a:avLst/>
            </a:prstGeom>
          </p:spPr>
        </p:pic>
        <p:pic>
          <p:nvPicPr>
            <p:cNvPr id="47" name="Imagen 46">
              <a:extLst>
                <a:ext uri="{FF2B5EF4-FFF2-40B4-BE49-F238E27FC236}">
                  <a16:creationId xmlns:a16="http://schemas.microsoft.com/office/drawing/2014/main" id="{4E8974A8-2B66-684A-AADB-64B4792038AA}"/>
                </a:ext>
              </a:extLst>
            </p:cNvPr>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a:off x="5830613" y="4660443"/>
              <a:ext cx="558330" cy="626697"/>
            </a:xfrm>
            <a:prstGeom prst="rect">
              <a:avLst/>
            </a:prstGeom>
          </p:spPr>
        </p:pic>
        <p:pic>
          <p:nvPicPr>
            <p:cNvPr id="45" name="Imagen 44">
              <a:extLst>
                <a:ext uri="{FF2B5EF4-FFF2-40B4-BE49-F238E27FC236}">
                  <a16:creationId xmlns:a16="http://schemas.microsoft.com/office/drawing/2014/main" id="{1461231D-EB59-594D-8AE0-0932D3998CAD}"/>
                </a:ext>
              </a:extLst>
            </p:cNvPr>
            <p:cNvPicPr>
              <a:picLocks noChangeAspect="1"/>
            </p:cNvPicPr>
            <p:nvPr/>
          </p:nvPicPr>
          <p:blipFill>
            <a:blip r:embed="rId9">
              <a:grayscl/>
            </a:blip>
            <a:stretch>
              <a:fillRect/>
            </a:stretch>
          </p:blipFill>
          <p:spPr>
            <a:xfrm>
              <a:off x="7187306" y="4638978"/>
              <a:ext cx="679014" cy="631991"/>
            </a:xfrm>
            <a:prstGeom prst="rect">
              <a:avLst/>
            </a:prstGeom>
          </p:spPr>
        </p:pic>
        <p:pic>
          <p:nvPicPr>
            <p:cNvPr id="48" name="Imagen 47">
              <a:extLst>
                <a:ext uri="{FF2B5EF4-FFF2-40B4-BE49-F238E27FC236}">
                  <a16:creationId xmlns:a16="http://schemas.microsoft.com/office/drawing/2014/main" id="{1DA23BF6-18AE-E643-9E10-8DCCF6EB0063}"/>
                </a:ext>
              </a:extLst>
            </p:cNvPr>
            <p:cNvPicPr>
              <a:picLocks noChangeAspect="1"/>
            </p:cNvPicPr>
            <p:nvPr/>
          </p:nvPicPr>
          <p:blipFill>
            <a:blip r:embed="rId10">
              <a:grayscl/>
            </a:blip>
            <a:stretch>
              <a:fillRect/>
            </a:stretch>
          </p:blipFill>
          <p:spPr>
            <a:xfrm>
              <a:off x="8608312" y="4697585"/>
              <a:ext cx="591353" cy="592893"/>
            </a:xfrm>
            <a:prstGeom prst="rect">
              <a:avLst/>
            </a:prstGeom>
          </p:spPr>
        </p:pic>
        <p:pic>
          <p:nvPicPr>
            <p:cNvPr id="50" name="Imagen 49">
              <a:extLst>
                <a:ext uri="{FF2B5EF4-FFF2-40B4-BE49-F238E27FC236}">
                  <a16:creationId xmlns:a16="http://schemas.microsoft.com/office/drawing/2014/main" id="{3304124C-A53B-9343-AC49-6A7C6EE81F0F}"/>
                </a:ext>
              </a:extLst>
            </p:cNvPr>
            <p:cNvPicPr>
              <a:picLocks noChangeAspect="1"/>
            </p:cNvPicPr>
            <p:nvPr/>
          </p:nvPicPr>
          <p:blipFill>
            <a:blip r:embed="rId11">
              <a:grayscl/>
            </a:blip>
            <a:stretch>
              <a:fillRect/>
            </a:stretch>
          </p:blipFill>
          <p:spPr>
            <a:xfrm>
              <a:off x="1611520" y="4638978"/>
              <a:ext cx="635120" cy="605067"/>
            </a:xfrm>
            <a:prstGeom prst="rect">
              <a:avLst/>
            </a:prstGeom>
          </p:spPr>
        </p:pic>
      </p:grpSp>
      <p:grpSp>
        <p:nvGrpSpPr>
          <p:cNvPr id="51" name="Grupo 50">
            <a:extLst>
              <a:ext uri="{FF2B5EF4-FFF2-40B4-BE49-F238E27FC236}">
                <a16:creationId xmlns:a16="http://schemas.microsoft.com/office/drawing/2014/main" id="{EA0F4660-6064-D148-A41D-D45031A47B0E}"/>
              </a:ext>
            </a:extLst>
          </p:cNvPr>
          <p:cNvGrpSpPr/>
          <p:nvPr/>
        </p:nvGrpSpPr>
        <p:grpSpPr>
          <a:xfrm>
            <a:off x="1715866" y="3256807"/>
            <a:ext cx="7987341" cy="623668"/>
            <a:chOff x="1494116" y="3184448"/>
            <a:chExt cx="7987341" cy="623668"/>
          </a:xfrm>
          <a:solidFill>
            <a:srgbClr val="FFC000"/>
          </a:solidFill>
        </p:grpSpPr>
        <p:sp>
          <p:nvSpPr>
            <p:cNvPr id="30" name="Rectángulo redondeado 29">
              <a:extLst>
                <a:ext uri="{FF2B5EF4-FFF2-40B4-BE49-F238E27FC236}">
                  <a16:creationId xmlns:a16="http://schemas.microsoft.com/office/drawing/2014/main" id="{6A3E5FB5-03A8-564E-9374-85FD5917C05E}"/>
                </a:ext>
              </a:extLst>
            </p:cNvPr>
            <p:cNvSpPr/>
            <p:nvPr/>
          </p:nvSpPr>
          <p:spPr>
            <a:xfrm>
              <a:off x="1494116" y="3231060"/>
              <a:ext cx="7987341" cy="57705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1" name="Marcador de contenido 2">
              <a:extLst>
                <a:ext uri="{FF2B5EF4-FFF2-40B4-BE49-F238E27FC236}">
                  <a16:creationId xmlns:a16="http://schemas.microsoft.com/office/drawing/2014/main" id="{5381F40A-5600-1F49-B761-DA5C5016E5DB}"/>
                </a:ext>
              </a:extLst>
            </p:cNvPr>
            <p:cNvSpPr txBox="1">
              <a:spLocks/>
            </p:cNvSpPr>
            <p:nvPr/>
          </p:nvSpPr>
          <p:spPr bwMode="auto">
            <a:xfrm>
              <a:off x="2570757" y="3449026"/>
              <a:ext cx="5921828" cy="3410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latin typeface="Tahoma" panose="020B0604030504040204" pitchFamily="34" charset="0"/>
                  <a:ea typeface="Tahoma" panose="020B0604030504040204" pitchFamily="34" charset="0"/>
                  <a:cs typeface="Tahoma" panose="020B0604030504040204" pitchFamily="34" charset="0"/>
                </a:rPr>
                <a:t>Unidad de Negocios / Unidad de Innovación</a:t>
              </a:r>
              <a:endParaRPr lang="es-EC" sz="2000" dirty="0">
                <a:latin typeface="Tahoma" panose="020B0604030504040204" pitchFamily="34" charset="0"/>
                <a:ea typeface="Tahoma" panose="020B0604030504040204" pitchFamily="34" charset="0"/>
                <a:cs typeface="Tahoma" panose="020B0604030504040204" pitchFamily="34" charset="0"/>
              </a:endParaRPr>
            </a:p>
          </p:txBody>
        </p:sp>
        <p:sp>
          <p:nvSpPr>
            <p:cNvPr id="54" name="Marcador de contenido 2">
              <a:extLst>
                <a:ext uri="{FF2B5EF4-FFF2-40B4-BE49-F238E27FC236}">
                  <a16:creationId xmlns:a16="http://schemas.microsoft.com/office/drawing/2014/main" id="{BF266866-C5F0-0F44-B713-F1F1F7C51525}"/>
                </a:ext>
              </a:extLst>
            </p:cNvPr>
            <p:cNvSpPr txBox="1">
              <a:spLocks/>
            </p:cNvSpPr>
            <p:nvPr/>
          </p:nvSpPr>
          <p:spPr bwMode="auto">
            <a:xfrm>
              <a:off x="2367697" y="3184448"/>
              <a:ext cx="5921828" cy="3148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tLang="es-EC" sz="2000" b="1" dirty="0">
                  <a:latin typeface="Tahoma" panose="020B0604030504040204" pitchFamily="34" charset="0"/>
                  <a:ea typeface="Tahoma" panose="020B0604030504040204" pitchFamily="34" charset="0"/>
                  <a:cs typeface="Tahoma" panose="020B0604030504040204" pitchFamily="34" charset="0"/>
                </a:rPr>
                <a:t>Reestructura</a:t>
              </a:r>
            </a:p>
          </p:txBody>
        </p:sp>
      </p:grpSp>
      <p:pic>
        <p:nvPicPr>
          <p:cNvPr id="27" name="Imagen 26">
            <a:extLst>
              <a:ext uri="{FF2B5EF4-FFF2-40B4-BE49-F238E27FC236}">
                <a16:creationId xmlns:a16="http://schemas.microsoft.com/office/drawing/2014/main" id="{3F767663-337B-3540-B880-5ED70C649420}"/>
              </a:ext>
            </a:extLst>
          </p:cNvPr>
          <p:cNvPicPr>
            <a:picLocks noChangeAspect="1"/>
          </p:cNvPicPr>
          <p:nvPr/>
        </p:nvPicPr>
        <p:blipFill>
          <a:blip r:embed="rId12"/>
          <a:stretch>
            <a:fillRect/>
          </a:stretch>
        </p:blipFill>
        <p:spPr>
          <a:xfrm>
            <a:off x="531586" y="5979344"/>
            <a:ext cx="1125700" cy="602854"/>
          </a:xfrm>
          <a:prstGeom prst="rect">
            <a:avLst/>
          </a:prstGeom>
        </p:spPr>
      </p:pic>
    </p:spTree>
    <p:extLst>
      <p:ext uri="{BB962C8B-B14F-4D97-AF65-F5344CB8AC3E}">
        <p14:creationId xmlns:p14="http://schemas.microsoft.com/office/powerpoint/2010/main" val="4239367589"/>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19480</TotalTime>
  <Words>1238</Words>
  <Application>Microsoft Macintosh PowerPoint</Application>
  <PresentationFormat>Panorámica</PresentationFormat>
  <Paragraphs>236</Paragraphs>
  <Slides>17</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Arial</vt:lpstr>
      <vt:lpstr>Arial Narrow</vt:lpstr>
      <vt:lpstr>Calibri</vt:lpstr>
      <vt:lpstr>Calibri Light</vt:lpstr>
      <vt:lpstr>Tahoma</vt:lpstr>
      <vt:lpstr>Times New Roman</vt:lpstr>
      <vt:lpstr>Wingdings</vt:lpstr>
      <vt:lpstr>1_Tema de Office</vt:lpstr>
      <vt:lpstr>Presentación de PowerPoint</vt:lpstr>
      <vt:lpstr>Presentación de PowerPoint</vt:lpstr>
      <vt:lpstr>Presentación de PowerPoint</vt:lpstr>
      <vt:lpstr>Presentación de PowerPoint</vt:lpstr>
      <vt:lpstr>Parámetros formulación presupuesto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Wilson Javier Montenegro López</dc:creator>
  <cp:lastModifiedBy>Andrea Flores Andino</cp:lastModifiedBy>
  <cp:revision>71</cp:revision>
  <dcterms:created xsi:type="dcterms:W3CDTF">2020-08-20T16:02:36Z</dcterms:created>
  <dcterms:modified xsi:type="dcterms:W3CDTF">2020-11-18T11:13:48Z</dcterms:modified>
</cp:coreProperties>
</file>