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y\Documents\MUNICIPIO\2020\POA%202021\ANTEPROYECTO%20POA%202021%20V4\DATOS%20ANTEPROYECTO%20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Hoja1!$F$4</c:f>
              <c:strCache>
                <c:ptCount val="1"/>
                <c:pt idx="0">
                  <c:v>PRESUPUESTO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904632860101211E-3"/>
                  <c:y val="-0.2456747589110892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750418760469012E-3"/>
                  <c:y val="-7.75280980915843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5.9825918723572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75041876046932E-3"/>
                  <c:y val="-5.11380067275672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750418760469012E-3"/>
                  <c:y val="-3.53357687925935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3.4682173009060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2.823139945831645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6750418760469012E-3"/>
                  <c:y val="-3.0257015368351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6750418760469626E-3"/>
                  <c:y val="-2.35703809153571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0251256281407036E-3"/>
                  <c:y val="-3.207332132198044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2.76826799108684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2283498524320797E-16"/>
                  <c:y val="-2.636508922334732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2.349006430417825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2283498524320797E-16"/>
                  <c:y val="-2.089139047967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2283498524320797E-16"/>
                  <c:y val="-1.50369069210130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2283498524320797E-16"/>
                  <c:y val="-2.01050399669175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Hoja1!$D$5:$D$20</c:f>
              <c:strCache>
                <c:ptCount val="16"/>
                <c:pt idx="0">
                  <c:v>MOVILIDAD</c:v>
                </c:pt>
                <c:pt idx="1">
                  <c:v>ADMINISTRACIÓN GENERAL</c:v>
                </c:pt>
                <c:pt idx="2">
                  <c:v>COORDINACIÓN TERRITORIAL </c:v>
                </c:pt>
                <c:pt idx="3">
                  <c:v>SALUD</c:v>
                </c:pt>
                <c:pt idx="4">
                  <c:v>DESARROLLO PRODUCTIVO Y COMPETITIVIDAD</c:v>
                </c:pt>
                <c:pt idx="5">
                  <c:v>, RECREACIÓN Y DEPORTE</c:v>
                </c:pt>
                <c:pt idx="6">
                  <c:v>CULTURA</c:v>
                </c:pt>
                <c:pt idx="7">
                  <c:v>TERRITORIO HÁBITAT Y VIVIENDA</c:v>
                </c:pt>
                <c:pt idx="8">
                  <c:v>INCLUSIÓN SOCIAL</c:v>
                </c:pt>
                <c:pt idx="9">
                  <c:v>AMBIENTE</c:v>
                </c:pt>
                <c:pt idx="10">
                  <c:v>SEGURIDAD </c:v>
                </c:pt>
                <c:pt idx="11">
                  <c:v>AGENCIA DE COMERCIO</c:v>
                </c:pt>
                <c:pt idx="12">
                  <c:v>COMUNICACIÓN</c:v>
                </c:pt>
                <c:pt idx="13">
                  <c:v>COOR. ALCALDIA Y SEC. DEL CONCEJO</c:v>
                </c:pt>
                <c:pt idx="14">
                  <c:v>AGENCIA  DE CONTROL</c:v>
                </c:pt>
                <c:pt idx="15">
                  <c:v>PLANIFICACIÓN</c:v>
                </c:pt>
              </c:strCache>
            </c:strRef>
          </c:cat>
          <c:val>
            <c:numRef>
              <c:f>Hoja1!$F$5:$F$20</c:f>
              <c:numCache>
                <c:formatCode>_(* #,##0.00_);_(* \(#,##0.00\);_(* "-"??_);_(@_)</c:formatCode>
                <c:ptCount val="16"/>
                <c:pt idx="0">
                  <c:v>137.77740879999999</c:v>
                </c:pt>
                <c:pt idx="1">
                  <c:v>45.97994782</c:v>
                </c:pt>
                <c:pt idx="2">
                  <c:v>29.081210352860005</c:v>
                </c:pt>
                <c:pt idx="3">
                  <c:v>14.641800001185</c:v>
                </c:pt>
                <c:pt idx="4">
                  <c:v>9.3000000000000007</c:v>
                </c:pt>
                <c:pt idx="5">
                  <c:v>8.8264006099999985</c:v>
                </c:pt>
                <c:pt idx="6">
                  <c:v>8.2244009899999995</c:v>
                </c:pt>
                <c:pt idx="7">
                  <c:v>7.6561102799999992</c:v>
                </c:pt>
                <c:pt idx="8">
                  <c:v>6.8832071600000004</c:v>
                </c:pt>
                <c:pt idx="9">
                  <c:v>4.9000000000000004</c:v>
                </c:pt>
                <c:pt idx="10">
                  <c:v>3.7547312499999999</c:v>
                </c:pt>
                <c:pt idx="11">
                  <c:v>2.8</c:v>
                </c:pt>
                <c:pt idx="12">
                  <c:v>2.7528772000000004</c:v>
                </c:pt>
                <c:pt idx="13">
                  <c:v>0.87</c:v>
                </c:pt>
                <c:pt idx="14">
                  <c:v>0.7</c:v>
                </c:pt>
                <c:pt idx="15">
                  <c:v>0.30014000000000002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25841680"/>
        <c:axId val="925848752"/>
      </c:barChart>
      <c:catAx>
        <c:axId val="92584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925848752"/>
        <c:crosses val="autoZero"/>
        <c:auto val="1"/>
        <c:lblAlgn val="ctr"/>
        <c:lblOffset val="100"/>
        <c:noMultiLvlLbl val="0"/>
      </c:catAx>
      <c:valAx>
        <c:axId val="9258487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crossAx val="925841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7E86-ADDA-49CF-B760-FF8BCEE5CEA7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021C-B66C-4BCD-9F58-AB4BAB4D46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627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7E86-ADDA-49CF-B760-FF8BCEE5CEA7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021C-B66C-4BCD-9F58-AB4BAB4D46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93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7E86-ADDA-49CF-B760-FF8BCEE5CEA7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021C-B66C-4BCD-9F58-AB4BAB4D46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00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7E86-ADDA-49CF-B760-FF8BCEE5CEA7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021C-B66C-4BCD-9F58-AB4BAB4D46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792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7E86-ADDA-49CF-B760-FF8BCEE5CEA7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021C-B66C-4BCD-9F58-AB4BAB4D46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080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7E86-ADDA-49CF-B760-FF8BCEE5CEA7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021C-B66C-4BCD-9F58-AB4BAB4D46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627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7E86-ADDA-49CF-B760-FF8BCEE5CEA7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021C-B66C-4BCD-9F58-AB4BAB4D46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59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7E86-ADDA-49CF-B760-FF8BCEE5CEA7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021C-B66C-4BCD-9F58-AB4BAB4D46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950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7E86-ADDA-49CF-B760-FF8BCEE5CEA7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021C-B66C-4BCD-9F58-AB4BAB4D46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966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7E86-ADDA-49CF-B760-FF8BCEE5CEA7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021C-B66C-4BCD-9F58-AB4BAB4D46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616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27E86-ADDA-49CF-B760-FF8BCEE5CEA7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021C-B66C-4BCD-9F58-AB4BAB4D46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4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27E86-ADDA-49CF-B760-FF8BCEE5CEA7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8021C-B66C-4BCD-9F58-AB4BAB4D46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2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1"/>
          <p:cNvSpPr txBox="1">
            <a:spLocks noGrp="1"/>
          </p:cNvSpPr>
          <p:nvPr>
            <p:ph type="title"/>
          </p:nvPr>
        </p:nvSpPr>
        <p:spPr>
          <a:xfrm>
            <a:off x="3890642" y="148070"/>
            <a:ext cx="4293240" cy="424732"/>
          </a:xfrm>
          <a:prstGeom prst="rect">
            <a:avLst/>
          </a:prstGeom>
          <a:noFill/>
          <a:ln>
            <a:solidFill>
              <a:srgbClr val="660033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300" b="1" u="sng" dirty="0">
                <a:solidFill>
                  <a:srgbClr val="F1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ANTEPROYECTO PROFORMA </a:t>
            </a:r>
            <a:r>
              <a:rPr lang="es-ES" sz="2300" b="1" u="sng" dirty="0" smtClean="0">
                <a:solidFill>
                  <a:srgbClr val="F1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2021</a:t>
            </a:r>
            <a:endParaRPr lang="es-EC" sz="2300" b="1" u="sng" dirty="0">
              <a:solidFill>
                <a:srgbClr val="F117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9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16756" b="-179057"/>
          <a:stretch>
            <a:fillRect/>
          </a:stretch>
        </p:blipFill>
        <p:spPr bwMode="auto">
          <a:xfrm>
            <a:off x="350838" y="6432729"/>
            <a:ext cx="100933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463" y="6086475"/>
            <a:ext cx="1243012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496711" y="601439"/>
            <a:ext cx="11431764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000" b="1" dirty="0" smtClean="0">
                <a:solidFill>
                  <a:schemeClr val="bg1"/>
                </a:solidFill>
              </a:rPr>
              <a:t>PRESUPUESTO DE INVERSIÓN</a:t>
            </a: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071301"/>
              </p:ext>
            </p:extLst>
          </p:nvPr>
        </p:nvGraphicFramePr>
        <p:xfrm>
          <a:off x="1879021" y="1028585"/>
          <a:ext cx="8565141" cy="52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8237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22</Words>
  <Application>Microsoft Office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ANTEPROYECTO PROFORMA 2021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ANTEPROYECTO PROFORMA 2021</dc:title>
  <dc:creator>ELY</dc:creator>
  <cp:lastModifiedBy>Sergio Yamni Tamayo Piedra</cp:lastModifiedBy>
  <cp:revision>23</cp:revision>
  <dcterms:created xsi:type="dcterms:W3CDTF">2020-11-09T08:21:35Z</dcterms:created>
  <dcterms:modified xsi:type="dcterms:W3CDTF">2020-12-04T20:10:13Z</dcterms:modified>
</cp:coreProperties>
</file>