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014" r:id="rId3"/>
    <p:sldId id="4013" r:id="rId4"/>
    <p:sldId id="4015" r:id="rId5"/>
    <p:sldId id="4016" r:id="rId6"/>
    <p:sldId id="4018" r:id="rId7"/>
    <p:sldId id="4024" r:id="rId8"/>
    <p:sldId id="4023" r:id="rId9"/>
    <p:sldId id="4022" r:id="rId10"/>
    <p:sldId id="4025" r:id="rId11"/>
    <p:sldId id="4019" r:id="rId12"/>
    <p:sldId id="4020" r:id="rId13"/>
    <p:sldId id="4026" r:id="rId14"/>
    <p:sldId id="4011" r:id="rId15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41B31"/>
    <a:srgbClr val="FF3300"/>
    <a:srgbClr val="6D7783"/>
    <a:srgbClr val="B5B5B5"/>
    <a:srgbClr val="DEDEDE"/>
    <a:srgbClr val="DDDDDD"/>
    <a:srgbClr val="BAC4C6"/>
    <a:srgbClr val="C4C9CE"/>
    <a:srgbClr val="B5B9BE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3" autoAdjust="0"/>
    <p:restoredTop sz="95595" autoAdjust="0"/>
  </p:normalViewPr>
  <p:slideViewPr>
    <p:cSldViewPr snapToGrid="0" snapToObjects="1">
      <p:cViewPr varScale="1">
        <p:scale>
          <a:sx n="43" d="100"/>
          <a:sy n="43" d="100"/>
        </p:scale>
        <p:origin x="696" y="86"/>
      </p:cViewPr>
      <p:guideLst>
        <p:guide orient="horz" pos="4320"/>
        <p:guide pos="76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%20Vaca\Downloads\TUMBACO.xls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ago%20Vaca\AppData\Local\Temp\CH1069_20201130_110917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120" normalizeH="0" baseline="0">
              <a:solidFill>
                <a:schemeClr val="accent6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Hoja1!$F$23</c:f>
              <c:strCache>
                <c:ptCount val="1"/>
                <c:pt idx="0">
                  <c:v>POBLACIÓN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041B3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>
                    <a:lumMod val="75000"/>
                  </a:schemeClr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Hoja1!$E$24:$E$29</c:f>
              <c:numCache>
                <c:formatCode>_-* #,##0_-;\-* #,##0_-;_-* "-"??_-;_-@_-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Hoja1!$F$24:$F$29</c:f>
              <c:numCache>
                <c:formatCode>_-* #,##0_-;\-* #,##0_-;_-* "-"??_-;_-@_-</c:formatCode>
                <c:ptCount val="6"/>
                <c:pt idx="0">
                  <c:v>179321</c:v>
                </c:pt>
                <c:pt idx="1">
                  <c:v>182572</c:v>
                </c:pt>
                <c:pt idx="2">
                  <c:v>185816</c:v>
                </c:pt>
                <c:pt idx="3">
                  <c:v>189049</c:v>
                </c:pt>
                <c:pt idx="4">
                  <c:v>192270</c:v>
                </c:pt>
                <c:pt idx="5">
                  <c:v>195478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AE-42A7-A922-3A582E1802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6313360"/>
        <c:axId val="406318608"/>
      </c:barChart>
      <c:catAx>
        <c:axId val="40631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accent6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6318608"/>
        <c:crosses val="autoZero"/>
        <c:auto val="1"/>
        <c:lblAlgn val="ctr"/>
        <c:lblOffset val="100"/>
        <c:noMultiLvlLbl val="0"/>
      </c:catAx>
      <c:valAx>
        <c:axId val="406318608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40631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cap="none" spc="2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Hoja1!$E$102</c:f>
              <c:strCache>
                <c:ptCount val="1"/>
                <c:pt idx="0">
                  <c:v>ROBO UNI. ECÓMICAS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rgbClr val="041B3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Hoja1!$D$103:$D$108</c:f>
              <c:strCache>
                <c:ptCount val="6"/>
                <c:pt idx="0">
                  <c:v> AÑO 2015 </c:v>
                </c:pt>
                <c:pt idx="1">
                  <c:v> AÑO 2016 </c:v>
                </c:pt>
                <c:pt idx="2">
                  <c:v> AÑO 2017 </c:v>
                </c:pt>
                <c:pt idx="3">
                  <c:v> AÑO 2018 </c:v>
                </c:pt>
                <c:pt idx="4">
                  <c:v> AÑO 2019 </c:v>
                </c:pt>
                <c:pt idx="5">
                  <c:v> AÑO 2020 </c:v>
                </c:pt>
              </c:strCache>
            </c:strRef>
          </c:cat>
          <c:val>
            <c:numRef>
              <c:f>Hoja1!$E$103:$E$108</c:f>
              <c:numCache>
                <c:formatCode>General</c:formatCode>
                <c:ptCount val="6"/>
                <c:pt idx="0">
                  <c:v>103</c:v>
                </c:pt>
                <c:pt idx="1">
                  <c:v>130</c:v>
                </c:pt>
                <c:pt idx="2">
                  <c:v>79</c:v>
                </c:pt>
                <c:pt idx="3">
                  <c:v>89</c:v>
                </c:pt>
                <c:pt idx="4">
                  <c:v>84</c:v>
                </c:pt>
                <c:pt idx="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4-4EF0-A1BC-C964B89B01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4806736"/>
        <c:axId val="404806408"/>
      </c:barChart>
      <c:catAx>
        <c:axId val="404806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4806408"/>
        <c:crosses val="autoZero"/>
        <c:auto val="1"/>
        <c:lblAlgn val="ctr"/>
        <c:lblOffset val="100"/>
        <c:noMultiLvlLbl val="0"/>
      </c:catAx>
      <c:valAx>
        <c:axId val="404806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480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000" b="1" i="0" u="none" strike="noStrike" kern="1200" baseline="0">
          <a:solidFill>
            <a:srgbClr val="041B3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ES" sz="2000" b="1" i="0" u="none" strike="noStrike" kern="1200" cap="none" spc="2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Hoja1!$E$114</c:f>
              <c:strCache>
                <c:ptCount val="1"/>
                <c:pt idx="0">
                  <c:v>ROBO VEHÍCULOS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rgbClr val="041B3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Hoja1!$D$115:$D$120</c:f>
              <c:strCache>
                <c:ptCount val="6"/>
                <c:pt idx="0">
                  <c:v> AÑO 2015 </c:v>
                </c:pt>
                <c:pt idx="1">
                  <c:v> AÑO 2016 </c:v>
                </c:pt>
                <c:pt idx="2">
                  <c:v> AÑO 2017 </c:v>
                </c:pt>
                <c:pt idx="3">
                  <c:v> AÑO 2018 </c:v>
                </c:pt>
                <c:pt idx="4">
                  <c:v> AÑO 2019 </c:v>
                </c:pt>
                <c:pt idx="5">
                  <c:v> AÑO 2020 </c:v>
                </c:pt>
              </c:strCache>
            </c:strRef>
          </c:cat>
          <c:val>
            <c:numRef>
              <c:f>Hoja1!$E$115:$E$120</c:f>
              <c:numCache>
                <c:formatCode>General</c:formatCode>
                <c:ptCount val="6"/>
                <c:pt idx="0">
                  <c:v>58</c:v>
                </c:pt>
                <c:pt idx="1">
                  <c:v>75</c:v>
                </c:pt>
                <c:pt idx="2">
                  <c:v>67</c:v>
                </c:pt>
                <c:pt idx="3">
                  <c:v>47</c:v>
                </c:pt>
                <c:pt idx="4">
                  <c:v>45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AD-448C-83BD-689454D855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6125920"/>
        <c:axId val="566126248"/>
      </c:barChart>
      <c:catAx>
        <c:axId val="56612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66126248"/>
        <c:crosses val="autoZero"/>
        <c:auto val="1"/>
        <c:lblAlgn val="ctr"/>
        <c:lblOffset val="100"/>
        <c:noMultiLvlLbl val="0"/>
      </c:catAx>
      <c:valAx>
        <c:axId val="566126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6612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400" b="1" i="0" u="none" strike="noStrike" kern="120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Sheet1!$C$3</c:f>
              <c:strCache>
                <c:ptCount val="1"/>
                <c:pt idx="0">
                  <c:v>DETENIDOS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041B3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Sheet1!$D$2:$I$2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(29 nov)</c:v>
                </c:pt>
              </c:strCache>
            </c:strRef>
          </c:cat>
          <c:val>
            <c:numRef>
              <c:f>Sheet1!$D$3:$I$3</c:f>
              <c:numCache>
                <c:formatCode>###0</c:formatCode>
                <c:ptCount val="6"/>
                <c:pt idx="0">
                  <c:v>377</c:v>
                </c:pt>
                <c:pt idx="1">
                  <c:v>498</c:v>
                </c:pt>
                <c:pt idx="2">
                  <c:v>526</c:v>
                </c:pt>
                <c:pt idx="3">
                  <c:v>484</c:v>
                </c:pt>
                <c:pt idx="4">
                  <c:v>524</c:v>
                </c:pt>
                <c:pt idx="5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0-4D30-B736-755403A7E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41280"/>
        <c:axId val="1"/>
      </c:barChart>
      <c:catAx>
        <c:axId val="15054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##0" sourceLinked="1"/>
        <c:majorTickMark val="out"/>
        <c:minorTickMark val="none"/>
        <c:tickLblPos val="nextTo"/>
        <c:crossAx val="150541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400" b="1">
              <a:solidFill>
                <a:srgbClr val="041B31"/>
              </a:solidFill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Sheet1!$C$4</c:f>
              <c:strCache>
                <c:ptCount val="1"/>
                <c:pt idx="0">
                  <c:v>BANDAS DESARTICULADAS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041B3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800" b="1">
                    <a:solidFill>
                      <a:srgbClr val="041B31"/>
                    </a:solidFill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Sheet1!$D$2:$I$2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(29 nov)</c:v>
                </c:pt>
              </c:strCache>
            </c:strRef>
          </c:cat>
          <c:val>
            <c:numRef>
              <c:f>Sheet1!$D$4:$I$4</c:f>
              <c:numCache>
                <c:formatCode>###0</c:formatCode>
                <c:ptCount val="6"/>
                <c:pt idx="0">
                  <c:v>8</c:v>
                </c:pt>
                <c:pt idx="1">
                  <c:v>4</c:v>
                </c:pt>
                <c:pt idx="2">
                  <c:v>11</c:v>
                </c:pt>
                <c:pt idx="3">
                  <c:v>8</c:v>
                </c:pt>
                <c:pt idx="4">
                  <c:v>13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E1-4E40-A490-477D6D652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27680"/>
        <c:axId val="1"/>
      </c:barChart>
      <c:catAx>
        <c:axId val="15052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 b="1">
                <a:solidFill>
                  <a:srgbClr val="041B31"/>
                </a:solidFill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##0" sourceLinked="1"/>
        <c:majorTickMark val="out"/>
        <c:minorTickMark val="none"/>
        <c:tickLblPos val="nextTo"/>
        <c:crossAx val="150527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400" b="1" i="0" u="none" strike="noStrike" kern="120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Sheet1!$C$5</c:f>
              <c:strCache>
                <c:ptCount val="1"/>
                <c:pt idx="0">
                  <c:v>ARMA DE FUEGO</c:v>
                </c:pt>
              </c:strCache>
            </c:strRef>
          </c:tx>
          <c:spPr>
            <a:solidFill>
              <a:srgbClr val="041B3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Sheet1!$D$2:$I$2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(29 nov)</c:v>
                </c:pt>
              </c:strCache>
            </c:strRef>
          </c:cat>
          <c:val>
            <c:numRef>
              <c:f>Sheet1!$D$5:$I$5</c:f>
              <c:numCache>
                <c:formatCode>###0</c:formatCode>
                <c:ptCount val="6"/>
                <c:pt idx="0">
                  <c:v>36</c:v>
                </c:pt>
                <c:pt idx="1">
                  <c:v>22</c:v>
                </c:pt>
                <c:pt idx="2">
                  <c:v>9</c:v>
                </c:pt>
                <c:pt idx="3">
                  <c:v>33</c:v>
                </c:pt>
                <c:pt idx="4">
                  <c:v>15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7-49C9-8801-8C3CEB231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32480"/>
        <c:axId val="1"/>
      </c:barChart>
      <c:catAx>
        <c:axId val="15053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##0" sourceLinked="1"/>
        <c:majorTickMark val="out"/>
        <c:minorTickMark val="none"/>
        <c:tickLblPos val="nextTo"/>
        <c:crossAx val="150532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226969916142304"/>
          <c:y val="2.9840234328076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400" b="1" i="0" u="none" strike="noStrike" kern="120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Sheet1!$C$6</c:f>
              <c:strCache>
                <c:ptCount val="1"/>
                <c:pt idx="0">
                  <c:v>MOTOCICLETAS RECUPERADAS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041B3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Sheet1!$D$2:$I$2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(29 nov)</c:v>
                </c:pt>
              </c:strCache>
            </c:strRef>
          </c:cat>
          <c:val>
            <c:numRef>
              <c:f>Sheet1!$D$6:$I$6</c:f>
              <c:numCache>
                <c:formatCode>###0</c:formatCode>
                <c:ptCount val="6"/>
                <c:pt idx="0">
                  <c:v>2</c:v>
                </c:pt>
                <c:pt idx="1">
                  <c:v>7</c:v>
                </c:pt>
                <c:pt idx="2">
                  <c:v>33</c:v>
                </c:pt>
                <c:pt idx="3">
                  <c:v>4</c:v>
                </c:pt>
                <c:pt idx="4">
                  <c:v>6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4CA4-858A-FCC30C701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40880"/>
        <c:axId val="1"/>
      </c:barChart>
      <c:catAx>
        <c:axId val="15054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##0" sourceLinked="1"/>
        <c:majorTickMark val="out"/>
        <c:minorTickMark val="none"/>
        <c:tickLblPos val="nextTo"/>
        <c:crossAx val="150540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4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rPr>
              <a:t>VEHÍCULOS RECUPERADOS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Sheet1!$C$7</c:f>
              <c:strCache>
                <c:ptCount val="1"/>
                <c:pt idx="0">
                  <c:v>VEHICULOS RECUPERADOS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Sheet1!$D$2:$I$2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(29 nov)</c:v>
                </c:pt>
              </c:strCache>
            </c:strRef>
          </c:cat>
          <c:val>
            <c:numRef>
              <c:f>Sheet1!$D$7:$I$7</c:f>
              <c:numCache>
                <c:formatCode>###0</c:formatCode>
                <c:ptCount val="6"/>
                <c:pt idx="0">
                  <c:v>13</c:v>
                </c:pt>
                <c:pt idx="1">
                  <c:v>22</c:v>
                </c:pt>
                <c:pt idx="2">
                  <c:v>10</c:v>
                </c:pt>
                <c:pt idx="3">
                  <c:v>16</c:v>
                </c:pt>
                <c:pt idx="4">
                  <c:v>19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B-4F7E-9111-36FD1BD55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29280"/>
        <c:axId val="1"/>
      </c:barChart>
      <c:catAx>
        <c:axId val="15052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##0" sourceLinked="1"/>
        <c:majorTickMark val="out"/>
        <c:minorTickMark val="none"/>
        <c:tickLblPos val="nextTo"/>
        <c:crossAx val="150529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400" b="1" i="0" u="none" strike="noStrike" kern="120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Sheet1!$C$10</c:f>
              <c:strCache>
                <c:ptCount val="1"/>
                <c:pt idx="0">
                  <c:v>DROGA  INCUATADA (KG)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41B3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68AE13-ACD5-4B91-9DFF-9E643B178A1B}" type="VALUE">
                      <a:rPr lang="en-US" smtClean="0"/>
                      <a:pPr/>
                      <a:t>[VALOR]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914-4A3B-BCDB-700A6262F8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Sheet1!$F$9:$I$9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 (08 nov)</c:v>
                </c:pt>
              </c:strCache>
            </c:strRef>
          </c:cat>
          <c:val>
            <c:numRef>
              <c:f>Sheet1!$F$10:$I$10</c:f>
              <c:numCache>
                <c:formatCode>General</c:formatCode>
                <c:ptCount val="4"/>
                <c:pt idx="0">
                  <c:v>563.66486999999995</c:v>
                </c:pt>
                <c:pt idx="1">
                  <c:v>397.55190000000005</c:v>
                </c:pt>
                <c:pt idx="2">
                  <c:v>556.65767000000005</c:v>
                </c:pt>
                <c:pt idx="3">
                  <c:v>1206.6784900000002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4-4A3B-BCDB-700A6262F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30080"/>
        <c:axId val="1"/>
      </c:barChart>
      <c:catAx>
        <c:axId val="15053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53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2"/>
                </a:solidFill>
              </a:rPr>
              <a:t>ocupación del terreno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TOTAL/HAS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INFRAESTRUCTURA POLICIAL</c:v>
                </c:pt>
                <c:pt idx="1">
                  <c:v>SUPERFICIE VERDE</c:v>
                </c:pt>
                <c:pt idx="2">
                  <c:v>MARGENES DE PROTECCIÓN DE QUEBRADA</c:v>
                </c:pt>
              </c:strCache>
            </c:strRef>
          </c:cat>
          <c:val>
            <c:numRef>
              <c:f>Hoja1!$B$2:$B$4</c:f>
            </c:numRef>
          </c:val>
          <c:extLst>
            <c:ext xmlns:c16="http://schemas.microsoft.com/office/drawing/2014/chart" uri="{C3380CC4-5D6E-409C-BE32-E72D297353CC}">
              <c16:uniqueId val="{00000000-9E7E-4988-8C94-9A10E4F4CC9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9E7E-4988-8C94-9A10E4F4CC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9E7E-4988-8C94-9A10E4F4CC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9E7E-4988-8C94-9A10E4F4CC9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630527965939923"/>
                      <c:h val="0.168223231239502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E7E-4988-8C94-9A10E4F4CC9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3D0C14-697C-4D07-9D9A-6B677C9F9798}" type="CATEGORYNAME">
                      <a:rPr lang="en-US" sz="1800"/>
                      <a:pPr>
                        <a:defRPr sz="1800">
                          <a:solidFill>
                            <a:schemeClr val="accent1"/>
                          </a:solidFill>
                        </a:defRPr>
                      </a:pPr>
                      <a:t>[NOMBRE DE CATEGORÍA]</a:t>
                    </a:fld>
                    <a:r>
                      <a:rPr lang="en-US" sz="1800"/>
                      <a:t>
</a:t>
                    </a:r>
                    <a:fld id="{CE5E63FB-1796-4C97-AFD6-AFFBD65BC2E8}" type="PERCENTAGE">
                      <a:rPr lang="en-US" sz="1800"/>
                      <a:pPr>
                        <a:defRPr sz="1800">
                          <a:solidFill>
                            <a:schemeClr val="accent1"/>
                          </a:solidFill>
                        </a:defRPr>
                      </a:pPr>
                      <a:t>[PORCENTAJE]</a:t>
                    </a:fld>
                    <a:endParaRPr lang="en-US" sz="1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2254338249493415"/>
                      <c:h val="0.153685133322471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E7E-4988-8C94-9A10E4F4CC9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66076019566339"/>
                      <c:h val="0.201940940722454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E7E-4988-8C94-9A10E4F4CC9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INFRAESTRUCTURA POLICIAL</c:v>
                </c:pt>
                <c:pt idx="1">
                  <c:v>SUPERFICIE VERDE</c:v>
                </c:pt>
                <c:pt idx="2">
                  <c:v>MARGENES DE PROTECCIÓN DE QUEBRADA</c:v>
                </c:pt>
              </c:strCache>
            </c:strRef>
          </c:cat>
          <c:val>
            <c:numRef>
              <c:f>Hoja1!$C$2:$C$4</c:f>
              <c:numCache>
                <c:formatCode>0.00</c:formatCode>
                <c:ptCount val="3"/>
                <c:pt idx="0">
                  <c:v>16.911111111111108</c:v>
                </c:pt>
                <c:pt idx="1">
                  <c:v>62.79999999999999</c:v>
                </c:pt>
                <c:pt idx="2">
                  <c:v>20.288888888888888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7E-4988-8C94-9A10E4F4CC9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7507591615906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cap="all" spc="120" normalizeH="0" baseline="0">
              <a:solidFill>
                <a:schemeClr val="accent6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Hoja1!$F$32</c:f>
              <c:strCache>
                <c:ptCount val="1"/>
                <c:pt idx="0">
                  <c:v>POLICÍA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041B3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Hoja1!$E$33:$E$38</c:f>
              <c:numCache>
                <c:formatCode>_-* #,##0_-;\-* #,##0_-;_-* "-"??_-;_-@_-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Hoja1!$F$33:$F$38</c:f>
              <c:numCache>
                <c:formatCode>General</c:formatCode>
                <c:ptCount val="6"/>
                <c:pt idx="0">
                  <c:v>256</c:v>
                </c:pt>
                <c:pt idx="1">
                  <c:v>298</c:v>
                </c:pt>
                <c:pt idx="2">
                  <c:v>300</c:v>
                </c:pt>
                <c:pt idx="3">
                  <c:v>305</c:v>
                </c:pt>
                <c:pt idx="4">
                  <c:v>303</c:v>
                </c:pt>
                <c:pt idx="5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D-4305-8210-844EEB3AB3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12607560"/>
        <c:axId val="412607888"/>
      </c:barChart>
      <c:catAx>
        <c:axId val="412607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cap="all" spc="120" normalizeH="0" baseline="0">
                <a:solidFill>
                  <a:schemeClr val="accent6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2607888"/>
        <c:crosses val="autoZero"/>
        <c:auto val="1"/>
        <c:lblAlgn val="ctr"/>
        <c:lblOffset val="100"/>
        <c:noMultiLvlLbl val="0"/>
      </c:catAx>
      <c:valAx>
        <c:axId val="412607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2607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400" b="1" i="0" u="none" strike="noStrike" kern="1200" cap="none" spc="2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ES" sz="5400" b="1" dirty="0">
                <a:solidFill>
                  <a:srgbClr val="FF0000"/>
                </a:solidFill>
              </a:rPr>
              <a:t>MUERTES VIOLENTAS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400" b="1" i="0" u="none" strike="noStrike" kern="1200" cap="none" spc="2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5.2706910240082026E-2"/>
          <c:y val="0.15981920557500934"/>
          <c:w val="0.89458617951983599"/>
          <c:h val="0.75180743189967081"/>
        </c:manualLayout>
      </c:layout>
      <c:areaChart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57150">
                <a:solidFill>
                  <a:schemeClr val="accent3">
                    <a:lumMod val="75000"/>
                  </a:schemeClr>
                </a:solidFill>
              </a:ln>
              <a:effectLst/>
            </c:spPr>
          </c:errBars>
          <c:cat>
            <c:numRef>
              <c:f>Hoja1!$A$1:$A$6</c:f>
              <c:numCache>
                <c:formatCode>_-* #,##0_-;\-* #,##0_-;_-* "-"??_-;_-@_-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Hoja1!$B$1:$B$6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15</c:v>
                </c:pt>
                <c:pt idx="3">
                  <c:v>10</c:v>
                </c:pt>
                <c:pt idx="4">
                  <c:v>8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E6-4B20-90BF-FA0D6AD222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13728856"/>
        <c:axId val="513726888"/>
      </c:areaChart>
      <c:catAx>
        <c:axId val="513728856"/>
        <c:scaling>
          <c:orientation val="minMax"/>
        </c:scaling>
        <c:delete val="0"/>
        <c:axPos val="b"/>
        <c:numFmt formatCode="_-* #,##0_-;\-* #,##0_-;_-* &quot;-&quot;??_-;_-@_-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3726888"/>
        <c:crosses val="autoZero"/>
        <c:auto val="1"/>
        <c:lblAlgn val="ctr"/>
        <c:lblOffset val="100"/>
        <c:noMultiLvlLbl val="0"/>
      </c:catAx>
      <c:valAx>
        <c:axId val="51372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3728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none" spc="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S" sz="3200" b="1" dirty="0">
                <a:solidFill>
                  <a:schemeClr val="tx2"/>
                </a:solidFill>
              </a:rPr>
              <a:t>% RESPECTO AL </a:t>
            </a:r>
            <a:r>
              <a:rPr lang="es-ES" sz="3200" b="1" dirty="0" err="1">
                <a:solidFill>
                  <a:schemeClr val="tx2"/>
                </a:solidFill>
              </a:rPr>
              <a:t>DMQ</a:t>
            </a:r>
            <a:endParaRPr lang="es-ES" sz="32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none" spc="2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25400" cap="flat" cmpd="sng" algn="ctr">
                <a:solidFill>
                  <a:srgbClr val="041B3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09-42D8-AC24-697DC2E7833E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9525" cap="flat" cmpd="sng" algn="ctr">
                <a:solidFill>
                  <a:srgbClr val="041B3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09-42D8-AC24-697DC2E7833E}"/>
              </c:ext>
            </c:extLst>
          </c:dPt>
          <c:dLbls>
            <c:dLbl>
              <c:idx val="0"/>
              <c:layout>
                <c:manualLayout>
                  <c:x val="0.20291045745670705"/>
                  <c:y val="-2.7552009272619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60942764198792"/>
                      <c:h val="0.17720057279566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409-42D8-AC24-697DC2E7833E}"/>
                </c:ext>
              </c:extLst>
            </c:dLbl>
            <c:dLbl>
              <c:idx val="1"/>
              <c:layout>
                <c:manualLayout>
                  <c:x val="-0.18422133637516827"/>
                  <c:y val="-2.0251962663490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2540837516487"/>
                      <c:h val="0.203373216107349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409-42D8-AC24-697DC2E78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rgbClr val="041B31"/>
                  </a:solidFill>
                  <a:prstDash val="lgDash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Hoja1!$A$10:$A$11</c:f>
              <c:numCache>
                <c:formatCode>General</c:formatCode>
                <c:ptCount val="2"/>
                <c:pt idx="0">
                  <c:v>131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09-42D8-AC24-697DC2E783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1633412586820719E-2"/>
          <c:w val="0.9799234316761829"/>
          <c:h val="0.6540764087858719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Sheet1!$A$2:$A$46</c:f>
              <c:strCache>
                <c:ptCount val="45"/>
                <c:pt idx="0">
                  <c:v>ene 2012</c:v>
                </c:pt>
                <c:pt idx="1">
                  <c:v>feb 2012</c:v>
                </c:pt>
                <c:pt idx="2">
                  <c:v>mar 2012</c:v>
                </c:pt>
                <c:pt idx="3">
                  <c:v>may 2012</c:v>
                </c:pt>
                <c:pt idx="4">
                  <c:v>oct 2012</c:v>
                </c:pt>
                <c:pt idx="5">
                  <c:v>nov 2012</c:v>
                </c:pt>
                <c:pt idx="6">
                  <c:v>dic 2012</c:v>
                </c:pt>
                <c:pt idx="7">
                  <c:v>ene 2013</c:v>
                </c:pt>
                <c:pt idx="8">
                  <c:v>mar 2013</c:v>
                </c:pt>
                <c:pt idx="9">
                  <c:v>sep 2013</c:v>
                </c:pt>
                <c:pt idx="10">
                  <c:v>nov 2013</c:v>
                </c:pt>
                <c:pt idx="11">
                  <c:v>ene 2014</c:v>
                </c:pt>
                <c:pt idx="12">
                  <c:v>feb 2014</c:v>
                </c:pt>
                <c:pt idx="13">
                  <c:v>jun 2014</c:v>
                </c:pt>
                <c:pt idx="14">
                  <c:v>dic 2014</c:v>
                </c:pt>
                <c:pt idx="15">
                  <c:v>abr 2015</c:v>
                </c:pt>
                <c:pt idx="16">
                  <c:v>jul 2015</c:v>
                </c:pt>
                <c:pt idx="17">
                  <c:v>abr 2016</c:v>
                </c:pt>
                <c:pt idx="18">
                  <c:v>jul 2016</c:v>
                </c:pt>
                <c:pt idx="19">
                  <c:v>ene 2017</c:v>
                </c:pt>
                <c:pt idx="20">
                  <c:v>feb 2017</c:v>
                </c:pt>
                <c:pt idx="21">
                  <c:v>may 2017</c:v>
                </c:pt>
                <c:pt idx="22">
                  <c:v>jul 2017</c:v>
                </c:pt>
                <c:pt idx="23">
                  <c:v>sep 2017</c:v>
                </c:pt>
                <c:pt idx="24">
                  <c:v>dic 2017</c:v>
                </c:pt>
                <c:pt idx="25">
                  <c:v>ene 2018</c:v>
                </c:pt>
                <c:pt idx="26">
                  <c:v>feb 2018</c:v>
                </c:pt>
                <c:pt idx="27">
                  <c:v>mar 2018</c:v>
                </c:pt>
                <c:pt idx="28">
                  <c:v>abr 2018</c:v>
                </c:pt>
                <c:pt idx="29">
                  <c:v>ago 2018</c:v>
                </c:pt>
                <c:pt idx="30">
                  <c:v>sep 2018</c:v>
                </c:pt>
                <c:pt idx="31">
                  <c:v>dic 2018</c:v>
                </c:pt>
                <c:pt idx="32">
                  <c:v>ene 2019</c:v>
                </c:pt>
                <c:pt idx="33">
                  <c:v>abr 2019</c:v>
                </c:pt>
                <c:pt idx="34">
                  <c:v>may 2019</c:v>
                </c:pt>
                <c:pt idx="35">
                  <c:v>jul 2019</c:v>
                </c:pt>
                <c:pt idx="36">
                  <c:v>ago 2019</c:v>
                </c:pt>
                <c:pt idx="37">
                  <c:v>nov 2019</c:v>
                </c:pt>
                <c:pt idx="38">
                  <c:v>ene 2020</c:v>
                </c:pt>
                <c:pt idx="39">
                  <c:v>feb 2020</c:v>
                </c:pt>
                <c:pt idx="40">
                  <c:v>mar 2020</c:v>
                </c:pt>
                <c:pt idx="41">
                  <c:v>jun 2020</c:v>
                </c:pt>
                <c:pt idx="42">
                  <c:v>ago 2020</c:v>
                </c:pt>
                <c:pt idx="43">
                  <c:v>sep 2020</c:v>
                </c:pt>
                <c:pt idx="44">
                  <c:v>oct 2020</c:v>
                </c:pt>
              </c:strCache>
            </c:strRef>
          </c:cat>
          <c:val>
            <c:numRef>
              <c:f>Sheet1!$B$2:$B$46</c:f>
              <c:numCache>
                <c:formatCode>###0</c:formatCode>
                <c:ptCount val="4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4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4</c:v>
                </c:pt>
                <c:pt idx="23">
                  <c:v>1</c:v>
                </c:pt>
                <c:pt idx="24">
                  <c:v>4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3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2</c:v>
                </c:pt>
                <c:pt idx="33">
                  <c:v>1</c:v>
                </c:pt>
                <c:pt idx="34">
                  <c:v>1</c:v>
                </c:pt>
                <c:pt idx="35">
                  <c:v>2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2</c:v>
                </c:pt>
                <c:pt idx="42">
                  <c:v>1</c:v>
                </c:pt>
                <c:pt idx="43">
                  <c:v>1</c:v>
                </c:pt>
                <c:pt idx="44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488-4B19-B0B4-1D63D8940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88768"/>
        <c:axId val="2097565184"/>
      </c:lineChart>
      <c:catAx>
        <c:axId val="2738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97565184"/>
        <c:crosses val="autoZero"/>
        <c:auto val="1"/>
        <c:lblAlgn val="ctr"/>
        <c:lblOffset val="100"/>
        <c:noMultiLvlLbl val="0"/>
      </c:catAx>
      <c:valAx>
        <c:axId val="2097565184"/>
        <c:scaling>
          <c:orientation val="minMax"/>
        </c:scaling>
        <c:delete val="1"/>
        <c:axPos val="l"/>
        <c:numFmt formatCode="###0" sourceLinked="1"/>
        <c:majorTickMark val="none"/>
        <c:minorTickMark val="none"/>
        <c:tickLblPos val="nextTo"/>
        <c:crossAx val="2738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cap="none" spc="2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Hoja1!$E$64</c:f>
              <c:strCache>
                <c:ptCount val="1"/>
                <c:pt idx="0">
                  <c:v>DELITOS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Hoja1!$D$65:$D$70</c:f>
              <c:numCache>
                <c:formatCode>_-* #,##0_-;\-* #,##0_-;_-* "-"??_-;_-@_-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Hoja1!$E$65:$E$70</c:f>
              <c:numCache>
                <c:formatCode>_-* #,##0_-;\-* #,##0_-;_-* "-"??_-;_-@_-</c:formatCode>
                <c:ptCount val="6"/>
                <c:pt idx="0">
                  <c:v>976</c:v>
                </c:pt>
                <c:pt idx="1">
                  <c:v>1105</c:v>
                </c:pt>
                <c:pt idx="2">
                  <c:v>897</c:v>
                </c:pt>
                <c:pt idx="3">
                  <c:v>878</c:v>
                </c:pt>
                <c:pt idx="4">
                  <c:v>795</c:v>
                </c:pt>
                <c:pt idx="5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9C-4119-A6B1-945E6583BEC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4791320"/>
        <c:axId val="404797224"/>
      </c:barChart>
      <c:catAx>
        <c:axId val="404791320"/>
        <c:scaling>
          <c:orientation val="minMax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4797224"/>
        <c:crosses val="autoZero"/>
        <c:auto val="1"/>
        <c:lblAlgn val="ctr"/>
        <c:lblOffset val="100"/>
        <c:noMultiLvlLbl val="0"/>
      </c:catAx>
      <c:valAx>
        <c:axId val="40479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4791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2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Hoja1!$E$83</c:f>
              <c:strCache>
                <c:ptCount val="1"/>
                <c:pt idx="0">
                  <c:v>ROBO DOMICILIO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rgbClr val="041B3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Hoja1!$D$84:$D$89</c:f>
              <c:strCache>
                <c:ptCount val="6"/>
                <c:pt idx="0">
                  <c:v> AÑO 2015 </c:v>
                </c:pt>
                <c:pt idx="1">
                  <c:v> AÑO 2016 </c:v>
                </c:pt>
                <c:pt idx="2">
                  <c:v> AÑO 2017 </c:v>
                </c:pt>
                <c:pt idx="3">
                  <c:v> AÑO 2018 </c:v>
                </c:pt>
                <c:pt idx="4">
                  <c:v> AÑO 2019 </c:v>
                </c:pt>
                <c:pt idx="5">
                  <c:v> AÑO 2020 </c:v>
                </c:pt>
              </c:strCache>
            </c:strRef>
          </c:cat>
          <c:val>
            <c:numRef>
              <c:f>Hoja1!$E$84:$E$89</c:f>
              <c:numCache>
                <c:formatCode>General</c:formatCode>
                <c:ptCount val="6"/>
                <c:pt idx="0">
                  <c:v>314</c:v>
                </c:pt>
                <c:pt idx="1">
                  <c:v>311</c:v>
                </c:pt>
                <c:pt idx="2">
                  <c:v>247</c:v>
                </c:pt>
                <c:pt idx="3">
                  <c:v>262</c:v>
                </c:pt>
                <c:pt idx="4">
                  <c:v>191</c:v>
                </c:pt>
                <c:pt idx="5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9-4625-AC0F-3629C865E00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55934592"/>
        <c:axId val="555932624"/>
      </c:barChart>
      <c:catAx>
        <c:axId val="55593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5932624"/>
        <c:crosses val="autoZero"/>
        <c:auto val="1"/>
        <c:lblAlgn val="ctr"/>
        <c:lblOffset val="100"/>
        <c:noMultiLvlLbl val="0"/>
      </c:catAx>
      <c:valAx>
        <c:axId val="555932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59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55934592"/>
        <c:axId val="555932624"/>
      </c:barChart>
      <c:catAx>
        <c:axId val="55593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5932624"/>
        <c:crosses val="autoZero"/>
        <c:auto val="1"/>
        <c:lblAlgn val="ctr"/>
        <c:lblOffset val="100"/>
        <c:noMultiLvlLbl val="0"/>
      </c:catAx>
      <c:valAx>
        <c:axId val="555932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59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1" i="0" u="none" strike="noStrike" kern="1200" cap="none" spc="20" baseline="0">
              <a:solidFill>
                <a:srgbClr val="041B3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Hoja1!$E$93</c:f>
              <c:strCache>
                <c:ptCount val="1"/>
                <c:pt idx="0">
                  <c:v>ROBO PERSONAS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41B3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600" b="1" i="0" u="none" strike="noStrike" kern="1200" baseline="0">
                    <a:solidFill>
                      <a:srgbClr val="041B3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Hoja1!$D$94:$D$99</c:f>
              <c:strCache>
                <c:ptCount val="6"/>
                <c:pt idx="0">
                  <c:v> AÑO 2015 </c:v>
                </c:pt>
                <c:pt idx="1">
                  <c:v> AÑO 2016 </c:v>
                </c:pt>
                <c:pt idx="2">
                  <c:v> AÑO 2017 </c:v>
                </c:pt>
                <c:pt idx="3">
                  <c:v> AÑO 2018 </c:v>
                </c:pt>
                <c:pt idx="4">
                  <c:v> AÑO 2019 </c:v>
                </c:pt>
                <c:pt idx="5">
                  <c:v> AÑO 2020 </c:v>
                </c:pt>
              </c:strCache>
            </c:strRef>
          </c:cat>
          <c:val>
            <c:numRef>
              <c:f>Hoja1!$E$94:$E$99</c:f>
              <c:numCache>
                <c:formatCode>General</c:formatCode>
                <c:ptCount val="6"/>
                <c:pt idx="0">
                  <c:v>218</c:v>
                </c:pt>
                <c:pt idx="1">
                  <c:v>229</c:v>
                </c:pt>
                <c:pt idx="2">
                  <c:v>165</c:v>
                </c:pt>
                <c:pt idx="3">
                  <c:v>261</c:v>
                </c:pt>
                <c:pt idx="4">
                  <c:v>248</c:v>
                </c:pt>
                <c:pt idx="5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E-4A40-ADAC-270D2D7B85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6464912"/>
        <c:axId val="566463272"/>
      </c:barChart>
      <c:catAx>
        <c:axId val="566464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66463272"/>
        <c:crosses val="autoZero"/>
        <c:auto val="1"/>
        <c:lblAlgn val="ctr"/>
        <c:lblOffset val="100"/>
        <c:noMultiLvlLbl val="0"/>
      </c:catAx>
      <c:valAx>
        <c:axId val="566463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rgbClr val="041B3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6646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1" i="0" u="none" strike="noStrike" kern="1200" baseline="0">
          <a:solidFill>
            <a:srgbClr val="041B3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75DDB-C039-D54F-99F9-42333FE51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C4C0F5-5F66-CF4C-A853-757BD5865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20448-A6F9-4349-BA28-CE33C8A6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476FB-4531-764F-96A5-2133E61A2FE3}" type="datetimeFigureOut">
              <a:rPr lang="es-EC" smtClean="0"/>
              <a:t>4/12/2020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1EC1BE-112F-DF4B-B402-32778DAD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082A5B-4557-BC44-B471-F0C00B5D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B273-D06F-AA4C-A332-9F3FDE3014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65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B525065-5A63-5044-89D6-0402CDAD2DDC}"/>
              </a:ext>
            </a:extLst>
          </p:cNvPr>
          <p:cNvSpPr>
            <a:spLocks noChangeAspect="1"/>
          </p:cNvSpPr>
          <p:nvPr userDrawn="1"/>
        </p:nvSpPr>
        <p:spPr>
          <a:xfrm>
            <a:off x="22157242" y="706754"/>
            <a:ext cx="824949" cy="8229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2265970" y="826014"/>
            <a:ext cx="723275" cy="553961"/>
          </a:xfrm>
          <a:prstGeom prst="rect">
            <a:avLst/>
          </a:prstGeom>
          <a:noFill/>
        </p:spPr>
        <p:txBody>
          <a:bodyPr wrap="square" lIns="91440" tIns="91422" rIns="91440" bIns="91422" rtlCol="0">
            <a:spAutoFit/>
          </a:bodyPr>
          <a:lstStyle/>
          <a:p>
            <a:pPr algn="ctr"/>
            <a:fld id="{260E2A6B-A809-4840-BF14-8648BC0BDF87}" type="slidenum">
              <a:rPr lang="id-ID" sz="2100" b="0" i="0" smtClean="0">
                <a:solidFill>
                  <a:schemeClr val="bg1"/>
                </a:solidFill>
                <a:latin typeface="Poppins" pitchFamily="2" charset="77"/>
                <a:ea typeface="Open Sans Light" panose="020B0306030504020204" pitchFamily="34" charset="0"/>
                <a:cs typeface="Poppins" pitchFamily="2" charset="77"/>
              </a:rPr>
              <a:pPr algn="ctr"/>
              <a:t>‹Nº›</a:t>
            </a:fld>
            <a:r>
              <a:rPr lang="id-ID" sz="2400" b="0" i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tx1"/>
          </a:solidFill>
          <a:effectLst/>
          <a:latin typeface="Open Sans Light" panose="020B0306030504020204" pitchFamily="34" charset="0"/>
          <a:ea typeface="Open Sans Light" panose="020B0306030504020204" pitchFamily="34" charset="0"/>
          <a:cs typeface="Open Sans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9.tif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microsoft.com/office/2007/relationships/hdphoto" Target="../media/hdphoto1.wdp"/><Relationship Id="rId3" Type="http://schemas.openxmlformats.org/officeDocument/2006/relationships/image" Target="../media/image10.tif"/><Relationship Id="rId7" Type="http://schemas.openxmlformats.org/officeDocument/2006/relationships/chart" Target="../charts/chart8.xml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11" Type="http://schemas.openxmlformats.org/officeDocument/2006/relationships/chart" Target="../charts/chart11.xml"/><Relationship Id="rId5" Type="http://schemas.openxmlformats.org/officeDocument/2006/relationships/chart" Target="../charts/chart6.xml"/><Relationship Id="rId10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chart" Target="../charts/char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13" Type="http://schemas.openxmlformats.org/officeDocument/2006/relationships/image" Target="../media/image18.jpeg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12" Type="http://schemas.openxmlformats.org/officeDocument/2006/relationships/image" Target="../media/image17.png"/><Relationship Id="rId17" Type="http://schemas.openxmlformats.org/officeDocument/2006/relationships/image" Target="../media/image3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11" Type="http://schemas.openxmlformats.org/officeDocument/2006/relationships/image" Target="../media/image16.jpeg"/><Relationship Id="rId5" Type="http://schemas.openxmlformats.org/officeDocument/2006/relationships/chart" Target="../charts/chart14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chart" Target="../charts/chart13.xml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chart" Target="../charts/char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173464-D368-D346-B947-64809670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2"/>
            <a:ext cx="24377650" cy="1370573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50E0077-12BE-40AB-BF22-27B0039BDE89}"/>
              </a:ext>
            </a:extLst>
          </p:cNvPr>
          <p:cNvSpPr/>
          <p:nvPr/>
        </p:nvSpPr>
        <p:spPr>
          <a:xfrm>
            <a:off x="19778133" y="2336800"/>
            <a:ext cx="1642534" cy="2201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FBDA466-C368-4E11-BEE8-553255EF77D5}"/>
              </a:ext>
            </a:extLst>
          </p:cNvPr>
          <p:cNvSpPr/>
          <p:nvPr/>
        </p:nvSpPr>
        <p:spPr>
          <a:xfrm>
            <a:off x="7397087" y="6523630"/>
            <a:ext cx="12220179" cy="31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B18B33-D60A-462B-AD7C-7B78756937AD}"/>
              </a:ext>
            </a:extLst>
          </p:cNvPr>
          <p:cNvSpPr/>
          <p:nvPr/>
        </p:nvSpPr>
        <p:spPr>
          <a:xfrm>
            <a:off x="11370861" y="7544938"/>
            <a:ext cx="12220179" cy="31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56 CuadroTexto">
            <a:extLst>
              <a:ext uri="{FF2B5EF4-FFF2-40B4-BE49-F238E27FC236}">
                <a16:creationId xmlns:a16="http://schemas.microsoft.com/office/drawing/2014/main" id="{591C1573-E227-4296-AB62-08D9C7177956}"/>
              </a:ext>
            </a:extLst>
          </p:cNvPr>
          <p:cNvSpPr txBox="1"/>
          <p:nvPr/>
        </p:nvSpPr>
        <p:spPr>
          <a:xfrm>
            <a:off x="7397087" y="6800460"/>
            <a:ext cx="15435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tx2"/>
                </a:solidFill>
                <a:latin typeface="Albertus Extra Bold" pitchFamily="34" charset="0"/>
              </a:rPr>
              <a:t>Complejo de Seguridad Ciudadana</a:t>
            </a:r>
            <a:r>
              <a:rPr lang="es-ES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 </a:t>
            </a:r>
          </a:p>
          <a:p>
            <a:pPr algn="ctr"/>
            <a:r>
              <a:rPr lang="es-ES" sz="8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Distrito Metropolitano de Quito</a:t>
            </a:r>
          </a:p>
        </p:txBody>
      </p:sp>
      <p:sp>
        <p:nvSpPr>
          <p:cNvPr id="11" name="58 CuadroTexto">
            <a:extLst>
              <a:ext uri="{FF2B5EF4-FFF2-40B4-BE49-F238E27FC236}">
                <a16:creationId xmlns:a16="http://schemas.microsoft.com/office/drawing/2014/main" id="{59F95889-F040-41A3-8610-02727360D017}"/>
              </a:ext>
            </a:extLst>
          </p:cNvPr>
          <p:cNvSpPr txBox="1"/>
          <p:nvPr/>
        </p:nvSpPr>
        <p:spPr>
          <a:xfrm>
            <a:off x="10160322" y="12697331"/>
            <a:ext cx="1343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ntique Olive" pitchFamily="34" charset="0"/>
              </a:rPr>
              <a:t>08/12/2020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85CB179-4CD7-4708-A67E-E82F3585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1959"/>
          <a:stretch/>
        </p:blipFill>
        <p:spPr>
          <a:xfrm>
            <a:off x="6542" y="232272"/>
            <a:ext cx="12875426" cy="210452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CABA844-A197-4A4B-B298-649F2F8046C2}"/>
              </a:ext>
            </a:extLst>
          </p:cNvPr>
          <p:cNvSpPr/>
          <p:nvPr/>
        </p:nvSpPr>
        <p:spPr>
          <a:xfrm>
            <a:off x="15656312" y="0"/>
            <a:ext cx="6512312" cy="579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761AFC5-583A-4CF6-8B4A-29B2307C1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28"/>
          <a:stretch/>
        </p:blipFill>
        <p:spPr>
          <a:xfrm>
            <a:off x="13959310" y="-2262491"/>
            <a:ext cx="7633644" cy="96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7C3FF15-5575-4E7D-8C8C-58C15F192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1959"/>
          <a:stretch/>
        </p:blipFill>
        <p:spPr>
          <a:xfrm>
            <a:off x="17462810" y="12580615"/>
            <a:ext cx="6914840" cy="11302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Propuesta General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4" y="2620752"/>
            <a:ext cx="22846089" cy="8104187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E47BA46-0344-4F04-AF3B-82126CA4D03D}"/>
              </a:ext>
            </a:extLst>
          </p:cNvPr>
          <p:cNvGraphicFramePr>
            <a:graphicFrameLocks noGrp="1"/>
          </p:cNvGraphicFramePr>
          <p:nvPr/>
        </p:nvGraphicFramePr>
        <p:xfrm>
          <a:off x="2539866" y="10724939"/>
          <a:ext cx="7082116" cy="2512339"/>
        </p:xfrm>
        <a:graphic>
          <a:graphicData uri="http://schemas.openxmlformats.org/drawingml/2006/table">
            <a:tbl>
              <a:tblPr/>
              <a:tblGrid>
                <a:gridCol w="4920807">
                  <a:extLst>
                    <a:ext uri="{9D8B030D-6E8A-4147-A177-3AD203B41FA5}">
                      <a16:colId xmlns:a16="http://schemas.microsoft.com/office/drawing/2014/main" val="3703718210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3808987856"/>
                    </a:ext>
                  </a:extLst>
                </a:gridCol>
              </a:tblGrid>
              <a:tr h="57647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DETALLE DE PROPUESTA GENERAL</a:t>
                      </a:r>
                    </a:p>
                  </a:txBody>
                  <a:tcPr marL="209119" marR="209119" marT="104559" marB="1045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753283"/>
                  </a:ext>
                </a:extLst>
              </a:tr>
              <a:tr h="354555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DESCRIPCIÓN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UNIDAD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315784"/>
                  </a:ext>
                </a:extLst>
              </a:tr>
              <a:tr h="689935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SENDERO ECOLÓGICO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 Km.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525338"/>
                  </a:ext>
                </a:extLst>
              </a:tr>
              <a:tr h="354555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PARQUE RECREATIVO CONJUNTO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HAS.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78616"/>
                  </a:ext>
                </a:extLst>
              </a:tr>
            </a:tbl>
          </a:graphicData>
        </a:graphic>
      </p:graphicFrame>
      <p:pic>
        <p:nvPicPr>
          <p:cNvPr id="9" name="Picture 2" descr="Norte - EcuRed">
            <a:extLst>
              <a:ext uri="{FF2B5EF4-FFF2-40B4-BE49-F238E27FC236}">
                <a16:creationId xmlns:a16="http://schemas.microsoft.com/office/drawing/2014/main" id="{8030A057-EEAA-41F4-AED3-3089FE65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" y="2196488"/>
            <a:ext cx="1102199" cy="155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4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Antecedentes Predio </a:t>
            </a:r>
            <a:r>
              <a:rPr lang="es-ES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Lumbisí</a:t>
            </a:r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F678E8F-AD75-40C3-9757-AAAA8017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pic>
        <p:nvPicPr>
          <p:cNvPr id="4" name="Picture 2" descr="https://documents.app.lucidchart.com/documents/d8d567b1-1423-4c96-ba0b-0441f635f5f4/pages/0_0?a=460&amp;x=-72&amp;y=-40&amp;w=2024&amp;h=1320&amp;store=1&amp;accept=image%2F*&amp;auth=LCA%20710464bad65501eae8728962f3d07afd0fe4538a-ts%3D1607115368">
            <a:extLst>
              <a:ext uri="{FF2B5EF4-FFF2-40B4-BE49-F238E27FC236}">
                <a16:creationId xmlns:a16="http://schemas.microsoft.com/office/drawing/2014/main" id="{69C27BC6-5A89-4F78-999F-690714E76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320" r="505" b="4084"/>
          <a:stretch/>
        </p:blipFill>
        <p:spPr bwMode="auto">
          <a:xfrm>
            <a:off x="277222" y="2031053"/>
            <a:ext cx="24100428" cy="114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Trabajo Conjunto con </a:t>
            </a:r>
            <a:r>
              <a:rPr lang="es-ES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DMQ</a:t>
            </a:r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F678E8F-AD75-40C3-9757-AAAA8017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4" name="Google Shape;740;p33">
            <a:extLst>
              <a:ext uri="{FF2B5EF4-FFF2-40B4-BE49-F238E27FC236}">
                <a16:creationId xmlns:a16="http://schemas.microsoft.com/office/drawing/2014/main" id="{76431A2B-1986-4AC0-86A4-D45F93B864E4}"/>
              </a:ext>
            </a:extLst>
          </p:cNvPr>
          <p:cNvSpPr/>
          <p:nvPr/>
        </p:nvSpPr>
        <p:spPr>
          <a:xfrm>
            <a:off x="19512050" y="8075743"/>
            <a:ext cx="1633824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5" name="Google Shape;544;p27">
            <a:extLst>
              <a:ext uri="{FF2B5EF4-FFF2-40B4-BE49-F238E27FC236}">
                <a16:creationId xmlns:a16="http://schemas.microsoft.com/office/drawing/2014/main" id="{89BAC7D8-CD0E-4866-A214-131432F39366}"/>
              </a:ext>
            </a:extLst>
          </p:cNvPr>
          <p:cNvSpPr/>
          <p:nvPr/>
        </p:nvSpPr>
        <p:spPr>
          <a:xfrm>
            <a:off x="2543734" y="11445112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8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3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6A5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45;p27">
            <a:extLst>
              <a:ext uri="{FF2B5EF4-FFF2-40B4-BE49-F238E27FC236}">
                <a16:creationId xmlns:a16="http://schemas.microsoft.com/office/drawing/2014/main" id="{A80666C1-F92B-40B7-BF51-6DDE63DFCDB1}"/>
              </a:ext>
            </a:extLst>
          </p:cNvPr>
          <p:cNvSpPr/>
          <p:nvPr/>
        </p:nvSpPr>
        <p:spPr>
          <a:xfrm>
            <a:off x="2527859" y="10816462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7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0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7" y="318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46;p27">
            <a:extLst>
              <a:ext uri="{FF2B5EF4-FFF2-40B4-BE49-F238E27FC236}">
                <a16:creationId xmlns:a16="http://schemas.microsoft.com/office/drawing/2014/main" id="{B286A64C-E108-4CB8-B8F4-4681A095F595}"/>
              </a:ext>
            </a:extLst>
          </p:cNvPr>
          <p:cNvSpPr/>
          <p:nvPr/>
        </p:nvSpPr>
        <p:spPr>
          <a:xfrm>
            <a:off x="5001186" y="11408600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0771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7;p27">
            <a:extLst>
              <a:ext uri="{FF2B5EF4-FFF2-40B4-BE49-F238E27FC236}">
                <a16:creationId xmlns:a16="http://schemas.microsoft.com/office/drawing/2014/main" id="{34017D0D-2032-4132-827F-538F53EB158D}"/>
              </a:ext>
            </a:extLst>
          </p:cNvPr>
          <p:cNvSpPr/>
          <p:nvPr/>
        </p:nvSpPr>
        <p:spPr>
          <a:xfrm>
            <a:off x="4985311" y="10779950"/>
            <a:ext cx="1166812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48;p27">
            <a:extLst>
              <a:ext uri="{FF2B5EF4-FFF2-40B4-BE49-F238E27FC236}">
                <a16:creationId xmlns:a16="http://schemas.microsoft.com/office/drawing/2014/main" id="{8DBFFB0D-0DF8-4A7A-BC00-B320993AC696}"/>
              </a:ext>
            </a:extLst>
          </p:cNvPr>
          <p:cNvSpPr/>
          <p:nvPr/>
        </p:nvSpPr>
        <p:spPr>
          <a:xfrm>
            <a:off x="7139923" y="11422114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C232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49;p27">
            <a:extLst>
              <a:ext uri="{FF2B5EF4-FFF2-40B4-BE49-F238E27FC236}">
                <a16:creationId xmlns:a16="http://schemas.microsoft.com/office/drawing/2014/main" id="{0BDBD9BE-E727-4FFC-BA24-D6814DAEB759}"/>
              </a:ext>
            </a:extLst>
          </p:cNvPr>
          <p:cNvSpPr/>
          <p:nvPr/>
        </p:nvSpPr>
        <p:spPr>
          <a:xfrm>
            <a:off x="7124048" y="10793464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50;p27">
            <a:extLst>
              <a:ext uri="{FF2B5EF4-FFF2-40B4-BE49-F238E27FC236}">
                <a16:creationId xmlns:a16="http://schemas.microsoft.com/office/drawing/2014/main" id="{4B4BA335-A2C7-46CA-AAE7-617F248D9620}"/>
              </a:ext>
            </a:extLst>
          </p:cNvPr>
          <p:cNvSpPr/>
          <p:nvPr/>
        </p:nvSpPr>
        <p:spPr>
          <a:xfrm>
            <a:off x="9429749" y="11426263"/>
            <a:ext cx="309562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660D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51;p27">
            <a:extLst>
              <a:ext uri="{FF2B5EF4-FFF2-40B4-BE49-F238E27FC236}">
                <a16:creationId xmlns:a16="http://schemas.microsoft.com/office/drawing/2014/main" id="{DE3B2E66-9461-4B3B-A06B-9BF75053EF60}"/>
              </a:ext>
            </a:extLst>
          </p:cNvPr>
          <p:cNvSpPr/>
          <p:nvPr/>
        </p:nvSpPr>
        <p:spPr>
          <a:xfrm>
            <a:off x="9415461" y="10797613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52;p27">
            <a:extLst>
              <a:ext uri="{FF2B5EF4-FFF2-40B4-BE49-F238E27FC236}">
                <a16:creationId xmlns:a16="http://schemas.microsoft.com/office/drawing/2014/main" id="{5D786E2B-34AE-4DC8-BDE6-21FCFFE883A4}"/>
              </a:ext>
            </a:extLst>
          </p:cNvPr>
          <p:cNvSpPr/>
          <p:nvPr/>
        </p:nvSpPr>
        <p:spPr>
          <a:xfrm>
            <a:off x="11903076" y="11490765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55B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53;p27">
            <a:extLst>
              <a:ext uri="{FF2B5EF4-FFF2-40B4-BE49-F238E27FC236}">
                <a16:creationId xmlns:a16="http://schemas.microsoft.com/office/drawing/2014/main" id="{DBC9396C-470A-4DB1-9D97-46A1703B8377}"/>
              </a:ext>
            </a:extLst>
          </p:cNvPr>
          <p:cNvSpPr/>
          <p:nvPr/>
        </p:nvSpPr>
        <p:spPr>
          <a:xfrm>
            <a:off x="11887201" y="10862115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2" y="159"/>
                </a:cubicBezTo>
                <a:cubicBezTo>
                  <a:pt x="77" y="277"/>
                  <a:pt x="77" y="277"/>
                  <a:pt x="77" y="277"/>
                </a:cubicBezTo>
                <a:cubicBezTo>
                  <a:pt x="82" y="294"/>
                  <a:pt x="73" y="311"/>
                  <a:pt x="58" y="318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54;p27">
            <a:extLst>
              <a:ext uri="{FF2B5EF4-FFF2-40B4-BE49-F238E27FC236}">
                <a16:creationId xmlns:a16="http://schemas.microsoft.com/office/drawing/2014/main" id="{863C1B52-3BE0-4536-8086-A4CE5D53AB91}"/>
              </a:ext>
            </a:extLst>
          </p:cNvPr>
          <p:cNvSpPr/>
          <p:nvPr/>
        </p:nvSpPr>
        <p:spPr>
          <a:xfrm>
            <a:off x="14194489" y="11499889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55ACB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55;p27">
            <a:extLst>
              <a:ext uri="{FF2B5EF4-FFF2-40B4-BE49-F238E27FC236}">
                <a16:creationId xmlns:a16="http://schemas.microsoft.com/office/drawing/2014/main" id="{45602007-9ACF-4AE7-9E2C-EDF4157C2BA8}"/>
              </a:ext>
            </a:extLst>
          </p:cNvPr>
          <p:cNvSpPr/>
          <p:nvPr/>
        </p:nvSpPr>
        <p:spPr>
          <a:xfrm>
            <a:off x="14178614" y="10871239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5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2" y="159"/>
                </a:cubicBezTo>
                <a:cubicBezTo>
                  <a:pt x="77" y="277"/>
                  <a:pt x="77" y="277"/>
                  <a:pt x="77" y="277"/>
                </a:cubicBezTo>
                <a:cubicBezTo>
                  <a:pt x="82" y="294"/>
                  <a:pt x="73" y="311"/>
                  <a:pt x="58" y="318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56;p27">
            <a:extLst>
              <a:ext uri="{FF2B5EF4-FFF2-40B4-BE49-F238E27FC236}">
                <a16:creationId xmlns:a16="http://schemas.microsoft.com/office/drawing/2014/main" id="{09B2910E-BB20-40DD-8565-D46A226814C5}"/>
              </a:ext>
            </a:extLst>
          </p:cNvPr>
          <p:cNvSpPr/>
          <p:nvPr/>
        </p:nvSpPr>
        <p:spPr>
          <a:xfrm>
            <a:off x="16456024" y="11497543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2A94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57;p27">
            <a:extLst>
              <a:ext uri="{FF2B5EF4-FFF2-40B4-BE49-F238E27FC236}">
                <a16:creationId xmlns:a16="http://schemas.microsoft.com/office/drawing/2014/main" id="{93834DE0-AAF2-48B2-82E8-CBC4936DC04D}"/>
              </a:ext>
            </a:extLst>
          </p:cNvPr>
          <p:cNvSpPr/>
          <p:nvPr/>
        </p:nvSpPr>
        <p:spPr>
          <a:xfrm>
            <a:off x="16444912" y="10868893"/>
            <a:ext cx="1162050" cy="1257300"/>
          </a:xfrm>
          <a:custGeom>
            <a:avLst/>
            <a:gdLst/>
            <a:ahLst/>
            <a:cxnLst/>
            <a:rect l="l" t="t" r="r" b="b"/>
            <a:pathLst>
              <a:path w="294" h="318" extrusionOk="0">
                <a:moveTo>
                  <a:pt x="57" y="318"/>
                </a:moveTo>
                <a:cubicBezTo>
                  <a:pt x="59" y="318"/>
                  <a:pt x="61" y="317"/>
                  <a:pt x="64" y="315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4" y="180"/>
                  <a:pt x="294" y="146"/>
                  <a:pt x="270" y="13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2" y="0"/>
                  <a:pt x="0" y="26"/>
                  <a:pt x="9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0" y="156"/>
                  <a:pt x="40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1" y="294"/>
                  <a:pt x="72" y="311"/>
                  <a:pt x="57" y="318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558;p27">
            <a:extLst>
              <a:ext uri="{FF2B5EF4-FFF2-40B4-BE49-F238E27FC236}">
                <a16:creationId xmlns:a16="http://schemas.microsoft.com/office/drawing/2014/main" id="{09877A49-0989-4324-AA04-9AFB3B7356E4}"/>
              </a:ext>
            </a:extLst>
          </p:cNvPr>
          <p:cNvSpPr/>
          <p:nvPr/>
        </p:nvSpPr>
        <p:spPr>
          <a:xfrm>
            <a:off x="18720735" y="11409616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0339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559;p27">
            <a:extLst>
              <a:ext uri="{FF2B5EF4-FFF2-40B4-BE49-F238E27FC236}">
                <a16:creationId xmlns:a16="http://schemas.microsoft.com/office/drawing/2014/main" id="{7CE3EF2B-47B6-4DB6-9A22-A1509FD153FC}"/>
              </a:ext>
            </a:extLst>
          </p:cNvPr>
          <p:cNvSpPr/>
          <p:nvPr/>
        </p:nvSpPr>
        <p:spPr>
          <a:xfrm>
            <a:off x="18708035" y="10780966"/>
            <a:ext cx="1162050" cy="1257300"/>
          </a:xfrm>
          <a:custGeom>
            <a:avLst/>
            <a:gdLst/>
            <a:ahLst/>
            <a:cxnLst/>
            <a:rect l="l" t="t" r="r" b="b"/>
            <a:pathLst>
              <a:path w="294" h="318" extrusionOk="0">
                <a:moveTo>
                  <a:pt x="57" y="318"/>
                </a:moveTo>
                <a:cubicBezTo>
                  <a:pt x="59" y="318"/>
                  <a:pt x="61" y="317"/>
                  <a:pt x="64" y="315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4" y="180"/>
                  <a:pt x="294" y="146"/>
                  <a:pt x="270" y="13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9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0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1" y="294"/>
                  <a:pt x="72" y="311"/>
                  <a:pt x="57" y="318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60;p27">
            <a:extLst>
              <a:ext uri="{FF2B5EF4-FFF2-40B4-BE49-F238E27FC236}">
                <a16:creationId xmlns:a16="http://schemas.microsoft.com/office/drawing/2014/main" id="{8837A26F-E24A-433F-80AC-4260F641FD21}"/>
              </a:ext>
            </a:extLst>
          </p:cNvPr>
          <p:cNvSpPr txBox="1"/>
          <p:nvPr/>
        </p:nvSpPr>
        <p:spPr>
          <a:xfrm>
            <a:off x="2846946" y="11230799"/>
            <a:ext cx="620712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/>
          </a:p>
        </p:txBody>
      </p:sp>
      <p:sp>
        <p:nvSpPr>
          <p:cNvPr id="23" name="Google Shape;561;p27">
            <a:extLst>
              <a:ext uri="{FF2B5EF4-FFF2-40B4-BE49-F238E27FC236}">
                <a16:creationId xmlns:a16="http://schemas.microsoft.com/office/drawing/2014/main" id="{6BA23FA5-1180-4C56-B92F-B4DB8F7943D7}"/>
              </a:ext>
            </a:extLst>
          </p:cNvPr>
          <p:cNvSpPr txBox="1"/>
          <p:nvPr/>
        </p:nvSpPr>
        <p:spPr>
          <a:xfrm>
            <a:off x="5305986" y="11194287"/>
            <a:ext cx="6953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/>
          </a:p>
        </p:txBody>
      </p:sp>
      <p:sp>
        <p:nvSpPr>
          <p:cNvPr id="24" name="Google Shape;562;p27">
            <a:extLst>
              <a:ext uri="{FF2B5EF4-FFF2-40B4-BE49-F238E27FC236}">
                <a16:creationId xmlns:a16="http://schemas.microsoft.com/office/drawing/2014/main" id="{F98B2801-891A-4548-A9AC-D6A46BE54E1C}"/>
              </a:ext>
            </a:extLst>
          </p:cNvPr>
          <p:cNvSpPr txBox="1"/>
          <p:nvPr/>
        </p:nvSpPr>
        <p:spPr>
          <a:xfrm>
            <a:off x="7444723" y="11207801"/>
            <a:ext cx="687387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/>
          </a:p>
        </p:txBody>
      </p:sp>
      <p:sp>
        <p:nvSpPr>
          <p:cNvPr id="25" name="Google Shape;563;p27">
            <a:extLst>
              <a:ext uri="{FF2B5EF4-FFF2-40B4-BE49-F238E27FC236}">
                <a16:creationId xmlns:a16="http://schemas.microsoft.com/office/drawing/2014/main" id="{EA1D2EE7-BDC3-4749-A7DB-F70480CE2B2D}"/>
              </a:ext>
            </a:extLst>
          </p:cNvPr>
          <p:cNvSpPr txBox="1"/>
          <p:nvPr/>
        </p:nvSpPr>
        <p:spPr>
          <a:xfrm>
            <a:off x="9734549" y="11211950"/>
            <a:ext cx="687387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/>
          </a:p>
        </p:txBody>
      </p:sp>
      <p:sp>
        <p:nvSpPr>
          <p:cNvPr id="26" name="Google Shape;564;p27">
            <a:extLst>
              <a:ext uri="{FF2B5EF4-FFF2-40B4-BE49-F238E27FC236}">
                <a16:creationId xmlns:a16="http://schemas.microsoft.com/office/drawing/2014/main" id="{BD0FA721-6850-477A-98D7-5677095E69BC}"/>
              </a:ext>
            </a:extLst>
          </p:cNvPr>
          <p:cNvSpPr txBox="1"/>
          <p:nvPr/>
        </p:nvSpPr>
        <p:spPr>
          <a:xfrm>
            <a:off x="12211051" y="11276452"/>
            <a:ext cx="692150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/>
          </a:p>
        </p:txBody>
      </p:sp>
      <p:sp>
        <p:nvSpPr>
          <p:cNvPr id="27" name="Google Shape;565;p27">
            <a:extLst>
              <a:ext uri="{FF2B5EF4-FFF2-40B4-BE49-F238E27FC236}">
                <a16:creationId xmlns:a16="http://schemas.microsoft.com/office/drawing/2014/main" id="{7EC1D473-4DE9-420A-B7C3-C5927C23423E}"/>
              </a:ext>
            </a:extLst>
          </p:cNvPr>
          <p:cNvSpPr txBox="1"/>
          <p:nvPr/>
        </p:nvSpPr>
        <p:spPr>
          <a:xfrm>
            <a:off x="14497701" y="11285576"/>
            <a:ext cx="703262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/>
          </a:p>
        </p:txBody>
      </p:sp>
      <p:sp>
        <p:nvSpPr>
          <p:cNvPr id="28" name="Google Shape;566;p27">
            <a:extLst>
              <a:ext uri="{FF2B5EF4-FFF2-40B4-BE49-F238E27FC236}">
                <a16:creationId xmlns:a16="http://schemas.microsoft.com/office/drawing/2014/main" id="{86EBAA14-4238-4291-93C5-3339F5511B70}"/>
              </a:ext>
            </a:extLst>
          </p:cNvPr>
          <p:cNvSpPr txBox="1"/>
          <p:nvPr/>
        </p:nvSpPr>
        <p:spPr>
          <a:xfrm>
            <a:off x="16760824" y="11283230"/>
            <a:ext cx="684212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/>
          </a:p>
        </p:txBody>
      </p:sp>
      <p:sp>
        <p:nvSpPr>
          <p:cNvPr id="29" name="Google Shape;567;p27">
            <a:extLst>
              <a:ext uri="{FF2B5EF4-FFF2-40B4-BE49-F238E27FC236}">
                <a16:creationId xmlns:a16="http://schemas.microsoft.com/office/drawing/2014/main" id="{08591D6F-09ED-4C3A-98F7-E248E9CB15DB}"/>
              </a:ext>
            </a:extLst>
          </p:cNvPr>
          <p:cNvSpPr txBox="1"/>
          <p:nvPr/>
        </p:nvSpPr>
        <p:spPr>
          <a:xfrm>
            <a:off x="19023948" y="11195303"/>
            <a:ext cx="7080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/>
          </a:p>
        </p:txBody>
      </p:sp>
      <p:sp>
        <p:nvSpPr>
          <p:cNvPr id="30" name="Google Shape;558;p27">
            <a:extLst>
              <a:ext uri="{FF2B5EF4-FFF2-40B4-BE49-F238E27FC236}">
                <a16:creationId xmlns:a16="http://schemas.microsoft.com/office/drawing/2014/main" id="{C9EC457B-5EBE-4F50-B640-4AAAB51081FA}"/>
              </a:ext>
            </a:extLst>
          </p:cNvPr>
          <p:cNvSpPr/>
          <p:nvPr/>
        </p:nvSpPr>
        <p:spPr>
          <a:xfrm>
            <a:off x="21145873" y="11422114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559;p27">
            <a:extLst>
              <a:ext uri="{FF2B5EF4-FFF2-40B4-BE49-F238E27FC236}">
                <a16:creationId xmlns:a16="http://schemas.microsoft.com/office/drawing/2014/main" id="{94EFA678-2E29-44C0-99CD-CB71B044A2FF}"/>
              </a:ext>
            </a:extLst>
          </p:cNvPr>
          <p:cNvSpPr/>
          <p:nvPr/>
        </p:nvSpPr>
        <p:spPr>
          <a:xfrm>
            <a:off x="21133173" y="10793464"/>
            <a:ext cx="1162050" cy="1257300"/>
          </a:xfrm>
          <a:custGeom>
            <a:avLst/>
            <a:gdLst/>
            <a:ahLst/>
            <a:cxnLst/>
            <a:rect l="l" t="t" r="r" b="b"/>
            <a:pathLst>
              <a:path w="294" h="318" extrusionOk="0">
                <a:moveTo>
                  <a:pt x="57" y="318"/>
                </a:moveTo>
                <a:cubicBezTo>
                  <a:pt x="59" y="318"/>
                  <a:pt x="61" y="317"/>
                  <a:pt x="64" y="315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4" y="180"/>
                  <a:pt x="294" y="146"/>
                  <a:pt x="270" y="13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9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0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1" y="294"/>
                  <a:pt x="72" y="311"/>
                  <a:pt x="57" y="318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567;p27">
            <a:extLst>
              <a:ext uri="{FF2B5EF4-FFF2-40B4-BE49-F238E27FC236}">
                <a16:creationId xmlns:a16="http://schemas.microsoft.com/office/drawing/2014/main" id="{F4AF8C2C-FCD8-4EE6-9979-22F37A2A0C67}"/>
              </a:ext>
            </a:extLst>
          </p:cNvPr>
          <p:cNvSpPr txBox="1"/>
          <p:nvPr/>
        </p:nvSpPr>
        <p:spPr>
          <a:xfrm>
            <a:off x="21449086" y="11207801"/>
            <a:ext cx="7080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09</a:t>
            </a:r>
            <a:endParaRPr dirty="0"/>
          </a:p>
        </p:txBody>
      </p:sp>
      <p:sp>
        <p:nvSpPr>
          <p:cNvPr id="34" name="Google Shape;544;p27">
            <a:extLst>
              <a:ext uri="{FF2B5EF4-FFF2-40B4-BE49-F238E27FC236}">
                <a16:creationId xmlns:a16="http://schemas.microsoft.com/office/drawing/2014/main" id="{333AFC9A-2AE2-4403-A34A-E8A45F4D9939}"/>
              </a:ext>
            </a:extLst>
          </p:cNvPr>
          <p:cNvSpPr/>
          <p:nvPr/>
        </p:nvSpPr>
        <p:spPr>
          <a:xfrm>
            <a:off x="2503486" y="4391108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8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3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6A5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45;p27">
            <a:extLst>
              <a:ext uri="{FF2B5EF4-FFF2-40B4-BE49-F238E27FC236}">
                <a16:creationId xmlns:a16="http://schemas.microsoft.com/office/drawing/2014/main" id="{C54E6C78-A2AB-4752-9663-F1F65BF62CC9}"/>
              </a:ext>
            </a:extLst>
          </p:cNvPr>
          <p:cNvSpPr/>
          <p:nvPr/>
        </p:nvSpPr>
        <p:spPr>
          <a:xfrm>
            <a:off x="2487611" y="3762458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7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0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7" y="318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546;p27">
            <a:extLst>
              <a:ext uri="{FF2B5EF4-FFF2-40B4-BE49-F238E27FC236}">
                <a16:creationId xmlns:a16="http://schemas.microsoft.com/office/drawing/2014/main" id="{49B3EA22-1AE0-49B5-B3AD-8C26C169B2BE}"/>
              </a:ext>
            </a:extLst>
          </p:cNvPr>
          <p:cNvSpPr/>
          <p:nvPr/>
        </p:nvSpPr>
        <p:spPr>
          <a:xfrm>
            <a:off x="7033415" y="4391108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0771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547;p27">
            <a:extLst>
              <a:ext uri="{FF2B5EF4-FFF2-40B4-BE49-F238E27FC236}">
                <a16:creationId xmlns:a16="http://schemas.microsoft.com/office/drawing/2014/main" id="{F212DEC5-AF18-4B76-A5BD-556B3527A08A}"/>
              </a:ext>
            </a:extLst>
          </p:cNvPr>
          <p:cNvSpPr/>
          <p:nvPr/>
        </p:nvSpPr>
        <p:spPr>
          <a:xfrm>
            <a:off x="7017540" y="3762458"/>
            <a:ext cx="1166812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548;p27">
            <a:extLst>
              <a:ext uri="{FF2B5EF4-FFF2-40B4-BE49-F238E27FC236}">
                <a16:creationId xmlns:a16="http://schemas.microsoft.com/office/drawing/2014/main" id="{29358ADC-36D8-4EAB-8A6A-3ACBB4E59277}"/>
              </a:ext>
            </a:extLst>
          </p:cNvPr>
          <p:cNvSpPr/>
          <p:nvPr/>
        </p:nvSpPr>
        <p:spPr>
          <a:xfrm>
            <a:off x="11188692" y="4391108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C232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549;p27">
            <a:extLst>
              <a:ext uri="{FF2B5EF4-FFF2-40B4-BE49-F238E27FC236}">
                <a16:creationId xmlns:a16="http://schemas.microsoft.com/office/drawing/2014/main" id="{C132BCE1-921D-43BD-9965-D3B7D2696457}"/>
              </a:ext>
            </a:extLst>
          </p:cNvPr>
          <p:cNvSpPr/>
          <p:nvPr/>
        </p:nvSpPr>
        <p:spPr>
          <a:xfrm>
            <a:off x="11172817" y="3762458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550;p27">
            <a:extLst>
              <a:ext uri="{FF2B5EF4-FFF2-40B4-BE49-F238E27FC236}">
                <a16:creationId xmlns:a16="http://schemas.microsoft.com/office/drawing/2014/main" id="{172E24C0-D805-4F85-B340-74878F9879ED}"/>
              </a:ext>
            </a:extLst>
          </p:cNvPr>
          <p:cNvSpPr/>
          <p:nvPr/>
        </p:nvSpPr>
        <p:spPr>
          <a:xfrm>
            <a:off x="15598772" y="4349275"/>
            <a:ext cx="309562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660D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551;p27">
            <a:extLst>
              <a:ext uri="{FF2B5EF4-FFF2-40B4-BE49-F238E27FC236}">
                <a16:creationId xmlns:a16="http://schemas.microsoft.com/office/drawing/2014/main" id="{988FDB0D-B2AD-496F-9828-53733D6D7F9D}"/>
              </a:ext>
            </a:extLst>
          </p:cNvPr>
          <p:cNvSpPr/>
          <p:nvPr/>
        </p:nvSpPr>
        <p:spPr>
          <a:xfrm>
            <a:off x="15584484" y="3720625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552;p27">
            <a:extLst>
              <a:ext uri="{FF2B5EF4-FFF2-40B4-BE49-F238E27FC236}">
                <a16:creationId xmlns:a16="http://schemas.microsoft.com/office/drawing/2014/main" id="{FFDB6F7F-D48E-4AEC-8DBE-A4A978966080}"/>
              </a:ext>
            </a:extLst>
          </p:cNvPr>
          <p:cNvSpPr/>
          <p:nvPr/>
        </p:nvSpPr>
        <p:spPr>
          <a:xfrm>
            <a:off x="19981063" y="4349275"/>
            <a:ext cx="307975" cy="665162"/>
          </a:xfrm>
          <a:custGeom>
            <a:avLst/>
            <a:gdLst/>
            <a:ahLst/>
            <a:cxnLst/>
            <a:rect l="l" t="t" r="r" b="b"/>
            <a:pathLst>
              <a:path w="78" h="168" extrusionOk="0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55B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553;p27">
            <a:extLst>
              <a:ext uri="{FF2B5EF4-FFF2-40B4-BE49-F238E27FC236}">
                <a16:creationId xmlns:a16="http://schemas.microsoft.com/office/drawing/2014/main" id="{AF043B99-5192-43A8-81D1-A75FBE0E161B}"/>
              </a:ext>
            </a:extLst>
          </p:cNvPr>
          <p:cNvSpPr/>
          <p:nvPr/>
        </p:nvSpPr>
        <p:spPr>
          <a:xfrm>
            <a:off x="19965188" y="3720625"/>
            <a:ext cx="1165225" cy="1257300"/>
          </a:xfrm>
          <a:custGeom>
            <a:avLst/>
            <a:gdLst/>
            <a:ahLst/>
            <a:cxnLst/>
            <a:rect l="l" t="t" r="r" b="b"/>
            <a:pathLst>
              <a:path w="295" h="318" extrusionOk="0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2" y="159"/>
                </a:cubicBezTo>
                <a:cubicBezTo>
                  <a:pt x="77" y="277"/>
                  <a:pt x="77" y="277"/>
                  <a:pt x="77" y="277"/>
                </a:cubicBezTo>
                <a:cubicBezTo>
                  <a:pt x="82" y="294"/>
                  <a:pt x="73" y="311"/>
                  <a:pt x="58" y="318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560;p27">
            <a:extLst>
              <a:ext uri="{FF2B5EF4-FFF2-40B4-BE49-F238E27FC236}">
                <a16:creationId xmlns:a16="http://schemas.microsoft.com/office/drawing/2014/main" id="{05338575-7873-40E2-A47A-DF0908B0DA1C}"/>
              </a:ext>
            </a:extLst>
          </p:cNvPr>
          <p:cNvSpPr txBox="1"/>
          <p:nvPr/>
        </p:nvSpPr>
        <p:spPr>
          <a:xfrm>
            <a:off x="2806698" y="4176795"/>
            <a:ext cx="620712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/>
          </a:p>
        </p:txBody>
      </p:sp>
      <p:sp>
        <p:nvSpPr>
          <p:cNvPr id="45" name="Google Shape;561;p27">
            <a:extLst>
              <a:ext uri="{FF2B5EF4-FFF2-40B4-BE49-F238E27FC236}">
                <a16:creationId xmlns:a16="http://schemas.microsoft.com/office/drawing/2014/main" id="{7602EFD8-1253-4402-8F91-3D82A9F43C19}"/>
              </a:ext>
            </a:extLst>
          </p:cNvPr>
          <p:cNvSpPr txBox="1"/>
          <p:nvPr/>
        </p:nvSpPr>
        <p:spPr>
          <a:xfrm>
            <a:off x="7338215" y="4176795"/>
            <a:ext cx="6953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/>
          </a:p>
        </p:txBody>
      </p:sp>
      <p:sp>
        <p:nvSpPr>
          <p:cNvPr id="46" name="Google Shape;562;p27">
            <a:extLst>
              <a:ext uri="{FF2B5EF4-FFF2-40B4-BE49-F238E27FC236}">
                <a16:creationId xmlns:a16="http://schemas.microsoft.com/office/drawing/2014/main" id="{BE15B4D2-9D0E-4E5E-8140-B11C87F6BCA8}"/>
              </a:ext>
            </a:extLst>
          </p:cNvPr>
          <p:cNvSpPr txBox="1"/>
          <p:nvPr/>
        </p:nvSpPr>
        <p:spPr>
          <a:xfrm>
            <a:off x="11493492" y="4176795"/>
            <a:ext cx="687387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/>
          </a:p>
        </p:txBody>
      </p:sp>
      <p:sp>
        <p:nvSpPr>
          <p:cNvPr id="47" name="Google Shape;563;p27">
            <a:extLst>
              <a:ext uri="{FF2B5EF4-FFF2-40B4-BE49-F238E27FC236}">
                <a16:creationId xmlns:a16="http://schemas.microsoft.com/office/drawing/2014/main" id="{2890F4B8-5C34-4A65-A863-CC6393C8B365}"/>
              </a:ext>
            </a:extLst>
          </p:cNvPr>
          <p:cNvSpPr txBox="1"/>
          <p:nvPr/>
        </p:nvSpPr>
        <p:spPr>
          <a:xfrm>
            <a:off x="15903572" y="4134962"/>
            <a:ext cx="687387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/>
          </a:p>
        </p:txBody>
      </p:sp>
      <p:sp>
        <p:nvSpPr>
          <p:cNvPr id="48" name="Google Shape;564;p27">
            <a:extLst>
              <a:ext uri="{FF2B5EF4-FFF2-40B4-BE49-F238E27FC236}">
                <a16:creationId xmlns:a16="http://schemas.microsoft.com/office/drawing/2014/main" id="{9364DBA0-604B-4A1D-98F8-F26A4E6A496E}"/>
              </a:ext>
            </a:extLst>
          </p:cNvPr>
          <p:cNvSpPr txBox="1"/>
          <p:nvPr/>
        </p:nvSpPr>
        <p:spPr>
          <a:xfrm>
            <a:off x="20289038" y="4134962"/>
            <a:ext cx="692150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"/>
              <a:buNone/>
            </a:pPr>
            <a:r>
              <a:rPr lang="en-US" sz="2900" b="1" i="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2EBED80-FFF7-40BD-B2EC-537F823E4972}"/>
              </a:ext>
            </a:extLst>
          </p:cNvPr>
          <p:cNvSpPr txBox="1"/>
          <p:nvPr/>
        </p:nvSpPr>
        <p:spPr>
          <a:xfrm>
            <a:off x="955752" y="2448054"/>
            <a:ext cx="413250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Mejorar los niveles de eficiencia y eficacia institucional a través de acciones que garanticen una alienación estratégica entre los distintos niveles de gobierno en perspectiva de la seguridad ciudadana, contribuyendo a la construcción de la gobernabilidad democrática.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A5E94C4-0D1F-4BD8-BDC8-F35CFC517393}"/>
              </a:ext>
            </a:extLst>
          </p:cNvPr>
          <p:cNvSpPr txBox="1"/>
          <p:nvPr/>
        </p:nvSpPr>
        <p:spPr>
          <a:xfrm>
            <a:off x="5221206" y="2448054"/>
            <a:ext cx="413250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Mejorar los noveles de seguridad y convivencia en el Distrito Metropolitano de Quito, mediante la consolidación de una cultura ciudadana basada en prevención.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461F8ED-488D-4DCB-94B1-B698D4220244}"/>
              </a:ext>
            </a:extLst>
          </p:cNvPr>
          <p:cNvSpPr txBox="1"/>
          <p:nvPr/>
        </p:nvSpPr>
        <p:spPr>
          <a:xfrm>
            <a:off x="9486659" y="2448054"/>
            <a:ext cx="413250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Mejorar la percepción de seguridad ciudadana y cohesión social implementando políticas públicas incluyentes.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6CD24AD-8738-40BA-9AC5-644DE004097F}"/>
              </a:ext>
            </a:extLst>
          </p:cNvPr>
          <p:cNvSpPr txBox="1"/>
          <p:nvPr/>
        </p:nvSpPr>
        <p:spPr>
          <a:xfrm>
            <a:off x="13732665" y="2441646"/>
            <a:ext cx="413250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Reducir la violencia social, radicalizando acciones en la violencia de género, intrafamiliar, sexual, el maltrato infantil y la violencia juvenil, enfatizando los grupos de atención prioritaria.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38FC070-1863-4DF4-ADCA-25A3CEC924F8}"/>
              </a:ext>
            </a:extLst>
          </p:cNvPr>
          <p:cNvSpPr txBox="1"/>
          <p:nvPr/>
        </p:nvSpPr>
        <p:spPr>
          <a:xfrm>
            <a:off x="18017566" y="2448054"/>
            <a:ext cx="413250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Reducir la vulnerabilidad de los habitantes del </a:t>
            </a:r>
            <a:r>
              <a:rPr lang="es-ES" sz="1400" dirty="0" err="1">
                <a:solidFill>
                  <a:schemeClr val="tx2"/>
                </a:solidFill>
              </a:rPr>
              <a:t>DMQ</a:t>
            </a:r>
            <a:r>
              <a:rPr lang="es-ES" sz="1400" dirty="0">
                <a:solidFill>
                  <a:schemeClr val="tx2"/>
                </a:solidFill>
              </a:rPr>
              <a:t>, sus bienes e infraestructura ante eventos adversos, emergencias y desastres provocados por fenómenos naturales y antrópicos.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DC1A570-653F-4452-A2FF-C56E592F7877}"/>
              </a:ext>
            </a:extLst>
          </p:cNvPr>
          <p:cNvSpPr txBox="1"/>
          <p:nvPr/>
        </p:nvSpPr>
        <p:spPr>
          <a:xfrm>
            <a:off x="1985570" y="12204646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la seguridad ciudadana y el orden público en el territorio nacional.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29DD6AD-2633-4DAE-9A4B-EA8008B4A94C}"/>
              </a:ext>
            </a:extLst>
          </p:cNvPr>
          <p:cNvSpPr txBox="1"/>
          <p:nvPr/>
        </p:nvSpPr>
        <p:spPr>
          <a:xfrm>
            <a:off x="4316153" y="12203211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la efectividad operativa y administrativa de los servicios institucionales.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4604AF2-344C-4C05-8F27-F549D746E946}"/>
              </a:ext>
            </a:extLst>
          </p:cNvPr>
          <p:cNvSpPr txBox="1"/>
          <p:nvPr/>
        </p:nvSpPr>
        <p:spPr>
          <a:xfrm>
            <a:off x="6593658" y="12213664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la confianza de la ciudadanía en la Policía Nacional.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A461024-50B1-4776-8240-B896C0146FB2}"/>
              </a:ext>
            </a:extLst>
          </p:cNvPr>
          <p:cNvSpPr txBox="1"/>
          <p:nvPr/>
        </p:nvSpPr>
        <p:spPr>
          <a:xfrm>
            <a:off x="8924241" y="12212229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el control y evaluación de la conducta policial.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828D972-AD7F-40DB-8521-B6EEBC09E52D}"/>
              </a:ext>
            </a:extLst>
          </p:cNvPr>
          <p:cNvSpPr txBox="1"/>
          <p:nvPr/>
        </p:nvSpPr>
        <p:spPr>
          <a:xfrm>
            <a:off x="11283555" y="12211648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la transparencia de la gestión institucional.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9D7A4E0-0285-4204-AAA2-63EBDF5C1F26}"/>
              </a:ext>
            </a:extLst>
          </p:cNvPr>
          <p:cNvSpPr txBox="1"/>
          <p:nvPr/>
        </p:nvSpPr>
        <p:spPr>
          <a:xfrm>
            <a:off x="13614138" y="12210213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la eficiencia institucional.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F3796D1-3525-4A42-BAA6-1A35660F10FB}"/>
              </a:ext>
            </a:extLst>
          </p:cNvPr>
          <p:cNvSpPr txBox="1"/>
          <p:nvPr/>
        </p:nvSpPr>
        <p:spPr>
          <a:xfrm>
            <a:off x="15891643" y="12220666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el desarrollo integral del talento humano en la institución.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5DEB2EB-CF91-435D-8323-9395ED96C4AD}"/>
              </a:ext>
            </a:extLst>
          </p:cNvPr>
          <p:cNvSpPr txBox="1"/>
          <p:nvPr/>
        </p:nvSpPr>
        <p:spPr>
          <a:xfrm>
            <a:off x="18222226" y="12219231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el bienestar del Talento Humano policial.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52A47FD-DFC4-4413-8844-9CEC3A311C32}"/>
              </a:ext>
            </a:extLst>
          </p:cNvPr>
          <p:cNvSpPr txBox="1"/>
          <p:nvPr/>
        </p:nvSpPr>
        <p:spPr>
          <a:xfrm>
            <a:off x="20574000" y="12214750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tx2"/>
                </a:solidFill>
              </a:rPr>
              <a:t>Incrementar el uso eficiente del presupuesto.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34F68C42-4BD0-4212-9DFA-C570613FC7FA}"/>
              </a:ext>
            </a:extLst>
          </p:cNvPr>
          <p:cNvSpPr/>
          <p:nvPr/>
        </p:nvSpPr>
        <p:spPr>
          <a:xfrm>
            <a:off x="542925" y="2190502"/>
            <a:ext cx="23318561" cy="1132998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id="{FCF3BA84-1DE3-449F-BB67-B55AB6A9912B}"/>
              </a:ext>
            </a:extLst>
          </p:cNvPr>
          <p:cNvSpPr txBox="1"/>
          <p:nvPr/>
        </p:nvSpPr>
        <p:spPr>
          <a:xfrm rot="16200000">
            <a:off x="-1773029" y="7226166"/>
            <a:ext cx="4631910" cy="58477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OBJETIVOS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ESTRATÉGICOS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BF11EA0-343A-4D03-94A9-6B10B062FF72}"/>
              </a:ext>
            </a:extLst>
          </p:cNvPr>
          <p:cNvSpPr txBox="1"/>
          <p:nvPr/>
        </p:nvSpPr>
        <p:spPr>
          <a:xfrm>
            <a:off x="1088705" y="5171753"/>
            <a:ext cx="4132501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2"/>
                </a:solidFill>
              </a:rPr>
              <a:t>Gobernabilidad</a:t>
            </a:r>
            <a:r>
              <a:rPr lang="es-ES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D901E5F-6409-4E8F-8EB8-DF9ABFA04893}"/>
              </a:ext>
            </a:extLst>
          </p:cNvPr>
          <p:cNvSpPr txBox="1"/>
          <p:nvPr/>
        </p:nvSpPr>
        <p:spPr>
          <a:xfrm>
            <a:off x="5354159" y="5171753"/>
            <a:ext cx="4132501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2"/>
                </a:solidFill>
              </a:rPr>
              <a:t>Prevención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469F428-2B96-4A7A-8DFB-A4F35A979017}"/>
              </a:ext>
            </a:extLst>
          </p:cNvPr>
          <p:cNvSpPr txBox="1"/>
          <p:nvPr/>
        </p:nvSpPr>
        <p:spPr>
          <a:xfrm>
            <a:off x="9619612" y="5171753"/>
            <a:ext cx="4132501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2"/>
                </a:solidFill>
              </a:rPr>
              <a:t>Política Pública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B784EBF-0CBC-45B3-97E0-738BFBCA18B4}"/>
              </a:ext>
            </a:extLst>
          </p:cNvPr>
          <p:cNvSpPr txBox="1"/>
          <p:nvPr/>
        </p:nvSpPr>
        <p:spPr>
          <a:xfrm>
            <a:off x="13865618" y="5165345"/>
            <a:ext cx="4132501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2"/>
                </a:solidFill>
              </a:rPr>
              <a:t>Violencia Social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90B7759-EC67-4D93-9B6C-F237CC4694AA}"/>
              </a:ext>
            </a:extLst>
          </p:cNvPr>
          <p:cNvSpPr txBox="1"/>
          <p:nvPr/>
        </p:nvSpPr>
        <p:spPr>
          <a:xfrm>
            <a:off x="18150519" y="5171753"/>
            <a:ext cx="4132501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2"/>
                </a:solidFill>
              </a:rPr>
              <a:t>Riesgos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E5262D5-64F1-4077-90C0-950AB6EED729}"/>
              </a:ext>
            </a:extLst>
          </p:cNvPr>
          <p:cNvSpPr txBox="1"/>
          <p:nvPr/>
        </p:nvSpPr>
        <p:spPr>
          <a:xfrm>
            <a:off x="1941877" y="9713684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Seguridad Ciudadana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D90600D-6AEB-4279-9806-2FB1FB7BF340}"/>
              </a:ext>
            </a:extLst>
          </p:cNvPr>
          <p:cNvSpPr txBox="1"/>
          <p:nvPr/>
        </p:nvSpPr>
        <p:spPr>
          <a:xfrm>
            <a:off x="4272460" y="9712249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Efectividad Operativa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F03D6AF2-C934-496E-87FD-79E8117B8937}"/>
              </a:ext>
            </a:extLst>
          </p:cNvPr>
          <p:cNvSpPr txBox="1"/>
          <p:nvPr/>
        </p:nvSpPr>
        <p:spPr>
          <a:xfrm>
            <a:off x="6549965" y="9722702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Confianza Ciudadana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9BD9247-035C-428C-81C6-53F40EAE21E0}"/>
              </a:ext>
            </a:extLst>
          </p:cNvPr>
          <p:cNvSpPr txBox="1"/>
          <p:nvPr/>
        </p:nvSpPr>
        <p:spPr>
          <a:xfrm>
            <a:off x="8880548" y="9721267"/>
            <a:ext cx="218294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700" dirty="0">
                <a:solidFill>
                  <a:schemeClr val="tx2"/>
                </a:solidFill>
              </a:rPr>
              <a:t>Control y Evaluación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D2117083-7579-451C-924D-EC4617562C31}"/>
              </a:ext>
            </a:extLst>
          </p:cNvPr>
          <p:cNvSpPr txBox="1"/>
          <p:nvPr/>
        </p:nvSpPr>
        <p:spPr>
          <a:xfrm>
            <a:off x="11239862" y="9720686"/>
            <a:ext cx="2182945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700" dirty="0">
                <a:solidFill>
                  <a:schemeClr val="tx2"/>
                </a:solidFill>
              </a:rPr>
              <a:t>Transparencia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C94D8464-4145-43B8-96C4-F0C4D618A573}"/>
              </a:ext>
            </a:extLst>
          </p:cNvPr>
          <p:cNvSpPr txBox="1"/>
          <p:nvPr/>
        </p:nvSpPr>
        <p:spPr>
          <a:xfrm>
            <a:off x="13570445" y="9719251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Eficiencia Institucional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6F136DD-6F65-466C-9F87-BB67C30B5658}"/>
              </a:ext>
            </a:extLst>
          </p:cNvPr>
          <p:cNvSpPr txBox="1"/>
          <p:nvPr/>
        </p:nvSpPr>
        <p:spPr>
          <a:xfrm>
            <a:off x="15847950" y="9729704"/>
            <a:ext cx="2182945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Desarrollo </a:t>
            </a:r>
            <a:r>
              <a:rPr lang="es-ES" sz="2200" dirty="0">
                <a:solidFill>
                  <a:schemeClr val="tx2"/>
                </a:solidFill>
              </a:rPr>
              <a:t>Talento Humano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BE038FF9-BAE7-430F-8602-34120A6B2564}"/>
              </a:ext>
            </a:extLst>
          </p:cNvPr>
          <p:cNvSpPr txBox="1"/>
          <p:nvPr/>
        </p:nvSpPr>
        <p:spPr>
          <a:xfrm>
            <a:off x="18178533" y="9728269"/>
            <a:ext cx="2182945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Bienestar </a:t>
            </a:r>
            <a:r>
              <a:rPr lang="es-ES" sz="2200" dirty="0">
                <a:solidFill>
                  <a:schemeClr val="tx2"/>
                </a:solidFill>
              </a:rPr>
              <a:t>Talento Humano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B567C8D3-83D3-45E2-B4D5-76887B7296A9}"/>
              </a:ext>
            </a:extLst>
          </p:cNvPr>
          <p:cNvSpPr txBox="1"/>
          <p:nvPr/>
        </p:nvSpPr>
        <p:spPr>
          <a:xfrm>
            <a:off x="20530307" y="9723788"/>
            <a:ext cx="218294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Presupuesto</a:t>
            </a: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79" name="Google Shape;728;p33">
            <a:extLst>
              <a:ext uri="{FF2B5EF4-FFF2-40B4-BE49-F238E27FC236}">
                <a16:creationId xmlns:a16="http://schemas.microsoft.com/office/drawing/2014/main" id="{27B24971-6EC8-46F6-A1BE-26CAF6FA4CBE}"/>
              </a:ext>
            </a:extLst>
          </p:cNvPr>
          <p:cNvSpPr/>
          <p:nvPr/>
        </p:nvSpPr>
        <p:spPr>
          <a:xfrm>
            <a:off x="3400961" y="8083781"/>
            <a:ext cx="1584349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0" name="Google Shape;729;p33">
            <a:extLst>
              <a:ext uri="{FF2B5EF4-FFF2-40B4-BE49-F238E27FC236}">
                <a16:creationId xmlns:a16="http://schemas.microsoft.com/office/drawing/2014/main" id="{073DFCDE-5906-48E5-984C-5B75B2D174F7}"/>
              </a:ext>
            </a:extLst>
          </p:cNvPr>
          <p:cNvSpPr/>
          <p:nvPr/>
        </p:nvSpPr>
        <p:spPr>
          <a:xfrm>
            <a:off x="5730984" y="8050866"/>
            <a:ext cx="1716914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0" y="0"/>
                </a:moveTo>
                <a:cubicBezTo>
                  <a:pt x="71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2DF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1" name="Google Shape;730;p33">
            <a:extLst>
              <a:ext uri="{FF2B5EF4-FFF2-40B4-BE49-F238E27FC236}">
                <a16:creationId xmlns:a16="http://schemas.microsoft.com/office/drawing/2014/main" id="{A9B70E71-3869-42A2-8210-4AC3DB00008C}"/>
              </a:ext>
            </a:extLst>
          </p:cNvPr>
          <p:cNvSpPr/>
          <p:nvPr/>
        </p:nvSpPr>
        <p:spPr>
          <a:xfrm>
            <a:off x="8118548" y="8066007"/>
            <a:ext cx="1501064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0" y="0"/>
                </a:moveTo>
                <a:cubicBezTo>
                  <a:pt x="70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0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D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2" name="Google Shape;731;p33">
            <a:extLst>
              <a:ext uri="{FF2B5EF4-FFF2-40B4-BE49-F238E27FC236}">
                <a16:creationId xmlns:a16="http://schemas.microsoft.com/office/drawing/2014/main" id="{BC8E9336-8AA4-41F5-B749-667AA9CE6BE3}"/>
              </a:ext>
            </a:extLst>
          </p:cNvPr>
          <p:cNvSpPr/>
          <p:nvPr/>
        </p:nvSpPr>
        <p:spPr>
          <a:xfrm>
            <a:off x="10290455" y="8064544"/>
            <a:ext cx="1721661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0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3" name="Google Shape;732;p33">
            <a:extLst>
              <a:ext uri="{FF2B5EF4-FFF2-40B4-BE49-F238E27FC236}">
                <a16:creationId xmlns:a16="http://schemas.microsoft.com/office/drawing/2014/main" id="{3459423C-940C-4CD5-B0E5-C1AEE0AB399B}"/>
              </a:ext>
            </a:extLst>
          </p:cNvPr>
          <p:cNvSpPr/>
          <p:nvPr/>
        </p:nvSpPr>
        <p:spPr>
          <a:xfrm>
            <a:off x="14901822" y="8050866"/>
            <a:ext cx="1543090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0" y="0"/>
                </a:moveTo>
                <a:cubicBezTo>
                  <a:pt x="70" y="70"/>
                  <a:pt x="128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8" y="107"/>
                  <a:pt x="70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D8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4" name="Google Shape;733;p33">
            <a:extLst>
              <a:ext uri="{FF2B5EF4-FFF2-40B4-BE49-F238E27FC236}">
                <a16:creationId xmlns:a16="http://schemas.microsoft.com/office/drawing/2014/main" id="{62D9D494-0335-48F7-A659-00720DF75664}"/>
              </a:ext>
            </a:extLst>
          </p:cNvPr>
          <p:cNvSpPr/>
          <p:nvPr/>
        </p:nvSpPr>
        <p:spPr>
          <a:xfrm>
            <a:off x="12561887" y="8095132"/>
            <a:ext cx="1764505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199" y="177"/>
                </a:moveTo>
                <a:cubicBezTo>
                  <a:pt x="129" y="107"/>
                  <a:pt x="70" y="107"/>
                  <a:pt x="0" y="177"/>
                </a:cubicBezTo>
                <a:cubicBezTo>
                  <a:pt x="0" y="0"/>
                  <a:pt x="0" y="0"/>
                  <a:pt x="0" y="0"/>
                </a:cubicBezTo>
                <a:cubicBezTo>
                  <a:pt x="70" y="70"/>
                  <a:pt x="129" y="70"/>
                  <a:pt x="199" y="0"/>
                </a:cubicBezTo>
                <a:lnTo>
                  <a:pt x="199" y="177"/>
                </a:lnTo>
                <a:close/>
              </a:path>
            </a:pathLst>
          </a:custGeom>
          <a:solidFill>
            <a:srgbClr val="E1EF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5" name="Google Shape;734;p33">
            <a:extLst>
              <a:ext uri="{FF2B5EF4-FFF2-40B4-BE49-F238E27FC236}">
                <a16:creationId xmlns:a16="http://schemas.microsoft.com/office/drawing/2014/main" id="{570660A1-1E3B-4F38-97C9-6950FD926E49}"/>
              </a:ext>
            </a:extLst>
          </p:cNvPr>
          <p:cNvSpPr/>
          <p:nvPr/>
        </p:nvSpPr>
        <p:spPr>
          <a:xfrm>
            <a:off x="2551110" y="7935350"/>
            <a:ext cx="962025" cy="963612"/>
          </a:xfrm>
          <a:prstGeom prst="ellipse">
            <a:avLst/>
          </a:prstGeom>
          <a:solidFill>
            <a:srgbClr val="FFCC5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6" name="Google Shape;735;p33">
            <a:extLst>
              <a:ext uri="{FF2B5EF4-FFF2-40B4-BE49-F238E27FC236}">
                <a16:creationId xmlns:a16="http://schemas.microsoft.com/office/drawing/2014/main" id="{DD0A8188-C42F-440F-BAFA-21B14F567C82}"/>
              </a:ext>
            </a:extLst>
          </p:cNvPr>
          <p:cNvSpPr/>
          <p:nvPr/>
        </p:nvSpPr>
        <p:spPr>
          <a:xfrm>
            <a:off x="4868845" y="7923233"/>
            <a:ext cx="962025" cy="963612"/>
          </a:xfrm>
          <a:prstGeom prst="ellipse">
            <a:avLst/>
          </a:prstGeom>
          <a:solidFill>
            <a:srgbClr val="FF943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7" name="Google Shape;736;p33">
            <a:extLst>
              <a:ext uri="{FF2B5EF4-FFF2-40B4-BE49-F238E27FC236}">
                <a16:creationId xmlns:a16="http://schemas.microsoft.com/office/drawing/2014/main" id="{A922216B-1F91-4D6F-B441-D3254F1C6AAF}"/>
              </a:ext>
            </a:extLst>
          </p:cNvPr>
          <p:cNvSpPr/>
          <p:nvPr/>
        </p:nvSpPr>
        <p:spPr>
          <a:xfrm>
            <a:off x="7293787" y="7907991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8" name="Google Shape;737;p33">
            <a:extLst>
              <a:ext uri="{FF2B5EF4-FFF2-40B4-BE49-F238E27FC236}">
                <a16:creationId xmlns:a16="http://schemas.microsoft.com/office/drawing/2014/main" id="{4A9C8DCE-15FD-4159-A167-3ABD97483D13}"/>
              </a:ext>
            </a:extLst>
          </p:cNvPr>
          <p:cNvSpPr/>
          <p:nvPr/>
        </p:nvSpPr>
        <p:spPr>
          <a:xfrm>
            <a:off x="9424947" y="7949937"/>
            <a:ext cx="962025" cy="963612"/>
          </a:xfrm>
          <a:prstGeom prst="ellipse">
            <a:avLst/>
          </a:prstGeom>
          <a:solidFill>
            <a:srgbClr val="8C103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89" name="Google Shape;738;p33">
            <a:extLst>
              <a:ext uri="{FF2B5EF4-FFF2-40B4-BE49-F238E27FC236}">
                <a16:creationId xmlns:a16="http://schemas.microsoft.com/office/drawing/2014/main" id="{F18C3D89-12FD-43FE-B61E-7D03BF417CA8}"/>
              </a:ext>
            </a:extLst>
          </p:cNvPr>
          <p:cNvSpPr/>
          <p:nvPr/>
        </p:nvSpPr>
        <p:spPr>
          <a:xfrm>
            <a:off x="14099341" y="7935350"/>
            <a:ext cx="958850" cy="963612"/>
          </a:xfrm>
          <a:prstGeom prst="ellipse">
            <a:avLst/>
          </a:prstGeom>
          <a:solidFill>
            <a:srgbClr val="64D1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0" name="Google Shape;739;p33">
            <a:extLst>
              <a:ext uri="{FF2B5EF4-FFF2-40B4-BE49-F238E27FC236}">
                <a16:creationId xmlns:a16="http://schemas.microsoft.com/office/drawing/2014/main" id="{EB097D2B-DD88-49BE-A159-685E637798A6}"/>
              </a:ext>
            </a:extLst>
          </p:cNvPr>
          <p:cNvSpPr/>
          <p:nvPr/>
        </p:nvSpPr>
        <p:spPr>
          <a:xfrm>
            <a:off x="11887201" y="7948913"/>
            <a:ext cx="962025" cy="963612"/>
          </a:xfrm>
          <a:prstGeom prst="ellipse">
            <a:avLst/>
          </a:prstGeom>
          <a:solidFill>
            <a:srgbClr val="69DA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1" name="Google Shape;740;p33">
            <a:extLst>
              <a:ext uri="{FF2B5EF4-FFF2-40B4-BE49-F238E27FC236}">
                <a16:creationId xmlns:a16="http://schemas.microsoft.com/office/drawing/2014/main" id="{EBC25792-18AE-47F2-B3D3-58EAD3726BB7}"/>
              </a:ext>
            </a:extLst>
          </p:cNvPr>
          <p:cNvSpPr/>
          <p:nvPr/>
        </p:nvSpPr>
        <p:spPr>
          <a:xfrm>
            <a:off x="17020341" y="8050866"/>
            <a:ext cx="1916949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D5E2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2" name="Google Shape;741;p33">
            <a:extLst>
              <a:ext uri="{FF2B5EF4-FFF2-40B4-BE49-F238E27FC236}">
                <a16:creationId xmlns:a16="http://schemas.microsoft.com/office/drawing/2014/main" id="{97F55109-5039-4EED-9CAB-55666CAD7903}"/>
              </a:ext>
            </a:extLst>
          </p:cNvPr>
          <p:cNvSpPr/>
          <p:nvPr/>
        </p:nvSpPr>
        <p:spPr>
          <a:xfrm>
            <a:off x="18747284" y="7935350"/>
            <a:ext cx="962025" cy="963612"/>
          </a:xfrm>
          <a:prstGeom prst="ellipse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3" name="Google Shape;742;p33">
            <a:extLst>
              <a:ext uri="{FF2B5EF4-FFF2-40B4-BE49-F238E27FC236}">
                <a16:creationId xmlns:a16="http://schemas.microsoft.com/office/drawing/2014/main" id="{8B5C97A2-CF8A-45A3-B1E3-27E665616DEE}"/>
              </a:ext>
            </a:extLst>
          </p:cNvPr>
          <p:cNvSpPr/>
          <p:nvPr/>
        </p:nvSpPr>
        <p:spPr>
          <a:xfrm>
            <a:off x="16252025" y="7933457"/>
            <a:ext cx="962025" cy="963612"/>
          </a:xfrm>
          <a:prstGeom prst="ellipse">
            <a:avLst/>
          </a:prstGeom>
          <a:solidFill>
            <a:srgbClr val="34B2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4" name="Google Shape;748;p33">
            <a:extLst>
              <a:ext uri="{FF2B5EF4-FFF2-40B4-BE49-F238E27FC236}">
                <a16:creationId xmlns:a16="http://schemas.microsoft.com/office/drawing/2014/main" id="{5217BE20-45FC-4FF6-A278-03247FE47145}"/>
              </a:ext>
            </a:extLst>
          </p:cNvPr>
          <p:cNvSpPr txBox="1"/>
          <p:nvPr/>
        </p:nvSpPr>
        <p:spPr>
          <a:xfrm>
            <a:off x="2640329" y="8065097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5" name="Google Shape;741;p33">
            <a:extLst>
              <a:ext uri="{FF2B5EF4-FFF2-40B4-BE49-F238E27FC236}">
                <a16:creationId xmlns:a16="http://schemas.microsoft.com/office/drawing/2014/main" id="{D57BD879-7884-45B4-9515-5FE17F224C28}"/>
              </a:ext>
            </a:extLst>
          </p:cNvPr>
          <p:cNvSpPr/>
          <p:nvPr/>
        </p:nvSpPr>
        <p:spPr>
          <a:xfrm>
            <a:off x="21005802" y="7935350"/>
            <a:ext cx="962025" cy="963612"/>
          </a:xfrm>
          <a:prstGeom prst="ellipse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96" name="Google Shape;728;p33">
            <a:extLst>
              <a:ext uri="{FF2B5EF4-FFF2-40B4-BE49-F238E27FC236}">
                <a16:creationId xmlns:a16="http://schemas.microsoft.com/office/drawing/2014/main" id="{79F28E64-488C-4490-9A42-A799FB968ACB}"/>
              </a:ext>
            </a:extLst>
          </p:cNvPr>
          <p:cNvSpPr/>
          <p:nvPr/>
        </p:nvSpPr>
        <p:spPr>
          <a:xfrm>
            <a:off x="3200400" y="6672570"/>
            <a:ext cx="3868225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729;p33">
            <a:extLst>
              <a:ext uri="{FF2B5EF4-FFF2-40B4-BE49-F238E27FC236}">
                <a16:creationId xmlns:a16="http://schemas.microsoft.com/office/drawing/2014/main" id="{8E99F285-4179-4ECC-BB78-A95F41CB7963}"/>
              </a:ext>
            </a:extLst>
          </p:cNvPr>
          <p:cNvSpPr/>
          <p:nvPr/>
        </p:nvSpPr>
        <p:spPr>
          <a:xfrm>
            <a:off x="7753306" y="6686907"/>
            <a:ext cx="3747286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0" y="0"/>
                </a:moveTo>
                <a:cubicBezTo>
                  <a:pt x="71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2DF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730;p33">
            <a:extLst>
              <a:ext uri="{FF2B5EF4-FFF2-40B4-BE49-F238E27FC236}">
                <a16:creationId xmlns:a16="http://schemas.microsoft.com/office/drawing/2014/main" id="{B002BA84-2FF9-47D9-98C3-B6D710281F7D}"/>
              </a:ext>
            </a:extLst>
          </p:cNvPr>
          <p:cNvSpPr/>
          <p:nvPr/>
        </p:nvSpPr>
        <p:spPr>
          <a:xfrm>
            <a:off x="12185273" y="6658863"/>
            <a:ext cx="3497167" cy="677862"/>
          </a:xfrm>
          <a:custGeom>
            <a:avLst/>
            <a:gdLst/>
            <a:ahLst/>
            <a:cxnLst/>
            <a:rect l="l" t="t" r="r" b="b"/>
            <a:pathLst>
              <a:path w="199" h="177" extrusionOk="0">
                <a:moveTo>
                  <a:pt x="0" y="0"/>
                </a:moveTo>
                <a:cubicBezTo>
                  <a:pt x="70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0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D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731;p33">
            <a:extLst>
              <a:ext uri="{FF2B5EF4-FFF2-40B4-BE49-F238E27FC236}">
                <a16:creationId xmlns:a16="http://schemas.microsoft.com/office/drawing/2014/main" id="{75338F8E-F7B5-4403-924F-AF5434680E80}"/>
              </a:ext>
            </a:extLst>
          </p:cNvPr>
          <p:cNvSpPr/>
          <p:nvPr/>
        </p:nvSpPr>
        <p:spPr>
          <a:xfrm>
            <a:off x="16367121" y="6629304"/>
            <a:ext cx="3921917" cy="677862"/>
          </a:xfrm>
          <a:custGeom>
            <a:avLst/>
            <a:gdLst/>
            <a:ahLst/>
            <a:cxnLst/>
            <a:rect l="l" t="t" r="r" b="b"/>
            <a:pathLst>
              <a:path w="200" h="177" extrusionOk="0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0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734;p33">
            <a:extLst>
              <a:ext uri="{FF2B5EF4-FFF2-40B4-BE49-F238E27FC236}">
                <a16:creationId xmlns:a16="http://schemas.microsoft.com/office/drawing/2014/main" id="{DACBB487-6BA8-45CD-982C-7BA018AD06A8}"/>
              </a:ext>
            </a:extLst>
          </p:cNvPr>
          <p:cNvSpPr/>
          <p:nvPr/>
        </p:nvSpPr>
        <p:spPr>
          <a:xfrm>
            <a:off x="2448148" y="6500913"/>
            <a:ext cx="962025" cy="963612"/>
          </a:xfrm>
          <a:prstGeom prst="ellipse">
            <a:avLst/>
          </a:prstGeom>
          <a:solidFill>
            <a:srgbClr val="FFCC5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735;p33">
            <a:extLst>
              <a:ext uri="{FF2B5EF4-FFF2-40B4-BE49-F238E27FC236}">
                <a16:creationId xmlns:a16="http://schemas.microsoft.com/office/drawing/2014/main" id="{34F35D58-0D6F-4C07-A3B4-8093939FE5EF}"/>
              </a:ext>
            </a:extLst>
          </p:cNvPr>
          <p:cNvSpPr/>
          <p:nvPr/>
        </p:nvSpPr>
        <p:spPr>
          <a:xfrm>
            <a:off x="6894034" y="6529695"/>
            <a:ext cx="962025" cy="963612"/>
          </a:xfrm>
          <a:prstGeom prst="ellipse">
            <a:avLst/>
          </a:prstGeom>
          <a:solidFill>
            <a:srgbClr val="FF943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736;p33">
            <a:extLst>
              <a:ext uri="{FF2B5EF4-FFF2-40B4-BE49-F238E27FC236}">
                <a16:creationId xmlns:a16="http://schemas.microsoft.com/office/drawing/2014/main" id="{5A3EF453-7B1A-4224-B477-7C4E70B37F63}"/>
              </a:ext>
            </a:extLst>
          </p:cNvPr>
          <p:cNvSpPr/>
          <p:nvPr/>
        </p:nvSpPr>
        <p:spPr>
          <a:xfrm>
            <a:off x="11315037" y="6529695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737;p33">
            <a:extLst>
              <a:ext uri="{FF2B5EF4-FFF2-40B4-BE49-F238E27FC236}">
                <a16:creationId xmlns:a16="http://schemas.microsoft.com/office/drawing/2014/main" id="{44BF3FC7-D6F0-4942-9DAB-41187E918F38}"/>
              </a:ext>
            </a:extLst>
          </p:cNvPr>
          <p:cNvSpPr/>
          <p:nvPr/>
        </p:nvSpPr>
        <p:spPr>
          <a:xfrm>
            <a:off x="15539705" y="6500913"/>
            <a:ext cx="962025" cy="963612"/>
          </a:xfrm>
          <a:prstGeom prst="ellipse">
            <a:avLst/>
          </a:prstGeom>
          <a:solidFill>
            <a:srgbClr val="8C103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739;p33">
            <a:extLst>
              <a:ext uri="{FF2B5EF4-FFF2-40B4-BE49-F238E27FC236}">
                <a16:creationId xmlns:a16="http://schemas.microsoft.com/office/drawing/2014/main" id="{E193CFBB-9690-4DE4-8611-F45C8F6092F9}"/>
              </a:ext>
            </a:extLst>
          </p:cNvPr>
          <p:cNvSpPr/>
          <p:nvPr/>
        </p:nvSpPr>
        <p:spPr>
          <a:xfrm>
            <a:off x="20011693" y="6529695"/>
            <a:ext cx="962025" cy="963612"/>
          </a:xfrm>
          <a:prstGeom prst="ellipse">
            <a:avLst/>
          </a:prstGeom>
          <a:solidFill>
            <a:srgbClr val="69DA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748;p33">
            <a:extLst>
              <a:ext uri="{FF2B5EF4-FFF2-40B4-BE49-F238E27FC236}">
                <a16:creationId xmlns:a16="http://schemas.microsoft.com/office/drawing/2014/main" id="{676F8011-745A-4E67-9B9B-07D2E41CFFC8}"/>
              </a:ext>
            </a:extLst>
          </p:cNvPr>
          <p:cNvSpPr txBox="1"/>
          <p:nvPr/>
        </p:nvSpPr>
        <p:spPr>
          <a:xfrm>
            <a:off x="7377275" y="8066854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s-E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6" name="Google Shape;748;p33">
            <a:extLst>
              <a:ext uri="{FF2B5EF4-FFF2-40B4-BE49-F238E27FC236}">
                <a16:creationId xmlns:a16="http://schemas.microsoft.com/office/drawing/2014/main" id="{A5B24489-6D1C-4654-8062-E660AF9AB512}"/>
              </a:ext>
            </a:extLst>
          </p:cNvPr>
          <p:cNvSpPr txBox="1"/>
          <p:nvPr/>
        </p:nvSpPr>
        <p:spPr>
          <a:xfrm>
            <a:off x="4943790" y="8035751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7" name="Google Shape;748;p33">
            <a:extLst>
              <a:ext uri="{FF2B5EF4-FFF2-40B4-BE49-F238E27FC236}">
                <a16:creationId xmlns:a16="http://schemas.microsoft.com/office/drawing/2014/main" id="{F2D27101-9D31-4EF7-84CD-46ECA1ACC70E}"/>
              </a:ext>
            </a:extLst>
          </p:cNvPr>
          <p:cNvSpPr txBox="1"/>
          <p:nvPr/>
        </p:nvSpPr>
        <p:spPr>
          <a:xfrm>
            <a:off x="9502752" y="8023673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6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8" name="Google Shape;748;p33">
            <a:extLst>
              <a:ext uri="{FF2B5EF4-FFF2-40B4-BE49-F238E27FC236}">
                <a16:creationId xmlns:a16="http://schemas.microsoft.com/office/drawing/2014/main" id="{556DFD5D-40BA-470A-8EC9-5E443B719899}"/>
              </a:ext>
            </a:extLst>
          </p:cNvPr>
          <p:cNvSpPr txBox="1"/>
          <p:nvPr/>
        </p:nvSpPr>
        <p:spPr>
          <a:xfrm>
            <a:off x="11993775" y="8008734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9" name="Google Shape;748;p33">
            <a:extLst>
              <a:ext uri="{FF2B5EF4-FFF2-40B4-BE49-F238E27FC236}">
                <a16:creationId xmlns:a16="http://schemas.microsoft.com/office/drawing/2014/main" id="{4516979E-4334-4918-AA7E-99ECF85F49EF}"/>
              </a:ext>
            </a:extLst>
          </p:cNvPr>
          <p:cNvSpPr txBox="1"/>
          <p:nvPr/>
        </p:nvSpPr>
        <p:spPr>
          <a:xfrm>
            <a:off x="14178614" y="8038975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0" name="Google Shape;748;p33">
            <a:extLst>
              <a:ext uri="{FF2B5EF4-FFF2-40B4-BE49-F238E27FC236}">
                <a16:creationId xmlns:a16="http://schemas.microsoft.com/office/drawing/2014/main" id="{84816071-B96A-4EB8-8D43-0D2D360305DD}"/>
              </a:ext>
            </a:extLst>
          </p:cNvPr>
          <p:cNvSpPr txBox="1"/>
          <p:nvPr/>
        </p:nvSpPr>
        <p:spPr>
          <a:xfrm>
            <a:off x="16308306" y="8038975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1" name="Google Shape;748;p33">
            <a:extLst>
              <a:ext uri="{FF2B5EF4-FFF2-40B4-BE49-F238E27FC236}">
                <a16:creationId xmlns:a16="http://schemas.microsoft.com/office/drawing/2014/main" id="{605B8FB4-7A28-459E-9BE0-1B67B452274C}"/>
              </a:ext>
            </a:extLst>
          </p:cNvPr>
          <p:cNvSpPr txBox="1"/>
          <p:nvPr/>
        </p:nvSpPr>
        <p:spPr>
          <a:xfrm>
            <a:off x="18814302" y="8022922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i="0" u="none" dirty="0">
                <a:solidFill>
                  <a:schemeClr val="bg1"/>
                </a:solidFill>
                <a:latin typeface="Aharoni" panose="02010803020104030203" pitchFamily="2" charset="-79"/>
                <a:ea typeface="Montserrat"/>
                <a:cs typeface="Aharoni" panose="02010803020104030203" pitchFamily="2" charset="-79"/>
                <a:sym typeface="Montserrat"/>
              </a:rPr>
              <a:t>5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2" name="Google Shape;748;p33">
            <a:extLst>
              <a:ext uri="{FF2B5EF4-FFF2-40B4-BE49-F238E27FC236}">
                <a16:creationId xmlns:a16="http://schemas.microsoft.com/office/drawing/2014/main" id="{32814B6A-3292-4031-91A9-C7CC53306005}"/>
              </a:ext>
            </a:extLst>
          </p:cNvPr>
          <p:cNvSpPr txBox="1"/>
          <p:nvPr/>
        </p:nvSpPr>
        <p:spPr>
          <a:xfrm>
            <a:off x="21076445" y="8035751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3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3" name="Google Shape;748;p33">
            <a:extLst>
              <a:ext uri="{FF2B5EF4-FFF2-40B4-BE49-F238E27FC236}">
                <a16:creationId xmlns:a16="http://schemas.microsoft.com/office/drawing/2014/main" id="{ED2F0EE4-B6DB-4C7D-BD5B-3745F2DECEF9}"/>
              </a:ext>
            </a:extLst>
          </p:cNvPr>
          <p:cNvSpPr txBox="1"/>
          <p:nvPr/>
        </p:nvSpPr>
        <p:spPr>
          <a:xfrm>
            <a:off x="2535918" y="6601934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4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4" name="Google Shape;748;p33">
            <a:extLst>
              <a:ext uri="{FF2B5EF4-FFF2-40B4-BE49-F238E27FC236}">
                <a16:creationId xmlns:a16="http://schemas.microsoft.com/office/drawing/2014/main" id="{B3A372E5-CF40-416E-9E83-87B3A5D5E79F}"/>
              </a:ext>
            </a:extLst>
          </p:cNvPr>
          <p:cNvSpPr txBox="1"/>
          <p:nvPr/>
        </p:nvSpPr>
        <p:spPr>
          <a:xfrm>
            <a:off x="6950643" y="6596858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6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5" name="Google Shape;748;p33">
            <a:extLst>
              <a:ext uri="{FF2B5EF4-FFF2-40B4-BE49-F238E27FC236}">
                <a16:creationId xmlns:a16="http://schemas.microsoft.com/office/drawing/2014/main" id="{F6C0D28E-6518-4853-9EF7-A7E78A3DE8DD}"/>
              </a:ext>
            </a:extLst>
          </p:cNvPr>
          <p:cNvSpPr txBox="1"/>
          <p:nvPr/>
        </p:nvSpPr>
        <p:spPr>
          <a:xfrm>
            <a:off x="11368088" y="6596858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4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6" name="Google Shape;748;p33">
            <a:extLst>
              <a:ext uri="{FF2B5EF4-FFF2-40B4-BE49-F238E27FC236}">
                <a16:creationId xmlns:a16="http://schemas.microsoft.com/office/drawing/2014/main" id="{4C0AFF45-4CD1-458F-A9CA-8B39FC4DD1C2}"/>
              </a:ext>
            </a:extLst>
          </p:cNvPr>
          <p:cNvSpPr txBox="1"/>
          <p:nvPr/>
        </p:nvSpPr>
        <p:spPr>
          <a:xfrm>
            <a:off x="15616914" y="6582677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3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7" name="Google Shape;748;p33">
            <a:extLst>
              <a:ext uri="{FF2B5EF4-FFF2-40B4-BE49-F238E27FC236}">
                <a16:creationId xmlns:a16="http://schemas.microsoft.com/office/drawing/2014/main" id="{8BE8212D-E673-4AEA-8C49-04E9E37B781F}"/>
              </a:ext>
            </a:extLst>
          </p:cNvPr>
          <p:cNvSpPr txBox="1"/>
          <p:nvPr/>
        </p:nvSpPr>
        <p:spPr>
          <a:xfrm>
            <a:off x="20119938" y="6653876"/>
            <a:ext cx="820737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Montserrat"/>
              </a:rPr>
              <a:t>3</a:t>
            </a:r>
            <a:endParaRPr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94657741-1B5F-4FF1-A47A-87DA162F6419}"/>
              </a:ext>
            </a:extLst>
          </p:cNvPr>
          <p:cNvSpPr/>
          <p:nvPr/>
        </p:nvSpPr>
        <p:spPr>
          <a:xfrm>
            <a:off x="1326607" y="6372256"/>
            <a:ext cx="21386646" cy="2873457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TextBox 44">
            <a:extLst>
              <a:ext uri="{FF2B5EF4-FFF2-40B4-BE49-F238E27FC236}">
                <a16:creationId xmlns:a16="http://schemas.microsoft.com/office/drawing/2014/main" id="{083E0A15-C4D7-453A-ADB8-2CDC125C6C83}"/>
              </a:ext>
            </a:extLst>
          </p:cNvPr>
          <p:cNvSpPr txBox="1"/>
          <p:nvPr/>
        </p:nvSpPr>
        <p:spPr>
          <a:xfrm rot="5400000">
            <a:off x="21530226" y="7453506"/>
            <a:ext cx="243239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ESTRATEGIAS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20" name="TextBox 44">
            <a:extLst>
              <a:ext uri="{FF2B5EF4-FFF2-40B4-BE49-F238E27FC236}">
                <a16:creationId xmlns:a16="http://schemas.microsoft.com/office/drawing/2014/main" id="{D30A3CA5-1AAF-4047-B710-40128367B771}"/>
              </a:ext>
            </a:extLst>
          </p:cNvPr>
          <p:cNvSpPr txBox="1"/>
          <p:nvPr/>
        </p:nvSpPr>
        <p:spPr>
          <a:xfrm rot="5400000">
            <a:off x="21544073" y="7226166"/>
            <a:ext cx="4631910" cy="58477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OBJETIVOS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ESTRATÉGICOS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21" name="TextBox 44">
            <a:extLst>
              <a:ext uri="{FF2B5EF4-FFF2-40B4-BE49-F238E27FC236}">
                <a16:creationId xmlns:a16="http://schemas.microsoft.com/office/drawing/2014/main" id="{0061F399-F8FE-451C-9CCA-A47216B6FCF0}"/>
              </a:ext>
            </a:extLst>
          </p:cNvPr>
          <p:cNvSpPr txBox="1"/>
          <p:nvPr/>
        </p:nvSpPr>
        <p:spPr>
          <a:xfrm rot="16200000">
            <a:off x="187163" y="7460763"/>
            <a:ext cx="243239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ESTRATEGIAS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745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Modelo de Gestión Integral de Seguridad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C15A02C-C214-4669-890D-3B19987F3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94" y="3110191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11" name="TextBox 44">
            <a:extLst>
              <a:ext uri="{FF2B5EF4-FFF2-40B4-BE49-F238E27FC236}">
                <a16:creationId xmlns:a16="http://schemas.microsoft.com/office/drawing/2014/main" id="{0E625CA0-C3BD-4B6E-BEAA-83619426262F}"/>
              </a:ext>
            </a:extLst>
          </p:cNvPr>
          <p:cNvSpPr txBox="1"/>
          <p:nvPr/>
        </p:nvSpPr>
        <p:spPr>
          <a:xfrm>
            <a:off x="1714063" y="3056402"/>
            <a:ext cx="42199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CARACTERIZACIÓN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DE </a:t>
            </a:r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SEGURIDAD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746D2BC-157C-4475-BDAA-B403FC21F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681959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248068D-C274-46D4-97F5-ECCE74A0207A}"/>
              </a:ext>
            </a:extLst>
          </p:cNvPr>
          <p:cNvSpPr txBox="1"/>
          <p:nvPr/>
        </p:nvSpPr>
        <p:spPr>
          <a:xfrm>
            <a:off x="1660235" y="4939417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Identificación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y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Levantamiento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FACTORES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RIESGOS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FÍSICOS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0A06AA0-5707-458F-924E-8A29F31B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94" y="6146718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FAFE8F8A-E30B-4F3A-8344-60037E541421}"/>
              </a:ext>
            </a:extLst>
          </p:cNvPr>
          <p:cNvSpPr txBox="1"/>
          <p:nvPr/>
        </p:nvSpPr>
        <p:spPr>
          <a:xfrm>
            <a:off x="1687129" y="6404176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Levantamiento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PERCEPCIÓN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INSEGURIDAD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21DD624-F755-4DE6-B14F-C48BDA744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7611382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5F6B4AC7-3393-417D-B071-E215DDD20328}"/>
              </a:ext>
            </a:extLst>
          </p:cNvPr>
          <p:cNvSpPr txBox="1"/>
          <p:nvPr/>
        </p:nvSpPr>
        <p:spPr>
          <a:xfrm>
            <a:off x="1660235" y="7868840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Identificación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VULNERABILIDAD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SOCIAL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9727CF5B-F7F7-4A22-823C-7FBA80BC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94" y="8999332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137EC80E-7245-4C1F-ABF7-A6AFAC5D648C}"/>
              </a:ext>
            </a:extLst>
          </p:cNvPr>
          <p:cNvSpPr txBox="1"/>
          <p:nvPr/>
        </p:nvSpPr>
        <p:spPr>
          <a:xfrm>
            <a:off x="1687129" y="9256790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Levantamiento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INFORMACIÓN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POLICIAL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F329C23-33F7-4773-95E9-D207D0A57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776" y="10346574"/>
            <a:ext cx="2047165" cy="507708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A0E5AF77-0531-4B9A-BD4B-C479E2ADE628}"/>
              </a:ext>
            </a:extLst>
          </p:cNvPr>
          <p:cNvSpPr txBox="1"/>
          <p:nvPr/>
        </p:nvSpPr>
        <p:spPr>
          <a:xfrm>
            <a:off x="2520763" y="10392617"/>
            <a:ext cx="18331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PREVENTIVO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EB14278-BD25-42F2-AB78-54E830B7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776" y="11067026"/>
            <a:ext cx="2267405" cy="459473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F7FE4FF8-8AC2-494E-8350-E5EA0C899F89}"/>
              </a:ext>
            </a:extLst>
          </p:cNvPr>
          <p:cNvSpPr txBox="1"/>
          <p:nvPr/>
        </p:nvSpPr>
        <p:spPr>
          <a:xfrm>
            <a:off x="2520762" y="11113069"/>
            <a:ext cx="21604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INVESTIGATIVO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3D5D599D-1037-47A6-84B8-6B0D0A90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775" y="11789819"/>
            <a:ext cx="2267405" cy="561236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25" name="TextBox 44">
            <a:extLst>
              <a:ext uri="{FF2B5EF4-FFF2-40B4-BE49-F238E27FC236}">
                <a16:creationId xmlns:a16="http://schemas.microsoft.com/office/drawing/2014/main" id="{458BCA75-F6DB-4FEB-85D1-65E4D359974B}"/>
              </a:ext>
            </a:extLst>
          </p:cNvPr>
          <p:cNvSpPr txBox="1"/>
          <p:nvPr/>
        </p:nvSpPr>
        <p:spPr>
          <a:xfrm>
            <a:off x="2520761" y="11835862"/>
            <a:ext cx="194424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INTELIGENCIA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25B58F6C-6DA4-4EED-93B7-8BE2395ADDA3}"/>
              </a:ext>
            </a:extLst>
          </p:cNvPr>
          <p:cNvCxnSpPr>
            <a:endCxn id="20" idx="1"/>
          </p:cNvCxnSpPr>
          <p:nvPr/>
        </p:nvCxnSpPr>
        <p:spPr>
          <a:xfrm rot="16200000" flipH="1">
            <a:off x="1828572" y="10015223"/>
            <a:ext cx="585433" cy="58497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1C087632-F183-4186-8BA4-34E88B52CD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0553" y="10645038"/>
            <a:ext cx="801471" cy="584973"/>
          </a:xfrm>
          <a:prstGeom prst="bentConnector3">
            <a:avLst>
              <a:gd name="adj1" fmla="val 9938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7E520357-8E7A-4D65-9390-AB8D3A6923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0555" y="11434946"/>
            <a:ext cx="801471" cy="584973"/>
          </a:xfrm>
          <a:prstGeom prst="bentConnector3">
            <a:avLst>
              <a:gd name="adj1" fmla="val 9938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741;p33">
            <a:extLst>
              <a:ext uri="{FF2B5EF4-FFF2-40B4-BE49-F238E27FC236}">
                <a16:creationId xmlns:a16="http://schemas.microsoft.com/office/drawing/2014/main" id="{BA440138-46F3-483A-B6FB-FA15D4A99B5A}"/>
              </a:ext>
            </a:extLst>
          </p:cNvPr>
          <p:cNvSpPr/>
          <p:nvPr/>
        </p:nvSpPr>
        <p:spPr>
          <a:xfrm>
            <a:off x="3248167" y="4346364"/>
            <a:ext cx="614149" cy="593054"/>
          </a:xfrm>
          <a:prstGeom prst="ellipse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dirty="0">
                <a:solidFill>
                  <a:schemeClr val="bg1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1</a:t>
            </a:r>
            <a:endParaRPr b="0" i="0" u="none" dirty="0">
              <a:solidFill>
                <a:schemeClr val="bg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30" name="Google Shape;741;p33">
            <a:extLst>
              <a:ext uri="{FF2B5EF4-FFF2-40B4-BE49-F238E27FC236}">
                <a16:creationId xmlns:a16="http://schemas.microsoft.com/office/drawing/2014/main" id="{956C193F-8E4B-4C8D-83F9-93D61983D22D}"/>
              </a:ext>
            </a:extLst>
          </p:cNvPr>
          <p:cNvSpPr/>
          <p:nvPr/>
        </p:nvSpPr>
        <p:spPr>
          <a:xfrm>
            <a:off x="3293896" y="5833733"/>
            <a:ext cx="614149" cy="593054"/>
          </a:xfrm>
          <a:prstGeom prst="ellipse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2</a:t>
            </a:r>
            <a:endParaRPr b="0" i="0" u="none" dirty="0">
              <a:solidFill>
                <a:schemeClr val="bg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31" name="Google Shape;741;p33">
            <a:extLst>
              <a:ext uri="{FF2B5EF4-FFF2-40B4-BE49-F238E27FC236}">
                <a16:creationId xmlns:a16="http://schemas.microsoft.com/office/drawing/2014/main" id="{A5EC7B3B-3F3C-458F-B1C5-B4E3A1B0E12D}"/>
              </a:ext>
            </a:extLst>
          </p:cNvPr>
          <p:cNvSpPr/>
          <p:nvPr/>
        </p:nvSpPr>
        <p:spPr>
          <a:xfrm>
            <a:off x="3285034" y="7308993"/>
            <a:ext cx="614149" cy="593054"/>
          </a:xfrm>
          <a:prstGeom prst="ellipse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dirty="0">
                <a:solidFill>
                  <a:schemeClr val="bg1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3</a:t>
            </a:r>
            <a:endParaRPr b="0" i="0" u="none" dirty="0">
              <a:solidFill>
                <a:schemeClr val="bg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32" name="Google Shape;741;p33">
            <a:extLst>
              <a:ext uri="{FF2B5EF4-FFF2-40B4-BE49-F238E27FC236}">
                <a16:creationId xmlns:a16="http://schemas.microsoft.com/office/drawing/2014/main" id="{F583A12C-4314-4FBC-9459-FF0BA7E39ED8}"/>
              </a:ext>
            </a:extLst>
          </p:cNvPr>
          <p:cNvSpPr/>
          <p:nvPr/>
        </p:nvSpPr>
        <p:spPr>
          <a:xfrm>
            <a:off x="3251151" y="8717377"/>
            <a:ext cx="614149" cy="593054"/>
          </a:xfrm>
          <a:prstGeom prst="ellipse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dirty="0">
                <a:solidFill>
                  <a:schemeClr val="bg1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4</a:t>
            </a:r>
            <a:endParaRPr b="0" i="0" u="none" dirty="0">
              <a:solidFill>
                <a:schemeClr val="bg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58B4EA96-FD93-4529-B868-217BC79EA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513" y="3110191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52A13DA5-1644-43CF-B6FF-120CADE586E7}"/>
              </a:ext>
            </a:extLst>
          </p:cNvPr>
          <p:cNvSpPr txBox="1"/>
          <p:nvPr/>
        </p:nvSpPr>
        <p:spPr>
          <a:xfrm>
            <a:off x="6773082" y="3056402"/>
            <a:ext cx="42199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GEOREFERENCIACIÓN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DIMENSIONES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91B9E49C-084C-4CB3-8899-5C6737EAD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619" y="4681959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36" name="TextBox 44">
            <a:extLst>
              <a:ext uri="{FF2B5EF4-FFF2-40B4-BE49-F238E27FC236}">
                <a16:creationId xmlns:a16="http://schemas.microsoft.com/office/drawing/2014/main" id="{B98505AF-E015-462A-A224-9ECF7A869B3E}"/>
              </a:ext>
            </a:extLst>
          </p:cNvPr>
          <p:cNvSpPr txBox="1"/>
          <p:nvPr/>
        </p:nvSpPr>
        <p:spPr>
          <a:xfrm>
            <a:off x="6719254" y="4939417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Concentración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VULNERABILIDAD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URBANA</a:t>
            </a: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BC16FB9-96AB-4034-9886-6164EE017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513" y="6146718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38" name="TextBox 44">
            <a:extLst>
              <a:ext uri="{FF2B5EF4-FFF2-40B4-BE49-F238E27FC236}">
                <a16:creationId xmlns:a16="http://schemas.microsoft.com/office/drawing/2014/main" id="{915A83AC-B4FD-4308-A5CE-118E6DD82FE8}"/>
              </a:ext>
            </a:extLst>
          </p:cNvPr>
          <p:cNvSpPr txBox="1"/>
          <p:nvPr/>
        </p:nvSpPr>
        <p:spPr>
          <a:xfrm>
            <a:off x="6746148" y="6404176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Concentración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PERCEPCIÓN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INSEGURIDAD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2D4DAE2B-2308-4D11-935C-FCBB2FAE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619" y="7611382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40" name="TextBox 44">
            <a:extLst>
              <a:ext uri="{FF2B5EF4-FFF2-40B4-BE49-F238E27FC236}">
                <a16:creationId xmlns:a16="http://schemas.microsoft.com/office/drawing/2014/main" id="{D9ACA8F4-5FD3-403F-814F-690DADFB0943}"/>
              </a:ext>
            </a:extLst>
          </p:cNvPr>
          <p:cNvSpPr txBox="1"/>
          <p:nvPr/>
        </p:nvSpPr>
        <p:spPr>
          <a:xfrm>
            <a:off x="6719254" y="7868840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Concentración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VICTIMIZACIÓN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E0303EC-899E-4023-AA12-61E030BBC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619" y="8998804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42" name="TextBox 44">
            <a:extLst>
              <a:ext uri="{FF2B5EF4-FFF2-40B4-BE49-F238E27FC236}">
                <a16:creationId xmlns:a16="http://schemas.microsoft.com/office/drawing/2014/main" id="{99BE9DCA-25EE-4E78-94E9-39B183DEF517}"/>
              </a:ext>
            </a:extLst>
          </p:cNvPr>
          <p:cNvSpPr txBox="1"/>
          <p:nvPr/>
        </p:nvSpPr>
        <p:spPr>
          <a:xfrm>
            <a:off x="6719254" y="9256262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Planificación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Operativa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405BAD4C-3CE1-4326-B430-98D4F76D6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9598" y="3125155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C34C76D8-9D71-4797-8A6B-4F2B78BA9638}"/>
              </a:ext>
            </a:extLst>
          </p:cNvPr>
          <p:cNvSpPr txBox="1"/>
          <p:nvPr/>
        </p:nvSpPr>
        <p:spPr>
          <a:xfrm>
            <a:off x="11805167" y="3071366"/>
            <a:ext cx="42199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CRUCE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INFORMACIÓN</a:t>
            </a:r>
            <a:endParaRPr lang="en-US" sz="32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F1065B6C-BF9F-4791-B2D8-282D82E77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2704" y="4696923"/>
            <a:ext cx="4743450" cy="3930122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46" name="TextBox 44">
            <a:extLst>
              <a:ext uri="{FF2B5EF4-FFF2-40B4-BE49-F238E27FC236}">
                <a16:creationId xmlns:a16="http://schemas.microsoft.com/office/drawing/2014/main" id="{31018AEC-A093-484B-BE13-B666C0296A49}"/>
              </a:ext>
            </a:extLst>
          </p:cNvPr>
          <p:cNvSpPr txBox="1"/>
          <p:nvPr/>
        </p:nvSpPr>
        <p:spPr>
          <a:xfrm>
            <a:off x="11801269" y="6059228"/>
            <a:ext cx="421996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VULNERABILIDAD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URBANA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PERCEPCIÓN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INSEGURIDAD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VICTIMIZACIÓN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61D088F5-1DBD-4563-AA8F-FCE882326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2704" y="9013768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48" name="TextBox 44">
            <a:extLst>
              <a:ext uri="{FF2B5EF4-FFF2-40B4-BE49-F238E27FC236}">
                <a16:creationId xmlns:a16="http://schemas.microsoft.com/office/drawing/2014/main" id="{4B253D04-EB7B-4DA4-85E8-B221E0E62454}"/>
              </a:ext>
            </a:extLst>
          </p:cNvPr>
          <p:cNvSpPr txBox="1"/>
          <p:nvPr/>
        </p:nvSpPr>
        <p:spPr>
          <a:xfrm>
            <a:off x="11751339" y="9271226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Operaciones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MULTIAGENCIALES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48B4404C-05E5-489B-A29B-5CB979C51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6946" y="3110191"/>
            <a:ext cx="474345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11B81450-BE5C-4E5B-828D-D6D29F3C50B1}"/>
              </a:ext>
            </a:extLst>
          </p:cNvPr>
          <p:cNvSpPr txBox="1"/>
          <p:nvPr/>
        </p:nvSpPr>
        <p:spPr>
          <a:xfrm>
            <a:off x="17622515" y="3056402"/>
            <a:ext cx="42199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FOCALIZACIÓN</a:t>
            </a:r>
            <a:r>
              <a:rPr lang="en-US" sz="32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TERRITORIAL</a:t>
            </a:r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F401CBB7-EF09-487F-B2D4-C12D59635FA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023804" y="6145802"/>
            <a:ext cx="3871470" cy="101566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52" name="TextBox 44">
            <a:extLst>
              <a:ext uri="{FF2B5EF4-FFF2-40B4-BE49-F238E27FC236}">
                <a16:creationId xmlns:a16="http://schemas.microsoft.com/office/drawing/2014/main" id="{5D75614C-4D36-42D1-A580-19F77A7A0B61}"/>
              </a:ext>
            </a:extLst>
          </p:cNvPr>
          <p:cNvSpPr txBox="1"/>
          <p:nvPr/>
        </p:nvSpPr>
        <p:spPr>
          <a:xfrm rot="16200000">
            <a:off x="14876904" y="6173217"/>
            <a:ext cx="42199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MAPA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BASE DE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RIESGO</a:t>
            </a:r>
            <a:r>
              <a:rPr lang="en-US" sz="24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SITUACIONAL</a:t>
            </a:r>
            <a:endParaRPr lang="en-US" sz="24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AA43190F-E6EF-410B-B3AD-EB2DDDF0A7DF}"/>
              </a:ext>
            </a:extLst>
          </p:cNvPr>
          <p:cNvCxnSpPr>
            <a:stCxn id="12" idx="3"/>
            <a:endCxn id="35" idx="1"/>
          </p:cNvCxnSpPr>
          <p:nvPr/>
        </p:nvCxnSpPr>
        <p:spPr>
          <a:xfrm>
            <a:off x="6115050" y="5189791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96403266-04D4-4156-993A-805C15FA5A97}"/>
              </a:ext>
            </a:extLst>
          </p:cNvPr>
          <p:cNvCxnSpPr/>
          <p:nvPr/>
        </p:nvCxnSpPr>
        <p:spPr>
          <a:xfrm>
            <a:off x="6141944" y="6666024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A368B86F-4AA2-4513-8F82-EC728ABD7326}"/>
              </a:ext>
            </a:extLst>
          </p:cNvPr>
          <p:cNvCxnSpPr/>
          <p:nvPr/>
        </p:nvCxnSpPr>
        <p:spPr>
          <a:xfrm>
            <a:off x="6109665" y="8099039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38F1E5DA-C2B1-441D-BDCB-99DA796D9CC1}"/>
              </a:ext>
            </a:extLst>
          </p:cNvPr>
          <p:cNvCxnSpPr/>
          <p:nvPr/>
        </p:nvCxnSpPr>
        <p:spPr>
          <a:xfrm>
            <a:off x="6128698" y="9504758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B809A397-49E5-4BD6-AAFD-36AD24ECC221}"/>
              </a:ext>
            </a:extLst>
          </p:cNvPr>
          <p:cNvCxnSpPr/>
          <p:nvPr/>
        </p:nvCxnSpPr>
        <p:spPr>
          <a:xfrm>
            <a:off x="11200963" y="6685600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r 57">
            <a:extLst>
              <a:ext uri="{FF2B5EF4-FFF2-40B4-BE49-F238E27FC236}">
                <a16:creationId xmlns:a16="http://schemas.microsoft.com/office/drawing/2014/main" id="{874B2E6C-B181-4721-B10C-0FBC207273FE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11174069" y="5189791"/>
            <a:ext cx="664064" cy="378830"/>
          </a:xfrm>
          <a:prstGeom prst="bentConnector3">
            <a:avLst>
              <a:gd name="adj1" fmla="val 4589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: angular 58">
            <a:extLst>
              <a:ext uri="{FF2B5EF4-FFF2-40B4-BE49-F238E27FC236}">
                <a16:creationId xmlns:a16="http://schemas.microsoft.com/office/drawing/2014/main" id="{05DE9FB0-2B7B-4B75-A2C6-C472A67C2F84}"/>
              </a:ext>
            </a:extLst>
          </p:cNvPr>
          <p:cNvCxnSpPr>
            <a:cxnSpLocks/>
          </p:cNvCxnSpPr>
          <p:nvPr/>
        </p:nvCxnSpPr>
        <p:spPr>
          <a:xfrm flipV="1">
            <a:off x="11200964" y="7802580"/>
            <a:ext cx="604203" cy="34776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36ABDB79-868F-4C8B-8A26-4E2D4B2E8920}"/>
              </a:ext>
            </a:extLst>
          </p:cNvPr>
          <p:cNvCxnSpPr/>
          <p:nvPr/>
        </p:nvCxnSpPr>
        <p:spPr>
          <a:xfrm>
            <a:off x="11160783" y="9499313"/>
            <a:ext cx="315569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726AECFE-D06B-4C78-B5E9-55024A854C7E}"/>
              </a:ext>
            </a:extLst>
          </p:cNvPr>
          <p:cNvCxnSpPr>
            <a:cxnSpLocks/>
          </p:cNvCxnSpPr>
          <p:nvPr/>
        </p:nvCxnSpPr>
        <p:spPr>
          <a:xfrm>
            <a:off x="16233048" y="6654549"/>
            <a:ext cx="234846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94542540-FA43-41BB-A3EF-CA552F8CAC2D}"/>
              </a:ext>
            </a:extLst>
          </p:cNvPr>
          <p:cNvCxnSpPr>
            <a:cxnSpLocks/>
            <a:stCxn id="47" idx="3"/>
            <a:endCxn id="72" idx="1"/>
          </p:cNvCxnSpPr>
          <p:nvPr/>
        </p:nvCxnSpPr>
        <p:spPr>
          <a:xfrm>
            <a:off x="16206154" y="9521600"/>
            <a:ext cx="1791901" cy="0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11">
            <a:extLst>
              <a:ext uri="{FF2B5EF4-FFF2-40B4-BE49-F238E27FC236}">
                <a16:creationId xmlns:a16="http://schemas.microsoft.com/office/drawing/2014/main" id="{5C556605-52DF-4DB9-A868-0B5D7A6F0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94" y="2169868"/>
            <a:ext cx="20651902" cy="561236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id="{C1E1EF8E-B9C6-45DB-8F96-F267F85E93A8}"/>
              </a:ext>
            </a:extLst>
          </p:cNvPr>
          <p:cNvSpPr txBox="1"/>
          <p:nvPr/>
        </p:nvSpPr>
        <p:spPr>
          <a:xfrm>
            <a:off x="2934819" y="2182239"/>
            <a:ext cx="181646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FASE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DIAGNÓSTICO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SITUACIONAL</a:t>
            </a:r>
            <a:endParaRPr lang="en-US" sz="28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65" name="Freeform 11">
            <a:extLst>
              <a:ext uri="{FF2B5EF4-FFF2-40B4-BE49-F238E27FC236}">
                <a16:creationId xmlns:a16="http://schemas.microsoft.com/office/drawing/2014/main" id="{B46079FA-E94F-42EC-A430-75C99E7704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577619" y="7486536"/>
            <a:ext cx="9363216" cy="640459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66" name="TextBox 44">
            <a:extLst>
              <a:ext uri="{FF2B5EF4-FFF2-40B4-BE49-F238E27FC236}">
                <a16:creationId xmlns:a16="http://schemas.microsoft.com/office/drawing/2014/main" id="{E36BA29E-13A2-4359-B684-40A6CB574273}"/>
              </a:ext>
            </a:extLst>
          </p:cNvPr>
          <p:cNvSpPr txBox="1"/>
          <p:nvPr/>
        </p:nvSpPr>
        <p:spPr>
          <a:xfrm rot="5400000">
            <a:off x="18690809" y="7449732"/>
            <a:ext cx="91723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FASE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DISEÑO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ESTRATEGIAS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PREVENCIÓN</a:t>
            </a:r>
            <a:endParaRPr lang="en-US" sz="28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67" name="Freeform 11">
            <a:extLst>
              <a:ext uri="{FF2B5EF4-FFF2-40B4-BE49-F238E27FC236}">
                <a16:creationId xmlns:a16="http://schemas.microsoft.com/office/drawing/2014/main" id="{F53F49D0-B856-4564-9424-105DA00D7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2978306"/>
            <a:ext cx="20651902" cy="561236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68" name="TextBox 44">
            <a:extLst>
              <a:ext uri="{FF2B5EF4-FFF2-40B4-BE49-F238E27FC236}">
                <a16:creationId xmlns:a16="http://schemas.microsoft.com/office/drawing/2014/main" id="{39779B33-AD0C-4162-B49F-05B55CAF0D9B}"/>
              </a:ext>
            </a:extLst>
          </p:cNvPr>
          <p:cNvSpPr txBox="1"/>
          <p:nvPr/>
        </p:nvSpPr>
        <p:spPr>
          <a:xfrm>
            <a:off x="2907925" y="12990677"/>
            <a:ext cx="181646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FASE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3: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SEGUIMIENTO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ACCIONES</a:t>
            </a:r>
            <a:r>
              <a:rPr lang="en-US" sz="28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PLANTEADAS</a:t>
            </a:r>
            <a:endParaRPr lang="en-US" sz="2800" b="1" dirty="0">
              <a:solidFill>
                <a:schemeClr val="bg1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pic>
        <p:nvPicPr>
          <p:cNvPr id="69" name="image6.png">
            <a:extLst>
              <a:ext uri="{FF2B5EF4-FFF2-40B4-BE49-F238E27FC236}">
                <a16:creationId xmlns:a16="http://schemas.microsoft.com/office/drawing/2014/main" id="{49BCFDA8-B1EE-4D7E-A63B-45D60DDC2432}"/>
              </a:ext>
            </a:extLst>
          </p:cNvPr>
          <p:cNvPicPr/>
          <p:nvPr/>
        </p:nvPicPr>
        <p:blipFill rotWithShape="1">
          <a:blip r:embed="rId3"/>
          <a:srcRect t="90312" r="24284" b="1996"/>
          <a:stretch/>
        </p:blipFill>
        <p:spPr>
          <a:xfrm rot="16200000">
            <a:off x="-2206592" y="5475366"/>
            <a:ext cx="5501891" cy="801471"/>
          </a:xfrm>
          <a:prstGeom prst="rect">
            <a:avLst/>
          </a:prstGeom>
          <a:ln/>
        </p:spPr>
      </p:pic>
      <p:pic>
        <p:nvPicPr>
          <p:cNvPr id="70" name="image6.png">
            <a:extLst>
              <a:ext uri="{FF2B5EF4-FFF2-40B4-BE49-F238E27FC236}">
                <a16:creationId xmlns:a16="http://schemas.microsoft.com/office/drawing/2014/main" id="{C7090211-B203-4D5D-9E1A-B4670E8F1F4F}"/>
              </a:ext>
            </a:extLst>
          </p:cNvPr>
          <p:cNvPicPr/>
          <p:nvPr/>
        </p:nvPicPr>
        <p:blipFill rotWithShape="1">
          <a:blip r:embed="rId3"/>
          <a:srcRect l="29245" t="88951" r="48614"/>
          <a:stretch/>
        </p:blipFill>
        <p:spPr>
          <a:xfrm rot="16200000">
            <a:off x="-193400" y="9817007"/>
            <a:ext cx="2027961" cy="1151218"/>
          </a:xfrm>
          <a:prstGeom prst="rect">
            <a:avLst/>
          </a:prstGeom>
          <a:ln/>
        </p:spPr>
      </p:pic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CA0623C9-C1F9-42D8-AF75-A58468FB8441}"/>
              </a:ext>
            </a:extLst>
          </p:cNvPr>
          <p:cNvCxnSpPr>
            <a:cxnSpLocks/>
          </p:cNvCxnSpPr>
          <p:nvPr/>
        </p:nvCxnSpPr>
        <p:spPr>
          <a:xfrm flipV="1">
            <a:off x="544354" y="8690252"/>
            <a:ext cx="22353790" cy="5962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11">
            <a:extLst>
              <a:ext uri="{FF2B5EF4-FFF2-40B4-BE49-F238E27FC236}">
                <a16:creationId xmlns:a16="http://schemas.microsoft.com/office/drawing/2014/main" id="{DFFBE2F9-928D-41FD-819D-0E6F109F1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8055" y="9013768"/>
            <a:ext cx="4035753" cy="1015664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73" name="TextBox 44">
            <a:extLst>
              <a:ext uri="{FF2B5EF4-FFF2-40B4-BE49-F238E27FC236}">
                <a16:creationId xmlns:a16="http://schemas.microsoft.com/office/drawing/2014/main" id="{04DB767E-802B-4641-A433-1F03F68CF2D8}"/>
              </a:ext>
            </a:extLst>
          </p:cNvPr>
          <p:cNvSpPr txBox="1"/>
          <p:nvPr/>
        </p:nvSpPr>
        <p:spPr>
          <a:xfrm>
            <a:off x="18360748" y="9000130"/>
            <a:ext cx="361988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Prevención</a:t>
            </a:r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Comunitaria</a:t>
            </a:r>
            <a:endParaRPr lang="en-US" sz="28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id="{51F1D3EE-4FB0-4085-9853-6CFE176DC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0627" y="4785606"/>
            <a:ext cx="4035753" cy="1015664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75" name="TextBox 44">
            <a:extLst>
              <a:ext uri="{FF2B5EF4-FFF2-40B4-BE49-F238E27FC236}">
                <a16:creationId xmlns:a16="http://schemas.microsoft.com/office/drawing/2014/main" id="{8BB0549E-4858-42A9-A1D7-7D7D9869521B}"/>
              </a:ext>
            </a:extLst>
          </p:cNvPr>
          <p:cNvSpPr txBox="1"/>
          <p:nvPr/>
        </p:nvSpPr>
        <p:spPr>
          <a:xfrm>
            <a:off x="18183320" y="4771968"/>
            <a:ext cx="361988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Prevención</a:t>
            </a:r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Social</a:t>
            </a:r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2F8575C-3857-478E-AEA7-E407B7C73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7287" y="5965608"/>
            <a:ext cx="4035753" cy="1015664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77" name="TextBox 44">
            <a:extLst>
              <a:ext uri="{FF2B5EF4-FFF2-40B4-BE49-F238E27FC236}">
                <a16:creationId xmlns:a16="http://schemas.microsoft.com/office/drawing/2014/main" id="{25695B30-DD1C-482C-AB77-94B8BCEEAB8D}"/>
              </a:ext>
            </a:extLst>
          </p:cNvPr>
          <p:cNvSpPr txBox="1"/>
          <p:nvPr/>
        </p:nvSpPr>
        <p:spPr>
          <a:xfrm>
            <a:off x="18129980" y="5951970"/>
            <a:ext cx="361988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Prevención</a:t>
            </a:r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Situational Ambiental</a:t>
            </a:r>
          </a:p>
        </p:txBody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47080A03-D88B-4F42-BDD6-41BFF70F1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5566" y="7181440"/>
            <a:ext cx="4035753" cy="1015664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1BA8922A-FDCF-4082-A38D-8109733E8493}"/>
              </a:ext>
            </a:extLst>
          </p:cNvPr>
          <p:cNvSpPr txBox="1"/>
          <p:nvPr/>
        </p:nvSpPr>
        <p:spPr>
          <a:xfrm>
            <a:off x="18228259" y="7167802"/>
            <a:ext cx="361988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Prevención</a:t>
            </a:r>
            <a:r>
              <a:rPr lang="en-US" sz="2800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Comunitaria</a:t>
            </a:r>
            <a:endParaRPr lang="en-US" sz="2800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FD88F81A-C9FC-47B8-94BE-62135CBE5E3F}"/>
              </a:ext>
            </a:extLst>
          </p:cNvPr>
          <p:cNvCxnSpPr>
            <a:cxnSpLocks/>
            <a:endCxn id="74" idx="1"/>
          </p:cNvCxnSpPr>
          <p:nvPr/>
        </p:nvCxnSpPr>
        <p:spPr>
          <a:xfrm flipV="1">
            <a:off x="17490504" y="5293438"/>
            <a:ext cx="330123" cy="4991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F1074895-06D3-4FBF-9B23-6DC0E12EC7AB}"/>
              </a:ext>
            </a:extLst>
          </p:cNvPr>
          <p:cNvCxnSpPr>
            <a:cxnSpLocks/>
          </p:cNvCxnSpPr>
          <p:nvPr/>
        </p:nvCxnSpPr>
        <p:spPr>
          <a:xfrm flipV="1">
            <a:off x="17451618" y="6513745"/>
            <a:ext cx="330123" cy="4991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266A440F-A182-4CBD-9221-6253B682AA44}"/>
              </a:ext>
            </a:extLst>
          </p:cNvPr>
          <p:cNvCxnSpPr>
            <a:cxnSpLocks/>
          </p:cNvCxnSpPr>
          <p:nvPr/>
        </p:nvCxnSpPr>
        <p:spPr>
          <a:xfrm flipV="1">
            <a:off x="17507003" y="7703154"/>
            <a:ext cx="330123" cy="4991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C6297FD1-F3D4-4D2D-9991-6A94A0CF241A}"/>
              </a:ext>
            </a:extLst>
          </p:cNvPr>
          <p:cNvCxnSpPr>
            <a:cxnSpLocks/>
          </p:cNvCxnSpPr>
          <p:nvPr/>
        </p:nvCxnSpPr>
        <p:spPr>
          <a:xfrm>
            <a:off x="19939924" y="8227717"/>
            <a:ext cx="0" cy="721942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57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173464-D368-D346-B947-64809670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77650" cy="1370573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50E0077-12BE-40AB-BF22-27B0039BDE89}"/>
              </a:ext>
            </a:extLst>
          </p:cNvPr>
          <p:cNvSpPr/>
          <p:nvPr/>
        </p:nvSpPr>
        <p:spPr>
          <a:xfrm>
            <a:off x="19778133" y="2336800"/>
            <a:ext cx="1642534" cy="2201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6.png">
            <a:extLst>
              <a:ext uri="{FF2B5EF4-FFF2-40B4-BE49-F238E27FC236}">
                <a16:creationId xmlns:a16="http://schemas.microsoft.com/office/drawing/2014/main" id="{A13AB2E6-5C64-4721-9B84-19EA8A7E32D6}"/>
              </a:ext>
            </a:extLst>
          </p:cNvPr>
          <p:cNvPicPr/>
          <p:nvPr/>
        </p:nvPicPr>
        <p:blipFill rotWithShape="1">
          <a:blip r:embed="rId3"/>
          <a:srcRect l="52353" t="87996" r="26202"/>
          <a:stretch/>
        </p:blipFill>
        <p:spPr>
          <a:xfrm>
            <a:off x="19617266" y="2985870"/>
            <a:ext cx="2301038" cy="2201333"/>
          </a:xfrm>
          <a:prstGeom prst="rect">
            <a:avLst/>
          </a:prstGeom>
          <a:ln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BDA466-C368-4E11-BEE8-553255EF77D5}"/>
              </a:ext>
            </a:extLst>
          </p:cNvPr>
          <p:cNvSpPr/>
          <p:nvPr/>
        </p:nvSpPr>
        <p:spPr>
          <a:xfrm>
            <a:off x="7397087" y="6523630"/>
            <a:ext cx="12220179" cy="31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B18B33-D60A-462B-AD7C-7B78756937AD}"/>
              </a:ext>
            </a:extLst>
          </p:cNvPr>
          <p:cNvSpPr/>
          <p:nvPr/>
        </p:nvSpPr>
        <p:spPr>
          <a:xfrm>
            <a:off x="11370861" y="7544938"/>
            <a:ext cx="12220179" cy="31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56 CuadroTexto">
            <a:extLst>
              <a:ext uri="{FF2B5EF4-FFF2-40B4-BE49-F238E27FC236}">
                <a16:creationId xmlns:a16="http://schemas.microsoft.com/office/drawing/2014/main" id="{591C1573-E227-4296-AB62-08D9C7177956}"/>
              </a:ext>
            </a:extLst>
          </p:cNvPr>
          <p:cNvSpPr txBox="1"/>
          <p:nvPr/>
        </p:nvSpPr>
        <p:spPr>
          <a:xfrm>
            <a:off x="4694421" y="6249410"/>
            <a:ext cx="154356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GRACIAS</a:t>
            </a: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61C3E920-41E2-4208-A2BE-AD9AB173FA19}"/>
              </a:ext>
            </a:extLst>
          </p:cNvPr>
          <p:cNvPicPr/>
          <p:nvPr/>
        </p:nvPicPr>
        <p:blipFill rotWithShape="1">
          <a:blip r:embed="rId3"/>
          <a:srcRect l="76828" t="87996" r="3711" b="2336"/>
          <a:stretch/>
        </p:blipFill>
        <p:spPr>
          <a:xfrm>
            <a:off x="19723732" y="1947332"/>
            <a:ext cx="2088106" cy="1772895"/>
          </a:xfrm>
          <a:prstGeom prst="rect">
            <a:avLst/>
          </a:prstGeom>
          <a:ln/>
        </p:spPr>
      </p:pic>
      <p:sp>
        <p:nvSpPr>
          <p:cNvPr id="11" name="58 CuadroTexto">
            <a:extLst>
              <a:ext uri="{FF2B5EF4-FFF2-40B4-BE49-F238E27FC236}">
                <a16:creationId xmlns:a16="http://schemas.microsoft.com/office/drawing/2014/main" id="{59F95889-F040-41A3-8610-02727360D017}"/>
              </a:ext>
            </a:extLst>
          </p:cNvPr>
          <p:cNvSpPr txBox="1"/>
          <p:nvPr/>
        </p:nvSpPr>
        <p:spPr>
          <a:xfrm>
            <a:off x="10160322" y="12697331"/>
            <a:ext cx="1343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ntique Olive" pitchFamily="34" charset="0"/>
              </a:rPr>
              <a:t>08/12/2020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6990E42-D35E-468D-82BC-4DD3B95BF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1959"/>
          <a:stretch/>
        </p:blipFill>
        <p:spPr>
          <a:xfrm>
            <a:off x="6542" y="232272"/>
            <a:ext cx="12875426" cy="21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96B041-9FDA-4FC6-930F-8C039541AA29}"/>
              </a:ext>
            </a:extLst>
          </p:cNvPr>
          <p:cNvSpPr txBox="1"/>
          <p:nvPr/>
        </p:nvSpPr>
        <p:spPr>
          <a:xfrm>
            <a:off x="543" y="181681"/>
            <a:ext cx="21811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Diagnóstico Situacional Distrito Tumbaco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E2095A-69B6-4C4C-91DC-87E0D9B0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" y="2031052"/>
            <a:ext cx="24377107" cy="11679203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BCF6B21-E0E4-489B-94EB-08F973EE2729}"/>
              </a:ext>
            </a:extLst>
          </p:cNvPr>
          <p:cNvSpPr/>
          <p:nvPr/>
        </p:nvSpPr>
        <p:spPr>
          <a:xfrm>
            <a:off x="85222" y="2259531"/>
            <a:ext cx="7631422" cy="5011063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8C585E-C116-4BCD-ABC3-E43041260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42" r="58659" b="51611"/>
          <a:stretch/>
        </p:blipFill>
        <p:spPr>
          <a:xfrm rot="10800000">
            <a:off x="460375" y="2497485"/>
            <a:ext cx="2546588" cy="25651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F69BAA-CEC1-4492-A821-F942F36CD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42" r="58659" b="51611"/>
          <a:stretch/>
        </p:blipFill>
        <p:spPr>
          <a:xfrm rot="10800000">
            <a:off x="460375" y="4705427"/>
            <a:ext cx="2546588" cy="256516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F511FEE-F955-47C9-AEA7-DFF7AF37DEBC}"/>
              </a:ext>
            </a:extLst>
          </p:cNvPr>
          <p:cNvSpPr/>
          <p:nvPr/>
        </p:nvSpPr>
        <p:spPr>
          <a:xfrm>
            <a:off x="981306" y="3144644"/>
            <a:ext cx="1471961" cy="8920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C108563-EB79-4F5F-A0FB-A6B2F6DF0402}"/>
              </a:ext>
            </a:extLst>
          </p:cNvPr>
          <p:cNvSpPr/>
          <p:nvPr/>
        </p:nvSpPr>
        <p:spPr>
          <a:xfrm>
            <a:off x="981305" y="5352586"/>
            <a:ext cx="1471961" cy="8920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BD58AF-CC0C-4484-948F-9F2C56F2F040}"/>
              </a:ext>
            </a:extLst>
          </p:cNvPr>
          <p:cNvSpPr txBox="1"/>
          <p:nvPr/>
        </p:nvSpPr>
        <p:spPr>
          <a:xfrm>
            <a:off x="1159729" y="3055436"/>
            <a:ext cx="118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solidFill>
                  <a:schemeClr val="tx2"/>
                </a:solidFill>
              </a:rPr>
              <a:t>11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414EB8-4540-47CE-A285-D4D3131287BA}"/>
              </a:ext>
            </a:extLst>
          </p:cNvPr>
          <p:cNvSpPr txBox="1"/>
          <p:nvPr/>
        </p:nvSpPr>
        <p:spPr>
          <a:xfrm>
            <a:off x="1126271" y="5233987"/>
            <a:ext cx="118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solidFill>
                  <a:schemeClr val="tx2"/>
                </a:solidFill>
              </a:rPr>
              <a:t>18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312CE0-72E6-4683-A018-8A4430C97DDF}"/>
              </a:ext>
            </a:extLst>
          </p:cNvPr>
          <p:cNvSpPr txBox="1"/>
          <p:nvPr/>
        </p:nvSpPr>
        <p:spPr>
          <a:xfrm>
            <a:off x="2974199" y="3085405"/>
            <a:ext cx="3315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Circuitos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5C61F7-4196-46B5-A15A-ED6C4D44AB4B}"/>
              </a:ext>
            </a:extLst>
          </p:cNvPr>
          <p:cNvSpPr txBox="1"/>
          <p:nvPr/>
        </p:nvSpPr>
        <p:spPr>
          <a:xfrm>
            <a:off x="3126598" y="5290802"/>
            <a:ext cx="47350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Sub-Circuitos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C0B1E0D-9BCA-4B2B-BE24-8AB5493168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866992"/>
              </p:ext>
            </p:extLst>
          </p:nvPr>
        </p:nvGraphicFramePr>
        <p:xfrm>
          <a:off x="167267" y="8764859"/>
          <a:ext cx="5586762" cy="467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BA76B2E6-CEBE-483A-AA7A-A13D62DB98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044100"/>
              </p:ext>
            </p:extLst>
          </p:nvPr>
        </p:nvGraphicFramePr>
        <p:xfrm>
          <a:off x="18523258" y="10058399"/>
          <a:ext cx="6021116" cy="321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CC43026-C32E-4F45-B3C0-8939C6D35B4C}"/>
              </a:ext>
            </a:extLst>
          </p:cNvPr>
          <p:cNvSpPr/>
          <p:nvPr/>
        </p:nvSpPr>
        <p:spPr>
          <a:xfrm>
            <a:off x="7337502" y="1962615"/>
            <a:ext cx="4215161" cy="11686478"/>
          </a:xfrm>
          <a:custGeom>
            <a:avLst/>
            <a:gdLst>
              <a:gd name="connsiteX0" fmla="*/ 3367669 w 4215161"/>
              <a:gd name="connsiteY0" fmla="*/ 4215161 h 11686478"/>
              <a:gd name="connsiteX1" fmla="*/ 3590693 w 4215161"/>
              <a:gd name="connsiteY1" fmla="*/ 3702205 h 11686478"/>
              <a:gd name="connsiteX2" fmla="*/ 3590693 w 4215161"/>
              <a:gd name="connsiteY2" fmla="*/ 3501483 h 11686478"/>
              <a:gd name="connsiteX3" fmla="*/ 3389971 w 4215161"/>
              <a:gd name="connsiteY3" fmla="*/ 3233853 h 11686478"/>
              <a:gd name="connsiteX4" fmla="*/ 3546088 w 4215161"/>
              <a:gd name="connsiteY4" fmla="*/ 3033131 h 11686478"/>
              <a:gd name="connsiteX5" fmla="*/ 3501483 w 4215161"/>
              <a:gd name="connsiteY5" fmla="*/ 2676292 h 11686478"/>
              <a:gd name="connsiteX6" fmla="*/ 3434576 w 4215161"/>
              <a:gd name="connsiteY6" fmla="*/ 2341756 h 11686478"/>
              <a:gd name="connsiteX7" fmla="*/ 3367669 w 4215161"/>
              <a:gd name="connsiteY7" fmla="*/ 2096429 h 11686478"/>
              <a:gd name="connsiteX8" fmla="*/ 3546088 w 4215161"/>
              <a:gd name="connsiteY8" fmla="*/ 1873405 h 11686478"/>
              <a:gd name="connsiteX9" fmla="*/ 3992137 w 4215161"/>
              <a:gd name="connsiteY9" fmla="*/ 1561170 h 11686478"/>
              <a:gd name="connsiteX10" fmla="*/ 4148254 w 4215161"/>
              <a:gd name="connsiteY10" fmla="*/ 1405053 h 11686478"/>
              <a:gd name="connsiteX11" fmla="*/ 4192859 w 4215161"/>
              <a:gd name="connsiteY11" fmla="*/ 1338146 h 11686478"/>
              <a:gd name="connsiteX12" fmla="*/ 4215161 w 4215161"/>
              <a:gd name="connsiteY12" fmla="*/ 1248936 h 11686478"/>
              <a:gd name="connsiteX13" fmla="*/ 4215161 w 4215161"/>
              <a:gd name="connsiteY13" fmla="*/ 579863 h 11686478"/>
              <a:gd name="connsiteX14" fmla="*/ 4215161 w 4215161"/>
              <a:gd name="connsiteY14" fmla="*/ 535258 h 11686478"/>
              <a:gd name="connsiteX15" fmla="*/ 3902927 w 4215161"/>
              <a:gd name="connsiteY15" fmla="*/ 200722 h 11686478"/>
              <a:gd name="connsiteX16" fmla="*/ 3702205 w 4215161"/>
              <a:gd name="connsiteY16" fmla="*/ 156117 h 11686478"/>
              <a:gd name="connsiteX17" fmla="*/ 3657600 w 4215161"/>
              <a:gd name="connsiteY17" fmla="*/ 89209 h 11686478"/>
              <a:gd name="connsiteX18" fmla="*/ 3568391 w 4215161"/>
              <a:gd name="connsiteY18" fmla="*/ 66907 h 11686478"/>
              <a:gd name="connsiteX19" fmla="*/ 3501483 w 4215161"/>
              <a:gd name="connsiteY19" fmla="*/ 44605 h 11686478"/>
              <a:gd name="connsiteX20" fmla="*/ 3434576 w 4215161"/>
              <a:gd name="connsiteY20" fmla="*/ 0 h 11686478"/>
              <a:gd name="connsiteX21" fmla="*/ 3166947 w 4215161"/>
              <a:gd name="connsiteY21" fmla="*/ 0 h 11686478"/>
              <a:gd name="connsiteX22" fmla="*/ 3100039 w 4215161"/>
              <a:gd name="connsiteY22" fmla="*/ 22302 h 11686478"/>
              <a:gd name="connsiteX23" fmla="*/ 2966225 w 4215161"/>
              <a:gd name="connsiteY23" fmla="*/ 178419 h 11686478"/>
              <a:gd name="connsiteX24" fmla="*/ 2899318 w 4215161"/>
              <a:gd name="connsiteY24" fmla="*/ 245326 h 11686478"/>
              <a:gd name="connsiteX25" fmla="*/ 2899318 w 4215161"/>
              <a:gd name="connsiteY25" fmla="*/ 245326 h 11686478"/>
              <a:gd name="connsiteX26" fmla="*/ 2520176 w 4215161"/>
              <a:gd name="connsiteY26" fmla="*/ 624468 h 11686478"/>
              <a:gd name="connsiteX27" fmla="*/ 2297152 w 4215161"/>
              <a:gd name="connsiteY27" fmla="*/ 959005 h 11686478"/>
              <a:gd name="connsiteX28" fmla="*/ 2230244 w 4215161"/>
              <a:gd name="connsiteY28" fmla="*/ 1137424 h 11686478"/>
              <a:gd name="connsiteX29" fmla="*/ 2207942 w 4215161"/>
              <a:gd name="connsiteY29" fmla="*/ 1204331 h 11686478"/>
              <a:gd name="connsiteX30" fmla="*/ 2118732 w 4215161"/>
              <a:gd name="connsiteY30" fmla="*/ 1427356 h 11686478"/>
              <a:gd name="connsiteX31" fmla="*/ 1895708 w 4215161"/>
              <a:gd name="connsiteY31" fmla="*/ 1739590 h 11686478"/>
              <a:gd name="connsiteX32" fmla="*/ 1761893 w 4215161"/>
              <a:gd name="connsiteY32" fmla="*/ 2007219 h 11686478"/>
              <a:gd name="connsiteX33" fmla="*/ 1717288 w 4215161"/>
              <a:gd name="connsiteY33" fmla="*/ 2609385 h 11686478"/>
              <a:gd name="connsiteX34" fmla="*/ 2074127 w 4215161"/>
              <a:gd name="connsiteY34" fmla="*/ 3546087 h 11686478"/>
              <a:gd name="connsiteX35" fmla="*/ 2007220 w 4215161"/>
              <a:gd name="connsiteY35" fmla="*/ 3769112 h 11686478"/>
              <a:gd name="connsiteX36" fmla="*/ 1672683 w 4215161"/>
              <a:gd name="connsiteY36" fmla="*/ 4282068 h 11686478"/>
              <a:gd name="connsiteX37" fmla="*/ 1471961 w 4215161"/>
              <a:gd name="connsiteY37" fmla="*/ 4661209 h 11686478"/>
              <a:gd name="connsiteX38" fmla="*/ 1471961 w 4215161"/>
              <a:gd name="connsiteY38" fmla="*/ 5062653 h 11686478"/>
              <a:gd name="connsiteX39" fmla="*/ 1449659 w 4215161"/>
              <a:gd name="connsiteY39" fmla="*/ 5285678 h 11686478"/>
              <a:gd name="connsiteX40" fmla="*/ 1382752 w 4215161"/>
              <a:gd name="connsiteY40" fmla="*/ 5419492 h 11686478"/>
              <a:gd name="connsiteX41" fmla="*/ 1204332 w 4215161"/>
              <a:gd name="connsiteY41" fmla="*/ 5620214 h 11686478"/>
              <a:gd name="connsiteX42" fmla="*/ 1092820 w 4215161"/>
              <a:gd name="connsiteY42" fmla="*/ 5798634 h 11686478"/>
              <a:gd name="connsiteX43" fmla="*/ 1048215 w 4215161"/>
              <a:gd name="connsiteY43" fmla="*/ 6155473 h 11686478"/>
              <a:gd name="connsiteX44" fmla="*/ 825191 w 4215161"/>
              <a:gd name="connsiteY44" fmla="*/ 6378497 h 11686478"/>
              <a:gd name="connsiteX45" fmla="*/ 713678 w 4215161"/>
              <a:gd name="connsiteY45" fmla="*/ 6579219 h 11686478"/>
              <a:gd name="connsiteX46" fmla="*/ 624469 w 4215161"/>
              <a:gd name="connsiteY46" fmla="*/ 6646126 h 11686478"/>
              <a:gd name="connsiteX47" fmla="*/ 512957 w 4215161"/>
              <a:gd name="connsiteY47" fmla="*/ 7159083 h 11686478"/>
              <a:gd name="connsiteX48" fmla="*/ 468352 w 4215161"/>
              <a:gd name="connsiteY48" fmla="*/ 7359805 h 11686478"/>
              <a:gd name="connsiteX49" fmla="*/ 379142 w 4215161"/>
              <a:gd name="connsiteY49" fmla="*/ 7449014 h 11686478"/>
              <a:gd name="connsiteX50" fmla="*/ 66908 w 4215161"/>
              <a:gd name="connsiteY50" fmla="*/ 7560526 h 11686478"/>
              <a:gd name="connsiteX51" fmla="*/ 89210 w 4215161"/>
              <a:gd name="connsiteY51" fmla="*/ 8296507 h 11686478"/>
              <a:gd name="connsiteX52" fmla="*/ 22303 w 4215161"/>
              <a:gd name="connsiteY52" fmla="*/ 8831765 h 11686478"/>
              <a:gd name="connsiteX53" fmla="*/ 111513 w 4215161"/>
              <a:gd name="connsiteY53" fmla="*/ 9679258 h 11686478"/>
              <a:gd name="connsiteX54" fmla="*/ 223025 w 4215161"/>
              <a:gd name="connsiteY54" fmla="*/ 10169912 h 11686478"/>
              <a:gd name="connsiteX55" fmla="*/ 245327 w 4215161"/>
              <a:gd name="connsiteY55" fmla="*/ 10392936 h 11686478"/>
              <a:gd name="connsiteX56" fmla="*/ 0 w 4215161"/>
              <a:gd name="connsiteY56" fmla="*/ 10995102 h 11686478"/>
              <a:gd name="connsiteX57" fmla="*/ 289932 w 4215161"/>
              <a:gd name="connsiteY57" fmla="*/ 11508058 h 11686478"/>
              <a:gd name="connsiteX58" fmla="*/ 780586 w 4215161"/>
              <a:gd name="connsiteY58" fmla="*/ 11686478 h 11686478"/>
              <a:gd name="connsiteX59" fmla="*/ 936703 w 4215161"/>
              <a:gd name="connsiteY59" fmla="*/ 11574965 h 11686478"/>
              <a:gd name="connsiteX60" fmla="*/ 1003610 w 4215161"/>
              <a:gd name="connsiteY60" fmla="*/ 11508058 h 11686478"/>
              <a:gd name="connsiteX61" fmla="*/ 1025913 w 4215161"/>
              <a:gd name="connsiteY61" fmla="*/ 11485756 h 11686478"/>
              <a:gd name="connsiteX62" fmla="*/ 1360449 w 4215161"/>
              <a:gd name="connsiteY62" fmla="*/ 11151219 h 11686478"/>
              <a:gd name="connsiteX63" fmla="*/ 1360449 w 4215161"/>
              <a:gd name="connsiteY63" fmla="*/ 10950497 h 11686478"/>
              <a:gd name="connsiteX64" fmla="*/ 1382752 w 4215161"/>
              <a:gd name="connsiteY64" fmla="*/ 10705170 h 11686478"/>
              <a:gd name="connsiteX65" fmla="*/ 1427357 w 4215161"/>
              <a:gd name="connsiteY65" fmla="*/ 10459844 h 11686478"/>
              <a:gd name="connsiteX66" fmla="*/ 1449659 w 4215161"/>
              <a:gd name="connsiteY66" fmla="*/ 10370634 h 11686478"/>
              <a:gd name="connsiteX67" fmla="*/ 1471961 w 4215161"/>
              <a:gd name="connsiteY67" fmla="*/ 10036097 h 11686478"/>
              <a:gd name="connsiteX68" fmla="*/ 1471961 w 4215161"/>
              <a:gd name="connsiteY68" fmla="*/ 9790770 h 11686478"/>
              <a:gd name="connsiteX69" fmla="*/ 1427357 w 4215161"/>
              <a:gd name="connsiteY69" fmla="*/ 9567746 h 11686478"/>
              <a:gd name="connsiteX70" fmla="*/ 1427357 w 4215161"/>
              <a:gd name="connsiteY70" fmla="*/ 9277814 h 11686478"/>
              <a:gd name="connsiteX71" fmla="*/ 1561171 w 4215161"/>
              <a:gd name="connsiteY71" fmla="*/ 8965580 h 11686478"/>
              <a:gd name="connsiteX72" fmla="*/ 1694986 w 4215161"/>
              <a:gd name="connsiteY72" fmla="*/ 8764858 h 11686478"/>
              <a:gd name="connsiteX73" fmla="*/ 1694986 w 4215161"/>
              <a:gd name="connsiteY73" fmla="*/ 8675648 h 11686478"/>
              <a:gd name="connsiteX74" fmla="*/ 1784196 w 4215161"/>
              <a:gd name="connsiteY74" fmla="*/ 8385717 h 11686478"/>
              <a:gd name="connsiteX75" fmla="*/ 1806498 w 4215161"/>
              <a:gd name="connsiteY75" fmla="*/ 8318809 h 11686478"/>
              <a:gd name="connsiteX76" fmla="*/ 1895708 w 4215161"/>
              <a:gd name="connsiteY76" fmla="*/ 8162692 h 11686478"/>
              <a:gd name="connsiteX77" fmla="*/ 2141035 w 4215161"/>
              <a:gd name="connsiteY77" fmla="*/ 7850458 h 11686478"/>
              <a:gd name="connsiteX78" fmla="*/ 2118732 w 4215161"/>
              <a:gd name="connsiteY78" fmla="*/ 7181385 h 11686478"/>
              <a:gd name="connsiteX79" fmla="*/ 2118732 w 4215161"/>
              <a:gd name="connsiteY79" fmla="*/ 7136780 h 11686478"/>
              <a:gd name="connsiteX80" fmla="*/ 2118732 w 4215161"/>
              <a:gd name="connsiteY80" fmla="*/ 6802244 h 11686478"/>
              <a:gd name="connsiteX81" fmla="*/ 2118732 w 4215161"/>
              <a:gd name="connsiteY81" fmla="*/ 6713034 h 11686478"/>
              <a:gd name="connsiteX82" fmla="*/ 2207942 w 4215161"/>
              <a:gd name="connsiteY82" fmla="*/ 6534614 h 11686478"/>
              <a:gd name="connsiteX83" fmla="*/ 2252547 w 4215161"/>
              <a:gd name="connsiteY83" fmla="*/ 6467707 h 11686478"/>
              <a:gd name="connsiteX84" fmla="*/ 2497874 w 4215161"/>
              <a:gd name="connsiteY84" fmla="*/ 6177775 h 11686478"/>
              <a:gd name="connsiteX85" fmla="*/ 2988527 w 4215161"/>
              <a:gd name="connsiteY85" fmla="*/ 5687122 h 11686478"/>
              <a:gd name="connsiteX86" fmla="*/ 3033132 w 4215161"/>
              <a:gd name="connsiteY86" fmla="*/ 5508702 h 11686478"/>
              <a:gd name="connsiteX87" fmla="*/ 3033132 w 4215161"/>
              <a:gd name="connsiteY87" fmla="*/ 5330283 h 11686478"/>
              <a:gd name="connsiteX88" fmla="*/ 2966225 w 4215161"/>
              <a:gd name="connsiteY88" fmla="*/ 5174165 h 11686478"/>
              <a:gd name="connsiteX89" fmla="*/ 2988527 w 4215161"/>
              <a:gd name="connsiteY89" fmla="*/ 4951141 h 11686478"/>
              <a:gd name="connsiteX90" fmla="*/ 2988527 w 4215161"/>
              <a:gd name="connsiteY90" fmla="*/ 4951141 h 11686478"/>
              <a:gd name="connsiteX91" fmla="*/ 3100039 w 4215161"/>
              <a:gd name="connsiteY91" fmla="*/ 4683512 h 11686478"/>
              <a:gd name="connsiteX92" fmla="*/ 3100039 w 4215161"/>
              <a:gd name="connsiteY92" fmla="*/ 4661209 h 11686478"/>
              <a:gd name="connsiteX93" fmla="*/ 3256157 w 4215161"/>
              <a:gd name="connsiteY93" fmla="*/ 4482790 h 11686478"/>
              <a:gd name="connsiteX94" fmla="*/ 3300761 w 4215161"/>
              <a:gd name="connsiteY94" fmla="*/ 4371278 h 11686478"/>
              <a:gd name="connsiteX95" fmla="*/ 3389971 w 4215161"/>
              <a:gd name="connsiteY95" fmla="*/ 4282068 h 11686478"/>
              <a:gd name="connsiteX96" fmla="*/ 3367669 w 4215161"/>
              <a:gd name="connsiteY96" fmla="*/ 4215161 h 1168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215161" h="11686478">
                <a:moveTo>
                  <a:pt x="3367669" y="4215161"/>
                </a:moveTo>
                <a:lnTo>
                  <a:pt x="3590693" y="3702205"/>
                </a:lnTo>
                <a:lnTo>
                  <a:pt x="3590693" y="3501483"/>
                </a:lnTo>
                <a:lnTo>
                  <a:pt x="3389971" y="3233853"/>
                </a:lnTo>
                <a:lnTo>
                  <a:pt x="3546088" y="3033131"/>
                </a:lnTo>
                <a:lnTo>
                  <a:pt x="3501483" y="2676292"/>
                </a:lnTo>
                <a:lnTo>
                  <a:pt x="3434576" y="2341756"/>
                </a:lnTo>
                <a:lnTo>
                  <a:pt x="3367669" y="2096429"/>
                </a:lnTo>
                <a:lnTo>
                  <a:pt x="3546088" y="1873405"/>
                </a:lnTo>
                <a:lnTo>
                  <a:pt x="3992137" y="1561170"/>
                </a:lnTo>
                <a:cubicBezTo>
                  <a:pt x="4044176" y="1509131"/>
                  <a:pt x="4099022" y="1459755"/>
                  <a:pt x="4148254" y="1405053"/>
                </a:cubicBezTo>
                <a:cubicBezTo>
                  <a:pt x="4166185" y="1385130"/>
                  <a:pt x="4192859" y="1338146"/>
                  <a:pt x="4192859" y="1338146"/>
                </a:cubicBezTo>
                <a:lnTo>
                  <a:pt x="4215161" y="1248936"/>
                </a:lnTo>
                <a:lnTo>
                  <a:pt x="4215161" y="579863"/>
                </a:lnTo>
                <a:lnTo>
                  <a:pt x="4215161" y="535258"/>
                </a:lnTo>
                <a:lnTo>
                  <a:pt x="3902927" y="200722"/>
                </a:lnTo>
                <a:cubicBezTo>
                  <a:pt x="3836020" y="185854"/>
                  <a:pt x="3764601" y="184479"/>
                  <a:pt x="3702205" y="156117"/>
                </a:cubicBezTo>
                <a:cubicBezTo>
                  <a:pt x="3677803" y="145025"/>
                  <a:pt x="3679903" y="104077"/>
                  <a:pt x="3657600" y="89209"/>
                </a:cubicBezTo>
                <a:cubicBezTo>
                  <a:pt x="3632096" y="72207"/>
                  <a:pt x="3597863" y="75327"/>
                  <a:pt x="3568391" y="66907"/>
                </a:cubicBezTo>
                <a:cubicBezTo>
                  <a:pt x="3545786" y="60449"/>
                  <a:pt x="3501483" y="44605"/>
                  <a:pt x="3501483" y="44605"/>
                </a:cubicBezTo>
                <a:lnTo>
                  <a:pt x="3434576" y="0"/>
                </a:lnTo>
                <a:lnTo>
                  <a:pt x="3166947" y="0"/>
                </a:lnTo>
                <a:lnTo>
                  <a:pt x="3100039" y="22302"/>
                </a:lnTo>
                <a:cubicBezTo>
                  <a:pt x="3055434" y="74341"/>
                  <a:pt x="3012075" y="127474"/>
                  <a:pt x="2966225" y="178419"/>
                </a:cubicBezTo>
                <a:cubicBezTo>
                  <a:pt x="2945126" y="201863"/>
                  <a:pt x="2899318" y="245326"/>
                  <a:pt x="2899318" y="245326"/>
                </a:cubicBezTo>
                <a:lnTo>
                  <a:pt x="2899318" y="245326"/>
                </a:lnTo>
                <a:lnTo>
                  <a:pt x="2520176" y="624468"/>
                </a:lnTo>
                <a:lnTo>
                  <a:pt x="2297152" y="959005"/>
                </a:lnTo>
                <a:cubicBezTo>
                  <a:pt x="2274849" y="1018478"/>
                  <a:pt x="2251951" y="1077731"/>
                  <a:pt x="2230244" y="1137424"/>
                </a:cubicBezTo>
                <a:cubicBezTo>
                  <a:pt x="2222210" y="1159517"/>
                  <a:pt x="2207942" y="1204331"/>
                  <a:pt x="2207942" y="1204331"/>
                </a:cubicBezTo>
                <a:lnTo>
                  <a:pt x="2118732" y="1427356"/>
                </a:lnTo>
                <a:lnTo>
                  <a:pt x="1895708" y="1739590"/>
                </a:lnTo>
                <a:lnTo>
                  <a:pt x="1761893" y="2007219"/>
                </a:lnTo>
                <a:lnTo>
                  <a:pt x="1717288" y="2609385"/>
                </a:lnTo>
                <a:lnTo>
                  <a:pt x="2074127" y="3546087"/>
                </a:lnTo>
                <a:lnTo>
                  <a:pt x="2007220" y="3769112"/>
                </a:lnTo>
                <a:lnTo>
                  <a:pt x="1672683" y="4282068"/>
                </a:lnTo>
                <a:lnTo>
                  <a:pt x="1471961" y="4661209"/>
                </a:lnTo>
                <a:lnTo>
                  <a:pt x="1471961" y="5062653"/>
                </a:lnTo>
                <a:lnTo>
                  <a:pt x="1449659" y="5285678"/>
                </a:lnTo>
                <a:lnTo>
                  <a:pt x="1382752" y="5419492"/>
                </a:lnTo>
                <a:lnTo>
                  <a:pt x="1204332" y="5620214"/>
                </a:lnTo>
                <a:lnTo>
                  <a:pt x="1092820" y="5798634"/>
                </a:lnTo>
                <a:lnTo>
                  <a:pt x="1048215" y="6155473"/>
                </a:lnTo>
                <a:lnTo>
                  <a:pt x="825191" y="6378497"/>
                </a:lnTo>
                <a:cubicBezTo>
                  <a:pt x="709738" y="6563221"/>
                  <a:pt x="713678" y="6486783"/>
                  <a:pt x="713678" y="6579219"/>
                </a:cubicBezTo>
                <a:lnTo>
                  <a:pt x="624469" y="6646126"/>
                </a:lnTo>
                <a:lnTo>
                  <a:pt x="512957" y="7159083"/>
                </a:lnTo>
                <a:lnTo>
                  <a:pt x="468352" y="7359805"/>
                </a:lnTo>
                <a:lnTo>
                  <a:pt x="379142" y="7449014"/>
                </a:lnTo>
                <a:lnTo>
                  <a:pt x="66908" y="7560526"/>
                </a:lnTo>
                <a:lnTo>
                  <a:pt x="89210" y="8296507"/>
                </a:lnTo>
                <a:lnTo>
                  <a:pt x="22303" y="8831765"/>
                </a:lnTo>
                <a:lnTo>
                  <a:pt x="111513" y="9679258"/>
                </a:lnTo>
                <a:lnTo>
                  <a:pt x="223025" y="10169912"/>
                </a:lnTo>
                <a:cubicBezTo>
                  <a:pt x="269911" y="10380897"/>
                  <a:pt x="316096" y="10322170"/>
                  <a:pt x="245327" y="10392936"/>
                </a:cubicBezTo>
                <a:lnTo>
                  <a:pt x="0" y="10995102"/>
                </a:lnTo>
                <a:lnTo>
                  <a:pt x="289932" y="11508058"/>
                </a:lnTo>
                <a:lnTo>
                  <a:pt x="780586" y="11686478"/>
                </a:lnTo>
                <a:cubicBezTo>
                  <a:pt x="832625" y="11649307"/>
                  <a:pt x="886766" y="11614915"/>
                  <a:pt x="936703" y="11574965"/>
                </a:cubicBezTo>
                <a:cubicBezTo>
                  <a:pt x="961332" y="11555262"/>
                  <a:pt x="981308" y="11530360"/>
                  <a:pt x="1003610" y="11508058"/>
                </a:cubicBezTo>
                <a:lnTo>
                  <a:pt x="1025913" y="11485756"/>
                </a:lnTo>
                <a:lnTo>
                  <a:pt x="1360449" y="11151219"/>
                </a:lnTo>
                <a:lnTo>
                  <a:pt x="1360449" y="10950497"/>
                </a:lnTo>
                <a:lnTo>
                  <a:pt x="1382752" y="10705170"/>
                </a:lnTo>
                <a:cubicBezTo>
                  <a:pt x="1397620" y="10623395"/>
                  <a:pt x="1411057" y="10541346"/>
                  <a:pt x="1427357" y="10459844"/>
                </a:cubicBezTo>
                <a:cubicBezTo>
                  <a:pt x="1433368" y="10429787"/>
                  <a:pt x="1449659" y="10370634"/>
                  <a:pt x="1449659" y="10370634"/>
                </a:cubicBezTo>
                <a:lnTo>
                  <a:pt x="1471961" y="10036097"/>
                </a:lnTo>
                <a:lnTo>
                  <a:pt x="1471961" y="9790770"/>
                </a:lnTo>
                <a:lnTo>
                  <a:pt x="1427357" y="9567746"/>
                </a:lnTo>
                <a:lnTo>
                  <a:pt x="1427357" y="9277814"/>
                </a:lnTo>
                <a:lnTo>
                  <a:pt x="1561171" y="8965580"/>
                </a:lnTo>
                <a:cubicBezTo>
                  <a:pt x="1704662" y="8798174"/>
                  <a:pt x="1694986" y="8878003"/>
                  <a:pt x="1694986" y="8764858"/>
                </a:cubicBezTo>
                <a:lnTo>
                  <a:pt x="1694986" y="8675648"/>
                </a:lnTo>
                <a:cubicBezTo>
                  <a:pt x="1770675" y="8335050"/>
                  <a:pt x="1697360" y="8588336"/>
                  <a:pt x="1784196" y="8385717"/>
                </a:cubicBezTo>
                <a:cubicBezTo>
                  <a:pt x="1793457" y="8364109"/>
                  <a:pt x="1796950" y="8340292"/>
                  <a:pt x="1806498" y="8318809"/>
                </a:cubicBezTo>
                <a:cubicBezTo>
                  <a:pt x="1863784" y="8189914"/>
                  <a:pt x="1841161" y="8217239"/>
                  <a:pt x="1895708" y="8162692"/>
                </a:cubicBezTo>
                <a:lnTo>
                  <a:pt x="2141035" y="7850458"/>
                </a:lnTo>
                <a:cubicBezTo>
                  <a:pt x="2112240" y="7389744"/>
                  <a:pt x="2118732" y="7612797"/>
                  <a:pt x="2118732" y="7181385"/>
                </a:cubicBezTo>
                <a:lnTo>
                  <a:pt x="2118732" y="7136780"/>
                </a:lnTo>
                <a:lnTo>
                  <a:pt x="2118732" y="6802244"/>
                </a:lnTo>
                <a:lnTo>
                  <a:pt x="2118732" y="6713034"/>
                </a:lnTo>
                <a:cubicBezTo>
                  <a:pt x="2148469" y="6653561"/>
                  <a:pt x="2176102" y="6592988"/>
                  <a:pt x="2207942" y="6534614"/>
                </a:cubicBezTo>
                <a:cubicBezTo>
                  <a:pt x="2220777" y="6511083"/>
                  <a:pt x="2252547" y="6467707"/>
                  <a:pt x="2252547" y="6467707"/>
                </a:cubicBezTo>
                <a:lnTo>
                  <a:pt x="2497874" y="6177775"/>
                </a:lnTo>
                <a:lnTo>
                  <a:pt x="2988527" y="5687122"/>
                </a:lnTo>
                <a:lnTo>
                  <a:pt x="3033132" y="5508702"/>
                </a:lnTo>
                <a:lnTo>
                  <a:pt x="3033132" y="5330283"/>
                </a:lnTo>
                <a:lnTo>
                  <a:pt x="2966225" y="5174165"/>
                </a:lnTo>
                <a:lnTo>
                  <a:pt x="2988527" y="4951141"/>
                </a:lnTo>
                <a:lnTo>
                  <a:pt x="2988527" y="4951141"/>
                </a:lnTo>
                <a:cubicBezTo>
                  <a:pt x="3121644" y="4764777"/>
                  <a:pt x="3100039" y="4858975"/>
                  <a:pt x="3100039" y="4683512"/>
                </a:cubicBezTo>
                <a:lnTo>
                  <a:pt x="3100039" y="4661209"/>
                </a:lnTo>
                <a:cubicBezTo>
                  <a:pt x="3152078" y="4601736"/>
                  <a:pt x="3211174" y="4547765"/>
                  <a:pt x="3256157" y="4482790"/>
                </a:cubicBezTo>
                <a:cubicBezTo>
                  <a:pt x="3278945" y="4449874"/>
                  <a:pt x="3276741" y="4403305"/>
                  <a:pt x="3300761" y="4371278"/>
                </a:cubicBezTo>
                <a:cubicBezTo>
                  <a:pt x="3395918" y="4244401"/>
                  <a:pt x="3389971" y="4352642"/>
                  <a:pt x="3389971" y="4282068"/>
                </a:cubicBezTo>
                <a:lnTo>
                  <a:pt x="3367669" y="4215161"/>
                </a:lnTo>
                <a:close/>
              </a:path>
            </a:pathLst>
          </a:custGeom>
          <a:solidFill>
            <a:srgbClr val="FF3300">
              <a:alpha val="20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Police station vector Stock Vectors, Royalty Free Police station vector  Illustrations | Depositphotos®">
            <a:extLst>
              <a:ext uri="{FF2B5EF4-FFF2-40B4-BE49-F238E27FC236}">
                <a16:creationId xmlns:a16="http://schemas.microsoft.com/office/drawing/2014/main" id="{F6221F20-D102-4064-853E-2B1A32D56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8585" r="11960" b="19756"/>
          <a:stretch/>
        </p:blipFill>
        <p:spPr bwMode="auto">
          <a:xfrm>
            <a:off x="19291605" y="2379542"/>
            <a:ext cx="1761895" cy="14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olice station vector Stock Vectors, Royalty Free Police station vector  Illustrations | Depositphotos®">
            <a:extLst>
              <a:ext uri="{FF2B5EF4-FFF2-40B4-BE49-F238E27FC236}">
                <a16:creationId xmlns:a16="http://schemas.microsoft.com/office/drawing/2014/main" id="{2337F9D8-C7E5-42D5-BC0F-52464851F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8585" r="11960" b="19756"/>
          <a:stretch/>
        </p:blipFill>
        <p:spPr bwMode="auto">
          <a:xfrm>
            <a:off x="19291605" y="4458755"/>
            <a:ext cx="1761895" cy="14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E7886AF-F41C-4B35-AC46-5A8F3FBB826E}"/>
              </a:ext>
            </a:extLst>
          </p:cNvPr>
          <p:cNvSpPr txBox="1"/>
          <p:nvPr/>
        </p:nvSpPr>
        <p:spPr>
          <a:xfrm>
            <a:off x="21352494" y="2379542"/>
            <a:ext cx="29399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041B31"/>
                </a:solidFill>
                <a:latin typeface="Albertus Extra Bold" pitchFamily="34" charset="0"/>
              </a:rPr>
              <a:t>14 UPC</a:t>
            </a:r>
          </a:p>
          <a:p>
            <a:pPr algn="ctr"/>
            <a:r>
              <a:rPr lang="es-ES" sz="6000" dirty="0">
                <a:solidFill>
                  <a:srgbClr val="041B31"/>
                </a:solidFill>
                <a:latin typeface="Albertus Extra Bold" pitchFamily="34" charset="0"/>
              </a:rPr>
              <a:t>Antigua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2CDB7C3-82AE-4136-A984-403BB205F54E}"/>
              </a:ext>
            </a:extLst>
          </p:cNvPr>
          <p:cNvSpPr txBox="1"/>
          <p:nvPr/>
        </p:nvSpPr>
        <p:spPr>
          <a:xfrm>
            <a:off x="21245607" y="4254032"/>
            <a:ext cx="29399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03 UPC</a:t>
            </a:r>
          </a:p>
          <a:p>
            <a:pPr algn="ctr"/>
            <a:r>
              <a:rPr lang="es-ES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Nueva</a:t>
            </a:r>
          </a:p>
        </p:txBody>
      </p:sp>
    </p:spTree>
    <p:extLst>
      <p:ext uri="{BB962C8B-B14F-4D97-AF65-F5344CB8AC3E}">
        <p14:creationId xmlns:p14="http://schemas.microsoft.com/office/powerpoint/2010/main" val="324295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Situación de Violencia</a:t>
            </a:r>
          </a:p>
        </p:txBody>
      </p:sp>
      <p:pic>
        <p:nvPicPr>
          <p:cNvPr id="9" name="Picture 2" descr="Resultado de imagen para infografias homicidio">
            <a:extLst>
              <a:ext uri="{FF2B5EF4-FFF2-40B4-BE49-F238E27FC236}">
                <a16:creationId xmlns:a16="http://schemas.microsoft.com/office/drawing/2014/main" id="{01B51D02-48FC-4515-833B-C85EF8AC4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0" t="60074" r="12517" b="9832"/>
          <a:stretch/>
        </p:blipFill>
        <p:spPr bwMode="auto">
          <a:xfrm>
            <a:off x="543" y="9321168"/>
            <a:ext cx="6467164" cy="43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33343BA-6FE3-4A76-945B-27E7C5EA9162}"/>
              </a:ext>
            </a:extLst>
          </p:cNvPr>
          <p:cNvSpPr/>
          <p:nvPr/>
        </p:nvSpPr>
        <p:spPr>
          <a:xfrm>
            <a:off x="2408663" y="8200944"/>
            <a:ext cx="2587083" cy="40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C6B555C-FB8F-420B-B24B-C9FACCBD31B8}"/>
              </a:ext>
            </a:extLst>
          </p:cNvPr>
          <p:cNvSpPr/>
          <p:nvPr/>
        </p:nvSpPr>
        <p:spPr>
          <a:xfrm>
            <a:off x="3412274" y="8353344"/>
            <a:ext cx="1003610" cy="83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E23BA7C-6EE6-46E3-AD4B-A6914A9C4141}"/>
              </a:ext>
            </a:extLst>
          </p:cNvPr>
          <p:cNvSpPr/>
          <p:nvPr/>
        </p:nvSpPr>
        <p:spPr>
          <a:xfrm>
            <a:off x="2408663" y="8830198"/>
            <a:ext cx="1516566" cy="1326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D37F493-2DE3-49D1-8308-800DF0A58B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23595"/>
              </p:ext>
            </p:extLst>
          </p:nvPr>
        </p:nvGraphicFramePr>
        <p:xfrm>
          <a:off x="599037" y="2031053"/>
          <a:ext cx="13183869" cy="751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B18BDECE-D5F8-4447-B50D-56BB5BAFB4B8}"/>
              </a:ext>
            </a:extLst>
          </p:cNvPr>
          <p:cNvSpPr/>
          <p:nvPr/>
        </p:nvSpPr>
        <p:spPr>
          <a:xfrm>
            <a:off x="1877067" y="9096423"/>
            <a:ext cx="955345" cy="47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4C0109F-D87F-471E-B3AD-96620F51E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2" r="20649"/>
          <a:stretch/>
        </p:blipFill>
        <p:spPr>
          <a:xfrm>
            <a:off x="13782905" y="2031053"/>
            <a:ext cx="10594745" cy="10748246"/>
          </a:xfrm>
          <a:prstGeom prst="rect">
            <a:avLst/>
          </a:prstGeom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4E9D35E0-F704-4D15-8DA0-594B786EC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874643"/>
              </p:ext>
            </p:extLst>
          </p:nvPr>
        </p:nvGraphicFramePr>
        <p:xfrm>
          <a:off x="9850746" y="1971076"/>
          <a:ext cx="6984336" cy="283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Google Shape;736;p33">
            <a:extLst>
              <a:ext uri="{FF2B5EF4-FFF2-40B4-BE49-F238E27FC236}">
                <a16:creationId xmlns:a16="http://schemas.microsoft.com/office/drawing/2014/main" id="{76DD83FC-1DB0-40F7-A314-26280240A4C1}"/>
              </a:ext>
            </a:extLst>
          </p:cNvPr>
          <p:cNvSpPr/>
          <p:nvPr/>
        </p:nvSpPr>
        <p:spPr>
          <a:xfrm>
            <a:off x="1160616" y="6290382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1" name="Google Shape;736;p33">
            <a:extLst>
              <a:ext uri="{FF2B5EF4-FFF2-40B4-BE49-F238E27FC236}">
                <a16:creationId xmlns:a16="http://schemas.microsoft.com/office/drawing/2014/main" id="{D55CF27A-B80C-420D-8DC3-6CE0865215C0}"/>
              </a:ext>
            </a:extLst>
          </p:cNvPr>
          <p:cNvSpPr/>
          <p:nvPr/>
        </p:nvSpPr>
        <p:spPr>
          <a:xfrm>
            <a:off x="3188161" y="6203745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2" name="Google Shape;736;p33">
            <a:extLst>
              <a:ext uri="{FF2B5EF4-FFF2-40B4-BE49-F238E27FC236}">
                <a16:creationId xmlns:a16="http://schemas.microsoft.com/office/drawing/2014/main" id="{0F7AC117-61A9-4C1F-92FC-6C0CFD4E91EF}"/>
              </a:ext>
            </a:extLst>
          </p:cNvPr>
          <p:cNvSpPr/>
          <p:nvPr/>
        </p:nvSpPr>
        <p:spPr>
          <a:xfrm>
            <a:off x="5541145" y="2833226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3" name="Google Shape;736;p33">
            <a:extLst>
              <a:ext uri="{FF2B5EF4-FFF2-40B4-BE49-F238E27FC236}">
                <a16:creationId xmlns:a16="http://schemas.microsoft.com/office/drawing/2014/main" id="{92E7FA31-29BE-412C-9FF9-D8001C4FEB7B}"/>
              </a:ext>
            </a:extLst>
          </p:cNvPr>
          <p:cNvSpPr/>
          <p:nvPr/>
        </p:nvSpPr>
        <p:spPr>
          <a:xfrm>
            <a:off x="7946092" y="4118320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4" name="Google Shape;736;p33">
            <a:extLst>
              <a:ext uri="{FF2B5EF4-FFF2-40B4-BE49-F238E27FC236}">
                <a16:creationId xmlns:a16="http://schemas.microsoft.com/office/drawing/2014/main" id="{6082A841-62EC-4C3E-8757-430B2076D410}"/>
              </a:ext>
            </a:extLst>
          </p:cNvPr>
          <p:cNvSpPr/>
          <p:nvPr/>
        </p:nvSpPr>
        <p:spPr>
          <a:xfrm>
            <a:off x="10296951" y="4501911"/>
            <a:ext cx="958850" cy="963612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0" u="none" dirty="0">
              <a:solidFill>
                <a:schemeClr val="dk1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FBAAD3E-5685-4DE6-9900-5FDC87A4A7F2}"/>
              </a:ext>
            </a:extLst>
          </p:cNvPr>
          <p:cNvSpPr txBox="1"/>
          <p:nvPr/>
        </p:nvSpPr>
        <p:spPr>
          <a:xfrm>
            <a:off x="1298902" y="6445626"/>
            <a:ext cx="107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lbertus Extra Bold" pitchFamily="34" charset="0"/>
              </a:rPr>
              <a:t>2%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08374C1-5715-4981-BFED-84C20EA2CC45}"/>
              </a:ext>
            </a:extLst>
          </p:cNvPr>
          <p:cNvSpPr txBox="1"/>
          <p:nvPr/>
        </p:nvSpPr>
        <p:spPr>
          <a:xfrm>
            <a:off x="3340334" y="6362385"/>
            <a:ext cx="107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lbertus Extra Bold" pitchFamily="34" charset="0"/>
              </a:rPr>
              <a:t>2%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D71945A-28CC-4214-9F55-C0EE83A35B55}"/>
              </a:ext>
            </a:extLst>
          </p:cNvPr>
          <p:cNvSpPr txBox="1"/>
          <p:nvPr/>
        </p:nvSpPr>
        <p:spPr>
          <a:xfrm>
            <a:off x="5541145" y="3001041"/>
            <a:ext cx="107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lbertus Extra Bold" pitchFamily="34" charset="0"/>
              </a:rPr>
              <a:t>14%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C1B7A29-2034-4ECE-8EB5-096191B0B1A4}"/>
              </a:ext>
            </a:extLst>
          </p:cNvPr>
          <p:cNvSpPr txBox="1"/>
          <p:nvPr/>
        </p:nvSpPr>
        <p:spPr>
          <a:xfrm>
            <a:off x="8049258" y="4284418"/>
            <a:ext cx="107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lbertus Extra Bold" pitchFamily="34" charset="0"/>
              </a:rPr>
              <a:t>8</a:t>
            </a:r>
            <a:r>
              <a:rPr lang="es-ES" sz="3600" b="1" dirty="0">
                <a:solidFill>
                  <a:schemeClr val="bg1"/>
                </a:solidFill>
                <a:latin typeface="Albertus Extra Bold" pitchFamily="34" charset="0"/>
              </a:rPr>
              <a:t>%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8118419-9506-48D6-8800-DEFC95983AB6}"/>
              </a:ext>
            </a:extLst>
          </p:cNvPr>
          <p:cNvSpPr txBox="1"/>
          <p:nvPr/>
        </p:nvSpPr>
        <p:spPr>
          <a:xfrm>
            <a:off x="10448279" y="4624727"/>
            <a:ext cx="107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lbertus Extra Bold" pitchFamily="34" charset="0"/>
              </a:rPr>
              <a:t>6</a:t>
            </a:r>
            <a:r>
              <a:rPr lang="es-ES" sz="3600" b="1" dirty="0">
                <a:solidFill>
                  <a:schemeClr val="bg1"/>
                </a:solidFill>
                <a:latin typeface="Albertus Extra Bold" pitchFamily="34" charset="0"/>
              </a:rPr>
              <a:t>%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A7B2A89C-3B29-414F-B926-07CF29C70C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286558"/>
              </p:ext>
            </p:extLst>
          </p:nvPr>
        </p:nvGraphicFramePr>
        <p:xfrm>
          <a:off x="5566176" y="10063858"/>
          <a:ext cx="13916721" cy="335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6124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Situación de Delictual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6F8F40-A840-45E2-81B6-8A1F4D41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2" r="19870"/>
          <a:stretch/>
        </p:blipFill>
        <p:spPr>
          <a:xfrm>
            <a:off x="12677890" y="2031053"/>
            <a:ext cx="11118811" cy="10987686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7C3FF15-5575-4E7D-8C8C-58C15F192D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1959"/>
          <a:stretch/>
        </p:blipFill>
        <p:spPr>
          <a:xfrm>
            <a:off x="17462810" y="12580615"/>
            <a:ext cx="6914840" cy="1130252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3DD8D8D1-1214-49E2-80D0-A7E648F86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287799"/>
              </p:ext>
            </p:extLst>
          </p:nvPr>
        </p:nvGraphicFramePr>
        <p:xfrm>
          <a:off x="580949" y="2000513"/>
          <a:ext cx="12956631" cy="286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A1B4AE2-870D-4A42-8C35-3A26422A8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961786"/>
              </p:ext>
            </p:extLst>
          </p:nvPr>
        </p:nvGraphicFramePr>
        <p:xfrm>
          <a:off x="4046982" y="49501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6D7CD31-2C92-4292-A373-7BE71B0D1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18447"/>
              </p:ext>
            </p:extLst>
          </p:nvPr>
        </p:nvGraphicFramePr>
        <p:xfrm>
          <a:off x="7104140" y="805629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88A2D2A3-9B46-4A0E-B5E7-8630CD76B8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519602"/>
              </p:ext>
            </p:extLst>
          </p:nvPr>
        </p:nvGraphicFramePr>
        <p:xfrm>
          <a:off x="4046982" y="76933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4DC1A04-DEB4-421D-9B59-741779D84E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710919"/>
              </p:ext>
            </p:extLst>
          </p:nvPr>
        </p:nvGraphicFramePr>
        <p:xfrm>
          <a:off x="4064522" y="107178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076" name="Picture 4" descr="Asaltar: Imágenes, fotos de stock y vectores | Shutterstock">
            <a:extLst>
              <a:ext uri="{FF2B5EF4-FFF2-40B4-BE49-F238E27FC236}">
                <a16:creationId xmlns:a16="http://schemas.microsoft.com/office/drawing/2014/main" id="{D637B75F-31FE-4287-8294-892C4DBBB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5" t="32397" b="45052"/>
          <a:stretch/>
        </p:blipFill>
        <p:spPr bwMode="auto">
          <a:xfrm>
            <a:off x="785906" y="5354622"/>
            <a:ext cx="3028355" cy="20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saltar: Imágenes, fotos de stock y vectores | Shutterstock">
            <a:extLst>
              <a:ext uri="{FF2B5EF4-FFF2-40B4-BE49-F238E27FC236}">
                <a16:creationId xmlns:a16="http://schemas.microsoft.com/office/drawing/2014/main" id="{1E9979C0-5F2E-4221-AE0F-EE7575844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2" t="31672" r="24583" b="43827"/>
          <a:stretch/>
        </p:blipFill>
        <p:spPr bwMode="auto">
          <a:xfrm>
            <a:off x="420334" y="10799498"/>
            <a:ext cx="306323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saltar: Imágenes, fotos de stock y vectores | Shutterstock">
            <a:extLst>
              <a:ext uri="{FF2B5EF4-FFF2-40B4-BE49-F238E27FC236}">
                <a16:creationId xmlns:a16="http://schemas.microsoft.com/office/drawing/2014/main" id="{8B271D77-B034-4E40-96B4-D8AF2650E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15" b="72460"/>
          <a:stretch/>
        </p:blipFill>
        <p:spPr bwMode="auto">
          <a:xfrm>
            <a:off x="932031" y="7809813"/>
            <a:ext cx="2355866" cy="22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DBC2D43-8194-40DF-BEFB-16A71F352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815871"/>
              </p:ext>
            </p:extLst>
          </p:nvPr>
        </p:nvGraphicFramePr>
        <p:xfrm>
          <a:off x="12096941" y="106216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8" name="Picture 4" descr="Asaltar: Imágenes, fotos de stock y vectores | Shutterstock">
            <a:extLst>
              <a:ext uri="{FF2B5EF4-FFF2-40B4-BE49-F238E27FC236}">
                <a16:creationId xmlns:a16="http://schemas.microsoft.com/office/drawing/2014/main" id="{36FAF93E-C777-4709-A8BE-54355C18E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8" t="64928" r="167" b="12521"/>
          <a:stretch/>
        </p:blipFill>
        <p:spPr bwMode="auto">
          <a:xfrm>
            <a:off x="9057323" y="11084893"/>
            <a:ext cx="3028355" cy="20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drón Enmascarado Se Va A Tratar De Entrar En La Casa De Alguien. Hombre  Hermoso En Negro Usando La Palanca De Equipo Especial. Aislado En Negro.  Fotos, Retratos, Imágenes Y Fotografía De">
            <a:extLst>
              <a:ext uri="{FF2B5EF4-FFF2-40B4-BE49-F238E27FC236}">
                <a16:creationId xmlns:a16="http://schemas.microsoft.com/office/drawing/2014/main" id="{754A35C3-D08F-4B06-BEC8-2C01F796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50" y="5014360"/>
            <a:ext cx="3728089" cy="559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8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Productividad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F678E8F-AD75-40C3-9757-AAAA8017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82C86418-B70E-4150-AB19-21B827F153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993615"/>
              </p:ext>
            </p:extLst>
          </p:nvPr>
        </p:nvGraphicFramePr>
        <p:xfrm>
          <a:off x="6600688" y="2031053"/>
          <a:ext cx="6840992" cy="340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3A901AFF-E1AF-4B58-863B-B3ED3E0598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106101"/>
              </p:ext>
            </p:extLst>
          </p:nvPr>
        </p:nvGraphicFramePr>
        <p:xfrm>
          <a:off x="16162020" y="2031053"/>
          <a:ext cx="7649983" cy="340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78B3F508-8D7E-4506-B887-D3C6ED14D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04717"/>
              </p:ext>
            </p:extLst>
          </p:nvPr>
        </p:nvGraphicFramePr>
        <p:xfrm>
          <a:off x="6835140" y="5534075"/>
          <a:ext cx="6606540" cy="299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8828B6CC-9075-4706-8A3C-FFDF2DA4C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777623"/>
              </p:ext>
            </p:extLst>
          </p:nvPr>
        </p:nvGraphicFramePr>
        <p:xfrm>
          <a:off x="16162020" y="5523852"/>
          <a:ext cx="7649983" cy="340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1F1CB1EC-6864-4F21-88AF-D52530CB6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101806"/>
              </p:ext>
            </p:extLst>
          </p:nvPr>
        </p:nvGraphicFramePr>
        <p:xfrm>
          <a:off x="6835140" y="9368437"/>
          <a:ext cx="6606540" cy="36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A7328157-1F21-4784-813D-15D2BE94D4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669912"/>
              </p:ext>
            </p:extLst>
          </p:nvPr>
        </p:nvGraphicFramePr>
        <p:xfrm>
          <a:off x="15956280" y="9607338"/>
          <a:ext cx="8044953" cy="340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9" name="Imagen 38" descr="Imagen que contiene grafiti, guitarra&#10;&#10;Descripción generada automáticamente">
            <a:extLst>
              <a:ext uri="{FF2B5EF4-FFF2-40B4-BE49-F238E27FC236}">
                <a16:creationId xmlns:a16="http://schemas.microsoft.com/office/drawing/2014/main" id="{2490EE73-4FB0-4790-A1C6-777B71A791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0" y="3113461"/>
            <a:ext cx="2607877" cy="1892159"/>
          </a:xfrm>
          <a:prstGeom prst="rect">
            <a:avLst/>
          </a:prstGeom>
        </p:spPr>
      </p:pic>
      <p:pic>
        <p:nvPicPr>
          <p:cNvPr id="40" name="Imagen 3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4C1F8E1-8887-47E3-9B8B-20BC151338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514" y="6656309"/>
            <a:ext cx="2772684" cy="1398611"/>
          </a:xfrm>
          <a:prstGeom prst="rect">
            <a:avLst/>
          </a:prstGeom>
        </p:spPr>
      </p:pic>
      <p:pic>
        <p:nvPicPr>
          <p:cNvPr id="41" name="Picture 4" descr="Imagen relacionada">
            <a:extLst>
              <a:ext uri="{FF2B5EF4-FFF2-40B4-BE49-F238E27FC236}">
                <a16:creationId xmlns:a16="http://schemas.microsoft.com/office/drawing/2014/main" id="{C2B34DB6-11F6-4639-9BAD-14381E34E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52135" r="76819" b="27995"/>
          <a:stretch/>
        </p:blipFill>
        <p:spPr bwMode="auto">
          <a:xfrm>
            <a:off x="14384726" y="10948255"/>
            <a:ext cx="1571554" cy="1465243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n relacionada">
            <a:extLst>
              <a:ext uri="{FF2B5EF4-FFF2-40B4-BE49-F238E27FC236}">
                <a16:creationId xmlns:a16="http://schemas.microsoft.com/office/drawing/2014/main" id="{2AFA5CDA-F7F2-4A93-805B-A8EC1B0D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14" y="3113461"/>
            <a:ext cx="1875474" cy="18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n relacionada">
            <a:extLst>
              <a:ext uri="{FF2B5EF4-FFF2-40B4-BE49-F238E27FC236}">
                <a16:creationId xmlns:a16="http://schemas.microsoft.com/office/drawing/2014/main" id="{BFBBB5E3-2A5A-4B9C-B85D-267305118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0"/>
          <a:stretch/>
        </p:blipFill>
        <p:spPr bwMode="auto">
          <a:xfrm>
            <a:off x="4470114" y="6185631"/>
            <a:ext cx="2393546" cy="21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sultado de imagen para ICONO ROBO CARRO">
            <a:extLst>
              <a:ext uri="{FF2B5EF4-FFF2-40B4-BE49-F238E27FC236}">
                <a16:creationId xmlns:a16="http://schemas.microsoft.com/office/drawing/2014/main" id="{57815705-FD02-428D-90BD-4BE4BB08F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3" t="67035"/>
          <a:stretch/>
        </p:blipFill>
        <p:spPr bwMode="auto">
          <a:xfrm>
            <a:off x="4598789" y="10620509"/>
            <a:ext cx="2236351" cy="17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A540640-CAD7-49ED-B30E-8C40EBD4136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7305"/>
          <a:stretch/>
        </p:blipFill>
        <p:spPr>
          <a:xfrm>
            <a:off x="276297" y="9334463"/>
            <a:ext cx="3986174" cy="427000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E4F382E-6D00-4B27-B846-942B866C146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6597"/>
          <a:stretch/>
        </p:blipFill>
        <p:spPr>
          <a:xfrm>
            <a:off x="284977" y="5534075"/>
            <a:ext cx="4072549" cy="4270009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653B5464-39A4-4002-B2F4-2184840C121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2823"/>
          <a:stretch/>
        </p:blipFill>
        <p:spPr>
          <a:xfrm>
            <a:off x="-152171" y="790284"/>
            <a:ext cx="4462211" cy="52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6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Antecedentes Predio </a:t>
            </a:r>
            <a:r>
              <a:rPr lang="es-ES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Lumbisi</a:t>
            </a:r>
            <a:endParaRPr lang="es-ES" sz="6000" b="1" dirty="0">
              <a:solidFill>
                <a:schemeClr val="tx2">
                  <a:lumMod val="75000"/>
                  <a:lumOff val="25000"/>
                </a:schemeClr>
              </a:solidFill>
              <a:latin typeface="Albertus Extra Bold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F678E8F-AD75-40C3-9757-AAAA8017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pic>
        <p:nvPicPr>
          <p:cNvPr id="3" name="Imagen 2" descr="Vista desde lo alto de una montaña&#10;&#10;Descripción generada automáticamente">
            <a:extLst>
              <a:ext uri="{FF2B5EF4-FFF2-40B4-BE49-F238E27FC236}">
                <a16:creationId xmlns:a16="http://schemas.microsoft.com/office/drawing/2014/main" id="{6F449CEA-074B-467D-8CD7-5A10B8349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" y="2031052"/>
            <a:ext cx="15579929" cy="1168494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47A800B-38F3-4943-8FCD-36841481BD11}"/>
              </a:ext>
            </a:extLst>
          </p:cNvPr>
          <p:cNvSpPr/>
          <p:nvPr/>
        </p:nvSpPr>
        <p:spPr>
          <a:xfrm>
            <a:off x="15669679" y="2031053"/>
            <a:ext cx="8550767" cy="1155926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74C6BD9-6F6B-4398-BB2A-1FADCDEDE7A6}"/>
              </a:ext>
            </a:extLst>
          </p:cNvPr>
          <p:cNvSpPr/>
          <p:nvPr/>
        </p:nvSpPr>
        <p:spPr>
          <a:xfrm>
            <a:off x="15669679" y="2418028"/>
            <a:ext cx="8550767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16/oct/2009. La Gerencia de la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AGD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entrega en COMODATO a la Policía el predio denominado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YOLIL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S.A.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El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GOE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custodia el predio hasta la presente fecha.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Al cierre de la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AGD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pasa el bien al MAGAP (no se disuelve el comodato).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21/nov/2019. El MAGAP mediante escritura pasa al MG el predio ya que esta bajo su custodia.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28/ene/2020. MG entrega al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GOE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de forma definitiva el predio y dispone inicie el proyecto.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Se han realizado los estudios topográficos y determinado áreas de intervención.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Es importante el cambio del </a:t>
            </a:r>
            <a:r>
              <a:rPr lang="es-EC" dirty="0" err="1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IRM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</a:rPr>
              <a:t> para realizar el proyecto de inversión con certificación plurianual.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96B041-9FDA-4FC6-930F-8C039541AA29}"/>
              </a:ext>
            </a:extLst>
          </p:cNvPr>
          <p:cNvSpPr txBox="1"/>
          <p:nvPr/>
        </p:nvSpPr>
        <p:spPr>
          <a:xfrm>
            <a:off x="543" y="181681"/>
            <a:ext cx="21811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Estudio Topográfico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F511FEE-F955-47C9-AEA7-DFF7AF37DEBC}"/>
              </a:ext>
            </a:extLst>
          </p:cNvPr>
          <p:cNvSpPr/>
          <p:nvPr/>
        </p:nvSpPr>
        <p:spPr>
          <a:xfrm>
            <a:off x="981306" y="3144644"/>
            <a:ext cx="1471961" cy="8920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C108563-EB79-4F5F-A0FB-A6B2F6DF0402}"/>
              </a:ext>
            </a:extLst>
          </p:cNvPr>
          <p:cNvSpPr/>
          <p:nvPr/>
        </p:nvSpPr>
        <p:spPr>
          <a:xfrm>
            <a:off x="981305" y="5352586"/>
            <a:ext cx="1471961" cy="8920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00A3D8F-B138-47EB-B331-7220295A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7" t="8734" r="17986" b="19238"/>
          <a:stretch/>
        </p:blipFill>
        <p:spPr>
          <a:xfrm>
            <a:off x="637309" y="2426167"/>
            <a:ext cx="19440296" cy="646845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68134EA-D03D-4804-8E21-288082D06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0" t="61793" r="42627" b="5326"/>
          <a:stretch/>
        </p:blipFill>
        <p:spPr>
          <a:xfrm>
            <a:off x="385532" y="8562110"/>
            <a:ext cx="13538102" cy="415636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F8D0960-0683-4346-8FB8-658181A6E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1125" y="8987882"/>
            <a:ext cx="10111761" cy="31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2F7FC-23C0-4F8E-AAF6-1C23301E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7C3FF15-5575-4E7D-8C8C-58C15F192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1959"/>
          <a:stretch/>
        </p:blipFill>
        <p:spPr>
          <a:xfrm>
            <a:off x="17462810" y="12580615"/>
            <a:ext cx="6914840" cy="11302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Implantación General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304B25-143D-44C6-AC02-7B607C600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3" t="27441" r="8479" b="19454"/>
          <a:stretch/>
        </p:blipFill>
        <p:spPr>
          <a:xfrm>
            <a:off x="665018" y="2031053"/>
            <a:ext cx="21924818" cy="7587352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35A40B52-9825-427D-A34B-60A3E0F59346}"/>
              </a:ext>
            </a:extLst>
          </p:cNvPr>
          <p:cNvGraphicFramePr>
            <a:graphicFrameLocks/>
          </p:cNvGraphicFramePr>
          <p:nvPr/>
        </p:nvGraphicFramePr>
        <p:xfrm>
          <a:off x="8798500" y="9440008"/>
          <a:ext cx="9088055" cy="390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 descr="Norte - EcuRed">
            <a:extLst>
              <a:ext uri="{FF2B5EF4-FFF2-40B4-BE49-F238E27FC236}">
                <a16:creationId xmlns:a16="http://schemas.microsoft.com/office/drawing/2014/main" id="{E746633D-8D46-4F75-A259-9166B76D8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" y="2196488"/>
            <a:ext cx="1102199" cy="155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10768FF-DC8A-42EE-814F-E655CF8E99E7}"/>
              </a:ext>
            </a:extLst>
          </p:cNvPr>
          <p:cNvGraphicFramePr>
            <a:graphicFrameLocks noGrp="1"/>
          </p:cNvGraphicFramePr>
          <p:nvPr/>
        </p:nvGraphicFramePr>
        <p:xfrm>
          <a:off x="18583430" y="9718315"/>
          <a:ext cx="4901038" cy="2266023"/>
        </p:xfrm>
        <a:graphic>
          <a:graphicData uri="http://schemas.openxmlformats.org/drawingml/2006/table">
            <a:tbl>
              <a:tblPr/>
              <a:tblGrid>
                <a:gridCol w="2530211">
                  <a:extLst>
                    <a:ext uri="{9D8B030D-6E8A-4147-A177-3AD203B41FA5}">
                      <a16:colId xmlns:a16="http://schemas.microsoft.com/office/drawing/2014/main" val="3703718210"/>
                    </a:ext>
                  </a:extLst>
                </a:gridCol>
                <a:gridCol w="2370827">
                  <a:extLst>
                    <a:ext uri="{9D8B030D-6E8A-4147-A177-3AD203B41FA5}">
                      <a16:colId xmlns:a16="http://schemas.microsoft.com/office/drawing/2014/main" val="3808987856"/>
                    </a:ext>
                  </a:extLst>
                </a:gridCol>
              </a:tblGrid>
              <a:tr h="6548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NÚMERO DE SERVIDORES POLICIALES</a:t>
                      </a:r>
                    </a:p>
                  </a:txBody>
                  <a:tcPr marL="209119" marR="209119" marT="104559" marB="1045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753283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DESCRIPCIÓN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N°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315784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FIJOS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1500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525338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FLOTANTES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1000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78616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l" fontAlgn="b"/>
                      <a:r>
                        <a:rPr lang="es-EC" sz="2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2500</a:t>
                      </a:r>
                    </a:p>
                  </a:txBody>
                  <a:tcPr marL="21783" marR="21783" marT="21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20665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40E5FF17-ED50-4164-9DAF-6EC5CC592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7" t="22032" r="25930" b="19880"/>
          <a:stretch/>
        </p:blipFill>
        <p:spPr>
          <a:xfrm>
            <a:off x="665017" y="9440008"/>
            <a:ext cx="7924875" cy="3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6056ACD-5B05-4ADC-B4DF-E332FD36C76C}"/>
              </a:ext>
            </a:extLst>
          </p:cNvPr>
          <p:cNvSpPr txBox="1"/>
          <p:nvPr/>
        </p:nvSpPr>
        <p:spPr>
          <a:xfrm>
            <a:off x="543" y="382402"/>
            <a:ext cx="21811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Área Principal de Edificación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F678E8F-AD75-40C3-9757-AAAA8017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1" b="74467"/>
          <a:stretch/>
        </p:blipFill>
        <p:spPr>
          <a:xfrm>
            <a:off x="0" y="1626544"/>
            <a:ext cx="24377650" cy="4045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DF9E09-D4A8-4576-A7DE-91B8F5C6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4" y="6239108"/>
            <a:ext cx="9144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16CF22-B1F4-45D8-A6EF-C8AC68CF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398" y="6239108"/>
            <a:ext cx="9144000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3181276-A094-43D5-8C42-F05BB40BC18F}"/>
              </a:ext>
            </a:extLst>
          </p:cNvPr>
          <p:cNvSpPr/>
          <p:nvPr/>
        </p:nvSpPr>
        <p:spPr>
          <a:xfrm>
            <a:off x="569254" y="2748069"/>
            <a:ext cx="9144000" cy="202465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8131836-91EA-440C-9131-5D32CF8EBAAA}"/>
              </a:ext>
            </a:extLst>
          </p:cNvPr>
          <p:cNvSpPr/>
          <p:nvPr/>
        </p:nvSpPr>
        <p:spPr>
          <a:xfrm>
            <a:off x="14664396" y="2699747"/>
            <a:ext cx="9144000" cy="202465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B5E947-CDBD-4B91-ABD6-3C35765191AB}"/>
              </a:ext>
            </a:extLst>
          </p:cNvPr>
          <p:cNvSpPr txBox="1"/>
          <p:nvPr/>
        </p:nvSpPr>
        <p:spPr>
          <a:xfrm>
            <a:off x="569255" y="325256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Avenida Simón Bolívar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1FACA-A6B9-409A-A024-91F46093121A}"/>
              </a:ext>
            </a:extLst>
          </p:cNvPr>
          <p:cNvSpPr txBox="1"/>
          <p:nvPr/>
        </p:nvSpPr>
        <p:spPr>
          <a:xfrm>
            <a:off x="14664398" y="320424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Área de </a:t>
            </a:r>
            <a:r>
              <a:rPr lang="es-ES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lbertus Extra Bold" pitchFamily="34" charset="0"/>
              </a:rPr>
              <a:t>Lumbisi</a:t>
            </a:r>
            <a:endParaRPr lang="es-ES" sz="6000" b="1" dirty="0">
              <a:solidFill>
                <a:schemeClr val="tx2">
                  <a:lumMod val="75000"/>
                  <a:lumOff val="25000"/>
                </a:schemeClr>
              </a:solidFill>
              <a:latin typeface="Albertu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4471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INFO 2">
      <a:dk1>
        <a:srgbClr val="AAAAAA"/>
      </a:dk1>
      <a:lt1>
        <a:srgbClr val="FFFFFF"/>
      </a:lt1>
      <a:dk2>
        <a:srgbClr val="08204D"/>
      </a:dk2>
      <a:lt2>
        <a:srgbClr val="FFFFFF"/>
      </a:lt2>
      <a:accent1>
        <a:srgbClr val="425EAB"/>
      </a:accent1>
      <a:accent2>
        <a:srgbClr val="55C589"/>
      </a:accent2>
      <a:accent3>
        <a:srgbClr val="FA7F6D"/>
      </a:accent3>
      <a:accent4>
        <a:srgbClr val="1682D0"/>
      </a:accent4>
      <a:accent5>
        <a:srgbClr val="FDA328"/>
      </a:accent5>
      <a:accent6>
        <a:srgbClr val="DDDEDD"/>
      </a:accent6>
      <a:hlink>
        <a:srgbClr val="E54E69"/>
      </a:hlink>
      <a:folHlink>
        <a:srgbClr val="B7C5E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71458</TotalTime>
  <Words>648</Words>
  <Application>Microsoft Office PowerPoint</Application>
  <PresentationFormat>Personalizado</PresentationFormat>
  <Paragraphs>182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6" baseType="lpstr">
      <vt:lpstr>Aharoni</vt:lpstr>
      <vt:lpstr>Albertus Extra Bold</vt:lpstr>
      <vt:lpstr>Antique Olive</vt:lpstr>
      <vt:lpstr>Arial</vt:lpstr>
      <vt:lpstr>Calibri</vt:lpstr>
      <vt:lpstr>Century Gothic</vt:lpstr>
      <vt:lpstr>Montserrat</vt:lpstr>
      <vt:lpstr>Open Sans Light</vt:lpstr>
      <vt:lpstr>Poppins</vt:lpstr>
      <vt:lpstr>Poppins SemiBold</vt:lpstr>
      <vt:lpstr>Roboto Condensed</vt:lpstr>
      <vt:lpstr>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Presentations</dc:title>
  <dc:creator>OPERACIONES</dc:creator>
  <cp:lastModifiedBy>Marjorie</cp:lastModifiedBy>
  <cp:revision>8601</cp:revision>
  <cp:lastPrinted>2019-08-21T17:56:17Z</cp:lastPrinted>
  <dcterms:created xsi:type="dcterms:W3CDTF">2014-11-12T21:47:38Z</dcterms:created>
  <dcterms:modified xsi:type="dcterms:W3CDTF">2020-12-05T00:21:02Z</dcterms:modified>
</cp:coreProperties>
</file>