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6" r:id="rId2"/>
    <p:sldId id="355" r:id="rId3"/>
    <p:sldId id="366" r:id="rId4"/>
    <p:sldId id="358" r:id="rId5"/>
    <p:sldId id="359" r:id="rId6"/>
    <p:sldId id="364" r:id="rId7"/>
    <p:sldId id="367" r:id="rId8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" initials="D" lastIdx="1" clrIdx="0">
    <p:extLst>
      <p:ext uri="{19B8F6BF-5375-455C-9EA6-DF929625EA0E}">
        <p15:presenceInfo xmlns:p15="http://schemas.microsoft.com/office/powerpoint/2012/main" userId="Dani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B5C3"/>
    <a:srgbClr val="917964"/>
    <a:srgbClr val="BDA6B6"/>
    <a:srgbClr val="BDA088"/>
    <a:srgbClr val="990000"/>
    <a:srgbClr val="AFABAB"/>
    <a:srgbClr val="548235"/>
    <a:srgbClr val="385723"/>
    <a:srgbClr val="8944C1"/>
    <a:srgbClr val="CCA7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FA8848-23DB-EED1-FB18-80B56F3F0F53}" v="3540" dt="2020-11-26T01:10:20.228"/>
    <p1510:client id="{FD8EE875-7503-C89F-8D78-5697D6972DC3}" v="163" dt="2020-11-25T21:28:38.2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660" y="60"/>
      </p:cViewPr>
      <p:guideLst>
        <p:guide orient="horz" pos="211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0A209-E5EB-4B17-BBC3-74FEE5CBA52A}" type="datetimeFigureOut">
              <a:rPr lang="es-EC" smtClean="0"/>
              <a:t>8/12/2020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4B64BB-2B17-4E09-ADB8-869B1666F2A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2465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B358E2-1E5B-4318-8865-0E70571D15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8449EA4-4EC0-4BC0-8B59-09619FA5E3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C0B70D-B3D8-4A9B-83AB-CCA68162C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0D32D-EDFA-4BD6-AECD-1C3AE1F4AD2A}" type="datetimeFigureOut">
              <a:rPr lang="es-EC" smtClean="0"/>
              <a:t>8/12/2020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5763F8-7DE6-4ACD-A7CD-186C6B2C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519AC9-5CDB-491B-8D2F-09B65B594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F5F37-67A1-4086-9B0D-1AB2711FE0D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57818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562795-CAC8-490C-B780-167E15DFB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0D213BE-BA0B-495F-9347-433F482E68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40C3B-0A7A-491C-86AB-6649A1446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0D32D-EDFA-4BD6-AECD-1C3AE1F4AD2A}" type="datetimeFigureOut">
              <a:rPr lang="es-EC" smtClean="0"/>
              <a:t>8/12/2020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280EAD-C036-4F0D-85C8-EC027707B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449115-BB78-4326-BBD1-EE49213A7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F5F37-67A1-4086-9B0D-1AB2711FE0D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67837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7979D16-F87C-4D16-BECD-C82BBBE607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2535318-00AB-42BE-BD1E-2DA194E374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FD7433B-85F7-4C2C-9946-6BD85EB97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0D32D-EDFA-4BD6-AECD-1C3AE1F4AD2A}" type="datetimeFigureOut">
              <a:rPr lang="es-EC" smtClean="0"/>
              <a:t>8/12/2020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463056-35B5-4CB8-A642-D5E033A99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C4A0A1-692A-4181-97EE-66B498D32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F5F37-67A1-4086-9B0D-1AB2711FE0D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51900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ECA04B-8026-45EA-8486-BC3777700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D17237-ACD1-4D37-B745-2F1DEAF29A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B30259-4025-4C29-8DE4-FEF3D968A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0D32D-EDFA-4BD6-AECD-1C3AE1F4AD2A}" type="datetimeFigureOut">
              <a:rPr lang="es-EC" smtClean="0"/>
              <a:t>8/12/2020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F93D38-A7FD-4F39-8687-D592A8260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1FA822-BB03-4381-A6AA-6ADE256E3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F5F37-67A1-4086-9B0D-1AB2711FE0D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62071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45E48E-9803-435A-BE19-2F9D42B49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8B1AD2E-9A8B-4E7C-A66A-496046334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994744C-5A32-448A-A83A-83ADEFF5D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0D32D-EDFA-4BD6-AECD-1C3AE1F4AD2A}" type="datetimeFigureOut">
              <a:rPr lang="es-EC" smtClean="0"/>
              <a:t>8/12/2020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184077-C401-474F-8905-0A4394027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5ECC48-6D41-458F-83EE-826F43B51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F5F37-67A1-4086-9B0D-1AB2711FE0D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3278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348042-FFF5-4D1F-9179-CFA0E90C9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65307C-8DD0-427F-8FBB-B15BC29A55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D16C2A5-954D-4F80-8F5A-B428E7653D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0B7C012-13BB-4F07-9319-3C1B95AF6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0D32D-EDFA-4BD6-AECD-1C3AE1F4AD2A}" type="datetimeFigureOut">
              <a:rPr lang="es-EC" smtClean="0"/>
              <a:t>8/12/2020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5F5F2DB-E35E-4132-A3D8-C7F5CB0B0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3E63B08-B18A-4202-9959-5EA2E779E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F5F37-67A1-4086-9B0D-1AB2711FE0D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34996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799A92-75C9-4D40-9AB6-1811B50A9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E55E50F-6BF6-429E-9DE0-287C69865B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34385CC-B905-486B-BAF0-04EBE1C8EA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605D95-9CD4-40AA-A284-70366F2DE8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A3C9BD-CADE-476E-860F-B9B7FF5890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F630D6F-DBBE-4BBE-99F2-6CDB573B0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0D32D-EDFA-4BD6-AECD-1C3AE1F4AD2A}" type="datetimeFigureOut">
              <a:rPr lang="es-EC" smtClean="0"/>
              <a:t>8/12/2020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BE35565-DA6F-4032-B0F7-B9EE399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89E9617-8378-4875-923E-ED4A7ABE4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F5F37-67A1-4086-9B0D-1AB2711FE0D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37561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D072F7-29C2-4B14-9962-04F129541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936558C-B87C-4219-88AF-892EDAF83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0D32D-EDFA-4BD6-AECD-1C3AE1F4AD2A}" type="datetimeFigureOut">
              <a:rPr lang="es-EC" smtClean="0"/>
              <a:t>8/12/2020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D7EC5CE-90F3-4C75-A410-8A3444936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CFD7B8E-88AB-47A2-9D4A-007194262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F5F37-67A1-4086-9B0D-1AB2711FE0D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30249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2BD060E-669E-456D-BCEA-3C7755B75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0D32D-EDFA-4BD6-AECD-1C3AE1F4AD2A}" type="datetimeFigureOut">
              <a:rPr lang="es-EC" smtClean="0"/>
              <a:t>8/12/2020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677A058-1B11-44D9-B6CF-87F0D3A80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A1087F5-C1B5-4AD0-8BC0-6EDFA3B78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F5F37-67A1-4086-9B0D-1AB2711FE0DD}" type="slidenum">
              <a:rPr lang="es-EC" smtClean="0"/>
              <a:t>‹Nº›</a:t>
            </a:fld>
            <a:endParaRPr lang="es-EC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07629D3-CC1A-4E5E-9FE7-F90C8E4FFA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02"/>
            <a:ext cx="12192000" cy="6858000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1AC0DBA6-E5FD-4EC7-96A0-6DCEC0424C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48072" y="6111015"/>
            <a:ext cx="2055135" cy="60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906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C209C1-E3EA-4AE4-BFA7-3A20CA711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038F1C-904B-4AD7-9AD8-F2223DC02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C24290F-6D0D-46A5-A449-355D678B15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4EF1B2-B5AF-423C-B37B-BBB2F3BE7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0D32D-EDFA-4BD6-AECD-1C3AE1F4AD2A}" type="datetimeFigureOut">
              <a:rPr lang="es-EC" smtClean="0"/>
              <a:t>8/12/2020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EA4DD0D-F8EB-47CD-AB7A-B27922C37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D243337-8BDF-478D-881A-3EF5CB946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F5F37-67A1-4086-9B0D-1AB2711FE0D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61933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30DB48-8B14-4ED4-AB24-EF548A23F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5799495-EF8E-4226-80AB-9E365D0FE0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B79B70F-4688-4815-A229-470A839C6F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CC634F2-A5D1-4C9F-B187-6611BBF62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0D32D-EDFA-4BD6-AECD-1C3AE1F4AD2A}" type="datetimeFigureOut">
              <a:rPr lang="es-EC" smtClean="0"/>
              <a:t>8/12/2020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377A3D6-B910-4A30-AEBE-D2D38D2B4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0C833BA-9B1D-449B-A7FB-061470B1A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F5F37-67A1-4086-9B0D-1AB2711FE0D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78665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A690F1E-B85F-41DA-AE58-DD30CC13D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5B0290F-866F-4083-B2C4-340F3F4537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54C8C8-2A84-4C96-BBC9-59316C92E2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0D32D-EDFA-4BD6-AECD-1C3AE1F4AD2A}" type="datetimeFigureOut">
              <a:rPr lang="es-EC" smtClean="0"/>
              <a:t>8/12/2020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0EACC2-8505-4C2C-B836-41152CCEB2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D9E3E5-A663-4286-A5DE-E1433C69FB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F5F37-67A1-4086-9B0D-1AB2711FE0D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954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image" Target="../media/image6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10" Type="http://schemas.openxmlformats.org/officeDocument/2006/relationships/image" Target="../media/image12.png"/><Relationship Id="rId4" Type="http://schemas.openxmlformats.org/officeDocument/2006/relationships/image" Target="../media/image10.png"/><Relationship Id="rId9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5.svg"/><Relationship Id="rId3" Type="http://schemas.openxmlformats.org/officeDocument/2006/relationships/image" Target="../media/image3.svg"/><Relationship Id="rId7" Type="http://schemas.openxmlformats.org/officeDocument/2006/relationships/image" Target="../media/image19.svg"/><Relationship Id="rId12" Type="http://schemas.openxmlformats.org/officeDocument/2006/relationships/image" Target="../media/image19.png"/><Relationship Id="rId2" Type="http://schemas.openxmlformats.org/officeDocument/2006/relationships/image" Target="../media/image13.png"/><Relationship Id="rId16" Type="http://schemas.openxmlformats.org/officeDocument/2006/relationships/image" Target="../media/image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3.svg"/><Relationship Id="rId5" Type="http://schemas.openxmlformats.org/officeDocument/2006/relationships/image" Target="../media/image15.png"/><Relationship Id="rId15" Type="http://schemas.openxmlformats.org/officeDocument/2006/relationships/image" Target="../media/image4.png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image" Target="../media/image21.svg"/><Relationship Id="rId1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5">
            <a:extLst>
              <a:ext uri="{FF2B5EF4-FFF2-40B4-BE49-F238E27FC236}">
                <a16:creationId xmlns:a16="http://schemas.microsoft.com/office/drawing/2014/main" id="{78C4F0C5-9B50-4350-B210-4C4F0203A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991" y="2380163"/>
            <a:ext cx="4168722" cy="2097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280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3906931" y="1007786"/>
            <a:ext cx="64008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INFORME EJECUTIVO DE EJECUCIÓN </a:t>
            </a:r>
          </a:p>
          <a:p>
            <a:pPr algn="ctr"/>
            <a:endParaRPr lang="es-ES" b="1" dirty="0">
              <a:solidFill>
                <a:srgbClr val="002060"/>
              </a:solidFill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s-ES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CONSTRUCCIÓN CUBETO 10 DEL RELLENO SANITARIO SECTOR EL INGA</a:t>
            </a:r>
            <a:endParaRPr lang="es-EC" b="1" dirty="0">
              <a:solidFill>
                <a:srgbClr val="002060"/>
              </a:solidFill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s-EC" sz="5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6ECF36A-418D-42E6-9483-0A8DAB558034}"/>
              </a:ext>
            </a:extLst>
          </p:cNvPr>
          <p:cNvSpPr/>
          <p:nvPr/>
        </p:nvSpPr>
        <p:spPr>
          <a:xfrm>
            <a:off x="2277747" y="5109603"/>
            <a:ext cx="92513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algn="ctr">
              <a:spcAft>
                <a:spcPts val="0"/>
              </a:spcAft>
            </a:pPr>
            <a:r>
              <a:rPr lang="es-MX" sz="16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Convenio de Cooperación Interinstitucional Nro. MDMQ-2020-No.00018, suscrito el 25 de agosto de 2020 por EPMMOP y </a:t>
            </a:r>
            <a:r>
              <a:rPr lang="es-MX" sz="16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EMGIRS</a:t>
            </a:r>
            <a:r>
              <a:rPr lang="es-MX" sz="16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C" sz="1600" b="1" dirty="0">
              <a:solidFill>
                <a:srgbClr val="00206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Imagen 24" descr="Excavadora">
            <a:extLst>
              <a:ext uri="{FF2B5EF4-FFF2-40B4-BE49-F238E27FC236}">
                <a16:creationId xmlns:a16="http://schemas.microsoft.com/office/drawing/2014/main" id="{A43B89BF-1575-4D13-8CE7-925C03F22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6420" y="1728525"/>
            <a:ext cx="1077118" cy="1088161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1DB79157-E9FA-4235-8AB9-1FC46EBF3416}"/>
              </a:ext>
            </a:extLst>
          </p:cNvPr>
          <p:cNvSpPr txBox="1"/>
          <p:nvPr/>
        </p:nvSpPr>
        <p:spPr>
          <a:xfrm>
            <a:off x="53289" y="3017595"/>
            <a:ext cx="222445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>
                <a:solidFill>
                  <a:schemeClr val="bg1"/>
                </a:solidFill>
                <a:latin typeface="+mj-lt"/>
              </a:rPr>
              <a:t>Convenio Interinstitucional EPMMOP-EMGIRS</a:t>
            </a:r>
          </a:p>
          <a:p>
            <a:pPr algn="ctr"/>
            <a:endParaRPr lang="es-EC" sz="2000" b="1" dirty="0">
              <a:solidFill>
                <a:schemeClr val="bg1"/>
              </a:solidFill>
              <a:latin typeface="+mj-lt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s-EC" sz="1600" dirty="0">
                <a:solidFill>
                  <a:schemeClr val="bg1"/>
                </a:solidFill>
                <a:latin typeface="+mj-lt"/>
              </a:rPr>
              <a:t>Construcción Cubeto 10</a:t>
            </a:r>
          </a:p>
          <a:p>
            <a:pPr algn="ctr"/>
            <a:endParaRPr lang="es-EC" sz="2000" b="1" dirty="0">
              <a:solidFill>
                <a:schemeClr val="bg1"/>
              </a:solidFill>
              <a:latin typeface="+mj-lt"/>
            </a:endParaRPr>
          </a:p>
          <a:p>
            <a:pPr algn="ctr"/>
            <a:endParaRPr lang="es-EC" sz="20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1975E30-024D-4CED-B2DE-3196EAEC82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370"/>
          <a:stretch/>
        </p:blipFill>
        <p:spPr>
          <a:xfrm>
            <a:off x="4897950" y="2272605"/>
            <a:ext cx="4010917" cy="263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94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">
            <a:extLst>
              <a:ext uri="{FF2B5EF4-FFF2-40B4-BE49-F238E27FC236}">
                <a16:creationId xmlns:a16="http://schemas.microsoft.com/office/drawing/2014/main" id="{24AF7E1F-BD49-4F7F-BFCA-883F88471597}"/>
              </a:ext>
            </a:extLst>
          </p:cNvPr>
          <p:cNvSpPr/>
          <p:nvPr/>
        </p:nvSpPr>
        <p:spPr>
          <a:xfrm>
            <a:off x="3453134" y="801596"/>
            <a:ext cx="214077" cy="8320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92" h="21600" extrusionOk="0">
                <a:moveTo>
                  <a:pt x="19969" y="10203"/>
                </a:moveTo>
                <a:lnTo>
                  <a:pt x="10898" y="8571"/>
                </a:lnTo>
                <a:cubicBezTo>
                  <a:pt x="10115" y="8430"/>
                  <a:pt x="9658" y="8210"/>
                  <a:pt x="9658" y="7990"/>
                </a:cubicBezTo>
                <a:lnTo>
                  <a:pt x="9658" y="1162"/>
                </a:lnTo>
                <a:cubicBezTo>
                  <a:pt x="9658" y="518"/>
                  <a:pt x="7505" y="0"/>
                  <a:pt x="4829" y="0"/>
                </a:cubicBezTo>
                <a:lnTo>
                  <a:pt x="4829" y="0"/>
                </a:lnTo>
                <a:cubicBezTo>
                  <a:pt x="2154" y="0"/>
                  <a:pt x="0" y="518"/>
                  <a:pt x="0" y="1162"/>
                </a:cubicBezTo>
                <a:lnTo>
                  <a:pt x="0" y="20438"/>
                </a:lnTo>
                <a:cubicBezTo>
                  <a:pt x="0" y="21082"/>
                  <a:pt x="2154" y="21600"/>
                  <a:pt x="4829" y="21600"/>
                </a:cubicBezTo>
                <a:lnTo>
                  <a:pt x="4829" y="21600"/>
                </a:lnTo>
                <a:cubicBezTo>
                  <a:pt x="7505" y="21600"/>
                  <a:pt x="9658" y="21082"/>
                  <a:pt x="9658" y="20438"/>
                </a:cubicBezTo>
                <a:lnTo>
                  <a:pt x="9658" y="13610"/>
                </a:lnTo>
                <a:cubicBezTo>
                  <a:pt x="9658" y="13374"/>
                  <a:pt x="10115" y="13155"/>
                  <a:pt x="10898" y="13029"/>
                </a:cubicBezTo>
                <a:lnTo>
                  <a:pt x="19969" y="11397"/>
                </a:lnTo>
                <a:cubicBezTo>
                  <a:pt x="21600" y="11083"/>
                  <a:pt x="21600" y="10502"/>
                  <a:pt x="19969" y="10203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b="1">
              <a:solidFill>
                <a:schemeClr val="bg1"/>
              </a:solidFill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DEF64C6F-D9AE-4900-8137-93F5C6691118}"/>
              </a:ext>
            </a:extLst>
          </p:cNvPr>
          <p:cNvGrpSpPr/>
          <p:nvPr/>
        </p:nvGrpSpPr>
        <p:grpSpPr>
          <a:xfrm>
            <a:off x="2511060" y="829643"/>
            <a:ext cx="806427" cy="758433"/>
            <a:chOff x="4974691" y="623442"/>
            <a:chExt cx="1176022" cy="1176020"/>
          </a:xfrm>
        </p:grpSpPr>
        <p:sp>
          <p:nvSpPr>
            <p:cNvPr id="15" name="Circle">
              <a:extLst>
                <a:ext uri="{FF2B5EF4-FFF2-40B4-BE49-F238E27FC236}">
                  <a16:creationId xmlns:a16="http://schemas.microsoft.com/office/drawing/2014/main" id="{00C8AEC4-8A3E-42C8-8D89-1856DBDDC119}"/>
                </a:ext>
              </a:extLst>
            </p:cNvPr>
            <p:cNvSpPr/>
            <p:nvPr/>
          </p:nvSpPr>
          <p:spPr>
            <a:xfrm>
              <a:off x="4974691" y="623442"/>
              <a:ext cx="1176022" cy="1176020"/>
            </a:xfrm>
            <a:prstGeom prst="ellipse">
              <a:avLst/>
            </a:prstGeom>
            <a:solidFill>
              <a:srgbClr val="C00000"/>
            </a:solidFill>
            <a:ln w="12700">
              <a:miter lim="400000"/>
            </a:ln>
          </p:spPr>
          <p:txBody>
            <a:bodyPr lIns="38100" tIns="38100" rIns="38100" bIns="38100" anchor="b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endParaRPr sz="2400" b="1" dirty="0">
                <a:solidFill>
                  <a:schemeClr val="bg1"/>
                </a:solidFill>
              </a:endParaRPr>
            </a:p>
          </p:txBody>
        </p:sp>
        <p:pic>
          <p:nvPicPr>
            <p:cNvPr id="16" name="Imagen 15" descr="Icono&#10;&#10;Descripción generada automáticamente">
              <a:extLst>
                <a:ext uri="{FF2B5EF4-FFF2-40B4-BE49-F238E27FC236}">
                  <a16:creationId xmlns:a16="http://schemas.microsoft.com/office/drawing/2014/main" id="{CA3BCC4B-2C90-46CD-81C0-A02B156FB5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19642" y="841746"/>
              <a:ext cx="716115" cy="716115"/>
            </a:xfrm>
            <a:prstGeom prst="rect">
              <a:avLst/>
            </a:prstGeom>
          </p:spPr>
        </p:pic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59D9A801-04A0-40F0-AD8B-6B5AADF177FA}"/>
              </a:ext>
            </a:extLst>
          </p:cNvPr>
          <p:cNvGrpSpPr/>
          <p:nvPr/>
        </p:nvGrpSpPr>
        <p:grpSpPr>
          <a:xfrm>
            <a:off x="3785498" y="915788"/>
            <a:ext cx="4410082" cy="614003"/>
            <a:chOff x="6719918" y="894640"/>
            <a:chExt cx="4410082" cy="614003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7" name="Rectangle: Rounded Corners 9">
              <a:extLst>
                <a:ext uri="{FF2B5EF4-FFF2-40B4-BE49-F238E27FC236}">
                  <a16:creationId xmlns:a16="http://schemas.microsoft.com/office/drawing/2014/main" id="{DCC2E9A1-A51E-4B74-8977-0F9464E285A2}"/>
                </a:ext>
              </a:extLst>
            </p:cNvPr>
            <p:cNvSpPr/>
            <p:nvPr/>
          </p:nvSpPr>
          <p:spPr>
            <a:xfrm>
              <a:off x="6719918" y="894640"/>
              <a:ext cx="4410082" cy="61400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52">
              <a:extLst>
                <a:ext uri="{FF2B5EF4-FFF2-40B4-BE49-F238E27FC236}">
                  <a16:creationId xmlns:a16="http://schemas.microsoft.com/office/drawing/2014/main" id="{E8EF9CAA-81D3-46C6-A563-E35A886FDF25}"/>
                </a:ext>
              </a:extLst>
            </p:cNvPr>
            <p:cNvSpPr txBox="1"/>
            <p:nvPr/>
          </p:nvSpPr>
          <p:spPr>
            <a:xfrm>
              <a:off x="6993535" y="909494"/>
              <a:ext cx="3912674" cy="584775"/>
            </a:xfrm>
            <a:prstGeom prst="rect">
              <a:avLst/>
            </a:prstGeom>
            <a:grpFill/>
          </p:spPr>
          <p:txBody>
            <a:bodyPr wrap="square" lIns="0" rIns="0" rtlCol="0" anchor="b">
              <a:spAutoFit/>
            </a:bodyPr>
            <a:lstStyle/>
            <a:p>
              <a:pPr algn="just"/>
              <a:r>
                <a:rPr lang="en-US" sz="1600" b="1" noProof="1">
                  <a:solidFill>
                    <a:srgbClr val="002060"/>
                  </a:solidFill>
                  <a:latin typeface="Century Gothic" panose="020B0502020202020204" pitchFamily="34" charset="0"/>
                </a:rPr>
                <a:t>Desalojo de material - Estudios iniciales ubicado a 2 KM</a:t>
              </a:r>
            </a:p>
          </p:txBody>
        </p:sp>
      </p:grpSp>
      <p:sp>
        <p:nvSpPr>
          <p:cNvPr id="19" name="Shape">
            <a:extLst>
              <a:ext uri="{FF2B5EF4-FFF2-40B4-BE49-F238E27FC236}">
                <a16:creationId xmlns:a16="http://schemas.microsoft.com/office/drawing/2014/main" id="{7CD58A4F-A557-4428-B531-1C8BFCB30E50}"/>
              </a:ext>
            </a:extLst>
          </p:cNvPr>
          <p:cNvSpPr/>
          <p:nvPr/>
        </p:nvSpPr>
        <p:spPr>
          <a:xfrm>
            <a:off x="3467168" y="1794166"/>
            <a:ext cx="214077" cy="8320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92" h="21600" extrusionOk="0">
                <a:moveTo>
                  <a:pt x="19969" y="10203"/>
                </a:moveTo>
                <a:lnTo>
                  <a:pt x="10898" y="8571"/>
                </a:lnTo>
                <a:cubicBezTo>
                  <a:pt x="10115" y="8430"/>
                  <a:pt x="9658" y="8210"/>
                  <a:pt x="9658" y="7990"/>
                </a:cubicBezTo>
                <a:lnTo>
                  <a:pt x="9658" y="1162"/>
                </a:lnTo>
                <a:cubicBezTo>
                  <a:pt x="9658" y="518"/>
                  <a:pt x="7505" y="0"/>
                  <a:pt x="4829" y="0"/>
                </a:cubicBezTo>
                <a:lnTo>
                  <a:pt x="4829" y="0"/>
                </a:lnTo>
                <a:cubicBezTo>
                  <a:pt x="2154" y="0"/>
                  <a:pt x="0" y="518"/>
                  <a:pt x="0" y="1162"/>
                </a:cubicBezTo>
                <a:lnTo>
                  <a:pt x="0" y="20438"/>
                </a:lnTo>
                <a:cubicBezTo>
                  <a:pt x="0" y="21082"/>
                  <a:pt x="2154" y="21600"/>
                  <a:pt x="4829" y="21600"/>
                </a:cubicBezTo>
                <a:lnTo>
                  <a:pt x="4829" y="21600"/>
                </a:lnTo>
                <a:cubicBezTo>
                  <a:pt x="7505" y="21600"/>
                  <a:pt x="9658" y="21082"/>
                  <a:pt x="9658" y="20438"/>
                </a:cubicBezTo>
                <a:lnTo>
                  <a:pt x="9658" y="13610"/>
                </a:lnTo>
                <a:cubicBezTo>
                  <a:pt x="9658" y="13374"/>
                  <a:pt x="10115" y="13155"/>
                  <a:pt x="10898" y="13029"/>
                </a:cubicBezTo>
                <a:lnTo>
                  <a:pt x="19969" y="11397"/>
                </a:lnTo>
                <a:cubicBezTo>
                  <a:pt x="21600" y="11083"/>
                  <a:pt x="21600" y="10502"/>
                  <a:pt x="19969" y="10203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b="1">
              <a:solidFill>
                <a:schemeClr val="bg1"/>
              </a:solidFill>
            </a:endParaRP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13CA6900-1CF5-465B-816A-ACC63F02A5B8}"/>
              </a:ext>
            </a:extLst>
          </p:cNvPr>
          <p:cNvGrpSpPr/>
          <p:nvPr/>
        </p:nvGrpSpPr>
        <p:grpSpPr>
          <a:xfrm>
            <a:off x="2501279" y="1808285"/>
            <a:ext cx="806427" cy="758433"/>
            <a:chOff x="4974691" y="2694688"/>
            <a:chExt cx="1176022" cy="1176020"/>
          </a:xfrm>
        </p:grpSpPr>
        <p:sp>
          <p:nvSpPr>
            <p:cNvPr id="20" name="Circle">
              <a:extLst>
                <a:ext uri="{FF2B5EF4-FFF2-40B4-BE49-F238E27FC236}">
                  <a16:creationId xmlns:a16="http://schemas.microsoft.com/office/drawing/2014/main" id="{6F8BCF76-940F-4265-B823-11D3026422BD}"/>
                </a:ext>
              </a:extLst>
            </p:cNvPr>
            <p:cNvSpPr/>
            <p:nvPr/>
          </p:nvSpPr>
          <p:spPr>
            <a:xfrm>
              <a:off x="4974691" y="2694688"/>
              <a:ext cx="1176022" cy="1176020"/>
            </a:xfrm>
            <a:prstGeom prst="ellipse">
              <a:avLst/>
            </a:prstGeom>
            <a:solidFill>
              <a:srgbClr val="C00000"/>
            </a:solidFill>
            <a:ln w="12700">
              <a:miter lim="400000"/>
            </a:ln>
          </p:spPr>
          <p:txBody>
            <a:bodyPr lIns="38100" tIns="38100" rIns="38100" bIns="38100" anchor="b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endParaRPr sz="2400" b="1" dirty="0">
                <a:solidFill>
                  <a:schemeClr val="bg1"/>
                </a:solidFill>
              </a:endParaRPr>
            </a:p>
          </p:txBody>
        </p:sp>
        <p:pic>
          <p:nvPicPr>
            <p:cNvPr id="21" name="Imagen 20" descr="Icono&#10;&#10;Descripción generada automáticamente">
              <a:extLst>
                <a:ext uri="{FF2B5EF4-FFF2-40B4-BE49-F238E27FC236}">
                  <a16:creationId xmlns:a16="http://schemas.microsoft.com/office/drawing/2014/main" id="{C295EADF-D0E1-478F-814F-C7DF780102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19642" y="2912992"/>
              <a:ext cx="716115" cy="716115"/>
            </a:xfrm>
            <a:prstGeom prst="rect">
              <a:avLst/>
            </a:prstGeom>
          </p:spPr>
        </p:pic>
      </p:grpSp>
      <p:grpSp>
        <p:nvGrpSpPr>
          <p:cNvPr id="34" name="Grupo 33">
            <a:extLst>
              <a:ext uri="{FF2B5EF4-FFF2-40B4-BE49-F238E27FC236}">
                <a16:creationId xmlns:a16="http://schemas.microsoft.com/office/drawing/2014/main" id="{1C9CBD6C-7D4D-4F7E-BE4E-4FF1FFA857D9}"/>
              </a:ext>
            </a:extLst>
          </p:cNvPr>
          <p:cNvGrpSpPr/>
          <p:nvPr/>
        </p:nvGrpSpPr>
        <p:grpSpPr>
          <a:xfrm>
            <a:off x="3769286" y="1899533"/>
            <a:ext cx="4410082" cy="614003"/>
            <a:chOff x="6719918" y="2965886"/>
            <a:chExt cx="4410082" cy="614003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22" name="Rectangle: Rounded Corners 9">
              <a:extLst>
                <a:ext uri="{FF2B5EF4-FFF2-40B4-BE49-F238E27FC236}">
                  <a16:creationId xmlns:a16="http://schemas.microsoft.com/office/drawing/2014/main" id="{53D8B937-0A8F-4DC7-AAEA-EED65B72F517}"/>
                </a:ext>
              </a:extLst>
            </p:cNvPr>
            <p:cNvSpPr/>
            <p:nvPr/>
          </p:nvSpPr>
          <p:spPr>
            <a:xfrm>
              <a:off x="6719918" y="2965886"/>
              <a:ext cx="4410082" cy="61400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52">
              <a:extLst>
                <a:ext uri="{FF2B5EF4-FFF2-40B4-BE49-F238E27FC236}">
                  <a16:creationId xmlns:a16="http://schemas.microsoft.com/office/drawing/2014/main" id="{2BBD2BE4-8621-44BD-98CD-FBD6F8380D4A}"/>
                </a:ext>
              </a:extLst>
            </p:cNvPr>
            <p:cNvSpPr txBox="1"/>
            <p:nvPr/>
          </p:nvSpPr>
          <p:spPr>
            <a:xfrm>
              <a:off x="7079275" y="2965886"/>
              <a:ext cx="3577948" cy="584775"/>
            </a:xfrm>
            <a:prstGeom prst="rect">
              <a:avLst/>
            </a:prstGeom>
            <a:grpFill/>
          </p:spPr>
          <p:txBody>
            <a:bodyPr wrap="square" lIns="0" rIns="0" rtlCol="0" anchor="b">
              <a:spAutoFit/>
            </a:bodyPr>
            <a:lstStyle/>
            <a:p>
              <a:r>
                <a:rPr lang="en-US" sz="1600" b="1" noProof="1">
                  <a:solidFill>
                    <a:srgbClr val="002060"/>
                  </a:solidFill>
                  <a:latin typeface="Century Gothic" panose="020B0502020202020204" pitchFamily="34" charset="0"/>
                </a:rPr>
                <a:t>Desalojo de material actual ubicado 4,4 a KM</a:t>
              </a:r>
            </a:p>
          </p:txBody>
        </p:sp>
      </p:grpSp>
      <p:sp>
        <p:nvSpPr>
          <p:cNvPr id="27" name="Rectangle: Rounded Corners 34">
            <a:extLst>
              <a:ext uri="{FF2B5EF4-FFF2-40B4-BE49-F238E27FC236}">
                <a16:creationId xmlns:a16="http://schemas.microsoft.com/office/drawing/2014/main" id="{88F196EF-7B1F-4D7D-9A39-A7DE7D4F3324}"/>
              </a:ext>
            </a:extLst>
          </p:cNvPr>
          <p:cNvSpPr/>
          <p:nvPr/>
        </p:nvSpPr>
        <p:spPr>
          <a:xfrm>
            <a:off x="2792002" y="5503714"/>
            <a:ext cx="3356783" cy="795432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Incremento </a:t>
            </a:r>
            <a:r>
              <a:rPr lang="es-EC" sz="1600" b="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ECONÓMICO</a:t>
            </a:r>
            <a:r>
              <a:rPr lang="es-EC" sz="16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por la inclusión de rubros no previstos</a:t>
            </a:r>
            <a:endParaRPr lang="en-US" sz="1600" b="1" noProof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Rectangle: Rounded Corners 35">
            <a:extLst>
              <a:ext uri="{FF2B5EF4-FFF2-40B4-BE49-F238E27FC236}">
                <a16:creationId xmlns:a16="http://schemas.microsoft.com/office/drawing/2014/main" id="{8601C79B-1879-4620-8970-AA20AE617065}"/>
              </a:ext>
            </a:extLst>
          </p:cNvPr>
          <p:cNvSpPr/>
          <p:nvPr/>
        </p:nvSpPr>
        <p:spPr>
          <a:xfrm>
            <a:off x="6473425" y="5017776"/>
            <a:ext cx="2416526" cy="442956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12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Incremento de cantidades  en más del 5% u 8%</a:t>
            </a:r>
            <a:endParaRPr lang="en-US" sz="1200" b="1" noProof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Rectangle: Rounded Corners 35">
            <a:extLst>
              <a:ext uri="{FF2B5EF4-FFF2-40B4-BE49-F238E27FC236}">
                <a16:creationId xmlns:a16="http://schemas.microsoft.com/office/drawing/2014/main" id="{1ECD8D0A-678D-44BF-9EDE-6FDEB62BBFD9}"/>
              </a:ext>
            </a:extLst>
          </p:cNvPr>
          <p:cNvSpPr/>
          <p:nvPr/>
        </p:nvSpPr>
        <p:spPr>
          <a:xfrm>
            <a:off x="6473425" y="5821821"/>
            <a:ext cx="2416526" cy="442956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Sobrepasa el porcentaje permitido por la LOSNCP</a:t>
            </a:r>
            <a:endParaRPr lang="en-US" sz="1200" b="1" noProof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Rectangle: Rounded Corners 35">
            <a:extLst>
              <a:ext uri="{FF2B5EF4-FFF2-40B4-BE49-F238E27FC236}">
                <a16:creationId xmlns:a16="http://schemas.microsoft.com/office/drawing/2014/main" id="{4C9C6DC1-1F97-45FA-A4AC-94CEFE6DB905}"/>
              </a:ext>
            </a:extLst>
          </p:cNvPr>
          <p:cNvSpPr/>
          <p:nvPr/>
        </p:nvSpPr>
        <p:spPr>
          <a:xfrm>
            <a:off x="9207024" y="5017776"/>
            <a:ext cx="2431659" cy="442956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Terminación del contrato y su liquidación</a:t>
            </a:r>
            <a:endParaRPr lang="en-US" sz="1200" b="1" noProof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Rectangle: Rounded Corners 35">
            <a:extLst>
              <a:ext uri="{FF2B5EF4-FFF2-40B4-BE49-F238E27FC236}">
                <a16:creationId xmlns:a16="http://schemas.microsoft.com/office/drawing/2014/main" id="{70A90A09-FF9E-4C8B-86F0-08E5640FBF74}"/>
              </a:ext>
            </a:extLst>
          </p:cNvPr>
          <p:cNvSpPr/>
          <p:nvPr/>
        </p:nvSpPr>
        <p:spPr>
          <a:xfrm>
            <a:off x="9207024" y="5806727"/>
            <a:ext cx="2431659" cy="442956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12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Paralización del </a:t>
            </a:r>
            <a:r>
              <a:rPr lang="es-EC" sz="1200" dirty="0" smtClean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proyecto de 4 a 6 mese</a:t>
            </a:r>
            <a:endParaRPr lang="en-US" sz="1200" b="1" noProof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9" name="Google Shape;140;p7">
            <a:extLst>
              <a:ext uri="{FF2B5EF4-FFF2-40B4-BE49-F238E27FC236}">
                <a16:creationId xmlns:a16="http://schemas.microsoft.com/office/drawing/2014/main" id="{0104B25D-BBB2-4C73-8783-2DDA7F811E4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8777" y="4816542"/>
            <a:ext cx="450711" cy="573806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120;p4">
            <a:extLst>
              <a:ext uri="{FF2B5EF4-FFF2-40B4-BE49-F238E27FC236}">
                <a16:creationId xmlns:a16="http://schemas.microsoft.com/office/drawing/2014/main" id="{66375F74-08E0-4AA0-882E-8486FB21605F}"/>
              </a:ext>
            </a:extLst>
          </p:cNvPr>
          <p:cNvSpPr txBox="1"/>
          <p:nvPr/>
        </p:nvSpPr>
        <p:spPr>
          <a:xfrm>
            <a:off x="4985596" y="127392"/>
            <a:ext cx="7582955" cy="4616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s-EC" sz="2400" b="1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PARÁMETROS DE CONTRATO DE LICITACIÓN</a:t>
            </a:r>
          </a:p>
        </p:txBody>
      </p: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8222E102-E61A-4158-BE17-6E75ED8AE41F}"/>
              </a:ext>
            </a:extLst>
          </p:cNvPr>
          <p:cNvCxnSpPr>
            <a:cxnSpLocks/>
          </p:cNvCxnSpPr>
          <p:nvPr/>
        </p:nvCxnSpPr>
        <p:spPr>
          <a:xfrm>
            <a:off x="8599871" y="1200830"/>
            <a:ext cx="0" cy="361571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upo 48">
            <a:extLst>
              <a:ext uri="{FF2B5EF4-FFF2-40B4-BE49-F238E27FC236}">
                <a16:creationId xmlns:a16="http://schemas.microsoft.com/office/drawing/2014/main" id="{F284CDBA-825C-46F7-B471-D42204B00CC7}"/>
              </a:ext>
            </a:extLst>
          </p:cNvPr>
          <p:cNvGrpSpPr/>
          <p:nvPr/>
        </p:nvGrpSpPr>
        <p:grpSpPr>
          <a:xfrm>
            <a:off x="4764541" y="1200830"/>
            <a:ext cx="3838785" cy="4157928"/>
            <a:chOff x="8040337" y="1210362"/>
            <a:chExt cx="3665508" cy="4157928"/>
          </a:xfrm>
        </p:grpSpPr>
        <p:cxnSp>
          <p:nvCxnSpPr>
            <p:cNvPr id="43" name="Conector recto 42">
              <a:extLst>
                <a:ext uri="{FF2B5EF4-FFF2-40B4-BE49-F238E27FC236}">
                  <a16:creationId xmlns:a16="http://schemas.microsoft.com/office/drawing/2014/main" id="{39E403E2-CB20-4A03-89AF-9ADA11E65B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397746" y="1210362"/>
              <a:ext cx="304800" cy="1"/>
            </a:xfrm>
            <a:prstGeom prst="line">
              <a:avLst/>
            </a:prstGeom>
            <a:ln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cto 44">
              <a:extLst>
                <a:ext uri="{FF2B5EF4-FFF2-40B4-BE49-F238E27FC236}">
                  <a16:creationId xmlns:a16="http://schemas.microsoft.com/office/drawing/2014/main" id="{00DD9AE6-7D40-4A44-BD81-53CA8FCDAF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401045" y="2195878"/>
              <a:ext cx="304800" cy="1"/>
            </a:xfrm>
            <a:prstGeom prst="line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 recto 52">
              <a:extLst>
                <a:ext uri="{FF2B5EF4-FFF2-40B4-BE49-F238E27FC236}">
                  <a16:creationId xmlns:a16="http://schemas.microsoft.com/office/drawing/2014/main" id="{F934C7DB-EBF2-485B-8B22-7AB86C852F06}"/>
                </a:ext>
              </a:extLst>
            </p:cNvPr>
            <p:cNvCxnSpPr>
              <a:cxnSpLocks/>
            </p:cNvCxnSpPr>
            <p:nvPr/>
          </p:nvCxnSpPr>
          <p:spPr>
            <a:xfrm>
              <a:off x="8040337" y="4826074"/>
              <a:ext cx="0" cy="542216"/>
            </a:xfrm>
            <a:prstGeom prst="line">
              <a:avLst/>
            </a:prstGeom>
            <a:ln>
              <a:solidFill>
                <a:schemeClr val="accent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5" name="Google Shape;140;p7">
            <a:extLst>
              <a:ext uri="{FF2B5EF4-FFF2-40B4-BE49-F238E27FC236}">
                <a16:creationId xmlns:a16="http://schemas.microsoft.com/office/drawing/2014/main" id="{41892201-E565-4138-B2DB-20F28C6E844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1507" y="4816542"/>
            <a:ext cx="450711" cy="57380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1" name="Conector recto de flecha 50">
            <a:extLst>
              <a:ext uri="{FF2B5EF4-FFF2-40B4-BE49-F238E27FC236}">
                <a16:creationId xmlns:a16="http://schemas.microsoft.com/office/drawing/2014/main" id="{768ED869-20A3-4907-BC58-A4F75D488385}"/>
              </a:ext>
            </a:extLst>
          </p:cNvPr>
          <p:cNvCxnSpPr>
            <a:cxnSpLocks/>
            <a:stCxn id="29" idx="3"/>
            <a:endCxn id="32" idx="1"/>
          </p:cNvCxnSpPr>
          <p:nvPr/>
        </p:nvCxnSpPr>
        <p:spPr>
          <a:xfrm flipV="1">
            <a:off x="8889951" y="5239254"/>
            <a:ext cx="317073" cy="8040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de flecha 53">
            <a:extLst>
              <a:ext uri="{FF2B5EF4-FFF2-40B4-BE49-F238E27FC236}">
                <a16:creationId xmlns:a16="http://schemas.microsoft.com/office/drawing/2014/main" id="{882FCDC8-2AAC-4EDB-AFEF-729D5E7D238A}"/>
              </a:ext>
            </a:extLst>
          </p:cNvPr>
          <p:cNvCxnSpPr>
            <a:cxnSpLocks/>
            <a:stCxn id="28" idx="2"/>
            <a:endCxn id="29" idx="0"/>
          </p:cNvCxnSpPr>
          <p:nvPr/>
        </p:nvCxnSpPr>
        <p:spPr>
          <a:xfrm>
            <a:off x="7681688" y="5460732"/>
            <a:ext cx="0" cy="3610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de flecha 56">
            <a:extLst>
              <a:ext uri="{FF2B5EF4-FFF2-40B4-BE49-F238E27FC236}">
                <a16:creationId xmlns:a16="http://schemas.microsoft.com/office/drawing/2014/main" id="{AB0E7172-0EB5-476D-B0BB-806B50E76ACD}"/>
              </a:ext>
            </a:extLst>
          </p:cNvPr>
          <p:cNvCxnSpPr>
            <a:cxnSpLocks/>
            <a:stCxn id="27" idx="3"/>
            <a:endCxn id="28" idx="1"/>
          </p:cNvCxnSpPr>
          <p:nvPr/>
        </p:nvCxnSpPr>
        <p:spPr>
          <a:xfrm flipV="1">
            <a:off x="6148785" y="5239254"/>
            <a:ext cx="324640" cy="6621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cto de flecha 58">
            <a:extLst>
              <a:ext uri="{FF2B5EF4-FFF2-40B4-BE49-F238E27FC236}">
                <a16:creationId xmlns:a16="http://schemas.microsoft.com/office/drawing/2014/main" id="{A54C432D-869C-4AE8-BE7F-4FFCC299ADAE}"/>
              </a:ext>
            </a:extLst>
          </p:cNvPr>
          <p:cNvCxnSpPr>
            <a:stCxn id="32" idx="2"/>
            <a:endCxn id="33" idx="0"/>
          </p:cNvCxnSpPr>
          <p:nvPr/>
        </p:nvCxnSpPr>
        <p:spPr>
          <a:xfrm>
            <a:off x="10422854" y="5460732"/>
            <a:ext cx="0" cy="3459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Shape">
            <a:extLst>
              <a:ext uri="{FF2B5EF4-FFF2-40B4-BE49-F238E27FC236}">
                <a16:creationId xmlns:a16="http://schemas.microsoft.com/office/drawing/2014/main" id="{48E8CEC1-1E42-4B21-84CE-A0356CC2954B}"/>
              </a:ext>
            </a:extLst>
          </p:cNvPr>
          <p:cNvSpPr/>
          <p:nvPr/>
        </p:nvSpPr>
        <p:spPr>
          <a:xfrm>
            <a:off x="3467168" y="2813377"/>
            <a:ext cx="214077" cy="8320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92" h="21600" extrusionOk="0">
                <a:moveTo>
                  <a:pt x="19969" y="10203"/>
                </a:moveTo>
                <a:lnTo>
                  <a:pt x="10898" y="8571"/>
                </a:lnTo>
                <a:cubicBezTo>
                  <a:pt x="10115" y="8430"/>
                  <a:pt x="9658" y="8210"/>
                  <a:pt x="9658" y="7990"/>
                </a:cubicBezTo>
                <a:lnTo>
                  <a:pt x="9658" y="1162"/>
                </a:lnTo>
                <a:cubicBezTo>
                  <a:pt x="9658" y="518"/>
                  <a:pt x="7505" y="0"/>
                  <a:pt x="4829" y="0"/>
                </a:cubicBezTo>
                <a:lnTo>
                  <a:pt x="4829" y="0"/>
                </a:lnTo>
                <a:cubicBezTo>
                  <a:pt x="2154" y="0"/>
                  <a:pt x="0" y="518"/>
                  <a:pt x="0" y="1162"/>
                </a:cubicBezTo>
                <a:lnTo>
                  <a:pt x="0" y="20438"/>
                </a:lnTo>
                <a:cubicBezTo>
                  <a:pt x="0" y="21082"/>
                  <a:pt x="2154" y="21600"/>
                  <a:pt x="4829" y="21600"/>
                </a:cubicBezTo>
                <a:lnTo>
                  <a:pt x="4829" y="21600"/>
                </a:lnTo>
                <a:cubicBezTo>
                  <a:pt x="7505" y="21600"/>
                  <a:pt x="9658" y="21082"/>
                  <a:pt x="9658" y="20438"/>
                </a:cubicBezTo>
                <a:lnTo>
                  <a:pt x="9658" y="13610"/>
                </a:lnTo>
                <a:cubicBezTo>
                  <a:pt x="9658" y="13374"/>
                  <a:pt x="10115" y="13155"/>
                  <a:pt x="10898" y="13029"/>
                </a:cubicBezTo>
                <a:lnTo>
                  <a:pt x="19969" y="11397"/>
                </a:lnTo>
                <a:cubicBezTo>
                  <a:pt x="21600" y="11083"/>
                  <a:pt x="21600" y="10502"/>
                  <a:pt x="19969" y="10203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b="1">
              <a:solidFill>
                <a:schemeClr val="bg1"/>
              </a:solidFill>
            </a:endParaRPr>
          </a:p>
        </p:txBody>
      </p:sp>
      <p:grpSp>
        <p:nvGrpSpPr>
          <p:cNvPr id="65" name="Grupo 64">
            <a:extLst>
              <a:ext uri="{FF2B5EF4-FFF2-40B4-BE49-F238E27FC236}">
                <a16:creationId xmlns:a16="http://schemas.microsoft.com/office/drawing/2014/main" id="{845BCFD0-CF3B-4E71-A10A-27D3D093A4DF}"/>
              </a:ext>
            </a:extLst>
          </p:cNvPr>
          <p:cNvGrpSpPr/>
          <p:nvPr/>
        </p:nvGrpSpPr>
        <p:grpSpPr>
          <a:xfrm>
            <a:off x="2501279" y="2827496"/>
            <a:ext cx="806427" cy="758433"/>
            <a:chOff x="4974691" y="2694688"/>
            <a:chExt cx="1176022" cy="1176020"/>
          </a:xfrm>
        </p:grpSpPr>
        <p:sp>
          <p:nvSpPr>
            <p:cNvPr id="66" name="Circle">
              <a:extLst>
                <a:ext uri="{FF2B5EF4-FFF2-40B4-BE49-F238E27FC236}">
                  <a16:creationId xmlns:a16="http://schemas.microsoft.com/office/drawing/2014/main" id="{7FB54FD6-1D89-440F-942C-37D268E71B1D}"/>
                </a:ext>
              </a:extLst>
            </p:cNvPr>
            <p:cNvSpPr/>
            <p:nvPr/>
          </p:nvSpPr>
          <p:spPr>
            <a:xfrm>
              <a:off x="4974691" y="2694688"/>
              <a:ext cx="1176022" cy="1176020"/>
            </a:xfrm>
            <a:prstGeom prst="ellipse">
              <a:avLst/>
            </a:prstGeom>
            <a:solidFill>
              <a:srgbClr val="C00000"/>
            </a:solidFill>
            <a:ln w="12700">
              <a:miter lim="400000"/>
            </a:ln>
          </p:spPr>
          <p:txBody>
            <a:bodyPr lIns="38100" tIns="38100" rIns="38100" bIns="38100" anchor="b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endParaRPr sz="2400" b="1" dirty="0">
                <a:solidFill>
                  <a:schemeClr val="bg1"/>
                </a:solidFill>
              </a:endParaRPr>
            </a:p>
          </p:txBody>
        </p:sp>
        <p:pic>
          <p:nvPicPr>
            <p:cNvPr id="67" name="Imagen 66" descr="Icono&#10;&#10;Descripción generada automáticamente">
              <a:extLst>
                <a:ext uri="{FF2B5EF4-FFF2-40B4-BE49-F238E27FC236}">
                  <a16:creationId xmlns:a16="http://schemas.microsoft.com/office/drawing/2014/main" id="{EBE9DEAC-D226-43C2-BC24-FDED7F4C4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19642" y="2912992"/>
              <a:ext cx="716115" cy="716115"/>
            </a:xfrm>
            <a:prstGeom prst="rect">
              <a:avLst/>
            </a:prstGeom>
          </p:spPr>
        </p:pic>
      </p:grpSp>
      <p:grpSp>
        <p:nvGrpSpPr>
          <p:cNvPr id="68" name="Grupo 67">
            <a:extLst>
              <a:ext uri="{FF2B5EF4-FFF2-40B4-BE49-F238E27FC236}">
                <a16:creationId xmlns:a16="http://schemas.microsoft.com/office/drawing/2014/main" id="{E9C42E6C-9365-45AC-8C6E-45D31FCA56B3}"/>
              </a:ext>
            </a:extLst>
          </p:cNvPr>
          <p:cNvGrpSpPr/>
          <p:nvPr/>
        </p:nvGrpSpPr>
        <p:grpSpPr>
          <a:xfrm>
            <a:off x="3764826" y="2914089"/>
            <a:ext cx="4410082" cy="614003"/>
            <a:chOff x="6719918" y="2965886"/>
            <a:chExt cx="4410082" cy="614003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69" name="Rectangle: Rounded Corners 9">
              <a:extLst>
                <a:ext uri="{FF2B5EF4-FFF2-40B4-BE49-F238E27FC236}">
                  <a16:creationId xmlns:a16="http://schemas.microsoft.com/office/drawing/2014/main" id="{3EE84BA3-E81E-4BAE-ADF1-145A1AF48908}"/>
                </a:ext>
              </a:extLst>
            </p:cNvPr>
            <p:cNvSpPr/>
            <p:nvPr/>
          </p:nvSpPr>
          <p:spPr>
            <a:xfrm>
              <a:off x="6719918" y="2965886"/>
              <a:ext cx="4410082" cy="61400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52">
              <a:extLst>
                <a:ext uri="{FF2B5EF4-FFF2-40B4-BE49-F238E27FC236}">
                  <a16:creationId xmlns:a16="http://schemas.microsoft.com/office/drawing/2014/main" id="{7127CBC9-93F0-4E3B-9691-7D4A524743F6}"/>
                </a:ext>
              </a:extLst>
            </p:cNvPr>
            <p:cNvSpPr txBox="1"/>
            <p:nvPr/>
          </p:nvSpPr>
          <p:spPr>
            <a:xfrm>
              <a:off x="7135985" y="2971653"/>
              <a:ext cx="3577948" cy="598177"/>
            </a:xfrm>
            <a:prstGeom prst="rect">
              <a:avLst/>
            </a:prstGeom>
            <a:grpFill/>
          </p:spPr>
          <p:txBody>
            <a:bodyPr wrap="square" lIns="0" rIns="0" rtlCol="0" anchor="b">
              <a:spAutoFit/>
            </a:bodyPr>
            <a:lstStyle/>
            <a:p>
              <a:pPr lvl="0" algn="just">
                <a:lnSpc>
                  <a:spcPct val="107000"/>
                </a:lnSpc>
                <a:spcAft>
                  <a:spcPts val="0"/>
                </a:spcAft>
              </a:pPr>
              <a:r>
                <a:rPr lang="es-EC" sz="16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No se considera el valor para incremento de distancia</a:t>
              </a:r>
            </a:p>
          </p:txBody>
        </p:sp>
      </p:grpSp>
      <p:cxnSp>
        <p:nvCxnSpPr>
          <p:cNvPr id="62" name="Conector recto 61">
            <a:extLst>
              <a:ext uri="{FF2B5EF4-FFF2-40B4-BE49-F238E27FC236}">
                <a16:creationId xmlns:a16="http://schemas.microsoft.com/office/drawing/2014/main" id="{6E7C75D7-A70B-400F-81DE-4BCFA9D6F7F8}"/>
              </a:ext>
            </a:extLst>
          </p:cNvPr>
          <p:cNvCxnSpPr>
            <a:cxnSpLocks/>
          </p:cNvCxnSpPr>
          <p:nvPr/>
        </p:nvCxnSpPr>
        <p:spPr>
          <a:xfrm flipV="1">
            <a:off x="8298240" y="3224967"/>
            <a:ext cx="314581" cy="1"/>
          </a:xfrm>
          <a:prstGeom prst="line">
            <a:avLst/>
          </a:prstGeom>
          <a:ln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Shape">
            <a:extLst>
              <a:ext uri="{FF2B5EF4-FFF2-40B4-BE49-F238E27FC236}">
                <a16:creationId xmlns:a16="http://schemas.microsoft.com/office/drawing/2014/main" id="{63C040C5-32CD-458F-B37B-A2AA55A71205}"/>
              </a:ext>
            </a:extLst>
          </p:cNvPr>
          <p:cNvSpPr/>
          <p:nvPr/>
        </p:nvSpPr>
        <p:spPr>
          <a:xfrm>
            <a:off x="3461847" y="3820088"/>
            <a:ext cx="214077" cy="8320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92" h="21600" extrusionOk="0">
                <a:moveTo>
                  <a:pt x="19969" y="10203"/>
                </a:moveTo>
                <a:lnTo>
                  <a:pt x="10898" y="8571"/>
                </a:lnTo>
                <a:cubicBezTo>
                  <a:pt x="10115" y="8430"/>
                  <a:pt x="9658" y="8210"/>
                  <a:pt x="9658" y="7990"/>
                </a:cubicBezTo>
                <a:lnTo>
                  <a:pt x="9658" y="1162"/>
                </a:lnTo>
                <a:cubicBezTo>
                  <a:pt x="9658" y="518"/>
                  <a:pt x="7505" y="0"/>
                  <a:pt x="4829" y="0"/>
                </a:cubicBezTo>
                <a:lnTo>
                  <a:pt x="4829" y="0"/>
                </a:lnTo>
                <a:cubicBezTo>
                  <a:pt x="2154" y="0"/>
                  <a:pt x="0" y="518"/>
                  <a:pt x="0" y="1162"/>
                </a:cubicBezTo>
                <a:lnTo>
                  <a:pt x="0" y="20438"/>
                </a:lnTo>
                <a:cubicBezTo>
                  <a:pt x="0" y="21082"/>
                  <a:pt x="2154" y="21600"/>
                  <a:pt x="4829" y="21600"/>
                </a:cubicBezTo>
                <a:lnTo>
                  <a:pt x="4829" y="21600"/>
                </a:lnTo>
                <a:cubicBezTo>
                  <a:pt x="7505" y="21600"/>
                  <a:pt x="9658" y="21082"/>
                  <a:pt x="9658" y="20438"/>
                </a:cubicBezTo>
                <a:lnTo>
                  <a:pt x="9658" y="13610"/>
                </a:lnTo>
                <a:cubicBezTo>
                  <a:pt x="9658" y="13374"/>
                  <a:pt x="10115" y="13155"/>
                  <a:pt x="10898" y="13029"/>
                </a:cubicBezTo>
                <a:lnTo>
                  <a:pt x="19969" y="11397"/>
                </a:lnTo>
                <a:cubicBezTo>
                  <a:pt x="21600" y="11083"/>
                  <a:pt x="21600" y="10502"/>
                  <a:pt x="19969" y="10203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b="1">
              <a:solidFill>
                <a:schemeClr val="bg1"/>
              </a:solidFill>
            </a:endParaRPr>
          </a:p>
        </p:txBody>
      </p:sp>
      <p:grpSp>
        <p:nvGrpSpPr>
          <p:cNvPr id="79" name="Grupo 78">
            <a:extLst>
              <a:ext uri="{FF2B5EF4-FFF2-40B4-BE49-F238E27FC236}">
                <a16:creationId xmlns:a16="http://schemas.microsoft.com/office/drawing/2014/main" id="{9C3B6DDF-70D3-4B69-984E-E661BAC28E47}"/>
              </a:ext>
            </a:extLst>
          </p:cNvPr>
          <p:cNvGrpSpPr/>
          <p:nvPr/>
        </p:nvGrpSpPr>
        <p:grpSpPr>
          <a:xfrm>
            <a:off x="2495958" y="3834207"/>
            <a:ext cx="806427" cy="758433"/>
            <a:chOff x="4974691" y="2694688"/>
            <a:chExt cx="1176022" cy="1176020"/>
          </a:xfrm>
        </p:grpSpPr>
        <p:sp>
          <p:nvSpPr>
            <p:cNvPr id="80" name="Circle">
              <a:extLst>
                <a:ext uri="{FF2B5EF4-FFF2-40B4-BE49-F238E27FC236}">
                  <a16:creationId xmlns:a16="http://schemas.microsoft.com/office/drawing/2014/main" id="{EBF35C22-6B09-43EA-BBE3-04AE9218BB57}"/>
                </a:ext>
              </a:extLst>
            </p:cNvPr>
            <p:cNvSpPr/>
            <p:nvPr/>
          </p:nvSpPr>
          <p:spPr>
            <a:xfrm>
              <a:off x="4974691" y="2694688"/>
              <a:ext cx="1176022" cy="1176020"/>
            </a:xfrm>
            <a:prstGeom prst="ellipse">
              <a:avLst/>
            </a:prstGeom>
            <a:solidFill>
              <a:srgbClr val="C00000"/>
            </a:solidFill>
            <a:ln w="12700">
              <a:miter lim="400000"/>
            </a:ln>
          </p:spPr>
          <p:txBody>
            <a:bodyPr lIns="38100" tIns="38100" rIns="38100" bIns="38100" anchor="b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endParaRPr sz="2400" b="1" dirty="0">
                <a:solidFill>
                  <a:schemeClr val="bg1"/>
                </a:solidFill>
              </a:endParaRPr>
            </a:p>
          </p:txBody>
        </p:sp>
        <p:pic>
          <p:nvPicPr>
            <p:cNvPr id="81" name="Imagen 80" descr="Icono&#10;&#10;Descripción generada automáticamente">
              <a:extLst>
                <a:ext uri="{FF2B5EF4-FFF2-40B4-BE49-F238E27FC236}">
                  <a16:creationId xmlns:a16="http://schemas.microsoft.com/office/drawing/2014/main" id="{64208A6F-BDDF-4018-971C-231D42710A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19642" y="2912992"/>
              <a:ext cx="716115" cy="716115"/>
            </a:xfrm>
            <a:prstGeom prst="rect">
              <a:avLst/>
            </a:prstGeom>
          </p:spPr>
        </p:pic>
      </p:grpSp>
      <p:grpSp>
        <p:nvGrpSpPr>
          <p:cNvPr id="82" name="Grupo 81">
            <a:extLst>
              <a:ext uri="{FF2B5EF4-FFF2-40B4-BE49-F238E27FC236}">
                <a16:creationId xmlns:a16="http://schemas.microsoft.com/office/drawing/2014/main" id="{A1CB766E-FE9C-4FF8-9BFC-ED92E04B123F}"/>
              </a:ext>
            </a:extLst>
          </p:cNvPr>
          <p:cNvGrpSpPr/>
          <p:nvPr/>
        </p:nvGrpSpPr>
        <p:grpSpPr>
          <a:xfrm>
            <a:off x="3759505" y="3917205"/>
            <a:ext cx="4410082" cy="617598"/>
            <a:chOff x="6719918" y="2962291"/>
            <a:chExt cx="4410082" cy="617598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3" name="Rectangle: Rounded Corners 9">
              <a:extLst>
                <a:ext uri="{FF2B5EF4-FFF2-40B4-BE49-F238E27FC236}">
                  <a16:creationId xmlns:a16="http://schemas.microsoft.com/office/drawing/2014/main" id="{8A5237BA-A35C-4B80-991A-3332F3BE9C6D}"/>
                </a:ext>
              </a:extLst>
            </p:cNvPr>
            <p:cNvSpPr/>
            <p:nvPr/>
          </p:nvSpPr>
          <p:spPr>
            <a:xfrm>
              <a:off x="6719918" y="2965886"/>
              <a:ext cx="4410082" cy="61400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52">
              <a:extLst>
                <a:ext uri="{FF2B5EF4-FFF2-40B4-BE49-F238E27FC236}">
                  <a16:creationId xmlns:a16="http://schemas.microsoft.com/office/drawing/2014/main" id="{10EDA6DC-51E5-4524-9A14-D1CE7CA7C12A}"/>
                </a:ext>
              </a:extLst>
            </p:cNvPr>
            <p:cNvSpPr txBox="1"/>
            <p:nvPr/>
          </p:nvSpPr>
          <p:spPr>
            <a:xfrm>
              <a:off x="7135985" y="2962291"/>
              <a:ext cx="3577948" cy="607539"/>
            </a:xfrm>
            <a:prstGeom prst="rect">
              <a:avLst/>
            </a:prstGeom>
            <a:grpFill/>
          </p:spPr>
          <p:txBody>
            <a:bodyPr wrap="square" lIns="0" rIns="0" rtlCol="0" anchor="b">
              <a:spAutoFit/>
            </a:bodyPr>
            <a:lstStyle/>
            <a:p>
              <a:pPr lvl="0" algn="just">
                <a:lnSpc>
                  <a:spcPct val="107000"/>
                </a:lnSpc>
                <a:spcAft>
                  <a:spcPts val="0"/>
                </a:spcAft>
              </a:pPr>
              <a:r>
                <a:rPr lang="es-EC" sz="16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Falta de liberación de áreas del proyecto – Suspensión</a:t>
              </a:r>
            </a:p>
          </p:txBody>
        </p:sp>
      </p:grpSp>
      <p:cxnSp>
        <p:nvCxnSpPr>
          <p:cNvPr id="85" name="Conector recto 84">
            <a:extLst>
              <a:ext uri="{FF2B5EF4-FFF2-40B4-BE49-F238E27FC236}">
                <a16:creationId xmlns:a16="http://schemas.microsoft.com/office/drawing/2014/main" id="{29ED8300-560B-4AB6-8C8E-7D48E7C48B09}"/>
              </a:ext>
            </a:extLst>
          </p:cNvPr>
          <p:cNvCxnSpPr>
            <a:cxnSpLocks/>
          </p:cNvCxnSpPr>
          <p:nvPr/>
        </p:nvCxnSpPr>
        <p:spPr>
          <a:xfrm flipV="1">
            <a:off x="8292919" y="4231678"/>
            <a:ext cx="314581" cy="1"/>
          </a:xfrm>
          <a:prstGeom prst="line">
            <a:avLst/>
          </a:prstGeom>
          <a:ln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Imagen 91">
            <a:extLst>
              <a:ext uri="{FF2B5EF4-FFF2-40B4-BE49-F238E27FC236}">
                <a16:creationId xmlns:a16="http://schemas.microsoft.com/office/drawing/2014/main" id="{36A79A35-9467-4EE0-8A49-4DD1B15A3E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6171" y="2914531"/>
            <a:ext cx="3097622" cy="2053274"/>
          </a:xfrm>
          <a:prstGeom prst="rect">
            <a:avLst/>
          </a:prstGeom>
        </p:spPr>
      </p:pic>
      <p:pic>
        <p:nvPicPr>
          <p:cNvPr id="93" name="Imagen 24" descr="Excavadora">
            <a:extLst>
              <a:ext uri="{FF2B5EF4-FFF2-40B4-BE49-F238E27FC236}">
                <a16:creationId xmlns:a16="http://schemas.microsoft.com/office/drawing/2014/main" id="{F545A47A-39CD-48BE-9EFA-49A6290057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6420" y="1728525"/>
            <a:ext cx="1077118" cy="1088161"/>
          </a:xfrm>
          <a:prstGeom prst="rect">
            <a:avLst/>
          </a:prstGeom>
        </p:spPr>
      </p:pic>
      <p:sp>
        <p:nvSpPr>
          <p:cNvPr id="94" name="CuadroTexto 93">
            <a:extLst>
              <a:ext uri="{FF2B5EF4-FFF2-40B4-BE49-F238E27FC236}">
                <a16:creationId xmlns:a16="http://schemas.microsoft.com/office/drawing/2014/main" id="{D8B8D0B8-8A51-4331-98ED-57E4E1FA2E2B}"/>
              </a:ext>
            </a:extLst>
          </p:cNvPr>
          <p:cNvSpPr txBox="1"/>
          <p:nvPr/>
        </p:nvSpPr>
        <p:spPr>
          <a:xfrm>
            <a:off x="53289" y="3017595"/>
            <a:ext cx="222445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>
                <a:solidFill>
                  <a:schemeClr val="bg1"/>
                </a:solidFill>
                <a:latin typeface="+mj-lt"/>
              </a:rPr>
              <a:t>Convenio Interinstitucional EPMMOP-EMGIRS</a:t>
            </a:r>
          </a:p>
          <a:p>
            <a:pPr algn="ctr"/>
            <a:endParaRPr lang="es-EC" sz="2000" b="1" dirty="0">
              <a:solidFill>
                <a:schemeClr val="bg1"/>
              </a:solidFill>
              <a:latin typeface="+mj-lt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s-EC" sz="1600" dirty="0">
                <a:solidFill>
                  <a:schemeClr val="bg1"/>
                </a:solidFill>
                <a:latin typeface="+mj-lt"/>
              </a:rPr>
              <a:t>Construcción Cubeto 10</a:t>
            </a:r>
          </a:p>
          <a:p>
            <a:pPr algn="ctr"/>
            <a:endParaRPr lang="es-EC" sz="2000" b="1" dirty="0">
              <a:solidFill>
                <a:schemeClr val="bg1"/>
              </a:solidFill>
              <a:latin typeface="+mj-lt"/>
            </a:endParaRPr>
          </a:p>
          <a:p>
            <a:pPr algn="ctr"/>
            <a:endParaRPr lang="es-EC" sz="2000" dirty="0"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D111496B-3D91-4DEA-B8D0-D4D6D8F33BF7}"/>
              </a:ext>
            </a:extLst>
          </p:cNvPr>
          <p:cNvCxnSpPr>
            <a:cxnSpLocks/>
          </p:cNvCxnSpPr>
          <p:nvPr/>
        </p:nvCxnSpPr>
        <p:spPr>
          <a:xfrm>
            <a:off x="4764541" y="4816542"/>
            <a:ext cx="38353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56171" y="790249"/>
            <a:ext cx="3097622" cy="203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85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9D193B15-FA38-4001-9B4F-CE3E9C390D88}"/>
              </a:ext>
            </a:extLst>
          </p:cNvPr>
          <p:cNvSpPr/>
          <p:nvPr/>
        </p:nvSpPr>
        <p:spPr>
          <a:xfrm>
            <a:off x="7762992" y="584565"/>
            <a:ext cx="4508264" cy="793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s-ES" sz="2400" b="1" dirty="0">
                <a:solidFill>
                  <a:schemeClr val="bg1"/>
                </a:solidFill>
                <a:cs typeface="Arial" panose="020B0604020202020204" pitchFamily="34" charset="0"/>
              </a:rPr>
              <a:t>M</a:t>
            </a:r>
            <a:r>
              <a:rPr lang="es-EC" sz="2400" b="1" dirty="0">
                <a:solidFill>
                  <a:schemeClr val="bg1"/>
                </a:solidFill>
                <a:cs typeface="Arial" panose="020B0604020202020204" pitchFamily="34" charset="0"/>
              </a:rPr>
              <a:t>OVILIDAD</a:t>
            </a: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165AC15A-3C7C-4A53-B7F2-9777231733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0472" y="6263415"/>
            <a:ext cx="2055135" cy="603534"/>
          </a:xfrm>
          <a:prstGeom prst="rect">
            <a:avLst/>
          </a:prstGeom>
        </p:spPr>
      </p:pic>
      <p:sp>
        <p:nvSpPr>
          <p:cNvPr id="13" name="Google Shape;120;p4">
            <a:extLst>
              <a:ext uri="{FF2B5EF4-FFF2-40B4-BE49-F238E27FC236}">
                <a16:creationId xmlns:a16="http://schemas.microsoft.com/office/drawing/2014/main" id="{591DA663-11E2-4609-A913-46DBA9642343}"/>
              </a:ext>
            </a:extLst>
          </p:cNvPr>
          <p:cNvSpPr txBox="1"/>
          <p:nvPr/>
        </p:nvSpPr>
        <p:spPr>
          <a:xfrm>
            <a:off x="4797831" y="188480"/>
            <a:ext cx="7582955" cy="4616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s-EC" sz="2400" b="1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BENEFICIOS CONVENIO INTERINSTITUCIONAL </a:t>
            </a:r>
          </a:p>
        </p:txBody>
      </p:sp>
      <p:sp>
        <p:nvSpPr>
          <p:cNvPr id="14" name="Shape">
            <a:extLst>
              <a:ext uri="{FF2B5EF4-FFF2-40B4-BE49-F238E27FC236}">
                <a16:creationId xmlns:a16="http://schemas.microsoft.com/office/drawing/2014/main" id="{841885D5-88C2-4B9D-96AD-0C1C369D0F1E}"/>
              </a:ext>
            </a:extLst>
          </p:cNvPr>
          <p:cNvSpPr/>
          <p:nvPr/>
        </p:nvSpPr>
        <p:spPr>
          <a:xfrm>
            <a:off x="3617595" y="853572"/>
            <a:ext cx="270596" cy="1007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92" h="21600" extrusionOk="0">
                <a:moveTo>
                  <a:pt x="19969" y="10203"/>
                </a:moveTo>
                <a:lnTo>
                  <a:pt x="10898" y="8571"/>
                </a:lnTo>
                <a:cubicBezTo>
                  <a:pt x="10115" y="8430"/>
                  <a:pt x="9658" y="8210"/>
                  <a:pt x="9658" y="7990"/>
                </a:cubicBezTo>
                <a:lnTo>
                  <a:pt x="9658" y="1162"/>
                </a:lnTo>
                <a:cubicBezTo>
                  <a:pt x="9658" y="518"/>
                  <a:pt x="7505" y="0"/>
                  <a:pt x="4829" y="0"/>
                </a:cubicBezTo>
                <a:lnTo>
                  <a:pt x="4829" y="0"/>
                </a:lnTo>
                <a:cubicBezTo>
                  <a:pt x="2154" y="0"/>
                  <a:pt x="0" y="518"/>
                  <a:pt x="0" y="1162"/>
                </a:cubicBezTo>
                <a:lnTo>
                  <a:pt x="0" y="20438"/>
                </a:lnTo>
                <a:cubicBezTo>
                  <a:pt x="0" y="21082"/>
                  <a:pt x="2154" y="21600"/>
                  <a:pt x="4829" y="21600"/>
                </a:cubicBezTo>
                <a:lnTo>
                  <a:pt x="4829" y="21600"/>
                </a:lnTo>
                <a:cubicBezTo>
                  <a:pt x="7505" y="21600"/>
                  <a:pt x="9658" y="21082"/>
                  <a:pt x="9658" y="20438"/>
                </a:cubicBezTo>
                <a:lnTo>
                  <a:pt x="9658" y="13610"/>
                </a:lnTo>
                <a:cubicBezTo>
                  <a:pt x="9658" y="13374"/>
                  <a:pt x="10115" y="13155"/>
                  <a:pt x="10898" y="13029"/>
                </a:cubicBezTo>
                <a:lnTo>
                  <a:pt x="19969" y="11397"/>
                </a:lnTo>
                <a:cubicBezTo>
                  <a:pt x="21600" y="11083"/>
                  <a:pt x="21600" y="10486"/>
                  <a:pt x="19969" y="10203"/>
                </a:cubicBezTo>
                <a:close/>
              </a:path>
            </a:pathLst>
          </a:custGeom>
          <a:solidFill>
            <a:srgbClr val="00206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b="1">
              <a:solidFill>
                <a:schemeClr val="bg1"/>
              </a:solidFill>
            </a:endParaRPr>
          </a:p>
        </p:txBody>
      </p:sp>
      <p:sp>
        <p:nvSpPr>
          <p:cNvPr id="15" name="Circle">
            <a:extLst>
              <a:ext uri="{FF2B5EF4-FFF2-40B4-BE49-F238E27FC236}">
                <a16:creationId xmlns:a16="http://schemas.microsoft.com/office/drawing/2014/main" id="{FDAE474D-83CB-47C5-8B43-DE0A3F1DA11A}"/>
              </a:ext>
            </a:extLst>
          </p:cNvPr>
          <p:cNvSpPr/>
          <p:nvPr/>
        </p:nvSpPr>
        <p:spPr>
          <a:xfrm>
            <a:off x="2466863" y="853572"/>
            <a:ext cx="993945" cy="1007312"/>
          </a:xfrm>
          <a:prstGeom prst="ellipse">
            <a:avLst/>
          </a:prstGeom>
          <a:solidFill>
            <a:srgbClr val="002060"/>
          </a:solidFill>
          <a:ln w="12700">
            <a:miter lim="400000"/>
          </a:ln>
        </p:spPr>
        <p:txBody>
          <a:bodyPr lIns="38100" tIns="38100" rIns="38100" bIns="38100" anchor="b"/>
          <a:lstStyle/>
          <a:p>
            <a:pPr algn="ctr">
              <a:defRPr sz="3000">
                <a:solidFill>
                  <a:srgbClr val="FFFFFF"/>
                </a:solidFill>
              </a:defRPr>
            </a:pPr>
            <a:endParaRPr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856C8DF1-9E4F-47B0-B229-16556C6E24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3649" y="1017042"/>
            <a:ext cx="680371" cy="680371"/>
          </a:xfrm>
          <a:prstGeom prst="rect">
            <a:avLst/>
          </a:prstGeom>
        </p:spPr>
      </p:pic>
      <p:grpSp>
        <p:nvGrpSpPr>
          <p:cNvPr id="20" name="Grupo 19">
            <a:extLst>
              <a:ext uri="{FF2B5EF4-FFF2-40B4-BE49-F238E27FC236}">
                <a16:creationId xmlns:a16="http://schemas.microsoft.com/office/drawing/2014/main" id="{39B2D446-3948-4399-8613-C409C64535B6}"/>
              </a:ext>
            </a:extLst>
          </p:cNvPr>
          <p:cNvGrpSpPr/>
          <p:nvPr/>
        </p:nvGrpSpPr>
        <p:grpSpPr>
          <a:xfrm>
            <a:off x="3980650" y="1095799"/>
            <a:ext cx="4410082" cy="614003"/>
            <a:chOff x="6719918" y="894640"/>
            <a:chExt cx="4410082" cy="614003"/>
          </a:xfrm>
          <a:solidFill>
            <a:srgbClr val="92D050"/>
          </a:solidFill>
        </p:grpSpPr>
        <p:sp>
          <p:nvSpPr>
            <p:cNvPr id="21" name="Rectangle: Rounded Corners 9">
              <a:extLst>
                <a:ext uri="{FF2B5EF4-FFF2-40B4-BE49-F238E27FC236}">
                  <a16:creationId xmlns:a16="http://schemas.microsoft.com/office/drawing/2014/main" id="{4286D74D-CBA3-48EA-A949-17A3C44A7773}"/>
                </a:ext>
              </a:extLst>
            </p:cNvPr>
            <p:cNvSpPr/>
            <p:nvPr/>
          </p:nvSpPr>
          <p:spPr>
            <a:xfrm>
              <a:off x="6719918" y="894640"/>
              <a:ext cx="4410082" cy="61400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22" name="TextBox 52">
              <a:extLst>
                <a:ext uri="{FF2B5EF4-FFF2-40B4-BE49-F238E27FC236}">
                  <a16:creationId xmlns:a16="http://schemas.microsoft.com/office/drawing/2014/main" id="{2887383A-07CB-43DC-BCE0-4029C2BBD477}"/>
                </a:ext>
              </a:extLst>
            </p:cNvPr>
            <p:cNvSpPr txBox="1"/>
            <p:nvPr/>
          </p:nvSpPr>
          <p:spPr>
            <a:xfrm>
              <a:off x="6993535" y="909494"/>
              <a:ext cx="3912674" cy="584775"/>
            </a:xfrm>
            <a:prstGeom prst="rect">
              <a:avLst/>
            </a:prstGeom>
            <a:grpFill/>
          </p:spPr>
          <p:txBody>
            <a:bodyPr wrap="square" lIns="0" rIns="0" rtlCol="0" anchor="b">
              <a:spAutoFit/>
            </a:bodyPr>
            <a:lstStyle/>
            <a:p>
              <a:pPr algn="just"/>
              <a:r>
                <a:rPr lang="es-EC" sz="1600" b="1" noProof="1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</a:rPr>
                <a:t>Trabajo conjunto de dos empresas hermanas en beneficio de los quiteños</a:t>
              </a:r>
              <a:endParaRPr lang="en-US" sz="1600" b="1" noProof="1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id="{F19EE8C9-4808-406A-B66B-4D7FD4C8E25C}"/>
              </a:ext>
            </a:extLst>
          </p:cNvPr>
          <p:cNvGrpSpPr/>
          <p:nvPr/>
        </p:nvGrpSpPr>
        <p:grpSpPr>
          <a:xfrm>
            <a:off x="3980650" y="2141648"/>
            <a:ext cx="4410082" cy="614003"/>
            <a:chOff x="6719918" y="894640"/>
            <a:chExt cx="4410082" cy="614003"/>
          </a:xfrm>
          <a:solidFill>
            <a:srgbClr val="92D050"/>
          </a:solidFill>
        </p:grpSpPr>
        <p:sp>
          <p:nvSpPr>
            <p:cNvPr id="27" name="Rectangle: Rounded Corners 9">
              <a:extLst>
                <a:ext uri="{FF2B5EF4-FFF2-40B4-BE49-F238E27FC236}">
                  <a16:creationId xmlns:a16="http://schemas.microsoft.com/office/drawing/2014/main" id="{8CD8E822-2358-42E3-B371-B40451786D63}"/>
                </a:ext>
              </a:extLst>
            </p:cNvPr>
            <p:cNvSpPr/>
            <p:nvPr/>
          </p:nvSpPr>
          <p:spPr>
            <a:xfrm>
              <a:off x="6719918" y="894640"/>
              <a:ext cx="4410082" cy="61400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28" name="TextBox 52">
              <a:extLst>
                <a:ext uri="{FF2B5EF4-FFF2-40B4-BE49-F238E27FC236}">
                  <a16:creationId xmlns:a16="http://schemas.microsoft.com/office/drawing/2014/main" id="{AC792D51-BDA9-45AF-B8E6-774D860558B0}"/>
                </a:ext>
              </a:extLst>
            </p:cNvPr>
            <p:cNvSpPr txBox="1"/>
            <p:nvPr/>
          </p:nvSpPr>
          <p:spPr>
            <a:xfrm>
              <a:off x="6968918" y="1037029"/>
              <a:ext cx="3912674" cy="338554"/>
            </a:xfrm>
            <a:prstGeom prst="rect">
              <a:avLst/>
            </a:prstGeom>
            <a:grpFill/>
          </p:spPr>
          <p:txBody>
            <a:bodyPr wrap="square" lIns="0" rIns="0" rtlCol="0" anchor="b">
              <a:spAutoFit/>
            </a:bodyPr>
            <a:lstStyle/>
            <a:p>
              <a:pPr algn="just"/>
              <a:r>
                <a:rPr lang="es-EC" sz="1600" b="1" noProof="1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</a:rPr>
                <a:t>Se ha generado un ahorro del 20%</a:t>
              </a:r>
              <a:endParaRPr lang="en-US" sz="1600" b="1" noProof="1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2" name="Grupo 31">
            <a:extLst>
              <a:ext uri="{FF2B5EF4-FFF2-40B4-BE49-F238E27FC236}">
                <a16:creationId xmlns:a16="http://schemas.microsoft.com/office/drawing/2014/main" id="{AAF49C9D-5B27-4EC2-9BD9-2E206CB1FC24}"/>
              </a:ext>
            </a:extLst>
          </p:cNvPr>
          <p:cNvGrpSpPr/>
          <p:nvPr/>
        </p:nvGrpSpPr>
        <p:grpSpPr>
          <a:xfrm>
            <a:off x="3984377" y="2889209"/>
            <a:ext cx="4468300" cy="1545962"/>
            <a:chOff x="6719918" y="288200"/>
            <a:chExt cx="4410082" cy="1220444"/>
          </a:xfrm>
          <a:solidFill>
            <a:srgbClr val="92D050"/>
          </a:solidFill>
        </p:grpSpPr>
        <p:sp>
          <p:nvSpPr>
            <p:cNvPr id="33" name="Rectangle: Rounded Corners 9">
              <a:extLst>
                <a:ext uri="{FF2B5EF4-FFF2-40B4-BE49-F238E27FC236}">
                  <a16:creationId xmlns:a16="http://schemas.microsoft.com/office/drawing/2014/main" id="{309366DA-7BCE-47DA-A264-D098B5FF7A3E}"/>
                </a:ext>
              </a:extLst>
            </p:cNvPr>
            <p:cNvSpPr/>
            <p:nvPr/>
          </p:nvSpPr>
          <p:spPr>
            <a:xfrm>
              <a:off x="6719918" y="288200"/>
              <a:ext cx="4410082" cy="122044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34" name="TextBox 52">
              <a:extLst>
                <a:ext uri="{FF2B5EF4-FFF2-40B4-BE49-F238E27FC236}">
                  <a16:creationId xmlns:a16="http://schemas.microsoft.com/office/drawing/2014/main" id="{08795BB5-492C-4456-8C05-0F9E3D9DC43A}"/>
                </a:ext>
              </a:extLst>
            </p:cNvPr>
            <p:cNvSpPr txBox="1"/>
            <p:nvPr/>
          </p:nvSpPr>
          <p:spPr>
            <a:xfrm>
              <a:off x="7073017" y="467346"/>
              <a:ext cx="3723734" cy="850399"/>
            </a:xfrm>
            <a:prstGeom prst="rect">
              <a:avLst/>
            </a:prstGeom>
            <a:grpFill/>
          </p:spPr>
          <p:txBody>
            <a:bodyPr wrap="square" lIns="0" rIns="0" rtlCol="0" anchor="b">
              <a:spAutoFit/>
            </a:bodyPr>
            <a:lstStyle/>
            <a:p>
              <a:pPr algn="just"/>
              <a:r>
                <a:rPr lang="es-EC" sz="1600" b="1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</a:rPr>
                <a:t>EPMMOP realiza revisión detallada y responsable del estudio presentado con técnicos especializados y con amplia experiencia</a:t>
              </a:r>
              <a:endParaRPr lang="en-US" sz="1600" b="1" noProof="1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5" name="Grupo 44">
            <a:extLst>
              <a:ext uri="{FF2B5EF4-FFF2-40B4-BE49-F238E27FC236}">
                <a16:creationId xmlns:a16="http://schemas.microsoft.com/office/drawing/2014/main" id="{D5B702E6-510D-4B88-8953-E982A44310DA}"/>
              </a:ext>
            </a:extLst>
          </p:cNvPr>
          <p:cNvGrpSpPr/>
          <p:nvPr/>
        </p:nvGrpSpPr>
        <p:grpSpPr>
          <a:xfrm>
            <a:off x="3980650" y="4556754"/>
            <a:ext cx="4410082" cy="614003"/>
            <a:chOff x="6719918" y="894640"/>
            <a:chExt cx="4410082" cy="614003"/>
          </a:xfrm>
          <a:solidFill>
            <a:srgbClr val="92D050"/>
          </a:solidFill>
        </p:grpSpPr>
        <p:sp>
          <p:nvSpPr>
            <p:cNvPr id="46" name="Rectangle: Rounded Corners 9">
              <a:extLst>
                <a:ext uri="{FF2B5EF4-FFF2-40B4-BE49-F238E27FC236}">
                  <a16:creationId xmlns:a16="http://schemas.microsoft.com/office/drawing/2014/main" id="{7EA34FC5-586A-41D0-957E-EBF407D6524B}"/>
                </a:ext>
              </a:extLst>
            </p:cNvPr>
            <p:cNvSpPr/>
            <p:nvPr/>
          </p:nvSpPr>
          <p:spPr>
            <a:xfrm>
              <a:off x="6719918" y="894640"/>
              <a:ext cx="4410082" cy="61400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47" name="TextBox 52">
              <a:extLst>
                <a:ext uri="{FF2B5EF4-FFF2-40B4-BE49-F238E27FC236}">
                  <a16:creationId xmlns:a16="http://schemas.microsoft.com/office/drawing/2014/main" id="{D1FED4DB-40AB-4AE7-AB66-071EAA66467E}"/>
                </a:ext>
              </a:extLst>
            </p:cNvPr>
            <p:cNvSpPr txBox="1"/>
            <p:nvPr/>
          </p:nvSpPr>
          <p:spPr>
            <a:xfrm>
              <a:off x="6968918" y="894640"/>
              <a:ext cx="3912674" cy="584775"/>
            </a:xfrm>
            <a:prstGeom prst="rect">
              <a:avLst/>
            </a:prstGeom>
            <a:grpFill/>
          </p:spPr>
          <p:txBody>
            <a:bodyPr wrap="square" lIns="0" rIns="0" rtlCol="0" anchor="b">
              <a:spAutoFit/>
            </a:bodyPr>
            <a:lstStyle/>
            <a:p>
              <a:pPr algn="just"/>
              <a:r>
                <a:rPr lang="es-EC" sz="1600" b="1" noProof="1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</a:rPr>
                <a:t>EMGIRS obtuvo la servidumbre de los terrenos </a:t>
              </a:r>
              <a:endParaRPr lang="en-US" sz="1600" b="1" noProof="1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1" name="Grupo 50">
            <a:extLst>
              <a:ext uri="{FF2B5EF4-FFF2-40B4-BE49-F238E27FC236}">
                <a16:creationId xmlns:a16="http://schemas.microsoft.com/office/drawing/2014/main" id="{15161B25-2F4A-471E-867D-42F3F2FD4C5D}"/>
              </a:ext>
            </a:extLst>
          </p:cNvPr>
          <p:cNvGrpSpPr/>
          <p:nvPr/>
        </p:nvGrpSpPr>
        <p:grpSpPr>
          <a:xfrm>
            <a:off x="3973444" y="5662709"/>
            <a:ext cx="4410082" cy="614003"/>
            <a:chOff x="6719918" y="894640"/>
            <a:chExt cx="4410082" cy="614003"/>
          </a:xfrm>
          <a:solidFill>
            <a:srgbClr val="92D050"/>
          </a:solidFill>
        </p:grpSpPr>
        <p:sp>
          <p:nvSpPr>
            <p:cNvPr id="52" name="Rectangle: Rounded Corners 9">
              <a:extLst>
                <a:ext uri="{FF2B5EF4-FFF2-40B4-BE49-F238E27FC236}">
                  <a16:creationId xmlns:a16="http://schemas.microsoft.com/office/drawing/2014/main" id="{1D0446DD-7B68-47C1-A543-C060752183CF}"/>
                </a:ext>
              </a:extLst>
            </p:cNvPr>
            <p:cNvSpPr/>
            <p:nvPr/>
          </p:nvSpPr>
          <p:spPr>
            <a:xfrm>
              <a:off x="6719918" y="894640"/>
              <a:ext cx="4410082" cy="61400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C15A6D5-71EE-4DC1-96A3-B26EF5AE4632}"/>
                </a:ext>
              </a:extLst>
            </p:cNvPr>
            <p:cNvSpPr txBox="1"/>
            <p:nvPr/>
          </p:nvSpPr>
          <p:spPr>
            <a:xfrm>
              <a:off x="6968918" y="894640"/>
              <a:ext cx="3912674" cy="584775"/>
            </a:xfrm>
            <a:prstGeom prst="rect">
              <a:avLst/>
            </a:prstGeom>
            <a:grpFill/>
          </p:spPr>
          <p:txBody>
            <a:bodyPr wrap="square" lIns="0" rIns="0" rtlCol="0" anchor="b">
              <a:spAutoFit/>
            </a:bodyPr>
            <a:lstStyle/>
            <a:p>
              <a:pPr algn="just"/>
              <a:r>
                <a:rPr lang="es-EC" sz="1600" b="1" noProof="1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</a:rPr>
                <a:t>Apoyo institucional de MTOP y Gobierno Provincial</a:t>
              </a:r>
              <a:endParaRPr lang="en-US" sz="1600" b="1" noProof="1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55" name="Circle">
            <a:extLst>
              <a:ext uri="{FF2B5EF4-FFF2-40B4-BE49-F238E27FC236}">
                <a16:creationId xmlns:a16="http://schemas.microsoft.com/office/drawing/2014/main" id="{14B40BE7-F0DB-415E-8DF6-9C147EB2C211}"/>
              </a:ext>
            </a:extLst>
          </p:cNvPr>
          <p:cNvSpPr/>
          <p:nvPr/>
        </p:nvSpPr>
        <p:spPr>
          <a:xfrm>
            <a:off x="2497136" y="1998029"/>
            <a:ext cx="993945" cy="1007312"/>
          </a:xfrm>
          <a:prstGeom prst="ellipse">
            <a:avLst/>
          </a:prstGeom>
          <a:solidFill>
            <a:srgbClr val="002060"/>
          </a:solidFill>
          <a:ln w="12700">
            <a:miter lim="400000"/>
          </a:ln>
        </p:spPr>
        <p:txBody>
          <a:bodyPr lIns="38100" tIns="38100" rIns="38100" bIns="38100" anchor="b"/>
          <a:lstStyle/>
          <a:p>
            <a:pPr algn="ctr">
              <a:defRPr sz="3000">
                <a:solidFill>
                  <a:srgbClr val="FFFFFF"/>
                </a:solidFill>
              </a:defRPr>
            </a:pPr>
            <a:endParaRPr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6" name="Imagen 55" descr="Icono&#10;&#10;Descripción generada automáticamente">
            <a:extLst>
              <a:ext uri="{FF2B5EF4-FFF2-40B4-BE49-F238E27FC236}">
                <a16:creationId xmlns:a16="http://schemas.microsoft.com/office/drawing/2014/main" id="{D804659D-0C66-4FA1-BB77-3E17FD1A1E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3922" y="2161499"/>
            <a:ext cx="680371" cy="680371"/>
          </a:xfrm>
          <a:prstGeom prst="rect">
            <a:avLst/>
          </a:prstGeom>
        </p:spPr>
      </p:pic>
      <p:sp>
        <p:nvSpPr>
          <p:cNvPr id="58" name="Circle">
            <a:extLst>
              <a:ext uri="{FF2B5EF4-FFF2-40B4-BE49-F238E27FC236}">
                <a16:creationId xmlns:a16="http://schemas.microsoft.com/office/drawing/2014/main" id="{05BE9257-EBB5-4E95-8203-35A77D6AEFF4}"/>
              </a:ext>
            </a:extLst>
          </p:cNvPr>
          <p:cNvSpPr/>
          <p:nvPr/>
        </p:nvSpPr>
        <p:spPr>
          <a:xfrm>
            <a:off x="2491153" y="3142486"/>
            <a:ext cx="993945" cy="1007312"/>
          </a:xfrm>
          <a:prstGeom prst="ellipse">
            <a:avLst/>
          </a:prstGeom>
          <a:solidFill>
            <a:srgbClr val="002060"/>
          </a:solidFill>
          <a:ln w="12700">
            <a:miter lim="400000"/>
          </a:ln>
        </p:spPr>
        <p:txBody>
          <a:bodyPr lIns="38100" tIns="38100" rIns="38100" bIns="38100" anchor="b"/>
          <a:lstStyle/>
          <a:p>
            <a:pPr algn="ctr">
              <a:defRPr sz="3000">
                <a:solidFill>
                  <a:srgbClr val="FFFFFF"/>
                </a:solidFill>
              </a:defRPr>
            </a:pPr>
            <a:endParaRPr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9" name="Imagen 58" descr="Icono&#10;&#10;Descripción generada automáticamente">
            <a:extLst>
              <a:ext uri="{FF2B5EF4-FFF2-40B4-BE49-F238E27FC236}">
                <a16:creationId xmlns:a16="http://schemas.microsoft.com/office/drawing/2014/main" id="{3463530D-74FF-4B3F-8FB5-488E4C3016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7939" y="3305956"/>
            <a:ext cx="680371" cy="680371"/>
          </a:xfrm>
          <a:prstGeom prst="rect">
            <a:avLst/>
          </a:prstGeom>
        </p:spPr>
      </p:pic>
      <p:sp>
        <p:nvSpPr>
          <p:cNvPr id="61" name="Circle">
            <a:extLst>
              <a:ext uri="{FF2B5EF4-FFF2-40B4-BE49-F238E27FC236}">
                <a16:creationId xmlns:a16="http://schemas.microsoft.com/office/drawing/2014/main" id="{7AD2A5A8-52B7-4E32-AF60-36235A713ADC}"/>
              </a:ext>
            </a:extLst>
          </p:cNvPr>
          <p:cNvSpPr/>
          <p:nvPr/>
        </p:nvSpPr>
        <p:spPr>
          <a:xfrm>
            <a:off x="2491153" y="4313268"/>
            <a:ext cx="993945" cy="1007312"/>
          </a:xfrm>
          <a:prstGeom prst="ellipse">
            <a:avLst/>
          </a:prstGeom>
          <a:solidFill>
            <a:srgbClr val="002060"/>
          </a:solidFill>
          <a:ln w="12700">
            <a:miter lim="400000"/>
          </a:ln>
        </p:spPr>
        <p:txBody>
          <a:bodyPr lIns="38100" tIns="38100" rIns="38100" bIns="38100" anchor="b"/>
          <a:lstStyle/>
          <a:p>
            <a:pPr algn="ctr">
              <a:defRPr sz="3000">
                <a:solidFill>
                  <a:srgbClr val="FFFFFF"/>
                </a:solidFill>
              </a:defRPr>
            </a:pPr>
            <a:endParaRPr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2" name="Imagen 61" descr="Icono&#10;&#10;Descripción generada automáticamente">
            <a:extLst>
              <a:ext uri="{FF2B5EF4-FFF2-40B4-BE49-F238E27FC236}">
                <a16:creationId xmlns:a16="http://schemas.microsoft.com/office/drawing/2014/main" id="{988F27A9-C3B3-434F-B008-05987CD837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7939" y="4476738"/>
            <a:ext cx="680371" cy="680371"/>
          </a:xfrm>
          <a:prstGeom prst="rect">
            <a:avLst/>
          </a:prstGeom>
        </p:spPr>
      </p:pic>
      <p:sp>
        <p:nvSpPr>
          <p:cNvPr id="64" name="Shape">
            <a:extLst>
              <a:ext uri="{FF2B5EF4-FFF2-40B4-BE49-F238E27FC236}">
                <a16:creationId xmlns:a16="http://schemas.microsoft.com/office/drawing/2014/main" id="{DA96BBBE-7600-43E8-B6BA-A88EE1D0EF96}"/>
              </a:ext>
            </a:extLst>
          </p:cNvPr>
          <p:cNvSpPr/>
          <p:nvPr/>
        </p:nvSpPr>
        <p:spPr>
          <a:xfrm>
            <a:off x="3619865" y="1998029"/>
            <a:ext cx="270596" cy="1007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92" h="21600" extrusionOk="0">
                <a:moveTo>
                  <a:pt x="19969" y="10203"/>
                </a:moveTo>
                <a:lnTo>
                  <a:pt x="10898" y="8571"/>
                </a:lnTo>
                <a:cubicBezTo>
                  <a:pt x="10115" y="8430"/>
                  <a:pt x="9658" y="8210"/>
                  <a:pt x="9658" y="7990"/>
                </a:cubicBezTo>
                <a:lnTo>
                  <a:pt x="9658" y="1162"/>
                </a:lnTo>
                <a:cubicBezTo>
                  <a:pt x="9658" y="518"/>
                  <a:pt x="7505" y="0"/>
                  <a:pt x="4829" y="0"/>
                </a:cubicBezTo>
                <a:lnTo>
                  <a:pt x="4829" y="0"/>
                </a:lnTo>
                <a:cubicBezTo>
                  <a:pt x="2154" y="0"/>
                  <a:pt x="0" y="518"/>
                  <a:pt x="0" y="1162"/>
                </a:cubicBezTo>
                <a:lnTo>
                  <a:pt x="0" y="20438"/>
                </a:lnTo>
                <a:cubicBezTo>
                  <a:pt x="0" y="21082"/>
                  <a:pt x="2154" y="21600"/>
                  <a:pt x="4829" y="21600"/>
                </a:cubicBezTo>
                <a:lnTo>
                  <a:pt x="4829" y="21600"/>
                </a:lnTo>
                <a:cubicBezTo>
                  <a:pt x="7505" y="21600"/>
                  <a:pt x="9658" y="21082"/>
                  <a:pt x="9658" y="20438"/>
                </a:cubicBezTo>
                <a:lnTo>
                  <a:pt x="9658" y="13610"/>
                </a:lnTo>
                <a:cubicBezTo>
                  <a:pt x="9658" y="13374"/>
                  <a:pt x="10115" y="13155"/>
                  <a:pt x="10898" y="13029"/>
                </a:cubicBezTo>
                <a:lnTo>
                  <a:pt x="19969" y="11397"/>
                </a:lnTo>
                <a:cubicBezTo>
                  <a:pt x="21600" y="11083"/>
                  <a:pt x="21600" y="10486"/>
                  <a:pt x="19969" y="10203"/>
                </a:cubicBezTo>
                <a:close/>
              </a:path>
            </a:pathLst>
          </a:custGeom>
          <a:solidFill>
            <a:srgbClr val="00206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b="1">
              <a:solidFill>
                <a:schemeClr val="bg1"/>
              </a:solidFill>
            </a:endParaRPr>
          </a:p>
        </p:txBody>
      </p:sp>
      <p:sp>
        <p:nvSpPr>
          <p:cNvPr id="65" name="Shape">
            <a:extLst>
              <a:ext uri="{FF2B5EF4-FFF2-40B4-BE49-F238E27FC236}">
                <a16:creationId xmlns:a16="http://schemas.microsoft.com/office/drawing/2014/main" id="{1F400727-2D3B-476C-A5D1-931956A233BB}"/>
              </a:ext>
            </a:extLst>
          </p:cNvPr>
          <p:cNvSpPr/>
          <p:nvPr/>
        </p:nvSpPr>
        <p:spPr>
          <a:xfrm>
            <a:off x="3624688" y="3142486"/>
            <a:ext cx="270596" cy="1007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92" h="21600" extrusionOk="0">
                <a:moveTo>
                  <a:pt x="19969" y="10203"/>
                </a:moveTo>
                <a:lnTo>
                  <a:pt x="10898" y="8571"/>
                </a:lnTo>
                <a:cubicBezTo>
                  <a:pt x="10115" y="8430"/>
                  <a:pt x="9658" y="8210"/>
                  <a:pt x="9658" y="7990"/>
                </a:cubicBezTo>
                <a:lnTo>
                  <a:pt x="9658" y="1162"/>
                </a:lnTo>
                <a:cubicBezTo>
                  <a:pt x="9658" y="518"/>
                  <a:pt x="7505" y="0"/>
                  <a:pt x="4829" y="0"/>
                </a:cubicBezTo>
                <a:lnTo>
                  <a:pt x="4829" y="0"/>
                </a:lnTo>
                <a:cubicBezTo>
                  <a:pt x="2154" y="0"/>
                  <a:pt x="0" y="518"/>
                  <a:pt x="0" y="1162"/>
                </a:cubicBezTo>
                <a:lnTo>
                  <a:pt x="0" y="20438"/>
                </a:lnTo>
                <a:cubicBezTo>
                  <a:pt x="0" y="21082"/>
                  <a:pt x="2154" y="21600"/>
                  <a:pt x="4829" y="21600"/>
                </a:cubicBezTo>
                <a:lnTo>
                  <a:pt x="4829" y="21600"/>
                </a:lnTo>
                <a:cubicBezTo>
                  <a:pt x="7505" y="21600"/>
                  <a:pt x="9658" y="21082"/>
                  <a:pt x="9658" y="20438"/>
                </a:cubicBezTo>
                <a:lnTo>
                  <a:pt x="9658" y="13610"/>
                </a:lnTo>
                <a:cubicBezTo>
                  <a:pt x="9658" y="13374"/>
                  <a:pt x="10115" y="13155"/>
                  <a:pt x="10898" y="13029"/>
                </a:cubicBezTo>
                <a:lnTo>
                  <a:pt x="19969" y="11397"/>
                </a:lnTo>
                <a:cubicBezTo>
                  <a:pt x="21600" y="11083"/>
                  <a:pt x="21600" y="10486"/>
                  <a:pt x="19969" y="10203"/>
                </a:cubicBezTo>
                <a:close/>
              </a:path>
            </a:pathLst>
          </a:custGeom>
          <a:solidFill>
            <a:srgbClr val="00206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b="1">
              <a:solidFill>
                <a:schemeClr val="bg1"/>
              </a:solidFill>
            </a:endParaRPr>
          </a:p>
        </p:txBody>
      </p:sp>
      <p:sp>
        <p:nvSpPr>
          <p:cNvPr id="66" name="Shape">
            <a:extLst>
              <a:ext uri="{FF2B5EF4-FFF2-40B4-BE49-F238E27FC236}">
                <a16:creationId xmlns:a16="http://schemas.microsoft.com/office/drawing/2014/main" id="{E554C65E-ABDA-48AC-875E-D2CAD055D0BC}"/>
              </a:ext>
            </a:extLst>
          </p:cNvPr>
          <p:cNvSpPr/>
          <p:nvPr/>
        </p:nvSpPr>
        <p:spPr>
          <a:xfrm>
            <a:off x="3616577" y="4314639"/>
            <a:ext cx="270596" cy="1007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92" h="21600" extrusionOk="0">
                <a:moveTo>
                  <a:pt x="19969" y="10203"/>
                </a:moveTo>
                <a:lnTo>
                  <a:pt x="10898" y="8571"/>
                </a:lnTo>
                <a:cubicBezTo>
                  <a:pt x="10115" y="8430"/>
                  <a:pt x="9658" y="8210"/>
                  <a:pt x="9658" y="7990"/>
                </a:cubicBezTo>
                <a:lnTo>
                  <a:pt x="9658" y="1162"/>
                </a:lnTo>
                <a:cubicBezTo>
                  <a:pt x="9658" y="518"/>
                  <a:pt x="7505" y="0"/>
                  <a:pt x="4829" y="0"/>
                </a:cubicBezTo>
                <a:lnTo>
                  <a:pt x="4829" y="0"/>
                </a:lnTo>
                <a:cubicBezTo>
                  <a:pt x="2154" y="0"/>
                  <a:pt x="0" y="518"/>
                  <a:pt x="0" y="1162"/>
                </a:cubicBezTo>
                <a:lnTo>
                  <a:pt x="0" y="20438"/>
                </a:lnTo>
                <a:cubicBezTo>
                  <a:pt x="0" y="21082"/>
                  <a:pt x="2154" y="21600"/>
                  <a:pt x="4829" y="21600"/>
                </a:cubicBezTo>
                <a:lnTo>
                  <a:pt x="4829" y="21600"/>
                </a:lnTo>
                <a:cubicBezTo>
                  <a:pt x="7505" y="21600"/>
                  <a:pt x="9658" y="21082"/>
                  <a:pt x="9658" y="20438"/>
                </a:cubicBezTo>
                <a:lnTo>
                  <a:pt x="9658" y="13610"/>
                </a:lnTo>
                <a:cubicBezTo>
                  <a:pt x="9658" y="13374"/>
                  <a:pt x="10115" y="13155"/>
                  <a:pt x="10898" y="13029"/>
                </a:cubicBezTo>
                <a:lnTo>
                  <a:pt x="19969" y="11397"/>
                </a:lnTo>
                <a:cubicBezTo>
                  <a:pt x="21600" y="11083"/>
                  <a:pt x="21600" y="10486"/>
                  <a:pt x="19969" y="10203"/>
                </a:cubicBezTo>
                <a:close/>
              </a:path>
            </a:pathLst>
          </a:custGeom>
          <a:solidFill>
            <a:srgbClr val="00206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b="1">
              <a:solidFill>
                <a:schemeClr val="bg1"/>
              </a:solidFill>
            </a:endParaRPr>
          </a:p>
        </p:txBody>
      </p:sp>
      <p:sp>
        <p:nvSpPr>
          <p:cNvPr id="67" name="Circle">
            <a:extLst>
              <a:ext uri="{FF2B5EF4-FFF2-40B4-BE49-F238E27FC236}">
                <a16:creationId xmlns:a16="http://schemas.microsoft.com/office/drawing/2014/main" id="{6EF83DC7-3741-4CB5-AC30-5F5A80430372}"/>
              </a:ext>
            </a:extLst>
          </p:cNvPr>
          <p:cNvSpPr/>
          <p:nvPr/>
        </p:nvSpPr>
        <p:spPr>
          <a:xfrm>
            <a:off x="2502908" y="5459096"/>
            <a:ext cx="993945" cy="1007312"/>
          </a:xfrm>
          <a:prstGeom prst="ellipse">
            <a:avLst/>
          </a:prstGeom>
          <a:solidFill>
            <a:srgbClr val="002060"/>
          </a:solidFill>
          <a:ln w="12700">
            <a:miter lim="400000"/>
          </a:ln>
        </p:spPr>
        <p:txBody>
          <a:bodyPr lIns="38100" tIns="38100" rIns="38100" bIns="38100" anchor="b"/>
          <a:lstStyle/>
          <a:p>
            <a:pPr algn="ctr">
              <a:defRPr sz="3000">
                <a:solidFill>
                  <a:srgbClr val="FFFFFF"/>
                </a:solidFill>
              </a:defRPr>
            </a:pPr>
            <a:endParaRPr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8" name="Imagen 67" descr="Icono&#10;&#10;Descripción generada automáticamente">
            <a:extLst>
              <a:ext uri="{FF2B5EF4-FFF2-40B4-BE49-F238E27FC236}">
                <a16:creationId xmlns:a16="http://schemas.microsoft.com/office/drawing/2014/main" id="{F2F1F86D-01C7-4179-ADAA-57B42AF615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9694" y="5622566"/>
            <a:ext cx="680371" cy="680371"/>
          </a:xfrm>
          <a:prstGeom prst="rect">
            <a:avLst/>
          </a:prstGeom>
        </p:spPr>
      </p:pic>
      <p:sp>
        <p:nvSpPr>
          <p:cNvPr id="69" name="Shape">
            <a:extLst>
              <a:ext uri="{FF2B5EF4-FFF2-40B4-BE49-F238E27FC236}">
                <a16:creationId xmlns:a16="http://schemas.microsoft.com/office/drawing/2014/main" id="{F828581D-5600-4327-9C9E-66E8A10D2D4F}"/>
              </a:ext>
            </a:extLst>
          </p:cNvPr>
          <p:cNvSpPr/>
          <p:nvPr/>
        </p:nvSpPr>
        <p:spPr>
          <a:xfrm>
            <a:off x="3628332" y="5460467"/>
            <a:ext cx="270596" cy="1007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92" h="21600" extrusionOk="0">
                <a:moveTo>
                  <a:pt x="19969" y="10203"/>
                </a:moveTo>
                <a:lnTo>
                  <a:pt x="10898" y="8571"/>
                </a:lnTo>
                <a:cubicBezTo>
                  <a:pt x="10115" y="8430"/>
                  <a:pt x="9658" y="8210"/>
                  <a:pt x="9658" y="7990"/>
                </a:cubicBezTo>
                <a:lnTo>
                  <a:pt x="9658" y="1162"/>
                </a:lnTo>
                <a:cubicBezTo>
                  <a:pt x="9658" y="518"/>
                  <a:pt x="7505" y="0"/>
                  <a:pt x="4829" y="0"/>
                </a:cubicBezTo>
                <a:lnTo>
                  <a:pt x="4829" y="0"/>
                </a:lnTo>
                <a:cubicBezTo>
                  <a:pt x="2154" y="0"/>
                  <a:pt x="0" y="518"/>
                  <a:pt x="0" y="1162"/>
                </a:cubicBezTo>
                <a:lnTo>
                  <a:pt x="0" y="20438"/>
                </a:lnTo>
                <a:cubicBezTo>
                  <a:pt x="0" y="21082"/>
                  <a:pt x="2154" y="21600"/>
                  <a:pt x="4829" y="21600"/>
                </a:cubicBezTo>
                <a:lnTo>
                  <a:pt x="4829" y="21600"/>
                </a:lnTo>
                <a:cubicBezTo>
                  <a:pt x="7505" y="21600"/>
                  <a:pt x="9658" y="21082"/>
                  <a:pt x="9658" y="20438"/>
                </a:cubicBezTo>
                <a:lnTo>
                  <a:pt x="9658" y="13610"/>
                </a:lnTo>
                <a:cubicBezTo>
                  <a:pt x="9658" y="13374"/>
                  <a:pt x="10115" y="13155"/>
                  <a:pt x="10898" y="13029"/>
                </a:cubicBezTo>
                <a:lnTo>
                  <a:pt x="19969" y="11397"/>
                </a:lnTo>
                <a:cubicBezTo>
                  <a:pt x="21600" y="11083"/>
                  <a:pt x="21600" y="10486"/>
                  <a:pt x="19969" y="10203"/>
                </a:cubicBezTo>
                <a:close/>
              </a:path>
            </a:pathLst>
          </a:custGeom>
          <a:solidFill>
            <a:srgbClr val="00206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b="1">
              <a:solidFill>
                <a:schemeClr val="bg1"/>
              </a:solidFill>
            </a:endParaRPr>
          </a:p>
        </p:txBody>
      </p:sp>
      <p:pic>
        <p:nvPicPr>
          <p:cNvPr id="74" name="Imagen 73">
            <a:extLst>
              <a:ext uri="{FF2B5EF4-FFF2-40B4-BE49-F238E27FC236}">
                <a16:creationId xmlns:a16="http://schemas.microsoft.com/office/drawing/2014/main" id="{B7F376F4-D7C9-41B0-92A1-1DB74EBBBF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137" y="1190130"/>
            <a:ext cx="767901" cy="767901"/>
          </a:xfrm>
          <a:prstGeom prst="rect">
            <a:avLst/>
          </a:prstGeom>
        </p:spPr>
      </p:pic>
      <p:grpSp>
        <p:nvGrpSpPr>
          <p:cNvPr id="75" name="Grupo 74">
            <a:extLst>
              <a:ext uri="{FF2B5EF4-FFF2-40B4-BE49-F238E27FC236}">
                <a16:creationId xmlns:a16="http://schemas.microsoft.com/office/drawing/2014/main" id="{BE743B04-2213-455B-91AF-9D2B6E03B188}"/>
              </a:ext>
            </a:extLst>
          </p:cNvPr>
          <p:cNvGrpSpPr/>
          <p:nvPr/>
        </p:nvGrpSpPr>
        <p:grpSpPr>
          <a:xfrm>
            <a:off x="8589309" y="2141648"/>
            <a:ext cx="3410907" cy="1106409"/>
            <a:chOff x="6719918" y="656165"/>
            <a:chExt cx="4410082" cy="852478"/>
          </a:xfrm>
          <a:solidFill>
            <a:srgbClr val="FFFF00"/>
          </a:solidFill>
        </p:grpSpPr>
        <p:sp>
          <p:nvSpPr>
            <p:cNvPr id="76" name="Rectangle: Rounded Corners 9">
              <a:extLst>
                <a:ext uri="{FF2B5EF4-FFF2-40B4-BE49-F238E27FC236}">
                  <a16:creationId xmlns:a16="http://schemas.microsoft.com/office/drawing/2014/main" id="{49B15885-6C51-408B-9826-830FAD5CD820}"/>
                </a:ext>
              </a:extLst>
            </p:cNvPr>
            <p:cNvSpPr/>
            <p:nvPr/>
          </p:nvSpPr>
          <p:spPr>
            <a:xfrm>
              <a:off x="6719918" y="656165"/>
              <a:ext cx="4410082" cy="85247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77" name="TextBox 52">
              <a:extLst>
                <a:ext uri="{FF2B5EF4-FFF2-40B4-BE49-F238E27FC236}">
                  <a16:creationId xmlns:a16="http://schemas.microsoft.com/office/drawing/2014/main" id="{C5969853-6069-4F69-9FA4-3A652C385C1A}"/>
                </a:ext>
              </a:extLst>
            </p:cNvPr>
            <p:cNvSpPr txBox="1"/>
            <p:nvPr/>
          </p:nvSpPr>
          <p:spPr>
            <a:xfrm>
              <a:off x="6986534" y="758411"/>
              <a:ext cx="3912674" cy="643064"/>
            </a:xfrm>
            <a:prstGeom prst="rect">
              <a:avLst/>
            </a:prstGeom>
            <a:grpFill/>
          </p:spPr>
          <p:txBody>
            <a:bodyPr wrap="square" lIns="0" rIns="0" rtlCol="0" anchor="b">
              <a:spAutoFit/>
            </a:bodyPr>
            <a:lstStyle/>
            <a:p>
              <a:pPr algn="just"/>
              <a:r>
                <a:rPr lang="es-EC" sz="1600" b="1" noProof="1">
                  <a:solidFill>
                    <a:srgbClr val="002060"/>
                  </a:solidFill>
                  <a:latin typeface="Century Gothic" panose="020B0502020202020204" pitchFamily="34" charset="0"/>
                </a:rPr>
                <a:t>EMGIRS y EPMMOP gestionan y adecuan nuevos lugares para desalojo de material</a:t>
              </a:r>
              <a:endParaRPr lang="en-US" sz="1600" b="1" noProof="1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78" name="Imagen 24" descr="Excavadora">
            <a:extLst>
              <a:ext uri="{FF2B5EF4-FFF2-40B4-BE49-F238E27FC236}">
                <a16:creationId xmlns:a16="http://schemas.microsoft.com/office/drawing/2014/main" id="{6EA398BE-A6BD-455A-8339-225D3F70C3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6420" y="1728525"/>
            <a:ext cx="1077118" cy="1088161"/>
          </a:xfrm>
          <a:prstGeom prst="rect">
            <a:avLst/>
          </a:prstGeom>
        </p:spPr>
      </p:pic>
      <p:sp>
        <p:nvSpPr>
          <p:cNvPr id="79" name="CuadroTexto 78">
            <a:extLst>
              <a:ext uri="{FF2B5EF4-FFF2-40B4-BE49-F238E27FC236}">
                <a16:creationId xmlns:a16="http://schemas.microsoft.com/office/drawing/2014/main" id="{EEAB3BAD-A2C9-44A6-8767-BFD26339C354}"/>
              </a:ext>
            </a:extLst>
          </p:cNvPr>
          <p:cNvSpPr txBox="1"/>
          <p:nvPr/>
        </p:nvSpPr>
        <p:spPr>
          <a:xfrm>
            <a:off x="53289" y="3017595"/>
            <a:ext cx="222445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>
                <a:solidFill>
                  <a:schemeClr val="bg1"/>
                </a:solidFill>
                <a:latin typeface="+mj-lt"/>
              </a:rPr>
              <a:t>Convenio Interinstitucional EPMMOP-EMGIRS</a:t>
            </a:r>
          </a:p>
          <a:p>
            <a:pPr algn="ctr"/>
            <a:endParaRPr lang="es-EC" sz="2000" b="1" dirty="0">
              <a:solidFill>
                <a:schemeClr val="bg1"/>
              </a:solidFill>
              <a:latin typeface="+mj-lt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s-EC" sz="1600" dirty="0">
                <a:solidFill>
                  <a:schemeClr val="bg1"/>
                </a:solidFill>
                <a:latin typeface="+mj-lt"/>
              </a:rPr>
              <a:t>Construcción Cubeto 10</a:t>
            </a:r>
          </a:p>
          <a:p>
            <a:pPr algn="ctr"/>
            <a:endParaRPr lang="es-EC" sz="2000" b="1" dirty="0">
              <a:solidFill>
                <a:schemeClr val="bg1"/>
              </a:solidFill>
              <a:latin typeface="+mj-lt"/>
            </a:endParaRPr>
          </a:p>
          <a:p>
            <a:pPr algn="ctr"/>
            <a:endParaRPr lang="es-EC" sz="20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95519" y="3432393"/>
            <a:ext cx="2970545" cy="192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6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a 18">
            <a:extLst>
              <a:ext uri="{FF2B5EF4-FFF2-40B4-BE49-F238E27FC236}">
                <a16:creationId xmlns:a16="http://schemas.microsoft.com/office/drawing/2014/main" id="{28A44ADA-DF3F-4AA8-AD61-FA45D17118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018533"/>
              </p:ext>
            </p:extLst>
          </p:nvPr>
        </p:nvGraphicFramePr>
        <p:xfrm>
          <a:off x="2451145" y="1682975"/>
          <a:ext cx="4687592" cy="47548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05459">
                  <a:extLst>
                    <a:ext uri="{9D8B030D-6E8A-4147-A177-3AD203B41FA5}">
                      <a16:colId xmlns:a16="http://schemas.microsoft.com/office/drawing/2014/main" val="723386526"/>
                    </a:ext>
                  </a:extLst>
                </a:gridCol>
                <a:gridCol w="3782133">
                  <a:extLst>
                    <a:ext uri="{9D8B030D-6E8A-4147-A177-3AD203B41FA5}">
                      <a16:colId xmlns:a16="http://schemas.microsoft.com/office/drawing/2014/main" val="3696761740"/>
                    </a:ext>
                  </a:extLst>
                </a:gridCol>
              </a:tblGrid>
              <a:tr h="4048874"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Retiro de adoquines, </a:t>
                      </a:r>
                      <a:endParaRPr lang="es-EC" sz="1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Retiro de postes y tendido eléctrico,</a:t>
                      </a:r>
                      <a:endParaRPr lang="es-EC" sz="1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Retiro de árboles y vegetación, </a:t>
                      </a:r>
                      <a:endParaRPr lang="es-EC" sz="1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Replanteo del proyecto, </a:t>
                      </a:r>
                      <a:endParaRPr lang="es-EC" sz="1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Instalación de campamento,</a:t>
                      </a:r>
                      <a:endParaRPr lang="es-EC" sz="1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Construcción de piscina para evacuación de lixiviados,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EMGIRS realiza trabajos de drenaje de lixiviados y liberación de las piscinas Nro. 12, 13 y 14 que se encuentran en el área de influencia de excavación para el Cubeto 10. 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8708998"/>
                  </a:ext>
                </a:extLst>
              </a:tr>
            </a:tbl>
          </a:graphicData>
        </a:graphic>
      </p:graphicFrame>
      <p:pic>
        <p:nvPicPr>
          <p:cNvPr id="8" name="Gráfico 7">
            <a:extLst>
              <a:ext uri="{FF2B5EF4-FFF2-40B4-BE49-F238E27FC236}">
                <a16:creationId xmlns:a16="http://schemas.microsoft.com/office/drawing/2014/main" id="{CA36694E-335D-4947-B8EB-F2B69A4D68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48072" y="6111015"/>
            <a:ext cx="2055135" cy="603534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9D193B15-FA38-4001-9B4F-CE3E9C390D88}"/>
              </a:ext>
            </a:extLst>
          </p:cNvPr>
          <p:cNvSpPr/>
          <p:nvPr/>
        </p:nvSpPr>
        <p:spPr>
          <a:xfrm>
            <a:off x="7762992" y="584565"/>
            <a:ext cx="4508264" cy="793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s-ES" sz="2400" b="1" dirty="0">
                <a:solidFill>
                  <a:schemeClr val="bg1"/>
                </a:solidFill>
                <a:cs typeface="Arial" panose="020B0604020202020204" pitchFamily="34" charset="0"/>
              </a:rPr>
              <a:t>M</a:t>
            </a:r>
            <a:r>
              <a:rPr lang="es-EC" sz="2400" b="1" dirty="0">
                <a:solidFill>
                  <a:schemeClr val="bg1"/>
                </a:solidFill>
                <a:cs typeface="Arial" panose="020B0604020202020204" pitchFamily="34" charset="0"/>
              </a:rPr>
              <a:t>OVILIDAD</a:t>
            </a:r>
          </a:p>
        </p:txBody>
      </p:sp>
      <p:sp>
        <p:nvSpPr>
          <p:cNvPr id="3" name="Rectángulo 2"/>
          <p:cNvSpPr/>
          <p:nvPr/>
        </p:nvSpPr>
        <p:spPr>
          <a:xfrm>
            <a:off x="8744604" y="1082810"/>
            <a:ext cx="31586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algn="just"/>
            <a:r>
              <a:rPr lang="es-ES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Firma de acta de inicio de obras: </a:t>
            </a:r>
            <a:r>
              <a:rPr lang="es-ES" b="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16 de octubre de 2020 con un plazo de 90 días.</a:t>
            </a:r>
            <a:endParaRPr lang="es-EC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3394247-022D-42C6-AE79-0B58752A06F0}"/>
              </a:ext>
            </a:extLst>
          </p:cNvPr>
          <p:cNvSpPr/>
          <p:nvPr/>
        </p:nvSpPr>
        <p:spPr>
          <a:xfrm>
            <a:off x="7071733" y="2337323"/>
            <a:ext cx="4728503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4660" algn="just">
              <a:spcAft>
                <a:spcPts val="0"/>
              </a:spcAft>
            </a:pPr>
            <a:r>
              <a:rPr lang="es-ES" sz="16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Avance General Cubeto: 43 % - Información EMGIRS</a:t>
            </a:r>
            <a:endParaRPr lang="es-EC" sz="1600" dirty="0"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algn="just">
              <a:spcAft>
                <a:spcPts val="0"/>
              </a:spcAft>
            </a:pPr>
            <a:r>
              <a:rPr lang="es-EC" sz="16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457200" algn="just">
              <a:spcAft>
                <a:spcPts val="0"/>
              </a:spcAft>
            </a:pPr>
            <a:r>
              <a:rPr lang="es-EC" sz="16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 registra un avance aproximado del 16% (rubro de excavación), el mismo que está conforme al cronograma valorado aprobado por EMGIRS. </a:t>
            </a:r>
          </a:p>
          <a:p>
            <a:pPr marL="457200" algn="just">
              <a:spcAft>
                <a:spcPts val="0"/>
              </a:spcAft>
            </a:pPr>
            <a:r>
              <a:rPr lang="es-EC" sz="14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Corte: 16 de noviembre de 2020</a:t>
            </a:r>
          </a:p>
          <a:p>
            <a:pPr>
              <a:spcAft>
                <a:spcPts val="0"/>
              </a:spcAft>
            </a:pPr>
            <a:r>
              <a:rPr lang="es-ES" sz="1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 </a:t>
            </a:r>
            <a:endParaRPr lang="es-EC" sz="16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2" name="Google Shape;120;p4">
            <a:extLst>
              <a:ext uri="{FF2B5EF4-FFF2-40B4-BE49-F238E27FC236}">
                <a16:creationId xmlns:a16="http://schemas.microsoft.com/office/drawing/2014/main" id="{E3589F00-E604-4862-B641-A47989BFEE9A}"/>
              </a:ext>
            </a:extLst>
          </p:cNvPr>
          <p:cNvSpPr txBox="1"/>
          <p:nvPr/>
        </p:nvSpPr>
        <p:spPr>
          <a:xfrm>
            <a:off x="6056594" y="279367"/>
            <a:ext cx="7582955" cy="4616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s-EC" sz="2400" b="1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EJECUCIÓN DE OBRA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90043172-FE4A-4E6A-BD2B-9743F3BCF83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209" t="28792" r="13592"/>
          <a:stretch/>
        </p:blipFill>
        <p:spPr>
          <a:xfrm>
            <a:off x="7688941" y="4333874"/>
            <a:ext cx="2055135" cy="181041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3A26174-0736-41EA-BED2-BE505D14A7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8072" y="4333874"/>
            <a:ext cx="1906023" cy="1794718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81BAE200-BB33-454C-ADBE-B4FF9592B4C1}"/>
              </a:ext>
            </a:extLst>
          </p:cNvPr>
          <p:cNvSpPr txBox="1"/>
          <p:nvPr/>
        </p:nvSpPr>
        <p:spPr>
          <a:xfrm>
            <a:off x="2213165" y="782167"/>
            <a:ext cx="47468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0510" algn="just">
              <a:spcAft>
                <a:spcPts val="0"/>
              </a:spcAft>
            </a:pPr>
            <a:r>
              <a:rPr lang="es-EC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Desde el 26 de agosto hasta el 15 de octubre se realizaron trabajos como:</a:t>
            </a:r>
          </a:p>
        </p:txBody>
      </p:sp>
      <p:pic>
        <p:nvPicPr>
          <p:cNvPr id="5" name="Gráfico 4" descr="Herramientas de minería">
            <a:extLst>
              <a:ext uri="{FF2B5EF4-FFF2-40B4-BE49-F238E27FC236}">
                <a16:creationId xmlns:a16="http://schemas.microsoft.com/office/drawing/2014/main" id="{BD40B073-F604-441C-8F41-9970A75C111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40200" y="2191928"/>
            <a:ext cx="767901" cy="767901"/>
          </a:xfrm>
          <a:prstGeom prst="rect">
            <a:avLst/>
          </a:prstGeom>
        </p:spPr>
      </p:pic>
      <p:pic>
        <p:nvPicPr>
          <p:cNvPr id="16" name="Imagen 24" descr="Excavadora">
            <a:extLst>
              <a:ext uri="{FF2B5EF4-FFF2-40B4-BE49-F238E27FC236}">
                <a16:creationId xmlns:a16="http://schemas.microsoft.com/office/drawing/2014/main" id="{FB671CEC-5610-45BE-9BC4-3CBF80B953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423749" y="3098350"/>
            <a:ext cx="1003316" cy="1013603"/>
          </a:xfrm>
          <a:prstGeom prst="rect">
            <a:avLst/>
          </a:prstGeom>
        </p:spPr>
      </p:pic>
      <p:pic>
        <p:nvPicPr>
          <p:cNvPr id="24" name="Gráfico 23" descr="Camión volquete">
            <a:extLst>
              <a:ext uri="{FF2B5EF4-FFF2-40B4-BE49-F238E27FC236}">
                <a16:creationId xmlns:a16="http://schemas.microsoft.com/office/drawing/2014/main" id="{22CD65F8-56C4-4123-A2C7-3AA626086AA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466950" y="4333874"/>
            <a:ext cx="841151" cy="841151"/>
          </a:xfrm>
          <a:prstGeom prst="rect">
            <a:avLst/>
          </a:prstGeom>
        </p:spPr>
      </p:pic>
      <p:pic>
        <p:nvPicPr>
          <p:cNvPr id="26" name="Gráfico 25" descr="Obreros de la construcción">
            <a:extLst>
              <a:ext uri="{FF2B5EF4-FFF2-40B4-BE49-F238E27FC236}">
                <a16:creationId xmlns:a16="http://schemas.microsoft.com/office/drawing/2014/main" id="{C5CEBD8A-2286-4E4F-89B1-F8084751443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391843" y="5349240"/>
            <a:ext cx="914400" cy="914400"/>
          </a:xfrm>
          <a:prstGeom prst="rect">
            <a:avLst/>
          </a:prstGeom>
        </p:spPr>
      </p:pic>
      <p:sp>
        <p:nvSpPr>
          <p:cNvPr id="28" name="Shape">
            <a:extLst>
              <a:ext uri="{FF2B5EF4-FFF2-40B4-BE49-F238E27FC236}">
                <a16:creationId xmlns:a16="http://schemas.microsoft.com/office/drawing/2014/main" id="{C64793ED-3511-49A0-AD0C-9305803A1D28}"/>
              </a:ext>
            </a:extLst>
          </p:cNvPr>
          <p:cNvSpPr/>
          <p:nvPr/>
        </p:nvSpPr>
        <p:spPr>
          <a:xfrm>
            <a:off x="8609306" y="1075534"/>
            <a:ext cx="270596" cy="1007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92" h="21600" extrusionOk="0">
                <a:moveTo>
                  <a:pt x="19969" y="10203"/>
                </a:moveTo>
                <a:lnTo>
                  <a:pt x="10898" y="8571"/>
                </a:lnTo>
                <a:cubicBezTo>
                  <a:pt x="10115" y="8430"/>
                  <a:pt x="9658" y="8210"/>
                  <a:pt x="9658" y="7990"/>
                </a:cubicBezTo>
                <a:lnTo>
                  <a:pt x="9658" y="1162"/>
                </a:lnTo>
                <a:cubicBezTo>
                  <a:pt x="9658" y="518"/>
                  <a:pt x="7505" y="0"/>
                  <a:pt x="4829" y="0"/>
                </a:cubicBezTo>
                <a:lnTo>
                  <a:pt x="4829" y="0"/>
                </a:lnTo>
                <a:cubicBezTo>
                  <a:pt x="2154" y="0"/>
                  <a:pt x="0" y="518"/>
                  <a:pt x="0" y="1162"/>
                </a:cubicBezTo>
                <a:lnTo>
                  <a:pt x="0" y="20438"/>
                </a:lnTo>
                <a:cubicBezTo>
                  <a:pt x="0" y="21082"/>
                  <a:pt x="2154" y="21600"/>
                  <a:pt x="4829" y="21600"/>
                </a:cubicBezTo>
                <a:lnTo>
                  <a:pt x="4829" y="21600"/>
                </a:lnTo>
                <a:cubicBezTo>
                  <a:pt x="7505" y="21600"/>
                  <a:pt x="9658" y="21082"/>
                  <a:pt x="9658" y="20438"/>
                </a:cubicBezTo>
                <a:lnTo>
                  <a:pt x="9658" y="13610"/>
                </a:lnTo>
                <a:cubicBezTo>
                  <a:pt x="9658" y="13374"/>
                  <a:pt x="10115" y="13155"/>
                  <a:pt x="10898" y="13029"/>
                </a:cubicBezTo>
                <a:lnTo>
                  <a:pt x="19969" y="11397"/>
                </a:lnTo>
                <a:cubicBezTo>
                  <a:pt x="21600" y="11083"/>
                  <a:pt x="21600" y="10486"/>
                  <a:pt x="19969" y="10203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b="1">
              <a:solidFill>
                <a:schemeClr val="bg1"/>
              </a:solidFill>
            </a:endParaRPr>
          </a:p>
        </p:txBody>
      </p:sp>
      <p:sp>
        <p:nvSpPr>
          <p:cNvPr id="29" name="Circle">
            <a:extLst>
              <a:ext uri="{FF2B5EF4-FFF2-40B4-BE49-F238E27FC236}">
                <a16:creationId xmlns:a16="http://schemas.microsoft.com/office/drawing/2014/main" id="{75DF6643-D0D9-4F57-AC3D-36790451A4AA}"/>
              </a:ext>
            </a:extLst>
          </p:cNvPr>
          <p:cNvSpPr/>
          <p:nvPr/>
        </p:nvSpPr>
        <p:spPr>
          <a:xfrm>
            <a:off x="7458574" y="1075534"/>
            <a:ext cx="993945" cy="1007312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b"/>
          <a:lstStyle/>
          <a:p>
            <a:pPr algn="ctr">
              <a:defRPr sz="3000">
                <a:solidFill>
                  <a:srgbClr val="FFFFFF"/>
                </a:solidFill>
              </a:defRPr>
            </a:pPr>
            <a:endParaRPr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" name="Imagen 29" descr="Icono&#10;&#10;Descripción generada automáticamente">
            <a:extLst>
              <a:ext uri="{FF2B5EF4-FFF2-40B4-BE49-F238E27FC236}">
                <a16:creationId xmlns:a16="http://schemas.microsoft.com/office/drawing/2014/main" id="{4D818F5A-BD07-458A-BD74-3DDC49E3993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15360" y="1239004"/>
            <a:ext cx="680371" cy="680371"/>
          </a:xfrm>
          <a:prstGeom prst="rect">
            <a:avLst/>
          </a:prstGeom>
          <a:solidFill>
            <a:schemeClr val="accent6"/>
          </a:solidFill>
        </p:spPr>
      </p:pic>
      <p:pic>
        <p:nvPicPr>
          <p:cNvPr id="31" name="Imagen 24" descr="Excavadora">
            <a:extLst>
              <a:ext uri="{FF2B5EF4-FFF2-40B4-BE49-F238E27FC236}">
                <a16:creationId xmlns:a16="http://schemas.microsoft.com/office/drawing/2014/main" id="{3CC9211F-292A-4C5F-A603-E45E83AAC98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46420" y="1728525"/>
            <a:ext cx="1077118" cy="1088161"/>
          </a:xfrm>
          <a:prstGeom prst="rect">
            <a:avLst/>
          </a:prstGeom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id="{4A5F71D9-3398-4769-BF2C-527289246CB5}"/>
              </a:ext>
            </a:extLst>
          </p:cNvPr>
          <p:cNvSpPr txBox="1"/>
          <p:nvPr/>
        </p:nvSpPr>
        <p:spPr>
          <a:xfrm>
            <a:off x="53289" y="3017595"/>
            <a:ext cx="222445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>
                <a:solidFill>
                  <a:schemeClr val="bg1"/>
                </a:solidFill>
                <a:latin typeface="+mj-lt"/>
              </a:rPr>
              <a:t>Convenio Interinstitucional EPMMOP-EMGIRS</a:t>
            </a:r>
          </a:p>
          <a:p>
            <a:pPr algn="ctr"/>
            <a:endParaRPr lang="es-EC" sz="2000" b="1" dirty="0">
              <a:solidFill>
                <a:schemeClr val="bg1"/>
              </a:solidFill>
              <a:latin typeface="+mj-lt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s-EC" sz="1600" dirty="0">
                <a:solidFill>
                  <a:schemeClr val="bg1"/>
                </a:solidFill>
                <a:latin typeface="+mj-lt"/>
              </a:rPr>
              <a:t>Construcción Cubeto 10</a:t>
            </a:r>
          </a:p>
          <a:p>
            <a:pPr algn="ctr"/>
            <a:endParaRPr lang="es-EC" sz="2000" b="1" dirty="0">
              <a:solidFill>
                <a:schemeClr val="bg1"/>
              </a:solidFill>
              <a:latin typeface="+mj-lt"/>
            </a:endParaRPr>
          </a:p>
          <a:p>
            <a:pPr algn="ctr"/>
            <a:endParaRPr lang="es-EC" sz="20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85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n 39">
            <a:extLst>
              <a:ext uri="{FF2B5EF4-FFF2-40B4-BE49-F238E27FC236}">
                <a16:creationId xmlns:a16="http://schemas.microsoft.com/office/drawing/2014/main" id="{F939CBF1-714E-4DD1-B04A-270F9D3ADE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" y="0"/>
            <a:ext cx="12192000" cy="6858000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CA36694E-335D-4947-B8EB-F2B69A4D68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48072" y="6111015"/>
            <a:ext cx="2055135" cy="603534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9D193B15-FA38-4001-9B4F-CE3E9C390D88}"/>
              </a:ext>
            </a:extLst>
          </p:cNvPr>
          <p:cNvSpPr/>
          <p:nvPr/>
        </p:nvSpPr>
        <p:spPr>
          <a:xfrm>
            <a:off x="7762992" y="584565"/>
            <a:ext cx="4508264" cy="793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s-ES" sz="2400" b="1" dirty="0">
                <a:solidFill>
                  <a:schemeClr val="bg1"/>
                </a:solidFill>
                <a:cs typeface="Arial" panose="020B0604020202020204" pitchFamily="34" charset="0"/>
              </a:rPr>
              <a:t>M</a:t>
            </a:r>
            <a:r>
              <a:rPr lang="es-EC" sz="2400" b="1" dirty="0">
                <a:solidFill>
                  <a:schemeClr val="bg1"/>
                </a:solidFill>
                <a:cs typeface="Arial" panose="020B0604020202020204" pitchFamily="34" charset="0"/>
              </a:rPr>
              <a:t>OVILIDAD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0984948"/>
              </p:ext>
            </p:extLst>
          </p:nvPr>
        </p:nvGraphicFramePr>
        <p:xfrm>
          <a:off x="2836669" y="1888594"/>
          <a:ext cx="8252941" cy="38958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93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86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73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91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84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27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Detalle del CPC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Tipo de compra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Detalle del Producto / Descripción de la Contratación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Costo Unitario sin IVA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96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ALQUILER DE EQUIPO CAMINERO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SERVICIOS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ALQUILER DE EQUIPO CAMINERO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 $     682,000.00 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7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AGREGADOS PETREOS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BIENES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ADQUISICION DE MATERIALES PETREOS Y ARENA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 $     180,000.00 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02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3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GEOMEMBRANA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BIENES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ADQUISICION DE GEOMEMBRANA INCLUYE INSTALACION Y TERMO SELLADO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 $     436,000.00 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91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4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TUBERIA DE POLIETILENO DE ALTA DENSIDAD PARA ALCANTARILLADO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BIENES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ADQUISICION DE TUBERIA HDPE PERFORADA DE ALTA DENSIDAD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 $     250,000.00 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02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5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TUBERIA DE HORMIGON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BIENES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ADQUISICIÓN DE “MANHOLE DE HORMIGÓN ARMADO”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 $       37,000.00 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90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6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HORMIGON PREMEZCLADO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BIENES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ADQUISICION DE HORMIGON PREMEZCLADO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 $       15,000.00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672791" y="1026820"/>
            <a:ext cx="8580697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6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la fecha se ejecutan 6 procesos de contratación pública, en base a la LOSNCP y su reglamento</a:t>
            </a:r>
            <a:endParaRPr kumimoji="0" lang="es-EC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Imagen 24" descr="Excavadora">
            <a:extLst>
              <a:ext uri="{FF2B5EF4-FFF2-40B4-BE49-F238E27FC236}">
                <a16:creationId xmlns:a16="http://schemas.microsoft.com/office/drawing/2014/main" id="{13C46C76-A617-4545-9447-928CFF8654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6420" y="1728525"/>
            <a:ext cx="1077118" cy="1088161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71FF0000-9FD4-4F59-A949-975BB8BED4FD}"/>
              </a:ext>
            </a:extLst>
          </p:cNvPr>
          <p:cNvSpPr txBox="1"/>
          <p:nvPr/>
        </p:nvSpPr>
        <p:spPr>
          <a:xfrm>
            <a:off x="53289" y="3017595"/>
            <a:ext cx="222445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>
                <a:solidFill>
                  <a:schemeClr val="bg1"/>
                </a:solidFill>
                <a:latin typeface="+mj-lt"/>
              </a:rPr>
              <a:t>Convenio Interinstitucional EPMMOP-EMGIRS</a:t>
            </a:r>
          </a:p>
          <a:p>
            <a:pPr algn="ctr"/>
            <a:endParaRPr lang="es-EC" sz="2000" b="1" dirty="0">
              <a:solidFill>
                <a:schemeClr val="bg1"/>
              </a:solidFill>
              <a:latin typeface="+mj-lt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s-EC" sz="1600" dirty="0">
                <a:solidFill>
                  <a:schemeClr val="bg1"/>
                </a:solidFill>
                <a:latin typeface="+mj-lt"/>
              </a:rPr>
              <a:t>Construcción Cubeto 10</a:t>
            </a:r>
          </a:p>
          <a:p>
            <a:pPr algn="ctr"/>
            <a:endParaRPr lang="es-EC" sz="2000" b="1" dirty="0">
              <a:solidFill>
                <a:schemeClr val="bg1"/>
              </a:solidFill>
              <a:latin typeface="+mj-lt"/>
            </a:endParaRPr>
          </a:p>
          <a:p>
            <a:pPr algn="ctr"/>
            <a:endParaRPr lang="es-EC" sz="20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Google Shape;120;p4">
            <a:extLst>
              <a:ext uri="{FF2B5EF4-FFF2-40B4-BE49-F238E27FC236}">
                <a16:creationId xmlns:a16="http://schemas.microsoft.com/office/drawing/2014/main" id="{11239D47-CFD0-461D-B0CA-B0A51D298EDC}"/>
              </a:ext>
            </a:extLst>
          </p:cNvPr>
          <p:cNvSpPr txBox="1"/>
          <p:nvPr/>
        </p:nvSpPr>
        <p:spPr>
          <a:xfrm>
            <a:off x="6503246" y="365121"/>
            <a:ext cx="6021263" cy="4616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s-EC" sz="2400" b="1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PROCESOS CONTRATADOS</a:t>
            </a:r>
          </a:p>
        </p:txBody>
      </p:sp>
    </p:spTree>
    <p:extLst>
      <p:ext uri="{BB962C8B-B14F-4D97-AF65-F5344CB8AC3E}">
        <p14:creationId xmlns:p14="http://schemas.microsoft.com/office/powerpoint/2010/main" val="366686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20818" b="27182"/>
          <a:stretch/>
        </p:blipFill>
        <p:spPr>
          <a:xfrm>
            <a:off x="4790240" y="2637483"/>
            <a:ext cx="3912582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21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3474</TotalTime>
  <Words>456</Words>
  <Application>Microsoft Office PowerPoint</Application>
  <PresentationFormat>Panorámica</PresentationFormat>
  <Paragraphs>91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Symbol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</dc:creator>
  <cp:lastModifiedBy>Patricia Gioconda Pacheco Tituaña</cp:lastModifiedBy>
  <cp:revision>1341</cp:revision>
  <dcterms:created xsi:type="dcterms:W3CDTF">2020-08-21T13:01:48Z</dcterms:created>
  <dcterms:modified xsi:type="dcterms:W3CDTF">2020-12-08T14:11:30Z</dcterms:modified>
</cp:coreProperties>
</file>