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521" r:id="rId3"/>
    <p:sldId id="524" r:id="rId4"/>
    <p:sldId id="535" r:id="rId5"/>
    <p:sldId id="529" r:id="rId6"/>
    <p:sldId id="530" r:id="rId7"/>
    <p:sldId id="532" r:id="rId8"/>
    <p:sldId id="533" r:id="rId9"/>
    <p:sldId id="53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6" autoAdjust="0"/>
    <p:restoredTop sz="94671" autoAdjust="0"/>
  </p:normalViewPr>
  <p:slideViewPr>
    <p:cSldViewPr>
      <p:cViewPr varScale="1">
        <p:scale>
          <a:sx n="68" d="100"/>
          <a:sy n="68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9D9E6-E17B-480E-94BB-66D64C36A6DB}" type="datetimeFigureOut">
              <a:rPr lang="es-ES" smtClean="0"/>
              <a:t>04/12/2020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8BF13-90F8-4906-8584-29315B13D86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013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4/12/2020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4426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4/12/2020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8540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4/12/2020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3783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4/12/2020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273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4/12/2020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3526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4/12/2020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6795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4/12/2020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5677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4/12/2020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336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4/12/2020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7547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4/12/2020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608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4/12/2020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631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E768-617E-41B8-8041-E6AADB3A7A33}" type="datetimeFigureOut">
              <a:rPr lang="es-EC" smtClean="0"/>
              <a:t>4/12/2020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507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7" y="1177975"/>
            <a:ext cx="6902880" cy="347516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7524" y="4793147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INFORME DE PARTICIPACIÓN CIUDADANA DEL PROCESO DE DELIMITACIÓN DE BARRIOS Y SECTORES DEL DISTRITRO METROPOLITANO DE QUITO </a:t>
            </a:r>
            <a:endParaRPr lang="es-EC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3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83617"/>
            <a:ext cx="7165542" cy="702648"/>
          </a:xfrm>
        </p:spPr>
        <p:txBody>
          <a:bodyPr>
            <a:noAutofit/>
          </a:bodyPr>
          <a:lstStyle/>
          <a:p>
            <a:r>
              <a:rPr lang="es-MX" sz="2500" b="1" dirty="0">
                <a:solidFill>
                  <a:schemeClr val="tx2"/>
                </a:solidFill>
              </a:rPr>
              <a:t>DESARROLLO DEL PROCESO DE SOCIALIZACIÓN DE LA DELIMITACIÓN DE LOS BARRIOS </a:t>
            </a:r>
            <a:endParaRPr lang="es-EC" sz="25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6768752" cy="4392488"/>
          </a:xfrm>
          <a:noFill/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C" sz="2000" dirty="0"/>
              <a:t>Proceso </a:t>
            </a:r>
            <a:r>
              <a:rPr lang="es-MX" sz="2000" dirty="0"/>
              <a:t>coordinado con las Direcciones de Territorio y Gestión Participativa del Desarrollo de las ocho (8) Administraciones Zonales y la Administración Especial Turística La Mariscal.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C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000" dirty="0"/>
              <a:t>Proceso socializado en las </a:t>
            </a:r>
            <a:r>
              <a:rPr lang="es-MX" sz="2000" dirty="0"/>
              <a:t>65 parroquias urbanas y rurales que componen el Distrito Metropolitano de Quito.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MX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/>
              <a:t>Utilización de cronogramas de trabajo que permitan alcanzar la participación mayoritaria de los actores sociales, culturales, dirigentes del sector, Asambleístas del Distrito Metropolitano de Quito, líderes, lideresas y presidentes de los GADS parroquiales</a:t>
            </a:r>
            <a:endParaRPr lang="es-EC" sz="2000" dirty="0"/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1487" y="1807654"/>
            <a:ext cx="1687632" cy="38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83617"/>
            <a:ext cx="7165542" cy="702648"/>
          </a:xfrm>
        </p:spPr>
        <p:txBody>
          <a:bodyPr>
            <a:noAutofit/>
          </a:bodyPr>
          <a:lstStyle/>
          <a:p>
            <a:r>
              <a:rPr lang="es-MX" sz="2500" b="1" dirty="0">
                <a:solidFill>
                  <a:schemeClr val="tx2"/>
                </a:solidFill>
              </a:rPr>
              <a:t>DESARROLLO DEL PROCESO DE SOCIALIZACIÓN DE LA DELIMITACIÓN DE LOS BARRIOS </a:t>
            </a:r>
            <a:endParaRPr lang="es-EC" sz="25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2093843"/>
          </a:xfrm>
          <a:noFill/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/>
              <a:t>En el año 2019, se convocó a reuniones presenciales a los actores sociales, culturales, dirigentes del sector, Asambleístas del Distrito Metropolitano de Quito, líderes, lideresas y presidentes de los GADS parroquiales.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MX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/>
              <a:t>A partir de la declaratoria de emergencia por la pandemia del COVID 19, la socialización se convocó por medios digitales </a:t>
            </a:r>
            <a:endParaRPr lang="es-EC" sz="2000" dirty="0"/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1C2291A-97E4-4593-B55C-FDA5E9EB0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50187"/>
            <a:ext cx="3790577" cy="20938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16F59B-34B4-441D-B5D2-41A1F4314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58" y="3848151"/>
            <a:ext cx="2406524" cy="242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83617"/>
            <a:ext cx="7165542" cy="702648"/>
          </a:xfrm>
        </p:spPr>
        <p:txBody>
          <a:bodyPr>
            <a:noAutofit/>
          </a:bodyPr>
          <a:lstStyle/>
          <a:p>
            <a:r>
              <a:rPr lang="es-MX" sz="2500" b="1" dirty="0">
                <a:solidFill>
                  <a:schemeClr val="tx2"/>
                </a:solidFill>
              </a:rPr>
              <a:t>DESARROLLO DEL PROCESO DE SOCIALIZACIÓN DE LA DELIMITACIÓN DE LOS BARRIOS </a:t>
            </a:r>
            <a:endParaRPr lang="es-EC" sz="2500" b="1" dirty="0">
              <a:solidFill>
                <a:schemeClr val="tx2"/>
              </a:solidFill>
            </a:endParaRP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434879"/>
              </p:ext>
            </p:extLst>
          </p:nvPr>
        </p:nvGraphicFramePr>
        <p:xfrm>
          <a:off x="1582922" y="1700804"/>
          <a:ext cx="5509359" cy="4485643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253116">
                  <a:extLst>
                    <a:ext uri="{9D8B030D-6E8A-4147-A177-3AD203B41FA5}">
                      <a16:colId xmlns:a16="http://schemas.microsoft.com/office/drawing/2014/main" val="1245956233"/>
                    </a:ext>
                  </a:extLst>
                </a:gridCol>
                <a:gridCol w="1708029">
                  <a:extLst>
                    <a:ext uri="{9D8B030D-6E8A-4147-A177-3AD203B41FA5}">
                      <a16:colId xmlns:a16="http://schemas.microsoft.com/office/drawing/2014/main" val="4039396103"/>
                    </a:ext>
                  </a:extLst>
                </a:gridCol>
                <a:gridCol w="1548214">
                  <a:extLst>
                    <a:ext uri="{9D8B030D-6E8A-4147-A177-3AD203B41FA5}">
                      <a16:colId xmlns:a16="http://schemas.microsoft.com/office/drawing/2014/main" val="1892076781"/>
                    </a:ext>
                  </a:extLst>
                </a:gridCol>
              </a:tblGrid>
              <a:tr h="456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ADMINISTRACIÓN ZONAL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MECANISMO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FECHA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1422743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CALDERÓN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Presencial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9966923"/>
                  </a:ext>
                </a:extLst>
              </a:tr>
              <a:tr h="2228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Virtual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7932158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ELOY ALFARO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Presencial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0073809"/>
                  </a:ext>
                </a:extLst>
              </a:tr>
              <a:tr h="2228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Virtual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7222441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EUGENIO ESPEJO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Presencial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4866661"/>
                  </a:ext>
                </a:extLst>
              </a:tr>
              <a:tr h="2228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Virtual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578667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LA DELICIA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Presencial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2251400"/>
                  </a:ext>
                </a:extLst>
              </a:tr>
              <a:tr h="2228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Virtual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6347043"/>
                  </a:ext>
                </a:extLst>
              </a:tr>
              <a:tr h="453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LA MARISCAL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Virtual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3677957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MANUELA SÁENZ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Presencial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0253850"/>
                  </a:ext>
                </a:extLst>
              </a:tr>
              <a:tr h="2228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Virtual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201402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QUITUMBE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Presencial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5785184"/>
                  </a:ext>
                </a:extLst>
              </a:tr>
              <a:tr h="2228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Virtual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604893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TUMBACO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Presencial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8792697"/>
                  </a:ext>
                </a:extLst>
              </a:tr>
              <a:tr h="2228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Virtual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2177492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VALLE DE LOS CHILLOS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Presencial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821381"/>
                  </a:ext>
                </a:extLst>
              </a:tr>
              <a:tr h="2331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Virtual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300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79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83617"/>
            <a:ext cx="7165542" cy="702648"/>
          </a:xfrm>
        </p:spPr>
        <p:txBody>
          <a:bodyPr>
            <a:noAutofit/>
          </a:bodyPr>
          <a:lstStyle/>
          <a:p>
            <a:r>
              <a:rPr lang="es-MX" sz="2500" b="1" dirty="0">
                <a:solidFill>
                  <a:schemeClr val="tx2"/>
                </a:solidFill>
              </a:rPr>
              <a:t>ASPECTOS CONSIDERADOS EN LA SOCIALIZACIÓN</a:t>
            </a:r>
            <a:endParaRPr lang="es-EC" sz="25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6768752" cy="3637570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C" sz="2000" dirty="0"/>
              <a:t>La </a:t>
            </a:r>
            <a:r>
              <a:rPr lang="es-EC" sz="2000" b="1" dirty="0"/>
              <a:t>identidad propia</a:t>
            </a:r>
            <a:r>
              <a:rPr lang="es-EC" sz="2000" dirty="0"/>
              <a:t>, contada desde un sentido de pertenencia del territorio, datos históricos, desarrollo inmobiliario o división política-administrativa tomada en años anteriores.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C" sz="2000" dirty="0"/>
              <a:t>La </a:t>
            </a:r>
            <a:r>
              <a:rPr lang="es-EC" sz="2000" b="1" dirty="0"/>
              <a:t>pertenencia al barrio, </a:t>
            </a:r>
            <a:r>
              <a:rPr lang="es-EC" sz="2000" dirty="0"/>
              <a:t>manifestando afectos a los símbolos locales, como una iglesia, la historia del lugar, las problemáticas y proyectos en común.</a:t>
            </a: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1487" y="1807654"/>
            <a:ext cx="1687632" cy="38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2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83617"/>
            <a:ext cx="7165542" cy="702648"/>
          </a:xfrm>
        </p:spPr>
        <p:txBody>
          <a:bodyPr>
            <a:noAutofit/>
          </a:bodyPr>
          <a:lstStyle/>
          <a:p>
            <a:r>
              <a:rPr lang="es-MX" sz="2500" b="1" dirty="0">
                <a:solidFill>
                  <a:schemeClr val="tx2"/>
                </a:solidFill>
              </a:rPr>
              <a:t>PRINCIPALES OBSERVACIONES DETECTADAS </a:t>
            </a:r>
            <a:endParaRPr lang="es-EC" sz="25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37137"/>
            <a:ext cx="6768752" cy="4600175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C" sz="1800" dirty="0"/>
              <a:t>La </a:t>
            </a:r>
            <a:r>
              <a:rPr lang="es-MX" sz="1800" dirty="0"/>
              <a:t>Municipalidad debería pensar en crear nuevas parroquias</a:t>
            </a:r>
            <a:r>
              <a:rPr lang="es-ES" sz="1800" dirty="0"/>
              <a:t>.</a:t>
            </a:r>
            <a:endParaRPr lang="es-MX" sz="1800" dirty="0"/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 Durante este espacio se identifican asentamientos en proceso de regularización y regularizados.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GAD Parroquial indica que no dispone de los planos por barrios de la parroquia.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Dirigentes solicitan que el Municipio sea quien entregue la información de los límites, pues debe constar en las bases de datos; además mencionan ser barrios históricos de la zona</a:t>
            </a:r>
            <a:endParaRPr lang="es-EC" sz="1800" dirty="0"/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1487" y="1807654"/>
            <a:ext cx="1687632" cy="38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4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7165542" cy="702648"/>
          </a:xfrm>
        </p:spPr>
        <p:txBody>
          <a:bodyPr>
            <a:noAutofit/>
          </a:bodyPr>
          <a:lstStyle/>
          <a:p>
            <a:r>
              <a:rPr lang="es-MX" sz="3000" b="1" dirty="0">
                <a:solidFill>
                  <a:schemeClr val="tx2"/>
                </a:solidFill>
              </a:rPr>
              <a:t>CONCLUSIONES </a:t>
            </a:r>
            <a:endParaRPr lang="es-EC" sz="30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95345"/>
            <a:ext cx="8352928" cy="4841968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De acuerdo a los informes de socialización desarrollado por las Administraciones Zonales, se encuentra que el número total de organizaciones sociales no es igual al número de barrios y sectores delimitados.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El proceso de socialización con la participación ciudadana se dio en cumplimiento de la normativa legal (Art. 95 Constitución y Art. 302 COOTAD).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La propuesta de ordenanza de delimitación de barrios y sectores del Distrito Metropolitano de Quito cuenta con la configuración territorial, identidad, historia, necesidades urbanísticas y administrativas y la aplicación del principio de equidad </a:t>
            </a:r>
            <a:r>
              <a:rPr lang="es-MX" sz="1800" dirty="0" err="1"/>
              <a:t>interbarrial</a:t>
            </a:r>
            <a:r>
              <a:rPr lang="es-MX" sz="1800" dirty="0"/>
              <a:t>, conforme establece el artículo 87, letra x) del COOTAD.</a:t>
            </a: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0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7466" y="774866"/>
            <a:ext cx="7165542" cy="702648"/>
          </a:xfrm>
        </p:spPr>
        <p:txBody>
          <a:bodyPr>
            <a:noAutofit/>
          </a:bodyPr>
          <a:lstStyle/>
          <a:p>
            <a:r>
              <a:rPr lang="es-MX" sz="3000" b="1" dirty="0">
                <a:solidFill>
                  <a:schemeClr val="tx2"/>
                </a:solidFill>
              </a:rPr>
              <a:t>RECOMENDACIONES </a:t>
            </a:r>
            <a:endParaRPr lang="es-EC" sz="30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92058"/>
            <a:ext cx="8352928" cy="4707711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En el plano de delimitación de barrios se visualice a los asentamientos humanos de hecho regularizados, sus linderos y nombre.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El Proyecto de Ordenanza deberá incluir una disposición transitoria para que se fije un plazo determinado a efecto de que las Administraciones Zonales junto con la Unidad Especial Regula Tu Barrio puedan reconocer los asentamientos humanos regularizados en este plano.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Continuar el debido trámite conforme la normativa vigente con el CONALI para que aquellos barrios que se encuentran atravesados por una línea de un límite de parroquia urbana o rural pertenezcan a un sólo barrio.</a:t>
            </a: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58" y="1863775"/>
            <a:ext cx="6902880" cy="34751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4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11516</TotalTime>
  <Words>589</Words>
  <Application>Microsoft Office PowerPoint</Application>
  <PresentationFormat>Presentación en pantalla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Tema de Office</vt:lpstr>
      <vt:lpstr>Presentación de PowerPoint</vt:lpstr>
      <vt:lpstr>DESARROLLO DEL PROCESO DE SOCIALIZACIÓN DE LA DELIMITACIÓN DE LOS BARRIOS </vt:lpstr>
      <vt:lpstr>DESARROLLO DEL PROCESO DE SOCIALIZACIÓN DE LA DELIMITACIÓN DE LOS BARRIOS </vt:lpstr>
      <vt:lpstr>DESARROLLO DEL PROCESO DE SOCIALIZACIÓN DE LA DELIMITACIÓN DE LOS BARRIOS </vt:lpstr>
      <vt:lpstr>ASPECTOS CONSIDERADOS EN LA SOCIALIZACIÓN</vt:lpstr>
      <vt:lpstr>PRINCIPALES OBSERVACIONES DETECTADAS </vt:lpstr>
      <vt:lpstr>CONCLUSIONES </vt:lpstr>
      <vt:lpstr>RECOMENDACIONES 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</dc:creator>
  <cp:lastModifiedBy>Usuario</cp:lastModifiedBy>
  <cp:revision>483</cp:revision>
  <dcterms:created xsi:type="dcterms:W3CDTF">2020-02-17T02:41:26Z</dcterms:created>
  <dcterms:modified xsi:type="dcterms:W3CDTF">2020-12-04T17:02:11Z</dcterms:modified>
</cp:coreProperties>
</file>