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682" r:id="rId2"/>
  </p:sldMasterIdLst>
  <p:notesMasterIdLst>
    <p:notesMasterId r:id="rId26"/>
  </p:notesMasterIdLst>
  <p:sldIdLst>
    <p:sldId id="258" r:id="rId3"/>
    <p:sldId id="384" r:id="rId4"/>
    <p:sldId id="385" r:id="rId5"/>
    <p:sldId id="386" r:id="rId6"/>
    <p:sldId id="387" r:id="rId7"/>
    <p:sldId id="382" r:id="rId8"/>
    <p:sldId id="383" r:id="rId9"/>
    <p:sldId id="389" r:id="rId10"/>
    <p:sldId id="340" r:id="rId11"/>
    <p:sldId id="390" r:id="rId12"/>
    <p:sldId id="391" r:id="rId13"/>
    <p:sldId id="395" r:id="rId14"/>
    <p:sldId id="396" r:id="rId15"/>
    <p:sldId id="392" r:id="rId16"/>
    <p:sldId id="397" r:id="rId17"/>
    <p:sldId id="398" r:id="rId18"/>
    <p:sldId id="399" r:id="rId19"/>
    <p:sldId id="360" r:id="rId20"/>
    <p:sldId id="401" r:id="rId21"/>
    <p:sldId id="378" r:id="rId22"/>
    <p:sldId id="361" r:id="rId23"/>
    <p:sldId id="400" r:id="rId24"/>
    <p:sldId id="402" r:id="rId25"/>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dro Fernando Nunez Gomez" initials="PFNG" lastIdx="6" clrIdx="0">
    <p:extLst>
      <p:ext uri="{19B8F6BF-5375-455C-9EA6-DF929625EA0E}">
        <p15:presenceInfo xmlns:p15="http://schemas.microsoft.com/office/powerpoint/2012/main" userId="S-1-5-21-273869320-1094921958-1243824655-1213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EA68"/>
    <a:srgbClr val="BC77DB"/>
    <a:srgbClr val="83C9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364" autoAdjust="0"/>
  </p:normalViewPr>
  <p:slideViewPr>
    <p:cSldViewPr snapToGrid="0">
      <p:cViewPr varScale="1">
        <p:scale>
          <a:sx n="66" d="100"/>
          <a:sy n="66" d="100"/>
        </p:scale>
        <p:origin x="81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veras\Downloads\Cuadros%2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veras\Downloads\Cuadros%20(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veras\Downloads\Cuadros%20(4).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pfnunez\Documents\Pedro\Reforma\Informe\Final\Definitivo\Anexo%20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pfnunez\Documents\Pedro\Reforma\Informe\Final\Definitivo\Anexo%20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pfnunez\Documents\Pedro\Reforma\Presentaci&#243;n\Cuadro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Hoja_de_c_lculo_de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b="1" dirty="0">
                <a:solidFill>
                  <a:schemeClr val="tx1"/>
                </a:solidFill>
              </a:rPr>
              <a:t>Proyección</a:t>
            </a:r>
            <a:r>
              <a:rPr lang="es-EC" b="1" baseline="0" dirty="0">
                <a:solidFill>
                  <a:schemeClr val="tx1"/>
                </a:solidFill>
              </a:rPr>
              <a:t> de Crecimiento del PIB, 2020</a:t>
            </a:r>
          </a:p>
          <a:p>
            <a:pPr>
              <a:defRPr/>
            </a:pPr>
            <a:r>
              <a:rPr lang="es-EC" baseline="0" dirty="0">
                <a:solidFill>
                  <a:schemeClr val="tx1"/>
                </a:solidFill>
              </a:rPr>
              <a:t>(en porcentajes)</a:t>
            </a:r>
            <a:endParaRPr lang="es-EC" dirty="0">
              <a:solidFill>
                <a:schemeClr val="tx1"/>
              </a:solidFill>
            </a:endParaRPr>
          </a:p>
        </c:rich>
      </c:tx>
      <c:layout/>
      <c:overlay val="0"/>
      <c:spPr>
        <a:solidFill>
          <a:schemeClr val="bg1"/>
        </a:solid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bar"/>
        <c:grouping val="clustered"/>
        <c:varyColors val="0"/>
        <c:ser>
          <c:idx val="0"/>
          <c:order val="0"/>
          <c:tx>
            <c:strRef>
              <c:f>Hoja1!$A$2</c:f>
              <c:strCache>
                <c:ptCount val="1"/>
                <c:pt idx="0">
                  <c:v>PERU</c:v>
                </c:pt>
              </c:strCache>
            </c:strRef>
          </c:tx>
          <c:spPr>
            <a:solidFill>
              <a:schemeClr val="accent1"/>
            </a:solidFill>
            <a:ln>
              <a:noFill/>
            </a:ln>
            <a:effectLst/>
          </c:spPr>
          <c:invertIfNegative val="0"/>
          <c:val>
            <c:numRef>
              <c:f>Hoja1!$B$2</c:f>
              <c:numCache>
                <c:formatCode>0.0%</c:formatCode>
                <c:ptCount val="1"/>
                <c:pt idx="0">
                  <c:v>-0.13</c:v>
                </c:pt>
              </c:numCache>
            </c:numRef>
          </c:val>
          <c:extLst>
            <c:ext xmlns:c16="http://schemas.microsoft.com/office/drawing/2014/chart" uri="{C3380CC4-5D6E-409C-BE32-E72D297353CC}">
              <c16:uniqueId val="{00000000-D40D-4E06-A4D6-773DF0010FBE}"/>
            </c:ext>
          </c:extLst>
        </c:ser>
        <c:ser>
          <c:idx val="1"/>
          <c:order val="1"/>
          <c:tx>
            <c:strRef>
              <c:f>Hoja1!$A$3</c:f>
              <c:strCache>
                <c:ptCount val="1"/>
                <c:pt idx="0">
                  <c:v>COLOMBIA</c:v>
                </c:pt>
              </c:strCache>
            </c:strRef>
          </c:tx>
          <c:spPr>
            <a:solidFill>
              <a:schemeClr val="accent2"/>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2-D40D-4E06-A4D6-773DF0010FBE}"/>
              </c:ext>
            </c:extLst>
          </c:dPt>
          <c:val>
            <c:numRef>
              <c:f>Hoja1!$B$3</c:f>
              <c:numCache>
                <c:formatCode>0.0%</c:formatCode>
                <c:ptCount val="1"/>
                <c:pt idx="0">
                  <c:v>-5.2999999999999999E-2</c:v>
                </c:pt>
              </c:numCache>
            </c:numRef>
          </c:val>
          <c:extLst>
            <c:ext xmlns:c16="http://schemas.microsoft.com/office/drawing/2014/chart" uri="{C3380CC4-5D6E-409C-BE32-E72D297353CC}">
              <c16:uniqueId val="{00000003-D40D-4E06-A4D6-773DF0010FBE}"/>
            </c:ext>
          </c:extLst>
        </c:ser>
        <c:ser>
          <c:idx val="2"/>
          <c:order val="2"/>
          <c:tx>
            <c:strRef>
              <c:f>Hoja1!$A$4</c:f>
              <c:strCache>
                <c:ptCount val="1"/>
                <c:pt idx="0">
                  <c:v>ECUADOR</c:v>
                </c:pt>
              </c:strCache>
            </c:strRef>
          </c:tx>
          <c:spPr>
            <a:solidFill>
              <a:schemeClr val="accent6">
                <a:lumMod val="60000"/>
                <a:lumOff val="40000"/>
              </a:schemeClr>
            </a:solidFill>
            <a:ln>
              <a:noFill/>
            </a:ln>
            <a:effectLst/>
          </c:spPr>
          <c:invertIfNegative val="0"/>
          <c:val>
            <c:numRef>
              <c:f>Hoja1!$B$4</c:f>
              <c:numCache>
                <c:formatCode>0.0%</c:formatCode>
                <c:ptCount val="1"/>
                <c:pt idx="0">
                  <c:v>-0.09</c:v>
                </c:pt>
              </c:numCache>
            </c:numRef>
          </c:val>
          <c:extLst>
            <c:ext xmlns:c16="http://schemas.microsoft.com/office/drawing/2014/chart" uri="{C3380CC4-5D6E-409C-BE32-E72D297353CC}">
              <c16:uniqueId val="{00000004-D40D-4E06-A4D6-773DF0010FBE}"/>
            </c:ext>
          </c:extLst>
        </c:ser>
        <c:ser>
          <c:idx val="3"/>
          <c:order val="3"/>
          <c:tx>
            <c:strRef>
              <c:f>Hoja1!$A$5</c:f>
              <c:strCache>
                <c:ptCount val="1"/>
                <c:pt idx="0">
                  <c:v>A. LATINA</c:v>
                </c:pt>
              </c:strCache>
            </c:strRef>
          </c:tx>
          <c:spPr>
            <a:solidFill>
              <a:schemeClr val="accent4">
                <a:lumMod val="60000"/>
                <a:lumOff val="40000"/>
              </a:schemeClr>
            </a:solidFill>
            <a:ln>
              <a:noFill/>
            </a:ln>
            <a:effectLst/>
          </c:spPr>
          <c:invertIfNegative val="0"/>
          <c:val>
            <c:numRef>
              <c:f>Hoja1!$B$5</c:f>
              <c:numCache>
                <c:formatCode>0.0%</c:formatCode>
                <c:ptCount val="1"/>
                <c:pt idx="0">
                  <c:v>-9.0999999999999998E-2</c:v>
                </c:pt>
              </c:numCache>
            </c:numRef>
          </c:val>
          <c:extLst>
            <c:ext xmlns:c16="http://schemas.microsoft.com/office/drawing/2014/chart" uri="{C3380CC4-5D6E-409C-BE32-E72D297353CC}">
              <c16:uniqueId val="{00000005-D40D-4E06-A4D6-773DF0010FBE}"/>
            </c:ext>
          </c:extLst>
        </c:ser>
        <c:dLbls>
          <c:showLegendKey val="0"/>
          <c:showVal val="0"/>
          <c:showCatName val="0"/>
          <c:showSerName val="0"/>
          <c:showPercent val="0"/>
          <c:showBubbleSize val="0"/>
        </c:dLbls>
        <c:gapWidth val="182"/>
        <c:axId val="652953007"/>
        <c:axId val="652950095"/>
      </c:barChart>
      <c:catAx>
        <c:axId val="6529530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52950095"/>
        <c:crosses val="autoZero"/>
        <c:auto val="1"/>
        <c:lblAlgn val="ctr"/>
        <c:lblOffset val="100"/>
        <c:noMultiLvlLbl val="0"/>
      </c:catAx>
      <c:valAx>
        <c:axId val="652950095"/>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EC"/>
          </a:p>
        </c:txPr>
        <c:crossAx val="652953007"/>
        <c:crosses val="autoZero"/>
        <c:crossBetween val="between"/>
      </c:valAx>
      <c:spPr>
        <a:noFill/>
        <a:ln>
          <a:noFill/>
        </a:ln>
        <a:effectLst/>
      </c:spPr>
    </c:plotArea>
    <c:legend>
      <c:legendPos val="b"/>
      <c:layout>
        <c:manualLayout>
          <c:xMode val="edge"/>
          <c:yMode val="edge"/>
          <c:x val="8.0777909992414992E-2"/>
          <c:y val="0.9137839086681725"/>
          <c:w val="0.8851412965143195"/>
          <c:h val="6.3602151351360978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cap="all" spc="150" baseline="0">
                <a:solidFill>
                  <a:schemeClr val="tx1">
                    <a:lumMod val="50000"/>
                    <a:lumOff val="50000"/>
                  </a:schemeClr>
                </a:solidFill>
                <a:latin typeface="+mn-lt"/>
                <a:ea typeface="+mn-ea"/>
                <a:cs typeface="+mn-cs"/>
              </a:defRPr>
            </a:pPr>
            <a:r>
              <a:rPr lang="es-EC" cap="none" dirty="0">
                <a:solidFill>
                  <a:sysClr val="windowText" lastClr="000000"/>
                </a:solidFill>
              </a:rPr>
              <a:t>Proyecciones</a:t>
            </a:r>
            <a:r>
              <a:rPr lang="es-EC" cap="none" baseline="0" dirty="0">
                <a:solidFill>
                  <a:sysClr val="windowText" lastClr="000000"/>
                </a:solidFill>
              </a:rPr>
              <a:t> de Crecimiento del PIB</a:t>
            </a:r>
          </a:p>
          <a:p>
            <a:pPr algn="ctr">
              <a:defRPr/>
            </a:pPr>
            <a:r>
              <a:rPr lang="es-EC" sz="800" cap="none" baseline="0" dirty="0">
                <a:solidFill>
                  <a:sysClr val="windowText" lastClr="000000"/>
                </a:solidFill>
              </a:rPr>
              <a:t>(PIB real, variación porcentual anual)</a:t>
            </a:r>
            <a:endParaRPr lang="es-EC" sz="800" cap="none" dirty="0">
              <a:solidFill>
                <a:sysClr val="windowText" lastClr="000000"/>
              </a:solidFill>
            </a:endParaRPr>
          </a:p>
        </c:rich>
      </c:tx>
      <c:layout>
        <c:manualLayout>
          <c:xMode val="edge"/>
          <c:yMode val="edge"/>
          <c:x val="0.16512489063867017"/>
          <c:y val="2.7777777777777776E-2"/>
        </c:manualLayout>
      </c:layout>
      <c:overlay val="0"/>
      <c:spPr>
        <a:noFill/>
        <a:ln>
          <a:noFill/>
        </a:ln>
        <a:effectLst/>
      </c:spPr>
      <c:txPr>
        <a:bodyPr rot="0" spcFirstLastPara="1" vertOverflow="ellipsis" vert="horz" wrap="square" anchor="ctr" anchorCtr="1"/>
        <a:lstStyle/>
        <a:p>
          <a:pPr algn="ctr">
            <a:defRPr sz="1800" b="1" i="0" u="none" strike="noStrike" kern="1200" cap="all" spc="150" baseline="0">
              <a:solidFill>
                <a:schemeClr val="tx1">
                  <a:lumMod val="50000"/>
                  <a:lumOff val="50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Hoja1!$B$7</c:f>
              <c:strCache>
                <c:ptCount val="1"/>
                <c:pt idx="0">
                  <c:v>2019</c:v>
                </c:pt>
              </c:strCache>
            </c:strRef>
          </c:tx>
          <c:spPr>
            <a:pattFill prst="narHorz">
              <a:fgClr>
                <a:schemeClr val="accent6"/>
              </a:fgClr>
              <a:bgClr>
                <a:schemeClr val="accent6">
                  <a:lumMod val="20000"/>
                  <a:lumOff val="80000"/>
                </a:schemeClr>
              </a:bgClr>
            </a:pattFill>
            <a:ln>
              <a:noFill/>
            </a:ln>
            <a:effectLst>
              <a:innerShdw blurRad="114300">
                <a:schemeClr val="accent6"/>
              </a:innerShdw>
            </a:effectLst>
          </c:spPr>
          <c:invertIfNegative val="0"/>
          <c:cat>
            <c:strRef>
              <c:f>Hoja1!$A$8:$A$13</c:f>
              <c:strCache>
                <c:ptCount val="6"/>
                <c:pt idx="0">
                  <c:v>MUNDO</c:v>
                </c:pt>
                <c:pt idx="1">
                  <c:v>USA</c:v>
                </c:pt>
                <c:pt idx="2">
                  <c:v>ESPAÑA</c:v>
                </c:pt>
                <c:pt idx="3">
                  <c:v>ALEMANIA</c:v>
                </c:pt>
                <c:pt idx="4">
                  <c:v>REINIO UNIDO</c:v>
                </c:pt>
                <c:pt idx="5">
                  <c:v>CHINA</c:v>
                </c:pt>
              </c:strCache>
            </c:strRef>
          </c:cat>
          <c:val>
            <c:numRef>
              <c:f>Hoja1!$B$8:$B$13</c:f>
              <c:numCache>
                <c:formatCode>0.00%</c:formatCode>
                <c:ptCount val="6"/>
                <c:pt idx="0" formatCode="0.0%">
                  <c:v>2.9000000000000001E-2</c:v>
                </c:pt>
                <c:pt idx="1">
                  <c:v>2.3E-2</c:v>
                </c:pt>
                <c:pt idx="2">
                  <c:v>0.02</c:v>
                </c:pt>
                <c:pt idx="3">
                  <c:v>0.06</c:v>
                </c:pt>
                <c:pt idx="4">
                  <c:v>1.4E-2</c:v>
                </c:pt>
                <c:pt idx="5">
                  <c:v>6.0999999999999999E-2</c:v>
                </c:pt>
              </c:numCache>
            </c:numRef>
          </c:val>
          <c:extLst>
            <c:ext xmlns:c16="http://schemas.microsoft.com/office/drawing/2014/chart" uri="{C3380CC4-5D6E-409C-BE32-E72D297353CC}">
              <c16:uniqueId val="{00000000-7A7F-4A61-85F1-E1BC3EF321C8}"/>
            </c:ext>
          </c:extLst>
        </c:ser>
        <c:ser>
          <c:idx val="1"/>
          <c:order val="1"/>
          <c:tx>
            <c:strRef>
              <c:f>Hoja1!$C$7</c:f>
              <c:strCache>
                <c:ptCount val="1"/>
                <c:pt idx="0">
                  <c:v>2020</c:v>
                </c:pt>
              </c:strCache>
            </c:strRef>
          </c:tx>
          <c:spPr>
            <a:pattFill prst="narHorz">
              <a:fgClr>
                <a:schemeClr val="accent5"/>
              </a:fgClr>
              <a:bgClr>
                <a:schemeClr val="accent5">
                  <a:lumMod val="20000"/>
                  <a:lumOff val="80000"/>
                </a:schemeClr>
              </a:bgClr>
            </a:pattFill>
            <a:ln>
              <a:noFill/>
            </a:ln>
            <a:effectLst>
              <a:innerShdw blurRad="114300">
                <a:schemeClr val="accent5"/>
              </a:innerShdw>
            </a:effectLst>
          </c:spPr>
          <c:invertIfNegative val="0"/>
          <c:cat>
            <c:strRef>
              <c:f>Hoja1!$A$8:$A$13</c:f>
              <c:strCache>
                <c:ptCount val="6"/>
                <c:pt idx="0">
                  <c:v>MUNDO</c:v>
                </c:pt>
                <c:pt idx="1">
                  <c:v>USA</c:v>
                </c:pt>
                <c:pt idx="2">
                  <c:v>ESPAÑA</c:v>
                </c:pt>
                <c:pt idx="3">
                  <c:v>ALEMANIA</c:v>
                </c:pt>
                <c:pt idx="4">
                  <c:v>REINIO UNIDO</c:v>
                </c:pt>
                <c:pt idx="5">
                  <c:v>CHINA</c:v>
                </c:pt>
              </c:strCache>
            </c:strRef>
          </c:cat>
          <c:val>
            <c:numRef>
              <c:f>Hoja1!$C$8:$C$13</c:f>
              <c:numCache>
                <c:formatCode>0.00%</c:formatCode>
                <c:ptCount val="6"/>
                <c:pt idx="0">
                  <c:v>-4.9000000000000002E-2</c:v>
                </c:pt>
                <c:pt idx="1">
                  <c:v>-0.08</c:v>
                </c:pt>
                <c:pt idx="2">
                  <c:v>-0.128</c:v>
                </c:pt>
                <c:pt idx="3">
                  <c:v>-7.8E-2</c:v>
                </c:pt>
                <c:pt idx="4">
                  <c:v>-0.10199999999999999</c:v>
                </c:pt>
                <c:pt idx="5">
                  <c:v>0.01</c:v>
                </c:pt>
              </c:numCache>
            </c:numRef>
          </c:val>
          <c:extLst>
            <c:ext xmlns:c16="http://schemas.microsoft.com/office/drawing/2014/chart" uri="{C3380CC4-5D6E-409C-BE32-E72D297353CC}">
              <c16:uniqueId val="{00000001-7A7F-4A61-85F1-E1BC3EF321C8}"/>
            </c:ext>
          </c:extLst>
        </c:ser>
        <c:ser>
          <c:idx val="2"/>
          <c:order val="2"/>
          <c:tx>
            <c:strRef>
              <c:f>Hoja1!$D$7</c:f>
              <c:strCache>
                <c:ptCount val="1"/>
                <c:pt idx="0">
                  <c:v>2021</c:v>
                </c:pt>
              </c:strCache>
            </c:strRef>
          </c:tx>
          <c:spPr>
            <a:pattFill prst="narHorz">
              <a:fgClr>
                <a:schemeClr val="accent4"/>
              </a:fgClr>
              <a:bgClr>
                <a:schemeClr val="accent4">
                  <a:lumMod val="20000"/>
                  <a:lumOff val="80000"/>
                </a:schemeClr>
              </a:bgClr>
            </a:pattFill>
            <a:ln>
              <a:noFill/>
            </a:ln>
            <a:effectLst>
              <a:innerShdw blurRad="114300">
                <a:schemeClr val="accent4"/>
              </a:innerShdw>
            </a:effectLst>
          </c:spPr>
          <c:invertIfNegative val="0"/>
          <c:cat>
            <c:strRef>
              <c:f>Hoja1!$A$8:$A$13</c:f>
              <c:strCache>
                <c:ptCount val="6"/>
                <c:pt idx="0">
                  <c:v>MUNDO</c:v>
                </c:pt>
                <c:pt idx="1">
                  <c:v>USA</c:v>
                </c:pt>
                <c:pt idx="2">
                  <c:v>ESPAÑA</c:v>
                </c:pt>
                <c:pt idx="3">
                  <c:v>ALEMANIA</c:v>
                </c:pt>
                <c:pt idx="4">
                  <c:v>REINIO UNIDO</c:v>
                </c:pt>
                <c:pt idx="5">
                  <c:v>CHINA</c:v>
                </c:pt>
              </c:strCache>
            </c:strRef>
          </c:cat>
          <c:val>
            <c:numRef>
              <c:f>Hoja1!$D$8:$D$13</c:f>
              <c:numCache>
                <c:formatCode>0.00%</c:formatCode>
                <c:ptCount val="6"/>
                <c:pt idx="0">
                  <c:v>5.3999999999999999E-2</c:v>
                </c:pt>
                <c:pt idx="1">
                  <c:v>4.4999999999999998E-2</c:v>
                </c:pt>
                <c:pt idx="2">
                  <c:v>6.3E-2</c:v>
                </c:pt>
                <c:pt idx="3">
                  <c:v>5.3999999999999999E-2</c:v>
                </c:pt>
                <c:pt idx="4">
                  <c:v>6.3E-2</c:v>
                </c:pt>
                <c:pt idx="5">
                  <c:v>8.2000000000000003E-2</c:v>
                </c:pt>
              </c:numCache>
            </c:numRef>
          </c:val>
          <c:extLst>
            <c:ext xmlns:c16="http://schemas.microsoft.com/office/drawing/2014/chart" uri="{C3380CC4-5D6E-409C-BE32-E72D297353CC}">
              <c16:uniqueId val="{00000002-7A7F-4A61-85F1-E1BC3EF321C8}"/>
            </c:ext>
          </c:extLst>
        </c:ser>
        <c:dLbls>
          <c:showLegendKey val="0"/>
          <c:showVal val="0"/>
          <c:showCatName val="0"/>
          <c:showSerName val="0"/>
          <c:showPercent val="0"/>
          <c:showBubbleSize val="0"/>
        </c:dLbls>
        <c:gapWidth val="164"/>
        <c:overlap val="-22"/>
        <c:axId val="669604415"/>
        <c:axId val="669596511"/>
      </c:barChart>
      <c:catAx>
        <c:axId val="669604415"/>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50" b="1" i="0" u="none" strike="noStrike" kern="1200" baseline="0">
                <a:solidFill>
                  <a:schemeClr val="accent2">
                    <a:lumMod val="50000"/>
                  </a:schemeClr>
                </a:solidFill>
                <a:latin typeface="+mn-lt"/>
                <a:ea typeface="+mn-ea"/>
                <a:cs typeface="+mn-cs"/>
              </a:defRPr>
            </a:pPr>
            <a:endParaRPr lang="es-EC"/>
          </a:p>
        </c:txPr>
        <c:crossAx val="669596511"/>
        <c:crosses val="autoZero"/>
        <c:auto val="1"/>
        <c:lblAlgn val="ctr"/>
        <c:lblOffset val="100"/>
        <c:noMultiLvlLbl val="0"/>
      </c:catAx>
      <c:valAx>
        <c:axId val="669596511"/>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69604415"/>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'[Cuadros (1).xlsx]Ingresos'!$A$2</c:f>
              <c:strCache>
                <c:ptCount val="1"/>
                <c:pt idx="0">
                  <c:v>Total Ingresos MDMQ</c:v>
                </c:pt>
              </c:strCache>
            </c:strRef>
          </c:tx>
          <c:spPr>
            <a:solidFill>
              <a:schemeClr val="accent1"/>
            </a:solidFill>
            <a:ln>
              <a:noFill/>
            </a:ln>
            <a:effectLst/>
          </c:spPr>
          <c:invertIfNegative val="0"/>
          <c:dPt>
            <c:idx val="1"/>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1-9BF6-48FE-9479-612F9D3E356B}"/>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25400" cap="rnd">
                <a:solidFill>
                  <a:srgbClr val="002060"/>
                </a:solidFill>
                <a:prstDash val="sysDot"/>
              </a:ln>
              <a:effectLst/>
            </c:spPr>
            <c:trendlineType val="linear"/>
            <c:dispRSqr val="0"/>
            <c:dispEq val="0"/>
          </c:trendline>
          <c:cat>
            <c:strRef>
              <c:f>'[Cuadros (1).xlsx]Ingresos'!$B$1:$C$1</c:f>
              <c:strCache>
                <c:ptCount val="2"/>
                <c:pt idx="0">
                  <c:v>Codificado </c:v>
                </c:pt>
                <c:pt idx="1">
                  <c:v>Nuevo Codificado</c:v>
                </c:pt>
              </c:strCache>
            </c:strRef>
          </c:cat>
          <c:val>
            <c:numRef>
              <c:f>'[Cuadros (1).xlsx]Ingresos'!$B$2:$C$2</c:f>
              <c:numCache>
                <c:formatCode>#,##0.00</c:formatCode>
                <c:ptCount val="2"/>
                <c:pt idx="0">
                  <c:v>758923942.74000001</c:v>
                </c:pt>
                <c:pt idx="1">
                  <c:v>612721032.30000007</c:v>
                </c:pt>
              </c:numCache>
            </c:numRef>
          </c:val>
          <c:extLst>
            <c:ext xmlns:c16="http://schemas.microsoft.com/office/drawing/2014/chart" uri="{C3380CC4-5D6E-409C-BE32-E72D297353CC}">
              <c16:uniqueId val="{00000002-9BF6-48FE-9479-612F9D3E356B}"/>
            </c:ext>
          </c:extLst>
        </c:ser>
        <c:dLbls>
          <c:dLblPos val="outEnd"/>
          <c:showLegendKey val="0"/>
          <c:showVal val="1"/>
          <c:showCatName val="0"/>
          <c:showSerName val="0"/>
          <c:showPercent val="0"/>
          <c:showBubbleSize val="0"/>
        </c:dLbls>
        <c:gapWidth val="219"/>
        <c:overlap val="-27"/>
        <c:axId val="409757024"/>
        <c:axId val="409765344"/>
      </c:barChart>
      <c:catAx>
        <c:axId val="409757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crossAx val="409765344"/>
        <c:crosses val="autoZero"/>
        <c:auto val="1"/>
        <c:lblAlgn val="ctr"/>
        <c:lblOffset val="100"/>
        <c:noMultiLvlLbl val="0"/>
      </c:catAx>
      <c:valAx>
        <c:axId val="4097653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crossAx val="409757024"/>
        <c:crosses val="autoZero"/>
        <c:crossBetween val="between"/>
        <c:dispUnits>
          <c:builtInUnit val="millions"/>
          <c:dispUnitsLbl>
            <c:layout>
              <c:manualLayout>
                <c:xMode val="edge"/>
                <c:yMode val="edge"/>
                <c:x val="1.8016439167674574E-2"/>
                <c:y val="0.44839783621211804"/>
              </c:manualLayout>
            </c:layout>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dispUnitsLbl>
        </c:dispUnits>
      </c:valAx>
      <c:spPr>
        <a:noFill/>
        <a:ln>
          <a:noFill/>
        </a:ln>
        <a:effectLst/>
      </c:spPr>
    </c:plotArea>
    <c:plotVisOnly val="1"/>
    <c:dispBlanksAs val="gap"/>
    <c:showDLblsOverMax val="0"/>
  </c:chart>
  <c:spPr>
    <a:noFill/>
    <a:ln>
      <a:noFill/>
    </a:ln>
    <a:effectLst/>
  </c:spPr>
  <c:txPr>
    <a:bodyPr/>
    <a:lstStyle/>
    <a:p>
      <a:pPr>
        <a:defRPr sz="1800"/>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'C:\Users\pfnunez\Documents\Pedro\Reforma\Informe\Final\Definitivo\[Anexo 2.XLSX]Hoja1'!$B$18</c:f>
              <c:strCache>
                <c:ptCount val="1"/>
                <c:pt idx="0">
                  <c:v>Inicial</c:v>
                </c:pt>
              </c:strCache>
            </c:strRef>
          </c:tx>
          <c:spPr>
            <a:solidFill>
              <a:schemeClr val="accent1"/>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'C:\Users\pfnunez\Documents\Pedro\Reforma\Informe\Final\Definitivo\[Anexo 2.XLSX]Hoja1'!$A$19:$A$22</c:f>
              <c:strCache>
                <c:ptCount val="4"/>
                <c:pt idx="0">
                  <c:v>COMUNALES</c:v>
                </c:pt>
                <c:pt idx="1">
                  <c:v>SOCIALES</c:v>
                </c:pt>
                <c:pt idx="2">
                  <c:v>GENERALES</c:v>
                </c:pt>
                <c:pt idx="3">
                  <c:v>ECONÓMICOS</c:v>
                </c:pt>
              </c:strCache>
            </c:strRef>
          </c:cat>
          <c:val>
            <c:numRef>
              <c:f>'C:\Users\pfnunez\Documents\Pedro\Reforma\Informe\Final\Definitivo\[Anexo 2.XLSX]Hoja1'!$B$19:$B$22</c:f>
              <c:numCache>
                <c:formatCode>General</c:formatCode>
                <c:ptCount val="4"/>
                <c:pt idx="0">
                  <c:v>294555611.61000001</c:v>
                </c:pt>
                <c:pt idx="1">
                  <c:v>99539210.910000011</c:v>
                </c:pt>
                <c:pt idx="2">
                  <c:v>73285792.00999999</c:v>
                </c:pt>
                <c:pt idx="3">
                  <c:v>10822841.960000001</c:v>
                </c:pt>
              </c:numCache>
            </c:numRef>
          </c:val>
          <c:extLst>
            <c:ext xmlns:c16="http://schemas.microsoft.com/office/drawing/2014/chart" uri="{C3380CC4-5D6E-409C-BE32-E72D297353CC}">
              <c16:uniqueId val="{00000000-FD6F-44BA-A41E-4F3878199C00}"/>
            </c:ext>
          </c:extLst>
        </c:ser>
        <c:ser>
          <c:idx val="2"/>
          <c:order val="1"/>
          <c:tx>
            <c:strRef>
              <c:f>'C:\Users\pfnunez\Documents\Pedro\Reforma\Informe\Final\Definitivo\[Anexo 2.XLSX]Hoja1'!$D$18</c:f>
              <c:strCache>
                <c:ptCount val="1"/>
                <c:pt idx="0">
                  <c:v>Nuevo Codificado</c:v>
                </c:pt>
              </c:strCache>
            </c:strRef>
          </c:tx>
          <c:spPr>
            <a:solidFill>
              <a:schemeClr val="accent6">
                <a:lumMod val="40000"/>
                <a:lumOff val="60000"/>
              </a:schemeClr>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'C:\Users\pfnunez\Documents\Pedro\Reforma\Informe\Final\Definitivo\[Anexo 2.XLSX]Hoja1'!$A$19:$A$22</c:f>
              <c:strCache>
                <c:ptCount val="4"/>
                <c:pt idx="0">
                  <c:v>COMUNALES</c:v>
                </c:pt>
                <c:pt idx="1">
                  <c:v>SOCIALES</c:v>
                </c:pt>
                <c:pt idx="2">
                  <c:v>GENERALES</c:v>
                </c:pt>
                <c:pt idx="3">
                  <c:v>ECONÓMICOS</c:v>
                </c:pt>
              </c:strCache>
            </c:strRef>
          </c:cat>
          <c:val>
            <c:numRef>
              <c:f>'C:\Users\pfnunez\Documents\Pedro\Reforma\Informe\Final\Definitivo\[Anexo 2.XLSX]Hoja1'!$D$19:$D$22</c:f>
              <c:numCache>
                <c:formatCode>General</c:formatCode>
                <c:ptCount val="4"/>
                <c:pt idx="0">
                  <c:v>221157937.15000004</c:v>
                </c:pt>
                <c:pt idx="1">
                  <c:v>62364442.07</c:v>
                </c:pt>
                <c:pt idx="2">
                  <c:v>66405499.489999995</c:v>
                </c:pt>
                <c:pt idx="3">
                  <c:v>8672182.4700000007</c:v>
                </c:pt>
              </c:numCache>
            </c:numRef>
          </c:val>
          <c:extLst>
            <c:ext xmlns:c16="http://schemas.microsoft.com/office/drawing/2014/chart" uri="{C3380CC4-5D6E-409C-BE32-E72D297353CC}">
              <c16:uniqueId val="{00000001-FD6F-44BA-A41E-4F3878199C00}"/>
            </c:ext>
          </c:extLst>
        </c:ser>
        <c:dLbls>
          <c:showLegendKey val="0"/>
          <c:showVal val="1"/>
          <c:showCatName val="0"/>
          <c:showSerName val="0"/>
          <c:showPercent val="0"/>
          <c:showBubbleSize val="0"/>
        </c:dLbls>
        <c:gapWidth val="150"/>
        <c:axId val="1054758288"/>
        <c:axId val="1054759120"/>
      </c:barChart>
      <c:catAx>
        <c:axId val="1054758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crossAx val="1054759120"/>
        <c:crosses val="autoZero"/>
        <c:auto val="1"/>
        <c:lblAlgn val="ctr"/>
        <c:lblOffset val="100"/>
        <c:noMultiLvlLbl val="0"/>
      </c:catAx>
      <c:valAx>
        <c:axId val="1054759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crossAx val="1054758288"/>
        <c:crosses val="autoZero"/>
        <c:crossBetween val="between"/>
        <c:dispUnits>
          <c:builtInUnit val="millions"/>
          <c:dispUnitsLbl>
            <c:layout>
              <c:manualLayout>
                <c:xMode val="edge"/>
                <c:yMode val="edge"/>
                <c:x val="7.7922085890386123E-3"/>
                <c:y val="0.4706795828649441"/>
              </c:manualLayout>
            </c:layout>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dispUnitsLbl>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legend>
    <c:plotVisOnly val="1"/>
    <c:dispBlanksAs val="zero"/>
    <c:showDLblsOverMax val="0"/>
  </c:chart>
  <c:spPr>
    <a:noFill/>
    <a:ln>
      <a:noFill/>
    </a:ln>
    <a:effectLst/>
  </c:spPr>
  <c:txPr>
    <a:bodyPr/>
    <a:lstStyle/>
    <a:p>
      <a:pPr>
        <a:defRPr sz="1800"/>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'[Cuadros (4).xlsx]Metro recaudado'!$A$3</c:f>
              <c:strCache>
                <c:ptCount val="1"/>
                <c:pt idx="0">
                  <c:v>Total Proyecto Metro de Quito</c:v>
                </c:pt>
              </c:strCache>
            </c:strRef>
          </c:tx>
          <c:spPr>
            <a:solidFill>
              <a:schemeClr val="accent1"/>
            </a:solidFill>
            <a:ln>
              <a:noFill/>
            </a:ln>
            <a:effectLst/>
          </c:spPr>
          <c:invertIfNegative val="0"/>
          <c:dPt>
            <c:idx val="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1-CE2B-494E-8A80-917492C69158}"/>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'[Cuadros (4).xlsx]Metro recaudado'!$B$2:$C$2</c:f>
              <c:strCache>
                <c:ptCount val="2"/>
                <c:pt idx="0">
                  <c:v>Codificado</c:v>
                </c:pt>
                <c:pt idx="1">
                  <c:v> Recaudado</c:v>
                </c:pt>
              </c:strCache>
            </c:strRef>
          </c:cat>
          <c:val>
            <c:numRef>
              <c:f>'[Cuadros (4).xlsx]Metro recaudado'!$B$3:$C$3</c:f>
              <c:numCache>
                <c:formatCode>#,##0.00</c:formatCode>
                <c:ptCount val="2"/>
                <c:pt idx="0">
                  <c:v>318780658.13</c:v>
                </c:pt>
                <c:pt idx="1">
                  <c:v>32863776</c:v>
                </c:pt>
              </c:numCache>
            </c:numRef>
          </c:val>
          <c:extLst>
            <c:ext xmlns:c16="http://schemas.microsoft.com/office/drawing/2014/chart" uri="{C3380CC4-5D6E-409C-BE32-E72D297353CC}">
              <c16:uniqueId val="{00000002-CE2B-494E-8A80-917492C69158}"/>
            </c:ext>
          </c:extLst>
        </c:ser>
        <c:dLbls>
          <c:showLegendKey val="0"/>
          <c:showVal val="0"/>
          <c:showCatName val="0"/>
          <c:showSerName val="0"/>
          <c:showPercent val="0"/>
          <c:showBubbleSize val="0"/>
        </c:dLbls>
        <c:gapWidth val="219"/>
        <c:overlap val="-27"/>
        <c:axId val="662558320"/>
        <c:axId val="662563728"/>
      </c:barChart>
      <c:catAx>
        <c:axId val="66255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crossAx val="662563728"/>
        <c:crosses val="autoZero"/>
        <c:auto val="1"/>
        <c:lblAlgn val="ctr"/>
        <c:lblOffset val="100"/>
        <c:noMultiLvlLbl val="0"/>
      </c:catAx>
      <c:valAx>
        <c:axId val="662563728"/>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662558320"/>
        <c:crosses val="autoZero"/>
        <c:crossBetween val="between"/>
        <c:dispUnits>
          <c:builtInUnit val="millions"/>
          <c:dispUnitsLbl>
            <c:layout/>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dispUnitsLbl>
        </c:dispUnits>
      </c:valAx>
      <c:spPr>
        <a:noFill/>
        <a:ln>
          <a:noFill/>
        </a:ln>
        <a:effectLst/>
      </c:spPr>
    </c:plotArea>
    <c:plotVisOnly val="1"/>
    <c:dispBlanksAs val="gap"/>
    <c:showDLblsOverMax val="0"/>
  </c:chart>
  <c:spPr>
    <a:noFill/>
    <a:ln>
      <a:noFill/>
    </a:ln>
    <a:effectLst/>
  </c:spPr>
  <c:txPr>
    <a:bodyPr/>
    <a:lstStyle/>
    <a:p>
      <a:pPr>
        <a:defRPr sz="1800"/>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s-EC"/>
              <a:t>Traspaso (Aumento) Proy METRO de Quito</a:t>
            </a:r>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Hoja2!$B$23</c:f>
              <c:strCache>
                <c:ptCount val="1"/>
                <c:pt idx="0">
                  <c:v> Asignación inicial</c:v>
                </c:pt>
              </c:strCache>
            </c:strRef>
          </c:tx>
          <c:spPr>
            <a:solidFill>
              <a:schemeClr val="accent1"/>
            </a:solidFill>
            <a:ln>
              <a:noFill/>
            </a:ln>
            <a:effectLst/>
          </c:spPr>
          <c:invertIfNegative val="0"/>
          <c:cat>
            <c:strRef>
              <c:f>Hoja2!$A$24:$A$25</c:f>
              <c:strCache>
                <c:ptCount val="1"/>
                <c:pt idx="0">
                  <c:v>73 CONSULTORÍA</c:v>
                </c:pt>
              </c:strCache>
              <c:extLst/>
            </c:strRef>
          </c:cat>
          <c:val>
            <c:numRef>
              <c:f>Hoja2!$B$24:$B$25</c:f>
              <c:numCache>
                <c:formatCode>_(* #,##0.00_);_(* \(#,##0.00\);_(* "-"??_);_(@_)</c:formatCode>
                <c:ptCount val="1"/>
                <c:pt idx="0">
                  <c:v>27593944.210000001</c:v>
                </c:pt>
              </c:numCache>
              <c:extLst/>
            </c:numRef>
          </c:val>
          <c:extLst>
            <c:ext xmlns:c16="http://schemas.microsoft.com/office/drawing/2014/chart" uri="{C3380CC4-5D6E-409C-BE32-E72D297353CC}">
              <c16:uniqueId val="{00000000-4F92-4117-9B1D-984D37A21AEA}"/>
            </c:ext>
          </c:extLst>
        </c:ser>
        <c:ser>
          <c:idx val="1"/>
          <c:order val="1"/>
          <c:tx>
            <c:strRef>
              <c:f>Hoja2!#REF!</c:f>
              <c:strCache>
                <c:ptCount val="1"/>
                <c:pt idx="0">
                  <c:v>#REF!</c:v>
                </c:pt>
              </c:strCache>
              <c:extLst xmlns:c15="http://schemas.microsoft.com/office/drawing/2012/chart"/>
            </c:strRef>
          </c:tx>
          <c:spPr>
            <a:solidFill>
              <a:schemeClr val="accent2"/>
            </a:solidFill>
            <a:ln>
              <a:noFill/>
            </a:ln>
            <a:effectLst/>
          </c:spPr>
          <c:invertIfNegative val="0"/>
          <c:cat>
            <c:strRef>
              <c:f>Hoja2!$A$24:$A$25</c:f>
              <c:strCache>
                <c:ptCount val="2"/>
                <c:pt idx="0">
                  <c:v>73 CONSULTORÍA</c:v>
                </c:pt>
                <c:pt idx="1">
                  <c:v>75 OBRAS PÚBLICAS</c:v>
                </c:pt>
              </c:strCache>
              <c:extLst/>
            </c:strRef>
          </c:cat>
          <c:val>
            <c:numRef>
              <c:f>Hoja2!#REF!</c:f>
              <c:numCache>
                <c:formatCode>General</c:formatCode>
                <c:ptCount val="1"/>
                <c:pt idx="0">
                  <c:v>1</c:v>
                </c:pt>
              </c:numCache>
              <c:extLst xmlns:c15="http://schemas.microsoft.com/office/drawing/2012/chart"/>
            </c:numRef>
          </c:val>
          <c:extLst>
            <c:ext xmlns:c16="http://schemas.microsoft.com/office/drawing/2014/chart" uri="{C3380CC4-5D6E-409C-BE32-E72D297353CC}">
              <c16:uniqueId val="{00000002-4F92-4117-9B1D-984D37A21AEA}"/>
            </c:ext>
          </c:extLst>
        </c:ser>
        <c:ser>
          <c:idx val="2"/>
          <c:order val="2"/>
          <c:tx>
            <c:strRef>
              <c:f>Hoja2!$C$23</c:f>
              <c:strCache>
                <c:ptCount val="1"/>
                <c:pt idx="0">
                  <c:v> Codificado Actual</c:v>
                </c:pt>
              </c:strCache>
            </c:strRef>
          </c:tx>
          <c:spPr>
            <a:solidFill>
              <a:schemeClr val="accent2"/>
            </a:solidFill>
            <a:ln>
              <a:noFill/>
            </a:ln>
            <a:effectLst/>
          </c:spPr>
          <c:invertIfNegative val="0"/>
          <c:dPt>
            <c:idx val="0"/>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0-98AF-4169-85CA-8FB85BCB239E}"/>
              </c:ext>
            </c:extLst>
          </c:dPt>
          <c:cat>
            <c:strRef>
              <c:f>Hoja2!$A$24:$A$25</c:f>
              <c:strCache>
                <c:ptCount val="1"/>
                <c:pt idx="0">
                  <c:v>73 CONSULTORÍA</c:v>
                </c:pt>
              </c:strCache>
              <c:extLst/>
            </c:strRef>
          </c:cat>
          <c:val>
            <c:numRef>
              <c:f>Hoja2!$C$24:$C$25</c:f>
              <c:numCache>
                <c:formatCode>_(* #,##0.00_);_(* \(#,##0.00\);_(* "-"??_);_(@_)</c:formatCode>
                <c:ptCount val="1"/>
                <c:pt idx="0">
                  <c:v>30273321.969999999</c:v>
                </c:pt>
              </c:numCache>
              <c:extLst/>
            </c:numRef>
          </c:val>
          <c:extLst>
            <c:ext xmlns:c16="http://schemas.microsoft.com/office/drawing/2014/chart" uri="{C3380CC4-5D6E-409C-BE32-E72D297353CC}">
              <c16:uniqueId val="{00000001-4F92-4117-9B1D-984D37A21AEA}"/>
            </c:ext>
          </c:extLst>
        </c:ser>
        <c:dLbls>
          <c:showLegendKey val="0"/>
          <c:showVal val="0"/>
          <c:showCatName val="0"/>
          <c:showSerName val="0"/>
          <c:showPercent val="0"/>
          <c:showBubbleSize val="0"/>
        </c:dLbls>
        <c:gapWidth val="219"/>
        <c:overlap val="-27"/>
        <c:axId val="1938272399"/>
        <c:axId val="1938273231"/>
        <c:extLst/>
      </c:barChart>
      <c:catAx>
        <c:axId val="1938272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crossAx val="1938273231"/>
        <c:crosses val="autoZero"/>
        <c:auto val="1"/>
        <c:lblAlgn val="ctr"/>
        <c:lblOffset val="100"/>
        <c:noMultiLvlLbl val="0"/>
      </c:catAx>
      <c:valAx>
        <c:axId val="1938273231"/>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crossAx val="1938272399"/>
        <c:crosses val="autoZero"/>
        <c:crossBetween val="between"/>
        <c:dispUnits>
          <c:builtInUnit val="millions"/>
          <c:dispUnitsLbl>
            <c:layout>
              <c:manualLayout>
                <c:xMode val="edge"/>
                <c:yMode val="edge"/>
                <c:x val="2.2242819587770302E-2"/>
                <c:y val="0.40111682418511996"/>
              </c:manualLayout>
            </c:layout>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dispUnitsLbl>
        </c:dispUnits>
      </c:valAx>
      <c:spPr>
        <a:noFill/>
        <a:ln>
          <a:noFill/>
        </a:ln>
        <a:effectLst/>
      </c:spPr>
    </c:plotArea>
    <c:legend>
      <c:legendPos val="b"/>
      <c:legendEntry>
        <c:idx val="1"/>
        <c:delete val="1"/>
      </c:legendEntry>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sz="1400"/>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s-EC"/>
              <a:t>Traspaso (Disminución) Proy METRO de Quito</a:t>
            </a:r>
          </a:p>
        </c:rich>
      </c:tx>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Hoja2!$B$23</c:f>
              <c:strCache>
                <c:ptCount val="1"/>
                <c:pt idx="0">
                  <c:v> Asignación inicial</c:v>
                </c:pt>
              </c:strCache>
            </c:strRef>
          </c:tx>
          <c:spPr>
            <a:solidFill>
              <a:schemeClr val="accent1"/>
            </a:solidFill>
            <a:ln>
              <a:noFill/>
            </a:ln>
            <a:effectLst/>
          </c:spPr>
          <c:invertIfNegative val="0"/>
          <c:cat>
            <c:strRef>
              <c:f>Hoja2!$A$24:$A$25</c:f>
              <c:strCache>
                <c:ptCount val="1"/>
                <c:pt idx="0">
                  <c:v>75 OBRAS PÚBLICAS</c:v>
                </c:pt>
              </c:strCache>
              <c:extLst/>
            </c:strRef>
          </c:cat>
          <c:val>
            <c:numRef>
              <c:f>Hoja2!$B$24:$B$25</c:f>
              <c:numCache>
                <c:formatCode>_(* #,##0.00_);_(* \(#,##0.00\);_(* "-"??_);_(@_)</c:formatCode>
                <c:ptCount val="1"/>
                <c:pt idx="0">
                  <c:v>255910151.82999998</c:v>
                </c:pt>
              </c:numCache>
              <c:extLst/>
            </c:numRef>
          </c:val>
          <c:extLst>
            <c:ext xmlns:c16="http://schemas.microsoft.com/office/drawing/2014/chart" uri="{C3380CC4-5D6E-409C-BE32-E72D297353CC}">
              <c16:uniqueId val="{00000000-FBE8-4E12-B169-7F8DCC39F3E1}"/>
            </c:ext>
          </c:extLst>
        </c:ser>
        <c:ser>
          <c:idx val="1"/>
          <c:order val="1"/>
          <c:tx>
            <c:strRef>
              <c:f>Hoja2!#REF!</c:f>
              <c:strCache>
                <c:ptCount val="1"/>
                <c:pt idx="0">
                  <c:v>#REF!</c:v>
                </c:pt>
              </c:strCache>
              <c:extLst xmlns:c15="http://schemas.microsoft.com/office/drawing/2012/chart"/>
            </c:strRef>
          </c:tx>
          <c:spPr>
            <a:solidFill>
              <a:schemeClr val="accent2"/>
            </a:solidFill>
            <a:ln>
              <a:noFill/>
            </a:ln>
            <a:effectLst/>
          </c:spPr>
          <c:invertIfNegative val="0"/>
          <c:cat>
            <c:strRef>
              <c:f>Hoja2!$A$24:$A$25</c:f>
              <c:strCache>
                <c:ptCount val="2"/>
                <c:pt idx="0">
                  <c:v>73 CONSULTORÍA</c:v>
                </c:pt>
                <c:pt idx="1">
                  <c:v>75 OBRAS PÚBLICAS</c:v>
                </c:pt>
              </c:strCache>
              <c:extLst/>
            </c:strRef>
          </c:cat>
          <c:val>
            <c:numRef>
              <c:f>Hoja2!#REF!</c:f>
              <c:extLst xmlns:c15="http://schemas.microsoft.com/office/drawing/2012/chart"/>
            </c:numRef>
          </c:val>
          <c:extLst>
            <c:ext xmlns:c16="http://schemas.microsoft.com/office/drawing/2014/chart" uri="{C3380CC4-5D6E-409C-BE32-E72D297353CC}">
              <c16:uniqueId val="{00000002-FBE8-4E12-B169-7F8DCC39F3E1}"/>
            </c:ext>
          </c:extLst>
        </c:ser>
        <c:ser>
          <c:idx val="2"/>
          <c:order val="2"/>
          <c:tx>
            <c:strRef>
              <c:f>Hoja2!$C$23</c:f>
              <c:strCache>
                <c:ptCount val="1"/>
                <c:pt idx="0">
                  <c:v> Codificado Actual</c:v>
                </c:pt>
              </c:strCache>
            </c:strRef>
          </c:tx>
          <c:spPr>
            <a:solidFill>
              <a:schemeClr val="accent2"/>
            </a:solidFill>
            <a:ln>
              <a:noFill/>
            </a:ln>
            <a:effectLst/>
          </c:spPr>
          <c:invertIfNegative val="0"/>
          <c:dPt>
            <c:idx val="0"/>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0-9915-49BE-B899-1B409FBFEA62}"/>
              </c:ext>
            </c:extLst>
          </c:dPt>
          <c:cat>
            <c:strRef>
              <c:f>Hoja2!$A$24:$A$25</c:f>
              <c:strCache>
                <c:ptCount val="1"/>
                <c:pt idx="0">
                  <c:v>75 OBRAS PÚBLICAS</c:v>
                </c:pt>
              </c:strCache>
              <c:extLst/>
            </c:strRef>
          </c:cat>
          <c:val>
            <c:numRef>
              <c:f>Hoja2!$C$24:$C$25</c:f>
              <c:numCache>
                <c:formatCode>_(* #,##0.00_);_(* \(#,##0.00\);_(* "-"??_);_(@_)</c:formatCode>
                <c:ptCount val="1"/>
                <c:pt idx="0">
                  <c:v>253230774.06999999</c:v>
                </c:pt>
              </c:numCache>
              <c:extLst/>
            </c:numRef>
          </c:val>
          <c:extLst>
            <c:ext xmlns:c16="http://schemas.microsoft.com/office/drawing/2014/chart" uri="{C3380CC4-5D6E-409C-BE32-E72D297353CC}">
              <c16:uniqueId val="{00000001-FBE8-4E12-B169-7F8DCC39F3E1}"/>
            </c:ext>
          </c:extLst>
        </c:ser>
        <c:dLbls>
          <c:showLegendKey val="0"/>
          <c:showVal val="0"/>
          <c:showCatName val="0"/>
          <c:showSerName val="0"/>
          <c:showPercent val="0"/>
          <c:showBubbleSize val="0"/>
        </c:dLbls>
        <c:gapWidth val="219"/>
        <c:overlap val="-27"/>
        <c:axId val="1938272399"/>
        <c:axId val="1938273231"/>
        <c:extLst/>
      </c:barChart>
      <c:catAx>
        <c:axId val="1938272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crossAx val="1938273231"/>
        <c:crosses val="autoZero"/>
        <c:auto val="1"/>
        <c:lblAlgn val="ctr"/>
        <c:lblOffset val="100"/>
        <c:noMultiLvlLbl val="0"/>
      </c:catAx>
      <c:valAx>
        <c:axId val="1938273231"/>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crossAx val="1938272399"/>
        <c:crosses val="autoZero"/>
        <c:crossBetween val="between"/>
        <c:dispUnits>
          <c:builtInUnit val="millions"/>
          <c:dispUnitsLbl>
            <c:layout>
              <c:manualLayout>
                <c:xMode val="edge"/>
                <c:yMode val="edge"/>
                <c:x val="1.7299970790488013E-2"/>
                <c:y val="0.4317154071575145"/>
              </c:manualLayout>
            </c:layout>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dispUnitsLbl>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sz="1200"/>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'Metro Cod y Nuevo Cod'!$A$2</c:f>
              <c:strCache>
                <c:ptCount val="1"/>
                <c:pt idx="0">
                  <c:v>Total Proyecto Metro de Quito</c:v>
                </c:pt>
              </c:strCache>
            </c:strRef>
          </c:tx>
          <c:spPr>
            <a:solidFill>
              <a:schemeClr val="accent1"/>
            </a:solidFill>
            <a:ln>
              <a:noFill/>
            </a:ln>
            <a:effectLst/>
          </c:spPr>
          <c:invertIfNegative val="0"/>
          <c:dPt>
            <c:idx val="1"/>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1-7CC5-4D6D-A81A-19137AA3B8D5}"/>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0"/>
            <c:dispEq val="0"/>
          </c:trendline>
          <c:cat>
            <c:strRef>
              <c:f>'Metro Cod y Nuevo Cod'!$B$1:$C$1</c:f>
              <c:strCache>
                <c:ptCount val="2"/>
                <c:pt idx="0">
                  <c:v> Codificado Inicial</c:v>
                </c:pt>
                <c:pt idx="1">
                  <c:v>Nuevo Codificado</c:v>
                </c:pt>
              </c:strCache>
            </c:strRef>
          </c:cat>
          <c:val>
            <c:numRef>
              <c:f>'Metro Cod y Nuevo Cod'!$B$2:$C$2</c:f>
              <c:numCache>
                <c:formatCode>#,##0.00</c:formatCode>
                <c:ptCount val="2"/>
                <c:pt idx="0">
                  <c:v>320373912.99999994</c:v>
                </c:pt>
                <c:pt idx="1">
                  <c:v>218456845.81</c:v>
                </c:pt>
              </c:numCache>
            </c:numRef>
          </c:val>
          <c:extLst>
            <c:ext xmlns:c16="http://schemas.microsoft.com/office/drawing/2014/chart" uri="{C3380CC4-5D6E-409C-BE32-E72D297353CC}">
              <c16:uniqueId val="{00000002-7CC5-4D6D-A81A-19137AA3B8D5}"/>
            </c:ext>
          </c:extLst>
        </c:ser>
        <c:dLbls>
          <c:dLblPos val="outEnd"/>
          <c:showLegendKey val="0"/>
          <c:showVal val="1"/>
          <c:showCatName val="0"/>
          <c:showSerName val="0"/>
          <c:showPercent val="0"/>
          <c:showBubbleSize val="0"/>
        </c:dLbls>
        <c:gapWidth val="219"/>
        <c:overlap val="-27"/>
        <c:axId val="677525264"/>
        <c:axId val="677530256"/>
      </c:barChart>
      <c:catAx>
        <c:axId val="677525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crossAx val="677530256"/>
        <c:crosses val="autoZero"/>
        <c:auto val="1"/>
        <c:lblAlgn val="ctr"/>
        <c:lblOffset val="100"/>
        <c:noMultiLvlLbl val="0"/>
      </c:catAx>
      <c:valAx>
        <c:axId val="6775302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crossAx val="677525264"/>
        <c:crosses val="autoZero"/>
        <c:crossBetween val="between"/>
        <c:dispUnits>
          <c:builtInUnit val="millions"/>
          <c:dispUnitsLbl>
            <c:layout>
              <c:manualLayout>
                <c:xMode val="edge"/>
                <c:yMode val="edge"/>
                <c:x val="2.5000000000000001E-2"/>
                <c:y val="0.40782407407407406"/>
              </c:manualLayout>
            </c:layout>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dispUnitsLbl>
        </c:dispUnits>
      </c:valAx>
      <c:spPr>
        <a:noFill/>
        <a:ln>
          <a:noFill/>
        </a:ln>
        <a:effectLst/>
      </c:spPr>
    </c:plotArea>
    <c:plotVisOnly val="1"/>
    <c:dispBlanksAs val="gap"/>
    <c:showDLblsOverMax val="0"/>
  </c:chart>
  <c:spPr>
    <a:noFill/>
    <a:ln>
      <a:noFill/>
    </a:ln>
    <a:effectLst/>
  </c:spPr>
  <c:txPr>
    <a:bodyPr/>
    <a:lstStyle/>
    <a:p>
      <a:pPr>
        <a:defRPr sz="1800"/>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1"/>
          <c:tx>
            <c:strRef>
              <c:f>REFORMA!$C$50</c:f>
              <c:strCache>
                <c:ptCount val="1"/>
                <c:pt idx="0">
                  <c:v> Codificado Actual</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REFORMA!$A$51:$A$53</c:f>
              <c:strCache>
                <c:ptCount val="3"/>
                <c:pt idx="0">
                  <c:v>73 BIENES Y SERVICIOS PARA INVERSIÓN</c:v>
                </c:pt>
                <c:pt idx="1">
                  <c:v>75 OBRAS PÚBLICAS</c:v>
                </c:pt>
                <c:pt idx="2">
                  <c:v>84 BIENES DE LARGA DURACIÓN</c:v>
                </c:pt>
              </c:strCache>
            </c:strRef>
          </c:cat>
          <c:val>
            <c:numRef>
              <c:f>REFORMA!$C$51:$C$53</c:f>
              <c:numCache>
                <c:formatCode>#,##0.00</c:formatCode>
                <c:ptCount val="3"/>
                <c:pt idx="0">
                  <c:v>30273321.969999999</c:v>
                </c:pt>
                <c:pt idx="1">
                  <c:v>253230774.06999999</c:v>
                </c:pt>
                <c:pt idx="2">
                  <c:v>36869816.960000001</c:v>
                </c:pt>
              </c:numCache>
            </c:numRef>
          </c:val>
          <c:extLst>
            <c:ext xmlns:c16="http://schemas.microsoft.com/office/drawing/2014/chart" uri="{C3380CC4-5D6E-409C-BE32-E72D297353CC}">
              <c16:uniqueId val="{00000000-25C0-4460-8030-EF7760EDE932}"/>
            </c:ext>
          </c:extLst>
        </c:ser>
        <c:ser>
          <c:idx val="3"/>
          <c:order val="3"/>
          <c:tx>
            <c:strRef>
              <c:f>REFORMA!$E$50</c:f>
              <c:strCache>
                <c:ptCount val="1"/>
                <c:pt idx="0">
                  <c:v> Codificado con Reforma</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REFORMA!$A$51:$A$53</c:f>
              <c:strCache>
                <c:ptCount val="3"/>
                <c:pt idx="0">
                  <c:v>73 BIENES Y SERVICIOS PARA INVERSIÓN</c:v>
                </c:pt>
                <c:pt idx="1">
                  <c:v>75 OBRAS PÚBLICAS</c:v>
                </c:pt>
                <c:pt idx="2">
                  <c:v>84 BIENES DE LARGA DURACIÓN</c:v>
                </c:pt>
              </c:strCache>
            </c:strRef>
          </c:cat>
          <c:val>
            <c:numRef>
              <c:f>REFORMA!$E$51:$E$53</c:f>
              <c:numCache>
                <c:formatCode>#,##0.00</c:formatCode>
                <c:ptCount val="3"/>
                <c:pt idx="0">
                  <c:v>25774986.100000001</c:v>
                </c:pt>
                <c:pt idx="1">
                  <c:v>156662042.75</c:v>
                </c:pt>
                <c:pt idx="2">
                  <c:v>36019816.960000001</c:v>
                </c:pt>
              </c:numCache>
            </c:numRef>
          </c:val>
          <c:extLst>
            <c:ext xmlns:c16="http://schemas.microsoft.com/office/drawing/2014/chart" uri="{C3380CC4-5D6E-409C-BE32-E72D297353CC}">
              <c16:uniqueId val="{00000001-25C0-4460-8030-EF7760EDE932}"/>
            </c:ext>
          </c:extLst>
        </c:ser>
        <c:dLbls>
          <c:dLblPos val="outEnd"/>
          <c:showLegendKey val="0"/>
          <c:showVal val="1"/>
          <c:showCatName val="0"/>
          <c:showSerName val="0"/>
          <c:showPercent val="0"/>
          <c:showBubbleSize val="0"/>
        </c:dLbls>
        <c:gapWidth val="219"/>
        <c:overlap val="-27"/>
        <c:axId val="1178257440"/>
        <c:axId val="1178245376"/>
        <c:extLst>
          <c:ext xmlns:c15="http://schemas.microsoft.com/office/drawing/2012/chart" uri="{02D57815-91ED-43cb-92C2-25804820EDAC}">
            <c15:filteredBarSeries>
              <c15:ser>
                <c:idx val="0"/>
                <c:order val="0"/>
                <c:tx>
                  <c:strRef>
                    <c:extLst>
                      <c:ext uri="{02D57815-91ED-43cb-92C2-25804820EDAC}">
                        <c15:formulaRef>
                          <c15:sqref>REFORMA!$B$50</c15:sqref>
                        </c15:formulaRef>
                      </c:ext>
                    </c:extLst>
                    <c:strCache>
                      <c:ptCount val="1"/>
                      <c:pt idx="0">
                        <c:v> Asignación inicial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REFORMA!$A$51:$A$53</c15:sqref>
                        </c15:formulaRef>
                      </c:ext>
                    </c:extLst>
                    <c:strCache>
                      <c:ptCount val="3"/>
                      <c:pt idx="0">
                        <c:v>73 BIENES Y SERVICIOS PARA INVERSIÓN</c:v>
                      </c:pt>
                      <c:pt idx="1">
                        <c:v>75 OBRAS PÚBLICAS</c:v>
                      </c:pt>
                      <c:pt idx="2">
                        <c:v>84 BIENES DE LARGA DURACIÓN</c:v>
                      </c:pt>
                    </c:strCache>
                  </c:strRef>
                </c:cat>
                <c:val>
                  <c:numRef>
                    <c:extLst>
                      <c:ext uri="{02D57815-91ED-43cb-92C2-25804820EDAC}">
                        <c15:formulaRef>
                          <c15:sqref>REFORMA!$B$51:$B$53</c15:sqref>
                        </c15:formulaRef>
                      </c:ext>
                    </c:extLst>
                    <c:numCache>
                      <c:formatCode>#,##0.00</c:formatCode>
                      <c:ptCount val="3"/>
                      <c:pt idx="0">
                        <c:v>27593944.210000001</c:v>
                      </c:pt>
                      <c:pt idx="1">
                        <c:v>255910151.82999998</c:v>
                      </c:pt>
                      <c:pt idx="2">
                        <c:v>36869816.960000001</c:v>
                      </c:pt>
                    </c:numCache>
                  </c:numRef>
                </c:val>
                <c:extLst>
                  <c:ext xmlns:c16="http://schemas.microsoft.com/office/drawing/2014/chart" uri="{C3380CC4-5D6E-409C-BE32-E72D297353CC}">
                    <c16:uniqueId val="{00000002-25C0-4460-8030-EF7760EDE932}"/>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REFORMA!$D$50</c15:sqref>
                        </c15:formulaRef>
                      </c:ext>
                    </c:extLst>
                    <c:strCache>
                      <c:ptCount val="1"/>
                      <c:pt idx="0">
                        <c:v> Reformas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REFORMA!$A$51:$A$53</c15:sqref>
                        </c15:formulaRef>
                      </c:ext>
                    </c:extLst>
                    <c:strCache>
                      <c:ptCount val="3"/>
                      <c:pt idx="0">
                        <c:v>73 BIENES Y SERVICIOS PARA INVERSIÓN</c:v>
                      </c:pt>
                      <c:pt idx="1">
                        <c:v>75 OBRAS PÚBLICAS</c:v>
                      </c:pt>
                      <c:pt idx="2">
                        <c:v>84 BIENES DE LARGA DURACIÓN</c:v>
                      </c:pt>
                    </c:strCache>
                  </c:strRef>
                </c:cat>
                <c:val>
                  <c:numRef>
                    <c:extLst xmlns:c15="http://schemas.microsoft.com/office/drawing/2012/chart">
                      <c:ext xmlns:c15="http://schemas.microsoft.com/office/drawing/2012/chart" uri="{02D57815-91ED-43cb-92C2-25804820EDAC}">
                        <c15:formulaRef>
                          <c15:sqref>REFORMA!$D$51:$D$53</c15:sqref>
                        </c15:formulaRef>
                      </c:ext>
                    </c:extLst>
                    <c:numCache>
                      <c:formatCode>#,##0.00</c:formatCode>
                      <c:ptCount val="3"/>
                      <c:pt idx="0">
                        <c:v>-4498335.87</c:v>
                      </c:pt>
                      <c:pt idx="1">
                        <c:v>-96568731.319999993</c:v>
                      </c:pt>
                      <c:pt idx="2">
                        <c:v>-850000</c:v>
                      </c:pt>
                    </c:numCache>
                  </c:numRef>
                </c:val>
                <c:extLst xmlns:c15="http://schemas.microsoft.com/office/drawing/2012/chart">
                  <c:ext xmlns:c16="http://schemas.microsoft.com/office/drawing/2014/chart" uri="{C3380CC4-5D6E-409C-BE32-E72D297353CC}">
                    <c16:uniqueId val="{00000003-25C0-4460-8030-EF7760EDE932}"/>
                  </c:ext>
                </c:extLst>
              </c15:ser>
            </c15:filteredBarSeries>
          </c:ext>
        </c:extLst>
      </c:barChart>
      <c:catAx>
        <c:axId val="1178257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C"/>
          </a:p>
        </c:txPr>
        <c:crossAx val="1178245376"/>
        <c:crosses val="autoZero"/>
        <c:auto val="1"/>
        <c:lblAlgn val="ctr"/>
        <c:lblOffset val="100"/>
        <c:noMultiLvlLbl val="0"/>
      </c:catAx>
      <c:valAx>
        <c:axId val="11782453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crossAx val="1178257440"/>
        <c:crosses val="autoZero"/>
        <c:crossBetween val="between"/>
        <c:dispUnits>
          <c:builtInUnit val="millions"/>
          <c:dispUnitsLbl>
            <c:layout>
              <c:manualLayout>
                <c:xMode val="edge"/>
                <c:yMode val="edge"/>
                <c:x val="7.420389874180402E-3"/>
                <c:y val="0.33740257308401234"/>
              </c:manualLayout>
            </c:layout>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dispUnitsLbl>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sz="1800"/>
      </a:pPr>
      <a:endParaRPr lang="es-EC"/>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2CCE0D-405F-4FED-A6EB-CBFF87069DB6}" type="doc">
      <dgm:prSet loTypeId="urn:microsoft.com/office/officeart/2008/layout/AlternatingHexagons" loCatId="list" qsTypeId="urn:microsoft.com/office/officeart/2005/8/quickstyle/3d4" qsCatId="3D" csTypeId="urn:microsoft.com/office/officeart/2005/8/colors/accent1_2" csCatId="accent1" phldr="1"/>
      <dgm:spPr/>
      <dgm:t>
        <a:bodyPr/>
        <a:lstStyle/>
        <a:p>
          <a:endParaRPr lang="es-ES"/>
        </a:p>
      </dgm:t>
    </dgm:pt>
    <dgm:pt modelId="{503195A2-DCB6-4372-BE58-516037D2CE20}">
      <dgm:prSet phldrT="[Texto]" custT="1"/>
      <dgm:spPr>
        <a:solidFill>
          <a:schemeClr val="accent2">
            <a:lumMod val="60000"/>
            <a:lumOff val="40000"/>
          </a:schemeClr>
        </a:solidFill>
      </dgm:spPr>
      <dgm:t>
        <a:bodyPr vert="vert270"/>
        <a:lstStyle/>
        <a:p>
          <a:r>
            <a:rPr lang="es-EC" sz="2800" b="0" i="0" u="none" dirty="0"/>
            <a:t>Colombia</a:t>
          </a:r>
          <a:endParaRPr lang="es-ES" sz="1600" dirty="0"/>
        </a:p>
      </dgm:t>
    </dgm:pt>
    <dgm:pt modelId="{54C1F578-D976-484D-9813-1058ACECD7BF}" type="parTrans" cxnId="{6C217A0A-BA36-445E-B4DB-36651CE7E47A}">
      <dgm:prSet/>
      <dgm:spPr/>
      <dgm:t>
        <a:bodyPr/>
        <a:lstStyle/>
        <a:p>
          <a:endParaRPr lang="es-ES"/>
        </a:p>
      </dgm:t>
    </dgm:pt>
    <dgm:pt modelId="{DF80CFBA-E2A7-490B-9B14-E96AD61BB4D0}" type="sibTrans" cxnId="{6C217A0A-BA36-445E-B4DB-36651CE7E47A}">
      <dgm:prSet custT="1"/>
      <dgm:spPr>
        <a:solidFill>
          <a:schemeClr val="accent3">
            <a:lumMod val="40000"/>
            <a:lumOff val="60000"/>
          </a:schemeClr>
        </a:solidFill>
      </dgm:spPr>
      <dgm:t>
        <a:bodyPr/>
        <a:lstStyle/>
        <a:p>
          <a:r>
            <a:rPr lang="es-ES" sz="2800" dirty="0"/>
            <a:t>2022</a:t>
          </a:r>
        </a:p>
      </dgm:t>
    </dgm:pt>
    <dgm:pt modelId="{352E6644-2991-4D2B-A6CD-5033D8197F2F}">
      <dgm:prSet custT="1"/>
      <dgm:spPr>
        <a:solidFill>
          <a:schemeClr val="tx2">
            <a:lumMod val="20000"/>
            <a:lumOff val="80000"/>
          </a:schemeClr>
        </a:solidFill>
      </dgm:spPr>
      <dgm:t>
        <a:bodyPr/>
        <a:lstStyle/>
        <a:p>
          <a:r>
            <a:rPr lang="es-EC" sz="2800" dirty="0"/>
            <a:t>2022</a:t>
          </a:r>
          <a:endParaRPr lang="es-EC" sz="1800" dirty="0"/>
        </a:p>
      </dgm:t>
    </dgm:pt>
    <dgm:pt modelId="{8731F37A-D22C-429D-9F91-F33FFA037051}" type="sibTrans" cxnId="{48ECDA27-D076-4940-A600-9655BE723FD2}">
      <dgm:prSet/>
      <dgm:spPr>
        <a:solidFill>
          <a:schemeClr val="accent4">
            <a:lumMod val="60000"/>
            <a:lumOff val="40000"/>
          </a:schemeClr>
        </a:solidFill>
      </dgm:spPr>
      <dgm:t>
        <a:bodyPr vert="vert270"/>
        <a:lstStyle/>
        <a:p>
          <a:r>
            <a:rPr lang="es-ES" dirty="0"/>
            <a:t>Perú</a:t>
          </a:r>
        </a:p>
      </dgm:t>
    </dgm:pt>
    <dgm:pt modelId="{B214FE30-6752-489A-964C-4C213A65B573}" type="parTrans" cxnId="{48ECDA27-D076-4940-A600-9655BE723FD2}">
      <dgm:prSet/>
      <dgm:spPr/>
      <dgm:t>
        <a:bodyPr/>
        <a:lstStyle/>
        <a:p>
          <a:endParaRPr lang="es-ES"/>
        </a:p>
      </dgm:t>
    </dgm:pt>
    <dgm:pt modelId="{9EA46D1C-5428-4945-8120-2381B9C771B5}">
      <dgm:prSet custT="1"/>
      <dgm:spPr>
        <a:solidFill>
          <a:schemeClr val="bg2">
            <a:lumMod val="50000"/>
          </a:schemeClr>
        </a:solidFill>
      </dgm:spPr>
      <dgm:t>
        <a:bodyPr/>
        <a:lstStyle/>
        <a:p>
          <a:r>
            <a:rPr lang="es-EC" sz="3200" dirty="0"/>
            <a:t>2028</a:t>
          </a:r>
        </a:p>
      </dgm:t>
    </dgm:pt>
    <dgm:pt modelId="{B58760CF-E640-4A7B-B9F2-2A359B9F3024}" type="parTrans" cxnId="{E724BB74-84DE-4C63-A214-CB89AE073FD0}">
      <dgm:prSet/>
      <dgm:spPr/>
      <dgm:t>
        <a:bodyPr/>
        <a:lstStyle/>
        <a:p>
          <a:endParaRPr lang="es-ES"/>
        </a:p>
      </dgm:t>
    </dgm:pt>
    <dgm:pt modelId="{46628DCE-0E6D-4CAB-8FB1-4C950A544DF7}" type="sibTrans" cxnId="{E724BB74-84DE-4C63-A214-CB89AE073FD0}">
      <dgm:prSet/>
      <dgm:spPr>
        <a:solidFill>
          <a:schemeClr val="accent1">
            <a:lumMod val="75000"/>
          </a:schemeClr>
        </a:solidFill>
      </dgm:spPr>
      <dgm:t>
        <a:bodyPr vert="vert270"/>
        <a:lstStyle/>
        <a:p>
          <a:r>
            <a:rPr lang="es-ES" dirty="0"/>
            <a:t>Venezuela</a:t>
          </a:r>
        </a:p>
      </dgm:t>
    </dgm:pt>
    <dgm:pt modelId="{2D4E72A7-71E7-4DD3-8E23-DF1F385A793A}">
      <dgm:prSet custT="1"/>
      <dgm:spPr>
        <a:solidFill>
          <a:schemeClr val="accent1">
            <a:lumMod val="60000"/>
            <a:lumOff val="40000"/>
          </a:schemeClr>
        </a:solidFill>
      </dgm:spPr>
      <dgm:t>
        <a:bodyPr vert="vert270"/>
        <a:lstStyle/>
        <a:p>
          <a:r>
            <a:rPr lang="es-EC" sz="3200" b="0" i="0" u="none" dirty="0"/>
            <a:t>Ecuador</a:t>
          </a:r>
          <a:endParaRPr lang="es-EC" sz="3200" dirty="0"/>
        </a:p>
      </dgm:t>
    </dgm:pt>
    <dgm:pt modelId="{5B70D3A9-B687-47FC-91B1-2813388F40D1}" type="sibTrans" cxnId="{892C5D44-6EE6-4BB3-B13C-54B4491D8F5E}">
      <dgm:prSet/>
      <dgm:spPr>
        <a:solidFill>
          <a:schemeClr val="bg2">
            <a:lumMod val="75000"/>
          </a:schemeClr>
        </a:solidFill>
      </dgm:spPr>
      <dgm:t>
        <a:bodyPr/>
        <a:lstStyle/>
        <a:p>
          <a:r>
            <a:rPr lang="es-ES" dirty="0"/>
            <a:t>2024</a:t>
          </a:r>
        </a:p>
      </dgm:t>
    </dgm:pt>
    <dgm:pt modelId="{CD56D64A-D3FF-4F45-9867-AFE924CEE734}" type="parTrans" cxnId="{892C5D44-6EE6-4BB3-B13C-54B4491D8F5E}">
      <dgm:prSet/>
      <dgm:spPr/>
      <dgm:t>
        <a:bodyPr/>
        <a:lstStyle/>
        <a:p>
          <a:endParaRPr lang="es-ES"/>
        </a:p>
      </dgm:t>
    </dgm:pt>
    <dgm:pt modelId="{7232E6A2-2799-4C66-9735-FD6FE4A444B7}" type="pres">
      <dgm:prSet presAssocID="{722CCE0D-405F-4FED-A6EB-CBFF87069DB6}" presName="Name0" presStyleCnt="0">
        <dgm:presLayoutVars>
          <dgm:chMax/>
          <dgm:chPref/>
          <dgm:dir val="rev"/>
          <dgm:animLvl val="lvl"/>
        </dgm:presLayoutVars>
      </dgm:prSet>
      <dgm:spPr/>
      <dgm:t>
        <a:bodyPr/>
        <a:lstStyle/>
        <a:p>
          <a:endParaRPr lang="es-ES"/>
        </a:p>
      </dgm:t>
    </dgm:pt>
    <dgm:pt modelId="{A2963C65-963C-46D2-A8CA-29176CB1268C}" type="pres">
      <dgm:prSet presAssocID="{503195A2-DCB6-4372-BE58-516037D2CE20}" presName="composite" presStyleCnt="0"/>
      <dgm:spPr/>
    </dgm:pt>
    <dgm:pt modelId="{A529D676-D8E9-450E-B36B-12E57885CD61}" type="pres">
      <dgm:prSet presAssocID="{503195A2-DCB6-4372-BE58-516037D2CE20}" presName="Parent1" presStyleLbl="node1" presStyleIdx="0" presStyleCnt="8" custAng="5400000" custLinFactX="-10761" custLinFactNeighborX="-100000" custLinFactNeighborY="-720">
        <dgm:presLayoutVars>
          <dgm:chMax val="1"/>
          <dgm:chPref val="1"/>
          <dgm:bulletEnabled val="1"/>
        </dgm:presLayoutVars>
      </dgm:prSet>
      <dgm:spPr>
        <a:prstGeom prst="flowChartPunchedTape">
          <a:avLst/>
        </a:prstGeom>
      </dgm:spPr>
      <dgm:t>
        <a:bodyPr/>
        <a:lstStyle/>
        <a:p>
          <a:endParaRPr lang="es-ES"/>
        </a:p>
      </dgm:t>
    </dgm:pt>
    <dgm:pt modelId="{1FF7D5B4-222E-48E5-8D41-89200FDA44E6}" type="pres">
      <dgm:prSet presAssocID="{503195A2-DCB6-4372-BE58-516037D2CE20}" presName="Childtext1" presStyleLbl="revTx" presStyleIdx="0" presStyleCnt="4">
        <dgm:presLayoutVars>
          <dgm:chMax val="0"/>
          <dgm:chPref val="0"/>
          <dgm:bulletEnabled val="1"/>
        </dgm:presLayoutVars>
      </dgm:prSet>
      <dgm:spPr/>
    </dgm:pt>
    <dgm:pt modelId="{7FBB1DFF-839E-4715-9350-C4E89856076C}" type="pres">
      <dgm:prSet presAssocID="{503195A2-DCB6-4372-BE58-516037D2CE20}" presName="BalanceSpacing" presStyleCnt="0"/>
      <dgm:spPr/>
    </dgm:pt>
    <dgm:pt modelId="{E4DAA5C6-4BB8-42DF-8721-258E24FC03BB}" type="pres">
      <dgm:prSet presAssocID="{503195A2-DCB6-4372-BE58-516037D2CE20}" presName="BalanceSpacing1" presStyleCnt="0"/>
      <dgm:spPr/>
    </dgm:pt>
    <dgm:pt modelId="{AF97DF9B-B7BE-4CD5-B005-18009128CDC6}" type="pres">
      <dgm:prSet presAssocID="{DF80CFBA-E2A7-490B-9B14-E96AD61BB4D0}" presName="Accent1Text" presStyleLbl="node1" presStyleIdx="1" presStyleCnt="8" custLinFactNeighborX="-96014" custLinFactNeighborY="10082"/>
      <dgm:spPr>
        <a:prstGeom prst="cloudCallout">
          <a:avLst/>
        </a:prstGeom>
      </dgm:spPr>
      <dgm:t>
        <a:bodyPr/>
        <a:lstStyle/>
        <a:p>
          <a:endParaRPr lang="es-ES"/>
        </a:p>
      </dgm:t>
    </dgm:pt>
    <dgm:pt modelId="{4698F2A6-0AF3-433A-9085-9C8F56C07DD8}" type="pres">
      <dgm:prSet presAssocID="{DF80CFBA-E2A7-490B-9B14-E96AD61BB4D0}" presName="spaceBetweenRectangles" presStyleCnt="0"/>
      <dgm:spPr/>
    </dgm:pt>
    <dgm:pt modelId="{C110F0DA-F0D0-45B3-85BB-DA10ABDB1B0F}" type="pres">
      <dgm:prSet presAssocID="{352E6644-2991-4D2B-A6CD-5033D8197F2F}" presName="composite" presStyleCnt="0"/>
      <dgm:spPr/>
    </dgm:pt>
    <dgm:pt modelId="{40ABE94F-1BE5-41F9-954B-0B40247DA069}" type="pres">
      <dgm:prSet presAssocID="{352E6644-2991-4D2B-A6CD-5033D8197F2F}" presName="Parent1" presStyleLbl="node1" presStyleIdx="2" presStyleCnt="8" custLinFactNeighborX="-38013" custLinFactNeighborY="23043">
        <dgm:presLayoutVars>
          <dgm:chMax val="1"/>
          <dgm:chPref val="1"/>
          <dgm:bulletEnabled val="1"/>
        </dgm:presLayoutVars>
      </dgm:prSet>
      <dgm:spPr>
        <a:prstGeom prst="cloudCallout">
          <a:avLst/>
        </a:prstGeom>
      </dgm:spPr>
      <dgm:t>
        <a:bodyPr/>
        <a:lstStyle/>
        <a:p>
          <a:endParaRPr lang="es-ES"/>
        </a:p>
      </dgm:t>
    </dgm:pt>
    <dgm:pt modelId="{4BDB2DD9-9DCA-4633-B099-86EB1876307A}" type="pres">
      <dgm:prSet presAssocID="{352E6644-2991-4D2B-A6CD-5033D8197F2F}" presName="Childtext1" presStyleLbl="revTx" presStyleIdx="1" presStyleCnt="4">
        <dgm:presLayoutVars>
          <dgm:chMax val="0"/>
          <dgm:chPref val="0"/>
          <dgm:bulletEnabled val="1"/>
        </dgm:presLayoutVars>
      </dgm:prSet>
      <dgm:spPr/>
    </dgm:pt>
    <dgm:pt modelId="{DA8A6E4E-E7B0-4383-B0B6-6FC6C7F05639}" type="pres">
      <dgm:prSet presAssocID="{352E6644-2991-4D2B-A6CD-5033D8197F2F}" presName="BalanceSpacing" presStyleCnt="0"/>
      <dgm:spPr/>
    </dgm:pt>
    <dgm:pt modelId="{FAAB1F62-02A5-4263-A2D9-44B927AA11AD}" type="pres">
      <dgm:prSet presAssocID="{352E6644-2991-4D2B-A6CD-5033D8197F2F}" presName="BalanceSpacing1" presStyleCnt="0"/>
      <dgm:spPr/>
    </dgm:pt>
    <dgm:pt modelId="{AE4C1A61-E0C6-47E6-94C4-29C599803489}" type="pres">
      <dgm:prSet presAssocID="{8731F37A-D22C-429D-9F91-F33FFA037051}" presName="Accent1Text" presStyleLbl="node1" presStyleIdx="3" presStyleCnt="8" custAng="5400000" custLinFactNeighborX="-56967"/>
      <dgm:spPr>
        <a:prstGeom prst="flowChartPunchedTape">
          <a:avLst/>
        </a:prstGeom>
      </dgm:spPr>
      <dgm:t>
        <a:bodyPr/>
        <a:lstStyle/>
        <a:p>
          <a:endParaRPr lang="es-ES"/>
        </a:p>
      </dgm:t>
    </dgm:pt>
    <dgm:pt modelId="{A51DA767-95FA-4640-AFBB-53C5AE473E80}" type="pres">
      <dgm:prSet presAssocID="{8731F37A-D22C-429D-9F91-F33FFA037051}" presName="spaceBetweenRectangles" presStyleCnt="0"/>
      <dgm:spPr/>
    </dgm:pt>
    <dgm:pt modelId="{003DCA5E-EF27-475A-938A-EB859DE31C20}" type="pres">
      <dgm:prSet presAssocID="{2D4E72A7-71E7-4DD3-8E23-DF1F385A793A}" presName="composite" presStyleCnt="0"/>
      <dgm:spPr/>
    </dgm:pt>
    <dgm:pt modelId="{2508953D-7FF0-4222-ACB8-87FFFC87D20E}" type="pres">
      <dgm:prSet presAssocID="{2D4E72A7-71E7-4DD3-8E23-DF1F385A793A}" presName="Parent1" presStyleLbl="node1" presStyleIdx="4" presStyleCnt="8" custAng="5400000" custLinFactNeighborX="-13945" custLinFactNeighborY="21944">
        <dgm:presLayoutVars>
          <dgm:chMax val="1"/>
          <dgm:chPref val="1"/>
          <dgm:bulletEnabled val="1"/>
        </dgm:presLayoutVars>
      </dgm:prSet>
      <dgm:spPr>
        <a:prstGeom prst="wave">
          <a:avLst/>
        </a:prstGeom>
      </dgm:spPr>
      <dgm:t>
        <a:bodyPr/>
        <a:lstStyle/>
        <a:p>
          <a:endParaRPr lang="es-ES"/>
        </a:p>
      </dgm:t>
    </dgm:pt>
    <dgm:pt modelId="{5C655150-15F7-4315-809F-730DCF68FB98}" type="pres">
      <dgm:prSet presAssocID="{2D4E72A7-71E7-4DD3-8E23-DF1F385A793A}" presName="Childtext1" presStyleLbl="revTx" presStyleIdx="2" presStyleCnt="4">
        <dgm:presLayoutVars>
          <dgm:chMax val="0"/>
          <dgm:chPref val="0"/>
          <dgm:bulletEnabled val="1"/>
        </dgm:presLayoutVars>
      </dgm:prSet>
      <dgm:spPr/>
    </dgm:pt>
    <dgm:pt modelId="{018224FE-8EE0-48E6-A529-DEF79912C8EA}" type="pres">
      <dgm:prSet presAssocID="{2D4E72A7-71E7-4DD3-8E23-DF1F385A793A}" presName="BalanceSpacing" presStyleCnt="0"/>
      <dgm:spPr/>
    </dgm:pt>
    <dgm:pt modelId="{69F2EBD8-D217-493C-A1DA-6A34069DD819}" type="pres">
      <dgm:prSet presAssocID="{2D4E72A7-71E7-4DD3-8E23-DF1F385A793A}" presName="BalanceSpacing1" presStyleCnt="0"/>
      <dgm:spPr/>
    </dgm:pt>
    <dgm:pt modelId="{D05F0DF2-F99E-42F3-9C76-EA2B1F6A1309}" type="pres">
      <dgm:prSet presAssocID="{5B70D3A9-B687-47FC-91B1-2813388F40D1}" presName="Accent1Text" presStyleLbl="node1" presStyleIdx="5" presStyleCnt="8" custLinFactNeighborX="4257" custLinFactNeighborY="18709"/>
      <dgm:spPr>
        <a:prstGeom prst="cloudCallout">
          <a:avLst/>
        </a:prstGeom>
      </dgm:spPr>
      <dgm:t>
        <a:bodyPr/>
        <a:lstStyle/>
        <a:p>
          <a:endParaRPr lang="es-ES"/>
        </a:p>
      </dgm:t>
    </dgm:pt>
    <dgm:pt modelId="{54A8EC8C-FB3D-49F4-BD33-1E38E4159B49}" type="pres">
      <dgm:prSet presAssocID="{5B70D3A9-B687-47FC-91B1-2813388F40D1}" presName="spaceBetweenRectangles" presStyleCnt="0"/>
      <dgm:spPr/>
    </dgm:pt>
    <dgm:pt modelId="{8474D38C-9C29-41BA-94EA-761D2E0D8D00}" type="pres">
      <dgm:prSet presAssocID="{9EA46D1C-5428-4945-8120-2381B9C771B5}" presName="composite" presStyleCnt="0"/>
      <dgm:spPr/>
    </dgm:pt>
    <dgm:pt modelId="{887A67B6-1D31-40B2-A67B-BE9AFC787DD3}" type="pres">
      <dgm:prSet presAssocID="{9EA46D1C-5428-4945-8120-2381B9C771B5}" presName="Parent1" presStyleLbl="node1" presStyleIdx="6" presStyleCnt="8" custScaleX="130139" custLinFactX="100000" custLinFactNeighborX="110285" custLinFactNeighborY="201">
        <dgm:presLayoutVars>
          <dgm:chMax val="1"/>
          <dgm:chPref val="1"/>
          <dgm:bulletEnabled val="1"/>
        </dgm:presLayoutVars>
      </dgm:prSet>
      <dgm:spPr>
        <a:prstGeom prst="cloudCallout">
          <a:avLst/>
        </a:prstGeom>
      </dgm:spPr>
      <dgm:t>
        <a:bodyPr/>
        <a:lstStyle/>
        <a:p>
          <a:endParaRPr lang="es-ES"/>
        </a:p>
      </dgm:t>
    </dgm:pt>
    <dgm:pt modelId="{F69C0408-722A-401D-8487-F834B90D0267}" type="pres">
      <dgm:prSet presAssocID="{9EA46D1C-5428-4945-8120-2381B9C771B5}" presName="Childtext1" presStyleLbl="revTx" presStyleIdx="3" presStyleCnt="4">
        <dgm:presLayoutVars>
          <dgm:chMax val="0"/>
          <dgm:chPref val="0"/>
          <dgm:bulletEnabled val="1"/>
        </dgm:presLayoutVars>
      </dgm:prSet>
      <dgm:spPr/>
    </dgm:pt>
    <dgm:pt modelId="{DD9D981D-33D7-4D72-A307-DCAE73CC8958}" type="pres">
      <dgm:prSet presAssocID="{9EA46D1C-5428-4945-8120-2381B9C771B5}" presName="BalanceSpacing" presStyleCnt="0"/>
      <dgm:spPr/>
    </dgm:pt>
    <dgm:pt modelId="{23252551-43B4-4FF1-B465-4CB0FAE08355}" type="pres">
      <dgm:prSet presAssocID="{9EA46D1C-5428-4945-8120-2381B9C771B5}" presName="BalanceSpacing1" presStyleCnt="0"/>
      <dgm:spPr/>
    </dgm:pt>
    <dgm:pt modelId="{A8AA32FA-8FCB-4CF9-807F-BBEBEF155533}" type="pres">
      <dgm:prSet presAssocID="{46628DCE-0E6D-4CAB-8FB1-4C950A544DF7}" presName="Accent1Text" presStyleLbl="node1" presStyleIdx="7" presStyleCnt="8" custAng="5400000" custLinFactX="73890" custLinFactNeighborX="100000" custLinFactNeighborY="16886"/>
      <dgm:spPr>
        <a:prstGeom prst="flowChartPunchedTape">
          <a:avLst/>
        </a:prstGeom>
      </dgm:spPr>
      <dgm:t>
        <a:bodyPr/>
        <a:lstStyle/>
        <a:p>
          <a:endParaRPr lang="es-ES"/>
        </a:p>
      </dgm:t>
    </dgm:pt>
  </dgm:ptLst>
  <dgm:cxnLst>
    <dgm:cxn modelId="{A09B5B4F-4E0C-4A13-A1F3-FD62E57E18FE}" type="presOf" srcId="{503195A2-DCB6-4372-BE58-516037D2CE20}" destId="{A529D676-D8E9-450E-B36B-12E57885CD61}" srcOrd="0" destOrd="0" presId="urn:microsoft.com/office/officeart/2008/layout/AlternatingHexagons"/>
    <dgm:cxn modelId="{48ECDA27-D076-4940-A600-9655BE723FD2}" srcId="{722CCE0D-405F-4FED-A6EB-CBFF87069DB6}" destId="{352E6644-2991-4D2B-A6CD-5033D8197F2F}" srcOrd="1" destOrd="0" parTransId="{B214FE30-6752-489A-964C-4C213A65B573}" sibTransId="{8731F37A-D22C-429D-9F91-F33FFA037051}"/>
    <dgm:cxn modelId="{C97C739A-631C-4A5F-A269-665FC548D0C2}" type="presOf" srcId="{722CCE0D-405F-4FED-A6EB-CBFF87069DB6}" destId="{7232E6A2-2799-4C66-9735-FD6FE4A444B7}" srcOrd="0" destOrd="0" presId="urn:microsoft.com/office/officeart/2008/layout/AlternatingHexagons"/>
    <dgm:cxn modelId="{E724BB74-84DE-4C63-A214-CB89AE073FD0}" srcId="{722CCE0D-405F-4FED-A6EB-CBFF87069DB6}" destId="{9EA46D1C-5428-4945-8120-2381B9C771B5}" srcOrd="3" destOrd="0" parTransId="{B58760CF-E640-4A7B-B9F2-2A359B9F3024}" sibTransId="{46628DCE-0E6D-4CAB-8FB1-4C950A544DF7}"/>
    <dgm:cxn modelId="{7C62A52B-E6BA-4D50-9E46-E4E6241A2520}" type="presOf" srcId="{2D4E72A7-71E7-4DD3-8E23-DF1F385A793A}" destId="{2508953D-7FF0-4222-ACB8-87FFFC87D20E}" srcOrd="0" destOrd="0" presId="urn:microsoft.com/office/officeart/2008/layout/AlternatingHexagons"/>
    <dgm:cxn modelId="{87049B11-052D-4716-88CD-D8DB036279D2}" type="presOf" srcId="{46628DCE-0E6D-4CAB-8FB1-4C950A544DF7}" destId="{A8AA32FA-8FCB-4CF9-807F-BBEBEF155533}" srcOrd="0" destOrd="0" presId="urn:microsoft.com/office/officeart/2008/layout/AlternatingHexagons"/>
    <dgm:cxn modelId="{AF94BF5D-A522-40B1-96D7-0326EB98BF9D}" type="presOf" srcId="{9EA46D1C-5428-4945-8120-2381B9C771B5}" destId="{887A67B6-1D31-40B2-A67B-BE9AFC787DD3}" srcOrd="0" destOrd="0" presId="urn:microsoft.com/office/officeart/2008/layout/AlternatingHexagons"/>
    <dgm:cxn modelId="{6C217A0A-BA36-445E-B4DB-36651CE7E47A}" srcId="{722CCE0D-405F-4FED-A6EB-CBFF87069DB6}" destId="{503195A2-DCB6-4372-BE58-516037D2CE20}" srcOrd="0" destOrd="0" parTransId="{54C1F578-D976-484D-9813-1058ACECD7BF}" sibTransId="{DF80CFBA-E2A7-490B-9B14-E96AD61BB4D0}"/>
    <dgm:cxn modelId="{791287D3-D438-48EB-AEE0-813E2FA88DAB}" type="presOf" srcId="{DF80CFBA-E2A7-490B-9B14-E96AD61BB4D0}" destId="{AF97DF9B-B7BE-4CD5-B005-18009128CDC6}" srcOrd="0" destOrd="0" presId="urn:microsoft.com/office/officeart/2008/layout/AlternatingHexagons"/>
    <dgm:cxn modelId="{892C5D44-6EE6-4BB3-B13C-54B4491D8F5E}" srcId="{722CCE0D-405F-4FED-A6EB-CBFF87069DB6}" destId="{2D4E72A7-71E7-4DD3-8E23-DF1F385A793A}" srcOrd="2" destOrd="0" parTransId="{CD56D64A-D3FF-4F45-9867-AFE924CEE734}" sibTransId="{5B70D3A9-B687-47FC-91B1-2813388F40D1}"/>
    <dgm:cxn modelId="{16FFFF5D-836F-4D93-853D-AA5343112F6B}" type="presOf" srcId="{352E6644-2991-4D2B-A6CD-5033D8197F2F}" destId="{40ABE94F-1BE5-41F9-954B-0B40247DA069}" srcOrd="0" destOrd="0" presId="urn:microsoft.com/office/officeart/2008/layout/AlternatingHexagons"/>
    <dgm:cxn modelId="{D3DFAC95-F0FB-459C-8ABB-49187A9B0D81}" type="presOf" srcId="{8731F37A-D22C-429D-9F91-F33FFA037051}" destId="{AE4C1A61-E0C6-47E6-94C4-29C599803489}" srcOrd="0" destOrd="0" presId="urn:microsoft.com/office/officeart/2008/layout/AlternatingHexagons"/>
    <dgm:cxn modelId="{A3B7046A-8169-49BF-98B1-9A85E879BA34}" type="presOf" srcId="{5B70D3A9-B687-47FC-91B1-2813388F40D1}" destId="{D05F0DF2-F99E-42F3-9C76-EA2B1F6A1309}" srcOrd="0" destOrd="0" presId="urn:microsoft.com/office/officeart/2008/layout/AlternatingHexagons"/>
    <dgm:cxn modelId="{E7CA00F4-E0C0-4983-9150-C27D328E75A6}" type="presParOf" srcId="{7232E6A2-2799-4C66-9735-FD6FE4A444B7}" destId="{A2963C65-963C-46D2-A8CA-29176CB1268C}" srcOrd="0" destOrd="0" presId="urn:microsoft.com/office/officeart/2008/layout/AlternatingHexagons"/>
    <dgm:cxn modelId="{BB963DCA-DACC-45E8-8DE7-C58518A2B826}" type="presParOf" srcId="{A2963C65-963C-46D2-A8CA-29176CB1268C}" destId="{A529D676-D8E9-450E-B36B-12E57885CD61}" srcOrd="0" destOrd="0" presId="urn:microsoft.com/office/officeart/2008/layout/AlternatingHexagons"/>
    <dgm:cxn modelId="{489CF1E2-57D0-4686-ACB5-F3ACA10A1637}" type="presParOf" srcId="{A2963C65-963C-46D2-A8CA-29176CB1268C}" destId="{1FF7D5B4-222E-48E5-8D41-89200FDA44E6}" srcOrd="1" destOrd="0" presId="urn:microsoft.com/office/officeart/2008/layout/AlternatingHexagons"/>
    <dgm:cxn modelId="{91D653D3-6BC3-4E70-84BF-C5AE72FAA5FB}" type="presParOf" srcId="{A2963C65-963C-46D2-A8CA-29176CB1268C}" destId="{7FBB1DFF-839E-4715-9350-C4E89856076C}" srcOrd="2" destOrd="0" presId="urn:microsoft.com/office/officeart/2008/layout/AlternatingHexagons"/>
    <dgm:cxn modelId="{4573E929-3853-4CFA-B1D9-1DE6C242F1EB}" type="presParOf" srcId="{A2963C65-963C-46D2-A8CA-29176CB1268C}" destId="{E4DAA5C6-4BB8-42DF-8721-258E24FC03BB}" srcOrd="3" destOrd="0" presId="urn:microsoft.com/office/officeart/2008/layout/AlternatingHexagons"/>
    <dgm:cxn modelId="{628FAC13-865A-4186-A84E-1071380AA3A0}" type="presParOf" srcId="{A2963C65-963C-46D2-A8CA-29176CB1268C}" destId="{AF97DF9B-B7BE-4CD5-B005-18009128CDC6}" srcOrd="4" destOrd="0" presId="urn:microsoft.com/office/officeart/2008/layout/AlternatingHexagons"/>
    <dgm:cxn modelId="{8373BA6E-6D9A-4378-BD07-7393B89BCBF1}" type="presParOf" srcId="{7232E6A2-2799-4C66-9735-FD6FE4A444B7}" destId="{4698F2A6-0AF3-433A-9085-9C8F56C07DD8}" srcOrd="1" destOrd="0" presId="urn:microsoft.com/office/officeart/2008/layout/AlternatingHexagons"/>
    <dgm:cxn modelId="{F369B0BA-E878-4F36-90CC-5AE8DC41E2CC}" type="presParOf" srcId="{7232E6A2-2799-4C66-9735-FD6FE4A444B7}" destId="{C110F0DA-F0D0-45B3-85BB-DA10ABDB1B0F}" srcOrd="2" destOrd="0" presId="urn:microsoft.com/office/officeart/2008/layout/AlternatingHexagons"/>
    <dgm:cxn modelId="{398ED5BC-22F6-4FBA-8A64-E6E8D794FA56}" type="presParOf" srcId="{C110F0DA-F0D0-45B3-85BB-DA10ABDB1B0F}" destId="{40ABE94F-1BE5-41F9-954B-0B40247DA069}" srcOrd="0" destOrd="0" presId="urn:microsoft.com/office/officeart/2008/layout/AlternatingHexagons"/>
    <dgm:cxn modelId="{A3914AB4-6901-4F16-87D5-03E2C871A438}" type="presParOf" srcId="{C110F0DA-F0D0-45B3-85BB-DA10ABDB1B0F}" destId="{4BDB2DD9-9DCA-4633-B099-86EB1876307A}" srcOrd="1" destOrd="0" presId="urn:microsoft.com/office/officeart/2008/layout/AlternatingHexagons"/>
    <dgm:cxn modelId="{E418550E-C06B-4BA6-A089-4E1D01C206FF}" type="presParOf" srcId="{C110F0DA-F0D0-45B3-85BB-DA10ABDB1B0F}" destId="{DA8A6E4E-E7B0-4383-B0B6-6FC6C7F05639}" srcOrd="2" destOrd="0" presId="urn:microsoft.com/office/officeart/2008/layout/AlternatingHexagons"/>
    <dgm:cxn modelId="{4DAFF139-7625-4246-A987-F5DFF6443C7E}" type="presParOf" srcId="{C110F0DA-F0D0-45B3-85BB-DA10ABDB1B0F}" destId="{FAAB1F62-02A5-4263-A2D9-44B927AA11AD}" srcOrd="3" destOrd="0" presId="urn:microsoft.com/office/officeart/2008/layout/AlternatingHexagons"/>
    <dgm:cxn modelId="{2F7ACF1F-787C-44C4-B78F-8E9CB1143042}" type="presParOf" srcId="{C110F0DA-F0D0-45B3-85BB-DA10ABDB1B0F}" destId="{AE4C1A61-E0C6-47E6-94C4-29C599803489}" srcOrd="4" destOrd="0" presId="urn:microsoft.com/office/officeart/2008/layout/AlternatingHexagons"/>
    <dgm:cxn modelId="{9CBBE8DB-8E12-49F7-BBF5-B9A0A1A440DC}" type="presParOf" srcId="{7232E6A2-2799-4C66-9735-FD6FE4A444B7}" destId="{A51DA767-95FA-4640-AFBB-53C5AE473E80}" srcOrd="3" destOrd="0" presId="urn:microsoft.com/office/officeart/2008/layout/AlternatingHexagons"/>
    <dgm:cxn modelId="{68D00B76-3878-4B7D-933C-D68447D71EF1}" type="presParOf" srcId="{7232E6A2-2799-4C66-9735-FD6FE4A444B7}" destId="{003DCA5E-EF27-475A-938A-EB859DE31C20}" srcOrd="4" destOrd="0" presId="urn:microsoft.com/office/officeart/2008/layout/AlternatingHexagons"/>
    <dgm:cxn modelId="{A5C81BF7-C3B2-4DB9-8C63-7E8F179B4AAB}" type="presParOf" srcId="{003DCA5E-EF27-475A-938A-EB859DE31C20}" destId="{2508953D-7FF0-4222-ACB8-87FFFC87D20E}" srcOrd="0" destOrd="0" presId="urn:microsoft.com/office/officeart/2008/layout/AlternatingHexagons"/>
    <dgm:cxn modelId="{EE91EFFA-6A5E-4FD9-A43A-FDB6463542C5}" type="presParOf" srcId="{003DCA5E-EF27-475A-938A-EB859DE31C20}" destId="{5C655150-15F7-4315-809F-730DCF68FB98}" srcOrd="1" destOrd="0" presId="urn:microsoft.com/office/officeart/2008/layout/AlternatingHexagons"/>
    <dgm:cxn modelId="{5443902F-AE97-4DE5-949E-162CA2E77CF4}" type="presParOf" srcId="{003DCA5E-EF27-475A-938A-EB859DE31C20}" destId="{018224FE-8EE0-48E6-A529-DEF79912C8EA}" srcOrd="2" destOrd="0" presId="urn:microsoft.com/office/officeart/2008/layout/AlternatingHexagons"/>
    <dgm:cxn modelId="{5BD418BA-7452-4EF7-98FA-6450348460F6}" type="presParOf" srcId="{003DCA5E-EF27-475A-938A-EB859DE31C20}" destId="{69F2EBD8-D217-493C-A1DA-6A34069DD819}" srcOrd="3" destOrd="0" presId="urn:microsoft.com/office/officeart/2008/layout/AlternatingHexagons"/>
    <dgm:cxn modelId="{965354E6-B2F9-4A6A-8789-A65DBD473C42}" type="presParOf" srcId="{003DCA5E-EF27-475A-938A-EB859DE31C20}" destId="{D05F0DF2-F99E-42F3-9C76-EA2B1F6A1309}" srcOrd="4" destOrd="0" presId="urn:microsoft.com/office/officeart/2008/layout/AlternatingHexagons"/>
    <dgm:cxn modelId="{BB5396D9-E20F-4320-AC79-5B94F18AE4C4}" type="presParOf" srcId="{7232E6A2-2799-4C66-9735-FD6FE4A444B7}" destId="{54A8EC8C-FB3D-49F4-BD33-1E38E4159B49}" srcOrd="5" destOrd="0" presId="urn:microsoft.com/office/officeart/2008/layout/AlternatingHexagons"/>
    <dgm:cxn modelId="{E7E1097E-0C9C-4860-87A6-2079F8B7B4A6}" type="presParOf" srcId="{7232E6A2-2799-4C66-9735-FD6FE4A444B7}" destId="{8474D38C-9C29-41BA-94EA-761D2E0D8D00}" srcOrd="6" destOrd="0" presId="urn:microsoft.com/office/officeart/2008/layout/AlternatingHexagons"/>
    <dgm:cxn modelId="{4070941A-C262-45B0-ADF7-B0D451FF63D9}" type="presParOf" srcId="{8474D38C-9C29-41BA-94EA-761D2E0D8D00}" destId="{887A67B6-1D31-40B2-A67B-BE9AFC787DD3}" srcOrd="0" destOrd="0" presId="urn:microsoft.com/office/officeart/2008/layout/AlternatingHexagons"/>
    <dgm:cxn modelId="{3A8A85DA-B561-4728-B2CB-17C3B68689AA}" type="presParOf" srcId="{8474D38C-9C29-41BA-94EA-761D2E0D8D00}" destId="{F69C0408-722A-401D-8487-F834B90D0267}" srcOrd="1" destOrd="0" presId="urn:microsoft.com/office/officeart/2008/layout/AlternatingHexagons"/>
    <dgm:cxn modelId="{797DC528-CB02-4967-B9CF-1BFBEF0C8AC0}" type="presParOf" srcId="{8474D38C-9C29-41BA-94EA-761D2E0D8D00}" destId="{DD9D981D-33D7-4D72-A307-DCAE73CC8958}" srcOrd="2" destOrd="0" presId="urn:microsoft.com/office/officeart/2008/layout/AlternatingHexagons"/>
    <dgm:cxn modelId="{CB385DDE-2B09-4C5D-A096-3032821F828E}" type="presParOf" srcId="{8474D38C-9C29-41BA-94EA-761D2E0D8D00}" destId="{23252551-43B4-4FF1-B465-4CB0FAE08355}" srcOrd="3" destOrd="0" presId="urn:microsoft.com/office/officeart/2008/layout/AlternatingHexagons"/>
    <dgm:cxn modelId="{DB0691BD-3084-4ABA-ABF8-E2FD008ACA12}" type="presParOf" srcId="{8474D38C-9C29-41BA-94EA-761D2E0D8D00}" destId="{A8AA32FA-8FCB-4CF9-807F-BBEBEF155533}" srcOrd="4" destOrd="0" presId="urn:microsoft.com/office/officeart/2008/layout/AlternatingHexagons"/>
  </dgm:cxnLst>
  <dgm:bg/>
  <dgm:whole>
    <a:ln w="57150"/>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9D676-D8E9-450E-B36B-12E57885CD61}">
      <dsp:nvSpPr>
        <dsp:cNvPr id="0" name=""/>
        <dsp:cNvSpPr/>
      </dsp:nvSpPr>
      <dsp:spPr>
        <a:xfrm rot="10800000">
          <a:off x="1607629" y="102898"/>
          <a:ext cx="1718185" cy="1494821"/>
        </a:xfrm>
        <a:prstGeom prst="flowChartPunchedTape">
          <a:avLst/>
        </a:prstGeom>
        <a:solidFill>
          <a:schemeClr val="accent2">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b="0" i="0" u="none" kern="1200" dirty="0"/>
            <a:t>Colombia</a:t>
          </a:r>
          <a:endParaRPr lang="es-ES" sz="1600" kern="1200" dirty="0"/>
        </a:p>
      </dsp:txBody>
      <dsp:txXfrm rot="-5400000">
        <a:off x="2018275" y="-8784"/>
        <a:ext cx="896893" cy="1718185"/>
      </dsp:txXfrm>
    </dsp:sp>
    <dsp:sp modelId="{1FF7D5B4-222E-48E5-8D41-89200FDA44E6}">
      <dsp:nvSpPr>
        <dsp:cNvPr id="0" name=""/>
        <dsp:cNvSpPr/>
      </dsp:nvSpPr>
      <dsp:spPr>
        <a:xfrm>
          <a:off x="1457495" y="347224"/>
          <a:ext cx="1855640" cy="1030911"/>
        </a:xfrm>
        <a:prstGeom prst="rect">
          <a:avLst/>
        </a:prstGeom>
        <a:noFill/>
        <a:ln>
          <a:noFill/>
        </a:ln>
        <a:effectLst/>
      </dsp:spPr>
      <dsp:style>
        <a:lnRef idx="0">
          <a:scrgbClr r="0" g="0" b="0"/>
        </a:lnRef>
        <a:fillRef idx="0">
          <a:scrgbClr r="0" g="0" b="0"/>
        </a:fillRef>
        <a:effectRef idx="0">
          <a:scrgbClr r="0" g="0" b="0"/>
        </a:effectRef>
        <a:fontRef idx="minor"/>
      </dsp:style>
    </dsp:sp>
    <dsp:sp modelId="{AF97DF9B-B7BE-4CD5-B005-18009128CDC6}">
      <dsp:nvSpPr>
        <dsp:cNvPr id="0" name=""/>
        <dsp:cNvSpPr/>
      </dsp:nvSpPr>
      <dsp:spPr>
        <a:xfrm rot="5400000">
          <a:off x="3442477" y="288497"/>
          <a:ext cx="1718185" cy="1494821"/>
        </a:xfrm>
        <a:prstGeom prst="cloudCallout">
          <a:avLst/>
        </a:prstGeom>
        <a:solidFill>
          <a:schemeClr val="accent3">
            <a:lumMod val="40000"/>
            <a:lumOff val="6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s-ES" sz="2800" kern="1200" dirty="0"/>
            <a:t>2022</a:t>
          </a:r>
        </a:p>
      </dsp:txBody>
      <dsp:txXfrm rot="-5400000">
        <a:off x="3849179" y="413622"/>
        <a:ext cx="974055" cy="1122389"/>
      </dsp:txXfrm>
    </dsp:sp>
    <dsp:sp modelId="{40ABE94F-1BE5-41F9-954B-0B40247DA069}">
      <dsp:nvSpPr>
        <dsp:cNvPr id="0" name=""/>
        <dsp:cNvSpPr/>
      </dsp:nvSpPr>
      <dsp:spPr>
        <a:xfrm rot="5400000">
          <a:off x="3505378" y="1969587"/>
          <a:ext cx="1718185" cy="1494821"/>
        </a:xfrm>
        <a:prstGeom prst="cloudCallout">
          <a:avLst/>
        </a:prstGeom>
        <a:solidFill>
          <a:schemeClr val="tx2">
            <a:lumMod val="20000"/>
            <a:lumOff val="8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a:t>2022</a:t>
          </a:r>
          <a:endParaRPr lang="es-EC" sz="1800" kern="1200" dirty="0"/>
        </a:p>
      </dsp:txBody>
      <dsp:txXfrm rot="-5400000">
        <a:off x="3912080" y="2094712"/>
        <a:ext cx="974055" cy="1122389"/>
      </dsp:txXfrm>
    </dsp:sp>
    <dsp:sp modelId="{4BDB2DD9-9DCA-4633-B099-86EB1876307A}">
      <dsp:nvSpPr>
        <dsp:cNvPr id="0" name=""/>
        <dsp:cNvSpPr/>
      </dsp:nvSpPr>
      <dsp:spPr>
        <a:xfrm>
          <a:off x="5725468" y="1805620"/>
          <a:ext cx="1917495" cy="1030911"/>
        </a:xfrm>
        <a:prstGeom prst="rect">
          <a:avLst/>
        </a:prstGeom>
        <a:noFill/>
        <a:ln>
          <a:noFill/>
        </a:ln>
        <a:effectLst/>
      </dsp:spPr>
      <dsp:style>
        <a:lnRef idx="0">
          <a:scrgbClr r="0" g="0" b="0"/>
        </a:lnRef>
        <a:fillRef idx="0">
          <a:scrgbClr r="0" g="0" b="0"/>
        </a:fillRef>
        <a:effectRef idx="0">
          <a:scrgbClr r="0" g="0" b="0"/>
        </a:effectRef>
        <a:fontRef idx="minor"/>
      </dsp:style>
    </dsp:sp>
    <dsp:sp modelId="{AE4C1A61-E0C6-47E6-94C4-29C599803489}">
      <dsp:nvSpPr>
        <dsp:cNvPr id="0" name=""/>
        <dsp:cNvSpPr/>
      </dsp:nvSpPr>
      <dsp:spPr>
        <a:xfrm rot="10800000">
          <a:off x="1607642" y="1573665"/>
          <a:ext cx="1718185" cy="1494821"/>
        </a:xfrm>
        <a:prstGeom prst="flowChartPunchedTape">
          <a:avLst/>
        </a:prstGeom>
        <a:solidFill>
          <a:schemeClr val="accent4">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0" tIns="0" rIns="0" bIns="0" numCol="1" spcCol="1270" anchor="ctr" anchorCtr="0">
          <a:noAutofit/>
        </a:bodyPr>
        <a:lstStyle/>
        <a:p>
          <a:pPr lvl="0" algn="ctr" defTabSz="1600200">
            <a:lnSpc>
              <a:spcPct val="90000"/>
            </a:lnSpc>
            <a:spcBef>
              <a:spcPct val="0"/>
            </a:spcBef>
            <a:spcAft>
              <a:spcPct val="35000"/>
            </a:spcAft>
          </a:pPr>
          <a:r>
            <a:rPr lang="es-ES" sz="3600" kern="1200" dirty="0"/>
            <a:t>Perú</a:t>
          </a:r>
        </a:p>
      </dsp:txBody>
      <dsp:txXfrm rot="-5400000">
        <a:off x="2018288" y="1461983"/>
        <a:ext cx="896893" cy="1718185"/>
      </dsp:txXfrm>
    </dsp:sp>
    <dsp:sp modelId="{2508953D-7FF0-4222-ACB8-87FFFC87D20E}">
      <dsp:nvSpPr>
        <dsp:cNvPr id="0" name=""/>
        <dsp:cNvSpPr/>
      </dsp:nvSpPr>
      <dsp:spPr>
        <a:xfrm rot="10800000">
          <a:off x="3054855" y="3409100"/>
          <a:ext cx="1718185" cy="1494821"/>
        </a:xfrm>
        <a:prstGeom prst="wave">
          <a:avLst/>
        </a:prstGeom>
        <a:solidFill>
          <a:schemeClr val="accent1">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b="0" i="0" u="none" kern="1200" dirty="0"/>
            <a:t>Ecuador</a:t>
          </a:r>
          <a:endParaRPr lang="es-EC" sz="3200" kern="1200" dirty="0"/>
        </a:p>
      </dsp:txBody>
      <dsp:txXfrm rot="-5400000">
        <a:off x="3540242" y="3297418"/>
        <a:ext cx="747411" cy="1718185"/>
      </dsp:txXfrm>
    </dsp:sp>
    <dsp:sp modelId="{5C655150-15F7-4315-809F-730DCF68FB98}">
      <dsp:nvSpPr>
        <dsp:cNvPr id="0" name=""/>
        <dsp:cNvSpPr/>
      </dsp:nvSpPr>
      <dsp:spPr>
        <a:xfrm>
          <a:off x="1457495" y="3264016"/>
          <a:ext cx="1855640" cy="1030911"/>
        </a:xfrm>
        <a:prstGeom prst="rect">
          <a:avLst/>
        </a:prstGeom>
        <a:noFill/>
        <a:ln>
          <a:noFill/>
        </a:ln>
        <a:effectLst/>
      </dsp:spPr>
      <dsp:style>
        <a:lnRef idx="0">
          <a:scrgbClr r="0" g="0" b="0"/>
        </a:lnRef>
        <a:fillRef idx="0">
          <a:scrgbClr r="0" g="0" b="0"/>
        </a:fillRef>
        <a:effectRef idx="0">
          <a:scrgbClr r="0" g="0" b="0"/>
        </a:effectRef>
        <a:fontRef idx="minor"/>
      </dsp:style>
    </dsp:sp>
    <dsp:sp modelId="{D05F0DF2-F99E-42F3-9C76-EA2B1F6A1309}">
      <dsp:nvSpPr>
        <dsp:cNvPr id="0" name=""/>
        <dsp:cNvSpPr/>
      </dsp:nvSpPr>
      <dsp:spPr>
        <a:xfrm rot="5400000">
          <a:off x="4941350" y="3353517"/>
          <a:ext cx="1718185" cy="1494821"/>
        </a:xfrm>
        <a:prstGeom prst="cloudCallout">
          <a:avLst/>
        </a:prstGeom>
        <a:solidFill>
          <a:schemeClr val="bg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s-ES" sz="3600" kern="1200" dirty="0"/>
            <a:t>2024</a:t>
          </a:r>
        </a:p>
      </dsp:txBody>
      <dsp:txXfrm rot="-5400000">
        <a:off x="5348052" y="3478642"/>
        <a:ext cx="974055" cy="1122389"/>
      </dsp:txXfrm>
    </dsp:sp>
    <dsp:sp modelId="{887A67B6-1D31-40B2-A67B-BE9AFC787DD3}">
      <dsp:nvSpPr>
        <dsp:cNvPr id="0" name=""/>
        <dsp:cNvSpPr/>
      </dsp:nvSpPr>
      <dsp:spPr>
        <a:xfrm rot="5400000">
          <a:off x="7216990" y="4268649"/>
          <a:ext cx="1718185" cy="1945345"/>
        </a:xfrm>
        <a:prstGeom prst="cloudCallout">
          <a:avLst/>
        </a:prstGeom>
        <a:solidFill>
          <a:schemeClr val="bg2">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kern="1200" dirty="0"/>
            <a:t>2028</a:t>
          </a:r>
        </a:p>
      </dsp:txBody>
      <dsp:txXfrm rot="-5400000">
        <a:off x="7487345" y="4619036"/>
        <a:ext cx="1267627" cy="1122389"/>
      </dsp:txXfrm>
    </dsp:sp>
    <dsp:sp modelId="{F69C0408-722A-401D-8487-F834B90D0267}">
      <dsp:nvSpPr>
        <dsp:cNvPr id="0" name=""/>
        <dsp:cNvSpPr/>
      </dsp:nvSpPr>
      <dsp:spPr>
        <a:xfrm>
          <a:off x="5725468" y="4722412"/>
          <a:ext cx="1917495" cy="1030911"/>
        </a:xfrm>
        <a:prstGeom prst="rect">
          <a:avLst/>
        </a:prstGeom>
        <a:noFill/>
        <a:ln>
          <a:noFill/>
        </a:ln>
        <a:effectLst/>
      </dsp:spPr>
      <dsp:style>
        <a:lnRef idx="0">
          <a:scrgbClr r="0" g="0" b="0"/>
        </a:lnRef>
        <a:fillRef idx="0">
          <a:scrgbClr r="0" g="0" b="0"/>
        </a:fillRef>
        <a:effectRef idx="0">
          <a:scrgbClr r="0" g="0" b="0"/>
        </a:effectRef>
        <a:fontRef idx="minor"/>
      </dsp:style>
    </dsp:sp>
    <dsp:sp modelId="{A8AA32FA-8FCB-4CF9-807F-BBEBEF155533}">
      <dsp:nvSpPr>
        <dsp:cNvPr id="0" name=""/>
        <dsp:cNvSpPr/>
      </dsp:nvSpPr>
      <dsp:spPr>
        <a:xfrm rot="10800000">
          <a:off x="5058542" y="4605727"/>
          <a:ext cx="1718185" cy="1494821"/>
        </a:xfrm>
        <a:prstGeom prst="flowChartPunchedTape">
          <a:avLst/>
        </a:prstGeom>
        <a:solidFill>
          <a:schemeClr val="accent1">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0" tIns="0" rIns="0" bIns="0" numCol="1" spcCol="1270" anchor="ctr" anchorCtr="0">
          <a:noAutofit/>
        </a:bodyPr>
        <a:lstStyle/>
        <a:p>
          <a:pPr lvl="0" algn="ctr" defTabSz="1422400">
            <a:lnSpc>
              <a:spcPct val="90000"/>
            </a:lnSpc>
            <a:spcBef>
              <a:spcPct val="0"/>
            </a:spcBef>
            <a:spcAft>
              <a:spcPct val="35000"/>
            </a:spcAft>
          </a:pPr>
          <a:r>
            <a:rPr lang="es-ES" sz="3200" kern="1200" dirty="0"/>
            <a:t>Venezuela</a:t>
          </a:r>
        </a:p>
      </dsp:txBody>
      <dsp:txXfrm rot="-5400000">
        <a:off x="5469188" y="4494045"/>
        <a:ext cx="896893" cy="1718185"/>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D745A8-83E9-45A3-98ED-96F1F2A954FC}" type="datetimeFigureOut">
              <a:rPr lang="es-EC" smtClean="0"/>
              <a:t>5/11/2020</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446A31-2866-4A72-8F91-5428F1BEE76C}" type="slidenum">
              <a:rPr lang="es-EC" smtClean="0"/>
              <a:t>‹Nº›</a:t>
            </a:fld>
            <a:endParaRPr lang="es-EC"/>
          </a:p>
        </p:txBody>
      </p:sp>
    </p:spTree>
    <p:extLst>
      <p:ext uri="{BB962C8B-B14F-4D97-AF65-F5344CB8AC3E}">
        <p14:creationId xmlns:p14="http://schemas.microsoft.com/office/powerpoint/2010/main" val="1663795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F446A31-2866-4A72-8F91-5428F1BEE76C}" type="slidenum">
              <a:rPr lang="es-EC" smtClean="0"/>
              <a:t>9</a:t>
            </a:fld>
            <a:endParaRPr lang="es-EC"/>
          </a:p>
        </p:txBody>
      </p:sp>
    </p:spTree>
    <p:extLst>
      <p:ext uri="{BB962C8B-B14F-4D97-AF65-F5344CB8AC3E}">
        <p14:creationId xmlns:p14="http://schemas.microsoft.com/office/powerpoint/2010/main" val="2888335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F446A31-2866-4A72-8F91-5428F1BEE76C}" type="slidenum">
              <a:rPr lang="es-EC" smtClean="0"/>
              <a:t>10</a:t>
            </a:fld>
            <a:endParaRPr lang="es-EC"/>
          </a:p>
        </p:txBody>
      </p:sp>
    </p:spTree>
    <p:extLst>
      <p:ext uri="{BB962C8B-B14F-4D97-AF65-F5344CB8AC3E}">
        <p14:creationId xmlns:p14="http://schemas.microsoft.com/office/powerpoint/2010/main" val="409027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F446A31-2866-4A72-8F91-5428F1BEE76C}" type="slidenum">
              <a:rPr lang="es-EC" smtClean="0"/>
              <a:t>11</a:t>
            </a:fld>
            <a:endParaRPr lang="es-EC"/>
          </a:p>
        </p:txBody>
      </p:sp>
    </p:spTree>
    <p:extLst>
      <p:ext uri="{BB962C8B-B14F-4D97-AF65-F5344CB8AC3E}">
        <p14:creationId xmlns:p14="http://schemas.microsoft.com/office/powerpoint/2010/main" val="942128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F446A31-2866-4A72-8F91-5428F1BEE76C}" type="slidenum">
              <a:rPr lang="es-EC" smtClean="0"/>
              <a:t>12</a:t>
            </a:fld>
            <a:endParaRPr lang="es-EC"/>
          </a:p>
        </p:txBody>
      </p:sp>
    </p:spTree>
    <p:extLst>
      <p:ext uri="{BB962C8B-B14F-4D97-AF65-F5344CB8AC3E}">
        <p14:creationId xmlns:p14="http://schemas.microsoft.com/office/powerpoint/2010/main" val="1024653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F446A31-2866-4A72-8F91-5428F1BEE76C}" type="slidenum">
              <a:rPr lang="es-EC" smtClean="0"/>
              <a:t>13</a:t>
            </a:fld>
            <a:endParaRPr lang="es-EC"/>
          </a:p>
        </p:txBody>
      </p:sp>
    </p:spTree>
    <p:extLst>
      <p:ext uri="{BB962C8B-B14F-4D97-AF65-F5344CB8AC3E}">
        <p14:creationId xmlns:p14="http://schemas.microsoft.com/office/powerpoint/2010/main" val="3393160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F446A31-2866-4A72-8F91-5428F1BEE76C}" type="slidenum">
              <a:rPr lang="es-EC" smtClean="0"/>
              <a:t>14</a:t>
            </a:fld>
            <a:endParaRPr lang="es-EC"/>
          </a:p>
        </p:txBody>
      </p:sp>
    </p:spTree>
    <p:extLst>
      <p:ext uri="{BB962C8B-B14F-4D97-AF65-F5344CB8AC3E}">
        <p14:creationId xmlns:p14="http://schemas.microsoft.com/office/powerpoint/2010/main" val="249048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B61BEF0D-F0BB-DE4B-95CE-6DB70DBA9567}" type="datetimeFigureOut">
              <a:rPr lang="en-US" smtClean="0"/>
              <a:pPr/>
              <a:t>11/5/2020</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pic>
        <p:nvPicPr>
          <p:cNvPr id="7" name="Imagen 6" descr="cid:image001.png@01D51572.05FDECC0"/>
          <p:cNvPicPr/>
          <p:nvPr/>
        </p:nvPicPr>
        <p:blipFill>
          <a:blip r:embed="rId2">
            <a:extLst>
              <a:ext uri="{28A0092B-C50C-407E-A947-70E740481C1C}">
                <a14:useLocalDpi xmlns:a14="http://schemas.microsoft.com/office/drawing/2010/main" val="0"/>
              </a:ext>
            </a:extLst>
          </a:blip>
          <a:srcRect/>
          <a:stretch>
            <a:fillRect/>
          </a:stretch>
        </p:blipFill>
        <p:spPr bwMode="auto">
          <a:xfrm>
            <a:off x="10955803" y="71743"/>
            <a:ext cx="1096153" cy="661425"/>
          </a:xfrm>
          <a:prstGeom prst="rect">
            <a:avLst/>
          </a:prstGeom>
          <a:noFill/>
          <a:ln>
            <a:noFill/>
          </a:ln>
        </p:spPr>
      </p:pic>
      <p:cxnSp>
        <p:nvCxnSpPr>
          <p:cNvPr id="8" name="Conector angular 7"/>
          <p:cNvCxnSpPr/>
          <p:nvPr/>
        </p:nvCxnSpPr>
        <p:spPr>
          <a:xfrm rot="10800000" flipV="1">
            <a:off x="655361" y="648393"/>
            <a:ext cx="11321935" cy="5926974"/>
          </a:xfrm>
          <a:prstGeom prst="bentConnector3">
            <a:avLst>
              <a:gd name="adj1" fmla="val -73"/>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9384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1825625"/>
            <a:ext cx="10515600" cy="4351338"/>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55C6B4A9-1611-4792-9094-5F34BCA07E0B}" type="datetimeFigureOut">
              <a:rPr lang="en-US" smtClean="0"/>
              <a:t>11/5/2020</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21067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B61BEF0D-F0BB-DE4B-95CE-6DB70DBA9567}" type="datetimeFigureOut">
              <a:rPr lang="en-US" smtClean="0"/>
              <a:pPr/>
              <a:t>11/5/2020</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53503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a:prstGeom prst="rect">
            <a:avLst/>
          </a:prstGeo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a:prstGeom prst="rect">
            <a:avLst/>
          </a:prstGeo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pic>
        <p:nvPicPr>
          <p:cNvPr id="18" name="Imagen 17" descr="cid:image001.png@01D51572.05FDECC0"/>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90205" y="71743"/>
            <a:ext cx="1861751" cy="908560"/>
          </a:xfrm>
          <a:prstGeom prst="rect">
            <a:avLst/>
          </a:prstGeom>
          <a:noFill/>
          <a:ln>
            <a:noFill/>
          </a:ln>
        </p:spPr>
      </p:pic>
      <p:cxnSp>
        <p:nvCxnSpPr>
          <p:cNvPr id="28" name="Conector angular 27"/>
          <p:cNvCxnSpPr/>
          <p:nvPr userDrawn="1"/>
        </p:nvCxnSpPr>
        <p:spPr>
          <a:xfrm rot="10800000" flipV="1">
            <a:off x="655362" y="1178011"/>
            <a:ext cx="11116508" cy="5397356"/>
          </a:xfrm>
          <a:prstGeom prst="bentConnector3">
            <a:avLst>
              <a:gd name="adj1" fmla="val 128"/>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9389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EC"/>
          </a:p>
        </p:txBody>
      </p:sp>
      <p:sp>
        <p:nvSpPr>
          <p:cNvPr id="4" name="Marcador de fecha 3"/>
          <p:cNvSpPr>
            <a:spLocks noGrp="1"/>
          </p:cNvSpPr>
          <p:nvPr>
            <p:ph type="dt" sz="half" idx="10"/>
          </p:nvPr>
        </p:nvSpPr>
        <p:spPr/>
        <p:txBody>
          <a:bodyPr/>
          <a:lstStyle/>
          <a:p>
            <a:fld id="{315A081D-BF18-4056-8E98-801FA5B5B750}" type="datetimeFigureOut">
              <a:rPr lang="es-EC" smtClean="0"/>
              <a:t>5/11/2020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81A9DC5D-F116-4831-A23D-D2BDAAE70131}" type="slidenum">
              <a:rPr lang="es-EC" smtClean="0"/>
              <a:t>‹Nº›</a:t>
            </a:fld>
            <a:endParaRPr lang="es-EC"/>
          </a:p>
        </p:txBody>
      </p:sp>
    </p:spTree>
    <p:extLst>
      <p:ext uri="{BB962C8B-B14F-4D97-AF65-F5344CB8AC3E}">
        <p14:creationId xmlns:p14="http://schemas.microsoft.com/office/powerpoint/2010/main" val="2617748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315A081D-BF18-4056-8E98-801FA5B5B750}" type="datetimeFigureOut">
              <a:rPr lang="es-EC" smtClean="0"/>
              <a:t>5/11/2020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81A9DC5D-F116-4831-A23D-D2BDAAE70131}" type="slidenum">
              <a:rPr lang="es-EC" smtClean="0"/>
              <a:t>‹Nº›</a:t>
            </a:fld>
            <a:endParaRPr lang="es-EC"/>
          </a:p>
        </p:txBody>
      </p:sp>
    </p:spTree>
    <p:extLst>
      <p:ext uri="{BB962C8B-B14F-4D97-AF65-F5344CB8AC3E}">
        <p14:creationId xmlns:p14="http://schemas.microsoft.com/office/powerpoint/2010/main" val="4191026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315A081D-BF18-4056-8E98-801FA5B5B750}" type="datetimeFigureOut">
              <a:rPr lang="es-EC" smtClean="0"/>
              <a:t>5/11/2020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81A9DC5D-F116-4831-A23D-D2BDAAE70131}" type="slidenum">
              <a:rPr lang="es-EC" smtClean="0"/>
              <a:t>‹Nº›</a:t>
            </a:fld>
            <a:endParaRPr lang="es-EC"/>
          </a:p>
        </p:txBody>
      </p:sp>
    </p:spTree>
    <p:extLst>
      <p:ext uri="{BB962C8B-B14F-4D97-AF65-F5344CB8AC3E}">
        <p14:creationId xmlns:p14="http://schemas.microsoft.com/office/powerpoint/2010/main" val="199256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315A081D-BF18-4056-8E98-801FA5B5B750}" type="datetimeFigureOut">
              <a:rPr lang="es-EC" smtClean="0"/>
              <a:t>5/11/2020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81A9DC5D-F116-4831-A23D-D2BDAAE70131}" type="slidenum">
              <a:rPr lang="es-EC" smtClean="0"/>
              <a:t>‹Nº›</a:t>
            </a:fld>
            <a:endParaRPr lang="es-EC"/>
          </a:p>
        </p:txBody>
      </p:sp>
    </p:spTree>
    <p:extLst>
      <p:ext uri="{BB962C8B-B14F-4D97-AF65-F5344CB8AC3E}">
        <p14:creationId xmlns:p14="http://schemas.microsoft.com/office/powerpoint/2010/main" val="1740223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315A081D-BF18-4056-8E98-801FA5B5B750}" type="datetimeFigureOut">
              <a:rPr lang="es-EC" smtClean="0"/>
              <a:t>5/11/2020</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81A9DC5D-F116-4831-A23D-D2BDAAE70131}" type="slidenum">
              <a:rPr lang="es-EC" smtClean="0"/>
              <a:t>‹Nº›</a:t>
            </a:fld>
            <a:endParaRPr lang="es-EC"/>
          </a:p>
        </p:txBody>
      </p:sp>
    </p:spTree>
    <p:extLst>
      <p:ext uri="{BB962C8B-B14F-4D97-AF65-F5344CB8AC3E}">
        <p14:creationId xmlns:p14="http://schemas.microsoft.com/office/powerpoint/2010/main" val="1267061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315A081D-BF18-4056-8E98-801FA5B5B750}" type="datetimeFigureOut">
              <a:rPr lang="es-EC" smtClean="0"/>
              <a:t>5/11/2020</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81A9DC5D-F116-4831-A23D-D2BDAAE70131}" type="slidenum">
              <a:rPr lang="es-EC" smtClean="0"/>
              <a:t>‹Nº›</a:t>
            </a:fld>
            <a:endParaRPr lang="es-EC"/>
          </a:p>
        </p:txBody>
      </p:sp>
    </p:spTree>
    <p:extLst>
      <p:ext uri="{BB962C8B-B14F-4D97-AF65-F5344CB8AC3E}">
        <p14:creationId xmlns:p14="http://schemas.microsoft.com/office/powerpoint/2010/main" val="2796097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15A081D-BF18-4056-8E98-801FA5B5B750}" type="datetimeFigureOut">
              <a:rPr lang="es-EC" smtClean="0"/>
              <a:t>5/11/2020</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81A9DC5D-F116-4831-A23D-D2BDAAE70131}" type="slidenum">
              <a:rPr lang="es-EC" smtClean="0"/>
              <a:t>‹Nº›</a:t>
            </a:fld>
            <a:endParaRPr lang="es-EC"/>
          </a:p>
        </p:txBody>
      </p:sp>
    </p:spTree>
    <p:extLst>
      <p:ext uri="{BB962C8B-B14F-4D97-AF65-F5344CB8AC3E}">
        <p14:creationId xmlns:p14="http://schemas.microsoft.com/office/powerpoint/2010/main" val="1651151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EC"/>
          </a:p>
        </p:txBody>
      </p:sp>
      <p:sp>
        <p:nvSpPr>
          <p:cNvPr id="3" name="Marcador de contenido 2"/>
          <p:cNvSpPr>
            <a:spLocks noGrp="1"/>
          </p:cNvSpPr>
          <p:nvPr>
            <p:ph idx="1"/>
          </p:nvPr>
        </p:nvSpPr>
        <p:spPr>
          <a:xfrm>
            <a:off x="838200" y="1825625"/>
            <a:ext cx="10515600" cy="435133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42A54C80-263E-416B-A8E0-580EDEADCBDC}" type="datetimeFigureOut">
              <a:rPr lang="en-US" smtClean="0"/>
              <a:t>11/5/2020</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3627216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15A081D-BF18-4056-8E98-801FA5B5B750}" type="datetimeFigureOut">
              <a:rPr lang="es-EC" smtClean="0"/>
              <a:t>5/11/2020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81A9DC5D-F116-4831-A23D-D2BDAAE70131}" type="slidenum">
              <a:rPr lang="es-EC" smtClean="0"/>
              <a:t>‹Nº›</a:t>
            </a:fld>
            <a:endParaRPr lang="es-EC"/>
          </a:p>
        </p:txBody>
      </p:sp>
    </p:spTree>
    <p:extLst>
      <p:ext uri="{BB962C8B-B14F-4D97-AF65-F5344CB8AC3E}">
        <p14:creationId xmlns:p14="http://schemas.microsoft.com/office/powerpoint/2010/main" val="2032021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15A081D-BF18-4056-8E98-801FA5B5B750}" type="datetimeFigureOut">
              <a:rPr lang="es-EC" smtClean="0"/>
              <a:t>5/11/2020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81A9DC5D-F116-4831-A23D-D2BDAAE70131}" type="slidenum">
              <a:rPr lang="es-EC" smtClean="0"/>
              <a:t>‹Nº›</a:t>
            </a:fld>
            <a:endParaRPr lang="es-EC"/>
          </a:p>
        </p:txBody>
      </p:sp>
    </p:spTree>
    <p:extLst>
      <p:ext uri="{BB962C8B-B14F-4D97-AF65-F5344CB8AC3E}">
        <p14:creationId xmlns:p14="http://schemas.microsoft.com/office/powerpoint/2010/main" val="2888589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315A081D-BF18-4056-8E98-801FA5B5B750}" type="datetimeFigureOut">
              <a:rPr lang="es-EC" smtClean="0"/>
              <a:t>5/11/2020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81A9DC5D-F116-4831-A23D-D2BDAAE70131}" type="slidenum">
              <a:rPr lang="es-EC" smtClean="0"/>
              <a:t>‹Nº›</a:t>
            </a:fld>
            <a:endParaRPr lang="es-EC"/>
          </a:p>
        </p:txBody>
      </p:sp>
    </p:spTree>
    <p:extLst>
      <p:ext uri="{BB962C8B-B14F-4D97-AF65-F5344CB8AC3E}">
        <p14:creationId xmlns:p14="http://schemas.microsoft.com/office/powerpoint/2010/main" val="1056621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315A081D-BF18-4056-8E98-801FA5B5B750}" type="datetimeFigureOut">
              <a:rPr lang="es-EC" smtClean="0"/>
              <a:t>5/11/2020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81A9DC5D-F116-4831-A23D-D2BDAAE70131}" type="slidenum">
              <a:rPr lang="es-EC" smtClean="0"/>
              <a:t>‹Nº›</a:t>
            </a:fld>
            <a:endParaRPr lang="es-EC"/>
          </a:p>
        </p:txBody>
      </p:sp>
    </p:spTree>
    <p:extLst>
      <p:ext uri="{BB962C8B-B14F-4D97-AF65-F5344CB8AC3E}">
        <p14:creationId xmlns:p14="http://schemas.microsoft.com/office/powerpoint/2010/main" val="1591085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B61BEF0D-F0BB-DE4B-95CE-6DB70DBA9567}" type="datetimeFigureOut">
              <a:rPr lang="en-US" smtClean="0"/>
              <a:pPr/>
              <a:t>11/5/2020</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3109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42A54C80-263E-416B-A8E0-580EDEADCBDC}" type="datetimeFigureOut">
              <a:rPr lang="en-US" smtClean="0"/>
              <a:t>11/5/2020</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906928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B61BEF0D-F0BB-DE4B-95CE-6DB70DBA9567}" type="datetimeFigureOut">
              <a:rPr lang="en-US" smtClean="0"/>
              <a:pPr/>
              <a:t>11/5/2020</a:t>
            </a:fld>
            <a:endParaRPr lang="en-US" dirty="0"/>
          </a:p>
        </p:txBody>
      </p:sp>
      <p:sp>
        <p:nvSpPr>
          <p:cNvPr id="8" name="Marcador de pie de página 7"/>
          <p:cNvSpPr>
            <a:spLocks noGrp="1"/>
          </p:cNvSpPr>
          <p:nvPr>
            <p:ph type="ftr" sz="quarter" idx="11"/>
          </p:nvPr>
        </p:nvSpPr>
        <p:spPr/>
        <p:txBody>
          <a:bodyPr/>
          <a:lstStyle/>
          <a:p>
            <a:endParaRPr lang="en-US" dirty="0"/>
          </a:p>
        </p:txBody>
      </p:sp>
      <p:sp>
        <p:nvSpPr>
          <p:cNvPr id="9" name="Marcador de número de diapositiva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09778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B61BEF0D-F0BB-DE4B-95CE-6DB70DBA9567}" type="datetimeFigureOut">
              <a:rPr lang="en-US" smtClean="0"/>
              <a:pPr/>
              <a:t>11/5/2020</a:t>
            </a:fld>
            <a:endParaRPr lang="en-US" dirty="0"/>
          </a:p>
        </p:txBody>
      </p:sp>
      <p:sp>
        <p:nvSpPr>
          <p:cNvPr id="4" name="Marcador de pie de página 3"/>
          <p:cNvSpPr>
            <a:spLocks noGrp="1"/>
          </p:cNvSpPr>
          <p:nvPr>
            <p:ph type="ftr" sz="quarter" idx="11"/>
          </p:nvPr>
        </p:nvSpPr>
        <p:spPr/>
        <p:txBody>
          <a:bodyPr/>
          <a:lstStyle/>
          <a:p>
            <a:endParaRPr lang="en-US" dirty="0"/>
          </a:p>
        </p:txBody>
      </p:sp>
      <p:sp>
        <p:nvSpPr>
          <p:cNvPr id="5" name="Marcador de número de diapositiva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30396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61BEF0D-F0BB-DE4B-95CE-6DB70DBA9567}" type="datetimeFigureOut">
              <a:rPr lang="en-US" smtClean="0"/>
              <a:pPr/>
              <a:t>11/5/2020</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79365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42A54C80-263E-416B-A8E0-580EDEADCBDC}" type="datetimeFigureOut">
              <a:rPr lang="en-US" smtClean="0"/>
              <a:t>11/5/2020</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3812908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C"/>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B61BEF0D-F0BB-DE4B-95CE-6DB70DBA9567}" type="datetimeFigureOut">
              <a:rPr lang="en-US" smtClean="0"/>
              <a:pPr/>
              <a:t>11/5/2020</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87283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11/5/2020</a:t>
            </a:fld>
            <a:endParaRPr lang="en-U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‹Nº›</a:t>
            </a:fld>
            <a:endParaRPr lang="en-US" dirty="0"/>
          </a:p>
        </p:txBody>
      </p:sp>
      <p:pic>
        <p:nvPicPr>
          <p:cNvPr id="7" name="Imagen 6" descr="cid:image001.png@01D51572.05FDECC0"/>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27957" y="71743"/>
            <a:ext cx="1523999" cy="916798"/>
          </a:xfrm>
          <a:prstGeom prst="rect">
            <a:avLst/>
          </a:prstGeom>
          <a:noFill/>
          <a:ln>
            <a:noFill/>
          </a:ln>
        </p:spPr>
      </p:pic>
      <p:cxnSp>
        <p:nvCxnSpPr>
          <p:cNvPr id="8" name="Conector angular 7"/>
          <p:cNvCxnSpPr/>
          <p:nvPr userDrawn="1"/>
        </p:nvCxnSpPr>
        <p:spPr>
          <a:xfrm rot="10800000" flipV="1">
            <a:off x="655363" y="1194485"/>
            <a:ext cx="11264789" cy="5380881"/>
          </a:xfrm>
          <a:prstGeom prst="bentConnector3">
            <a:avLst>
              <a:gd name="adj1" fmla="val 126"/>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005391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5A081D-BF18-4056-8E98-801FA5B5B750}" type="datetimeFigureOut">
              <a:rPr lang="es-EC" smtClean="0"/>
              <a:t>5/11/2020</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A9DC5D-F116-4831-A23D-D2BDAAE70131}" type="slidenum">
              <a:rPr lang="es-EC" smtClean="0"/>
              <a:t>‹Nº›</a:t>
            </a:fld>
            <a:endParaRPr lang="es-EC"/>
          </a:p>
        </p:txBody>
      </p:sp>
    </p:spTree>
    <p:extLst>
      <p:ext uri="{BB962C8B-B14F-4D97-AF65-F5344CB8AC3E}">
        <p14:creationId xmlns:p14="http://schemas.microsoft.com/office/powerpoint/2010/main" val="294560224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861631" y="3629891"/>
            <a:ext cx="8136229" cy="2355274"/>
          </a:xfrm>
        </p:spPr>
        <p:txBody>
          <a:bodyPr/>
          <a:lstStyle/>
          <a:p>
            <a:pPr marL="182880" algn="ctr"/>
            <a:r>
              <a:rPr lang="es-MX" b="1" dirty="0" smtClean="0">
                <a:solidFill>
                  <a:schemeClr val="accent1">
                    <a:lumMod val="75000"/>
                  </a:schemeClr>
                </a:solidFill>
                <a:effectLst>
                  <a:outerShdw blurRad="38100" dist="38100" dir="2700000" algn="tl">
                    <a:srgbClr val="000000">
                      <a:alpha val="43137"/>
                    </a:srgbClr>
                  </a:outerShdw>
                </a:effectLst>
              </a:rPr>
              <a:t>REFORMA PRESUPUESTARIA 2020</a:t>
            </a:r>
            <a:endParaRPr lang="es-EC" b="1" dirty="0">
              <a:solidFill>
                <a:schemeClr val="tx1"/>
              </a:solidFill>
              <a:effectLst>
                <a:outerShdw blurRad="38100" dist="38100" dir="2700000" algn="tl">
                  <a:srgbClr val="000000">
                    <a:alpha val="43137"/>
                  </a:srgbClr>
                </a:outerShdw>
              </a:effectLst>
            </a:endParaRPr>
          </a:p>
        </p:txBody>
      </p:sp>
      <p:sp>
        <p:nvSpPr>
          <p:cNvPr id="3" name="1 Título"/>
          <p:cNvSpPr txBox="1">
            <a:spLocks/>
          </p:cNvSpPr>
          <p:nvPr/>
        </p:nvSpPr>
        <p:spPr>
          <a:xfrm>
            <a:off x="1861631" y="1039089"/>
            <a:ext cx="8136229" cy="2355274"/>
          </a:xfrm>
          <a:prstGeom prst="rect">
            <a:avLst/>
          </a:prstGeom>
        </p:spPr>
        <p:txBody>
          <a:bodyPr anchor="b">
            <a:noAutofit/>
          </a:bodyPr>
          <a:lstStyle>
            <a:lvl1pPr algn="r" defTabSz="914400" rtl="0" eaLnBrk="1" latinLnBrk="0" hangingPunct="1">
              <a:lnSpc>
                <a:spcPct val="90000"/>
              </a:lnSpc>
              <a:spcBef>
                <a:spcPct val="0"/>
              </a:spcBef>
              <a:buNone/>
              <a:defRPr sz="5400" kern="1200">
                <a:solidFill>
                  <a:schemeClr val="accent1"/>
                </a:solidFill>
                <a:latin typeface="+mj-lt"/>
                <a:ea typeface="+mj-ea"/>
                <a:cs typeface="+mj-cs"/>
              </a:defRPr>
            </a:lvl1pPr>
          </a:lstStyle>
          <a:p>
            <a:pPr marL="182880" algn="ctr"/>
            <a:r>
              <a:rPr lang="es-MX" sz="7200" b="1" dirty="0" smtClean="0">
                <a:solidFill>
                  <a:schemeClr val="accent1">
                    <a:lumMod val="75000"/>
                  </a:schemeClr>
                </a:solidFill>
                <a:effectLst>
                  <a:outerShdw blurRad="38100" dist="38100" dir="2700000" algn="tl">
                    <a:srgbClr val="000000">
                      <a:alpha val="43137"/>
                    </a:srgbClr>
                  </a:outerShdw>
                </a:effectLst>
              </a:rPr>
              <a:t>ADMINISTRACIÓN</a:t>
            </a:r>
            <a:br>
              <a:rPr lang="es-MX" sz="7200" b="1" dirty="0" smtClean="0">
                <a:solidFill>
                  <a:schemeClr val="accent1">
                    <a:lumMod val="75000"/>
                  </a:schemeClr>
                </a:solidFill>
                <a:effectLst>
                  <a:outerShdw blurRad="38100" dist="38100" dir="2700000" algn="tl">
                    <a:srgbClr val="000000">
                      <a:alpha val="43137"/>
                    </a:srgbClr>
                  </a:outerShdw>
                </a:effectLst>
              </a:rPr>
            </a:br>
            <a:r>
              <a:rPr lang="es-MX" sz="7200" b="1" dirty="0" smtClean="0">
                <a:solidFill>
                  <a:schemeClr val="accent1">
                    <a:lumMod val="75000"/>
                  </a:schemeClr>
                </a:solidFill>
                <a:effectLst>
                  <a:outerShdw blurRad="38100" dist="38100" dir="2700000" algn="tl">
                    <a:srgbClr val="000000">
                      <a:alpha val="43137"/>
                    </a:srgbClr>
                  </a:outerShdw>
                </a:effectLst>
              </a:rPr>
              <a:t>GENERAL</a:t>
            </a:r>
            <a:endParaRPr lang="es-EC" sz="48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9265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4371" y="-34534"/>
            <a:ext cx="10515600" cy="1325563"/>
          </a:xfrm>
        </p:spPr>
        <p:txBody>
          <a:bodyPr anchor="b">
            <a:noAutofit/>
          </a:bodyPr>
          <a:lstStyle/>
          <a:p>
            <a:pPr marL="182880"/>
            <a:r>
              <a:rPr lang="es-EC" sz="5400" b="1" dirty="0" smtClean="0">
                <a:solidFill>
                  <a:schemeClr val="accent1">
                    <a:lumMod val="75000"/>
                  </a:schemeClr>
                </a:solidFill>
                <a:effectLst>
                  <a:outerShdw blurRad="38100" dist="38100" dir="2700000" algn="tl">
                    <a:srgbClr val="000000">
                      <a:alpha val="43137"/>
                    </a:srgbClr>
                  </a:outerShdw>
                </a:effectLst>
              </a:rPr>
              <a:t>COOTAD</a:t>
            </a:r>
            <a:endParaRPr lang="es-EC" sz="5400" b="1" dirty="0">
              <a:solidFill>
                <a:schemeClr val="accent1">
                  <a:lumMod val="75000"/>
                </a:schemeClr>
              </a:solidFill>
              <a:effectLst>
                <a:outerShdw blurRad="38100" dist="38100" dir="2700000" algn="tl">
                  <a:srgbClr val="000000">
                    <a:alpha val="43137"/>
                  </a:srgbClr>
                </a:outerShdw>
              </a:effectLst>
            </a:endParaRPr>
          </a:p>
        </p:txBody>
      </p:sp>
      <p:sp>
        <p:nvSpPr>
          <p:cNvPr id="6" name="CuadroTexto 5"/>
          <p:cNvSpPr txBox="1"/>
          <p:nvPr/>
        </p:nvSpPr>
        <p:spPr>
          <a:xfrm>
            <a:off x="504371" y="1807460"/>
            <a:ext cx="10924309" cy="3785652"/>
          </a:xfrm>
          <a:prstGeom prst="rect">
            <a:avLst/>
          </a:prstGeom>
          <a:noFill/>
        </p:spPr>
        <p:txBody>
          <a:bodyPr wrap="square" rtlCol="0">
            <a:spAutoFit/>
          </a:bodyPr>
          <a:lstStyle/>
          <a:p>
            <a:pPr lvl="0" algn="just"/>
            <a:endParaRPr lang="es-MX" sz="2400" dirty="0" smtClean="0"/>
          </a:p>
          <a:p>
            <a:pPr marL="285750" lvl="0" indent="-285750" algn="just">
              <a:buFont typeface="Arial" panose="020B0604020202020204" pitchFamily="34" charset="0"/>
              <a:buChar char="•"/>
            </a:pPr>
            <a:r>
              <a:rPr lang="es-MX" sz="2400" b="1" dirty="0"/>
              <a:t>Art. 236.- Base.- </a:t>
            </a:r>
            <a:r>
              <a:rPr lang="es-MX" sz="2400" dirty="0"/>
              <a:t>La base para la estimación de los ingresos será la suma resultante del promedio de los incrementos de recaudación de los últimos tres años más la recaudación efectiva del año inmediato anterior</a:t>
            </a:r>
            <a:r>
              <a:rPr lang="es-MX" sz="2400" dirty="0" smtClean="0"/>
              <a:t>. </a:t>
            </a:r>
            <a:r>
              <a:rPr lang="es-MX" sz="2400" b="1" dirty="0" smtClean="0">
                <a:solidFill>
                  <a:srgbClr val="FF0000"/>
                </a:solidFill>
              </a:rPr>
              <a:t>La </a:t>
            </a:r>
            <a:r>
              <a:rPr lang="es-MX" sz="2400" b="1" dirty="0">
                <a:solidFill>
                  <a:srgbClr val="FF0000"/>
                </a:solidFill>
              </a:rPr>
              <a:t>base así obtenida podrá ser aumentada o disminuida según las perspectivas económicas y fiscales</a:t>
            </a:r>
            <a:r>
              <a:rPr lang="es-MX" sz="2400" dirty="0">
                <a:solidFill>
                  <a:srgbClr val="FF0000"/>
                </a:solidFill>
              </a:rPr>
              <a:t> </a:t>
            </a:r>
            <a:r>
              <a:rPr lang="es-MX" sz="2400" dirty="0"/>
              <a:t>que se prevean para el ejercicio vigente y para el año en que va a regir el presupuesto o de acuerdo a las nuevas disposiciones legales que modifiquen al rendimiento de la respectiva fuente de ingreso, o bien de conformidad a las mejoras introducidas en la administración tributaria</a:t>
            </a:r>
            <a:r>
              <a:rPr lang="es-MX" sz="2400" dirty="0" smtClean="0"/>
              <a:t>.</a:t>
            </a:r>
          </a:p>
          <a:p>
            <a:pPr marL="285750" lvl="0" indent="-285750" algn="just">
              <a:buFont typeface="Arial" panose="020B0604020202020204" pitchFamily="34" charset="0"/>
              <a:buChar char="•"/>
            </a:pPr>
            <a:endParaRPr lang="es-EC" sz="2400" dirty="0" smtClean="0"/>
          </a:p>
        </p:txBody>
      </p:sp>
    </p:spTree>
    <p:extLst>
      <p:ext uri="{BB962C8B-B14F-4D97-AF65-F5344CB8AC3E}">
        <p14:creationId xmlns:p14="http://schemas.microsoft.com/office/powerpoint/2010/main" val="1026530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4371" y="-34534"/>
            <a:ext cx="10515600" cy="1325563"/>
          </a:xfrm>
        </p:spPr>
        <p:txBody>
          <a:bodyPr anchor="b">
            <a:noAutofit/>
          </a:bodyPr>
          <a:lstStyle/>
          <a:p>
            <a:pPr marL="182880"/>
            <a:r>
              <a:rPr lang="es-EC" sz="5400" b="1" dirty="0" smtClean="0">
                <a:solidFill>
                  <a:schemeClr val="accent1">
                    <a:lumMod val="75000"/>
                  </a:schemeClr>
                </a:solidFill>
                <a:effectLst>
                  <a:outerShdw blurRad="38100" dist="38100" dir="2700000" algn="tl">
                    <a:srgbClr val="000000">
                      <a:alpha val="43137"/>
                    </a:srgbClr>
                  </a:outerShdw>
                </a:effectLst>
              </a:rPr>
              <a:t>COOTAD</a:t>
            </a:r>
            <a:endParaRPr lang="es-EC" sz="5400" b="1" dirty="0">
              <a:solidFill>
                <a:schemeClr val="accent1">
                  <a:lumMod val="75000"/>
                </a:schemeClr>
              </a:solidFill>
              <a:effectLst>
                <a:outerShdw blurRad="38100" dist="38100" dir="2700000" algn="tl">
                  <a:srgbClr val="000000">
                    <a:alpha val="43137"/>
                  </a:srgbClr>
                </a:outerShdw>
              </a:effectLst>
            </a:endParaRPr>
          </a:p>
        </p:txBody>
      </p:sp>
      <p:sp>
        <p:nvSpPr>
          <p:cNvPr id="6" name="CuadroTexto 5"/>
          <p:cNvSpPr txBox="1"/>
          <p:nvPr/>
        </p:nvSpPr>
        <p:spPr>
          <a:xfrm>
            <a:off x="504371" y="1919617"/>
            <a:ext cx="10924309" cy="1938992"/>
          </a:xfrm>
          <a:prstGeom prst="rect">
            <a:avLst/>
          </a:prstGeom>
          <a:noFill/>
        </p:spPr>
        <p:txBody>
          <a:bodyPr wrap="square" rtlCol="0">
            <a:spAutoFit/>
          </a:bodyPr>
          <a:lstStyle/>
          <a:p>
            <a:pPr lvl="0" algn="just"/>
            <a:endParaRPr lang="es-MX" sz="2400" dirty="0" smtClean="0"/>
          </a:p>
          <a:p>
            <a:pPr marL="285750" indent="-285750" algn="just">
              <a:buFont typeface="Arial" panose="020B0604020202020204" pitchFamily="34" charset="0"/>
              <a:buChar char="•"/>
            </a:pPr>
            <a:r>
              <a:rPr lang="es-MX" sz="2400" b="1" dirty="0" smtClean="0"/>
              <a:t>Art</a:t>
            </a:r>
            <a:r>
              <a:rPr lang="es-MX" sz="2400" b="1" dirty="0"/>
              <a:t>. 255</a:t>
            </a:r>
            <a:r>
              <a:rPr lang="es-MX" sz="2400" dirty="0"/>
              <a:t>.- </a:t>
            </a:r>
            <a:r>
              <a:rPr lang="es-MX" sz="2400" b="1" dirty="0"/>
              <a:t>Reforma presupuestaria</a:t>
            </a:r>
            <a:r>
              <a:rPr lang="es-MX" sz="2400" dirty="0"/>
              <a:t>.- Una vez sancionado y aprobado el presupuesto sólo podrá </a:t>
            </a:r>
            <a:r>
              <a:rPr lang="es-MX" sz="2400" dirty="0" smtClean="0"/>
              <a:t>ser reformado </a:t>
            </a:r>
            <a:r>
              <a:rPr lang="es-MX" sz="2400" dirty="0"/>
              <a:t>por alguno de los siguientes medios: traspasos, suplementos y reducciones de </a:t>
            </a:r>
            <a:r>
              <a:rPr lang="es-MX" sz="2400" dirty="0" smtClean="0"/>
              <a:t>créditos. Estas </a:t>
            </a:r>
            <a:r>
              <a:rPr lang="es-MX" sz="2400" dirty="0"/>
              <a:t>operaciones se efectuarán de conformidad con lo previsto en las siguientes secciones de </a:t>
            </a:r>
            <a:r>
              <a:rPr lang="es-MX" sz="2400" dirty="0" smtClean="0"/>
              <a:t>este </a:t>
            </a:r>
            <a:r>
              <a:rPr lang="es-EC" sz="2400" dirty="0" smtClean="0"/>
              <a:t>Código.</a:t>
            </a:r>
          </a:p>
        </p:txBody>
      </p:sp>
    </p:spTree>
    <p:extLst>
      <p:ext uri="{BB962C8B-B14F-4D97-AF65-F5344CB8AC3E}">
        <p14:creationId xmlns:p14="http://schemas.microsoft.com/office/powerpoint/2010/main" val="778854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4371" y="-34534"/>
            <a:ext cx="10515600" cy="1325563"/>
          </a:xfrm>
        </p:spPr>
        <p:txBody>
          <a:bodyPr anchor="b">
            <a:noAutofit/>
          </a:bodyPr>
          <a:lstStyle/>
          <a:p>
            <a:pPr marL="182880"/>
            <a:r>
              <a:rPr lang="es-EC" sz="5400" b="1" dirty="0" smtClean="0">
                <a:solidFill>
                  <a:schemeClr val="accent1">
                    <a:lumMod val="75000"/>
                  </a:schemeClr>
                </a:solidFill>
                <a:effectLst>
                  <a:outerShdw blurRad="38100" dist="38100" dir="2700000" algn="tl">
                    <a:srgbClr val="000000">
                      <a:alpha val="43137"/>
                    </a:srgbClr>
                  </a:outerShdw>
                </a:effectLst>
              </a:rPr>
              <a:t>COOTAD</a:t>
            </a:r>
            <a:endParaRPr lang="es-EC" sz="5400" b="1" dirty="0">
              <a:solidFill>
                <a:schemeClr val="accent1">
                  <a:lumMod val="75000"/>
                </a:schemeClr>
              </a:solidFill>
              <a:effectLst>
                <a:outerShdw blurRad="38100" dist="38100" dir="2700000" algn="tl">
                  <a:srgbClr val="000000">
                    <a:alpha val="43137"/>
                  </a:srgbClr>
                </a:outerShdw>
              </a:effectLst>
            </a:endParaRPr>
          </a:p>
        </p:txBody>
      </p:sp>
      <p:sp>
        <p:nvSpPr>
          <p:cNvPr id="6" name="CuadroTexto 5"/>
          <p:cNvSpPr txBox="1"/>
          <p:nvPr/>
        </p:nvSpPr>
        <p:spPr>
          <a:xfrm>
            <a:off x="622140" y="947160"/>
            <a:ext cx="10924309" cy="3693319"/>
          </a:xfrm>
          <a:prstGeom prst="rect">
            <a:avLst/>
          </a:prstGeom>
          <a:noFill/>
        </p:spPr>
        <p:txBody>
          <a:bodyPr wrap="square" rtlCol="0">
            <a:spAutoFit/>
          </a:bodyPr>
          <a:lstStyle/>
          <a:p>
            <a:pPr lvl="0" algn="just"/>
            <a:endParaRPr lang="es-MX" sz="2400" dirty="0" smtClean="0"/>
          </a:p>
          <a:p>
            <a:pPr lvl="0" algn="just"/>
            <a:endParaRPr lang="es-MX" sz="2400" dirty="0"/>
          </a:p>
          <a:p>
            <a:pPr lvl="0" algn="just"/>
            <a:endParaRPr lang="es-MX" sz="2400" dirty="0" smtClean="0"/>
          </a:p>
          <a:p>
            <a:pPr marL="285750" lvl="0" indent="-285750" algn="just">
              <a:buFont typeface="Arial" panose="020B0604020202020204" pitchFamily="34" charset="0"/>
              <a:buChar char="•"/>
            </a:pPr>
            <a:endParaRPr lang="es-EC" dirty="0" smtClean="0"/>
          </a:p>
          <a:p>
            <a:pPr marL="285750" indent="-285750" algn="just">
              <a:buFont typeface="Arial" panose="020B0604020202020204" pitchFamily="34" charset="0"/>
              <a:buChar char="•"/>
            </a:pPr>
            <a:r>
              <a:rPr lang="es-MX" sz="2400" b="1" dirty="0"/>
              <a:t>Art. 261</a:t>
            </a:r>
            <a:r>
              <a:rPr lang="es-MX" sz="2400" dirty="0"/>
              <a:t>.- </a:t>
            </a:r>
            <a:r>
              <a:rPr lang="es-MX" sz="2400" b="1" dirty="0"/>
              <a:t>Resolución.</a:t>
            </a:r>
            <a:r>
              <a:rPr lang="es-MX" sz="2400" dirty="0"/>
              <a:t>- Si en el curso del ejercicio financiero se comprobare que los </a:t>
            </a:r>
            <a:r>
              <a:rPr lang="es-MX" sz="2400" dirty="0" smtClean="0"/>
              <a:t>ingresos efectivos </a:t>
            </a:r>
            <a:r>
              <a:rPr lang="es-MX" sz="2400" dirty="0"/>
              <a:t>tienden a ser inferiores a las cantidades asignadas en el presupuesto el legislativo </a:t>
            </a:r>
            <a:r>
              <a:rPr lang="es-MX" sz="2400" dirty="0" smtClean="0"/>
              <a:t>del gobierno </a:t>
            </a:r>
            <a:r>
              <a:rPr lang="es-MX" sz="2400" dirty="0"/>
              <a:t>autónomo descentralizado, a petición del ejecutivo, y previo informe de la </a:t>
            </a:r>
            <a:r>
              <a:rPr lang="es-MX" sz="2400" dirty="0" smtClean="0"/>
              <a:t>persona responsable </a:t>
            </a:r>
            <a:r>
              <a:rPr lang="es-MX" sz="2400" dirty="0"/>
              <a:t>de la unidad financiera, resolverá la reducción de las partidas de egresos que se </a:t>
            </a:r>
            <a:r>
              <a:rPr lang="es-MX" sz="2400" dirty="0" smtClean="0"/>
              <a:t>estime convenientes</a:t>
            </a:r>
            <a:r>
              <a:rPr lang="es-MX" sz="2400" dirty="0"/>
              <a:t>, para mantener el equilibrio presupuestario.</a:t>
            </a:r>
          </a:p>
        </p:txBody>
      </p:sp>
    </p:spTree>
    <p:extLst>
      <p:ext uri="{BB962C8B-B14F-4D97-AF65-F5344CB8AC3E}">
        <p14:creationId xmlns:p14="http://schemas.microsoft.com/office/powerpoint/2010/main" val="450503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4371" y="-34534"/>
            <a:ext cx="10515600" cy="1325563"/>
          </a:xfrm>
        </p:spPr>
        <p:txBody>
          <a:bodyPr anchor="b">
            <a:noAutofit/>
          </a:bodyPr>
          <a:lstStyle/>
          <a:p>
            <a:pPr marL="182880"/>
            <a:r>
              <a:rPr lang="es-EC" sz="5400" b="1" dirty="0" smtClean="0">
                <a:solidFill>
                  <a:schemeClr val="accent1">
                    <a:lumMod val="75000"/>
                  </a:schemeClr>
                </a:solidFill>
                <a:effectLst>
                  <a:outerShdw blurRad="38100" dist="38100" dir="2700000" algn="tl">
                    <a:srgbClr val="000000">
                      <a:alpha val="43137"/>
                    </a:srgbClr>
                  </a:outerShdw>
                </a:effectLst>
              </a:rPr>
              <a:t>COOTAD</a:t>
            </a:r>
            <a:endParaRPr lang="es-EC" sz="5400" b="1" dirty="0">
              <a:solidFill>
                <a:schemeClr val="accent1">
                  <a:lumMod val="75000"/>
                </a:schemeClr>
              </a:solidFill>
              <a:effectLst>
                <a:outerShdw blurRad="38100" dist="38100" dir="2700000" algn="tl">
                  <a:srgbClr val="000000">
                    <a:alpha val="43137"/>
                  </a:srgbClr>
                </a:outerShdw>
              </a:effectLst>
            </a:endParaRPr>
          </a:p>
        </p:txBody>
      </p:sp>
      <p:sp>
        <p:nvSpPr>
          <p:cNvPr id="6" name="CuadroTexto 5"/>
          <p:cNvSpPr txBox="1"/>
          <p:nvPr/>
        </p:nvSpPr>
        <p:spPr>
          <a:xfrm>
            <a:off x="504371" y="1600303"/>
            <a:ext cx="10924309" cy="3323987"/>
          </a:xfrm>
          <a:prstGeom prst="rect">
            <a:avLst/>
          </a:prstGeom>
          <a:noFill/>
        </p:spPr>
        <p:txBody>
          <a:bodyPr wrap="square" rtlCol="0">
            <a:spAutoFit/>
          </a:bodyPr>
          <a:lstStyle/>
          <a:p>
            <a:pPr lvl="0" algn="just"/>
            <a:endParaRPr lang="es-MX" sz="2400" dirty="0" smtClean="0"/>
          </a:p>
          <a:p>
            <a:pPr marL="285750" lvl="0" indent="-285750" algn="just">
              <a:buFont typeface="Arial" panose="020B0604020202020204" pitchFamily="34" charset="0"/>
              <a:buChar char="•"/>
            </a:pPr>
            <a:endParaRPr lang="es-EC" dirty="0" smtClean="0"/>
          </a:p>
          <a:p>
            <a:pPr marL="285750" indent="-285750">
              <a:buFont typeface="Arial" panose="020B0604020202020204" pitchFamily="34" charset="0"/>
              <a:buChar char="•"/>
            </a:pPr>
            <a:r>
              <a:rPr lang="es-MX" sz="2400" b="1" dirty="0"/>
              <a:t>Art. 262</a:t>
            </a:r>
            <a:r>
              <a:rPr lang="es-MX" sz="2400" dirty="0"/>
              <a:t>.- </a:t>
            </a:r>
            <a:r>
              <a:rPr lang="es-MX" sz="2400" b="1" dirty="0"/>
              <a:t>Consulta a los responsables de ejecución</a:t>
            </a:r>
            <a:r>
              <a:rPr lang="es-MX" sz="2400" dirty="0"/>
              <a:t>.-Para efectuar las reducciones de créditos, </a:t>
            </a:r>
            <a:r>
              <a:rPr lang="es-MX" sz="2400" dirty="0" smtClean="0"/>
              <a:t>el ejecutivo </a:t>
            </a:r>
            <a:r>
              <a:rPr lang="es-MX" sz="2400" dirty="0"/>
              <a:t>del gobierno autónomo descentralizado, consultará a los responsables de la ejecución </a:t>
            </a:r>
            <a:r>
              <a:rPr lang="es-MX" sz="2400" dirty="0" smtClean="0"/>
              <a:t>de los </a:t>
            </a:r>
            <a:r>
              <a:rPr lang="es-MX" sz="2400" dirty="0"/>
              <a:t>programas o subprogramas afectados con esta medida, sobre las partidas que al disminuirse</a:t>
            </a:r>
            <a:r>
              <a:rPr lang="es-MX" sz="2400" dirty="0" smtClean="0"/>
              <a:t>, afectan </a:t>
            </a:r>
            <a:r>
              <a:rPr lang="es-MX" sz="2400" dirty="0"/>
              <a:t>menos al adecuado desarrollo de las actividades programadas. Podrán también pedirles </a:t>
            </a:r>
            <a:r>
              <a:rPr lang="es-MX" sz="2400" dirty="0" smtClean="0"/>
              <a:t>que determinen </a:t>
            </a:r>
            <a:r>
              <a:rPr lang="es-MX" sz="2400" dirty="0"/>
              <a:t>el orden de importancia y trascendencia de los programas o subprogramas, cuando </a:t>
            </a:r>
            <a:r>
              <a:rPr lang="es-MX" sz="2400" dirty="0" smtClean="0"/>
              <a:t>la cuantía </a:t>
            </a:r>
            <a:r>
              <a:rPr lang="es-MX" sz="2400" dirty="0"/>
              <a:t>de las reducciones haga aconsejable la supresión de los mismos.</a:t>
            </a:r>
            <a:endParaRPr lang="es-EC" sz="3200" dirty="0"/>
          </a:p>
        </p:txBody>
      </p:sp>
    </p:spTree>
    <p:extLst>
      <p:ext uri="{BB962C8B-B14F-4D97-AF65-F5344CB8AC3E}">
        <p14:creationId xmlns:p14="http://schemas.microsoft.com/office/powerpoint/2010/main" val="2879757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4371" y="-34534"/>
            <a:ext cx="10515600" cy="1325563"/>
          </a:xfrm>
        </p:spPr>
        <p:txBody>
          <a:bodyPr anchor="b">
            <a:noAutofit/>
          </a:bodyPr>
          <a:lstStyle/>
          <a:p>
            <a:pPr marL="182880"/>
            <a:r>
              <a:rPr lang="es-MX" sz="5400" b="1" dirty="0" smtClean="0">
                <a:solidFill>
                  <a:schemeClr val="accent1">
                    <a:lumMod val="75000"/>
                  </a:schemeClr>
                </a:solidFill>
                <a:effectLst>
                  <a:outerShdw blurRad="38100" dist="38100" dir="2700000" algn="tl">
                    <a:srgbClr val="000000">
                      <a:alpha val="43137"/>
                    </a:srgbClr>
                  </a:outerShdw>
                </a:effectLst>
              </a:rPr>
              <a:t>Normas Técnicas</a:t>
            </a:r>
            <a:endParaRPr lang="es-EC" sz="5400" b="1" dirty="0">
              <a:solidFill>
                <a:schemeClr val="accent1">
                  <a:lumMod val="75000"/>
                </a:schemeClr>
              </a:solidFill>
              <a:effectLst>
                <a:outerShdw blurRad="38100" dist="38100" dir="2700000" algn="tl">
                  <a:srgbClr val="000000">
                    <a:alpha val="43137"/>
                  </a:srgbClr>
                </a:outerShdw>
              </a:effectLst>
            </a:endParaRPr>
          </a:p>
        </p:txBody>
      </p:sp>
      <p:sp>
        <p:nvSpPr>
          <p:cNvPr id="6" name="CuadroTexto 5"/>
          <p:cNvSpPr txBox="1"/>
          <p:nvPr/>
        </p:nvSpPr>
        <p:spPr>
          <a:xfrm>
            <a:off x="504371" y="1928194"/>
            <a:ext cx="10924309" cy="1569660"/>
          </a:xfrm>
          <a:prstGeom prst="rect">
            <a:avLst/>
          </a:prstGeom>
          <a:noFill/>
        </p:spPr>
        <p:txBody>
          <a:bodyPr wrap="square" rtlCol="0">
            <a:spAutoFit/>
          </a:bodyPr>
          <a:lstStyle/>
          <a:p>
            <a:pPr lvl="0" algn="just"/>
            <a:endParaRPr lang="es-EC" sz="2400" dirty="0"/>
          </a:p>
          <a:p>
            <a:pPr marL="285750" lvl="0" indent="-285750" algn="just">
              <a:buFont typeface="Arial" panose="020B0604020202020204" pitchFamily="34" charset="0"/>
              <a:buChar char="•"/>
            </a:pPr>
            <a:r>
              <a:rPr lang="es-EC" sz="2400" dirty="0" smtClean="0"/>
              <a:t>Normas Técnicas de Presupuesto para el Sector Público 2.4.3 Reformas Presupuestarias.</a:t>
            </a:r>
          </a:p>
          <a:p>
            <a:pPr marL="285750" lvl="0" indent="-285750" algn="just">
              <a:buFont typeface="Arial" panose="020B0604020202020204" pitchFamily="34" charset="0"/>
              <a:buChar char="•"/>
            </a:pPr>
            <a:endParaRPr lang="es-EC" sz="2400" dirty="0" smtClean="0"/>
          </a:p>
        </p:txBody>
      </p:sp>
    </p:spTree>
    <p:extLst>
      <p:ext uri="{BB962C8B-B14F-4D97-AF65-F5344CB8AC3E}">
        <p14:creationId xmlns:p14="http://schemas.microsoft.com/office/powerpoint/2010/main" val="25274773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134753" y="2274124"/>
            <a:ext cx="10086109" cy="23552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lgn="ctr"/>
            <a:r>
              <a:rPr lang="es-MX" sz="5400" b="1" dirty="0" smtClean="0">
                <a:solidFill>
                  <a:schemeClr val="accent1">
                    <a:lumMod val="75000"/>
                  </a:schemeClr>
                </a:solidFill>
                <a:effectLst>
                  <a:outerShdw blurRad="38100" dist="38100" dir="2700000" algn="tl">
                    <a:srgbClr val="000000">
                      <a:alpha val="43137"/>
                    </a:srgbClr>
                  </a:outerShdw>
                </a:effectLst>
              </a:rPr>
              <a:t>¿CÓMO VARIÓ EL PRESUPUESTO INICIAL CON REFORMA?</a:t>
            </a:r>
            <a:endParaRPr lang="es-EC"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1238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203200" y="158677"/>
            <a:ext cx="8566398" cy="1108797"/>
          </a:xfrm>
        </p:spPr>
        <p:txBody>
          <a:bodyPr anchor="b">
            <a:noAutofit/>
          </a:bodyPr>
          <a:lstStyle/>
          <a:p>
            <a:pPr marL="182880" algn="ctr"/>
            <a:r>
              <a:rPr lang="es-EC" sz="5400" b="1" dirty="0" smtClean="0">
                <a:solidFill>
                  <a:schemeClr val="accent1">
                    <a:lumMod val="75000"/>
                  </a:schemeClr>
                </a:solidFill>
                <a:effectLst>
                  <a:outerShdw blurRad="38100" dist="38100" dir="2700000" algn="tl">
                    <a:srgbClr val="000000">
                      <a:alpha val="43137"/>
                    </a:srgbClr>
                  </a:outerShdw>
                </a:effectLst>
              </a:rPr>
              <a:t>VARIACIÓN DE PRESUPUESTO</a:t>
            </a:r>
            <a:endParaRPr lang="es-EC" sz="5400" b="1" dirty="0">
              <a:solidFill>
                <a:schemeClr val="accent1">
                  <a:lumMod val="75000"/>
                </a:schemeClr>
              </a:solidFill>
              <a:effectLst>
                <a:outerShdw blurRad="38100" dist="38100" dir="2700000" algn="tl">
                  <a:srgbClr val="000000">
                    <a:alpha val="43137"/>
                  </a:srgbClr>
                </a:outerShdw>
              </a:effectLst>
            </a:endParaRPr>
          </a:p>
        </p:txBody>
      </p:sp>
      <p:graphicFrame>
        <p:nvGraphicFramePr>
          <p:cNvPr id="4" name="Gráfico 3"/>
          <p:cNvGraphicFramePr>
            <a:graphicFrameLocks/>
          </p:cNvGraphicFramePr>
          <p:nvPr>
            <p:extLst>
              <p:ext uri="{D42A27DB-BD31-4B8C-83A1-F6EECF244321}">
                <p14:modId xmlns:p14="http://schemas.microsoft.com/office/powerpoint/2010/main" val="2624129564"/>
              </p:ext>
            </p:extLst>
          </p:nvPr>
        </p:nvGraphicFramePr>
        <p:xfrm>
          <a:off x="957943" y="1372279"/>
          <a:ext cx="9666514" cy="47672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83524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358172" y="257337"/>
            <a:ext cx="10324342" cy="956397"/>
          </a:xfrm>
        </p:spPr>
        <p:txBody>
          <a:bodyPr anchor="b">
            <a:noAutofit/>
          </a:bodyPr>
          <a:lstStyle/>
          <a:p>
            <a:pPr marL="182880"/>
            <a:r>
              <a:rPr lang="es-EC" sz="4800" b="1" dirty="0" smtClean="0">
                <a:solidFill>
                  <a:schemeClr val="accent1">
                    <a:lumMod val="75000"/>
                  </a:schemeClr>
                </a:solidFill>
                <a:effectLst>
                  <a:outerShdw blurRad="38100" dist="38100" dir="2700000" algn="tl">
                    <a:srgbClr val="000000">
                      <a:alpha val="43137"/>
                    </a:srgbClr>
                  </a:outerShdw>
                </a:effectLst>
              </a:rPr>
              <a:t>REFORMA DE GASTOS MDMQ POR ÁREA</a:t>
            </a:r>
            <a:endParaRPr lang="es-EC" sz="4800" b="1" dirty="0">
              <a:solidFill>
                <a:schemeClr val="accent1">
                  <a:lumMod val="75000"/>
                </a:schemeClr>
              </a:solidFill>
              <a:effectLst>
                <a:outerShdw blurRad="38100" dist="38100" dir="2700000" algn="tl">
                  <a:srgbClr val="000000">
                    <a:alpha val="43137"/>
                  </a:srgbClr>
                </a:outerShdw>
              </a:effectLst>
            </a:endParaRPr>
          </a:p>
        </p:txBody>
      </p:sp>
      <p:graphicFrame>
        <p:nvGraphicFramePr>
          <p:cNvPr id="6" name="Gráfico 5"/>
          <p:cNvGraphicFramePr>
            <a:graphicFrameLocks/>
          </p:cNvGraphicFramePr>
          <p:nvPr>
            <p:extLst>
              <p:ext uri="{D42A27DB-BD31-4B8C-83A1-F6EECF244321}">
                <p14:modId xmlns:p14="http://schemas.microsoft.com/office/powerpoint/2010/main" val="4168064942"/>
              </p:ext>
            </p:extLst>
          </p:nvPr>
        </p:nvGraphicFramePr>
        <p:xfrm>
          <a:off x="963991" y="996497"/>
          <a:ext cx="10153952" cy="5619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629067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806212" y="2230582"/>
            <a:ext cx="8293752" cy="23552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lgn="ctr"/>
            <a:r>
              <a:rPr lang="es-MX" sz="5400" b="1" dirty="0">
                <a:solidFill>
                  <a:schemeClr val="accent1">
                    <a:lumMod val="75000"/>
                  </a:schemeClr>
                </a:solidFill>
                <a:effectLst>
                  <a:outerShdw blurRad="38100" dist="38100" dir="2700000" algn="tl">
                    <a:srgbClr val="000000">
                      <a:alpha val="43137"/>
                    </a:srgbClr>
                  </a:outerShdw>
                </a:effectLst>
              </a:rPr>
              <a:t>¿CÓMO FUE LA EJECUCIÓN PRESUPUESTARIA </a:t>
            </a:r>
            <a:r>
              <a:rPr lang="es-MX" sz="5400" b="1" dirty="0" smtClean="0">
                <a:solidFill>
                  <a:schemeClr val="accent1">
                    <a:lumMod val="75000"/>
                  </a:schemeClr>
                </a:solidFill>
                <a:effectLst>
                  <a:outerShdw blurRad="38100" dist="38100" dir="2700000" algn="tl">
                    <a:srgbClr val="000000">
                      <a:alpha val="43137"/>
                    </a:srgbClr>
                  </a:outerShdw>
                </a:effectLst>
              </a:rPr>
              <a:t>DEL PROY</a:t>
            </a:r>
            <a:r>
              <a:rPr lang="es-MX" sz="5400" b="1" dirty="0">
                <a:solidFill>
                  <a:schemeClr val="accent1">
                    <a:lumMod val="75000"/>
                  </a:schemeClr>
                </a:solidFill>
                <a:effectLst>
                  <a:outerShdw blurRad="38100" dist="38100" dir="2700000" algn="tl">
                    <a:srgbClr val="000000">
                      <a:alpha val="43137"/>
                    </a:srgbClr>
                  </a:outerShdw>
                </a:effectLst>
              </a:rPr>
              <a:t>. </a:t>
            </a:r>
            <a:r>
              <a:rPr lang="es-MX" sz="5400" b="1" dirty="0" smtClean="0">
                <a:solidFill>
                  <a:schemeClr val="accent1">
                    <a:lumMod val="75000"/>
                  </a:schemeClr>
                </a:solidFill>
                <a:effectLst>
                  <a:outerShdw blurRad="38100" dist="38100" dir="2700000" algn="tl">
                    <a:srgbClr val="000000">
                      <a:alpha val="43137"/>
                    </a:srgbClr>
                  </a:outerShdw>
                </a:effectLst>
              </a:rPr>
              <a:t>METRO 2020?</a:t>
            </a:r>
          </a:p>
        </p:txBody>
      </p:sp>
    </p:spTree>
    <p:extLst>
      <p:ext uri="{BB962C8B-B14F-4D97-AF65-F5344CB8AC3E}">
        <p14:creationId xmlns:p14="http://schemas.microsoft.com/office/powerpoint/2010/main" val="41612168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376876" y="719148"/>
            <a:ext cx="10972800" cy="1413164"/>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r>
              <a:rPr lang="es-EC" sz="4800" b="1" dirty="0" smtClean="0">
                <a:solidFill>
                  <a:schemeClr val="accent1">
                    <a:lumMod val="75000"/>
                  </a:schemeClr>
                </a:solidFill>
                <a:effectLst>
                  <a:outerShdw blurRad="38100" dist="38100" dir="2700000" algn="tl">
                    <a:srgbClr val="000000">
                      <a:alpha val="43137"/>
                    </a:srgbClr>
                  </a:outerShdw>
                </a:effectLst>
              </a:rPr>
              <a:t>EJECUCIÓN PRESUPUESTARIA DE INGRESOS</a:t>
            </a:r>
            <a:br>
              <a:rPr lang="es-EC" sz="4800" b="1" dirty="0" smtClean="0">
                <a:solidFill>
                  <a:schemeClr val="accent1">
                    <a:lumMod val="75000"/>
                  </a:schemeClr>
                </a:solidFill>
                <a:effectLst>
                  <a:outerShdw blurRad="38100" dist="38100" dir="2700000" algn="tl">
                    <a:srgbClr val="000000">
                      <a:alpha val="43137"/>
                    </a:srgbClr>
                  </a:outerShdw>
                </a:effectLst>
              </a:rPr>
            </a:br>
            <a:r>
              <a:rPr lang="es-EC" sz="4800" b="1" dirty="0" smtClean="0">
                <a:solidFill>
                  <a:schemeClr val="accent1">
                    <a:lumMod val="75000"/>
                  </a:schemeClr>
                </a:solidFill>
                <a:effectLst>
                  <a:outerShdw blurRad="38100" dist="38100" dir="2700000" algn="tl">
                    <a:srgbClr val="000000">
                      <a:alpha val="43137"/>
                    </a:srgbClr>
                  </a:outerShdw>
                </a:effectLst>
              </a:rPr>
              <a:t>PROYECTO METRO DE QUITO</a:t>
            </a:r>
            <a:endParaRPr lang="es-EC" sz="4800" b="1" dirty="0">
              <a:solidFill>
                <a:schemeClr val="accent1">
                  <a:lumMod val="75000"/>
                </a:schemeClr>
              </a:solidFill>
              <a:effectLst>
                <a:outerShdw blurRad="38100" dist="38100" dir="2700000" algn="tl">
                  <a:srgbClr val="000000">
                    <a:alpha val="43137"/>
                  </a:srgbClr>
                </a:outerShdw>
              </a:effectLst>
            </a:endParaRPr>
          </a:p>
        </p:txBody>
      </p:sp>
      <p:graphicFrame>
        <p:nvGraphicFramePr>
          <p:cNvPr id="6" name="Gráfico 5"/>
          <p:cNvGraphicFramePr>
            <a:graphicFrameLocks/>
          </p:cNvGraphicFramePr>
          <p:nvPr>
            <p:extLst>
              <p:ext uri="{D42A27DB-BD31-4B8C-83A1-F6EECF244321}">
                <p14:modId xmlns:p14="http://schemas.microsoft.com/office/powerpoint/2010/main" val="392977211"/>
              </p:ext>
            </p:extLst>
          </p:nvPr>
        </p:nvGraphicFramePr>
        <p:xfrm>
          <a:off x="1088571" y="2132312"/>
          <a:ext cx="10058400" cy="42539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51182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027885" y="1856509"/>
            <a:ext cx="8136229" cy="2606643"/>
          </a:xfrm>
        </p:spPr>
        <p:txBody>
          <a:bodyPr/>
          <a:lstStyle/>
          <a:p>
            <a:pPr marL="182880" algn="ctr"/>
            <a:r>
              <a:rPr lang="es-MX" sz="7200" b="1" dirty="0" smtClean="0">
                <a:solidFill>
                  <a:schemeClr val="accent1">
                    <a:lumMod val="75000"/>
                  </a:schemeClr>
                </a:solidFill>
                <a:effectLst>
                  <a:outerShdw blurRad="38100" dist="38100" dir="2700000" algn="tl">
                    <a:srgbClr val="000000">
                      <a:alpha val="43137"/>
                    </a:srgbClr>
                  </a:outerShdw>
                </a:effectLst>
              </a:rPr>
              <a:t>¨Perspectivas económicas</a:t>
            </a:r>
            <a:endParaRPr lang="es-EC" sz="48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747102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483281" y="612233"/>
            <a:ext cx="10515600" cy="956397"/>
          </a:xfrm>
        </p:spPr>
        <p:txBody>
          <a:bodyPr anchor="b">
            <a:noAutofit/>
          </a:bodyPr>
          <a:lstStyle/>
          <a:p>
            <a:pPr marL="182880"/>
            <a:r>
              <a:rPr lang="es-EC" sz="4800" b="1" dirty="0" smtClean="0">
                <a:solidFill>
                  <a:schemeClr val="accent1">
                    <a:lumMod val="75000"/>
                  </a:schemeClr>
                </a:solidFill>
                <a:effectLst>
                  <a:outerShdw blurRad="38100" dist="38100" dir="2700000" algn="tl">
                    <a:srgbClr val="000000">
                      <a:alpha val="43137"/>
                    </a:srgbClr>
                  </a:outerShdw>
                </a:effectLst>
              </a:rPr>
              <a:t>TRASPASOS GASTO: </a:t>
            </a:r>
            <a:br>
              <a:rPr lang="es-EC" sz="4800" b="1" dirty="0" smtClean="0">
                <a:solidFill>
                  <a:schemeClr val="accent1">
                    <a:lumMod val="75000"/>
                  </a:schemeClr>
                </a:solidFill>
                <a:effectLst>
                  <a:outerShdw blurRad="38100" dist="38100" dir="2700000" algn="tl">
                    <a:srgbClr val="000000">
                      <a:alpha val="43137"/>
                    </a:srgbClr>
                  </a:outerShdw>
                </a:effectLst>
              </a:rPr>
            </a:br>
            <a:r>
              <a:rPr lang="es-EC" sz="4800" b="1" dirty="0" smtClean="0">
                <a:solidFill>
                  <a:schemeClr val="accent1">
                    <a:lumMod val="75000"/>
                  </a:schemeClr>
                </a:solidFill>
                <a:effectLst>
                  <a:outerShdw blurRad="38100" dist="38100" dir="2700000" algn="tl">
                    <a:srgbClr val="000000">
                      <a:alpha val="43137"/>
                    </a:srgbClr>
                  </a:outerShdw>
                </a:effectLst>
              </a:rPr>
              <a:t>PROYECTO METRO DE QUITO</a:t>
            </a:r>
            <a:endParaRPr lang="es-EC" sz="4800" b="1" dirty="0">
              <a:solidFill>
                <a:schemeClr val="accent1">
                  <a:lumMod val="75000"/>
                </a:schemeClr>
              </a:solidFill>
              <a:effectLst>
                <a:outerShdw blurRad="38100" dist="38100" dir="2700000" algn="tl">
                  <a:srgbClr val="000000">
                    <a:alpha val="43137"/>
                  </a:srgbClr>
                </a:outerShdw>
              </a:effectLst>
            </a:endParaRPr>
          </a:p>
        </p:txBody>
      </p:sp>
      <p:grpSp>
        <p:nvGrpSpPr>
          <p:cNvPr id="31" name="Grupo 30"/>
          <p:cNvGrpSpPr/>
          <p:nvPr/>
        </p:nvGrpSpPr>
        <p:grpSpPr>
          <a:xfrm>
            <a:off x="6193526" y="1713414"/>
            <a:ext cx="5138737" cy="4150519"/>
            <a:chOff x="824344" y="1809279"/>
            <a:chExt cx="5138737" cy="4150519"/>
          </a:xfrm>
        </p:grpSpPr>
        <p:graphicFrame>
          <p:nvGraphicFramePr>
            <p:cNvPr id="6" name="Gráfico 5"/>
            <p:cNvGraphicFramePr>
              <a:graphicFrameLocks/>
            </p:cNvGraphicFramePr>
            <p:nvPr>
              <p:extLst>
                <p:ext uri="{D42A27DB-BD31-4B8C-83A1-F6EECF244321}">
                  <p14:modId xmlns:p14="http://schemas.microsoft.com/office/powerpoint/2010/main" val="236076004"/>
                </p:ext>
              </p:extLst>
            </p:nvPr>
          </p:nvGraphicFramePr>
          <p:xfrm>
            <a:off x="824344" y="1809279"/>
            <a:ext cx="5138737" cy="4150519"/>
          </p:xfrm>
          <a:graphic>
            <a:graphicData uri="http://schemas.openxmlformats.org/drawingml/2006/chart">
              <c:chart xmlns:c="http://schemas.openxmlformats.org/drawingml/2006/chart" xmlns:r="http://schemas.openxmlformats.org/officeDocument/2006/relationships" r:id="rId2"/>
            </a:graphicData>
          </a:graphic>
        </p:graphicFrame>
        <p:sp>
          <p:nvSpPr>
            <p:cNvPr id="10" name="CuadroTexto 9"/>
            <p:cNvSpPr txBox="1"/>
            <p:nvPr/>
          </p:nvSpPr>
          <p:spPr>
            <a:xfrm rot="21313402">
              <a:off x="2813097" y="3443229"/>
              <a:ext cx="2067951" cy="369332"/>
            </a:xfrm>
            <a:prstGeom prst="rect">
              <a:avLst/>
            </a:prstGeom>
            <a:noFill/>
          </p:spPr>
          <p:txBody>
            <a:bodyPr wrap="square" rtlCol="0">
              <a:spAutoFit/>
            </a:bodyPr>
            <a:lstStyle/>
            <a:p>
              <a:r>
                <a:rPr lang="es-EC" dirty="0"/>
                <a:t> </a:t>
              </a:r>
              <a:r>
                <a:rPr lang="es-EC" dirty="0" smtClean="0"/>
                <a:t>USD 2.679.377,76</a:t>
              </a:r>
              <a:endParaRPr lang="es-EC" dirty="0"/>
            </a:p>
          </p:txBody>
        </p:sp>
      </p:grpSp>
      <p:grpSp>
        <p:nvGrpSpPr>
          <p:cNvPr id="30" name="Grupo 29"/>
          <p:cNvGrpSpPr/>
          <p:nvPr/>
        </p:nvGrpSpPr>
        <p:grpSpPr>
          <a:xfrm>
            <a:off x="602344" y="1696225"/>
            <a:ext cx="5138737" cy="4150519"/>
            <a:chOff x="6201207" y="1809278"/>
            <a:chExt cx="5138737" cy="4150519"/>
          </a:xfrm>
        </p:grpSpPr>
        <p:graphicFrame>
          <p:nvGraphicFramePr>
            <p:cNvPr id="8" name="Gráfico 7"/>
            <p:cNvGraphicFramePr>
              <a:graphicFrameLocks/>
            </p:cNvGraphicFramePr>
            <p:nvPr>
              <p:extLst>
                <p:ext uri="{D42A27DB-BD31-4B8C-83A1-F6EECF244321}">
                  <p14:modId xmlns:p14="http://schemas.microsoft.com/office/powerpoint/2010/main" val="3806556023"/>
                </p:ext>
              </p:extLst>
            </p:nvPr>
          </p:nvGraphicFramePr>
          <p:xfrm>
            <a:off x="6201207" y="1809278"/>
            <a:ext cx="5138737" cy="4150519"/>
          </p:xfrm>
          <a:graphic>
            <a:graphicData uri="http://schemas.openxmlformats.org/drawingml/2006/chart">
              <c:chart xmlns:c="http://schemas.openxmlformats.org/drawingml/2006/chart" xmlns:r="http://schemas.openxmlformats.org/officeDocument/2006/relationships" r:id="rId3"/>
            </a:graphicData>
          </a:graphic>
        </p:graphicFrame>
        <p:grpSp>
          <p:nvGrpSpPr>
            <p:cNvPr id="29" name="Grupo 28"/>
            <p:cNvGrpSpPr/>
            <p:nvPr/>
          </p:nvGrpSpPr>
          <p:grpSpPr>
            <a:xfrm>
              <a:off x="8443418" y="2051023"/>
              <a:ext cx="1701486" cy="2156748"/>
              <a:chOff x="8443418" y="2051023"/>
              <a:chExt cx="1701486" cy="2156748"/>
            </a:xfrm>
          </p:grpSpPr>
          <p:sp>
            <p:nvSpPr>
              <p:cNvPr id="12" name="Cerrar llave 11"/>
              <p:cNvSpPr/>
              <p:nvPr/>
            </p:nvSpPr>
            <p:spPr>
              <a:xfrm rot="19365311">
                <a:off x="9206758" y="2146015"/>
                <a:ext cx="411894" cy="2034221"/>
              </a:xfrm>
              <a:prstGeom prst="rightBrac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3" name="CuadroTexto 12"/>
              <p:cNvSpPr txBox="1"/>
              <p:nvPr/>
            </p:nvSpPr>
            <p:spPr>
              <a:xfrm rot="3217061">
                <a:off x="8926262" y="2900333"/>
                <a:ext cx="2067951" cy="369332"/>
              </a:xfrm>
              <a:prstGeom prst="rect">
                <a:avLst/>
              </a:prstGeom>
              <a:noFill/>
            </p:spPr>
            <p:txBody>
              <a:bodyPr wrap="square" rtlCol="0">
                <a:spAutoFit/>
              </a:bodyPr>
              <a:lstStyle/>
              <a:p>
                <a:r>
                  <a:rPr lang="es-EC" dirty="0"/>
                  <a:t> </a:t>
                </a:r>
                <a:r>
                  <a:rPr lang="es-EC" dirty="0" smtClean="0"/>
                  <a:t>USD 2.679.377,76</a:t>
                </a:r>
                <a:endParaRPr lang="es-EC" dirty="0"/>
              </a:p>
            </p:txBody>
          </p:sp>
          <p:cxnSp>
            <p:nvCxnSpPr>
              <p:cNvPr id="18" name="Conector recto 17"/>
              <p:cNvCxnSpPr/>
              <p:nvPr/>
            </p:nvCxnSpPr>
            <p:spPr>
              <a:xfrm>
                <a:off x="8443418" y="2648833"/>
                <a:ext cx="1198925" cy="1558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5" name="Cerrar llave 14"/>
          <p:cNvSpPr/>
          <p:nvPr/>
        </p:nvSpPr>
        <p:spPr>
          <a:xfrm rot="5048426">
            <a:off x="8819632" y="2043051"/>
            <a:ext cx="411894" cy="2034221"/>
          </a:xfrm>
          <a:prstGeom prst="rightBrac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cxnSp>
        <p:nvCxnSpPr>
          <p:cNvPr id="14" name="Conector recto 13"/>
          <p:cNvCxnSpPr/>
          <p:nvPr/>
        </p:nvCxnSpPr>
        <p:spPr>
          <a:xfrm flipV="1">
            <a:off x="7983292" y="2672620"/>
            <a:ext cx="2075108" cy="157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406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806212" y="2230582"/>
            <a:ext cx="8293752" cy="23552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lgn="ctr"/>
            <a:r>
              <a:rPr lang="es-MX" sz="5400" b="1" dirty="0">
                <a:solidFill>
                  <a:schemeClr val="accent1">
                    <a:lumMod val="75000"/>
                  </a:schemeClr>
                </a:solidFill>
                <a:effectLst>
                  <a:outerShdw blurRad="38100" dist="38100" dir="2700000" algn="tl">
                    <a:srgbClr val="000000">
                      <a:alpha val="43137"/>
                    </a:srgbClr>
                  </a:outerShdw>
                </a:effectLst>
              </a:rPr>
              <a:t>¿A CUÁNTO ASCIENDE LA REFORMA </a:t>
            </a:r>
            <a:r>
              <a:rPr lang="es-MX" sz="5400" b="1" dirty="0" smtClean="0">
                <a:solidFill>
                  <a:schemeClr val="accent1">
                    <a:lumMod val="75000"/>
                  </a:schemeClr>
                </a:solidFill>
                <a:effectLst>
                  <a:outerShdw blurRad="38100" dist="38100" dir="2700000" algn="tl">
                    <a:srgbClr val="000000">
                      <a:alpha val="43137"/>
                    </a:srgbClr>
                  </a:outerShdw>
                </a:effectLst>
              </a:rPr>
              <a:t>PRESUPUESTARIA DEL PROY</a:t>
            </a:r>
            <a:r>
              <a:rPr lang="es-MX" sz="5400" b="1" dirty="0">
                <a:solidFill>
                  <a:schemeClr val="accent1">
                    <a:lumMod val="75000"/>
                  </a:schemeClr>
                </a:solidFill>
                <a:effectLst>
                  <a:outerShdw blurRad="38100" dist="38100" dir="2700000" algn="tl">
                    <a:srgbClr val="000000">
                      <a:alpha val="43137"/>
                    </a:srgbClr>
                  </a:outerShdw>
                </a:effectLst>
              </a:rPr>
              <a:t>. </a:t>
            </a:r>
            <a:r>
              <a:rPr lang="es-MX" sz="5400" b="1" dirty="0" smtClean="0">
                <a:solidFill>
                  <a:schemeClr val="accent1">
                    <a:lumMod val="75000"/>
                  </a:schemeClr>
                </a:solidFill>
                <a:effectLst>
                  <a:outerShdw blurRad="38100" dist="38100" dir="2700000" algn="tl">
                    <a:srgbClr val="000000">
                      <a:alpha val="43137"/>
                    </a:srgbClr>
                  </a:outerShdw>
                </a:effectLst>
              </a:rPr>
              <a:t>METRO 2020?</a:t>
            </a:r>
          </a:p>
          <a:p>
            <a:pPr marL="182880" algn="ctr"/>
            <a:endParaRPr lang="es-MX" sz="5400" b="1"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744207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264290" y="143416"/>
            <a:ext cx="10515600" cy="982657"/>
          </a:xfrm>
        </p:spPr>
        <p:txBody>
          <a:bodyPr anchor="b">
            <a:noAutofit/>
          </a:bodyPr>
          <a:lstStyle/>
          <a:p>
            <a:pPr marL="182880"/>
            <a:r>
              <a:rPr lang="es-EC" sz="3200" b="1" dirty="0" smtClean="0">
                <a:solidFill>
                  <a:schemeClr val="accent1">
                    <a:lumMod val="75000"/>
                  </a:schemeClr>
                </a:solidFill>
                <a:effectLst>
                  <a:outerShdw blurRad="38100" dist="38100" dir="2700000" algn="tl">
                    <a:srgbClr val="000000">
                      <a:alpha val="43137"/>
                    </a:srgbClr>
                  </a:outerShdw>
                </a:effectLst>
              </a:rPr>
              <a:t>REFORMA DE INGRESOS</a:t>
            </a:r>
            <a:br>
              <a:rPr lang="es-EC" sz="3200" b="1" dirty="0" smtClean="0">
                <a:solidFill>
                  <a:schemeClr val="accent1">
                    <a:lumMod val="75000"/>
                  </a:schemeClr>
                </a:solidFill>
                <a:effectLst>
                  <a:outerShdw blurRad="38100" dist="38100" dir="2700000" algn="tl">
                    <a:srgbClr val="000000">
                      <a:alpha val="43137"/>
                    </a:srgbClr>
                  </a:outerShdw>
                </a:effectLst>
              </a:rPr>
            </a:br>
            <a:r>
              <a:rPr lang="es-EC" sz="3200" b="1" dirty="0" smtClean="0">
                <a:solidFill>
                  <a:schemeClr val="accent1">
                    <a:lumMod val="75000"/>
                  </a:schemeClr>
                </a:solidFill>
                <a:effectLst>
                  <a:outerShdw blurRad="38100" dist="38100" dir="2700000" algn="tl">
                    <a:srgbClr val="000000">
                      <a:alpha val="43137"/>
                    </a:srgbClr>
                  </a:outerShdw>
                </a:effectLst>
              </a:rPr>
              <a:t>PROYECTO METRO DE QUITO</a:t>
            </a:r>
            <a:endParaRPr lang="es-EC" sz="3200" b="1" dirty="0">
              <a:solidFill>
                <a:schemeClr val="accent1">
                  <a:lumMod val="75000"/>
                </a:schemeClr>
              </a:solidFill>
              <a:effectLst>
                <a:outerShdw blurRad="38100" dist="38100" dir="2700000" algn="tl">
                  <a:srgbClr val="000000">
                    <a:alpha val="43137"/>
                  </a:srgbClr>
                </a:outerShdw>
              </a:effectLst>
            </a:endParaRPr>
          </a:p>
        </p:txBody>
      </p:sp>
      <p:graphicFrame>
        <p:nvGraphicFramePr>
          <p:cNvPr id="4" name="Gráfico 3"/>
          <p:cNvGraphicFramePr>
            <a:graphicFrameLocks/>
          </p:cNvGraphicFramePr>
          <p:nvPr>
            <p:extLst>
              <p:ext uri="{D42A27DB-BD31-4B8C-83A1-F6EECF244321}">
                <p14:modId xmlns:p14="http://schemas.microsoft.com/office/powerpoint/2010/main" val="3685806125"/>
              </p:ext>
            </p:extLst>
          </p:nvPr>
        </p:nvGraphicFramePr>
        <p:xfrm>
          <a:off x="786266" y="1284060"/>
          <a:ext cx="10099448" cy="49280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08426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264290" y="143416"/>
            <a:ext cx="10515600" cy="982657"/>
          </a:xfrm>
        </p:spPr>
        <p:txBody>
          <a:bodyPr anchor="b">
            <a:noAutofit/>
          </a:bodyPr>
          <a:lstStyle/>
          <a:p>
            <a:pPr marL="182880"/>
            <a:r>
              <a:rPr lang="es-EC" sz="3200" b="1" dirty="0" smtClean="0">
                <a:solidFill>
                  <a:schemeClr val="accent1">
                    <a:lumMod val="75000"/>
                  </a:schemeClr>
                </a:solidFill>
                <a:effectLst>
                  <a:outerShdw blurRad="38100" dist="38100" dir="2700000" algn="tl">
                    <a:srgbClr val="000000">
                      <a:alpha val="43137"/>
                    </a:srgbClr>
                  </a:outerShdw>
                </a:effectLst>
              </a:rPr>
              <a:t>REFORMA DE GASTOS</a:t>
            </a:r>
            <a:br>
              <a:rPr lang="es-EC" sz="3200" b="1" dirty="0" smtClean="0">
                <a:solidFill>
                  <a:schemeClr val="accent1">
                    <a:lumMod val="75000"/>
                  </a:schemeClr>
                </a:solidFill>
                <a:effectLst>
                  <a:outerShdw blurRad="38100" dist="38100" dir="2700000" algn="tl">
                    <a:srgbClr val="000000">
                      <a:alpha val="43137"/>
                    </a:srgbClr>
                  </a:outerShdw>
                </a:effectLst>
              </a:rPr>
            </a:br>
            <a:r>
              <a:rPr lang="es-EC" sz="3200" b="1" dirty="0" smtClean="0">
                <a:solidFill>
                  <a:schemeClr val="accent1">
                    <a:lumMod val="75000"/>
                  </a:schemeClr>
                </a:solidFill>
                <a:effectLst>
                  <a:outerShdw blurRad="38100" dist="38100" dir="2700000" algn="tl">
                    <a:srgbClr val="000000">
                      <a:alpha val="43137"/>
                    </a:srgbClr>
                  </a:outerShdw>
                </a:effectLst>
              </a:rPr>
              <a:t>PROYECTO METRO DE QUITO (POR GRUPO DE GASTOS)</a:t>
            </a:r>
            <a:endParaRPr lang="es-EC" sz="3200" b="1" dirty="0">
              <a:solidFill>
                <a:schemeClr val="accent1">
                  <a:lumMod val="75000"/>
                </a:schemeClr>
              </a:solidFill>
              <a:effectLst>
                <a:outerShdw blurRad="38100" dist="38100" dir="2700000" algn="tl">
                  <a:srgbClr val="000000">
                    <a:alpha val="43137"/>
                  </a:srgbClr>
                </a:outerShdw>
              </a:effectLst>
            </a:endParaRPr>
          </a:p>
        </p:txBody>
      </p:sp>
      <p:sp>
        <p:nvSpPr>
          <p:cNvPr id="2" name="Rectángulo 1"/>
          <p:cNvSpPr/>
          <p:nvPr/>
        </p:nvSpPr>
        <p:spPr>
          <a:xfrm>
            <a:off x="591386" y="6188111"/>
            <a:ext cx="6096000" cy="421654"/>
          </a:xfrm>
          <a:prstGeom prst="rect">
            <a:avLst/>
          </a:prstGeom>
        </p:spPr>
        <p:txBody>
          <a:bodyPr>
            <a:spAutoFit/>
          </a:bodyPr>
          <a:lstStyle/>
          <a:p>
            <a:pPr algn="just">
              <a:lnSpc>
                <a:spcPct val="107000"/>
              </a:lnSpc>
              <a:spcAft>
                <a:spcPts val="0"/>
              </a:spcAft>
            </a:pPr>
            <a:r>
              <a:rPr lang="es-EC" sz="1000" dirty="0">
                <a:latin typeface="Calibri" panose="020F0502020204030204" pitchFamily="34" charset="0"/>
                <a:ea typeface="Times New Roman" panose="02020603050405020304" pitchFamily="18" charset="0"/>
                <a:cs typeface="Calibri" panose="020F0502020204030204" pitchFamily="34" charset="0"/>
              </a:rPr>
              <a:t>Fuente: SIPARI – Cédula Presupuestaria de Gastos</a:t>
            </a:r>
            <a:endParaRPr lang="es-EC" sz="40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0"/>
              </a:spcAft>
            </a:pPr>
            <a:r>
              <a:rPr lang="es-EC" sz="1000" dirty="0">
                <a:latin typeface="Calibri" panose="020F0502020204030204" pitchFamily="34" charset="0"/>
                <a:ea typeface="Times New Roman" panose="02020603050405020304" pitchFamily="18" charset="0"/>
                <a:cs typeface="Calibri" panose="020F0502020204030204" pitchFamily="34" charset="0"/>
              </a:rPr>
              <a:t>Elaborado: Unidad de Presupuesto</a:t>
            </a:r>
            <a:endParaRPr lang="es-EC" sz="40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7" name="Gráfico 6"/>
          <p:cNvGraphicFramePr>
            <a:graphicFrameLocks/>
          </p:cNvGraphicFramePr>
          <p:nvPr>
            <p:extLst>
              <p:ext uri="{D42A27DB-BD31-4B8C-83A1-F6EECF244321}">
                <p14:modId xmlns:p14="http://schemas.microsoft.com/office/powerpoint/2010/main" val="3643092105"/>
              </p:ext>
            </p:extLst>
          </p:nvPr>
        </p:nvGraphicFramePr>
        <p:xfrm>
          <a:off x="264290" y="1105734"/>
          <a:ext cx="11600657" cy="47053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9347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AC9C147C-48AC-4BD0-A0AE-E98B6B43F25A}"/>
              </a:ext>
            </a:extLst>
          </p:cNvPr>
          <p:cNvSpPr txBox="1">
            <a:spLocks/>
          </p:cNvSpPr>
          <p:nvPr/>
        </p:nvSpPr>
        <p:spPr>
          <a:xfrm>
            <a:off x="1646941" y="4393761"/>
            <a:ext cx="3176588" cy="332151"/>
          </a:xfrm>
          <a:prstGeom prst="rect">
            <a:avLst/>
          </a:prstGeom>
        </p:spPr>
        <p:txBody>
          <a:bodyPr anchor="t">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lumMod val="50000"/>
                    <a:lumOff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r>
              <a:rPr lang="es-EC" sz="1200" b="1" dirty="0"/>
              <a:t>Fuente: </a:t>
            </a:r>
            <a:r>
              <a:rPr lang="es-MX" sz="1200" b="1" dirty="0"/>
              <a:t>Informe COVID-19 N⁰ 5 de la CEPAL</a:t>
            </a:r>
            <a:endParaRPr lang="es-EC" sz="1200" b="1" dirty="0"/>
          </a:p>
        </p:txBody>
      </p:sp>
      <p:graphicFrame>
        <p:nvGraphicFramePr>
          <p:cNvPr id="5" name="Gráfico 4">
            <a:extLst>
              <a:ext uri="{FF2B5EF4-FFF2-40B4-BE49-F238E27FC236}">
                <a16:creationId xmlns:a16="http://schemas.microsoft.com/office/drawing/2014/main" id="{7D45149C-9A78-400B-B764-C172A6D4D5FF}"/>
              </a:ext>
            </a:extLst>
          </p:cNvPr>
          <p:cNvGraphicFramePr>
            <a:graphicFrameLocks/>
          </p:cNvGraphicFramePr>
          <p:nvPr>
            <p:extLst/>
          </p:nvPr>
        </p:nvGraphicFramePr>
        <p:xfrm>
          <a:off x="209863" y="937016"/>
          <a:ext cx="5711252" cy="33696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a:extLst>
              <a:ext uri="{FF2B5EF4-FFF2-40B4-BE49-F238E27FC236}">
                <a16:creationId xmlns:a16="http://schemas.microsoft.com/office/drawing/2014/main" id="{867DEEE6-A514-41FE-9124-59648CCAC5CB}"/>
              </a:ext>
            </a:extLst>
          </p:cNvPr>
          <p:cNvGraphicFramePr>
            <a:graphicFrameLocks/>
          </p:cNvGraphicFramePr>
          <p:nvPr>
            <p:extLst/>
          </p:nvPr>
        </p:nvGraphicFramePr>
        <p:xfrm>
          <a:off x="6270887" y="2406588"/>
          <a:ext cx="5313691" cy="3609444"/>
        </p:xfrm>
        <a:graphic>
          <a:graphicData uri="http://schemas.openxmlformats.org/drawingml/2006/chart">
            <c:chart xmlns:c="http://schemas.openxmlformats.org/drawingml/2006/chart" xmlns:r="http://schemas.openxmlformats.org/officeDocument/2006/relationships" r:id="rId3"/>
          </a:graphicData>
        </a:graphic>
      </p:graphicFrame>
      <p:sp>
        <p:nvSpPr>
          <p:cNvPr id="7" name="Marcador de contenido 2">
            <a:extLst>
              <a:ext uri="{FF2B5EF4-FFF2-40B4-BE49-F238E27FC236}">
                <a16:creationId xmlns:a16="http://schemas.microsoft.com/office/drawing/2014/main" id="{0C0F2DD2-1925-4660-AE83-514D2A5CEBCF}"/>
              </a:ext>
            </a:extLst>
          </p:cNvPr>
          <p:cNvSpPr txBox="1">
            <a:spLocks/>
          </p:cNvSpPr>
          <p:nvPr/>
        </p:nvSpPr>
        <p:spPr>
          <a:xfrm>
            <a:off x="6781800" y="6016032"/>
            <a:ext cx="4572000" cy="332151"/>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MX" sz="1200" dirty="0"/>
          </a:p>
          <a:p>
            <a:pPr marL="0" indent="0">
              <a:buNone/>
            </a:pPr>
            <a:r>
              <a:rPr lang="es-MX" sz="4800" b="1" dirty="0"/>
              <a:t>Fuente: </a:t>
            </a:r>
            <a:r>
              <a:rPr lang="es-MX" sz="4800" dirty="0"/>
              <a:t>Perspectivas de la Economía Mundial junio de 2020, FMI</a:t>
            </a:r>
            <a:endParaRPr lang="es-EC" sz="4800" dirty="0"/>
          </a:p>
        </p:txBody>
      </p:sp>
      <p:sp>
        <p:nvSpPr>
          <p:cNvPr id="8" name="Rectángulo 7">
            <a:extLst>
              <a:ext uri="{FF2B5EF4-FFF2-40B4-BE49-F238E27FC236}">
                <a16:creationId xmlns:a16="http://schemas.microsoft.com/office/drawing/2014/main" id="{C09C2B6A-37C5-433C-B608-AB3DACB9F9F8}"/>
              </a:ext>
            </a:extLst>
          </p:cNvPr>
          <p:cNvSpPr/>
          <p:nvPr/>
        </p:nvSpPr>
        <p:spPr>
          <a:xfrm>
            <a:off x="853440" y="4725912"/>
            <a:ext cx="4763590" cy="1661993"/>
          </a:xfrm>
          <a:prstGeom prst="rect">
            <a:avLst/>
          </a:prstGeom>
        </p:spPr>
        <p:txBody>
          <a:bodyPr wrap="square">
            <a:spAutoFit/>
          </a:bodyPr>
          <a:lstStyle/>
          <a:p>
            <a:pPr algn="just"/>
            <a:r>
              <a:rPr lang="es-EC" sz="1700" i="1" dirty="0"/>
              <a:t>“La caída en la actividad económica es de tal magnitud que llevará a que, al cierre de 2020, el nivel del PIB per cápita de América Latina sea similar al año 2010, es decir, habrá un retroceso de 10 años en los niveles de ingreso por habitante.” </a:t>
            </a:r>
            <a:r>
              <a:rPr lang="es-EC" sz="1700" b="1" dirty="0"/>
              <a:t>CEPAL</a:t>
            </a:r>
          </a:p>
        </p:txBody>
      </p:sp>
      <p:sp>
        <p:nvSpPr>
          <p:cNvPr id="9" name="Rectángulo 8">
            <a:extLst>
              <a:ext uri="{FF2B5EF4-FFF2-40B4-BE49-F238E27FC236}">
                <a16:creationId xmlns:a16="http://schemas.microsoft.com/office/drawing/2014/main" id="{549F4E00-0C50-4FF9-9DB9-72ECD504C2FC}"/>
              </a:ext>
            </a:extLst>
          </p:cNvPr>
          <p:cNvSpPr/>
          <p:nvPr/>
        </p:nvSpPr>
        <p:spPr>
          <a:xfrm>
            <a:off x="6270888" y="1206259"/>
            <a:ext cx="5313690" cy="1200329"/>
          </a:xfrm>
          <a:prstGeom prst="rect">
            <a:avLst/>
          </a:prstGeom>
        </p:spPr>
        <p:txBody>
          <a:bodyPr wrap="square">
            <a:spAutoFit/>
          </a:bodyPr>
          <a:lstStyle/>
          <a:p>
            <a:pPr algn="just"/>
            <a:r>
              <a:rPr lang="es-EC" i="1" dirty="0"/>
              <a:t>“El Informe sobre la estabilidad financiera mundial, plantea la posibilidad de que las condiciones financieras se endurezcan más de lo que supone la proyección de base.”</a:t>
            </a:r>
            <a:r>
              <a:rPr lang="es-EC" dirty="0"/>
              <a:t> FMI</a:t>
            </a:r>
          </a:p>
        </p:txBody>
      </p:sp>
      <p:sp>
        <p:nvSpPr>
          <p:cNvPr id="11" name="Título 1">
            <a:extLst>
              <a:ext uri="{FF2B5EF4-FFF2-40B4-BE49-F238E27FC236}">
                <a16:creationId xmlns:a16="http://schemas.microsoft.com/office/drawing/2014/main" id="{D1AF5E74-52F2-4029-802C-0A9E6FF10F9E}"/>
              </a:ext>
            </a:extLst>
          </p:cNvPr>
          <p:cNvSpPr txBox="1">
            <a:spLocks/>
          </p:cNvSpPr>
          <p:nvPr/>
        </p:nvSpPr>
        <p:spPr>
          <a:xfrm>
            <a:off x="1296299" y="-20507"/>
            <a:ext cx="8915392" cy="900783"/>
          </a:xfrm>
          <a:prstGeom prst="rect">
            <a:avLst/>
          </a:prstGeom>
        </p:spPr>
        <p:txBody>
          <a:bodyPr anchor="b">
            <a:noAutofit/>
          </a:bodyPr>
          <a:lstStyle>
            <a:defPPr>
              <a:defRPr lang="es-EC"/>
            </a:defPPr>
            <a:lvl1pPr algn="ctr">
              <a:lnSpc>
                <a:spcPct val="90000"/>
              </a:lnSpc>
              <a:spcBef>
                <a:spcPct val="0"/>
              </a:spcBef>
              <a:buNone/>
              <a:defRPr sz="4800" b="1">
                <a:solidFill>
                  <a:srgbClr val="0070C0"/>
                </a:solidFill>
                <a:effectLst>
                  <a:outerShdw blurRad="38100" dist="38100" dir="2700000" algn="tl">
                    <a:srgbClr val="000000">
                      <a:alpha val="43137"/>
                    </a:srgbClr>
                  </a:outerShdw>
                </a:effectLst>
                <a:latin typeface="+mj-lt"/>
                <a:ea typeface="+mj-ea"/>
                <a:cs typeface="+mj-cs"/>
              </a:defRPr>
            </a:lvl1pPr>
          </a:lstStyle>
          <a:p>
            <a:r>
              <a:rPr lang="es-EC" dirty="0"/>
              <a:t>Perspectivas económicas</a:t>
            </a:r>
          </a:p>
        </p:txBody>
      </p:sp>
    </p:spTree>
    <p:extLst>
      <p:ext uri="{BB962C8B-B14F-4D97-AF65-F5344CB8AC3E}">
        <p14:creationId xmlns:p14="http://schemas.microsoft.com/office/powerpoint/2010/main" val="2999671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CB4318C-C5BB-4DA7-A02E-2C0AD4B4EBF4}"/>
              </a:ext>
            </a:extLst>
          </p:cNvPr>
          <p:cNvSpPr txBox="1">
            <a:spLocks/>
          </p:cNvSpPr>
          <p:nvPr/>
        </p:nvSpPr>
        <p:spPr>
          <a:xfrm>
            <a:off x="394062" y="202157"/>
            <a:ext cx="3945926" cy="3892172"/>
          </a:xfrm>
          <a:prstGeom prst="rect">
            <a:avLst/>
          </a:prstGeom>
        </p:spPr>
        <p:txBody>
          <a:bodyPr anchor="b">
            <a:normAutofit/>
          </a:bodyPr>
          <a:lstStyle>
            <a:lvl1pPr algn="r" defTabSz="914400" rtl="0" eaLnBrk="1" latinLnBrk="0" hangingPunct="1">
              <a:lnSpc>
                <a:spcPct val="90000"/>
              </a:lnSpc>
              <a:spcBef>
                <a:spcPct val="0"/>
              </a:spcBef>
              <a:buNone/>
              <a:defRPr sz="5400" kern="1200">
                <a:solidFill>
                  <a:schemeClr val="accent1"/>
                </a:solidFill>
                <a:latin typeface="+mj-lt"/>
                <a:ea typeface="+mj-ea"/>
                <a:cs typeface="+mj-cs"/>
              </a:defRPr>
            </a:lvl1pPr>
          </a:lstStyle>
          <a:p>
            <a:pPr algn="l"/>
            <a:r>
              <a:rPr lang="es-EC" b="1" dirty="0">
                <a:effectLst>
                  <a:outerShdw blurRad="38100" dist="38100" dir="2700000" algn="tl">
                    <a:srgbClr val="000000">
                      <a:alpha val="43137"/>
                    </a:srgbClr>
                  </a:outerShdw>
                </a:effectLst>
              </a:rPr>
              <a:t>Año de Recuperación PIB</a:t>
            </a:r>
          </a:p>
        </p:txBody>
      </p:sp>
      <p:sp>
        <p:nvSpPr>
          <p:cNvPr id="5" name="Rectángulo 4">
            <a:extLst>
              <a:ext uri="{FF2B5EF4-FFF2-40B4-BE49-F238E27FC236}">
                <a16:creationId xmlns:a16="http://schemas.microsoft.com/office/drawing/2014/main" id="{DBF32EA3-98B6-4298-8CF7-0ED065F03C29}"/>
              </a:ext>
            </a:extLst>
          </p:cNvPr>
          <p:cNvSpPr/>
          <p:nvPr/>
        </p:nvSpPr>
        <p:spPr>
          <a:xfrm>
            <a:off x="6381503" y="6252919"/>
            <a:ext cx="4399409" cy="369332"/>
          </a:xfrm>
          <a:prstGeom prst="rect">
            <a:avLst/>
          </a:prstGeom>
        </p:spPr>
        <p:txBody>
          <a:bodyPr wrap="none">
            <a:spAutoFit/>
          </a:bodyPr>
          <a:lstStyle/>
          <a:p>
            <a:r>
              <a:rPr lang="es-EC" dirty="0"/>
              <a:t>Fuente: </a:t>
            </a:r>
            <a:r>
              <a:rPr lang="es-EC" dirty="0" err="1"/>
              <a:t>The</a:t>
            </a:r>
            <a:r>
              <a:rPr lang="es-EC" dirty="0"/>
              <a:t> </a:t>
            </a:r>
            <a:r>
              <a:rPr lang="es-EC" dirty="0" err="1"/>
              <a:t>Economist</a:t>
            </a:r>
            <a:r>
              <a:rPr lang="es-EC" dirty="0"/>
              <a:t> </a:t>
            </a:r>
            <a:r>
              <a:rPr lang="es-EC" dirty="0" err="1"/>
              <a:t>Intelligence</a:t>
            </a:r>
            <a:r>
              <a:rPr lang="es-EC" dirty="0"/>
              <a:t> </a:t>
            </a:r>
            <a:r>
              <a:rPr lang="es-EC" dirty="0" err="1"/>
              <a:t>Unit</a:t>
            </a:r>
            <a:r>
              <a:rPr lang="es-EC" dirty="0"/>
              <a:t>, BBC</a:t>
            </a:r>
          </a:p>
        </p:txBody>
      </p:sp>
      <p:sp>
        <p:nvSpPr>
          <p:cNvPr id="6" name="Rectángulo 5">
            <a:extLst>
              <a:ext uri="{FF2B5EF4-FFF2-40B4-BE49-F238E27FC236}">
                <a16:creationId xmlns:a16="http://schemas.microsoft.com/office/drawing/2014/main" id="{A171D8B7-0D95-4D4A-9FB6-71DBB5894642}"/>
              </a:ext>
            </a:extLst>
          </p:cNvPr>
          <p:cNvSpPr/>
          <p:nvPr/>
        </p:nvSpPr>
        <p:spPr>
          <a:xfrm>
            <a:off x="394062" y="5237256"/>
            <a:ext cx="6096000" cy="1200329"/>
          </a:xfrm>
          <a:prstGeom prst="rect">
            <a:avLst/>
          </a:prstGeom>
        </p:spPr>
        <p:txBody>
          <a:bodyPr>
            <a:spAutoFit/>
          </a:bodyPr>
          <a:lstStyle/>
          <a:p>
            <a:pPr algn="just"/>
            <a:r>
              <a:rPr lang="es-MX" dirty="0"/>
              <a:t>“La mayor crisis económica de las últimas décadas en América Latina está en pleno desarrollo, con un desempleo regional que supera el 13% y significa que 41 millones de personas han perdido su trabajo.” </a:t>
            </a:r>
            <a:r>
              <a:rPr lang="es-EC" b="1" dirty="0"/>
              <a:t>Cecilia Barría, BBC</a:t>
            </a:r>
          </a:p>
        </p:txBody>
      </p:sp>
      <p:graphicFrame>
        <p:nvGraphicFramePr>
          <p:cNvPr id="7" name="Marcador de contenido 5">
            <a:extLst>
              <a:ext uri="{FF2B5EF4-FFF2-40B4-BE49-F238E27FC236}">
                <a16:creationId xmlns:a16="http://schemas.microsoft.com/office/drawing/2014/main" id="{FD0602C5-ED02-40D4-BE31-73C52F37F2F1}"/>
              </a:ext>
            </a:extLst>
          </p:cNvPr>
          <p:cNvGraphicFramePr>
            <a:graphicFrameLocks/>
          </p:cNvGraphicFramePr>
          <p:nvPr>
            <p:extLst/>
          </p:nvPr>
        </p:nvGraphicFramePr>
        <p:xfrm>
          <a:off x="2697479" y="0"/>
          <a:ext cx="9100459" cy="6100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8887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027885" y="1787905"/>
            <a:ext cx="8136229" cy="3497283"/>
          </a:xfrm>
        </p:spPr>
        <p:txBody>
          <a:bodyPr/>
          <a:lstStyle/>
          <a:p>
            <a:pPr marL="182880" algn="ctr"/>
            <a:r>
              <a:rPr lang="es-MX" sz="7200" b="1" dirty="0" smtClean="0">
                <a:solidFill>
                  <a:schemeClr val="accent1">
                    <a:lumMod val="75000"/>
                  </a:schemeClr>
                </a:solidFill>
                <a:effectLst>
                  <a:outerShdw blurRad="38100" dist="38100" dir="2700000" algn="tl">
                    <a:srgbClr val="000000">
                      <a:alpha val="43137"/>
                    </a:srgbClr>
                  </a:outerShdw>
                </a:effectLst>
              </a:rPr>
              <a:t>¿A cuánto ascienden las cuentas por cobrar del MDMQ?</a:t>
            </a:r>
            <a:r>
              <a:rPr lang="es-MX" sz="7200" b="1" dirty="0">
                <a:solidFill>
                  <a:schemeClr val="accent1">
                    <a:lumMod val="75000"/>
                  </a:schemeClr>
                </a:solidFill>
                <a:effectLst>
                  <a:outerShdw blurRad="38100" dist="38100" dir="2700000" algn="tl">
                    <a:srgbClr val="000000">
                      <a:alpha val="43137"/>
                    </a:srgbClr>
                  </a:outerShdw>
                </a:effectLst>
              </a:rPr>
              <a:t/>
            </a:r>
            <a:br>
              <a:rPr lang="es-MX" sz="7200" b="1" dirty="0">
                <a:solidFill>
                  <a:schemeClr val="accent1">
                    <a:lumMod val="75000"/>
                  </a:schemeClr>
                </a:solidFill>
                <a:effectLst>
                  <a:outerShdw blurRad="38100" dist="38100" dir="2700000" algn="tl">
                    <a:srgbClr val="000000">
                      <a:alpha val="43137"/>
                    </a:srgbClr>
                  </a:outerShdw>
                </a:effectLst>
              </a:rPr>
            </a:br>
            <a:endParaRPr lang="es-EC" sz="48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22828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1619075" y="490722"/>
            <a:ext cx="8565160" cy="900783"/>
          </a:xfrm>
          <a:prstGeom prst="rect">
            <a:avLst/>
          </a:prstGeom>
        </p:spPr>
        <p:txBody>
          <a:bodyPr anchor="b">
            <a:noAutofit/>
          </a:bodyPr>
          <a:lstStyle>
            <a:lvl1pPr algn="r" defTabSz="914400" rtl="0" eaLnBrk="1" latinLnBrk="0" hangingPunct="1">
              <a:lnSpc>
                <a:spcPct val="90000"/>
              </a:lnSpc>
              <a:spcBef>
                <a:spcPct val="0"/>
              </a:spcBef>
              <a:buNone/>
              <a:defRPr sz="5400" kern="1200">
                <a:solidFill>
                  <a:schemeClr val="accent1"/>
                </a:solidFill>
                <a:latin typeface="+mj-lt"/>
                <a:ea typeface="+mj-ea"/>
                <a:cs typeface="+mj-cs"/>
              </a:defRPr>
            </a:lvl1pPr>
          </a:lstStyle>
          <a:p>
            <a:pPr algn="ctr"/>
            <a:r>
              <a:rPr lang="es-EC" sz="3200" b="1" dirty="0" smtClean="0"/>
              <a:t>Cuentas por Cobrar Gobierno</a:t>
            </a:r>
            <a:endParaRPr lang="es-EC" sz="3200" b="1" dirty="0"/>
          </a:p>
        </p:txBody>
      </p:sp>
      <p:pic>
        <p:nvPicPr>
          <p:cNvPr id="13" name="Imagen 12"/>
          <p:cNvPicPr>
            <a:picLocks noChangeAspect="1"/>
          </p:cNvPicPr>
          <p:nvPr/>
        </p:nvPicPr>
        <p:blipFill>
          <a:blip r:embed="rId2"/>
          <a:stretch>
            <a:fillRect/>
          </a:stretch>
        </p:blipFill>
        <p:spPr>
          <a:xfrm>
            <a:off x="1619075" y="2032065"/>
            <a:ext cx="8565160" cy="2889392"/>
          </a:xfrm>
          <a:prstGeom prst="rect">
            <a:avLst/>
          </a:prstGeom>
        </p:spPr>
      </p:pic>
    </p:spTree>
    <p:extLst>
      <p:ext uri="{BB962C8B-B14F-4D97-AF65-F5344CB8AC3E}">
        <p14:creationId xmlns:p14="http://schemas.microsoft.com/office/powerpoint/2010/main" val="17037126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1619075" y="490722"/>
            <a:ext cx="8565160" cy="900783"/>
          </a:xfrm>
          <a:prstGeom prst="rect">
            <a:avLst/>
          </a:prstGeom>
        </p:spPr>
        <p:txBody>
          <a:bodyPr anchor="b">
            <a:noAutofit/>
          </a:bodyPr>
          <a:lstStyle>
            <a:lvl1pPr algn="r" defTabSz="914400" rtl="0" eaLnBrk="1" latinLnBrk="0" hangingPunct="1">
              <a:lnSpc>
                <a:spcPct val="90000"/>
              </a:lnSpc>
              <a:spcBef>
                <a:spcPct val="0"/>
              </a:spcBef>
              <a:buNone/>
              <a:defRPr sz="5400" kern="1200">
                <a:solidFill>
                  <a:schemeClr val="accent1"/>
                </a:solidFill>
                <a:latin typeface="+mj-lt"/>
                <a:ea typeface="+mj-ea"/>
                <a:cs typeface="+mj-cs"/>
              </a:defRPr>
            </a:lvl1pPr>
          </a:lstStyle>
          <a:p>
            <a:pPr algn="ctr"/>
            <a:r>
              <a:rPr lang="es-EC" sz="3200" b="1" dirty="0" smtClean="0"/>
              <a:t>Cuentas por Cobrar Ingresos Propios MDMQ</a:t>
            </a:r>
            <a:endParaRPr lang="es-EC" sz="3200" b="1" dirty="0"/>
          </a:p>
        </p:txBody>
      </p:sp>
      <p:pic>
        <p:nvPicPr>
          <p:cNvPr id="6" name="Imagen 5"/>
          <p:cNvPicPr>
            <a:picLocks noChangeAspect="1"/>
          </p:cNvPicPr>
          <p:nvPr/>
        </p:nvPicPr>
        <p:blipFill>
          <a:blip r:embed="rId2"/>
          <a:stretch>
            <a:fillRect/>
          </a:stretch>
        </p:blipFill>
        <p:spPr>
          <a:xfrm>
            <a:off x="1501502" y="2352565"/>
            <a:ext cx="8800306" cy="2001721"/>
          </a:xfrm>
          <a:prstGeom prst="rect">
            <a:avLst/>
          </a:prstGeom>
        </p:spPr>
      </p:pic>
    </p:spTree>
    <p:extLst>
      <p:ext uri="{BB962C8B-B14F-4D97-AF65-F5344CB8AC3E}">
        <p14:creationId xmlns:p14="http://schemas.microsoft.com/office/powerpoint/2010/main" val="619215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013372" y="1555676"/>
            <a:ext cx="8136229" cy="3497283"/>
          </a:xfrm>
        </p:spPr>
        <p:txBody>
          <a:bodyPr/>
          <a:lstStyle/>
          <a:p>
            <a:pPr marL="182880" algn="ctr"/>
            <a:r>
              <a:rPr lang="es-MX" sz="7200" b="1" dirty="0" smtClean="0">
                <a:solidFill>
                  <a:schemeClr val="accent1">
                    <a:lumMod val="75000"/>
                  </a:schemeClr>
                </a:solidFill>
                <a:effectLst>
                  <a:outerShdw blurRad="38100" dist="38100" dir="2700000" algn="tl">
                    <a:srgbClr val="000000">
                      <a:alpha val="43137"/>
                    </a:srgbClr>
                  </a:outerShdw>
                </a:effectLst>
              </a:rPr>
              <a:t>¿Cuál es la base normativa?</a:t>
            </a:r>
            <a:r>
              <a:rPr lang="es-MX" sz="7200" b="1" dirty="0">
                <a:solidFill>
                  <a:schemeClr val="accent1">
                    <a:lumMod val="75000"/>
                  </a:schemeClr>
                </a:solidFill>
                <a:effectLst>
                  <a:outerShdw blurRad="38100" dist="38100" dir="2700000" algn="tl">
                    <a:srgbClr val="000000">
                      <a:alpha val="43137"/>
                    </a:srgbClr>
                  </a:outerShdw>
                </a:effectLst>
              </a:rPr>
              <a:t/>
            </a:r>
            <a:br>
              <a:rPr lang="es-MX" sz="7200" b="1" dirty="0">
                <a:solidFill>
                  <a:schemeClr val="accent1">
                    <a:lumMod val="75000"/>
                  </a:schemeClr>
                </a:solidFill>
                <a:effectLst>
                  <a:outerShdw blurRad="38100" dist="38100" dir="2700000" algn="tl">
                    <a:srgbClr val="000000">
                      <a:alpha val="43137"/>
                    </a:srgbClr>
                  </a:outerShdw>
                </a:effectLst>
              </a:rPr>
            </a:br>
            <a:endParaRPr lang="es-EC" sz="48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09824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4371" y="-34534"/>
            <a:ext cx="10515600" cy="1325563"/>
          </a:xfrm>
        </p:spPr>
        <p:txBody>
          <a:bodyPr anchor="b">
            <a:noAutofit/>
          </a:bodyPr>
          <a:lstStyle/>
          <a:p>
            <a:pPr marL="182880"/>
            <a:r>
              <a:rPr lang="es-EC" sz="5400" b="1" dirty="0" smtClean="0">
                <a:solidFill>
                  <a:schemeClr val="accent1">
                    <a:lumMod val="75000"/>
                  </a:schemeClr>
                </a:solidFill>
                <a:effectLst>
                  <a:outerShdw blurRad="38100" dist="38100" dir="2700000" algn="tl">
                    <a:srgbClr val="000000">
                      <a:alpha val="43137"/>
                    </a:srgbClr>
                  </a:outerShdw>
                </a:effectLst>
              </a:rPr>
              <a:t>Constitución </a:t>
            </a:r>
            <a:endParaRPr lang="es-EC" sz="5400" b="1" dirty="0">
              <a:solidFill>
                <a:schemeClr val="accent1">
                  <a:lumMod val="75000"/>
                </a:schemeClr>
              </a:solidFill>
              <a:effectLst>
                <a:outerShdw blurRad="38100" dist="38100" dir="2700000" algn="tl">
                  <a:srgbClr val="000000">
                    <a:alpha val="43137"/>
                  </a:srgbClr>
                </a:outerShdw>
              </a:effectLst>
            </a:endParaRPr>
          </a:p>
        </p:txBody>
      </p:sp>
      <p:sp>
        <p:nvSpPr>
          <p:cNvPr id="6" name="CuadroTexto 5"/>
          <p:cNvSpPr txBox="1"/>
          <p:nvPr/>
        </p:nvSpPr>
        <p:spPr>
          <a:xfrm>
            <a:off x="822700" y="1610343"/>
            <a:ext cx="10924309" cy="3046988"/>
          </a:xfrm>
          <a:prstGeom prst="rect">
            <a:avLst/>
          </a:prstGeom>
          <a:noFill/>
        </p:spPr>
        <p:txBody>
          <a:bodyPr wrap="square" rtlCol="0">
            <a:spAutoFit/>
          </a:bodyPr>
          <a:lstStyle/>
          <a:p>
            <a:pPr lvl="0" algn="just"/>
            <a:endParaRPr lang="es-EC" sz="2400" b="1" dirty="0" smtClean="0"/>
          </a:p>
          <a:p>
            <a:pPr lvl="0" algn="just"/>
            <a:endParaRPr lang="es-MX" sz="2400" dirty="0" smtClean="0"/>
          </a:p>
          <a:p>
            <a:pPr marL="342900" indent="-342900" algn="just">
              <a:buFont typeface="Arial" panose="020B0604020202020204" pitchFamily="34" charset="0"/>
              <a:buChar char="•"/>
            </a:pPr>
            <a:r>
              <a:rPr lang="es-MX" sz="2400" dirty="0"/>
              <a:t>Art. 286.- Las finanzas públicas, en todos los niveles de gobierno, se conducirán de forma </a:t>
            </a:r>
            <a:r>
              <a:rPr lang="es-MX" sz="2400" b="1" dirty="0">
                <a:solidFill>
                  <a:schemeClr val="accent1">
                    <a:lumMod val="75000"/>
                  </a:schemeClr>
                </a:solidFill>
              </a:rPr>
              <a:t>sostenible, responsable y transparente </a:t>
            </a:r>
            <a:r>
              <a:rPr lang="es-MX" sz="2400" dirty="0"/>
              <a:t>y </a:t>
            </a:r>
            <a:r>
              <a:rPr lang="es-MX" sz="2400" b="1" dirty="0">
                <a:solidFill>
                  <a:srgbClr val="FF0000"/>
                </a:solidFill>
              </a:rPr>
              <a:t>procurarán la estabilidad económica</a:t>
            </a:r>
            <a:r>
              <a:rPr lang="es-MX" sz="2400" dirty="0"/>
              <a:t>. Los egresos permanentes se financiarán con ingresos permanentes. Los egresos permanentes para salud, educación y justicia serán prioritarios y, de manera excepcional, podrán ser financiados con ingresos no permanentes.</a:t>
            </a:r>
            <a:endParaRPr lang="es-EC" sz="2400" dirty="0"/>
          </a:p>
          <a:p>
            <a:pPr marL="342900" lvl="0" indent="-342900" algn="just">
              <a:buFont typeface="Arial" panose="020B0604020202020204" pitchFamily="34" charset="0"/>
              <a:buChar char="•"/>
            </a:pPr>
            <a:endParaRPr lang="es-EC" sz="2400" dirty="0" smtClean="0"/>
          </a:p>
        </p:txBody>
      </p:sp>
    </p:spTree>
    <p:extLst>
      <p:ext uri="{BB962C8B-B14F-4D97-AF65-F5344CB8AC3E}">
        <p14:creationId xmlns:p14="http://schemas.microsoft.com/office/powerpoint/2010/main" val="2269880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ción_Logo_DM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13137</TotalTime>
  <Words>729</Words>
  <Application>Microsoft Office PowerPoint</Application>
  <PresentationFormat>Panorámica</PresentationFormat>
  <Paragraphs>73</Paragraphs>
  <Slides>23</Slides>
  <Notes>6</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23</vt:i4>
      </vt:variant>
    </vt:vector>
  </HeadingPairs>
  <TitlesOfParts>
    <vt:vector size="29" baseType="lpstr">
      <vt:lpstr>Arial</vt:lpstr>
      <vt:lpstr>Calibri</vt:lpstr>
      <vt:lpstr>Calibri Light</vt:lpstr>
      <vt:lpstr>Times New Roman</vt:lpstr>
      <vt:lpstr>Presentación_Logo_DMT</vt:lpstr>
      <vt:lpstr>Diseño personalizado</vt:lpstr>
      <vt:lpstr>REFORMA PRESUPUESTARIA 2020</vt:lpstr>
      <vt:lpstr>¨Perspectivas económicas</vt:lpstr>
      <vt:lpstr>Presentación de PowerPoint</vt:lpstr>
      <vt:lpstr>Presentación de PowerPoint</vt:lpstr>
      <vt:lpstr>¿A cuánto ascienden las cuentas por cobrar del MDMQ? </vt:lpstr>
      <vt:lpstr>Presentación de PowerPoint</vt:lpstr>
      <vt:lpstr>Presentación de PowerPoint</vt:lpstr>
      <vt:lpstr>¿Cuál es la base normativa? </vt:lpstr>
      <vt:lpstr>Constitución </vt:lpstr>
      <vt:lpstr>COOTAD</vt:lpstr>
      <vt:lpstr>COOTAD</vt:lpstr>
      <vt:lpstr>COOTAD</vt:lpstr>
      <vt:lpstr>COOTAD</vt:lpstr>
      <vt:lpstr>Normas Técnicas</vt:lpstr>
      <vt:lpstr>Presentación de PowerPoint</vt:lpstr>
      <vt:lpstr>VARIACIÓN DE PRESUPUESTO</vt:lpstr>
      <vt:lpstr>REFORMA DE GASTOS MDMQ POR ÁREA</vt:lpstr>
      <vt:lpstr>Presentación de PowerPoint</vt:lpstr>
      <vt:lpstr>Presentación de PowerPoint</vt:lpstr>
      <vt:lpstr>TRASPASOS GASTO:  PROYECTO METRO DE QUITO</vt:lpstr>
      <vt:lpstr>Presentación de PowerPoint</vt:lpstr>
      <vt:lpstr>REFORMA DE INGRESOS PROYECTO METRO DE QUITO</vt:lpstr>
      <vt:lpstr>REFORMA DE GASTOS PROYECTO METRO DE QUITO (POR GRUPO DE GASTOS)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REFORMA CÓDIGO MUNICIPAL – IMPUESTO PREDIAL Y TRIBUTOS ANEXOS</dc:title>
  <dc:creator>Juan Guillermo Montenegro Ayora</dc:creator>
  <cp:lastModifiedBy>Diana Vanesa Eras Herrera</cp:lastModifiedBy>
  <cp:revision>699</cp:revision>
  <dcterms:created xsi:type="dcterms:W3CDTF">2019-11-30T17:14:04Z</dcterms:created>
  <dcterms:modified xsi:type="dcterms:W3CDTF">2020-11-05T14:54:47Z</dcterms:modified>
</cp:coreProperties>
</file>