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73" r:id="rId5"/>
    <p:sldId id="669" r:id="rId6"/>
    <p:sldId id="642" r:id="rId7"/>
    <p:sldId id="673" r:id="rId8"/>
    <p:sldId id="646" r:id="rId9"/>
    <p:sldId id="647" r:id="rId10"/>
    <p:sldId id="648" r:id="rId11"/>
    <p:sldId id="649" r:id="rId12"/>
    <p:sldId id="651" r:id="rId13"/>
    <p:sldId id="652" r:id="rId14"/>
    <p:sldId id="653" r:id="rId15"/>
    <p:sldId id="650" r:id="rId16"/>
    <p:sldId id="672" r:id="rId17"/>
    <p:sldId id="657" r:id="rId18"/>
    <p:sldId id="658" r:id="rId19"/>
    <p:sldId id="659" r:id="rId20"/>
    <p:sldId id="670" r:id="rId21"/>
    <p:sldId id="675" r:id="rId22"/>
    <p:sldId id="674" r:id="rId23"/>
    <p:sldId id="643" r:id="rId24"/>
    <p:sldId id="644" r:id="rId25"/>
    <p:sldId id="667" r:id="rId26"/>
    <p:sldId id="668" r:id="rId27"/>
    <p:sldId id="662" r:id="rId28"/>
    <p:sldId id="666" r:id="rId29"/>
    <p:sldId id="664" r:id="rId30"/>
    <p:sldId id="665" r:id="rId31"/>
    <p:sldId id="295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75028-CE46-4C0F-BF11-534F07F786D0}" v="3" dt="2020-08-25T23:00:51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5238"/>
  </p:normalViewPr>
  <p:slideViewPr>
    <p:cSldViewPr snapToGrid="0">
      <p:cViewPr>
        <p:scale>
          <a:sx n="76" d="100"/>
          <a:sy n="76" d="100"/>
        </p:scale>
        <p:origin x="-42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5"/>
                  <c:y val="-6.562499596302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F6-42C6-B407-E52C9B42E7AC}"/>
                </c:ext>
              </c:extLst>
            </c:dLbl>
            <c:numFmt formatCode="[$$-300A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Planilla</c:v>
                </c:pt>
                <c:pt idx="1">
                  <c:v>Revisión Precios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1538032556.55</c:v>
                </c:pt>
                <c:pt idx="1">
                  <c:v>65600600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5D-40C9-B207-5497ABEAB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100"/>
        <c:axId val="184503296"/>
        <c:axId val="159724608"/>
      </c:barChart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Planillado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16875000000000001"/>
                  <c:y val="1.3102484430211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B9-4E68-B1F1-D44F72FC4D69}"/>
                </c:ext>
              </c:extLst>
            </c:dLbl>
            <c:numFmt formatCode="[$$-300A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Planilla</c:v>
                </c:pt>
                <c:pt idx="1">
                  <c:v>Revisión Precios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1427992370.1700001</c:v>
                </c:pt>
                <c:pt idx="1">
                  <c:v>69068276.269999996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5D-40C9-B207-5497ABEAB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3"/>
        <c:overlap val="100"/>
        <c:axId val="221884416"/>
        <c:axId val="19910592"/>
      </c:barChart>
      <c:catAx>
        <c:axId val="1845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724608"/>
        <c:crosses val="autoZero"/>
        <c:auto val="1"/>
        <c:lblAlgn val="ctr"/>
        <c:lblOffset val="100"/>
        <c:noMultiLvlLbl val="0"/>
      </c:catAx>
      <c:valAx>
        <c:axId val="1597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300A]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4503296"/>
        <c:crosses val="autoZero"/>
        <c:crossBetween val="between"/>
      </c:valAx>
      <c:valAx>
        <c:axId val="19910592"/>
        <c:scaling>
          <c:orientation val="minMax"/>
          <c:max val="1800000000"/>
        </c:scaling>
        <c:delete val="1"/>
        <c:axPos val="r"/>
        <c:numFmt formatCode="[$$-300A]#,##0.00" sourceLinked="0"/>
        <c:majorTickMark val="out"/>
        <c:minorTickMark val="none"/>
        <c:tickLblPos val="nextTo"/>
        <c:crossAx val="221884416"/>
        <c:crosses val="max"/>
        <c:crossBetween val="between"/>
      </c:valAx>
      <c:catAx>
        <c:axId val="22188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0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Presupuestado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7031250000000001"/>
                  <c:y val="-0.32407564443432307"/>
                </c:manualLayout>
              </c:layout>
              <c:numFmt formatCode="[$$-300A]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1-4CC3-94D4-F797A824FA0A}"/>
                </c:ext>
              </c:extLst>
            </c:dLbl>
            <c:dLbl>
              <c:idx val="1"/>
              <c:layout>
                <c:manualLayout>
                  <c:x val="0.1203125"/>
                  <c:y val="-9.2226372279381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5A-49B2-BD38-8FAB17A9578A}"/>
                </c:ext>
              </c:extLst>
            </c:dLbl>
            <c:numFmt formatCode="[$$-300A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Planilla</c:v>
                </c:pt>
                <c:pt idx="1">
                  <c:v>Revisión Precios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1538032556.55</c:v>
                </c:pt>
                <c:pt idx="1">
                  <c:v>65600600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5A-49B2-BD38-8FAB17A9578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Adicional requerido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37499999999942E-2"/>
                  <c:y val="-7.57725101025768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51-4CC3-94D4-F797A824FA0A}"/>
                </c:ext>
              </c:extLst>
            </c:dLbl>
            <c:dLbl>
              <c:idx val="1"/>
              <c:layout>
                <c:manualLayout>
                  <c:x val="-0.15937499999999999"/>
                  <c:y val="-9.12266799196186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51-4CC3-94D4-F797A824FA0A}"/>
                </c:ext>
              </c:extLst>
            </c:dLbl>
            <c:numFmt formatCode="[$$-300A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Planilla</c:v>
                </c:pt>
                <c:pt idx="1">
                  <c:v>Revisión Precios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27600000</c:v>
                </c:pt>
                <c:pt idx="1">
                  <c:v>7400000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51-4CC3-94D4-F797A824F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100"/>
        <c:axId val="221892096"/>
        <c:axId val="158103744"/>
      </c:barChart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Planillado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16718749999999999"/>
                  <c:y val="4.35712325559033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51-4CC3-94D4-F797A824FA0A}"/>
                </c:ext>
              </c:extLst>
            </c:dLbl>
            <c:numFmt formatCode="[$$-300A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Planilla</c:v>
                </c:pt>
                <c:pt idx="1">
                  <c:v>Revisión Precios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1427992370.1700001</c:v>
                </c:pt>
                <c:pt idx="1">
                  <c:v>69068276.269999996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5A-49B2-BD38-8FAB17A95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3"/>
        <c:overlap val="100"/>
        <c:axId val="230324224"/>
        <c:axId val="158104320"/>
      </c:barChart>
      <c:catAx>
        <c:axId val="22189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8103744"/>
        <c:crosses val="autoZero"/>
        <c:auto val="1"/>
        <c:lblAlgn val="ctr"/>
        <c:lblOffset val="100"/>
        <c:noMultiLvlLbl val="0"/>
      </c:catAx>
      <c:valAx>
        <c:axId val="15810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300A]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1892096"/>
        <c:crosses val="autoZero"/>
        <c:crossBetween val="between"/>
      </c:valAx>
      <c:valAx>
        <c:axId val="158104320"/>
        <c:scaling>
          <c:orientation val="minMax"/>
          <c:max val="1800000000"/>
        </c:scaling>
        <c:delete val="1"/>
        <c:axPos val="r"/>
        <c:numFmt formatCode="[$$-300A]#,##0.00" sourceLinked="0"/>
        <c:majorTickMark val="out"/>
        <c:minorTickMark val="none"/>
        <c:tickLblPos val="nextTo"/>
        <c:crossAx val="230324224"/>
        <c:crosses val="max"/>
        <c:crossBetween val="between"/>
      </c:valAx>
      <c:catAx>
        <c:axId val="23032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104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C93E9-5D17-4049-B065-C97A8E4CD51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D949CD-9915-4C65-9B5D-917869F84F54}">
      <dgm:prSet phldrT="[Texto]"/>
      <dgm:spPr/>
      <dgm:t>
        <a:bodyPr/>
        <a:lstStyle/>
        <a:p>
          <a:r>
            <a:rPr lang="es-EC" b="1" dirty="0">
              <a:solidFill>
                <a:schemeClr val="bg1"/>
              </a:solidFill>
            </a:rPr>
            <a:t>CONTRATO PARA LA EJECUCIÓN DE LA PRIMERA LÍNEA DEL METRO DE QUITO, FASE 2.</a:t>
          </a:r>
        </a:p>
      </dgm:t>
    </dgm:pt>
    <dgm:pt modelId="{37544A03-830A-4958-A15D-F189F7BBC073}" type="parTrans" cxnId="{DBDDD92B-BEE9-4026-8EAC-41379E8A833C}">
      <dgm:prSet/>
      <dgm:spPr/>
      <dgm:t>
        <a:bodyPr/>
        <a:lstStyle/>
        <a:p>
          <a:endParaRPr lang="es-EC"/>
        </a:p>
      </dgm:t>
    </dgm:pt>
    <dgm:pt modelId="{38C69125-1BD1-40FA-A281-0CD3137A2115}" type="sibTrans" cxnId="{DBDDD92B-BEE9-4026-8EAC-41379E8A833C}">
      <dgm:prSet/>
      <dgm:spPr/>
      <dgm:t>
        <a:bodyPr/>
        <a:lstStyle/>
        <a:p>
          <a:endParaRPr lang="es-EC"/>
        </a:p>
      </dgm:t>
    </dgm:pt>
    <dgm:pt modelId="{50B5EA85-BA93-4621-8B1F-CE13188F5BE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Ordenanza  Metropolitana de creación de la EPMMQ No. 0237 y No. 383, Articulo 3.</a:t>
          </a:r>
        </a:p>
      </dgm:t>
    </dgm:pt>
    <dgm:pt modelId="{78B00DCC-9227-4D4D-BA1D-453F1DB71F8F}" type="parTrans" cxnId="{63435D10-63B8-4218-A3DB-817C2418EA8C}">
      <dgm:prSet/>
      <dgm:spPr/>
      <dgm:t>
        <a:bodyPr/>
        <a:lstStyle/>
        <a:p>
          <a:endParaRPr lang="es-EC"/>
        </a:p>
      </dgm:t>
    </dgm:pt>
    <dgm:pt modelId="{17EC3CE5-4501-4312-B8B8-A5859BF77E2E}" type="sibTrans" cxnId="{63435D10-63B8-4218-A3DB-817C2418EA8C}">
      <dgm:prSet/>
      <dgm:spPr/>
      <dgm:t>
        <a:bodyPr/>
        <a:lstStyle/>
        <a:p>
          <a:endParaRPr lang="es-EC"/>
        </a:p>
      </dgm:t>
    </dgm:pt>
    <dgm:pt modelId="{EF64494D-7458-42F3-A906-5099298D23A6}">
      <dgm:prSet phldrT="[Texto]"/>
      <dgm:spPr/>
      <dgm:t>
        <a:bodyPr/>
        <a:lstStyle/>
        <a:p>
          <a:r>
            <a:rPr lang="es-EC" b="1" dirty="0">
              <a:solidFill>
                <a:schemeClr val="bg1"/>
              </a:solidFill>
            </a:rPr>
            <a:t>CONDICIONES DE DESEMBOLSO </a:t>
          </a:r>
        </a:p>
      </dgm:t>
    </dgm:pt>
    <dgm:pt modelId="{047B6BB6-4BDE-4242-87F8-D22B99410623}" type="parTrans" cxnId="{72B5AEB4-A23D-49EE-B3A9-995AD9E73216}">
      <dgm:prSet/>
      <dgm:spPr/>
      <dgm:t>
        <a:bodyPr/>
        <a:lstStyle/>
        <a:p>
          <a:endParaRPr lang="es-EC"/>
        </a:p>
      </dgm:t>
    </dgm:pt>
    <dgm:pt modelId="{3E006392-4462-4E1D-A7B3-DE3334EF1678}" type="sibTrans" cxnId="{72B5AEB4-A23D-49EE-B3A9-995AD9E73216}">
      <dgm:prSet/>
      <dgm:spPr/>
      <dgm:t>
        <a:bodyPr/>
        <a:lstStyle/>
        <a:p>
          <a:endParaRPr lang="es-EC"/>
        </a:p>
      </dgm:t>
    </dgm:pt>
    <dgm:pt modelId="{204A1F1F-D388-4040-998F-43F2035B9836}">
      <dgm:prSet phldrT="[Texto]"/>
      <dgm:spPr/>
      <dgm:t>
        <a:bodyPr/>
        <a:lstStyle/>
        <a:p>
          <a:pPr marL="171450" indent="0"/>
          <a:r>
            <a:rPr lang="es-EC" dirty="0">
              <a:solidFill>
                <a:schemeClr val="tx1"/>
              </a:solidFill>
            </a:rPr>
            <a:t>Ordenanza  Metropolitana de creación de la Empresa Pública Metropolitana Metro de Quito (EPMMQ) No. 0237 y No. 383, Articulo 2.</a:t>
          </a:r>
        </a:p>
      </dgm:t>
    </dgm:pt>
    <dgm:pt modelId="{5C22E8FE-BCB2-4107-952B-4E4173057864}" type="parTrans" cxnId="{ADDD3CCE-03C5-4F11-AFFE-775A55E422C5}">
      <dgm:prSet/>
      <dgm:spPr/>
      <dgm:t>
        <a:bodyPr/>
        <a:lstStyle/>
        <a:p>
          <a:endParaRPr lang="es-EC"/>
        </a:p>
      </dgm:t>
    </dgm:pt>
    <dgm:pt modelId="{3CC22E81-519A-4CC5-A1A5-8F8ACC3A4895}" type="sibTrans" cxnId="{ADDD3CCE-03C5-4F11-AFFE-775A55E422C5}">
      <dgm:prSet/>
      <dgm:spPr/>
      <dgm:t>
        <a:bodyPr/>
        <a:lstStyle/>
        <a:p>
          <a:endParaRPr lang="es-EC"/>
        </a:p>
      </dgm:t>
    </dgm:pt>
    <dgm:pt modelId="{D0D15DB7-E10A-4D37-8180-220FFD386086}">
      <dgm:prSet phldrT="[Texto]"/>
      <dgm:spPr/>
      <dgm:t>
        <a:bodyPr/>
        <a:lstStyle/>
        <a:p>
          <a:pPr rtl="0"/>
          <a:endParaRPr lang="es-EC" dirty="0">
            <a:solidFill>
              <a:schemeClr val="tx1"/>
            </a:solidFill>
          </a:endParaRPr>
        </a:p>
      </dgm:t>
    </dgm:pt>
    <dgm:pt modelId="{21B00722-16D1-425D-A208-E4BA5F1946B0}" type="parTrans" cxnId="{475A484D-A93C-463B-8647-36772058F8C2}">
      <dgm:prSet/>
      <dgm:spPr/>
      <dgm:t>
        <a:bodyPr/>
        <a:lstStyle/>
        <a:p>
          <a:endParaRPr lang="es-EC"/>
        </a:p>
      </dgm:t>
    </dgm:pt>
    <dgm:pt modelId="{0C037E19-D86B-4894-B2AD-8172291D9485}" type="sibTrans" cxnId="{475A484D-A93C-463B-8647-36772058F8C2}">
      <dgm:prSet/>
      <dgm:spPr/>
      <dgm:t>
        <a:bodyPr/>
        <a:lstStyle/>
        <a:p>
          <a:endParaRPr lang="es-EC"/>
        </a:p>
      </dgm:t>
    </dgm:pt>
    <dgm:pt modelId="{F9F93BC6-DC82-4EB2-9901-C1E8BFF62497}">
      <dgm:prSet phldrT="[Texto]"/>
      <dgm:spPr/>
      <dgm:t>
        <a:bodyPr/>
        <a:lstStyle/>
        <a:p>
          <a:r>
            <a:rPr lang="es-EC" b="0" dirty="0"/>
            <a:t>Resolución No. A 008 de 29 de mayo del 2019, Art. 8.</a:t>
          </a:r>
          <a:endParaRPr lang="es-EC" b="0" dirty="0">
            <a:solidFill>
              <a:schemeClr val="tx1"/>
            </a:solidFill>
          </a:endParaRPr>
        </a:p>
      </dgm:t>
    </dgm:pt>
    <dgm:pt modelId="{E748D58D-81DB-42E6-8DF9-7C7A9B26128F}" type="parTrans" cxnId="{8BEA36C3-E7CE-49DF-88AE-0DB1D21BD64D}">
      <dgm:prSet/>
      <dgm:spPr/>
      <dgm:t>
        <a:bodyPr/>
        <a:lstStyle/>
        <a:p>
          <a:endParaRPr lang="es-EC"/>
        </a:p>
      </dgm:t>
    </dgm:pt>
    <dgm:pt modelId="{1D45898D-7E6A-4A23-8F21-D78413A0E39B}" type="sibTrans" cxnId="{8BEA36C3-E7CE-49DF-88AE-0DB1D21BD64D}">
      <dgm:prSet/>
      <dgm:spPr/>
      <dgm:t>
        <a:bodyPr/>
        <a:lstStyle/>
        <a:p>
          <a:endParaRPr lang="es-EC"/>
        </a:p>
      </dgm:t>
    </dgm:pt>
    <dgm:pt modelId="{8727AEE1-163D-FF46-8685-20336635A233}">
      <dgm:prSet phldrT="[Texto]"/>
      <dgm:spPr/>
      <dgm:t>
        <a:bodyPr/>
        <a:lstStyle/>
        <a:p>
          <a:pPr marL="171450" indent="0" rtl="0"/>
          <a:endParaRPr lang="es-EC" dirty="0">
            <a:solidFill>
              <a:schemeClr val="tx1"/>
            </a:solidFill>
          </a:endParaRPr>
        </a:p>
      </dgm:t>
    </dgm:pt>
    <dgm:pt modelId="{C028B44A-9C2C-4849-A687-8743024C31D6}" type="parTrans" cxnId="{D28DCBFF-C503-D949-8563-FC60465DE63D}">
      <dgm:prSet/>
      <dgm:spPr/>
      <dgm:t>
        <a:bodyPr/>
        <a:lstStyle/>
        <a:p>
          <a:endParaRPr lang="es-ES"/>
        </a:p>
      </dgm:t>
    </dgm:pt>
    <dgm:pt modelId="{F01CC2E8-0562-6A44-A5A4-39C783E8C0CD}" type="sibTrans" cxnId="{D28DCBFF-C503-D949-8563-FC60465DE63D}">
      <dgm:prSet/>
      <dgm:spPr/>
      <dgm:t>
        <a:bodyPr/>
        <a:lstStyle/>
        <a:p>
          <a:endParaRPr lang="es-ES"/>
        </a:p>
      </dgm:t>
    </dgm:pt>
    <dgm:pt modelId="{8DAE84AB-361B-4142-851D-2A8F5A6BD564}">
      <dgm:prSet phldrT="[Texto]"/>
      <dgm:spPr/>
      <dgm:t>
        <a:bodyPr/>
        <a:lstStyle/>
        <a:p>
          <a:pPr marL="171450" indent="0"/>
          <a:endParaRPr lang="es-EC" dirty="0">
            <a:solidFill>
              <a:schemeClr val="tx1"/>
            </a:solidFill>
          </a:endParaRPr>
        </a:p>
      </dgm:t>
    </dgm:pt>
    <dgm:pt modelId="{0E37E9E4-D0A5-EF45-9CE1-95C074B8D152}" type="parTrans" cxnId="{BC5838C7-7446-F748-AF21-C5F658FD8A18}">
      <dgm:prSet/>
      <dgm:spPr/>
      <dgm:t>
        <a:bodyPr/>
        <a:lstStyle/>
        <a:p>
          <a:endParaRPr lang="es-ES"/>
        </a:p>
      </dgm:t>
    </dgm:pt>
    <dgm:pt modelId="{82D20011-DB62-0D40-B4DB-523F2B1D9EC3}" type="sibTrans" cxnId="{BC5838C7-7446-F748-AF21-C5F658FD8A18}">
      <dgm:prSet/>
      <dgm:spPr/>
      <dgm:t>
        <a:bodyPr/>
        <a:lstStyle/>
        <a:p>
          <a:endParaRPr lang="es-ES"/>
        </a:p>
      </dgm:t>
    </dgm:pt>
    <dgm:pt modelId="{B0A691FB-10AA-FE4B-8E40-841B4453355D}">
      <dgm:prSet phldrT="[Texto]"/>
      <dgm:spPr/>
      <dgm:t>
        <a:bodyPr/>
        <a:lstStyle/>
        <a:p>
          <a:pPr>
            <a:buNone/>
          </a:pPr>
          <a:r>
            <a:rPr lang="es-EC" b="1" u="none" dirty="0">
              <a:solidFill>
                <a:schemeClr val="tx1"/>
              </a:solidFill>
            </a:rPr>
            <a:t>	</a:t>
          </a:r>
          <a:r>
            <a:rPr lang="es-EC" b="1" u="sng" dirty="0">
              <a:solidFill>
                <a:schemeClr val="tx1"/>
              </a:solidFill>
            </a:rPr>
            <a:t>EPMMQ</a:t>
          </a:r>
          <a:r>
            <a:rPr lang="es-EC" dirty="0">
              <a:solidFill>
                <a:schemeClr val="tx1"/>
              </a:solidFill>
            </a:rPr>
            <a:t> - Responsable de la elaboración de los documentos e informes cumplimiento de las condiciones de desembolso de OMF’s.</a:t>
          </a:r>
        </a:p>
      </dgm:t>
    </dgm:pt>
    <dgm:pt modelId="{DB8F8DE6-3D1A-CE4A-816F-AF897A20DD29}" type="parTrans" cxnId="{15BA0857-88D2-9745-A386-101E841D200A}">
      <dgm:prSet/>
      <dgm:spPr/>
      <dgm:t>
        <a:bodyPr/>
        <a:lstStyle/>
        <a:p>
          <a:endParaRPr lang="es-ES"/>
        </a:p>
      </dgm:t>
    </dgm:pt>
    <dgm:pt modelId="{563DDBD8-B5E6-AE4B-BEEC-36EE17FF1763}" type="sibTrans" cxnId="{15BA0857-88D2-9745-A386-101E841D200A}">
      <dgm:prSet/>
      <dgm:spPr/>
      <dgm:t>
        <a:bodyPr/>
        <a:lstStyle/>
        <a:p>
          <a:endParaRPr lang="es-ES"/>
        </a:p>
      </dgm:t>
    </dgm:pt>
    <dgm:pt modelId="{2DD3D32D-C450-5C42-BE3D-1CBCFDA586B5}">
      <dgm:prSet phldrT="[Texto]"/>
      <dgm:spPr/>
      <dgm:t>
        <a:bodyPr/>
        <a:lstStyle/>
        <a:p>
          <a:pPr>
            <a:buNone/>
          </a:pPr>
          <a:r>
            <a:rPr lang="es-EC" b="1" u="none" dirty="0">
              <a:solidFill>
                <a:schemeClr val="tx1"/>
              </a:solidFill>
            </a:rPr>
            <a:t>	</a:t>
          </a:r>
          <a:r>
            <a:rPr lang="es-EC" b="1" u="sng" dirty="0">
              <a:solidFill>
                <a:schemeClr val="tx1"/>
              </a:solidFill>
            </a:rPr>
            <a:t>ADM.GENERAL</a:t>
          </a:r>
          <a:r>
            <a:rPr lang="es-EC" b="0" dirty="0">
              <a:solidFill>
                <a:schemeClr val="tx1"/>
              </a:solidFill>
            </a:rPr>
            <a:t>-Suscribir acuerdos de asignación de créditos, contraparte en las negociaciones, Autoridad nominadora del MDMQ.</a:t>
          </a:r>
        </a:p>
      </dgm:t>
    </dgm:pt>
    <dgm:pt modelId="{D3B16109-C6E8-5547-B310-F73653CBBDF0}" type="parTrans" cxnId="{CC3E5224-294F-384E-907A-5AC0AFDD7337}">
      <dgm:prSet/>
      <dgm:spPr/>
      <dgm:t>
        <a:bodyPr/>
        <a:lstStyle/>
        <a:p>
          <a:endParaRPr lang="es-ES"/>
        </a:p>
      </dgm:t>
    </dgm:pt>
    <dgm:pt modelId="{6CDFAA79-8E8C-A341-9032-B67B3A66FBE3}" type="sibTrans" cxnId="{CC3E5224-294F-384E-907A-5AC0AFDD7337}">
      <dgm:prSet/>
      <dgm:spPr/>
      <dgm:t>
        <a:bodyPr/>
        <a:lstStyle/>
        <a:p>
          <a:endParaRPr lang="es-ES"/>
        </a:p>
      </dgm:t>
    </dgm:pt>
    <dgm:pt modelId="{BDA9B9F6-C213-8947-8558-B61F6AA4BABF}">
      <dgm:prSet phldrT="[Texto]"/>
      <dgm:spPr/>
      <dgm:t>
        <a:bodyPr/>
        <a:lstStyle/>
        <a:p>
          <a:pPr marL="342900" indent="0">
            <a:buNone/>
          </a:pPr>
          <a:r>
            <a:rPr lang="es-EC" b="1" u="sng" dirty="0">
              <a:solidFill>
                <a:schemeClr val="tx1"/>
              </a:solidFill>
            </a:rPr>
            <a:t>EPMMQ</a:t>
          </a:r>
          <a:r>
            <a:rPr lang="es-EC" dirty="0">
              <a:solidFill>
                <a:schemeClr val="tx1"/>
              </a:solidFill>
            </a:rPr>
            <a:t>- Administrador de contrato.</a:t>
          </a:r>
        </a:p>
      </dgm:t>
    </dgm:pt>
    <dgm:pt modelId="{23ED66D0-FB57-7849-A81E-70BF7A1398FE}" type="parTrans" cxnId="{C086C540-4CCB-4647-BAE6-50207A717E8E}">
      <dgm:prSet/>
      <dgm:spPr/>
      <dgm:t>
        <a:bodyPr/>
        <a:lstStyle/>
        <a:p>
          <a:endParaRPr lang="es-ES"/>
        </a:p>
      </dgm:t>
    </dgm:pt>
    <dgm:pt modelId="{82018FAA-976D-6F4F-A200-CE7D5D69CBEA}" type="sibTrans" cxnId="{C086C540-4CCB-4647-BAE6-50207A717E8E}">
      <dgm:prSet/>
      <dgm:spPr/>
      <dgm:t>
        <a:bodyPr/>
        <a:lstStyle/>
        <a:p>
          <a:endParaRPr lang="es-ES"/>
        </a:p>
      </dgm:t>
    </dgm:pt>
    <dgm:pt modelId="{033B2237-594D-4240-950B-F99478D21347}">
      <dgm:prSet phldrT="[Texto]"/>
      <dgm:spPr/>
      <dgm:t>
        <a:bodyPr/>
        <a:lstStyle/>
        <a:p>
          <a:pPr marL="11113" indent="-11113">
            <a:buNone/>
            <a:tabLst/>
          </a:pPr>
          <a:r>
            <a:rPr lang="es-EC" b="1" u="sng" dirty="0">
              <a:solidFill>
                <a:schemeClr val="tx1"/>
              </a:solidFill>
            </a:rPr>
            <a:t>Municipio del Distrito Metropolitano de Quito (EPMMQ)</a:t>
          </a:r>
          <a:r>
            <a:rPr lang="es-EC" dirty="0">
              <a:solidFill>
                <a:schemeClr val="tx1"/>
              </a:solidFill>
            </a:rPr>
            <a:t>- Entidad contratante.</a:t>
          </a:r>
        </a:p>
      </dgm:t>
    </dgm:pt>
    <dgm:pt modelId="{5EDFDFC1-402D-4D3D-9462-5D5B6F84A953}" type="sibTrans" cxnId="{962602E9-8041-4AEB-884D-1A1BCFE9418E}">
      <dgm:prSet/>
      <dgm:spPr/>
      <dgm:t>
        <a:bodyPr/>
        <a:lstStyle/>
        <a:p>
          <a:endParaRPr lang="es-EC"/>
        </a:p>
      </dgm:t>
    </dgm:pt>
    <dgm:pt modelId="{D3CE0723-54CF-4967-A9C0-C3C0E657DB85}" type="parTrans" cxnId="{962602E9-8041-4AEB-884D-1A1BCFE9418E}">
      <dgm:prSet/>
      <dgm:spPr/>
      <dgm:t>
        <a:bodyPr/>
        <a:lstStyle/>
        <a:p>
          <a:endParaRPr lang="es-EC"/>
        </a:p>
      </dgm:t>
    </dgm:pt>
    <dgm:pt modelId="{3A6DA897-DAB2-4575-92CC-32EDE8C1C12A}" type="pres">
      <dgm:prSet presAssocID="{87EC93E9-5D17-4049-B065-C97A8E4CD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AB7B8F-BEC8-4155-9E0E-DAAF8C9AEF3B}" type="pres">
      <dgm:prSet presAssocID="{9ED949CD-9915-4C65-9B5D-917869F84F54}" presName="composite" presStyleCnt="0"/>
      <dgm:spPr/>
    </dgm:pt>
    <dgm:pt modelId="{335E690C-2D0C-4919-9F09-05F196D720BD}" type="pres">
      <dgm:prSet presAssocID="{9ED949CD-9915-4C65-9B5D-917869F84F5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3F43E-0837-45BE-94CA-4168A4B06358}" type="pres">
      <dgm:prSet presAssocID="{9ED949CD-9915-4C65-9B5D-917869F84F5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372541-4B33-4F1A-A8C0-D659FC9B5181}" type="pres">
      <dgm:prSet presAssocID="{38C69125-1BD1-40FA-A281-0CD3137A2115}" presName="space" presStyleCnt="0"/>
      <dgm:spPr/>
    </dgm:pt>
    <dgm:pt modelId="{9FAB0714-D4E8-4582-B9C3-FB3D3332D128}" type="pres">
      <dgm:prSet presAssocID="{EF64494D-7458-42F3-A906-5099298D23A6}" presName="composite" presStyleCnt="0"/>
      <dgm:spPr/>
    </dgm:pt>
    <dgm:pt modelId="{5D9FE74B-BC9B-4895-B3AB-5C663D3C4524}" type="pres">
      <dgm:prSet presAssocID="{EF64494D-7458-42F3-A906-5099298D23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C7CE7-D3B6-477A-A0F3-87D3036D2332}" type="pres">
      <dgm:prSet presAssocID="{EF64494D-7458-42F3-A906-5099298D23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BA0857-88D2-9745-A386-101E841D200A}" srcId="{50B5EA85-BA93-4621-8B1F-CE13188F5BE3}" destId="{B0A691FB-10AA-FE4B-8E40-841B4453355D}" srcOrd="0" destOrd="0" parTransId="{DB8F8DE6-3D1A-CE4A-816F-AF897A20DD29}" sibTransId="{563DDBD8-B5E6-AE4B-BEEC-36EE17FF1763}"/>
    <dgm:cxn modelId="{C086C540-4CCB-4647-BAE6-50207A717E8E}" srcId="{204A1F1F-D388-4040-998F-43F2035B9836}" destId="{BDA9B9F6-C213-8947-8558-B61F6AA4BABF}" srcOrd="0" destOrd="0" parTransId="{23ED66D0-FB57-7849-A81E-70BF7A1398FE}" sibTransId="{82018FAA-976D-6F4F-A200-CE7D5D69CBEA}"/>
    <dgm:cxn modelId="{5B601B65-09B8-AF4C-8442-21ADA30B4E6A}" type="presOf" srcId="{8727AEE1-163D-FF46-8685-20336635A233}" destId="{B993F43E-0837-45BE-94CA-4168A4B06358}" srcOrd="0" destOrd="0" presId="urn:microsoft.com/office/officeart/2005/8/layout/hList1"/>
    <dgm:cxn modelId="{D63DEBDF-7D10-4A5B-9CFB-D1AEBB4F4657}" type="presOf" srcId="{87EC93E9-5D17-4049-B065-C97A8E4CD51D}" destId="{3A6DA897-DAB2-4575-92CC-32EDE8C1C12A}" srcOrd="0" destOrd="0" presId="urn:microsoft.com/office/officeart/2005/8/layout/hList1"/>
    <dgm:cxn modelId="{18F3CBE9-EC25-45E4-A3F1-63AC95D61B2C}" type="presOf" srcId="{204A1F1F-D388-4040-998F-43F2035B9836}" destId="{B993F43E-0837-45BE-94CA-4168A4B06358}" srcOrd="0" destOrd="2" presId="urn:microsoft.com/office/officeart/2005/8/layout/hList1"/>
    <dgm:cxn modelId="{A5E152CC-CC41-4338-AF0B-460302B7932E}" type="presOf" srcId="{50B5EA85-BA93-4621-8B1F-CE13188F5BE3}" destId="{942C7CE7-D3B6-477A-A0F3-87D3036D2332}" srcOrd="0" destOrd="0" presId="urn:microsoft.com/office/officeart/2005/8/layout/hList1"/>
    <dgm:cxn modelId="{0B4F0F9A-4C0B-44FB-82E3-D32FB9C89D75}" type="presOf" srcId="{D0D15DB7-E10A-4D37-8180-220FFD386086}" destId="{942C7CE7-D3B6-477A-A0F3-87D3036D2332}" srcOrd="0" destOrd="4" presId="urn:microsoft.com/office/officeart/2005/8/layout/hList1"/>
    <dgm:cxn modelId="{C642725F-D2E0-41C4-9740-E841D1FA01F6}" type="presOf" srcId="{F9F93BC6-DC82-4EB2-9901-C1E8BFF62497}" destId="{942C7CE7-D3B6-477A-A0F3-87D3036D2332}" srcOrd="0" destOrd="2" presId="urn:microsoft.com/office/officeart/2005/8/layout/hList1"/>
    <dgm:cxn modelId="{BC5838C7-7446-F748-AF21-C5F658FD8A18}" srcId="{9ED949CD-9915-4C65-9B5D-917869F84F54}" destId="{8DAE84AB-361B-4142-851D-2A8F5A6BD564}" srcOrd="1" destOrd="0" parTransId="{0E37E9E4-D0A5-EF45-9CE1-95C074B8D152}" sibTransId="{82D20011-DB62-0D40-B4DB-523F2B1D9EC3}"/>
    <dgm:cxn modelId="{9C0BF2C4-322A-DD49-ACF3-3BF21B6E4C78}" type="presOf" srcId="{2DD3D32D-C450-5C42-BE3D-1CBCFDA586B5}" destId="{942C7CE7-D3B6-477A-A0F3-87D3036D2332}" srcOrd="0" destOrd="3" presId="urn:microsoft.com/office/officeart/2005/8/layout/hList1"/>
    <dgm:cxn modelId="{71DE2B1E-BB38-D345-974C-AB48CFE30EFA}" type="presOf" srcId="{BDA9B9F6-C213-8947-8558-B61F6AA4BABF}" destId="{B993F43E-0837-45BE-94CA-4168A4B06358}" srcOrd="0" destOrd="3" presId="urn:microsoft.com/office/officeart/2005/8/layout/hList1"/>
    <dgm:cxn modelId="{F13DA385-73CF-44E4-83A8-A26BD89EA6B5}" type="presOf" srcId="{9ED949CD-9915-4C65-9B5D-917869F84F54}" destId="{335E690C-2D0C-4919-9F09-05F196D720BD}" srcOrd="0" destOrd="0" presId="urn:microsoft.com/office/officeart/2005/8/layout/hList1"/>
    <dgm:cxn modelId="{ADDD3CCE-03C5-4F11-AFFE-775A55E422C5}" srcId="{9ED949CD-9915-4C65-9B5D-917869F84F54}" destId="{204A1F1F-D388-4040-998F-43F2035B9836}" srcOrd="2" destOrd="0" parTransId="{5C22E8FE-BCB2-4107-952B-4E4173057864}" sibTransId="{3CC22E81-519A-4CC5-A1A5-8F8ACC3A4895}"/>
    <dgm:cxn modelId="{D28DCBFF-C503-D949-8563-FC60465DE63D}" srcId="{9ED949CD-9915-4C65-9B5D-917869F84F54}" destId="{8727AEE1-163D-FF46-8685-20336635A233}" srcOrd="0" destOrd="0" parTransId="{C028B44A-9C2C-4849-A687-8743024C31D6}" sibTransId="{F01CC2E8-0562-6A44-A5A4-39C783E8C0CD}"/>
    <dgm:cxn modelId="{475A484D-A93C-463B-8647-36772058F8C2}" srcId="{EF64494D-7458-42F3-A906-5099298D23A6}" destId="{D0D15DB7-E10A-4D37-8180-220FFD386086}" srcOrd="2" destOrd="0" parTransId="{21B00722-16D1-425D-A208-E4BA5F1946B0}" sibTransId="{0C037E19-D86B-4894-B2AD-8172291D9485}"/>
    <dgm:cxn modelId="{DBDDD92B-BEE9-4026-8EAC-41379E8A833C}" srcId="{87EC93E9-5D17-4049-B065-C97A8E4CD51D}" destId="{9ED949CD-9915-4C65-9B5D-917869F84F54}" srcOrd="0" destOrd="0" parTransId="{37544A03-830A-4958-A15D-F189F7BBC073}" sibTransId="{38C69125-1BD1-40FA-A281-0CD3137A2115}"/>
    <dgm:cxn modelId="{72B5AEB4-A23D-49EE-B3A9-995AD9E73216}" srcId="{87EC93E9-5D17-4049-B065-C97A8E4CD51D}" destId="{EF64494D-7458-42F3-A906-5099298D23A6}" srcOrd="1" destOrd="0" parTransId="{047B6BB6-4BDE-4242-87F8-D22B99410623}" sibTransId="{3E006392-4462-4E1D-A7B3-DE3334EF1678}"/>
    <dgm:cxn modelId="{82000DC6-928C-0643-91CA-03FF0368979A}" type="presOf" srcId="{8DAE84AB-361B-4142-851D-2A8F5A6BD564}" destId="{B993F43E-0837-45BE-94CA-4168A4B06358}" srcOrd="0" destOrd="1" presId="urn:microsoft.com/office/officeart/2005/8/layout/hList1"/>
    <dgm:cxn modelId="{CC3E5224-294F-384E-907A-5AC0AFDD7337}" srcId="{F9F93BC6-DC82-4EB2-9901-C1E8BFF62497}" destId="{2DD3D32D-C450-5C42-BE3D-1CBCFDA586B5}" srcOrd="0" destOrd="0" parTransId="{D3B16109-C6E8-5547-B310-F73653CBBDF0}" sibTransId="{6CDFAA79-8E8C-A341-9032-B67B3A66FBE3}"/>
    <dgm:cxn modelId="{63435D10-63B8-4218-A3DB-817C2418EA8C}" srcId="{EF64494D-7458-42F3-A906-5099298D23A6}" destId="{50B5EA85-BA93-4621-8B1F-CE13188F5BE3}" srcOrd="0" destOrd="0" parTransId="{78B00DCC-9227-4D4D-BA1D-453F1DB71F8F}" sibTransId="{17EC3CE5-4501-4312-B8B8-A5859BF77E2E}"/>
    <dgm:cxn modelId="{9CBC6AE5-A0C5-8145-8702-24823AA19C1C}" type="presOf" srcId="{B0A691FB-10AA-FE4B-8E40-841B4453355D}" destId="{942C7CE7-D3B6-477A-A0F3-87D3036D2332}" srcOrd="0" destOrd="1" presId="urn:microsoft.com/office/officeart/2005/8/layout/hList1"/>
    <dgm:cxn modelId="{4D694AD2-8F58-4E2E-A317-238FD3FFE656}" type="presOf" srcId="{EF64494D-7458-42F3-A906-5099298D23A6}" destId="{5D9FE74B-BC9B-4895-B3AB-5C663D3C4524}" srcOrd="0" destOrd="0" presId="urn:microsoft.com/office/officeart/2005/8/layout/hList1"/>
    <dgm:cxn modelId="{8BEA36C3-E7CE-49DF-88AE-0DB1D21BD64D}" srcId="{EF64494D-7458-42F3-A906-5099298D23A6}" destId="{F9F93BC6-DC82-4EB2-9901-C1E8BFF62497}" srcOrd="1" destOrd="0" parTransId="{E748D58D-81DB-42E6-8DF9-7C7A9B26128F}" sibTransId="{1D45898D-7E6A-4A23-8F21-D78413A0E39B}"/>
    <dgm:cxn modelId="{3674CD76-BF2D-46D1-BEF8-AF15973123F4}" type="presOf" srcId="{033B2237-594D-4240-950B-F99478D21347}" destId="{B993F43E-0837-45BE-94CA-4168A4B06358}" srcOrd="0" destOrd="4" presId="urn:microsoft.com/office/officeart/2005/8/layout/hList1"/>
    <dgm:cxn modelId="{962602E9-8041-4AEB-884D-1A1BCFE9418E}" srcId="{204A1F1F-D388-4040-998F-43F2035B9836}" destId="{033B2237-594D-4240-950B-F99478D21347}" srcOrd="1" destOrd="0" parTransId="{D3CE0723-54CF-4967-A9C0-C3C0E657DB85}" sibTransId="{5EDFDFC1-402D-4D3D-9462-5D5B6F84A953}"/>
    <dgm:cxn modelId="{2FD988C4-52D8-4321-9DD9-2768F07C6CB9}" type="presParOf" srcId="{3A6DA897-DAB2-4575-92CC-32EDE8C1C12A}" destId="{E6AB7B8F-BEC8-4155-9E0E-DAAF8C9AEF3B}" srcOrd="0" destOrd="0" presId="urn:microsoft.com/office/officeart/2005/8/layout/hList1"/>
    <dgm:cxn modelId="{5CF64105-FCFA-4C65-84A8-0C79BA658FF4}" type="presParOf" srcId="{E6AB7B8F-BEC8-4155-9E0E-DAAF8C9AEF3B}" destId="{335E690C-2D0C-4919-9F09-05F196D720BD}" srcOrd="0" destOrd="0" presId="urn:microsoft.com/office/officeart/2005/8/layout/hList1"/>
    <dgm:cxn modelId="{747F8D6B-241C-43AE-AA9C-D99C162A0775}" type="presParOf" srcId="{E6AB7B8F-BEC8-4155-9E0E-DAAF8C9AEF3B}" destId="{B993F43E-0837-45BE-94CA-4168A4B06358}" srcOrd="1" destOrd="0" presId="urn:microsoft.com/office/officeart/2005/8/layout/hList1"/>
    <dgm:cxn modelId="{C4FB28E5-69C7-412C-A5E3-EE781A6EB36D}" type="presParOf" srcId="{3A6DA897-DAB2-4575-92CC-32EDE8C1C12A}" destId="{24372541-4B33-4F1A-A8C0-D659FC9B5181}" srcOrd="1" destOrd="0" presId="urn:microsoft.com/office/officeart/2005/8/layout/hList1"/>
    <dgm:cxn modelId="{97E14B23-AA08-4A13-B543-3417FA842525}" type="presParOf" srcId="{3A6DA897-DAB2-4575-92CC-32EDE8C1C12A}" destId="{9FAB0714-D4E8-4582-B9C3-FB3D3332D128}" srcOrd="2" destOrd="0" presId="urn:microsoft.com/office/officeart/2005/8/layout/hList1"/>
    <dgm:cxn modelId="{C8E2C339-B8D6-44B8-998C-9CAC79E66CB5}" type="presParOf" srcId="{9FAB0714-D4E8-4582-B9C3-FB3D3332D128}" destId="{5D9FE74B-BC9B-4895-B3AB-5C663D3C4524}" srcOrd="0" destOrd="0" presId="urn:microsoft.com/office/officeart/2005/8/layout/hList1"/>
    <dgm:cxn modelId="{0C3110C8-A9EA-4431-A2FC-4897EEB01D2D}" type="presParOf" srcId="{9FAB0714-D4E8-4582-B9C3-FB3D3332D128}" destId="{942C7CE7-D3B6-477A-A0F3-87D3036D23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EA49E-57A7-47D6-8571-0C4FE70FB2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45A42A-20E1-4552-A63B-2E43AA55E728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bg1"/>
              </a:solidFill>
            </a:rPr>
            <a:t>d) Suscribir, a nombre y en representación GADMQ, </a:t>
          </a:r>
          <a:r>
            <a:rPr lang="es-EC" b="1" u="sng" dirty="0">
              <a:solidFill>
                <a:schemeClr val="bg1"/>
              </a:solidFill>
            </a:rPr>
            <a:t>acuerdos o convenios de cooperación de asignación de recursos no reembolsables con personas naturales o jurídicas sin fines de lucro que ejecuten planes, programas o proyectos de inversión</a:t>
          </a:r>
          <a:r>
            <a:rPr lang="es-EC" dirty="0">
              <a:solidFill>
                <a:schemeClr val="bg1"/>
              </a:solidFill>
            </a:rPr>
            <a:t> social en beneficio de la colectividad. Previamente a la suscripción informara al Alcalde el Objeto de los mismos;</a:t>
          </a:r>
        </a:p>
      </dgm:t>
    </dgm:pt>
    <dgm:pt modelId="{98CDDCD4-A5C3-4490-8047-487C176D9B28}" type="parTrans" cxnId="{2C51EA9B-C209-472E-B128-9351CE5E8B38}">
      <dgm:prSet/>
      <dgm:spPr/>
      <dgm:t>
        <a:bodyPr/>
        <a:lstStyle/>
        <a:p>
          <a:endParaRPr lang="es-EC"/>
        </a:p>
      </dgm:t>
    </dgm:pt>
    <dgm:pt modelId="{14BE00F2-B640-41DB-98F8-F2469B1D27DF}" type="sibTrans" cxnId="{2C51EA9B-C209-472E-B128-9351CE5E8B38}">
      <dgm:prSet/>
      <dgm:spPr/>
      <dgm:t>
        <a:bodyPr/>
        <a:lstStyle/>
        <a:p>
          <a:endParaRPr lang="es-EC"/>
        </a:p>
      </dgm:t>
    </dgm:pt>
    <dgm:pt modelId="{BFB79D1E-7A37-42C8-AD2D-D5B85A87336F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bg1"/>
              </a:solidFill>
            </a:rPr>
            <a:t>h) </a:t>
          </a:r>
          <a:r>
            <a:rPr lang="es-EC" b="1" u="sng" dirty="0">
              <a:solidFill>
                <a:schemeClr val="bg1"/>
              </a:solidFill>
            </a:rPr>
            <a:t>Actuar como contraparte en la negociación y formalización de proyectos de cooperación nacional e internacional</a:t>
          </a:r>
          <a:r>
            <a:rPr lang="es-EC" dirty="0">
              <a:solidFill>
                <a:schemeClr val="bg1"/>
              </a:solidFill>
            </a:rPr>
            <a:t> y suscribir documentos oficiales dirigidos a entidades y organismos del sector público, organismos no gubernamentales, nacionales o internacionales.</a:t>
          </a:r>
        </a:p>
      </dgm:t>
    </dgm:pt>
    <dgm:pt modelId="{946DD107-A2B6-4157-8DD6-A801D59BE66F}" type="parTrans" cxnId="{8B3EF742-9CC5-4726-90D3-5855D8C8FAD7}">
      <dgm:prSet/>
      <dgm:spPr/>
      <dgm:t>
        <a:bodyPr/>
        <a:lstStyle/>
        <a:p>
          <a:endParaRPr lang="es-EC"/>
        </a:p>
      </dgm:t>
    </dgm:pt>
    <dgm:pt modelId="{EDEA38A5-4961-4D19-965A-590581F1A0F4}" type="sibTrans" cxnId="{8B3EF742-9CC5-4726-90D3-5855D8C8FAD7}">
      <dgm:prSet/>
      <dgm:spPr/>
      <dgm:t>
        <a:bodyPr/>
        <a:lstStyle/>
        <a:p>
          <a:endParaRPr lang="es-EC"/>
        </a:p>
      </dgm:t>
    </dgm:pt>
    <dgm:pt modelId="{65202437-A266-4C53-9785-2744CB1FC030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bg1"/>
              </a:solidFill>
            </a:rPr>
            <a:t>j) </a:t>
          </a:r>
          <a:r>
            <a:rPr lang="es-EC" b="1" u="sng" dirty="0">
              <a:solidFill>
                <a:schemeClr val="bg1"/>
              </a:solidFill>
            </a:rPr>
            <a:t>Ejercer la autoridad nominadora del Gobierno Autónomo </a:t>
          </a:r>
          <a:r>
            <a:rPr lang="es-EC" dirty="0">
              <a:solidFill>
                <a:schemeClr val="bg1"/>
              </a:solidFill>
            </a:rPr>
            <a:t>Descentralizado del Distrito Metropolitano de Quito.(…)”.</a:t>
          </a:r>
        </a:p>
      </dgm:t>
    </dgm:pt>
    <dgm:pt modelId="{80FC4953-0A51-4B3D-AD81-803EBD328C74}" type="parTrans" cxnId="{28AFED6C-5411-460C-8074-53FA98491D7D}">
      <dgm:prSet/>
      <dgm:spPr/>
      <dgm:t>
        <a:bodyPr/>
        <a:lstStyle/>
        <a:p>
          <a:endParaRPr lang="es-EC"/>
        </a:p>
      </dgm:t>
    </dgm:pt>
    <dgm:pt modelId="{12AC1544-73DE-42BD-A6CE-AC4A4944E955}" type="sibTrans" cxnId="{28AFED6C-5411-460C-8074-53FA98491D7D}">
      <dgm:prSet/>
      <dgm:spPr/>
      <dgm:t>
        <a:bodyPr/>
        <a:lstStyle/>
        <a:p>
          <a:endParaRPr lang="es-EC"/>
        </a:p>
      </dgm:t>
    </dgm:pt>
    <dgm:pt modelId="{439E3787-3A10-45D2-B973-1A891C8FB812}" type="pres">
      <dgm:prSet presAssocID="{4CDEA49E-57A7-47D6-8571-0C4FE70FB2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8004DE8-DC1E-42A6-9FC9-BD1516A7BBF9}" type="pres">
      <dgm:prSet presAssocID="{4CDEA49E-57A7-47D6-8571-0C4FE70FB240}" presName="Name1" presStyleCnt="0"/>
      <dgm:spPr/>
    </dgm:pt>
    <dgm:pt modelId="{05478EF4-30E5-4CF3-8114-A01238C254F6}" type="pres">
      <dgm:prSet presAssocID="{4CDEA49E-57A7-47D6-8571-0C4FE70FB240}" presName="cycle" presStyleCnt="0"/>
      <dgm:spPr/>
    </dgm:pt>
    <dgm:pt modelId="{5375053F-EBBD-4F95-A0A7-8DFA278B6883}" type="pres">
      <dgm:prSet presAssocID="{4CDEA49E-57A7-47D6-8571-0C4FE70FB240}" presName="srcNode" presStyleLbl="node1" presStyleIdx="0" presStyleCnt="3"/>
      <dgm:spPr/>
    </dgm:pt>
    <dgm:pt modelId="{7BE1FC1B-E90A-468F-925A-C7189DE1E616}" type="pres">
      <dgm:prSet presAssocID="{4CDEA49E-57A7-47D6-8571-0C4FE70FB240}" presName="conn" presStyleLbl="parChTrans1D2" presStyleIdx="0" presStyleCnt="1"/>
      <dgm:spPr/>
      <dgm:t>
        <a:bodyPr/>
        <a:lstStyle/>
        <a:p>
          <a:endParaRPr lang="es-ES"/>
        </a:p>
      </dgm:t>
    </dgm:pt>
    <dgm:pt modelId="{05F24B9A-4251-4459-87A3-D3CE95ACAD1E}" type="pres">
      <dgm:prSet presAssocID="{4CDEA49E-57A7-47D6-8571-0C4FE70FB240}" presName="extraNode" presStyleLbl="node1" presStyleIdx="0" presStyleCnt="3"/>
      <dgm:spPr/>
    </dgm:pt>
    <dgm:pt modelId="{F2C04472-D526-4DB9-9218-CB5E4A16F968}" type="pres">
      <dgm:prSet presAssocID="{4CDEA49E-57A7-47D6-8571-0C4FE70FB240}" presName="dstNode" presStyleLbl="node1" presStyleIdx="0" presStyleCnt="3"/>
      <dgm:spPr/>
    </dgm:pt>
    <dgm:pt modelId="{50CCADE3-7EA5-43BA-A98F-25A2764CBF8A}" type="pres">
      <dgm:prSet presAssocID="{2945A42A-20E1-4552-A63B-2E43AA55E72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C5AD2-0B81-4B1A-9D7C-3E307649D709}" type="pres">
      <dgm:prSet presAssocID="{2945A42A-20E1-4552-A63B-2E43AA55E728}" presName="accent_1" presStyleCnt="0"/>
      <dgm:spPr/>
    </dgm:pt>
    <dgm:pt modelId="{039A4827-C07D-4D7D-A401-7A4CB180232E}" type="pres">
      <dgm:prSet presAssocID="{2945A42A-20E1-4552-A63B-2E43AA55E728}" presName="accentRepeatNode" presStyleLbl="solidFgAcc1" presStyleIdx="0" presStyleCnt="3"/>
      <dgm:spPr/>
    </dgm:pt>
    <dgm:pt modelId="{6C1BA895-C6CD-4DDC-9BDC-820BBDA02A42}" type="pres">
      <dgm:prSet presAssocID="{BFB79D1E-7A37-42C8-AD2D-D5B85A8733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BB348-70E8-4460-8734-A86D7FF88B85}" type="pres">
      <dgm:prSet presAssocID="{BFB79D1E-7A37-42C8-AD2D-D5B85A87336F}" presName="accent_2" presStyleCnt="0"/>
      <dgm:spPr/>
    </dgm:pt>
    <dgm:pt modelId="{8B474520-3F69-4EA1-A0CA-AFCC089A4E8F}" type="pres">
      <dgm:prSet presAssocID="{BFB79D1E-7A37-42C8-AD2D-D5B85A87336F}" presName="accentRepeatNode" presStyleLbl="solidFgAcc1" presStyleIdx="1" presStyleCnt="3"/>
      <dgm:spPr/>
    </dgm:pt>
    <dgm:pt modelId="{6F98E76D-5DF0-4835-B3E1-B3D845B129B7}" type="pres">
      <dgm:prSet presAssocID="{65202437-A266-4C53-9785-2744CB1FC03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843CE-66F9-42E4-B506-FE07FC0C6DE8}" type="pres">
      <dgm:prSet presAssocID="{65202437-A266-4C53-9785-2744CB1FC030}" presName="accent_3" presStyleCnt="0"/>
      <dgm:spPr/>
    </dgm:pt>
    <dgm:pt modelId="{93A79014-A8E1-4E23-B878-D82F0ECFD1EB}" type="pres">
      <dgm:prSet presAssocID="{65202437-A266-4C53-9785-2744CB1FC030}" presName="accentRepeatNode" presStyleLbl="solidFgAcc1" presStyleIdx="2" presStyleCnt="3"/>
      <dgm:spPr/>
    </dgm:pt>
  </dgm:ptLst>
  <dgm:cxnLst>
    <dgm:cxn modelId="{2C51EA9B-C209-472E-B128-9351CE5E8B38}" srcId="{4CDEA49E-57A7-47D6-8571-0C4FE70FB240}" destId="{2945A42A-20E1-4552-A63B-2E43AA55E728}" srcOrd="0" destOrd="0" parTransId="{98CDDCD4-A5C3-4490-8047-487C176D9B28}" sibTransId="{14BE00F2-B640-41DB-98F8-F2469B1D27DF}"/>
    <dgm:cxn modelId="{DADE799C-1B28-4F8E-B4D7-293D966BF0EB}" type="presOf" srcId="{4CDEA49E-57A7-47D6-8571-0C4FE70FB240}" destId="{439E3787-3A10-45D2-B973-1A891C8FB812}" srcOrd="0" destOrd="0" presId="urn:microsoft.com/office/officeart/2008/layout/VerticalCurvedList"/>
    <dgm:cxn modelId="{28AFED6C-5411-460C-8074-53FA98491D7D}" srcId="{4CDEA49E-57A7-47D6-8571-0C4FE70FB240}" destId="{65202437-A266-4C53-9785-2744CB1FC030}" srcOrd="2" destOrd="0" parTransId="{80FC4953-0A51-4B3D-AD81-803EBD328C74}" sibTransId="{12AC1544-73DE-42BD-A6CE-AC4A4944E955}"/>
    <dgm:cxn modelId="{3682B350-BC20-4DC7-8253-2B9F5B21F0CF}" type="presOf" srcId="{65202437-A266-4C53-9785-2744CB1FC030}" destId="{6F98E76D-5DF0-4835-B3E1-B3D845B129B7}" srcOrd="0" destOrd="0" presId="urn:microsoft.com/office/officeart/2008/layout/VerticalCurvedList"/>
    <dgm:cxn modelId="{D27E9729-BD80-4B10-9F2E-6CE69BFF6514}" type="presOf" srcId="{14BE00F2-B640-41DB-98F8-F2469B1D27DF}" destId="{7BE1FC1B-E90A-468F-925A-C7189DE1E616}" srcOrd="0" destOrd="0" presId="urn:microsoft.com/office/officeart/2008/layout/VerticalCurvedList"/>
    <dgm:cxn modelId="{7B3F06D4-6E3B-4DBD-87E3-20564BEEBA22}" type="presOf" srcId="{BFB79D1E-7A37-42C8-AD2D-D5B85A87336F}" destId="{6C1BA895-C6CD-4DDC-9BDC-820BBDA02A42}" srcOrd="0" destOrd="0" presId="urn:microsoft.com/office/officeart/2008/layout/VerticalCurvedList"/>
    <dgm:cxn modelId="{A1FA0A23-0225-4A64-A907-C1A8BF223ABB}" type="presOf" srcId="{2945A42A-20E1-4552-A63B-2E43AA55E728}" destId="{50CCADE3-7EA5-43BA-A98F-25A2764CBF8A}" srcOrd="0" destOrd="0" presId="urn:microsoft.com/office/officeart/2008/layout/VerticalCurvedList"/>
    <dgm:cxn modelId="{8B3EF742-9CC5-4726-90D3-5855D8C8FAD7}" srcId="{4CDEA49E-57A7-47D6-8571-0C4FE70FB240}" destId="{BFB79D1E-7A37-42C8-AD2D-D5B85A87336F}" srcOrd="1" destOrd="0" parTransId="{946DD107-A2B6-4157-8DD6-A801D59BE66F}" sibTransId="{EDEA38A5-4961-4D19-965A-590581F1A0F4}"/>
    <dgm:cxn modelId="{4348587A-7345-4339-8010-3D5E11CE951F}" type="presParOf" srcId="{439E3787-3A10-45D2-B973-1A891C8FB812}" destId="{98004DE8-DC1E-42A6-9FC9-BD1516A7BBF9}" srcOrd="0" destOrd="0" presId="urn:microsoft.com/office/officeart/2008/layout/VerticalCurvedList"/>
    <dgm:cxn modelId="{40C45C08-7E98-4D41-AC74-35E6EC2FBD2D}" type="presParOf" srcId="{98004DE8-DC1E-42A6-9FC9-BD1516A7BBF9}" destId="{05478EF4-30E5-4CF3-8114-A01238C254F6}" srcOrd="0" destOrd="0" presId="urn:microsoft.com/office/officeart/2008/layout/VerticalCurvedList"/>
    <dgm:cxn modelId="{69DDCB6F-6A3B-4EB5-BFE4-9B1F945202DF}" type="presParOf" srcId="{05478EF4-30E5-4CF3-8114-A01238C254F6}" destId="{5375053F-EBBD-4F95-A0A7-8DFA278B6883}" srcOrd="0" destOrd="0" presId="urn:microsoft.com/office/officeart/2008/layout/VerticalCurvedList"/>
    <dgm:cxn modelId="{C0F2463B-263D-44AD-B78F-C943E2643C07}" type="presParOf" srcId="{05478EF4-30E5-4CF3-8114-A01238C254F6}" destId="{7BE1FC1B-E90A-468F-925A-C7189DE1E616}" srcOrd="1" destOrd="0" presId="urn:microsoft.com/office/officeart/2008/layout/VerticalCurvedList"/>
    <dgm:cxn modelId="{8C892522-2291-4171-866E-5A7902965995}" type="presParOf" srcId="{05478EF4-30E5-4CF3-8114-A01238C254F6}" destId="{05F24B9A-4251-4459-87A3-D3CE95ACAD1E}" srcOrd="2" destOrd="0" presId="urn:microsoft.com/office/officeart/2008/layout/VerticalCurvedList"/>
    <dgm:cxn modelId="{94E59DE3-4988-4C11-A0E9-226E362E01D4}" type="presParOf" srcId="{05478EF4-30E5-4CF3-8114-A01238C254F6}" destId="{F2C04472-D526-4DB9-9218-CB5E4A16F968}" srcOrd="3" destOrd="0" presId="urn:microsoft.com/office/officeart/2008/layout/VerticalCurvedList"/>
    <dgm:cxn modelId="{20E89E78-99F3-4141-A680-FD35C109D8D8}" type="presParOf" srcId="{98004DE8-DC1E-42A6-9FC9-BD1516A7BBF9}" destId="{50CCADE3-7EA5-43BA-A98F-25A2764CBF8A}" srcOrd="1" destOrd="0" presId="urn:microsoft.com/office/officeart/2008/layout/VerticalCurvedList"/>
    <dgm:cxn modelId="{D7CCF69E-7B05-470F-8ECF-3AFB042CB202}" type="presParOf" srcId="{98004DE8-DC1E-42A6-9FC9-BD1516A7BBF9}" destId="{BA8C5AD2-0B81-4B1A-9D7C-3E307649D709}" srcOrd="2" destOrd="0" presId="urn:microsoft.com/office/officeart/2008/layout/VerticalCurvedList"/>
    <dgm:cxn modelId="{1B93EC53-3366-43C3-9401-309F5940CDAE}" type="presParOf" srcId="{BA8C5AD2-0B81-4B1A-9D7C-3E307649D709}" destId="{039A4827-C07D-4D7D-A401-7A4CB180232E}" srcOrd="0" destOrd="0" presId="urn:microsoft.com/office/officeart/2008/layout/VerticalCurvedList"/>
    <dgm:cxn modelId="{8DE50DB6-5DED-4737-99E9-AB18B3223BAC}" type="presParOf" srcId="{98004DE8-DC1E-42A6-9FC9-BD1516A7BBF9}" destId="{6C1BA895-C6CD-4DDC-9BDC-820BBDA02A42}" srcOrd="3" destOrd="0" presId="urn:microsoft.com/office/officeart/2008/layout/VerticalCurvedList"/>
    <dgm:cxn modelId="{7EEF3C77-981D-4FB9-AAF7-0C2D7D710093}" type="presParOf" srcId="{98004DE8-DC1E-42A6-9FC9-BD1516A7BBF9}" destId="{7CFBB348-70E8-4460-8734-A86D7FF88B85}" srcOrd="4" destOrd="0" presId="urn:microsoft.com/office/officeart/2008/layout/VerticalCurvedList"/>
    <dgm:cxn modelId="{E74F2C72-756D-4E42-AD6E-F86C7231998E}" type="presParOf" srcId="{7CFBB348-70E8-4460-8734-A86D7FF88B85}" destId="{8B474520-3F69-4EA1-A0CA-AFCC089A4E8F}" srcOrd="0" destOrd="0" presId="urn:microsoft.com/office/officeart/2008/layout/VerticalCurvedList"/>
    <dgm:cxn modelId="{D781FD05-CDE4-49B4-AF36-15C1085055D1}" type="presParOf" srcId="{98004DE8-DC1E-42A6-9FC9-BD1516A7BBF9}" destId="{6F98E76D-5DF0-4835-B3E1-B3D845B129B7}" srcOrd="5" destOrd="0" presId="urn:microsoft.com/office/officeart/2008/layout/VerticalCurvedList"/>
    <dgm:cxn modelId="{5EE56F37-C562-4793-9582-B0F48405E666}" type="presParOf" srcId="{98004DE8-DC1E-42A6-9FC9-BD1516A7BBF9}" destId="{4BF843CE-66F9-42E4-B506-FE07FC0C6DE8}" srcOrd="6" destOrd="0" presId="urn:microsoft.com/office/officeart/2008/layout/VerticalCurvedList"/>
    <dgm:cxn modelId="{FA38D1EA-320C-42E1-AD18-047ADB0A57E6}" type="presParOf" srcId="{4BF843CE-66F9-42E4-B506-FE07FC0C6DE8}" destId="{93A79014-A8E1-4E23-B878-D82F0ECFD1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8273-CD33-4FA3-9075-C5873E118FDC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522A-0E26-4058-A293-CDDC57FC85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551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8264FCF-017F-435E-AE3D-B4BF35181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2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367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 userDrawn="1">
  <p:cSld name="Section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C10053-54EB-4E72-985A-7002542B8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1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77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24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51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05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20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791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D7A0-6A53-4C02-8ABD-6647AD761165}" type="datetimeFigureOut">
              <a:rPr lang="es-EC" smtClean="0"/>
              <a:t>3/9/2020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3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5954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HIDROCARBUROS LA PRADERA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4834562-3A29-4570-B72A-AB6E2F8D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99F202E-52F2-450C-A740-DE6820C9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354885EB-406F-42BB-ABD4-E7F9DA96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10025CF1-4957-4D60-ACE5-BA3630C1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879BDB-A1F6-45D1-9426-D71F28A3B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8" t="16725" r="13595" b="10619"/>
          <a:stretch/>
        </p:blipFill>
        <p:spPr>
          <a:xfrm>
            <a:off x="797442" y="1537142"/>
            <a:ext cx="5556969" cy="425759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BC8D348-EF50-4DB6-92F8-47C3E2C6F7AC}"/>
              </a:ext>
            </a:extLst>
          </p:cNvPr>
          <p:cNvSpPr/>
          <p:nvPr/>
        </p:nvSpPr>
        <p:spPr>
          <a:xfrm>
            <a:off x="965326" y="908203"/>
            <a:ext cx="10146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Reducción de niveles de contaminante (líquido y gaseoso)</a:t>
            </a:r>
          </a:p>
          <a:p>
            <a:endParaRPr lang="es-ES" sz="2800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AE157EB-6DD5-40AD-B6B4-D4F4EDBB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952" y="1957815"/>
            <a:ext cx="5093606" cy="32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5954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HIDROCARBUROS LA PRADERA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4834562-3A29-4570-B72A-AB6E2F8D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99F202E-52F2-450C-A740-DE6820C9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354885EB-406F-42BB-ABD4-E7F9DA96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10025CF1-4957-4D60-ACE5-BA3630C1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BC8D348-EF50-4DB6-92F8-47C3E2C6F7AC}"/>
              </a:ext>
            </a:extLst>
          </p:cNvPr>
          <p:cNvSpPr/>
          <p:nvPr/>
        </p:nvSpPr>
        <p:spPr>
          <a:xfrm>
            <a:off x="965326" y="908203"/>
            <a:ext cx="10146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Tratamiento de remediación de suelos excavados previo a su vertido</a:t>
            </a:r>
          </a:p>
          <a:p>
            <a:endParaRPr lang="es-ES" sz="2800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1151A1E-58BE-4836-886C-59C48C3FA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26" y="1665261"/>
            <a:ext cx="10158444" cy="28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9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5954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HIDROCARBUROS LA PRADERA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364BB06-9C81-4CFE-BBF2-35BEC7565057}"/>
              </a:ext>
            </a:extLst>
          </p:cNvPr>
          <p:cNvSpPr/>
          <p:nvPr/>
        </p:nvSpPr>
        <p:spPr>
          <a:xfrm>
            <a:off x="965326" y="1609954"/>
            <a:ext cx="10146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Cantidad total de combustible líquido extraído: </a:t>
            </a:r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ea typeface="Gotham Medium" charset="0"/>
                <a:cs typeface="Calibri" panose="020F0502020204030204" pitchFamily="34" charset="0"/>
              </a:rPr>
              <a:t>~ 30.000 l</a:t>
            </a:r>
          </a:p>
          <a:p>
            <a:endParaRPr lang="es-ES" sz="2800" dirty="0">
              <a:solidFill>
                <a:schemeClr val="accent5">
                  <a:lumMod val="50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Cantidad total de agua extraída y tratada: </a:t>
            </a:r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ea typeface="Gotham Medium" charset="0"/>
                <a:cs typeface="Calibri" panose="020F0502020204030204" pitchFamily="34" charset="0"/>
              </a:rPr>
              <a:t>~ 27.000 m3</a:t>
            </a:r>
          </a:p>
          <a:p>
            <a:endParaRPr lang="es-ES" sz="2800" dirty="0">
              <a:solidFill>
                <a:schemeClr val="accent5">
                  <a:lumMod val="50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Cantidad total de suelo extraído y tratado: </a:t>
            </a:r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ea typeface="Gotham Medium" charset="0"/>
                <a:cs typeface="Calibri" panose="020F0502020204030204" pitchFamily="34" charset="0"/>
              </a:rPr>
              <a:t>~ 52.000 ton</a:t>
            </a:r>
          </a:p>
          <a:p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  <a:ea typeface="Gotham Medium" charset="0"/>
              <a:cs typeface="Calibri" panose="020F0502020204030204" pitchFamily="34" charset="0"/>
            </a:endParaRPr>
          </a:p>
          <a:p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ea typeface="Gotham Medium" charset="0"/>
                <a:cs typeface="Calibri" panose="020F0502020204030204" pitchFamily="34" charset="0"/>
              </a:rPr>
              <a:t>MONTO ADICIONAL: 14,78 </a:t>
            </a:r>
            <a:r>
              <a:rPr lang="es-E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Gotham Medium" charset="0"/>
                <a:cs typeface="Calibri" panose="020F0502020204030204" pitchFamily="34" charset="0"/>
              </a:rPr>
              <a:t>Mill.USD</a:t>
            </a:r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  <a:ea typeface="Gotham Medium" charset="0"/>
              <a:cs typeface="Calibri" panose="020F0502020204030204" pitchFamily="34" charset="0"/>
            </a:endParaRPr>
          </a:p>
          <a:p>
            <a:endParaRPr lang="es-ES" sz="2800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9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45791" y="252860"/>
            <a:ext cx="7647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REDISEÑO ESTACIÓN UNIVERSIDAD CENTRAL</a:t>
            </a:r>
          </a:p>
        </p:txBody>
      </p:sp>
      <p:pic>
        <p:nvPicPr>
          <p:cNvPr id="3" name="1 Imagen">
            <a:extLst>
              <a:ext uri="{FF2B5EF4-FFF2-40B4-BE49-F238E27FC236}">
                <a16:creationId xmlns:a16="http://schemas.microsoft.com/office/drawing/2014/main" xmlns="" id="{E5FE451E-BCC9-47F3-8042-A2AE8026E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407" y="837635"/>
            <a:ext cx="7481186" cy="53437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925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45791" y="252860"/>
            <a:ext cx="7647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REDISEÑO ESTACIÓN UNIVERSIDAD CENTRAL</a:t>
            </a:r>
          </a:p>
        </p:txBody>
      </p:sp>
      <p:pic>
        <p:nvPicPr>
          <p:cNvPr id="2" name="Picture 2" descr="E:\Dropbox (BUSTREN PM)\PLMQ FASE 2\4_ZONA TRABAJO BT\3_PRESENTACIONES\20161021_UNIV CENTRAL\01.jpg">
            <a:extLst>
              <a:ext uri="{FF2B5EF4-FFF2-40B4-BE49-F238E27FC236}">
                <a16:creationId xmlns:a16="http://schemas.microsoft.com/office/drawing/2014/main" xmlns="" id="{863FFC43-F794-4422-BD10-37095E3F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46" y="908719"/>
            <a:ext cx="8999909" cy="52565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919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45791" y="252860"/>
            <a:ext cx="7647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REDISEÑO ESTACIÓN UNIVERSIDAD CENTRAL</a:t>
            </a:r>
          </a:p>
        </p:txBody>
      </p:sp>
      <p:pic>
        <p:nvPicPr>
          <p:cNvPr id="3" name="Picture 2" descr="E:\Dropbox (BUSTREN PM)\PLMQ FASE 2\4_ZONA TRABAJO BT\3_PRESENTACIONES\20161021_UNIV CENTRAL\GMQ\GMQ214.bmp">
            <a:extLst>
              <a:ext uri="{FF2B5EF4-FFF2-40B4-BE49-F238E27FC236}">
                <a16:creationId xmlns:a16="http://schemas.microsoft.com/office/drawing/2014/main" xmlns="" id="{74CFCC4B-B682-44E7-9EF7-50D1D5BD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50085"/>
            <a:ext cx="9144000" cy="5145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12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45791" y="252860"/>
            <a:ext cx="7647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REDISEÑO ESTACIÓN UNIVERSIDAD CENTRAL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4DFABE9-EC2C-4577-98C9-3DAD48F68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7692" r="3538" b="8781"/>
          <a:stretch/>
        </p:blipFill>
        <p:spPr>
          <a:xfrm>
            <a:off x="1274627" y="837635"/>
            <a:ext cx="9149970" cy="52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89236" y="317292"/>
            <a:ext cx="5154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ESTIMACIÓN COSTO FINAL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F3993002-4FF0-4E6D-81FF-9B13E44AF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078751"/>
              </p:ext>
            </p:extLst>
          </p:nvPr>
        </p:nvGraphicFramePr>
        <p:xfrm>
          <a:off x="607229" y="78346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AAF2532-6ED8-48EB-83AA-C9AE4B8AAB9C}"/>
              </a:ext>
            </a:extLst>
          </p:cNvPr>
          <p:cNvSpPr/>
          <p:nvPr/>
        </p:nvSpPr>
        <p:spPr>
          <a:xfrm>
            <a:off x="8637385" y="606598"/>
            <a:ext cx="28107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Monto adicional requerido para finalización obras (sin optimización): </a:t>
            </a:r>
            <a:r>
              <a:rPr lang="es-ES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94,6 Mill. USD</a:t>
            </a:r>
          </a:p>
          <a:p>
            <a:endParaRPr lang="es-ES" dirty="0">
              <a:solidFill>
                <a:schemeClr val="accent5">
                  <a:lumMod val="50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Monto adicional requerido para finalización obras (con optimización): </a:t>
            </a:r>
            <a:r>
              <a:rPr lang="es-ES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27,6 Mill. USD</a:t>
            </a:r>
          </a:p>
          <a:p>
            <a:endParaRPr lang="es-ES" dirty="0">
              <a:solidFill>
                <a:schemeClr val="accent5">
                  <a:lumMod val="50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Desviación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(respecto 1.538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Mill.USD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)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: </a:t>
            </a:r>
            <a:r>
              <a:rPr lang="es-ES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1,8%</a:t>
            </a:r>
          </a:p>
          <a:p>
            <a:endParaRPr lang="es-ES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Monto adicional requerido por reajuste de precios: </a:t>
            </a:r>
            <a:r>
              <a:rPr lang="es-ES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7,4 Mill. USD</a:t>
            </a:r>
          </a:p>
          <a:p>
            <a:endParaRPr lang="es-ES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MONTO TOTAL ADICIONAL REQUERIDO: 35,00 </a:t>
            </a:r>
            <a:r>
              <a:rPr lang="es-ES" b="1" dirty="0" err="1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Mill.USD</a:t>
            </a:r>
            <a:endParaRPr lang="es-ES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89236" y="317292"/>
            <a:ext cx="5154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ESTIMACIÓN COSTO FINAL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AAF2532-6ED8-48EB-83AA-C9AE4B8AAB9C}"/>
              </a:ext>
            </a:extLst>
          </p:cNvPr>
          <p:cNvSpPr/>
          <p:nvPr/>
        </p:nvSpPr>
        <p:spPr>
          <a:xfrm>
            <a:off x="1134319" y="1104310"/>
            <a:ext cx="102559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1">
                  <a:lumMod val="50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MONTO TOTAL ADICIONAL REQUERIDO para FINALIZACION CONTRATO OBRAS: </a:t>
            </a:r>
            <a:r>
              <a:rPr lang="es-ES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35,00 </a:t>
            </a:r>
            <a:r>
              <a:rPr lang="es-ES" b="1" dirty="0" err="1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Mill.USD</a:t>
            </a:r>
            <a:endParaRPr lang="es-ES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endParaRPr lang="es-ES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PASILLOS DE CONTROL DE PASO Y PEAJE (CPP): </a:t>
            </a:r>
            <a:r>
              <a:rPr lang="es-ES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4,0 </a:t>
            </a:r>
            <a:r>
              <a:rPr lang="es-ES" b="1" dirty="0" err="1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Mill.USD</a:t>
            </a:r>
            <a:endParaRPr lang="es-ES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endParaRPr lang="es-ES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MONTO TOTAL ADICIONAL A FINANCIAR: </a:t>
            </a:r>
            <a:r>
              <a:rPr lang="es-ES" sz="2400" b="1" dirty="0">
                <a:solidFill>
                  <a:srgbClr val="FF0000"/>
                </a:solidFill>
                <a:latin typeface="Gotham Medium" charset="0"/>
                <a:ea typeface="Gotham Medium" charset="0"/>
                <a:cs typeface="Gotham Medium" charset="0"/>
              </a:rPr>
              <a:t>39,00 Mill. USD</a:t>
            </a:r>
          </a:p>
        </p:txBody>
      </p:sp>
    </p:spTree>
    <p:extLst>
      <p:ext uri="{BB962C8B-B14F-4D97-AF65-F5344CB8AC3E}">
        <p14:creationId xmlns:p14="http://schemas.microsoft.com/office/powerpoint/2010/main" val="185400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3089236" y="317292"/>
            <a:ext cx="271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REFERENCIAS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xmlns="" id="{CA0F4FA5-2C9F-4B5B-A7CA-A2B8D60AC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51229"/>
              </p:ext>
            </p:extLst>
          </p:nvPr>
        </p:nvGraphicFramePr>
        <p:xfrm>
          <a:off x="1024860" y="963623"/>
          <a:ext cx="10142280" cy="39054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4489">
                  <a:extLst>
                    <a:ext uri="{9D8B030D-6E8A-4147-A177-3AD203B41FA5}">
                      <a16:colId xmlns:a16="http://schemas.microsoft.com/office/drawing/2014/main" xmlns="" val="211696995"/>
                    </a:ext>
                  </a:extLst>
                </a:gridCol>
                <a:gridCol w="1736651">
                  <a:extLst>
                    <a:ext uri="{9D8B030D-6E8A-4147-A177-3AD203B41FA5}">
                      <a16:colId xmlns:a16="http://schemas.microsoft.com/office/drawing/2014/main" xmlns="" val="720916025"/>
                    </a:ext>
                  </a:extLst>
                </a:gridCol>
                <a:gridCol w="2535570">
                  <a:extLst>
                    <a:ext uri="{9D8B030D-6E8A-4147-A177-3AD203B41FA5}">
                      <a16:colId xmlns:a16="http://schemas.microsoft.com/office/drawing/2014/main" xmlns="" val="4277532080"/>
                    </a:ext>
                  </a:extLst>
                </a:gridCol>
                <a:gridCol w="2535570">
                  <a:extLst>
                    <a:ext uri="{9D8B030D-6E8A-4147-A177-3AD203B41FA5}">
                      <a16:colId xmlns:a16="http://schemas.microsoft.com/office/drawing/2014/main" xmlns="" val="2218373432"/>
                    </a:ext>
                  </a:extLst>
                </a:gridCol>
              </a:tblGrid>
              <a:tr h="65091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otham Medium"/>
                        </a:rPr>
                        <a:t>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otham Medium"/>
                        </a:rPr>
                        <a:t>COSTO /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PLAZO PREVISTO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ESTADO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7718535"/>
                  </a:ext>
                </a:extLst>
              </a:tr>
              <a:tr h="65091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otham Medium"/>
                        </a:rPr>
                        <a:t>LÍNEA 1 METRO QUITO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89,05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5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En construcción (95%)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4847900"/>
                  </a:ext>
                </a:extLst>
              </a:tr>
              <a:tr h="65091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otham Medium"/>
                        </a:rPr>
                        <a:t>LÍNEA 1 METRO PANAMA</a:t>
                      </a:r>
                      <a:r>
                        <a:rPr lang="es-ES" sz="2000" baseline="30000" dirty="0">
                          <a:latin typeface="Gotham Medium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3,5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En servicio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66904531"/>
                  </a:ext>
                </a:extLst>
              </a:tr>
              <a:tr h="65091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otham Medium"/>
                        </a:rPr>
                        <a:t>LÍNEA 2 METRO LIMA</a:t>
                      </a:r>
                      <a:r>
                        <a:rPr lang="es-ES" sz="2000" baseline="30000" dirty="0">
                          <a:latin typeface="Gotham Medium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11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En construcción (30%)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4570513"/>
                  </a:ext>
                </a:extLst>
              </a:tr>
              <a:tr h="65091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otham Medium"/>
                        </a:rPr>
                        <a:t>LÍNEA 4 METRO SAO PAULO</a:t>
                      </a:r>
                      <a:r>
                        <a:rPr lang="es-ES" sz="2000" baseline="30000" dirty="0">
                          <a:latin typeface="Gotham Medium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10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En servicio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53967"/>
                  </a:ext>
                </a:extLst>
              </a:tr>
              <a:tr h="65091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otham Medium"/>
                        </a:rPr>
                        <a:t>LÍNEA 1 METRO BOGOTA</a:t>
                      </a:r>
                      <a:r>
                        <a:rPr lang="es-ES" sz="2000" baseline="30000" dirty="0">
                          <a:latin typeface="Gotham Medium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7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Gotham Medium"/>
                        </a:rPr>
                        <a:t>En diseño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113172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813A979-E08B-4EAE-BDF8-95EA827946D8}"/>
              </a:ext>
            </a:extLst>
          </p:cNvPr>
          <p:cNvSpPr txBox="1"/>
          <p:nvPr/>
        </p:nvSpPr>
        <p:spPr>
          <a:xfrm>
            <a:off x="1414129" y="5115781"/>
            <a:ext cx="904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300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1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 Diario “El Siglo”. </a:t>
            </a:r>
          </a:p>
          <a:p>
            <a:r>
              <a:rPr lang="es-ES" baseline="300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2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 Página web PROINVERSION (Agencia de promoción de la Inversión privada. Perú.</a:t>
            </a:r>
          </a:p>
          <a:p>
            <a:r>
              <a:rPr lang="es-ES" baseline="300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3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 Banco Mundial.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PPPs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 y el caso de la línea 4 del Metro de Sao Paulo. </a:t>
            </a:r>
          </a:p>
          <a:p>
            <a:r>
              <a:rPr lang="es-ES" baseline="300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4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 Metro de Bogotá. Presentación en ALAMYS</a:t>
            </a:r>
          </a:p>
        </p:txBody>
      </p:sp>
    </p:spTree>
    <p:extLst>
      <p:ext uri="{BB962C8B-B14F-4D97-AF65-F5344CB8AC3E}">
        <p14:creationId xmlns:p14="http://schemas.microsoft.com/office/powerpoint/2010/main" val="92378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61788" y="273808"/>
            <a:ext cx="4597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ESTADO DE AVANCE PLMQ</a:t>
            </a:r>
            <a:endParaRPr lang="es-ES" sz="3600" dirty="0">
              <a:solidFill>
                <a:srgbClr val="FF0000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4FA75306-97FC-4E24-B439-F58EC7F3B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4882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03B0CC7-3FEC-4204-AD78-0D822BB8800C}"/>
              </a:ext>
            </a:extLst>
          </p:cNvPr>
          <p:cNvSpPr txBox="1"/>
          <p:nvPr/>
        </p:nvSpPr>
        <p:spPr>
          <a:xfrm>
            <a:off x="7643627" y="2038856"/>
            <a:ext cx="304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ea typeface="Gotham Medium" charset="0"/>
                <a:cs typeface="Gotham Medium" charset="0"/>
              </a:rPr>
              <a:t>Avance financiero: </a:t>
            </a:r>
            <a:r>
              <a:rPr lang="es-ES" sz="2000" b="1" dirty="0">
                <a:solidFill>
                  <a:srgbClr val="FF0000"/>
                </a:solidFill>
                <a:ea typeface="Gotham Medium" charset="0"/>
                <a:cs typeface="Gotham Medium" charset="0"/>
              </a:rPr>
              <a:t>92,84%</a:t>
            </a:r>
          </a:p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Avance físico: </a:t>
            </a:r>
            <a:r>
              <a:rPr lang="es-ES" sz="2000" b="1" dirty="0">
                <a:solidFill>
                  <a:srgbClr val="FF0000"/>
                </a:solidFill>
              </a:rPr>
              <a:t>95,13%</a:t>
            </a:r>
          </a:p>
        </p:txBody>
      </p:sp>
    </p:spTree>
    <p:extLst>
      <p:ext uri="{BB962C8B-B14F-4D97-AF65-F5344CB8AC3E}">
        <p14:creationId xmlns:p14="http://schemas.microsoft.com/office/powerpoint/2010/main" val="315994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6D8C543-3DE4-42B8-BB6C-2AEC1AF4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15" y="1390342"/>
            <a:ext cx="9335579" cy="32548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3089236" y="317292"/>
            <a:ext cx="271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REFERENCIAS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56D55AD-7C74-46AE-B858-D85604CA2D57}"/>
              </a:ext>
            </a:extLst>
          </p:cNvPr>
          <p:cNvSpPr txBox="1"/>
          <p:nvPr/>
        </p:nvSpPr>
        <p:spPr>
          <a:xfrm>
            <a:off x="1419406" y="4861367"/>
            <a:ext cx="935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“</a:t>
            </a:r>
            <a:r>
              <a:rPr lang="es-ES" sz="1400" b="1" dirty="0" err="1"/>
              <a:t>Cost</a:t>
            </a:r>
            <a:r>
              <a:rPr lang="es-ES" sz="1400" b="1" dirty="0"/>
              <a:t> </a:t>
            </a:r>
            <a:r>
              <a:rPr lang="es-ES" sz="1400" b="1" dirty="0" err="1"/>
              <a:t>overrruns</a:t>
            </a:r>
            <a:r>
              <a:rPr lang="es-ES" sz="1400" b="1" dirty="0"/>
              <a:t> and </a:t>
            </a:r>
            <a:r>
              <a:rPr lang="es-ES" sz="1400" b="1" dirty="0" err="1"/>
              <a:t>demand</a:t>
            </a:r>
            <a:r>
              <a:rPr lang="es-ES" sz="1400" b="1" dirty="0"/>
              <a:t> </a:t>
            </a:r>
            <a:r>
              <a:rPr lang="es-ES" sz="1400" b="1" dirty="0" err="1"/>
              <a:t>shortfalls</a:t>
            </a:r>
            <a:r>
              <a:rPr lang="es-ES" sz="1400" b="1" dirty="0"/>
              <a:t> in </a:t>
            </a:r>
            <a:r>
              <a:rPr lang="es-ES" sz="1400" b="1" dirty="0" err="1"/>
              <a:t>urban</a:t>
            </a:r>
            <a:r>
              <a:rPr lang="es-ES" sz="1400" b="1" dirty="0"/>
              <a:t> rail and </a:t>
            </a:r>
            <a:r>
              <a:rPr lang="es-ES" sz="1400" b="1" dirty="0" err="1"/>
              <a:t>other</a:t>
            </a:r>
            <a:r>
              <a:rPr lang="es-ES" sz="1400" b="1" dirty="0"/>
              <a:t> </a:t>
            </a:r>
            <a:r>
              <a:rPr lang="es-ES" sz="1400" b="1" dirty="0" err="1"/>
              <a:t>infrastructure</a:t>
            </a:r>
            <a:r>
              <a:rPr lang="es-ES" sz="1400" b="1" dirty="0"/>
              <a:t>”. </a:t>
            </a:r>
            <a:r>
              <a:rPr lang="es-ES" sz="1400" dirty="0" err="1"/>
              <a:t>Bent</a:t>
            </a:r>
            <a:r>
              <a:rPr lang="es-ES" sz="1400" dirty="0"/>
              <a:t> </a:t>
            </a:r>
            <a:r>
              <a:rPr lang="es-ES" sz="1400" dirty="0" err="1"/>
              <a:t>Flyvbjerg</a:t>
            </a:r>
            <a:r>
              <a:rPr lang="es-ES" sz="1400" dirty="0"/>
              <a:t>. </a:t>
            </a:r>
            <a:r>
              <a:rPr lang="es-ES" sz="1400" dirty="0" err="1"/>
              <a:t>Transportation</a:t>
            </a:r>
            <a:r>
              <a:rPr lang="es-ES" sz="1400" dirty="0"/>
              <a:t> </a:t>
            </a:r>
            <a:r>
              <a:rPr lang="es-ES" sz="1400" dirty="0" err="1"/>
              <a:t>planning</a:t>
            </a:r>
            <a:r>
              <a:rPr lang="es-ES" sz="1400" dirty="0"/>
              <a:t> and </a:t>
            </a:r>
            <a:r>
              <a:rPr lang="es-ES" sz="1400" dirty="0" err="1"/>
              <a:t>technology</a:t>
            </a:r>
            <a:r>
              <a:rPr lang="es-ES" sz="1400" dirty="0"/>
              <a:t>. Vol. 30, no.1, </a:t>
            </a:r>
            <a:r>
              <a:rPr lang="es-ES" sz="1400" dirty="0" err="1"/>
              <a:t>February</a:t>
            </a:r>
            <a:r>
              <a:rPr lang="es-ES" sz="1400" dirty="0"/>
              <a:t> 2007, </a:t>
            </a:r>
            <a:r>
              <a:rPr lang="es-ES" sz="1400" dirty="0" err="1"/>
              <a:t>pp</a:t>
            </a:r>
            <a:r>
              <a:rPr lang="es-ES" sz="1400" dirty="0"/>
              <a:t> 9-30.</a:t>
            </a:r>
          </a:p>
        </p:txBody>
      </p:sp>
    </p:spTree>
    <p:extLst>
      <p:ext uri="{BB962C8B-B14F-4D97-AF65-F5344CB8AC3E}">
        <p14:creationId xmlns:p14="http://schemas.microsoft.com/office/powerpoint/2010/main" val="273116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3089236" y="317292"/>
            <a:ext cx="271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REFERENCIAS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56D55AD-7C74-46AE-B858-D85604CA2D57}"/>
              </a:ext>
            </a:extLst>
          </p:cNvPr>
          <p:cNvSpPr txBox="1"/>
          <p:nvPr/>
        </p:nvSpPr>
        <p:spPr>
          <a:xfrm>
            <a:off x="1419406" y="4861367"/>
            <a:ext cx="935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“</a:t>
            </a:r>
            <a:r>
              <a:rPr lang="es-ES" sz="1400" b="1" dirty="0" err="1"/>
              <a:t>Cost</a:t>
            </a:r>
            <a:r>
              <a:rPr lang="es-ES" sz="1400" b="1" dirty="0"/>
              <a:t> </a:t>
            </a:r>
            <a:r>
              <a:rPr lang="es-ES" sz="1400" b="1" dirty="0" err="1"/>
              <a:t>overrruns</a:t>
            </a:r>
            <a:r>
              <a:rPr lang="es-ES" sz="1400" b="1" dirty="0"/>
              <a:t> and </a:t>
            </a:r>
            <a:r>
              <a:rPr lang="es-ES" sz="1400" b="1" dirty="0" err="1"/>
              <a:t>demand</a:t>
            </a:r>
            <a:r>
              <a:rPr lang="es-ES" sz="1400" b="1" dirty="0"/>
              <a:t> </a:t>
            </a:r>
            <a:r>
              <a:rPr lang="es-ES" sz="1400" b="1" dirty="0" err="1"/>
              <a:t>shortfalls</a:t>
            </a:r>
            <a:r>
              <a:rPr lang="es-ES" sz="1400" b="1" dirty="0"/>
              <a:t> in </a:t>
            </a:r>
            <a:r>
              <a:rPr lang="es-ES" sz="1400" b="1" dirty="0" err="1"/>
              <a:t>urban</a:t>
            </a:r>
            <a:r>
              <a:rPr lang="es-ES" sz="1400" b="1" dirty="0"/>
              <a:t> rail and </a:t>
            </a:r>
            <a:r>
              <a:rPr lang="es-ES" sz="1400" b="1" dirty="0" err="1"/>
              <a:t>other</a:t>
            </a:r>
            <a:r>
              <a:rPr lang="es-ES" sz="1400" b="1" dirty="0"/>
              <a:t> </a:t>
            </a:r>
            <a:r>
              <a:rPr lang="es-ES" sz="1400" b="1" dirty="0" err="1"/>
              <a:t>infrastructure</a:t>
            </a:r>
            <a:r>
              <a:rPr lang="es-ES" sz="1400" b="1" dirty="0"/>
              <a:t>”. </a:t>
            </a:r>
            <a:r>
              <a:rPr lang="es-ES" sz="1400" dirty="0" err="1"/>
              <a:t>Bent</a:t>
            </a:r>
            <a:r>
              <a:rPr lang="es-ES" sz="1400" dirty="0"/>
              <a:t> </a:t>
            </a:r>
            <a:r>
              <a:rPr lang="es-ES" sz="1400" dirty="0" err="1"/>
              <a:t>Flyvbjerg</a:t>
            </a:r>
            <a:r>
              <a:rPr lang="es-ES" sz="1400" dirty="0"/>
              <a:t>. </a:t>
            </a:r>
            <a:r>
              <a:rPr lang="es-ES" sz="1400" dirty="0" err="1"/>
              <a:t>Transportation</a:t>
            </a:r>
            <a:r>
              <a:rPr lang="es-ES" sz="1400" dirty="0"/>
              <a:t> </a:t>
            </a:r>
            <a:r>
              <a:rPr lang="es-ES" sz="1400" dirty="0" err="1"/>
              <a:t>planning</a:t>
            </a:r>
            <a:r>
              <a:rPr lang="es-ES" sz="1400" dirty="0"/>
              <a:t> and </a:t>
            </a:r>
            <a:r>
              <a:rPr lang="es-ES" sz="1400" dirty="0" err="1"/>
              <a:t>technology</a:t>
            </a:r>
            <a:r>
              <a:rPr lang="es-ES" sz="1400" dirty="0"/>
              <a:t>. Vol. 30, no.1, </a:t>
            </a:r>
            <a:r>
              <a:rPr lang="es-ES" sz="1400" dirty="0" err="1"/>
              <a:t>February</a:t>
            </a:r>
            <a:r>
              <a:rPr lang="es-ES" sz="1400" dirty="0"/>
              <a:t> 2007, </a:t>
            </a:r>
            <a:r>
              <a:rPr lang="es-ES" sz="1400" dirty="0" err="1"/>
              <a:t>pp</a:t>
            </a:r>
            <a:r>
              <a:rPr lang="es-ES" sz="1400" dirty="0"/>
              <a:t> 9-30.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32653E6-6B03-43B0-BDA3-F63E6FA9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62" y="1017878"/>
            <a:ext cx="9539876" cy="37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2062886" y="272386"/>
            <a:ext cx="806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ASPECTOS JURÍDICOS</a:t>
            </a:r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xmlns="" id="{68087AD6-9C02-45FC-B7FA-C5AEA8000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01030"/>
              </p:ext>
            </p:extLst>
          </p:nvPr>
        </p:nvGraphicFramePr>
        <p:xfrm>
          <a:off x="1847652" y="1129547"/>
          <a:ext cx="814190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102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2062886" y="272386"/>
            <a:ext cx="806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ASPECTOS JURÍDICOS</a:t>
            </a:r>
          </a:p>
        </p:txBody>
      </p:sp>
      <p:graphicFrame>
        <p:nvGraphicFramePr>
          <p:cNvPr id="5" name="4 Marcador de contenido">
            <a:extLst>
              <a:ext uri="{FF2B5EF4-FFF2-40B4-BE49-F238E27FC236}">
                <a16:creationId xmlns:a16="http://schemas.microsoft.com/office/drawing/2014/main" xmlns="" id="{0331BC57-D2A9-4FF5-B0D1-A78535C5C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122160"/>
              </p:ext>
            </p:extLst>
          </p:nvPr>
        </p:nvGraphicFramePr>
        <p:xfrm>
          <a:off x="1627173" y="1259917"/>
          <a:ext cx="8501941" cy="491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5 CuadroTexto">
            <a:extLst>
              <a:ext uri="{FF2B5EF4-FFF2-40B4-BE49-F238E27FC236}">
                <a16:creationId xmlns:a16="http://schemas.microsoft.com/office/drawing/2014/main" xmlns="" id="{5C9A3B87-8992-4FED-B8CF-A1B5F9ED3426}"/>
              </a:ext>
            </a:extLst>
          </p:cNvPr>
          <p:cNvSpPr txBox="1"/>
          <p:nvPr/>
        </p:nvSpPr>
        <p:spPr>
          <a:xfrm>
            <a:off x="2131229" y="988315"/>
            <a:ext cx="764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ATRIBUCIONES DE LA ADMINISTRACIÓN GENERAL MDMQ- Resolución No. A 008 de 29 de mayo del 2019, Art. 8.</a:t>
            </a:r>
          </a:p>
        </p:txBody>
      </p:sp>
    </p:spTree>
    <p:extLst>
      <p:ext uri="{BB962C8B-B14F-4D97-AF65-F5344CB8AC3E}">
        <p14:creationId xmlns:p14="http://schemas.microsoft.com/office/powerpoint/2010/main" val="287155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2062886" y="238420"/>
            <a:ext cx="806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</a:rPr>
              <a:t>SOCIALIZACIÓN DE REQUERIMIENTO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883255B-3221-4E96-A6D5-1CA4E8E58BF9}"/>
              </a:ext>
            </a:extLst>
          </p:cNvPr>
          <p:cNvSpPr txBox="1"/>
          <p:nvPr/>
        </p:nvSpPr>
        <p:spPr>
          <a:xfrm>
            <a:off x="1289153" y="1358607"/>
            <a:ext cx="94288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Reuniones desde Nov/2019: Administración General, DMF, MEF y Bancos.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Oficio No. EPMMQ-GG-2020-0385 del 29/jul/2020, se solicitó a la Administración General su gestión ante MEF y Bancos.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Oficio No. EPMMQ-GG-2020-0430 del 17/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ago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/2020, se reitera solicitud a la Administración General ante MEF y Bancos.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accent5">
                  <a:lumMod val="50000"/>
                </a:schemeClr>
              </a:solidFill>
              <a:latin typeface="Gotham Medium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Se solicita Certificación Presupuestaria por USD 39,00 millones.</a:t>
            </a:r>
          </a:p>
        </p:txBody>
      </p:sp>
    </p:spTree>
    <p:extLst>
      <p:ext uri="{BB962C8B-B14F-4D97-AF65-F5344CB8AC3E}">
        <p14:creationId xmlns:p14="http://schemas.microsoft.com/office/powerpoint/2010/main" val="2294491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2062886" y="272386"/>
            <a:ext cx="806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ACCIONES A SEGUIR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07A0A17-EB04-44FE-9CB8-00F4D039A5FF}"/>
              </a:ext>
            </a:extLst>
          </p:cNvPr>
          <p:cNvSpPr txBox="1"/>
          <p:nvPr/>
        </p:nvSpPr>
        <p:spPr>
          <a:xfrm>
            <a:off x="846881" y="775875"/>
            <a:ext cx="10498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285750" indent="-285750" algn="just">
              <a:buFont typeface="Arial" panose="020B0604020202020204" pitchFamily="34" charset="0"/>
              <a:buChar char="•"/>
              <a:defRPr sz="2800">
                <a:solidFill>
                  <a:schemeClr val="accent5">
                    <a:lumMod val="50000"/>
                  </a:schemeClr>
                </a:solidFill>
                <a:latin typeface="Gotham Medium" charset="0"/>
              </a:defRPr>
            </a:lvl1pPr>
          </a:lstStyle>
          <a:p>
            <a:r>
              <a:rPr lang="es-ES" dirty="0"/>
              <a:t>El proyecto está en el Presupuesto del Municipio de Quito.</a:t>
            </a:r>
          </a:p>
          <a:p>
            <a:r>
              <a:rPr lang="es-ES" dirty="0"/>
              <a:t>La Administración General identifica fuentes de financiamiento.</a:t>
            </a:r>
          </a:p>
          <a:p>
            <a:r>
              <a:rPr lang="es-ES" dirty="0"/>
              <a:t>La Administración General gestiona ante MEF y Bancos de requerirse fondos externos (si aplica).</a:t>
            </a:r>
          </a:p>
          <a:p>
            <a:r>
              <a:rPr lang="es-ES" dirty="0"/>
              <a:t>La Administración General con apoyo de la EPMMQ presenta ante Comisión de Presupuesto.</a:t>
            </a:r>
          </a:p>
          <a:p>
            <a:r>
              <a:rPr lang="es-ES" dirty="0"/>
              <a:t>La Administración General con apoyo de la EPMMQ presenta ante Concejo.</a:t>
            </a:r>
          </a:p>
          <a:p>
            <a:r>
              <a:rPr lang="es-ES" dirty="0"/>
              <a:t>La Dirección Metropolitana Financiera genera certificación presupuestaría.</a:t>
            </a:r>
          </a:p>
        </p:txBody>
      </p:sp>
    </p:spTree>
    <p:extLst>
      <p:ext uri="{BB962C8B-B14F-4D97-AF65-F5344CB8AC3E}">
        <p14:creationId xmlns:p14="http://schemas.microsoft.com/office/powerpoint/2010/main" val="53080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2062886" y="272386"/>
            <a:ext cx="806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ALTERNATIVA DE FINANCIAMIENTO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A39E2D6-026B-4F4A-8F81-69D774D2FEA4}"/>
              </a:ext>
            </a:extLst>
          </p:cNvPr>
          <p:cNvSpPr txBox="1"/>
          <p:nvPr/>
        </p:nvSpPr>
        <p:spPr>
          <a:xfrm>
            <a:off x="1339755" y="1129547"/>
            <a:ext cx="8424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Financiado por recursos propios del MDMQ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Evaluación de capacidad financiera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Presentación ante comisión de presupuesto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Aprobación del Concejo por incremento de costo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Certificación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2926413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D34968-CAE1-48A3-92FC-E301E8B980DD}"/>
              </a:ext>
            </a:extLst>
          </p:cNvPr>
          <p:cNvSpPr/>
          <p:nvPr/>
        </p:nvSpPr>
        <p:spPr>
          <a:xfrm>
            <a:off x="2062886" y="272386"/>
            <a:ext cx="806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ALTERNATIVA DE FINANCIAMIENTO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A95C-3B5C-4BED-8F4C-9ADB4506971B}"/>
              </a:ext>
            </a:extLst>
          </p:cNvPr>
          <p:cNvSpPr txBox="1"/>
          <p:nvPr/>
        </p:nvSpPr>
        <p:spPr>
          <a:xfrm>
            <a:off x="1351329" y="775875"/>
            <a:ext cx="92174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Financiado por organismos multilaterales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Evaluación de capacidad de endeudamiento del MDMQ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Evaluación crediticia de organismos multilaterales al proyecto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Acuerdo con organismos multilaterales de cierre financiero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Resolución de brecha financiera del MEF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Cierre financiero con fuentes de financiamiento y condiciones de créditos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Presentación ante comisión de presupuesto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Aprobación del Concejo por incremento de costo y autorización de endeudamiento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Gotham Medium"/>
              </a:rPr>
              <a:t>Certificación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1452323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31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C20E376-EE11-476F-AA68-3E6E7539A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75645"/>
              </p:ext>
            </p:extLst>
          </p:nvPr>
        </p:nvGraphicFramePr>
        <p:xfrm>
          <a:off x="893135" y="836626"/>
          <a:ext cx="1011963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098">
                  <a:extLst>
                    <a:ext uri="{9D8B030D-6E8A-4147-A177-3AD203B41FA5}">
                      <a16:colId xmlns:a16="http://schemas.microsoft.com/office/drawing/2014/main" xmlns="" val="613023828"/>
                    </a:ext>
                  </a:extLst>
                </a:gridCol>
                <a:gridCol w="3455581">
                  <a:extLst>
                    <a:ext uri="{9D8B030D-6E8A-4147-A177-3AD203B41FA5}">
                      <a16:colId xmlns:a16="http://schemas.microsoft.com/office/drawing/2014/main" xmlns="" val="1911945474"/>
                    </a:ext>
                  </a:extLst>
                </a:gridCol>
                <a:gridCol w="3721395">
                  <a:extLst>
                    <a:ext uri="{9D8B030D-6E8A-4147-A177-3AD203B41FA5}">
                      <a16:colId xmlns:a16="http://schemas.microsoft.com/office/drawing/2014/main" xmlns="" val="280723354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xmlns="" val="1989474920"/>
                    </a:ext>
                  </a:extLst>
                </a:gridCol>
                <a:gridCol w="1145758">
                  <a:extLst>
                    <a:ext uri="{9D8B030D-6E8A-4147-A177-3AD203B41FA5}">
                      <a16:colId xmlns:a16="http://schemas.microsoft.com/office/drawing/2014/main" xmlns="" val="212088387"/>
                    </a:ext>
                  </a:extLst>
                </a:gridCol>
              </a:tblGrid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ID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CONCEPTO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MOTIVO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FECHA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COSTO (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Mill.USD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254671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Sobrecosto en la gestión de tierras de excavación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Accidente TROJE IV. Insuficiente capacidad de gestión en Bicentenario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35,26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1375175"/>
                  </a:ext>
                </a:extLst>
              </a:tr>
              <a:tr h="51462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Labores de reducción de la contaminación por hidrocarburos en el entorno de la estación de La Pradera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Presencia contaminantes (hidrocarburos) por encima de valores seguros para construcción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14,78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7772934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Cambio de diseño en la estación de Universidad 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Negativa a construcción prevista en predio 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8,31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0870305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Mejoras al sistema de protección contra incendios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Lo previsto en los diseños licitados se mejoró (automatización)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7,28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0971667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Cambio de diseño en la estación de Solanda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Mejora condiciones constructivas (paso bajo piscina, colector)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5,50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77233848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Obras de desvío y reposición de colector en el quebrada Río Grande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Colector situado en distinta posición a la prevista por planos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5,29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8768298"/>
                  </a:ext>
                </a:extLst>
              </a:tr>
              <a:tr h="51462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Acceso a la estación de San Francisco por el edificio patrimonial situado en la esquina de las calles Benalcázar y Sucre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Diseños de licitación optimizables. Estado del edificio distinto a lo previsto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4,74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195587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36B8676-FB3D-4D1F-B57E-753A0BEFA8FA}"/>
              </a:ext>
            </a:extLst>
          </p:cNvPr>
          <p:cNvSpPr txBox="1"/>
          <p:nvPr/>
        </p:nvSpPr>
        <p:spPr>
          <a:xfrm>
            <a:off x="1259174" y="6595672"/>
            <a:ext cx="23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ORDENAR POR MONTO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2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71766FAC-163E-4594-A04E-D37F36E35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05729"/>
              </p:ext>
            </p:extLst>
          </p:nvPr>
        </p:nvGraphicFramePr>
        <p:xfrm>
          <a:off x="893135" y="836626"/>
          <a:ext cx="10119637" cy="3456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098">
                  <a:extLst>
                    <a:ext uri="{9D8B030D-6E8A-4147-A177-3AD203B41FA5}">
                      <a16:colId xmlns:a16="http://schemas.microsoft.com/office/drawing/2014/main" xmlns="" val="613023828"/>
                    </a:ext>
                  </a:extLst>
                </a:gridCol>
                <a:gridCol w="3455581">
                  <a:extLst>
                    <a:ext uri="{9D8B030D-6E8A-4147-A177-3AD203B41FA5}">
                      <a16:colId xmlns:a16="http://schemas.microsoft.com/office/drawing/2014/main" xmlns="" val="1911945474"/>
                    </a:ext>
                  </a:extLst>
                </a:gridCol>
                <a:gridCol w="3721395">
                  <a:extLst>
                    <a:ext uri="{9D8B030D-6E8A-4147-A177-3AD203B41FA5}">
                      <a16:colId xmlns:a16="http://schemas.microsoft.com/office/drawing/2014/main" xmlns="" val="280723354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xmlns="" val="1989474920"/>
                    </a:ext>
                  </a:extLst>
                </a:gridCol>
                <a:gridCol w="1145758">
                  <a:extLst>
                    <a:ext uri="{9D8B030D-6E8A-4147-A177-3AD203B41FA5}">
                      <a16:colId xmlns:a16="http://schemas.microsoft.com/office/drawing/2014/main" xmlns="" val="212088387"/>
                    </a:ext>
                  </a:extLst>
                </a:gridCol>
              </a:tblGrid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ID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CONCEPTO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MOTIVO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FECHA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COSTO (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Mill.USD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254671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Problemas geotécnicos en PV13 y SE13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Capa </a:t>
                      </a:r>
                      <a:r>
                        <a:rPr lang="es-ES" sz="1400" dirty="0" err="1">
                          <a:latin typeface="+mj-lt"/>
                        </a:rPr>
                        <a:t>centimétrica</a:t>
                      </a:r>
                      <a:r>
                        <a:rPr lang="es-ES" sz="1400" dirty="0">
                          <a:latin typeface="+mj-lt"/>
                        </a:rPr>
                        <a:t> con agua que no se pudo identificar en los sondeos de caracterización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3,69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2570341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Acometidas de socorro en media tensión en las 15 estaciones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Puntos de conexión entregados por EEQ en media tensión (previsto en baja)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3,60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58074550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Equipamiento en estaciones de escaleras mecánicas adicionales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Demanda prevista de X estaciones en hora punta recomiendan equipamiento escaleras adicionales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3,06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0195278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Jets de ventilación en estaciones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Mejora de funcionamiento de ventilación en situación de emergencia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1,68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3424367"/>
                  </a:ext>
                </a:extLst>
              </a:tr>
              <a:tr h="3472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Obras de desvío y reposición del colector </a:t>
                      </a:r>
                      <a:r>
                        <a:rPr lang="es-ES" sz="1400" dirty="0" err="1">
                          <a:latin typeface="+mj-lt"/>
                        </a:rPr>
                        <a:t>Galte</a:t>
                      </a:r>
                      <a:endParaRPr lang="es-E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Colector situado en distinta posición a la prevista por planos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j-lt"/>
                        </a:rPr>
                        <a:t>1,44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8252076"/>
                  </a:ext>
                </a:extLst>
              </a:tr>
              <a:tr h="34728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+mj-lt"/>
                        </a:rPr>
                        <a:t>94,63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53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6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" y="12492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7215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GESTIÓN DE TIERRAS de EXCAVACION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02CDEC77-202B-40C7-8751-F67BDE52DBFD}"/>
              </a:ext>
            </a:extLst>
          </p:cNvPr>
          <p:cNvGrpSpPr/>
          <p:nvPr/>
        </p:nvGrpSpPr>
        <p:grpSpPr>
          <a:xfrm>
            <a:off x="2464829" y="867095"/>
            <a:ext cx="7262342" cy="5391596"/>
            <a:chOff x="2464829" y="867095"/>
            <a:chExt cx="7262342" cy="5391596"/>
          </a:xfrm>
        </p:grpSpPr>
        <p:pic>
          <p:nvPicPr>
            <p:cNvPr id="13" name="Imagen 12" descr="Imagen que contiene árbol&#10;&#10;Descripción generada automáticamente">
              <a:extLst>
                <a:ext uri="{FF2B5EF4-FFF2-40B4-BE49-F238E27FC236}">
                  <a16:creationId xmlns:a16="http://schemas.microsoft.com/office/drawing/2014/main" xmlns="" id="{26E8CAC7-C518-47FD-AFB1-632979341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1" r="12674"/>
            <a:stretch/>
          </p:blipFill>
          <p:spPr>
            <a:xfrm>
              <a:off x="2464829" y="867095"/>
              <a:ext cx="7262342" cy="5391596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81756407-A736-4952-AF4C-06F156F44DF0}"/>
                </a:ext>
              </a:extLst>
            </p:cNvPr>
            <p:cNvSpPr/>
            <p:nvPr/>
          </p:nvSpPr>
          <p:spPr>
            <a:xfrm>
              <a:off x="4676172" y="1655180"/>
              <a:ext cx="1145894" cy="1967696"/>
            </a:xfrm>
            <a:prstGeom prst="rect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D1617321-7C6F-48EE-B54A-7E0E9C40F150}"/>
                </a:ext>
              </a:extLst>
            </p:cNvPr>
            <p:cNvSpPr/>
            <p:nvPr/>
          </p:nvSpPr>
          <p:spPr>
            <a:xfrm>
              <a:off x="3554341" y="3506123"/>
              <a:ext cx="1390637" cy="1967696"/>
            </a:xfrm>
            <a:prstGeom prst="rect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xmlns="" id="{3474C828-C877-46BD-874D-14308439AC4E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5249119" y="1299411"/>
              <a:ext cx="104934" cy="35576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xmlns="" id="{D49E3622-E974-418F-A9BA-2208ECD04BD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4249660" y="5473819"/>
              <a:ext cx="426512" cy="61416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: angular 21">
              <a:extLst>
                <a:ext uri="{FF2B5EF4-FFF2-40B4-BE49-F238E27FC236}">
                  <a16:creationId xmlns:a16="http://schemas.microsoft.com/office/drawing/2014/main" xmlns="" id="{40D37B54-E6D5-4AB1-90DB-B2E437226A36}"/>
                </a:ext>
              </a:extLst>
            </p:cNvPr>
            <p:cNvCxnSpPr>
              <a:cxnSpLocks/>
            </p:cNvCxnSpPr>
            <p:nvPr/>
          </p:nvCxnSpPr>
          <p:spPr>
            <a:xfrm>
              <a:off x="5822066" y="3173104"/>
              <a:ext cx="3394123" cy="785285"/>
            </a:xfrm>
            <a:prstGeom prst="bentConnector3">
              <a:avLst>
                <a:gd name="adj1" fmla="val 100263"/>
              </a:avLst>
            </a:prstGeom>
            <a:ln w="38100">
              <a:solidFill>
                <a:srgbClr val="FFC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: angular 22">
              <a:extLst>
                <a:ext uri="{FF2B5EF4-FFF2-40B4-BE49-F238E27FC236}">
                  <a16:creationId xmlns:a16="http://schemas.microsoft.com/office/drawing/2014/main" xmlns="" id="{8F85A467-104E-4555-9ED8-CE72E3FA0E3E}"/>
                </a:ext>
              </a:extLst>
            </p:cNvPr>
            <p:cNvCxnSpPr>
              <a:stCxn id="19" idx="3"/>
            </p:cNvCxnSpPr>
            <p:nvPr/>
          </p:nvCxnSpPr>
          <p:spPr>
            <a:xfrm flipV="1">
              <a:off x="4944978" y="4259179"/>
              <a:ext cx="4259180" cy="230792"/>
            </a:xfrm>
            <a:prstGeom prst="bentConnector3">
              <a:avLst>
                <a:gd name="adj1" fmla="val 100148"/>
              </a:avLst>
            </a:prstGeom>
            <a:ln w="38100">
              <a:solidFill>
                <a:srgbClr val="FFC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61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7215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GESTIÓN DE TIERRAS de EXCAVACION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364BB06-9C81-4CFE-BBF2-35BEC7565057}"/>
              </a:ext>
            </a:extLst>
          </p:cNvPr>
          <p:cNvSpPr/>
          <p:nvPr/>
        </p:nvSpPr>
        <p:spPr>
          <a:xfrm>
            <a:off x="965326" y="1609954"/>
            <a:ext cx="10146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Cantidad total de tierras extraídas: </a:t>
            </a:r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ea typeface="Gotham Medium" charset="0"/>
                <a:cs typeface="Calibri" panose="020F0502020204030204" pitchFamily="34" charset="0"/>
              </a:rPr>
              <a:t>~ 3.000.000 m3</a:t>
            </a:r>
            <a:endParaRPr lang="es-ES" sz="2800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endParaRPr lang="es-ES" sz="2800" dirty="0">
              <a:solidFill>
                <a:schemeClr val="accent5">
                  <a:lumMod val="50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</a:rPr>
              <a:t>Incremento de la distancia de transporte: </a:t>
            </a:r>
            <a:r>
              <a:rPr lang="es-ES" sz="2800" b="1" dirty="0">
                <a:solidFill>
                  <a:srgbClr val="FF0000"/>
                </a:solidFill>
                <a:latin typeface="Gotham Medium" charset="0"/>
              </a:rPr>
              <a:t>30 km</a:t>
            </a:r>
          </a:p>
          <a:p>
            <a:endParaRPr lang="es-ES" sz="2800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Rubros implicados: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Transporte y vertido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Canon de vertido vs Gestión vertedero</a:t>
            </a:r>
            <a:endParaRPr lang="es-EC" sz="2800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3866AD4-FC82-4EAC-A6E2-DDD19D7B241E}"/>
              </a:ext>
            </a:extLst>
          </p:cNvPr>
          <p:cNvSpPr txBox="1"/>
          <p:nvPr/>
        </p:nvSpPr>
        <p:spPr>
          <a:xfrm>
            <a:off x="2900029" y="4847936"/>
            <a:ext cx="60977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800" b="1" dirty="0">
              <a:solidFill>
                <a:srgbClr val="FF0000"/>
              </a:solidFill>
              <a:latin typeface="Calibri" panose="020F0502020204030204" pitchFamily="34" charset="0"/>
              <a:ea typeface="Gotham Medium" charset="0"/>
              <a:cs typeface="Calibri" panose="020F0502020204030204" pitchFamily="34" charset="0"/>
            </a:endParaRPr>
          </a:p>
          <a:p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MONTO ADICIONAL: 35,26 </a:t>
            </a:r>
            <a:r>
              <a:rPr lang="es-E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Mill.USD</a:t>
            </a:r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2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7215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GESTIÓN DE TIERRAS de EXCAVACION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01B6D3F-D955-4AD1-9F3D-F2CF26E9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08" y="1295649"/>
            <a:ext cx="5383311" cy="40261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DF98CF0-ECD9-493E-AD76-32AA800D5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5648"/>
            <a:ext cx="5376891" cy="40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5954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HIDROCARBUROS LA PRADERA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161BEF2-0D71-4984-BCD3-1E2EE867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41" y="867292"/>
            <a:ext cx="7695402" cy="5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1606" y="220961"/>
            <a:ext cx="5954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HIDROCARBUROS LA PRADERA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7532236-0B2C-4E0C-BF01-8621327DCFEF}"/>
              </a:ext>
            </a:extLst>
          </p:cNvPr>
          <p:cNvSpPr/>
          <p:nvPr/>
        </p:nvSpPr>
        <p:spPr>
          <a:xfrm>
            <a:off x="965326" y="908203"/>
            <a:ext cx="10146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Confinamiento del área de trabajo (Metro)</a:t>
            </a:r>
          </a:p>
          <a:p>
            <a:endParaRPr lang="es-ES" sz="2800" b="1" dirty="0">
              <a:solidFill>
                <a:srgbClr val="FF0000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2050" name="Imagen 3">
            <a:extLst>
              <a:ext uri="{FF2B5EF4-FFF2-40B4-BE49-F238E27FC236}">
                <a16:creationId xmlns:a16="http://schemas.microsoft.com/office/drawing/2014/main" xmlns="" id="{16DC11E9-8B3D-4C4C-AE52-7CDA1F59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9520" r="5466" b="27760"/>
          <a:stretch>
            <a:fillRect/>
          </a:stretch>
        </p:blipFill>
        <p:spPr bwMode="auto">
          <a:xfrm>
            <a:off x="1326988" y="1516391"/>
            <a:ext cx="9423045" cy="32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4">
            <a:extLst>
              <a:ext uri="{FF2B5EF4-FFF2-40B4-BE49-F238E27FC236}">
                <a16:creationId xmlns:a16="http://schemas.microsoft.com/office/drawing/2014/main" xmlns="" id="{0BE4E281-2CE2-42EC-AB0C-3FBBE9EF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4" b="15747"/>
          <a:stretch>
            <a:fillRect/>
          </a:stretch>
        </p:blipFill>
        <p:spPr bwMode="auto">
          <a:xfrm>
            <a:off x="3710763" y="4421963"/>
            <a:ext cx="4343124" cy="18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DC30EA40-2CA6-492F-B582-9CBBAA497BCB}"/>
              </a:ext>
            </a:extLst>
          </p:cNvPr>
          <p:cNvSpPr/>
          <p:nvPr/>
        </p:nvSpPr>
        <p:spPr>
          <a:xfrm>
            <a:off x="4192329" y="3566264"/>
            <a:ext cx="733425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B4A1E1B7-C818-46E3-9536-08898EE5FF2D}"/>
              </a:ext>
            </a:extLst>
          </p:cNvPr>
          <p:cNvCxnSpPr/>
          <p:nvPr/>
        </p:nvCxnSpPr>
        <p:spPr>
          <a:xfrm>
            <a:off x="4554279" y="3937739"/>
            <a:ext cx="276225" cy="962025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4834562-3A29-4570-B72A-AB6E2F8D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99F202E-52F2-450C-A740-DE6820C9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354885EB-406F-42BB-ABD4-E7F9DA96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10025CF1-4957-4D60-ACE5-BA3630C1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714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6E181178711B49897DDFC8CC802FE8" ma:contentTypeVersion="10" ma:contentTypeDescription="Crear nuevo documento." ma:contentTypeScope="" ma:versionID="daba923d5293a8b7b4ca0e0fbfed3b83">
  <xsd:schema xmlns:xsd="http://www.w3.org/2001/XMLSchema" xmlns:xs="http://www.w3.org/2001/XMLSchema" xmlns:p="http://schemas.microsoft.com/office/2006/metadata/properties" xmlns:ns3="a5e4d3be-b3aa-4172-ac84-c7d7aa1f149d" targetNamespace="http://schemas.microsoft.com/office/2006/metadata/properties" ma:root="true" ma:fieldsID="89dff0a8031db982edea1782fa69e82f" ns3:_="">
    <xsd:import namespace="a5e4d3be-b3aa-4172-ac84-c7d7aa1f14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4d3be-b3aa-4172-ac84-c7d7aa1f1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5A325-F811-498B-8118-22D8B770E8A4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a5e4d3be-b3aa-4172-ac84-c7d7aa1f149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E43927-766E-4D8A-BC86-26DE49FC0D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92A48-FD3A-4401-A65D-17ADF9AA3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4d3be-b3aa-4172-ac84-c7d7aa1f1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1200</Words>
  <Application>Microsoft Office PowerPoint</Application>
  <PresentationFormat>Personalizado</PresentationFormat>
  <Paragraphs>203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ALBI PC</dc:creator>
  <cp:lastModifiedBy>Secretaria de Concejo</cp:lastModifiedBy>
  <cp:revision>411</cp:revision>
  <dcterms:created xsi:type="dcterms:W3CDTF">2020-04-07T14:51:29Z</dcterms:created>
  <dcterms:modified xsi:type="dcterms:W3CDTF">2020-09-03T21:42:34Z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0x0101002B6E181178711B49897DDFC8CC802FE8</vt:lpwstr>
  </property>
  <property fmtid="{D5CDD505-2E9C-101B-9397-08002B2CF9AE}" pid="3" name="NXPowerLiteLastOptimized">
    <vt:lpwstr>1750701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S9.0.1</vt:lpwstr>
  </property>
</Properties>
</file>