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16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17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18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88"/>
  </p:notesMasterIdLst>
  <p:sldIdLst>
    <p:sldId id="273" r:id="rId5"/>
    <p:sldId id="629" r:id="rId6"/>
    <p:sldId id="630" r:id="rId7"/>
    <p:sldId id="631" r:id="rId8"/>
    <p:sldId id="632" r:id="rId9"/>
    <p:sldId id="633" r:id="rId10"/>
    <p:sldId id="634" r:id="rId11"/>
    <p:sldId id="635" r:id="rId12"/>
    <p:sldId id="636" r:id="rId13"/>
    <p:sldId id="637" r:id="rId14"/>
    <p:sldId id="640" r:id="rId15"/>
    <p:sldId id="639" r:id="rId16"/>
    <p:sldId id="559" r:id="rId17"/>
    <p:sldId id="565" r:id="rId18"/>
    <p:sldId id="566" r:id="rId19"/>
    <p:sldId id="530" r:id="rId20"/>
    <p:sldId id="267" r:id="rId21"/>
    <p:sldId id="535" r:id="rId22"/>
    <p:sldId id="562" r:id="rId23"/>
    <p:sldId id="322" r:id="rId24"/>
    <p:sldId id="521" r:id="rId25"/>
    <p:sldId id="324" r:id="rId26"/>
    <p:sldId id="312" r:id="rId27"/>
    <p:sldId id="525" r:id="rId28"/>
    <p:sldId id="522" r:id="rId29"/>
    <p:sldId id="529" r:id="rId30"/>
    <p:sldId id="523" r:id="rId31"/>
    <p:sldId id="526" r:id="rId32"/>
    <p:sldId id="528" r:id="rId33"/>
    <p:sldId id="561" r:id="rId34"/>
    <p:sldId id="531" r:id="rId35"/>
    <p:sldId id="297" r:id="rId36"/>
    <p:sldId id="533" r:id="rId37"/>
    <p:sldId id="534" r:id="rId38"/>
    <p:sldId id="567" r:id="rId39"/>
    <p:sldId id="560" r:id="rId40"/>
    <p:sldId id="556" r:id="rId41"/>
    <p:sldId id="627" r:id="rId42"/>
    <p:sldId id="628" r:id="rId43"/>
    <p:sldId id="568" r:id="rId44"/>
    <p:sldId id="611" r:id="rId45"/>
    <p:sldId id="612" r:id="rId46"/>
    <p:sldId id="609" r:id="rId47"/>
    <p:sldId id="610" r:id="rId48"/>
    <p:sldId id="553" r:id="rId49"/>
    <p:sldId id="554" r:id="rId50"/>
    <p:sldId id="615" r:id="rId51"/>
    <p:sldId id="571" r:id="rId52"/>
    <p:sldId id="613" r:id="rId53"/>
    <p:sldId id="579" r:id="rId54"/>
    <p:sldId id="614" r:id="rId55"/>
    <p:sldId id="616" r:id="rId56"/>
    <p:sldId id="583" r:id="rId57"/>
    <p:sldId id="439" r:id="rId58"/>
    <p:sldId id="585" r:id="rId59"/>
    <p:sldId id="588" r:id="rId60"/>
    <p:sldId id="617" r:id="rId61"/>
    <p:sldId id="618" r:id="rId62"/>
    <p:sldId id="619" r:id="rId63"/>
    <p:sldId id="620" r:id="rId64"/>
    <p:sldId id="621" r:id="rId65"/>
    <p:sldId id="622" r:id="rId66"/>
    <p:sldId id="623" r:id="rId67"/>
    <p:sldId id="626" r:id="rId68"/>
    <p:sldId id="624" r:id="rId69"/>
    <p:sldId id="625" r:id="rId70"/>
    <p:sldId id="536" r:id="rId71"/>
    <p:sldId id="524" r:id="rId72"/>
    <p:sldId id="537" r:id="rId73"/>
    <p:sldId id="538" r:id="rId74"/>
    <p:sldId id="542" r:id="rId75"/>
    <p:sldId id="543" r:id="rId76"/>
    <p:sldId id="544" r:id="rId77"/>
    <p:sldId id="545" r:id="rId78"/>
    <p:sldId id="569" r:id="rId79"/>
    <p:sldId id="274" r:id="rId80"/>
    <p:sldId id="301" r:id="rId81"/>
    <p:sldId id="304" r:id="rId82"/>
    <p:sldId id="570" r:id="rId83"/>
    <p:sldId id="306" r:id="rId84"/>
    <p:sldId id="563" r:id="rId85"/>
    <p:sldId id="527" r:id="rId86"/>
    <p:sldId id="295" r:id="rId87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F53AC16-9E30-A936-72EA-3A6E05F79F3D}" v="1" dt="2020-07-28T04:05:51.96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67" autoAdjust="0"/>
    <p:restoredTop sz="95238"/>
  </p:normalViewPr>
  <p:slideViewPr>
    <p:cSldViewPr snapToGrid="0">
      <p:cViewPr varScale="1">
        <p:scale>
          <a:sx n="68" d="100"/>
          <a:sy n="68" d="100"/>
        </p:scale>
        <p:origin x="75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presProps" Target="presProps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90" Type="http://schemas.openxmlformats.org/officeDocument/2006/relationships/viewProps" Target="viewProps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tableStyles" Target="tableStyles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9F53AC16-9E30-A936-72EA-3A6E05F79F3D}"/>
    <pc:docChg chg="modSld">
      <pc:chgData name="" userId="" providerId="" clId="Web-{9F53AC16-9E30-A936-72EA-3A6E05F79F3D}" dt="2020-07-28T04:05:51.969" v="0" actId="1076"/>
      <pc:docMkLst>
        <pc:docMk/>
      </pc:docMkLst>
      <pc:sldChg chg="modSp">
        <pc:chgData name="" userId="" providerId="" clId="Web-{9F53AC16-9E30-A936-72EA-3A6E05F79F3D}" dt="2020-07-28T04:05:51.969" v="0" actId="1076"/>
        <pc:sldMkLst>
          <pc:docMk/>
          <pc:sldMk cId="1937477084" sldId="273"/>
        </pc:sldMkLst>
        <pc:picChg chg="mod">
          <ac:chgData name="" userId="" providerId="" clId="Web-{9F53AC16-9E30-A936-72EA-3A6E05F79F3D}" dt="2020-07-28T04:05:51.969" v="0" actId="1076"/>
          <ac:picMkLst>
            <pc:docMk/>
            <pc:sldMk cId="1937477084" sldId="273"/>
            <ac:picMk id="3" creationId="{00000000-0000-0000-0000-000000000000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hinostroza\Desktop\Demanda%20CC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Marcelo\OneDrive%20-%20MDMQ%20Direccio&#769;n%20Informa&#769;tica\SECRETARI&#769;A%20DE%20MOVILIDAD\2020\02.%20FEBRERO-2020\Plan%20de%20Reestructuracio&#769;n%20de%20Rutas\Datos%20TP%202020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Hoja4!$D$20</c:f>
              <c:strCache>
                <c:ptCount val="1"/>
                <c:pt idx="0">
                  <c:v>Pasajeros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Hoja4!$C$21:$C$39</c:f>
              <c:strCache>
                <c:ptCount val="19"/>
                <c:pt idx="0">
                  <c:v>05:00 - 06:00</c:v>
                </c:pt>
                <c:pt idx="1">
                  <c:v>06:00 - 07:00</c:v>
                </c:pt>
                <c:pt idx="2">
                  <c:v>07:00 - 08:00</c:v>
                </c:pt>
                <c:pt idx="3">
                  <c:v>08:00 - 09:00</c:v>
                </c:pt>
                <c:pt idx="4">
                  <c:v>09:00 - 10:00</c:v>
                </c:pt>
                <c:pt idx="5">
                  <c:v>10:00 - 11:00</c:v>
                </c:pt>
                <c:pt idx="6">
                  <c:v>11:00 - 12:00</c:v>
                </c:pt>
                <c:pt idx="7">
                  <c:v>12:00 - 13:00</c:v>
                </c:pt>
                <c:pt idx="8">
                  <c:v>13:00 - 14:00</c:v>
                </c:pt>
                <c:pt idx="9">
                  <c:v>14:00 - 15:00</c:v>
                </c:pt>
                <c:pt idx="10">
                  <c:v>15:00 - 16:00</c:v>
                </c:pt>
                <c:pt idx="11">
                  <c:v>16:00 - 17:00</c:v>
                </c:pt>
                <c:pt idx="12">
                  <c:v>17:00 - 18:00</c:v>
                </c:pt>
                <c:pt idx="13">
                  <c:v>18:00 - 19:00</c:v>
                </c:pt>
                <c:pt idx="14">
                  <c:v>19:00 - 20:00</c:v>
                </c:pt>
                <c:pt idx="15">
                  <c:v>20:00 - 21:00</c:v>
                </c:pt>
                <c:pt idx="16">
                  <c:v>21:00 - 22:00</c:v>
                </c:pt>
                <c:pt idx="17">
                  <c:v>22:00 - 23:00</c:v>
                </c:pt>
                <c:pt idx="18">
                  <c:v>23:00 - 24:00</c:v>
                </c:pt>
              </c:strCache>
            </c:strRef>
          </c:cat>
          <c:val>
            <c:numRef>
              <c:f>Hoja4!$D$21:$D$39</c:f>
              <c:numCache>
                <c:formatCode>#,##0</c:formatCode>
                <c:ptCount val="19"/>
                <c:pt idx="0">
                  <c:v>6346.6900000000005</c:v>
                </c:pt>
                <c:pt idx="1">
                  <c:v>57120.21</c:v>
                </c:pt>
                <c:pt idx="2">
                  <c:v>50773.520000000004</c:v>
                </c:pt>
                <c:pt idx="3">
                  <c:v>44426.83</c:v>
                </c:pt>
                <c:pt idx="4">
                  <c:v>31733.45</c:v>
                </c:pt>
                <c:pt idx="5">
                  <c:v>31733.45</c:v>
                </c:pt>
                <c:pt idx="6">
                  <c:v>31733.45</c:v>
                </c:pt>
                <c:pt idx="7">
                  <c:v>44426.83</c:v>
                </c:pt>
                <c:pt idx="8">
                  <c:v>44426.83</c:v>
                </c:pt>
                <c:pt idx="9">
                  <c:v>31733.45</c:v>
                </c:pt>
                <c:pt idx="10">
                  <c:v>31733.45</c:v>
                </c:pt>
                <c:pt idx="11">
                  <c:v>38080.14</c:v>
                </c:pt>
                <c:pt idx="12">
                  <c:v>44426.83</c:v>
                </c:pt>
                <c:pt idx="13">
                  <c:v>50773.520000000004</c:v>
                </c:pt>
                <c:pt idx="14">
                  <c:v>31733.45</c:v>
                </c:pt>
                <c:pt idx="15">
                  <c:v>31733.45</c:v>
                </c:pt>
                <c:pt idx="16">
                  <c:v>19040.07</c:v>
                </c:pt>
                <c:pt idx="17">
                  <c:v>6346.6900000000005</c:v>
                </c:pt>
                <c:pt idx="18">
                  <c:v>6346.6900000000005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E04-4291-8232-6BC11EBD14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39957552"/>
        <c:axId val="1139955472"/>
      </c:barChart>
      <c:lineChart>
        <c:grouping val="standard"/>
        <c:varyColors val="0"/>
        <c:ser>
          <c:idx val="1"/>
          <c:order val="1"/>
          <c:tx>
            <c:strRef>
              <c:f>Hoja4!$E$20</c:f>
              <c:strCache>
                <c:ptCount val="1"/>
                <c:pt idx="0">
                  <c:v>Porcentaje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Hoja4!$C$21:$C$39</c:f>
              <c:strCache>
                <c:ptCount val="19"/>
                <c:pt idx="0">
                  <c:v>05:00 - 06:00</c:v>
                </c:pt>
                <c:pt idx="1">
                  <c:v>06:00 - 07:00</c:v>
                </c:pt>
                <c:pt idx="2">
                  <c:v>07:00 - 08:00</c:v>
                </c:pt>
                <c:pt idx="3">
                  <c:v>08:00 - 09:00</c:v>
                </c:pt>
                <c:pt idx="4">
                  <c:v>09:00 - 10:00</c:v>
                </c:pt>
                <c:pt idx="5">
                  <c:v>10:00 - 11:00</c:v>
                </c:pt>
                <c:pt idx="6">
                  <c:v>11:00 - 12:00</c:v>
                </c:pt>
                <c:pt idx="7">
                  <c:v>12:00 - 13:00</c:v>
                </c:pt>
                <c:pt idx="8">
                  <c:v>13:00 - 14:00</c:v>
                </c:pt>
                <c:pt idx="9">
                  <c:v>14:00 - 15:00</c:v>
                </c:pt>
                <c:pt idx="10">
                  <c:v>15:00 - 16:00</c:v>
                </c:pt>
                <c:pt idx="11">
                  <c:v>16:00 - 17:00</c:v>
                </c:pt>
                <c:pt idx="12">
                  <c:v>17:00 - 18:00</c:v>
                </c:pt>
                <c:pt idx="13">
                  <c:v>18:00 - 19:00</c:v>
                </c:pt>
                <c:pt idx="14">
                  <c:v>19:00 - 20:00</c:v>
                </c:pt>
                <c:pt idx="15">
                  <c:v>20:00 - 21:00</c:v>
                </c:pt>
                <c:pt idx="16">
                  <c:v>21:00 - 22:00</c:v>
                </c:pt>
                <c:pt idx="17">
                  <c:v>22:00 - 23:00</c:v>
                </c:pt>
                <c:pt idx="18">
                  <c:v>23:00 - 24:00</c:v>
                </c:pt>
              </c:strCache>
            </c:strRef>
          </c:cat>
          <c:val>
            <c:numRef>
              <c:f>Hoja4!$E$21:$E$39</c:f>
              <c:numCache>
                <c:formatCode>0%</c:formatCode>
                <c:ptCount val="19"/>
                <c:pt idx="0">
                  <c:v>0.01</c:v>
                </c:pt>
                <c:pt idx="1">
                  <c:v>0.09</c:v>
                </c:pt>
                <c:pt idx="2">
                  <c:v>0.08</c:v>
                </c:pt>
                <c:pt idx="3">
                  <c:v>7.0000000000000007E-2</c:v>
                </c:pt>
                <c:pt idx="4">
                  <c:v>0.05</c:v>
                </c:pt>
                <c:pt idx="5">
                  <c:v>0.05</c:v>
                </c:pt>
                <c:pt idx="6">
                  <c:v>0.05</c:v>
                </c:pt>
                <c:pt idx="7">
                  <c:v>7.0000000000000007E-2</c:v>
                </c:pt>
                <c:pt idx="8">
                  <c:v>7.0000000000000007E-2</c:v>
                </c:pt>
                <c:pt idx="9">
                  <c:v>0.05</c:v>
                </c:pt>
                <c:pt idx="10">
                  <c:v>0.05</c:v>
                </c:pt>
                <c:pt idx="11">
                  <c:v>0.06</c:v>
                </c:pt>
                <c:pt idx="12">
                  <c:v>7.0000000000000007E-2</c:v>
                </c:pt>
                <c:pt idx="13">
                  <c:v>0.08</c:v>
                </c:pt>
                <c:pt idx="14">
                  <c:v>0.05</c:v>
                </c:pt>
                <c:pt idx="15">
                  <c:v>0.05</c:v>
                </c:pt>
                <c:pt idx="16">
                  <c:v>0.03</c:v>
                </c:pt>
                <c:pt idx="17">
                  <c:v>0.01</c:v>
                </c:pt>
                <c:pt idx="18">
                  <c:v>0.01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E04-4291-8232-6BC11EBD14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39954640"/>
        <c:axId val="1099758768"/>
      </c:lineChart>
      <c:valAx>
        <c:axId val="1099758768"/>
        <c:scaling>
          <c:orientation val="minMax"/>
          <c:max val="9.0000000000000024E-2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139954640"/>
        <c:crosses val="max"/>
        <c:crossBetween val="between"/>
      </c:valAx>
      <c:catAx>
        <c:axId val="1139954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099758768"/>
        <c:crosses val="autoZero"/>
        <c:auto val="1"/>
        <c:lblAlgn val="ctr"/>
        <c:lblOffset val="100"/>
        <c:noMultiLvlLbl val="0"/>
      </c:catAx>
      <c:valAx>
        <c:axId val="1139955472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139957552"/>
        <c:crosses val="autoZero"/>
        <c:crossBetween val="between"/>
      </c:valAx>
      <c:catAx>
        <c:axId val="113995755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13995547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5FD-4A98-ACCF-9571435E565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5FD-4A98-ACCF-9571435E565E}"/>
              </c:ext>
            </c:extLst>
          </c:dPt>
          <c:dLbls>
            <c:dLbl>
              <c:idx val="0"/>
              <c:layout>
                <c:manualLayout>
                  <c:x val="4.884951881014863E-2"/>
                  <c:y val="-4.5132327209098863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5FD-4A98-ACCF-9571435E565E}"/>
                </c:ext>
              </c:extLst>
            </c:dLbl>
            <c:dLbl>
              <c:idx val="1"/>
              <c:layout>
                <c:manualLayout>
                  <c:x val="-3.3874453193350834E-2"/>
                  <c:y val="9.2763925342665508E-3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5FD-4A98-ACCF-9571435E565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Hoja1!$A$4:$A$5</c:f>
              <c:strCache>
                <c:ptCount val="2"/>
                <c:pt idx="0">
                  <c:v>Transporte público</c:v>
                </c:pt>
                <c:pt idx="1">
                  <c:v>Transporte privado</c:v>
                </c:pt>
              </c:strCache>
            </c:strRef>
          </c:cat>
          <c:val>
            <c:numRef>
              <c:f>Hoja1!$B$4:$B$5</c:f>
              <c:numCache>
                <c:formatCode>#,##0</c:formatCode>
                <c:ptCount val="2"/>
                <c:pt idx="0">
                  <c:v>2874036</c:v>
                </c:pt>
                <c:pt idx="1">
                  <c:v>953924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5FD-4A98-ACCF-9571435E565E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D429FF-385E-42E1-9F7D-A1B829A2AAD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BABADB3B-A93F-4C0A-802A-FBB69E89D406}">
      <dgm:prSet custT="1"/>
      <dgm:spPr/>
      <dgm:t>
        <a:bodyPr/>
        <a:lstStyle/>
        <a:p>
          <a:r>
            <a:rPr lang="es-ES" sz="2000" b="1" dirty="0"/>
            <a:t>OPERACIÓN Y SERVICIOS</a:t>
          </a:r>
          <a:endParaRPr lang="es-EC" sz="2000" dirty="0"/>
        </a:p>
      </dgm:t>
    </dgm:pt>
    <dgm:pt modelId="{328BE402-C53E-4D9A-93FB-A66B30012FC4}" type="parTrans" cxnId="{FA16F530-6BF0-4B53-B2B4-AC5411D2B951}">
      <dgm:prSet/>
      <dgm:spPr/>
      <dgm:t>
        <a:bodyPr/>
        <a:lstStyle/>
        <a:p>
          <a:endParaRPr lang="es-EC"/>
        </a:p>
      </dgm:t>
    </dgm:pt>
    <dgm:pt modelId="{B4BF93DA-5881-43ED-B383-E97E1A36D5EA}" type="sibTrans" cxnId="{FA16F530-6BF0-4B53-B2B4-AC5411D2B951}">
      <dgm:prSet/>
      <dgm:spPr/>
      <dgm:t>
        <a:bodyPr/>
        <a:lstStyle/>
        <a:p>
          <a:endParaRPr lang="es-EC"/>
        </a:p>
      </dgm:t>
    </dgm:pt>
    <dgm:pt modelId="{A4D7D4BE-0E31-4422-A02F-6089A72762DE}">
      <dgm:prSet/>
      <dgm:spPr/>
      <dgm:t>
        <a:bodyPr/>
        <a:lstStyle/>
        <a:p>
          <a:r>
            <a:rPr lang="es-ES"/>
            <a:t>COMPONENTES DEL SERVICIO METRO</a:t>
          </a:r>
          <a:endParaRPr lang="es-EC"/>
        </a:p>
      </dgm:t>
    </dgm:pt>
    <dgm:pt modelId="{F02B976D-6BFE-4AC7-A6DD-1504DBC8306B}" type="parTrans" cxnId="{9978CBEB-F2C0-410A-9EA4-1D51CE07B42D}">
      <dgm:prSet/>
      <dgm:spPr/>
      <dgm:t>
        <a:bodyPr/>
        <a:lstStyle/>
        <a:p>
          <a:endParaRPr lang="es-EC"/>
        </a:p>
      </dgm:t>
    </dgm:pt>
    <dgm:pt modelId="{C56F9046-8E5D-46E5-9F36-B5660CEEDCAA}" type="sibTrans" cxnId="{9978CBEB-F2C0-410A-9EA4-1D51CE07B42D}">
      <dgm:prSet/>
      <dgm:spPr/>
      <dgm:t>
        <a:bodyPr/>
        <a:lstStyle/>
        <a:p>
          <a:endParaRPr lang="es-EC"/>
        </a:p>
      </dgm:t>
    </dgm:pt>
    <dgm:pt modelId="{BAED7EB3-EB58-4A35-831D-DAE8BF031EAE}">
      <dgm:prSet/>
      <dgm:spPr/>
      <dgm:t>
        <a:bodyPr/>
        <a:lstStyle/>
        <a:p>
          <a:r>
            <a:rPr lang="es-ES"/>
            <a:t>ESTRUCTURACIÓN DE SERVICIOS - DEMANDA</a:t>
          </a:r>
          <a:endParaRPr lang="es-EC"/>
        </a:p>
      </dgm:t>
    </dgm:pt>
    <dgm:pt modelId="{C0663DCB-E79F-4D37-8D6C-BDED0C9E5136}" type="parTrans" cxnId="{F87CBDB2-08A5-4D3E-83C6-D2940FF11558}">
      <dgm:prSet/>
      <dgm:spPr/>
      <dgm:t>
        <a:bodyPr/>
        <a:lstStyle/>
        <a:p>
          <a:endParaRPr lang="es-EC"/>
        </a:p>
      </dgm:t>
    </dgm:pt>
    <dgm:pt modelId="{7BE4D301-F8B5-4212-AAFA-75F07F1EBC76}" type="sibTrans" cxnId="{F87CBDB2-08A5-4D3E-83C6-D2940FF11558}">
      <dgm:prSet/>
      <dgm:spPr/>
      <dgm:t>
        <a:bodyPr/>
        <a:lstStyle/>
        <a:p>
          <a:endParaRPr lang="es-EC"/>
        </a:p>
      </dgm:t>
    </dgm:pt>
    <dgm:pt modelId="{8ED88F4B-8A5A-4611-9EF3-7F671B80E04E}">
      <dgm:prSet/>
      <dgm:spPr/>
      <dgm:t>
        <a:bodyPr/>
        <a:lstStyle/>
        <a:p>
          <a:r>
            <a:rPr lang="es-ES"/>
            <a:t>PLAN OPERACIONAL: FLOTA, HORARIO, INTERVALOS</a:t>
          </a:r>
          <a:endParaRPr lang="es-EC"/>
        </a:p>
      </dgm:t>
    </dgm:pt>
    <dgm:pt modelId="{B9B55B8D-D58F-411B-8E00-228920524000}" type="parTrans" cxnId="{C8307CCA-1741-468F-9F41-AB6B05EFF3BF}">
      <dgm:prSet/>
      <dgm:spPr/>
      <dgm:t>
        <a:bodyPr/>
        <a:lstStyle/>
        <a:p>
          <a:endParaRPr lang="es-EC"/>
        </a:p>
      </dgm:t>
    </dgm:pt>
    <dgm:pt modelId="{5F6588BF-16C6-4255-97F7-C9C71D13FB3D}" type="sibTrans" cxnId="{C8307CCA-1741-468F-9F41-AB6B05EFF3BF}">
      <dgm:prSet/>
      <dgm:spPr/>
      <dgm:t>
        <a:bodyPr/>
        <a:lstStyle/>
        <a:p>
          <a:endParaRPr lang="es-EC"/>
        </a:p>
      </dgm:t>
    </dgm:pt>
    <dgm:pt modelId="{53498AC9-E935-44DF-9383-EE74615D4818}">
      <dgm:prSet/>
      <dgm:spPr/>
      <dgm:t>
        <a:bodyPr/>
        <a:lstStyle/>
        <a:p>
          <a:r>
            <a:rPr lang="es-ES"/>
            <a:t>VALORACIÓN DE LA PRODUCCIÓN DEL SERVICIO</a:t>
          </a:r>
          <a:endParaRPr lang="es-EC"/>
        </a:p>
      </dgm:t>
    </dgm:pt>
    <dgm:pt modelId="{B1FC4471-5B51-48E7-86BC-C7F837A6D1CB}" type="parTrans" cxnId="{4C472401-0FE4-470E-8D18-08ED3DDF2D5E}">
      <dgm:prSet/>
      <dgm:spPr/>
      <dgm:t>
        <a:bodyPr/>
        <a:lstStyle/>
        <a:p>
          <a:endParaRPr lang="es-EC"/>
        </a:p>
      </dgm:t>
    </dgm:pt>
    <dgm:pt modelId="{DDF23A89-A579-47FF-A5C4-7356FFA9D444}" type="sibTrans" cxnId="{4C472401-0FE4-470E-8D18-08ED3DDF2D5E}">
      <dgm:prSet/>
      <dgm:spPr/>
      <dgm:t>
        <a:bodyPr/>
        <a:lstStyle/>
        <a:p>
          <a:endParaRPr lang="es-EC"/>
        </a:p>
      </dgm:t>
    </dgm:pt>
    <dgm:pt modelId="{6B80B7D0-9C47-4988-921B-7557358719A6}">
      <dgm:prSet/>
      <dgm:spPr/>
      <dgm:t>
        <a:bodyPr/>
        <a:lstStyle/>
        <a:p>
          <a:r>
            <a:rPr lang="es-ES"/>
            <a:t>CONDICIONES DE OPERACIÓN DE LA RED DE SUPERFICIE</a:t>
          </a:r>
          <a:endParaRPr lang="es-EC"/>
        </a:p>
      </dgm:t>
    </dgm:pt>
    <dgm:pt modelId="{711A09CD-B890-466D-810D-7E460B0930E8}" type="parTrans" cxnId="{7D6F5A5D-BA75-4B1E-B028-95740F7108C2}">
      <dgm:prSet/>
      <dgm:spPr/>
      <dgm:t>
        <a:bodyPr/>
        <a:lstStyle/>
        <a:p>
          <a:endParaRPr lang="es-EC"/>
        </a:p>
      </dgm:t>
    </dgm:pt>
    <dgm:pt modelId="{C593C971-D3A1-4440-AC7F-DFB83E3422EF}" type="sibTrans" cxnId="{7D6F5A5D-BA75-4B1E-B028-95740F7108C2}">
      <dgm:prSet/>
      <dgm:spPr/>
      <dgm:t>
        <a:bodyPr/>
        <a:lstStyle/>
        <a:p>
          <a:endParaRPr lang="es-EC"/>
        </a:p>
      </dgm:t>
    </dgm:pt>
    <dgm:pt modelId="{224ACDF5-132C-4A19-ABC7-71B340218D22}">
      <dgm:prSet custT="1"/>
      <dgm:spPr/>
      <dgm:t>
        <a:bodyPr/>
        <a:lstStyle/>
        <a:p>
          <a:r>
            <a:rPr lang="es-ES" sz="2000" b="1" dirty="0"/>
            <a:t>SUPERVISIÓN</a:t>
          </a:r>
          <a:endParaRPr lang="es-EC" sz="2000" dirty="0"/>
        </a:p>
      </dgm:t>
    </dgm:pt>
    <dgm:pt modelId="{23B3DA4E-B9DB-44FD-AD03-088B8F7BF9B0}" type="parTrans" cxnId="{DF9645F2-44AE-4490-A7E9-B63B1C7ADEC9}">
      <dgm:prSet/>
      <dgm:spPr/>
      <dgm:t>
        <a:bodyPr/>
        <a:lstStyle/>
        <a:p>
          <a:endParaRPr lang="es-EC"/>
        </a:p>
      </dgm:t>
    </dgm:pt>
    <dgm:pt modelId="{36DE4C21-56A4-4193-88AA-181CA1AC04DF}" type="sibTrans" cxnId="{DF9645F2-44AE-4490-A7E9-B63B1C7ADEC9}">
      <dgm:prSet/>
      <dgm:spPr/>
      <dgm:t>
        <a:bodyPr/>
        <a:lstStyle/>
        <a:p>
          <a:endParaRPr lang="es-EC"/>
        </a:p>
      </dgm:t>
    </dgm:pt>
    <dgm:pt modelId="{2F3F8F05-375A-4FB3-BC4E-38D1D0EE3164}">
      <dgm:prSet/>
      <dgm:spPr/>
      <dgm:t>
        <a:bodyPr/>
        <a:lstStyle/>
        <a:p>
          <a:r>
            <a:rPr lang="es-ES"/>
            <a:t>INDICADORES DE CALIDAD</a:t>
          </a:r>
          <a:endParaRPr lang="es-EC"/>
        </a:p>
      </dgm:t>
    </dgm:pt>
    <dgm:pt modelId="{B59F9841-1474-4ACC-B900-BDA30AB1427D}" type="parTrans" cxnId="{E632A1C7-0DA1-460C-ABF5-6B7AB0DF9CC9}">
      <dgm:prSet/>
      <dgm:spPr/>
      <dgm:t>
        <a:bodyPr/>
        <a:lstStyle/>
        <a:p>
          <a:endParaRPr lang="es-EC"/>
        </a:p>
      </dgm:t>
    </dgm:pt>
    <dgm:pt modelId="{F10DA16F-7B7D-4066-9366-B1373D4E8426}" type="sibTrans" cxnId="{E632A1C7-0DA1-460C-ABF5-6B7AB0DF9CC9}">
      <dgm:prSet/>
      <dgm:spPr/>
      <dgm:t>
        <a:bodyPr/>
        <a:lstStyle/>
        <a:p>
          <a:endParaRPr lang="es-EC"/>
        </a:p>
      </dgm:t>
    </dgm:pt>
    <dgm:pt modelId="{7D51DE27-1200-4128-9ABB-A8DC3DE33155}">
      <dgm:prSet custT="1"/>
      <dgm:spPr/>
      <dgm:t>
        <a:bodyPr/>
        <a:lstStyle/>
        <a:p>
          <a:r>
            <a:rPr lang="es-ES" sz="2000" b="1" dirty="0"/>
            <a:t>ESTRUCTURA FINANCIERA</a:t>
          </a:r>
          <a:endParaRPr lang="es-EC" sz="2000" dirty="0"/>
        </a:p>
      </dgm:t>
    </dgm:pt>
    <dgm:pt modelId="{5380B113-3391-494E-93F3-5DA3646E4AD0}" type="parTrans" cxnId="{539674BC-2EFE-45EB-8F86-5E30FD545F6F}">
      <dgm:prSet/>
      <dgm:spPr/>
      <dgm:t>
        <a:bodyPr/>
        <a:lstStyle/>
        <a:p>
          <a:endParaRPr lang="es-EC"/>
        </a:p>
      </dgm:t>
    </dgm:pt>
    <dgm:pt modelId="{252A7A73-C141-4421-8A64-C86EE7F3D936}" type="sibTrans" cxnId="{539674BC-2EFE-45EB-8F86-5E30FD545F6F}">
      <dgm:prSet/>
      <dgm:spPr/>
      <dgm:t>
        <a:bodyPr/>
        <a:lstStyle/>
        <a:p>
          <a:endParaRPr lang="es-EC"/>
        </a:p>
      </dgm:t>
    </dgm:pt>
    <dgm:pt modelId="{0C9D282E-479F-4399-9312-017661800D00}">
      <dgm:prSet/>
      <dgm:spPr/>
      <dgm:t>
        <a:bodyPr/>
        <a:lstStyle/>
        <a:p>
          <a:r>
            <a:rPr lang="es-ES" dirty="0"/>
            <a:t>POLÍTICA TARIFARIA</a:t>
          </a:r>
          <a:endParaRPr lang="es-EC" dirty="0"/>
        </a:p>
      </dgm:t>
    </dgm:pt>
    <dgm:pt modelId="{415E4C2E-138A-4F80-A50B-D99555CDC67A}" type="parTrans" cxnId="{8A3A41D5-C098-4B39-BC39-7033AD8E4749}">
      <dgm:prSet/>
      <dgm:spPr/>
      <dgm:t>
        <a:bodyPr/>
        <a:lstStyle/>
        <a:p>
          <a:endParaRPr lang="es-EC"/>
        </a:p>
      </dgm:t>
    </dgm:pt>
    <dgm:pt modelId="{572D3ED0-5CFD-49CB-B530-CA0FA18FAD4F}" type="sibTrans" cxnId="{8A3A41D5-C098-4B39-BC39-7033AD8E4749}">
      <dgm:prSet/>
      <dgm:spPr/>
      <dgm:t>
        <a:bodyPr/>
        <a:lstStyle/>
        <a:p>
          <a:endParaRPr lang="es-EC"/>
        </a:p>
      </dgm:t>
    </dgm:pt>
    <dgm:pt modelId="{310D91D8-7C94-4D30-A6E3-3ECC1AB777EF}">
      <dgm:prSet/>
      <dgm:spPr/>
      <dgm:t>
        <a:bodyPr/>
        <a:lstStyle/>
        <a:p>
          <a:r>
            <a:rPr lang="es-ES" dirty="0"/>
            <a:t>COSTOS DEL SERVICIO </a:t>
          </a:r>
          <a:endParaRPr lang="es-EC" dirty="0"/>
        </a:p>
      </dgm:t>
    </dgm:pt>
    <dgm:pt modelId="{B3480B90-D28F-4853-A3E2-EEF7C4C1450A}" type="parTrans" cxnId="{4C47DB1C-CF09-44C9-8D85-405B1060855F}">
      <dgm:prSet/>
      <dgm:spPr/>
      <dgm:t>
        <a:bodyPr/>
        <a:lstStyle/>
        <a:p>
          <a:endParaRPr lang="es-EC"/>
        </a:p>
      </dgm:t>
    </dgm:pt>
    <dgm:pt modelId="{8DEF435A-2C90-40F6-BA04-D770F2B069C6}" type="sibTrans" cxnId="{4C47DB1C-CF09-44C9-8D85-405B1060855F}">
      <dgm:prSet/>
      <dgm:spPr/>
      <dgm:t>
        <a:bodyPr/>
        <a:lstStyle/>
        <a:p>
          <a:endParaRPr lang="es-EC"/>
        </a:p>
      </dgm:t>
    </dgm:pt>
    <dgm:pt modelId="{24630040-49DE-440D-AA2D-446DAF354D5B}">
      <dgm:prSet/>
      <dgm:spPr/>
      <dgm:t>
        <a:bodyPr/>
        <a:lstStyle/>
        <a:p>
          <a:r>
            <a:rPr lang="es-ES" dirty="0"/>
            <a:t>ESTRUCTURA TARIFARIA</a:t>
          </a:r>
          <a:endParaRPr lang="es-EC" dirty="0"/>
        </a:p>
      </dgm:t>
    </dgm:pt>
    <dgm:pt modelId="{AFB907CA-B1B2-4AD4-865B-E8B2FC26BFBE}" type="parTrans" cxnId="{446F1B57-C4C0-4472-99BD-A653AF6AE2C0}">
      <dgm:prSet/>
      <dgm:spPr/>
      <dgm:t>
        <a:bodyPr/>
        <a:lstStyle/>
        <a:p>
          <a:endParaRPr lang="es-EC"/>
        </a:p>
      </dgm:t>
    </dgm:pt>
    <dgm:pt modelId="{817BCF68-003D-4E10-9F6A-62D3736B6E79}" type="sibTrans" cxnId="{446F1B57-C4C0-4472-99BD-A653AF6AE2C0}">
      <dgm:prSet/>
      <dgm:spPr/>
      <dgm:t>
        <a:bodyPr/>
        <a:lstStyle/>
        <a:p>
          <a:endParaRPr lang="es-EC"/>
        </a:p>
      </dgm:t>
    </dgm:pt>
    <dgm:pt modelId="{B133A44A-CAA7-4EB2-A08F-5624C0ECC8C8}">
      <dgm:prSet custT="1"/>
      <dgm:spPr/>
      <dgm:t>
        <a:bodyPr/>
        <a:lstStyle/>
        <a:p>
          <a:r>
            <a:rPr lang="es-ES" sz="2000" b="1" dirty="0"/>
            <a:t>ESTRUCTURA LEGAL</a:t>
          </a:r>
          <a:endParaRPr lang="es-EC" sz="2000" dirty="0"/>
        </a:p>
      </dgm:t>
    </dgm:pt>
    <dgm:pt modelId="{B55CDF1E-81C5-4366-8EBD-0069A9E3A3F8}" type="parTrans" cxnId="{A21AD205-E181-48E5-9D07-9951DDF318FB}">
      <dgm:prSet/>
      <dgm:spPr/>
      <dgm:t>
        <a:bodyPr/>
        <a:lstStyle/>
        <a:p>
          <a:endParaRPr lang="es-EC"/>
        </a:p>
      </dgm:t>
    </dgm:pt>
    <dgm:pt modelId="{9A8EE54B-43C2-43AA-930E-31A20507569A}" type="sibTrans" cxnId="{A21AD205-E181-48E5-9D07-9951DDF318FB}">
      <dgm:prSet/>
      <dgm:spPr/>
      <dgm:t>
        <a:bodyPr/>
        <a:lstStyle/>
        <a:p>
          <a:endParaRPr lang="es-EC"/>
        </a:p>
      </dgm:t>
    </dgm:pt>
    <dgm:pt modelId="{3D6C9EDC-E646-41BB-B821-D62C41E95D91}">
      <dgm:prSet/>
      <dgm:spPr/>
      <dgm:t>
        <a:bodyPr/>
        <a:lstStyle/>
        <a:p>
          <a:r>
            <a:rPr lang="es-ES"/>
            <a:t>MARCO REGULATORIO</a:t>
          </a:r>
          <a:endParaRPr lang="es-EC"/>
        </a:p>
      </dgm:t>
    </dgm:pt>
    <dgm:pt modelId="{27DBCD55-F6F8-4809-8391-0B5BCE134C40}" type="parTrans" cxnId="{0405F932-EF63-43F5-AB3E-BE28F2180367}">
      <dgm:prSet/>
      <dgm:spPr/>
      <dgm:t>
        <a:bodyPr/>
        <a:lstStyle/>
        <a:p>
          <a:endParaRPr lang="es-EC"/>
        </a:p>
      </dgm:t>
    </dgm:pt>
    <dgm:pt modelId="{B53391C1-8DE7-4AED-97D6-B69869B3E8C4}" type="sibTrans" cxnId="{0405F932-EF63-43F5-AB3E-BE28F2180367}">
      <dgm:prSet/>
      <dgm:spPr/>
      <dgm:t>
        <a:bodyPr/>
        <a:lstStyle/>
        <a:p>
          <a:endParaRPr lang="es-EC"/>
        </a:p>
      </dgm:t>
    </dgm:pt>
    <dgm:pt modelId="{B095F7FF-B1C2-4B0F-895F-2910ABA02A98}">
      <dgm:prSet/>
      <dgm:spPr/>
      <dgm:t>
        <a:bodyPr/>
        <a:lstStyle/>
        <a:p>
          <a:r>
            <a:rPr lang="es-ES"/>
            <a:t>RÉGIMEN APLIABLE - CAPACIDAD ASOCIATIVA</a:t>
          </a:r>
          <a:endParaRPr lang="es-EC"/>
        </a:p>
      </dgm:t>
    </dgm:pt>
    <dgm:pt modelId="{A5B7A101-E639-4300-AD15-947D8B021563}" type="parTrans" cxnId="{9C310347-8EAE-4E02-B7BA-8ED0E36109F1}">
      <dgm:prSet/>
      <dgm:spPr/>
      <dgm:t>
        <a:bodyPr/>
        <a:lstStyle/>
        <a:p>
          <a:endParaRPr lang="es-EC"/>
        </a:p>
      </dgm:t>
    </dgm:pt>
    <dgm:pt modelId="{355E022A-CD96-49A9-823A-FB60FBE57544}" type="sibTrans" cxnId="{9C310347-8EAE-4E02-B7BA-8ED0E36109F1}">
      <dgm:prSet/>
      <dgm:spPr/>
      <dgm:t>
        <a:bodyPr/>
        <a:lstStyle/>
        <a:p>
          <a:endParaRPr lang="es-EC"/>
        </a:p>
      </dgm:t>
    </dgm:pt>
    <dgm:pt modelId="{693CB924-0C4A-46D4-97DD-54AED911C43C}">
      <dgm:prSet/>
      <dgm:spPr/>
      <dgm:t>
        <a:bodyPr/>
        <a:lstStyle/>
        <a:p>
          <a:r>
            <a:rPr lang="es-ES"/>
            <a:t>ALIANZA ESTRATÉGICA</a:t>
          </a:r>
          <a:endParaRPr lang="es-EC"/>
        </a:p>
      </dgm:t>
    </dgm:pt>
    <dgm:pt modelId="{78114D7A-CB3E-4D68-A304-5E9AD452518C}" type="parTrans" cxnId="{8293D858-2EAA-47DD-A416-4B83AB9FF028}">
      <dgm:prSet/>
      <dgm:spPr/>
      <dgm:t>
        <a:bodyPr/>
        <a:lstStyle/>
        <a:p>
          <a:endParaRPr lang="es-EC"/>
        </a:p>
      </dgm:t>
    </dgm:pt>
    <dgm:pt modelId="{AD442FA8-92B4-4165-99B6-BAA32A359E46}" type="sibTrans" cxnId="{8293D858-2EAA-47DD-A416-4B83AB9FF028}">
      <dgm:prSet/>
      <dgm:spPr/>
      <dgm:t>
        <a:bodyPr/>
        <a:lstStyle/>
        <a:p>
          <a:endParaRPr lang="es-EC"/>
        </a:p>
      </dgm:t>
    </dgm:pt>
    <dgm:pt modelId="{5AB583D7-C8AD-4EE4-8466-B4EAD572D2DD}">
      <dgm:prSet custT="1"/>
      <dgm:spPr/>
      <dgm:t>
        <a:bodyPr/>
        <a:lstStyle/>
        <a:p>
          <a:r>
            <a:rPr lang="es-ES" sz="2000" b="1" dirty="0"/>
            <a:t>CONCLUSIONES</a:t>
          </a:r>
          <a:endParaRPr lang="es-EC" sz="2000" dirty="0"/>
        </a:p>
      </dgm:t>
    </dgm:pt>
    <dgm:pt modelId="{C3151195-C7D4-4FC6-A0A4-C6195B5FD299}" type="parTrans" cxnId="{274B96A2-A0F9-4AA9-BC67-2D641A5DD499}">
      <dgm:prSet/>
      <dgm:spPr/>
      <dgm:t>
        <a:bodyPr/>
        <a:lstStyle/>
        <a:p>
          <a:endParaRPr lang="es-EC"/>
        </a:p>
      </dgm:t>
    </dgm:pt>
    <dgm:pt modelId="{7F2773B3-0109-482A-B152-15F729D77D3C}" type="sibTrans" cxnId="{274B96A2-A0F9-4AA9-BC67-2D641A5DD499}">
      <dgm:prSet/>
      <dgm:spPr/>
      <dgm:t>
        <a:bodyPr/>
        <a:lstStyle/>
        <a:p>
          <a:endParaRPr lang="es-EC"/>
        </a:p>
      </dgm:t>
    </dgm:pt>
    <dgm:pt modelId="{2C6DE343-5C4D-468A-8948-0765AF74B4EC}">
      <dgm:prSet/>
      <dgm:spPr/>
      <dgm:t>
        <a:bodyPr/>
        <a:lstStyle/>
        <a:p>
          <a:r>
            <a:rPr lang="es-ES" dirty="0"/>
            <a:t>MODELO ASOCIATIVO</a:t>
          </a:r>
          <a:endParaRPr lang="es-EC" dirty="0"/>
        </a:p>
      </dgm:t>
    </dgm:pt>
    <dgm:pt modelId="{8048025B-7731-473D-8561-3DEE7F716C3D}" type="parTrans" cxnId="{2F2E03A4-8629-4669-8BCA-0135DE694F36}">
      <dgm:prSet/>
      <dgm:spPr/>
      <dgm:t>
        <a:bodyPr/>
        <a:lstStyle/>
        <a:p>
          <a:endParaRPr lang="es-EC"/>
        </a:p>
      </dgm:t>
    </dgm:pt>
    <dgm:pt modelId="{0428C7C8-4D7A-491D-AC0D-3DCFC7C9B864}" type="sibTrans" cxnId="{2F2E03A4-8629-4669-8BCA-0135DE694F36}">
      <dgm:prSet/>
      <dgm:spPr/>
      <dgm:t>
        <a:bodyPr/>
        <a:lstStyle/>
        <a:p>
          <a:endParaRPr lang="es-EC"/>
        </a:p>
      </dgm:t>
    </dgm:pt>
    <dgm:pt modelId="{8940E1D9-F8BC-49DC-AD99-10D3FC1E9923}">
      <dgm:prSet/>
      <dgm:spPr/>
      <dgm:t>
        <a:bodyPr/>
        <a:lstStyle/>
        <a:p>
          <a:r>
            <a:rPr lang="es-ES" dirty="0"/>
            <a:t>DISTRIBUCIÓN DE RIESGOS Y ANÁLISIS FINANCIERO</a:t>
          </a:r>
          <a:endParaRPr lang="es-EC" dirty="0"/>
        </a:p>
      </dgm:t>
    </dgm:pt>
    <dgm:pt modelId="{6D444385-5951-4276-9371-E2EA1D04F9B1}" type="parTrans" cxnId="{A01F1974-EA67-4485-87E7-1ACBA3D76624}">
      <dgm:prSet/>
      <dgm:spPr/>
      <dgm:t>
        <a:bodyPr/>
        <a:lstStyle/>
        <a:p>
          <a:endParaRPr lang="es-EC"/>
        </a:p>
      </dgm:t>
    </dgm:pt>
    <dgm:pt modelId="{AC35DA3F-4BAE-44F7-B02B-2C3B4B004D25}" type="sibTrans" cxnId="{A01F1974-EA67-4485-87E7-1ACBA3D76624}">
      <dgm:prSet/>
      <dgm:spPr/>
      <dgm:t>
        <a:bodyPr/>
        <a:lstStyle/>
        <a:p>
          <a:endParaRPr lang="es-EC"/>
        </a:p>
      </dgm:t>
    </dgm:pt>
    <dgm:pt modelId="{F753E33C-FADE-430A-B7AE-2472E849628E}">
      <dgm:prSet/>
      <dgm:spPr/>
      <dgm:t>
        <a:bodyPr/>
        <a:lstStyle/>
        <a:p>
          <a:r>
            <a:rPr lang="es-ES" dirty="0"/>
            <a:t>MODELO DE NEGOCIO</a:t>
          </a:r>
          <a:endParaRPr lang="es-EC" dirty="0"/>
        </a:p>
      </dgm:t>
    </dgm:pt>
    <dgm:pt modelId="{A85EFF2E-E5C6-4362-BC1B-C3B61CFEB25A}" type="parTrans" cxnId="{9BC62F75-B4D6-457E-9C53-3B791941592B}">
      <dgm:prSet/>
      <dgm:spPr/>
      <dgm:t>
        <a:bodyPr/>
        <a:lstStyle/>
        <a:p>
          <a:endParaRPr lang="es-EC"/>
        </a:p>
      </dgm:t>
    </dgm:pt>
    <dgm:pt modelId="{EEBACB9D-7184-4CC8-B44E-8EAF73EBDB80}" type="sibTrans" cxnId="{9BC62F75-B4D6-457E-9C53-3B791941592B}">
      <dgm:prSet/>
      <dgm:spPr/>
      <dgm:t>
        <a:bodyPr/>
        <a:lstStyle/>
        <a:p>
          <a:endParaRPr lang="es-EC"/>
        </a:p>
      </dgm:t>
    </dgm:pt>
    <dgm:pt modelId="{77010E71-76CD-4FCA-B14C-B523C6C5F297}" type="pres">
      <dgm:prSet presAssocID="{EFD429FF-385E-42E1-9F7D-A1B829A2AADA}" presName="linear" presStyleCnt="0">
        <dgm:presLayoutVars>
          <dgm:animLvl val="lvl"/>
          <dgm:resizeHandles val="exact"/>
        </dgm:presLayoutVars>
      </dgm:prSet>
      <dgm:spPr/>
    </dgm:pt>
    <dgm:pt modelId="{D18BD432-40BE-4EF3-A10C-8D1EC8C3B727}" type="pres">
      <dgm:prSet presAssocID="{BABADB3B-A93F-4C0A-802A-FBB69E89D406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463EA864-7FA7-4256-8845-1AB133F29542}" type="pres">
      <dgm:prSet presAssocID="{BABADB3B-A93F-4C0A-802A-FBB69E89D406}" presName="childText" presStyleLbl="revTx" presStyleIdx="0" presStyleCnt="4">
        <dgm:presLayoutVars>
          <dgm:bulletEnabled val="1"/>
        </dgm:presLayoutVars>
      </dgm:prSet>
      <dgm:spPr/>
    </dgm:pt>
    <dgm:pt modelId="{8F21E98F-9B2A-4979-8F2E-FA3403F82779}" type="pres">
      <dgm:prSet presAssocID="{224ACDF5-132C-4A19-ABC7-71B340218D22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4614D5A3-2506-401B-A318-0E624C07B7D0}" type="pres">
      <dgm:prSet presAssocID="{224ACDF5-132C-4A19-ABC7-71B340218D22}" presName="childText" presStyleLbl="revTx" presStyleIdx="1" presStyleCnt="4">
        <dgm:presLayoutVars>
          <dgm:bulletEnabled val="1"/>
        </dgm:presLayoutVars>
      </dgm:prSet>
      <dgm:spPr/>
    </dgm:pt>
    <dgm:pt modelId="{5847947B-A9A0-4E60-85C3-30CE4A1361D9}" type="pres">
      <dgm:prSet presAssocID="{7D51DE27-1200-4128-9ABB-A8DC3DE33155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24DA5E49-F26F-47FE-B7A6-1E9A7F3050D6}" type="pres">
      <dgm:prSet presAssocID="{7D51DE27-1200-4128-9ABB-A8DC3DE33155}" presName="childText" presStyleLbl="revTx" presStyleIdx="2" presStyleCnt="4">
        <dgm:presLayoutVars>
          <dgm:bulletEnabled val="1"/>
        </dgm:presLayoutVars>
      </dgm:prSet>
      <dgm:spPr/>
    </dgm:pt>
    <dgm:pt modelId="{45B94609-AB59-4C12-904D-343AF3B8D364}" type="pres">
      <dgm:prSet presAssocID="{B133A44A-CAA7-4EB2-A08F-5624C0ECC8C8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BDB1FEC9-3558-479A-95CD-14CD2A62E0B0}" type="pres">
      <dgm:prSet presAssocID="{B133A44A-CAA7-4EB2-A08F-5624C0ECC8C8}" presName="childText" presStyleLbl="revTx" presStyleIdx="3" presStyleCnt="4">
        <dgm:presLayoutVars>
          <dgm:bulletEnabled val="1"/>
        </dgm:presLayoutVars>
      </dgm:prSet>
      <dgm:spPr/>
    </dgm:pt>
    <dgm:pt modelId="{08322940-BD2F-4566-A013-FD2511E49CF7}" type="pres">
      <dgm:prSet presAssocID="{5AB583D7-C8AD-4EE4-8466-B4EAD572D2DD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4C472401-0FE4-470E-8D18-08ED3DDF2D5E}" srcId="{BABADB3B-A93F-4C0A-802A-FBB69E89D406}" destId="{53498AC9-E935-44DF-9383-EE74615D4818}" srcOrd="3" destOrd="0" parTransId="{B1FC4471-5B51-48E7-86BC-C7F837A6D1CB}" sibTransId="{DDF23A89-A579-47FF-A5C4-7356FFA9D444}"/>
    <dgm:cxn modelId="{A21AD205-E181-48E5-9D07-9951DDF318FB}" srcId="{EFD429FF-385E-42E1-9F7D-A1B829A2AADA}" destId="{B133A44A-CAA7-4EB2-A08F-5624C0ECC8C8}" srcOrd="3" destOrd="0" parTransId="{B55CDF1E-81C5-4366-8EBD-0069A9E3A3F8}" sibTransId="{9A8EE54B-43C2-43AA-930E-31A20507569A}"/>
    <dgm:cxn modelId="{C767DA16-2853-40D6-8BF4-6FEBF4DB8C4E}" type="presOf" srcId="{693CB924-0C4A-46D4-97DD-54AED911C43C}" destId="{BDB1FEC9-3558-479A-95CD-14CD2A62E0B0}" srcOrd="0" destOrd="2" presId="urn:microsoft.com/office/officeart/2005/8/layout/vList2"/>
    <dgm:cxn modelId="{4C47DB1C-CF09-44C9-8D85-405B1060855F}" srcId="{7D51DE27-1200-4128-9ABB-A8DC3DE33155}" destId="{310D91D8-7C94-4D30-A6E3-3ECC1AB777EF}" srcOrd="1" destOrd="0" parTransId="{B3480B90-D28F-4853-A3E2-EEF7C4C1450A}" sibTransId="{8DEF435A-2C90-40F6-BA04-D770F2B069C6}"/>
    <dgm:cxn modelId="{C4CA1622-7735-4A71-BE77-0602C85C5A6C}" type="presOf" srcId="{5AB583D7-C8AD-4EE4-8466-B4EAD572D2DD}" destId="{08322940-BD2F-4566-A013-FD2511E49CF7}" srcOrd="0" destOrd="0" presId="urn:microsoft.com/office/officeart/2005/8/layout/vList2"/>
    <dgm:cxn modelId="{09A75D27-9707-4BF0-8B70-1D7E088FE8C6}" type="presOf" srcId="{B095F7FF-B1C2-4B0F-895F-2910ABA02A98}" destId="{BDB1FEC9-3558-479A-95CD-14CD2A62E0B0}" srcOrd="0" destOrd="1" presId="urn:microsoft.com/office/officeart/2005/8/layout/vList2"/>
    <dgm:cxn modelId="{FB7D9E28-17DE-44A3-951A-6FF9667D5409}" type="presOf" srcId="{B133A44A-CAA7-4EB2-A08F-5624C0ECC8C8}" destId="{45B94609-AB59-4C12-904D-343AF3B8D364}" srcOrd="0" destOrd="0" presId="urn:microsoft.com/office/officeart/2005/8/layout/vList2"/>
    <dgm:cxn modelId="{FA16F530-6BF0-4B53-B2B4-AC5411D2B951}" srcId="{EFD429FF-385E-42E1-9F7D-A1B829A2AADA}" destId="{BABADB3B-A93F-4C0A-802A-FBB69E89D406}" srcOrd="0" destOrd="0" parTransId="{328BE402-C53E-4D9A-93FB-A66B30012FC4}" sibTransId="{B4BF93DA-5881-43ED-B383-E97E1A36D5EA}"/>
    <dgm:cxn modelId="{0405F932-EF63-43F5-AB3E-BE28F2180367}" srcId="{B133A44A-CAA7-4EB2-A08F-5624C0ECC8C8}" destId="{3D6C9EDC-E646-41BB-B821-D62C41E95D91}" srcOrd="0" destOrd="0" parTransId="{27DBCD55-F6F8-4809-8391-0B5BCE134C40}" sibTransId="{B53391C1-8DE7-4AED-97D6-B69869B3E8C4}"/>
    <dgm:cxn modelId="{60765E3E-D84F-454B-940A-2105A8830BEE}" type="presOf" srcId="{310D91D8-7C94-4D30-A6E3-3ECC1AB777EF}" destId="{24DA5E49-F26F-47FE-B7A6-1E9A7F3050D6}" srcOrd="0" destOrd="1" presId="urn:microsoft.com/office/officeart/2005/8/layout/vList2"/>
    <dgm:cxn modelId="{7D6F5A5D-BA75-4B1E-B028-95740F7108C2}" srcId="{BABADB3B-A93F-4C0A-802A-FBB69E89D406}" destId="{6B80B7D0-9C47-4988-921B-7557358719A6}" srcOrd="4" destOrd="0" parTransId="{711A09CD-B890-466D-810D-7E460B0930E8}" sibTransId="{C593C971-D3A1-4440-AC7F-DFB83E3422EF}"/>
    <dgm:cxn modelId="{9C310347-8EAE-4E02-B7BA-8ED0E36109F1}" srcId="{B133A44A-CAA7-4EB2-A08F-5624C0ECC8C8}" destId="{B095F7FF-B1C2-4B0F-895F-2910ABA02A98}" srcOrd="1" destOrd="0" parTransId="{A5B7A101-E639-4300-AD15-947D8B021563}" sibTransId="{355E022A-CD96-49A9-823A-FB60FBE57544}"/>
    <dgm:cxn modelId="{9177E668-12E2-468D-B4E9-FBBBB0DAF2A6}" type="presOf" srcId="{3D6C9EDC-E646-41BB-B821-D62C41E95D91}" destId="{BDB1FEC9-3558-479A-95CD-14CD2A62E0B0}" srcOrd="0" destOrd="0" presId="urn:microsoft.com/office/officeart/2005/8/layout/vList2"/>
    <dgm:cxn modelId="{F53FBE71-7EF9-4A90-9CEA-E797EEE18C48}" type="presOf" srcId="{EFD429FF-385E-42E1-9F7D-A1B829A2AADA}" destId="{77010E71-76CD-4FCA-B14C-B523C6C5F297}" srcOrd="0" destOrd="0" presId="urn:microsoft.com/office/officeart/2005/8/layout/vList2"/>
    <dgm:cxn modelId="{A01F1974-EA67-4485-87E7-1ACBA3D76624}" srcId="{7D51DE27-1200-4128-9ABB-A8DC3DE33155}" destId="{8940E1D9-F8BC-49DC-AD99-10D3FC1E9923}" srcOrd="4" destOrd="0" parTransId="{6D444385-5951-4276-9371-E2EA1D04F9B1}" sibTransId="{AC35DA3F-4BAE-44F7-B02B-2C3B4B004D25}"/>
    <dgm:cxn modelId="{9BC62F75-B4D6-457E-9C53-3B791941592B}" srcId="{7D51DE27-1200-4128-9ABB-A8DC3DE33155}" destId="{F753E33C-FADE-430A-B7AE-2472E849628E}" srcOrd="5" destOrd="0" parTransId="{A85EFF2E-E5C6-4362-BC1B-C3B61CFEB25A}" sibTransId="{EEBACB9D-7184-4CC8-B44E-8EAF73EBDB80}"/>
    <dgm:cxn modelId="{446F1B57-C4C0-4472-99BD-A653AF6AE2C0}" srcId="{7D51DE27-1200-4128-9ABB-A8DC3DE33155}" destId="{24630040-49DE-440D-AA2D-446DAF354D5B}" srcOrd="2" destOrd="0" parTransId="{AFB907CA-B1B2-4AD4-865B-E8B2FC26BFBE}" sibTransId="{817BCF68-003D-4E10-9F6A-62D3736B6E79}"/>
    <dgm:cxn modelId="{8293D858-2EAA-47DD-A416-4B83AB9FF028}" srcId="{B133A44A-CAA7-4EB2-A08F-5624C0ECC8C8}" destId="{693CB924-0C4A-46D4-97DD-54AED911C43C}" srcOrd="2" destOrd="0" parTransId="{78114D7A-CB3E-4D68-A304-5E9AD452518C}" sibTransId="{AD442FA8-92B4-4165-99B6-BAA32A359E46}"/>
    <dgm:cxn modelId="{9D1FE858-929A-45F0-9FFF-05F2B5595018}" type="presOf" srcId="{8ED88F4B-8A5A-4611-9EF3-7F671B80E04E}" destId="{463EA864-7FA7-4256-8845-1AB133F29542}" srcOrd="0" destOrd="2" presId="urn:microsoft.com/office/officeart/2005/8/layout/vList2"/>
    <dgm:cxn modelId="{1F15C57C-BD86-4452-91EE-855BD3932616}" type="presOf" srcId="{BAED7EB3-EB58-4A35-831D-DAE8BF031EAE}" destId="{463EA864-7FA7-4256-8845-1AB133F29542}" srcOrd="0" destOrd="1" presId="urn:microsoft.com/office/officeart/2005/8/layout/vList2"/>
    <dgm:cxn modelId="{8B0D647E-A643-4C38-A1D7-306FBEF4BE28}" type="presOf" srcId="{2F3F8F05-375A-4FB3-BC4E-38D1D0EE3164}" destId="{4614D5A3-2506-401B-A318-0E624C07B7D0}" srcOrd="0" destOrd="0" presId="urn:microsoft.com/office/officeart/2005/8/layout/vList2"/>
    <dgm:cxn modelId="{1C4F6E84-6581-4824-98FB-55C0584A5672}" type="presOf" srcId="{224ACDF5-132C-4A19-ABC7-71B340218D22}" destId="{8F21E98F-9B2A-4979-8F2E-FA3403F82779}" srcOrd="0" destOrd="0" presId="urn:microsoft.com/office/officeart/2005/8/layout/vList2"/>
    <dgm:cxn modelId="{274B96A2-A0F9-4AA9-BC67-2D641A5DD499}" srcId="{EFD429FF-385E-42E1-9F7D-A1B829A2AADA}" destId="{5AB583D7-C8AD-4EE4-8466-B4EAD572D2DD}" srcOrd="4" destOrd="0" parTransId="{C3151195-C7D4-4FC6-A0A4-C6195B5FD299}" sibTransId="{7F2773B3-0109-482A-B152-15F729D77D3C}"/>
    <dgm:cxn modelId="{2F2E03A4-8629-4669-8BCA-0135DE694F36}" srcId="{7D51DE27-1200-4128-9ABB-A8DC3DE33155}" destId="{2C6DE343-5C4D-468A-8948-0765AF74B4EC}" srcOrd="3" destOrd="0" parTransId="{8048025B-7731-473D-8561-3DEE7F716C3D}" sibTransId="{0428C7C8-4D7A-491D-AC0D-3DCFC7C9B864}"/>
    <dgm:cxn modelId="{96C1C2A8-B6FB-46E0-AB02-3BCE5472C635}" type="presOf" srcId="{F753E33C-FADE-430A-B7AE-2472E849628E}" destId="{24DA5E49-F26F-47FE-B7A6-1E9A7F3050D6}" srcOrd="0" destOrd="5" presId="urn:microsoft.com/office/officeart/2005/8/layout/vList2"/>
    <dgm:cxn modelId="{84CC81AF-58BC-473F-B6E3-5092240FC820}" type="presOf" srcId="{BABADB3B-A93F-4C0A-802A-FBB69E89D406}" destId="{D18BD432-40BE-4EF3-A10C-8D1EC8C3B727}" srcOrd="0" destOrd="0" presId="urn:microsoft.com/office/officeart/2005/8/layout/vList2"/>
    <dgm:cxn modelId="{F87CBDB2-08A5-4D3E-83C6-D2940FF11558}" srcId="{BABADB3B-A93F-4C0A-802A-FBB69E89D406}" destId="{BAED7EB3-EB58-4A35-831D-DAE8BF031EAE}" srcOrd="1" destOrd="0" parTransId="{C0663DCB-E79F-4D37-8D6C-BDED0C9E5136}" sibTransId="{7BE4D301-F8B5-4212-AAFA-75F07F1EBC76}"/>
    <dgm:cxn modelId="{539674BC-2EFE-45EB-8F86-5E30FD545F6F}" srcId="{EFD429FF-385E-42E1-9F7D-A1B829A2AADA}" destId="{7D51DE27-1200-4128-9ABB-A8DC3DE33155}" srcOrd="2" destOrd="0" parTransId="{5380B113-3391-494E-93F3-5DA3646E4AD0}" sibTransId="{252A7A73-C141-4421-8A64-C86EE7F3D936}"/>
    <dgm:cxn modelId="{08F36FBD-15B2-4394-9C40-2ECAB2E08411}" type="presOf" srcId="{0C9D282E-479F-4399-9312-017661800D00}" destId="{24DA5E49-F26F-47FE-B7A6-1E9A7F3050D6}" srcOrd="0" destOrd="0" presId="urn:microsoft.com/office/officeart/2005/8/layout/vList2"/>
    <dgm:cxn modelId="{312AE5BE-993D-4259-9CE9-F7C20AEF5AA9}" type="presOf" srcId="{24630040-49DE-440D-AA2D-446DAF354D5B}" destId="{24DA5E49-F26F-47FE-B7A6-1E9A7F3050D6}" srcOrd="0" destOrd="2" presId="urn:microsoft.com/office/officeart/2005/8/layout/vList2"/>
    <dgm:cxn modelId="{E632A1C7-0DA1-460C-ABF5-6B7AB0DF9CC9}" srcId="{224ACDF5-132C-4A19-ABC7-71B340218D22}" destId="{2F3F8F05-375A-4FB3-BC4E-38D1D0EE3164}" srcOrd="0" destOrd="0" parTransId="{B59F9841-1474-4ACC-B900-BDA30AB1427D}" sibTransId="{F10DA16F-7B7D-4066-9366-B1373D4E8426}"/>
    <dgm:cxn modelId="{C8307CCA-1741-468F-9F41-AB6B05EFF3BF}" srcId="{BABADB3B-A93F-4C0A-802A-FBB69E89D406}" destId="{8ED88F4B-8A5A-4611-9EF3-7F671B80E04E}" srcOrd="2" destOrd="0" parTransId="{B9B55B8D-D58F-411B-8E00-228920524000}" sibTransId="{5F6588BF-16C6-4255-97F7-C9C71D13FB3D}"/>
    <dgm:cxn modelId="{A056CDCA-AD76-40D9-80AE-347564DAD752}" type="presOf" srcId="{53498AC9-E935-44DF-9383-EE74615D4818}" destId="{463EA864-7FA7-4256-8845-1AB133F29542}" srcOrd="0" destOrd="3" presId="urn:microsoft.com/office/officeart/2005/8/layout/vList2"/>
    <dgm:cxn modelId="{199776CF-6B1A-466D-937B-C7A23FD85C0F}" type="presOf" srcId="{2C6DE343-5C4D-468A-8948-0765AF74B4EC}" destId="{24DA5E49-F26F-47FE-B7A6-1E9A7F3050D6}" srcOrd="0" destOrd="3" presId="urn:microsoft.com/office/officeart/2005/8/layout/vList2"/>
    <dgm:cxn modelId="{8A3A41D5-C098-4B39-BC39-7033AD8E4749}" srcId="{7D51DE27-1200-4128-9ABB-A8DC3DE33155}" destId="{0C9D282E-479F-4399-9312-017661800D00}" srcOrd="0" destOrd="0" parTransId="{415E4C2E-138A-4F80-A50B-D99555CDC67A}" sibTransId="{572D3ED0-5CFD-49CB-B530-CA0FA18FAD4F}"/>
    <dgm:cxn modelId="{4E60F7E1-1805-4581-90FC-087A577A9D4D}" type="presOf" srcId="{7D51DE27-1200-4128-9ABB-A8DC3DE33155}" destId="{5847947B-A9A0-4E60-85C3-30CE4A1361D9}" srcOrd="0" destOrd="0" presId="urn:microsoft.com/office/officeart/2005/8/layout/vList2"/>
    <dgm:cxn modelId="{9978CBEB-F2C0-410A-9EA4-1D51CE07B42D}" srcId="{BABADB3B-A93F-4C0A-802A-FBB69E89D406}" destId="{A4D7D4BE-0E31-4422-A02F-6089A72762DE}" srcOrd="0" destOrd="0" parTransId="{F02B976D-6BFE-4AC7-A6DD-1504DBC8306B}" sibTransId="{C56F9046-8E5D-46E5-9F36-B5660CEEDCAA}"/>
    <dgm:cxn modelId="{DF9645F2-44AE-4490-A7E9-B63B1C7ADEC9}" srcId="{EFD429FF-385E-42E1-9F7D-A1B829A2AADA}" destId="{224ACDF5-132C-4A19-ABC7-71B340218D22}" srcOrd="1" destOrd="0" parTransId="{23B3DA4E-B9DB-44FD-AD03-088B8F7BF9B0}" sibTransId="{36DE4C21-56A4-4193-88AA-181CA1AC04DF}"/>
    <dgm:cxn modelId="{C722D8F9-670B-4A27-8107-2781D9B60FFB}" type="presOf" srcId="{8940E1D9-F8BC-49DC-AD99-10D3FC1E9923}" destId="{24DA5E49-F26F-47FE-B7A6-1E9A7F3050D6}" srcOrd="0" destOrd="4" presId="urn:microsoft.com/office/officeart/2005/8/layout/vList2"/>
    <dgm:cxn modelId="{78EE4CFA-1B93-45EB-BF17-D6260F7A0982}" type="presOf" srcId="{6B80B7D0-9C47-4988-921B-7557358719A6}" destId="{463EA864-7FA7-4256-8845-1AB133F29542}" srcOrd="0" destOrd="4" presId="urn:microsoft.com/office/officeart/2005/8/layout/vList2"/>
    <dgm:cxn modelId="{7279FFFA-F354-4517-A320-77177A84505F}" type="presOf" srcId="{A4D7D4BE-0E31-4422-A02F-6089A72762DE}" destId="{463EA864-7FA7-4256-8845-1AB133F29542}" srcOrd="0" destOrd="0" presId="urn:microsoft.com/office/officeart/2005/8/layout/vList2"/>
    <dgm:cxn modelId="{BE4D6FC9-C188-4203-9725-23E83F8DD35C}" type="presParOf" srcId="{77010E71-76CD-4FCA-B14C-B523C6C5F297}" destId="{D18BD432-40BE-4EF3-A10C-8D1EC8C3B727}" srcOrd="0" destOrd="0" presId="urn:microsoft.com/office/officeart/2005/8/layout/vList2"/>
    <dgm:cxn modelId="{42779347-CDCD-4F99-A29A-133E99A2BDCF}" type="presParOf" srcId="{77010E71-76CD-4FCA-B14C-B523C6C5F297}" destId="{463EA864-7FA7-4256-8845-1AB133F29542}" srcOrd="1" destOrd="0" presId="urn:microsoft.com/office/officeart/2005/8/layout/vList2"/>
    <dgm:cxn modelId="{C40B9A7A-1E61-4873-AC5B-75B4EE0842D2}" type="presParOf" srcId="{77010E71-76CD-4FCA-B14C-B523C6C5F297}" destId="{8F21E98F-9B2A-4979-8F2E-FA3403F82779}" srcOrd="2" destOrd="0" presId="urn:microsoft.com/office/officeart/2005/8/layout/vList2"/>
    <dgm:cxn modelId="{8AEE999C-1B09-464B-9ABD-E70940FCA63F}" type="presParOf" srcId="{77010E71-76CD-4FCA-B14C-B523C6C5F297}" destId="{4614D5A3-2506-401B-A318-0E624C07B7D0}" srcOrd="3" destOrd="0" presId="urn:microsoft.com/office/officeart/2005/8/layout/vList2"/>
    <dgm:cxn modelId="{B92C68B2-6D1B-43CB-82E8-FE5520D2C3B8}" type="presParOf" srcId="{77010E71-76CD-4FCA-B14C-B523C6C5F297}" destId="{5847947B-A9A0-4E60-85C3-30CE4A1361D9}" srcOrd="4" destOrd="0" presId="urn:microsoft.com/office/officeart/2005/8/layout/vList2"/>
    <dgm:cxn modelId="{E6F74E61-3822-41D0-873F-E2FE143688EA}" type="presParOf" srcId="{77010E71-76CD-4FCA-B14C-B523C6C5F297}" destId="{24DA5E49-F26F-47FE-B7A6-1E9A7F3050D6}" srcOrd="5" destOrd="0" presId="urn:microsoft.com/office/officeart/2005/8/layout/vList2"/>
    <dgm:cxn modelId="{16A148AF-6731-46CD-BF85-7B0F12C7B0A7}" type="presParOf" srcId="{77010E71-76CD-4FCA-B14C-B523C6C5F297}" destId="{45B94609-AB59-4C12-904D-343AF3B8D364}" srcOrd="6" destOrd="0" presId="urn:microsoft.com/office/officeart/2005/8/layout/vList2"/>
    <dgm:cxn modelId="{BC9E8250-0733-4209-B0D4-91C208B8D79E}" type="presParOf" srcId="{77010E71-76CD-4FCA-B14C-B523C6C5F297}" destId="{BDB1FEC9-3558-479A-95CD-14CD2A62E0B0}" srcOrd="7" destOrd="0" presId="urn:microsoft.com/office/officeart/2005/8/layout/vList2"/>
    <dgm:cxn modelId="{E058E3E5-4D50-4980-AD61-037ECB0F86AC}" type="presParOf" srcId="{77010E71-76CD-4FCA-B14C-B523C6C5F297}" destId="{08322940-BD2F-4566-A013-FD2511E49CF7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617BADD-FFEC-4951-A5C3-7D39FD178A66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65FDB62F-13C4-4E0F-A206-00D3812E16BB}">
      <dgm:prSet/>
      <dgm:spPr/>
      <dgm:t>
        <a:bodyPr/>
        <a:lstStyle/>
        <a:p>
          <a:r>
            <a:rPr lang="es-EC" dirty="0"/>
            <a:t>DISTRIBUCIÓN DE RIESGOS Y ANÁLISIS FINANCIERO</a:t>
          </a:r>
        </a:p>
      </dgm:t>
    </dgm:pt>
    <dgm:pt modelId="{FD3846E4-FA52-478F-8C31-4A7FEB25B9B8}" type="parTrans" cxnId="{F1BA72DC-0598-416E-8FDA-B9264F54CEEE}">
      <dgm:prSet/>
      <dgm:spPr/>
      <dgm:t>
        <a:bodyPr/>
        <a:lstStyle/>
        <a:p>
          <a:endParaRPr lang="es-EC"/>
        </a:p>
      </dgm:t>
    </dgm:pt>
    <dgm:pt modelId="{B6D1A250-71FF-40F3-81F9-FFC8D0C1C75F}" type="sibTrans" cxnId="{F1BA72DC-0598-416E-8FDA-B9264F54CEEE}">
      <dgm:prSet/>
      <dgm:spPr/>
      <dgm:t>
        <a:bodyPr/>
        <a:lstStyle/>
        <a:p>
          <a:endParaRPr lang="es-EC"/>
        </a:p>
      </dgm:t>
    </dgm:pt>
    <dgm:pt modelId="{F5BC523E-C180-4AC6-BF86-F891AD1DF841}" type="pres">
      <dgm:prSet presAssocID="{1617BADD-FFEC-4951-A5C3-7D39FD178A66}" presName="CompostProcess" presStyleCnt="0">
        <dgm:presLayoutVars>
          <dgm:dir/>
          <dgm:resizeHandles val="exact"/>
        </dgm:presLayoutVars>
      </dgm:prSet>
      <dgm:spPr/>
    </dgm:pt>
    <dgm:pt modelId="{70E674D7-6415-4B01-B662-C51252306955}" type="pres">
      <dgm:prSet presAssocID="{1617BADD-FFEC-4951-A5C3-7D39FD178A66}" presName="arrow" presStyleLbl="bgShp" presStyleIdx="0" presStyleCnt="1"/>
      <dgm:spPr/>
    </dgm:pt>
    <dgm:pt modelId="{531B68F5-2BCB-450E-8AA6-23547664C41F}" type="pres">
      <dgm:prSet presAssocID="{1617BADD-FFEC-4951-A5C3-7D39FD178A66}" presName="linearProcess" presStyleCnt="0"/>
      <dgm:spPr/>
    </dgm:pt>
    <dgm:pt modelId="{57655794-A125-4BBB-B4D6-53B45E412CE0}" type="pres">
      <dgm:prSet presAssocID="{65FDB62F-13C4-4E0F-A206-00D3812E16BB}" presName="textNode" presStyleLbl="node1" presStyleIdx="0" presStyleCnt="1" custScaleX="116774" custLinFactNeighborX="-4428">
        <dgm:presLayoutVars>
          <dgm:bulletEnabled val="1"/>
        </dgm:presLayoutVars>
      </dgm:prSet>
      <dgm:spPr/>
    </dgm:pt>
  </dgm:ptLst>
  <dgm:cxnLst>
    <dgm:cxn modelId="{FB9BAD79-5BBC-4054-AC75-B8E5958BA5FB}" type="presOf" srcId="{1617BADD-FFEC-4951-A5C3-7D39FD178A66}" destId="{F5BC523E-C180-4AC6-BF86-F891AD1DF841}" srcOrd="0" destOrd="0" presId="urn:microsoft.com/office/officeart/2005/8/layout/hProcess9"/>
    <dgm:cxn modelId="{24597F81-A1AE-4D9F-A1B9-A800FB246704}" type="presOf" srcId="{65FDB62F-13C4-4E0F-A206-00D3812E16BB}" destId="{57655794-A125-4BBB-B4D6-53B45E412CE0}" srcOrd="0" destOrd="0" presId="urn:microsoft.com/office/officeart/2005/8/layout/hProcess9"/>
    <dgm:cxn modelId="{F1BA72DC-0598-416E-8FDA-B9264F54CEEE}" srcId="{1617BADD-FFEC-4951-A5C3-7D39FD178A66}" destId="{65FDB62F-13C4-4E0F-A206-00D3812E16BB}" srcOrd="0" destOrd="0" parTransId="{FD3846E4-FA52-478F-8C31-4A7FEB25B9B8}" sibTransId="{B6D1A250-71FF-40F3-81F9-FFC8D0C1C75F}"/>
    <dgm:cxn modelId="{C0BC5C59-FB75-46B4-A20D-6F9DB081E14B}" type="presParOf" srcId="{F5BC523E-C180-4AC6-BF86-F891AD1DF841}" destId="{70E674D7-6415-4B01-B662-C51252306955}" srcOrd="0" destOrd="0" presId="urn:microsoft.com/office/officeart/2005/8/layout/hProcess9"/>
    <dgm:cxn modelId="{53733795-0BC5-41B7-8089-2A7760ECADF5}" type="presParOf" srcId="{F5BC523E-C180-4AC6-BF86-F891AD1DF841}" destId="{531B68F5-2BCB-450E-8AA6-23547664C41F}" srcOrd="1" destOrd="0" presId="urn:microsoft.com/office/officeart/2005/8/layout/hProcess9"/>
    <dgm:cxn modelId="{2B3AF121-0771-40D7-8EC6-28D7746044D9}" type="presParOf" srcId="{531B68F5-2BCB-450E-8AA6-23547664C41F}" destId="{57655794-A125-4BBB-B4D6-53B45E412CE0}" srcOrd="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617BADD-FFEC-4951-A5C3-7D39FD178A66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65FDB62F-13C4-4E0F-A206-00D3812E16BB}">
      <dgm:prSet/>
      <dgm:spPr/>
      <dgm:t>
        <a:bodyPr/>
        <a:lstStyle/>
        <a:p>
          <a:r>
            <a:rPr lang="es-EC" dirty="0"/>
            <a:t>MODELO DE NEGOCIO</a:t>
          </a:r>
        </a:p>
      </dgm:t>
    </dgm:pt>
    <dgm:pt modelId="{FD3846E4-FA52-478F-8C31-4A7FEB25B9B8}" type="parTrans" cxnId="{F1BA72DC-0598-416E-8FDA-B9264F54CEEE}">
      <dgm:prSet/>
      <dgm:spPr/>
      <dgm:t>
        <a:bodyPr/>
        <a:lstStyle/>
        <a:p>
          <a:endParaRPr lang="es-EC"/>
        </a:p>
      </dgm:t>
    </dgm:pt>
    <dgm:pt modelId="{B6D1A250-71FF-40F3-81F9-FFC8D0C1C75F}" type="sibTrans" cxnId="{F1BA72DC-0598-416E-8FDA-B9264F54CEEE}">
      <dgm:prSet/>
      <dgm:spPr/>
      <dgm:t>
        <a:bodyPr/>
        <a:lstStyle/>
        <a:p>
          <a:endParaRPr lang="es-EC"/>
        </a:p>
      </dgm:t>
    </dgm:pt>
    <dgm:pt modelId="{F5BC523E-C180-4AC6-BF86-F891AD1DF841}" type="pres">
      <dgm:prSet presAssocID="{1617BADD-FFEC-4951-A5C3-7D39FD178A66}" presName="CompostProcess" presStyleCnt="0">
        <dgm:presLayoutVars>
          <dgm:dir/>
          <dgm:resizeHandles val="exact"/>
        </dgm:presLayoutVars>
      </dgm:prSet>
      <dgm:spPr/>
    </dgm:pt>
    <dgm:pt modelId="{70E674D7-6415-4B01-B662-C51252306955}" type="pres">
      <dgm:prSet presAssocID="{1617BADD-FFEC-4951-A5C3-7D39FD178A66}" presName="arrow" presStyleLbl="bgShp" presStyleIdx="0" presStyleCnt="1"/>
      <dgm:spPr/>
    </dgm:pt>
    <dgm:pt modelId="{531B68F5-2BCB-450E-8AA6-23547664C41F}" type="pres">
      <dgm:prSet presAssocID="{1617BADD-FFEC-4951-A5C3-7D39FD178A66}" presName="linearProcess" presStyleCnt="0"/>
      <dgm:spPr/>
    </dgm:pt>
    <dgm:pt modelId="{57655794-A125-4BBB-B4D6-53B45E412CE0}" type="pres">
      <dgm:prSet presAssocID="{65FDB62F-13C4-4E0F-A206-00D3812E16BB}" presName="textNode" presStyleLbl="node1" presStyleIdx="0" presStyleCnt="1" custScaleX="91658" custLinFactNeighborX="-4428">
        <dgm:presLayoutVars>
          <dgm:bulletEnabled val="1"/>
        </dgm:presLayoutVars>
      </dgm:prSet>
      <dgm:spPr/>
    </dgm:pt>
  </dgm:ptLst>
  <dgm:cxnLst>
    <dgm:cxn modelId="{FB9BAD79-5BBC-4054-AC75-B8E5958BA5FB}" type="presOf" srcId="{1617BADD-FFEC-4951-A5C3-7D39FD178A66}" destId="{F5BC523E-C180-4AC6-BF86-F891AD1DF841}" srcOrd="0" destOrd="0" presId="urn:microsoft.com/office/officeart/2005/8/layout/hProcess9"/>
    <dgm:cxn modelId="{24597F81-A1AE-4D9F-A1B9-A800FB246704}" type="presOf" srcId="{65FDB62F-13C4-4E0F-A206-00D3812E16BB}" destId="{57655794-A125-4BBB-B4D6-53B45E412CE0}" srcOrd="0" destOrd="0" presId="urn:microsoft.com/office/officeart/2005/8/layout/hProcess9"/>
    <dgm:cxn modelId="{F1BA72DC-0598-416E-8FDA-B9264F54CEEE}" srcId="{1617BADD-FFEC-4951-A5C3-7D39FD178A66}" destId="{65FDB62F-13C4-4E0F-A206-00D3812E16BB}" srcOrd="0" destOrd="0" parTransId="{FD3846E4-FA52-478F-8C31-4A7FEB25B9B8}" sibTransId="{B6D1A250-71FF-40F3-81F9-FFC8D0C1C75F}"/>
    <dgm:cxn modelId="{C0BC5C59-FB75-46B4-A20D-6F9DB081E14B}" type="presParOf" srcId="{F5BC523E-C180-4AC6-BF86-F891AD1DF841}" destId="{70E674D7-6415-4B01-B662-C51252306955}" srcOrd="0" destOrd="0" presId="urn:microsoft.com/office/officeart/2005/8/layout/hProcess9"/>
    <dgm:cxn modelId="{53733795-0BC5-41B7-8089-2A7760ECADF5}" type="presParOf" srcId="{F5BC523E-C180-4AC6-BF86-F891AD1DF841}" destId="{531B68F5-2BCB-450E-8AA6-23547664C41F}" srcOrd="1" destOrd="0" presId="urn:microsoft.com/office/officeart/2005/8/layout/hProcess9"/>
    <dgm:cxn modelId="{2B3AF121-0771-40D7-8EC6-28D7746044D9}" type="presParOf" srcId="{531B68F5-2BCB-450E-8AA6-23547664C41F}" destId="{57655794-A125-4BBB-B4D6-53B45E412CE0}" srcOrd="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1617BADD-FFEC-4951-A5C3-7D39FD178A66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65FDB62F-13C4-4E0F-A206-00D3812E16BB}">
      <dgm:prSet/>
      <dgm:spPr/>
      <dgm:t>
        <a:bodyPr/>
        <a:lstStyle/>
        <a:p>
          <a:r>
            <a:rPr lang="es-EC" dirty="0"/>
            <a:t>CONCLUSIONES</a:t>
          </a:r>
        </a:p>
      </dgm:t>
    </dgm:pt>
    <dgm:pt modelId="{FD3846E4-FA52-478F-8C31-4A7FEB25B9B8}" type="parTrans" cxnId="{F1BA72DC-0598-416E-8FDA-B9264F54CEEE}">
      <dgm:prSet/>
      <dgm:spPr/>
      <dgm:t>
        <a:bodyPr/>
        <a:lstStyle/>
        <a:p>
          <a:endParaRPr lang="es-EC"/>
        </a:p>
      </dgm:t>
    </dgm:pt>
    <dgm:pt modelId="{B6D1A250-71FF-40F3-81F9-FFC8D0C1C75F}" type="sibTrans" cxnId="{F1BA72DC-0598-416E-8FDA-B9264F54CEEE}">
      <dgm:prSet/>
      <dgm:spPr/>
      <dgm:t>
        <a:bodyPr/>
        <a:lstStyle/>
        <a:p>
          <a:endParaRPr lang="es-EC"/>
        </a:p>
      </dgm:t>
    </dgm:pt>
    <dgm:pt modelId="{F5BC523E-C180-4AC6-BF86-F891AD1DF841}" type="pres">
      <dgm:prSet presAssocID="{1617BADD-FFEC-4951-A5C3-7D39FD178A66}" presName="CompostProcess" presStyleCnt="0">
        <dgm:presLayoutVars>
          <dgm:dir/>
          <dgm:resizeHandles val="exact"/>
        </dgm:presLayoutVars>
      </dgm:prSet>
      <dgm:spPr/>
    </dgm:pt>
    <dgm:pt modelId="{70E674D7-6415-4B01-B662-C51252306955}" type="pres">
      <dgm:prSet presAssocID="{1617BADD-FFEC-4951-A5C3-7D39FD178A66}" presName="arrow" presStyleLbl="bgShp" presStyleIdx="0" presStyleCnt="1"/>
      <dgm:spPr/>
    </dgm:pt>
    <dgm:pt modelId="{531B68F5-2BCB-450E-8AA6-23547664C41F}" type="pres">
      <dgm:prSet presAssocID="{1617BADD-FFEC-4951-A5C3-7D39FD178A66}" presName="linearProcess" presStyleCnt="0"/>
      <dgm:spPr/>
    </dgm:pt>
    <dgm:pt modelId="{57655794-A125-4BBB-B4D6-53B45E412CE0}" type="pres">
      <dgm:prSet presAssocID="{65FDB62F-13C4-4E0F-A206-00D3812E16BB}" presName="textNode" presStyleLbl="node1" presStyleIdx="0" presStyleCnt="1" custScaleX="128294" custLinFactNeighborX="-4428">
        <dgm:presLayoutVars>
          <dgm:bulletEnabled val="1"/>
        </dgm:presLayoutVars>
      </dgm:prSet>
      <dgm:spPr/>
    </dgm:pt>
  </dgm:ptLst>
  <dgm:cxnLst>
    <dgm:cxn modelId="{FB9BAD79-5BBC-4054-AC75-B8E5958BA5FB}" type="presOf" srcId="{1617BADD-FFEC-4951-A5C3-7D39FD178A66}" destId="{F5BC523E-C180-4AC6-BF86-F891AD1DF841}" srcOrd="0" destOrd="0" presId="urn:microsoft.com/office/officeart/2005/8/layout/hProcess9"/>
    <dgm:cxn modelId="{24597F81-A1AE-4D9F-A1B9-A800FB246704}" type="presOf" srcId="{65FDB62F-13C4-4E0F-A206-00D3812E16BB}" destId="{57655794-A125-4BBB-B4D6-53B45E412CE0}" srcOrd="0" destOrd="0" presId="urn:microsoft.com/office/officeart/2005/8/layout/hProcess9"/>
    <dgm:cxn modelId="{F1BA72DC-0598-416E-8FDA-B9264F54CEEE}" srcId="{1617BADD-FFEC-4951-A5C3-7D39FD178A66}" destId="{65FDB62F-13C4-4E0F-A206-00D3812E16BB}" srcOrd="0" destOrd="0" parTransId="{FD3846E4-FA52-478F-8C31-4A7FEB25B9B8}" sibTransId="{B6D1A250-71FF-40F3-81F9-FFC8D0C1C75F}"/>
    <dgm:cxn modelId="{C0BC5C59-FB75-46B4-A20D-6F9DB081E14B}" type="presParOf" srcId="{F5BC523E-C180-4AC6-BF86-F891AD1DF841}" destId="{70E674D7-6415-4B01-B662-C51252306955}" srcOrd="0" destOrd="0" presId="urn:microsoft.com/office/officeart/2005/8/layout/hProcess9"/>
    <dgm:cxn modelId="{53733795-0BC5-41B7-8089-2A7760ECADF5}" type="presParOf" srcId="{F5BC523E-C180-4AC6-BF86-F891AD1DF841}" destId="{531B68F5-2BCB-450E-8AA6-23547664C41F}" srcOrd="1" destOrd="0" presId="urn:microsoft.com/office/officeart/2005/8/layout/hProcess9"/>
    <dgm:cxn modelId="{2B3AF121-0771-40D7-8EC6-28D7746044D9}" type="presParOf" srcId="{531B68F5-2BCB-450E-8AA6-23547664C41F}" destId="{57655794-A125-4BBB-B4D6-53B45E412CE0}" srcOrd="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4EE051F4-9CA8-4B0C-9EAB-CF732C349BD6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4CCB5B88-698F-4BF2-8335-730679726923}">
      <dgm:prSet custT="1"/>
      <dgm:spPr/>
      <dgm:t>
        <a:bodyPr/>
        <a:lstStyle/>
        <a:p>
          <a:r>
            <a:rPr lang="es-ES" sz="8000" dirty="0"/>
            <a:t>ESTRUCTURA LEGAL</a:t>
          </a:r>
          <a:endParaRPr lang="es-EC" sz="8000" dirty="0"/>
        </a:p>
      </dgm:t>
    </dgm:pt>
    <dgm:pt modelId="{074D7638-0A87-4D27-8C0B-0584323C9A9A}" type="parTrans" cxnId="{6C17E0CA-76B4-43E1-9CCB-0F36B5A2D450}">
      <dgm:prSet/>
      <dgm:spPr/>
      <dgm:t>
        <a:bodyPr/>
        <a:lstStyle/>
        <a:p>
          <a:endParaRPr lang="es-EC"/>
        </a:p>
      </dgm:t>
    </dgm:pt>
    <dgm:pt modelId="{A07C20B8-D617-424A-82D0-068202E5D796}" type="sibTrans" cxnId="{6C17E0CA-76B4-43E1-9CCB-0F36B5A2D450}">
      <dgm:prSet/>
      <dgm:spPr/>
      <dgm:t>
        <a:bodyPr/>
        <a:lstStyle/>
        <a:p>
          <a:endParaRPr lang="es-EC"/>
        </a:p>
      </dgm:t>
    </dgm:pt>
    <dgm:pt modelId="{2363A182-B067-48B1-B274-A5151928D619}" type="pres">
      <dgm:prSet presAssocID="{4EE051F4-9CA8-4B0C-9EAB-CF732C349BD6}" presName="Name0" presStyleCnt="0">
        <dgm:presLayoutVars>
          <dgm:dir/>
          <dgm:resizeHandles val="exact"/>
        </dgm:presLayoutVars>
      </dgm:prSet>
      <dgm:spPr/>
    </dgm:pt>
    <dgm:pt modelId="{F5BB8C1C-8887-4EF6-89C9-97BDF4148FFD}" type="pres">
      <dgm:prSet presAssocID="{4EE051F4-9CA8-4B0C-9EAB-CF732C349BD6}" presName="arrow" presStyleLbl="bgShp" presStyleIdx="0" presStyleCnt="1"/>
      <dgm:spPr/>
    </dgm:pt>
    <dgm:pt modelId="{0D02A2BB-E2C2-470A-B3CC-24F4BD0964E0}" type="pres">
      <dgm:prSet presAssocID="{4EE051F4-9CA8-4B0C-9EAB-CF732C349BD6}" presName="points" presStyleCnt="0"/>
      <dgm:spPr/>
    </dgm:pt>
    <dgm:pt modelId="{60910F6B-11F4-4989-A65D-1A7C333F5D70}" type="pres">
      <dgm:prSet presAssocID="{4CCB5B88-698F-4BF2-8335-730679726923}" presName="compositeA" presStyleCnt="0"/>
      <dgm:spPr/>
    </dgm:pt>
    <dgm:pt modelId="{EE6EDD64-07B1-4022-BC8E-941E6CB3B36E}" type="pres">
      <dgm:prSet presAssocID="{4CCB5B88-698F-4BF2-8335-730679726923}" presName="textA" presStyleLbl="revTx" presStyleIdx="0" presStyleCnt="1">
        <dgm:presLayoutVars>
          <dgm:bulletEnabled val="1"/>
        </dgm:presLayoutVars>
      </dgm:prSet>
      <dgm:spPr/>
    </dgm:pt>
    <dgm:pt modelId="{66E76577-8679-431D-93C6-385CBA443BA7}" type="pres">
      <dgm:prSet presAssocID="{4CCB5B88-698F-4BF2-8335-730679726923}" presName="circleA" presStyleLbl="node1" presStyleIdx="0" presStyleCnt="1" custLinFactX="200000" custLinFactNeighborX="217057"/>
      <dgm:spPr/>
    </dgm:pt>
    <dgm:pt modelId="{AAF8F1FE-FFA6-4DD1-8A18-8FA167AC9E7A}" type="pres">
      <dgm:prSet presAssocID="{4CCB5B88-698F-4BF2-8335-730679726923}" presName="spaceA" presStyleCnt="0"/>
      <dgm:spPr/>
    </dgm:pt>
  </dgm:ptLst>
  <dgm:cxnLst>
    <dgm:cxn modelId="{A37D530B-D429-4FC4-9099-5C771C312B76}" type="presOf" srcId="{4CCB5B88-698F-4BF2-8335-730679726923}" destId="{EE6EDD64-07B1-4022-BC8E-941E6CB3B36E}" srcOrd="0" destOrd="0" presId="urn:microsoft.com/office/officeart/2005/8/layout/hProcess11"/>
    <dgm:cxn modelId="{6E68F23C-3C51-439B-878B-498D8E563FCE}" type="presOf" srcId="{4EE051F4-9CA8-4B0C-9EAB-CF732C349BD6}" destId="{2363A182-B067-48B1-B274-A5151928D619}" srcOrd="0" destOrd="0" presId="urn:microsoft.com/office/officeart/2005/8/layout/hProcess11"/>
    <dgm:cxn modelId="{6C17E0CA-76B4-43E1-9CCB-0F36B5A2D450}" srcId="{4EE051F4-9CA8-4B0C-9EAB-CF732C349BD6}" destId="{4CCB5B88-698F-4BF2-8335-730679726923}" srcOrd="0" destOrd="0" parTransId="{074D7638-0A87-4D27-8C0B-0584323C9A9A}" sibTransId="{A07C20B8-D617-424A-82D0-068202E5D796}"/>
    <dgm:cxn modelId="{24DE9EA0-AADB-49DB-B9E8-40A1F6D07BC2}" type="presParOf" srcId="{2363A182-B067-48B1-B274-A5151928D619}" destId="{F5BB8C1C-8887-4EF6-89C9-97BDF4148FFD}" srcOrd="0" destOrd="0" presId="urn:microsoft.com/office/officeart/2005/8/layout/hProcess11"/>
    <dgm:cxn modelId="{C9DB8341-5910-4772-92D2-59193895D91E}" type="presParOf" srcId="{2363A182-B067-48B1-B274-A5151928D619}" destId="{0D02A2BB-E2C2-470A-B3CC-24F4BD0964E0}" srcOrd="1" destOrd="0" presId="urn:microsoft.com/office/officeart/2005/8/layout/hProcess11"/>
    <dgm:cxn modelId="{99F21444-7B5F-430E-AEA8-CFC882BE989A}" type="presParOf" srcId="{0D02A2BB-E2C2-470A-B3CC-24F4BD0964E0}" destId="{60910F6B-11F4-4989-A65D-1A7C333F5D70}" srcOrd="0" destOrd="0" presId="urn:microsoft.com/office/officeart/2005/8/layout/hProcess11"/>
    <dgm:cxn modelId="{4ED548E7-5822-4CE2-A2CB-BDFB0BD85F67}" type="presParOf" srcId="{60910F6B-11F4-4989-A65D-1A7C333F5D70}" destId="{EE6EDD64-07B1-4022-BC8E-941E6CB3B36E}" srcOrd="0" destOrd="0" presId="urn:microsoft.com/office/officeart/2005/8/layout/hProcess11"/>
    <dgm:cxn modelId="{1BDC4919-2572-421E-BBB9-54542864FE7B}" type="presParOf" srcId="{60910F6B-11F4-4989-A65D-1A7C333F5D70}" destId="{66E76577-8679-431D-93C6-385CBA443BA7}" srcOrd="1" destOrd="0" presId="urn:microsoft.com/office/officeart/2005/8/layout/hProcess11"/>
    <dgm:cxn modelId="{64EDC472-FC5D-4DA1-88C0-4CB58B2D8E5F}" type="presParOf" srcId="{60910F6B-11F4-4989-A65D-1A7C333F5D70}" destId="{AAF8F1FE-FFA6-4DD1-8A18-8FA167AC9E7A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7076CB9A-6D01-4418-A8DC-DD316634F769}" type="doc">
      <dgm:prSet loTypeId="urn:microsoft.com/office/officeart/2005/8/layout/pyramid2" loCatId="pyramid" qsTypeId="urn:microsoft.com/office/officeart/2005/8/quickstyle/simple2" qsCatId="simple" csTypeId="urn:microsoft.com/office/officeart/2005/8/colors/colorful5" csCatId="colorful" phldr="1"/>
      <dgm:spPr/>
    </dgm:pt>
    <dgm:pt modelId="{F110E976-C3FB-4D3A-987B-8E7E8C983DFB}">
      <dgm:prSet phldrT="[Texto]" custT="1"/>
      <dgm:spPr/>
      <dgm:t>
        <a:bodyPr/>
        <a:lstStyle/>
        <a:p>
          <a:r>
            <a:rPr lang="es-EC" sz="1600" dirty="0"/>
            <a:t>Constitución de la República del Ecuador (Art. 315)</a:t>
          </a:r>
        </a:p>
      </dgm:t>
    </dgm:pt>
    <dgm:pt modelId="{85D5DB5D-AEC7-42EC-A30B-28DBF549C893}" type="parTrans" cxnId="{01000ED6-25BD-4812-BDE8-8F5F70002894}">
      <dgm:prSet/>
      <dgm:spPr/>
      <dgm:t>
        <a:bodyPr/>
        <a:lstStyle/>
        <a:p>
          <a:endParaRPr lang="es-EC"/>
        </a:p>
      </dgm:t>
    </dgm:pt>
    <dgm:pt modelId="{F5F73286-2276-42D0-BF72-16341AD54F1E}" type="sibTrans" cxnId="{01000ED6-25BD-4812-BDE8-8F5F70002894}">
      <dgm:prSet/>
      <dgm:spPr/>
      <dgm:t>
        <a:bodyPr/>
        <a:lstStyle/>
        <a:p>
          <a:endParaRPr lang="es-EC"/>
        </a:p>
      </dgm:t>
    </dgm:pt>
    <dgm:pt modelId="{337C7AD9-7878-42E3-B775-B93123830A02}">
      <dgm:prSet phldrT="[Texto]" custT="1"/>
      <dgm:spPr/>
      <dgm:t>
        <a:bodyPr/>
        <a:lstStyle/>
        <a:p>
          <a:r>
            <a:rPr lang="es-EC" sz="1600" dirty="0"/>
            <a:t>Ley Orgánica de Empresas Públicas (Art. 35, 36)</a:t>
          </a:r>
        </a:p>
      </dgm:t>
    </dgm:pt>
    <dgm:pt modelId="{BA3B212A-82BB-4440-8BA9-44FB0EF8DAA1}" type="parTrans" cxnId="{D85D86B0-FC20-4174-A93E-DADA5FEB8928}">
      <dgm:prSet/>
      <dgm:spPr/>
      <dgm:t>
        <a:bodyPr/>
        <a:lstStyle/>
        <a:p>
          <a:endParaRPr lang="es-EC"/>
        </a:p>
      </dgm:t>
    </dgm:pt>
    <dgm:pt modelId="{6471D20F-A7AF-4FCB-99D2-7FD4C36049E4}" type="sibTrans" cxnId="{D85D86B0-FC20-4174-A93E-DADA5FEB8928}">
      <dgm:prSet/>
      <dgm:spPr/>
      <dgm:t>
        <a:bodyPr/>
        <a:lstStyle/>
        <a:p>
          <a:endParaRPr lang="es-EC"/>
        </a:p>
      </dgm:t>
    </dgm:pt>
    <dgm:pt modelId="{7E2121F6-CCE1-410C-BF99-8DEC2F053B6F}">
      <dgm:prSet phldrT="[Texto]" custT="1"/>
      <dgm:spPr/>
      <dgm:t>
        <a:bodyPr/>
        <a:lstStyle/>
        <a:p>
          <a:r>
            <a:rPr lang="es-ES_tradnl" sz="1600" dirty="0"/>
            <a:t>Código Municipal para el Distrito Metropolitano de Quito (Título V, Sección V)</a:t>
          </a:r>
          <a:endParaRPr lang="es-EC" sz="1600" dirty="0"/>
        </a:p>
      </dgm:t>
    </dgm:pt>
    <dgm:pt modelId="{6CA00A09-FB12-4255-9374-7E337CBEB925}" type="parTrans" cxnId="{78C3CF0E-DD25-40CF-BA73-8427873A1CEF}">
      <dgm:prSet/>
      <dgm:spPr/>
      <dgm:t>
        <a:bodyPr/>
        <a:lstStyle/>
        <a:p>
          <a:endParaRPr lang="es-EC"/>
        </a:p>
      </dgm:t>
    </dgm:pt>
    <dgm:pt modelId="{58DEAA8B-7F9A-4689-8AAF-F34C9536E782}" type="sibTrans" cxnId="{78C3CF0E-DD25-40CF-BA73-8427873A1CEF}">
      <dgm:prSet/>
      <dgm:spPr/>
      <dgm:t>
        <a:bodyPr/>
        <a:lstStyle/>
        <a:p>
          <a:endParaRPr lang="es-EC"/>
        </a:p>
      </dgm:t>
    </dgm:pt>
    <dgm:pt modelId="{B950D74F-758C-488A-89E5-734BDC7F494F}">
      <dgm:prSet phldrT="[Texto]" custT="1"/>
      <dgm:spPr/>
      <dgm:t>
        <a:bodyPr/>
        <a:lstStyle/>
        <a:p>
          <a:r>
            <a:rPr lang="es-EC" sz="1600" dirty="0"/>
            <a:t>Reglamento Interno que Regula el Procedimiento para Ejecutar Modelos de Gestión Asociativa de la Empresa Pública Metropolitana Metro de Quito</a:t>
          </a:r>
        </a:p>
      </dgm:t>
    </dgm:pt>
    <dgm:pt modelId="{6CB5E525-D0B1-42BC-95F7-EE9CEDA5E64F}" type="parTrans" cxnId="{42A5F384-7DCC-492F-A186-2EF6FE417840}">
      <dgm:prSet/>
      <dgm:spPr/>
      <dgm:t>
        <a:bodyPr/>
        <a:lstStyle/>
        <a:p>
          <a:endParaRPr lang="es-EC"/>
        </a:p>
      </dgm:t>
    </dgm:pt>
    <dgm:pt modelId="{2E7BEC7F-E515-4487-8F7A-EF24BB8627F5}" type="sibTrans" cxnId="{42A5F384-7DCC-492F-A186-2EF6FE417840}">
      <dgm:prSet/>
      <dgm:spPr/>
      <dgm:t>
        <a:bodyPr/>
        <a:lstStyle/>
        <a:p>
          <a:endParaRPr lang="es-EC"/>
        </a:p>
      </dgm:t>
    </dgm:pt>
    <dgm:pt modelId="{B117574E-5013-42AF-81D2-F1C574C252F9}">
      <dgm:prSet phldrT="[Texto]" custT="1"/>
      <dgm:spPr/>
      <dgm:t>
        <a:bodyPr/>
        <a:lstStyle/>
        <a:p>
          <a:r>
            <a:rPr lang="es-EC" sz="1600" dirty="0"/>
            <a:t>Criterios de la Procuraduría General del Estado, Sentencia de la Corte Constitucional</a:t>
          </a:r>
        </a:p>
      </dgm:t>
    </dgm:pt>
    <dgm:pt modelId="{3ACFB812-06C6-42E8-B9E1-6DC74A834FA6}" type="parTrans" cxnId="{26920D70-5265-45AD-AE51-8E37DCB61515}">
      <dgm:prSet/>
      <dgm:spPr/>
      <dgm:t>
        <a:bodyPr/>
        <a:lstStyle/>
        <a:p>
          <a:endParaRPr lang="es-EC"/>
        </a:p>
      </dgm:t>
    </dgm:pt>
    <dgm:pt modelId="{2DA3AABC-B9AE-4838-B009-BEC5EB447EFA}" type="sibTrans" cxnId="{26920D70-5265-45AD-AE51-8E37DCB61515}">
      <dgm:prSet/>
      <dgm:spPr/>
      <dgm:t>
        <a:bodyPr/>
        <a:lstStyle/>
        <a:p>
          <a:endParaRPr lang="es-EC"/>
        </a:p>
      </dgm:t>
    </dgm:pt>
    <dgm:pt modelId="{1F31E0EC-8B98-40DE-A71F-1AC99A673161}">
      <dgm:prSet phldrT="[Texto]" custT="1"/>
      <dgm:spPr/>
      <dgm:t>
        <a:bodyPr/>
        <a:lstStyle/>
        <a:p>
          <a:r>
            <a:rPr lang="es-EC" sz="1600" dirty="0"/>
            <a:t>Bases del concurso</a:t>
          </a:r>
        </a:p>
      </dgm:t>
    </dgm:pt>
    <dgm:pt modelId="{F3075590-9AF3-4931-9798-FF430193B4EC}" type="parTrans" cxnId="{224F238C-E508-4A1F-A57D-767DDD14155A}">
      <dgm:prSet/>
      <dgm:spPr/>
      <dgm:t>
        <a:bodyPr/>
        <a:lstStyle/>
        <a:p>
          <a:endParaRPr lang="es-EC"/>
        </a:p>
      </dgm:t>
    </dgm:pt>
    <dgm:pt modelId="{56E920B6-69E5-4621-8FB1-052C2AB5330A}" type="sibTrans" cxnId="{224F238C-E508-4A1F-A57D-767DDD14155A}">
      <dgm:prSet/>
      <dgm:spPr/>
      <dgm:t>
        <a:bodyPr/>
        <a:lstStyle/>
        <a:p>
          <a:endParaRPr lang="es-EC"/>
        </a:p>
      </dgm:t>
    </dgm:pt>
    <dgm:pt modelId="{AC1E128F-319D-4284-8C55-21037099B236}" type="pres">
      <dgm:prSet presAssocID="{7076CB9A-6D01-4418-A8DC-DD316634F769}" presName="compositeShape" presStyleCnt="0">
        <dgm:presLayoutVars>
          <dgm:dir/>
          <dgm:resizeHandles/>
        </dgm:presLayoutVars>
      </dgm:prSet>
      <dgm:spPr/>
    </dgm:pt>
    <dgm:pt modelId="{8132C9B7-0BEC-4FC7-952C-CEF43A965316}" type="pres">
      <dgm:prSet presAssocID="{7076CB9A-6D01-4418-A8DC-DD316634F769}" presName="pyramid" presStyleLbl="node1" presStyleIdx="0" presStyleCnt="1"/>
      <dgm:spPr/>
    </dgm:pt>
    <dgm:pt modelId="{AA3027F2-64FB-45F7-92E0-BAD18CBFE039}" type="pres">
      <dgm:prSet presAssocID="{7076CB9A-6D01-4418-A8DC-DD316634F769}" presName="theList" presStyleCnt="0"/>
      <dgm:spPr/>
    </dgm:pt>
    <dgm:pt modelId="{AFE9666A-4C12-4F68-8B3A-765C99034629}" type="pres">
      <dgm:prSet presAssocID="{F110E976-C3FB-4D3A-987B-8E7E8C983DFB}" presName="aNode" presStyleLbl="fgAcc1" presStyleIdx="0" presStyleCnt="6" custScaleX="142402" custScaleY="90871" custLinFactY="16425" custLinFactNeighborY="100000">
        <dgm:presLayoutVars>
          <dgm:bulletEnabled val="1"/>
        </dgm:presLayoutVars>
      </dgm:prSet>
      <dgm:spPr/>
    </dgm:pt>
    <dgm:pt modelId="{16E6AA15-6EE0-4752-84FD-BE768C940C55}" type="pres">
      <dgm:prSet presAssocID="{F110E976-C3FB-4D3A-987B-8E7E8C983DFB}" presName="aSpace" presStyleCnt="0"/>
      <dgm:spPr/>
    </dgm:pt>
    <dgm:pt modelId="{9ECF3034-8E99-4907-A060-350F159D3424}" type="pres">
      <dgm:prSet presAssocID="{337C7AD9-7878-42E3-B775-B93123830A02}" presName="aNode" presStyleLbl="fgAcc1" presStyleIdx="1" presStyleCnt="6" custScaleX="158577" custScaleY="90871" custLinFactY="28543" custLinFactNeighborY="100000">
        <dgm:presLayoutVars>
          <dgm:bulletEnabled val="1"/>
        </dgm:presLayoutVars>
      </dgm:prSet>
      <dgm:spPr/>
    </dgm:pt>
    <dgm:pt modelId="{2977B3B2-525E-4A3C-B396-D208EACD7563}" type="pres">
      <dgm:prSet presAssocID="{337C7AD9-7878-42E3-B775-B93123830A02}" presName="aSpace" presStyleCnt="0"/>
      <dgm:spPr/>
    </dgm:pt>
    <dgm:pt modelId="{7DB44FC0-2668-4DA0-8CA8-60EF90D6BD83}" type="pres">
      <dgm:prSet presAssocID="{7E2121F6-CCE1-410C-BF99-8DEC2F053B6F}" presName="aNode" presStyleLbl="fgAcc1" presStyleIdx="2" presStyleCnt="6" custScaleX="170260" custScaleY="90871" custLinFactY="35810" custLinFactNeighborY="100000">
        <dgm:presLayoutVars>
          <dgm:bulletEnabled val="1"/>
        </dgm:presLayoutVars>
      </dgm:prSet>
      <dgm:spPr/>
    </dgm:pt>
    <dgm:pt modelId="{B2E2A226-E7B8-46FE-B3FE-71F10E1F07DE}" type="pres">
      <dgm:prSet presAssocID="{7E2121F6-CCE1-410C-BF99-8DEC2F053B6F}" presName="aSpace" presStyleCnt="0"/>
      <dgm:spPr/>
    </dgm:pt>
    <dgm:pt modelId="{BD72E61E-408F-433B-9A5B-731A44DA655F}" type="pres">
      <dgm:prSet presAssocID="{B950D74F-758C-488A-89E5-734BDC7F494F}" presName="aNode" presStyleLbl="fgAcc1" presStyleIdx="3" presStyleCnt="6" custScaleX="181942" custScaleY="133716" custLinFactY="41875" custLinFactNeighborY="100000">
        <dgm:presLayoutVars>
          <dgm:bulletEnabled val="1"/>
        </dgm:presLayoutVars>
      </dgm:prSet>
      <dgm:spPr/>
    </dgm:pt>
    <dgm:pt modelId="{AE20E1F7-35FA-4368-B269-2E1068891022}" type="pres">
      <dgm:prSet presAssocID="{B950D74F-758C-488A-89E5-734BDC7F494F}" presName="aSpace" presStyleCnt="0"/>
      <dgm:spPr/>
    </dgm:pt>
    <dgm:pt modelId="{5C81AE7A-B90A-4ECD-A70A-EF7EBE4048AF}" type="pres">
      <dgm:prSet presAssocID="{B117574E-5013-42AF-81D2-F1C574C252F9}" presName="aNode" presStyleLbl="fgAcc1" presStyleIdx="4" presStyleCnt="6" custScaleX="193623" custScaleY="90871" custLinFactY="41875" custLinFactNeighborX="-449" custLinFactNeighborY="100000">
        <dgm:presLayoutVars>
          <dgm:bulletEnabled val="1"/>
        </dgm:presLayoutVars>
      </dgm:prSet>
      <dgm:spPr/>
    </dgm:pt>
    <dgm:pt modelId="{B188CBB9-A1C4-4A20-B3B3-46CBFC4B3D86}" type="pres">
      <dgm:prSet presAssocID="{B117574E-5013-42AF-81D2-F1C574C252F9}" presName="aSpace" presStyleCnt="0"/>
      <dgm:spPr/>
    </dgm:pt>
    <dgm:pt modelId="{CA8BEBBF-464A-4460-ACDF-23AC5D2803FA}" type="pres">
      <dgm:prSet presAssocID="{1F31E0EC-8B98-40DE-A71F-1AC99A673161}" presName="aNode" presStyleLbl="fgAcc1" presStyleIdx="5" presStyleCnt="6" custScaleX="197163" custScaleY="90871" custLinFactY="53204" custLinFactNeighborY="100000">
        <dgm:presLayoutVars>
          <dgm:bulletEnabled val="1"/>
        </dgm:presLayoutVars>
      </dgm:prSet>
      <dgm:spPr/>
    </dgm:pt>
    <dgm:pt modelId="{C9AAD2B4-68C7-4C4B-9B4B-6E63C507FC0A}" type="pres">
      <dgm:prSet presAssocID="{1F31E0EC-8B98-40DE-A71F-1AC99A673161}" presName="aSpace" presStyleCnt="0"/>
      <dgm:spPr/>
    </dgm:pt>
  </dgm:ptLst>
  <dgm:cxnLst>
    <dgm:cxn modelId="{DF634400-404D-4D70-B382-8FD609FAEC94}" type="presOf" srcId="{7076CB9A-6D01-4418-A8DC-DD316634F769}" destId="{AC1E128F-319D-4284-8C55-21037099B236}" srcOrd="0" destOrd="0" presId="urn:microsoft.com/office/officeart/2005/8/layout/pyramid2"/>
    <dgm:cxn modelId="{78C3CF0E-DD25-40CF-BA73-8427873A1CEF}" srcId="{7076CB9A-6D01-4418-A8DC-DD316634F769}" destId="{7E2121F6-CCE1-410C-BF99-8DEC2F053B6F}" srcOrd="2" destOrd="0" parTransId="{6CA00A09-FB12-4255-9374-7E337CBEB925}" sibTransId="{58DEAA8B-7F9A-4689-8AAF-F34C9536E782}"/>
    <dgm:cxn modelId="{9222D015-A9E6-4D91-A6A2-C3A7E20C59FE}" type="presOf" srcId="{1F31E0EC-8B98-40DE-A71F-1AC99A673161}" destId="{CA8BEBBF-464A-4460-ACDF-23AC5D2803FA}" srcOrd="0" destOrd="0" presId="urn:microsoft.com/office/officeart/2005/8/layout/pyramid2"/>
    <dgm:cxn modelId="{0FC4AA22-D805-4F69-A61F-C5153A9CC45B}" type="presOf" srcId="{B950D74F-758C-488A-89E5-734BDC7F494F}" destId="{BD72E61E-408F-433B-9A5B-731A44DA655F}" srcOrd="0" destOrd="0" presId="urn:microsoft.com/office/officeart/2005/8/layout/pyramid2"/>
    <dgm:cxn modelId="{7ACAFD63-ABEC-4E9C-93CA-745B27318D0D}" type="presOf" srcId="{F110E976-C3FB-4D3A-987B-8E7E8C983DFB}" destId="{AFE9666A-4C12-4F68-8B3A-765C99034629}" srcOrd="0" destOrd="0" presId="urn:microsoft.com/office/officeart/2005/8/layout/pyramid2"/>
    <dgm:cxn modelId="{26920D70-5265-45AD-AE51-8E37DCB61515}" srcId="{7076CB9A-6D01-4418-A8DC-DD316634F769}" destId="{B117574E-5013-42AF-81D2-F1C574C252F9}" srcOrd="4" destOrd="0" parTransId="{3ACFB812-06C6-42E8-B9E1-6DC74A834FA6}" sibTransId="{2DA3AABC-B9AE-4838-B009-BEC5EB447EFA}"/>
    <dgm:cxn modelId="{05CD0353-D5E6-4123-97F9-61E336D4FAD4}" type="presOf" srcId="{337C7AD9-7878-42E3-B775-B93123830A02}" destId="{9ECF3034-8E99-4907-A060-350F159D3424}" srcOrd="0" destOrd="0" presId="urn:microsoft.com/office/officeart/2005/8/layout/pyramid2"/>
    <dgm:cxn modelId="{42A5F384-7DCC-492F-A186-2EF6FE417840}" srcId="{7076CB9A-6D01-4418-A8DC-DD316634F769}" destId="{B950D74F-758C-488A-89E5-734BDC7F494F}" srcOrd="3" destOrd="0" parTransId="{6CB5E525-D0B1-42BC-95F7-EE9CEDA5E64F}" sibTransId="{2E7BEC7F-E515-4487-8F7A-EF24BB8627F5}"/>
    <dgm:cxn modelId="{224F238C-E508-4A1F-A57D-767DDD14155A}" srcId="{7076CB9A-6D01-4418-A8DC-DD316634F769}" destId="{1F31E0EC-8B98-40DE-A71F-1AC99A673161}" srcOrd="5" destOrd="0" parTransId="{F3075590-9AF3-4931-9798-FF430193B4EC}" sibTransId="{56E920B6-69E5-4621-8FB1-052C2AB5330A}"/>
    <dgm:cxn modelId="{D85D86B0-FC20-4174-A93E-DADA5FEB8928}" srcId="{7076CB9A-6D01-4418-A8DC-DD316634F769}" destId="{337C7AD9-7878-42E3-B775-B93123830A02}" srcOrd="1" destOrd="0" parTransId="{BA3B212A-82BB-4440-8BA9-44FB0EF8DAA1}" sibTransId="{6471D20F-A7AF-4FCB-99D2-7FD4C36049E4}"/>
    <dgm:cxn modelId="{548EB0B9-50C2-4D92-91A3-8D5DE69BB91A}" type="presOf" srcId="{B117574E-5013-42AF-81D2-F1C574C252F9}" destId="{5C81AE7A-B90A-4ECD-A70A-EF7EBE4048AF}" srcOrd="0" destOrd="0" presId="urn:microsoft.com/office/officeart/2005/8/layout/pyramid2"/>
    <dgm:cxn modelId="{01000ED6-25BD-4812-BDE8-8F5F70002894}" srcId="{7076CB9A-6D01-4418-A8DC-DD316634F769}" destId="{F110E976-C3FB-4D3A-987B-8E7E8C983DFB}" srcOrd="0" destOrd="0" parTransId="{85D5DB5D-AEC7-42EC-A30B-28DBF549C893}" sibTransId="{F5F73286-2276-42D0-BF72-16341AD54F1E}"/>
    <dgm:cxn modelId="{B19EADF9-62DC-4432-93D5-1E69DEE81C91}" type="presOf" srcId="{7E2121F6-CCE1-410C-BF99-8DEC2F053B6F}" destId="{7DB44FC0-2668-4DA0-8CA8-60EF90D6BD83}" srcOrd="0" destOrd="0" presId="urn:microsoft.com/office/officeart/2005/8/layout/pyramid2"/>
    <dgm:cxn modelId="{B78842E0-DBDB-455B-AE97-AA3DE08EF4A0}" type="presParOf" srcId="{AC1E128F-319D-4284-8C55-21037099B236}" destId="{8132C9B7-0BEC-4FC7-952C-CEF43A965316}" srcOrd="0" destOrd="0" presId="urn:microsoft.com/office/officeart/2005/8/layout/pyramid2"/>
    <dgm:cxn modelId="{4E5A6D5E-41CA-4310-A948-A1524A15EE11}" type="presParOf" srcId="{AC1E128F-319D-4284-8C55-21037099B236}" destId="{AA3027F2-64FB-45F7-92E0-BAD18CBFE039}" srcOrd="1" destOrd="0" presId="urn:microsoft.com/office/officeart/2005/8/layout/pyramid2"/>
    <dgm:cxn modelId="{34787AD2-ECEA-4EBC-8DDF-A8FDDED4E00D}" type="presParOf" srcId="{AA3027F2-64FB-45F7-92E0-BAD18CBFE039}" destId="{AFE9666A-4C12-4F68-8B3A-765C99034629}" srcOrd="0" destOrd="0" presId="urn:microsoft.com/office/officeart/2005/8/layout/pyramid2"/>
    <dgm:cxn modelId="{D1FF7FDE-9E7C-4CE2-B904-01F0AD5D722D}" type="presParOf" srcId="{AA3027F2-64FB-45F7-92E0-BAD18CBFE039}" destId="{16E6AA15-6EE0-4752-84FD-BE768C940C55}" srcOrd="1" destOrd="0" presId="urn:microsoft.com/office/officeart/2005/8/layout/pyramid2"/>
    <dgm:cxn modelId="{87E88870-7448-4EF5-BA88-51F883E80121}" type="presParOf" srcId="{AA3027F2-64FB-45F7-92E0-BAD18CBFE039}" destId="{9ECF3034-8E99-4907-A060-350F159D3424}" srcOrd="2" destOrd="0" presId="urn:microsoft.com/office/officeart/2005/8/layout/pyramid2"/>
    <dgm:cxn modelId="{B9B67B80-41A1-4650-8582-0E0676D80270}" type="presParOf" srcId="{AA3027F2-64FB-45F7-92E0-BAD18CBFE039}" destId="{2977B3B2-525E-4A3C-B396-D208EACD7563}" srcOrd="3" destOrd="0" presId="urn:microsoft.com/office/officeart/2005/8/layout/pyramid2"/>
    <dgm:cxn modelId="{3BBE361F-9DB0-466B-B753-D4D914A66AA9}" type="presParOf" srcId="{AA3027F2-64FB-45F7-92E0-BAD18CBFE039}" destId="{7DB44FC0-2668-4DA0-8CA8-60EF90D6BD83}" srcOrd="4" destOrd="0" presId="urn:microsoft.com/office/officeart/2005/8/layout/pyramid2"/>
    <dgm:cxn modelId="{D601987C-83A7-4B93-8373-5A4CBF39F1D4}" type="presParOf" srcId="{AA3027F2-64FB-45F7-92E0-BAD18CBFE039}" destId="{B2E2A226-E7B8-46FE-B3FE-71F10E1F07DE}" srcOrd="5" destOrd="0" presId="urn:microsoft.com/office/officeart/2005/8/layout/pyramid2"/>
    <dgm:cxn modelId="{8B621B8F-FE44-4310-8293-5EF6085123AB}" type="presParOf" srcId="{AA3027F2-64FB-45F7-92E0-BAD18CBFE039}" destId="{BD72E61E-408F-433B-9A5B-731A44DA655F}" srcOrd="6" destOrd="0" presId="urn:microsoft.com/office/officeart/2005/8/layout/pyramid2"/>
    <dgm:cxn modelId="{D19A87BD-C25C-49CB-8C0B-F9DFE728D1BA}" type="presParOf" srcId="{AA3027F2-64FB-45F7-92E0-BAD18CBFE039}" destId="{AE20E1F7-35FA-4368-B269-2E1068891022}" srcOrd="7" destOrd="0" presId="urn:microsoft.com/office/officeart/2005/8/layout/pyramid2"/>
    <dgm:cxn modelId="{32D2BA22-E152-4885-9462-C76384E35BD2}" type="presParOf" srcId="{AA3027F2-64FB-45F7-92E0-BAD18CBFE039}" destId="{5C81AE7A-B90A-4ECD-A70A-EF7EBE4048AF}" srcOrd="8" destOrd="0" presId="urn:microsoft.com/office/officeart/2005/8/layout/pyramid2"/>
    <dgm:cxn modelId="{C3244A69-09C4-451B-A24B-F694EFE5BEC6}" type="presParOf" srcId="{AA3027F2-64FB-45F7-92E0-BAD18CBFE039}" destId="{B188CBB9-A1C4-4A20-B3B3-46CBFC4B3D86}" srcOrd="9" destOrd="0" presId="urn:microsoft.com/office/officeart/2005/8/layout/pyramid2"/>
    <dgm:cxn modelId="{E85B2E38-47A5-4F86-B3F6-E6B3086227D9}" type="presParOf" srcId="{AA3027F2-64FB-45F7-92E0-BAD18CBFE039}" destId="{CA8BEBBF-464A-4460-ACDF-23AC5D2803FA}" srcOrd="10" destOrd="0" presId="urn:microsoft.com/office/officeart/2005/8/layout/pyramid2"/>
    <dgm:cxn modelId="{99C843B7-A441-48AB-BC3D-7B5B2B7B228F}" type="presParOf" srcId="{AA3027F2-64FB-45F7-92E0-BAD18CBFE039}" destId="{C9AAD2B4-68C7-4C4B-9B4B-6E63C507FC0A}" srcOrd="11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28C82DA3-89BD-4935-ACB1-72045C375F4A}" type="doc">
      <dgm:prSet loTypeId="urn:microsoft.com/office/officeart/2005/8/layout/arrow2" loCatId="process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s-EC"/>
        </a:p>
      </dgm:t>
    </dgm:pt>
    <dgm:pt modelId="{857E8A39-06FF-4F87-A9BF-04A2838BFDA6}">
      <dgm:prSet phldrT="[Texto]" custT="1"/>
      <dgm:spPr/>
      <dgm:t>
        <a:bodyPr/>
        <a:lstStyle/>
        <a:p>
          <a:r>
            <a:rPr lang="es-EC" sz="1600" dirty="0"/>
            <a:t>Impulso al crecimiento </a:t>
          </a:r>
          <a:r>
            <a:rPr lang="es-EC" sz="2000" dirty="0"/>
            <a:t>económico</a:t>
          </a:r>
          <a:r>
            <a:rPr lang="es-EC" sz="1600" dirty="0"/>
            <a:t> </a:t>
          </a:r>
        </a:p>
      </dgm:t>
    </dgm:pt>
    <dgm:pt modelId="{47FCD016-9878-44A8-863D-DAED647BA5E4}" type="parTrans" cxnId="{C7DCEC41-6D2C-4414-8D5F-6881485DE75D}">
      <dgm:prSet/>
      <dgm:spPr/>
      <dgm:t>
        <a:bodyPr/>
        <a:lstStyle/>
        <a:p>
          <a:endParaRPr lang="es-EC"/>
        </a:p>
      </dgm:t>
    </dgm:pt>
    <dgm:pt modelId="{80910541-2A13-4863-BFF1-025A2BCC82AD}" type="sibTrans" cxnId="{C7DCEC41-6D2C-4414-8D5F-6881485DE75D}">
      <dgm:prSet/>
      <dgm:spPr/>
      <dgm:t>
        <a:bodyPr/>
        <a:lstStyle/>
        <a:p>
          <a:endParaRPr lang="es-EC"/>
        </a:p>
      </dgm:t>
    </dgm:pt>
    <dgm:pt modelId="{7924F86E-390B-4596-9696-FA593429857E}">
      <dgm:prSet phldrT="[Texto]" custT="1"/>
      <dgm:spPr/>
      <dgm:t>
        <a:bodyPr/>
        <a:lstStyle/>
        <a:p>
          <a:r>
            <a:rPr lang="es-EC" sz="1600" dirty="0"/>
            <a:t>Experiencia y tecnología</a:t>
          </a:r>
        </a:p>
      </dgm:t>
    </dgm:pt>
    <dgm:pt modelId="{B0D10EF3-CA73-4B49-97AC-441D3B119BA3}" type="parTrans" cxnId="{9F3E25DB-525B-48BC-BA8A-0AF49DC05A63}">
      <dgm:prSet/>
      <dgm:spPr/>
      <dgm:t>
        <a:bodyPr/>
        <a:lstStyle/>
        <a:p>
          <a:endParaRPr lang="es-EC"/>
        </a:p>
      </dgm:t>
    </dgm:pt>
    <dgm:pt modelId="{2FE9570E-16AF-49DA-9ED3-53864C8D135D}" type="sibTrans" cxnId="{9F3E25DB-525B-48BC-BA8A-0AF49DC05A63}">
      <dgm:prSet/>
      <dgm:spPr/>
      <dgm:t>
        <a:bodyPr/>
        <a:lstStyle/>
        <a:p>
          <a:endParaRPr lang="es-EC"/>
        </a:p>
      </dgm:t>
    </dgm:pt>
    <dgm:pt modelId="{84F740EC-7172-4376-BDE3-FC28DF9053CF}">
      <dgm:prSet phldrT="[Texto]"/>
      <dgm:spPr/>
      <dgm:t>
        <a:bodyPr/>
        <a:lstStyle/>
        <a:p>
          <a:r>
            <a:rPr lang="es-EC" dirty="0"/>
            <a:t>Ahorro de recursos</a:t>
          </a:r>
        </a:p>
      </dgm:t>
    </dgm:pt>
    <dgm:pt modelId="{5FB0FDAF-FBD6-42EE-909B-06857A300001}" type="parTrans" cxnId="{237DCE15-8D47-41FA-8606-6A5EED8E8259}">
      <dgm:prSet/>
      <dgm:spPr/>
      <dgm:t>
        <a:bodyPr/>
        <a:lstStyle/>
        <a:p>
          <a:endParaRPr lang="es-EC"/>
        </a:p>
      </dgm:t>
    </dgm:pt>
    <dgm:pt modelId="{CC9D1CDF-7393-44A6-AF7F-7D748C2D64ED}" type="sibTrans" cxnId="{237DCE15-8D47-41FA-8606-6A5EED8E8259}">
      <dgm:prSet/>
      <dgm:spPr/>
      <dgm:t>
        <a:bodyPr/>
        <a:lstStyle/>
        <a:p>
          <a:endParaRPr lang="es-EC"/>
        </a:p>
      </dgm:t>
    </dgm:pt>
    <dgm:pt modelId="{FEC3FEA8-F0D1-4F2D-91DD-944892C2C8A6}">
      <dgm:prSet phldrT="[Texto]"/>
      <dgm:spPr/>
      <dgm:t>
        <a:bodyPr/>
        <a:lstStyle/>
        <a:p>
          <a:r>
            <a:rPr lang="es-EC" dirty="0"/>
            <a:t>Multiplicación de plazas de trabajo</a:t>
          </a:r>
        </a:p>
      </dgm:t>
    </dgm:pt>
    <dgm:pt modelId="{C7E289C3-7B4B-47C0-ADF0-571DA4FC321D}" type="parTrans" cxnId="{CF58CD10-2BA9-4026-92CF-C93E67832224}">
      <dgm:prSet/>
      <dgm:spPr/>
      <dgm:t>
        <a:bodyPr/>
        <a:lstStyle/>
        <a:p>
          <a:endParaRPr lang="es-EC"/>
        </a:p>
      </dgm:t>
    </dgm:pt>
    <dgm:pt modelId="{A434EC6C-FC89-44AB-B39F-7FAAA1E5FA6B}" type="sibTrans" cxnId="{CF58CD10-2BA9-4026-92CF-C93E67832224}">
      <dgm:prSet/>
      <dgm:spPr/>
      <dgm:t>
        <a:bodyPr/>
        <a:lstStyle/>
        <a:p>
          <a:endParaRPr lang="es-EC"/>
        </a:p>
      </dgm:t>
    </dgm:pt>
    <dgm:pt modelId="{9BF9045E-23FA-4FB7-BCC0-D7B2CA56C86C}">
      <dgm:prSet phldrT="[Texto]"/>
      <dgm:spPr/>
      <dgm:t>
        <a:bodyPr/>
        <a:lstStyle/>
        <a:p>
          <a:r>
            <a:rPr lang="es-EC" dirty="0"/>
            <a:t>Incremento </a:t>
          </a:r>
        </a:p>
        <a:p>
          <a:r>
            <a:rPr lang="es-EC" dirty="0"/>
            <a:t>de la </a:t>
          </a:r>
        </a:p>
        <a:p>
          <a:r>
            <a:rPr lang="es-EC" dirty="0"/>
            <a:t>productividad</a:t>
          </a:r>
        </a:p>
      </dgm:t>
    </dgm:pt>
    <dgm:pt modelId="{5C0A9301-D5B0-41DA-9471-D4B1ABAF2F91}" type="parTrans" cxnId="{546AEC14-30BC-4CAD-9F76-E46C181255AC}">
      <dgm:prSet/>
      <dgm:spPr/>
      <dgm:t>
        <a:bodyPr/>
        <a:lstStyle/>
        <a:p>
          <a:endParaRPr lang="es-EC"/>
        </a:p>
      </dgm:t>
    </dgm:pt>
    <dgm:pt modelId="{72758434-7DB5-4991-A152-FBD552566B84}" type="sibTrans" cxnId="{546AEC14-30BC-4CAD-9F76-E46C181255AC}">
      <dgm:prSet/>
      <dgm:spPr/>
      <dgm:t>
        <a:bodyPr/>
        <a:lstStyle/>
        <a:p>
          <a:endParaRPr lang="es-EC"/>
        </a:p>
      </dgm:t>
    </dgm:pt>
    <dgm:pt modelId="{5F4775C4-8495-4AF2-B0B9-7F2E8122F497}">
      <dgm:prSet phldrT="[Texto]"/>
      <dgm:spPr/>
      <dgm:t>
        <a:bodyPr/>
        <a:lstStyle/>
        <a:p>
          <a:endParaRPr lang="es-ES"/>
        </a:p>
      </dgm:t>
    </dgm:pt>
    <dgm:pt modelId="{1E8AAF1E-FFE5-4C65-9B5E-92C44385E9C7}" type="parTrans" cxnId="{7D2CF8C6-43CD-401A-8538-BC30319E42D5}">
      <dgm:prSet/>
      <dgm:spPr/>
      <dgm:t>
        <a:bodyPr/>
        <a:lstStyle/>
        <a:p>
          <a:endParaRPr lang="es-EC"/>
        </a:p>
      </dgm:t>
    </dgm:pt>
    <dgm:pt modelId="{50452A0B-2705-4FD8-A4AE-CB46764090A8}" type="sibTrans" cxnId="{7D2CF8C6-43CD-401A-8538-BC30319E42D5}">
      <dgm:prSet/>
      <dgm:spPr/>
      <dgm:t>
        <a:bodyPr/>
        <a:lstStyle/>
        <a:p>
          <a:endParaRPr lang="es-EC"/>
        </a:p>
      </dgm:t>
    </dgm:pt>
    <dgm:pt modelId="{500AA259-8A0A-E347-AFDF-F5345E502390}">
      <dgm:prSet phldrT="[Texto]" custScaleX="75396" custScaleY="72673" custLinFactNeighborX="-38063" custLinFactNeighborY="8174"/>
      <dgm:spPr/>
      <dgm:t>
        <a:bodyPr/>
        <a:lstStyle/>
        <a:p>
          <a:endParaRPr lang="en-US"/>
        </a:p>
      </dgm:t>
    </dgm:pt>
    <dgm:pt modelId="{71FC7D07-33CA-CD4C-8608-B6819CBE4662}" type="parTrans" cxnId="{E7B489D4-B90E-C94C-B762-A77D1B38EFB2}">
      <dgm:prSet/>
      <dgm:spPr/>
      <dgm:t>
        <a:bodyPr/>
        <a:lstStyle/>
        <a:p>
          <a:endParaRPr lang="es-ES"/>
        </a:p>
      </dgm:t>
    </dgm:pt>
    <dgm:pt modelId="{D53AFDDA-99F2-BF4E-A801-00EA36829C09}" type="sibTrans" cxnId="{E7B489D4-B90E-C94C-B762-A77D1B38EFB2}">
      <dgm:prSet/>
      <dgm:spPr/>
      <dgm:t>
        <a:bodyPr/>
        <a:lstStyle/>
        <a:p>
          <a:endParaRPr lang="es-ES"/>
        </a:p>
      </dgm:t>
    </dgm:pt>
    <dgm:pt modelId="{3FE1292C-EC2C-4F6A-BFC1-3DF73066D8FC}" type="pres">
      <dgm:prSet presAssocID="{28C82DA3-89BD-4935-ACB1-72045C375F4A}" presName="arrowDiagram" presStyleCnt="0">
        <dgm:presLayoutVars>
          <dgm:chMax val="5"/>
          <dgm:dir/>
          <dgm:resizeHandles val="exact"/>
        </dgm:presLayoutVars>
      </dgm:prSet>
      <dgm:spPr/>
    </dgm:pt>
    <dgm:pt modelId="{CF41F1ED-7BDE-4885-A7FF-4D6248B339AC}" type="pres">
      <dgm:prSet presAssocID="{28C82DA3-89BD-4935-ACB1-72045C375F4A}" presName="arrow" presStyleLbl="bgShp" presStyleIdx="0" presStyleCnt="1" custLinFactNeighborX="-2103"/>
      <dgm:spPr/>
    </dgm:pt>
    <dgm:pt modelId="{76F542E6-70EA-471B-A528-56E3CBB77B47}" type="pres">
      <dgm:prSet presAssocID="{28C82DA3-89BD-4935-ACB1-72045C375F4A}" presName="arrowDiagram5" presStyleCnt="0"/>
      <dgm:spPr/>
    </dgm:pt>
    <dgm:pt modelId="{C4B76F5E-0225-4182-B61B-5B76F0307190}" type="pres">
      <dgm:prSet presAssocID="{857E8A39-06FF-4F87-A9BF-04A2838BFDA6}" presName="bullet5a" presStyleLbl="node1" presStyleIdx="0" presStyleCnt="5" custLinFactX="-100000" custLinFactY="100000" custLinFactNeighborX="-124876" custLinFactNeighborY="148970"/>
      <dgm:spPr/>
    </dgm:pt>
    <dgm:pt modelId="{E6CC2B41-06F8-4EA7-8FD0-C834838E88CA}" type="pres">
      <dgm:prSet presAssocID="{857E8A39-06FF-4F87-A9BF-04A2838BFDA6}" presName="textBox5a" presStyleLbl="revTx" presStyleIdx="0" presStyleCnt="5" custScaleX="129545" custScaleY="80671" custLinFactNeighborX="-15511" custLinFactNeighborY="28562">
        <dgm:presLayoutVars>
          <dgm:bulletEnabled val="1"/>
        </dgm:presLayoutVars>
      </dgm:prSet>
      <dgm:spPr/>
    </dgm:pt>
    <dgm:pt modelId="{19230051-6B29-4C05-B6F6-DC3BC4828669}" type="pres">
      <dgm:prSet presAssocID="{7924F86E-390B-4596-9696-FA593429857E}" presName="bullet5b" presStyleLbl="node1" presStyleIdx="1" presStyleCnt="5" custLinFactX="-43671" custLinFactY="7753" custLinFactNeighborX="-100000" custLinFactNeighborY="100000"/>
      <dgm:spPr/>
    </dgm:pt>
    <dgm:pt modelId="{87B2E7EF-EF0A-4B8B-89C8-A97A0F7E183F}" type="pres">
      <dgm:prSet presAssocID="{7924F86E-390B-4596-9696-FA593429857E}" presName="textBox5b" presStyleLbl="revTx" presStyleIdx="1" presStyleCnt="5" custScaleX="127856" custScaleY="72673" custLinFactNeighborX="-38063" custLinFactNeighborY="8174">
        <dgm:presLayoutVars>
          <dgm:bulletEnabled val="1"/>
        </dgm:presLayoutVars>
      </dgm:prSet>
      <dgm:spPr/>
    </dgm:pt>
    <dgm:pt modelId="{E5952187-FD1A-4664-BC57-AECEB16E89C6}" type="pres">
      <dgm:prSet presAssocID="{84F740EC-7172-4376-BDE3-FC28DF9053CF}" presName="bullet5c" presStyleLbl="node1" presStyleIdx="2" presStyleCnt="5" custLinFactX="-33467" custLinFactNeighborX="-100000" custLinFactNeighborY="73118"/>
      <dgm:spPr/>
    </dgm:pt>
    <dgm:pt modelId="{0B0A3D5A-4F57-4135-A10B-5D917807EAB0}" type="pres">
      <dgm:prSet presAssocID="{84F740EC-7172-4376-BDE3-FC28DF9053CF}" presName="textBox5c" presStyleLbl="revTx" presStyleIdx="2" presStyleCnt="5" custScaleY="68585" custLinFactNeighborX="-36300" custLinFactNeighborY="5240">
        <dgm:presLayoutVars>
          <dgm:bulletEnabled val="1"/>
        </dgm:presLayoutVars>
      </dgm:prSet>
      <dgm:spPr/>
    </dgm:pt>
    <dgm:pt modelId="{05BF99E5-BDD5-4018-8BD7-D5BB25FA3A1D}" type="pres">
      <dgm:prSet presAssocID="{FEC3FEA8-F0D1-4F2D-91DD-944892C2C8A6}" presName="bullet5d" presStyleLbl="node1" presStyleIdx="3" presStyleCnt="5" custLinFactX="-60885" custLinFactNeighborX="-100000" custLinFactNeighborY="56608"/>
      <dgm:spPr/>
    </dgm:pt>
    <dgm:pt modelId="{75753351-8EF3-4382-A458-6235D1E9CCB5}" type="pres">
      <dgm:prSet presAssocID="{FEC3FEA8-F0D1-4F2D-91DD-944892C2C8A6}" presName="textBox5d" presStyleLbl="revTx" presStyleIdx="3" presStyleCnt="5" custScaleY="83237" custLinFactNeighborX="-66655" custLinFactNeighborY="11295">
        <dgm:presLayoutVars>
          <dgm:bulletEnabled val="1"/>
        </dgm:presLayoutVars>
      </dgm:prSet>
      <dgm:spPr/>
    </dgm:pt>
    <dgm:pt modelId="{1ACA4DEC-49A9-4A03-9D89-82A7E8F56431}" type="pres">
      <dgm:prSet presAssocID="{9BF9045E-23FA-4FB7-BCC0-D7B2CA56C86C}" presName="bullet5e" presStyleLbl="node1" presStyleIdx="4" presStyleCnt="5" custLinFactX="-64579" custLinFactNeighborX="-100000" custLinFactNeighborY="33924"/>
      <dgm:spPr/>
    </dgm:pt>
    <dgm:pt modelId="{A4589B2A-A088-4530-B7AC-C6750208974F}" type="pres">
      <dgm:prSet presAssocID="{9BF9045E-23FA-4FB7-BCC0-D7B2CA56C86C}" presName="textBox5e" presStyleLbl="revTx" presStyleIdx="4" presStyleCnt="5" custScaleY="72992" custLinFactNeighborX="-76659" custLinFactNeighborY="-682">
        <dgm:presLayoutVars>
          <dgm:bulletEnabled val="1"/>
        </dgm:presLayoutVars>
      </dgm:prSet>
      <dgm:spPr/>
    </dgm:pt>
  </dgm:ptLst>
  <dgm:cxnLst>
    <dgm:cxn modelId="{BA00700C-996B-4EB7-AC73-5E375CC0AB8A}" type="presOf" srcId="{84F740EC-7172-4376-BDE3-FC28DF9053CF}" destId="{0B0A3D5A-4F57-4135-A10B-5D917807EAB0}" srcOrd="0" destOrd="0" presId="urn:microsoft.com/office/officeart/2005/8/layout/arrow2"/>
    <dgm:cxn modelId="{70149F0C-934D-4F8F-982A-21AC10D70BC2}" type="presOf" srcId="{7924F86E-390B-4596-9696-FA593429857E}" destId="{87B2E7EF-EF0A-4B8B-89C8-A97A0F7E183F}" srcOrd="0" destOrd="0" presId="urn:microsoft.com/office/officeart/2005/8/layout/arrow2"/>
    <dgm:cxn modelId="{CF58CD10-2BA9-4026-92CF-C93E67832224}" srcId="{28C82DA3-89BD-4935-ACB1-72045C375F4A}" destId="{FEC3FEA8-F0D1-4F2D-91DD-944892C2C8A6}" srcOrd="3" destOrd="0" parTransId="{C7E289C3-7B4B-47C0-ADF0-571DA4FC321D}" sibTransId="{A434EC6C-FC89-44AB-B39F-7FAAA1E5FA6B}"/>
    <dgm:cxn modelId="{546AEC14-30BC-4CAD-9F76-E46C181255AC}" srcId="{28C82DA3-89BD-4935-ACB1-72045C375F4A}" destId="{9BF9045E-23FA-4FB7-BCC0-D7B2CA56C86C}" srcOrd="4" destOrd="0" parTransId="{5C0A9301-D5B0-41DA-9471-D4B1ABAF2F91}" sibTransId="{72758434-7DB5-4991-A152-FBD552566B84}"/>
    <dgm:cxn modelId="{237DCE15-8D47-41FA-8606-6A5EED8E8259}" srcId="{28C82DA3-89BD-4935-ACB1-72045C375F4A}" destId="{84F740EC-7172-4376-BDE3-FC28DF9053CF}" srcOrd="2" destOrd="0" parTransId="{5FB0FDAF-FBD6-42EE-909B-06857A300001}" sibTransId="{CC9D1CDF-7393-44A6-AF7F-7D748C2D64ED}"/>
    <dgm:cxn modelId="{C7DCEC41-6D2C-4414-8D5F-6881485DE75D}" srcId="{28C82DA3-89BD-4935-ACB1-72045C375F4A}" destId="{857E8A39-06FF-4F87-A9BF-04A2838BFDA6}" srcOrd="0" destOrd="0" parTransId="{47FCD016-9878-44A8-863D-DAED647BA5E4}" sibTransId="{80910541-2A13-4863-BFF1-025A2BCC82AD}"/>
    <dgm:cxn modelId="{56496048-D381-42E2-8A7A-9C4DEA82350E}" type="presOf" srcId="{28C82DA3-89BD-4935-ACB1-72045C375F4A}" destId="{3FE1292C-EC2C-4F6A-BFC1-3DF73066D8FC}" srcOrd="0" destOrd="0" presId="urn:microsoft.com/office/officeart/2005/8/layout/arrow2"/>
    <dgm:cxn modelId="{D5579596-7F1E-4364-A602-BF88E3DC1017}" type="presOf" srcId="{FEC3FEA8-F0D1-4F2D-91DD-944892C2C8A6}" destId="{75753351-8EF3-4382-A458-6235D1E9CCB5}" srcOrd="0" destOrd="0" presId="urn:microsoft.com/office/officeart/2005/8/layout/arrow2"/>
    <dgm:cxn modelId="{4FB83698-BEF2-488A-A5F6-97B0EA96F5B6}" type="presOf" srcId="{9BF9045E-23FA-4FB7-BCC0-D7B2CA56C86C}" destId="{A4589B2A-A088-4530-B7AC-C6750208974F}" srcOrd="0" destOrd="0" presId="urn:microsoft.com/office/officeart/2005/8/layout/arrow2"/>
    <dgm:cxn modelId="{7D2CF8C6-43CD-401A-8538-BC30319E42D5}" srcId="{28C82DA3-89BD-4935-ACB1-72045C375F4A}" destId="{5F4775C4-8495-4AF2-B0B9-7F2E8122F497}" srcOrd="5" destOrd="0" parTransId="{1E8AAF1E-FFE5-4C65-9B5E-92C44385E9C7}" sibTransId="{50452A0B-2705-4FD8-A4AE-CB46764090A8}"/>
    <dgm:cxn modelId="{E7B489D4-B90E-C94C-B762-A77D1B38EFB2}" srcId="{28C82DA3-89BD-4935-ACB1-72045C375F4A}" destId="{500AA259-8A0A-E347-AFDF-F5345E502390}" srcOrd="6" destOrd="0" parTransId="{71FC7D07-33CA-CD4C-8608-B6819CBE4662}" sibTransId="{D53AFDDA-99F2-BF4E-A801-00EA36829C09}"/>
    <dgm:cxn modelId="{9F3E25DB-525B-48BC-BA8A-0AF49DC05A63}" srcId="{28C82DA3-89BD-4935-ACB1-72045C375F4A}" destId="{7924F86E-390B-4596-9696-FA593429857E}" srcOrd="1" destOrd="0" parTransId="{B0D10EF3-CA73-4B49-97AC-441D3B119BA3}" sibTransId="{2FE9570E-16AF-49DA-9ED3-53864C8D135D}"/>
    <dgm:cxn modelId="{367ED6DE-9AC3-47E4-9C5C-337BDCCA1533}" type="presOf" srcId="{857E8A39-06FF-4F87-A9BF-04A2838BFDA6}" destId="{E6CC2B41-06F8-4EA7-8FD0-C834838E88CA}" srcOrd="0" destOrd="0" presId="urn:microsoft.com/office/officeart/2005/8/layout/arrow2"/>
    <dgm:cxn modelId="{7475F06D-6268-4CD8-8BB1-E45B481296CB}" type="presParOf" srcId="{3FE1292C-EC2C-4F6A-BFC1-3DF73066D8FC}" destId="{CF41F1ED-7BDE-4885-A7FF-4D6248B339AC}" srcOrd="0" destOrd="0" presId="urn:microsoft.com/office/officeart/2005/8/layout/arrow2"/>
    <dgm:cxn modelId="{3E880CBE-EE7C-4922-8B9E-463A0B8BC747}" type="presParOf" srcId="{3FE1292C-EC2C-4F6A-BFC1-3DF73066D8FC}" destId="{76F542E6-70EA-471B-A528-56E3CBB77B47}" srcOrd="1" destOrd="0" presId="urn:microsoft.com/office/officeart/2005/8/layout/arrow2"/>
    <dgm:cxn modelId="{9267724F-9F53-47EC-9F5D-23B9501A1E95}" type="presParOf" srcId="{76F542E6-70EA-471B-A528-56E3CBB77B47}" destId="{C4B76F5E-0225-4182-B61B-5B76F0307190}" srcOrd="0" destOrd="0" presId="urn:microsoft.com/office/officeart/2005/8/layout/arrow2"/>
    <dgm:cxn modelId="{3BBE7178-7365-4B51-8AF7-9D844DC3D6BC}" type="presParOf" srcId="{76F542E6-70EA-471B-A528-56E3CBB77B47}" destId="{E6CC2B41-06F8-4EA7-8FD0-C834838E88CA}" srcOrd="1" destOrd="0" presId="urn:microsoft.com/office/officeart/2005/8/layout/arrow2"/>
    <dgm:cxn modelId="{F1176690-D335-422A-814B-0204430A54F5}" type="presParOf" srcId="{76F542E6-70EA-471B-A528-56E3CBB77B47}" destId="{19230051-6B29-4C05-B6F6-DC3BC4828669}" srcOrd="2" destOrd="0" presId="urn:microsoft.com/office/officeart/2005/8/layout/arrow2"/>
    <dgm:cxn modelId="{A728EFDB-DE39-4BB3-9683-F5C2D21B52DE}" type="presParOf" srcId="{76F542E6-70EA-471B-A528-56E3CBB77B47}" destId="{87B2E7EF-EF0A-4B8B-89C8-A97A0F7E183F}" srcOrd="3" destOrd="0" presId="urn:microsoft.com/office/officeart/2005/8/layout/arrow2"/>
    <dgm:cxn modelId="{3B1B04A3-B221-44AA-A31C-5EBBD59802E7}" type="presParOf" srcId="{76F542E6-70EA-471B-A528-56E3CBB77B47}" destId="{E5952187-FD1A-4664-BC57-AECEB16E89C6}" srcOrd="4" destOrd="0" presId="urn:microsoft.com/office/officeart/2005/8/layout/arrow2"/>
    <dgm:cxn modelId="{53BCB3DF-311B-4782-A7B3-00941C25C6B7}" type="presParOf" srcId="{76F542E6-70EA-471B-A528-56E3CBB77B47}" destId="{0B0A3D5A-4F57-4135-A10B-5D917807EAB0}" srcOrd="5" destOrd="0" presId="urn:microsoft.com/office/officeart/2005/8/layout/arrow2"/>
    <dgm:cxn modelId="{040A9E92-8A3D-4C84-AC93-1FBDEE5C7A2B}" type="presParOf" srcId="{76F542E6-70EA-471B-A528-56E3CBB77B47}" destId="{05BF99E5-BDD5-4018-8BD7-D5BB25FA3A1D}" srcOrd="6" destOrd="0" presId="urn:microsoft.com/office/officeart/2005/8/layout/arrow2"/>
    <dgm:cxn modelId="{9A06270D-FF02-48FF-836F-CC4BC9B0C0BB}" type="presParOf" srcId="{76F542E6-70EA-471B-A528-56E3CBB77B47}" destId="{75753351-8EF3-4382-A458-6235D1E9CCB5}" srcOrd="7" destOrd="0" presId="urn:microsoft.com/office/officeart/2005/8/layout/arrow2"/>
    <dgm:cxn modelId="{95C8EE00-168E-4C8F-A962-67F1AE41F048}" type="presParOf" srcId="{76F542E6-70EA-471B-A528-56E3CBB77B47}" destId="{1ACA4DEC-49A9-4A03-9D89-82A7E8F56431}" srcOrd="8" destOrd="0" presId="urn:microsoft.com/office/officeart/2005/8/layout/arrow2"/>
    <dgm:cxn modelId="{9F9E8F8D-3845-4F6E-9358-CDDB37C9670F}" type="presParOf" srcId="{76F542E6-70EA-471B-A528-56E3CBB77B47}" destId="{A4589B2A-A088-4530-B7AC-C6750208974F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1BC4820E-EC36-44C9-94C3-ADD4D96E3FFB}" type="doc">
      <dgm:prSet loTypeId="urn:microsoft.com/office/officeart/2008/layout/VerticalCurvedList" loCatId="list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DCC26834-F488-4507-882B-F94BA95FF570}">
      <dgm:prSet custT="1"/>
      <dgm:spPr/>
      <dgm:t>
        <a:bodyPr/>
        <a:lstStyle/>
        <a:p>
          <a:pPr algn="ctr"/>
          <a:r>
            <a:rPr lang="es-EC" sz="2000" dirty="0">
              <a:solidFill>
                <a:schemeClr val="tx1"/>
              </a:solidFill>
            </a:rPr>
            <a:t>La EPMMQ no requiere porcentaje mayoritario</a:t>
          </a:r>
        </a:p>
      </dgm:t>
    </dgm:pt>
    <dgm:pt modelId="{381D9933-500E-4A2D-9C7D-66F9A6C9F97D}" type="parTrans" cxnId="{5FF9AC06-9F64-4B57-8B4B-849467BEE648}">
      <dgm:prSet/>
      <dgm:spPr/>
      <dgm:t>
        <a:bodyPr/>
        <a:lstStyle/>
        <a:p>
          <a:pPr algn="ctr"/>
          <a:endParaRPr lang="es-EC" sz="2000">
            <a:solidFill>
              <a:schemeClr val="tx1"/>
            </a:solidFill>
          </a:endParaRPr>
        </a:p>
      </dgm:t>
    </dgm:pt>
    <dgm:pt modelId="{5ED31803-91E3-48B0-9560-EE7D19716423}" type="sibTrans" cxnId="{5FF9AC06-9F64-4B57-8B4B-849467BEE648}">
      <dgm:prSet/>
      <dgm:spPr/>
      <dgm:t>
        <a:bodyPr/>
        <a:lstStyle/>
        <a:p>
          <a:pPr algn="ctr"/>
          <a:endParaRPr lang="es-EC" sz="2000">
            <a:solidFill>
              <a:schemeClr val="tx1"/>
            </a:solidFill>
          </a:endParaRPr>
        </a:p>
      </dgm:t>
    </dgm:pt>
    <dgm:pt modelId="{BE761E88-02B1-46FE-AF5D-F6815E998EB2}">
      <dgm:prSet custT="1"/>
      <dgm:spPr/>
      <dgm:t>
        <a:bodyPr/>
        <a:lstStyle/>
        <a:p>
          <a:pPr algn="ctr"/>
          <a:r>
            <a:rPr lang="es-EC" sz="2000" dirty="0">
              <a:solidFill>
                <a:schemeClr val="tx1"/>
              </a:solidFill>
            </a:rPr>
            <a:t>Aprobación del modelo asociativo de AE por el Directorio</a:t>
          </a:r>
        </a:p>
      </dgm:t>
    </dgm:pt>
    <dgm:pt modelId="{E95047E1-C2F6-4DB9-A3EE-20C6CFD1916D}" type="parTrans" cxnId="{F2F1F125-571B-42AA-8B9F-434EA583EE92}">
      <dgm:prSet/>
      <dgm:spPr/>
      <dgm:t>
        <a:bodyPr/>
        <a:lstStyle/>
        <a:p>
          <a:pPr algn="ctr"/>
          <a:endParaRPr lang="es-EC" sz="2000">
            <a:solidFill>
              <a:schemeClr val="tx1"/>
            </a:solidFill>
          </a:endParaRPr>
        </a:p>
      </dgm:t>
    </dgm:pt>
    <dgm:pt modelId="{048DF1E1-EB66-4CBF-BF48-954124BE3CD3}" type="sibTrans" cxnId="{F2F1F125-571B-42AA-8B9F-434EA583EE92}">
      <dgm:prSet/>
      <dgm:spPr/>
      <dgm:t>
        <a:bodyPr/>
        <a:lstStyle/>
        <a:p>
          <a:pPr algn="ctr"/>
          <a:endParaRPr lang="es-EC" sz="2000">
            <a:solidFill>
              <a:schemeClr val="tx1"/>
            </a:solidFill>
          </a:endParaRPr>
        </a:p>
      </dgm:t>
    </dgm:pt>
    <dgm:pt modelId="{95D2586D-E957-472D-B278-E8D093786F30}">
      <dgm:prSet custT="1"/>
      <dgm:spPr/>
      <dgm:t>
        <a:bodyPr/>
        <a:lstStyle/>
        <a:p>
          <a:pPr algn="ctr"/>
          <a:r>
            <a:rPr lang="es-EC" sz="2000" dirty="0">
              <a:solidFill>
                <a:schemeClr val="tx1"/>
              </a:solidFill>
            </a:rPr>
            <a:t>Se regula por directrices del Directorio y el Contrato de AE</a:t>
          </a:r>
        </a:p>
      </dgm:t>
    </dgm:pt>
    <dgm:pt modelId="{1E12B613-2766-4125-B33C-F2FDD33B0D1A}" type="parTrans" cxnId="{ED149D01-E11E-4CEA-8886-C874FFBAFE05}">
      <dgm:prSet/>
      <dgm:spPr/>
      <dgm:t>
        <a:bodyPr/>
        <a:lstStyle/>
        <a:p>
          <a:pPr algn="ctr"/>
          <a:endParaRPr lang="es-EC" sz="2000">
            <a:solidFill>
              <a:schemeClr val="tx1"/>
            </a:solidFill>
          </a:endParaRPr>
        </a:p>
      </dgm:t>
    </dgm:pt>
    <dgm:pt modelId="{4D4E9C71-E37F-4906-B6E3-12D97488E04B}" type="sibTrans" cxnId="{ED149D01-E11E-4CEA-8886-C874FFBAFE05}">
      <dgm:prSet/>
      <dgm:spPr/>
      <dgm:t>
        <a:bodyPr/>
        <a:lstStyle/>
        <a:p>
          <a:pPr algn="ctr"/>
          <a:endParaRPr lang="es-EC" sz="2000">
            <a:solidFill>
              <a:schemeClr val="tx1"/>
            </a:solidFill>
          </a:endParaRPr>
        </a:p>
      </dgm:t>
    </dgm:pt>
    <dgm:pt modelId="{315B7D80-1DC1-4AB5-AB86-6B4A2BF8AE34}">
      <dgm:prSet custT="1"/>
      <dgm:spPr/>
      <dgm:t>
        <a:bodyPr/>
        <a:lstStyle/>
        <a:p>
          <a:pPr algn="ctr"/>
          <a:r>
            <a:rPr lang="es-EC" sz="2000" dirty="0">
              <a:solidFill>
                <a:schemeClr val="tx1"/>
              </a:solidFill>
            </a:rPr>
            <a:t>La EPMMQ  opere el Sistema junto con su aliado estratégico </a:t>
          </a:r>
        </a:p>
      </dgm:t>
    </dgm:pt>
    <dgm:pt modelId="{EA7B7DA4-D619-428C-AC3E-FC3141E54F8A}" type="parTrans" cxnId="{DC6E1BC5-9856-4267-B1EF-70FDBADBC284}">
      <dgm:prSet/>
      <dgm:spPr/>
      <dgm:t>
        <a:bodyPr/>
        <a:lstStyle/>
        <a:p>
          <a:pPr algn="ctr"/>
          <a:endParaRPr lang="es-EC" sz="2000">
            <a:solidFill>
              <a:schemeClr val="tx1"/>
            </a:solidFill>
          </a:endParaRPr>
        </a:p>
      </dgm:t>
    </dgm:pt>
    <dgm:pt modelId="{B4657AA6-F790-469F-9104-CE5FF29B0A6E}" type="sibTrans" cxnId="{DC6E1BC5-9856-4267-B1EF-70FDBADBC284}">
      <dgm:prSet/>
      <dgm:spPr/>
      <dgm:t>
        <a:bodyPr/>
        <a:lstStyle/>
        <a:p>
          <a:pPr algn="ctr"/>
          <a:endParaRPr lang="es-EC" sz="2000">
            <a:solidFill>
              <a:schemeClr val="tx1"/>
            </a:solidFill>
          </a:endParaRPr>
        </a:p>
      </dgm:t>
    </dgm:pt>
    <dgm:pt modelId="{EB5A00F2-664E-4F75-88BB-87DC51DD6025}">
      <dgm:prSet custT="1"/>
      <dgm:spPr/>
      <dgm:t>
        <a:bodyPr/>
        <a:lstStyle/>
        <a:p>
          <a:pPr algn="ctr"/>
          <a:r>
            <a:rPr lang="es-EC" sz="2000" dirty="0">
              <a:solidFill>
                <a:schemeClr val="tx1"/>
              </a:solidFill>
            </a:rPr>
            <a:t>Para AE con EP internacionales contar con un MOU</a:t>
          </a:r>
        </a:p>
      </dgm:t>
    </dgm:pt>
    <dgm:pt modelId="{C932BE70-5C88-48D2-993B-13858B98B980}" type="parTrans" cxnId="{8BC2622C-32FB-471E-85A9-96833D0A3001}">
      <dgm:prSet/>
      <dgm:spPr/>
      <dgm:t>
        <a:bodyPr/>
        <a:lstStyle/>
        <a:p>
          <a:pPr algn="ctr"/>
          <a:endParaRPr lang="es-EC" sz="2000">
            <a:solidFill>
              <a:schemeClr val="tx1"/>
            </a:solidFill>
          </a:endParaRPr>
        </a:p>
      </dgm:t>
    </dgm:pt>
    <dgm:pt modelId="{C0BF5A76-444B-422A-AE2C-B3223F254D30}" type="sibTrans" cxnId="{8BC2622C-32FB-471E-85A9-96833D0A3001}">
      <dgm:prSet/>
      <dgm:spPr/>
      <dgm:t>
        <a:bodyPr/>
        <a:lstStyle/>
        <a:p>
          <a:pPr algn="ctr"/>
          <a:endParaRPr lang="es-EC" sz="2000">
            <a:solidFill>
              <a:schemeClr val="tx1"/>
            </a:solidFill>
          </a:endParaRPr>
        </a:p>
      </dgm:t>
    </dgm:pt>
    <dgm:pt modelId="{8B20AFFB-C5EB-4206-881D-5BD457E26E3B}">
      <dgm:prSet custT="1"/>
      <dgm:spPr/>
      <dgm:t>
        <a:bodyPr/>
        <a:lstStyle/>
        <a:p>
          <a:pPr algn="ctr"/>
          <a:r>
            <a:rPr lang="es-EC" sz="2000" dirty="0">
              <a:solidFill>
                <a:schemeClr val="tx1"/>
              </a:solidFill>
            </a:rPr>
            <a:t>No implica pérdida de la identidad de la EPMMQ</a:t>
          </a:r>
        </a:p>
      </dgm:t>
    </dgm:pt>
    <dgm:pt modelId="{74342378-9933-4A06-AB03-A131489C367D}" type="parTrans" cxnId="{63C3A6F0-A56F-4DFC-84A7-A4A01EA075AB}">
      <dgm:prSet/>
      <dgm:spPr/>
      <dgm:t>
        <a:bodyPr/>
        <a:lstStyle/>
        <a:p>
          <a:pPr algn="ctr"/>
          <a:endParaRPr lang="es-EC" sz="2000">
            <a:solidFill>
              <a:schemeClr val="tx1"/>
            </a:solidFill>
          </a:endParaRPr>
        </a:p>
      </dgm:t>
    </dgm:pt>
    <dgm:pt modelId="{386BDEF5-9C1E-421D-B754-672097BE513A}" type="sibTrans" cxnId="{63C3A6F0-A56F-4DFC-84A7-A4A01EA075AB}">
      <dgm:prSet/>
      <dgm:spPr/>
      <dgm:t>
        <a:bodyPr/>
        <a:lstStyle/>
        <a:p>
          <a:pPr algn="ctr"/>
          <a:endParaRPr lang="es-EC" sz="2000">
            <a:solidFill>
              <a:schemeClr val="tx1"/>
            </a:solidFill>
          </a:endParaRPr>
        </a:p>
      </dgm:t>
    </dgm:pt>
    <dgm:pt modelId="{31B9DA05-D2FE-4779-8223-1516AE41598B}">
      <dgm:prSet custT="1"/>
      <dgm:spPr/>
      <dgm:t>
        <a:bodyPr/>
        <a:lstStyle/>
        <a:p>
          <a:pPr algn="ctr"/>
          <a:r>
            <a:rPr lang="es-EC" sz="2000" dirty="0">
              <a:solidFill>
                <a:schemeClr val="tx1"/>
              </a:solidFill>
            </a:rPr>
            <a:t>Contar con la comparecencia del Municipio en la AE (titular de bienes)</a:t>
          </a:r>
        </a:p>
      </dgm:t>
    </dgm:pt>
    <dgm:pt modelId="{3CAE2521-870A-4F97-8726-8E6C7D074C75}" type="parTrans" cxnId="{A6C89977-1400-4385-BC61-6983445AE3BF}">
      <dgm:prSet/>
      <dgm:spPr/>
      <dgm:t>
        <a:bodyPr/>
        <a:lstStyle/>
        <a:p>
          <a:pPr algn="ctr"/>
          <a:endParaRPr lang="es-EC" sz="2000">
            <a:solidFill>
              <a:schemeClr val="tx1"/>
            </a:solidFill>
          </a:endParaRPr>
        </a:p>
      </dgm:t>
    </dgm:pt>
    <dgm:pt modelId="{8367E7CC-9395-40C9-870B-D70B92011470}" type="sibTrans" cxnId="{A6C89977-1400-4385-BC61-6983445AE3BF}">
      <dgm:prSet/>
      <dgm:spPr/>
      <dgm:t>
        <a:bodyPr/>
        <a:lstStyle/>
        <a:p>
          <a:pPr algn="ctr"/>
          <a:endParaRPr lang="es-EC" sz="2000">
            <a:solidFill>
              <a:schemeClr val="tx1"/>
            </a:solidFill>
          </a:endParaRPr>
        </a:p>
      </dgm:t>
    </dgm:pt>
    <dgm:pt modelId="{DBDC4EF4-9546-45DC-B085-A82A91BAD80E}" type="pres">
      <dgm:prSet presAssocID="{1BC4820E-EC36-44C9-94C3-ADD4D96E3FFB}" presName="Name0" presStyleCnt="0">
        <dgm:presLayoutVars>
          <dgm:chMax val="7"/>
          <dgm:chPref val="7"/>
          <dgm:dir/>
        </dgm:presLayoutVars>
      </dgm:prSet>
      <dgm:spPr/>
    </dgm:pt>
    <dgm:pt modelId="{00DB4935-E206-481F-8B8D-0CB2F3C282AC}" type="pres">
      <dgm:prSet presAssocID="{1BC4820E-EC36-44C9-94C3-ADD4D96E3FFB}" presName="Name1" presStyleCnt="0"/>
      <dgm:spPr/>
    </dgm:pt>
    <dgm:pt modelId="{0127CA07-33CC-489E-8310-0FC6EB1C0A2E}" type="pres">
      <dgm:prSet presAssocID="{1BC4820E-EC36-44C9-94C3-ADD4D96E3FFB}" presName="cycle" presStyleCnt="0"/>
      <dgm:spPr/>
    </dgm:pt>
    <dgm:pt modelId="{BF210732-A5E3-458E-AE81-E2AA78D1409F}" type="pres">
      <dgm:prSet presAssocID="{1BC4820E-EC36-44C9-94C3-ADD4D96E3FFB}" presName="srcNode" presStyleLbl="node1" presStyleIdx="0" presStyleCnt="7"/>
      <dgm:spPr/>
    </dgm:pt>
    <dgm:pt modelId="{7727DEBC-6F16-4425-92FE-60F82461BE5C}" type="pres">
      <dgm:prSet presAssocID="{1BC4820E-EC36-44C9-94C3-ADD4D96E3FFB}" presName="conn" presStyleLbl="parChTrans1D2" presStyleIdx="0" presStyleCnt="1"/>
      <dgm:spPr/>
    </dgm:pt>
    <dgm:pt modelId="{1329803D-CA1D-4436-9176-6E032B3FC5C0}" type="pres">
      <dgm:prSet presAssocID="{1BC4820E-EC36-44C9-94C3-ADD4D96E3FFB}" presName="extraNode" presStyleLbl="node1" presStyleIdx="0" presStyleCnt="7"/>
      <dgm:spPr/>
    </dgm:pt>
    <dgm:pt modelId="{A44DC798-BD42-4E39-92FF-5111A080C32B}" type="pres">
      <dgm:prSet presAssocID="{1BC4820E-EC36-44C9-94C3-ADD4D96E3FFB}" presName="dstNode" presStyleLbl="node1" presStyleIdx="0" presStyleCnt="7"/>
      <dgm:spPr/>
    </dgm:pt>
    <dgm:pt modelId="{3DD452E0-44E6-4596-B696-DFBAC9F2B3E0}" type="pres">
      <dgm:prSet presAssocID="{31B9DA05-D2FE-4779-8223-1516AE41598B}" presName="text_1" presStyleLbl="node1" presStyleIdx="0" presStyleCnt="7" custScaleX="104211" custScaleY="129584" custLinFactNeighborY="0">
        <dgm:presLayoutVars>
          <dgm:bulletEnabled val="1"/>
        </dgm:presLayoutVars>
      </dgm:prSet>
      <dgm:spPr/>
    </dgm:pt>
    <dgm:pt modelId="{0A11E6DB-345B-466B-9D9B-14ADD113657A}" type="pres">
      <dgm:prSet presAssocID="{31B9DA05-D2FE-4779-8223-1516AE41598B}" presName="accent_1" presStyleCnt="0"/>
      <dgm:spPr/>
    </dgm:pt>
    <dgm:pt modelId="{2F572B53-952E-43AD-8038-481F2079DD79}" type="pres">
      <dgm:prSet presAssocID="{31B9DA05-D2FE-4779-8223-1516AE41598B}" presName="accentRepeatNode" presStyleLbl="solidFgAcc1" presStyleIdx="0" presStyleCnt="7" custScaleX="124455" custScaleY="113766"/>
      <dgm:spPr/>
    </dgm:pt>
    <dgm:pt modelId="{366306CC-5C0E-4E7B-9AAE-FC74E27FCBA4}" type="pres">
      <dgm:prSet presAssocID="{315B7D80-1DC1-4AB5-AB86-6B4A2BF8AE34}" presName="text_2" presStyleLbl="node1" presStyleIdx="1" presStyleCnt="7" custScaleX="95947">
        <dgm:presLayoutVars>
          <dgm:bulletEnabled val="1"/>
        </dgm:presLayoutVars>
      </dgm:prSet>
      <dgm:spPr/>
    </dgm:pt>
    <dgm:pt modelId="{0F7BB98C-88A9-43D4-A9DE-21ADE6CD6F4D}" type="pres">
      <dgm:prSet presAssocID="{315B7D80-1DC1-4AB5-AB86-6B4A2BF8AE34}" presName="accent_2" presStyleCnt="0"/>
      <dgm:spPr/>
    </dgm:pt>
    <dgm:pt modelId="{ECE67C37-9032-49F1-AA6E-FAC879F7EDF0}" type="pres">
      <dgm:prSet presAssocID="{315B7D80-1DC1-4AB5-AB86-6B4A2BF8AE34}" presName="accentRepeatNode" presStyleLbl="solidFgAcc1" presStyleIdx="1" presStyleCnt="7"/>
      <dgm:spPr/>
    </dgm:pt>
    <dgm:pt modelId="{9B6CC524-3ACA-40EA-9861-C56F3D100119}" type="pres">
      <dgm:prSet presAssocID="{DCC26834-F488-4507-882B-F94BA95FF570}" presName="text_3" presStyleLbl="node1" presStyleIdx="2" presStyleCnt="7" custScaleX="96068">
        <dgm:presLayoutVars>
          <dgm:bulletEnabled val="1"/>
        </dgm:presLayoutVars>
      </dgm:prSet>
      <dgm:spPr/>
    </dgm:pt>
    <dgm:pt modelId="{443AFB27-4600-42BC-B6E7-EBA79CCB6AE7}" type="pres">
      <dgm:prSet presAssocID="{DCC26834-F488-4507-882B-F94BA95FF570}" presName="accent_3" presStyleCnt="0"/>
      <dgm:spPr/>
    </dgm:pt>
    <dgm:pt modelId="{37B05DA0-E45D-44B8-B92D-FF09F93B2663}" type="pres">
      <dgm:prSet presAssocID="{DCC26834-F488-4507-882B-F94BA95FF570}" presName="accentRepeatNode" presStyleLbl="solidFgAcc1" presStyleIdx="2" presStyleCnt="7"/>
      <dgm:spPr/>
    </dgm:pt>
    <dgm:pt modelId="{BFDE57E3-CBDD-42C7-B41B-9A1212F74DE3}" type="pres">
      <dgm:prSet presAssocID="{BE761E88-02B1-46FE-AF5D-F6815E998EB2}" presName="text_4" presStyleLbl="node1" presStyleIdx="3" presStyleCnt="7" custScaleX="103303">
        <dgm:presLayoutVars>
          <dgm:bulletEnabled val="1"/>
        </dgm:presLayoutVars>
      </dgm:prSet>
      <dgm:spPr/>
    </dgm:pt>
    <dgm:pt modelId="{20FFFF79-4280-47CD-8E19-420C635EBBBA}" type="pres">
      <dgm:prSet presAssocID="{BE761E88-02B1-46FE-AF5D-F6815E998EB2}" presName="accent_4" presStyleCnt="0"/>
      <dgm:spPr/>
    </dgm:pt>
    <dgm:pt modelId="{BFF0F66A-C52C-47E0-9321-6775C28F5970}" type="pres">
      <dgm:prSet presAssocID="{BE761E88-02B1-46FE-AF5D-F6815E998EB2}" presName="accentRepeatNode" presStyleLbl="solidFgAcc1" presStyleIdx="3" presStyleCnt="7"/>
      <dgm:spPr/>
    </dgm:pt>
    <dgm:pt modelId="{9028667C-8C54-4429-9E0F-9EAE7FBF59BA}" type="pres">
      <dgm:prSet presAssocID="{EB5A00F2-664E-4F75-88BB-87DC51DD6025}" presName="text_5" presStyleLbl="node1" presStyleIdx="4" presStyleCnt="7">
        <dgm:presLayoutVars>
          <dgm:bulletEnabled val="1"/>
        </dgm:presLayoutVars>
      </dgm:prSet>
      <dgm:spPr/>
    </dgm:pt>
    <dgm:pt modelId="{81A6F099-CA7B-4DF1-B479-C4129FF52A4D}" type="pres">
      <dgm:prSet presAssocID="{EB5A00F2-664E-4F75-88BB-87DC51DD6025}" presName="accent_5" presStyleCnt="0"/>
      <dgm:spPr/>
    </dgm:pt>
    <dgm:pt modelId="{F80C39A8-5D07-4E16-8C31-F76FF4DB1586}" type="pres">
      <dgm:prSet presAssocID="{EB5A00F2-664E-4F75-88BB-87DC51DD6025}" presName="accentRepeatNode" presStyleLbl="solidFgAcc1" presStyleIdx="4" presStyleCnt="7"/>
      <dgm:spPr/>
    </dgm:pt>
    <dgm:pt modelId="{05FD80C5-C1C4-407D-AD7F-56EAE892BA3E}" type="pres">
      <dgm:prSet presAssocID="{8B20AFFB-C5EB-4206-881D-5BD457E26E3B}" presName="text_6" presStyleLbl="node1" presStyleIdx="5" presStyleCnt="7">
        <dgm:presLayoutVars>
          <dgm:bulletEnabled val="1"/>
        </dgm:presLayoutVars>
      </dgm:prSet>
      <dgm:spPr/>
    </dgm:pt>
    <dgm:pt modelId="{9D2243CF-C490-4697-81F2-7ADE7FAB9D0F}" type="pres">
      <dgm:prSet presAssocID="{8B20AFFB-C5EB-4206-881D-5BD457E26E3B}" presName="accent_6" presStyleCnt="0"/>
      <dgm:spPr/>
    </dgm:pt>
    <dgm:pt modelId="{47740C6E-16D1-428E-BE86-E661735F2052}" type="pres">
      <dgm:prSet presAssocID="{8B20AFFB-C5EB-4206-881D-5BD457E26E3B}" presName="accentRepeatNode" presStyleLbl="solidFgAcc1" presStyleIdx="5" presStyleCnt="7"/>
      <dgm:spPr/>
    </dgm:pt>
    <dgm:pt modelId="{2AEBBD20-269F-4DBE-8279-2AB551D744C2}" type="pres">
      <dgm:prSet presAssocID="{95D2586D-E957-472D-B278-E8D093786F30}" presName="text_7" presStyleLbl="node1" presStyleIdx="6" presStyleCnt="7">
        <dgm:presLayoutVars>
          <dgm:bulletEnabled val="1"/>
        </dgm:presLayoutVars>
      </dgm:prSet>
      <dgm:spPr/>
    </dgm:pt>
    <dgm:pt modelId="{CBFCCF22-6139-4DA7-BF33-F678D2985012}" type="pres">
      <dgm:prSet presAssocID="{95D2586D-E957-472D-B278-E8D093786F30}" presName="accent_7" presStyleCnt="0"/>
      <dgm:spPr/>
    </dgm:pt>
    <dgm:pt modelId="{34E9394B-0DF2-41B0-93FE-5E0899061637}" type="pres">
      <dgm:prSet presAssocID="{95D2586D-E957-472D-B278-E8D093786F30}" presName="accentRepeatNode" presStyleLbl="solidFgAcc1" presStyleIdx="6" presStyleCnt="7" custScaleY="121000"/>
      <dgm:spPr/>
    </dgm:pt>
  </dgm:ptLst>
  <dgm:cxnLst>
    <dgm:cxn modelId="{ED149D01-E11E-4CEA-8886-C874FFBAFE05}" srcId="{1BC4820E-EC36-44C9-94C3-ADD4D96E3FFB}" destId="{95D2586D-E957-472D-B278-E8D093786F30}" srcOrd="6" destOrd="0" parTransId="{1E12B613-2766-4125-B33C-F2FDD33B0D1A}" sibTransId="{4D4E9C71-E37F-4906-B6E3-12D97488E04B}"/>
    <dgm:cxn modelId="{2AE8EB05-6837-4B22-982D-0E5F35C40179}" type="presOf" srcId="{EB5A00F2-664E-4F75-88BB-87DC51DD6025}" destId="{9028667C-8C54-4429-9E0F-9EAE7FBF59BA}" srcOrd="0" destOrd="0" presId="urn:microsoft.com/office/officeart/2008/layout/VerticalCurvedList"/>
    <dgm:cxn modelId="{5FF9AC06-9F64-4B57-8B4B-849467BEE648}" srcId="{1BC4820E-EC36-44C9-94C3-ADD4D96E3FFB}" destId="{DCC26834-F488-4507-882B-F94BA95FF570}" srcOrd="2" destOrd="0" parTransId="{381D9933-500E-4A2D-9C7D-66F9A6C9F97D}" sibTransId="{5ED31803-91E3-48B0-9560-EE7D19716423}"/>
    <dgm:cxn modelId="{F2F1F125-571B-42AA-8B9F-434EA583EE92}" srcId="{1BC4820E-EC36-44C9-94C3-ADD4D96E3FFB}" destId="{BE761E88-02B1-46FE-AF5D-F6815E998EB2}" srcOrd="3" destOrd="0" parTransId="{E95047E1-C2F6-4DB9-A3EE-20C6CFD1916D}" sibTransId="{048DF1E1-EB66-4CBF-BF48-954124BE3CD3}"/>
    <dgm:cxn modelId="{8BC2622C-32FB-471E-85A9-96833D0A3001}" srcId="{1BC4820E-EC36-44C9-94C3-ADD4D96E3FFB}" destId="{EB5A00F2-664E-4F75-88BB-87DC51DD6025}" srcOrd="4" destOrd="0" parTransId="{C932BE70-5C88-48D2-993B-13858B98B980}" sibTransId="{C0BF5A76-444B-422A-AE2C-B3223F254D30}"/>
    <dgm:cxn modelId="{7C808B31-D11C-418E-9F8F-2A9FF4E29764}" type="presOf" srcId="{1BC4820E-EC36-44C9-94C3-ADD4D96E3FFB}" destId="{DBDC4EF4-9546-45DC-B085-A82A91BAD80E}" srcOrd="0" destOrd="0" presId="urn:microsoft.com/office/officeart/2008/layout/VerticalCurvedList"/>
    <dgm:cxn modelId="{63451137-2048-42A4-BEC1-5B8CAAB08844}" type="presOf" srcId="{BE761E88-02B1-46FE-AF5D-F6815E998EB2}" destId="{BFDE57E3-CBDD-42C7-B41B-9A1212F74DE3}" srcOrd="0" destOrd="0" presId="urn:microsoft.com/office/officeart/2008/layout/VerticalCurvedList"/>
    <dgm:cxn modelId="{2CA5E66D-A91B-491F-83B5-38E783E52431}" type="presOf" srcId="{315B7D80-1DC1-4AB5-AB86-6B4A2BF8AE34}" destId="{366306CC-5C0E-4E7B-9AAE-FC74E27FCBA4}" srcOrd="0" destOrd="0" presId="urn:microsoft.com/office/officeart/2008/layout/VerticalCurvedList"/>
    <dgm:cxn modelId="{A6C89977-1400-4385-BC61-6983445AE3BF}" srcId="{1BC4820E-EC36-44C9-94C3-ADD4D96E3FFB}" destId="{31B9DA05-D2FE-4779-8223-1516AE41598B}" srcOrd="0" destOrd="0" parTransId="{3CAE2521-870A-4F97-8726-8E6C7D074C75}" sibTransId="{8367E7CC-9395-40C9-870B-D70B92011470}"/>
    <dgm:cxn modelId="{135CC4AF-71DE-4DEF-A831-01F0C07BD581}" type="presOf" srcId="{8B20AFFB-C5EB-4206-881D-5BD457E26E3B}" destId="{05FD80C5-C1C4-407D-AD7F-56EAE892BA3E}" srcOrd="0" destOrd="0" presId="urn:microsoft.com/office/officeart/2008/layout/VerticalCurvedList"/>
    <dgm:cxn modelId="{1FE066B6-DD0D-4588-B8B7-3BA5CAD5733F}" type="presOf" srcId="{DCC26834-F488-4507-882B-F94BA95FF570}" destId="{9B6CC524-3ACA-40EA-9861-C56F3D100119}" srcOrd="0" destOrd="0" presId="urn:microsoft.com/office/officeart/2008/layout/VerticalCurvedList"/>
    <dgm:cxn modelId="{879A7EB7-9EF3-4210-BC1C-759207FF862E}" type="presOf" srcId="{31B9DA05-D2FE-4779-8223-1516AE41598B}" destId="{3DD452E0-44E6-4596-B696-DFBAC9F2B3E0}" srcOrd="0" destOrd="0" presId="urn:microsoft.com/office/officeart/2008/layout/VerticalCurvedList"/>
    <dgm:cxn modelId="{DC6E1BC5-9856-4267-B1EF-70FDBADBC284}" srcId="{1BC4820E-EC36-44C9-94C3-ADD4D96E3FFB}" destId="{315B7D80-1DC1-4AB5-AB86-6B4A2BF8AE34}" srcOrd="1" destOrd="0" parTransId="{EA7B7DA4-D619-428C-AC3E-FC3141E54F8A}" sibTransId="{B4657AA6-F790-469F-9104-CE5FF29B0A6E}"/>
    <dgm:cxn modelId="{CB4ECCC7-0E62-40D5-8481-37811447EB1B}" type="presOf" srcId="{8367E7CC-9395-40C9-870B-D70B92011470}" destId="{7727DEBC-6F16-4425-92FE-60F82461BE5C}" srcOrd="0" destOrd="0" presId="urn:microsoft.com/office/officeart/2008/layout/VerticalCurvedList"/>
    <dgm:cxn modelId="{63C3A6F0-A56F-4DFC-84A7-A4A01EA075AB}" srcId="{1BC4820E-EC36-44C9-94C3-ADD4D96E3FFB}" destId="{8B20AFFB-C5EB-4206-881D-5BD457E26E3B}" srcOrd="5" destOrd="0" parTransId="{74342378-9933-4A06-AB03-A131489C367D}" sibTransId="{386BDEF5-9C1E-421D-B754-672097BE513A}"/>
    <dgm:cxn modelId="{8670EDF2-1D42-4360-A3A1-0DC377AB33A2}" type="presOf" srcId="{95D2586D-E957-472D-B278-E8D093786F30}" destId="{2AEBBD20-269F-4DBE-8279-2AB551D744C2}" srcOrd="0" destOrd="0" presId="urn:microsoft.com/office/officeart/2008/layout/VerticalCurvedList"/>
    <dgm:cxn modelId="{ADA888BC-6470-4833-8707-EEC07B6C6EB4}" type="presParOf" srcId="{DBDC4EF4-9546-45DC-B085-A82A91BAD80E}" destId="{00DB4935-E206-481F-8B8D-0CB2F3C282AC}" srcOrd="0" destOrd="0" presId="urn:microsoft.com/office/officeart/2008/layout/VerticalCurvedList"/>
    <dgm:cxn modelId="{2DB1F63D-F36F-4F8D-A5FC-9B777C8A9E77}" type="presParOf" srcId="{00DB4935-E206-481F-8B8D-0CB2F3C282AC}" destId="{0127CA07-33CC-489E-8310-0FC6EB1C0A2E}" srcOrd="0" destOrd="0" presId="urn:microsoft.com/office/officeart/2008/layout/VerticalCurvedList"/>
    <dgm:cxn modelId="{9686F4C8-83CE-4B23-89B1-D46B781AF5B8}" type="presParOf" srcId="{0127CA07-33CC-489E-8310-0FC6EB1C0A2E}" destId="{BF210732-A5E3-458E-AE81-E2AA78D1409F}" srcOrd="0" destOrd="0" presId="urn:microsoft.com/office/officeart/2008/layout/VerticalCurvedList"/>
    <dgm:cxn modelId="{54244AD6-866E-4662-A0BF-F947F144E155}" type="presParOf" srcId="{0127CA07-33CC-489E-8310-0FC6EB1C0A2E}" destId="{7727DEBC-6F16-4425-92FE-60F82461BE5C}" srcOrd="1" destOrd="0" presId="urn:microsoft.com/office/officeart/2008/layout/VerticalCurvedList"/>
    <dgm:cxn modelId="{C9E62A61-A3B4-44A8-B45C-9E2623098369}" type="presParOf" srcId="{0127CA07-33CC-489E-8310-0FC6EB1C0A2E}" destId="{1329803D-CA1D-4436-9176-6E032B3FC5C0}" srcOrd="2" destOrd="0" presId="urn:microsoft.com/office/officeart/2008/layout/VerticalCurvedList"/>
    <dgm:cxn modelId="{E9EAC926-CEC9-485A-84CD-03EA23EAFAF2}" type="presParOf" srcId="{0127CA07-33CC-489E-8310-0FC6EB1C0A2E}" destId="{A44DC798-BD42-4E39-92FF-5111A080C32B}" srcOrd="3" destOrd="0" presId="urn:microsoft.com/office/officeart/2008/layout/VerticalCurvedList"/>
    <dgm:cxn modelId="{CACE0A76-64D8-40F3-9A42-DBEA44324272}" type="presParOf" srcId="{00DB4935-E206-481F-8B8D-0CB2F3C282AC}" destId="{3DD452E0-44E6-4596-B696-DFBAC9F2B3E0}" srcOrd="1" destOrd="0" presId="urn:microsoft.com/office/officeart/2008/layout/VerticalCurvedList"/>
    <dgm:cxn modelId="{A78B55D4-8A53-4FC5-8D3A-0296CA2AC3FC}" type="presParOf" srcId="{00DB4935-E206-481F-8B8D-0CB2F3C282AC}" destId="{0A11E6DB-345B-466B-9D9B-14ADD113657A}" srcOrd="2" destOrd="0" presId="urn:microsoft.com/office/officeart/2008/layout/VerticalCurvedList"/>
    <dgm:cxn modelId="{0895BD08-6184-4E6F-BEBA-FE85E897E81F}" type="presParOf" srcId="{0A11E6DB-345B-466B-9D9B-14ADD113657A}" destId="{2F572B53-952E-43AD-8038-481F2079DD79}" srcOrd="0" destOrd="0" presId="urn:microsoft.com/office/officeart/2008/layout/VerticalCurvedList"/>
    <dgm:cxn modelId="{E3E36188-7A81-4EF6-8BC2-D06DCE5F1046}" type="presParOf" srcId="{00DB4935-E206-481F-8B8D-0CB2F3C282AC}" destId="{366306CC-5C0E-4E7B-9AAE-FC74E27FCBA4}" srcOrd="3" destOrd="0" presId="urn:microsoft.com/office/officeart/2008/layout/VerticalCurvedList"/>
    <dgm:cxn modelId="{04FA8865-C590-4C5E-A67D-15569F09E9AC}" type="presParOf" srcId="{00DB4935-E206-481F-8B8D-0CB2F3C282AC}" destId="{0F7BB98C-88A9-43D4-A9DE-21ADE6CD6F4D}" srcOrd="4" destOrd="0" presId="urn:microsoft.com/office/officeart/2008/layout/VerticalCurvedList"/>
    <dgm:cxn modelId="{61A8EC59-E6A4-4BAD-A756-74CF52EBAE5D}" type="presParOf" srcId="{0F7BB98C-88A9-43D4-A9DE-21ADE6CD6F4D}" destId="{ECE67C37-9032-49F1-AA6E-FAC879F7EDF0}" srcOrd="0" destOrd="0" presId="urn:microsoft.com/office/officeart/2008/layout/VerticalCurvedList"/>
    <dgm:cxn modelId="{700541DF-B11F-4F64-9C09-FE8340344E2C}" type="presParOf" srcId="{00DB4935-E206-481F-8B8D-0CB2F3C282AC}" destId="{9B6CC524-3ACA-40EA-9861-C56F3D100119}" srcOrd="5" destOrd="0" presId="urn:microsoft.com/office/officeart/2008/layout/VerticalCurvedList"/>
    <dgm:cxn modelId="{73C6A69F-207D-4E59-8EE0-DEE6C0129E6C}" type="presParOf" srcId="{00DB4935-E206-481F-8B8D-0CB2F3C282AC}" destId="{443AFB27-4600-42BC-B6E7-EBA79CCB6AE7}" srcOrd="6" destOrd="0" presId="urn:microsoft.com/office/officeart/2008/layout/VerticalCurvedList"/>
    <dgm:cxn modelId="{FE27BB51-074C-4CAA-8A92-D97BAF8E670B}" type="presParOf" srcId="{443AFB27-4600-42BC-B6E7-EBA79CCB6AE7}" destId="{37B05DA0-E45D-44B8-B92D-FF09F93B2663}" srcOrd="0" destOrd="0" presId="urn:microsoft.com/office/officeart/2008/layout/VerticalCurvedList"/>
    <dgm:cxn modelId="{3CA039C5-EFDF-47BD-86EE-E2AD9B6D4D78}" type="presParOf" srcId="{00DB4935-E206-481F-8B8D-0CB2F3C282AC}" destId="{BFDE57E3-CBDD-42C7-B41B-9A1212F74DE3}" srcOrd="7" destOrd="0" presId="urn:microsoft.com/office/officeart/2008/layout/VerticalCurvedList"/>
    <dgm:cxn modelId="{26EC2ED7-533C-48E4-B908-CC8B6190594D}" type="presParOf" srcId="{00DB4935-E206-481F-8B8D-0CB2F3C282AC}" destId="{20FFFF79-4280-47CD-8E19-420C635EBBBA}" srcOrd="8" destOrd="0" presId="urn:microsoft.com/office/officeart/2008/layout/VerticalCurvedList"/>
    <dgm:cxn modelId="{14EBC1F4-4E2B-4348-9139-402FCB204AC8}" type="presParOf" srcId="{20FFFF79-4280-47CD-8E19-420C635EBBBA}" destId="{BFF0F66A-C52C-47E0-9321-6775C28F5970}" srcOrd="0" destOrd="0" presId="urn:microsoft.com/office/officeart/2008/layout/VerticalCurvedList"/>
    <dgm:cxn modelId="{D5F25253-7BEA-40F0-B7C8-FE8ABA6AED07}" type="presParOf" srcId="{00DB4935-E206-481F-8B8D-0CB2F3C282AC}" destId="{9028667C-8C54-4429-9E0F-9EAE7FBF59BA}" srcOrd="9" destOrd="0" presId="urn:microsoft.com/office/officeart/2008/layout/VerticalCurvedList"/>
    <dgm:cxn modelId="{C0F7EF1B-96DC-4433-9156-7684E97A16FA}" type="presParOf" srcId="{00DB4935-E206-481F-8B8D-0CB2F3C282AC}" destId="{81A6F099-CA7B-4DF1-B479-C4129FF52A4D}" srcOrd="10" destOrd="0" presId="urn:microsoft.com/office/officeart/2008/layout/VerticalCurvedList"/>
    <dgm:cxn modelId="{E1CEDB29-0FAB-4361-89AB-09A51CE0FCBA}" type="presParOf" srcId="{81A6F099-CA7B-4DF1-B479-C4129FF52A4D}" destId="{F80C39A8-5D07-4E16-8C31-F76FF4DB1586}" srcOrd="0" destOrd="0" presId="urn:microsoft.com/office/officeart/2008/layout/VerticalCurvedList"/>
    <dgm:cxn modelId="{3D82E889-2B2D-49B4-884B-02F0841BECD3}" type="presParOf" srcId="{00DB4935-E206-481F-8B8D-0CB2F3C282AC}" destId="{05FD80C5-C1C4-407D-AD7F-56EAE892BA3E}" srcOrd="11" destOrd="0" presId="urn:microsoft.com/office/officeart/2008/layout/VerticalCurvedList"/>
    <dgm:cxn modelId="{F6A4156F-EC4B-47D8-8078-2477E0A196F0}" type="presParOf" srcId="{00DB4935-E206-481F-8B8D-0CB2F3C282AC}" destId="{9D2243CF-C490-4697-81F2-7ADE7FAB9D0F}" srcOrd="12" destOrd="0" presId="urn:microsoft.com/office/officeart/2008/layout/VerticalCurvedList"/>
    <dgm:cxn modelId="{64225B98-C249-4CB3-B8D1-7681FD0B1E93}" type="presParOf" srcId="{9D2243CF-C490-4697-81F2-7ADE7FAB9D0F}" destId="{47740C6E-16D1-428E-BE86-E661735F2052}" srcOrd="0" destOrd="0" presId="urn:microsoft.com/office/officeart/2008/layout/VerticalCurvedList"/>
    <dgm:cxn modelId="{B021E85B-3AE4-4047-A9CF-645B4C1A4A2A}" type="presParOf" srcId="{00DB4935-E206-481F-8B8D-0CB2F3C282AC}" destId="{2AEBBD20-269F-4DBE-8279-2AB551D744C2}" srcOrd="13" destOrd="0" presId="urn:microsoft.com/office/officeart/2008/layout/VerticalCurvedList"/>
    <dgm:cxn modelId="{4131CB61-58BC-4159-AC52-817BAD0765C0}" type="presParOf" srcId="{00DB4935-E206-481F-8B8D-0CB2F3C282AC}" destId="{CBFCCF22-6139-4DA7-BF33-F678D2985012}" srcOrd="14" destOrd="0" presId="urn:microsoft.com/office/officeart/2008/layout/VerticalCurvedList"/>
    <dgm:cxn modelId="{796F0709-377C-432A-909D-99DFB673EC08}" type="presParOf" srcId="{CBFCCF22-6139-4DA7-BF33-F678D2985012}" destId="{34E9394B-0DF2-41B0-93FE-5E089906163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4EE051F4-9CA8-4B0C-9EAB-CF732C349BD6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4CCB5B88-698F-4BF2-8335-730679726923}">
      <dgm:prSet custT="1"/>
      <dgm:spPr/>
      <dgm:t>
        <a:bodyPr/>
        <a:lstStyle/>
        <a:p>
          <a:r>
            <a:rPr lang="es-ES" sz="8000" dirty="0"/>
            <a:t>CONCLUSIONES</a:t>
          </a:r>
          <a:endParaRPr lang="es-EC" sz="8000" dirty="0"/>
        </a:p>
      </dgm:t>
    </dgm:pt>
    <dgm:pt modelId="{074D7638-0A87-4D27-8C0B-0584323C9A9A}" type="parTrans" cxnId="{6C17E0CA-76B4-43E1-9CCB-0F36B5A2D450}">
      <dgm:prSet/>
      <dgm:spPr/>
      <dgm:t>
        <a:bodyPr/>
        <a:lstStyle/>
        <a:p>
          <a:endParaRPr lang="es-EC"/>
        </a:p>
      </dgm:t>
    </dgm:pt>
    <dgm:pt modelId="{A07C20B8-D617-424A-82D0-068202E5D796}" type="sibTrans" cxnId="{6C17E0CA-76B4-43E1-9CCB-0F36B5A2D450}">
      <dgm:prSet/>
      <dgm:spPr/>
      <dgm:t>
        <a:bodyPr/>
        <a:lstStyle/>
        <a:p>
          <a:endParaRPr lang="es-EC"/>
        </a:p>
      </dgm:t>
    </dgm:pt>
    <dgm:pt modelId="{2363A182-B067-48B1-B274-A5151928D619}" type="pres">
      <dgm:prSet presAssocID="{4EE051F4-9CA8-4B0C-9EAB-CF732C349BD6}" presName="Name0" presStyleCnt="0">
        <dgm:presLayoutVars>
          <dgm:dir/>
          <dgm:resizeHandles val="exact"/>
        </dgm:presLayoutVars>
      </dgm:prSet>
      <dgm:spPr/>
    </dgm:pt>
    <dgm:pt modelId="{F5BB8C1C-8887-4EF6-89C9-97BDF4148FFD}" type="pres">
      <dgm:prSet presAssocID="{4EE051F4-9CA8-4B0C-9EAB-CF732C349BD6}" presName="arrow" presStyleLbl="bgShp" presStyleIdx="0" presStyleCnt="1"/>
      <dgm:spPr/>
    </dgm:pt>
    <dgm:pt modelId="{0D02A2BB-E2C2-470A-B3CC-24F4BD0964E0}" type="pres">
      <dgm:prSet presAssocID="{4EE051F4-9CA8-4B0C-9EAB-CF732C349BD6}" presName="points" presStyleCnt="0"/>
      <dgm:spPr/>
    </dgm:pt>
    <dgm:pt modelId="{60910F6B-11F4-4989-A65D-1A7C333F5D70}" type="pres">
      <dgm:prSet presAssocID="{4CCB5B88-698F-4BF2-8335-730679726923}" presName="compositeA" presStyleCnt="0"/>
      <dgm:spPr/>
    </dgm:pt>
    <dgm:pt modelId="{EE6EDD64-07B1-4022-BC8E-941E6CB3B36E}" type="pres">
      <dgm:prSet presAssocID="{4CCB5B88-698F-4BF2-8335-730679726923}" presName="textA" presStyleLbl="revTx" presStyleIdx="0" presStyleCnt="1">
        <dgm:presLayoutVars>
          <dgm:bulletEnabled val="1"/>
        </dgm:presLayoutVars>
      </dgm:prSet>
      <dgm:spPr/>
    </dgm:pt>
    <dgm:pt modelId="{66E76577-8679-431D-93C6-385CBA443BA7}" type="pres">
      <dgm:prSet presAssocID="{4CCB5B88-698F-4BF2-8335-730679726923}" presName="circleA" presStyleLbl="node1" presStyleIdx="0" presStyleCnt="1" custLinFactX="400000" custLinFactNeighborX="472910"/>
      <dgm:spPr/>
    </dgm:pt>
    <dgm:pt modelId="{AAF8F1FE-FFA6-4DD1-8A18-8FA167AC9E7A}" type="pres">
      <dgm:prSet presAssocID="{4CCB5B88-698F-4BF2-8335-730679726923}" presName="spaceA" presStyleCnt="0"/>
      <dgm:spPr/>
    </dgm:pt>
  </dgm:ptLst>
  <dgm:cxnLst>
    <dgm:cxn modelId="{A37D530B-D429-4FC4-9099-5C771C312B76}" type="presOf" srcId="{4CCB5B88-698F-4BF2-8335-730679726923}" destId="{EE6EDD64-07B1-4022-BC8E-941E6CB3B36E}" srcOrd="0" destOrd="0" presId="urn:microsoft.com/office/officeart/2005/8/layout/hProcess11"/>
    <dgm:cxn modelId="{6E68F23C-3C51-439B-878B-498D8E563FCE}" type="presOf" srcId="{4EE051F4-9CA8-4B0C-9EAB-CF732C349BD6}" destId="{2363A182-B067-48B1-B274-A5151928D619}" srcOrd="0" destOrd="0" presId="urn:microsoft.com/office/officeart/2005/8/layout/hProcess11"/>
    <dgm:cxn modelId="{6C17E0CA-76B4-43E1-9CCB-0F36B5A2D450}" srcId="{4EE051F4-9CA8-4B0C-9EAB-CF732C349BD6}" destId="{4CCB5B88-698F-4BF2-8335-730679726923}" srcOrd="0" destOrd="0" parTransId="{074D7638-0A87-4D27-8C0B-0584323C9A9A}" sibTransId="{A07C20B8-D617-424A-82D0-068202E5D796}"/>
    <dgm:cxn modelId="{24DE9EA0-AADB-49DB-B9E8-40A1F6D07BC2}" type="presParOf" srcId="{2363A182-B067-48B1-B274-A5151928D619}" destId="{F5BB8C1C-8887-4EF6-89C9-97BDF4148FFD}" srcOrd="0" destOrd="0" presId="urn:microsoft.com/office/officeart/2005/8/layout/hProcess11"/>
    <dgm:cxn modelId="{C9DB8341-5910-4772-92D2-59193895D91E}" type="presParOf" srcId="{2363A182-B067-48B1-B274-A5151928D619}" destId="{0D02A2BB-E2C2-470A-B3CC-24F4BD0964E0}" srcOrd="1" destOrd="0" presId="urn:microsoft.com/office/officeart/2005/8/layout/hProcess11"/>
    <dgm:cxn modelId="{99F21444-7B5F-430E-AEA8-CFC882BE989A}" type="presParOf" srcId="{0D02A2BB-E2C2-470A-B3CC-24F4BD0964E0}" destId="{60910F6B-11F4-4989-A65D-1A7C333F5D70}" srcOrd="0" destOrd="0" presId="urn:microsoft.com/office/officeart/2005/8/layout/hProcess11"/>
    <dgm:cxn modelId="{4ED548E7-5822-4CE2-A2CB-BDFB0BD85F67}" type="presParOf" srcId="{60910F6B-11F4-4989-A65D-1A7C333F5D70}" destId="{EE6EDD64-07B1-4022-BC8E-941E6CB3B36E}" srcOrd="0" destOrd="0" presId="urn:microsoft.com/office/officeart/2005/8/layout/hProcess11"/>
    <dgm:cxn modelId="{1BDC4919-2572-421E-BBB9-54542864FE7B}" type="presParOf" srcId="{60910F6B-11F4-4989-A65D-1A7C333F5D70}" destId="{66E76577-8679-431D-93C6-385CBA443BA7}" srcOrd="1" destOrd="0" presId="urn:microsoft.com/office/officeart/2005/8/layout/hProcess11"/>
    <dgm:cxn modelId="{64EDC472-FC5D-4DA1-88C0-4CB58B2D8E5F}" type="presParOf" srcId="{60910F6B-11F4-4989-A65D-1A7C333F5D70}" destId="{AAF8F1FE-FFA6-4DD1-8A18-8FA167AC9E7A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F4F1D379-CA82-4840-A897-7EBF01B73802}" type="doc">
      <dgm:prSet loTypeId="urn:microsoft.com/office/officeart/2005/8/layout/hProcess6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AD91B6AF-CD4E-4318-A6F1-0B5FFDCF84AE}" type="pres">
      <dgm:prSet presAssocID="{F4F1D379-CA82-4840-A897-7EBF01B73802}" presName="theList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6DD483E6-B528-49F9-B508-9DABBCDFE6ED}" type="presOf" srcId="{F4F1D379-CA82-4840-A897-7EBF01B73802}" destId="{AD91B6AF-CD4E-4318-A6F1-0B5FFDCF84AE}" srcOrd="0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EE051F4-9CA8-4B0C-9EAB-CF732C349BD6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s-EC"/>
        </a:p>
      </dgm:t>
    </dgm:pt>
    <dgm:pt modelId="{4CCB5B88-698F-4BF2-8335-730679726923}">
      <dgm:prSet custT="1"/>
      <dgm:spPr/>
      <dgm:t>
        <a:bodyPr/>
        <a:lstStyle/>
        <a:p>
          <a:r>
            <a:rPr lang="es-ES" sz="6600" dirty="0"/>
            <a:t>OPERACIÓN Y SERVICIOS</a:t>
          </a:r>
          <a:endParaRPr lang="es-EC" sz="6600" dirty="0"/>
        </a:p>
      </dgm:t>
    </dgm:pt>
    <dgm:pt modelId="{074D7638-0A87-4D27-8C0B-0584323C9A9A}" type="parTrans" cxnId="{6C17E0CA-76B4-43E1-9CCB-0F36B5A2D450}">
      <dgm:prSet/>
      <dgm:spPr/>
      <dgm:t>
        <a:bodyPr/>
        <a:lstStyle/>
        <a:p>
          <a:endParaRPr lang="es-EC"/>
        </a:p>
      </dgm:t>
    </dgm:pt>
    <dgm:pt modelId="{A07C20B8-D617-424A-82D0-068202E5D796}" type="sibTrans" cxnId="{6C17E0CA-76B4-43E1-9CCB-0F36B5A2D450}">
      <dgm:prSet/>
      <dgm:spPr/>
      <dgm:t>
        <a:bodyPr/>
        <a:lstStyle/>
        <a:p>
          <a:endParaRPr lang="es-EC"/>
        </a:p>
      </dgm:t>
    </dgm:pt>
    <dgm:pt modelId="{2363A182-B067-48B1-B274-A5151928D619}" type="pres">
      <dgm:prSet presAssocID="{4EE051F4-9CA8-4B0C-9EAB-CF732C349BD6}" presName="Name0" presStyleCnt="0">
        <dgm:presLayoutVars>
          <dgm:dir/>
          <dgm:resizeHandles val="exact"/>
        </dgm:presLayoutVars>
      </dgm:prSet>
      <dgm:spPr/>
    </dgm:pt>
    <dgm:pt modelId="{F5BB8C1C-8887-4EF6-89C9-97BDF4148FFD}" type="pres">
      <dgm:prSet presAssocID="{4EE051F4-9CA8-4B0C-9EAB-CF732C349BD6}" presName="arrow" presStyleLbl="bgShp" presStyleIdx="0" presStyleCnt="1"/>
      <dgm:spPr/>
    </dgm:pt>
    <dgm:pt modelId="{0D02A2BB-E2C2-470A-B3CC-24F4BD0964E0}" type="pres">
      <dgm:prSet presAssocID="{4EE051F4-9CA8-4B0C-9EAB-CF732C349BD6}" presName="points" presStyleCnt="0"/>
      <dgm:spPr/>
    </dgm:pt>
    <dgm:pt modelId="{60910F6B-11F4-4989-A65D-1A7C333F5D70}" type="pres">
      <dgm:prSet presAssocID="{4CCB5B88-698F-4BF2-8335-730679726923}" presName="compositeA" presStyleCnt="0"/>
      <dgm:spPr/>
    </dgm:pt>
    <dgm:pt modelId="{EE6EDD64-07B1-4022-BC8E-941E6CB3B36E}" type="pres">
      <dgm:prSet presAssocID="{4CCB5B88-698F-4BF2-8335-730679726923}" presName="textA" presStyleLbl="revTx" presStyleIdx="0" presStyleCnt="1">
        <dgm:presLayoutVars>
          <dgm:bulletEnabled val="1"/>
        </dgm:presLayoutVars>
      </dgm:prSet>
      <dgm:spPr/>
    </dgm:pt>
    <dgm:pt modelId="{66E76577-8679-431D-93C6-385CBA443BA7}" type="pres">
      <dgm:prSet presAssocID="{4CCB5B88-698F-4BF2-8335-730679726923}" presName="circleA" presStyleLbl="node1" presStyleIdx="0" presStyleCnt="1" custLinFactX="-382386" custLinFactNeighborX="-400000"/>
      <dgm:spPr/>
    </dgm:pt>
    <dgm:pt modelId="{AAF8F1FE-FFA6-4DD1-8A18-8FA167AC9E7A}" type="pres">
      <dgm:prSet presAssocID="{4CCB5B88-698F-4BF2-8335-730679726923}" presName="spaceA" presStyleCnt="0"/>
      <dgm:spPr/>
    </dgm:pt>
  </dgm:ptLst>
  <dgm:cxnLst>
    <dgm:cxn modelId="{A37D530B-D429-4FC4-9099-5C771C312B76}" type="presOf" srcId="{4CCB5B88-698F-4BF2-8335-730679726923}" destId="{EE6EDD64-07B1-4022-BC8E-941E6CB3B36E}" srcOrd="0" destOrd="0" presId="urn:microsoft.com/office/officeart/2005/8/layout/hProcess11"/>
    <dgm:cxn modelId="{6E68F23C-3C51-439B-878B-498D8E563FCE}" type="presOf" srcId="{4EE051F4-9CA8-4B0C-9EAB-CF732C349BD6}" destId="{2363A182-B067-48B1-B274-A5151928D619}" srcOrd="0" destOrd="0" presId="urn:microsoft.com/office/officeart/2005/8/layout/hProcess11"/>
    <dgm:cxn modelId="{6C17E0CA-76B4-43E1-9CCB-0F36B5A2D450}" srcId="{4EE051F4-9CA8-4B0C-9EAB-CF732C349BD6}" destId="{4CCB5B88-698F-4BF2-8335-730679726923}" srcOrd="0" destOrd="0" parTransId="{074D7638-0A87-4D27-8C0B-0584323C9A9A}" sibTransId="{A07C20B8-D617-424A-82D0-068202E5D796}"/>
    <dgm:cxn modelId="{24DE9EA0-AADB-49DB-B9E8-40A1F6D07BC2}" type="presParOf" srcId="{2363A182-B067-48B1-B274-A5151928D619}" destId="{F5BB8C1C-8887-4EF6-89C9-97BDF4148FFD}" srcOrd="0" destOrd="0" presId="urn:microsoft.com/office/officeart/2005/8/layout/hProcess11"/>
    <dgm:cxn modelId="{C9DB8341-5910-4772-92D2-59193895D91E}" type="presParOf" srcId="{2363A182-B067-48B1-B274-A5151928D619}" destId="{0D02A2BB-E2C2-470A-B3CC-24F4BD0964E0}" srcOrd="1" destOrd="0" presId="urn:microsoft.com/office/officeart/2005/8/layout/hProcess11"/>
    <dgm:cxn modelId="{99F21444-7B5F-430E-AEA8-CFC882BE989A}" type="presParOf" srcId="{0D02A2BB-E2C2-470A-B3CC-24F4BD0964E0}" destId="{60910F6B-11F4-4989-A65D-1A7C333F5D70}" srcOrd="0" destOrd="0" presId="urn:microsoft.com/office/officeart/2005/8/layout/hProcess11"/>
    <dgm:cxn modelId="{4ED548E7-5822-4CE2-A2CB-BDFB0BD85F67}" type="presParOf" srcId="{60910F6B-11F4-4989-A65D-1A7C333F5D70}" destId="{EE6EDD64-07B1-4022-BC8E-941E6CB3B36E}" srcOrd="0" destOrd="0" presId="urn:microsoft.com/office/officeart/2005/8/layout/hProcess11"/>
    <dgm:cxn modelId="{1BDC4919-2572-421E-BBB9-54542864FE7B}" type="presParOf" srcId="{60910F6B-11F4-4989-A65D-1A7C333F5D70}" destId="{66E76577-8679-431D-93C6-385CBA443BA7}" srcOrd="1" destOrd="0" presId="urn:microsoft.com/office/officeart/2005/8/layout/hProcess11"/>
    <dgm:cxn modelId="{64EDC472-FC5D-4DA1-88C0-4CB58B2D8E5F}" type="presParOf" srcId="{60910F6B-11F4-4989-A65D-1A7C333F5D70}" destId="{AAF8F1FE-FFA6-4DD1-8A18-8FA167AC9E7A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EE051F4-9CA8-4B0C-9EAB-CF732C349BD6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4CCB5B88-698F-4BF2-8335-730679726923}">
      <dgm:prSet custT="1"/>
      <dgm:spPr/>
      <dgm:t>
        <a:bodyPr/>
        <a:lstStyle/>
        <a:p>
          <a:r>
            <a:rPr lang="es-ES" sz="8000" dirty="0"/>
            <a:t>SUPERVISIÓN</a:t>
          </a:r>
          <a:endParaRPr lang="es-EC" sz="8000" dirty="0"/>
        </a:p>
      </dgm:t>
    </dgm:pt>
    <dgm:pt modelId="{074D7638-0A87-4D27-8C0B-0584323C9A9A}" type="parTrans" cxnId="{6C17E0CA-76B4-43E1-9CCB-0F36B5A2D450}">
      <dgm:prSet/>
      <dgm:spPr/>
      <dgm:t>
        <a:bodyPr/>
        <a:lstStyle/>
        <a:p>
          <a:endParaRPr lang="es-EC"/>
        </a:p>
      </dgm:t>
    </dgm:pt>
    <dgm:pt modelId="{A07C20B8-D617-424A-82D0-068202E5D796}" type="sibTrans" cxnId="{6C17E0CA-76B4-43E1-9CCB-0F36B5A2D450}">
      <dgm:prSet/>
      <dgm:spPr/>
      <dgm:t>
        <a:bodyPr/>
        <a:lstStyle/>
        <a:p>
          <a:endParaRPr lang="es-EC"/>
        </a:p>
      </dgm:t>
    </dgm:pt>
    <dgm:pt modelId="{2363A182-B067-48B1-B274-A5151928D619}" type="pres">
      <dgm:prSet presAssocID="{4EE051F4-9CA8-4B0C-9EAB-CF732C349BD6}" presName="Name0" presStyleCnt="0">
        <dgm:presLayoutVars>
          <dgm:dir/>
          <dgm:resizeHandles val="exact"/>
        </dgm:presLayoutVars>
      </dgm:prSet>
      <dgm:spPr/>
    </dgm:pt>
    <dgm:pt modelId="{F5BB8C1C-8887-4EF6-89C9-97BDF4148FFD}" type="pres">
      <dgm:prSet presAssocID="{4EE051F4-9CA8-4B0C-9EAB-CF732C349BD6}" presName="arrow" presStyleLbl="bgShp" presStyleIdx="0" presStyleCnt="1"/>
      <dgm:spPr/>
    </dgm:pt>
    <dgm:pt modelId="{0D02A2BB-E2C2-470A-B3CC-24F4BD0964E0}" type="pres">
      <dgm:prSet presAssocID="{4EE051F4-9CA8-4B0C-9EAB-CF732C349BD6}" presName="points" presStyleCnt="0"/>
      <dgm:spPr/>
    </dgm:pt>
    <dgm:pt modelId="{60910F6B-11F4-4989-A65D-1A7C333F5D70}" type="pres">
      <dgm:prSet presAssocID="{4CCB5B88-698F-4BF2-8335-730679726923}" presName="compositeA" presStyleCnt="0"/>
      <dgm:spPr/>
    </dgm:pt>
    <dgm:pt modelId="{EE6EDD64-07B1-4022-BC8E-941E6CB3B36E}" type="pres">
      <dgm:prSet presAssocID="{4CCB5B88-698F-4BF2-8335-730679726923}" presName="textA" presStyleLbl="revTx" presStyleIdx="0" presStyleCnt="1">
        <dgm:presLayoutVars>
          <dgm:bulletEnabled val="1"/>
        </dgm:presLayoutVars>
      </dgm:prSet>
      <dgm:spPr/>
    </dgm:pt>
    <dgm:pt modelId="{66E76577-8679-431D-93C6-385CBA443BA7}" type="pres">
      <dgm:prSet presAssocID="{4CCB5B88-698F-4BF2-8335-730679726923}" presName="circleA" presStyleLbl="node1" presStyleIdx="0" presStyleCnt="1" custLinFactX="-100000" custLinFactNeighborX="-174805"/>
      <dgm:spPr/>
    </dgm:pt>
    <dgm:pt modelId="{AAF8F1FE-FFA6-4DD1-8A18-8FA167AC9E7A}" type="pres">
      <dgm:prSet presAssocID="{4CCB5B88-698F-4BF2-8335-730679726923}" presName="spaceA" presStyleCnt="0"/>
      <dgm:spPr/>
    </dgm:pt>
  </dgm:ptLst>
  <dgm:cxnLst>
    <dgm:cxn modelId="{A37D530B-D429-4FC4-9099-5C771C312B76}" type="presOf" srcId="{4CCB5B88-698F-4BF2-8335-730679726923}" destId="{EE6EDD64-07B1-4022-BC8E-941E6CB3B36E}" srcOrd="0" destOrd="0" presId="urn:microsoft.com/office/officeart/2005/8/layout/hProcess11"/>
    <dgm:cxn modelId="{6E68F23C-3C51-439B-878B-498D8E563FCE}" type="presOf" srcId="{4EE051F4-9CA8-4B0C-9EAB-CF732C349BD6}" destId="{2363A182-B067-48B1-B274-A5151928D619}" srcOrd="0" destOrd="0" presId="urn:microsoft.com/office/officeart/2005/8/layout/hProcess11"/>
    <dgm:cxn modelId="{6C17E0CA-76B4-43E1-9CCB-0F36B5A2D450}" srcId="{4EE051F4-9CA8-4B0C-9EAB-CF732C349BD6}" destId="{4CCB5B88-698F-4BF2-8335-730679726923}" srcOrd="0" destOrd="0" parTransId="{074D7638-0A87-4D27-8C0B-0584323C9A9A}" sibTransId="{A07C20B8-D617-424A-82D0-068202E5D796}"/>
    <dgm:cxn modelId="{24DE9EA0-AADB-49DB-B9E8-40A1F6D07BC2}" type="presParOf" srcId="{2363A182-B067-48B1-B274-A5151928D619}" destId="{F5BB8C1C-8887-4EF6-89C9-97BDF4148FFD}" srcOrd="0" destOrd="0" presId="urn:microsoft.com/office/officeart/2005/8/layout/hProcess11"/>
    <dgm:cxn modelId="{C9DB8341-5910-4772-92D2-59193895D91E}" type="presParOf" srcId="{2363A182-B067-48B1-B274-A5151928D619}" destId="{0D02A2BB-E2C2-470A-B3CC-24F4BD0964E0}" srcOrd="1" destOrd="0" presId="urn:microsoft.com/office/officeart/2005/8/layout/hProcess11"/>
    <dgm:cxn modelId="{99F21444-7B5F-430E-AEA8-CFC882BE989A}" type="presParOf" srcId="{0D02A2BB-E2C2-470A-B3CC-24F4BD0964E0}" destId="{60910F6B-11F4-4989-A65D-1A7C333F5D70}" srcOrd="0" destOrd="0" presId="urn:microsoft.com/office/officeart/2005/8/layout/hProcess11"/>
    <dgm:cxn modelId="{4ED548E7-5822-4CE2-A2CB-BDFB0BD85F67}" type="presParOf" srcId="{60910F6B-11F4-4989-A65D-1A7C333F5D70}" destId="{EE6EDD64-07B1-4022-BC8E-941E6CB3B36E}" srcOrd="0" destOrd="0" presId="urn:microsoft.com/office/officeart/2005/8/layout/hProcess11"/>
    <dgm:cxn modelId="{1BDC4919-2572-421E-BBB9-54542864FE7B}" type="presParOf" srcId="{60910F6B-11F4-4989-A65D-1A7C333F5D70}" destId="{66E76577-8679-431D-93C6-385CBA443BA7}" srcOrd="1" destOrd="0" presId="urn:microsoft.com/office/officeart/2005/8/layout/hProcess11"/>
    <dgm:cxn modelId="{64EDC472-FC5D-4DA1-88C0-4CB58B2D8E5F}" type="presParOf" srcId="{60910F6B-11F4-4989-A65D-1A7C333F5D70}" destId="{AAF8F1FE-FFA6-4DD1-8A18-8FA167AC9E7A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89D50ED-3C9E-4E60-98CE-6827783CDAD6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6EF9B969-F201-42E9-B0E2-1E8A0532D4DA}">
      <dgm:prSet phldrT="[Texto]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US" dirty="0"/>
            <a:t>KPI</a:t>
          </a:r>
          <a:endParaRPr lang="es-EC" dirty="0"/>
        </a:p>
      </dgm:t>
    </dgm:pt>
    <dgm:pt modelId="{104157BF-C918-48EF-B570-B298401EBDEC}" type="parTrans" cxnId="{7FF7438F-F405-43D3-B510-76194489C720}">
      <dgm:prSet/>
      <dgm:spPr/>
      <dgm:t>
        <a:bodyPr/>
        <a:lstStyle/>
        <a:p>
          <a:endParaRPr lang="es-EC"/>
        </a:p>
      </dgm:t>
    </dgm:pt>
    <dgm:pt modelId="{BABC1205-C663-4C1B-AD3B-CA56C6AC532B}" type="sibTrans" cxnId="{7FF7438F-F405-43D3-B510-76194489C720}">
      <dgm:prSet/>
      <dgm:spPr/>
      <dgm:t>
        <a:bodyPr/>
        <a:lstStyle/>
        <a:p>
          <a:endParaRPr lang="es-EC"/>
        </a:p>
      </dgm:t>
    </dgm:pt>
    <dgm:pt modelId="{C8B96DBB-D6D8-4932-A6EC-1E45D47D4A28}">
      <dgm:prSet phldrT="[Texto]"/>
      <dgm:spPr/>
      <dgm:t>
        <a:bodyPr/>
        <a:lstStyle/>
        <a:p>
          <a:r>
            <a:rPr lang="es-US" dirty="0"/>
            <a:t>Establecimiento de Indicadores de Calidad Medibles</a:t>
          </a:r>
          <a:endParaRPr lang="es-EC" dirty="0"/>
        </a:p>
      </dgm:t>
    </dgm:pt>
    <dgm:pt modelId="{122CF842-0FFE-488C-8211-F23D1B4D6093}" type="parTrans" cxnId="{4E500CB6-D0CC-4EAE-A7ED-5AF7A5E76105}">
      <dgm:prSet/>
      <dgm:spPr/>
      <dgm:t>
        <a:bodyPr/>
        <a:lstStyle/>
        <a:p>
          <a:endParaRPr lang="es-EC"/>
        </a:p>
      </dgm:t>
    </dgm:pt>
    <dgm:pt modelId="{E6994043-2D4A-4853-B22B-A423442BF0AA}" type="sibTrans" cxnId="{4E500CB6-D0CC-4EAE-A7ED-5AF7A5E76105}">
      <dgm:prSet/>
      <dgm:spPr/>
      <dgm:t>
        <a:bodyPr/>
        <a:lstStyle/>
        <a:p>
          <a:endParaRPr lang="es-EC"/>
        </a:p>
      </dgm:t>
    </dgm:pt>
    <dgm:pt modelId="{2302C07C-683C-418D-ABE5-3EE2C4F4141A}">
      <dgm:prSet phldrT="[Texto]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US" dirty="0"/>
            <a:t>Control</a:t>
          </a:r>
          <a:endParaRPr lang="es-EC" dirty="0"/>
        </a:p>
      </dgm:t>
    </dgm:pt>
    <dgm:pt modelId="{840FCD03-2F10-4413-94F9-06A99FD5AA0C}" type="parTrans" cxnId="{CC40412F-0BE6-40B9-95A7-9BDF89DE3E36}">
      <dgm:prSet/>
      <dgm:spPr/>
      <dgm:t>
        <a:bodyPr/>
        <a:lstStyle/>
        <a:p>
          <a:endParaRPr lang="es-EC"/>
        </a:p>
      </dgm:t>
    </dgm:pt>
    <dgm:pt modelId="{26ACC872-7499-4DEE-9E72-FB07ED7443B4}" type="sibTrans" cxnId="{CC40412F-0BE6-40B9-95A7-9BDF89DE3E36}">
      <dgm:prSet/>
      <dgm:spPr/>
      <dgm:t>
        <a:bodyPr/>
        <a:lstStyle/>
        <a:p>
          <a:endParaRPr lang="es-EC"/>
        </a:p>
      </dgm:t>
    </dgm:pt>
    <dgm:pt modelId="{252E80B9-161D-4C91-979F-63C2FD9BAA32}">
      <dgm:prSet phldrT="[Texto]"/>
      <dgm:spPr/>
      <dgm:t>
        <a:bodyPr/>
        <a:lstStyle/>
        <a:p>
          <a:r>
            <a:rPr lang="es-US" dirty="0"/>
            <a:t>Control del Nivel de Servicio del Transporte Público</a:t>
          </a:r>
          <a:endParaRPr lang="es-EC" dirty="0"/>
        </a:p>
      </dgm:t>
    </dgm:pt>
    <dgm:pt modelId="{29286C6B-D617-4B44-B1AA-E55E6A31556F}" type="parTrans" cxnId="{A0B2F11F-F0FD-4585-A204-67C6F49910BC}">
      <dgm:prSet/>
      <dgm:spPr/>
      <dgm:t>
        <a:bodyPr/>
        <a:lstStyle/>
        <a:p>
          <a:endParaRPr lang="es-EC"/>
        </a:p>
      </dgm:t>
    </dgm:pt>
    <dgm:pt modelId="{EB7C64B9-B3A5-4F36-980E-23B5EBC64207}" type="sibTrans" cxnId="{A0B2F11F-F0FD-4585-A204-67C6F49910BC}">
      <dgm:prSet/>
      <dgm:spPr/>
      <dgm:t>
        <a:bodyPr/>
        <a:lstStyle/>
        <a:p>
          <a:endParaRPr lang="es-EC"/>
        </a:p>
      </dgm:t>
    </dgm:pt>
    <dgm:pt modelId="{9C41A033-B457-41B5-8603-0B4A5AB2ADCA}">
      <dgm:prSet phldrT="[Texto]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US" dirty="0"/>
            <a:t>Mejora Del Servicio</a:t>
          </a:r>
          <a:endParaRPr lang="es-EC" dirty="0"/>
        </a:p>
      </dgm:t>
    </dgm:pt>
    <dgm:pt modelId="{1C751DD2-C3B6-4B7F-B397-101B3CF0D5AB}" type="parTrans" cxnId="{16332D63-8698-4289-9CFB-1897ECF25CE0}">
      <dgm:prSet/>
      <dgm:spPr/>
      <dgm:t>
        <a:bodyPr/>
        <a:lstStyle/>
        <a:p>
          <a:endParaRPr lang="es-EC"/>
        </a:p>
      </dgm:t>
    </dgm:pt>
    <dgm:pt modelId="{A2FE69FC-B8FD-4166-9774-805F851C525D}" type="sibTrans" cxnId="{16332D63-8698-4289-9CFB-1897ECF25CE0}">
      <dgm:prSet/>
      <dgm:spPr/>
      <dgm:t>
        <a:bodyPr/>
        <a:lstStyle/>
        <a:p>
          <a:endParaRPr lang="es-EC"/>
        </a:p>
      </dgm:t>
    </dgm:pt>
    <dgm:pt modelId="{210486B2-A5C3-4D50-82BE-1022D3371D01}">
      <dgm:prSet phldrT="[Texto]"/>
      <dgm:spPr/>
      <dgm:t>
        <a:bodyPr/>
        <a:lstStyle/>
        <a:p>
          <a:r>
            <a:rPr lang="es-US" dirty="0"/>
            <a:t>Mejora el Servicio de Transporte Público</a:t>
          </a:r>
          <a:endParaRPr lang="es-EC" dirty="0"/>
        </a:p>
      </dgm:t>
    </dgm:pt>
    <dgm:pt modelId="{12B347C2-73CC-4BFF-AF6D-8ED7765BD7BC}" type="parTrans" cxnId="{FCA6F6CF-C4C1-4EFA-A1E2-716291F4676D}">
      <dgm:prSet/>
      <dgm:spPr/>
      <dgm:t>
        <a:bodyPr/>
        <a:lstStyle/>
        <a:p>
          <a:endParaRPr lang="es-EC"/>
        </a:p>
      </dgm:t>
    </dgm:pt>
    <dgm:pt modelId="{48A97E84-27EC-497C-9DC9-6DEA39948319}" type="sibTrans" cxnId="{FCA6F6CF-C4C1-4EFA-A1E2-716291F4676D}">
      <dgm:prSet/>
      <dgm:spPr/>
      <dgm:t>
        <a:bodyPr/>
        <a:lstStyle/>
        <a:p>
          <a:endParaRPr lang="es-EC"/>
        </a:p>
      </dgm:t>
    </dgm:pt>
    <dgm:pt modelId="{8E58F1FA-5BA2-42FF-B160-514D94A87025}">
      <dgm:prSet phldrT="[Texto]"/>
      <dgm:spPr/>
      <dgm:t>
        <a:bodyPr/>
        <a:lstStyle/>
        <a:p>
          <a:r>
            <a:rPr lang="es-US" dirty="0"/>
            <a:t>Establece Sanciones por incumplimientos</a:t>
          </a:r>
          <a:endParaRPr lang="es-EC" dirty="0"/>
        </a:p>
      </dgm:t>
    </dgm:pt>
    <dgm:pt modelId="{08FDB8FC-AA9A-4D37-A909-BDDBD5748A6B}" type="parTrans" cxnId="{5C6B833F-9534-4610-8317-4B4E03D09E8F}">
      <dgm:prSet/>
      <dgm:spPr/>
      <dgm:t>
        <a:bodyPr/>
        <a:lstStyle/>
        <a:p>
          <a:endParaRPr lang="es-EC"/>
        </a:p>
      </dgm:t>
    </dgm:pt>
    <dgm:pt modelId="{24170D4E-2A77-4F66-B81A-C651F75EC364}" type="sibTrans" cxnId="{5C6B833F-9534-4610-8317-4B4E03D09E8F}">
      <dgm:prSet/>
      <dgm:spPr/>
      <dgm:t>
        <a:bodyPr/>
        <a:lstStyle/>
        <a:p>
          <a:endParaRPr lang="es-EC"/>
        </a:p>
      </dgm:t>
    </dgm:pt>
    <dgm:pt modelId="{AD486A8D-4417-4E50-A0F7-2ECD3AD5767E}">
      <dgm:prSet phldrT="[Texto]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US" dirty="0"/>
            <a:t>Incentivos</a:t>
          </a:r>
          <a:endParaRPr lang="es-EC" dirty="0"/>
        </a:p>
      </dgm:t>
    </dgm:pt>
    <dgm:pt modelId="{3EB761A5-ED4B-4367-8F11-A409CDE3FB63}" type="parTrans" cxnId="{10154191-6886-4C6A-A58D-101E6277668B}">
      <dgm:prSet/>
      <dgm:spPr/>
      <dgm:t>
        <a:bodyPr/>
        <a:lstStyle/>
        <a:p>
          <a:endParaRPr lang="es-EC"/>
        </a:p>
      </dgm:t>
    </dgm:pt>
    <dgm:pt modelId="{F70D14ED-E9A9-4BF6-B11F-F4601EF48C5C}" type="sibTrans" cxnId="{10154191-6886-4C6A-A58D-101E6277668B}">
      <dgm:prSet/>
      <dgm:spPr/>
      <dgm:t>
        <a:bodyPr/>
        <a:lstStyle/>
        <a:p>
          <a:endParaRPr lang="es-EC"/>
        </a:p>
      </dgm:t>
    </dgm:pt>
    <dgm:pt modelId="{92F56716-C6FD-4017-A530-18F8202764E8}">
      <dgm:prSet phldrT="[Texto]"/>
      <dgm:spPr/>
      <dgm:t>
        <a:bodyPr/>
        <a:lstStyle/>
        <a:p>
          <a:r>
            <a:rPr lang="es-US" dirty="0"/>
            <a:t>Es atractivo para los usuarios</a:t>
          </a:r>
          <a:endParaRPr lang="es-EC" dirty="0"/>
        </a:p>
      </dgm:t>
    </dgm:pt>
    <dgm:pt modelId="{644054F9-F5F5-45EC-8FCB-BB3E764E0667}" type="parTrans" cxnId="{BC087483-4DFB-4F62-912E-E85DA3AED3ED}">
      <dgm:prSet/>
      <dgm:spPr/>
      <dgm:t>
        <a:bodyPr/>
        <a:lstStyle/>
        <a:p>
          <a:endParaRPr lang="es-EC"/>
        </a:p>
      </dgm:t>
    </dgm:pt>
    <dgm:pt modelId="{16D5335A-AD83-4564-AD1E-96F71F2F42AC}" type="sibTrans" cxnId="{BC087483-4DFB-4F62-912E-E85DA3AED3ED}">
      <dgm:prSet/>
      <dgm:spPr/>
      <dgm:t>
        <a:bodyPr/>
        <a:lstStyle/>
        <a:p>
          <a:endParaRPr lang="es-EC"/>
        </a:p>
      </dgm:t>
    </dgm:pt>
    <dgm:pt modelId="{C07A52D6-065B-4885-A1B2-607F7B51E347}" type="pres">
      <dgm:prSet presAssocID="{589D50ED-3C9E-4E60-98CE-6827783CDAD6}" presName="linear" presStyleCnt="0">
        <dgm:presLayoutVars>
          <dgm:animLvl val="lvl"/>
          <dgm:resizeHandles val="exact"/>
        </dgm:presLayoutVars>
      </dgm:prSet>
      <dgm:spPr/>
    </dgm:pt>
    <dgm:pt modelId="{1B3156B0-E4D5-4A27-AC03-AF4F32C97BE4}" type="pres">
      <dgm:prSet presAssocID="{6EF9B969-F201-42E9-B0E2-1E8A0532D4DA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2ABCD360-78CF-4445-870E-3BFFF0AD94B9}" type="pres">
      <dgm:prSet presAssocID="{6EF9B969-F201-42E9-B0E2-1E8A0532D4DA}" presName="childText" presStyleLbl="revTx" presStyleIdx="0" presStyleCnt="4">
        <dgm:presLayoutVars>
          <dgm:bulletEnabled val="1"/>
        </dgm:presLayoutVars>
      </dgm:prSet>
      <dgm:spPr/>
    </dgm:pt>
    <dgm:pt modelId="{2AFE5771-F5F4-4196-AD63-FCC2C855223D}" type="pres">
      <dgm:prSet presAssocID="{2302C07C-683C-418D-ABE5-3EE2C4F4141A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99969CA3-4493-4983-B2AF-2339740FF171}" type="pres">
      <dgm:prSet presAssocID="{2302C07C-683C-418D-ABE5-3EE2C4F4141A}" presName="childText" presStyleLbl="revTx" presStyleIdx="1" presStyleCnt="4">
        <dgm:presLayoutVars>
          <dgm:bulletEnabled val="1"/>
        </dgm:presLayoutVars>
      </dgm:prSet>
      <dgm:spPr/>
    </dgm:pt>
    <dgm:pt modelId="{68F0714D-6658-4B62-8F0C-D0FEED8233C3}" type="pres">
      <dgm:prSet presAssocID="{9C41A033-B457-41B5-8603-0B4A5AB2ADCA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6CEFF580-BF8D-449B-BE3A-AF6BB24AF31B}" type="pres">
      <dgm:prSet presAssocID="{9C41A033-B457-41B5-8603-0B4A5AB2ADCA}" presName="childText" presStyleLbl="revTx" presStyleIdx="2" presStyleCnt="4">
        <dgm:presLayoutVars>
          <dgm:bulletEnabled val="1"/>
        </dgm:presLayoutVars>
      </dgm:prSet>
      <dgm:spPr/>
    </dgm:pt>
    <dgm:pt modelId="{84A507B1-AAC1-4092-B335-9AD79583172F}" type="pres">
      <dgm:prSet presAssocID="{AD486A8D-4417-4E50-A0F7-2ECD3AD5767E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27EAB464-5B4E-4EDF-B5CB-FEFDA4B89C8D}" type="pres">
      <dgm:prSet presAssocID="{AD486A8D-4417-4E50-A0F7-2ECD3AD5767E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DF445A03-938B-4A7C-9817-8FA96F04D057}" type="presOf" srcId="{210486B2-A5C3-4D50-82BE-1022D3371D01}" destId="{6CEFF580-BF8D-449B-BE3A-AF6BB24AF31B}" srcOrd="0" destOrd="0" presId="urn:microsoft.com/office/officeart/2005/8/layout/vList2"/>
    <dgm:cxn modelId="{A0B2F11F-F0FD-4585-A204-67C6F49910BC}" srcId="{2302C07C-683C-418D-ABE5-3EE2C4F4141A}" destId="{252E80B9-161D-4C91-979F-63C2FD9BAA32}" srcOrd="0" destOrd="0" parTransId="{29286C6B-D617-4B44-B1AA-E55E6A31556F}" sibTransId="{EB7C64B9-B3A5-4F36-980E-23B5EBC64207}"/>
    <dgm:cxn modelId="{CC40412F-0BE6-40B9-95A7-9BDF89DE3E36}" srcId="{589D50ED-3C9E-4E60-98CE-6827783CDAD6}" destId="{2302C07C-683C-418D-ABE5-3EE2C4F4141A}" srcOrd="1" destOrd="0" parTransId="{840FCD03-2F10-4413-94F9-06A99FD5AA0C}" sibTransId="{26ACC872-7499-4DEE-9E72-FB07ED7443B4}"/>
    <dgm:cxn modelId="{5C6B833F-9534-4610-8317-4B4E03D09E8F}" srcId="{2302C07C-683C-418D-ABE5-3EE2C4F4141A}" destId="{8E58F1FA-5BA2-42FF-B160-514D94A87025}" srcOrd="1" destOrd="0" parTransId="{08FDB8FC-AA9A-4D37-A909-BDDBD5748A6B}" sibTransId="{24170D4E-2A77-4F66-B81A-C651F75EC364}"/>
    <dgm:cxn modelId="{16332D63-8698-4289-9CFB-1897ECF25CE0}" srcId="{589D50ED-3C9E-4E60-98CE-6827783CDAD6}" destId="{9C41A033-B457-41B5-8603-0B4A5AB2ADCA}" srcOrd="2" destOrd="0" parTransId="{1C751DD2-C3B6-4B7F-B397-101B3CF0D5AB}" sibTransId="{A2FE69FC-B8FD-4166-9774-805F851C525D}"/>
    <dgm:cxn modelId="{36C1A765-412C-4375-BA9B-C5CE5F2586CD}" type="presOf" srcId="{AD486A8D-4417-4E50-A0F7-2ECD3AD5767E}" destId="{84A507B1-AAC1-4092-B335-9AD79583172F}" srcOrd="0" destOrd="0" presId="urn:microsoft.com/office/officeart/2005/8/layout/vList2"/>
    <dgm:cxn modelId="{9841BB68-5AAE-48B8-A113-A4E9934144AE}" type="presOf" srcId="{C8B96DBB-D6D8-4932-A6EC-1E45D47D4A28}" destId="{2ABCD360-78CF-4445-870E-3BFFF0AD94B9}" srcOrd="0" destOrd="0" presId="urn:microsoft.com/office/officeart/2005/8/layout/vList2"/>
    <dgm:cxn modelId="{2DECF44B-8EC2-4DD6-9CF5-3206F65DDC9D}" type="presOf" srcId="{9C41A033-B457-41B5-8603-0B4A5AB2ADCA}" destId="{68F0714D-6658-4B62-8F0C-D0FEED8233C3}" srcOrd="0" destOrd="0" presId="urn:microsoft.com/office/officeart/2005/8/layout/vList2"/>
    <dgm:cxn modelId="{84DE9B52-7804-459B-BD38-068F3CFCF207}" type="presOf" srcId="{2302C07C-683C-418D-ABE5-3EE2C4F4141A}" destId="{2AFE5771-F5F4-4196-AD63-FCC2C855223D}" srcOrd="0" destOrd="0" presId="urn:microsoft.com/office/officeart/2005/8/layout/vList2"/>
    <dgm:cxn modelId="{BDB2B853-BC91-4E5E-8981-551D3814DE46}" type="presOf" srcId="{589D50ED-3C9E-4E60-98CE-6827783CDAD6}" destId="{C07A52D6-065B-4885-A1B2-607F7B51E347}" srcOrd="0" destOrd="0" presId="urn:microsoft.com/office/officeart/2005/8/layout/vList2"/>
    <dgm:cxn modelId="{DB373E59-1642-4416-B3E3-32734D4B7979}" type="presOf" srcId="{6EF9B969-F201-42E9-B0E2-1E8A0532D4DA}" destId="{1B3156B0-E4D5-4A27-AC03-AF4F32C97BE4}" srcOrd="0" destOrd="0" presId="urn:microsoft.com/office/officeart/2005/8/layout/vList2"/>
    <dgm:cxn modelId="{BC087483-4DFB-4F62-912E-E85DA3AED3ED}" srcId="{AD486A8D-4417-4E50-A0F7-2ECD3AD5767E}" destId="{92F56716-C6FD-4017-A530-18F8202764E8}" srcOrd="0" destOrd="0" parTransId="{644054F9-F5F5-45EC-8FCB-BB3E764E0667}" sibTransId="{16D5335A-AD83-4564-AD1E-96F71F2F42AC}"/>
    <dgm:cxn modelId="{7FF7438F-F405-43D3-B510-76194489C720}" srcId="{589D50ED-3C9E-4E60-98CE-6827783CDAD6}" destId="{6EF9B969-F201-42E9-B0E2-1E8A0532D4DA}" srcOrd="0" destOrd="0" parTransId="{104157BF-C918-48EF-B570-B298401EBDEC}" sibTransId="{BABC1205-C663-4C1B-AD3B-CA56C6AC532B}"/>
    <dgm:cxn modelId="{10154191-6886-4C6A-A58D-101E6277668B}" srcId="{589D50ED-3C9E-4E60-98CE-6827783CDAD6}" destId="{AD486A8D-4417-4E50-A0F7-2ECD3AD5767E}" srcOrd="3" destOrd="0" parTransId="{3EB761A5-ED4B-4367-8F11-A409CDE3FB63}" sibTransId="{F70D14ED-E9A9-4BF6-B11F-F4601EF48C5C}"/>
    <dgm:cxn modelId="{42A0A797-BD9A-496B-95CE-A20997EE5145}" type="presOf" srcId="{92F56716-C6FD-4017-A530-18F8202764E8}" destId="{27EAB464-5B4E-4EDF-B5CB-FEFDA4B89C8D}" srcOrd="0" destOrd="0" presId="urn:microsoft.com/office/officeart/2005/8/layout/vList2"/>
    <dgm:cxn modelId="{4E500CB6-D0CC-4EAE-A7ED-5AF7A5E76105}" srcId="{6EF9B969-F201-42E9-B0E2-1E8A0532D4DA}" destId="{C8B96DBB-D6D8-4932-A6EC-1E45D47D4A28}" srcOrd="0" destOrd="0" parTransId="{122CF842-0FFE-488C-8211-F23D1B4D6093}" sibTransId="{E6994043-2D4A-4853-B22B-A423442BF0AA}"/>
    <dgm:cxn modelId="{FCA6F6CF-C4C1-4EFA-A1E2-716291F4676D}" srcId="{9C41A033-B457-41B5-8603-0B4A5AB2ADCA}" destId="{210486B2-A5C3-4D50-82BE-1022D3371D01}" srcOrd="0" destOrd="0" parTransId="{12B347C2-73CC-4BFF-AF6D-8ED7765BD7BC}" sibTransId="{48A97E84-27EC-497C-9DC9-6DEA39948319}"/>
    <dgm:cxn modelId="{F919FCEE-E188-435A-89DB-685DF75DA472}" type="presOf" srcId="{8E58F1FA-5BA2-42FF-B160-514D94A87025}" destId="{99969CA3-4493-4983-B2AF-2339740FF171}" srcOrd="0" destOrd="1" presId="urn:microsoft.com/office/officeart/2005/8/layout/vList2"/>
    <dgm:cxn modelId="{E8AC9BFC-EB84-4C76-AD3A-4753F4545949}" type="presOf" srcId="{252E80B9-161D-4C91-979F-63C2FD9BAA32}" destId="{99969CA3-4493-4983-B2AF-2339740FF171}" srcOrd="0" destOrd="0" presId="urn:microsoft.com/office/officeart/2005/8/layout/vList2"/>
    <dgm:cxn modelId="{59D7C390-31C1-4B14-A0D3-D86262A7C536}" type="presParOf" srcId="{C07A52D6-065B-4885-A1B2-607F7B51E347}" destId="{1B3156B0-E4D5-4A27-AC03-AF4F32C97BE4}" srcOrd="0" destOrd="0" presId="urn:microsoft.com/office/officeart/2005/8/layout/vList2"/>
    <dgm:cxn modelId="{EEA9B437-632B-4212-8075-EBA26053B4B6}" type="presParOf" srcId="{C07A52D6-065B-4885-A1B2-607F7B51E347}" destId="{2ABCD360-78CF-4445-870E-3BFFF0AD94B9}" srcOrd="1" destOrd="0" presId="urn:microsoft.com/office/officeart/2005/8/layout/vList2"/>
    <dgm:cxn modelId="{1D21E4C5-BD8D-4B8D-8834-CF9133C64628}" type="presParOf" srcId="{C07A52D6-065B-4885-A1B2-607F7B51E347}" destId="{2AFE5771-F5F4-4196-AD63-FCC2C855223D}" srcOrd="2" destOrd="0" presId="urn:microsoft.com/office/officeart/2005/8/layout/vList2"/>
    <dgm:cxn modelId="{075DEBA6-65AA-48CE-8D53-3711962BC214}" type="presParOf" srcId="{C07A52D6-065B-4885-A1B2-607F7B51E347}" destId="{99969CA3-4493-4983-B2AF-2339740FF171}" srcOrd="3" destOrd="0" presId="urn:microsoft.com/office/officeart/2005/8/layout/vList2"/>
    <dgm:cxn modelId="{A6FBE669-7D84-4B12-97BB-06679964D056}" type="presParOf" srcId="{C07A52D6-065B-4885-A1B2-607F7B51E347}" destId="{68F0714D-6658-4B62-8F0C-D0FEED8233C3}" srcOrd="4" destOrd="0" presId="urn:microsoft.com/office/officeart/2005/8/layout/vList2"/>
    <dgm:cxn modelId="{F1A75845-18DC-40A0-B828-DC1D3A8B7BDD}" type="presParOf" srcId="{C07A52D6-065B-4885-A1B2-607F7B51E347}" destId="{6CEFF580-BF8D-449B-BE3A-AF6BB24AF31B}" srcOrd="5" destOrd="0" presId="urn:microsoft.com/office/officeart/2005/8/layout/vList2"/>
    <dgm:cxn modelId="{3F0B666F-B476-4559-8CD9-FD7A31150FBF}" type="presParOf" srcId="{C07A52D6-065B-4885-A1B2-607F7B51E347}" destId="{84A507B1-AAC1-4092-B335-9AD79583172F}" srcOrd="6" destOrd="0" presId="urn:microsoft.com/office/officeart/2005/8/layout/vList2"/>
    <dgm:cxn modelId="{BCEC799B-A99C-43F1-A23B-10FE080E3298}" type="presParOf" srcId="{C07A52D6-065B-4885-A1B2-607F7B51E347}" destId="{27EAB464-5B4E-4EDF-B5CB-FEFDA4B89C8D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EE051F4-9CA8-4B0C-9EAB-CF732C349BD6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4CCB5B88-698F-4BF2-8335-730679726923}">
      <dgm:prSet custT="1"/>
      <dgm:spPr/>
      <dgm:t>
        <a:bodyPr/>
        <a:lstStyle/>
        <a:p>
          <a:r>
            <a:rPr lang="es-ES" sz="6000" dirty="0"/>
            <a:t>ESTRUCTURA FINANCIERA</a:t>
          </a:r>
          <a:endParaRPr lang="es-EC" sz="6000" dirty="0"/>
        </a:p>
      </dgm:t>
    </dgm:pt>
    <dgm:pt modelId="{074D7638-0A87-4D27-8C0B-0584323C9A9A}" type="parTrans" cxnId="{6C17E0CA-76B4-43E1-9CCB-0F36B5A2D450}">
      <dgm:prSet/>
      <dgm:spPr/>
      <dgm:t>
        <a:bodyPr/>
        <a:lstStyle/>
        <a:p>
          <a:endParaRPr lang="es-EC"/>
        </a:p>
      </dgm:t>
    </dgm:pt>
    <dgm:pt modelId="{A07C20B8-D617-424A-82D0-068202E5D796}" type="sibTrans" cxnId="{6C17E0CA-76B4-43E1-9CCB-0F36B5A2D450}">
      <dgm:prSet/>
      <dgm:spPr/>
      <dgm:t>
        <a:bodyPr/>
        <a:lstStyle/>
        <a:p>
          <a:endParaRPr lang="es-EC"/>
        </a:p>
      </dgm:t>
    </dgm:pt>
    <dgm:pt modelId="{2363A182-B067-48B1-B274-A5151928D619}" type="pres">
      <dgm:prSet presAssocID="{4EE051F4-9CA8-4B0C-9EAB-CF732C349BD6}" presName="Name0" presStyleCnt="0">
        <dgm:presLayoutVars>
          <dgm:dir/>
          <dgm:resizeHandles val="exact"/>
        </dgm:presLayoutVars>
      </dgm:prSet>
      <dgm:spPr/>
    </dgm:pt>
    <dgm:pt modelId="{F5BB8C1C-8887-4EF6-89C9-97BDF4148FFD}" type="pres">
      <dgm:prSet presAssocID="{4EE051F4-9CA8-4B0C-9EAB-CF732C349BD6}" presName="arrow" presStyleLbl="bgShp" presStyleIdx="0" presStyleCnt="1"/>
      <dgm:spPr/>
    </dgm:pt>
    <dgm:pt modelId="{0D02A2BB-E2C2-470A-B3CC-24F4BD0964E0}" type="pres">
      <dgm:prSet presAssocID="{4EE051F4-9CA8-4B0C-9EAB-CF732C349BD6}" presName="points" presStyleCnt="0"/>
      <dgm:spPr/>
    </dgm:pt>
    <dgm:pt modelId="{60910F6B-11F4-4989-A65D-1A7C333F5D70}" type="pres">
      <dgm:prSet presAssocID="{4CCB5B88-698F-4BF2-8335-730679726923}" presName="compositeA" presStyleCnt="0"/>
      <dgm:spPr/>
    </dgm:pt>
    <dgm:pt modelId="{EE6EDD64-07B1-4022-BC8E-941E6CB3B36E}" type="pres">
      <dgm:prSet presAssocID="{4CCB5B88-698F-4BF2-8335-730679726923}" presName="textA" presStyleLbl="revTx" presStyleIdx="0" presStyleCnt="1">
        <dgm:presLayoutVars>
          <dgm:bulletEnabled val="1"/>
        </dgm:presLayoutVars>
      </dgm:prSet>
      <dgm:spPr/>
    </dgm:pt>
    <dgm:pt modelId="{66E76577-8679-431D-93C6-385CBA443BA7}" type="pres">
      <dgm:prSet presAssocID="{4CCB5B88-698F-4BF2-8335-730679726923}" presName="circleA" presStyleLbl="node1" presStyleIdx="0" presStyleCnt="1"/>
      <dgm:spPr/>
    </dgm:pt>
    <dgm:pt modelId="{AAF8F1FE-FFA6-4DD1-8A18-8FA167AC9E7A}" type="pres">
      <dgm:prSet presAssocID="{4CCB5B88-698F-4BF2-8335-730679726923}" presName="spaceA" presStyleCnt="0"/>
      <dgm:spPr/>
    </dgm:pt>
  </dgm:ptLst>
  <dgm:cxnLst>
    <dgm:cxn modelId="{A37D530B-D429-4FC4-9099-5C771C312B76}" type="presOf" srcId="{4CCB5B88-698F-4BF2-8335-730679726923}" destId="{EE6EDD64-07B1-4022-BC8E-941E6CB3B36E}" srcOrd="0" destOrd="0" presId="urn:microsoft.com/office/officeart/2005/8/layout/hProcess11"/>
    <dgm:cxn modelId="{6E68F23C-3C51-439B-878B-498D8E563FCE}" type="presOf" srcId="{4EE051F4-9CA8-4B0C-9EAB-CF732C349BD6}" destId="{2363A182-B067-48B1-B274-A5151928D619}" srcOrd="0" destOrd="0" presId="urn:microsoft.com/office/officeart/2005/8/layout/hProcess11"/>
    <dgm:cxn modelId="{6C17E0CA-76B4-43E1-9CCB-0F36B5A2D450}" srcId="{4EE051F4-9CA8-4B0C-9EAB-CF732C349BD6}" destId="{4CCB5B88-698F-4BF2-8335-730679726923}" srcOrd="0" destOrd="0" parTransId="{074D7638-0A87-4D27-8C0B-0584323C9A9A}" sibTransId="{A07C20B8-D617-424A-82D0-068202E5D796}"/>
    <dgm:cxn modelId="{24DE9EA0-AADB-49DB-B9E8-40A1F6D07BC2}" type="presParOf" srcId="{2363A182-B067-48B1-B274-A5151928D619}" destId="{F5BB8C1C-8887-4EF6-89C9-97BDF4148FFD}" srcOrd="0" destOrd="0" presId="urn:microsoft.com/office/officeart/2005/8/layout/hProcess11"/>
    <dgm:cxn modelId="{C9DB8341-5910-4772-92D2-59193895D91E}" type="presParOf" srcId="{2363A182-B067-48B1-B274-A5151928D619}" destId="{0D02A2BB-E2C2-470A-B3CC-24F4BD0964E0}" srcOrd="1" destOrd="0" presId="urn:microsoft.com/office/officeart/2005/8/layout/hProcess11"/>
    <dgm:cxn modelId="{99F21444-7B5F-430E-AEA8-CFC882BE989A}" type="presParOf" srcId="{0D02A2BB-E2C2-470A-B3CC-24F4BD0964E0}" destId="{60910F6B-11F4-4989-A65D-1A7C333F5D70}" srcOrd="0" destOrd="0" presId="urn:microsoft.com/office/officeart/2005/8/layout/hProcess11"/>
    <dgm:cxn modelId="{4ED548E7-5822-4CE2-A2CB-BDFB0BD85F67}" type="presParOf" srcId="{60910F6B-11F4-4989-A65D-1A7C333F5D70}" destId="{EE6EDD64-07B1-4022-BC8E-941E6CB3B36E}" srcOrd="0" destOrd="0" presId="urn:microsoft.com/office/officeart/2005/8/layout/hProcess11"/>
    <dgm:cxn modelId="{1BDC4919-2572-421E-BBB9-54542864FE7B}" type="presParOf" srcId="{60910F6B-11F4-4989-A65D-1A7C333F5D70}" destId="{66E76577-8679-431D-93C6-385CBA443BA7}" srcOrd="1" destOrd="0" presId="urn:microsoft.com/office/officeart/2005/8/layout/hProcess11"/>
    <dgm:cxn modelId="{64EDC472-FC5D-4DA1-88C0-4CB58B2D8E5F}" type="presParOf" srcId="{60910F6B-11F4-4989-A65D-1A7C333F5D70}" destId="{AAF8F1FE-FFA6-4DD1-8A18-8FA167AC9E7A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52BE45A-09E3-44D6-8295-73BF874EB929}" type="doc">
      <dgm:prSet loTypeId="urn:microsoft.com/office/officeart/2008/layout/AlternatingHexagons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09AE0E59-FB3A-43B3-BAF7-CCC4020B8653}">
      <dgm:prSet phldrT="[Texto]" custT="1"/>
      <dgm:spPr/>
      <dgm:t>
        <a:bodyPr/>
        <a:lstStyle/>
        <a:p>
          <a:r>
            <a:rPr lang="es-EC" sz="1400" dirty="0"/>
            <a:t>COSTO</a:t>
          </a:r>
        </a:p>
        <a:p>
          <a:r>
            <a:rPr lang="es-EC" sz="1400" dirty="0"/>
            <a:t>FIJO</a:t>
          </a:r>
        </a:p>
      </dgm:t>
    </dgm:pt>
    <dgm:pt modelId="{326FC9CA-796B-4CA3-B645-4D3870280FFB}" type="parTrans" cxnId="{31B7B8A9-12C1-4080-947C-DA2211C34F60}">
      <dgm:prSet/>
      <dgm:spPr/>
      <dgm:t>
        <a:bodyPr/>
        <a:lstStyle/>
        <a:p>
          <a:endParaRPr lang="es-EC" sz="1400"/>
        </a:p>
      </dgm:t>
    </dgm:pt>
    <dgm:pt modelId="{FFF6B1D2-F186-4A41-A0B9-26CDB4D96C33}" type="sibTrans" cxnId="{31B7B8A9-12C1-4080-947C-DA2211C34F60}">
      <dgm:prSet custT="1"/>
      <dgm:spPr/>
      <dgm:t>
        <a:bodyPr/>
        <a:lstStyle/>
        <a:p>
          <a:r>
            <a:rPr lang="es-EC" sz="1400" dirty="0"/>
            <a:t>COSTO FINANCIERO</a:t>
          </a:r>
        </a:p>
      </dgm:t>
    </dgm:pt>
    <dgm:pt modelId="{8B074B86-94CF-4B2A-9539-A0DF0EF7A4B7}">
      <dgm:prSet phldrT="[Texto]" custT="1"/>
      <dgm:spPr/>
      <dgm:t>
        <a:bodyPr/>
        <a:lstStyle/>
        <a:p>
          <a:r>
            <a:rPr lang="es-EC" sz="1400" dirty="0"/>
            <a:t>COSTO DE CAPITAL</a:t>
          </a:r>
        </a:p>
      </dgm:t>
    </dgm:pt>
    <dgm:pt modelId="{4B1F4AE8-4E24-4798-B0B8-DEFF25EC4115}" type="parTrans" cxnId="{4C7C2DA5-CA4C-4CCF-B9F9-2DFC3F4B43C2}">
      <dgm:prSet/>
      <dgm:spPr/>
      <dgm:t>
        <a:bodyPr/>
        <a:lstStyle/>
        <a:p>
          <a:endParaRPr lang="es-EC" sz="1400"/>
        </a:p>
      </dgm:t>
    </dgm:pt>
    <dgm:pt modelId="{0D9FB4E9-3CBB-463B-A33B-2A2398EDE17D}" type="sibTrans" cxnId="{4C7C2DA5-CA4C-4CCF-B9F9-2DFC3F4B43C2}">
      <dgm:prSet custT="1"/>
      <dgm:spPr/>
      <dgm:t>
        <a:bodyPr/>
        <a:lstStyle/>
        <a:p>
          <a:r>
            <a:rPr lang="es-EC" sz="1400" dirty="0"/>
            <a:t>COSTO DE CALIDAD</a:t>
          </a:r>
        </a:p>
      </dgm:t>
    </dgm:pt>
    <dgm:pt modelId="{ABF8F16E-033C-4A77-8D5A-E111FFDF4EE5}">
      <dgm:prSet phldrT="[Texto]" custT="1"/>
      <dgm:spPr/>
      <dgm:t>
        <a:bodyPr/>
        <a:lstStyle/>
        <a:p>
          <a:r>
            <a:rPr lang="es-EC" sz="1400" dirty="0"/>
            <a:t>COSTO OPERACIONAL</a:t>
          </a:r>
        </a:p>
      </dgm:t>
    </dgm:pt>
    <dgm:pt modelId="{0F1AF5DA-C126-40EA-B329-0878599B7431}" type="parTrans" cxnId="{175D5D45-ED5F-4214-BEDD-421C07E27F58}">
      <dgm:prSet/>
      <dgm:spPr/>
      <dgm:t>
        <a:bodyPr/>
        <a:lstStyle/>
        <a:p>
          <a:endParaRPr lang="es-EC" sz="1400"/>
        </a:p>
      </dgm:t>
    </dgm:pt>
    <dgm:pt modelId="{B46C2D0E-6B97-44A7-8A66-93671F97D2AB}" type="sibTrans" cxnId="{175D5D45-ED5F-4214-BEDD-421C07E27F58}">
      <dgm:prSet custT="1"/>
      <dgm:spPr/>
      <dgm:t>
        <a:bodyPr/>
        <a:lstStyle/>
        <a:p>
          <a:endParaRPr lang="es-EC" sz="1400"/>
        </a:p>
      </dgm:t>
    </dgm:pt>
    <dgm:pt modelId="{918B6024-0396-4292-99FA-3285DAC13BD8}" type="pres">
      <dgm:prSet presAssocID="{952BE45A-09E3-44D6-8295-73BF874EB929}" presName="Name0" presStyleCnt="0">
        <dgm:presLayoutVars>
          <dgm:chMax/>
          <dgm:chPref/>
          <dgm:dir/>
          <dgm:animLvl val="lvl"/>
        </dgm:presLayoutVars>
      </dgm:prSet>
      <dgm:spPr/>
    </dgm:pt>
    <dgm:pt modelId="{B0FA9694-4342-4710-A705-996082714DC7}" type="pres">
      <dgm:prSet presAssocID="{09AE0E59-FB3A-43B3-BAF7-CCC4020B8653}" presName="composite" presStyleCnt="0"/>
      <dgm:spPr/>
    </dgm:pt>
    <dgm:pt modelId="{DB8C5AD0-A212-4C48-B82E-30E267937E9F}" type="pres">
      <dgm:prSet presAssocID="{09AE0E59-FB3A-43B3-BAF7-CCC4020B8653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</dgm:pt>
    <dgm:pt modelId="{18EA59DE-27B0-48C0-B579-20092DDCDFA0}" type="pres">
      <dgm:prSet presAssocID="{09AE0E59-FB3A-43B3-BAF7-CCC4020B8653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9E5D186F-CE9C-4279-93B1-6A01664D7E07}" type="pres">
      <dgm:prSet presAssocID="{09AE0E59-FB3A-43B3-BAF7-CCC4020B8653}" presName="BalanceSpacing" presStyleCnt="0"/>
      <dgm:spPr/>
    </dgm:pt>
    <dgm:pt modelId="{AEC7833B-7AAE-4902-90CD-A8460582C989}" type="pres">
      <dgm:prSet presAssocID="{09AE0E59-FB3A-43B3-BAF7-CCC4020B8653}" presName="BalanceSpacing1" presStyleCnt="0"/>
      <dgm:spPr/>
    </dgm:pt>
    <dgm:pt modelId="{1D075EB2-DE3F-4DDF-AE74-73E47807BE0E}" type="pres">
      <dgm:prSet presAssocID="{FFF6B1D2-F186-4A41-A0B9-26CDB4D96C33}" presName="Accent1Text" presStyleLbl="node1" presStyleIdx="1" presStyleCnt="6"/>
      <dgm:spPr/>
    </dgm:pt>
    <dgm:pt modelId="{EDA2310E-9AA8-4885-85E3-E6031A402398}" type="pres">
      <dgm:prSet presAssocID="{FFF6B1D2-F186-4A41-A0B9-26CDB4D96C33}" presName="spaceBetweenRectangles" presStyleCnt="0"/>
      <dgm:spPr/>
    </dgm:pt>
    <dgm:pt modelId="{190F0450-6775-40A7-B4DC-FFFCA7310045}" type="pres">
      <dgm:prSet presAssocID="{8B074B86-94CF-4B2A-9539-A0DF0EF7A4B7}" presName="composite" presStyleCnt="0"/>
      <dgm:spPr/>
    </dgm:pt>
    <dgm:pt modelId="{A03BB6F2-E179-4DC7-A101-9BE7512AAB3A}" type="pres">
      <dgm:prSet presAssocID="{8B074B86-94CF-4B2A-9539-A0DF0EF7A4B7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</dgm:pt>
    <dgm:pt modelId="{2D511F88-30C1-47EB-AD54-F2CA994974AD}" type="pres">
      <dgm:prSet presAssocID="{8B074B86-94CF-4B2A-9539-A0DF0EF7A4B7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28768ED9-CB02-4F00-BCA1-6904092BA4F5}" type="pres">
      <dgm:prSet presAssocID="{8B074B86-94CF-4B2A-9539-A0DF0EF7A4B7}" presName="BalanceSpacing" presStyleCnt="0"/>
      <dgm:spPr/>
    </dgm:pt>
    <dgm:pt modelId="{929D80A6-7618-4406-A3C7-8258A4E14067}" type="pres">
      <dgm:prSet presAssocID="{8B074B86-94CF-4B2A-9539-A0DF0EF7A4B7}" presName="BalanceSpacing1" presStyleCnt="0"/>
      <dgm:spPr/>
    </dgm:pt>
    <dgm:pt modelId="{61ECC276-5EF3-4CA6-AC64-7142C1B3FBF1}" type="pres">
      <dgm:prSet presAssocID="{0D9FB4E9-3CBB-463B-A33B-2A2398EDE17D}" presName="Accent1Text" presStyleLbl="node1" presStyleIdx="3" presStyleCnt="6"/>
      <dgm:spPr/>
    </dgm:pt>
    <dgm:pt modelId="{3306A8E0-2FE7-473F-93D0-7DCAED9579BE}" type="pres">
      <dgm:prSet presAssocID="{0D9FB4E9-3CBB-463B-A33B-2A2398EDE17D}" presName="spaceBetweenRectangles" presStyleCnt="0"/>
      <dgm:spPr/>
    </dgm:pt>
    <dgm:pt modelId="{481C9438-2B13-4D84-AAD0-DD2998466DEC}" type="pres">
      <dgm:prSet presAssocID="{ABF8F16E-033C-4A77-8D5A-E111FFDF4EE5}" presName="composite" presStyleCnt="0"/>
      <dgm:spPr/>
    </dgm:pt>
    <dgm:pt modelId="{1471E39C-37FF-40C0-8BCD-25A8BB887F8C}" type="pres">
      <dgm:prSet presAssocID="{ABF8F16E-033C-4A77-8D5A-E111FFDF4EE5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</dgm:pt>
    <dgm:pt modelId="{A8ADEEC4-F138-4BFC-96B5-39837AF08168}" type="pres">
      <dgm:prSet presAssocID="{ABF8F16E-033C-4A77-8D5A-E111FFDF4EE5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DCD213E3-1FFA-4C41-AD34-D11FC16F81D3}" type="pres">
      <dgm:prSet presAssocID="{ABF8F16E-033C-4A77-8D5A-E111FFDF4EE5}" presName="BalanceSpacing" presStyleCnt="0"/>
      <dgm:spPr/>
    </dgm:pt>
    <dgm:pt modelId="{6FCE59E4-4C4A-436E-A539-EFFD0A0FF784}" type="pres">
      <dgm:prSet presAssocID="{ABF8F16E-033C-4A77-8D5A-E111FFDF4EE5}" presName="BalanceSpacing1" presStyleCnt="0"/>
      <dgm:spPr/>
    </dgm:pt>
    <dgm:pt modelId="{CD95CB09-5594-47E8-8FD9-C8DADB9BC187}" type="pres">
      <dgm:prSet presAssocID="{B46C2D0E-6B97-44A7-8A66-93671F97D2AB}" presName="Accent1Text" presStyleLbl="node1" presStyleIdx="5" presStyleCnt="6"/>
      <dgm:spPr/>
    </dgm:pt>
  </dgm:ptLst>
  <dgm:cxnLst>
    <dgm:cxn modelId="{FD7D5900-C357-4B7B-9027-2EB466D93F1E}" type="presOf" srcId="{FFF6B1D2-F186-4A41-A0B9-26CDB4D96C33}" destId="{1D075EB2-DE3F-4DDF-AE74-73E47807BE0E}" srcOrd="0" destOrd="0" presId="urn:microsoft.com/office/officeart/2008/layout/AlternatingHexagons"/>
    <dgm:cxn modelId="{23014F29-839B-4CF1-A56D-54DA667B0B9B}" type="presOf" srcId="{09AE0E59-FB3A-43B3-BAF7-CCC4020B8653}" destId="{DB8C5AD0-A212-4C48-B82E-30E267937E9F}" srcOrd="0" destOrd="0" presId="urn:microsoft.com/office/officeart/2008/layout/AlternatingHexagons"/>
    <dgm:cxn modelId="{53C9C236-2D0C-45DD-B73E-936F983F978C}" type="presOf" srcId="{952BE45A-09E3-44D6-8295-73BF874EB929}" destId="{918B6024-0396-4292-99FA-3285DAC13BD8}" srcOrd="0" destOrd="0" presId="urn:microsoft.com/office/officeart/2008/layout/AlternatingHexagons"/>
    <dgm:cxn modelId="{08C91E42-8BAF-473F-9AEA-8FD737882181}" type="presOf" srcId="{8B074B86-94CF-4B2A-9539-A0DF0EF7A4B7}" destId="{A03BB6F2-E179-4DC7-A101-9BE7512AAB3A}" srcOrd="0" destOrd="0" presId="urn:microsoft.com/office/officeart/2008/layout/AlternatingHexagons"/>
    <dgm:cxn modelId="{175D5D45-ED5F-4214-BEDD-421C07E27F58}" srcId="{952BE45A-09E3-44D6-8295-73BF874EB929}" destId="{ABF8F16E-033C-4A77-8D5A-E111FFDF4EE5}" srcOrd="2" destOrd="0" parTransId="{0F1AF5DA-C126-40EA-B329-0878599B7431}" sibTransId="{B46C2D0E-6B97-44A7-8A66-93671F97D2AB}"/>
    <dgm:cxn modelId="{80CE2493-92E4-4FFD-9953-5A346111F8B7}" type="presOf" srcId="{B46C2D0E-6B97-44A7-8A66-93671F97D2AB}" destId="{CD95CB09-5594-47E8-8FD9-C8DADB9BC187}" srcOrd="0" destOrd="0" presId="urn:microsoft.com/office/officeart/2008/layout/AlternatingHexagons"/>
    <dgm:cxn modelId="{FF1D9E9F-E7AA-47F1-A3AA-5BC62F1DC227}" type="presOf" srcId="{ABF8F16E-033C-4A77-8D5A-E111FFDF4EE5}" destId="{1471E39C-37FF-40C0-8BCD-25A8BB887F8C}" srcOrd="0" destOrd="0" presId="urn:microsoft.com/office/officeart/2008/layout/AlternatingHexagons"/>
    <dgm:cxn modelId="{4C7C2DA5-CA4C-4CCF-B9F9-2DFC3F4B43C2}" srcId="{952BE45A-09E3-44D6-8295-73BF874EB929}" destId="{8B074B86-94CF-4B2A-9539-A0DF0EF7A4B7}" srcOrd="1" destOrd="0" parTransId="{4B1F4AE8-4E24-4798-B0B8-DEFF25EC4115}" sibTransId="{0D9FB4E9-3CBB-463B-A33B-2A2398EDE17D}"/>
    <dgm:cxn modelId="{31B7B8A9-12C1-4080-947C-DA2211C34F60}" srcId="{952BE45A-09E3-44D6-8295-73BF874EB929}" destId="{09AE0E59-FB3A-43B3-BAF7-CCC4020B8653}" srcOrd="0" destOrd="0" parTransId="{326FC9CA-796B-4CA3-B645-4D3870280FFB}" sibTransId="{FFF6B1D2-F186-4A41-A0B9-26CDB4D96C33}"/>
    <dgm:cxn modelId="{C949A6ED-DADF-44F0-89CA-485CDBE53421}" type="presOf" srcId="{0D9FB4E9-3CBB-463B-A33B-2A2398EDE17D}" destId="{61ECC276-5EF3-4CA6-AC64-7142C1B3FBF1}" srcOrd="0" destOrd="0" presId="urn:microsoft.com/office/officeart/2008/layout/AlternatingHexagons"/>
    <dgm:cxn modelId="{F0AB80BE-3F1E-4434-9619-72915AD0EDB4}" type="presParOf" srcId="{918B6024-0396-4292-99FA-3285DAC13BD8}" destId="{B0FA9694-4342-4710-A705-996082714DC7}" srcOrd="0" destOrd="0" presId="urn:microsoft.com/office/officeart/2008/layout/AlternatingHexagons"/>
    <dgm:cxn modelId="{59A24F77-AD13-4109-8B6F-08CE6F87A40D}" type="presParOf" srcId="{B0FA9694-4342-4710-A705-996082714DC7}" destId="{DB8C5AD0-A212-4C48-B82E-30E267937E9F}" srcOrd="0" destOrd="0" presId="urn:microsoft.com/office/officeart/2008/layout/AlternatingHexagons"/>
    <dgm:cxn modelId="{C039D6B8-D2EA-48BE-99A9-305A7AEA0965}" type="presParOf" srcId="{B0FA9694-4342-4710-A705-996082714DC7}" destId="{18EA59DE-27B0-48C0-B579-20092DDCDFA0}" srcOrd="1" destOrd="0" presId="urn:microsoft.com/office/officeart/2008/layout/AlternatingHexagons"/>
    <dgm:cxn modelId="{ACCB05B8-C72F-4431-9855-004089B9A248}" type="presParOf" srcId="{B0FA9694-4342-4710-A705-996082714DC7}" destId="{9E5D186F-CE9C-4279-93B1-6A01664D7E07}" srcOrd="2" destOrd="0" presId="urn:microsoft.com/office/officeart/2008/layout/AlternatingHexagons"/>
    <dgm:cxn modelId="{B467CDBD-240D-483D-87C5-A6518D0B5378}" type="presParOf" srcId="{B0FA9694-4342-4710-A705-996082714DC7}" destId="{AEC7833B-7AAE-4902-90CD-A8460582C989}" srcOrd="3" destOrd="0" presId="urn:microsoft.com/office/officeart/2008/layout/AlternatingHexagons"/>
    <dgm:cxn modelId="{F594E77E-F3A2-4800-9EFF-5A25C82D59E4}" type="presParOf" srcId="{B0FA9694-4342-4710-A705-996082714DC7}" destId="{1D075EB2-DE3F-4DDF-AE74-73E47807BE0E}" srcOrd="4" destOrd="0" presId="urn:microsoft.com/office/officeart/2008/layout/AlternatingHexagons"/>
    <dgm:cxn modelId="{BE7276B9-8F49-41E3-98CE-35A0F0FDC093}" type="presParOf" srcId="{918B6024-0396-4292-99FA-3285DAC13BD8}" destId="{EDA2310E-9AA8-4885-85E3-E6031A402398}" srcOrd="1" destOrd="0" presId="urn:microsoft.com/office/officeart/2008/layout/AlternatingHexagons"/>
    <dgm:cxn modelId="{872A4F4A-24C1-4298-90E6-E12D19A9197D}" type="presParOf" srcId="{918B6024-0396-4292-99FA-3285DAC13BD8}" destId="{190F0450-6775-40A7-B4DC-FFFCA7310045}" srcOrd="2" destOrd="0" presId="urn:microsoft.com/office/officeart/2008/layout/AlternatingHexagons"/>
    <dgm:cxn modelId="{50557CF4-4F45-45B8-91B1-E734A0DE7C1F}" type="presParOf" srcId="{190F0450-6775-40A7-B4DC-FFFCA7310045}" destId="{A03BB6F2-E179-4DC7-A101-9BE7512AAB3A}" srcOrd="0" destOrd="0" presId="urn:microsoft.com/office/officeart/2008/layout/AlternatingHexagons"/>
    <dgm:cxn modelId="{FD4DCB64-4AF3-47AC-9B51-76B0AD64F564}" type="presParOf" srcId="{190F0450-6775-40A7-B4DC-FFFCA7310045}" destId="{2D511F88-30C1-47EB-AD54-F2CA994974AD}" srcOrd="1" destOrd="0" presId="urn:microsoft.com/office/officeart/2008/layout/AlternatingHexagons"/>
    <dgm:cxn modelId="{F4095C88-CD0B-4DE2-8B45-E45D83DEF9D8}" type="presParOf" srcId="{190F0450-6775-40A7-B4DC-FFFCA7310045}" destId="{28768ED9-CB02-4F00-BCA1-6904092BA4F5}" srcOrd="2" destOrd="0" presId="urn:microsoft.com/office/officeart/2008/layout/AlternatingHexagons"/>
    <dgm:cxn modelId="{CF40D146-5A68-475F-8FE2-8482435012CA}" type="presParOf" srcId="{190F0450-6775-40A7-B4DC-FFFCA7310045}" destId="{929D80A6-7618-4406-A3C7-8258A4E14067}" srcOrd="3" destOrd="0" presId="urn:microsoft.com/office/officeart/2008/layout/AlternatingHexagons"/>
    <dgm:cxn modelId="{7FB3393A-F413-4812-B858-85840AC0472D}" type="presParOf" srcId="{190F0450-6775-40A7-B4DC-FFFCA7310045}" destId="{61ECC276-5EF3-4CA6-AC64-7142C1B3FBF1}" srcOrd="4" destOrd="0" presId="urn:microsoft.com/office/officeart/2008/layout/AlternatingHexagons"/>
    <dgm:cxn modelId="{492158F6-6B7F-4181-9A34-B7E73CC79EAA}" type="presParOf" srcId="{918B6024-0396-4292-99FA-3285DAC13BD8}" destId="{3306A8E0-2FE7-473F-93D0-7DCAED9579BE}" srcOrd="3" destOrd="0" presId="urn:microsoft.com/office/officeart/2008/layout/AlternatingHexagons"/>
    <dgm:cxn modelId="{00DE6D26-036B-4C3F-946A-22FE42DDBD83}" type="presParOf" srcId="{918B6024-0396-4292-99FA-3285DAC13BD8}" destId="{481C9438-2B13-4D84-AAD0-DD2998466DEC}" srcOrd="4" destOrd="0" presId="urn:microsoft.com/office/officeart/2008/layout/AlternatingHexagons"/>
    <dgm:cxn modelId="{357EAC71-E8A7-4DE7-9297-37B2F03BD9FB}" type="presParOf" srcId="{481C9438-2B13-4D84-AAD0-DD2998466DEC}" destId="{1471E39C-37FF-40C0-8BCD-25A8BB887F8C}" srcOrd="0" destOrd="0" presId="urn:microsoft.com/office/officeart/2008/layout/AlternatingHexagons"/>
    <dgm:cxn modelId="{2DB0A1B3-BB34-4215-9128-F5BF40E95604}" type="presParOf" srcId="{481C9438-2B13-4D84-AAD0-DD2998466DEC}" destId="{A8ADEEC4-F138-4BFC-96B5-39837AF08168}" srcOrd="1" destOrd="0" presId="urn:microsoft.com/office/officeart/2008/layout/AlternatingHexagons"/>
    <dgm:cxn modelId="{9AFBEAE5-B497-403E-9F71-E25404E9D97D}" type="presParOf" srcId="{481C9438-2B13-4D84-AAD0-DD2998466DEC}" destId="{DCD213E3-1FFA-4C41-AD34-D11FC16F81D3}" srcOrd="2" destOrd="0" presId="urn:microsoft.com/office/officeart/2008/layout/AlternatingHexagons"/>
    <dgm:cxn modelId="{05C19C52-1CC6-45A5-9B88-C2029A717472}" type="presParOf" srcId="{481C9438-2B13-4D84-AAD0-DD2998466DEC}" destId="{6FCE59E4-4C4A-436E-A539-EFFD0A0FF784}" srcOrd="3" destOrd="0" presId="urn:microsoft.com/office/officeart/2008/layout/AlternatingHexagons"/>
    <dgm:cxn modelId="{2CD48A31-6D8D-4BB9-B786-1346ACFCA72E}" type="presParOf" srcId="{481C9438-2B13-4D84-AAD0-DD2998466DEC}" destId="{CD95CB09-5594-47E8-8FD9-C8DADB9BC187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0D502F4-261A-4B14-B029-1EE2CE25DFA6}" type="doc">
      <dgm:prSet loTypeId="urn:microsoft.com/office/officeart/2005/8/layout/arrow1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99971DB7-7B8E-4FBF-B581-7AF6AD520AF9}">
      <dgm:prSet phldrT="[Texto]" custT="1"/>
      <dgm:spPr/>
      <dgm:t>
        <a:bodyPr/>
        <a:lstStyle/>
        <a:p>
          <a:r>
            <a:rPr lang="es-EC" sz="1200" dirty="0"/>
            <a:t>TARIFA USUARIO</a:t>
          </a:r>
        </a:p>
      </dgm:t>
    </dgm:pt>
    <dgm:pt modelId="{4AFDFF06-9E1E-44EA-B54A-73126B1347A3}" type="parTrans" cxnId="{DF1A05EF-30D2-4B1F-A238-F850D57D5637}">
      <dgm:prSet/>
      <dgm:spPr/>
      <dgm:t>
        <a:bodyPr/>
        <a:lstStyle/>
        <a:p>
          <a:endParaRPr lang="es-EC" sz="2800"/>
        </a:p>
      </dgm:t>
    </dgm:pt>
    <dgm:pt modelId="{790B37AC-A89B-429C-BCEF-6320924F48E7}" type="sibTrans" cxnId="{DF1A05EF-30D2-4B1F-A238-F850D57D5637}">
      <dgm:prSet/>
      <dgm:spPr/>
      <dgm:t>
        <a:bodyPr/>
        <a:lstStyle/>
        <a:p>
          <a:endParaRPr lang="es-EC" sz="2800"/>
        </a:p>
      </dgm:t>
    </dgm:pt>
    <dgm:pt modelId="{AFDECD98-29A2-4163-9FF2-509EB9DCB500}">
      <dgm:prSet phldrT="[Texto]" custT="1"/>
      <dgm:spPr/>
      <dgm:t>
        <a:bodyPr/>
        <a:lstStyle/>
        <a:p>
          <a:r>
            <a:rPr lang="es-EC" sz="1200" dirty="0"/>
            <a:t>FONDO</a:t>
          </a:r>
        </a:p>
        <a:p>
          <a:r>
            <a:rPr lang="es-EC" sz="1200" dirty="0"/>
            <a:t>METROPOLITANO   </a:t>
          </a:r>
        </a:p>
      </dgm:t>
    </dgm:pt>
    <dgm:pt modelId="{D49EBD9C-E920-442B-9ABC-0B3290565EA7}" type="parTrans" cxnId="{27D97DAD-5DA3-4B20-A321-6E57976A1A86}">
      <dgm:prSet/>
      <dgm:spPr/>
      <dgm:t>
        <a:bodyPr/>
        <a:lstStyle/>
        <a:p>
          <a:endParaRPr lang="es-EC" sz="2800"/>
        </a:p>
      </dgm:t>
    </dgm:pt>
    <dgm:pt modelId="{EC6C98DB-7180-43A6-B606-D59484C5E2DF}" type="sibTrans" cxnId="{27D97DAD-5DA3-4B20-A321-6E57976A1A86}">
      <dgm:prSet/>
      <dgm:spPr/>
      <dgm:t>
        <a:bodyPr/>
        <a:lstStyle/>
        <a:p>
          <a:endParaRPr lang="es-EC" sz="2800"/>
        </a:p>
      </dgm:t>
    </dgm:pt>
    <dgm:pt modelId="{0DE8656B-15F4-4DC3-892B-7E53F041C0FE}" type="pres">
      <dgm:prSet presAssocID="{90D502F4-261A-4B14-B029-1EE2CE25DFA6}" presName="cycle" presStyleCnt="0">
        <dgm:presLayoutVars>
          <dgm:dir/>
          <dgm:resizeHandles val="exact"/>
        </dgm:presLayoutVars>
      </dgm:prSet>
      <dgm:spPr/>
    </dgm:pt>
    <dgm:pt modelId="{294051A4-BCA5-4283-8C60-B980A4AA54C7}" type="pres">
      <dgm:prSet presAssocID="{99971DB7-7B8E-4FBF-B581-7AF6AD520AF9}" presName="arrow" presStyleLbl="node1" presStyleIdx="0" presStyleCnt="2" custScaleY="100342" custRadScaleRad="100583" custRadScaleInc="49">
        <dgm:presLayoutVars>
          <dgm:bulletEnabled val="1"/>
        </dgm:presLayoutVars>
      </dgm:prSet>
      <dgm:spPr/>
    </dgm:pt>
    <dgm:pt modelId="{C8094A41-B141-4085-B5A7-5A20AD353410}" type="pres">
      <dgm:prSet presAssocID="{AFDECD98-29A2-4163-9FF2-509EB9DCB500}" presName="arrow" presStyleLbl="node1" presStyleIdx="1" presStyleCnt="2" custScaleY="100342">
        <dgm:presLayoutVars>
          <dgm:bulletEnabled val="1"/>
        </dgm:presLayoutVars>
      </dgm:prSet>
      <dgm:spPr/>
    </dgm:pt>
  </dgm:ptLst>
  <dgm:cxnLst>
    <dgm:cxn modelId="{233D9203-AF30-45C3-B6E0-5D04C34CD4E2}" type="presOf" srcId="{90D502F4-261A-4B14-B029-1EE2CE25DFA6}" destId="{0DE8656B-15F4-4DC3-892B-7E53F041C0FE}" srcOrd="0" destOrd="0" presId="urn:microsoft.com/office/officeart/2005/8/layout/arrow1"/>
    <dgm:cxn modelId="{27D97DAD-5DA3-4B20-A321-6E57976A1A86}" srcId="{90D502F4-261A-4B14-B029-1EE2CE25DFA6}" destId="{AFDECD98-29A2-4163-9FF2-509EB9DCB500}" srcOrd="1" destOrd="0" parTransId="{D49EBD9C-E920-442B-9ABC-0B3290565EA7}" sibTransId="{EC6C98DB-7180-43A6-B606-D59484C5E2DF}"/>
    <dgm:cxn modelId="{7E79F9BA-BAD2-4F87-9945-9EB690662161}" type="presOf" srcId="{99971DB7-7B8E-4FBF-B581-7AF6AD520AF9}" destId="{294051A4-BCA5-4283-8C60-B980A4AA54C7}" srcOrd="0" destOrd="0" presId="urn:microsoft.com/office/officeart/2005/8/layout/arrow1"/>
    <dgm:cxn modelId="{DF1A05EF-30D2-4B1F-A238-F850D57D5637}" srcId="{90D502F4-261A-4B14-B029-1EE2CE25DFA6}" destId="{99971DB7-7B8E-4FBF-B581-7AF6AD520AF9}" srcOrd="0" destOrd="0" parTransId="{4AFDFF06-9E1E-44EA-B54A-73126B1347A3}" sibTransId="{790B37AC-A89B-429C-BCEF-6320924F48E7}"/>
    <dgm:cxn modelId="{2AC8C5F1-2F81-4C55-BFC3-1BD5154ACF5B}" type="presOf" srcId="{AFDECD98-29A2-4163-9FF2-509EB9DCB500}" destId="{C8094A41-B141-4085-B5A7-5A20AD353410}" srcOrd="0" destOrd="0" presId="urn:microsoft.com/office/officeart/2005/8/layout/arrow1"/>
    <dgm:cxn modelId="{B29E0A72-46B9-498C-BE26-88C36BAF24A4}" type="presParOf" srcId="{0DE8656B-15F4-4DC3-892B-7E53F041C0FE}" destId="{294051A4-BCA5-4283-8C60-B980A4AA54C7}" srcOrd="0" destOrd="0" presId="urn:microsoft.com/office/officeart/2005/8/layout/arrow1"/>
    <dgm:cxn modelId="{30477533-8EDD-4447-9996-24BE267F2A20}" type="presParOf" srcId="{0DE8656B-15F4-4DC3-892B-7E53F041C0FE}" destId="{C8094A41-B141-4085-B5A7-5A20AD353410}" srcOrd="1" destOrd="0" presId="urn:microsoft.com/office/officeart/2005/8/layout/arrow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73BF6A1-8BA8-4142-8160-9C96C450BDB2}" type="doc">
      <dgm:prSet loTypeId="urn:microsoft.com/office/officeart/2005/8/layout/funnel1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11459273-24BE-4E1C-B74D-86FE76463951}">
      <dgm:prSet phldrT="[Texto]" custT="1"/>
      <dgm:spPr/>
      <dgm:t>
        <a:bodyPr/>
        <a:lstStyle/>
        <a:p>
          <a:r>
            <a:rPr lang="es-EC" sz="1000" dirty="0"/>
            <a:t>Peajes – RTV</a:t>
          </a:r>
        </a:p>
      </dgm:t>
    </dgm:pt>
    <dgm:pt modelId="{9F864A13-2EC2-402E-B799-0D9D280770D7}" type="parTrans" cxnId="{71AE571C-C28E-416B-8BED-E0278C92CC2D}">
      <dgm:prSet/>
      <dgm:spPr/>
      <dgm:t>
        <a:bodyPr/>
        <a:lstStyle/>
        <a:p>
          <a:endParaRPr lang="es-EC"/>
        </a:p>
      </dgm:t>
    </dgm:pt>
    <dgm:pt modelId="{3CC3F948-68C9-45A2-8312-1FD3F8D2F95C}" type="sibTrans" cxnId="{71AE571C-C28E-416B-8BED-E0278C92CC2D}">
      <dgm:prSet/>
      <dgm:spPr/>
      <dgm:t>
        <a:bodyPr/>
        <a:lstStyle/>
        <a:p>
          <a:endParaRPr lang="es-EC"/>
        </a:p>
      </dgm:t>
    </dgm:pt>
    <dgm:pt modelId="{372A80ED-D32D-4818-8A5B-E8C055E2C6D9}">
      <dgm:prSet phldrT="[Texto]" custT="1"/>
      <dgm:spPr/>
      <dgm:t>
        <a:bodyPr/>
        <a:lstStyle/>
        <a:p>
          <a:r>
            <a:rPr lang="es-EC" sz="1000" dirty="0"/>
            <a:t>Matriculación</a:t>
          </a:r>
        </a:p>
      </dgm:t>
    </dgm:pt>
    <dgm:pt modelId="{77539A23-29FF-402F-BB61-CE94490F528A}" type="parTrans" cxnId="{32E14847-B3B1-463B-8C19-674679C334C9}">
      <dgm:prSet/>
      <dgm:spPr/>
      <dgm:t>
        <a:bodyPr/>
        <a:lstStyle/>
        <a:p>
          <a:endParaRPr lang="es-EC"/>
        </a:p>
      </dgm:t>
    </dgm:pt>
    <dgm:pt modelId="{6D965262-4862-4EEB-9B58-77A9274FB55F}" type="sibTrans" cxnId="{32E14847-B3B1-463B-8C19-674679C334C9}">
      <dgm:prSet/>
      <dgm:spPr/>
      <dgm:t>
        <a:bodyPr/>
        <a:lstStyle/>
        <a:p>
          <a:endParaRPr lang="es-EC"/>
        </a:p>
      </dgm:t>
    </dgm:pt>
    <dgm:pt modelId="{9DA5E804-F9D0-4C5C-91C0-FC3DEAE453F2}">
      <dgm:prSet phldrT="[Texto]"/>
      <dgm:spPr/>
      <dgm:t>
        <a:bodyPr/>
        <a:lstStyle/>
        <a:p>
          <a:r>
            <a:rPr lang="es-EC" dirty="0"/>
            <a:t>Multas - Servicios</a:t>
          </a:r>
        </a:p>
      </dgm:t>
    </dgm:pt>
    <dgm:pt modelId="{E2C8C344-6C6F-46A9-893E-E2CDC8424DE1}" type="parTrans" cxnId="{B926A515-37C8-4419-BEEB-CFC0EF533225}">
      <dgm:prSet/>
      <dgm:spPr/>
      <dgm:t>
        <a:bodyPr/>
        <a:lstStyle/>
        <a:p>
          <a:endParaRPr lang="es-EC"/>
        </a:p>
      </dgm:t>
    </dgm:pt>
    <dgm:pt modelId="{170BC36E-B904-4590-94B4-1913D2382F34}" type="sibTrans" cxnId="{B926A515-37C8-4419-BEEB-CFC0EF533225}">
      <dgm:prSet/>
      <dgm:spPr/>
      <dgm:t>
        <a:bodyPr/>
        <a:lstStyle/>
        <a:p>
          <a:endParaRPr lang="es-EC"/>
        </a:p>
      </dgm:t>
    </dgm:pt>
    <dgm:pt modelId="{40180614-39CA-43A3-A85C-6F1BF4F1F588}">
      <dgm:prSet phldrT="[Texto]"/>
      <dgm:spPr/>
      <dgm:t>
        <a:bodyPr/>
        <a:lstStyle/>
        <a:p>
          <a:r>
            <a:rPr lang="es-EC" dirty="0"/>
            <a:t>FIDEICOMISO</a:t>
          </a:r>
        </a:p>
      </dgm:t>
    </dgm:pt>
    <dgm:pt modelId="{0720CE8A-426E-4699-B025-0BD1BD0D2755}" type="parTrans" cxnId="{007A6101-47EF-4630-8905-8596379236F9}">
      <dgm:prSet/>
      <dgm:spPr/>
      <dgm:t>
        <a:bodyPr/>
        <a:lstStyle/>
        <a:p>
          <a:endParaRPr lang="es-EC"/>
        </a:p>
      </dgm:t>
    </dgm:pt>
    <dgm:pt modelId="{99DE38A1-FD4E-456B-BD7E-1D6ADACFC223}" type="sibTrans" cxnId="{007A6101-47EF-4630-8905-8596379236F9}">
      <dgm:prSet/>
      <dgm:spPr/>
      <dgm:t>
        <a:bodyPr/>
        <a:lstStyle/>
        <a:p>
          <a:endParaRPr lang="es-EC"/>
        </a:p>
      </dgm:t>
    </dgm:pt>
    <dgm:pt modelId="{05746E5F-BE5C-485F-9F22-1B8CC90DA195}" type="pres">
      <dgm:prSet presAssocID="{073BF6A1-8BA8-4142-8160-9C96C450BDB2}" presName="Name0" presStyleCnt="0">
        <dgm:presLayoutVars>
          <dgm:chMax val="4"/>
          <dgm:resizeHandles val="exact"/>
        </dgm:presLayoutVars>
      </dgm:prSet>
      <dgm:spPr/>
    </dgm:pt>
    <dgm:pt modelId="{0D7607A9-B533-4545-973A-FB98644ACB01}" type="pres">
      <dgm:prSet presAssocID="{073BF6A1-8BA8-4142-8160-9C96C450BDB2}" presName="ellipse" presStyleLbl="trBgShp" presStyleIdx="0" presStyleCnt="1"/>
      <dgm:spPr/>
    </dgm:pt>
    <dgm:pt modelId="{2D72AF96-D5AB-4EED-B200-B6B09C5A7D68}" type="pres">
      <dgm:prSet presAssocID="{073BF6A1-8BA8-4142-8160-9C96C450BDB2}" presName="arrow1" presStyleLbl="fgShp" presStyleIdx="0" presStyleCnt="1"/>
      <dgm:spPr/>
    </dgm:pt>
    <dgm:pt modelId="{7252F0A1-EDBA-4282-B520-9AD511155070}" type="pres">
      <dgm:prSet presAssocID="{073BF6A1-8BA8-4142-8160-9C96C450BDB2}" presName="rectangle" presStyleLbl="revTx" presStyleIdx="0" presStyleCnt="1">
        <dgm:presLayoutVars>
          <dgm:bulletEnabled val="1"/>
        </dgm:presLayoutVars>
      </dgm:prSet>
      <dgm:spPr/>
    </dgm:pt>
    <dgm:pt modelId="{40FE0023-02E7-4C10-BAB6-69F287FA9169}" type="pres">
      <dgm:prSet presAssocID="{372A80ED-D32D-4818-8A5B-E8C055E2C6D9}" presName="item1" presStyleLbl="node1" presStyleIdx="0" presStyleCnt="3">
        <dgm:presLayoutVars>
          <dgm:bulletEnabled val="1"/>
        </dgm:presLayoutVars>
      </dgm:prSet>
      <dgm:spPr/>
    </dgm:pt>
    <dgm:pt modelId="{181D914B-788B-4B08-90C5-E7DDFFD752BA}" type="pres">
      <dgm:prSet presAssocID="{9DA5E804-F9D0-4C5C-91C0-FC3DEAE453F2}" presName="item2" presStyleLbl="node1" presStyleIdx="1" presStyleCnt="3">
        <dgm:presLayoutVars>
          <dgm:bulletEnabled val="1"/>
        </dgm:presLayoutVars>
      </dgm:prSet>
      <dgm:spPr/>
    </dgm:pt>
    <dgm:pt modelId="{93A676B4-A216-4764-9A88-3D7B6E76B87F}" type="pres">
      <dgm:prSet presAssocID="{40180614-39CA-43A3-A85C-6F1BF4F1F588}" presName="item3" presStyleLbl="node1" presStyleIdx="2" presStyleCnt="3">
        <dgm:presLayoutVars>
          <dgm:bulletEnabled val="1"/>
        </dgm:presLayoutVars>
      </dgm:prSet>
      <dgm:spPr/>
    </dgm:pt>
    <dgm:pt modelId="{881ACE20-3DC3-40E7-A211-53B77A9265D2}" type="pres">
      <dgm:prSet presAssocID="{073BF6A1-8BA8-4142-8160-9C96C450BDB2}" presName="funnel" presStyleLbl="trAlignAcc1" presStyleIdx="0" presStyleCnt="1"/>
      <dgm:spPr/>
    </dgm:pt>
  </dgm:ptLst>
  <dgm:cxnLst>
    <dgm:cxn modelId="{007A6101-47EF-4630-8905-8596379236F9}" srcId="{073BF6A1-8BA8-4142-8160-9C96C450BDB2}" destId="{40180614-39CA-43A3-A85C-6F1BF4F1F588}" srcOrd="3" destOrd="0" parTransId="{0720CE8A-426E-4699-B025-0BD1BD0D2755}" sibTransId="{99DE38A1-FD4E-456B-BD7E-1D6ADACFC223}"/>
    <dgm:cxn modelId="{B926A515-37C8-4419-BEEB-CFC0EF533225}" srcId="{073BF6A1-8BA8-4142-8160-9C96C450BDB2}" destId="{9DA5E804-F9D0-4C5C-91C0-FC3DEAE453F2}" srcOrd="2" destOrd="0" parTransId="{E2C8C344-6C6F-46A9-893E-E2CDC8424DE1}" sibTransId="{170BC36E-B904-4590-94B4-1913D2382F34}"/>
    <dgm:cxn modelId="{71AE571C-C28E-416B-8BED-E0278C92CC2D}" srcId="{073BF6A1-8BA8-4142-8160-9C96C450BDB2}" destId="{11459273-24BE-4E1C-B74D-86FE76463951}" srcOrd="0" destOrd="0" parTransId="{9F864A13-2EC2-402E-B799-0D9D280770D7}" sibTransId="{3CC3F948-68C9-45A2-8312-1FD3F8D2F95C}"/>
    <dgm:cxn modelId="{32E14847-B3B1-463B-8C19-674679C334C9}" srcId="{073BF6A1-8BA8-4142-8160-9C96C450BDB2}" destId="{372A80ED-D32D-4818-8A5B-E8C055E2C6D9}" srcOrd="1" destOrd="0" parTransId="{77539A23-29FF-402F-BB61-CE94490F528A}" sibTransId="{6D965262-4862-4EEB-9B58-77A9274FB55F}"/>
    <dgm:cxn modelId="{92660656-CA18-4582-AAD5-46980985917E}" type="presOf" srcId="{40180614-39CA-43A3-A85C-6F1BF4F1F588}" destId="{7252F0A1-EDBA-4282-B520-9AD511155070}" srcOrd="0" destOrd="0" presId="urn:microsoft.com/office/officeart/2005/8/layout/funnel1"/>
    <dgm:cxn modelId="{5247A3AC-F879-4154-8278-D4463AE8BD3F}" type="presOf" srcId="{9DA5E804-F9D0-4C5C-91C0-FC3DEAE453F2}" destId="{40FE0023-02E7-4C10-BAB6-69F287FA9169}" srcOrd="0" destOrd="0" presId="urn:microsoft.com/office/officeart/2005/8/layout/funnel1"/>
    <dgm:cxn modelId="{DB0456B2-911E-40A0-9D6E-C8F1B07C478F}" type="presOf" srcId="{073BF6A1-8BA8-4142-8160-9C96C450BDB2}" destId="{05746E5F-BE5C-485F-9F22-1B8CC90DA195}" srcOrd="0" destOrd="0" presId="urn:microsoft.com/office/officeart/2005/8/layout/funnel1"/>
    <dgm:cxn modelId="{E9A0B7DE-A334-44D3-AF8E-DF8E919E8B43}" type="presOf" srcId="{11459273-24BE-4E1C-B74D-86FE76463951}" destId="{93A676B4-A216-4764-9A88-3D7B6E76B87F}" srcOrd="0" destOrd="0" presId="urn:microsoft.com/office/officeart/2005/8/layout/funnel1"/>
    <dgm:cxn modelId="{4592C1FD-E8AD-4FAF-A7E2-0264A85D83CD}" type="presOf" srcId="{372A80ED-D32D-4818-8A5B-E8C055E2C6D9}" destId="{181D914B-788B-4B08-90C5-E7DDFFD752BA}" srcOrd="0" destOrd="0" presId="urn:microsoft.com/office/officeart/2005/8/layout/funnel1"/>
    <dgm:cxn modelId="{9CF99600-BB7F-4F65-8BFE-937CB92BD34F}" type="presParOf" srcId="{05746E5F-BE5C-485F-9F22-1B8CC90DA195}" destId="{0D7607A9-B533-4545-973A-FB98644ACB01}" srcOrd="0" destOrd="0" presId="urn:microsoft.com/office/officeart/2005/8/layout/funnel1"/>
    <dgm:cxn modelId="{5D71A2A3-626F-45C8-842F-E678F9A7A2A6}" type="presParOf" srcId="{05746E5F-BE5C-485F-9F22-1B8CC90DA195}" destId="{2D72AF96-D5AB-4EED-B200-B6B09C5A7D68}" srcOrd="1" destOrd="0" presId="urn:microsoft.com/office/officeart/2005/8/layout/funnel1"/>
    <dgm:cxn modelId="{2AF414DE-1BF7-44FB-BF13-781B274EAB3D}" type="presParOf" srcId="{05746E5F-BE5C-485F-9F22-1B8CC90DA195}" destId="{7252F0A1-EDBA-4282-B520-9AD511155070}" srcOrd="2" destOrd="0" presId="urn:microsoft.com/office/officeart/2005/8/layout/funnel1"/>
    <dgm:cxn modelId="{3F5F27E1-7136-4826-981E-31A676C318B2}" type="presParOf" srcId="{05746E5F-BE5C-485F-9F22-1B8CC90DA195}" destId="{40FE0023-02E7-4C10-BAB6-69F287FA9169}" srcOrd="3" destOrd="0" presId="urn:microsoft.com/office/officeart/2005/8/layout/funnel1"/>
    <dgm:cxn modelId="{313984E7-215E-425F-93F8-AD120B4965DF}" type="presParOf" srcId="{05746E5F-BE5C-485F-9F22-1B8CC90DA195}" destId="{181D914B-788B-4B08-90C5-E7DDFFD752BA}" srcOrd="4" destOrd="0" presId="urn:microsoft.com/office/officeart/2005/8/layout/funnel1"/>
    <dgm:cxn modelId="{2A542F65-026D-4166-9637-E0F397CE6CDE}" type="presParOf" srcId="{05746E5F-BE5C-485F-9F22-1B8CC90DA195}" destId="{93A676B4-A216-4764-9A88-3D7B6E76B87F}" srcOrd="5" destOrd="0" presId="urn:microsoft.com/office/officeart/2005/8/layout/funnel1"/>
    <dgm:cxn modelId="{5DD7C1EA-1274-4123-A4EA-4C85A9B69A3E}" type="presParOf" srcId="{05746E5F-BE5C-485F-9F22-1B8CC90DA195}" destId="{881ACE20-3DC3-40E7-A211-53B77A9265D2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617BADD-FFEC-4951-A5C3-7D39FD178A66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s-EC"/>
        </a:p>
      </dgm:t>
    </dgm:pt>
    <dgm:pt modelId="{65FDB62F-13C4-4E0F-A206-00D3812E16BB}">
      <dgm:prSet/>
      <dgm:spPr/>
      <dgm:t>
        <a:bodyPr/>
        <a:lstStyle/>
        <a:p>
          <a:r>
            <a:rPr lang="es-EC"/>
            <a:t>MODELO ASOCIATIVO PARA IMPLEMENTACIÓN PRIMERA LÍNEA METRO DE QUITO</a:t>
          </a:r>
        </a:p>
      </dgm:t>
    </dgm:pt>
    <dgm:pt modelId="{FD3846E4-FA52-478F-8C31-4A7FEB25B9B8}" type="parTrans" cxnId="{F1BA72DC-0598-416E-8FDA-B9264F54CEEE}">
      <dgm:prSet/>
      <dgm:spPr/>
      <dgm:t>
        <a:bodyPr/>
        <a:lstStyle/>
        <a:p>
          <a:endParaRPr lang="es-EC"/>
        </a:p>
      </dgm:t>
    </dgm:pt>
    <dgm:pt modelId="{B6D1A250-71FF-40F3-81F9-FFC8D0C1C75F}" type="sibTrans" cxnId="{F1BA72DC-0598-416E-8FDA-B9264F54CEEE}">
      <dgm:prSet/>
      <dgm:spPr/>
      <dgm:t>
        <a:bodyPr/>
        <a:lstStyle/>
        <a:p>
          <a:endParaRPr lang="es-EC"/>
        </a:p>
      </dgm:t>
    </dgm:pt>
    <dgm:pt modelId="{F5BC523E-C180-4AC6-BF86-F891AD1DF841}" type="pres">
      <dgm:prSet presAssocID="{1617BADD-FFEC-4951-A5C3-7D39FD178A66}" presName="CompostProcess" presStyleCnt="0">
        <dgm:presLayoutVars>
          <dgm:dir/>
          <dgm:resizeHandles val="exact"/>
        </dgm:presLayoutVars>
      </dgm:prSet>
      <dgm:spPr/>
    </dgm:pt>
    <dgm:pt modelId="{70E674D7-6415-4B01-B662-C51252306955}" type="pres">
      <dgm:prSet presAssocID="{1617BADD-FFEC-4951-A5C3-7D39FD178A66}" presName="arrow" presStyleLbl="bgShp" presStyleIdx="0" presStyleCnt="1"/>
      <dgm:spPr/>
    </dgm:pt>
    <dgm:pt modelId="{531B68F5-2BCB-450E-8AA6-23547664C41F}" type="pres">
      <dgm:prSet presAssocID="{1617BADD-FFEC-4951-A5C3-7D39FD178A66}" presName="linearProcess" presStyleCnt="0"/>
      <dgm:spPr/>
    </dgm:pt>
    <dgm:pt modelId="{57655794-A125-4BBB-B4D6-53B45E412CE0}" type="pres">
      <dgm:prSet presAssocID="{65FDB62F-13C4-4E0F-A206-00D3812E16BB}" presName="textNode" presStyleLbl="node1" presStyleIdx="0" presStyleCnt="1">
        <dgm:presLayoutVars>
          <dgm:bulletEnabled val="1"/>
        </dgm:presLayoutVars>
      </dgm:prSet>
      <dgm:spPr/>
    </dgm:pt>
  </dgm:ptLst>
  <dgm:cxnLst>
    <dgm:cxn modelId="{FB9BAD79-5BBC-4054-AC75-B8E5958BA5FB}" type="presOf" srcId="{1617BADD-FFEC-4951-A5C3-7D39FD178A66}" destId="{F5BC523E-C180-4AC6-BF86-F891AD1DF841}" srcOrd="0" destOrd="0" presId="urn:microsoft.com/office/officeart/2005/8/layout/hProcess9"/>
    <dgm:cxn modelId="{24597F81-A1AE-4D9F-A1B9-A800FB246704}" type="presOf" srcId="{65FDB62F-13C4-4E0F-A206-00D3812E16BB}" destId="{57655794-A125-4BBB-B4D6-53B45E412CE0}" srcOrd="0" destOrd="0" presId="urn:microsoft.com/office/officeart/2005/8/layout/hProcess9"/>
    <dgm:cxn modelId="{F1BA72DC-0598-416E-8FDA-B9264F54CEEE}" srcId="{1617BADD-FFEC-4951-A5C3-7D39FD178A66}" destId="{65FDB62F-13C4-4E0F-A206-00D3812E16BB}" srcOrd="0" destOrd="0" parTransId="{FD3846E4-FA52-478F-8C31-4A7FEB25B9B8}" sibTransId="{B6D1A250-71FF-40F3-81F9-FFC8D0C1C75F}"/>
    <dgm:cxn modelId="{C0BC5C59-FB75-46B4-A20D-6F9DB081E14B}" type="presParOf" srcId="{F5BC523E-C180-4AC6-BF86-F891AD1DF841}" destId="{70E674D7-6415-4B01-B662-C51252306955}" srcOrd="0" destOrd="0" presId="urn:microsoft.com/office/officeart/2005/8/layout/hProcess9"/>
    <dgm:cxn modelId="{53733795-0BC5-41B7-8089-2A7760ECADF5}" type="presParOf" srcId="{F5BC523E-C180-4AC6-BF86-F891AD1DF841}" destId="{531B68F5-2BCB-450E-8AA6-23547664C41F}" srcOrd="1" destOrd="0" presId="urn:microsoft.com/office/officeart/2005/8/layout/hProcess9"/>
    <dgm:cxn modelId="{2B3AF121-0771-40D7-8EC6-28D7746044D9}" type="presParOf" srcId="{531B68F5-2BCB-450E-8AA6-23547664C41F}" destId="{57655794-A125-4BBB-B4D6-53B45E412CE0}" srcOrd="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8BD432-40BE-4EF3-A10C-8D1EC8C3B727}">
      <dsp:nvSpPr>
        <dsp:cNvPr id="0" name=""/>
        <dsp:cNvSpPr/>
      </dsp:nvSpPr>
      <dsp:spPr>
        <a:xfrm>
          <a:off x="0" y="5639"/>
          <a:ext cx="6943295" cy="4843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OPERACIÓN Y SERVICIOS</a:t>
          </a:r>
          <a:endParaRPr lang="es-EC" sz="2000" kern="1200" dirty="0"/>
        </a:p>
      </dsp:txBody>
      <dsp:txXfrm>
        <a:off x="23645" y="29284"/>
        <a:ext cx="6896005" cy="437089"/>
      </dsp:txXfrm>
    </dsp:sp>
    <dsp:sp modelId="{463EA864-7FA7-4256-8845-1AB133F29542}">
      <dsp:nvSpPr>
        <dsp:cNvPr id="0" name=""/>
        <dsp:cNvSpPr/>
      </dsp:nvSpPr>
      <dsp:spPr>
        <a:xfrm>
          <a:off x="0" y="490019"/>
          <a:ext cx="6943295" cy="12295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50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1400" kern="1200"/>
            <a:t>COMPONENTES DEL SERVICIO METRO</a:t>
          </a:r>
          <a:endParaRPr lang="es-EC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1400" kern="1200"/>
            <a:t>ESTRUCTURACIÓN DE SERVICIOS - DEMANDA</a:t>
          </a:r>
          <a:endParaRPr lang="es-EC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1400" kern="1200"/>
            <a:t>PLAN OPERACIONAL: FLOTA, HORARIO, INTERVALOS</a:t>
          </a:r>
          <a:endParaRPr lang="es-EC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1400" kern="1200"/>
            <a:t>VALORACIÓN DE LA PRODUCCIÓN DEL SERVICIO</a:t>
          </a:r>
          <a:endParaRPr lang="es-EC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1400" kern="1200"/>
            <a:t>CONDICIONES DE OPERACIÓN DE LA RED DE SUPERFICIE</a:t>
          </a:r>
          <a:endParaRPr lang="es-EC" sz="1400" kern="1200"/>
        </a:p>
      </dsp:txBody>
      <dsp:txXfrm>
        <a:off x="0" y="490019"/>
        <a:ext cx="6943295" cy="1229580"/>
      </dsp:txXfrm>
    </dsp:sp>
    <dsp:sp modelId="{8F21E98F-9B2A-4979-8F2E-FA3403F82779}">
      <dsp:nvSpPr>
        <dsp:cNvPr id="0" name=""/>
        <dsp:cNvSpPr/>
      </dsp:nvSpPr>
      <dsp:spPr>
        <a:xfrm>
          <a:off x="0" y="1719599"/>
          <a:ext cx="6943295" cy="4843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SUPERVISIÓN</a:t>
          </a:r>
          <a:endParaRPr lang="es-EC" sz="2000" kern="1200" dirty="0"/>
        </a:p>
      </dsp:txBody>
      <dsp:txXfrm>
        <a:off x="23645" y="1743244"/>
        <a:ext cx="6896005" cy="437089"/>
      </dsp:txXfrm>
    </dsp:sp>
    <dsp:sp modelId="{4614D5A3-2506-401B-A318-0E624C07B7D0}">
      <dsp:nvSpPr>
        <dsp:cNvPr id="0" name=""/>
        <dsp:cNvSpPr/>
      </dsp:nvSpPr>
      <dsp:spPr>
        <a:xfrm>
          <a:off x="0" y="2203979"/>
          <a:ext cx="6943295" cy="298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50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1400" kern="1200"/>
            <a:t>INDICADORES DE CALIDAD</a:t>
          </a:r>
          <a:endParaRPr lang="es-EC" sz="1400" kern="1200"/>
        </a:p>
      </dsp:txBody>
      <dsp:txXfrm>
        <a:off x="0" y="2203979"/>
        <a:ext cx="6943295" cy="298080"/>
      </dsp:txXfrm>
    </dsp:sp>
    <dsp:sp modelId="{5847947B-A9A0-4E60-85C3-30CE4A1361D9}">
      <dsp:nvSpPr>
        <dsp:cNvPr id="0" name=""/>
        <dsp:cNvSpPr/>
      </dsp:nvSpPr>
      <dsp:spPr>
        <a:xfrm>
          <a:off x="0" y="2502059"/>
          <a:ext cx="6943295" cy="4843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ESTRUCTURA FINANCIERA</a:t>
          </a:r>
          <a:endParaRPr lang="es-EC" sz="2000" kern="1200" dirty="0"/>
        </a:p>
      </dsp:txBody>
      <dsp:txXfrm>
        <a:off x="23645" y="2525704"/>
        <a:ext cx="6896005" cy="437089"/>
      </dsp:txXfrm>
    </dsp:sp>
    <dsp:sp modelId="{24DA5E49-F26F-47FE-B7A6-1E9A7F3050D6}">
      <dsp:nvSpPr>
        <dsp:cNvPr id="0" name=""/>
        <dsp:cNvSpPr/>
      </dsp:nvSpPr>
      <dsp:spPr>
        <a:xfrm>
          <a:off x="0" y="2986439"/>
          <a:ext cx="6943295" cy="14531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50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1400" kern="1200" dirty="0"/>
            <a:t>POLÍTICA TARIFARIA</a:t>
          </a:r>
          <a:endParaRPr lang="es-EC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1400" kern="1200" dirty="0"/>
            <a:t>COSTOS DEL SERVICIO </a:t>
          </a:r>
          <a:endParaRPr lang="es-EC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1400" kern="1200" dirty="0"/>
            <a:t>ESTRUCTURA TARIFARIA</a:t>
          </a:r>
          <a:endParaRPr lang="es-EC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1400" kern="1200" dirty="0"/>
            <a:t>MODELO ASOCIATIVO</a:t>
          </a:r>
          <a:endParaRPr lang="es-EC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1400" kern="1200" dirty="0"/>
            <a:t>DISTRIBUCIÓN DE RIESGOS Y ANÁLISIS FINANCIERO</a:t>
          </a:r>
          <a:endParaRPr lang="es-EC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1400" kern="1200" dirty="0"/>
            <a:t>MODELO DE NEGOCIO</a:t>
          </a:r>
          <a:endParaRPr lang="es-EC" sz="1400" kern="1200" dirty="0"/>
        </a:p>
      </dsp:txBody>
      <dsp:txXfrm>
        <a:off x="0" y="2986439"/>
        <a:ext cx="6943295" cy="1453140"/>
      </dsp:txXfrm>
    </dsp:sp>
    <dsp:sp modelId="{45B94609-AB59-4C12-904D-343AF3B8D364}">
      <dsp:nvSpPr>
        <dsp:cNvPr id="0" name=""/>
        <dsp:cNvSpPr/>
      </dsp:nvSpPr>
      <dsp:spPr>
        <a:xfrm>
          <a:off x="0" y="4439579"/>
          <a:ext cx="6943295" cy="4843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ESTRUCTURA LEGAL</a:t>
          </a:r>
          <a:endParaRPr lang="es-EC" sz="2000" kern="1200" dirty="0"/>
        </a:p>
      </dsp:txBody>
      <dsp:txXfrm>
        <a:off x="23645" y="4463224"/>
        <a:ext cx="6896005" cy="437089"/>
      </dsp:txXfrm>
    </dsp:sp>
    <dsp:sp modelId="{BDB1FEC9-3558-479A-95CD-14CD2A62E0B0}">
      <dsp:nvSpPr>
        <dsp:cNvPr id="0" name=""/>
        <dsp:cNvSpPr/>
      </dsp:nvSpPr>
      <dsp:spPr>
        <a:xfrm>
          <a:off x="0" y="4923959"/>
          <a:ext cx="6943295" cy="7265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50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1400" kern="1200"/>
            <a:t>MARCO REGULATORIO</a:t>
          </a:r>
          <a:endParaRPr lang="es-EC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1400" kern="1200"/>
            <a:t>RÉGIMEN APLIABLE - CAPACIDAD ASOCIATIVA</a:t>
          </a:r>
          <a:endParaRPr lang="es-EC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1400" kern="1200"/>
            <a:t>ALIANZA ESTRATÉGICA</a:t>
          </a:r>
          <a:endParaRPr lang="es-EC" sz="1400" kern="1200"/>
        </a:p>
      </dsp:txBody>
      <dsp:txXfrm>
        <a:off x="0" y="4923959"/>
        <a:ext cx="6943295" cy="726570"/>
      </dsp:txXfrm>
    </dsp:sp>
    <dsp:sp modelId="{08322940-BD2F-4566-A013-FD2511E49CF7}">
      <dsp:nvSpPr>
        <dsp:cNvPr id="0" name=""/>
        <dsp:cNvSpPr/>
      </dsp:nvSpPr>
      <dsp:spPr>
        <a:xfrm>
          <a:off x="0" y="5650529"/>
          <a:ext cx="6943295" cy="4843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CONCLUSIONES</a:t>
          </a:r>
          <a:endParaRPr lang="es-EC" sz="2000" kern="1200" dirty="0"/>
        </a:p>
      </dsp:txBody>
      <dsp:txXfrm>
        <a:off x="23645" y="5674174"/>
        <a:ext cx="6896005" cy="43708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E674D7-6415-4B01-B662-C51252306955}">
      <dsp:nvSpPr>
        <dsp:cNvPr id="0" name=""/>
        <dsp:cNvSpPr/>
      </dsp:nvSpPr>
      <dsp:spPr>
        <a:xfrm>
          <a:off x="704577" y="0"/>
          <a:ext cx="7985215" cy="3811133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655794-A125-4BBB-B4D6-53B45E412CE0}">
      <dsp:nvSpPr>
        <dsp:cNvPr id="0" name=""/>
        <dsp:cNvSpPr/>
      </dsp:nvSpPr>
      <dsp:spPr>
        <a:xfrm>
          <a:off x="990573" y="1143339"/>
          <a:ext cx="6890646" cy="15244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3800" kern="1200" dirty="0"/>
            <a:t>DISTRIBUCIÓN DE RIESGOS Y ANÁLISIS FINANCIERO</a:t>
          </a:r>
        </a:p>
      </dsp:txBody>
      <dsp:txXfrm>
        <a:off x="1064991" y="1217757"/>
        <a:ext cx="6741810" cy="137561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E674D7-6415-4B01-B662-C51252306955}">
      <dsp:nvSpPr>
        <dsp:cNvPr id="0" name=""/>
        <dsp:cNvSpPr/>
      </dsp:nvSpPr>
      <dsp:spPr>
        <a:xfrm>
          <a:off x="704577" y="0"/>
          <a:ext cx="7985215" cy="3811133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655794-A125-4BBB-B4D6-53B45E412CE0}">
      <dsp:nvSpPr>
        <dsp:cNvPr id="0" name=""/>
        <dsp:cNvSpPr/>
      </dsp:nvSpPr>
      <dsp:spPr>
        <a:xfrm>
          <a:off x="905368" y="1143339"/>
          <a:ext cx="6915462" cy="15244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5400" kern="1200" dirty="0"/>
            <a:t>MODELO DE NEGOCIO</a:t>
          </a:r>
        </a:p>
      </dsp:txBody>
      <dsp:txXfrm>
        <a:off x="979786" y="1217757"/>
        <a:ext cx="6766626" cy="1375617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E674D7-6415-4B01-B662-C51252306955}">
      <dsp:nvSpPr>
        <dsp:cNvPr id="0" name=""/>
        <dsp:cNvSpPr/>
      </dsp:nvSpPr>
      <dsp:spPr>
        <a:xfrm>
          <a:off x="704577" y="0"/>
          <a:ext cx="7985215" cy="3811133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655794-A125-4BBB-B4D6-53B45E412CE0}">
      <dsp:nvSpPr>
        <dsp:cNvPr id="0" name=""/>
        <dsp:cNvSpPr/>
      </dsp:nvSpPr>
      <dsp:spPr>
        <a:xfrm>
          <a:off x="650684" y="1143339"/>
          <a:ext cx="7570422" cy="15244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0" tIns="240030" rIns="240030" bIns="240030" numCol="1" spcCol="1270" anchor="ctr" anchorCtr="0">
          <a:noAutofit/>
        </a:bodyPr>
        <a:lstStyle/>
        <a:p>
          <a:pPr marL="0" lvl="0" indent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6300" kern="1200" dirty="0"/>
            <a:t>CONCLUSIONES</a:t>
          </a:r>
        </a:p>
      </dsp:txBody>
      <dsp:txXfrm>
        <a:off x="725102" y="1217757"/>
        <a:ext cx="7421586" cy="1375617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BB8C1C-8887-4EF6-89C9-97BDF4148FFD}">
      <dsp:nvSpPr>
        <dsp:cNvPr id="0" name=""/>
        <dsp:cNvSpPr/>
      </dsp:nvSpPr>
      <dsp:spPr>
        <a:xfrm>
          <a:off x="0" y="1305401"/>
          <a:ext cx="10515600" cy="1740535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6EDD64-07B1-4022-BC8E-941E6CB3B36E}">
      <dsp:nvSpPr>
        <dsp:cNvPr id="0" name=""/>
        <dsp:cNvSpPr/>
      </dsp:nvSpPr>
      <dsp:spPr>
        <a:xfrm>
          <a:off x="0" y="0"/>
          <a:ext cx="9464040" cy="17405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0" tIns="568960" rIns="568960" bIns="568960" numCol="1" spcCol="1270" anchor="b" anchorCtr="0">
          <a:noAutofit/>
        </a:bodyPr>
        <a:lstStyle/>
        <a:p>
          <a:pPr marL="0" lvl="0" indent="0" algn="ctr" defTabSz="3556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0" kern="1200" dirty="0"/>
            <a:t>ESTRUCTURA LEGAL</a:t>
          </a:r>
          <a:endParaRPr lang="es-EC" sz="8000" kern="1200" dirty="0"/>
        </a:p>
      </dsp:txBody>
      <dsp:txXfrm>
        <a:off x="0" y="0"/>
        <a:ext cx="9464040" cy="1740535"/>
      </dsp:txXfrm>
    </dsp:sp>
    <dsp:sp modelId="{66E76577-8679-431D-93C6-385CBA443BA7}">
      <dsp:nvSpPr>
        <dsp:cNvPr id="0" name=""/>
        <dsp:cNvSpPr/>
      </dsp:nvSpPr>
      <dsp:spPr>
        <a:xfrm>
          <a:off x="6329209" y="1958102"/>
          <a:ext cx="435133" cy="43513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32C9B7-0BEC-4FC7-952C-CEF43A965316}">
      <dsp:nvSpPr>
        <dsp:cNvPr id="0" name=""/>
        <dsp:cNvSpPr/>
      </dsp:nvSpPr>
      <dsp:spPr>
        <a:xfrm>
          <a:off x="326413" y="0"/>
          <a:ext cx="4816838" cy="4816838"/>
        </a:xfrm>
        <a:prstGeom prst="triangl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FE9666A-4C12-4F68-8B3A-765C99034629}">
      <dsp:nvSpPr>
        <dsp:cNvPr id="0" name=""/>
        <dsp:cNvSpPr/>
      </dsp:nvSpPr>
      <dsp:spPr>
        <a:xfrm>
          <a:off x="2071040" y="651866"/>
          <a:ext cx="4458527" cy="52747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/>
            <a:t>Constitución de la República del Ecuador (Art. 315)</a:t>
          </a:r>
        </a:p>
      </dsp:txBody>
      <dsp:txXfrm>
        <a:off x="2096789" y="677615"/>
        <a:ext cx="4407029" cy="475977"/>
      </dsp:txXfrm>
    </dsp:sp>
    <dsp:sp modelId="{9ECF3034-8E99-4907-A060-350F159D3424}">
      <dsp:nvSpPr>
        <dsp:cNvPr id="0" name=""/>
        <dsp:cNvSpPr/>
      </dsp:nvSpPr>
      <dsp:spPr>
        <a:xfrm>
          <a:off x="1817825" y="1322241"/>
          <a:ext cx="4964958" cy="52747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470669"/>
              <a:satOff val="-2046"/>
              <a:lumOff val="-78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/>
            <a:t>Ley Orgánica de Empresas Públicas (Art. 35, 36)</a:t>
          </a:r>
        </a:p>
      </dsp:txBody>
      <dsp:txXfrm>
        <a:off x="1843574" y="1347990"/>
        <a:ext cx="4913460" cy="475977"/>
      </dsp:txXfrm>
    </dsp:sp>
    <dsp:sp modelId="{7DB44FC0-2668-4DA0-8CA8-60EF90D6BD83}">
      <dsp:nvSpPr>
        <dsp:cNvPr id="0" name=""/>
        <dsp:cNvSpPr/>
      </dsp:nvSpPr>
      <dsp:spPr>
        <a:xfrm>
          <a:off x="1634931" y="1964457"/>
          <a:ext cx="5330746" cy="52747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2941338"/>
              <a:satOff val="-4091"/>
              <a:lumOff val="-15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600" kern="1200" dirty="0"/>
            <a:t>Código Municipal para el Distrito Metropolitano de Quito (Título V, Sección V)</a:t>
          </a:r>
          <a:endParaRPr lang="es-EC" sz="1600" kern="1200" dirty="0"/>
        </a:p>
      </dsp:txBody>
      <dsp:txXfrm>
        <a:off x="1660680" y="1990206"/>
        <a:ext cx="5279248" cy="475977"/>
      </dsp:txXfrm>
    </dsp:sp>
    <dsp:sp modelId="{BD72E61E-408F-433B-9A5B-731A44DA655F}">
      <dsp:nvSpPr>
        <dsp:cNvPr id="0" name=""/>
        <dsp:cNvSpPr/>
      </dsp:nvSpPr>
      <dsp:spPr>
        <a:xfrm>
          <a:off x="1452052" y="2599697"/>
          <a:ext cx="5696503" cy="77617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4412007"/>
              <a:satOff val="-6137"/>
              <a:lumOff val="-23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/>
            <a:t>Reglamento Interno que Regula el Procedimiento para Ejecutar Modelos de Gestión Asociativa de la Empresa Pública Metropolitana Metro de Quito</a:t>
          </a:r>
        </a:p>
      </dsp:txBody>
      <dsp:txXfrm>
        <a:off x="1489942" y="2637587"/>
        <a:ext cx="5620723" cy="700396"/>
      </dsp:txXfrm>
    </dsp:sp>
    <dsp:sp modelId="{5C81AE7A-B90A-4ECD-A70A-EF7EBE4048AF}">
      <dsp:nvSpPr>
        <dsp:cNvPr id="0" name=""/>
        <dsp:cNvSpPr/>
      </dsp:nvSpPr>
      <dsp:spPr>
        <a:xfrm>
          <a:off x="1255132" y="3448432"/>
          <a:ext cx="6062229" cy="52747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5882676"/>
              <a:satOff val="-8182"/>
              <a:lumOff val="-313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/>
            <a:t>Criterios de la Procuraduría General del Estado, Sentencia de la Corte Constitucional</a:t>
          </a:r>
        </a:p>
      </dsp:txBody>
      <dsp:txXfrm>
        <a:off x="1280881" y="3474181"/>
        <a:ext cx="6010731" cy="475977"/>
      </dsp:txXfrm>
    </dsp:sp>
    <dsp:sp modelId="{CA8BEBBF-464A-4460-ACDF-23AC5D2803FA}">
      <dsp:nvSpPr>
        <dsp:cNvPr id="0" name=""/>
        <dsp:cNvSpPr/>
      </dsp:nvSpPr>
      <dsp:spPr>
        <a:xfrm>
          <a:off x="1213772" y="4114227"/>
          <a:ext cx="6173064" cy="52747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/>
            <a:t>Bases del concurso</a:t>
          </a:r>
        </a:p>
      </dsp:txBody>
      <dsp:txXfrm>
        <a:off x="1239521" y="4139976"/>
        <a:ext cx="6121566" cy="475977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41F1ED-7BDE-4885-A7FF-4D6248B339AC}">
      <dsp:nvSpPr>
        <dsp:cNvPr id="0" name=""/>
        <dsp:cNvSpPr/>
      </dsp:nvSpPr>
      <dsp:spPr>
        <a:xfrm>
          <a:off x="0" y="56981"/>
          <a:ext cx="7500306" cy="4687691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B76F5E-0225-4182-B61B-5B76F0307190}">
      <dsp:nvSpPr>
        <dsp:cNvPr id="0" name=""/>
        <dsp:cNvSpPr/>
      </dsp:nvSpPr>
      <dsp:spPr>
        <a:xfrm>
          <a:off x="350853" y="3972239"/>
          <a:ext cx="172507" cy="172507"/>
        </a:xfrm>
        <a:prstGeom prst="ellipse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CC2B41-06F8-4EA7-8FD0-C834838E88CA}">
      <dsp:nvSpPr>
        <dsp:cNvPr id="0" name=""/>
        <dsp:cNvSpPr/>
      </dsp:nvSpPr>
      <dsp:spPr>
        <a:xfrm>
          <a:off x="527486" y="3901632"/>
          <a:ext cx="1272831" cy="9000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08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/>
            <a:t>Impulso al crecimiento </a:t>
          </a:r>
          <a:r>
            <a:rPr lang="es-EC" sz="2000" kern="1200" dirty="0"/>
            <a:t>económico</a:t>
          </a:r>
          <a:r>
            <a:rPr lang="es-EC" sz="1600" kern="1200" dirty="0"/>
            <a:t> </a:t>
          </a:r>
        </a:p>
      </dsp:txBody>
      <dsp:txXfrm>
        <a:off x="527486" y="3901632"/>
        <a:ext cx="1272831" cy="900022"/>
      </dsp:txXfrm>
    </dsp:sp>
    <dsp:sp modelId="{19230051-6B29-4C05-B6F6-DC3BC4828669}">
      <dsp:nvSpPr>
        <dsp:cNvPr id="0" name=""/>
        <dsp:cNvSpPr/>
      </dsp:nvSpPr>
      <dsp:spPr>
        <a:xfrm>
          <a:off x="1284640" y="2936469"/>
          <a:ext cx="270011" cy="270011"/>
        </a:xfrm>
        <a:prstGeom prst="ellipse">
          <a:avLst/>
        </a:prstGeom>
        <a:solidFill>
          <a:schemeClr val="accent1">
            <a:shade val="50000"/>
            <a:hueOff val="133703"/>
            <a:satOff val="3582"/>
            <a:lumOff val="157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B2E7EF-EF0A-4B8B-89C8-A97A0F7E183F}">
      <dsp:nvSpPr>
        <dsp:cNvPr id="0" name=""/>
        <dsp:cNvSpPr/>
      </dsp:nvSpPr>
      <dsp:spPr>
        <a:xfrm>
          <a:off x="1160259" y="3209450"/>
          <a:ext cx="1591872" cy="1427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3073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/>
            <a:t>Experiencia y tecnología</a:t>
          </a:r>
        </a:p>
      </dsp:txBody>
      <dsp:txXfrm>
        <a:off x="1160259" y="3209450"/>
        <a:ext cx="1591872" cy="1427401"/>
      </dsp:txXfrm>
    </dsp:sp>
    <dsp:sp modelId="{E5952187-FD1A-4664-BC57-AECEB16E89C6}">
      <dsp:nvSpPr>
        <dsp:cNvPr id="0" name=""/>
        <dsp:cNvSpPr/>
      </dsp:nvSpPr>
      <dsp:spPr>
        <a:xfrm>
          <a:off x="2392116" y="2193418"/>
          <a:ext cx="360014" cy="360014"/>
        </a:xfrm>
        <a:prstGeom prst="ellipse">
          <a:avLst/>
        </a:prstGeom>
        <a:solidFill>
          <a:schemeClr val="accent1">
            <a:shade val="50000"/>
            <a:hueOff val="267407"/>
            <a:satOff val="7164"/>
            <a:lumOff val="3156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0A3D5A-4F57-4135-A10B-5D917807EAB0}">
      <dsp:nvSpPr>
        <dsp:cNvPr id="0" name=""/>
        <dsp:cNvSpPr/>
      </dsp:nvSpPr>
      <dsp:spPr>
        <a:xfrm>
          <a:off x="2527160" y="2662048"/>
          <a:ext cx="1447559" cy="18068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764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/>
            <a:t>Ahorro de recursos</a:t>
          </a:r>
        </a:p>
      </dsp:txBody>
      <dsp:txXfrm>
        <a:off x="2527160" y="2662048"/>
        <a:ext cx="1447559" cy="1806859"/>
      </dsp:txXfrm>
    </dsp:sp>
    <dsp:sp modelId="{05BF99E5-BDD5-4018-8BD7-D5BB25FA3A1D}">
      <dsp:nvSpPr>
        <dsp:cNvPr id="0" name=""/>
        <dsp:cNvSpPr/>
      </dsp:nvSpPr>
      <dsp:spPr>
        <a:xfrm>
          <a:off x="3519528" y="1634648"/>
          <a:ext cx="465018" cy="465018"/>
        </a:xfrm>
        <a:prstGeom prst="ellipse">
          <a:avLst/>
        </a:prstGeom>
        <a:solidFill>
          <a:schemeClr val="accent1">
            <a:shade val="50000"/>
            <a:hueOff val="267407"/>
            <a:satOff val="7164"/>
            <a:lumOff val="3156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753351-8EF3-4382-A458-6235D1E9CCB5}">
      <dsp:nvSpPr>
        <dsp:cNvPr id="0" name=""/>
        <dsp:cNvSpPr/>
      </dsp:nvSpPr>
      <dsp:spPr>
        <a:xfrm>
          <a:off x="3500317" y="2187386"/>
          <a:ext cx="1500061" cy="26142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6404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/>
            <a:t>Multiplicación de plazas de trabajo</a:t>
          </a:r>
        </a:p>
      </dsp:txBody>
      <dsp:txXfrm>
        <a:off x="3500317" y="2187386"/>
        <a:ext cx="1500061" cy="2614268"/>
      </dsp:txXfrm>
    </dsp:sp>
    <dsp:sp modelId="{1ACA4DEC-49A9-4A03-9D89-82A7E8F56431}">
      <dsp:nvSpPr>
        <dsp:cNvPr id="0" name=""/>
        <dsp:cNvSpPr/>
      </dsp:nvSpPr>
      <dsp:spPr>
        <a:xfrm>
          <a:off x="4728812" y="1199278"/>
          <a:ext cx="592524" cy="592524"/>
        </a:xfrm>
        <a:prstGeom prst="ellipse">
          <a:avLst/>
        </a:prstGeom>
        <a:solidFill>
          <a:schemeClr val="accent1">
            <a:shade val="50000"/>
            <a:hueOff val="133703"/>
            <a:satOff val="3582"/>
            <a:lumOff val="157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589B2A-A088-4530-B7AC-C6750208974F}">
      <dsp:nvSpPr>
        <dsp:cNvPr id="0" name=""/>
        <dsp:cNvSpPr/>
      </dsp:nvSpPr>
      <dsp:spPr>
        <a:xfrm>
          <a:off x="4850312" y="1736909"/>
          <a:ext cx="1500061" cy="25183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3966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/>
            <a:t>Incremento 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/>
            <a:t>de la 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/>
            <a:t>productividad</a:t>
          </a:r>
        </a:p>
      </dsp:txBody>
      <dsp:txXfrm>
        <a:off x="4850312" y="1736909"/>
        <a:ext cx="1500061" cy="2518326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27DEBC-6F16-4425-92FE-60F82461BE5C}">
      <dsp:nvSpPr>
        <dsp:cNvPr id="0" name=""/>
        <dsp:cNvSpPr/>
      </dsp:nvSpPr>
      <dsp:spPr>
        <a:xfrm>
          <a:off x="-5765576" y="-875843"/>
          <a:ext cx="6812403" cy="6812403"/>
        </a:xfrm>
        <a:prstGeom prst="blockArc">
          <a:avLst>
            <a:gd name="adj1" fmla="val 18900000"/>
            <a:gd name="adj2" fmla="val 2700000"/>
            <a:gd name="adj3" fmla="val 317"/>
          </a:avLst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D452E0-44E6-4596-B696-DFBAC9F2B3E0}">
      <dsp:nvSpPr>
        <dsp:cNvPr id="0" name=""/>
        <dsp:cNvSpPr/>
      </dsp:nvSpPr>
      <dsp:spPr>
        <a:xfrm>
          <a:off x="143890" y="162029"/>
          <a:ext cx="8125915" cy="59598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506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kern="1200" dirty="0">
              <a:solidFill>
                <a:schemeClr val="tx1"/>
              </a:solidFill>
            </a:rPr>
            <a:t>Contar con la comparecencia del Municipio en la AE (titular de bienes)</a:t>
          </a:r>
        </a:p>
      </dsp:txBody>
      <dsp:txXfrm>
        <a:off x="143890" y="162029"/>
        <a:ext cx="8125915" cy="595980"/>
      </dsp:txXfrm>
    </dsp:sp>
    <dsp:sp modelId="{2F572B53-952E-43AD-8038-481F2079DD79}">
      <dsp:nvSpPr>
        <dsp:cNvPr id="0" name=""/>
        <dsp:cNvSpPr/>
      </dsp:nvSpPr>
      <dsp:spPr>
        <a:xfrm>
          <a:off x="-49676" y="133000"/>
          <a:ext cx="715488" cy="6540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6306CC-5C0E-4E7B-9AAE-FC74E27FCBA4}">
      <dsp:nvSpPr>
        <dsp:cNvPr id="0" name=""/>
        <dsp:cNvSpPr/>
      </dsp:nvSpPr>
      <dsp:spPr>
        <a:xfrm>
          <a:off x="874142" y="920341"/>
          <a:ext cx="7081908" cy="459917"/>
        </a:xfrm>
        <a:prstGeom prst="rect">
          <a:avLst/>
        </a:prstGeom>
        <a:solidFill>
          <a:schemeClr val="accent5">
            <a:hueOff val="-1225557"/>
            <a:satOff val="-1705"/>
            <a:lumOff val="-65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506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kern="1200" dirty="0">
              <a:solidFill>
                <a:schemeClr val="tx1"/>
              </a:solidFill>
            </a:rPr>
            <a:t>La EPMMQ  opere el Sistema junto con su aliado estratégico </a:t>
          </a:r>
        </a:p>
      </dsp:txBody>
      <dsp:txXfrm>
        <a:off x="874142" y="920341"/>
        <a:ext cx="7081908" cy="459917"/>
      </dsp:txXfrm>
    </dsp:sp>
    <dsp:sp modelId="{ECE67C37-9032-49F1-AA6E-FAC879F7EDF0}">
      <dsp:nvSpPr>
        <dsp:cNvPr id="0" name=""/>
        <dsp:cNvSpPr/>
      </dsp:nvSpPr>
      <dsp:spPr>
        <a:xfrm>
          <a:off x="437116" y="862852"/>
          <a:ext cx="574897" cy="57489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225557"/>
              <a:satOff val="-1705"/>
              <a:lumOff val="-65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6CC524-3ACA-40EA-9861-C56F3D100119}">
      <dsp:nvSpPr>
        <dsp:cNvPr id="0" name=""/>
        <dsp:cNvSpPr/>
      </dsp:nvSpPr>
      <dsp:spPr>
        <a:xfrm>
          <a:off x="1093428" y="1610117"/>
          <a:ext cx="6871575" cy="459917"/>
        </a:xfrm>
        <a:prstGeom prst="rect">
          <a:avLst/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506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kern="1200" dirty="0">
              <a:solidFill>
                <a:schemeClr val="tx1"/>
              </a:solidFill>
            </a:rPr>
            <a:t>La EPMMQ no requiere porcentaje mayoritario</a:t>
          </a:r>
        </a:p>
      </dsp:txBody>
      <dsp:txXfrm>
        <a:off x="1093428" y="1610117"/>
        <a:ext cx="6871575" cy="459917"/>
      </dsp:txXfrm>
    </dsp:sp>
    <dsp:sp modelId="{37B05DA0-E45D-44B8-B92D-FF09F93B2663}">
      <dsp:nvSpPr>
        <dsp:cNvPr id="0" name=""/>
        <dsp:cNvSpPr/>
      </dsp:nvSpPr>
      <dsp:spPr>
        <a:xfrm>
          <a:off x="665354" y="1552627"/>
          <a:ext cx="574897" cy="57489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2451115"/>
              <a:satOff val="-3409"/>
              <a:lumOff val="-130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DE57E3-CBDD-42C7-B41B-9A1212F74DE3}">
      <dsp:nvSpPr>
        <dsp:cNvPr id="0" name=""/>
        <dsp:cNvSpPr/>
      </dsp:nvSpPr>
      <dsp:spPr>
        <a:xfrm>
          <a:off x="908752" y="2300399"/>
          <a:ext cx="7313801" cy="459917"/>
        </a:xfrm>
        <a:prstGeom prst="rect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506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kern="1200" dirty="0">
              <a:solidFill>
                <a:schemeClr val="tx1"/>
              </a:solidFill>
            </a:rPr>
            <a:t>Aprobación del modelo asociativo de AE por el Directorio</a:t>
          </a:r>
        </a:p>
      </dsp:txBody>
      <dsp:txXfrm>
        <a:off x="908752" y="2300399"/>
        <a:ext cx="7313801" cy="459917"/>
      </dsp:txXfrm>
    </dsp:sp>
    <dsp:sp modelId="{BFF0F66A-C52C-47E0-9321-6775C28F5970}">
      <dsp:nvSpPr>
        <dsp:cNvPr id="0" name=""/>
        <dsp:cNvSpPr/>
      </dsp:nvSpPr>
      <dsp:spPr>
        <a:xfrm>
          <a:off x="738229" y="2242909"/>
          <a:ext cx="574897" cy="57489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3676672"/>
              <a:satOff val="-5114"/>
              <a:lumOff val="-1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28667C-8C54-4429-9E0F-9EAE7FBF59BA}">
      <dsp:nvSpPr>
        <dsp:cNvPr id="0" name=""/>
        <dsp:cNvSpPr/>
      </dsp:nvSpPr>
      <dsp:spPr>
        <a:xfrm>
          <a:off x="952803" y="2990681"/>
          <a:ext cx="7152824" cy="459917"/>
        </a:xfrm>
        <a:prstGeom prst="rect">
          <a:avLst/>
        </a:prstGeom>
        <a:solidFill>
          <a:schemeClr val="accent5">
            <a:hueOff val="-4902230"/>
            <a:satOff val="-6819"/>
            <a:lumOff val="-261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506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kern="1200" dirty="0">
              <a:solidFill>
                <a:schemeClr val="tx1"/>
              </a:solidFill>
            </a:rPr>
            <a:t>Para AE con EP internacionales contar con un MOU</a:t>
          </a:r>
        </a:p>
      </dsp:txBody>
      <dsp:txXfrm>
        <a:off x="952803" y="2990681"/>
        <a:ext cx="7152824" cy="459917"/>
      </dsp:txXfrm>
    </dsp:sp>
    <dsp:sp modelId="{F80C39A8-5D07-4E16-8C31-F76FF4DB1586}">
      <dsp:nvSpPr>
        <dsp:cNvPr id="0" name=""/>
        <dsp:cNvSpPr/>
      </dsp:nvSpPr>
      <dsp:spPr>
        <a:xfrm>
          <a:off x="665354" y="2933191"/>
          <a:ext cx="574897" cy="57489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4902230"/>
              <a:satOff val="-6819"/>
              <a:lumOff val="-261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FD80C5-C1C4-407D-AD7F-56EAE892BA3E}">
      <dsp:nvSpPr>
        <dsp:cNvPr id="0" name=""/>
        <dsp:cNvSpPr/>
      </dsp:nvSpPr>
      <dsp:spPr>
        <a:xfrm>
          <a:off x="724565" y="3680457"/>
          <a:ext cx="7381063" cy="459917"/>
        </a:xfrm>
        <a:prstGeom prst="rect">
          <a:avLst/>
        </a:prstGeom>
        <a:solidFill>
          <a:schemeClr val="accent5">
            <a:hueOff val="-6127787"/>
            <a:satOff val="-8523"/>
            <a:lumOff val="-326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506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kern="1200" dirty="0">
              <a:solidFill>
                <a:schemeClr val="tx1"/>
              </a:solidFill>
            </a:rPr>
            <a:t>No implica pérdida de la identidad de la EPMMQ</a:t>
          </a:r>
        </a:p>
      </dsp:txBody>
      <dsp:txXfrm>
        <a:off x="724565" y="3680457"/>
        <a:ext cx="7381063" cy="459917"/>
      </dsp:txXfrm>
    </dsp:sp>
    <dsp:sp modelId="{47740C6E-16D1-428E-BE86-E661735F2052}">
      <dsp:nvSpPr>
        <dsp:cNvPr id="0" name=""/>
        <dsp:cNvSpPr/>
      </dsp:nvSpPr>
      <dsp:spPr>
        <a:xfrm>
          <a:off x="437116" y="3622967"/>
          <a:ext cx="574897" cy="57489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127787"/>
              <a:satOff val="-8523"/>
              <a:lumOff val="-326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EBBD20-269F-4DBE-8279-2AB551D744C2}">
      <dsp:nvSpPr>
        <dsp:cNvPr id="0" name=""/>
        <dsp:cNvSpPr/>
      </dsp:nvSpPr>
      <dsp:spPr>
        <a:xfrm>
          <a:off x="308068" y="4370738"/>
          <a:ext cx="7797560" cy="459917"/>
        </a:xfrm>
        <a:prstGeom prst="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506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kern="1200" dirty="0">
              <a:solidFill>
                <a:schemeClr val="tx1"/>
              </a:solidFill>
            </a:rPr>
            <a:t>Se regula por directrices del Directorio y el Contrato de AE</a:t>
          </a:r>
        </a:p>
      </dsp:txBody>
      <dsp:txXfrm>
        <a:off x="308068" y="4370738"/>
        <a:ext cx="7797560" cy="459917"/>
      </dsp:txXfrm>
    </dsp:sp>
    <dsp:sp modelId="{34E9394B-0DF2-41B0-93FE-5E0899061637}">
      <dsp:nvSpPr>
        <dsp:cNvPr id="0" name=""/>
        <dsp:cNvSpPr/>
      </dsp:nvSpPr>
      <dsp:spPr>
        <a:xfrm>
          <a:off x="20619" y="4252884"/>
          <a:ext cx="574897" cy="69562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BB8C1C-8887-4EF6-89C9-97BDF4148FFD}">
      <dsp:nvSpPr>
        <dsp:cNvPr id="0" name=""/>
        <dsp:cNvSpPr/>
      </dsp:nvSpPr>
      <dsp:spPr>
        <a:xfrm>
          <a:off x="0" y="1305401"/>
          <a:ext cx="10515600" cy="1740535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6EDD64-07B1-4022-BC8E-941E6CB3B36E}">
      <dsp:nvSpPr>
        <dsp:cNvPr id="0" name=""/>
        <dsp:cNvSpPr/>
      </dsp:nvSpPr>
      <dsp:spPr>
        <a:xfrm>
          <a:off x="0" y="0"/>
          <a:ext cx="9464040" cy="17405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0" tIns="568960" rIns="568960" bIns="568960" numCol="1" spcCol="1270" anchor="b" anchorCtr="0">
          <a:noAutofit/>
        </a:bodyPr>
        <a:lstStyle/>
        <a:p>
          <a:pPr marL="0" lvl="0" indent="0" algn="ctr" defTabSz="3556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0" kern="1200" dirty="0"/>
            <a:t>CONCLUSIONES</a:t>
          </a:r>
          <a:endParaRPr lang="es-EC" sz="8000" kern="1200" dirty="0"/>
        </a:p>
      </dsp:txBody>
      <dsp:txXfrm>
        <a:off x="0" y="0"/>
        <a:ext cx="9464040" cy="1740535"/>
      </dsp:txXfrm>
    </dsp:sp>
    <dsp:sp modelId="{66E76577-8679-431D-93C6-385CBA443BA7}">
      <dsp:nvSpPr>
        <dsp:cNvPr id="0" name=""/>
        <dsp:cNvSpPr/>
      </dsp:nvSpPr>
      <dsp:spPr>
        <a:xfrm>
          <a:off x="8312779" y="1958102"/>
          <a:ext cx="435133" cy="43513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BB8C1C-8887-4EF6-89C9-97BDF4148FFD}">
      <dsp:nvSpPr>
        <dsp:cNvPr id="0" name=""/>
        <dsp:cNvSpPr/>
      </dsp:nvSpPr>
      <dsp:spPr>
        <a:xfrm>
          <a:off x="0" y="1305401"/>
          <a:ext cx="10515600" cy="1740535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6EDD64-07B1-4022-BC8E-941E6CB3B36E}">
      <dsp:nvSpPr>
        <dsp:cNvPr id="0" name=""/>
        <dsp:cNvSpPr/>
      </dsp:nvSpPr>
      <dsp:spPr>
        <a:xfrm>
          <a:off x="0" y="0"/>
          <a:ext cx="9464040" cy="17405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9392" tIns="469392" rIns="469392" bIns="469392" numCol="1" spcCol="1270" anchor="b" anchorCtr="0">
          <a:noAutofit/>
        </a:bodyPr>
        <a:lstStyle/>
        <a:p>
          <a:pPr marL="0" lvl="0" indent="0" algn="ctr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6600" kern="1200" dirty="0"/>
            <a:t>OPERACIÓN Y SERVICIOS</a:t>
          </a:r>
          <a:endParaRPr lang="es-EC" sz="6600" kern="1200" dirty="0"/>
        </a:p>
      </dsp:txBody>
      <dsp:txXfrm>
        <a:off x="0" y="0"/>
        <a:ext cx="9464040" cy="1740535"/>
      </dsp:txXfrm>
    </dsp:sp>
    <dsp:sp modelId="{66E76577-8679-431D-93C6-385CBA443BA7}">
      <dsp:nvSpPr>
        <dsp:cNvPr id="0" name=""/>
        <dsp:cNvSpPr/>
      </dsp:nvSpPr>
      <dsp:spPr>
        <a:xfrm>
          <a:off x="1110027" y="1958102"/>
          <a:ext cx="435133" cy="43513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BB8C1C-8887-4EF6-89C9-97BDF4148FFD}">
      <dsp:nvSpPr>
        <dsp:cNvPr id="0" name=""/>
        <dsp:cNvSpPr/>
      </dsp:nvSpPr>
      <dsp:spPr>
        <a:xfrm>
          <a:off x="0" y="1305401"/>
          <a:ext cx="10515600" cy="1740535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6EDD64-07B1-4022-BC8E-941E6CB3B36E}">
      <dsp:nvSpPr>
        <dsp:cNvPr id="0" name=""/>
        <dsp:cNvSpPr/>
      </dsp:nvSpPr>
      <dsp:spPr>
        <a:xfrm>
          <a:off x="0" y="0"/>
          <a:ext cx="9464040" cy="17405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0" tIns="568960" rIns="568960" bIns="568960" numCol="1" spcCol="1270" anchor="b" anchorCtr="0">
          <a:noAutofit/>
        </a:bodyPr>
        <a:lstStyle/>
        <a:p>
          <a:pPr marL="0" lvl="0" indent="0" algn="ctr" defTabSz="3556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0" kern="1200" dirty="0"/>
            <a:t>SUPERVISIÓN</a:t>
          </a:r>
          <a:endParaRPr lang="es-EC" sz="8000" kern="1200" dirty="0"/>
        </a:p>
      </dsp:txBody>
      <dsp:txXfrm>
        <a:off x="0" y="0"/>
        <a:ext cx="9464040" cy="1740535"/>
      </dsp:txXfrm>
    </dsp:sp>
    <dsp:sp modelId="{66E76577-8679-431D-93C6-385CBA443BA7}">
      <dsp:nvSpPr>
        <dsp:cNvPr id="0" name=""/>
        <dsp:cNvSpPr/>
      </dsp:nvSpPr>
      <dsp:spPr>
        <a:xfrm>
          <a:off x="3318683" y="1958102"/>
          <a:ext cx="435133" cy="43513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3156B0-E4D5-4A27-AC03-AF4F32C97BE4}">
      <dsp:nvSpPr>
        <dsp:cNvPr id="0" name=""/>
        <dsp:cNvSpPr/>
      </dsp:nvSpPr>
      <dsp:spPr>
        <a:xfrm>
          <a:off x="0" y="80228"/>
          <a:ext cx="10325765" cy="623610"/>
        </a:xfrm>
        <a:prstGeom prst="roundRect">
          <a:avLst/>
        </a:prstGeom>
        <a:solidFill>
          <a:schemeClr val="accent1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US" sz="2600" kern="1200" dirty="0"/>
            <a:t>KPI</a:t>
          </a:r>
          <a:endParaRPr lang="es-EC" sz="2600" kern="1200" dirty="0"/>
        </a:p>
      </dsp:txBody>
      <dsp:txXfrm>
        <a:off x="30442" y="110670"/>
        <a:ext cx="10264881" cy="562726"/>
      </dsp:txXfrm>
    </dsp:sp>
    <dsp:sp modelId="{2ABCD360-78CF-4445-870E-3BFFF0AD94B9}">
      <dsp:nvSpPr>
        <dsp:cNvPr id="0" name=""/>
        <dsp:cNvSpPr/>
      </dsp:nvSpPr>
      <dsp:spPr>
        <a:xfrm>
          <a:off x="0" y="703838"/>
          <a:ext cx="10325765" cy="430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7843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US" sz="2000" kern="1200" dirty="0"/>
            <a:t>Establecimiento de Indicadores de Calidad Medibles</a:t>
          </a:r>
          <a:endParaRPr lang="es-EC" sz="2000" kern="1200" dirty="0"/>
        </a:p>
      </dsp:txBody>
      <dsp:txXfrm>
        <a:off x="0" y="703838"/>
        <a:ext cx="10325765" cy="430560"/>
      </dsp:txXfrm>
    </dsp:sp>
    <dsp:sp modelId="{2AFE5771-F5F4-4196-AD63-FCC2C855223D}">
      <dsp:nvSpPr>
        <dsp:cNvPr id="0" name=""/>
        <dsp:cNvSpPr/>
      </dsp:nvSpPr>
      <dsp:spPr>
        <a:xfrm>
          <a:off x="0" y="1134398"/>
          <a:ext cx="10325765" cy="623610"/>
        </a:xfrm>
        <a:prstGeom prst="roundRect">
          <a:avLst/>
        </a:prstGeom>
        <a:solidFill>
          <a:schemeClr val="accent1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US" sz="2600" kern="1200" dirty="0"/>
            <a:t>Control</a:t>
          </a:r>
          <a:endParaRPr lang="es-EC" sz="2600" kern="1200" dirty="0"/>
        </a:p>
      </dsp:txBody>
      <dsp:txXfrm>
        <a:off x="30442" y="1164840"/>
        <a:ext cx="10264881" cy="562726"/>
      </dsp:txXfrm>
    </dsp:sp>
    <dsp:sp modelId="{99969CA3-4493-4983-B2AF-2339740FF171}">
      <dsp:nvSpPr>
        <dsp:cNvPr id="0" name=""/>
        <dsp:cNvSpPr/>
      </dsp:nvSpPr>
      <dsp:spPr>
        <a:xfrm>
          <a:off x="0" y="1758008"/>
          <a:ext cx="10325765" cy="6996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7843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US" sz="2000" kern="1200" dirty="0"/>
            <a:t>Control del Nivel de Servicio del Transporte Público</a:t>
          </a:r>
          <a:endParaRPr lang="es-EC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US" sz="2000" kern="1200" dirty="0"/>
            <a:t>Establece Sanciones por incumplimientos</a:t>
          </a:r>
          <a:endParaRPr lang="es-EC" sz="2000" kern="1200" dirty="0"/>
        </a:p>
      </dsp:txBody>
      <dsp:txXfrm>
        <a:off x="0" y="1758008"/>
        <a:ext cx="10325765" cy="699660"/>
      </dsp:txXfrm>
    </dsp:sp>
    <dsp:sp modelId="{68F0714D-6658-4B62-8F0C-D0FEED8233C3}">
      <dsp:nvSpPr>
        <dsp:cNvPr id="0" name=""/>
        <dsp:cNvSpPr/>
      </dsp:nvSpPr>
      <dsp:spPr>
        <a:xfrm>
          <a:off x="0" y="2457668"/>
          <a:ext cx="10325765" cy="623610"/>
        </a:xfrm>
        <a:prstGeom prst="roundRect">
          <a:avLst/>
        </a:prstGeom>
        <a:solidFill>
          <a:schemeClr val="accent1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US" sz="2600" kern="1200" dirty="0"/>
            <a:t>Mejora Del Servicio</a:t>
          </a:r>
          <a:endParaRPr lang="es-EC" sz="2600" kern="1200" dirty="0"/>
        </a:p>
      </dsp:txBody>
      <dsp:txXfrm>
        <a:off x="30442" y="2488110"/>
        <a:ext cx="10264881" cy="562726"/>
      </dsp:txXfrm>
    </dsp:sp>
    <dsp:sp modelId="{6CEFF580-BF8D-449B-BE3A-AF6BB24AF31B}">
      <dsp:nvSpPr>
        <dsp:cNvPr id="0" name=""/>
        <dsp:cNvSpPr/>
      </dsp:nvSpPr>
      <dsp:spPr>
        <a:xfrm>
          <a:off x="0" y="3081278"/>
          <a:ext cx="10325765" cy="430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7843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US" sz="2000" kern="1200" dirty="0"/>
            <a:t>Mejora el Servicio de Transporte Público</a:t>
          </a:r>
          <a:endParaRPr lang="es-EC" sz="2000" kern="1200" dirty="0"/>
        </a:p>
      </dsp:txBody>
      <dsp:txXfrm>
        <a:off x="0" y="3081278"/>
        <a:ext cx="10325765" cy="430560"/>
      </dsp:txXfrm>
    </dsp:sp>
    <dsp:sp modelId="{84A507B1-AAC1-4092-B335-9AD79583172F}">
      <dsp:nvSpPr>
        <dsp:cNvPr id="0" name=""/>
        <dsp:cNvSpPr/>
      </dsp:nvSpPr>
      <dsp:spPr>
        <a:xfrm>
          <a:off x="0" y="3511838"/>
          <a:ext cx="10325765" cy="623610"/>
        </a:xfrm>
        <a:prstGeom prst="roundRect">
          <a:avLst/>
        </a:prstGeom>
        <a:solidFill>
          <a:schemeClr val="accent1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US" sz="2600" kern="1200" dirty="0"/>
            <a:t>Incentivos</a:t>
          </a:r>
          <a:endParaRPr lang="es-EC" sz="2600" kern="1200" dirty="0"/>
        </a:p>
      </dsp:txBody>
      <dsp:txXfrm>
        <a:off x="30442" y="3542280"/>
        <a:ext cx="10264881" cy="562726"/>
      </dsp:txXfrm>
    </dsp:sp>
    <dsp:sp modelId="{27EAB464-5B4E-4EDF-B5CB-FEFDA4B89C8D}">
      <dsp:nvSpPr>
        <dsp:cNvPr id="0" name=""/>
        <dsp:cNvSpPr/>
      </dsp:nvSpPr>
      <dsp:spPr>
        <a:xfrm>
          <a:off x="0" y="4135448"/>
          <a:ext cx="10325765" cy="430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7843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US" sz="2000" kern="1200" dirty="0"/>
            <a:t>Es atractivo para los usuarios</a:t>
          </a:r>
          <a:endParaRPr lang="es-EC" sz="2000" kern="1200" dirty="0"/>
        </a:p>
      </dsp:txBody>
      <dsp:txXfrm>
        <a:off x="0" y="4135448"/>
        <a:ext cx="10325765" cy="43056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BB8C1C-8887-4EF6-89C9-97BDF4148FFD}">
      <dsp:nvSpPr>
        <dsp:cNvPr id="0" name=""/>
        <dsp:cNvSpPr/>
      </dsp:nvSpPr>
      <dsp:spPr>
        <a:xfrm>
          <a:off x="0" y="1305401"/>
          <a:ext cx="10515600" cy="1740535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6EDD64-07B1-4022-BC8E-941E6CB3B36E}">
      <dsp:nvSpPr>
        <dsp:cNvPr id="0" name=""/>
        <dsp:cNvSpPr/>
      </dsp:nvSpPr>
      <dsp:spPr>
        <a:xfrm>
          <a:off x="0" y="0"/>
          <a:ext cx="9464040" cy="17405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6720" tIns="426720" rIns="426720" bIns="426720" numCol="1" spcCol="1270" anchor="b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6000" kern="1200" dirty="0"/>
            <a:t>ESTRUCTURA FINANCIERA</a:t>
          </a:r>
          <a:endParaRPr lang="es-EC" sz="6000" kern="1200" dirty="0"/>
        </a:p>
      </dsp:txBody>
      <dsp:txXfrm>
        <a:off x="0" y="0"/>
        <a:ext cx="9464040" cy="1740535"/>
      </dsp:txXfrm>
    </dsp:sp>
    <dsp:sp modelId="{66E76577-8679-431D-93C6-385CBA443BA7}">
      <dsp:nvSpPr>
        <dsp:cNvPr id="0" name=""/>
        <dsp:cNvSpPr/>
      </dsp:nvSpPr>
      <dsp:spPr>
        <a:xfrm>
          <a:off x="4514453" y="1958102"/>
          <a:ext cx="435133" cy="43513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8C5AD0-A212-4C48-B82E-30E267937E9F}">
      <dsp:nvSpPr>
        <dsp:cNvPr id="0" name=""/>
        <dsp:cNvSpPr/>
      </dsp:nvSpPr>
      <dsp:spPr>
        <a:xfrm rot="5400000">
          <a:off x="2118936" y="88903"/>
          <a:ext cx="1351668" cy="1175951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kern="1200" dirty="0"/>
            <a:t>COSTO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kern="1200" dirty="0"/>
            <a:t>FIJO</a:t>
          </a:r>
        </a:p>
      </dsp:txBody>
      <dsp:txXfrm rot="-5400000">
        <a:off x="2390046" y="211680"/>
        <a:ext cx="809447" cy="930398"/>
      </dsp:txXfrm>
    </dsp:sp>
    <dsp:sp modelId="{18EA59DE-27B0-48C0-B579-20092DDCDFA0}">
      <dsp:nvSpPr>
        <dsp:cNvPr id="0" name=""/>
        <dsp:cNvSpPr/>
      </dsp:nvSpPr>
      <dsp:spPr>
        <a:xfrm>
          <a:off x="3418430" y="271378"/>
          <a:ext cx="1508461" cy="8110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075EB2-DE3F-4DDF-AE74-73E47807BE0E}">
      <dsp:nvSpPr>
        <dsp:cNvPr id="0" name=""/>
        <dsp:cNvSpPr/>
      </dsp:nvSpPr>
      <dsp:spPr>
        <a:xfrm rot="5400000">
          <a:off x="848908" y="88903"/>
          <a:ext cx="1351668" cy="1175951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kern="1200" dirty="0"/>
            <a:t>COSTO FINANCIERO</a:t>
          </a:r>
        </a:p>
      </dsp:txBody>
      <dsp:txXfrm rot="-5400000">
        <a:off x="1120018" y="211680"/>
        <a:ext cx="809447" cy="930398"/>
      </dsp:txXfrm>
    </dsp:sp>
    <dsp:sp modelId="{A03BB6F2-E179-4DC7-A101-9BE7512AAB3A}">
      <dsp:nvSpPr>
        <dsp:cNvPr id="0" name=""/>
        <dsp:cNvSpPr/>
      </dsp:nvSpPr>
      <dsp:spPr>
        <a:xfrm rot="5400000">
          <a:off x="1481489" y="1236199"/>
          <a:ext cx="1351668" cy="1175951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kern="1200" dirty="0"/>
            <a:t>COSTO DE CAPITAL</a:t>
          </a:r>
        </a:p>
      </dsp:txBody>
      <dsp:txXfrm rot="-5400000">
        <a:off x="1752599" y="1358976"/>
        <a:ext cx="809447" cy="930398"/>
      </dsp:txXfrm>
    </dsp:sp>
    <dsp:sp modelId="{2D511F88-30C1-47EB-AD54-F2CA994974AD}">
      <dsp:nvSpPr>
        <dsp:cNvPr id="0" name=""/>
        <dsp:cNvSpPr/>
      </dsp:nvSpPr>
      <dsp:spPr>
        <a:xfrm>
          <a:off x="60885" y="1418674"/>
          <a:ext cx="1459801" cy="8110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ECC276-5EF3-4CA6-AC64-7142C1B3FBF1}">
      <dsp:nvSpPr>
        <dsp:cNvPr id="0" name=""/>
        <dsp:cNvSpPr/>
      </dsp:nvSpPr>
      <dsp:spPr>
        <a:xfrm rot="5400000">
          <a:off x="2751516" y="1236199"/>
          <a:ext cx="1351668" cy="1175951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kern="1200" dirty="0"/>
            <a:t>COSTO DE CALIDAD</a:t>
          </a:r>
        </a:p>
      </dsp:txBody>
      <dsp:txXfrm rot="-5400000">
        <a:off x="3022626" y="1358976"/>
        <a:ext cx="809447" cy="930398"/>
      </dsp:txXfrm>
    </dsp:sp>
    <dsp:sp modelId="{1471E39C-37FF-40C0-8BCD-25A8BB887F8C}">
      <dsp:nvSpPr>
        <dsp:cNvPr id="0" name=""/>
        <dsp:cNvSpPr/>
      </dsp:nvSpPr>
      <dsp:spPr>
        <a:xfrm rot="5400000">
          <a:off x="2118936" y="2383495"/>
          <a:ext cx="1351668" cy="1175951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kern="1200" dirty="0"/>
            <a:t>COSTO OPERACIONAL</a:t>
          </a:r>
        </a:p>
      </dsp:txBody>
      <dsp:txXfrm rot="-5400000">
        <a:off x="2390046" y="2506272"/>
        <a:ext cx="809447" cy="930398"/>
      </dsp:txXfrm>
    </dsp:sp>
    <dsp:sp modelId="{A8ADEEC4-F138-4BFC-96B5-39837AF08168}">
      <dsp:nvSpPr>
        <dsp:cNvPr id="0" name=""/>
        <dsp:cNvSpPr/>
      </dsp:nvSpPr>
      <dsp:spPr>
        <a:xfrm>
          <a:off x="3418430" y="2565971"/>
          <a:ext cx="1508461" cy="8110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95CB09-5594-47E8-8FD9-C8DADB9BC187}">
      <dsp:nvSpPr>
        <dsp:cNvPr id="0" name=""/>
        <dsp:cNvSpPr/>
      </dsp:nvSpPr>
      <dsp:spPr>
        <a:xfrm rot="5400000">
          <a:off x="848908" y="2383495"/>
          <a:ext cx="1351668" cy="1175951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400" kern="1200"/>
        </a:p>
      </dsp:txBody>
      <dsp:txXfrm rot="-5400000">
        <a:off x="1120018" y="2506272"/>
        <a:ext cx="809447" cy="93039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4051A4-BCA5-4283-8C60-B980A4AA54C7}">
      <dsp:nvSpPr>
        <dsp:cNvPr id="0" name=""/>
        <dsp:cNvSpPr/>
      </dsp:nvSpPr>
      <dsp:spPr>
        <a:xfrm rot="16200000">
          <a:off x="1552" y="-2258"/>
          <a:ext cx="1321040" cy="1325558"/>
        </a:xfrm>
        <a:prstGeom prst="upArrow">
          <a:avLst>
            <a:gd name="adj1" fmla="val 50000"/>
            <a:gd name="adj2" fmla="val 35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200" kern="1200" dirty="0"/>
            <a:t>TARIFA USUARIO</a:t>
          </a:r>
        </a:p>
      </dsp:txBody>
      <dsp:txXfrm rot="5400000">
        <a:off x="230475" y="330261"/>
        <a:ext cx="1094376" cy="660520"/>
      </dsp:txXfrm>
    </dsp:sp>
    <dsp:sp modelId="{C8094A41-B141-4085-B5A7-5A20AD353410}">
      <dsp:nvSpPr>
        <dsp:cNvPr id="0" name=""/>
        <dsp:cNvSpPr/>
      </dsp:nvSpPr>
      <dsp:spPr>
        <a:xfrm rot="5400000">
          <a:off x="4604004" y="2"/>
          <a:ext cx="1321040" cy="1325558"/>
        </a:xfrm>
        <a:prstGeom prst="upArrow">
          <a:avLst>
            <a:gd name="adj1" fmla="val 50000"/>
            <a:gd name="adj2" fmla="val 35000"/>
          </a:avLst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200" kern="1200" dirty="0"/>
            <a:t>FONDO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200" kern="1200" dirty="0"/>
            <a:t>METROPOLITANO   </a:t>
          </a:r>
        </a:p>
      </dsp:txBody>
      <dsp:txXfrm rot="-5400000">
        <a:off x="4601745" y="332521"/>
        <a:ext cx="1094376" cy="66052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7607A9-B533-4545-973A-FB98644ACB01}">
      <dsp:nvSpPr>
        <dsp:cNvPr id="0" name=""/>
        <dsp:cNvSpPr/>
      </dsp:nvSpPr>
      <dsp:spPr>
        <a:xfrm>
          <a:off x="677483" y="413550"/>
          <a:ext cx="2475791" cy="859809"/>
        </a:xfrm>
        <a:prstGeom prst="ellipse">
          <a:avLst/>
        </a:prstGeom>
        <a:solidFill>
          <a:schemeClr val="accent4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72AF96-D5AB-4EED-B200-B6B09C5A7D68}">
      <dsp:nvSpPr>
        <dsp:cNvPr id="0" name=""/>
        <dsp:cNvSpPr/>
      </dsp:nvSpPr>
      <dsp:spPr>
        <a:xfrm>
          <a:off x="1679315" y="2518932"/>
          <a:ext cx="479804" cy="307074"/>
        </a:xfrm>
        <a:prstGeom prst="down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52F0A1-EDBA-4282-B520-9AD511155070}">
      <dsp:nvSpPr>
        <dsp:cNvPr id="0" name=""/>
        <dsp:cNvSpPr/>
      </dsp:nvSpPr>
      <dsp:spPr>
        <a:xfrm>
          <a:off x="767687" y="2764592"/>
          <a:ext cx="2303061" cy="5757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kern="1200" dirty="0"/>
            <a:t>FIDEICOMISO</a:t>
          </a:r>
        </a:p>
      </dsp:txBody>
      <dsp:txXfrm>
        <a:off x="767687" y="2764592"/>
        <a:ext cx="2303061" cy="575765"/>
      </dsp:txXfrm>
    </dsp:sp>
    <dsp:sp modelId="{40FE0023-02E7-4C10-BAB6-69F287FA9169}">
      <dsp:nvSpPr>
        <dsp:cNvPr id="0" name=""/>
        <dsp:cNvSpPr/>
      </dsp:nvSpPr>
      <dsp:spPr>
        <a:xfrm>
          <a:off x="1577597" y="1339764"/>
          <a:ext cx="863648" cy="863648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200" kern="1200" dirty="0"/>
            <a:t>Multas - Servicios</a:t>
          </a:r>
        </a:p>
      </dsp:txBody>
      <dsp:txXfrm>
        <a:off x="1704075" y="1466242"/>
        <a:ext cx="610692" cy="610692"/>
      </dsp:txXfrm>
    </dsp:sp>
    <dsp:sp modelId="{181D914B-788B-4B08-90C5-E7DDFFD752BA}">
      <dsp:nvSpPr>
        <dsp:cNvPr id="0" name=""/>
        <dsp:cNvSpPr/>
      </dsp:nvSpPr>
      <dsp:spPr>
        <a:xfrm>
          <a:off x="959608" y="691836"/>
          <a:ext cx="863648" cy="863648"/>
        </a:xfrm>
        <a:prstGeom prst="ellipse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000" kern="1200" dirty="0"/>
            <a:t>Matriculación</a:t>
          </a:r>
        </a:p>
      </dsp:txBody>
      <dsp:txXfrm>
        <a:off x="1086086" y="818314"/>
        <a:ext cx="610692" cy="610692"/>
      </dsp:txXfrm>
    </dsp:sp>
    <dsp:sp modelId="{93A676B4-A216-4764-9A88-3D7B6E76B87F}">
      <dsp:nvSpPr>
        <dsp:cNvPr id="0" name=""/>
        <dsp:cNvSpPr/>
      </dsp:nvSpPr>
      <dsp:spPr>
        <a:xfrm>
          <a:off x="1842449" y="483025"/>
          <a:ext cx="863648" cy="863648"/>
        </a:xfrm>
        <a:prstGeom prst="ellipse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000" kern="1200" dirty="0"/>
            <a:t>Peajes – RTV</a:t>
          </a:r>
        </a:p>
      </dsp:txBody>
      <dsp:txXfrm>
        <a:off x="1968927" y="609503"/>
        <a:ext cx="610692" cy="610692"/>
      </dsp:txXfrm>
    </dsp:sp>
    <dsp:sp modelId="{881ACE20-3DC3-40E7-A211-53B77A9265D2}">
      <dsp:nvSpPr>
        <dsp:cNvPr id="0" name=""/>
        <dsp:cNvSpPr/>
      </dsp:nvSpPr>
      <dsp:spPr>
        <a:xfrm>
          <a:off x="575765" y="307993"/>
          <a:ext cx="2686905" cy="2149524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E674D7-6415-4B01-B662-C51252306955}">
      <dsp:nvSpPr>
        <dsp:cNvPr id="0" name=""/>
        <dsp:cNvSpPr/>
      </dsp:nvSpPr>
      <dsp:spPr>
        <a:xfrm>
          <a:off x="704577" y="0"/>
          <a:ext cx="7985215" cy="3811133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655794-A125-4BBB-B4D6-53B45E412CE0}">
      <dsp:nvSpPr>
        <dsp:cNvPr id="0" name=""/>
        <dsp:cNvSpPr/>
      </dsp:nvSpPr>
      <dsp:spPr>
        <a:xfrm>
          <a:off x="0" y="1143339"/>
          <a:ext cx="9394371" cy="15244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3700" kern="1200"/>
            <a:t>MODELO ASOCIATIVO PARA IMPLEMENTACIÓN PRIMERA LÍNEA METRO DE QUITO</a:t>
          </a:r>
        </a:p>
      </dsp:txBody>
      <dsp:txXfrm>
        <a:off x="74418" y="1217757"/>
        <a:ext cx="9245535" cy="13756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 dirty="0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908273-CD33-4FA3-9075-C5873E118FDC}" type="datetimeFigureOut">
              <a:rPr lang="es-EC" smtClean="0"/>
              <a:t>27/7/2020</a:t>
            </a:fld>
            <a:endParaRPr lang="es-EC" dirty="0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 dirty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C6522A-0E26-4058-A293-CDDC57FC85CC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705512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9CD196-2C78-ED40-865E-6A91DF8F8DB6}" type="slidenum">
              <a:rPr lang="es-ES_tradnl" smtClean="0"/>
              <a:t>13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886805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9CD196-2C78-ED40-865E-6A91DF8F8DB6}" type="slidenum">
              <a:rPr lang="es-ES_tradnl" smtClean="0"/>
              <a:t>69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191684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9CD196-2C78-ED40-865E-6A91DF8F8DB6}" type="slidenum">
              <a:rPr lang="es-ES_tradnl" smtClean="0"/>
              <a:t>70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948968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9CD196-2C78-ED40-865E-6A91DF8F8DB6}" type="slidenum">
              <a:rPr lang="es-ES_tradnl" smtClean="0"/>
              <a:t>71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881042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9CD196-2C78-ED40-865E-6A91DF8F8DB6}" type="slidenum">
              <a:rPr lang="es-ES_tradnl" smtClean="0"/>
              <a:t>72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867018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9CD196-2C78-ED40-865E-6A91DF8F8DB6}" type="slidenum">
              <a:rPr lang="es-ES_tradnl" smtClean="0"/>
              <a:t>73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848393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9CD196-2C78-ED40-865E-6A91DF8F8DB6}" type="slidenum">
              <a:rPr lang="es-ES_tradnl" smtClean="0"/>
              <a:t>74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900906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C6522A-0E26-4058-A293-CDDC57FC85CC}" type="slidenum">
              <a:rPr lang="es-EC" smtClean="0"/>
              <a:t>77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0989604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C6522A-0E26-4058-A293-CDDC57FC85CC}" type="slidenum">
              <a:rPr lang="es-EC" smtClean="0"/>
              <a:t>78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0989604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C6522A-0E26-4058-A293-CDDC57FC85CC}" type="slidenum">
              <a:rPr lang="es-EC" smtClean="0"/>
              <a:t>80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0989604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C6522A-0E26-4058-A293-CDDC57FC85CC}" type="slidenum">
              <a:rPr lang="es-EC" smtClean="0"/>
              <a:t>81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2613849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9CD196-2C78-ED40-865E-6A91DF8F8DB6}" type="slidenum">
              <a:rPr lang="es-ES_tradnl" smtClean="0"/>
              <a:t>19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567543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9CD196-2C78-ED40-865E-6A91DF8F8DB6}" type="slidenum">
              <a:rPr lang="es-ES_tradnl" smtClean="0"/>
              <a:t>20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058770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9CD196-2C78-ED40-865E-6A91DF8F8DB6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34449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9CD196-2C78-ED40-865E-6A91DF8F8DB6}" type="slidenum">
              <a:rPr lang="es-ES_tradnl" smtClean="0"/>
              <a:t>22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176605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9CD196-2C78-ED40-865E-6A91DF8F8DB6}" type="slidenum">
              <a:rPr lang="es-ES_tradnl" smtClean="0"/>
              <a:t>26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983365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9CD196-2C78-ED40-865E-6A91DF8F8DB6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01512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9CD196-2C78-ED40-865E-6A91DF8F8DB6}" type="slidenum">
              <a:rPr lang="es-ES_tradnl" smtClean="0"/>
              <a:t>30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580370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9CD196-2C78-ED40-865E-6A91DF8F8DB6}" type="slidenum">
              <a:rPr lang="es-ES_tradnl" smtClean="0"/>
              <a:t>68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015168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D7A0-6A53-4C02-8ABD-6647AD761165}" type="datetimeFigureOut">
              <a:rPr lang="es-EC" smtClean="0"/>
              <a:t>27/7/2020</a:t>
            </a:fld>
            <a:endParaRPr lang="es-EC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96071-8E90-48F6-B82F-7B151F9EEDEE}" type="slidenum">
              <a:rPr lang="es-EC" smtClean="0"/>
              <a:t>‹Nº›</a:t>
            </a:fld>
            <a:endParaRPr lang="es-EC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8264FCF-017F-435E-AE3D-B4BF351818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2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925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D7A0-6A53-4C02-8ABD-6647AD761165}" type="datetimeFigureOut">
              <a:rPr lang="es-EC" smtClean="0"/>
              <a:t>27/7/2020</a:t>
            </a:fld>
            <a:endParaRPr lang="es-EC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96071-8E90-48F6-B82F-7B151F9EEDEE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4471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D7A0-6A53-4C02-8ABD-6647AD761165}" type="datetimeFigureOut">
              <a:rPr lang="es-EC" smtClean="0"/>
              <a:t>27/7/2020</a:t>
            </a:fld>
            <a:endParaRPr lang="es-EC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96071-8E90-48F6-B82F-7B151F9EEDEE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0036750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1" userDrawn="1">
  <p:cSld name="Section 1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4420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D7A0-6A53-4C02-8ABD-6647AD761165}" type="datetimeFigureOut">
              <a:rPr lang="es-EC" smtClean="0"/>
              <a:t>27/7/2020</a:t>
            </a:fld>
            <a:endParaRPr lang="es-EC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96071-8E90-48F6-B82F-7B151F9EEDEE}" type="slidenum">
              <a:rPr lang="es-EC" smtClean="0"/>
              <a:t>‹Nº›</a:t>
            </a:fld>
            <a:endParaRPr lang="es-EC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6C10053-54EB-4E72-985A-7002542B86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2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920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D7A0-6A53-4C02-8ABD-6647AD761165}" type="datetimeFigureOut">
              <a:rPr lang="es-EC" smtClean="0"/>
              <a:t>27/7/2020</a:t>
            </a:fld>
            <a:endParaRPr lang="es-EC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96071-8E90-48F6-B82F-7B151F9EEDEE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221405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D7A0-6A53-4C02-8ABD-6647AD761165}" type="datetimeFigureOut">
              <a:rPr lang="es-EC" smtClean="0"/>
              <a:t>27/7/2020</a:t>
            </a:fld>
            <a:endParaRPr lang="es-EC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96071-8E90-48F6-B82F-7B151F9EEDEE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957793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D7A0-6A53-4C02-8ABD-6647AD761165}" type="datetimeFigureOut">
              <a:rPr lang="es-EC" smtClean="0"/>
              <a:t>27/7/2020</a:t>
            </a:fld>
            <a:endParaRPr lang="es-EC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96071-8E90-48F6-B82F-7B151F9EEDEE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206247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D7A0-6A53-4C02-8ABD-6647AD761165}" type="datetimeFigureOut">
              <a:rPr lang="es-EC" smtClean="0"/>
              <a:t>27/7/2020</a:t>
            </a:fld>
            <a:endParaRPr lang="es-EC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96071-8E90-48F6-B82F-7B151F9EEDEE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065102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D7A0-6A53-4C02-8ABD-6647AD761165}" type="datetimeFigureOut">
              <a:rPr lang="es-EC" smtClean="0"/>
              <a:t>27/7/2020</a:t>
            </a:fld>
            <a:endParaRPr lang="es-EC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96071-8E90-48F6-B82F-7B151F9EEDEE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510552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D7A0-6A53-4C02-8ABD-6647AD761165}" type="datetimeFigureOut">
              <a:rPr lang="es-EC" smtClean="0"/>
              <a:t>27/7/2020</a:t>
            </a:fld>
            <a:endParaRPr lang="es-EC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96071-8E90-48F6-B82F-7B151F9EEDEE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882076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D7A0-6A53-4C02-8ABD-6647AD761165}" type="datetimeFigureOut">
              <a:rPr lang="es-EC" smtClean="0"/>
              <a:t>27/7/2020</a:t>
            </a:fld>
            <a:endParaRPr lang="es-EC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96071-8E90-48F6-B82F-7B151F9EEDEE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727911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FD7A0-6A53-4C02-8ABD-6647AD761165}" type="datetimeFigureOut">
              <a:rPr lang="es-EC" smtClean="0"/>
              <a:t>27/7/2020</a:t>
            </a:fld>
            <a:endParaRPr lang="es-EC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E96071-8E90-48F6-B82F-7B151F9EEDEE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80395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13" Type="http://schemas.openxmlformats.org/officeDocument/2006/relationships/diagramData" Target="../diagrams/data8.xml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17" Type="http://schemas.microsoft.com/office/2007/relationships/diagramDrawing" Target="../diagrams/drawing8.xml"/><Relationship Id="rId2" Type="http://schemas.openxmlformats.org/officeDocument/2006/relationships/image" Target="../media/image1.jpg"/><Relationship Id="rId16" Type="http://schemas.openxmlformats.org/officeDocument/2006/relationships/diagramColors" Target="../diagrams/colors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5" Type="http://schemas.openxmlformats.org/officeDocument/2006/relationships/diagramQuickStyle" Target="../diagrams/quickStyle8.xml"/><Relationship Id="rId10" Type="http://schemas.openxmlformats.org/officeDocument/2006/relationships/diagramQuickStyle" Target="../diagrams/quickStyle7.xml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Relationship Id="rId14" Type="http://schemas.openxmlformats.org/officeDocument/2006/relationships/diagramLayout" Target="../diagrams/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9.png"/><Relationship Id="rId7" Type="http://schemas.microsoft.com/office/2007/relationships/hdphoto" Target="../media/hdphoto4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microsoft.com/office/2007/relationships/hdphoto" Target="../media/hdphoto3.wdp"/><Relationship Id="rId10" Type="http://schemas.microsoft.com/office/2007/relationships/hdphoto" Target="../media/hdphoto5.wdp"/><Relationship Id="rId4" Type="http://schemas.openxmlformats.org/officeDocument/2006/relationships/image" Target="../media/image50.png"/><Relationship Id="rId9" Type="http://schemas.openxmlformats.org/officeDocument/2006/relationships/image" Target="../media/image5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6.wdp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Relationship Id="rId9" Type="http://schemas.openxmlformats.org/officeDocument/2006/relationships/image" Target="../media/image60.sv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Relationship Id="rId9" Type="http://schemas.openxmlformats.org/officeDocument/2006/relationships/image" Target="../media/image62.sv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8.xml"/><Relationship Id="rId11" Type="http://schemas.openxmlformats.org/officeDocument/2006/relationships/image" Target="../media/image66.svg"/><Relationship Id="rId5" Type="http://schemas.openxmlformats.org/officeDocument/2006/relationships/diagramQuickStyle" Target="../diagrams/quickStyle18.xml"/><Relationship Id="rId10" Type="http://schemas.openxmlformats.org/officeDocument/2006/relationships/image" Target="../media/image65.png"/><Relationship Id="rId4" Type="http://schemas.openxmlformats.org/officeDocument/2006/relationships/diagramLayout" Target="../diagrams/layout18.xml"/><Relationship Id="rId9" Type="http://schemas.openxmlformats.org/officeDocument/2006/relationships/image" Target="../media/image64.sv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78" y="-474453"/>
            <a:ext cx="121318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477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5508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3089236" y="317292"/>
            <a:ext cx="51547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600" dirty="0">
                <a:solidFill>
                  <a:srgbClr val="FF0000"/>
                </a:solidFill>
                <a:latin typeface="Gotham Bold" charset="0"/>
                <a:ea typeface="Gotham Bold" charset="0"/>
                <a:cs typeface="Gotham Bold" charset="0"/>
              </a:rPr>
              <a:t>ESTIMACIÓN COSTO FINAL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CF83CAD-27E7-46C9-99A3-08CEF8446C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152" y="963623"/>
            <a:ext cx="4852229" cy="4904742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A2B0589C-B29B-47AD-8F31-FD9B2B97E39F}"/>
              </a:ext>
            </a:extLst>
          </p:cNvPr>
          <p:cNvSpPr/>
          <p:nvPr/>
        </p:nvSpPr>
        <p:spPr>
          <a:xfrm>
            <a:off x="965326" y="1609954"/>
            <a:ext cx="572482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>
                <a:solidFill>
                  <a:schemeClr val="accent5">
                    <a:lumMod val="50000"/>
                  </a:schemeClr>
                </a:solidFill>
                <a:latin typeface="Gotham Medium" charset="0"/>
                <a:ea typeface="Gotham Medium" charset="0"/>
                <a:cs typeface="Gotham Medium" charset="0"/>
              </a:rPr>
              <a:t>Monto adicional requerido para finalización obras: </a:t>
            </a:r>
            <a:r>
              <a:rPr lang="es-ES" sz="2800" b="1" dirty="0">
                <a:solidFill>
                  <a:srgbClr val="FF0000"/>
                </a:solidFill>
                <a:latin typeface="Gotham Medium" charset="0"/>
                <a:ea typeface="Gotham Medium" charset="0"/>
                <a:cs typeface="Gotham Medium" charset="0"/>
              </a:rPr>
              <a:t>27,6 Mill. USD</a:t>
            </a:r>
          </a:p>
          <a:p>
            <a:endParaRPr lang="es-ES" sz="2800" dirty="0">
              <a:solidFill>
                <a:schemeClr val="accent5">
                  <a:lumMod val="50000"/>
                </a:schemeClr>
              </a:solidFill>
              <a:latin typeface="Gotham Medium" charset="0"/>
              <a:ea typeface="Gotham Medium" charset="0"/>
              <a:cs typeface="Gotham Medium" charset="0"/>
            </a:endParaRPr>
          </a:p>
          <a:p>
            <a:r>
              <a:rPr lang="es-ES" sz="2800" dirty="0">
                <a:solidFill>
                  <a:schemeClr val="accent5">
                    <a:lumMod val="50000"/>
                  </a:schemeClr>
                </a:solidFill>
                <a:latin typeface="Gotham Medium" charset="0"/>
                <a:ea typeface="Gotham Medium" charset="0"/>
                <a:cs typeface="Gotham Medium" charset="0"/>
              </a:rPr>
              <a:t>Desviación: </a:t>
            </a:r>
            <a:r>
              <a:rPr lang="es-ES" sz="2800" b="1" dirty="0">
                <a:solidFill>
                  <a:srgbClr val="FF0000"/>
                </a:solidFill>
                <a:latin typeface="Gotham Medium" charset="0"/>
                <a:ea typeface="Gotham Medium" charset="0"/>
                <a:cs typeface="Gotham Medium" charset="0"/>
              </a:rPr>
              <a:t>1,8%</a:t>
            </a:r>
          </a:p>
          <a:p>
            <a:endParaRPr lang="es-ES" sz="2800" b="1" dirty="0">
              <a:solidFill>
                <a:srgbClr val="FF0000"/>
              </a:solidFill>
              <a:latin typeface="Gotham Medium" charset="0"/>
              <a:ea typeface="Gotham Medium" charset="0"/>
              <a:cs typeface="Gotham Medium" charset="0"/>
            </a:endParaRPr>
          </a:p>
          <a:p>
            <a:r>
              <a:rPr lang="es-ES" sz="2800" dirty="0">
                <a:solidFill>
                  <a:schemeClr val="accent5">
                    <a:lumMod val="50000"/>
                  </a:schemeClr>
                </a:solidFill>
                <a:latin typeface="Gotham Medium" charset="0"/>
                <a:ea typeface="Gotham Medium" charset="0"/>
                <a:cs typeface="Gotham Medium" charset="0"/>
              </a:rPr>
              <a:t>Principales imprevistos: </a:t>
            </a:r>
            <a:r>
              <a:rPr lang="es-ES" sz="2800" b="1" dirty="0">
                <a:solidFill>
                  <a:srgbClr val="FF0000"/>
                </a:solidFill>
                <a:latin typeface="Gotham Medium" charset="0"/>
                <a:ea typeface="Gotham Medium" charset="0"/>
                <a:cs typeface="Gotham Medium" charset="0"/>
              </a:rPr>
              <a:t>94,63 Mill. USD (6,2%)</a:t>
            </a:r>
            <a:endParaRPr lang="es-EC" sz="2800" b="1" dirty="0">
              <a:solidFill>
                <a:srgbClr val="FF0000"/>
              </a:solidFill>
              <a:latin typeface="Gotham Medium" charset="0"/>
              <a:ea typeface="Gotham Medium" charset="0"/>
              <a:cs typeface="Gotham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0904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" y="0"/>
            <a:ext cx="121318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4622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CE0E89FC-21B8-DE4E-BD40-5257B26226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82946" cy="685800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1055077" y="2415592"/>
            <a:ext cx="1019907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9600" dirty="0">
                <a:solidFill>
                  <a:schemeClr val="accent5">
                    <a:lumMod val="75000"/>
                  </a:schemeClr>
                </a:solidFill>
                <a:latin typeface="Gotham Bold" charset="0"/>
                <a:ea typeface="Gotham Bold" charset="0"/>
                <a:cs typeface="Gotham Bold" charset="0"/>
              </a:rPr>
              <a:t>Operación</a:t>
            </a:r>
            <a:endParaRPr lang="es-EC" sz="9600" dirty="0">
              <a:solidFill>
                <a:schemeClr val="accent5">
                  <a:lumMod val="75000"/>
                </a:schemeClr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6723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81D04436-6867-2145-83F7-21FE6766B8A3}"/>
              </a:ext>
            </a:extLst>
          </p:cNvPr>
          <p:cNvSpPr/>
          <p:nvPr/>
        </p:nvSpPr>
        <p:spPr>
          <a:xfrm>
            <a:off x="3522743" y="6002317"/>
            <a:ext cx="6540893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US" sz="1900" b="1" dirty="0">
                <a:solidFill>
                  <a:srgbClr val="C00000"/>
                </a:solidFill>
                <a:latin typeface="Gotham Medium Regular" panose="02000603030000020004" pitchFamily="2" charset="77"/>
                <a:cs typeface="Times New Roman" panose="02020603050405020304" pitchFamily="18" charset="0"/>
              </a:rPr>
              <a:t>PRINCIPIOS DEL MODELO DE GESTIÓN BASADO EN EL SERVICIO</a:t>
            </a:r>
            <a:endParaRPr lang="es-EC" sz="1900" b="1" dirty="0">
              <a:solidFill>
                <a:srgbClr val="C00000"/>
              </a:solidFill>
              <a:latin typeface="Gotham Medium Regular" panose="02000603030000020004" pitchFamily="2" charset="77"/>
              <a:cs typeface="Times New Roman" panose="02020603050405020304" pitchFamily="18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8C98894-6241-4429-A455-07D8150CFC77}"/>
              </a:ext>
            </a:extLst>
          </p:cNvPr>
          <p:cNvSpPr txBox="1"/>
          <p:nvPr/>
        </p:nvSpPr>
        <p:spPr>
          <a:xfrm>
            <a:off x="7135469" y="5474499"/>
            <a:ext cx="44026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400" dirty="0"/>
              <a:t>- Gestor del servicio</a:t>
            </a:r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FBB54A36-6743-4B2C-B2E4-7A7CED28DBDE}"/>
              </a:ext>
            </a:extLst>
          </p:cNvPr>
          <p:cNvSpPr/>
          <p:nvPr/>
        </p:nvSpPr>
        <p:spPr>
          <a:xfrm>
            <a:off x="4724982" y="2278558"/>
            <a:ext cx="2077736" cy="7687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dirty="0"/>
              <a:t>TECNOLOGÍA</a:t>
            </a:r>
            <a:endParaRPr lang="es-EC" dirty="0"/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64DB9805-78E6-4CE4-AC0C-713A7D73E011}"/>
              </a:ext>
            </a:extLst>
          </p:cNvPr>
          <p:cNvSpPr/>
          <p:nvPr/>
        </p:nvSpPr>
        <p:spPr>
          <a:xfrm>
            <a:off x="1497583" y="3205374"/>
            <a:ext cx="2134810" cy="5661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dirty="0"/>
              <a:t>OPERADORES PÚBLICOS</a:t>
            </a:r>
            <a:endParaRPr lang="es-EC" dirty="0"/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375BD7E7-F013-4CCE-B70C-DF012C90D131}"/>
              </a:ext>
            </a:extLst>
          </p:cNvPr>
          <p:cNvSpPr/>
          <p:nvPr/>
        </p:nvSpPr>
        <p:spPr>
          <a:xfrm>
            <a:off x="7146441" y="3205374"/>
            <a:ext cx="2134802" cy="5661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dirty="0"/>
              <a:t>OPERADORES PRIVADOS</a:t>
            </a:r>
            <a:endParaRPr lang="es-EC" dirty="0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5CC1131C-9CED-41B1-90F3-31EFBEFDFE88}"/>
              </a:ext>
            </a:extLst>
          </p:cNvPr>
          <p:cNvSpPr/>
          <p:nvPr/>
        </p:nvSpPr>
        <p:spPr>
          <a:xfrm>
            <a:off x="4430316" y="5303659"/>
            <a:ext cx="2632121" cy="4780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dirty="0"/>
              <a:t>AUTORIDAD </a:t>
            </a:r>
            <a:endParaRPr lang="es-EC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06924883-93D3-4E72-A81C-8ED69DA75220}"/>
              </a:ext>
            </a:extLst>
          </p:cNvPr>
          <p:cNvSpPr txBox="1"/>
          <p:nvPr/>
        </p:nvSpPr>
        <p:spPr>
          <a:xfrm>
            <a:off x="8453443" y="2011596"/>
            <a:ext cx="27442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419" sz="1400" dirty="0"/>
              <a:t>Nuevos contratos de operación basados en el servicio</a:t>
            </a:r>
          </a:p>
          <a:p>
            <a:pPr algn="just"/>
            <a:r>
              <a:rPr lang="es-419" sz="1400" dirty="0"/>
              <a:t>Condiciones similares operadores públicos y privados</a:t>
            </a:r>
            <a:endParaRPr lang="es-EC" sz="1400" dirty="0"/>
          </a:p>
        </p:txBody>
      </p: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93208BD3-BB5D-4780-8C7C-897659377DE7}"/>
              </a:ext>
            </a:extLst>
          </p:cNvPr>
          <p:cNvCxnSpPr>
            <a:cxnSpLocks/>
          </p:cNvCxnSpPr>
          <p:nvPr/>
        </p:nvCxnSpPr>
        <p:spPr>
          <a:xfrm flipH="1">
            <a:off x="5760801" y="1925868"/>
            <a:ext cx="6100" cy="3526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375DE1D1-6DEB-430E-BD07-9C1CF68A81FE}"/>
              </a:ext>
            </a:extLst>
          </p:cNvPr>
          <p:cNvCxnSpPr>
            <a:cxnSpLocks/>
          </p:cNvCxnSpPr>
          <p:nvPr/>
        </p:nvCxnSpPr>
        <p:spPr>
          <a:xfrm flipH="1">
            <a:off x="5763850" y="3033582"/>
            <a:ext cx="3051" cy="4777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5E046323-480F-4CFF-A4F0-77E6C069B36A}"/>
              </a:ext>
            </a:extLst>
          </p:cNvPr>
          <p:cNvCxnSpPr>
            <a:cxnSpLocks/>
            <a:endCxn id="16" idx="0"/>
          </p:cNvCxnSpPr>
          <p:nvPr/>
        </p:nvCxnSpPr>
        <p:spPr>
          <a:xfrm flipH="1">
            <a:off x="5746378" y="3859290"/>
            <a:ext cx="26318" cy="14443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2153B841-FF48-4BD3-8711-C8D8E97BBBD8}"/>
              </a:ext>
            </a:extLst>
          </p:cNvPr>
          <p:cNvCxnSpPr>
            <a:cxnSpLocks/>
          </p:cNvCxnSpPr>
          <p:nvPr/>
        </p:nvCxnSpPr>
        <p:spPr>
          <a:xfrm flipH="1">
            <a:off x="7054015" y="3741841"/>
            <a:ext cx="395687" cy="15618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77D0EB9F-15DB-4284-9CEE-67EBAEBA832A}"/>
              </a:ext>
            </a:extLst>
          </p:cNvPr>
          <p:cNvCxnSpPr>
            <a:cxnSpLocks/>
          </p:cNvCxnSpPr>
          <p:nvPr/>
        </p:nvCxnSpPr>
        <p:spPr>
          <a:xfrm>
            <a:off x="3136007" y="3712685"/>
            <a:ext cx="1355317" cy="16142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uadroTexto 26">
            <a:extLst>
              <a:ext uri="{FF2B5EF4-FFF2-40B4-BE49-F238E27FC236}">
                <a16:creationId xmlns:a16="http://schemas.microsoft.com/office/drawing/2014/main" id="{FD38C085-C227-4583-A6D4-BFEC96210EB8}"/>
              </a:ext>
            </a:extLst>
          </p:cNvPr>
          <p:cNvSpPr txBox="1"/>
          <p:nvPr/>
        </p:nvSpPr>
        <p:spPr>
          <a:xfrm>
            <a:off x="2997544" y="2304917"/>
            <a:ext cx="17274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400" dirty="0"/>
              <a:t>SIR-SAE-SIU</a:t>
            </a:r>
          </a:p>
          <a:p>
            <a:r>
              <a:rPr lang="es-419" sz="1400" dirty="0"/>
              <a:t>Fiscalización electrónica</a:t>
            </a:r>
            <a:endParaRPr lang="es-EC" sz="1400" dirty="0"/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BA485C30-F223-4056-BD73-CDB59CB2C20D}"/>
              </a:ext>
            </a:extLst>
          </p:cNvPr>
          <p:cNvSpPr/>
          <p:nvPr/>
        </p:nvSpPr>
        <p:spPr>
          <a:xfrm>
            <a:off x="1288598" y="3110265"/>
            <a:ext cx="8311163" cy="938818"/>
          </a:xfrm>
          <a:prstGeom prst="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5A1B0FBC-9F97-4A95-9B10-D99C54A441F9}"/>
              </a:ext>
            </a:extLst>
          </p:cNvPr>
          <p:cNvSpPr/>
          <p:nvPr/>
        </p:nvSpPr>
        <p:spPr>
          <a:xfrm>
            <a:off x="1330378" y="4204934"/>
            <a:ext cx="1915640" cy="5933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1600" dirty="0"/>
              <a:t>Operación y servicios</a:t>
            </a:r>
            <a:r>
              <a:rPr lang="es-419" dirty="0"/>
              <a:t> </a:t>
            </a:r>
            <a:endParaRPr lang="es-EC" dirty="0"/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id="{4CFECF0D-ED3E-4183-9C37-D5B9DA2A9448}"/>
              </a:ext>
            </a:extLst>
          </p:cNvPr>
          <p:cNvSpPr/>
          <p:nvPr/>
        </p:nvSpPr>
        <p:spPr>
          <a:xfrm>
            <a:off x="3693999" y="4202905"/>
            <a:ext cx="2131473" cy="6302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1600" dirty="0"/>
              <a:t>Financiera   (Política tarifaria - Fideicomiso)</a:t>
            </a:r>
            <a:endParaRPr lang="es-EC" dirty="0"/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7C891F25-3047-47A7-9CC9-591E4102078D}"/>
              </a:ext>
            </a:extLst>
          </p:cNvPr>
          <p:cNvSpPr/>
          <p:nvPr/>
        </p:nvSpPr>
        <p:spPr>
          <a:xfrm>
            <a:off x="8416836" y="4202904"/>
            <a:ext cx="1993257" cy="6302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1600" dirty="0"/>
              <a:t>Legal (modelos de contratación)</a:t>
            </a:r>
            <a:endParaRPr lang="es-EC" dirty="0"/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3EB50360-1767-4D38-9130-19A549211012}"/>
              </a:ext>
            </a:extLst>
          </p:cNvPr>
          <p:cNvSpPr/>
          <p:nvPr/>
        </p:nvSpPr>
        <p:spPr>
          <a:xfrm>
            <a:off x="6079605" y="4255560"/>
            <a:ext cx="2214834" cy="5426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1600" dirty="0"/>
              <a:t>Supervisión (Indicadores)</a:t>
            </a:r>
            <a:endParaRPr lang="es-EC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5B669620-B80A-400A-B5E6-777AED2A1889}"/>
              </a:ext>
            </a:extLst>
          </p:cNvPr>
          <p:cNvSpPr/>
          <p:nvPr/>
        </p:nvSpPr>
        <p:spPr>
          <a:xfrm>
            <a:off x="4481932" y="1034670"/>
            <a:ext cx="2528887" cy="938818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USUARIO</a:t>
            </a:r>
            <a:endParaRPr lang="es-EC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517117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9F25DD47-2118-42E7-BF05-2274DE00B80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6015347"/>
              </p:ext>
            </p:extLst>
          </p:nvPr>
        </p:nvGraphicFramePr>
        <p:xfrm>
          <a:off x="4223771" y="688424"/>
          <a:ext cx="6943295" cy="61405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9" name="Grupo 8">
            <a:extLst>
              <a:ext uri="{FF2B5EF4-FFF2-40B4-BE49-F238E27FC236}">
                <a16:creationId xmlns:a16="http://schemas.microsoft.com/office/drawing/2014/main" id="{E3F5EE6A-C63E-4900-A1DD-F3C43124FDD1}"/>
              </a:ext>
            </a:extLst>
          </p:cNvPr>
          <p:cNvGrpSpPr/>
          <p:nvPr/>
        </p:nvGrpSpPr>
        <p:grpSpPr>
          <a:xfrm>
            <a:off x="811237" y="2601893"/>
            <a:ext cx="3312228" cy="1325563"/>
            <a:chOff x="641261" y="2601893"/>
            <a:chExt cx="3566610" cy="1325563"/>
          </a:xfrm>
        </p:grpSpPr>
        <p:sp>
          <p:nvSpPr>
            <p:cNvPr id="10" name="Círculo parcial 9">
              <a:extLst>
                <a:ext uri="{FF2B5EF4-FFF2-40B4-BE49-F238E27FC236}">
                  <a16:creationId xmlns:a16="http://schemas.microsoft.com/office/drawing/2014/main" id="{373A7777-EEE3-4665-8494-7485A0D2CB3A}"/>
                </a:ext>
              </a:extLst>
            </p:cNvPr>
            <p:cNvSpPr/>
            <p:nvPr/>
          </p:nvSpPr>
          <p:spPr>
            <a:xfrm>
              <a:off x="641261" y="2601893"/>
              <a:ext cx="1325563" cy="1325563"/>
            </a:xfrm>
            <a:prstGeom prst="pie">
              <a:avLst>
                <a:gd name="adj1" fmla="val 5400000"/>
                <a:gd name="adj2" fmla="val 1620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Forma libre: forma 10">
              <a:extLst>
                <a:ext uri="{FF2B5EF4-FFF2-40B4-BE49-F238E27FC236}">
                  <a16:creationId xmlns:a16="http://schemas.microsoft.com/office/drawing/2014/main" id="{F16DF8B7-9957-45F3-9A7A-FCB85CC1767E}"/>
                </a:ext>
              </a:extLst>
            </p:cNvPr>
            <p:cNvSpPr/>
            <p:nvPr/>
          </p:nvSpPr>
          <p:spPr>
            <a:xfrm>
              <a:off x="1313589" y="2601893"/>
              <a:ext cx="2894282" cy="1325563"/>
            </a:xfrm>
            <a:custGeom>
              <a:avLst/>
              <a:gdLst>
                <a:gd name="connsiteX0" fmla="*/ 0 w 2894282"/>
                <a:gd name="connsiteY0" fmla="*/ 0 h 1325563"/>
                <a:gd name="connsiteX1" fmla="*/ 2894282 w 2894282"/>
                <a:gd name="connsiteY1" fmla="*/ 0 h 1325563"/>
                <a:gd name="connsiteX2" fmla="*/ 2894282 w 2894282"/>
                <a:gd name="connsiteY2" fmla="*/ 1325563 h 1325563"/>
                <a:gd name="connsiteX3" fmla="*/ 0 w 2894282"/>
                <a:gd name="connsiteY3" fmla="*/ 1325563 h 1325563"/>
                <a:gd name="connsiteX4" fmla="*/ 0 w 2894282"/>
                <a:gd name="connsiteY4" fmla="*/ 0 h 1325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94282" h="1325563">
                  <a:moveTo>
                    <a:pt x="0" y="0"/>
                  </a:moveTo>
                  <a:lnTo>
                    <a:pt x="2894282" y="0"/>
                  </a:lnTo>
                  <a:lnTo>
                    <a:pt x="2894282" y="1325563"/>
                  </a:lnTo>
                  <a:lnTo>
                    <a:pt x="0" y="132556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3200" kern="1200" dirty="0"/>
                <a:t>TABLA DE CONTENIDOS</a:t>
              </a:r>
              <a:endParaRPr lang="es-EC" sz="32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529693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Marcador de contenido 6">
            <a:extLst>
              <a:ext uri="{FF2B5EF4-FFF2-40B4-BE49-F238E27FC236}">
                <a16:creationId xmlns:a16="http://schemas.microsoft.com/office/drawing/2014/main" id="{D1972B21-0B58-4EF3-BB69-5D754521241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147067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057415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81D04436-6867-2145-83F7-21FE6766B8A3}"/>
              </a:ext>
            </a:extLst>
          </p:cNvPr>
          <p:cNvSpPr/>
          <p:nvPr/>
        </p:nvSpPr>
        <p:spPr>
          <a:xfrm>
            <a:off x="3551772" y="5827870"/>
            <a:ext cx="330629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419" sz="2800" b="1" dirty="0">
                <a:solidFill>
                  <a:srgbClr val="C00000"/>
                </a:solidFill>
                <a:latin typeface="Gotham Medium Regular" panose="02000603030000020004" pitchFamily="2" charset="77"/>
                <a:cs typeface="Times New Roman" panose="02020603050405020304" pitchFamily="18" charset="0"/>
              </a:rPr>
              <a:t>PLAN OPERACIONAL </a:t>
            </a:r>
            <a:endParaRPr lang="es-EC" sz="2800" b="1" dirty="0">
              <a:solidFill>
                <a:srgbClr val="C00000"/>
              </a:solidFill>
              <a:latin typeface="Gotham Medium Regular" panose="02000603030000020004" pitchFamily="2" charset="77"/>
              <a:cs typeface="Times New Roman" panose="02020603050405020304" pitchFamily="18" charset="0"/>
            </a:endParaRPr>
          </a:p>
          <a:p>
            <a:endParaRPr lang="es-EC" sz="1200" b="1" dirty="0">
              <a:solidFill>
                <a:srgbClr val="C00000"/>
              </a:solidFill>
              <a:latin typeface="Gotham Medium Regular" panose="02000603030000020004" pitchFamily="2" charset="77"/>
              <a:cs typeface="Times New Roman" panose="02020603050405020304" pitchFamily="18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BD83598A-EE2E-445C-A9F4-01FA280B0A4A}"/>
              </a:ext>
            </a:extLst>
          </p:cNvPr>
          <p:cNvSpPr/>
          <p:nvPr/>
        </p:nvSpPr>
        <p:spPr>
          <a:xfrm>
            <a:off x="692437" y="975584"/>
            <a:ext cx="6865137" cy="53068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Bef>
                <a:spcPts val="1000"/>
              </a:spcBef>
            </a:pPr>
            <a:r>
              <a:rPr lang="es-EC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INFRAESTRUCTURA Y EQUIPAMIENTO</a:t>
            </a:r>
          </a:p>
          <a:p>
            <a:pPr lvl="0">
              <a:lnSpc>
                <a:spcPct val="115000"/>
              </a:lnSpc>
              <a:spcBef>
                <a:spcPts val="1000"/>
              </a:spcBef>
            </a:pPr>
            <a:endParaRPr lang="es-EC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spcBef>
                <a:spcPts val="1000"/>
              </a:spcBef>
              <a:buFont typeface="Arial" panose="020B0604020202020204" pitchFamily="34" charset="0"/>
              <a:buChar char="-"/>
            </a:pPr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23 Km de túnel</a:t>
            </a:r>
          </a:p>
          <a:p>
            <a:pPr lvl="0">
              <a:lnSpc>
                <a:spcPct val="115000"/>
              </a:lnSpc>
              <a:spcBef>
                <a:spcPts val="1000"/>
              </a:spcBef>
            </a:pPr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spcBef>
                <a:spcPts val="1000"/>
              </a:spcBef>
              <a:buFont typeface="Arial" panose="020B0604020202020204" pitchFamily="34" charset="0"/>
              <a:buChar char="-"/>
            </a:pPr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15 estaciones</a:t>
            </a:r>
          </a:p>
          <a:p>
            <a:pPr marL="342900" lvl="0" indent="-342900">
              <a:lnSpc>
                <a:spcPct val="115000"/>
              </a:lnSpc>
              <a:spcBef>
                <a:spcPts val="1000"/>
              </a:spcBef>
              <a:buFont typeface="Arial" panose="020B0604020202020204" pitchFamily="34" charset="0"/>
              <a:buChar char="-"/>
            </a:pPr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spcBef>
                <a:spcPts val="1000"/>
              </a:spcBef>
              <a:buFont typeface="Arial" panose="020B0604020202020204" pitchFamily="34" charset="0"/>
              <a:buChar char="-"/>
            </a:pPr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Talleres y cocheras</a:t>
            </a:r>
          </a:p>
          <a:p>
            <a:pPr marL="342900" lvl="0" indent="-342900">
              <a:lnSpc>
                <a:spcPct val="115000"/>
              </a:lnSpc>
              <a:spcBef>
                <a:spcPts val="1000"/>
              </a:spcBef>
              <a:buFont typeface="Arial" panose="020B0604020202020204" pitchFamily="34" charset="0"/>
              <a:buChar char="-"/>
            </a:pPr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spcBef>
                <a:spcPts val="1000"/>
              </a:spcBef>
              <a:buFont typeface="Arial" panose="020B0604020202020204" pitchFamily="34" charset="0"/>
              <a:buChar char="-"/>
            </a:pPr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13 subsistemas</a:t>
            </a:r>
          </a:p>
          <a:p>
            <a:pPr lvl="0">
              <a:lnSpc>
                <a:spcPct val="115000"/>
              </a:lnSpc>
              <a:spcBef>
                <a:spcPts val="1000"/>
              </a:spcBef>
            </a:pPr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spcBef>
                <a:spcPts val="1000"/>
              </a:spcBef>
              <a:buFont typeface="Arial" panose="020B0604020202020204" pitchFamily="34" charset="0"/>
              <a:buChar char="-"/>
            </a:pPr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18 trenes</a:t>
            </a:r>
          </a:p>
          <a:p>
            <a:pPr lvl="0">
              <a:lnSpc>
                <a:spcPct val="115000"/>
              </a:lnSpc>
              <a:spcBef>
                <a:spcPts val="1000"/>
              </a:spcBef>
            </a:pPr>
            <a:endParaRPr lang="es-EC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5759890-435A-41E4-B2B0-0ABB46D47C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500" t="18723" r="37462" b="31855"/>
          <a:stretch/>
        </p:blipFill>
        <p:spPr>
          <a:xfrm>
            <a:off x="8615779" y="975500"/>
            <a:ext cx="1808665" cy="200716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CEF7F2E-0174-49BE-981C-BB99F9DB1F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132" t="18723" r="26730" b="20806"/>
          <a:stretch/>
        </p:blipFill>
        <p:spPr>
          <a:xfrm>
            <a:off x="5134708" y="975500"/>
            <a:ext cx="2605750" cy="200716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7EBB36C-802D-484C-9C19-5FC45466AD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231" t="21319" r="27308" b="27360"/>
          <a:stretch/>
        </p:blipFill>
        <p:spPr>
          <a:xfrm>
            <a:off x="8016535" y="3497022"/>
            <a:ext cx="3114325" cy="197663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36F6937-4AAB-4C3C-96B9-844B78D0B33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231" t="18723" r="26961" b="22653"/>
          <a:stretch/>
        </p:blipFill>
        <p:spPr>
          <a:xfrm>
            <a:off x="4993307" y="3497023"/>
            <a:ext cx="2747151" cy="197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620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n para metro de quito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4" r="16371"/>
          <a:stretch/>
        </p:blipFill>
        <p:spPr bwMode="auto">
          <a:xfrm flipH="1">
            <a:off x="5120725" y="1094538"/>
            <a:ext cx="2107575" cy="189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81D04436-6867-2145-83F7-21FE6766B8A3}"/>
              </a:ext>
            </a:extLst>
          </p:cNvPr>
          <p:cNvSpPr/>
          <p:nvPr/>
        </p:nvSpPr>
        <p:spPr>
          <a:xfrm>
            <a:off x="3579908" y="5827870"/>
            <a:ext cx="32245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US" sz="2800" b="1" dirty="0">
                <a:solidFill>
                  <a:srgbClr val="C00000"/>
                </a:solidFill>
                <a:latin typeface="Gotham Medium Regular" panose="02000603030000020004" pitchFamily="2" charset="77"/>
                <a:cs typeface="Times New Roman" panose="02020603050405020304" pitchFamily="18" charset="0"/>
              </a:rPr>
              <a:t>PLAN OPERACIONAL</a:t>
            </a:r>
            <a:endParaRPr lang="es-EC" sz="2800" b="1" dirty="0">
              <a:solidFill>
                <a:srgbClr val="C00000"/>
              </a:solidFill>
              <a:latin typeface="Gotham Medium Regular" panose="02000603030000020004" pitchFamily="2" charset="77"/>
              <a:cs typeface="Times New Roman" panose="02020603050405020304" pitchFamily="18" charset="0"/>
            </a:endParaRPr>
          </a:p>
          <a:p>
            <a:endParaRPr lang="es-EC" sz="1200" b="1" dirty="0">
              <a:solidFill>
                <a:srgbClr val="C00000"/>
              </a:solidFill>
              <a:latin typeface="Gotham Medium Regular" panose="02000603030000020004" pitchFamily="2" charset="77"/>
              <a:cs typeface="Times New Roman" panose="02020603050405020304" pitchFamily="18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BD83598A-EE2E-445C-A9F4-01FA280B0A4A}"/>
              </a:ext>
            </a:extLst>
          </p:cNvPr>
          <p:cNvSpPr/>
          <p:nvPr/>
        </p:nvSpPr>
        <p:spPr>
          <a:xfrm>
            <a:off x="873091" y="701521"/>
            <a:ext cx="6865137" cy="4912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Bef>
                <a:spcPts val="1000"/>
              </a:spcBef>
            </a:pPr>
            <a:endParaRPr lang="es-EC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15000"/>
              </a:lnSpc>
              <a:spcBef>
                <a:spcPts val="1000"/>
              </a:spcBef>
            </a:pPr>
            <a:r>
              <a:rPr lang="es-EC" sz="2000" b="1" dirty="0">
                <a:solidFill>
                  <a:srgbClr val="C00000"/>
                </a:solidFill>
                <a:latin typeface="Gotham Medium Regular" panose="02000603030000020004" pitchFamily="2" charset="77"/>
                <a:cs typeface="Times New Roman" panose="02020603050405020304" pitchFamily="18" charset="0"/>
              </a:rPr>
              <a:t>COMPONENTES:</a:t>
            </a:r>
          </a:p>
          <a:p>
            <a:pPr marL="342900" lvl="0" indent="-342900">
              <a:lnSpc>
                <a:spcPct val="200000"/>
              </a:lnSpc>
              <a:spcBef>
                <a:spcPts val="1000"/>
              </a:spcBef>
              <a:buFont typeface="Arial" panose="020B0604020202020204" pitchFamily="34" charset="0"/>
              <a:buChar char="-"/>
            </a:pP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Operación</a:t>
            </a:r>
          </a:p>
          <a:p>
            <a:pPr marL="342900" lvl="0" indent="-342900" algn="just">
              <a:lnSpc>
                <a:spcPct val="200000"/>
              </a:lnSpc>
              <a:spcAft>
                <a:spcPts val="0"/>
              </a:spcAft>
              <a:buFont typeface="Arial" panose="020B0604020202020204" pitchFamily="34" charset="0"/>
              <a:buChar char="-"/>
            </a:pP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Mantenimiento </a:t>
            </a:r>
          </a:p>
          <a:p>
            <a:pPr marL="342900" lvl="0" indent="-342900" algn="just">
              <a:lnSpc>
                <a:spcPct val="200000"/>
              </a:lnSpc>
              <a:spcAft>
                <a:spcPts val="0"/>
              </a:spcAft>
              <a:buFont typeface="Arial" panose="020B0604020202020204" pitchFamily="34" charset="0"/>
              <a:buChar char="-"/>
            </a:pP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Atención al cliente</a:t>
            </a:r>
          </a:p>
          <a:p>
            <a:pPr marL="342900" lvl="0" indent="-342900" algn="just">
              <a:lnSpc>
                <a:spcPct val="200000"/>
              </a:lnSpc>
              <a:spcAft>
                <a:spcPts val="0"/>
              </a:spcAft>
              <a:buFont typeface="Arial" panose="020B0604020202020204" pitchFamily="34" charset="0"/>
              <a:buChar char="-"/>
            </a:pP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Gestión de la información </a:t>
            </a:r>
          </a:p>
          <a:p>
            <a:pPr marL="342900" lvl="0" indent="-342900" algn="just">
              <a:lnSpc>
                <a:spcPct val="200000"/>
              </a:lnSpc>
              <a:spcAft>
                <a:spcPts val="0"/>
              </a:spcAft>
              <a:buFont typeface="Arial" panose="020B0604020202020204" pitchFamily="34" charset="0"/>
              <a:buChar char="-"/>
            </a:pP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Recaudo</a:t>
            </a:r>
            <a:endParaRPr lang="es-EC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200000"/>
              </a:lnSpc>
              <a:spcAft>
                <a:spcPts val="1000"/>
              </a:spcAft>
              <a:buFont typeface="Arial" panose="020B0604020202020204" pitchFamily="34" charset="0"/>
              <a:buChar char="-"/>
            </a:pP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Comercialización </a:t>
            </a:r>
          </a:p>
          <a:p>
            <a:pPr marL="342900" lvl="0" indent="-342900">
              <a:lnSpc>
                <a:spcPct val="200000"/>
              </a:lnSpc>
              <a:spcAft>
                <a:spcPts val="1000"/>
              </a:spcAft>
              <a:buFont typeface="Arial" panose="020B0604020202020204" pitchFamily="34" charset="0"/>
              <a:buChar char="-"/>
            </a:pP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</a:rPr>
              <a:t>Control y seguimiento de la operación</a:t>
            </a:r>
            <a:endParaRPr lang="es-EC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45CCDAA-611E-42C1-88E6-4797571F35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46" t="22140" r="28577" b="18831"/>
          <a:stretch/>
        </p:blipFill>
        <p:spPr>
          <a:xfrm>
            <a:off x="4534525" y="3337076"/>
            <a:ext cx="3467128" cy="169021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80296BA-6659-4053-816B-270170A7EA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662" t="31786" r="41846" b="25937"/>
          <a:stretch/>
        </p:blipFill>
        <p:spPr>
          <a:xfrm>
            <a:off x="7953545" y="1094538"/>
            <a:ext cx="2897945" cy="194078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085D172-05AF-4502-8821-55DDEBE9068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231" t="19062" r="26961" b="33530"/>
          <a:stretch/>
        </p:blipFill>
        <p:spPr>
          <a:xfrm>
            <a:off x="8141299" y="3337075"/>
            <a:ext cx="2904829" cy="169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4694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81D04436-6867-2145-83F7-21FE6766B8A3}"/>
              </a:ext>
            </a:extLst>
          </p:cNvPr>
          <p:cNvSpPr/>
          <p:nvPr/>
        </p:nvSpPr>
        <p:spPr>
          <a:xfrm>
            <a:off x="3551772" y="5898203"/>
            <a:ext cx="32245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US" sz="2800" b="1" dirty="0">
                <a:solidFill>
                  <a:srgbClr val="C00000"/>
                </a:solidFill>
                <a:latin typeface="Gotham Medium Regular" panose="02000603030000020004" pitchFamily="2" charset="77"/>
                <a:cs typeface="Times New Roman" panose="02020603050405020304" pitchFamily="18" charset="0"/>
              </a:rPr>
              <a:t>PLAN OPERACIONAL</a:t>
            </a:r>
            <a:endParaRPr lang="es-EC" sz="2800" b="1" dirty="0">
              <a:solidFill>
                <a:srgbClr val="C00000"/>
              </a:solidFill>
              <a:latin typeface="Gotham Medium Regular" panose="02000603030000020004" pitchFamily="2" charset="77"/>
              <a:cs typeface="Times New Roman" panose="02020603050405020304" pitchFamily="18" charset="0"/>
            </a:endParaRPr>
          </a:p>
          <a:p>
            <a:endParaRPr lang="es-EC" sz="1200" b="1" dirty="0">
              <a:solidFill>
                <a:srgbClr val="C00000"/>
              </a:solidFill>
              <a:latin typeface="Gotham Medium Regular" panose="02000603030000020004" pitchFamily="2" charset="77"/>
              <a:cs typeface="Times New Roman" panose="02020603050405020304" pitchFamily="18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9651F414-37A6-48A4-B130-FCE8069582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742"/>
          <a:stretch/>
        </p:blipFill>
        <p:spPr>
          <a:xfrm>
            <a:off x="752696" y="1433718"/>
            <a:ext cx="6378288" cy="4328586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C086188F-1E72-4137-85CB-1C7483BEE9CE}"/>
              </a:ext>
            </a:extLst>
          </p:cNvPr>
          <p:cNvSpPr/>
          <p:nvPr/>
        </p:nvSpPr>
        <p:spPr>
          <a:xfrm>
            <a:off x="7329272" y="1985155"/>
            <a:ext cx="3896746" cy="3034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Redundancia de rutas (75%)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Congestión de vías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Carencia de servicios complementarios TP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Precaria institucionalidad de operadoras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Incumplimientos de contratos e indicadores de calidad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Déficit de oferta de servicios TP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Aumento transporte informal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EB2F957-9FEB-4E16-84FD-BABEE3B2BDBB}"/>
              </a:ext>
            </a:extLst>
          </p:cNvPr>
          <p:cNvSpPr txBox="1"/>
          <p:nvPr/>
        </p:nvSpPr>
        <p:spPr>
          <a:xfrm>
            <a:off x="1828800" y="790545"/>
            <a:ext cx="82858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419" sz="2400" b="1" dirty="0">
                <a:solidFill>
                  <a:srgbClr val="C00000"/>
                </a:solidFill>
                <a:latin typeface="Gotham Medium Regular" panose="02000603030000020004" pitchFamily="2" charset="77"/>
                <a:cs typeface="Times New Roman" panose="02020603050405020304" pitchFamily="18" charset="0"/>
              </a:rPr>
              <a:t>SITUACIÓN ACTUAL DEL SISTEMA TRANSPORTE PÚBLICO DMQ</a:t>
            </a:r>
            <a:endParaRPr lang="es-EC" sz="2400" b="1" dirty="0">
              <a:solidFill>
                <a:srgbClr val="C00000"/>
              </a:solidFill>
              <a:latin typeface="Gotham Medium Regular" panose="02000603030000020004" pitchFamily="2" charset="7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17212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81D04436-6867-2145-83F7-21FE6766B8A3}"/>
              </a:ext>
            </a:extLst>
          </p:cNvPr>
          <p:cNvSpPr/>
          <p:nvPr/>
        </p:nvSpPr>
        <p:spPr>
          <a:xfrm>
            <a:off x="3551771" y="5862813"/>
            <a:ext cx="32245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>
                <a:solidFill>
                  <a:srgbClr val="C00000"/>
                </a:solidFill>
                <a:latin typeface="Gotham Medium Regular" panose="02000603030000020004" pitchFamily="2" charset="77"/>
                <a:cs typeface="Times New Roman" panose="02020603050405020304" pitchFamily="18" charset="0"/>
              </a:rPr>
              <a:t>PLAN OPERACIONAL</a:t>
            </a:r>
            <a:endParaRPr lang="es-EC" sz="2800" b="1" dirty="0">
              <a:solidFill>
                <a:srgbClr val="C00000"/>
              </a:solidFill>
              <a:latin typeface="Gotham Medium Regular" panose="02000603030000020004" pitchFamily="2" charset="77"/>
              <a:cs typeface="Times New Roman" panose="02020603050405020304" pitchFamily="18" charset="0"/>
            </a:endParaRP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77CC5E4C-6145-4D75-B948-DDA495757EC6}"/>
              </a:ext>
            </a:extLst>
          </p:cNvPr>
          <p:cNvSpPr txBox="1">
            <a:spLocks/>
          </p:cNvSpPr>
          <p:nvPr/>
        </p:nvSpPr>
        <p:spPr>
          <a:xfrm>
            <a:off x="850988" y="1920767"/>
            <a:ext cx="10223412" cy="400827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000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lnSpc>
                <a:spcPct val="100000"/>
              </a:lnSpc>
              <a:spcBef>
                <a:spcPts val="1400"/>
              </a:spcBef>
              <a:buFont typeface="Arial" panose="020B0604020202020204" pitchFamily="34" charset="0"/>
              <a:buChar char="•"/>
            </a:pP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No se permitirá la competencia entre subsistemas </a:t>
            </a:r>
          </a:p>
          <a:p>
            <a:pPr marL="285750" indent="-285750" algn="just">
              <a:lnSpc>
                <a:spcPct val="100000"/>
              </a:lnSpc>
              <a:spcBef>
                <a:spcPts val="1400"/>
              </a:spcBef>
              <a:buFont typeface="Arial" panose="020B0604020202020204" pitchFamily="34" charset="0"/>
              <a:buChar char="•"/>
            </a:pP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Disminuir recorridos de las rutas convencionales</a:t>
            </a:r>
          </a:p>
          <a:p>
            <a:pPr marL="285750" indent="-285750" algn="just">
              <a:lnSpc>
                <a:spcPct val="100000"/>
              </a:lnSpc>
              <a:spcBef>
                <a:spcPts val="1400"/>
              </a:spcBef>
              <a:buFont typeface="Arial" panose="020B0604020202020204" pitchFamily="34" charset="0"/>
              <a:buChar char="•"/>
            </a:pP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Barrios altos orientales y occidentales serán atendidos por rutas transversales</a:t>
            </a:r>
          </a:p>
          <a:p>
            <a:pPr marL="285750" indent="-285750" algn="just">
              <a:lnSpc>
                <a:spcPct val="100000"/>
              </a:lnSpc>
              <a:spcBef>
                <a:spcPts val="1400"/>
              </a:spcBef>
              <a:buFont typeface="Arial" panose="020B0604020202020204" pitchFamily="34" charset="0"/>
              <a:buChar char="•"/>
            </a:pP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Incorporación de tecnología amigable con el medio ambiente en las unidades de transporte público</a:t>
            </a:r>
          </a:p>
          <a:p>
            <a:pPr marL="285750" indent="-285750" algn="just">
              <a:lnSpc>
                <a:spcPct val="100000"/>
              </a:lnSpc>
              <a:spcBef>
                <a:spcPts val="1400"/>
              </a:spcBef>
              <a:buFont typeface="Arial" panose="020B0604020202020204" pitchFamily="34" charset="0"/>
              <a:buChar char="•"/>
            </a:pP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Incorporación de sistemas electrónicos de apoyo a la operación y para la gestión del recaudo</a:t>
            </a:r>
          </a:p>
          <a:p>
            <a:pPr marL="285750" indent="-285750" algn="just">
              <a:spcBef>
                <a:spcPts val="1400"/>
              </a:spcBef>
              <a:buFont typeface="Arial" panose="020B0604020202020204" pitchFamily="34" charset="0"/>
              <a:buChar char="•"/>
            </a:pP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Subsistema de alimentación como servicio complementario de todas las troncales del SITP-DMQ</a:t>
            </a:r>
          </a:p>
          <a:p>
            <a:pPr marL="285750" indent="-285750" algn="just">
              <a:spcBef>
                <a:spcPts val="1400"/>
              </a:spcBef>
              <a:buFont typeface="Arial" panose="020B0604020202020204" pitchFamily="34" charset="0"/>
              <a:buChar char="•"/>
            </a:pPr>
            <a:r>
              <a:rPr lang="es-EC" sz="1800" dirty="0">
                <a:latin typeface="Arial" panose="020B0604020202020204" pitchFamily="34" charset="0"/>
                <a:cs typeface="Arial" panose="020B0604020202020204" pitchFamily="34" charset="0"/>
              </a:rPr>
              <a:t>Subsistema Convencional Combinado con integración física (servicios Valles Metropolitanos)</a:t>
            </a:r>
          </a:p>
          <a:p>
            <a:pPr marL="285750" indent="-285750" algn="just">
              <a:spcBef>
                <a:spcPts val="1400"/>
              </a:spcBef>
              <a:buFont typeface="Arial" panose="020B0604020202020204" pitchFamily="34" charset="0"/>
              <a:buChar char="•"/>
            </a:pPr>
            <a:r>
              <a:rPr lang="es-EC" sz="1800" dirty="0">
                <a:latin typeface="Arial" panose="020B0604020202020204" pitchFamily="34" charset="0"/>
                <a:cs typeface="Arial" panose="020B0604020202020204" pitchFamily="34" charset="0"/>
              </a:rPr>
              <a:t>Control de servicios informales en el servicio urbano con rutas inter e </a:t>
            </a:r>
            <a:r>
              <a:rPr lang="es-EC" sz="1800" dirty="0" err="1">
                <a:latin typeface="Arial" panose="020B0604020202020204" pitchFamily="34" charset="0"/>
                <a:cs typeface="Arial" panose="020B0604020202020204" pitchFamily="34" charset="0"/>
              </a:rPr>
              <a:t>intraprovinciales</a:t>
            </a:r>
            <a:endParaRPr lang="es-E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ADC4776-1171-4985-83C7-722BEA1FD014}"/>
              </a:ext>
            </a:extLst>
          </p:cNvPr>
          <p:cNvSpPr txBox="1"/>
          <p:nvPr/>
        </p:nvSpPr>
        <p:spPr>
          <a:xfrm>
            <a:off x="1147438" y="1213055"/>
            <a:ext cx="99269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rgbClr val="C00000"/>
                </a:solidFill>
                <a:latin typeface="Gotham Medium Regular" panose="02000603030000020004" pitchFamily="2" charset="77"/>
                <a:cs typeface="Times New Roman" panose="02020603050405020304" pitchFamily="18" charset="0"/>
              </a:rPr>
              <a:t>LINEAMIENTOS  ESTRATÉGICOS PARA LA REESTRUCTURACIÓN DE RUTAS</a:t>
            </a:r>
            <a:endParaRPr lang="es-EC" sz="2400" b="1" dirty="0">
              <a:solidFill>
                <a:srgbClr val="C00000"/>
              </a:solidFill>
              <a:latin typeface="Gotham Medium Regular" panose="02000603030000020004" pitchFamily="2" charset="7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9209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CE0E89FC-21B8-DE4E-BD40-5257B26226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82946" cy="685800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1055077" y="988884"/>
            <a:ext cx="1019907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9600" dirty="0">
                <a:solidFill>
                  <a:schemeClr val="accent5">
                    <a:lumMod val="75000"/>
                  </a:schemeClr>
                </a:solidFill>
                <a:latin typeface="Gotham Bold" charset="0"/>
                <a:ea typeface="Gotham Bold" charset="0"/>
                <a:cs typeface="Gotham Bold" charset="0"/>
              </a:rPr>
              <a:t>Características principales</a:t>
            </a:r>
          </a:p>
          <a:p>
            <a:pPr algn="ctr"/>
            <a:r>
              <a:rPr lang="es-ES" sz="9600" dirty="0">
                <a:solidFill>
                  <a:schemeClr val="accent5">
                    <a:lumMod val="75000"/>
                  </a:schemeClr>
                </a:solidFill>
                <a:latin typeface="Gotham Bold" charset="0"/>
                <a:ea typeface="Gotham Bold" charset="0"/>
                <a:cs typeface="Gotham Bold" charset="0"/>
              </a:rPr>
              <a:t>PLMQ</a:t>
            </a:r>
            <a:endParaRPr lang="es-EC" sz="9600" dirty="0">
              <a:solidFill>
                <a:schemeClr val="accent5">
                  <a:lumMod val="75000"/>
                </a:schemeClr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0869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79C70212-E76B-5F4E-A08A-9052DC90E8D7}"/>
              </a:ext>
            </a:extLst>
          </p:cNvPr>
          <p:cNvSpPr/>
          <p:nvPr/>
        </p:nvSpPr>
        <p:spPr>
          <a:xfrm>
            <a:off x="3545432" y="5919920"/>
            <a:ext cx="32245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419" sz="2800" b="1" dirty="0">
                <a:solidFill>
                  <a:srgbClr val="C00000"/>
                </a:solidFill>
                <a:latin typeface="Gotham Medium Regular" panose="02000603030000020004" pitchFamily="2" charset="77"/>
                <a:cs typeface="Times New Roman" panose="02020603050405020304" pitchFamily="18" charset="0"/>
              </a:rPr>
              <a:t>PLAN OPERACIONAL</a:t>
            </a:r>
            <a:endParaRPr lang="es-EC" sz="2800" b="1" dirty="0">
              <a:solidFill>
                <a:srgbClr val="C00000"/>
              </a:solidFill>
              <a:latin typeface="Gotham Medium Regular" panose="02000603030000020004" pitchFamily="2" charset="77"/>
              <a:cs typeface="Times New Roman" panose="02020603050405020304" pitchFamily="18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113C932-D2CF-4985-B501-079A6C557E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154" t="41226" r="35385" b="29426"/>
          <a:stretch/>
        </p:blipFill>
        <p:spPr>
          <a:xfrm>
            <a:off x="8121824" y="747465"/>
            <a:ext cx="3064594" cy="165998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BAE6711-224E-4DB4-8630-883F24BB9C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693" t="40842" r="35961" b="29426"/>
          <a:stretch/>
        </p:blipFill>
        <p:spPr>
          <a:xfrm>
            <a:off x="8121824" y="2690329"/>
            <a:ext cx="3090126" cy="176021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2490799-1A02-4AE6-B53C-5DE0EDC03D7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500" t="42253" r="33384" b="30970"/>
          <a:stretch/>
        </p:blipFill>
        <p:spPr>
          <a:xfrm>
            <a:off x="8121824" y="4583219"/>
            <a:ext cx="3064594" cy="1313839"/>
          </a:xfrm>
          <a:prstGeom prst="rect">
            <a:avLst/>
          </a:prstGeom>
        </p:spPr>
      </p:pic>
      <p:graphicFrame>
        <p:nvGraphicFramePr>
          <p:cNvPr id="13" name="Tabla 12">
            <a:extLst>
              <a:ext uri="{FF2B5EF4-FFF2-40B4-BE49-F238E27FC236}">
                <a16:creationId xmlns:a16="http://schemas.microsoft.com/office/drawing/2014/main" id="{AD6B7717-A654-4B3B-8C35-0B307ABB28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9507711"/>
              </p:ext>
            </p:extLst>
          </p:nvPr>
        </p:nvGraphicFramePr>
        <p:xfrm>
          <a:off x="718449" y="1393254"/>
          <a:ext cx="7271999" cy="4540789"/>
        </p:xfrm>
        <a:graphic>
          <a:graphicData uri="http://schemas.openxmlformats.org/drawingml/2006/table">
            <a:tbl>
              <a:tblPr/>
              <a:tblGrid>
                <a:gridCol w="1166622">
                  <a:extLst>
                    <a:ext uri="{9D8B030D-6E8A-4147-A177-3AD203B41FA5}">
                      <a16:colId xmlns:a16="http://schemas.microsoft.com/office/drawing/2014/main" val="1885198614"/>
                    </a:ext>
                  </a:extLst>
                </a:gridCol>
                <a:gridCol w="1589649">
                  <a:extLst>
                    <a:ext uri="{9D8B030D-6E8A-4147-A177-3AD203B41FA5}">
                      <a16:colId xmlns:a16="http://schemas.microsoft.com/office/drawing/2014/main" val="653912096"/>
                    </a:ext>
                  </a:extLst>
                </a:gridCol>
                <a:gridCol w="2588455">
                  <a:extLst>
                    <a:ext uri="{9D8B030D-6E8A-4147-A177-3AD203B41FA5}">
                      <a16:colId xmlns:a16="http://schemas.microsoft.com/office/drawing/2014/main" val="3895633889"/>
                    </a:ext>
                  </a:extLst>
                </a:gridCol>
                <a:gridCol w="886265">
                  <a:extLst>
                    <a:ext uri="{9D8B030D-6E8A-4147-A177-3AD203B41FA5}">
                      <a16:colId xmlns:a16="http://schemas.microsoft.com/office/drawing/2014/main" val="3235524929"/>
                    </a:ext>
                  </a:extLst>
                </a:gridCol>
                <a:gridCol w="1041008">
                  <a:extLst>
                    <a:ext uri="{9D8B030D-6E8A-4147-A177-3AD203B41FA5}">
                      <a16:colId xmlns:a16="http://schemas.microsoft.com/office/drawing/2014/main" val="141090581"/>
                    </a:ext>
                  </a:extLst>
                </a:gridCol>
              </a:tblGrid>
              <a:tr h="68842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dirty="0"/>
                        <a:t>Fase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519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/>
                        <a:t>Flota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519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dirty="0"/>
                        <a:t>Tipo de servicio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519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/>
                        <a:t>Flota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519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dirty="0"/>
                        <a:t>Año estimado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51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243361"/>
                  </a:ext>
                </a:extLst>
              </a:tr>
              <a:tr h="294642"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PRIMERA</a:t>
                      </a:r>
                      <a:endParaRPr lang="es-EC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Buses articulados</a:t>
                      </a:r>
                      <a:endParaRPr lang="es-EC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Troncal</a:t>
                      </a:r>
                      <a:endParaRPr lang="es-EC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151</a:t>
                      </a:r>
                      <a:endParaRPr lang="es-EC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2021</a:t>
                      </a:r>
                      <a:endParaRPr lang="es-EC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369804"/>
                  </a:ext>
                </a:extLst>
              </a:tr>
              <a:tr h="45656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Alimentadores</a:t>
                      </a:r>
                      <a:endParaRPr lang="es-EC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Alimentador y transversal</a:t>
                      </a:r>
                      <a:endParaRPr lang="es-EC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406</a:t>
                      </a:r>
                      <a:endParaRPr lang="es-EC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5275584"/>
                  </a:ext>
                </a:extLst>
              </a:tr>
              <a:tr h="60001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Buses expresos</a:t>
                      </a:r>
                      <a:endParaRPr lang="es-EC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Valle de Los Chillos y Tumbaco</a:t>
                      </a:r>
                      <a:endParaRPr lang="es-EC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163</a:t>
                      </a:r>
                      <a:endParaRPr lang="es-EC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8615337"/>
                  </a:ext>
                </a:extLst>
              </a:tr>
              <a:tr h="31760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Trenes</a:t>
                      </a:r>
                      <a:endParaRPr lang="es-EC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Troncal</a:t>
                      </a:r>
                      <a:endParaRPr lang="es-EC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es-EC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8532828"/>
                  </a:ext>
                </a:extLst>
              </a:tr>
              <a:tr h="317600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SEGUNDA</a:t>
                      </a:r>
                      <a:endParaRPr lang="es-EC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Buses articulados</a:t>
                      </a:r>
                      <a:endParaRPr lang="es-EC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Troncal</a:t>
                      </a:r>
                      <a:endParaRPr lang="es-EC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232</a:t>
                      </a:r>
                      <a:endParaRPr lang="es-EC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Hasta el año 2023</a:t>
                      </a:r>
                      <a:endParaRPr lang="es-EC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7213048"/>
                  </a:ext>
                </a:extLst>
              </a:tr>
              <a:tr h="45656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Alimentadores</a:t>
                      </a:r>
                      <a:endParaRPr lang="es-EC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Alimentador y transversal</a:t>
                      </a:r>
                      <a:endParaRPr lang="es-EC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585</a:t>
                      </a:r>
                      <a:endParaRPr lang="es-EC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3876951"/>
                  </a:ext>
                </a:extLst>
              </a:tr>
              <a:tr h="31760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Trenes</a:t>
                      </a:r>
                      <a:endParaRPr lang="es-EC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Troncal</a:t>
                      </a:r>
                      <a:endParaRPr lang="es-EC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es-EC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646001"/>
                  </a:ext>
                </a:extLst>
              </a:tr>
              <a:tr h="317600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TERCERA</a:t>
                      </a:r>
                      <a:endParaRPr lang="es-EC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Buses articulados</a:t>
                      </a:r>
                      <a:endParaRPr lang="es-EC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Troncal</a:t>
                      </a:r>
                      <a:endParaRPr lang="es-EC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250</a:t>
                      </a:r>
                      <a:endParaRPr lang="es-EC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Hasta el año 2025</a:t>
                      </a:r>
                      <a:endParaRPr lang="es-EC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0656564"/>
                  </a:ext>
                </a:extLst>
              </a:tr>
              <a:tr h="45656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Alimentadores</a:t>
                      </a:r>
                      <a:endParaRPr lang="es-EC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Alimentador y transversal</a:t>
                      </a:r>
                      <a:endParaRPr lang="es-EC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2362</a:t>
                      </a:r>
                      <a:endParaRPr lang="es-EC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6859952"/>
                  </a:ext>
                </a:extLst>
              </a:tr>
              <a:tr h="31760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Trenes</a:t>
                      </a:r>
                      <a:endParaRPr lang="es-EC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Troncal</a:t>
                      </a:r>
                      <a:endParaRPr lang="es-EC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s-EC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3243149"/>
                  </a:ext>
                </a:extLst>
              </a:tr>
            </a:tbl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11293A0B-3DBB-4902-A51C-742FB8A4C076}"/>
              </a:ext>
            </a:extLst>
          </p:cNvPr>
          <p:cNvSpPr txBox="1"/>
          <p:nvPr/>
        </p:nvSpPr>
        <p:spPr>
          <a:xfrm>
            <a:off x="704382" y="875317"/>
            <a:ext cx="74174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419" sz="2400" b="1" dirty="0">
                <a:solidFill>
                  <a:srgbClr val="C00000"/>
                </a:solidFill>
                <a:latin typeface="Gotham Medium Regular" panose="02000603030000020004" pitchFamily="2" charset="77"/>
                <a:cs typeface="Times New Roman" panose="02020603050405020304" pitchFamily="18" charset="0"/>
              </a:rPr>
              <a:t>REESTRUCTURACIÓN DE RUTAS – FASES DE INTEGRACIÓN</a:t>
            </a:r>
            <a:endParaRPr lang="es-EC" sz="2400" b="1" dirty="0">
              <a:solidFill>
                <a:srgbClr val="C00000"/>
              </a:solidFill>
              <a:latin typeface="Gotham Medium Regular" panose="02000603030000020004" pitchFamily="2" charset="7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2476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A8F77FC3-103C-6F49-B69C-CD0F025CB25C}"/>
              </a:ext>
            </a:extLst>
          </p:cNvPr>
          <p:cNvSpPr/>
          <p:nvPr/>
        </p:nvSpPr>
        <p:spPr>
          <a:xfrm>
            <a:off x="3545432" y="5919920"/>
            <a:ext cx="3224537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otham Medium Regular" panose="02000603030000020004" pitchFamily="2" charset="77"/>
                <a:ea typeface="+mn-ea"/>
                <a:cs typeface="Times New Roman" panose="02020603050405020304" pitchFamily="18" charset="0"/>
              </a:rPr>
              <a:t>PLAN OPERACIONAL</a:t>
            </a:r>
            <a:endParaRPr kumimoji="0" lang="es-EC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otham Medium Regular" panose="02000603030000020004" pitchFamily="2" charset="77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otham Medium Regular" panose="02000603030000020004" pitchFamily="2" charset="77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otham Medium Regular" panose="02000603030000020004" pitchFamily="2" charset="77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E337157-6DBB-4B65-8DA5-A3B244424751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4"/>
          <a:stretch/>
        </p:blipFill>
        <p:spPr bwMode="auto">
          <a:xfrm>
            <a:off x="5964701" y="1921707"/>
            <a:ext cx="5230623" cy="35226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49F2E45E-DB72-4B7E-81DD-220D89F5B0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2293286"/>
              </p:ext>
            </p:extLst>
          </p:nvPr>
        </p:nvGraphicFramePr>
        <p:xfrm>
          <a:off x="762877" y="1527194"/>
          <a:ext cx="5033013" cy="24776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92282">
                  <a:extLst>
                    <a:ext uri="{9D8B030D-6E8A-4147-A177-3AD203B41FA5}">
                      <a16:colId xmlns:a16="http://schemas.microsoft.com/office/drawing/2014/main" val="4179399551"/>
                    </a:ext>
                  </a:extLst>
                </a:gridCol>
                <a:gridCol w="1192282">
                  <a:extLst>
                    <a:ext uri="{9D8B030D-6E8A-4147-A177-3AD203B41FA5}">
                      <a16:colId xmlns:a16="http://schemas.microsoft.com/office/drawing/2014/main" val="2229665464"/>
                    </a:ext>
                  </a:extLst>
                </a:gridCol>
                <a:gridCol w="853766">
                  <a:extLst>
                    <a:ext uri="{9D8B030D-6E8A-4147-A177-3AD203B41FA5}">
                      <a16:colId xmlns:a16="http://schemas.microsoft.com/office/drawing/2014/main" val="2035288044"/>
                    </a:ext>
                  </a:extLst>
                </a:gridCol>
                <a:gridCol w="910810">
                  <a:extLst>
                    <a:ext uri="{9D8B030D-6E8A-4147-A177-3AD203B41FA5}">
                      <a16:colId xmlns:a16="http://schemas.microsoft.com/office/drawing/2014/main" val="1980781011"/>
                    </a:ext>
                  </a:extLst>
                </a:gridCol>
                <a:gridCol w="883873">
                  <a:extLst>
                    <a:ext uri="{9D8B030D-6E8A-4147-A177-3AD203B41FA5}">
                      <a16:colId xmlns:a16="http://schemas.microsoft.com/office/drawing/2014/main" val="291378158"/>
                    </a:ext>
                  </a:extLst>
                </a:gridCol>
              </a:tblGrid>
              <a:tr h="2857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Corredor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Circuito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Tipo de Servicio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Flota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Intervalo (minutos)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356546117"/>
                  </a:ext>
                </a:extLst>
              </a:tr>
              <a:tr h="190500">
                <a:tc rowSpan="6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Central Trolebús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Labrador - Carcelén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Troncal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20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571500" algn="just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13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526729337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Labrador – Ejido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Troncal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18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571500" algn="just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10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51454043"/>
                  </a:ext>
                </a:extLst>
              </a:tr>
              <a:tr h="28575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T. Carcelén - P. Cuero y Caicedo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Troncal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10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571500" algn="just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8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578746153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Quitumbe – Recreo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Troncal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10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571500" algn="just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5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908273690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Recreo – Colón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Troncal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10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571500" algn="just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5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85124451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Río Coca – Labrador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Integración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3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571500" algn="just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10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414888318"/>
                  </a:ext>
                </a:extLst>
              </a:tr>
              <a:tr h="285750"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Oriental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T. Guamaní - Universidades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Troncal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26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571500" algn="just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5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663028218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Quitumbe - Marín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Troncal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20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571500" algn="just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5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068180829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Recreo Rio Coca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Troncal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34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571500" algn="just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34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276657984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TOTAL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151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571500" algn="just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 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131443869"/>
                  </a:ext>
                </a:extLst>
              </a:tr>
            </a:tbl>
          </a:graphicData>
        </a:graphic>
      </p:graphicFrame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FF1F184A-8E48-4C5D-A0AD-139D1E48010B}"/>
              </a:ext>
            </a:extLst>
          </p:cNvPr>
          <p:cNvGraphicFramePr>
            <a:graphicFrameLocks noGrp="1"/>
          </p:cNvGraphicFramePr>
          <p:nvPr/>
        </p:nvGraphicFramePr>
        <p:xfrm>
          <a:off x="954502" y="4189088"/>
          <a:ext cx="4649762" cy="14991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08985">
                  <a:extLst>
                    <a:ext uri="{9D8B030D-6E8A-4147-A177-3AD203B41FA5}">
                      <a16:colId xmlns:a16="http://schemas.microsoft.com/office/drawing/2014/main" val="1631112233"/>
                    </a:ext>
                  </a:extLst>
                </a:gridCol>
                <a:gridCol w="1808985">
                  <a:extLst>
                    <a:ext uri="{9D8B030D-6E8A-4147-A177-3AD203B41FA5}">
                      <a16:colId xmlns:a16="http://schemas.microsoft.com/office/drawing/2014/main" val="1098824597"/>
                    </a:ext>
                  </a:extLst>
                </a:gridCol>
                <a:gridCol w="1031792">
                  <a:extLst>
                    <a:ext uri="{9D8B030D-6E8A-4147-A177-3AD203B41FA5}">
                      <a16:colId xmlns:a16="http://schemas.microsoft.com/office/drawing/2014/main" val="1081066090"/>
                    </a:ext>
                  </a:extLst>
                </a:gridCol>
              </a:tblGrid>
              <a:tr h="2141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TIPO DE SERVICIO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Corredor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Flota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213663187"/>
                  </a:ext>
                </a:extLst>
              </a:tr>
              <a:tr h="214168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Troncal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Central Trolebús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71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706319367"/>
                  </a:ext>
                </a:extLst>
              </a:tr>
              <a:tr h="21416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Oriental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80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551708192"/>
                  </a:ext>
                </a:extLst>
              </a:tr>
              <a:tr h="21416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TOTAL, TRONCALES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151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379836211"/>
                  </a:ext>
                </a:extLst>
              </a:tr>
              <a:tr h="214168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Alimentadores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418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965145979"/>
                  </a:ext>
                </a:extLst>
              </a:tr>
              <a:tr h="214168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Expresos Valles 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180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080760323"/>
                  </a:ext>
                </a:extLst>
              </a:tr>
              <a:tr h="214168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TOTAL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749</a:t>
                      </a:r>
                      <a:endParaRPr lang="es-EC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901046082"/>
                  </a:ext>
                </a:extLst>
              </a:tr>
            </a:tbl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BB3ADA1C-7A29-4652-938A-0C6829A31418}"/>
              </a:ext>
            </a:extLst>
          </p:cNvPr>
          <p:cNvSpPr txBox="1"/>
          <p:nvPr/>
        </p:nvSpPr>
        <p:spPr>
          <a:xfrm>
            <a:off x="762877" y="851052"/>
            <a:ext cx="104324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otham Medium Regular" panose="02000603030000020004" pitchFamily="2" charset="77"/>
                <a:ea typeface="+mn-ea"/>
                <a:cs typeface="Times New Roman" panose="02020603050405020304" pitchFamily="18" charset="0"/>
              </a:rPr>
              <a:t>REESTRUCTURACIÓN RED TRANSPORTE  - FASE 1 – AÑO 2021</a:t>
            </a:r>
            <a:endParaRPr kumimoji="0" lang="es-EC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otham Medium Regular" panose="02000603030000020004" pitchFamily="2" charset="77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2110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A8F77FC3-103C-6F49-B69C-CD0F025CB25C}"/>
              </a:ext>
            </a:extLst>
          </p:cNvPr>
          <p:cNvSpPr/>
          <p:nvPr/>
        </p:nvSpPr>
        <p:spPr>
          <a:xfrm>
            <a:off x="3545432" y="5976189"/>
            <a:ext cx="3224537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US" sz="2800" b="1" dirty="0">
                <a:solidFill>
                  <a:srgbClr val="C00000"/>
                </a:solidFill>
                <a:latin typeface="Gotham Medium Regular" panose="02000603030000020004" pitchFamily="2" charset="77"/>
                <a:cs typeface="Times New Roman" panose="02020603050405020304" pitchFamily="18" charset="0"/>
              </a:rPr>
              <a:t>PLAN OPERACIONAL</a:t>
            </a:r>
            <a:endParaRPr lang="es-EC" sz="2800" b="1" dirty="0">
              <a:solidFill>
                <a:srgbClr val="C00000"/>
              </a:solidFill>
              <a:latin typeface="Gotham Medium Regular" panose="02000603030000020004" pitchFamily="2" charset="77"/>
              <a:cs typeface="Times New Roman" panose="02020603050405020304" pitchFamily="18" charset="0"/>
            </a:endParaRPr>
          </a:p>
          <a:p>
            <a:endParaRPr lang="es-EC" sz="1200" b="1" dirty="0">
              <a:solidFill>
                <a:srgbClr val="C00000"/>
              </a:solidFill>
              <a:latin typeface="Gotham Medium Regular" panose="02000603030000020004" pitchFamily="2" charset="77"/>
              <a:cs typeface="Times New Roman" panose="02020603050405020304" pitchFamily="18" charset="0"/>
            </a:endParaRPr>
          </a:p>
          <a:p>
            <a:endParaRPr lang="es-EC" sz="1200" b="1" dirty="0">
              <a:solidFill>
                <a:srgbClr val="C00000"/>
              </a:solidFill>
              <a:latin typeface="Gotham Medium Regular" panose="02000603030000020004" pitchFamily="2" charset="77"/>
              <a:cs typeface="Times New Roman" panose="02020603050405020304" pitchFamily="18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748C00A-E5BD-4423-8C0D-C6B8058035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47" t="-24" r="11731" b="-24"/>
          <a:stretch/>
        </p:blipFill>
        <p:spPr>
          <a:xfrm>
            <a:off x="2308485" y="1209934"/>
            <a:ext cx="7555952" cy="481472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D7AE0E5-B9F3-4245-AEEF-0110B6ADD559}"/>
              </a:ext>
            </a:extLst>
          </p:cNvPr>
          <p:cNvSpPr txBox="1"/>
          <p:nvPr/>
        </p:nvSpPr>
        <p:spPr>
          <a:xfrm>
            <a:off x="1675444" y="779185"/>
            <a:ext cx="90300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419" sz="2400" b="1" dirty="0">
                <a:solidFill>
                  <a:srgbClr val="C00000"/>
                </a:solidFill>
                <a:latin typeface="Gotham Medium Regular" panose="02000603030000020004" pitchFamily="2" charset="77"/>
                <a:cs typeface="Times New Roman" panose="02020603050405020304" pitchFamily="18" charset="0"/>
              </a:rPr>
              <a:t>REESTRUCTURACIÓN RED TRANSPORTE - FASE III- AÑO 2021 2025  </a:t>
            </a:r>
            <a:endParaRPr lang="es-EC" sz="2400" b="1" dirty="0">
              <a:solidFill>
                <a:srgbClr val="C00000"/>
              </a:solidFill>
              <a:latin typeface="Gotham Medium Regular" panose="02000603030000020004" pitchFamily="2" charset="7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37220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A3B853D0-1519-4AFE-8817-610452987C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9693703"/>
              </p:ext>
            </p:extLst>
          </p:nvPr>
        </p:nvGraphicFramePr>
        <p:xfrm>
          <a:off x="3184147" y="1194728"/>
          <a:ext cx="5511201" cy="46916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14857">
                  <a:extLst>
                    <a:ext uri="{9D8B030D-6E8A-4147-A177-3AD203B41FA5}">
                      <a16:colId xmlns:a16="http://schemas.microsoft.com/office/drawing/2014/main" val="1755622815"/>
                    </a:ext>
                  </a:extLst>
                </a:gridCol>
                <a:gridCol w="1768929">
                  <a:extLst>
                    <a:ext uri="{9D8B030D-6E8A-4147-A177-3AD203B41FA5}">
                      <a16:colId xmlns:a16="http://schemas.microsoft.com/office/drawing/2014/main" val="1528814553"/>
                    </a:ext>
                  </a:extLst>
                </a:gridCol>
                <a:gridCol w="927415">
                  <a:extLst>
                    <a:ext uri="{9D8B030D-6E8A-4147-A177-3AD203B41FA5}">
                      <a16:colId xmlns:a16="http://schemas.microsoft.com/office/drawing/2014/main" val="2937272933"/>
                    </a:ext>
                  </a:extLst>
                </a:gridCol>
              </a:tblGrid>
              <a:tr h="3492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TIPO DE SERVICIO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Corredor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Flota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322450851"/>
                  </a:ext>
                </a:extLst>
              </a:tr>
              <a:tr h="205444">
                <a:tc rowSpan="6">
                  <a:txBody>
                    <a:bodyPr/>
                    <a:lstStyle/>
                    <a:p>
                      <a:pPr marL="761365" algn="just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Troncal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Central Trolebús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71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451250631"/>
                  </a:ext>
                </a:extLst>
              </a:tr>
              <a:tr h="20544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Oriental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80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584331205"/>
                  </a:ext>
                </a:extLst>
              </a:tr>
              <a:tr h="20544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Occidental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32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131753676"/>
                  </a:ext>
                </a:extLst>
              </a:tr>
              <a:tr h="20544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Alonso de Angulo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18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316107755"/>
                  </a:ext>
                </a:extLst>
              </a:tr>
              <a:tr h="20544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Central Norte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31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710310227"/>
                  </a:ext>
                </a:extLst>
              </a:tr>
              <a:tr h="20544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</a:rPr>
                        <a:t>TOTAL</a:t>
                      </a:r>
                      <a:endParaRPr lang="es-EC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</a:rPr>
                        <a:t>232</a:t>
                      </a:r>
                      <a:endParaRPr lang="es-EC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453679749"/>
                  </a:ext>
                </a:extLst>
              </a:tr>
              <a:tr h="205444">
                <a:tc rowSpan="5">
                  <a:txBody>
                    <a:bodyPr/>
                    <a:lstStyle/>
                    <a:p>
                      <a:pPr marL="761365" algn="just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Subtroncal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Amazonas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22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884657535"/>
                  </a:ext>
                </a:extLst>
              </a:tr>
              <a:tr h="20544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Shyris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16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384335572"/>
                  </a:ext>
                </a:extLst>
              </a:tr>
              <a:tr h="20544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Eloy Alfaro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27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539189712"/>
                  </a:ext>
                </a:extLst>
              </a:tr>
              <a:tr h="20544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Mariscal Sucre Norte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32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976104035"/>
                  </a:ext>
                </a:extLst>
              </a:tr>
              <a:tr h="21571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</a:rPr>
                        <a:t>TOTAL</a:t>
                      </a:r>
                      <a:endParaRPr lang="es-EC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</a:rPr>
                        <a:t>97</a:t>
                      </a:r>
                      <a:endParaRPr lang="es-EC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588385311"/>
                  </a:ext>
                </a:extLst>
              </a:tr>
              <a:tr h="181219">
                <a:tc gridSpan="2">
                  <a:txBody>
                    <a:bodyPr/>
                    <a:lstStyle/>
                    <a:p>
                      <a:pPr marL="761365" algn="just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Servicios Diagonales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137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717720224"/>
                  </a:ext>
                </a:extLst>
              </a:tr>
              <a:tr h="181219">
                <a:tc gridSpan="2">
                  <a:txBody>
                    <a:bodyPr/>
                    <a:lstStyle/>
                    <a:p>
                      <a:pPr marL="761365" algn="just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Servicios Longitudinales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104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203152670"/>
                  </a:ext>
                </a:extLst>
              </a:tr>
              <a:tr h="215717">
                <a:tc gridSpan="2">
                  <a:txBody>
                    <a:bodyPr/>
                    <a:lstStyle/>
                    <a:p>
                      <a:pPr marL="761365" algn="just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Servicios Rutas Internas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19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170633525"/>
                  </a:ext>
                </a:extLst>
              </a:tr>
              <a:tr h="181219">
                <a:tc gridSpan="2">
                  <a:txBody>
                    <a:bodyPr/>
                    <a:lstStyle/>
                    <a:p>
                      <a:pPr marL="761365" algn="just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Servicios Perimetrales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69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350020650"/>
                  </a:ext>
                </a:extLst>
              </a:tr>
              <a:tr h="205444">
                <a:tc gridSpan="2">
                  <a:txBody>
                    <a:bodyPr/>
                    <a:lstStyle/>
                    <a:p>
                      <a:pPr marL="761365" algn="just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Servicios transversales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586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845620192"/>
                  </a:ext>
                </a:extLst>
              </a:tr>
              <a:tr h="205444">
                <a:tc gridSpan="2">
                  <a:txBody>
                    <a:bodyPr/>
                    <a:lstStyle/>
                    <a:p>
                      <a:pPr marL="761365" algn="just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Servicios de alimentación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815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433131728"/>
                  </a:ext>
                </a:extLst>
              </a:tr>
              <a:tr h="271736">
                <a:tc gridSpan="2">
                  <a:txBody>
                    <a:bodyPr/>
                    <a:lstStyle/>
                    <a:p>
                      <a:pPr marL="761365" algn="just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Servicios Intracantonales combinados 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466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496818711"/>
                  </a:ext>
                </a:extLst>
              </a:tr>
              <a:tr h="205444">
                <a:tc row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Servicios de conexión expreso a los Valles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Valle de Los Chillos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39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296630892"/>
                  </a:ext>
                </a:extLst>
              </a:tr>
              <a:tr h="20544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Valle de Tumbaco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52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242301677"/>
                  </a:ext>
                </a:extLst>
              </a:tr>
              <a:tr h="205444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Flota Total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</a:rPr>
                        <a:t>2616</a:t>
                      </a:r>
                      <a:endParaRPr lang="es-EC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665170237"/>
                  </a:ext>
                </a:extLst>
              </a:tr>
            </a:tbl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12AC92EB-B3CF-413E-AA5E-162DD0B45EE2}"/>
              </a:ext>
            </a:extLst>
          </p:cNvPr>
          <p:cNvSpPr txBox="1"/>
          <p:nvPr/>
        </p:nvSpPr>
        <p:spPr>
          <a:xfrm>
            <a:off x="2411164" y="738261"/>
            <a:ext cx="711266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200" b="1" dirty="0">
                <a:solidFill>
                  <a:srgbClr val="C00000"/>
                </a:solidFill>
                <a:latin typeface="Gotham Medium Regular" panose="02000603030000020004" pitchFamily="2" charset="77"/>
                <a:cs typeface="Times New Roman" panose="02020603050405020304" pitchFamily="18" charset="0"/>
              </a:rPr>
              <a:t>SERVICIOS (ACUMULADOS) A IMPLEMENTARSE - FASE III</a:t>
            </a:r>
            <a:endParaRPr lang="es-EC" sz="2200" b="1" dirty="0">
              <a:solidFill>
                <a:srgbClr val="C00000"/>
              </a:solidFill>
              <a:latin typeface="Gotham Medium Regular" panose="02000603030000020004" pitchFamily="2" charset="77"/>
              <a:cs typeface="Times New Roman" panose="02020603050405020304" pitchFamily="18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4D9814A9-23FE-4BD9-9112-1E2AEB0B7940}"/>
              </a:ext>
            </a:extLst>
          </p:cNvPr>
          <p:cNvSpPr/>
          <p:nvPr/>
        </p:nvSpPr>
        <p:spPr>
          <a:xfrm>
            <a:off x="3674642" y="5959475"/>
            <a:ext cx="32245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419" sz="2800" b="1" dirty="0">
                <a:solidFill>
                  <a:srgbClr val="C00000"/>
                </a:solidFill>
                <a:latin typeface="Gotham Medium Regular" panose="02000603030000020004" pitchFamily="2" charset="77"/>
                <a:cs typeface="Times New Roman" panose="02020603050405020304" pitchFamily="18" charset="0"/>
              </a:rPr>
              <a:t>PLAN </a:t>
            </a:r>
            <a:r>
              <a:rPr lang="es-US" sz="2800" b="1" dirty="0">
                <a:solidFill>
                  <a:srgbClr val="C00000"/>
                </a:solidFill>
                <a:latin typeface="Gotham Medium Regular" panose="02000603030000020004" pitchFamily="2" charset="77"/>
                <a:cs typeface="Times New Roman" panose="02020603050405020304" pitchFamily="18" charset="0"/>
              </a:rPr>
              <a:t>OPERACIONAL</a:t>
            </a:r>
            <a:endParaRPr kumimoji="0" lang="es-EC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otham Medium Regular" panose="02000603030000020004" pitchFamily="2" charset="77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7931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3DAD5520-3507-4B06-8901-46AE32D19722}"/>
              </a:ext>
            </a:extLst>
          </p:cNvPr>
          <p:cNvGraphicFramePr>
            <a:graphicFrameLocks noGrp="1"/>
          </p:cNvGraphicFramePr>
          <p:nvPr/>
        </p:nvGraphicFramePr>
        <p:xfrm>
          <a:off x="1069145" y="1050818"/>
          <a:ext cx="9706707" cy="26819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78523">
                  <a:extLst>
                    <a:ext uri="{9D8B030D-6E8A-4147-A177-3AD203B41FA5}">
                      <a16:colId xmlns:a16="http://schemas.microsoft.com/office/drawing/2014/main" val="3110730922"/>
                    </a:ext>
                  </a:extLst>
                </a:gridCol>
                <a:gridCol w="1078523">
                  <a:extLst>
                    <a:ext uri="{9D8B030D-6E8A-4147-A177-3AD203B41FA5}">
                      <a16:colId xmlns:a16="http://schemas.microsoft.com/office/drawing/2014/main" val="3681242595"/>
                    </a:ext>
                  </a:extLst>
                </a:gridCol>
                <a:gridCol w="1078523">
                  <a:extLst>
                    <a:ext uri="{9D8B030D-6E8A-4147-A177-3AD203B41FA5}">
                      <a16:colId xmlns:a16="http://schemas.microsoft.com/office/drawing/2014/main" val="2077634441"/>
                    </a:ext>
                  </a:extLst>
                </a:gridCol>
                <a:gridCol w="1078523">
                  <a:extLst>
                    <a:ext uri="{9D8B030D-6E8A-4147-A177-3AD203B41FA5}">
                      <a16:colId xmlns:a16="http://schemas.microsoft.com/office/drawing/2014/main" val="2070110762"/>
                    </a:ext>
                  </a:extLst>
                </a:gridCol>
                <a:gridCol w="1078523">
                  <a:extLst>
                    <a:ext uri="{9D8B030D-6E8A-4147-A177-3AD203B41FA5}">
                      <a16:colId xmlns:a16="http://schemas.microsoft.com/office/drawing/2014/main" val="52341784"/>
                    </a:ext>
                  </a:extLst>
                </a:gridCol>
                <a:gridCol w="1078523">
                  <a:extLst>
                    <a:ext uri="{9D8B030D-6E8A-4147-A177-3AD203B41FA5}">
                      <a16:colId xmlns:a16="http://schemas.microsoft.com/office/drawing/2014/main" val="3777376287"/>
                    </a:ext>
                  </a:extLst>
                </a:gridCol>
                <a:gridCol w="1078523">
                  <a:extLst>
                    <a:ext uri="{9D8B030D-6E8A-4147-A177-3AD203B41FA5}">
                      <a16:colId xmlns:a16="http://schemas.microsoft.com/office/drawing/2014/main" val="99909939"/>
                    </a:ext>
                  </a:extLst>
                </a:gridCol>
                <a:gridCol w="1078523">
                  <a:extLst>
                    <a:ext uri="{9D8B030D-6E8A-4147-A177-3AD203B41FA5}">
                      <a16:colId xmlns:a16="http://schemas.microsoft.com/office/drawing/2014/main" val="2686121112"/>
                    </a:ext>
                  </a:extLst>
                </a:gridCol>
                <a:gridCol w="1078523">
                  <a:extLst>
                    <a:ext uri="{9D8B030D-6E8A-4147-A177-3AD203B41FA5}">
                      <a16:colId xmlns:a16="http://schemas.microsoft.com/office/drawing/2014/main" val="1045412018"/>
                    </a:ext>
                  </a:extLst>
                </a:gridCol>
              </a:tblGrid>
              <a:tr h="1983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RUBRO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AÑO 1 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AÑO 2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AÑO 3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AÑO 4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AÑO 5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AÑO 6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AÑO 7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AÑO 8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546166009"/>
                  </a:ext>
                </a:extLst>
              </a:tr>
              <a:tr h="82471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Demanda Metro servicios expresos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20,000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20,800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21,632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22,065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22,506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22,956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23,415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23,883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560038998"/>
                  </a:ext>
                </a:extLst>
              </a:tr>
              <a:tr h="6159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Demanda Metro estaciones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131,087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133,709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136,383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139,111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141,893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144,731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147,625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150,578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43079364"/>
                  </a:ext>
                </a:extLst>
              </a:tr>
              <a:tr h="4071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Demanda integrada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114,209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125,630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175,882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204,023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234,626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239,319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244,105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248,987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92954066"/>
                  </a:ext>
                </a:extLst>
              </a:tr>
              <a:tr h="40710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DEMANDA TOTAL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265,296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280,139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333,897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365,198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399,025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407,006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415,146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423,449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945424154"/>
                  </a:ext>
                </a:extLst>
              </a:tr>
            </a:tbl>
          </a:graphicData>
        </a:graphic>
      </p:graphicFrame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033D2DEC-3664-459D-A995-15DC7A6CA83E}"/>
              </a:ext>
            </a:extLst>
          </p:cNvPr>
          <p:cNvGraphicFramePr>
            <a:graphicFrameLocks noGrp="1"/>
          </p:cNvGraphicFramePr>
          <p:nvPr/>
        </p:nvGraphicFramePr>
        <p:xfrm>
          <a:off x="1069146" y="4031933"/>
          <a:ext cx="9706706" cy="15520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41008">
                  <a:extLst>
                    <a:ext uri="{9D8B030D-6E8A-4147-A177-3AD203B41FA5}">
                      <a16:colId xmlns:a16="http://schemas.microsoft.com/office/drawing/2014/main" val="2499095308"/>
                    </a:ext>
                  </a:extLst>
                </a:gridCol>
                <a:gridCol w="1031232">
                  <a:extLst>
                    <a:ext uri="{9D8B030D-6E8A-4147-A177-3AD203B41FA5}">
                      <a16:colId xmlns:a16="http://schemas.microsoft.com/office/drawing/2014/main" val="3980885677"/>
                    </a:ext>
                  </a:extLst>
                </a:gridCol>
                <a:gridCol w="1108950">
                  <a:extLst>
                    <a:ext uri="{9D8B030D-6E8A-4147-A177-3AD203B41FA5}">
                      <a16:colId xmlns:a16="http://schemas.microsoft.com/office/drawing/2014/main" val="988096050"/>
                    </a:ext>
                  </a:extLst>
                </a:gridCol>
                <a:gridCol w="1087586">
                  <a:extLst>
                    <a:ext uri="{9D8B030D-6E8A-4147-A177-3AD203B41FA5}">
                      <a16:colId xmlns:a16="http://schemas.microsoft.com/office/drawing/2014/main" val="3560955961"/>
                    </a:ext>
                  </a:extLst>
                </a:gridCol>
                <a:gridCol w="1087586">
                  <a:extLst>
                    <a:ext uri="{9D8B030D-6E8A-4147-A177-3AD203B41FA5}">
                      <a16:colId xmlns:a16="http://schemas.microsoft.com/office/drawing/2014/main" val="2562814693"/>
                    </a:ext>
                  </a:extLst>
                </a:gridCol>
                <a:gridCol w="1087586">
                  <a:extLst>
                    <a:ext uri="{9D8B030D-6E8A-4147-A177-3AD203B41FA5}">
                      <a16:colId xmlns:a16="http://schemas.microsoft.com/office/drawing/2014/main" val="101731585"/>
                    </a:ext>
                  </a:extLst>
                </a:gridCol>
                <a:gridCol w="1087586">
                  <a:extLst>
                    <a:ext uri="{9D8B030D-6E8A-4147-A177-3AD203B41FA5}">
                      <a16:colId xmlns:a16="http://schemas.microsoft.com/office/drawing/2014/main" val="2299151287"/>
                    </a:ext>
                  </a:extLst>
                </a:gridCol>
                <a:gridCol w="1087586">
                  <a:extLst>
                    <a:ext uri="{9D8B030D-6E8A-4147-A177-3AD203B41FA5}">
                      <a16:colId xmlns:a16="http://schemas.microsoft.com/office/drawing/2014/main" val="2718142319"/>
                    </a:ext>
                  </a:extLst>
                </a:gridCol>
                <a:gridCol w="1087586">
                  <a:extLst>
                    <a:ext uri="{9D8B030D-6E8A-4147-A177-3AD203B41FA5}">
                      <a16:colId xmlns:a16="http://schemas.microsoft.com/office/drawing/2014/main" val="964154909"/>
                    </a:ext>
                  </a:extLst>
                </a:gridCol>
              </a:tblGrid>
              <a:tr h="1930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RUBRO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AÑO 1 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AÑO 2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AÑO 3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AÑO 4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AÑO 5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AÑO 6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AÑO 7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AÑO 8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41098831"/>
                  </a:ext>
                </a:extLst>
              </a:tr>
              <a:tr h="1930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Demanda diaria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265,296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280,139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333,897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365,198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399,025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407,006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415,146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423,449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81995262"/>
                  </a:ext>
                </a:extLst>
              </a:tr>
              <a:tr h="1930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Días Equivalentes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317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317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317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317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317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317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317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317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407858629"/>
                  </a:ext>
                </a:extLst>
              </a:tr>
              <a:tr h="1930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Demanda Total anual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84,098,832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88,803,949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105,845,278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115,767,820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126,490,963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129,020,782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131,601,197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134,233,221</a:t>
                      </a:r>
                      <a:endParaRPr lang="es-EC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576338935"/>
                  </a:ext>
                </a:extLst>
              </a:tr>
            </a:tbl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5E886A1B-E83B-496B-B4C0-543C26D72966}"/>
              </a:ext>
            </a:extLst>
          </p:cNvPr>
          <p:cNvSpPr txBox="1"/>
          <p:nvPr/>
        </p:nvSpPr>
        <p:spPr>
          <a:xfrm>
            <a:off x="3123027" y="606536"/>
            <a:ext cx="75121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419" sz="2400" b="1" dirty="0">
                <a:solidFill>
                  <a:srgbClr val="C00000"/>
                </a:solidFill>
                <a:latin typeface="Gotham Medium Regular" panose="02000603030000020004" pitchFamily="2" charset="77"/>
                <a:cs typeface="Times New Roman" panose="02020603050405020304" pitchFamily="18" charset="0"/>
              </a:rPr>
              <a:t>PERFIL DE DEMANDA PARA EL PERÍODO DEL PROYECTO </a:t>
            </a:r>
            <a:endParaRPr lang="es-EC" sz="2400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C0273F00-F373-466A-92A3-10F90A198FDF}"/>
              </a:ext>
            </a:extLst>
          </p:cNvPr>
          <p:cNvSpPr/>
          <p:nvPr/>
        </p:nvSpPr>
        <p:spPr>
          <a:xfrm>
            <a:off x="3632438" y="5818795"/>
            <a:ext cx="32245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419" sz="2800" b="1" dirty="0">
                <a:solidFill>
                  <a:srgbClr val="C00000"/>
                </a:solidFill>
                <a:latin typeface="Gotham Medium Regular" panose="02000603030000020004" pitchFamily="2" charset="77"/>
                <a:cs typeface="Times New Roman" panose="02020603050405020304" pitchFamily="18" charset="0"/>
              </a:rPr>
              <a:t>PLAN </a:t>
            </a:r>
            <a:r>
              <a:rPr lang="es-US" sz="2800" b="1" dirty="0">
                <a:solidFill>
                  <a:srgbClr val="C00000"/>
                </a:solidFill>
                <a:latin typeface="Gotham Medium Regular" panose="02000603030000020004" pitchFamily="2" charset="77"/>
                <a:cs typeface="Times New Roman" panose="02020603050405020304" pitchFamily="18" charset="0"/>
              </a:rPr>
              <a:t>OPERACIONAL</a:t>
            </a:r>
            <a:endParaRPr kumimoji="0" lang="es-EC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otham Medium Regular" panose="02000603030000020004" pitchFamily="2" charset="77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3957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F59D1B67-0DE4-5F41-ADA9-DD4D2C545B57}"/>
              </a:ext>
            </a:extLst>
          </p:cNvPr>
          <p:cNvSpPr/>
          <p:nvPr/>
        </p:nvSpPr>
        <p:spPr>
          <a:xfrm>
            <a:off x="3652961" y="5877251"/>
            <a:ext cx="32245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419" sz="2800" b="1" dirty="0">
                <a:solidFill>
                  <a:srgbClr val="C00000"/>
                </a:solidFill>
                <a:latin typeface="Gotham Medium Regular" panose="02000603030000020004" pitchFamily="2" charset="77"/>
                <a:cs typeface="Times New Roman" panose="02020603050405020304" pitchFamily="18" charset="0"/>
              </a:rPr>
              <a:t>PLAN </a:t>
            </a:r>
            <a:r>
              <a:rPr lang="es-US" sz="2800" b="1" dirty="0">
                <a:solidFill>
                  <a:srgbClr val="C00000"/>
                </a:solidFill>
                <a:latin typeface="Gotham Medium Regular" panose="02000603030000020004" pitchFamily="2" charset="77"/>
                <a:cs typeface="Times New Roman" panose="02020603050405020304" pitchFamily="18" charset="0"/>
              </a:rPr>
              <a:t>OPERACIONAL</a:t>
            </a:r>
            <a:endParaRPr kumimoji="0" lang="es-EC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otham Medium Regular" panose="02000603030000020004" pitchFamily="2" charset="77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B10AE0B1-74CC-42C2-8DD9-9FD3FA5D76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2062336"/>
              </p:ext>
            </p:extLst>
          </p:nvPr>
        </p:nvGraphicFramePr>
        <p:xfrm>
          <a:off x="1860401" y="1293673"/>
          <a:ext cx="3366248" cy="27587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56326">
                  <a:extLst>
                    <a:ext uri="{9D8B030D-6E8A-4147-A177-3AD203B41FA5}">
                      <a16:colId xmlns:a16="http://schemas.microsoft.com/office/drawing/2014/main" val="4276509427"/>
                    </a:ext>
                  </a:extLst>
                </a:gridCol>
                <a:gridCol w="319088">
                  <a:extLst>
                    <a:ext uri="{9D8B030D-6E8A-4147-A177-3AD203B41FA5}">
                      <a16:colId xmlns:a16="http://schemas.microsoft.com/office/drawing/2014/main" val="4077921731"/>
                    </a:ext>
                  </a:extLst>
                </a:gridCol>
                <a:gridCol w="590834">
                  <a:extLst>
                    <a:ext uri="{9D8B030D-6E8A-4147-A177-3AD203B41FA5}">
                      <a16:colId xmlns:a16="http://schemas.microsoft.com/office/drawing/2014/main" val="410104900"/>
                    </a:ext>
                  </a:extLst>
                </a:gridCol>
              </a:tblGrid>
              <a:tr h="189174">
                <a:tc gridSpan="3"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DATOS GENERALES</a:t>
                      </a:r>
                    </a:p>
                  </a:txBody>
                  <a:tcPr marL="44450" marR="44450" marT="0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7331346"/>
                  </a:ext>
                </a:extLst>
              </a:tr>
              <a:tr h="2736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Kilómetros del Circuito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46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km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307262849"/>
                  </a:ext>
                </a:extLst>
              </a:tr>
              <a:tr h="3368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Días de servicio 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365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Días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849014664"/>
                  </a:ext>
                </a:extLst>
              </a:tr>
              <a:tr h="3368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Días al año laborables 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250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Días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54302353"/>
                  </a:ext>
                </a:extLst>
              </a:tr>
              <a:tr h="1891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Sábados año  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52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Días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182645051"/>
                  </a:ext>
                </a:extLst>
              </a:tr>
              <a:tr h="3714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Días al año no laborables (domingos y festivos) 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63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Días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240666896"/>
                  </a:ext>
                </a:extLst>
              </a:tr>
              <a:tr h="2200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Días Eventuales de Servicio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4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Días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49446684"/>
                  </a:ext>
                </a:extLst>
              </a:tr>
              <a:tr h="1891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Distancia del Ciclo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46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km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54734253"/>
                  </a:ext>
                </a:extLst>
              </a:tr>
              <a:tr h="1891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Tiempo de Recorrido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70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minutos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795492417"/>
                  </a:ext>
                </a:extLst>
              </a:tr>
              <a:tr h="3368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Porcentaje de Kilómetros operados al vacío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5%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endParaRPr lang="es-EC" sz="1400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540765869"/>
                  </a:ext>
                </a:extLst>
              </a:tr>
            </a:tbl>
          </a:graphicData>
        </a:graphic>
      </p:graphicFrame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9B96F5ED-19F8-44C8-BC63-7C44CC90D6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0962973"/>
              </p:ext>
            </p:extLst>
          </p:nvPr>
        </p:nvGraphicFramePr>
        <p:xfrm>
          <a:off x="1779954" y="4293409"/>
          <a:ext cx="3432202" cy="12091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83234">
                  <a:extLst>
                    <a:ext uri="{9D8B030D-6E8A-4147-A177-3AD203B41FA5}">
                      <a16:colId xmlns:a16="http://schemas.microsoft.com/office/drawing/2014/main" val="2774613883"/>
                    </a:ext>
                  </a:extLst>
                </a:gridCol>
                <a:gridCol w="1079760">
                  <a:extLst>
                    <a:ext uri="{9D8B030D-6E8A-4147-A177-3AD203B41FA5}">
                      <a16:colId xmlns:a16="http://schemas.microsoft.com/office/drawing/2014/main" val="705281469"/>
                    </a:ext>
                  </a:extLst>
                </a:gridCol>
                <a:gridCol w="769208">
                  <a:extLst>
                    <a:ext uri="{9D8B030D-6E8A-4147-A177-3AD203B41FA5}">
                      <a16:colId xmlns:a16="http://schemas.microsoft.com/office/drawing/2014/main" val="2825939000"/>
                    </a:ext>
                  </a:extLst>
                </a:gridCol>
              </a:tblGrid>
              <a:tr h="294727">
                <a:tc gridSpan="3">
                  <a:txBody>
                    <a:bodyPr/>
                    <a:lstStyle/>
                    <a:p>
                      <a:pPr marR="279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Horario de Servicio</a:t>
                      </a:r>
                      <a:endParaRPr lang="es-EC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R="279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R="279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4847113"/>
                  </a:ext>
                </a:extLst>
              </a:tr>
              <a:tr h="294727">
                <a:tc>
                  <a:txBody>
                    <a:bodyPr/>
                    <a:lstStyle/>
                    <a:p>
                      <a:pPr marR="279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Jornada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bg1"/>
                          </a:solidFill>
                          <a:effectLst/>
                        </a:rPr>
                        <a:t>Inicio del Servicio</a:t>
                      </a:r>
                      <a:endParaRPr lang="es-EC" sz="1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bg1"/>
                          </a:solidFill>
                          <a:effectLst/>
                        </a:rPr>
                        <a:t>Fin del Servicio</a:t>
                      </a:r>
                      <a:endParaRPr lang="es-EC" sz="1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6215592"/>
                  </a:ext>
                </a:extLst>
              </a:tr>
              <a:tr h="156024">
                <a:tc>
                  <a:txBody>
                    <a:bodyPr/>
                    <a:lstStyle/>
                    <a:p>
                      <a:pPr marR="279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Día Laborable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05:30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R="279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23:30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969152413"/>
                  </a:ext>
                </a:extLst>
              </a:tr>
              <a:tr h="156024">
                <a:tc>
                  <a:txBody>
                    <a:bodyPr/>
                    <a:lstStyle/>
                    <a:p>
                      <a:pPr marR="279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Día Sábado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06:00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R="279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22:00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43212424"/>
                  </a:ext>
                </a:extLst>
              </a:tr>
              <a:tr h="156024">
                <a:tc>
                  <a:txBody>
                    <a:bodyPr/>
                    <a:lstStyle/>
                    <a:p>
                      <a:pPr marR="279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Día No laborable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06:00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R="279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21:30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318728511"/>
                  </a:ext>
                </a:extLst>
              </a:tr>
            </a:tbl>
          </a:graphicData>
        </a:graphic>
      </p:graphicFrame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BE896DFD-C246-4671-A79C-36DEC5959A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93645818"/>
              </p:ext>
            </p:extLst>
          </p:nvPr>
        </p:nvGraphicFramePr>
        <p:xfrm>
          <a:off x="6810674" y="927602"/>
          <a:ext cx="3886200" cy="2857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9B9044FB-3D82-4B0C-A0B1-89E5A7489B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0069777"/>
              </p:ext>
            </p:extLst>
          </p:nvPr>
        </p:nvGraphicFramePr>
        <p:xfrm>
          <a:off x="7133059" y="3716166"/>
          <a:ext cx="3276325" cy="22089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40948">
                  <a:extLst>
                    <a:ext uri="{9D8B030D-6E8A-4147-A177-3AD203B41FA5}">
                      <a16:colId xmlns:a16="http://schemas.microsoft.com/office/drawing/2014/main" val="4184131585"/>
                    </a:ext>
                  </a:extLst>
                </a:gridCol>
                <a:gridCol w="696319">
                  <a:extLst>
                    <a:ext uri="{9D8B030D-6E8A-4147-A177-3AD203B41FA5}">
                      <a16:colId xmlns:a16="http://schemas.microsoft.com/office/drawing/2014/main" val="659203704"/>
                    </a:ext>
                  </a:extLst>
                </a:gridCol>
                <a:gridCol w="727266">
                  <a:extLst>
                    <a:ext uri="{9D8B030D-6E8A-4147-A177-3AD203B41FA5}">
                      <a16:colId xmlns:a16="http://schemas.microsoft.com/office/drawing/2014/main" val="3390530180"/>
                    </a:ext>
                  </a:extLst>
                </a:gridCol>
                <a:gridCol w="711792">
                  <a:extLst>
                    <a:ext uri="{9D8B030D-6E8A-4147-A177-3AD203B41FA5}">
                      <a16:colId xmlns:a16="http://schemas.microsoft.com/office/drawing/2014/main" val="103343812"/>
                    </a:ext>
                  </a:extLst>
                </a:gridCol>
              </a:tblGrid>
              <a:tr h="351027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Categorización Horario</a:t>
                      </a:r>
                      <a:endParaRPr lang="es-EC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8234260"/>
                  </a:ext>
                </a:extLst>
              </a:tr>
              <a:tr h="3510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Día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Tipo de Hora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Hora Inicio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Hora Fin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4918953"/>
                  </a:ext>
                </a:extLst>
              </a:tr>
              <a:tr h="187715">
                <a:tc rowSpan="4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Laborable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HL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05:30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06:00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255799352"/>
                  </a:ext>
                </a:extLst>
              </a:tr>
              <a:tr h="18771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HPM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06:00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08:00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175922458"/>
                  </a:ext>
                </a:extLst>
              </a:tr>
              <a:tr h="18771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HNS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08:00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19:00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432957290"/>
                  </a:ext>
                </a:extLst>
              </a:tr>
              <a:tr h="18771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HV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19:00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23:30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814149053"/>
                  </a:ext>
                </a:extLst>
              </a:tr>
              <a:tr h="187715"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Sábado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HNS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06:00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20:00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41405943"/>
                  </a:ext>
                </a:extLst>
              </a:tr>
              <a:tr h="18771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HV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20:00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22:00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99640846"/>
                  </a:ext>
                </a:extLst>
              </a:tr>
              <a:tr h="18771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No laborable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HV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06:00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21:30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457638731"/>
                  </a:ext>
                </a:extLst>
              </a:tr>
              <a:tr h="1877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Días Eventuales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22:00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01:00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704675440"/>
                  </a:ext>
                </a:extLst>
              </a:tr>
            </a:tbl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FE98DF67-034D-42E7-B71D-373A30F5682F}"/>
              </a:ext>
            </a:extLst>
          </p:cNvPr>
          <p:cNvSpPr txBox="1"/>
          <p:nvPr/>
        </p:nvSpPr>
        <p:spPr>
          <a:xfrm>
            <a:off x="2168680" y="558270"/>
            <a:ext cx="83680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419" sz="2400" b="1" dirty="0">
                <a:solidFill>
                  <a:srgbClr val="C00000"/>
                </a:solidFill>
                <a:latin typeface="Gotham Medium Regular" panose="02000603030000020004" pitchFamily="2" charset="77"/>
                <a:cs typeface="Times New Roman" panose="02020603050405020304" pitchFamily="18" charset="0"/>
              </a:rPr>
              <a:t>PARAMETROS GENERALES DEL PLAN OPERACIONAL</a:t>
            </a:r>
            <a:r>
              <a:rPr lang="es-ES" sz="2400" b="1" dirty="0">
                <a:solidFill>
                  <a:srgbClr val="C00000"/>
                </a:solidFill>
                <a:latin typeface="Gotham Medium Regular" panose="02000603030000020004" pitchFamily="2" charset="77"/>
                <a:cs typeface="Times New Roman" panose="02020603050405020304" pitchFamily="18" charset="0"/>
              </a:rPr>
              <a:t> </a:t>
            </a:r>
            <a:endParaRPr lang="es-EC" sz="2400" dirty="0"/>
          </a:p>
        </p:txBody>
      </p:sp>
    </p:spTree>
    <p:extLst>
      <p:ext uri="{BB962C8B-B14F-4D97-AF65-F5344CB8AC3E}">
        <p14:creationId xmlns:p14="http://schemas.microsoft.com/office/powerpoint/2010/main" val="26216708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F59D1B67-0DE4-5F41-ADA9-DD4D2C545B57}"/>
              </a:ext>
            </a:extLst>
          </p:cNvPr>
          <p:cNvSpPr/>
          <p:nvPr/>
        </p:nvSpPr>
        <p:spPr>
          <a:xfrm>
            <a:off x="3593001" y="5853725"/>
            <a:ext cx="32245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419" sz="2800" b="1" dirty="0">
                <a:solidFill>
                  <a:srgbClr val="C00000"/>
                </a:solidFill>
                <a:latin typeface="Gotham Medium Regular" panose="02000603030000020004" pitchFamily="2" charset="77"/>
                <a:cs typeface="Times New Roman" panose="02020603050405020304" pitchFamily="18" charset="0"/>
              </a:rPr>
              <a:t>PLAN OPERACIONAL</a:t>
            </a:r>
            <a:endParaRPr lang="es-EC" sz="2800" b="1" dirty="0">
              <a:solidFill>
                <a:srgbClr val="C00000"/>
              </a:solidFill>
              <a:latin typeface="Gotham Medium Regular" panose="02000603030000020004" pitchFamily="2" charset="77"/>
              <a:cs typeface="Times New Roman" panose="02020603050405020304" pitchFamily="18" charset="0"/>
            </a:endParaRP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24CB1CED-84D7-427C-8D82-251E959F30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7326924"/>
              </p:ext>
            </p:extLst>
          </p:nvPr>
        </p:nvGraphicFramePr>
        <p:xfrm>
          <a:off x="1437998" y="1167937"/>
          <a:ext cx="8945560" cy="46586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05116">
                  <a:extLst>
                    <a:ext uri="{9D8B030D-6E8A-4147-A177-3AD203B41FA5}">
                      <a16:colId xmlns:a16="http://schemas.microsoft.com/office/drawing/2014/main" val="3320824805"/>
                    </a:ext>
                  </a:extLst>
                </a:gridCol>
                <a:gridCol w="674557">
                  <a:extLst>
                    <a:ext uri="{9D8B030D-6E8A-4147-A177-3AD203B41FA5}">
                      <a16:colId xmlns:a16="http://schemas.microsoft.com/office/drawing/2014/main" val="864770205"/>
                    </a:ext>
                  </a:extLst>
                </a:gridCol>
                <a:gridCol w="869430">
                  <a:extLst>
                    <a:ext uri="{9D8B030D-6E8A-4147-A177-3AD203B41FA5}">
                      <a16:colId xmlns:a16="http://schemas.microsoft.com/office/drawing/2014/main" val="774210604"/>
                    </a:ext>
                  </a:extLst>
                </a:gridCol>
                <a:gridCol w="944380">
                  <a:extLst>
                    <a:ext uri="{9D8B030D-6E8A-4147-A177-3AD203B41FA5}">
                      <a16:colId xmlns:a16="http://schemas.microsoft.com/office/drawing/2014/main" val="2409985151"/>
                    </a:ext>
                  </a:extLst>
                </a:gridCol>
                <a:gridCol w="869430">
                  <a:extLst>
                    <a:ext uri="{9D8B030D-6E8A-4147-A177-3AD203B41FA5}">
                      <a16:colId xmlns:a16="http://schemas.microsoft.com/office/drawing/2014/main" val="3024639943"/>
                    </a:ext>
                  </a:extLst>
                </a:gridCol>
                <a:gridCol w="929390">
                  <a:extLst>
                    <a:ext uri="{9D8B030D-6E8A-4147-A177-3AD203B41FA5}">
                      <a16:colId xmlns:a16="http://schemas.microsoft.com/office/drawing/2014/main" val="3983389733"/>
                    </a:ext>
                  </a:extLst>
                </a:gridCol>
                <a:gridCol w="899136">
                  <a:extLst>
                    <a:ext uri="{9D8B030D-6E8A-4147-A177-3AD203B41FA5}">
                      <a16:colId xmlns:a16="http://schemas.microsoft.com/office/drawing/2014/main" val="2264721615"/>
                    </a:ext>
                  </a:extLst>
                </a:gridCol>
                <a:gridCol w="873186">
                  <a:extLst>
                    <a:ext uri="{9D8B030D-6E8A-4147-A177-3AD203B41FA5}">
                      <a16:colId xmlns:a16="http://schemas.microsoft.com/office/drawing/2014/main" val="4113043144"/>
                    </a:ext>
                  </a:extLst>
                </a:gridCol>
                <a:gridCol w="880935">
                  <a:extLst>
                    <a:ext uri="{9D8B030D-6E8A-4147-A177-3AD203B41FA5}">
                      <a16:colId xmlns:a16="http://schemas.microsoft.com/office/drawing/2014/main" val="229326586"/>
                    </a:ext>
                  </a:extLst>
                </a:gridCol>
              </a:tblGrid>
              <a:tr h="181146">
                <a:tc gridSpan="9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RESUMEN OFERTA Y DEMANDA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7594763"/>
                  </a:ext>
                </a:extLst>
              </a:tr>
              <a:tr h="1933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Descripción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Año 1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Año 2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Año 3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Año 4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Año 5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Año 6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Año 7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Año 8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95558037"/>
                  </a:ext>
                </a:extLst>
              </a:tr>
              <a:tr h="36820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Capacidad del Tren 6 pas/m2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                          800 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                      1,107 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                      1,107 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                      1,107 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                      1,107 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                      1,107 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                      1,107 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                      1,107 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385361000"/>
                  </a:ext>
                </a:extLst>
              </a:tr>
              <a:tr h="19330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Total trenes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18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18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18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s-EC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20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20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20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20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239761389"/>
                  </a:ext>
                </a:extLst>
              </a:tr>
              <a:tr h="19330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Intervalo hora pico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4.5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4.5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3.5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3.5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3.5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3.5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3.5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427487182"/>
                  </a:ext>
                </a:extLst>
              </a:tr>
              <a:tr h="48804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Número de Trenes Necesarios por Intervalo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16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16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16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17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19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19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19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19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466936230"/>
                  </a:ext>
                </a:extLst>
              </a:tr>
              <a:tr h="193309">
                <a:tc row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Trenes de Reserva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2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322846483"/>
                  </a:ext>
                </a:extLst>
              </a:tr>
              <a:tr h="19330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11%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11%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11%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15%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5%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5%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5%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5%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857805280"/>
                  </a:ext>
                </a:extLst>
              </a:tr>
              <a:tr h="32256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Índice de Renovación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1.3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1.3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1.3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1.3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1.3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1.3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1.3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1.3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556825496"/>
                  </a:ext>
                </a:extLst>
              </a:tr>
              <a:tr h="36820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Capacidad del Sistema Hora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                    16,630 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                    23,026 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                    23,026 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                    24,465 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                    27,343 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                    27,343 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                    27,343 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                    27,343 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92718615"/>
                  </a:ext>
                </a:extLst>
              </a:tr>
              <a:tr h="48804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Factor de crecimiento anual demanda promedio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                         1.05 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                         1.15 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                         1.07 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                         1.06 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                         1.02 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                         1.02 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                         1.02 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491526107"/>
                  </a:ext>
                </a:extLst>
              </a:tr>
              <a:tr h="36820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Demanda Diaria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                  265,296 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                  280,139 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                  333,897 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                  365,198 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                  399,025 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                  407,006 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                  415,146 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                  423,449 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901393019"/>
                  </a:ext>
                </a:extLst>
              </a:tr>
              <a:tr h="19330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Factor hora pico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6%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6%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6%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6%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6%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6%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6%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6%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572506414"/>
                  </a:ext>
                </a:extLst>
              </a:tr>
              <a:tr h="36820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Demanda Hora Pico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                    15,918 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                    16,808 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                    20,034 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                    21,912 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                    23,942 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                    24,420 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                    24,909 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                    25,407 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87419971"/>
                  </a:ext>
                </a:extLst>
              </a:tr>
              <a:tr h="48804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Diferencia capacidad y demanda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                          712 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                      6,218 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                      2,992 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                      2,553 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                      3,401 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                      2,923 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                      2,434 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                      1,936 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99883171"/>
                  </a:ext>
                </a:extLst>
              </a:tr>
            </a:tbl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177CE8EB-8053-4F3E-831D-2ED48A594687}"/>
              </a:ext>
            </a:extLst>
          </p:cNvPr>
          <p:cNvSpPr txBox="1"/>
          <p:nvPr/>
        </p:nvSpPr>
        <p:spPr>
          <a:xfrm>
            <a:off x="3024554" y="647964"/>
            <a:ext cx="69244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419" sz="2800" b="1" dirty="0">
                <a:solidFill>
                  <a:srgbClr val="C00000"/>
                </a:solidFill>
                <a:latin typeface="Gotham Medium Regular" panose="02000603030000020004" pitchFamily="2" charset="77"/>
                <a:cs typeface="Times New Roman" panose="02020603050405020304" pitchFamily="18" charset="0"/>
              </a:rPr>
              <a:t>DEMANDA HD - INTERVALOS - FLOTA TRENES</a:t>
            </a:r>
            <a:endParaRPr lang="es-EC" sz="2800" dirty="0"/>
          </a:p>
        </p:txBody>
      </p:sp>
    </p:spTree>
    <p:extLst>
      <p:ext uri="{BB962C8B-B14F-4D97-AF65-F5344CB8AC3E}">
        <p14:creationId xmlns:p14="http://schemas.microsoft.com/office/powerpoint/2010/main" val="31656387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F59D1B67-0DE4-5F41-ADA9-DD4D2C545B57}"/>
              </a:ext>
            </a:extLst>
          </p:cNvPr>
          <p:cNvSpPr/>
          <p:nvPr/>
        </p:nvSpPr>
        <p:spPr>
          <a:xfrm>
            <a:off x="3593001" y="5924065"/>
            <a:ext cx="32245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419" sz="2800" b="1" dirty="0">
                <a:solidFill>
                  <a:srgbClr val="C00000"/>
                </a:solidFill>
                <a:latin typeface="Gotham Medium Regular" panose="02000603030000020004" pitchFamily="2" charset="77"/>
                <a:cs typeface="Times New Roman" panose="02020603050405020304" pitchFamily="18" charset="0"/>
              </a:rPr>
              <a:t>PLAN OPERACIONAL</a:t>
            </a:r>
            <a:endParaRPr lang="es-EC" sz="2800" b="1" dirty="0">
              <a:solidFill>
                <a:srgbClr val="C00000"/>
              </a:solidFill>
              <a:latin typeface="Gotham Medium Regular" panose="02000603030000020004" pitchFamily="2" charset="77"/>
              <a:cs typeface="Times New Roman" panose="02020603050405020304" pitchFamily="18" charset="0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C51D0514-6BF5-44CB-903E-82264225AC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8232580"/>
              </p:ext>
            </p:extLst>
          </p:nvPr>
        </p:nvGraphicFramePr>
        <p:xfrm>
          <a:off x="914401" y="1927271"/>
          <a:ext cx="10166350" cy="3499485"/>
        </p:xfrm>
        <a:graphic>
          <a:graphicData uri="http://schemas.openxmlformats.org/drawingml/2006/table">
            <a:tbl>
              <a:tblPr/>
              <a:tblGrid>
                <a:gridCol w="1768906">
                  <a:extLst>
                    <a:ext uri="{9D8B030D-6E8A-4147-A177-3AD203B41FA5}">
                      <a16:colId xmlns:a16="http://schemas.microsoft.com/office/drawing/2014/main" val="823718500"/>
                    </a:ext>
                  </a:extLst>
                </a:gridCol>
                <a:gridCol w="923330">
                  <a:extLst>
                    <a:ext uri="{9D8B030D-6E8A-4147-A177-3AD203B41FA5}">
                      <a16:colId xmlns:a16="http://schemas.microsoft.com/office/drawing/2014/main" val="44387822"/>
                    </a:ext>
                  </a:extLst>
                </a:gridCol>
                <a:gridCol w="903892">
                  <a:extLst>
                    <a:ext uri="{9D8B030D-6E8A-4147-A177-3AD203B41FA5}">
                      <a16:colId xmlns:a16="http://schemas.microsoft.com/office/drawing/2014/main" val="3033054113"/>
                    </a:ext>
                  </a:extLst>
                </a:gridCol>
                <a:gridCol w="874733">
                  <a:extLst>
                    <a:ext uri="{9D8B030D-6E8A-4147-A177-3AD203B41FA5}">
                      <a16:colId xmlns:a16="http://schemas.microsoft.com/office/drawing/2014/main" val="2949208910"/>
                    </a:ext>
                  </a:extLst>
                </a:gridCol>
                <a:gridCol w="962207">
                  <a:extLst>
                    <a:ext uri="{9D8B030D-6E8A-4147-A177-3AD203B41FA5}">
                      <a16:colId xmlns:a16="http://schemas.microsoft.com/office/drawing/2014/main" val="2498152255"/>
                    </a:ext>
                  </a:extLst>
                </a:gridCol>
                <a:gridCol w="933049">
                  <a:extLst>
                    <a:ext uri="{9D8B030D-6E8A-4147-A177-3AD203B41FA5}">
                      <a16:colId xmlns:a16="http://schemas.microsoft.com/office/drawing/2014/main" val="3153701681"/>
                    </a:ext>
                  </a:extLst>
                </a:gridCol>
                <a:gridCol w="1001084">
                  <a:extLst>
                    <a:ext uri="{9D8B030D-6E8A-4147-A177-3AD203B41FA5}">
                      <a16:colId xmlns:a16="http://schemas.microsoft.com/office/drawing/2014/main" val="3124804054"/>
                    </a:ext>
                  </a:extLst>
                </a:gridCol>
                <a:gridCol w="894173">
                  <a:extLst>
                    <a:ext uri="{9D8B030D-6E8A-4147-A177-3AD203B41FA5}">
                      <a16:colId xmlns:a16="http://schemas.microsoft.com/office/drawing/2014/main" val="1457937936"/>
                    </a:ext>
                  </a:extLst>
                </a:gridCol>
                <a:gridCol w="894173">
                  <a:extLst>
                    <a:ext uri="{9D8B030D-6E8A-4147-A177-3AD203B41FA5}">
                      <a16:colId xmlns:a16="http://schemas.microsoft.com/office/drawing/2014/main" val="2901990397"/>
                    </a:ext>
                  </a:extLst>
                </a:gridCol>
                <a:gridCol w="1010803">
                  <a:extLst>
                    <a:ext uri="{9D8B030D-6E8A-4147-A177-3AD203B41FA5}">
                      <a16:colId xmlns:a16="http://schemas.microsoft.com/office/drawing/2014/main" val="2757782434"/>
                    </a:ext>
                  </a:extLst>
                </a:gridCol>
              </a:tblGrid>
              <a:tr h="0">
                <a:tc gridSpan="10">
                  <a:txBody>
                    <a:bodyPr/>
                    <a:lstStyle/>
                    <a:p>
                      <a:pPr algn="ctr" fontAlgn="b"/>
                      <a:r>
                        <a:rPr lang="es-EC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RESUMEN KILÓMETROS OPERADOS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37075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Descripción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Año 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Año 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Año 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Año 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Año 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Año 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Año 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Año 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30779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Km/ Días laborables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2,005,792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2,005,792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2,258,792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2,297,125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2,346,411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2,518,911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2,579,149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2,579,149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18,591,119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20329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Km/ Días sabados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365,976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365,976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365,976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365,976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365,976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365,976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365,976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365,976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2,927,808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00006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Km/Días no laborables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302,358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302,358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302,358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302,358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302,358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302,358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302,358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302,358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2,418,864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77016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Km/Días eventuales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3,312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3,312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3,312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3,312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3,312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3,312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3,312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3,312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26,496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25658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Km. comerciales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2,677,438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2,677,438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2,930,438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2,968,771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3,018,057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3,190,557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3,250,795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3,250,795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23,964,287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33927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Km. vacio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133,872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133,872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146,522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148,439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150,903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159,528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162,540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162,540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1,198,214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53657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Km. totales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2,811,310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2,811,310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3,076,960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3,117,210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3,168,960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3,350,085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3,413,335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3,413,335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25,162,501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0046328"/>
                  </a:ext>
                </a:extLst>
              </a:tr>
            </a:tbl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0EAF5F51-7BA9-43D5-A87A-B415E11E3EE3}"/>
              </a:ext>
            </a:extLst>
          </p:cNvPr>
          <p:cNvSpPr txBox="1"/>
          <p:nvPr/>
        </p:nvSpPr>
        <p:spPr>
          <a:xfrm>
            <a:off x="2590801" y="1024856"/>
            <a:ext cx="82553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solidFill>
                  <a:srgbClr val="C00000"/>
                </a:solidFill>
                <a:latin typeface="Gotham Medium Regular" panose="02000603030000020004" pitchFamily="2" charset="77"/>
                <a:cs typeface="Times New Roman" panose="02020603050405020304" pitchFamily="18" charset="0"/>
              </a:rPr>
              <a:t>PRODUCCIÓN ANUAL DE KILÓMETROS DE SERVICIO</a:t>
            </a:r>
            <a:endParaRPr lang="es-EC" sz="2800" b="1" dirty="0">
              <a:solidFill>
                <a:srgbClr val="C00000"/>
              </a:solidFill>
              <a:latin typeface="Gotham Medium Regular" panose="02000603030000020004" pitchFamily="2" charset="7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1382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F59D1B67-0DE4-5F41-ADA9-DD4D2C545B57}"/>
              </a:ext>
            </a:extLst>
          </p:cNvPr>
          <p:cNvSpPr/>
          <p:nvPr/>
        </p:nvSpPr>
        <p:spPr>
          <a:xfrm>
            <a:off x="3593001" y="5825589"/>
            <a:ext cx="33062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otham Medium Regular" panose="02000603030000020004" pitchFamily="2" charset="77"/>
                <a:ea typeface="+mn-ea"/>
                <a:cs typeface="Times New Roman" panose="02020603050405020304" pitchFamily="18" charset="0"/>
              </a:rPr>
              <a:t>PLAN OPERACIONAL </a:t>
            </a:r>
            <a:endParaRPr kumimoji="0" lang="es-EC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otham Medium Regular" panose="02000603030000020004" pitchFamily="2" charset="77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295C933-9257-4A2E-B02E-71B81DAB1F5E}"/>
              </a:ext>
            </a:extLst>
          </p:cNvPr>
          <p:cNvSpPr txBox="1"/>
          <p:nvPr/>
        </p:nvSpPr>
        <p:spPr>
          <a:xfrm>
            <a:off x="2968279" y="883695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s-419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otham Medium Regular" panose="02000603030000020004" pitchFamily="2" charset="77"/>
                <a:ea typeface="+mn-ea"/>
                <a:cs typeface="Times New Roman" panose="02020603050405020304" pitchFamily="18" charset="0"/>
              </a:rPr>
              <a:t>PROGRAMACIÓN HORARIA DE INTERVALOS </a:t>
            </a:r>
            <a:endParaRPr lang="es-EC" sz="24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F0CEED6-0557-4C3C-B0D3-037E20C7F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524" y="1600201"/>
            <a:ext cx="10501313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8812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81D04436-6867-2145-83F7-21FE6766B8A3}"/>
              </a:ext>
            </a:extLst>
          </p:cNvPr>
          <p:cNvSpPr/>
          <p:nvPr/>
        </p:nvSpPr>
        <p:spPr>
          <a:xfrm>
            <a:off x="3568705" y="5806139"/>
            <a:ext cx="32245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US" sz="2800" b="1" dirty="0">
                <a:solidFill>
                  <a:srgbClr val="C00000"/>
                </a:solidFill>
                <a:latin typeface="Gotham Medium Regular" panose="02000603030000020004" pitchFamily="2" charset="77"/>
                <a:cs typeface="Times New Roman" panose="02020603050405020304" pitchFamily="18" charset="0"/>
              </a:rPr>
              <a:t>PLAN OPERACIONAL</a:t>
            </a:r>
            <a:endParaRPr lang="es-EC" sz="2800" b="1" dirty="0">
              <a:solidFill>
                <a:srgbClr val="C00000"/>
              </a:solidFill>
              <a:latin typeface="Gotham Medium Regular" panose="02000603030000020004" pitchFamily="2" charset="77"/>
              <a:cs typeface="Times New Roman" panose="02020603050405020304" pitchFamily="18" charset="0"/>
            </a:endParaRPr>
          </a:p>
          <a:p>
            <a:endParaRPr lang="es-EC" sz="1200" b="1" dirty="0">
              <a:solidFill>
                <a:srgbClr val="C00000"/>
              </a:solidFill>
              <a:latin typeface="Gotham Medium Regular" panose="02000603030000020004" pitchFamily="2" charset="77"/>
              <a:cs typeface="Times New Roman" panose="02020603050405020304" pitchFamily="18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E24BC74E-D2F5-467D-BA47-11396F452AA2}"/>
              </a:ext>
            </a:extLst>
          </p:cNvPr>
          <p:cNvSpPr/>
          <p:nvPr/>
        </p:nvSpPr>
        <p:spPr>
          <a:xfrm>
            <a:off x="787792" y="1408193"/>
            <a:ext cx="5545276" cy="4072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</a:pPr>
            <a:endParaRPr lang="es-EC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Eliminar competencia entre los servicios en superficie y con la PLMQ.</a:t>
            </a:r>
          </a:p>
          <a:p>
            <a:pPr marL="342900" lvl="0" indent="-342900" algn="just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s-EC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Modificación de los contratos de operación con las operadoras.</a:t>
            </a:r>
            <a:endParaRPr lang="es-EC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s-EC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Servicios de alimentación utilizando buses con tecnología amigable con el ambiente.</a:t>
            </a:r>
            <a:endParaRPr lang="es-EC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endParaRPr lang="es-EC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Definición del modelo de gestión del servicio de alimentación del SIT-DMQ.</a:t>
            </a:r>
            <a:endParaRPr lang="es-EC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0EFA26B-86CF-4D1F-9267-28D2BD645D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93" t="29216" r="41385" b="26963"/>
          <a:stretch/>
        </p:blipFill>
        <p:spPr>
          <a:xfrm>
            <a:off x="7032551" y="2269076"/>
            <a:ext cx="4106829" cy="2277692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24ABBE2C-4EDD-410D-BF4B-CA637FD4FFE6}"/>
              </a:ext>
            </a:extLst>
          </p:cNvPr>
          <p:cNvSpPr txBox="1"/>
          <p:nvPr/>
        </p:nvSpPr>
        <p:spPr>
          <a:xfrm>
            <a:off x="1100832" y="976171"/>
            <a:ext cx="101111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419" sz="2800" b="1" dirty="0">
                <a:solidFill>
                  <a:srgbClr val="C00000"/>
                </a:solidFill>
                <a:latin typeface="Gotham Medium Regular" panose="02000603030000020004" pitchFamily="2" charset="77"/>
                <a:cs typeface="Times New Roman" panose="02020603050405020304" pitchFamily="18" charset="0"/>
              </a:rPr>
              <a:t>CONDICIONES OPERATIVAS DE LA RED DE SUPERFICIE</a:t>
            </a:r>
            <a:endParaRPr lang="es-EC" sz="2800" b="1" dirty="0">
              <a:solidFill>
                <a:srgbClr val="C00000"/>
              </a:solidFill>
              <a:latin typeface="Gotham Medium Regular" panose="02000603030000020004" pitchFamily="2" charset="7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4070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5508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8A22E35-B405-4882-9A91-6B23CE478DE5}"/>
              </a:ext>
            </a:extLst>
          </p:cNvPr>
          <p:cNvSpPr txBox="1"/>
          <p:nvPr/>
        </p:nvSpPr>
        <p:spPr>
          <a:xfrm>
            <a:off x="2444973" y="357486"/>
            <a:ext cx="82713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FF0000"/>
                </a:solidFill>
                <a:latin typeface="Gotham Black" charset="0"/>
                <a:ea typeface="Gotham Black" charset="0"/>
                <a:cs typeface="Gotham Black" charset="0"/>
              </a:rPr>
              <a:t>PRINCIPALES CARACTERÍSTICAS DE LA PLMQ</a:t>
            </a:r>
            <a:endParaRPr lang="es-EC" sz="2800" b="1" dirty="0">
              <a:solidFill>
                <a:srgbClr val="FF0000"/>
              </a:solidFill>
              <a:latin typeface="Gotham Black" charset="0"/>
              <a:ea typeface="Gotham Black" charset="0"/>
              <a:cs typeface="Gotham Black" charset="0"/>
            </a:endParaRPr>
          </a:p>
          <a:p>
            <a:endParaRPr lang="es-ES" sz="2000" b="1" dirty="0">
              <a:solidFill>
                <a:srgbClr val="FF0000"/>
              </a:solidFill>
              <a:latin typeface="Gotham Black" charset="0"/>
              <a:ea typeface="Gotham Black" charset="0"/>
              <a:cs typeface="Gotham Black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773722" y="2038188"/>
            <a:ext cx="10677379" cy="2678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s-EC" sz="2000" dirty="0">
              <a:latin typeface="Gotham Light" charset="0"/>
              <a:ea typeface="Gotham Light" charset="0"/>
              <a:cs typeface="Gotham Light" charset="0"/>
            </a:endParaRPr>
          </a:p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s-ES_tradnl" sz="2000" dirty="0">
                <a:solidFill>
                  <a:srgbClr val="404040"/>
                </a:solidFill>
                <a:latin typeface="Aller Light"/>
                <a:cs typeface="Aller Light"/>
              </a:rPr>
              <a:t>22 km de línea, 15 estaciones, unos Patios y Talleres y una zona de estacionamiento. </a:t>
            </a:r>
          </a:p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s-ES_tradnl" sz="2000" dirty="0">
                <a:solidFill>
                  <a:srgbClr val="404040"/>
                </a:solidFill>
                <a:latin typeface="Aller Light"/>
                <a:cs typeface="Aller Light"/>
              </a:rPr>
              <a:t>5 reservas de trazado para posibles estaciones futuras.</a:t>
            </a:r>
          </a:p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s-ES_tradnl" sz="2000" dirty="0">
                <a:solidFill>
                  <a:srgbClr val="404040"/>
                </a:solidFill>
                <a:latin typeface="Aller Light"/>
                <a:cs typeface="Aller Light"/>
              </a:rPr>
              <a:t>Velocidad comercial </a:t>
            </a:r>
            <a:r>
              <a:rPr lang="es-ES_tradnl" sz="2000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~</a:t>
            </a:r>
            <a:r>
              <a:rPr lang="es-ES_tradnl" sz="2000" dirty="0">
                <a:solidFill>
                  <a:srgbClr val="404040"/>
                </a:solidFill>
                <a:latin typeface="Aller Light"/>
                <a:cs typeface="Aller Light"/>
              </a:rPr>
              <a:t> 40 km/h. Tiempo total de recorrido Quitumbe –El Labrador: 34 minutos.</a:t>
            </a:r>
          </a:p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s-ES_tradnl" sz="2000" dirty="0">
                <a:solidFill>
                  <a:srgbClr val="404040"/>
                </a:solidFill>
                <a:latin typeface="Aller Light"/>
                <a:cs typeface="Aller Light"/>
              </a:rPr>
              <a:t>Eje Troncal Norte-Sur que vertebra la ciudad pasando por el Centro Histórico.</a:t>
            </a:r>
          </a:p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s-ES_tradnl" sz="2000" dirty="0">
                <a:solidFill>
                  <a:srgbClr val="404040"/>
                </a:solidFill>
                <a:latin typeface="Aller Light"/>
                <a:cs typeface="Aller Light"/>
              </a:rPr>
              <a:t>Eje vertebral del Sistema Integrado de Transporte Metropolitano (SITM) de Quito</a:t>
            </a:r>
          </a:p>
        </p:txBody>
      </p:sp>
    </p:spTree>
    <p:extLst>
      <p:ext uri="{BB962C8B-B14F-4D97-AF65-F5344CB8AC3E}">
        <p14:creationId xmlns:p14="http://schemas.microsoft.com/office/powerpoint/2010/main" val="11025200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81D04436-6867-2145-83F7-21FE6766B8A3}"/>
              </a:ext>
            </a:extLst>
          </p:cNvPr>
          <p:cNvSpPr/>
          <p:nvPr/>
        </p:nvSpPr>
        <p:spPr>
          <a:xfrm>
            <a:off x="3551771" y="5899871"/>
            <a:ext cx="32245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>
                <a:solidFill>
                  <a:srgbClr val="C00000"/>
                </a:solidFill>
                <a:latin typeface="Gotham Medium Regular" panose="02000603030000020004" pitchFamily="2" charset="77"/>
                <a:cs typeface="Times New Roman" panose="02020603050405020304" pitchFamily="18" charset="0"/>
              </a:rPr>
              <a:t>PLAN OPERACIONAL</a:t>
            </a:r>
            <a:endParaRPr lang="es-EC" sz="2800" b="1" dirty="0">
              <a:solidFill>
                <a:srgbClr val="C00000"/>
              </a:solidFill>
              <a:latin typeface="Gotham Medium Regular" panose="02000603030000020004" pitchFamily="2" charset="77"/>
              <a:cs typeface="Times New Roman" panose="02020603050405020304" pitchFamily="18" charset="0"/>
            </a:endParaRPr>
          </a:p>
          <a:p>
            <a:endParaRPr lang="es-EC" sz="1200" b="1" dirty="0">
              <a:solidFill>
                <a:srgbClr val="C00000"/>
              </a:solidFill>
              <a:latin typeface="Gotham Medium Regular" panose="02000603030000020004" pitchFamily="2" charset="77"/>
              <a:cs typeface="Times New Roman" panose="02020603050405020304" pitchFamily="18" charset="0"/>
            </a:endParaRPr>
          </a:p>
        </p:txBody>
      </p:sp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85AA9736-2BEF-45BE-AD01-D11675963963}"/>
              </a:ext>
            </a:extLst>
          </p:cNvPr>
          <p:cNvSpPr txBox="1">
            <a:spLocks/>
          </p:cNvSpPr>
          <p:nvPr/>
        </p:nvSpPr>
        <p:spPr>
          <a:xfrm>
            <a:off x="802827" y="1298134"/>
            <a:ext cx="6094521" cy="471784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1400" b="1" dirty="0">
                <a:latin typeface="Arial" panose="020B0604020202020204" pitchFamily="34" charset="0"/>
                <a:ea typeface="Times New Roman" panose="02020603050405020304" pitchFamily="18" charset="0"/>
              </a:rPr>
              <a:t>Intervenciones en las estaciones</a:t>
            </a:r>
            <a:endParaRPr lang="es-EC" sz="1400" b="1" dirty="0"/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Señalización, viseras en las paradas de las rutas alimentadoras.</a:t>
            </a:r>
            <a:endParaRPr lang="es-EC" sz="1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Señalización para circulación peatonal en las estaciones.</a:t>
            </a:r>
            <a:endParaRPr lang="es-EC" sz="1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just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s-ES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Semaforización en ingreso y salida de las estaciones.</a:t>
            </a:r>
            <a:endParaRPr lang="es-EC" sz="1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just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s-ES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Señalización y facilidades de maniobras de retorno de unidades para buses en el Parque de la Carolina</a:t>
            </a:r>
            <a:r>
              <a:rPr lang="es-ES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(actual parqueadero frente a la Av. Eloy Alfaro) y, circulación de buses por el Túnel Guayasamín.</a:t>
            </a:r>
            <a:endParaRPr lang="es-EC" sz="1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Adecuar la parada en el actual estacionamiento del parque La Carolina junto a la Av. Eloy Alfaro y diseños arquitectónicos y de reformas geométricas para entrada y salida de buses.</a:t>
            </a:r>
          </a:p>
          <a:p>
            <a:pPr marL="342900" indent="-342900" algn="just">
              <a:buFont typeface="Symbol" panose="05050102010706020507" pitchFamily="18" charset="2"/>
              <a:buChar char=""/>
            </a:pP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Adecuar la parada de buses en el parque El Arbolito: Av. Tarqui y 6 de Diciembre, siendo necesario efectuar los diseños arquitectónicos y de reformas geométricas.</a:t>
            </a:r>
          </a:p>
          <a:p>
            <a:pPr marL="342900" indent="-342900" algn="just">
              <a:buFont typeface="Symbol" panose="05050102010706020507" pitchFamily="18" charset="2"/>
              <a:buChar char=""/>
            </a:pP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Plantear el plan de circulación peatonal de la Estación y la conexión con el Centro Comercial El Recreo</a:t>
            </a:r>
          </a:p>
          <a:p>
            <a:pPr marL="342900" indent="-342900" algn="just">
              <a:buFont typeface="Symbol" panose="05050102010706020507" pitchFamily="18" charset="2"/>
              <a:buChar char=""/>
            </a:pP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Disminuir el número de buses tipo que operan dentro de la estación, se necesita recuperar espacios dentro y fuera de la Estación Quitumbe </a:t>
            </a:r>
            <a:endParaRPr lang="es-EC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8B9F5E5-F53C-43EE-A522-F1DD05CE6A3E}"/>
              </a:ext>
            </a:extLst>
          </p:cNvPr>
          <p:cNvSpPr txBox="1"/>
          <p:nvPr/>
        </p:nvSpPr>
        <p:spPr>
          <a:xfrm>
            <a:off x="1023151" y="812690"/>
            <a:ext cx="60945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b="1" dirty="0">
                <a:solidFill>
                  <a:srgbClr val="C00000"/>
                </a:solidFill>
                <a:latin typeface="Gotham Medium Regular" panose="02000603030000020004" pitchFamily="2" charset="77"/>
                <a:cs typeface="Times New Roman" panose="02020603050405020304" pitchFamily="18" charset="0"/>
              </a:rPr>
              <a:t>NECESIDADES DE INFRAESTRUCTURA</a:t>
            </a:r>
            <a:endParaRPr lang="es-EC" sz="2800" b="1" dirty="0">
              <a:solidFill>
                <a:srgbClr val="C00000"/>
              </a:solidFill>
              <a:latin typeface="Gotham Medium Regular" panose="02000603030000020004" pitchFamily="2" charset="77"/>
              <a:cs typeface="Times New Roman" panose="02020603050405020304" pitchFamily="18" charset="0"/>
            </a:endParaRP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6464E60D-ED9D-487E-B2D6-4D7F86A95BD3}"/>
              </a:ext>
            </a:extLst>
          </p:cNvPr>
          <p:cNvGrpSpPr/>
          <p:nvPr/>
        </p:nvGrpSpPr>
        <p:grpSpPr>
          <a:xfrm>
            <a:off x="6977849" y="1969852"/>
            <a:ext cx="4245376" cy="3123467"/>
            <a:chOff x="1524000" y="673348"/>
            <a:chExt cx="8763000" cy="5141665"/>
          </a:xfrm>
        </p:grpSpPr>
        <p:grpSp>
          <p:nvGrpSpPr>
            <p:cNvPr id="10" name="Grupo 9">
              <a:extLst>
                <a:ext uri="{FF2B5EF4-FFF2-40B4-BE49-F238E27FC236}">
                  <a16:creationId xmlns:a16="http://schemas.microsoft.com/office/drawing/2014/main" id="{D8117FCE-611F-4DE2-9133-8DA5B8880CA4}"/>
                </a:ext>
              </a:extLst>
            </p:cNvPr>
            <p:cNvGrpSpPr/>
            <p:nvPr/>
          </p:nvGrpSpPr>
          <p:grpSpPr>
            <a:xfrm>
              <a:off x="1524000" y="673348"/>
              <a:ext cx="8763000" cy="5141665"/>
              <a:chOff x="1524000" y="673348"/>
              <a:chExt cx="8763000" cy="5141665"/>
            </a:xfrm>
          </p:grpSpPr>
          <p:pic>
            <p:nvPicPr>
              <p:cNvPr id="12" name="Imagen 11">
                <a:extLst>
                  <a:ext uri="{FF2B5EF4-FFF2-40B4-BE49-F238E27FC236}">
                    <a16:creationId xmlns:a16="http://schemas.microsoft.com/office/drawing/2014/main" id="{EF06AFF5-0567-4101-8AB2-5DA8F30EAF3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3359" t="20140" r="21797" b="12222"/>
              <a:stretch/>
            </p:blipFill>
            <p:spPr>
              <a:xfrm>
                <a:off x="1524000" y="673348"/>
                <a:ext cx="8763000" cy="5141665"/>
              </a:xfrm>
              <a:prstGeom prst="rect">
                <a:avLst/>
              </a:prstGeom>
            </p:spPr>
          </p:pic>
          <p:sp>
            <p:nvSpPr>
              <p:cNvPr id="13" name="Rectángulo 12">
                <a:extLst>
                  <a:ext uri="{FF2B5EF4-FFF2-40B4-BE49-F238E27FC236}">
                    <a16:creationId xmlns:a16="http://schemas.microsoft.com/office/drawing/2014/main" id="{2B2E0DCF-8D93-4690-8D90-F7D926D02EAE}"/>
                  </a:ext>
                </a:extLst>
              </p:cNvPr>
              <p:cNvSpPr/>
              <p:nvPr/>
            </p:nvSpPr>
            <p:spPr>
              <a:xfrm>
                <a:off x="2913952" y="2365352"/>
                <a:ext cx="295275" cy="24765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75000"/>
                      <a:tint val="66000"/>
                      <a:satMod val="160000"/>
                    </a:schemeClr>
                  </a:gs>
                  <a:gs pos="50000">
                    <a:schemeClr val="accent4">
                      <a:lumMod val="75000"/>
                      <a:tint val="44500"/>
                      <a:satMod val="160000"/>
                    </a:schemeClr>
                  </a:gs>
                  <a:gs pos="100000">
                    <a:schemeClr val="accent4">
                      <a:lumMod val="75000"/>
                      <a:tint val="23500"/>
                      <a:satMod val="160000"/>
                    </a:schemeClr>
                  </a:gs>
                </a:gsLst>
                <a:lin ang="2700000" scaled="1"/>
                <a:tileRect/>
              </a:gradFill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C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EC" dirty="0"/>
              </a:p>
            </p:txBody>
          </p:sp>
          <p:pic>
            <p:nvPicPr>
              <p:cNvPr id="14" name="Picture 8" descr="Imagen relacionada">
                <a:extLst>
                  <a:ext uri="{FF2B5EF4-FFF2-40B4-BE49-F238E27FC236}">
                    <a16:creationId xmlns:a16="http://schemas.microsoft.com/office/drawing/2014/main" id="{6EBC1B28-D85E-4738-A501-1251E7EDF3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alphaModFix amt="85000"/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20468" b="94737" l="17969" r="96094">
                            <a14:foregroundMark x1="35547" y1="34503" x2="35547" y2="34503"/>
                            <a14:foregroundMark x1="31445" y1="52339" x2="31445" y2="52339"/>
                            <a14:foregroundMark x1="31836" y1="50585" x2="31641" y2="52924"/>
                            <a14:foregroundMark x1="30273" y1="47661" x2="25586" y2="61696"/>
                            <a14:foregroundMark x1="25586" y1="61696" x2="28906" y2="73977"/>
                            <a14:foregroundMark x1="27539" y1="82456" x2="27539" y2="82456"/>
                            <a14:foregroundMark x1="26953" y1="82164" x2="26953" y2="82164"/>
                            <a14:foregroundMark x1="25781" y1="77485" x2="26758" y2="93567"/>
                            <a14:foregroundMark x1="31836" y1="76608" x2="32422" y2="89474"/>
                            <a14:foregroundMark x1="37305" y1="64327" x2="37109" y2="79240"/>
                            <a14:foregroundMark x1="37109" y1="79240" x2="48047" y2="75439"/>
                            <a14:foregroundMark x1="48047" y1="75439" x2="56836" y2="62865"/>
                            <a14:foregroundMark x1="56836" y1="62865" x2="54297" y2="48538"/>
                            <a14:foregroundMark x1="54297" y1="48538" x2="44531" y2="67836"/>
                            <a14:foregroundMark x1="65430" y1="76316" x2="74023" y2="69006"/>
                            <a14:foregroundMark x1="74023" y1="69006" x2="63672" y2="54094"/>
                            <a14:foregroundMark x1="63477" y1="76901" x2="75195" y2="81871"/>
                            <a14:foregroundMark x1="75195" y1="81871" x2="79297" y2="77193"/>
                            <a14:foregroundMark x1="68555" y1="24561" x2="45703" y2="24269"/>
                            <a14:foregroundMark x1="37500" y1="23684" x2="37500" y2="28655"/>
                            <a14:foregroundMark x1="37500" y1="20760" x2="37500" y2="23684"/>
                            <a14:foregroundMark x1="27734" y1="46199" x2="23828" y2="56433"/>
                            <a14:foregroundMark x1="20117" y1="46491" x2="18164" y2="55556"/>
                            <a14:foregroundMark x1="18555" y1="87135" x2="21484" y2="93567"/>
                            <a14:foregroundMark x1="48047" y1="88012" x2="64844" y2="85380"/>
                            <a14:foregroundMark x1="40039" y1="91813" x2="77734" y2="88889"/>
                            <a14:foregroundMark x1="57227" y1="94444" x2="86523" y2="90643"/>
                            <a14:foregroundMark x1="34961" y1="94444" x2="26953" y2="92398"/>
                            <a14:foregroundMark x1="41797" y1="92982" x2="52539" y2="92982"/>
                            <a14:foregroundMark x1="52539" y1="92982" x2="57813" y2="92690"/>
                            <a14:foregroundMark x1="72070" y1="93860" x2="83594" y2="93275"/>
                            <a14:foregroundMark x1="83594" y1="93275" x2="90820" y2="83626"/>
                            <a14:foregroundMark x1="87305" y1="63158" x2="85374" y2="45012"/>
                            <a14:foregroundMark x1="86139" y1="43745" x2="85938" y2="45029"/>
                            <a14:foregroundMark x1="87125" y1="37433" x2="87080" y2="37719"/>
                            <a14:foregroundMark x1="72266" y1="41520" x2="84570" y2="57018"/>
                            <a14:foregroundMark x1="88672" y1="51170" x2="92423" y2="58944"/>
                            <a14:foregroundMark x1="91797" y1="85088" x2="91016" y2="92690"/>
                            <a14:foregroundMark x1="92383" y1="93275" x2="90234" y2="94737"/>
                            <a14:foregroundMark x1="79102" y1="94152" x2="79102" y2="94152"/>
                            <a14:foregroundMark x1="50195" y1="94444" x2="35742" y2="94152"/>
                            <a14:backgroundMark x1="23828" y1="32749" x2="23828" y2="32749"/>
                            <a14:backgroundMark x1="25977" y1="33333" x2="25977" y2="33333"/>
                            <a14:backgroundMark x1="32031" y1="30994" x2="32031" y2="30994"/>
                            <a14:backgroundMark x1="34961" y1="23684" x2="34961" y2="23684"/>
                            <a14:backgroundMark x1="83203" y1="33333" x2="83203" y2="33333"/>
                            <a14:backgroundMark x1="79688" y1="32456" x2="79688" y2="32456"/>
                            <a14:backgroundMark x1="83984" y1="38304" x2="83984" y2="38304"/>
                            <a14:backgroundMark x1="83594" y1="35673" x2="83594" y2="35673"/>
                            <a14:backgroundMark x1="85938" y1="33626" x2="85938" y2="33626"/>
                            <a14:backgroundMark x1="86328" y1="32456" x2="86328" y2="32456"/>
                            <a14:backgroundMark x1="86133" y1="34211" x2="86133" y2="34211"/>
                            <a14:backgroundMark x1="85352" y1="39474" x2="85352" y2="39474"/>
                            <a14:backgroundMark x1="83984" y1="39181" x2="83984" y2="39181"/>
                            <a14:backgroundMark x1="86133" y1="37719" x2="86133" y2="37719"/>
                            <a14:backgroundMark x1="85742" y1="33333" x2="87109" y2="35088"/>
                            <a14:backgroundMark x1="84961" y1="40058" x2="87305" y2="41813"/>
                            <a14:backgroundMark x1="84375" y1="39181" x2="86133" y2="38304"/>
                            <a14:backgroundMark x1="87695" y1="33918" x2="87109" y2="37427"/>
                            <a14:backgroundMark x1="83203" y1="30409" x2="86328" y2="37427"/>
                            <a14:backgroundMark x1="95703" y1="52632" x2="95898" y2="82164"/>
                          </a14:backgroundRemoval>
                        </a14:imgEffect>
                        <a14:imgEffect>
                          <a14:saturation sat="33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327" t="18617" r="6027" b="7750"/>
              <a:stretch/>
            </p:blipFill>
            <p:spPr bwMode="auto">
              <a:xfrm>
                <a:off x="8915400" y="922190"/>
                <a:ext cx="1259601" cy="9178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B444BAF0-07BE-41F9-A591-0156BD70EDF9}"/>
                </a:ext>
              </a:extLst>
            </p:cNvPr>
            <p:cNvSpPr/>
            <p:nvPr/>
          </p:nvSpPr>
          <p:spPr>
            <a:xfrm rot="16200000">
              <a:off x="3003941" y="2207590"/>
              <a:ext cx="259681" cy="575204"/>
            </a:xfrm>
            <a:prstGeom prst="rect">
              <a:avLst/>
            </a:prstGeom>
            <a:blipFill>
              <a:blip r:embed="rId6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C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EC"/>
            </a:p>
          </p:txBody>
        </p:sp>
      </p:grpSp>
    </p:spTree>
    <p:extLst>
      <p:ext uri="{BB962C8B-B14F-4D97-AF65-F5344CB8AC3E}">
        <p14:creationId xmlns:p14="http://schemas.microsoft.com/office/powerpoint/2010/main" val="156928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81D04436-6867-2145-83F7-21FE6766B8A3}"/>
              </a:ext>
            </a:extLst>
          </p:cNvPr>
          <p:cNvSpPr/>
          <p:nvPr/>
        </p:nvSpPr>
        <p:spPr>
          <a:xfrm>
            <a:off x="3568705" y="5931749"/>
            <a:ext cx="32245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US" sz="2800" b="1" dirty="0">
                <a:solidFill>
                  <a:srgbClr val="C00000"/>
                </a:solidFill>
                <a:latin typeface="Gotham Medium Regular" panose="02000603030000020004" pitchFamily="2" charset="77"/>
                <a:cs typeface="Times New Roman" panose="02020603050405020304" pitchFamily="18" charset="0"/>
              </a:rPr>
              <a:t>PLAN OPERACIONAL</a:t>
            </a:r>
            <a:endParaRPr lang="es-EC" sz="2800" b="1" dirty="0">
              <a:solidFill>
                <a:srgbClr val="C00000"/>
              </a:solidFill>
              <a:latin typeface="Gotham Medium Regular" panose="02000603030000020004" pitchFamily="2" charset="77"/>
              <a:cs typeface="Times New Roman" panose="02020603050405020304" pitchFamily="18" charset="0"/>
            </a:endParaRPr>
          </a:p>
          <a:p>
            <a:endParaRPr lang="es-EC" sz="1200" b="1" dirty="0">
              <a:solidFill>
                <a:srgbClr val="C00000"/>
              </a:solidFill>
              <a:latin typeface="Gotham Medium Regular" panose="02000603030000020004" pitchFamily="2" charset="77"/>
              <a:cs typeface="Times New Roman" panose="02020603050405020304" pitchFamily="18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45139481-2A8C-4308-99AA-C8D5919EB096}"/>
              </a:ext>
            </a:extLst>
          </p:cNvPr>
          <p:cNvSpPr/>
          <p:nvPr/>
        </p:nvSpPr>
        <p:spPr>
          <a:xfrm>
            <a:off x="785893" y="1982512"/>
            <a:ext cx="5223021" cy="2954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Corregir pisos de paradas del Corredor Nororiental Ecovía en el tramo Alameda – terminal Río Coca</a:t>
            </a:r>
          </a:p>
          <a:p>
            <a:pPr marL="285750" indent="-285750" algn="just">
              <a:lnSpc>
                <a:spcPct val="107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Intervención de seguridad vial en los exteriores de las 15 estaciones del Metro</a:t>
            </a:r>
          </a:p>
          <a:p>
            <a:pPr marL="285750" indent="-285750" algn="just">
              <a:lnSpc>
                <a:spcPct val="107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Mejorar accesibilidad peatonal y de los buses al viaducto 24 de Mayo, retorno en San Roque, a las estaciones Ejido y Carolina, etc.)</a:t>
            </a:r>
            <a:endParaRPr lang="es-EC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6B6B7A4-B272-4ABB-95CF-83FBDD7E20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93" t="29216" r="41037" b="25116"/>
          <a:stretch/>
        </p:blipFill>
        <p:spPr>
          <a:xfrm>
            <a:off x="7144652" y="1547825"/>
            <a:ext cx="3911610" cy="224338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6D70A3E-22E4-45B4-BDB4-B65F6FDF52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61" t="38148" r="36654" b="17272"/>
          <a:stretch/>
        </p:blipFill>
        <p:spPr>
          <a:xfrm>
            <a:off x="7135582" y="4084630"/>
            <a:ext cx="3911611" cy="1819447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5AE8477F-41C9-40FA-A3E0-78AB0606307C}"/>
              </a:ext>
            </a:extLst>
          </p:cNvPr>
          <p:cNvSpPr txBox="1"/>
          <p:nvPr/>
        </p:nvSpPr>
        <p:spPr>
          <a:xfrm>
            <a:off x="1005225" y="849291"/>
            <a:ext cx="94305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419" sz="2400" b="1" dirty="0">
                <a:solidFill>
                  <a:srgbClr val="C00000"/>
                </a:solidFill>
                <a:latin typeface="Gotham Medium Regular" panose="02000603030000020004" pitchFamily="2" charset="77"/>
                <a:cs typeface="Times New Roman" panose="02020603050405020304" pitchFamily="18" charset="0"/>
              </a:rPr>
              <a:t>REQUERIMIENTOS DE INFRAESTRUCTURA EN SUPERFICIE</a:t>
            </a:r>
            <a:endParaRPr lang="es-EC" sz="2400" b="1" dirty="0">
              <a:solidFill>
                <a:srgbClr val="C00000"/>
              </a:solidFill>
              <a:latin typeface="Gotham Medium Regular" panose="02000603030000020004" pitchFamily="2" charset="7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5321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asillo automático de hojas batientes ST-0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24"/>
          <a:stretch/>
        </p:blipFill>
        <p:spPr bwMode="auto">
          <a:xfrm>
            <a:off x="1084942" y="1962717"/>
            <a:ext cx="2989328" cy="3428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8A22E35-B405-4882-9A91-6B23CE478DE5}"/>
              </a:ext>
            </a:extLst>
          </p:cNvPr>
          <p:cNvSpPr txBox="1"/>
          <p:nvPr/>
        </p:nvSpPr>
        <p:spPr>
          <a:xfrm>
            <a:off x="3578067" y="6002813"/>
            <a:ext cx="82713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S" sz="2800" b="1" dirty="0">
                <a:solidFill>
                  <a:srgbClr val="C00000"/>
                </a:solidFill>
                <a:latin typeface="Gotham Black" charset="0"/>
                <a:ea typeface="Gotham Black" charset="0"/>
                <a:cs typeface="Gotham Black" charset="0"/>
              </a:rPr>
              <a:t>PLAN OPERACIONAL</a:t>
            </a:r>
            <a:endParaRPr lang="es-EC" sz="2800" b="1" dirty="0">
              <a:solidFill>
                <a:srgbClr val="C00000"/>
              </a:solidFill>
              <a:latin typeface="Gotham Black" charset="0"/>
              <a:ea typeface="Gotham Black" charset="0"/>
              <a:cs typeface="Gotham Black" charset="0"/>
            </a:endParaRPr>
          </a:p>
          <a:p>
            <a:endParaRPr lang="es-ES" sz="1600" b="1" dirty="0">
              <a:solidFill>
                <a:srgbClr val="C00000"/>
              </a:solidFill>
              <a:latin typeface="Gotham Black" charset="0"/>
              <a:ea typeface="Gotham Black" charset="0"/>
              <a:cs typeface="Gotham Black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AD03542-BF98-4A49-8D7A-A11228A2E805}"/>
              </a:ext>
            </a:extLst>
          </p:cNvPr>
          <p:cNvSpPr txBox="1"/>
          <p:nvPr/>
        </p:nvSpPr>
        <p:spPr>
          <a:xfrm>
            <a:off x="4803795" y="2427824"/>
            <a:ext cx="586509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419" sz="2000" dirty="0"/>
              <a:t>Sistema electrónico con medios de pago abiertos, permite la integración multisistemas.</a:t>
            </a:r>
          </a:p>
          <a:p>
            <a:pPr marL="285750" indent="-285750">
              <a:buFontTx/>
              <a:buChar char="-"/>
            </a:pPr>
            <a:endParaRPr lang="es-419" sz="2000" dirty="0"/>
          </a:p>
          <a:p>
            <a:pPr marL="285750" indent="-285750">
              <a:buFontTx/>
              <a:buChar char="-"/>
            </a:pPr>
            <a:r>
              <a:rPr lang="es-419" sz="2000" dirty="0"/>
              <a:t>Procesos de conciliación y distribución con alta seguridad y eficiencia.</a:t>
            </a:r>
          </a:p>
          <a:p>
            <a:pPr marL="285750" indent="-285750">
              <a:buFontTx/>
              <a:buChar char="-"/>
            </a:pPr>
            <a:endParaRPr lang="es-419" sz="2000" dirty="0"/>
          </a:p>
          <a:p>
            <a:pPr marL="285750" indent="-285750">
              <a:buFontTx/>
              <a:buChar char="-"/>
            </a:pPr>
            <a:r>
              <a:rPr lang="es-419" sz="2000" dirty="0"/>
              <a:t>Gestión de los recursos con base en el Fideicomiso Metro de Quito.</a:t>
            </a:r>
          </a:p>
          <a:p>
            <a:pPr marL="285750" indent="-285750">
              <a:buFontTx/>
              <a:buChar char="-"/>
            </a:pPr>
            <a:endParaRPr lang="es-EC" sz="20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401FF99-0057-4A54-9CE4-18FC8AEF04A0}"/>
              </a:ext>
            </a:extLst>
          </p:cNvPr>
          <p:cNvSpPr txBox="1"/>
          <p:nvPr/>
        </p:nvSpPr>
        <p:spPr>
          <a:xfrm>
            <a:off x="1614786" y="1018825"/>
            <a:ext cx="91403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419" sz="2800" b="1" dirty="0">
                <a:solidFill>
                  <a:srgbClr val="C00000"/>
                </a:solidFill>
                <a:latin typeface="Gotham Black" charset="0"/>
                <a:ea typeface="Gotham Black" charset="0"/>
                <a:cs typeface="Gotham Black" charset="0"/>
              </a:rPr>
              <a:t>CARACTERÍSTICAS FUNCIONALES SISTEMA DE RECAUDO</a:t>
            </a:r>
            <a:endParaRPr lang="es-EC" sz="2800" b="1" dirty="0">
              <a:solidFill>
                <a:srgbClr val="C00000"/>
              </a:solidFill>
              <a:latin typeface="Gotham Black" charset="0"/>
              <a:ea typeface="Gotham Black" charset="0"/>
              <a:cs typeface="Gotham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3359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81D04436-6867-2145-83F7-21FE6766B8A3}"/>
              </a:ext>
            </a:extLst>
          </p:cNvPr>
          <p:cNvSpPr/>
          <p:nvPr/>
        </p:nvSpPr>
        <p:spPr>
          <a:xfrm>
            <a:off x="3583219" y="5784161"/>
            <a:ext cx="32245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US" sz="2800" b="1" dirty="0">
                <a:solidFill>
                  <a:srgbClr val="C00000"/>
                </a:solidFill>
                <a:latin typeface="Gotham Medium Regular" panose="02000603030000020004" pitchFamily="2" charset="77"/>
                <a:cs typeface="Times New Roman" panose="02020603050405020304" pitchFamily="18" charset="0"/>
              </a:rPr>
              <a:t>PLAN OPERACIONAL</a:t>
            </a:r>
            <a:endParaRPr lang="es-EC" sz="2800" b="1" dirty="0">
              <a:solidFill>
                <a:srgbClr val="C00000"/>
              </a:solidFill>
              <a:latin typeface="Gotham Medium Regular" panose="02000603030000020004" pitchFamily="2" charset="77"/>
              <a:cs typeface="Times New Roman" panose="02020603050405020304" pitchFamily="18" charset="0"/>
            </a:endParaRPr>
          </a:p>
          <a:p>
            <a:endParaRPr lang="es-EC" sz="1200" b="1" dirty="0">
              <a:solidFill>
                <a:srgbClr val="C00000"/>
              </a:solidFill>
              <a:latin typeface="Gotham Medium Regular" panose="02000603030000020004" pitchFamily="2" charset="77"/>
              <a:cs typeface="Times New Roman" panose="02020603050405020304" pitchFamily="18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3116D2CA-53C3-457E-B028-A3A94B1A6D16}"/>
              </a:ext>
            </a:extLst>
          </p:cNvPr>
          <p:cNvSpPr/>
          <p:nvPr/>
        </p:nvSpPr>
        <p:spPr>
          <a:xfrm>
            <a:off x="6543067" y="1579034"/>
            <a:ext cx="4744752" cy="1809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1000"/>
              </a:spcBef>
              <a:spcAft>
                <a:spcPts val="1000"/>
              </a:spcAft>
            </a:pP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Efectivo sistema de seguridad, con guardias y sistemas de video vigilancia</a:t>
            </a:r>
          </a:p>
          <a:p>
            <a:pPr algn="just">
              <a:lnSpc>
                <a:spcPct val="107000"/>
              </a:lnSpc>
              <a:spcBef>
                <a:spcPts val="1000"/>
              </a:spcBef>
              <a:spcAft>
                <a:spcPts val="1000"/>
              </a:spcAft>
            </a:pP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Enlace directo al Centro de Control Metropolitano y ECU911, Policía Nacional, Bomberos y Cruz Roja</a:t>
            </a:r>
            <a:endParaRPr lang="es-EC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9DE39EAE-5708-4DD6-8D13-B2C3392715BD}"/>
              </a:ext>
            </a:extLst>
          </p:cNvPr>
          <p:cNvSpPr/>
          <p:nvPr/>
        </p:nvSpPr>
        <p:spPr>
          <a:xfrm>
            <a:off x="6543067" y="3713992"/>
            <a:ext cx="4596114" cy="19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</a:pPr>
            <a:r>
              <a:rPr lang="es-EC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Sistema de información a usuarios y de apoyo a la operación:</a:t>
            </a:r>
            <a:r>
              <a:rPr lang="es-EC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s-EC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-"/>
            </a:pPr>
            <a:r>
              <a:rPr lang="es-EC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Sistema centralizado de megafonía. </a:t>
            </a:r>
            <a:endParaRPr lang="es-EC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-"/>
            </a:pPr>
            <a:r>
              <a:rPr lang="es-EC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Personal de servicio al cliente</a:t>
            </a:r>
            <a:endParaRPr lang="es-EC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-"/>
            </a:pPr>
            <a:r>
              <a:rPr lang="es-EC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Señalética informativa dentro de todas las estaciones y trenes</a:t>
            </a:r>
            <a:endParaRPr lang="es-EC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6655BAF-3738-431B-B311-F69EC9D9DF48}"/>
              </a:ext>
            </a:extLst>
          </p:cNvPr>
          <p:cNvSpPr txBox="1"/>
          <p:nvPr/>
        </p:nvSpPr>
        <p:spPr>
          <a:xfrm>
            <a:off x="960159" y="887691"/>
            <a:ext cx="96783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419" sz="2800" b="1" dirty="0">
                <a:solidFill>
                  <a:srgbClr val="C00000"/>
                </a:solidFill>
                <a:latin typeface="Gotham Medium Regular" panose="02000603030000020004" pitchFamily="2" charset="77"/>
                <a:cs typeface="Times New Roman" panose="02020603050405020304" pitchFamily="18" charset="0"/>
              </a:rPr>
              <a:t>COMPONENTE – SEGURIDAD Y SERVICIO AL CLIENTE</a:t>
            </a:r>
            <a:endParaRPr lang="es-EC" sz="2800" b="1" dirty="0">
              <a:solidFill>
                <a:srgbClr val="C00000"/>
              </a:solidFill>
              <a:latin typeface="Gotham Medium Regular" panose="02000603030000020004" pitchFamily="2" charset="77"/>
              <a:cs typeface="Times New Roman" panose="02020603050405020304" pitchFamily="18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107C47E-D32F-404D-9290-21F5E6D9E7A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096" y="2072764"/>
            <a:ext cx="5589743" cy="309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2518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81D04436-6867-2145-83F7-21FE6766B8A3}"/>
              </a:ext>
            </a:extLst>
          </p:cNvPr>
          <p:cNvSpPr/>
          <p:nvPr/>
        </p:nvSpPr>
        <p:spPr>
          <a:xfrm>
            <a:off x="3568705" y="5827703"/>
            <a:ext cx="32245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US" sz="2800" b="1" dirty="0">
                <a:solidFill>
                  <a:srgbClr val="C00000"/>
                </a:solidFill>
                <a:latin typeface="Gotham Medium Regular" panose="02000603030000020004" pitchFamily="2" charset="77"/>
                <a:cs typeface="Times New Roman" panose="02020603050405020304" pitchFamily="18" charset="0"/>
              </a:rPr>
              <a:t>PLAN OPERACIONAL</a:t>
            </a:r>
            <a:endParaRPr lang="es-EC" sz="2800" b="1" dirty="0">
              <a:solidFill>
                <a:srgbClr val="C00000"/>
              </a:solidFill>
              <a:latin typeface="Gotham Medium Regular" panose="02000603030000020004" pitchFamily="2" charset="77"/>
              <a:cs typeface="Times New Roman" panose="02020603050405020304" pitchFamily="18" charset="0"/>
            </a:endParaRPr>
          </a:p>
          <a:p>
            <a:endParaRPr lang="es-EC" sz="1200" b="1" dirty="0">
              <a:solidFill>
                <a:srgbClr val="C00000"/>
              </a:solidFill>
              <a:latin typeface="Gotham Medium Regular" panose="02000603030000020004" pitchFamily="2" charset="77"/>
              <a:cs typeface="Times New Roman" panose="02020603050405020304" pitchFamily="18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EDA8B12-00BB-4482-9FFB-4CB79492A30C}"/>
              </a:ext>
            </a:extLst>
          </p:cNvPr>
          <p:cNvSpPr/>
          <p:nvPr/>
        </p:nvSpPr>
        <p:spPr>
          <a:xfrm>
            <a:off x="745589" y="1411947"/>
            <a:ext cx="4640800" cy="4214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1000"/>
              </a:spcBef>
              <a:spcAft>
                <a:spcPts val="1000"/>
              </a:spcAft>
            </a:pPr>
            <a:endParaRPr lang="es-EC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1000"/>
              </a:spcBef>
              <a:spcAft>
                <a:spcPts val="1000"/>
              </a:spcAft>
            </a:pP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Actividad relacionada con nivel de servicio</a:t>
            </a:r>
          </a:p>
          <a:p>
            <a:pPr>
              <a:lnSpc>
                <a:spcPct val="107000"/>
              </a:lnSpc>
              <a:spcBef>
                <a:spcPts val="1000"/>
              </a:spcBef>
              <a:spcAft>
                <a:spcPts val="1000"/>
              </a:spcAft>
            </a:pP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Componentes: </a:t>
            </a:r>
            <a:endParaRPr lang="es-EC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Limpieza Ordinaria: ordinaria diaria, ordinaria programada y ordinaria en ruta.</a:t>
            </a:r>
            <a:endParaRPr lang="es-EC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Limpieza General</a:t>
            </a:r>
            <a:endParaRPr lang="es-EC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Limpieza Selectiva</a:t>
            </a:r>
            <a:endParaRPr lang="es-EC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Limpieza Especial</a:t>
            </a:r>
            <a:endParaRPr lang="es-EC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Otros Trabajos.</a:t>
            </a:r>
            <a:endParaRPr lang="es-EC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BF352D6-AF1E-4BD0-B518-25EFF26FE6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54" t="27682" r="35384" b="10135"/>
          <a:stretch/>
        </p:blipFill>
        <p:spPr>
          <a:xfrm>
            <a:off x="5572125" y="1845657"/>
            <a:ext cx="5485521" cy="3726711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2424C846-7946-4DCB-BA2A-52CD8A8481DC}"/>
              </a:ext>
            </a:extLst>
          </p:cNvPr>
          <p:cNvSpPr txBox="1"/>
          <p:nvPr/>
        </p:nvSpPr>
        <p:spPr>
          <a:xfrm>
            <a:off x="745588" y="1005548"/>
            <a:ext cx="73329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419" sz="3200" b="1" dirty="0">
                <a:solidFill>
                  <a:srgbClr val="C00000"/>
                </a:solidFill>
                <a:latin typeface="Gotham Medium Regular" panose="02000603030000020004" pitchFamily="2" charset="77"/>
                <a:cs typeface="Times New Roman" panose="02020603050405020304" pitchFamily="18" charset="0"/>
              </a:rPr>
              <a:t>COMPONENTE - LIMPIEZA</a:t>
            </a:r>
            <a:endParaRPr lang="es-EC" sz="3200" b="1" dirty="0">
              <a:solidFill>
                <a:srgbClr val="C00000"/>
              </a:solidFill>
              <a:latin typeface="Gotham Medium Regular" panose="02000603030000020004" pitchFamily="2" charset="7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68949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Marcador de contenido 6">
            <a:extLst>
              <a:ext uri="{FF2B5EF4-FFF2-40B4-BE49-F238E27FC236}">
                <a16:creationId xmlns:a16="http://schemas.microsoft.com/office/drawing/2014/main" id="{D1972B21-0B58-4EF3-BB69-5D754521241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586416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578360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81D04436-6867-2145-83F7-21FE6766B8A3}"/>
              </a:ext>
            </a:extLst>
          </p:cNvPr>
          <p:cNvSpPr/>
          <p:nvPr/>
        </p:nvSpPr>
        <p:spPr>
          <a:xfrm>
            <a:off x="3551772" y="5954482"/>
            <a:ext cx="22048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>
                <a:solidFill>
                  <a:srgbClr val="C00000"/>
                </a:solidFill>
                <a:latin typeface="Gotham Medium Regular" panose="02000603030000020004" pitchFamily="2" charset="77"/>
                <a:cs typeface="Times New Roman" panose="02020603050405020304" pitchFamily="18" charset="0"/>
              </a:rPr>
              <a:t>SUPERVISIÓN</a:t>
            </a:r>
            <a:endParaRPr lang="es-EC" sz="2800" b="1" dirty="0">
              <a:solidFill>
                <a:srgbClr val="C00000"/>
              </a:solidFill>
              <a:latin typeface="Gotham Medium Regular" panose="02000603030000020004" pitchFamily="2" charset="77"/>
              <a:cs typeface="Times New Roman" panose="02020603050405020304" pitchFamily="18" charset="0"/>
            </a:endParaRPr>
          </a:p>
          <a:p>
            <a:endParaRPr lang="es-EC" sz="1200" b="1" dirty="0">
              <a:solidFill>
                <a:srgbClr val="C00000"/>
              </a:solidFill>
              <a:latin typeface="Gotham Medium Regular" panose="02000603030000020004" pitchFamily="2" charset="77"/>
              <a:cs typeface="Times New Roman" panose="02020603050405020304" pitchFamily="18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9311278-1C0B-4C9A-A1AF-58F46C219729}"/>
              </a:ext>
            </a:extLst>
          </p:cNvPr>
          <p:cNvSpPr txBox="1"/>
          <p:nvPr/>
        </p:nvSpPr>
        <p:spPr>
          <a:xfrm>
            <a:off x="1161142" y="812802"/>
            <a:ext cx="4005943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C"/>
            </a:defPPr>
            <a:lvl1pPr>
              <a:defRPr sz="1200" b="1">
                <a:solidFill>
                  <a:srgbClr val="C00000"/>
                </a:solidFill>
                <a:latin typeface="Gotham Medium Regular" panose="02000603030000020004" pitchFamily="2" charset="77"/>
                <a:cs typeface="Times New Roman" panose="02020603050405020304" pitchFamily="18" charset="0"/>
              </a:defRPr>
            </a:lvl1pPr>
          </a:lstStyle>
          <a:p>
            <a:r>
              <a:rPr lang="es-US" sz="2800" dirty="0"/>
              <a:t>SISTEMA DE CALIDAD</a:t>
            </a:r>
            <a:endParaRPr lang="es-EC" sz="2800" dirty="0"/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FEF65C3F-F262-4584-9BAE-0A2114F529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75420516"/>
              </p:ext>
            </p:extLst>
          </p:nvPr>
        </p:nvGraphicFramePr>
        <p:xfrm>
          <a:off x="821205" y="1390579"/>
          <a:ext cx="10325765" cy="46462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960105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81D04436-6867-2145-83F7-21FE6766B8A3}"/>
              </a:ext>
            </a:extLst>
          </p:cNvPr>
          <p:cNvSpPr/>
          <p:nvPr/>
        </p:nvSpPr>
        <p:spPr>
          <a:xfrm>
            <a:off x="3551772" y="5823856"/>
            <a:ext cx="22048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otham Medium Regular" panose="02000603030000020004" pitchFamily="2" charset="77"/>
                <a:ea typeface="+mn-ea"/>
                <a:cs typeface="Times New Roman" panose="02020603050405020304" pitchFamily="18" charset="0"/>
              </a:rPr>
              <a:t>SUPERVISIÓN</a:t>
            </a:r>
            <a:endParaRPr kumimoji="0" lang="es-EC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otham Medium Regular" panose="02000603030000020004" pitchFamily="2" charset="77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otham Medium Regular" panose="02000603030000020004" pitchFamily="2" charset="77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9311278-1C0B-4C9A-A1AF-58F46C219729}"/>
              </a:ext>
            </a:extLst>
          </p:cNvPr>
          <p:cNvSpPr txBox="1"/>
          <p:nvPr/>
        </p:nvSpPr>
        <p:spPr>
          <a:xfrm>
            <a:off x="1089734" y="840986"/>
            <a:ext cx="4005943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C"/>
            </a:defPPr>
            <a:lvl1pPr>
              <a:defRPr sz="1200" b="1">
                <a:solidFill>
                  <a:srgbClr val="C00000"/>
                </a:solidFill>
                <a:latin typeface="Gotham Medium Regular" panose="02000603030000020004" pitchFamily="2" charset="77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otham Medium Regular" panose="02000603030000020004" pitchFamily="2" charset="77"/>
                <a:ea typeface="+mn-ea"/>
                <a:cs typeface="Times New Roman" panose="02020603050405020304" pitchFamily="18" charset="0"/>
              </a:rPr>
              <a:t>SISTEMA DE CALIDAD</a:t>
            </a:r>
            <a:endParaRPr kumimoji="0" lang="es-EC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otham Medium Regular" panose="02000603030000020004" pitchFamily="2" charset="77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8C40C3A-DE94-48F4-86CE-F81AB7273D03}"/>
              </a:ext>
            </a:extLst>
          </p:cNvPr>
          <p:cNvSpPr txBox="1"/>
          <p:nvPr/>
        </p:nvSpPr>
        <p:spPr>
          <a:xfrm>
            <a:off x="1089733" y="1447791"/>
            <a:ext cx="9909699" cy="42628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ATRIBUTOS DE INDICADORES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Disponibilidad de Flota</a:t>
            </a:r>
            <a:endParaRPr kumimoji="0" lang="es-EC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Disponibilidad de Infraestructura</a:t>
            </a:r>
            <a:endParaRPr kumimoji="0" lang="es-EC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Disponibilidad de Operación</a:t>
            </a:r>
            <a:endParaRPr kumimoji="0" lang="es-EC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Demanda</a:t>
            </a:r>
            <a:endParaRPr kumimoji="0" lang="es-EC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Eficiencia Energética</a:t>
            </a:r>
            <a:endParaRPr kumimoji="0" lang="es-EC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Incidencia Operación y Seguridad</a:t>
            </a:r>
            <a:endParaRPr kumimoji="0" lang="es-EC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Seguridad Usuarios</a:t>
            </a:r>
            <a:endParaRPr kumimoji="0" lang="es-EC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Seguridad Infraestructura</a:t>
            </a:r>
            <a:endParaRPr kumimoji="0" lang="es-EC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Equipo Rodante, telecomunicaciones, infraestructura</a:t>
            </a:r>
            <a:endParaRPr kumimoji="0" lang="es-EC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Limpieza</a:t>
            </a:r>
            <a:endParaRPr kumimoji="0" lang="es-EC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937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81D04436-6867-2145-83F7-21FE6766B8A3}"/>
              </a:ext>
            </a:extLst>
          </p:cNvPr>
          <p:cNvSpPr/>
          <p:nvPr/>
        </p:nvSpPr>
        <p:spPr>
          <a:xfrm>
            <a:off x="3551772" y="5867398"/>
            <a:ext cx="22048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otham Medium Regular" panose="02000603030000020004" pitchFamily="2" charset="77"/>
                <a:ea typeface="+mn-ea"/>
                <a:cs typeface="Times New Roman" panose="02020603050405020304" pitchFamily="18" charset="0"/>
              </a:rPr>
              <a:t>SUPERVISIÓN</a:t>
            </a:r>
            <a:endParaRPr kumimoji="0" lang="es-EC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otham Medium Regular" panose="02000603030000020004" pitchFamily="2" charset="77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otham Medium Regular" panose="02000603030000020004" pitchFamily="2" charset="77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9311278-1C0B-4C9A-A1AF-58F46C219729}"/>
              </a:ext>
            </a:extLst>
          </p:cNvPr>
          <p:cNvSpPr txBox="1"/>
          <p:nvPr/>
        </p:nvSpPr>
        <p:spPr>
          <a:xfrm>
            <a:off x="5114164" y="451663"/>
            <a:ext cx="4005943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C"/>
            </a:defPPr>
            <a:lvl1pPr>
              <a:defRPr sz="1200" b="1">
                <a:solidFill>
                  <a:srgbClr val="C00000"/>
                </a:solidFill>
                <a:latin typeface="Gotham Medium Regular" panose="02000603030000020004" pitchFamily="2" charset="77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otham Medium Regular" panose="02000603030000020004" pitchFamily="2" charset="77"/>
                <a:ea typeface="+mn-ea"/>
                <a:cs typeface="Times New Roman" panose="02020603050405020304" pitchFamily="18" charset="0"/>
              </a:rPr>
              <a:t>INDICADORES</a:t>
            </a:r>
            <a:endParaRPr kumimoji="0" lang="es-EC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otham Medium Regular" panose="02000603030000020004" pitchFamily="2" charset="77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9820139"/>
              </p:ext>
            </p:extLst>
          </p:nvPr>
        </p:nvGraphicFramePr>
        <p:xfrm>
          <a:off x="1095469" y="1480058"/>
          <a:ext cx="9705315" cy="4245171"/>
        </p:xfrm>
        <a:graphic>
          <a:graphicData uri="http://schemas.openxmlformats.org/drawingml/2006/table">
            <a:tbl>
              <a:tblPr/>
              <a:tblGrid>
                <a:gridCol w="1126155">
                  <a:extLst>
                    <a:ext uri="{9D8B030D-6E8A-4147-A177-3AD203B41FA5}">
                      <a16:colId xmlns:a16="http://schemas.microsoft.com/office/drawing/2014/main" val="1142682364"/>
                    </a:ext>
                  </a:extLst>
                </a:gridCol>
                <a:gridCol w="2543472">
                  <a:extLst>
                    <a:ext uri="{9D8B030D-6E8A-4147-A177-3AD203B41FA5}">
                      <a16:colId xmlns:a16="http://schemas.microsoft.com/office/drawing/2014/main" val="2958074050"/>
                    </a:ext>
                  </a:extLst>
                </a:gridCol>
                <a:gridCol w="3330342">
                  <a:extLst>
                    <a:ext uri="{9D8B030D-6E8A-4147-A177-3AD203B41FA5}">
                      <a16:colId xmlns:a16="http://schemas.microsoft.com/office/drawing/2014/main" val="280719954"/>
                    </a:ext>
                  </a:extLst>
                </a:gridCol>
                <a:gridCol w="2705346">
                  <a:extLst>
                    <a:ext uri="{9D8B030D-6E8A-4147-A177-3AD203B41FA5}">
                      <a16:colId xmlns:a16="http://schemas.microsoft.com/office/drawing/2014/main" val="2209490426"/>
                    </a:ext>
                  </a:extLst>
                </a:gridCol>
              </a:tblGrid>
              <a:tr h="180489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KPI</a:t>
                      </a:r>
                    </a:p>
                  </a:txBody>
                  <a:tcPr marL="2499" marR="2499" marT="2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INDICADOR</a:t>
                      </a:r>
                    </a:p>
                  </a:txBody>
                  <a:tcPr marL="2499" marR="2499" marT="2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FÓRMULA</a:t>
                      </a:r>
                    </a:p>
                  </a:txBody>
                  <a:tcPr marL="2499" marR="2499" marT="2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REFERENCIA</a:t>
                      </a:r>
                    </a:p>
                  </a:txBody>
                  <a:tcPr marL="2499" marR="2499" marT="2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1036416"/>
                  </a:ext>
                </a:extLst>
              </a:tr>
              <a:tr h="180489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Disponibilidad de Flota</a:t>
                      </a:r>
                    </a:p>
                  </a:txBody>
                  <a:tcPr marL="2499" marR="2499" marT="2499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Trenes Circulando en Hora Valle</a:t>
                      </a:r>
                    </a:p>
                  </a:txBody>
                  <a:tcPr marL="2499" marR="2499" marT="24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Reporte de Número de Trenes que circulan en Hora Valle</a:t>
                      </a:r>
                    </a:p>
                  </a:txBody>
                  <a:tcPr marL="2499" marR="2499" marT="24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Disponibilidad de Trenes mayor al 98%</a:t>
                      </a:r>
                    </a:p>
                  </a:txBody>
                  <a:tcPr marL="2499" marR="2499" marT="24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2660526"/>
                  </a:ext>
                </a:extLst>
              </a:tr>
              <a:tr h="18048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Trenes Circulando en Hora Pico</a:t>
                      </a:r>
                    </a:p>
                  </a:txBody>
                  <a:tcPr marL="2499" marR="2499" marT="24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Reporte de Número de Trenes que circulan en Hora Pico</a:t>
                      </a:r>
                    </a:p>
                  </a:txBody>
                  <a:tcPr marL="2499" marR="2499" marT="24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Disponibilidad de Trenes mayor al 98%</a:t>
                      </a:r>
                    </a:p>
                  </a:txBody>
                  <a:tcPr marL="2499" marR="2499" marT="24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4492353"/>
                  </a:ext>
                </a:extLst>
              </a:tr>
              <a:tr h="18048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Tiempo de Ingreso al sistema</a:t>
                      </a:r>
                    </a:p>
                  </a:txBody>
                  <a:tcPr marL="2499" marR="2499" marT="24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Reporte del tiempo de ingreso al sistema </a:t>
                      </a:r>
                    </a:p>
                  </a:txBody>
                  <a:tcPr marL="2499" marR="2499" marT="24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Valor establecido en el Contrato de Operación</a:t>
                      </a:r>
                    </a:p>
                  </a:txBody>
                  <a:tcPr marL="2499" marR="2499" marT="24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1268517"/>
                  </a:ext>
                </a:extLst>
              </a:tr>
              <a:tr h="18048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Tiempo de Viaje</a:t>
                      </a:r>
                    </a:p>
                  </a:txBody>
                  <a:tcPr marL="2499" marR="2499" marT="24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Tiempo de viaje </a:t>
                      </a:r>
                    </a:p>
                  </a:txBody>
                  <a:tcPr marL="2499" marR="2499" marT="24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Valor establecido</a:t>
                      </a:r>
                    </a:p>
                  </a:txBody>
                  <a:tcPr marL="2499" marR="2499" marT="24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144617"/>
                  </a:ext>
                </a:extLst>
              </a:tr>
              <a:tr h="357749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Disponibilidad de Infraestructura</a:t>
                      </a:r>
                    </a:p>
                  </a:txBody>
                  <a:tcPr marL="2499" marR="2499" marT="2499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Disponibilidad Ascensores</a:t>
                      </a:r>
                    </a:p>
                  </a:txBody>
                  <a:tcPr marL="2499" marR="2499" marT="24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Tiempo de detención (min)/ tiempo total del servicio x cantidad de escaleras mecánicas existentes</a:t>
                      </a:r>
                    </a:p>
                  </a:txBody>
                  <a:tcPr marL="2499" marR="2499" marT="24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Dispobilidad mayor al 95%</a:t>
                      </a:r>
                    </a:p>
                  </a:txBody>
                  <a:tcPr marL="2499" marR="2499" marT="24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8277780"/>
                  </a:ext>
                </a:extLst>
              </a:tr>
              <a:tr h="18048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Disponibilidad Pasos de Peaje</a:t>
                      </a:r>
                    </a:p>
                  </a:txBody>
                  <a:tcPr marL="2499" marR="2499" marT="2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Disponibilidad Pasos</a:t>
                      </a:r>
                    </a:p>
                  </a:txBody>
                  <a:tcPr marL="2499" marR="2499" marT="24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Dispobilidad mayor al 90%</a:t>
                      </a:r>
                    </a:p>
                  </a:txBody>
                  <a:tcPr marL="2499" marR="2499" marT="24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344370"/>
                  </a:ext>
                </a:extLst>
              </a:tr>
              <a:tr h="18048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Disponibilidad de controles de acceso</a:t>
                      </a:r>
                    </a:p>
                  </a:txBody>
                  <a:tcPr marL="2499" marR="2499" marT="24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de Disponibilidad de controles de acceso</a:t>
                      </a:r>
                    </a:p>
                  </a:txBody>
                  <a:tcPr marL="2499" marR="2499" marT="24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Dispobilidad mayor al 95%</a:t>
                      </a:r>
                    </a:p>
                  </a:txBody>
                  <a:tcPr marL="2499" marR="2499" marT="24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0822093"/>
                  </a:ext>
                </a:extLst>
              </a:tr>
              <a:tr h="180489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Disponibilidad Operación </a:t>
                      </a:r>
                    </a:p>
                  </a:txBody>
                  <a:tcPr marL="2499" marR="2499" marT="2499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Kilómetros Totales Operados</a:t>
                      </a:r>
                    </a:p>
                  </a:txBody>
                  <a:tcPr marL="2499" marR="2499" marT="24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Número de Kilómetros totales operados/ km programas</a:t>
                      </a:r>
                    </a:p>
                  </a:txBody>
                  <a:tcPr marL="2499" marR="2499" marT="24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Disponibilidad de Trenes mayor al 99%</a:t>
                      </a:r>
                    </a:p>
                  </a:txBody>
                  <a:tcPr marL="2499" marR="2499" marT="24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4684617"/>
                  </a:ext>
                </a:extLst>
              </a:tr>
              <a:tr h="18048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Regularidad del Servicio</a:t>
                      </a:r>
                    </a:p>
                  </a:txBody>
                  <a:tcPr marL="2499" marR="2499" marT="24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de Regularidad del servicio</a:t>
                      </a:r>
                    </a:p>
                  </a:txBody>
                  <a:tcPr marL="2499" marR="2499" marT="24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Regularidad mayor al 99%</a:t>
                      </a:r>
                    </a:p>
                  </a:txBody>
                  <a:tcPr marL="2499" marR="2499" marT="24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7366797"/>
                  </a:ext>
                </a:extLst>
              </a:tr>
              <a:tr h="18048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Kilómetros Sin Averías</a:t>
                      </a:r>
                    </a:p>
                  </a:txBody>
                  <a:tcPr marL="2499" marR="2499" marT="24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Kilómetros operados sin averías en el sistema</a:t>
                      </a:r>
                    </a:p>
                  </a:txBody>
                  <a:tcPr marL="2499" marR="2499" marT="24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Número de Kilometro operados sin averías en el sistema</a:t>
                      </a:r>
                    </a:p>
                  </a:txBody>
                  <a:tcPr marL="2499" marR="2499" marT="24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3966119"/>
                  </a:ext>
                </a:extLst>
              </a:tr>
              <a:tr h="18048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Cumplimiento de la oferta en km</a:t>
                      </a:r>
                    </a:p>
                  </a:txBody>
                  <a:tcPr marL="2499" marR="2499" marT="24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de Cumplimiento de la oferta en kilómetros</a:t>
                      </a:r>
                    </a:p>
                  </a:txBody>
                  <a:tcPr marL="2499" marR="2499" marT="24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menos 98% de Cumplimiento</a:t>
                      </a:r>
                    </a:p>
                  </a:txBody>
                  <a:tcPr marL="2499" marR="2499" marT="24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606246"/>
                  </a:ext>
                </a:extLst>
              </a:tr>
              <a:tr h="180489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Demanda</a:t>
                      </a:r>
                    </a:p>
                  </a:txBody>
                  <a:tcPr marL="2499" marR="2499" marT="2499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Grado de Ocupación</a:t>
                      </a:r>
                    </a:p>
                  </a:txBody>
                  <a:tcPr marL="2499" marR="2499" marT="24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Número de pasajeros por metro cuadrado</a:t>
                      </a:r>
                    </a:p>
                  </a:txBody>
                  <a:tcPr marL="2499" marR="2499" marT="24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pasajeros por metro cuadrado</a:t>
                      </a:r>
                    </a:p>
                  </a:txBody>
                  <a:tcPr marL="2499" marR="2499" marT="24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5203688"/>
                  </a:ext>
                </a:extLst>
              </a:tr>
              <a:tr h="18048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Pasajeros Transportados Programados</a:t>
                      </a:r>
                    </a:p>
                  </a:txBody>
                  <a:tcPr marL="2499" marR="2499" marT="24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Número de pasajeros transportados programados</a:t>
                      </a:r>
                    </a:p>
                  </a:txBody>
                  <a:tcPr marL="2499" marR="2499" marT="24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Valor establecido en el Contrato de Operación</a:t>
                      </a:r>
                    </a:p>
                  </a:txBody>
                  <a:tcPr marL="2499" marR="2499" marT="24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3606008"/>
                  </a:ext>
                </a:extLst>
              </a:tr>
              <a:tr h="18048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Pasajeros Transportados con acceso pagado</a:t>
                      </a:r>
                    </a:p>
                  </a:txBody>
                  <a:tcPr marL="2499" marR="2499" marT="24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Número de pasajeros con acceso pagado</a:t>
                      </a:r>
                    </a:p>
                  </a:txBody>
                  <a:tcPr marL="2499" marR="2499" marT="24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Valor establecido en el Contrato de Operación</a:t>
                      </a:r>
                    </a:p>
                  </a:txBody>
                  <a:tcPr marL="2499" marR="2499" marT="24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9905915"/>
                  </a:ext>
                </a:extLst>
              </a:tr>
              <a:tr h="35774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Pasajeros Transportados con acceso pagado media tarifa</a:t>
                      </a:r>
                    </a:p>
                  </a:txBody>
                  <a:tcPr marL="2499" marR="2499" marT="24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Número de pasajeros transportados con acceso pagado media tarifa</a:t>
                      </a:r>
                    </a:p>
                  </a:txBody>
                  <a:tcPr marL="2499" marR="2499" marT="24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Valor establecido en el Contrato de Operación</a:t>
                      </a:r>
                    </a:p>
                  </a:txBody>
                  <a:tcPr marL="2499" marR="2499" marT="24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0854062"/>
                  </a:ext>
                </a:extLst>
              </a:tr>
              <a:tr h="357749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Eficiencia Energética</a:t>
                      </a:r>
                    </a:p>
                  </a:txBody>
                  <a:tcPr marL="2499" marR="2499" marT="2499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Consumo de energía eléctrica por pasajeros transportados</a:t>
                      </a:r>
                    </a:p>
                  </a:txBody>
                  <a:tcPr marL="2499" marR="2499" marT="24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Consumo de energía en kwh por pasajero transportado </a:t>
                      </a:r>
                    </a:p>
                  </a:txBody>
                  <a:tcPr marL="2499" marR="2499" marT="24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Valor establecido en el Contrato de Operación</a:t>
                      </a:r>
                    </a:p>
                  </a:txBody>
                  <a:tcPr marL="2499" marR="2499" marT="24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4015110"/>
                  </a:ext>
                </a:extLst>
              </a:tr>
              <a:tr h="18048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Consumo de energía eléctrica por estaciones + pozos</a:t>
                      </a:r>
                    </a:p>
                  </a:txBody>
                  <a:tcPr marL="2499" marR="2499" marT="24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Consumo de energía en kWh</a:t>
                      </a:r>
                    </a:p>
                  </a:txBody>
                  <a:tcPr marL="2499" marR="2499" marT="24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Valor establecido en el Contrato de Operación</a:t>
                      </a:r>
                    </a:p>
                  </a:txBody>
                  <a:tcPr marL="2499" marR="2499" marT="24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9866868"/>
                  </a:ext>
                </a:extLst>
              </a:tr>
              <a:tr h="18048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Consumo de energía eléctrica por tracción</a:t>
                      </a:r>
                    </a:p>
                  </a:txBody>
                  <a:tcPr marL="2499" marR="2499" marT="24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Consumo de energía en kWh</a:t>
                      </a:r>
                    </a:p>
                  </a:txBody>
                  <a:tcPr marL="2499" marR="2499" marT="24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Valor establecido en el Contrato de Operación</a:t>
                      </a:r>
                    </a:p>
                  </a:txBody>
                  <a:tcPr marL="2499" marR="2499" marT="24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98253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23362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81D04436-6867-2145-83F7-21FE6766B8A3}"/>
              </a:ext>
            </a:extLst>
          </p:cNvPr>
          <p:cNvSpPr/>
          <p:nvPr/>
        </p:nvSpPr>
        <p:spPr>
          <a:xfrm>
            <a:off x="3551772" y="5867398"/>
            <a:ext cx="22048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otham Medium Regular" panose="02000603030000020004" pitchFamily="2" charset="77"/>
                <a:ea typeface="+mn-ea"/>
                <a:cs typeface="Times New Roman" panose="02020603050405020304" pitchFamily="18" charset="0"/>
              </a:rPr>
              <a:t>SUPERVISIÓN</a:t>
            </a:r>
            <a:endParaRPr kumimoji="0" lang="es-EC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otham Medium Regular" panose="02000603030000020004" pitchFamily="2" charset="77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otham Medium Regular" panose="02000603030000020004" pitchFamily="2" charset="77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9311278-1C0B-4C9A-A1AF-58F46C219729}"/>
              </a:ext>
            </a:extLst>
          </p:cNvPr>
          <p:cNvSpPr txBox="1"/>
          <p:nvPr/>
        </p:nvSpPr>
        <p:spPr>
          <a:xfrm>
            <a:off x="5114164" y="451663"/>
            <a:ext cx="4005943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C"/>
            </a:defPPr>
            <a:lvl1pPr>
              <a:defRPr sz="1200" b="1">
                <a:solidFill>
                  <a:srgbClr val="C00000"/>
                </a:solidFill>
                <a:latin typeface="Gotham Medium Regular" panose="02000603030000020004" pitchFamily="2" charset="77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otham Medium Regular" panose="02000603030000020004" pitchFamily="2" charset="77"/>
                <a:ea typeface="+mn-ea"/>
                <a:cs typeface="Times New Roman" panose="02020603050405020304" pitchFamily="18" charset="0"/>
              </a:rPr>
              <a:t>INDICADORES</a:t>
            </a:r>
            <a:endParaRPr kumimoji="0" lang="es-EC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otham Medium Regular" panose="02000603030000020004" pitchFamily="2" charset="77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5405893"/>
              </p:ext>
            </p:extLst>
          </p:nvPr>
        </p:nvGraphicFramePr>
        <p:xfrm>
          <a:off x="1414711" y="1200144"/>
          <a:ext cx="9229456" cy="4789374"/>
        </p:xfrm>
        <a:graphic>
          <a:graphicData uri="http://schemas.openxmlformats.org/drawingml/2006/table">
            <a:tbl>
              <a:tblPr/>
              <a:tblGrid>
                <a:gridCol w="1484326">
                  <a:extLst>
                    <a:ext uri="{9D8B030D-6E8A-4147-A177-3AD203B41FA5}">
                      <a16:colId xmlns:a16="http://schemas.microsoft.com/office/drawing/2014/main" val="1142682364"/>
                    </a:ext>
                  </a:extLst>
                </a:gridCol>
                <a:gridCol w="2660383">
                  <a:extLst>
                    <a:ext uri="{9D8B030D-6E8A-4147-A177-3AD203B41FA5}">
                      <a16:colId xmlns:a16="http://schemas.microsoft.com/office/drawing/2014/main" val="2958074050"/>
                    </a:ext>
                  </a:extLst>
                </a:gridCol>
                <a:gridCol w="2555192">
                  <a:extLst>
                    <a:ext uri="{9D8B030D-6E8A-4147-A177-3AD203B41FA5}">
                      <a16:colId xmlns:a16="http://schemas.microsoft.com/office/drawing/2014/main" val="280719954"/>
                    </a:ext>
                  </a:extLst>
                </a:gridCol>
                <a:gridCol w="2529555">
                  <a:extLst>
                    <a:ext uri="{9D8B030D-6E8A-4147-A177-3AD203B41FA5}">
                      <a16:colId xmlns:a16="http://schemas.microsoft.com/office/drawing/2014/main" val="2209490426"/>
                    </a:ext>
                  </a:extLst>
                </a:gridCol>
              </a:tblGrid>
              <a:tr h="61292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KPI</a:t>
                      </a:r>
                    </a:p>
                  </a:txBody>
                  <a:tcPr marL="2499" marR="2499" marT="249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INDICADOR</a:t>
                      </a:r>
                    </a:p>
                  </a:txBody>
                  <a:tcPr marL="2499" marR="2499" marT="249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FÓRMULA</a:t>
                      </a:r>
                    </a:p>
                  </a:txBody>
                  <a:tcPr marL="2499" marR="2499" marT="249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REFERENCIA</a:t>
                      </a:r>
                    </a:p>
                  </a:txBody>
                  <a:tcPr marL="2499" marR="2499" marT="249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1036416"/>
                  </a:ext>
                </a:extLst>
              </a:tr>
              <a:tr h="122583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Incidencia Operación y Seguridad. Resultado</a:t>
                      </a:r>
                    </a:p>
                  </a:txBody>
                  <a:tcPr marL="2499" marR="2499" marT="2499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Material Móvil</a:t>
                      </a:r>
                    </a:p>
                  </a:txBody>
                  <a:tcPr marL="2499" marR="2499" marT="249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Incidencias en min en el Material Móvil</a:t>
                      </a:r>
                    </a:p>
                  </a:txBody>
                  <a:tcPr marL="2499" marR="2499" marT="249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Valor establecido en el Contrato de Operación</a:t>
                      </a:r>
                    </a:p>
                  </a:txBody>
                  <a:tcPr marL="2499" marR="2499" marT="249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9035547"/>
                  </a:ext>
                </a:extLst>
              </a:tr>
              <a:tr h="12258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Señalización</a:t>
                      </a:r>
                    </a:p>
                  </a:txBody>
                  <a:tcPr marL="2499" marR="2499" marT="249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Incidencias en min  en el sistema de señalización</a:t>
                      </a:r>
                    </a:p>
                  </a:txBody>
                  <a:tcPr marL="2499" marR="2499" marT="249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Valor establecido en el Contrato de Operación</a:t>
                      </a:r>
                    </a:p>
                  </a:txBody>
                  <a:tcPr marL="2499" marR="2499" marT="249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4052719"/>
                  </a:ext>
                </a:extLst>
              </a:tr>
              <a:tr h="12258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Vías Catenaria</a:t>
                      </a:r>
                    </a:p>
                  </a:txBody>
                  <a:tcPr marL="2499" marR="2499" marT="249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Incidencias en min en vías catenarias</a:t>
                      </a:r>
                    </a:p>
                  </a:txBody>
                  <a:tcPr marL="2499" marR="2499" marT="249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Valor establecido en el Contrato de Operación</a:t>
                      </a:r>
                    </a:p>
                  </a:txBody>
                  <a:tcPr marL="2499" marR="2499" marT="249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415643"/>
                  </a:ext>
                </a:extLst>
              </a:tr>
              <a:tr h="12258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Operación</a:t>
                      </a:r>
                    </a:p>
                  </a:txBody>
                  <a:tcPr marL="2499" marR="2499" marT="249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Incidencias en min en la operación</a:t>
                      </a:r>
                    </a:p>
                  </a:txBody>
                  <a:tcPr marL="2499" marR="2499" marT="249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Valor establecido en el Contrato de Operación</a:t>
                      </a:r>
                    </a:p>
                  </a:txBody>
                  <a:tcPr marL="2499" marR="2499" marT="249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6743517"/>
                  </a:ext>
                </a:extLst>
              </a:tr>
              <a:tr h="12258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Intrusiones /persona en Zona vías</a:t>
                      </a:r>
                    </a:p>
                  </a:txBody>
                  <a:tcPr marL="2499" marR="2499" marT="249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Número de instrucciones / personas en zona de vía en min</a:t>
                      </a:r>
                    </a:p>
                  </a:txBody>
                  <a:tcPr marL="2499" marR="2499" marT="249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Valor establecido en el Contrato de Operación</a:t>
                      </a:r>
                    </a:p>
                  </a:txBody>
                  <a:tcPr marL="2499" marR="2499" marT="249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7342133"/>
                  </a:ext>
                </a:extLst>
              </a:tr>
              <a:tr h="115185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Seguridad Usuarios</a:t>
                      </a:r>
                    </a:p>
                  </a:txBody>
                  <a:tcPr marL="2499" marR="2499" marT="2499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Trenes pintados por vandalismo</a:t>
                      </a:r>
                    </a:p>
                  </a:txBody>
                  <a:tcPr marL="2499" marR="2499" marT="249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Número de incidencias pintura en trenes</a:t>
                      </a:r>
                    </a:p>
                  </a:txBody>
                  <a:tcPr marL="2499" marR="2499" marT="249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Valor establecido en el Contrato de Operación</a:t>
                      </a:r>
                    </a:p>
                  </a:txBody>
                  <a:tcPr marL="2499" marR="2499" marT="249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3598"/>
                  </a:ext>
                </a:extLst>
              </a:tr>
              <a:tr h="12258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Caídas a la vía</a:t>
                      </a:r>
                    </a:p>
                  </a:txBody>
                  <a:tcPr marL="2499" marR="2499" marT="249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Número de Caídas a la vía</a:t>
                      </a:r>
                    </a:p>
                  </a:txBody>
                  <a:tcPr marL="2499" marR="2499" marT="249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Valor establecido en el Contrato de Operación</a:t>
                      </a:r>
                    </a:p>
                  </a:txBody>
                  <a:tcPr marL="2499" marR="2499" marT="249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2075026"/>
                  </a:ext>
                </a:extLst>
              </a:tr>
              <a:tr h="12258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Atrapados por puertas de tren</a:t>
                      </a:r>
                    </a:p>
                  </a:txBody>
                  <a:tcPr marL="2499" marR="2499" marT="249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Número de Atrapados por puertas de tren</a:t>
                      </a:r>
                    </a:p>
                  </a:txBody>
                  <a:tcPr marL="2499" marR="2499" marT="249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Valor establecido en el Contrato de Operación</a:t>
                      </a:r>
                    </a:p>
                  </a:txBody>
                  <a:tcPr marL="2499" marR="2499" marT="249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1774794"/>
                  </a:ext>
                </a:extLst>
              </a:tr>
              <a:tr h="12258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Intento de suicidio</a:t>
                      </a:r>
                    </a:p>
                  </a:txBody>
                  <a:tcPr marL="2499" marR="2499" marT="249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Número Intento de suicidio</a:t>
                      </a:r>
                    </a:p>
                  </a:txBody>
                  <a:tcPr marL="2499" marR="2499" marT="249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Valor establecido en el Contrato de Operación</a:t>
                      </a:r>
                    </a:p>
                  </a:txBody>
                  <a:tcPr marL="2499" marR="2499" marT="249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5353967"/>
                  </a:ext>
                </a:extLst>
              </a:tr>
              <a:tr h="12258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Suicidios</a:t>
                      </a:r>
                    </a:p>
                  </a:txBody>
                  <a:tcPr marL="2499" marR="2499" marT="249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Número de Suicidios</a:t>
                      </a:r>
                    </a:p>
                  </a:txBody>
                  <a:tcPr marL="2499" marR="2499" marT="249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Valor establecido en el Contrato de Operación</a:t>
                      </a:r>
                    </a:p>
                  </a:txBody>
                  <a:tcPr marL="2499" marR="2499" marT="249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5740391"/>
                  </a:ext>
                </a:extLst>
              </a:tr>
              <a:tr h="12258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Fallecidos</a:t>
                      </a:r>
                    </a:p>
                  </a:txBody>
                  <a:tcPr marL="2499" marR="2499" marT="249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Número de Fallecidos</a:t>
                      </a:r>
                    </a:p>
                  </a:txBody>
                  <a:tcPr marL="2499" marR="2499" marT="249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Valor establecido en el Contrato de Operación</a:t>
                      </a:r>
                    </a:p>
                  </a:txBody>
                  <a:tcPr marL="2499" marR="2499" marT="249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2060765"/>
                  </a:ext>
                </a:extLst>
              </a:tr>
              <a:tr h="122583"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Seguridad Infraestructura</a:t>
                      </a:r>
                    </a:p>
                  </a:txBody>
                  <a:tcPr marL="2499" marR="2499" marT="2499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Colisiones</a:t>
                      </a:r>
                    </a:p>
                  </a:txBody>
                  <a:tcPr marL="2499" marR="2499" marT="249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Número de Colisiones</a:t>
                      </a:r>
                    </a:p>
                  </a:txBody>
                  <a:tcPr marL="2499" marR="2499" marT="249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Valor establecido en el Contrato de Operación</a:t>
                      </a:r>
                    </a:p>
                  </a:txBody>
                  <a:tcPr marL="2499" marR="2499" marT="249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3127662"/>
                  </a:ext>
                </a:extLst>
              </a:tr>
              <a:tr h="12258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Descarrilamientos</a:t>
                      </a:r>
                    </a:p>
                  </a:txBody>
                  <a:tcPr marL="2499" marR="2499" marT="249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Número de Descarrilamientos</a:t>
                      </a:r>
                    </a:p>
                  </a:txBody>
                  <a:tcPr marL="2499" marR="2499" marT="249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Valor establecido en el Contrato de Operación</a:t>
                      </a:r>
                    </a:p>
                  </a:txBody>
                  <a:tcPr marL="2499" marR="2499" marT="249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4168177"/>
                  </a:ext>
                </a:extLst>
              </a:tr>
              <a:tr h="12258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Incendio/humo en estaciones</a:t>
                      </a:r>
                    </a:p>
                  </a:txBody>
                  <a:tcPr marL="2499" marR="2499" marT="249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Número de Incendio/humo en estaciones</a:t>
                      </a:r>
                    </a:p>
                  </a:txBody>
                  <a:tcPr marL="2499" marR="2499" marT="249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Valor establecido en el Contrato de Operación</a:t>
                      </a:r>
                    </a:p>
                  </a:txBody>
                  <a:tcPr marL="2499" marR="2499" marT="249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1331878"/>
                  </a:ext>
                </a:extLst>
              </a:tr>
              <a:tr h="12258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Roturas de Carril</a:t>
                      </a:r>
                    </a:p>
                  </a:txBody>
                  <a:tcPr marL="2499" marR="2499" marT="249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Número de Roturas de Carril</a:t>
                      </a:r>
                    </a:p>
                  </a:txBody>
                  <a:tcPr marL="2499" marR="2499" marT="249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Valor establecido en el Contrato de Operación</a:t>
                      </a:r>
                    </a:p>
                  </a:txBody>
                  <a:tcPr marL="2499" marR="2499" marT="249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5270868"/>
                  </a:ext>
                </a:extLst>
              </a:tr>
              <a:tr h="12258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Falla ATP/ATO</a:t>
                      </a:r>
                    </a:p>
                  </a:txBody>
                  <a:tcPr marL="2499" marR="2499" marT="249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Número de fallas ATP/ATO</a:t>
                      </a:r>
                    </a:p>
                  </a:txBody>
                  <a:tcPr marL="2499" marR="2499" marT="249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Valor establecido en el Contrato de Operación</a:t>
                      </a:r>
                    </a:p>
                  </a:txBody>
                  <a:tcPr marL="2499" marR="2499" marT="249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3863731"/>
                  </a:ext>
                </a:extLst>
              </a:tr>
              <a:tr h="12258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Interceptación de vía (sin colisión)</a:t>
                      </a:r>
                    </a:p>
                  </a:txBody>
                  <a:tcPr marL="2499" marR="2499" marT="249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Número de interceptación de vía (sin colisión)</a:t>
                      </a:r>
                    </a:p>
                  </a:txBody>
                  <a:tcPr marL="2499" marR="2499" marT="249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Valor establecido en el Contrato de Operación</a:t>
                      </a:r>
                    </a:p>
                  </a:txBody>
                  <a:tcPr marL="2499" marR="2499" marT="249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6374576"/>
                  </a:ext>
                </a:extLst>
              </a:tr>
              <a:tr h="12258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Tiempo de respuesta en las incidencias</a:t>
                      </a:r>
                    </a:p>
                  </a:txBody>
                  <a:tcPr marL="2499" marR="2499" marT="249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Tiempo de respuesta de los vigilantes</a:t>
                      </a:r>
                    </a:p>
                  </a:txBody>
                  <a:tcPr marL="2499" marR="2499" marT="249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Valor establecido en el Contrato de Operación</a:t>
                      </a:r>
                    </a:p>
                  </a:txBody>
                  <a:tcPr marL="2499" marR="2499" marT="249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2272130"/>
                  </a:ext>
                </a:extLst>
              </a:tr>
              <a:tr h="122583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Equipo Rodante, telecomunicaciones, infraestructura</a:t>
                      </a:r>
                    </a:p>
                  </a:txBody>
                  <a:tcPr marL="2499" marR="2499" marT="2499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Cumplimiento del Mantenimiento Preventivo Material Rodante</a:t>
                      </a:r>
                    </a:p>
                  </a:txBody>
                  <a:tcPr marL="2499" marR="2499" marT="249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de Cumplimiento del mantenimiento preventivo</a:t>
                      </a:r>
                    </a:p>
                  </a:txBody>
                  <a:tcPr marL="2499" marR="2499" marT="249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Valor establecido en el Contrato de Operación</a:t>
                      </a:r>
                    </a:p>
                  </a:txBody>
                  <a:tcPr marL="2499" marR="2499" marT="249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5832067"/>
                  </a:ext>
                </a:extLst>
              </a:tr>
              <a:tr h="12258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Cumplimiento del Mantenimiento Correctivo Material Rodante</a:t>
                      </a:r>
                    </a:p>
                  </a:txBody>
                  <a:tcPr marL="2499" marR="2499" marT="249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de Cumplimiento del mantenimiento correctivo</a:t>
                      </a:r>
                    </a:p>
                  </a:txBody>
                  <a:tcPr marL="2499" marR="2499" marT="249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Valor establecido en el Contrato de Operación</a:t>
                      </a:r>
                    </a:p>
                  </a:txBody>
                  <a:tcPr marL="2499" marR="2499" marT="249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112642"/>
                  </a:ext>
                </a:extLst>
              </a:tr>
              <a:tr h="12258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Cumplimiento del Mantenimiento de Infraestructura</a:t>
                      </a:r>
                    </a:p>
                  </a:txBody>
                  <a:tcPr marL="2499" marR="2499" marT="249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de Cumplimiento del mantenimiento </a:t>
                      </a:r>
                    </a:p>
                  </a:txBody>
                  <a:tcPr marL="2499" marR="2499" marT="249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Valor establecido en el Contrato de Operación</a:t>
                      </a:r>
                    </a:p>
                  </a:txBody>
                  <a:tcPr marL="2499" marR="2499" marT="249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8523497"/>
                  </a:ext>
                </a:extLst>
              </a:tr>
              <a:tr h="12258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Cumplimiento del Mantenimiento de sistemas </a:t>
                      </a:r>
                    </a:p>
                  </a:txBody>
                  <a:tcPr marL="2499" marR="2499" marT="249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de Cumplimiento del mantenimiento </a:t>
                      </a:r>
                    </a:p>
                  </a:txBody>
                  <a:tcPr marL="2499" marR="2499" marT="249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Valor establecido en el Contrato de Operación</a:t>
                      </a:r>
                    </a:p>
                  </a:txBody>
                  <a:tcPr marL="2499" marR="2499" marT="249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1578962"/>
                  </a:ext>
                </a:extLst>
              </a:tr>
              <a:tr h="122583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Limpieza</a:t>
                      </a:r>
                    </a:p>
                  </a:txBody>
                  <a:tcPr marL="2499" marR="2499" marT="2499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Limpieza en Estación</a:t>
                      </a:r>
                    </a:p>
                  </a:txBody>
                  <a:tcPr marL="2499" marR="2499" marT="249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de Cumplimiento de programación</a:t>
                      </a:r>
                    </a:p>
                  </a:txBody>
                  <a:tcPr marL="2499" marR="2499" marT="249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Valor establecido en el Contrato de Operación</a:t>
                      </a:r>
                    </a:p>
                  </a:txBody>
                  <a:tcPr marL="2499" marR="2499" marT="249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0238585"/>
                  </a:ext>
                </a:extLst>
              </a:tr>
              <a:tr h="12258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Limpieza en Tren</a:t>
                      </a:r>
                    </a:p>
                  </a:txBody>
                  <a:tcPr marL="2499" marR="2499" marT="249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de Cumplimiento de programación</a:t>
                      </a:r>
                    </a:p>
                  </a:txBody>
                  <a:tcPr marL="2499" marR="2499" marT="249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Valor establecido en el Contrato de Operación</a:t>
                      </a:r>
                    </a:p>
                  </a:txBody>
                  <a:tcPr marL="2499" marR="2499" marT="249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9979159"/>
                  </a:ext>
                </a:extLst>
              </a:tr>
              <a:tr h="12258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Tiempo de respuesta ante incidencias urgentes o de alto impacto</a:t>
                      </a:r>
                    </a:p>
                  </a:txBody>
                  <a:tcPr marL="2499" marR="2499" marT="249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Tiempo de respuesta ante incidencias urgentes o de alto impacto</a:t>
                      </a:r>
                    </a:p>
                  </a:txBody>
                  <a:tcPr marL="2499" marR="2499" marT="249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Valor establecido en el Contrato de Operación</a:t>
                      </a:r>
                    </a:p>
                  </a:txBody>
                  <a:tcPr marL="2499" marR="2499" marT="249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85227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80763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55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9EF9495F-080D-4977-A43D-74F2096349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8571" y="601884"/>
            <a:ext cx="9834858" cy="541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1762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Marcador de contenido 6">
            <a:extLst>
              <a:ext uri="{FF2B5EF4-FFF2-40B4-BE49-F238E27FC236}">
                <a16:creationId xmlns:a16="http://schemas.microsoft.com/office/drawing/2014/main" id="{D1972B21-0B58-4EF3-BB69-5D754521241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258460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416068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CC1E65-98C6-4ED3-921F-DDB0B3789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4B89B6E-C560-4A6B-8B5F-8B133CA47D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29"/>
            <a:ext cx="12192000" cy="6752249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2ADAD32B-43C9-4988-AD40-AE744F7AE410}"/>
              </a:ext>
            </a:extLst>
          </p:cNvPr>
          <p:cNvSpPr/>
          <p:nvPr/>
        </p:nvSpPr>
        <p:spPr>
          <a:xfrm>
            <a:off x="3565839" y="5786474"/>
            <a:ext cx="40778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419" sz="2800" b="1" dirty="0">
                <a:solidFill>
                  <a:srgbClr val="C00000"/>
                </a:solidFill>
                <a:latin typeface="Gotham Medium Regular" panose="02000603030000020004" pitchFamily="2" charset="77"/>
                <a:cs typeface="Times New Roman" panose="02020603050405020304" pitchFamily="18" charset="0"/>
              </a:rPr>
              <a:t>ESTRUCTURA FINANCIERA</a:t>
            </a:r>
            <a:endParaRPr lang="es-EC" sz="2800" b="1" dirty="0">
              <a:solidFill>
                <a:srgbClr val="C00000"/>
              </a:solidFill>
              <a:latin typeface="Gotham Medium Regular" panose="02000603030000020004" pitchFamily="2" charset="77"/>
              <a:cs typeface="Times New Roman" panose="02020603050405020304" pitchFamily="18" charset="0"/>
            </a:endParaRPr>
          </a:p>
          <a:p>
            <a:endParaRPr lang="es-EC" sz="1200" b="1" dirty="0">
              <a:solidFill>
                <a:srgbClr val="C00000"/>
              </a:solidFill>
              <a:latin typeface="Gotham Medium Regular" panose="02000603030000020004" pitchFamily="2" charset="77"/>
              <a:cs typeface="Times New Roman" panose="02020603050405020304" pitchFamily="18" charset="0"/>
            </a:endParaRPr>
          </a:p>
        </p:txBody>
      </p:sp>
      <p:graphicFrame>
        <p:nvGraphicFramePr>
          <p:cNvPr id="15" name="Diagrama 14">
            <a:extLst>
              <a:ext uri="{FF2B5EF4-FFF2-40B4-BE49-F238E27FC236}">
                <a16:creationId xmlns:a16="http://schemas.microsoft.com/office/drawing/2014/main" id="{E1274603-0BE6-421E-8718-F603CE59393E}"/>
              </a:ext>
            </a:extLst>
          </p:cNvPr>
          <p:cNvGraphicFramePr/>
          <p:nvPr/>
        </p:nvGraphicFramePr>
        <p:xfrm>
          <a:off x="-134425" y="2061007"/>
          <a:ext cx="4987778" cy="36483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0C7422AC-D89E-41CE-8892-440C7FA7AFBD}"/>
              </a:ext>
            </a:extLst>
          </p:cNvPr>
          <p:cNvSpPr/>
          <p:nvPr/>
        </p:nvSpPr>
        <p:spPr>
          <a:xfrm>
            <a:off x="766884" y="1409901"/>
            <a:ext cx="3185160" cy="5440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/>
              <a:t>COSTO DEL SERVICIO</a:t>
            </a:r>
          </a:p>
        </p:txBody>
      </p:sp>
      <p:graphicFrame>
        <p:nvGraphicFramePr>
          <p:cNvPr id="17" name="Diagrama 16">
            <a:extLst>
              <a:ext uri="{FF2B5EF4-FFF2-40B4-BE49-F238E27FC236}">
                <a16:creationId xmlns:a16="http://schemas.microsoft.com/office/drawing/2014/main" id="{E3070248-BD57-4A34-8DCB-CB8C8A1EB768}"/>
              </a:ext>
            </a:extLst>
          </p:cNvPr>
          <p:cNvGraphicFramePr/>
          <p:nvPr/>
        </p:nvGraphicFramePr>
        <p:xfrm>
          <a:off x="5219080" y="597353"/>
          <a:ext cx="5926597" cy="1325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8" name="Rectángulo 17">
            <a:extLst>
              <a:ext uri="{FF2B5EF4-FFF2-40B4-BE49-F238E27FC236}">
                <a16:creationId xmlns:a16="http://schemas.microsoft.com/office/drawing/2014/main" id="{892233CD-EDD8-4DE7-A0C7-7EF4EE40F7D8}"/>
              </a:ext>
            </a:extLst>
          </p:cNvPr>
          <p:cNvSpPr/>
          <p:nvPr/>
        </p:nvSpPr>
        <p:spPr>
          <a:xfrm>
            <a:off x="4816711" y="1985381"/>
            <a:ext cx="25585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</a:t>
            </a:r>
            <a:r>
              <a:rPr lang="es-EC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debe superar el 15% del ingreso mensual familiar</a:t>
            </a:r>
          </a:p>
        </p:txBody>
      </p:sp>
      <p:graphicFrame>
        <p:nvGraphicFramePr>
          <p:cNvPr id="20" name="Diagrama 19">
            <a:extLst>
              <a:ext uri="{FF2B5EF4-FFF2-40B4-BE49-F238E27FC236}">
                <a16:creationId xmlns:a16="http://schemas.microsoft.com/office/drawing/2014/main" id="{9E8C1972-BFF6-4BB0-92ED-3248D1C7F791}"/>
              </a:ext>
            </a:extLst>
          </p:cNvPr>
          <p:cNvGraphicFramePr/>
          <p:nvPr/>
        </p:nvGraphicFramePr>
        <p:xfrm>
          <a:off x="7829133" y="2127747"/>
          <a:ext cx="3838436" cy="36483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21" name="Rectángulo 20">
            <a:extLst>
              <a:ext uri="{FF2B5EF4-FFF2-40B4-BE49-F238E27FC236}">
                <a16:creationId xmlns:a16="http://schemas.microsoft.com/office/drawing/2014/main" id="{8506B145-ECE7-4039-9CB9-97A2A036BA53}"/>
              </a:ext>
            </a:extLst>
          </p:cNvPr>
          <p:cNvSpPr/>
          <p:nvPr/>
        </p:nvSpPr>
        <p:spPr>
          <a:xfrm>
            <a:off x="4495411" y="2954817"/>
            <a:ext cx="368696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COSTO DE SERVICIO </a:t>
            </a:r>
            <a:r>
              <a:rPr lang="es-EC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revisa cada 2 años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sz="1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significa cubrir la tarifa (se ajusta con Fondo Metropolitano)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sz="1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Cuando se acumula un déficit, se varia tarifa si el déficit es igual o mayor a 0,05 </a:t>
            </a:r>
            <a:r>
              <a:rPr lang="es-EC" sz="12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usd</a:t>
            </a:r>
            <a:r>
              <a:rPr lang="es-EC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sz="1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Este valor no puede superar el porcentaje de gasto fijado</a:t>
            </a:r>
          </a:p>
        </p:txBody>
      </p: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D38E5C78-D34B-4450-B820-6F868E38CE23}"/>
              </a:ext>
            </a:extLst>
          </p:cNvPr>
          <p:cNvCxnSpPr/>
          <p:nvPr/>
        </p:nvCxnSpPr>
        <p:spPr>
          <a:xfrm>
            <a:off x="4360985" y="1027906"/>
            <a:ext cx="0" cy="4681452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6D0B53F7-FFB1-4FC8-865C-FCCF482E9CDC}"/>
              </a:ext>
            </a:extLst>
          </p:cNvPr>
          <p:cNvCxnSpPr/>
          <p:nvPr/>
        </p:nvCxnSpPr>
        <p:spPr>
          <a:xfrm>
            <a:off x="8283526" y="1027906"/>
            <a:ext cx="0" cy="4681452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ángulo 13">
            <a:extLst>
              <a:ext uri="{FF2B5EF4-FFF2-40B4-BE49-F238E27FC236}">
                <a16:creationId xmlns:a16="http://schemas.microsoft.com/office/drawing/2014/main" id="{80A25E33-A109-4460-B3C9-BD3BDF050912}"/>
              </a:ext>
            </a:extLst>
          </p:cNvPr>
          <p:cNvSpPr/>
          <p:nvPr/>
        </p:nvSpPr>
        <p:spPr>
          <a:xfrm>
            <a:off x="1046322" y="753010"/>
            <a:ext cx="27399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US" sz="2400" b="1" dirty="0">
                <a:solidFill>
                  <a:srgbClr val="FF0000"/>
                </a:solidFill>
              </a:rPr>
              <a:t>POLÍTICA TARIFARIA</a:t>
            </a:r>
            <a:endParaRPr lang="es-EC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060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CC1E65-98C6-4ED3-921F-DDB0B3789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4B89B6E-C560-4A6B-8B5F-8B133CA47D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29"/>
            <a:ext cx="12192000" cy="6752249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78962903-2394-4B78-84B5-AE45292D3D5C}"/>
              </a:ext>
            </a:extLst>
          </p:cNvPr>
          <p:cNvSpPr/>
          <p:nvPr/>
        </p:nvSpPr>
        <p:spPr>
          <a:xfrm>
            <a:off x="3565839" y="5873558"/>
            <a:ext cx="40778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419" sz="2800" b="1" dirty="0">
                <a:solidFill>
                  <a:srgbClr val="C00000"/>
                </a:solidFill>
                <a:latin typeface="Gotham Medium Regular" panose="02000603030000020004" pitchFamily="2" charset="77"/>
                <a:cs typeface="Times New Roman" panose="02020603050405020304" pitchFamily="18" charset="0"/>
              </a:rPr>
              <a:t>ESTRUCTURA FINANCIERA</a:t>
            </a:r>
            <a:endParaRPr lang="es-EC" sz="2800" b="1" dirty="0">
              <a:solidFill>
                <a:srgbClr val="C00000"/>
              </a:solidFill>
              <a:latin typeface="Gotham Medium Regular" panose="02000603030000020004" pitchFamily="2" charset="77"/>
              <a:cs typeface="Times New Roman" panose="02020603050405020304" pitchFamily="18" charset="0"/>
            </a:endParaRPr>
          </a:p>
          <a:p>
            <a:endParaRPr lang="es-EC" sz="1200" b="1" dirty="0">
              <a:solidFill>
                <a:srgbClr val="C00000"/>
              </a:solidFill>
              <a:latin typeface="Gotham Medium Regular" panose="02000603030000020004" pitchFamily="2" charset="77"/>
              <a:cs typeface="Times New Roman" panose="02020603050405020304" pitchFamily="18" charset="0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59CF2BF5-5762-4D07-9AD2-298442AC04A7}"/>
              </a:ext>
            </a:extLst>
          </p:cNvPr>
          <p:cNvSpPr/>
          <p:nvPr/>
        </p:nvSpPr>
        <p:spPr>
          <a:xfrm>
            <a:off x="1046322" y="1203191"/>
            <a:ext cx="27399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US" sz="2400" b="1" dirty="0">
                <a:solidFill>
                  <a:srgbClr val="FF0000"/>
                </a:solidFill>
              </a:rPr>
              <a:t>POLÍTICA TARIFARIA</a:t>
            </a:r>
            <a:endParaRPr lang="es-EC" sz="2400" b="1" dirty="0">
              <a:solidFill>
                <a:srgbClr val="FF0000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8CFDD19-E6B4-4D49-AC04-F3F640F0B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657" y="2114546"/>
            <a:ext cx="5070232" cy="255592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637EADC-CB28-4A25-8792-1773DFE3A9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4363" y="2142682"/>
            <a:ext cx="5318760" cy="255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2110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CC1E65-98C6-4ED3-921F-DDB0B3789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0B76E32-426D-4813-9EA1-4D834E75CE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4B89B6E-C560-4A6B-8B5F-8B133CA47D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29"/>
            <a:ext cx="12192000" cy="675224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CE7D944-42F7-4B32-8ACF-DFB557256EEB}"/>
              </a:ext>
            </a:extLst>
          </p:cNvPr>
          <p:cNvSpPr txBox="1"/>
          <p:nvPr/>
        </p:nvSpPr>
        <p:spPr>
          <a:xfrm>
            <a:off x="717453" y="1174912"/>
            <a:ext cx="681849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Techo tarifa al público (tarifa social)</a:t>
            </a:r>
          </a:p>
          <a:p>
            <a:pPr algn="just"/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La diferencia entre la tarifa de los subsistemas de superficie y el Metro de Quito deberá ser máximo el 15%</a:t>
            </a:r>
          </a:p>
          <a:p>
            <a:pPr algn="just"/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El costo por transferencia entre subsistemas no puede superar el 55% del valor de la tarifa del subsistema de superficie</a:t>
            </a:r>
          </a:p>
          <a:p>
            <a:pPr algn="just"/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Se deberán generar incentivos a usuarios frecuentes por preventas, los valores que el sistema deje de recaudar por estos beneficios deberán ser cubiertos a través del Fondo Metropolitano de Movilidad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2416E6B-39FA-4DAD-8868-B32ED7AF44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01" t="26040" r="41269" b="30657"/>
          <a:stretch/>
        </p:blipFill>
        <p:spPr>
          <a:xfrm>
            <a:off x="7891168" y="1567955"/>
            <a:ext cx="3254510" cy="194533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2FFB79D-BE05-4469-9AA5-D3AB697E52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924" t="34249" r="16461" b="25937"/>
          <a:stretch/>
        </p:blipFill>
        <p:spPr>
          <a:xfrm>
            <a:off x="8038271" y="3925286"/>
            <a:ext cx="2960304" cy="1519309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F398E021-A04C-4699-B7AB-D4A209CFF1E0}"/>
              </a:ext>
            </a:extLst>
          </p:cNvPr>
          <p:cNvSpPr/>
          <p:nvPr/>
        </p:nvSpPr>
        <p:spPr>
          <a:xfrm>
            <a:off x="3565839" y="5886490"/>
            <a:ext cx="40778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419" sz="2800" b="1" dirty="0">
                <a:solidFill>
                  <a:srgbClr val="C00000"/>
                </a:solidFill>
                <a:latin typeface="Gotham Medium Regular" panose="02000603030000020004" pitchFamily="2" charset="77"/>
                <a:cs typeface="Times New Roman" panose="02020603050405020304" pitchFamily="18" charset="0"/>
              </a:rPr>
              <a:t>ESTRUCTURA FINANCIERA</a:t>
            </a:r>
            <a:endParaRPr lang="es-EC" sz="2800" b="1" dirty="0">
              <a:solidFill>
                <a:srgbClr val="C00000"/>
              </a:solidFill>
              <a:latin typeface="Gotham Medium Regular" panose="02000603030000020004" pitchFamily="2" charset="77"/>
              <a:cs typeface="Times New Roman" panose="02020603050405020304" pitchFamily="18" charset="0"/>
            </a:endParaRPr>
          </a:p>
          <a:p>
            <a:endParaRPr lang="es-EC" sz="1200" b="1" dirty="0">
              <a:solidFill>
                <a:srgbClr val="C00000"/>
              </a:solidFill>
              <a:latin typeface="Gotham Medium Regular" panose="02000603030000020004" pitchFamily="2" charset="77"/>
              <a:cs typeface="Times New Roman" panose="02020603050405020304" pitchFamily="18" charset="0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3662AF5E-93DB-4FF9-AB84-7BDD87DEB970}"/>
              </a:ext>
            </a:extLst>
          </p:cNvPr>
          <p:cNvSpPr/>
          <p:nvPr/>
        </p:nvSpPr>
        <p:spPr>
          <a:xfrm>
            <a:off x="1060610" y="768655"/>
            <a:ext cx="27399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US" sz="2400" b="1" dirty="0">
                <a:solidFill>
                  <a:srgbClr val="FF0000"/>
                </a:solidFill>
              </a:rPr>
              <a:t>POLÍTICA TARIFARIA</a:t>
            </a:r>
            <a:endParaRPr lang="es-EC" sz="2400" b="1" dirty="0">
              <a:solidFill>
                <a:srgbClr val="FF0000"/>
              </a:solidFill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5EDCE318-3762-49D7-AF8A-E441F84400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547" y="3921408"/>
            <a:ext cx="4920903" cy="200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6516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CC1E65-98C6-4ED3-921F-DDB0B3789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0B76E32-426D-4813-9EA1-4D834E75CE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4B89B6E-C560-4A6B-8B5F-8B133CA47D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29"/>
            <a:ext cx="12192000" cy="6752249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41A90517-7A18-4ABA-BA90-E5C745ACEF16}"/>
              </a:ext>
            </a:extLst>
          </p:cNvPr>
          <p:cNvSpPr/>
          <p:nvPr/>
        </p:nvSpPr>
        <p:spPr>
          <a:xfrm>
            <a:off x="1046322" y="840094"/>
            <a:ext cx="27399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US" sz="2400" b="1" dirty="0">
                <a:solidFill>
                  <a:srgbClr val="FF0000"/>
                </a:solidFill>
              </a:rPr>
              <a:t>POLÍTICA TARIFARIA</a:t>
            </a:r>
            <a:endParaRPr lang="es-EC" sz="2400" b="1" dirty="0">
              <a:solidFill>
                <a:srgbClr val="FF0000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1F7F1D2-0E62-48FF-A9D4-80A83B4FB96F}"/>
              </a:ext>
            </a:extLst>
          </p:cNvPr>
          <p:cNvSpPr txBox="1"/>
          <p:nvPr/>
        </p:nvSpPr>
        <p:spPr>
          <a:xfrm>
            <a:off x="696457" y="1348451"/>
            <a:ext cx="535600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US" dirty="0">
                <a:latin typeface="Arial" panose="020B0604020202020204" pitchFamily="34" charset="0"/>
                <a:cs typeface="Arial" panose="020B0604020202020204" pitchFamily="34" charset="0"/>
              </a:rPr>
              <a:t>Pago a operadores por costo del servicio (Km) e indicadores de calidad.</a:t>
            </a:r>
          </a:p>
          <a:p>
            <a:endParaRPr lang="es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US" dirty="0">
                <a:latin typeface="Arial" panose="020B0604020202020204" pitchFamily="34" charset="0"/>
                <a:cs typeface="Arial" panose="020B0604020202020204" pitchFamily="34" charset="0"/>
              </a:rPr>
              <a:t>Administración de fondos a través de un fideicomiso.</a:t>
            </a:r>
          </a:p>
          <a:p>
            <a:endParaRPr lang="es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US" dirty="0">
                <a:latin typeface="Arial" panose="020B0604020202020204" pitchFamily="34" charset="0"/>
                <a:cs typeface="Arial" panose="020B0604020202020204" pitchFamily="34" charset="0"/>
              </a:rPr>
              <a:t>Subsidios serán canalizados a usuarios y no al operador (integración tarifaria, media tarifa, etc.).</a:t>
            </a:r>
          </a:p>
          <a:p>
            <a:endParaRPr lang="es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US" dirty="0">
                <a:latin typeface="Arial" panose="020B0604020202020204" pitchFamily="34" charset="0"/>
                <a:cs typeface="Arial" panose="020B0604020202020204" pitchFamily="34" charset="0"/>
              </a:rPr>
              <a:t>Nuevos contratos de operación para incorporar obligaciones y nuevas formas de pago al operador.</a:t>
            </a:r>
          </a:p>
          <a:p>
            <a:endParaRPr lang="es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US" dirty="0">
                <a:latin typeface="Arial" panose="020B0604020202020204" pitchFamily="34" charset="0"/>
                <a:cs typeface="Arial" panose="020B0604020202020204" pitchFamily="34" charset="0"/>
              </a:rPr>
              <a:t>Equilibrar condiciones de cumplimiento de servicio a operadores públicos y privados.</a:t>
            </a:r>
          </a:p>
          <a:p>
            <a:endParaRPr lang="es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US" dirty="0">
                <a:latin typeface="Arial" panose="020B0604020202020204" pitchFamily="34" charset="0"/>
                <a:cs typeface="Arial" panose="020B0604020202020204" pitchFamily="34" charset="0"/>
              </a:rPr>
              <a:t>Tecnología para supervisión y fiscalización.</a:t>
            </a:r>
          </a:p>
          <a:p>
            <a:endParaRPr lang="es-EC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1D88CEC-11F1-43A9-BFC5-E25F641216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62" t="24603" r="38846" b="15466"/>
          <a:stretch/>
        </p:blipFill>
        <p:spPr>
          <a:xfrm>
            <a:off x="6270171" y="1654980"/>
            <a:ext cx="4811373" cy="3548039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61700A7A-4C4F-46BA-90C3-63D6D07FC908}"/>
              </a:ext>
            </a:extLst>
          </p:cNvPr>
          <p:cNvSpPr/>
          <p:nvPr/>
        </p:nvSpPr>
        <p:spPr>
          <a:xfrm>
            <a:off x="3565839" y="5786474"/>
            <a:ext cx="40778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419" sz="2800" b="1" dirty="0">
                <a:solidFill>
                  <a:srgbClr val="C00000"/>
                </a:solidFill>
                <a:latin typeface="Gotham Medium Regular" panose="02000603030000020004" pitchFamily="2" charset="77"/>
                <a:cs typeface="Times New Roman" panose="02020603050405020304" pitchFamily="18" charset="0"/>
              </a:rPr>
              <a:t>ESTRUCTURA FINANCIERA</a:t>
            </a:r>
            <a:endParaRPr lang="es-EC" sz="2800" b="1" dirty="0">
              <a:solidFill>
                <a:srgbClr val="C00000"/>
              </a:solidFill>
              <a:latin typeface="Gotham Medium Regular" panose="02000603030000020004" pitchFamily="2" charset="77"/>
              <a:cs typeface="Times New Roman" panose="02020603050405020304" pitchFamily="18" charset="0"/>
            </a:endParaRPr>
          </a:p>
          <a:p>
            <a:endParaRPr lang="es-EC" sz="1200" b="1" dirty="0">
              <a:solidFill>
                <a:srgbClr val="C00000"/>
              </a:solidFill>
              <a:latin typeface="Gotham Medium Regular" panose="02000603030000020004" pitchFamily="2" charset="7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4470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81D04436-6867-2145-83F7-21FE6766B8A3}"/>
              </a:ext>
            </a:extLst>
          </p:cNvPr>
          <p:cNvSpPr/>
          <p:nvPr/>
        </p:nvSpPr>
        <p:spPr>
          <a:xfrm>
            <a:off x="3551772" y="5867398"/>
            <a:ext cx="40778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US" sz="2800" b="1" dirty="0">
                <a:solidFill>
                  <a:srgbClr val="C00000"/>
                </a:solidFill>
                <a:latin typeface="Gotham Medium Regular" panose="02000603030000020004" pitchFamily="2" charset="77"/>
                <a:cs typeface="Times New Roman" panose="02020603050405020304" pitchFamily="18" charset="0"/>
              </a:rPr>
              <a:t>ESTRUCTURA FINANCIERA</a:t>
            </a:r>
            <a:endParaRPr lang="es-EC" sz="2800" b="1" dirty="0">
              <a:solidFill>
                <a:srgbClr val="C00000"/>
              </a:solidFill>
              <a:latin typeface="Gotham Medium Regular" panose="02000603030000020004" pitchFamily="2" charset="77"/>
              <a:cs typeface="Times New Roman" panose="02020603050405020304" pitchFamily="18" charset="0"/>
            </a:endParaRPr>
          </a:p>
          <a:p>
            <a:endParaRPr lang="es-EC" sz="1200" b="1" dirty="0">
              <a:solidFill>
                <a:srgbClr val="C00000"/>
              </a:solidFill>
              <a:latin typeface="Gotham Medium Regular" panose="02000603030000020004" pitchFamily="2" charset="77"/>
              <a:cs typeface="Times New Roman" panose="02020603050405020304" pitchFamily="18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9311278-1C0B-4C9A-A1AF-58F46C219729}"/>
              </a:ext>
            </a:extLst>
          </p:cNvPr>
          <p:cNvSpPr txBox="1"/>
          <p:nvPr/>
        </p:nvSpPr>
        <p:spPr>
          <a:xfrm>
            <a:off x="4397830" y="754746"/>
            <a:ext cx="4005943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C"/>
            </a:defPPr>
            <a:lvl1pPr>
              <a:defRPr sz="1200" b="1">
                <a:solidFill>
                  <a:srgbClr val="C00000"/>
                </a:solidFill>
                <a:latin typeface="Gotham Medium Regular" panose="02000603030000020004" pitchFamily="2" charset="77"/>
                <a:cs typeface="Times New Roman" panose="02020603050405020304" pitchFamily="18" charset="0"/>
              </a:defRPr>
            </a:lvl1pPr>
          </a:lstStyle>
          <a:p>
            <a:r>
              <a:rPr lang="es-US" sz="3200" dirty="0"/>
              <a:t>COSTOS DEL SERVICIO</a:t>
            </a:r>
            <a:endParaRPr lang="es-EC" sz="3200" dirty="0"/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448CBF27-5499-4443-AA2D-90F89E3BAB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2767181"/>
              </p:ext>
            </p:extLst>
          </p:nvPr>
        </p:nvGraphicFramePr>
        <p:xfrm>
          <a:off x="1066357" y="1445843"/>
          <a:ext cx="5834743" cy="39022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12457">
                  <a:extLst>
                    <a:ext uri="{9D8B030D-6E8A-4147-A177-3AD203B41FA5}">
                      <a16:colId xmlns:a16="http://schemas.microsoft.com/office/drawing/2014/main" val="1969317675"/>
                    </a:ext>
                  </a:extLst>
                </a:gridCol>
                <a:gridCol w="2322286">
                  <a:extLst>
                    <a:ext uri="{9D8B030D-6E8A-4147-A177-3AD203B41FA5}">
                      <a16:colId xmlns:a16="http://schemas.microsoft.com/office/drawing/2014/main" val="4286193129"/>
                    </a:ext>
                  </a:extLst>
                </a:gridCol>
              </a:tblGrid>
              <a:tr h="19528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Descripción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Costo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33268276"/>
                  </a:ext>
                </a:extLst>
              </a:tr>
              <a:tr h="19528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 b="0">
                          <a:effectLst/>
                        </a:rPr>
                        <a:t>Personal Operador</a:t>
                      </a:r>
                      <a:endParaRPr lang="es-EC" sz="14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 $               8,480,510.59 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81509595"/>
                  </a:ext>
                </a:extLst>
              </a:tr>
              <a:tr h="19528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 b="0">
                          <a:effectLst/>
                        </a:rPr>
                        <a:t>Software y licenciamiento</a:t>
                      </a:r>
                      <a:endParaRPr lang="es-EC" sz="14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 $                  416,067.00 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04258244"/>
                  </a:ext>
                </a:extLst>
              </a:tr>
              <a:tr h="19528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 b="0">
                          <a:effectLst/>
                        </a:rPr>
                        <a:t>Energía de tracción </a:t>
                      </a:r>
                      <a:endParaRPr lang="es-EC" sz="14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 $               4,863,214.11 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02260756"/>
                  </a:ext>
                </a:extLst>
              </a:tr>
              <a:tr h="19528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 b="0">
                          <a:effectLst/>
                        </a:rPr>
                        <a:t>Energía auxiliar</a:t>
                      </a:r>
                      <a:endParaRPr lang="es-EC" sz="14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 $               2,528,750.00 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06346612"/>
                  </a:ext>
                </a:extLst>
              </a:tr>
              <a:tr h="19528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 b="0">
                          <a:effectLst/>
                        </a:rPr>
                        <a:t>Mtto Material Rodante</a:t>
                      </a:r>
                      <a:endParaRPr lang="es-EC" sz="14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 $               2,526,523.89 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94146343"/>
                  </a:ext>
                </a:extLst>
              </a:tr>
              <a:tr h="19528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 b="0">
                          <a:effectLst/>
                        </a:rPr>
                        <a:t>Mtto Infraestructura y Sistemas</a:t>
                      </a:r>
                      <a:endParaRPr lang="es-EC" sz="14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 $               3,124,577.17 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00835971"/>
                  </a:ext>
                </a:extLst>
              </a:tr>
              <a:tr h="19528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 b="0">
                          <a:effectLst/>
                        </a:rPr>
                        <a:t>Limpieza</a:t>
                      </a:r>
                      <a:endParaRPr lang="es-EC" sz="14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 $               1,711,344.00 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04842261"/>
                  </a:ext>
                </a:extLst>
              </a:tr>
              <a:tr h="19528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 b="0">
                          <a:effectLst/>
                        </a:rPr>
                        <a:t>Recaudo</a:t>
                      </a:r>
                      <a:endParaRPr lang="es-EC" sz="14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 $               1,680,100.00 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49464039"/>
                  </a:ext>
                </a:extLst>
              </a:tr>
              <a:tr h="19528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 b="0">
                          <a:effectLst/>
                        </a:rPr>
                        <a:t>Seguros Responsabilidad civil y Vandalismo</a:t>
                      </a:r>
                      <a:endParaRPr lang="es-EC" sz="14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 $                  426,394.72 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16635236"/>
                  </a:ext>
                </a:extLst>
              </a:tr>
              <a:tr h="19528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 b="0">
                          <a:effectLst/>
                        </a:rPr>
                        <a:t>Seguros de Bienes</a:t>
                      </a:r>
                      <a:endParaRPr lang="es-EC" sz="14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 $               3,792,732.00 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30168723"/>
                  </a:ext>
                </a:extLst>
              </a:tr>
              <a:tr h="19528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 b="0">
                          <a:effectLst/>
                        </a:rPr>
                        <a:t>Seguridad Civil</a:t>
                      </a:r>
                      <a:endParaRPr lang="es-EC" sz="14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 $               2,919,240.00 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44029769"/>
                  </a:ext>
                </a:extLst>
              </a:tr>
              <a:tr h="19528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 b="0">
                          <a:effectLst/>
                        </a:rPr>
                        <a:t>Fiscalización y Gerencia Operacional</a:t>
                      </a:r>
                      <a:endParaRPr lang="es-EC" sz="14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 $               7,278,009.00 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8858138"/>
                  </a:ext>
                </a:extLst>
              </a:tr>
              <a:tr h="19528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 b="0">
                          <a:effectLst/>
                        </a:rPr>
                        <a:t>Gastos Generales</a:t>
                      </a:r>
                      <a:endParaRPr lang="es-EC" sz="14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 $               2,419,407.93 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91551688"/>
                  </a:ext>
                </a:extLst>
              </a:tr>
              <a:tr h="19528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 b="0">
                          <a:effectLst/>
                        </a:rPr>
                        <a:t>Adiestramiento y Capacitación</a:t>
                      </a:r>
                      <a:endParaRPr lang="es-EC" sz="14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 $                  100,000.00 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94827322"/>
                  </a:ext>
                </a:extLst>
              </a:tr>
              <a:tr h="19528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 b="0">
                          <a:effectLst/>
                        </a:rPr>
                        <a:t>Plan de Manejo Ambiental</a:t>
                      </a:r>
                      <a:endParaRPr lang="es-EC" sz="14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$                       878,730 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34592389"/>
                  </a:ext>
                </a:extLst>
              </a:tr>
              <a:tr h="19528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 b="0" dirty="0">
                          <a:effectLst/>
                        </a:rPr>
                        <a:t>IVA</a:t>
                      </a:r>
                      <a:endParaRPr lang="es-EC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 $               5,106,971.30 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83244572"/>
                  </a:ext>
                </a:extLst>
              </a:tr>
              <a:tr h="19528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Total Anual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 $             48,252,571.69 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27261737"/>
                  </a:ext>
                </a:extLst>
              </a:tr>
            </a:tbl>
          </a:graphicData>
        </a:graphic>
      </p:graphicFrame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A159C885-9F78-4AB3-8380-8635EDC5A2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7921990"/>
              </p:ext>
            </p:extLst>
          </p:nvPr>
        </p:nvGraphicFramePr>
        <p:xfrm>
          <a:off x="7097486" y="2113496"/>
          <a:ext cx="4028157" cy="28316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69667">
                  <a:extLst>
                    <a:ext uri="{9D8B030D-6E8A-4147-A177-3AD203B41FA5}">
                      <a16:colId xmlns:a16="http://schemas.microsoft.com/office/drawing/2014/main" val="2211714023"/>
                    </a:ext>
                  </a:extLst>
                </a:gridCol>
                <a:gridCol w="1519421">
                  <a:extLst>
                    <a:ext uri="{9D8B030D-6E8A-4147-A177-3AD203B41FA5}">
                      <a16:colId xmlns:a16="http://schemas.microsoft.com/office/drawing/2014/main" val="1076741288"/>
                    </a:ext>
                  </a:extLst>
                </a:gridCol>
                <a:gridCol w="439069">
                  <a:extLst>
                    <a:ext uri="{9D8B030D-6E8A-4147-A177-3AD203B41FA5}">
                      <a16:colId xmlns:a16="http://schemas.microsoft.com/office/drawing/2014/main" val="2290600206"/>
                    </a:ext>
                  </a:extLst>
                </a:gridCol>
              </a:tblGrid>
              <a:tr h="339573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KILOMETROS ESTIMADOS DE OPERACIÓN AÑO 1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7602444"/>
                  </a:ext>
                </a:extLst>
              </a:tr>
              <a:tr h="33957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 b="0">
                          <a:effectLst/>
                        </a:rPr>
                        <a:t>Kms. días laborables semana </a:t>
                      </a:r>
                      <a:endParaRPr lang="es-EC" sz="14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2`005.791,67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Km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/>
                </a:tc>
                <a:extLst>
                  <a:ext uri="{0D108BD9-81ED-4DB2-BD59-A6C34878D82A}">
                    <a16:rowId xmlns:a16="http://schemas.microsoft.com/office/drawing/2014/main" val="689873404"/>
                  </a:ext>
                </a:extLst>
              </a:tr>
              <a:tr h="33957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 b="0">
                          <a:effectLst/>
                        </a:rPr>
                        <a:t>Kms. días sábados</a:t>
                      </a:r>
                      <a:endParaRPr lang="es-EC" sz="14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365.976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Km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/>
                </a:tc>
                <a:extLst>
                  <a:ext uri="{0D108BD9-81ED-4DB2-BD59-A6C34878D82A}">
                    <a16:rowId xmlns:a16="http://schemas.microsoft.com/office/drawing/2014/main" val="1632936160"/>
                  </a:ext>
                </a:extLst>
              </a:tr>
              <a:tr h="33957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 b="0">
                          <a:effectLst/>
                        </a:rPr>
                        <a:t>Kms. días no laborables</a:t>
                      </a:r>
                      <a:endParaRPr lang="es-EC" sz="14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302.358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Km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/>
                </a:tc>
                <a:extLst>
                  <a:ext uri="{0D108BD9-81ED-4DB2-BD59-A6C34878D82A}">
                    <a16:rowId xmlns:a16="http://schemas.microsoft.com/office/drawing/2014/main" val="2058491117"/>
                  </a:ext>
                </a:extLst>
              </a:tr>
              <a:tr h="33957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 b="0">
                          <a:effectLst/>
                        </a:rPr>
                        <a:t>Kms. días eventuales</a:t>
                      </a:r>
                      <a:endParaRPr lang="es-EC" sz="14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3.312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Km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/>
                </a:tc>
                <a:extLst>
                  <a:ext uri="{0D108BD9-81ED-4DB2-BD59-A6C34878D82A}">
                    <a16:rowId xmlns:a16="http://schemas.microsoft.com/office/drawing/2014/main" val="3225782015"/>
                  </a:ext>
                </a:extLst>
              </a:tr>
              <a:tr h="33957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 b="0">
                          <a:effectLst/>
                        </a:rPr>
                        <a:t>Kms. Comerciales total año </a:t>
                      </a:r>
                      <a:endParaRPr lang="es-EC" sz="14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2`677.437,67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Km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/>
                </a:tc>
                <a:extLst>
                  <a:ext uri="{0D108BD9-81ED-4DB2-BD59-A6C34878D82A}">
                    <a16:rowId xmlns:a16="http://schemas.microsoft.com/office/drawing/2014/main" val="2323778820"/>
                  </a:ext>
                </a:extLst>
              </a:tr>
              <a:tr h="33957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 b="0" dirty="0" err="1">
                          <a:effectLst/>
                        </a:rPr>
                        <a:t>Kms</a:t>
                      </a:r>
                      <a:r>
                        <a:rPr lang="es-EC" sz="1400" b="0" dirty="0">
                          <a:effectLst/>
                        </a:rPr>
                        <a:t>. Vacío año</a:t>
                      </a:r>
                      <a:endParaRPr lang="es-EC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133.871.88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Km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/>
                </a:tc>
                <a:extLst>
                  <a:ext uri="{0D108BD9-81ED-4DB2-BD59-A6C34878D82A}">
                    <a16:rowId xmlns:a16="http://schemas.microsoft.com/office/drawing/2014/main" val="764234905"/>
                  </a:ext>
                </a:extLst>
              </a:tr>
              <a:tr h="33957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Km totales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2’811.309,55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Km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/>
                </a:tc>
                <a:extLst>
                  <a:ext uri="{0D108BD9-81ED-4DB2-BD59-A6C34878D82A}">
                    <a16:rowId xmlns:a16="http://schemas.microsoft.com/office/drawing/2014/main" val="3670349960"/>
                  </a:ext>
                </a:extLst>
              </a:tr>
            </a:tbl>
          </a:graphicData>
        </a:graphic>
      </p:graphicFrame>
      <p:sp>
        <p:nvSpPr>
          <p:cNvPr id="12" name="CuadroTexto 11">
            <a:extLst>
              <a:ext uri="{FF2B5EF4-FFF2-40B4-BE49-F238E27FC236}">
                <a16:creationId xmlns:a16="http://schemas.microsoft.com/office/drawing/2014/main" id="{9209D685-53BF-45CC-B877-DF46784C86B1}"/>
              </a:ext>
            </a:extLst>
          </p:cNvPr>
          <p:cNvSpPr txBox="1"/>
          <p:nvPr/>
        </p:nvSpPr>
        <p:spPr>
          <a:xfrm>
            <a:off x="1066357" y="5513693"/>
            <a:ext cx="85421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COSTO POR KILÓMETRO DE OPERACIÓN SISTEMA METRO USD 17,16. Km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8170878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81D04436-6867-2145-83F7-21FE6766B8A3}"/>
              </a:ext>
            </a:extLst>
          </p:cNvPr>
          <p:cNvSpPr/>
          <p:nvPr/>
        </p:nvSpPr>
        <p:spPr>
          <a:xfrm>
            <a:off x="3551772" y="5968996"/>
            <a:ext cx="40778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otham Medium Regular" panose="02000603030000020004" pitchFamily="2" charset="77"/>
                <a:ea typeface="+mn-ea"/>
                <a:cs typeface="Times New Roman" panose="02020603050405020304" pitchFamily="18" charset="0"/>
              </a:rPr>
              <a:t>ESTRUCTURA FINANCIERA</a:t>
            </a:r>
            <a:endParaRPr kumimoji="0" lang="es-EC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otham Medium Regular" panose="02000603030000020004" pitchFamily="2" charset="77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otham Medium Regular" panose="02000603030000020004" pitchFamily="2" charset="77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9311278-1C0B-4C9A-A1AF-58F46C219729}"/>
              </a:ext>
            </a:extLst>
          </p:cNvPr>
          <p:cNvSpPr txBox="1"/>
          <p:nvPr/>
        </p:nvSpPr>
        <p:spPr>
          <a:xfrm>
            <a:off x="1037772" y="903725"/>
            <a:ext cx="8991599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C"/>
            </a:defPPr>
            <a:lvl1pPr>
              <a:defRPr sz="1200" b="1">
                <a:solidFill>
                  <a:srgbClr val="C00000"/>
                </a:solidFill>
                <a:latin typeface="Gotham Medium Regular" panose="02000603030000020004" pitchFamily="2" charset="77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otham Medium Regular" panose="02000603030000020004" pitchFamily="2" charset="77"/>
                <a:ea typeface="+mn-ea"/>
                <a:cs typeface="Times New Roman" panose="02020603050405020304" pitchFamily="18" charset="0"/>
              </a:rPr>
              <a:t>ESQUEMA ESTRUCTURA TARIFARIA </a:t>
            </a:r>
            <a:endParaRPr kumimoji="0" lang="es-EC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otham Medium Regular" panose="02000603030000020004" pitchFamily="2" charset="77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4A62EF49-150F-4D57-9928-91B8439F3EC8}"/>
              </a:ext>
            </a:extLst>
          </p:cNvPr>
          <p:cNvGraphicFramePr>
            <a:graphicFrameLocks noGrp="1"/>
          </p:cNvGraphicFramePr>
          <p:nvPr/>
        </p:nvGraphicFramePr>
        <p:xfrm>
          <a:off x="1052286" y="1498812"/>
          <a:ext cx="9840688" cy="4005513"/>
        </p:xfrm>
        <a:graphic>
          <a:graphicData uri="http://schemas.openxmlformats.org/drawingml/2006/table">
            <a:tbl>
              <a:tblPr firstRow="1" firstCol="1" bandRow="1"/>
              <a:tblGrid>
                <a:gridCol w="4863268">
                  <a:extLst>
                    <a:ext uri="{9D8B030D-6E8A-4147-A177-3AD203B41FA5}">
                      <a16:colId xmlns:a16="http://schemas.microsoft.com/office/drawing/2014/main" val="2611787662"/>
                    </a:ext>
                  </a:extLst>
                </a:gridCol>
                <a:gridCol w="1672917">
                  <a:extLst>
                    <a:ext uri="{9D8B030D-6E8A-4147-A177-3AD203B41FA5}">
                      <a16:colId xmlns:a16="http://schemas.microsoft.com/office/drawing/2014/main" val="3957080683"/>
                    </a:ext>
                  </a:extLst>
                </a:gridCol>
                <a:gridCol w="1672917">
                  <a:extLst>
                    <a:ext uri="{9D8B030D-6E8A-4147-A177-3AD203B41FA5}">
                      <a16:colId xmlns:a16="http://schemas.microsoft.com/office/drawing/2014/main" val="1614114797"/>
                    </a:ext>
                  </a:extLst>
                </a:gridCol>
                <a:gridCol w="1631586">
                  <a:extLst>
                    <a:ext uri="{9D8B030D-6E8A-4147-A177-3AD203B41FA5}">
                      <a16:colId xmlns:a16="http://schemas.microsoft.com/office/drawing/2014/main" val="1166855503"/>
                    </a:ext>
                  </a:extLst>
                </a:gridCol>
              </a:tblGrid>
              <a:tr h="207511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600" b="1" dirty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SUBSISTEMA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600" b="1" dirty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EQUILIBRIO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600" b="1" kern="1200" dirty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ESCENARIO 1</a:t>
                      </a:r>
                      <a:endParaRPr lang="es-EC" sz="1600" b="1" kern="1200" dirty="0">
                        <a:solidFill>
                          <a:srgbClr val="FFFFFF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600" b="1" dirty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ESCENARIO 2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3564772"/>
                  </a:ext>
                </a:extLst>
              </a:tr>
              <a:tr h="20751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600" b="1" dirty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TARIFA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600" b="1" kern="1200" dirty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TARIFA</a:t>
                      </a:r>
                      <a:endParaRPr lang="es-EC" sz="1600" b="1" kern="1200" dirty="0">
                        <a:solidFill>
                          <a:srgbClr val="FFFFFF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600" b="1" dirty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TARIFA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4848354"/>
                  </a:ext>
                </a:extLst>
              </a:tr>
              <a:tr h="10514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METROBÚS Q INTEGRADO AL METRO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$0.35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$0.35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$0.35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6458314"/>
                  </a:ext>
                </a:extLst>
              </a:tr>
              <a:tr h="20756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METRO 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$0.56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$0.50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$0.40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1589643"/>
                  </a:ext>
                </a:extLst>
              </a:tr>
              <a:tr h="20756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INTEGRACION METRO - METROBÚS Q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$0.35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$0.20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$0.20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4021925"/>
                  </a:ext>
                </a:extLst>
              </a:tr>
              <a:tr h="20756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INTEGRACION METROBUSQ - METRO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$0.56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$0.35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$0.25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4308324"/>
                  </a:ext>
                </a:extLst>
              </a:tr>
              <a:tr h="20756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TARIFA INTEGRADA TOTAL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$0.91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$0.70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$0.60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4379573"/>
                  </a:ext>
                </a:extLst>
              </a:tr>
              <a:tr h="43154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600" b="1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INGRESOS (PROMEDIO 5 AÑOS)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600" b="1" dirty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EQUILIBRIO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600" b="1" dirty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ESCENARIO 1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600" b="1" dirty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ESCENARIO 2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4511352"/>
                  </a:ext>
                </a:extLst>
              </a:tr>
              <a:tr h="20756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INGRESOS TARIFARIOS ANUALES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$160,064,909.89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$133,580,924.20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$124.299.539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6141057"/>
                  </a:ext>
                </a:extLst>
              </a:tr>
              <a:tr h="20756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INGRESOS NO OPERACIONALES ANUALES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$5,500,000.00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$5,500,000.00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$5,500,000.00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4659060"/>
                  </a:ext>
                </a:extLst>
              </a:tr>
              <a:tr h="20751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600" b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TOTAL INGRESOS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600" b="1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$165,564,909.89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600" b="1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$139,080,924.20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600" b="1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$129.799.539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9105028"/>
                  </a:ext>
                </a:extLst>
              </a:tr>
              <a:tr h="43154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600" b="1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CUADRO RESUMEN (PROMEDIOS 5 AÑOS)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600" b="1" dirty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EQUILIBRIO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600" b="1" dirty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ESCENARIO 1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600" b="1" dirty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ESCENARIO 2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4207023"/>
                  </a:ext>
                </a:extLst>
              </a:tr>
              <a:tr h="20756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COSTOS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$165,564,909.89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$165,564,909.89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$165,564,910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7768430"/>
                  </a:ext>
                </a:extLst>
              </a:tr>
              <a:tr h="20756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INGRESOS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$165,564,909.89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$139,080,924.20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$129.799.539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4661973"/>
                  </a:ext>
                </a:extLst>
              </a:tr>
              <a:tr h="20751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600" b="1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COMPENSACIÓN ANUAL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600" b="1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$0.00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600" b="1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$26,483,985.70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C" sz="1600" b="1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$35.765.371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8386596"/>
                  </a:ext>
                </a:extLst>
              </a:tr>
            </a:tbl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BCABCDF8-8297-4769-B023-3E439FB197AF}"/>
              </a:ext>
            </a:extLst>
          </p:cNvPr>
          <p:cNvSpPr txBox="1"/>
          <p:nvPr/>
        </p:nvSpPr>
        <p:spPr>
          <a:xfrm>
            <a:off x="1052286" y="5665513"/>
            <a:ext cx="364670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VALOR TARIFA CONVENCIONAL USD 0,35</a:t>
            </a:r>
            <a:endParaRPr kumimoji="0" lang="es-EC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46422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09DB9E1A-4C67-4A7F-B414-127CE8EBF9A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8152250"/>
              </p:ext>
            </p:extLst>
          </p:nvPr>
        </p:nvGraphicFramePr>
        <p:xfrm>
          <a:off x="1302658" y="1669141"/>
          <a:ext cx="9394371" cy="3811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878365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827E29-A475-4B1D-B129-EEC8FDB42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928" y="917753"/>
            <a:ext cx="10515600" cy="1240861"/>
          </a:xfrm>
        </p:spPr>
        <p:txBody>
          <a:bodyPr>
            <a:normAutofit/>
          </a:bodyPr>
          <a:lstStyle/>
          <a:p>
            <a:r>
              <a:rPr lang="es-EC" sz="1800" b="1" dirty="0">
                <a:solidFill>
                  <a:srgbClr val="C00000"/>
                </a:solidFill>
                <a:ea typeface="+mn-ea"/>
                <a:cs typeface="+mn-cs"/>
              </a:rPr>
              <a:t>Surge la pregunta: </a:t>
            </a:r>
            <a:r>
              <a:rPr lang="es-EC" sz="3200" b="1" dirty="0">
                <a:solidFill>
                  <a:srgbClr val="C00000"/>
                </a:solidFill>
                <a:ea typeface="+mn-ea"/>
                <a:cs typeface="+mn-cs"/>
              </a:rPr>
              <a:t>¿DEBE EL ESTADO INTERVENIR EN LA ECONOMÍA DOTANDO BIENES Y SERVICIOS?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7477122-4392-4257-AF88-4626E1A1F9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4278" y="2069409"/>
            <a:ext cx="10150899" cy="2602527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s-EC" sz="2700" dirty="0">
                <a:cs typeface="Times New Roman" panose="02020603050405020304" pitchFamily="18" charset="0"/>
              </a:rPr>
              <a:t>En el análisis económico clásico y neoclásico sostiene que el estado debe intervenir en la economía, dotando de bienes y servicios, cuando se presenta el caso de un </a:t>
            </a:r>
            <a:r>
              <a:rPr lang="es-EC" sz="2700" b="1" dirty="0">
                <a:cs typeface="Times New Roman" panose="02020603050405020304" pitchFamily="18" charset="0"/>
              </a:rPr>
              <a:t>“Bien Público”</a:t>
            </a:r>
            <a:r>
              <a:rPr lang="es-EC" sz="2700" dirty="0">
                <a:cs typeface="Times New Roman" panose="02020603050405020304" pitchFamily="18" charset="0"/>
              </a:rPr>
              <a:t> y el fenómeno del </a:t>
            </a:r>
            <a:r>
              <a:rPr lang="es-EC" sz="2700" b="1" dirty="0">
                <a:cs typeface="Times New Roman" panose="02020603050405020304" pitchFamily="18" charset="0"/>
              </a:rPr>
              <a:t>“Parasito”.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222E3B47-B236-4E0A-BC94-F8F5949E426E}"/>
              </a:ext>
            </a:extLst>
          </p:cNvPr>
          <p:cNvSpPr/>
          <p:nvPr/>
        </p:nvSpPr>
        <p:spPr>
          <a:xfrm>
            <a:off x="3551772" y="5926792"/>
            <a:ext cx="40778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otham Medium Regular" panose="02000603030000020004" pitchFamily="2" charset="77"/>
                <a:ea typeface="+mn-ea"/>
                <a:cs typeface="Times New Roman" panose="02020603050405020304" pitchFamily="18" charset="0"/>
              </a:rPr>
              <a:t>ESTRUCTURA FINANCIERA</a:t>
            </a:r>
            <a:endParaRPr kumimoji="0" lang="es-EC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otham Medium Regular" panose="02000603030000020004" pitchFamily="2" charset="77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otham Medium Regular" panose="02000603030000020004" pitchFamily="2" charset="77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27F5DC2B-9AC2-465C-9631-86B80C559D6B}"/>
              </a:ext>
            </a:extLst>
          </p:cNvPr>
          <p:cNvSpPr/>
          <p:nvPr/>
        </p:nvSpPr>
        <p:spPr>
          <a:xfrm>
            <a:off x="2059187" y="4268144"/>
            <a:ext cx="857978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2800" dirty="0">
                <a:cs typeface="Times New Roman" panose="02020603050405020304" pitchFamily="18" charset="0"/>
              </a:rPr>
              <a:t>Un bien público tiene dos características fundamentales:</a:t>
            </a:r>
          </a:p>
          <a:p>
            <a:pPr marL="1371600" lvl="2" indent="-457200" algn="just">
              <a:buFont typeface="Arial" panose="020B0604020202020204" pitchFamily="34" charset="0"/>
              <a:buChar char="•"/>
            </a:pPr>
            <a:r>
              <a:rPr lang="es-EC" sz="2800" b="1" dirty="0">
                <a:cs typeface="Times New Roman" panose="02020603050405020304" pitchFamily="18" charset="0"/>
              </a:rPr>
              <a:t>No Exclusión</a:t>
            </a:r>
          </a:p>
          <a:p>
            <a:pPr marL="1371600" lvl="2" indent="-457200" algn="just">
              <a:buFont typeface="Arial" panose="020B0604020202020204" pitchFamily="34" charset="0"/>
              <a:buChar char="•"/>
            </a:pPr>
            <a:r>
              <a:rPr lang="es-EC" sz="2800" b="1" dirty="0">
                <a:cs typeface="Times New Roman" panose="02020603050405020304" pitchFamily="18" charset="0"/>
              </a:rPr>
              <a:t>No Rivalidad</a:t>
            </a:r>
          </a:p>
        </p:txBody>
      </p:sp>
    </p:spTree>
    <p:extLst>
      <p:ext uri="{BB962C8B-B14F-4D97-AF65-F5344CB8AC3E}">
        <p14:creationId xmlns:p14="http://schemas.microsoft.com/office/powerpoint/2010/main" val="41162817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9311278-1C0B-4C9A-A1AF-58F46C219729}"/>
              </a:ext>
            </a:extLst>
          </p:cNvPr>
          <p:cNvSpPr txBox="1"/>
          <p:nvPr/>
        </p:nvSpPr>
        <p:spPr>
          <a:xfrm>
            <a:off x="3367314" y="761651"/>
            <a:ext cx="5152571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C"/>
            </a:defPPr>
            <a:lvl1pPr>
              <a:defRPr sz="1200" b="1">
                <a:solidFill>
                  <a:srgbClr val="C00000"/>
                </a:solidFill>
                <a:latin typeface="Gotham Medium Regular" panose="02000603030000020004" pitchFamily="2" charset="77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s-US" sz="3600" dirty="0"/>
              <a:t>SECUENCIALIDAD</a:t>
            </a:r>
            <a:endParaRPr lang="es-EC" sz="36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6A0834C-9CD1-4501-92A9-0152205AA4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600" y="1521205"/>
            <a:ext cx="10528253" cy="4429646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AF4004FF-361F-4C68-BBF2-8100D979C97D}"/>
              </a:ext>
            </a:extLst>
          </p:cNvPr>
          <p:cNvSpPr/>
          <p:nvPr/>
        </p:nvSpPr>
        <p:spPr>
          <a:xfrm>
            <a:off x="3508230" y="5954482"/>
            <a:ext cx="40778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US" sz="2800" b="1" dirty="0">
                <a:solidFill>
                  <a:srgbClr val="C00000"/>
                </a:solidFill>
                <a:latin typeface="Gotham Medium Regular" panose="02000603030000020004" pitchFamily="2" charset="77"/>
                <a:cs typeface="Times New Roman" panose="02020603050405020304" pitchFamily="18" charset="0"/>
              </a:rPr>
              <a:t>ESTRUCTURA FINANCIERA</a:t>
            </a:r>
            <a:endParaRPr lang="es-EC" sz="2800" b="1" dirty="0">
              <a:solidFill>
                <a:srgbClr val="C00000"/>
              </a:solidFill>
              <a:latin typeface="Gotham Medium Regular" panose="02000603030000020004" pitchFamily="2" charset="77"/>
              <a:cs typeface="Times New Roman" panose="02020603050405020304" pitchFamily="18" charset="0"/>
            </a:endParaRPr>
          </a:p>
          <a:p>
            <a:endParaRPr lang="es-EC" sz="1200" b="1" dirty="0">
              <a:solidFill>
                <a:srgbClr val="C00000"/>
              </a:solidFill>
              <a:latin typeface="Gotham Medium Regular" panose="02000603030000020004" pitchFamily="2" charset="7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6021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CE0E89FC-21B8-DE4E-BD40-5257B26226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82946" cy="685800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1055077" y="2415592"/>
            <a:ext cx="1019907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9600" dirty="0">
                <a:solidFill>
                  <a:schemeClr val="accent5">
                    <a:lumMod val="75000"/>
                  </a:schemeClr>
                </a:solidFill>
                <a:latin typeface="Gotham Bold" charset="0"/>
                <a:ea typeface="Gotham Bold" charset="0"/>
                <a:cs typeface="Gotham Bold" charset="0"/>
              </a:rPr>
              <a:t>Cronograma</a:t>
            </a:r>
            <a:endParaRPr lang="es-EC" sz="9600" dirty="0">
              <a:solidFill>
                <a:schemeClr val="accent5">
                  <a:lumMod val="75000"/>
                </a:schemeClr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74575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9311278-1C0B-4C9A-A1AF-58F46C219729}"/>
              </a:ext>
            </a:extLst>
          </p:cNvPr>
          <p:cNvSpPr txBox="1"/>
          <p:nvPr/>
        </p:nvSpPr>
        <p:spPr>
          <a:xfrm>
            <a:off x="653143" y="760210"/>
            <a:ext cx="10682514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C"/>
            </a:defPPr>
            <a:lvl1pPr>
              <a:defRPr sz="1200" b="1">
                <a:solidFill>
                  <a:srgbClr val="C00000"/>
                </a:solidFill>
                <a:latin typeface="Gotham Medium Regular" panose="02000603030000020004" pitchFamily="2" charset="77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s-EC" sz="3200" dirty="0"/>
              <a:t>ÍNDICE ELEGIBILIDAD PLMQ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AF4004FF-361F-4C68-BBF2-8100D979C97D}"/>
              </a:ext>
            </a:extLst>
          </p:cNvPr>
          <p:cNvSpPr/>
          <p:nvPr/>
        </p:nvSpPr>
        <p:spPr>
          <a:xfrm>
            <a:off x="3508230" y="5954482"/>
            <a:ext cx="40778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US" sz="2800" b="1" dirty="0">
                <a:solidFill>
                  <a:srgbClr val="C00000"/>
                </a:solidFill>
                <a:latin typeface="Gotham Medium Regular" panose="02000603030000020004" pitchFamily="2" charset="77"/>
                <a:cs typeface="Times New Roman" panose="02020603050405020304" pitchFamily="18" charset="0"/>
              </a:rPr>
              <a:t>ESTRUCTURA FINANCIERA</a:t>
            </a:r>
            <a:endParaRPr lang="es-EC" sz="2800" b="1" dirty="0">
              <a:solidFill>
                <a:srgbClr val="C00000"/>
              </a:solidFill>
              <a:latin typeface="Gotham Medium Regular" panose="02000603030000020004" pitchFamily="2" charset="77"/>
              <a:cs typeface="Times New Roman" panose="02020603050405020304" pitchFamily="18" charset="0"/>
            </a:endParaRPr>
          </a:p>
          <a:p>
            <a:endParaRPr lang="es-EC" sz="1200" b="1" dirty="0">
              <a:solidFill>
                <a:srgbClr val="C00000"/>
              </a:solidFill>
              <a:latin typeface="Gotham Medium Regular" panose="02000603030000020004" pitchFamily="2" charset="77"/>
              <a:cs typeface="Times New Roman" panose="02020603050405020304" pitchFamily="18" charset="0"/>
            </a:endParaRPr>
          </a:p>
        </p:txBody>
      </p:sp>
      <p:pic>
        <p:nvPicPr>
          <p:cNvPr id="5" name="Imagen 1">
            <a:extLst>
              <a:ext uri="{FF2B5EF4-FFF2-40B4-BE49-F238E27FC236}">
                <a16:creationId xmlns:a16="http://schemas.microsoft.com/office/drawing/2014/main" id="{4D3EA6BA-EF39-4CD6-8C09-AEECC2019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43" y="1527553"/>
            <a:ext cx="4692262" cy="2426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AAEF68D4-9043-4BEE-86F9-16AFA217D8AF}"/>
              </a:ext>
            </a:extLst>
          </p:cNvPr>
          <p:cNvGraphicFramePr>
            <a:graphicFrameLocks noGrp="1"/>
          </p:cNvGraphicFramePr>
          <p:nvPr/>
        </p:nvGraphicFramePr>
        <p:xfrm>
          <a:off x="665637" y="4136570"/>
          <a:ext cx="5912163" cy="181791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49171">
                  <a:extLst>
                    <a:ext uri="{9D8B030D-6E8A-4147-A177-3AD203B41FA5}">
                      <a16:colId xmlns:a16="http://schemas.microsoft.com/office/drawing/2014/main" val="3971272909"/>
                    </a:ext>
                  </a:extLst>
                </a:gridCol>
                <a:gridCol w="1262581">
                  <a:extLst>
                    <a:ext uri="{9D8B030D-6E8A-4147-A177-3AD203B41FA5}">
                      <a16:colId xmlns:a16="http://schemas.microsoft.com/office/drawing/2014/main" val="1807086664"/>
                    </a:ext>
                  </a:extLst>
                </a:gridCol>
                <a:gridCol w="3800411">
                  <a:extLst>
                    <a:ext uri="{9D8B030D-6E8A-4147-A177-3AD203B41FA5}">
                      <a16:colId xmlns:a16="http://schemas.microsoft.com/office/drawing/2014/main" val="4003625274"/>
                    </a:ext>
                  </a:extLst>
                </a:gridCol>
              </a:tblGrid>
              <a:tr h="3817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000">
                          <a:effectLst/>
                        </a:rPr>
                        <a:t>Resultado</a:t>
                      </a:r>
                      <a:endParaRPr lang="es-EC" sz="10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000">
                          <a:effectLst/>
                        </a:rPr>
                        <a:t>Valor del Índice</a:t>
                      </a:r>
                      <a:endParaRPr lang="es-EC" sz="10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000" dirty="0">
                          <a:effectLst/>
                        </a:rPr>
                        <a:t>Interpretación</a:t>
                      </a:r>
                      <a:endParaRPr lang="es-EC" sz="1000" dirty="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60197837"/>
                  </a:ext>
                </a:extLst>
              </a:tr>
              <a:tr h="2721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000">
                          <a:effectLst/>
                        </a:rPr>
                        <a:t>Bajo</a:t>
                      </a:r>
                      <a:endParaRPr lang="es-EC" sz="10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000">
                          <a:effectLst/>
                        </a:rPr>
                        <a:t>1,0 – 2,39</a:t>
                      </a:r>
                      <a:endParaRPr lang="es-EC" sz="10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000" dirty="0">
                          <a:effectLst/>
                        </a:rPr>
                        <a:t>La modalidad de Alianza Estratégica no se adapta al proyecto</a:t>
                      </a:r>
                      <a:endParaRPr lang="es-EC" sz="1000" dirty="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26569985"/>
                  </a:ext>
                </a:extLst>
              </a:tr>
              <a:tr h="7014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000">
                          <a:effectLst/>
                        </a:rPr>
                        <a:t>Medio</a:t>
                      </a:r>
                      <a:endParaRPr lang="es-EC" sz="10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000">
                          <a:effectLst/>
                        </a:rPr>
                        <a:t>2,4 – 3,4 </a:t>
                      </a:r>
                      <a:endParaRPr lang="es-EC" sz="10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000" dirty="0">
                          <a:effectLst/>
                        </a:rPr>
                        <a:t>La modalidad de Alianza Estratégica se adapta al proyecto de la situación actual, pero es necesario analizar la viabilidad de tomar las medidas de mitigación identificadas.</a:t>
                      </a:r>
                      <a:endParaRPr lang="es-EC" sz="1000" dirty="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85881971"/>
                  </a:ext>
                </a:extLst>
              </a:tr>
              <a:tr h="4626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000">
                          <a:effectLst/>
                        </a:rPr>
                        <a:t>Alto</a:t>
                      </a:r>
                      <a:endParaRPr lang="es-EC" sz="10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000">
                          <a:effectLst/>
                        </a:rPr>
                        <a:t>3,41 – 5.0</a:t>
                      </a:r>
                      <a:endParaRPr lang="es-EC" sz="100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000" dirty="0">
                          <a:effectLst/>
                        </a:rPr>
                        <a:t>La modalidad de Alianza Estratégica se adapta al proyecto. Aplicar las medidas de mitigación identificadas.</a:t>
                      </a:r>
                      <a:endParaRPr lang="es-EC" sz="1000" dirty="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80645253"/>
                  </a:ext>
                </a:extLst>
              </a:tr>
            </a:tbl>
          </a:graphicData>
        </a:graphic>
      </p:graphicFrame>
      <p:pic>
        <p:nvPicPr>
          <p:cNvPr id="9" name="Imagen 3">
            <a:extLst>
              <a:ext uri="{FF2B5EF4-FFF2-40B4-BE49-F238E27FC236}">
                <a16:creationId xmlns:a16="http://schemas.microsoft.com/office/drawing/2014/main" id="{7846D45E-6ED4-4395-A713-E1F3E56C7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800" y="1402204"/>
            <a:ext cx="4671863" cy="3590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99603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9311278-1C0B-4C9A-A1AF-58F46C219729}"/>
              </a:ext>
            </a:extLst>
          </p:cNvPr>
          <p:cNvSpPr txBox="1"/>
          <p:nvPr/>
        </p:nvSpPr>
        <p:spPr>
          <a:xfrm>
            <a:off x="653143" y="760210"/>
            <a:ext cx="10682514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C"/>
            </a:defPPr>
            <a:lvl1pPr>
              <a:defRPr sz="1200" b="1">
                <a:solidFill>
                  <a:srgbClr val="C00000"/>
                </a:solidFill>
                <a:latin typeface="Gotham Medium Regular" panose="02000603030000020004" pitchFamily="2" charset="77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s-EC" sz="3200" dirty="0"/>
              <a:t>COMPARADOR PÚBLICO PRIVADO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AF4004FF-361F-4C68-BBF2-8100D979C97D}"/>
              </a:ext>
            </a:extLst>
          </p:cNvPr>
          <p:cNvSpPr/>
          <p:nvPr/>
        </p:nvSpPr>
        <p:spPr>
          <a:xfrm>
            <a:off x="3508230" y="5954482"/>
            <a:ext cx="40778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US" sz="2800" b="1" dirty="0">
                <a:solidFill>
                  <a:srgbClr val="C00000"/>
                </a:solidFill>
                <a:latin typeface="Gotham Medium Regular" panose="02000603030000020004" pitchFamily="2" charset="77"/>
                <a:cs typeface="Times New Roman" panose="02020603050405020304" pitchFamily="18" charset="0"/>
              </a:rPr>
              <a:t>ESTRUCTURA FINANCIERA</a:t>
            </a:r>
            <a:endParaRPr lang="es-EC" sz="2800" b="1" dirty="0">
              <a:solidFill>
                <a:srgbClr val="C00000"/>
              </a:solidFill>
              <a:latin typeface="Gotham Medium Regular" panose="02000603030000020004" pitchFamily="2" charset="77"/>
              <a:cs typeface="Times New Roman" panose="02020603050405020304" pitchFamily="18" charset="0"/>
            </a:endParaRPr>
          </a:p>
          <a:p>
            <a:endParaRPr lang="es-EC" sz="1200" b="1" dirty="0">
              <a:solidFill>
                <a:srgbClr val="C00000"/>
              </a:solidFill>
              <a:latin typeface="Gotham Medium Regular" panose="02000603030000020004" pitchFamily="2" charset="77"/>
              <a:cs typeface="Times New Roman" panose="02020603050405020304" pitchFamily="18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7885DDC-1450-4567-9A98-736337EFD7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354" y="1199716"/>
            <a:ext cx="9557817" cy="475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74175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09DB9E1A-4C67-4A7F-B414-127CE8EBF9A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2750702"/>
              </p:ext>
            </p:extLst>
          </p:nvPr>
        </p:nvGraphicFramePr>
        <p:xfrm>
          <a:off x="1302658" y="1669141"/>
          <a:ext cx="9394371" cy="3811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4313814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9311278-1C0B-4C9A-A1AF-58F46C219729}"/>
              </a:ext>
            </a:extLst>
          </p:cNvPr>
          <p:cNvSpPr txBox="1"/>
          <p:nvPr/>
        </p:nvSpPr>
        <p:spPr>
          <a:xfrm>
            <a:off x="638625" y="1021465"/>
            <a:ext cx="10711546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C"/>
            </a:defPPr>
            <a:lvl1pPr>
              <a:defRPr sz="1200" b="1">
                <a:solidFill>
                  <a:srgbClr val="C00000"/>
                </a:solidFill>
                <a:latin typeface="Gotham Medium Regular" panose="02000603030000020004" pitchFamily="2" charset="77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s-PE" sz="2800" dirty="0">
                <a:latin typeface="Gotham Medium Regular" panose="02000603030000020004"/>
              </a:rPr>
              <a:t>ETAPAS DEL ANÁLISIS DE RIESGOS PARA EL CPP</a:t>
            </a:r>
            <a:endParaRPr lang="es-EC" sz="2800" dirty="0">
              <a:latin typeface="Gotham Medium Regular" panose="02000603030000020004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AF4004FF-361F-4C68-BBF2-8100D979C97D}"/>
              </a:ext>
            </a:extLst>
          </p:cNvPr>
          <p:cNvSpPr/>
          <p:nvPr/>
        </p:nvSpPr>
        <p:spPr>
          <a:xfrm>
            <a:off x="3508230" y="5954482"/>
            <a:ext cx="40778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US" sz="2800" b="1" dirty="0">
                <a:solidFill>
                  <a:srgbClr val="C00000"/>
                </a:solidFill>
                <a:latin typeface="Gotham Medium Regular" panose="02000603030000020004" pitchFamily="2" charset="77"/>
                <a:cs typeface="Times New Roman" panose="02020603050405020304" pitchFamily="18" charset="0"/>
              </a:rPr>
              <a:t>ESTRUCTURA FINANCIERA</a:t>
            </a:r>
            <a:endParaRPr lang="es-EC" sz="2800" b="1" dirty="0">
              <a:solidFill>
                <a:srgbClr val="C00000"/>
              </a:solidFill>
              <a:latin typeface="Gotham Medium Regular" panose="02000603030000020004" pitchFamily="2" charset="77"/>
              <a:cs typeface="Times New Roman" panose="02020603050405020304" pitchFamily="18" charset="0"/>
            </a:endParaRPr>
          </a:p>
          <a:p>
            <a:endParaRPr lang="es-EC" sz="1200" b="1" dirty="0">
              <a:solidFill>
                <a:srgbClr val="C00000"/>
              </a:solidFill>
              <a:latin typeface="Gotham Medium Regular" panose="02000603030000020004" pitchFamily="2" charset="77"/>
              <a:cs typeface="Times New Roman" panose="02020603050405020304" pitchFamily="18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23742DA-A49F-4EC3-8BBD-D27655272E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927" y="1524044"/>
            <a:ext cx="8102146" cy="443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85268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>
            <a:extLst>
              <a:ext uri="{FF2B5EF4-FFF2-40B4-BE49-F238E27FC236}">
                <a16:creationId xmlns:a16="http://schemas.microsoft.com/office/drawing/2014/main" id="{7C2E0F26-F6D3-48FB-8A6F-607147AD8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8368" y="5163972"/>
            <a:ext cx="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2">
            <a:extLst>
              <a:ext uri="{FF2B5EF4-FFF2-40B4-BE49-F238E27FC236}">
                <a16:creationId xmlns:a16="http://schemas.microsoft.com/office/drawing/2014/main" id="{42A0AEC1-8906-482E-844D-91FA8674F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9818" y="5906922"/>
            <a:ext cx="1457325" cy="1114425"/>
          </a:xfrm>
          <a:prstGeom prst="rect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5E84FC00-43F7-4CA7-A5C8-DCA763810777}"/>
              </a:ext>
            </a:extLst>
          </p:cNvPr>
          <p:cNvGraphicFramePr>
            <a:graphicFrameLocks noGrp="1"/>
          </p:cNvGraphicFramePr>
          <p:nvPr/>
        </p:nvGraphicFramePr>
        <p:xfrm>
          <a:off x="177421" y="218790"/>
          <a:ext cx="11709777" cy="640037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26358">
                  <a:extLst>
                    <a:ext uri="{9D8B030D-6E8A-4147-A177-3AD203B41FA5}">
                      <a16:colId xmlns:a16="http://schemas.microsoft.com/office/drawing/2014/main" val="2210851376"/>
                    </a:ext>
                  </a:extLst>
                </a:gridCol>
                <a:gridCol w="831306">
                  <a:extLst>
                    <a:ext uri="{9D8B030D-6E8A-4147-A177-3AD203B41FA5}">
                      <a16:colId xmlns:a16="http://schemas.microsoft.com/office/drawing/2014/main" val="1929181588"/>
                    </a:ext>
                  </a:extLst>
                </a:gridCol>
                <a:gridCol w="33252">
                  <a:extLst>
                    <a:ext uri="{9D8B030D-6E8A-4147-A177-3AD203B41FA5}">
                      <a16:colId xmlns:a16="http://schemas.microsoft.com/office/drawing/2014/main" val="3281382555"/>
                    </a:ext>
                  </a:extLst>
                </a:gridCol>
                <a:gridCol w="2069952">
                  <a:extLst>
                    <a:ext uri="{9D8B030D-6E8A-4147-A177-3AD203B41FA5}">
                      <a16:colId xmlns:a16="http://schemas.microsoft.com/office/drawing/2014/main" val="2840699224"/>
                    </a:ext>
                  </a:extLst>
                </a:gridCol>
                <a:gridCol w="33252">
                  <a:extLst>
                    <a:ext uri="{9D8B030D-6E8A-4147-A177-3AD203B41FA5}">
                      <a16:colId xmlns:a16="http://schemas.microsoft.com/office/drawing/2014/main" val="1119085068"/>
                    </a:ext>
                  </a:extLst>
                </a:gridCol>
                <a:gridCol w="1163829">
                  <a:extLst>
                    <a:ext uri="{9D8B030D-6E8A-4147-A177-3AD203B41FA5}">
                      <a16:colId xmlns:a16="http://schemas.microsoft.com/office/drawing/2014/main" val="2482560118"/>
                    </a:ext>
                  </a:extLst>
                </a:gridCol>
                <a:gridCol w="33252">
                  <a:extLst>
                    <a:ext uri="{9D8B030D-6E8A-4147-A177-3AD203B41FA5}">
                      <a16:colId xmlns:a16="http://schemas.microsoft.com/office/drawing/2014/main" val="4255035174"/>
                    </a:ext>
                  </a:extLst>
                </a:gridCol>
                <a:gridCol w="339173">
                  <a:extLst>
                    <a:ext uri="{9D8B030D-6E8A-4147-A177-3AD203B41FA5}">
                      <a16:colId xmlns:a16="http://schemas.microsoft.com/office/drawing/2014/main" val="1490431575"/>
                    </a:ext>
                  </a:extLst>
                </a:gridCol>
                <a:gridCol w="339173">
                  <a:extLst>
                    <a:ext uri="{9D8B030D-6E8A-4147-A177-3AD203B41FA5}">
                      <a16:colId xmlns:a16="http://schemas.microsoft.com/office/drawing/2014/main" val="2628806324"/>
                    </a:ext>
                  </a:extLst>
                </a:gridCol>
                <a:gridCol w="339173">
                  <a:extLst>
                    <a:ext uri="{9D8B030D-6E8A-4147-A177-3AD203B41FA5}">
                      <a16:colId xmlns:a16="http://schemas.microsoft.com/office/drawing/2014/main" val="3871351646"/>
                    </a:ext>
                  </a:extLst>
                </a:gridCol>
                <a:gridCol w="33252">
                  <a:extLst>
                    <a:ext uri="{9D8B030D-6E8A-4147-A177-3AD203B41FA5}">
                      <a16:colId xmlns:a16="http://schemas.microsoft.com/office/drawing/2014/main" val="178853650"/>
                    </a:ext>
                  </a:extLst>
                </a:gridCol>
                <a:gridCol w="1775670">
                  <a:extLst>
                    <a:ext uri="{9D8B030D-6E8A-4147-A177-3AD203B41FA5}">
                      <a16:colId xmlns:a16="http://schemas.microsoft.com/office/drawing/2014/main" val="1458634175"/>
                    </a:ext>
                  </a:extLst>
                </a:gridCol>
                <a:gridCol w="33252">
                  <a:extLst>
                    <a:ext uri="{9D8B030D-6E8A-4147-A177-3AD203B41FA5}">
                      <a16:colId xmlns:a16="http://schemas.microsoft.com/office/drawing/2014/main" val="1430379536"/>
                    </a:ext>
                  </a:extLst>
                </a:gridCol>
                <a:gridCol w="339173">
                  <a:extLst>
                    <a:ext uri="{9D8B030D-6E8A-4147-A177-3AD203B41FA5}">
                      <a16:colId xmlns:a16="http://schemas.microsoft.com/office/drawing/2014/main" val="3611638733"/>
                    </a:ext>
                  </a:extLst>
                </a:gridCol>
                <a:gridCol w="339173">
                  <a:extLst>
                    <a:ext uri="{9D8B030D-6E8A-4147-A177-3AD203B41FA5}">
                      <a16:colId xmlns:a16="http://schemas.microsoft.com/office/drawing/2014/main" val="2947884408"/>
                    </a:ext>
                  </a:extLst>
                </a:gridCol>
                <a:gridCol w="339173">
                  <a:extLst>
                    <a:ext uri="{9D8B030D-6E8A-4147-A177-3AD203B41FA5}">
                      <a16:colId xmlns:a16="http://schemas.microsoft.com/office/drawing/2014/main" val="2043317314"/>
                    </a:ext>
                  </a:extLst>
                </a:gridCol>
                <a:gridCol w="33252">
                  <a:extLst>
                    <a:ext uri="{9D8B030D-6E8A-4147-A177-3AD203B41FA5}">
                      <a16:colId xmlns:a16="http://schemas.microsoft.com/office/drawing/2014/main" val="4237890284"/>
                    </a:ext>
                  </a:extLst>
                </a:gridCol>
                <a:gridCol w="912774">
                  <a:extLst>
                    <a:ext uri="{9D8B030D-6E8A-4147-A177-3AD203B41FA5}">
                      <a16:colId xmlns:a16="http://schemas.microsoft.com/office/drawing/2014/main" val="2853577154"/>
                    </a:ext>
                  </a:extLst>
                </a:gridCol>
                <a:gridCol w="33252">
                  <a:extLst>
                    <a:ext uri="{9D8B030D-6E8A-4147-A177-3AD203B41FA5}">
                      <a16:colId xmlns:a16="http://schemas.microsoft.com/office/drawing/2014/main" val="165937611"/>
                    </a:ext>
                  </a:extLst>
                </a:gridCol>
                <a:gridCol w="872872">
                  <a:extLst>
                    <a:ext uri="{9D8B030D-6E8A-4147-A177-3AD203B41FA5}">
                      <a16:colId xmlns:a16="http://schemas.microsoft.com/office/drawing/2014/main" val="4189435635"/>
                    </a:ext>
                  </a:extLst>
                </a:gridCol>
                <a:gridCol w="33252">
                  <a:extLst>
                    <a:ext uri="{9D8B030D-6E8A-4147-A177-3AD203B41FA5}">
                      <a16:colId xmlns:a16="http://schemas.microsoft.com/office/drawing/2014/main" val="1206323634"/>
                    </a:ext>
                  </a:extLst>
                </a:gridCol>
                <a:gridCol w="1655962">
                  <a:extLst>
                    <a:ext uri="{9D8B030D-6E8A-4147-A177-3AD203B41FA5}">
                      <a16:colId xmlns:a16="http://schemas.microsoft.com/office/drawing/2014/main" val="1289631018"/>
                    </a:ext>
                  </a:extLst>
                </a:gridCol>
              </a:tblGrid>
              <a:tr h="862989"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C" sz="2000" b="0" i="0" u="none" strike="noStrike">
                        <a:solidFill>
                          <a:schemeClr val="bg1"/>
                        </a:solidFill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rgbClr val="002060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l" fontAlgn="b"/>
                      <a:r>
                        <a:rPr lang="es-EC" sz="3700" u="none" strike="noStrike" dirty="0">
                          <a:solidFill>
                            <a:schemeClr val="bg1"/>
                          </a:solidFill>
                          <a:effectLst/>
                        </a:rPr>
                        <a:t>RISK MATRIX PLUS</a:t>
                      </a:r>
                      <a:endParaRPr lang="es-EC" sz="3700" b="0" i="0" u="none" strike="noStrike" dirty="0">
                        <a:solidFill>
                          <a:schemeClr val="bg1"/>
                        </a:solidFill>
                        <a:effectLst/>
                        <a:latin typeface="Impact" panose="020B0806030902050204" pitchFamily="34" charset="0"/>
                      </a:endParaRPr>
                    </a:p>
                  </a:txBody>
                  <a:tcPr marL="0" marR="0" marT="0" marB="0" anchor="b"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4100" u="none" strike="noStrike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C" sz="4100" b="0" i="0" u="none" strike="noStrike">
                        <a:solidFill>
                          <a:schemeClr val="bg1"/>
                        </a:solidFill>
                        <a:effectLst/>
                        <a:latin typeface="Impact" panose="020B0806030902050204" pitchFamily="34" charset="0"/>
                      </a:endParaRPr>
                    </a:p>
                  </a:txBody>
                  <a:tcPr marL="0" marR="0" marT="0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4100" u="none" strike="noStrike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C" sz="4100" b="0" i="0" u="none" strike="noStrike">
                        <a:solidFill>
                          <a:schemeClr val="bg1"/>
                        </a:solidFill>
                        <a:effectLst/>
                        <a:latin typeface="Impact" panose="020B0806030902050204" pitchFamily="34" charset="0"/>
                      </a:endParaRPr>
                    </a:p>
                  </a:txBody>
                  <a:tcPr marL="0" marR="0" marT="0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2700" u="none" strike="noStrike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C" sz="2700" b="1" i="0" u="none" strike="noStrike">
                        <a:solidFill>
                          <a:schemeClr val="bg1"/>
                        </a:solidFill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2060"/>
                    </a:solidFill>
                  </a:tcPr>
                </a:tc>
                <a:tc gridSpan="13">
                  <a:txBody>
                    <a:bodyPr/>
                    <a:lstStyle/>
                    <a:p>
                      <a:pPr algn="ctr" fontAlgn="ctr"/>
                      <a:r>
                        <a:rPr lang="es-EC" sz="3300" u="none" strike="noStrike" dirty="0">
                          <a:solidFill>
                            <a:schemeClr val="bg1"/>
                          </a:solidFill>
                          <a:effectLst/>
                        </a:rPr>
                        <a:t>METRO DE QUITO</a:t>
                      </a:r>
                      <a:endParaRPr lang="es-EC" sz="3300" b="1" i="0" u="none" strike="noStrike" dirty="0">
                        <a:solidFill>
                          <a:schemeClr val="bg1"/>
                        </a:solidFill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2107641"/>
                  </a:ext>
                </a:extLst>
              </a:tr>
              <a:tr h="104780">
                <a:tc>
                  <a:txBody>
                    <a:bodyPr/>
                    <a:lstStyle/>
                    <a:p>
                      <a:pPr algn="l" fontAlgn="b"/>
                      <a:r>
                        <a:rPr lang="es-EC" sz="500" u="none" strike="noStrike">
                          <a:effectLst/>
                        </a:rPr>
                        <a:t> </a:t>
                      </a:r>
                      <a:endParaRPr lang="es-EC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500" u="none" strike="noStrike">
                          <a:effectLst/>
                        </a:rPr>
                        <a:t> </a:t>
                      </a:r>
                      <a:endParaRPr lang="es-EC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500" u="none" strike="noStrike">
                          <a:effectLst/>
                        </a:rPr>
                        <a:t> </a:t>
                      </a:r>
                      <a:endParaRPr lang="es-EC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500" u="none" strike="noStrike">
                          <a:effectLst/>
                        </a:rPr>
                        <a:t> </a:t>
                      </a:r>
                      <a:endParaRPr lang="es-EC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500" u="none" strike="noStrike">
                          <a:effectLst/>
                        </a:rPr>
                        <a:t> </a:t>
                      </a:r>
                      <a:endParaRPr lang="es-EC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500" u="none" strike="noStrike">
                          <a:effectLst/>
                        </a:rPr>
                        <a:t> </a:t>
                      </a:r>
                      <a:endParaRPr lang="es-EC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500" u="none" strike="noStrike">
                          <a:effectLst/>
                        </a:rPr>
                        <a:t> </a:t>
                      </a:r>
                      <a:endParaRPr lang="es-EC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500" u="none" strike="noStrike">
                          <a:effectLst/>
                        </a:rPr>
                        <a:t> </a:t>
                      </a:r>
                      <a:endParaRPr lang="es-EC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500" u="none" strike="noStrike">
                          <a:effectLst/>
                        </a:rPr>
                        <a:t> </a:t>
                      </a:r>
                      <a:endParaRPr lang="es-EC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500" u="none" strike="noStrike">
                          <a:effectLst/>
                        </a:rPr>
                        <a:t> </a:t>
                      </a:r>
                      <a:endParaRPr lang="es-EC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500" u="none" strike="noStrike">
                          <a:effectLst/>
                        </a:rPr>
                        <a:t> </a:t>
                      </a:r>
                      <a:endParaRPr lang="es-EC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500" u="none" strike="noStrike">
                          <a:effectLst/>
                        </a:rPr>
                        <a:t> </a:t>
                      </a:r>
                      <a:endParaRPr lang="es-EC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500" u="none" strike="noStrike">
                          <a:effectLst/>
                        </a:rPr>
                        <a:t> </a:t>
                      </a:r>
                      <a:endParaRPr lang="es-EC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500" u="none" strike="noStrike">
                          <a:effectLst/>
                        </a:rPr>
                        <a:t> </a:t>
                      </a:r>
                      <a:endParaRPr lang="es-EC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500" u="none" strike="noStrike">
                          <a:effectLst/>
                        </a:rPr>
                        <a:t> </a:t>
                      </a:r>
                      <a:endParaRPr lang="es-EC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500" u="none" strike="noStrike">
                          <a:effectLst/>
                        </a:rPr>
                        <a:t> </a:t>
                      </a:r>
                      <a:endParaRPr lang="es-EC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500" u="none" strike="noStrike">
                          <a:effectLst/>
                        </a:rPr>
                        <a:t> </a:t>
                      </a:r>
                      <a:endParaRPr lang="es-EC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500" u="none" strike="noStrike">
                          <a:effectLst/>
                        </a:rPr>
                        <a:t> </a:t>
                      </a:r>
                      <a:endParaRPr lang="es-EC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500" u="none" strike="noStrike">
                          <a:effectLst/>
                        </a:rPr>
                        <a:t> </a:t>
                      </a:r>
                      <a:endParaRPr lang="es-EC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500" u="none" strike="noStrike">
                          <a:effectLst/>
                        </a:rPr>
                        <a:t> </a:t>
                      </a:r>
                      <a:endParaRPr lang="es-EC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500" u="none" strike="noStrike">
                          <a:effectLst/>
                        </a:rPr>
                        <a:t> </a:t>
                      </a:r>
                      <a:endParaRPr lang="es-EC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500" u="none" strike="noStrike">
                          <a:effectLst/>
                        </a:rPr>
                        <a:t> </a:t>
                      </a:r>
                      <a:endParaRPr lang="es-EC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276747476"/>
                  </a:ext>
                </a:extLst>
              </a:tr>
              <a:tr h="104780">
                <a:tc>
                  <a:txBody>
                    <a:bodyPr/>
                    <a:lstStyle/>
                    <a:p>
                      <a:pPr algn="l" fontAlgn="b"/>
                      <a:r>
                        <a:rPr lang="es-EC" sz="500" u="none" strike="noStrike">
                          <a:effectLst/>
                        </a:rPr>
                        <a:t> </a:t>
                      </a:r>
                      <a:endParaRPr lang="es-EC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500" u="none" strike="noStrike">
                          <a:effectLst/>
                        </a:rPr>
                        <a:t> </a:t>
                      </a:r>
                      <a:endParaRPr lang="es-EC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500" u="none" strike="noStrike">
                          <a:effectLst/>
                        </a:rPr>
                        <a:t> </a:t>
                      </a:r>
                      <a:endParaRPr lang="es-EC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500" u="none" strike="noStrike">
                          <a:effectLst/>
                        </a:rPr>
                        <a:t> </a:t>
                      </a:r>
                      <a:endParaRPr lang="es-EC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500" u="none" strike="noStrike">
                          <a:effectLst/>
                        </a:rPr>
                        <a:t> </a:t>
                      </a:r>
                      <a:endParaRPr lang="es-EC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500" u="none" strike="noStrike">
                          <a:effectLst/>
                        </a:rPr>
                        <a:t> </a:t>
                      </a:r>
                      <a:endParaRPr lang="es-EC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500" u="none" strike="noStrike">
                          <a:effectLst/>
                        </a:rPr>
                        <a:t> </a:t>
                      </a:r>
                      <a:endParaRPr lang="es-EC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500" u="none" strike="noStrike">
                          <a:effectLst/>
                        </a:rPr>
                        <a:t> </a:t>
                      </a:r>
                      <a:endParaRPr lang="es-EC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500" u="none" strike="noStrike">
                          <a:effectLst/>
                        </a:rPr>
                        <a:t> </a:t>
                      </a:r>
                      <a:endParaRPr lang="es-EC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500" u="none" strike="noStrike">
                          <a:effectLst/>
                        </a:rPr>
                        <a:t> </a:t>
                      </a:r>
                      <a:endParaRPr lang="es-EC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500" u="none" strike="noStrike">
                          <a:effectLst/>
                        </a:rPr>
                        <a:t> </a:t>
                      </a:r>
                      <a:endParaRPr lang="es-EC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500" u="none" strike="noStrike">
                          <a:effectLst/>
                        </a:rPr>
                        <a:t> </a:t>
                      </a:r>
                      <a:endParaRPr lang="es-EC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500" u="none" strike="noStrike">
                          <a:effectLst/>
                        </a:rPr>
                        <a:t> </a:t>
                      </a:r>
                      <a:endParaRPr lang="es-EC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500" u="none" strike="noStrike">
                          <a:effectLst/>
                        </a:rPr>
                        <a:t> </a:t>
                      </a:r>
                      <a:endParaRPr lang="es-EC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500" u="none" strike="noStrike">
                          <a:effectLst/>
                        </a:rPr>
                        <a:t> </a:t>
                      </a:r>
                      <a:endParaRPr lang="es-EC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500" u="none" strike="noStrike">
                          <a:effectLst/>
                        </a:rPr>
                        <a:t> </a:t>
                      </a:r>
                      <a:endParaRPr lang="es-EC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500" u="none" strike="noStrike">
                          <a:effectLst/>
                        </a:rPr>
                        <a:t> </a:t>
                      </a:r>
                      <a:endParaRPr lang="es-EC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500" u="none" strike="noStrike">
                          <a:effectLst/>
                        </a:rPr>
                        <a:t> </a:t>
                      </a:r>
                      <a:endParaRPr lang="es-EC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500" u="none" strike="noStrike">
                          <a:effectLst/>
                        </a:rPr>
                        <a:t> </a:t>
                      </a:r>
                      <a:endParaRPr lang="es-EC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500" u="none" strike="noStrike">
                          <a:effectLst/>
                        </a:rPr>
                        <a:t> </a:t>
                      </a:r>
                      <a:endParaRPr lang="es-EC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500" u="none" strike="noStrike">
                          <a:effectLst/>
                        </a:rPr>
                        <a:t> </a:t>
                      </a:r>
                      <a:endParaRPr lang="es-EC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500" u="none" strike="noStrike">
                          <a:effectLst/>
                        </a:rPr>
                        <a:t> </a:t>
                      </a:r>
                      <a:endParaRPr lang="es-EC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259018963"/>
                  </a:ext>
                </a:extLst>
              </a:tr>
              <a:tr h="275677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900" u="none" strike="noStrike">
                          <a:effectLst/>
                        </a:rPr>
                        <a:t> </a:t>
                      </a:r>
                      <a:endParaRPr lang="es-EC" sz="900" b="0" i="0" u="none" strike="noStrike">
                        <a:solidFill>
                          <a:srgbClr val="FFFFFF"/>
                        </a:solidFill>
                        <a:effectLst/>
                        <a:latin typeface="Haettenschweiler" panose="020B0706040902060204" pitchFamily="34" charset="0"/>
                      </a:endParaRPr>
                    </a:p>
                  </a:txBody>
                  <a:tcPr marL="0" marR="0" marT="0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solidFill>
                            <a:schemeClr val="bg1"/>
                          </a:solidFill>
                          <a:effectLst/>
                        </a:rPr>
                        <a:t>RIESGO ESPECÍFICO</a:t>
                      </a:r>
                      <a:endParaRPr lang="es-EC" sz="1100" b="0" i="0" u="none" strike="noStrike">
                        <a:solidFill>
                          <a:schemeClr val="bg1"/>
                        </a:solidFill>
                        <a:effectLst/>
                        <a:latin typeface="Haettenschweiler" panose="020B070604090206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FFFFFF"/>
                        </a:solidFill>
                        <a:effectLst/>
                        <a:latin typeface="Haettenschweiler" panose="020B0706040902060204" pitchFamily="34" charset="0"/>
                      </a:endParaRPr>
                    </a:p>
                  </a:txBody>
                  <a:tcPr marL="0" marR="0" marT="0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solidFill>
                            <a:schemeClr val="bg1"/>
                          </a:solidFill>
                          <a:effectLst/>
                        </a:rPr>
                        <a:t>DESCRIPCIÓN DEL RIESGO</a:t>
                      </a:r>
                      <a:endParaRPr lang="es-EC" sz="1100" b="0" i="0" u="none" strike="noStrike">
                        <a:solidFill>
                          <a:schemeClr val="bg1"/>
                        </a:solidFill>
                        <a:effectLst/>
                        <a:latin typeface="Haettenschweiler" panose="020B070604090206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FFFFFF"/>
                        </a:solidFill>
                        <a:effectLst/>
                        <a:latin typeface="Haettenschweiler" panose="020B0706040902060204" pitchFamily="34" charset="0"/>
                      </a:endParaRPr>
                    </a:p>
                  </a:txBody>
                  <a:tcPr marL="0" marR="0" marT="0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solidFill>
                            <a:schemeClr val="bg1"/>
                          </a:solidFill>
                          <a:effectLst/>
                        </a:rPr>
                        <a:t>EFECTO PRINCIPAL</a:t>
                      </a:r>
                      <a:endParaRPr lang="es-EC" sz="1100" b="0" i="0" u="none" strike="noStrike">
                        <a:solidFill>
                          <a:schemeClr val="bg1"/>
                        </a:solidFill>
                        <a:effectLst/>
                        <a:latin typeface="Haettenschweiler" panose="020B070604090206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FFFFFF"/>
                        </a:solidFill>
                        <a:effectLst/>
                        <a:latin typeface="Haettenschweiler" panose="020B0706040902060204" pitchFamily="34" charset="0"/>
                      </a:endParaRPr>
                    </a:p>
                  </a:txBody>
                  <a:tcPr marL="0" marR="0" marT="0" marB="0" anchor="ctr"/>
                </a:tc>
                <a:tc rowSpan="2" gridSpan="3"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solidFill>
                            <a:schemeClr val="bg1"/>
                          </a:solidFill>
                          <a:effectLst/>
                        </a:rPr>
                        <a:t>INTENSIDAD DE RIESGO</a:t>
                      </a:r>
                      <a:endParaRPr lang="es-EC" sz="1100" b="0" i="0" u="none" strike="noStrike">
                        <a:solidFill>
                          <a:schemeClr val="bg1"/>
                        </a:solidFill>
                        <a:effectLst/>
                        <a:latin typeface="Haettenschweiler" panose="020B070604090206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206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FFFFFF"/>
                        </a:solidFill>
                        <a:effectLst/>
                        <a:latin typeface="Haettenschweiler" panose="020B0706040902060204" pitchFamily="34" charset="0"/>
                      </a:endParaRPr>
                    </a:p>
                  </a:txBody>
                  <a:tcPr marL="0" marR="0" marT="0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solidFill>
                            <a:schemeClr val="bg1"/>
                          </a:solidFill>
                          <a:effectLst/>
                        </a:rPr>
                        <a:t>MECANISMOS DE MITIGACIÓN</a:t>
                      </a:r>
                      <a:endParaRPr lang="es-EC" sz="1100" b="0" i="0" u="none" strike="noStrike">
                        <a:solidFill>
                          <a:schemeClr val="bg1"/>
                        </a:solidFill>
                        <a:effectLst/>
                        <a:latin typeface="Haettenschweiler" panose="020B070604090206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FFFFFF"/>
                        </a:solidFill>
                        <a:effectLst/>
                        <a:latin typeface="Haettenschweiler" panose="020B0706040902060204" pitchFamily="34" charset="0"/>
                      </a:endParaRPr>
                    </a:p>
                  </a:txBody>
                  <a:tcPr marL="0" marR="0" marT="0" marB="0" anchor="ctr"/>
                </a:tc>
                <a:tc rowSpan="2" gridSpan="3"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solidFill>
                            <a:schemeClr val="bg1"/>
                          </a:solidFill>
                          <a:effectLst/>
                        </a:rPr>
                        <a:t>PROBABILIDAD DE OCURRENCIA</a:t>
                      </a:r>
                      <a:endParaRPr lang="es-EC" sz="1100" b="0" i="0" u="none" strike="noStrike">
                        <a:solidFill>
                          <a:schemeClr val="bg1"/>
                        </a:solidFill>
                        <a:effectLst/>
                        <a:latin typeface="Haettenschweiler" panose="020B070604090206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206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FFFFFF"/>
                        </a:solidFill>
                        <a:effectLst/>
                        <a:latin typeface="Haettenschweiler" panose="020B0706040902060204" pitchFamily="34" charset="0"/>
                      </a:endParaRPr>
                    </a:p>
                  </a:txBody>
                  <a:tcPr marL="0" marR="0" marT="0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solidFill>
                            <a:schemeClr val="bg1"/>
                          </a:solidFill>
                          <a:effectLst/>
                        </a:rPr>
                        <a:t>ACTORES RESPONSABLES</a:t>
                      </a:r>
                      <a:endParaRPr lang="es-EC" sz="1100" b="0" i="0" u="none" strike="noStrike">
                        <a:solidFill>
                          <a:schemeClr val="bg1"/>
                        </a:solidFill>
                        <a:effectLst/>
                        <a:latin typeface="Haettenschweiler" panose="020B070604090206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FFFFFF"/>
                        </a:solidFill>
                        <a:effectLst/>
                        <a:latin typeface="Haettenschweiler" panose="020B0706040902060204" pitchFamily="34" charset="0"/>
                      </a:endParaRPr>
                    </a:p>
                  </a:txBody>
                  <a:tcPr marL="0" marR="0" marT="0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solidFill>
                            <a:schemeClr val="bg1"/>
                          </a:solidFill>
                          <a:effectLst/>
                        </a:rPr>
                        <a:t>ASIGNACIÓN</a:t>
                      </a:r>
                      <a:endParaRPr lang="es-EC" sz="1100" b="0" i="0" u="none" strike="noStrike">
                        <a:solidFill>
                          <a:schemeClr val="bg1"/>
                        </a:solidFill>
                        <a:effectLst/>
                        <a:latin typeface="Haettenschweiler" panose="020B070604090206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FFFFFF"/>
                        </a:solidFill>
                        <a:effectLst/>
                        <a:latin typeface="Haettenschweiler" panose="020B0706040902060204" pitchFamily="34" charset="0"/>
                      </a:endParaRPr>
                    </a:p>
                  </a:txBody>
                  <a:tcPr marL="0" marR="0" marT="0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solidFill>
                            <a:schemeClr val="bg1"/>
                          </a:solidFill>
                          <a:effectLst/>
                        </a:rPr>
                        <a:t>CRITERIOS DE ASIGNACIÓN</a:t>
                      </a:r>
                      <a:endParaRPr lang="es-EC" sz="1100" b="0" i="0" u="none" strike="noStrike">
                        <a:solidFill>
                          <a:schemeClr val="bg1"/>
                        </a:solidFill>
                        <a:effectLst/>
                        <a:latin typeface="Haettenschweiler" panose="020B070604090206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0142765"/>
                  </a:ext>
                </a:extLst>
              </a:tr>
              <a:tr h="415872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900" u="none" strike="noStrike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C" sz="900" b="0" i="0" u="none" strike="noStrike">
                        <a:solidFill>
                          <a:schemeClr val="bg1"/>
                        </a:solidFill>
                        <a:effectLst/>
                        <a:latin typeface="Haettenschweiler" panose="020B070604090206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206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chemeClr val="bg1"/>
                        </a:solidFill>
                        <a:effectLst/>
                        <a:latin typeface="Haettenschweiler" panose="020B070604090206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206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chemeClr val="bg1"/>
                        </a:solidFill>
                        <a:effectLst/>
                        <a:latin typeface="Haettenschweiler" panose="020B070604090206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206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chemeClr val="bg1"/>
                        </a:solidFill>
                        <a:effectLst/>
                        <a:latin typeface="Haettenschweiler" panose="020B070604090206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2060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chemeClr val="bg1"/>
                        </a:solidFill>
                        <a:effectLst/>
                        <a:latin typeface="Haettenschweiler" panose="020B070604090206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206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chemeClr val="bg1"/>
                        </a:solidFill>
                        <a:effectLst/>
                        <a:latin typeface="Haettenschweiler" panose="020B070604090206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2060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chemeClr val="bg1"/>
                        </a:solidFill>
                        <a:effectLst/>
                        <a:latin typeface="Haettenschweiler" panose="020B070604090206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206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chemeClr val="bg1"/>
                        </a:solidFill>
                        <a:effectLst/>
                        <a:latin typeface="Haettenschweiler" panose="020B070604090206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206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C" sz="1100" b="0" i="0" u="none" strike="noStrike" dirty="0">
                        <a:solidFill>
                          <a:schemeClr val="bg1"/>
                        </a:solidFill>
                        <a:effectLst/>
                        <a:latin typeface="Haettenschweiler" panose="020B070604090206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206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16801"/>
                  </a:ext>
                </a:extLst>
              </a:tr>
              <a:tr h="440076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900" u="none" strike="noStrike">
                          <a:effectLst/>
                        </a:rPr>
                        <a:t> </a:t>
                      </a:r>
                      <a:endParaRPr lang="es-EC" sz="900" b="0" i="0" u="none" strike="noStrike">
                        <a:solidFill>
                          <a:srgbClr val="FFFFFF"/>
                        </a:solidFill>
                        <a:effectLst/>
                        <a:latin typeface="Haettenschweiler" panose="020B0706040902060204" pitchFamily="34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FFFFFF"/>
                        </a:solidFill>
                        <a:effectLst/>
                        <a:latin typeface="Haettenschweiler" panose="020B0706040902060204" pitchFamily="34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FFFFFF"/>
                        </a:solidFill>
                        <a:effectLst/>
                        <a:latin typeface="Haettenschweiler" panose="020B0706040902060204" pitchFamily="34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FFFFFF"/>
                        </a:solidFill>
                        <a:effectLst/>
                        <a:latin typeface="Haettenschweiler" panose="020B070604090206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700" u="none" strike="noStrike" dirty="0">
                          <a:effectLst/>
                        </a:rPr>
                        <a:t>Bajo riesgo</a:t>
                      </a:r>
                      <a:endParaRPr lang="es-EC" sz="700" b="0" i="0" u="none" strike="noStrike" dirty="0">
                        <a:solidFill>
                          <a:srgbClr val="FFFFFF"/>
                        </a:solidFill>
                        <a:effectLst/>
                        <a:latin typeface="Haettenschweiler" panose="020B070604090206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700" u="none" strike="noStrike" dirty="0">
                          <a:effectLst/>
                        </a:rPr>
                        <a:t>Riesgo mediano</a:t>
                      </a:r>
                      <a:endParaRPr lang="es-EC" sz="700" b="0" i="0" u="none" strike="noStrike" dirty="0">
                        <a:solidFill>
                          <a:srgbClr val="FFFFFF"/>
                        </a:solidFill>
                        <a:effectLst/>
                        <a:latin typeface="Haettenschweiler" panose="020B070604090206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700" u="none" strike="noStrike">
                          <a:effectLst/>
                        </a:rPr>
                        <a:t>Alto riesgo</a:t>
                      </a:r>
                      <a:endParaRPr lang="es-EC" sz="700" b="0" i="0" u="none" strike="noStrike">
                        <a:solidFill>
                          <a:srgbClr val="FFFFFF"/>
                        </a:solidFill>
                        <a:effectLst/>
                        <a:latin typeface="Haettenschweiler" panose="020B070604090206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700" u="none" strike="noStrike">
                          <a:effectLst/>
                        </a:rPr>
                        <a:t> </a:t>
                      </a:r>
                      <a:endParaRPr lang="es-EC" sz="700" b="0" i="0" u="none" strike="noStrike">
                        <a:solidFill>
                          <a:srgbClr val="FFFFFF"/>
                        </a:solidFill>
                        <a:effectLst/>
                        <a:latin typeface="Haettenschweiler" panose="020B0706040902060204" pitchFamily="34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FFFFFF"/>
                        </a:solidFill>
                        <a:effectLst/>
                        <a:latin typeface="Haettenschweiler" panose="020B070604090206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700" u="none" strike="noStrike" dirty="0">
                          <a:effectLst/>
                        </a:rPr>
                        <a:t>Baja</a:t>
                      </a:r>
                      <a:endParaRPr lang="es-EC" sz="700" b="0" i="0" u="none" strike="noStrike" dirty="0">
                        <a:solidFill>
                          <a:srgbClr val="FFFFFF"/>
                        </a:solidFill>
                        <a:effectLst/>
                        <a:latin typeface="Haettenschweiler" panose="020B070604090206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700" u="none" strike="noStrike" dirty="0">
                          <a:effectLst/>
                        </a:rPr>
                        <a:t>Media</a:t>
                      </a:r>
                      <a:endParaRPr lang="es-EC" sz="700" b="0" i="0" u="none" strike="noStrike" dirty="0">
                        <a:solidFill>
                          <a:srgbClr val="FFFFFF"/>
                        </a:solidFill>
                        <a:effectLst/>
                        <a:latin typeface="Haettenschweiler" panose="020B070604090206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700" u="none" strike="noStrike">
                          <a:effectLst/>
                        </a:rPr>
                        <a:t>Alta</a:t>
                      </a:r>
                      <a:endParaRPr lang="es-EC" sz="700" b="0" i="0" u="none" strike="noStrike">
                        <a:solidFill>
                          <a:srgbClr val="FFFFFF"/>
                        </a:solidFill>
                        <a:effectLst/>
                        <a:latin typeface="Haettenschweiler" panose="020B070604090206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700" u="none" strike="noStrike">
                          <a:effectLst/>
                        </a:rPr>
                        <a:t> </a:t>
                      </a:r>
                      <a:endParaRPr lang="es-EC" sz="700" b="0" i="0" u="none" strike="noStrike">
                        <a:solidFill>
                          <a:srgbClr val="FFFFFF"/>
                        </a:solidFill>
                        <a:effectLst/>
                        <a:latin typeface="Haettenschweiler" panose="020B0706040902060204" pitchFamily="34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FFFFFF"/>
                        </a:solidFill>
                        <a:effectLst/>
                        <a:latin typeface="Haettenschweiler" panose="020B0706040902060204" pitchFamily="34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FFFFFF"/>
                        </a:solidFill>
                        <a:effectLst/>
                        <a:latin typeface="Haettenschweiler" panose="020B0706040902060204" pitchFamily="34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5856966"/>
                  </a:ext>
                </a:extLst>
              </a:tr>
              <a:tr h="239718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900" u="none" strike="noStrike">
                          <a:effectLst/>
                        </a:rPr>
                        <a:t> </a:t>
                      </a:r>
                      <a:endParaRPr lang="es-EC" sz="900" b="0" i="0" u="none" strike="noStrike">
                        <a:solidFill>
                          <a:srgbClr val="FFFFFF"/>
                        </a:solidFill>
                        <a:effectLst/>
                        <a:latin typeface="Haettenschweiler" panose="020B070604090206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FFFFFF"/>
                        </a:solidFill>
                        <a:effectLst/>
                        <a:latin typeface="Haettenschweiler" panose="020B070604090206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FFFFFF"/>
                        </a:solidFill>
                        <a:effectLst/>
                        <a:latin typeface="Haettenschweiler" panose="020B070604090206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FFFFFF"/>
                        </a:solidFill>
                        <a:effectLst/>
                        <a:latin typeface="Haettenschweiler" panose="020B070604090206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FFFFFF"/>
                        </a:solidFill>
                        <a:effectLst/>
                        <a:latin typeface="Haettenschweiler" panose="020B070604090206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FFFFFF"/>
                        </a:solidFill>
                        <a:effectLst/>
                        <a:latin typeface="Haettenschweiler" panose="020B070604090206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FFFFFF"/>
                        </a:solidFill>
                        <a:effectLst/>
                        <a:latin typeface="Haettenschweiler" panose="020B070604090206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700" u="none" strike="noStrike">
                          <a:effectLst/>
                        </a:rPr>
                        <a:t> </a:t>
                      </a:r>
                      <a:endParaRPr lang="es-EC" sz="700" b="0" i="0" u="none" strike="noStrike">
                        <a:solidFill>
                          <a:srgbClr val="FFFFFF"/>
                        </a:solidFill>
                        <a:effectLst/>
                        <a:latin typeface="Haettenschweiler" panose="020B070604090206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700" u="none" strike="noStrike" dirty="0">
                          <a:effectLst/>
                        </a:rPr>
                        <a:t> </a:t>
                      </a:r>
                      <a:endParaRPr lang="es-EC" sz="700" b="0" i="0" u="none" strike="noStrike" dirty="0">
                        <a:solidFill>
                          <a:srgbClr val="FFFFFF"/>
                        </a:solidFill>
                        <a:effectLst/>
                        <a:latin typeface="Haettenschweiler" panose="020B070604090206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700" u="none" strike="noStrike">
                          <a:effectLst/>
                        </a:rPr>
                        <a:t> </a:t>
                      </a:r>
                      <a:endParaRPr lang="es-EC" sz="700" b="0" i="0" u="none" strike="noStrike">
                        <a:solidFill>
                          <a:srgbClr val="FFFFFF"/>
                        </a:solidFill>
                        <a:effectLst/>
                        <a:latin typeface="Haettenschweiler" panose="020B070604090206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700" u="none" strike="noStrike">
                          <a:effectLst/>
                        </a:rPr>
                        <a:t> </a:t>
                      </a:r>
                      <a:endParaRPr lang="es-EC" sz="700" b="0" i="0" u="none" strike="noStrike">
                        <a:solidFill>
                          <a:srgbClr val="FFFFFF"/>
                        </a:solidFill>
                        <a:effectLst/>
                        <a:latin typeface="Haettenschweiler" panose="020B070604090206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FFFFFF"/>
                        </a:solidFill>
                        <a:effectLst/>
                        <a:latin typeface="Haettenschweiler" panose="020B070604090206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FFFFFF"/>
                        </a:solidFill>
                        <a:effectLst/>
                        <a:latin typeface="Haettenschweiler" panose="020B070604090206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FFFFFF"/>
                        </a:solidFill>
                        <a:effectLst/>
                        <a:latin typeface="Haettenschweiler" panose="020B070604090206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 </a:t>
                      </a:r>
                      <a:endParaRPr lang="es-EC" sz="1100" b="0" i="0" u="none" strike="noStrike" dirty="0">
                        <a:solidFill>
                          <a:srgbClr val="FFFFFF"/>
                        </a:solidFill>
                        <a:effectLst/>
                        <a:latin typeface="Haettenschweiler" panose="020B070604090206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FFFFFF"/>
                        </a:solidFill>
                        <a:effectLst/>
                        <a:latin typeface="Haettenschweiler" panose="020B070604090206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FFFFFF"/>
                        </a:solidFill>
                        <a:effectLst/>
                        <a:latin typeface="Haettenschweiler" panose="020B070604090206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FFFFFF"/>
                        </a:solidFill>
                        <a:effectLst/>
                        <a:latin typeface="Haettenschweiler" panose="020B070604090206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FFFFFF"/>
                        </a:solidFill>
                        <a:effectLst/>
                        <a:latin typeface="Haettenschweiler" panose="020B070604090206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FFFFFF"/>
                        </a:solidFill>
                        <a:effectLst/>
                        <a:latin typeface="Haettenschweiler" panose="020B070604090206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FFFFFF"/>
                        </a:solidFill>
                        <a:effectLst/>
                        <a:latin typeface="Haettenschweiler" panose="020B070604090206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FFFFFF"/>
                        </a:solidFill>
                        <a:effectLst/>
                        <a:latin typeface="Haettenschweiler" panose="020B070604090206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68586916"/>
                  </a:ext>
                </a:extLst>
              </a:tr>
              <a:tr h="400331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900" u="none" strike="noStrike">
                          <a:effectLst/>
                        </a:rPr>
                        <a:t> </a:t>
                      </a:r>
                      <a:endParaRPr lang="es-EC" sz="900" b="0" i="0" u="none" strike="noStrike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 fontAlgn="ctr"/>
                      <a:r>
                        <a:rPr lang="es-EC" sz="1300" u="none" strike="noStrike">
                          <a:effectLst/>
                        </a:rPr>
                        <a:t>RIESGOS DE IMPLEMENTACIÓN</a:t>
                      </a:r>
                      <a:endParaRPr lang="es-EC" sz="1300" b="0" i="0" u="none" strike="noStrike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700" u="none" strike="noStrike">
                          <a:effectLst/>
                        </a:rPr>
                        <a:t> </a:t>
                      </a:r>
                      <a:endParaRPr lang="es-EC" sz="700" b="0" i="0" u="none" strike="noStrike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700" u="none" strike="noStrike" dirty="0">
                          <a:effectLst/>
                        </a:rPr>
                        <a:t> </a:t>
                      </a:r>
                      <a:endParaRPr lang="es-EC" sz="700" b="0" i="0" u="none" strike="noStrike" dirty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700" u="none" strike="noStrike">
                          <a:effectLst/>
                        </a:rPr>
                        <a:t> </a:t>
                      </a:r>
                      <a:endParaRPr lang="es-EC" sz="700" b="0" i="0" u="none" strike="noStrike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700" u="none" strike="noStrike">
                          <a:effectLst/>
                        </a:rPr>
                        <a:t> </a:t>
                      </a:r>
                      <a:endParaRPr lang="es-EC" sz="700" b="0" i="0" u="none" strike="noStrike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 </a:t>
                      </a:r>
                      <a:endParaRPr lang="es-EC" sz="1100" b="0" i="0" u="none" strike="noStrike" dirty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 </a:t>
                      </a:r>
                      <a:endParaRPr lang="es-EC" sz="1100" b="0" i="0" u="none" strike="noStrike" dirty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9331240"/>
                  </a:ext>
                </a:extLst>
              </a:tr>
              <a:tr h="272429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900" u="none" strike="noStrike">
                          <a:effectLst/>
                        </a:rPr>
                        <a:t> </a:t>
                      </a:r>
                      <a:endParaRPr lang="es-EC" sz="900" b="0" i="0" u="none" strike="noStrike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300" u="none" strike="noStrike">
                          <a:effectLst/>
                        </a:rPr>
                        <a:t> </a:t>
                      </a:r>
                      <a:endParaRPr lang="es-EC" sz="1300" b="0" i="0" u="none" strike="noStrike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300" u="none" strike="noStrike">
                          <a:effectLst/>
                        </a:rPr>
                        <a:t> </a:t>
                      </a:r>
                      <a:endParaRPr lang="es-EC" sz="1300" b="0" i="0" u="none" strike="noStrike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700" u="none" strike="noStrike">
                          <a:effectLst/>
                        </a:rPr>
                        <a:t> </a:t>
                      </a:r>
                      <a:endParaRPr lang="es-EC" sz="700" b="0" i="0" u="none" strike="noStrike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700" u="none" strike="noStrike" dirty="0">
                          <a:effectLst/>
                        </a:rPr>
                        <a:t> </a:t>
                      </a:r>
                      <a:endParaRPr lang="es-EC" sz="700" b="0" i="0" u="none" strike="noStrike" dirty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700" u="none" strike="noStrike">
                          <a:effectLst/>
                        </a:rPr>
                        <a:t> </a:t>
                      </a:r>
                      <a:endParaRPr lang="es-EC" sz="700" b="0" i="0" u="none" strike="noStrike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700" u="none" strike="noStrike">
                          <a:effectLst/>
                        </a:rPr>
                        <a:t> </a:t>
                      </a:r>
                      <a:endParaRPr lang="es-EC" sz="700" b="0" i="0" u="none" strike="noStrike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 </a:t>
                      </a:r>
                      <a:endParaRPr lang="es-EC" sz="1100" b="0" i="0" u="none" strike="noStrike" dirty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700" u="none" strike="noStrike">
                          <a:effectLst/>
                        </a:rPr>
                        <a:t> </a:t>
                      </a:r>
                      <a:endParaRPr lang="es-EC" sz="700" b="0" i="0" u="none" strike="noStrike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67818140"/>
                  </a:ext>
                </a:extLst>
              </a:tr>
              <a:tr h="461033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900" u="none" strike="noStrike">
                          <a:effectLst/>
                        </a:rPr>
                        <a:t> </a:t>
                      </a:r>
                      <a:endParaRPr lang="es-EC" sz="900" b="0" i="0" u="none" strike="noStrike">
                        <a:solidFill>
                          <a:srgbClr val="FFFFFF"/>
                        </a:solidFill>
                        <a:effectLst/>
                        <a:latin typeface="Haettenschweiler" panose="020B0706040902060204" pitchFamily="34" charset="0"/>
                      </a:endParaRPr>
                    </a:p>
                  </a:txBody>
                  <a:tcPr marL="0" marR="0" marT="0" marB="0" anchor="ctr"/>
                </a:tc>
                <a:tc gridSpan="3">
                  <a:txBody>
                    <a:bodyPr/>
                    <a:lstStyle/>
                    <a:p>
                      <a:pPr algn="l" fontAlgn="ctr"/>
                      <a:r>
                        <a:rPr lang="es-EC" sz="1100" u="none" strike="noStrike">
                          <a:effectLst/>
                        </a:rPr>
                        <a:t>Riesgos de planeamiento del proceso licitatorio</a:t>
                      </a:r>
                      <a:endParaRPr lang="es-EC" sz="1100" b="0" i="0" u="none" strike="noStrike">
                        <a:solidFill>
                          <a:srgbClr val="FFFFFF"/>
                        </a:solidFill>
                        <a:effectLst/>
                        <a:latin typeface="Haettenschweiler" panose="020B070604090206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FFFFFF"/>
                        </a:solidFill>
                        <a:effectLst/>
                        <a:latin typeface="Haettenschweiler" panose="020B070604090206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FFFFFF"/>
                        </a:solidFill>
                        <a:effectLst/>
                        <a:latin typeface="Haettenschweiler" panose="020B070604090206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FFFFFF"/>
                        </a:solidFill>
                        <a:effectLst/>
                        <a:latin typeface="Haettenschweiler" panose="020B070604090206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600" u="none" strike="noStrike">
                          <a:effectLst/>
                        </a:rPr>
                        <a:t> </a:t>
                      </a:r>
                      <a:endParaRPr lang="es-EC" sz="600" b="0" i="0" u="none" strike="noStrike"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600" u="none" strike="noStrike" dirty="0">
                          <a:effectLst/>
                        </a:rPr>
                        <a:t> </a:t>
                      </a:r>
                      <a:endParaRPr lang="es-EC" sz="600" b="0" i="0" u="none" strike="noStrike" dirty="0">
                        <a:effectLst/>
                        <a:latin typeface="Haettenschweiler" panose="020B070604090206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600" u="none" strike="noStrike" dirty="0">
                          <a:effectLst/>
                        </a:rPr>
                        <a:t> </a:t>
                      </a:r>
                      <a:endParaRPr lang="es-EC" sz="600" b="0" i="0" u="none" strike="noStrike" dirty="0">
                        <a:effectLst/>
                        <a:latin typeface="Haettenschweiler" panose="020B070604090206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600" u="none" strike="noStrike">
                          <a:effectLst/>
                        </a:rPr>
                        <a:t> </a:t>
                      </a:r>
                      <a:endParaRPr lang="es-EC" sz="600" b="0" i="0" u="none" strike="noStrike">
                        <a:effectLst/>
                        <a:latin typeface="Haettenschweiler" panose="020B070604090206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FFFFFF"/>
                        </a:solidFill>
                        <a:effectLst/>
                        <a:latin typeface="Haettenschweiler" panose="020B070604090206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FFFFFF"/>
                        </a:solidFill>
                        <a:effectLst/>
                        <a:latin typeface="Haettenschweiler" panose="020B070604090206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FFFFFF"/>
                        </a:solidFill>
                        <a:effectLst/>
                        <a:latin typeface="Haettenschweiler" panose="020B070604090206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 </a:t>
                      </a:r>
                      <a:endParaRPr lang="es-EC" sz="1100" b="0" i="0" u="none" strike="noStrike" dirty="0">
                        <a:solidFill>
                          <a:srgbClr val="FFFFFF"/>
                        </a:solidFill>
                        <a:effectLst/>
                        <a:latin typeface="Haettenschweiler" panose="020B070604090206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FFFFFF"/>
                        </a:solidFill>
                        <a:effectLst/>
                        <a:latin typeface="Haettenschweiler" panose="020B070604090206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FFFFFF"/>
                        </a:solidFill>
                        <a:effectLst/>
                        <a:latin typeface="Haettenschweiler" panose="020B070604090206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FFFFFF"/>
                        </a:solidFill>
                        <a:effectLst/>
                        <a:latin typeface="Haettenschweiler" panose="020B070604090206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FFFFFF"/>
                        </a:solidFill>
                        <a:effectLst/>
                        <a:latin typeface="Haettenschweiler" panose="020B070604090206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FFFFFF"/>
                        </a:solidFill>
                        <a:effectLst/>
                        <a:latin typeface="Haettenschweiler" panose="020B070604090206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FFFFFF"/>
                        </a:solidFill>
                        <a:effectLst/>
                        <a:latin typeface="Haettenschweiler" panose="020B070604090206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FFFFFF"/>
                        </a:solidFill>
                        <a:effectLst/>
                        <a:latin typeface="Haettenschweiler" panose="020B070604090206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93177159"/>
                  </a:ext>
                </a:extLst>
              </a:tr>
              <a:tr h="239718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900" u="none" strike="noStrike">
                          <a:effectLst/>
                        </a:rPr>
                        <a:t> </a:t>
                      </a:r>
                      <a:endParaRPr lang="es-EC" sz="900" b="0" i="0" u="none" strike="noStrike">
                        <a:solidFill>
                          <a:srgbClr val="FFFFFF"/>
                        </a:solidFill>
                        <a:effectLst/>
                        <a:latin typeface="Haettenschweiler" panose="020B070604090206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FFFFFF"/>
                        </a:solidFill>
                        <a:effectLst/>
                        <a:latin typeface="Haettenschweiler" panose="020B070604090206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FFFFFF"/>
                        </a:solidFill>
                        <a:effectLst/>
                        <a:latin typeface="Haettenschweiler" panose="020B070604090206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FFFFFF"/>
                        </a:solidFill>
                        <a:effectLst/>
                        <a:latin typeface="Haettenschweiler" panose="020B070604090206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FFFFFF"/>
                        </a:solidFill>
                        <a:effectLst/>
                        <a:latin typeface="Haettenschweiler" panose="020B070604090206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FFFFFF"/>
                        </a:solidFill>
                        <a:effectLst/>
                        <a:latin typeface="Haettenschweiler" panose="020B070604090206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FFFFFF"/>
                        </a:solidFill>
                        <a:effectLst/>
                        <a:latin typeface="Haettenschweiler" panose="020B070604090206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600" u="none" strike="noStrike">
                          <a:effectLst/>
                        </a:rPr>
                        <a:t> </a:t>
                      </a:r>
                      <a:endParaRPr lang="es-EC" sz="600" b="0" i="0" u="none" strike="noStrike"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600" u="none" strike="noStrike">
                          <a:effectLst/>
                        </a:rPr>
                        <a:t> </a:t>
                      </a:r>
                      <a:endParaRPr lang="es-EC" sz="600" b="0" i="0" u="none" strike="noStrike">
                        <a:effectLst/>
                        <a:latin typeface="Haettenschweiler" panose="020B070604090206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600" u="none" strike="noStrike" dirty="0">
                          <a:effectLst/>
                        </a:rPr>
                        <a:t> </a:t>
                      </a:r>
                      <a:endParaRPr lang="es-EC" sz="600" b="0" i="0" u="none" strike="noStrike" dirty="0">
                        <a:effectLst/>
                        <a:latin typeface="Haettenschweiler" panose="020B070604090206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600" u="none" strike="noStrike">
                          <a:effectLst/>
                        </a:rPr>
                        <a:t> </a:t>
                      </a:r>
                      <a:endParaRPr lang="es-EC" sz="600" b="0" i="0" u="none" strike="noStrike">
                        <a:effectLst/>
                        <a:latin typeface="Haettenschweiler" panose="020B070604090206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FFFFFF"/>
                        </a:solidFill>
                        <a:effectLst/>
                        <a:latin typeface="Haettenschweiler" panose="020B070604090206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FFFFFF"/>
                        </a:solidFill>
                        <a:effectLst/>
                        <a:latin typeface="Haettenschweiler" panose="020B070604090206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600" u="none" strike="noStrike">
                          <a:effectLst/>
                        </a:rPr>
                        <a:t> </a:t>
                      </a:r>
                      <a:endParaRPr lang="es-EC" sz="600" b="0" i="0" u="none" strike="noStrike"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600" u="none" strike="noStrike" dirty="0">
                          <a:effectLst/>
                        </a:rPr>
                        <a:t> </a:t>
                      </a:r>
                      <a:endParaRPr lang="es-EC" sz="600" b="0" i="0" u="none" strike="noStrike" dirty="0">
                        <a:effectLst/>
                        <a:latin typeface="Haettenschweiler" panose="020B070604090206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600" u="none" strike="noStrike">
                          <a:effectLst/>
                        </a:rPr>
                        <a:t> </a:t>
                      </a:r>
                      <a:endParaRPr lang="es-EC" sz="600" b="0" i="0" u="none" strike="noStrike">
                        <a:effectLst/>
                        <a:latin typeface="Haettenschweiler" panose="020B070604090206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600" u="none" strike="noStrike">
                          <a:effectLst/>
                        </a:rPr>
                        <a:t> </a:t>
                      </a:r>
                      <a:endParaRPr lang="es-EC" sz="600" b="0" i="0" u="none" strike="noStrike">
                        <a:effectLst/>
                        <a:latin typeface="Haettenschweiler" panose="020B070604090206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FFFFFF"/>
                        </a:solidFill>
                        <a:effectLst/>
                        <a:latin typeface="Haettenschweiler" panose="020B070604090206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FFFFFF"/>
                        </a:solidFill>
                        <a:effectLst/>
                        <a:latin typeface="Haettenschweiler" panose="020B070604090206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FFFFFF"/>
                        </a:solidFill>
                        <a:effectLst/>
                        <a:latin typeface="Haettenschweiler" panose="020B070604090206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FFFFFF"/>
                        </a:solidFill>
                        <a:effectLst/>
                        <a:latin typeface="Haettenschweiler" panose="020B070604090206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FFFFFF"/>
                        </a:solidFill>
                        <a:effectLst/>
                        <a:latin typeface="Haettenschweiler" panose="020B070604090206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11775189"/>
                  </a:ext>
                </a:extLst>
              </a:tr>
              <a:tr h="1156643">
                <a:tc>
                  <a:txBody>
                    <a:bodyPr/>
                    <a:lstStyle/>
                    <a:p>
                      <a:pPr algn="l" fontAlgn="ctr"/>
                      <a:r>
                        <a:rPr lang="es-EC" sz="500" u="none" strike="noStrike">
                          <a:effectLst/>
                        </a:rPr>
                        <a:t> </a:t>
                      </a:r>
                      <a:endParaRPr lang="es-EC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rowSpan="3">
                  <a:txBody>
                    <a:bodyPr/>
                    <a:lstStyle/>
                    <a:p>
                      <a:pPr algn="l" fontAlgn="ctr"/>
                      <a:r>
                        <a:rPr lang="es-EC" sz="700" u="none" strike="noStrike">
                          <a:effectLst/>
                        </a:rPr>
                        <a:t>Riesgo en la calidad de participantes</a:t>
                      </a:r>
                      <a:endParaRPr lang="es-EC" sz="700" b="0" i="0" u="none" strike="noStrike">
                        <a:effectLst/>
                        <a:latin typeface="Haettenschweiler" panose="020B070604090206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700" u="none" strike="noStrike">
                          <a:effectLst/>
                        </a:rPr>
                        <a:t> </a:t>
                      </a:r>
                      <a:endParaRPr lang="es-EC" sz="700" b="0" i="0" u="none" strike="noStrike">
                        <a:effectLst/>
                        <a:latin typeface="Haettenschweiler" panose="020B0706040902060204" pitchFamily="34" charset="0"/>
                      </a:endParaRPr>
                    </a:p>
                  </a:txBody>
                  <a:tcPr marL="0" marR="0" marT="0" marB="0" anchor="ctr"/>
                </a:tc>
                <a:tc rowSpan="3">
                  <a:txBody>
                    <a:bodyPr/>
                    <a:lstStyle/>
                    <a:p>
                      <a:pPr algn="l" fontAlgn="ctr"/>
                      <a:r>
                        <a:rPr lang="es-EC" sz="500" u="none" strike="noStrike">
                          <a:effectLst/>
                        </a:rPr>
                        <a:t>El proceso de licitación sólo atrae a empresas de calidad no idónea para prestar los servicios de operacion de la PLMQ,  lo que implica que pueden ser solo observadores, estar poco interesados y no contar con las condiciones técnicas, logísticas y financieras adecuadas para desarrollar el contrato de alianza estratégica durante todo su horizonte.</a:t>
                      </a:r>
                      <a:endParaRPr lang="es-EC" sz="500" b="0" i="0" u="none" strike="noStrike"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500" u="none" strike="noStrike">
                          <a:effectLst/>
                        </a:rPr>
                        <a:t> </a:t>
                      </a:r>
                      <a:endParaRPr lang="es-EC" sz="500" b="0" i="0" u="none" strike="noStrike"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rowSpan="3">
                  <a:txBody>
                    <a:bodyPr/>
                    <a:lstStyle/>
                    <a:p>
                      <a:pPr algn="l" fontAlgn="ctr"/>
                      <a:r>
                        <a:rPr lang="es-EC" sz="500" u="none" strike="noStrike">
                          <a:effectLst/>
                        </a:rPr>
                        <a:t>El Consorcio/Empresa operadora externa que opera el servicio PLMQ no es la más idónea. Puede ser que el Consorcio  incluya a un operador con poca experiencia en operar el servicio o en técnicas de mantenimiento. </a:t>
                      </a:r>
                      <a:endParaRPr lang="es-EC" sz="500" b="0" i="0" u="none" strike="noStrike"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500" u="none" strike="noStrike">
                          <a:effectLst/>
                        </a:rPr>
                        <a:t> </a:t>
                      </a:r>
                      <a:endParaRPr lang="es-EC" sz="500" b="0" i="0" u="none" strike="noStrike"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EC" sz="900" u="none" strike="noStrike">
                          <a:effectLst/>
                        </a:rPr>
                        <a:t> </a:t>
                      </a:r>
                      <a:endParaRPr lang="es-EC" sz="900" b="1" i="0" u="none" strike="noStrike"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EC" sz="900" u="none" strike="noStrike">
                          <a:effectLst/>
                        </a:rPr>
                        <a:t>X</a:t>
                      </a:r>
                      <a:endParaRPr lang="es-EC" sz="900" b="1" i="0" u="none" strike="noStrike"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EC" sz="900" u="none" strike="noStrike" dirty="0">
                          <a:effectLst/>
                        </a:rPr>
                        <a:t> </a:t>
                      </a:r>
                      <a:endParaRPr lang="es-EC" sz="900" b="1" i="0" u="none" strike="noStrike" dirty="0"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900" u="none" strike="noStrike">
                          <a:effectLst/>
                        </a:rPr>
                        <a:t> </a:t>
                      </a:r>
                      <a:endParaRPr lang="es-EC" sz="900" b="1" i="0" u="none" strike="noStrike"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500" u="none" strike="noStrike">
                          <a:effectLst/>
                        </a:rPr>
                        <a:t>La precalificación genera condiciones que definen que el perfil del participante sea un consorcio, donde uno de sus integrantes o los profesionales que lo conforman tienen experiencia en la operación y mantenimiento de sistema de transporte Metro por un número determinado de años.</a:t>
                      </a:r>
                      <a:endParaRPr lang="es-EC" sz="500" b="0" i="0" u="none" strike="noStrike"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500" u="none" strike="noStrike">
                          <a:effectLst/>
                        </a:rPr>
                        <a:t> </a:t>
                      </a:r>
                      <a:endParaRPr lang="es-EC" sz="500" b="0" i="0" u="none" strike="noStrike"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>
                          <a:effectLst/>
                        </a:rPr>
                        <a:t>Ö</a:t>
                      </a:r>
                      <a:endParaRPr lang="es-EC" sz="1000" b="1" i="0" u="none" strike="noStrike">
                        <a:effectLst/>
                        <a:latin typeface="Symbol" panose="05050102010706020507" pitchFamily="18" charset="2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500" u="none" strike="noStrike" dirty="0">
                          <a:effectLst/>
                        </a:rPr>
                        <a:t> </a:t>
                      </a:r>
                      <a:endParaRPr lang="es-EC" sz="500" b="0" i="0" u="none" strike="noStrike" dirty="0"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500" u="none" strike="noStrike">
                          <a:effectLst/>
                        </a:rPr>
                        <a:t> </a:t>
                      </a:r>
                      <a:endParaRPr lang="es-EC" sz="500" b="0" i="0" u="none" strike="noStrike"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500" u="none" strike="noStrike">
                          <a:effectLst/>
                        </a:rPr>
                        <a:t> </a:t>
                      </a:r>
                      <a:endParaRPr lang="es-EC" sz="500" b="0" i="0" u="none" strike="noStrike"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rowSpan="3">
                  <a:txBody>
                    <a:bodyPr/>
                    <a:lstStyle/>
                    <a:p>
                      <a:pPr algn="l" fontAlgn="b"/>
                      <a:r>
                        <a:rPr lang="es-EC" sz="600" u="none" strike="noStrike">
                          <a:effectLst/>
                        </a:rPr>
                        <a:t>EPMMQ</a:t>
                      </a:r>
                      <a:endParaRPr lang="es-EC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500" u="none" strike="noStrike">
                          <a:effectLst/>
                        </a:rPr>
                        <a:t> </a:t>
                      </a:r>
                      <a:endParaRPr lang="es-EC" sz="500" b="0" i="0" u="none" strike="noStrike"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rowSpan="3">
                  <a:txBody>
                    <a:bodyPr/>
                    <a:lstStyle/>
                    <a:p>
                      <a:pPr algn="l" fontAlgn="b"/>
                      <a:r>
                        <a:rPr lang="es-EC" sz="500" u="none" strike="noStrike">
                          <a:effectLst/>
                        </a:rPr>
                        <a:t> </a:t>
                      </a:r>
                      <a:endParaRPr lang="es-EC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500" u="none" strike="noStrike">
                          <a:effectLst/>
                        </a:rPr>
                        <a:t> </a:t>
                      </a:r>
                      <a:endParaRPr lang="es-EC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rowSpan="3">
                  <a:txBody>
                    <a:bodyPr/>
                    <a:lstStyle/>
                    <a:p>
                      <a:pPr algn="l" fontAlgn="ctr"/>
                      <a:r>
                        <a:rPr lang="es-EC" sz="500" u="none" strike="noStrike">
                          <a:effectLst/>
                        </a:rPr>
                        <a:t>La EPMQ es la única responsable del diseño del proceso licitatotio. La elaboración de las bases de licitación, donde - entre otros- define los requisitos que deben cumplir los oferentes. </a:t>
                      </a:r>
                      <a:endParaRPr lang="es-EC" sz="500" b="0" i="0" u="none" strike="noStrike"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28273685"/>
                  </a:ext>
                </a:extLst>
              </a:tr>
              <a:tr h="599298">
                <a:tc>
                  <a:txBody>
                    <a:bodyPr/>
                    <a:lstStyle/>
                    <a:p>
                      <a:pPr algn="l" fontAlgn="ctr"/>
                      <a:r>
                        <a:rPr lang="es-EC" sz="500" u="none" strike="noStrike">
                          <a:effectLst/>
                        </a:rPr>
                        <a:t> </a:t>
                      </a:r>
                      <a:endParaRPr lang="es-EC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700" u="none" strike="noStrike">
                          <a:effectLst/>
                        </a:rPr>
                        <a:t> </a:t>
                      </a:r>
                      <a:endParaRPr lang="es-EC" sz="700" b="0" i="0" u="none" strike="noStrike">
                        <a:effectLst/>
                        <a:latin typeface="Haettenschweiler" panose="020B0706040902060204" pitchFamily="34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500" u="none" strike="noStrike">
                          <a:effectLst/>
                        </a:rPr>
                        <a:t> </a:t>
                      </a:r>
                      <a:endParaRPr lang="es-EC" sz="500" b="0" i="0" u="none" strike="noStrike"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500" u="none" strike="noStrike">
                          <a:effectLst/>
                        </a:rPr>
                        <a:t> </a:t>
                      </a:r>
                      <a:endParaRPr lang="es-EC" sz="500" b="0" i="0" u="none" strike="noStrike"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900" u="none" strike="noStrike">
                          <a:effectLst/>
                        </a:rPr>
                        <a:t> </a:t>
                      </a:r>
                      <a:endParaRPr lang="es-EC" sz="900" b="1" i="0" u="none" strike="noStrike"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500" u="none" strike="noStrike">
                          <a:effectLst/>
                        </a:rPr>
                        <a:t>La EPMQ debe contar con un equipo experto, interno o externo,  en sistema de metro y delegaciones al sector privado que apoyen y conduzcan el proceso de licitación.</a:t>
                      </a:r>
                      <a:endParaRPr lang="es-EC" sz="500" b="0" i="0" u="none" strike="noStrike"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500" u="none" strike="noStrike">
                          <a:effectLst/>
                        </a:rPr>
                        <a:t> </a:t>
                      </a:r>
                      <a:endParaRPr lang="es-EC" sz="500" b="0" i="0" u="none" strike="noStrike"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u="none" strike="noStrike">
                          <a:effectLst/>
                        </a:rPr>
                        <a:t> </a:t>
                      </a:r>
                      <a:endParaRPr lang="es-EC" sz="1000" b="0" i="0" u="none" strike="noStrike"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500" u="none" strike="noStrike" dirty="0">
                          <a:effectLst/>
                        </a:rPr>
                        <a:t> </a:t>
                      </a:r>
                      <a:endParaRPr lang="es-EC" sz="500" b="0" i="0" u="none" strike="noStrike" dirty="0"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>
                          <a:effectLst/>
                        </a:rPr>
                        <a:t>Ö</a:t>
                      </a:r>
                      <a:endParaRPr lang="es-EC" sz="1000" b="1" i="0" u="none" strike="noStrike">
                        <a:effectLst/>
                        <a:latin typeface="Symbol" panose="05050102010706020507" pitchFamily="18" charset="2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>
                          <a:effectLst/>
                        </a:rPr>
                        <a:t> </a:t>
                      </a:r>
                      <a:endParaRPr lang="es-EC" sz="1000" b="1" i="0" u="none" strike="noStrike">
                        <a:effectLst/>
                        <a:latin typeface="Symbol" panose="05050102010706020507" pitchFamily="18" charset="2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500" u="none" strike="noStrike">
                          <a:effectLst/>
                        </a:rPr>
                        <a:t> </a:t>
                      </a:r>
                      <a:endParaRPr lang="es-EC" sz="500" b="0" i="0" u="none" strike="noStrike"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500" u="none" strike="noStrike">
                          <a:effectLst/>
                        </a:rPr>
                        <a:t> </a:t>
                      </a:r>
                      <a:endParaRPr lang="es-EC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4161502"/>
                  </a:ext>
                </a:extLst>
              </a:tr>
              <a:tr h="827030">
                <a:tc>
                  <a:txBody>
                    <a:bodyPr/>
                    <a:lstStyle/>
                    <a:p>
                      <a:pPr algn="l" fontAlgn="ctr"/>
                      <a:r>
                        <a:rPr lang="es-EC" sz="500" u="none" strike="noStrike">
                          <a:effectLst/>
                        </a:rPr>
                        <a:t> </a:t>
                      </a:r>
                      <a:endParaRPr lang="es-EC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700" u="none" strike="noStrike">
                          <a:effectLst/>
                        </a:rPr>
                        <a:t> </a:t>
                      </a:r>
                      <a:endParaRPr lang="es-EC" sz="700" b="0" i="0" u="none" strike="noStrike">
                        <a:effectLst/>
                        <a:latin typeface="Haettenschweiler" panose="020B0706040902060204" pitchFamily="34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500" u="none" strike="noStrike">
                          <a:effectLst/>
                        </a:rPr>
                        <a:t> </a:t>
                      </a:r>
                      <a:endParaRPr lang="es-EC" sz="500" b="0" i="0" u="none" strike="noStrike"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500" u="none" strike="noStrike">
                          <a:effectLst/>
                        </a:rPr>
                        <a:t> </a:t>
                      </a:r>
                      <a:endParaRPr lang="es-EC" sz="500" b="0" i="0" u="none" strike="noStrike"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900" u="none" strike="noStrike">
                          <a:effectLst/>
                        </a:rPr>
                        <a:t> </a:t>
                      </a:r>
                      <a:endParaRPr lang="es-EC" sz="900" b="1" i="0" u="none" strike="noStrike"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500" u="none" strike="noStrike">
                          <a:effectLst/>
                        </a:rPr>
                        <a:t>Incorporación de barreras a la entrada, estableciendo requerimiento de boletas de garantía por participar en el proceso y presentación de estados financieros que acrediten solvencia patrimonial prolongada.</a:t>
                      </a:r>
                      <a:endParaRPr lang="es-EC" sz="500" b="0" i="0" u="none" strike="noStrike"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500" u="none" strike="noStrike">
                          <a:effectLst/>
                        </a:rPr>
                        <a:t> </a:t>
                      </a:r>
                      <a:endParaRPr lang="es-EC" sz="500" b="0" i="0" u="none" strike="noStrike"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u="none" strike="noStrike">
                          <a:effectLst/>
                        </a:rPr>
                        <a:t> </a:t>
                      </a:r>
                      <a:endParaRPr lang="es-EC" sz="1000" b="0" i="0" u="none" strike="noStrike"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 dirty="0">
                          <a:effectLst/>
                        </a:rPr>
                        <a:t>Ö</a:t>
                      </a:r>
                      <a:endParaRPr lang="es-EC" sz="1000" b="1" i="0" u="none" strike="noStrike" dirty="0">
                        <a:effectLst/>
                        <a:latin typeface="Symbol" panose="05050102010706020507" pitchFamily="18" charset="2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500" u="none" strike="noStrike" dirty="0">
                          <a:effectLst/>
                        </a:rPr>
                        <a:t> </a:t>
                      </a:r>
                      <a:endParaRPr lang="es-EC" sz="500" b="0" i="0" u="none" strike="noStrike" dirty="0"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500" u="none" strike="noStrike">
                          <a:effectLst/>
                        </a:rPr>
                        <a:t> </a:t>
                      </a:r>
                      <a:endParaRPr lang="es-EC" sz="500" b="0" i="0" u="none" strike="noStrike"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500" u="none" strike="noStrike">
                          <a:effectLst/>
                        </a:rPr>
                        <a:t> </a:t>
                      </a:r>
                      <a:endParaRPr lang="es-EC" sz="500" b="0" i="0" u="none" strike="noStrike">
                        <a:effectLst/>
                        <a:latin typeface="Microsoft Sans Serif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500" u="none" strike="noStrike" dirty="0">
                          <a:effectLst/>
                        </a:rPr>
                        <a:t> </a:t>
                      </a:r>
                      <a:endParaRPr lang="es-EC" sz="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3736387"/>
                  </a:ext>
                </a:extLst>
              </a:tr>
            </a:tbl>
          </a:graphicData>
        </a:graphic>
      </p:graphicFrame>
      <p:pic>
        <p:nvPicPr>
          <p:cNvPr id="9" name="Picture 1">
            <a:extLst>
              <a:ext uri="{FF2B5EF4-FFF2-40B4-BE49-F238E27FC236}">
                <a16:creationId xmlns:a16="http://schemas.microsoft.com/office/drawing/2014/main" id="{7C2E0F26-F6D3-48FB-8A6F-607147AD8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522640" y="4590765"/>
            <a:ext cx="47885" cy="903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2">
            <a:extLst>
              <a:ext uri="{FF2B5EF4-FFF2-40B4-BE49-F238E27FC236}">
                <a16:creationId xmlns:a16="http://schemas.microsoft.com/office/drawing/2014/main" id="{42A0AEC1-8906-482E-844D-91FA8674F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8361" y="5333715"/>
            <a:ext cx="1668536" cy="1532410"/>
          </a:xfrm>
          <a:prstGeom prst="rect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787061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9311278-1C0B-4C9A-A1AF-58F46C219729}"/>
              </a:ext>
            </a:extLst>
          </p:cNvPr>
          <p:cNvSpPr txBox="1"/>
          <p:nvPr/>
        </p:nvSpPr>
        <p:spPr>
          <a:xfrm>
            <a:off x="624111" y="658609"/>
            <a:ext cx="10711546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C"/>
            </a:defPPr>
            <a:lvl1pPr>
              <a:defRPr sz="1200" b="1">
                <a:solidFill>
                  <a:srgbClr val="C00000"/>
                </a:solidFill>
                <a:latin typeface="Gotham Medium Regular" panose="02000603030000020004" pitchFamily="2" charset="77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s-EC" sz="2000" dirty="0">
                <a:latin typeface="Gotham Medium Regular" panose="02000603030000020004"/>
              </a:rPr>
              <a:t>PROBABILIDAD DE VARIACIÓN DEL VP DE LOS  INGRESOS EN LA OPERACIÓN PLMQ, POR VARIACIÓN EN LA TASA DE CRECIMIENTO DE LA DEMANDA EN EL HORIZONTE DEL PROYECTO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AF4004FF-361F-4C68-BBF2-8100D979C97D}"/>
              </a:ext>
            </a:extLst>
          </p:cNvPr>
          <p:cNvSpPr/>
          <p:nvPr/>
        </p:nvSpPr>
        <p:spPr>
          <a:xfrm>
            <a:off x="3508230" y="6056080"/>
            <a:ext cx="40778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US" sz="2800" b="1" dirty="0">
                <a:solidFill>
                  <a:srgbClr val="C00000"/>
                </a:solidFill>
                <a:latin typeface="Gotham Medium Regular" panose="02000603030000020004" pitchFamily="2" charset="77"/>
                <a:cs typeface="Times New Roman" panose="02020603050405020304" pitchFamily="18" charset="0"/>
              </a:rPr>
              <a:t>ESTRUCTURA FINANCIERA</a:t>
            </a:r>
            <a:endParaRPr lang="es-EC" sz="2800" b="1" dirty="0">
              <a:solidFill>
                <a:srgbClr val="C00000"/>
              </a:solidFill>
              <a:latin typeface="Gotham Medium Regular" panose="02000603030000020004" pitchFamily="2" charset="77"/>
              <a:cs typeface="Times New Roman" panose="02020603050405020304" pitchFamily="18" charset="0"/>
            </a:endParaRPr>
          </a:p>
          <a:p>
            <a:endParaRPr lang="es-EC" sz="1200" b="1" dirty="0">
              <a:solidFill>
                <a:srgbClr val="C00000"/>
              </a:solidFill>
              <a:latin typeface="Gotham Medium Regular" panose="02000603030000020004" pitchFamily="2" charset="77"/>
              <a:cs typeface="Times New Roman" panose="02020603050405020304" pitchFamily="18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94ED363F-4582-4823-968A-B2B0763EACD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045029" y="1378856"/>
            <a:ext cx="10203551" cy="3620995"/>
          </a:xfrm>
          <a:prstGeom prst="rect">
            <a:avLst/>
          </a:prstGeom>
        </p:spPr>
      </p:pic>
      <p:graphicFrame>
        <p:nvGraphicFramePr>
          <p:cNvPr id="13" name="Tabla 12">
            <a:extLst>
              <a:ext uri="{FF2B5EF4-FFF2-40B4-BE49-F238E27FC236}">
                <a16:creationId xmlns:a16="http://schemas.microsoft.com/office/drawing/2014/main" id="{1F007FE7-A173-465B-9662-1460FEB562E7}"/>
              </a:ext>
            </a:extLst>
          </p:cNvPr>
          <p:cNvGraphicFramePr>
            <a:graphicFrameLocks noGrp="1"/>
          </p:cNvGraphicFramePr>
          <p:nvPr/>
        </p:nvGraphicFramePr>
        <p:xfrm>
          <a:off x="1045029" y="4999851"/>
          <a:ext cx="5825438" cy="1061887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759265">
                  <a:extLst>
                    <a:ext uri="{9D8B030D-6E8A-4147-A177-3AD203B41FA5}">
                      <a16:colId xmlns:a16="http://schemas.microsoft.com/office/drawing/2014/main" val="1610853452"/>
                    </a:ext>
                  </a:extLst>
                </a:gridCol>
                <a:gridCol w="1929517">
                  <a:extLst>
                    <a:ext uri="{9D8B030D-6E8A-4147-A177-3AD203B41FA5}">
                      <a16:colId xmlns:a16="http://schemas.microsoft.com/office/drawing/2014/main" val="3310193463"/>
                    </a:ext>
                  </a:extLst>
                </a:gridCol>
                <a:gridCol w="2136656">
                  <a:extLst>
                    <a:ext uri="{9D8B030D-6E8A-4147-A177-3AD203B41FA5}">
                      <a16:colId xmlns:a16="http://schemas.microsoft.com/office/drawing/2014/main" val="1419517398"/>
                    </a:ext>
                  </a:extLst>
                </a:gridCol>
              </a:tblGrid>
              <a:tr h="3665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>
                          <a:solidFill>
                            <a:schemeClr val="bg1"/>
                          </a:solidFill>
                          <a:effectLst/>
                        </a:rPr>
                        <a:t>P%</a:t>
                      </a:r>
                      <a:endParaRPr lang="es-EC" sz="14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>
                          <a:solidFill>
                            <a:schemeClr val="bg1"/>
                          </a:solidFill>
                          <a:effectLst/>
                        </a:rPr>
                        <a:t>Percentil 50%</a:t>
                      </a:r>
                      <a:endParaRPr lang="es-EC" sz="14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>
                          <a:solidFill>
                            <a:schemeClr val="bg1"/>
                          </a:solidFill>
                          <a:effectLst/>
                        </a:rPr>
                        <a:t>Percentil 95%</a:t>
                      </a:r>
                      <a:endParaRPr lang="es-EC" sz="14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5945346"/>
                  </a:ext>
                </a:extLst>
              </a:tr>
              <a:tr h="3318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>
                          <a:solidFill>
                            <a:schemeClr val="bg1"/>
                          </a:solidFill>
                          <a:effectLst/>
                        </a:rPr>
                        <a:t>60,8%</a:t>
                      </a:r>
                      <a:endParaRPr lang="es-EC" sz="14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>
                          <a:effectLst/>
                        </a:rPr>
                        <a:t> - $ 16.325.935 </a:t>
                      </a:r>
                      <a:endParaRPr lang="es-EC" sz="14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>
                          <a:effectLst/>
                        </a:rPr>
                        <a:t>- $ 97.014.605 </a:t>
                      </a:r>
                      <a:endParaRPr lang="es-EC" sz="14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48259621"/>
                  </a:ext>
                </a:extLst>
              </a:tr>
              <a:tr h="3634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>
                          <a:solidFill>
                            <a:schemeClr val="bg1"/>
                          </a:solidFill>
                          <a:effectLst/>
                        </a:rPr>
                        <a:t>Riesgo</a:t>
                      </a:r>
                      <a:endParaRPr lang="es-EC" sz="14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>
                          <a:effectLst/>
                        </a:rPr>
                        <a:t> - $ 9.926.168 </a:t>
                      </a:r>
                      <a:endParaRPr lang="es-EC" sz="14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>
                          <a:effectLst/>
                        </a:rPr>
                        <a:t> - $ 58.984.880 </a:t>
                      </a:r>
                      <a:endParaRPr lang="es-EC" sz="14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405318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082651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9311278-1C0B-4C9A-A1AF-58F46C219729}"/>
              </a:ext>
            </a:extLst>
          </p:cNvPr>
          <p:cNvSpPr txBox="1"/>
          <p:nvPr/>
        </p:nvSpPr>
        <p:spPr>
          <a:xfrm>
            <a:off x="624111" y="731179"/>
            <a:ext cx="10711546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C"/>
            </a:defPPr>
            <a:lvl1pPr>
              <a:defRPr sz="1200" b="1">
                <a:solidFill>
                  <a:srgbClr val="C00000"/>
                </a:solidFill>
                <a:latin typeface="Gotham Medium Regular" panose="02000603030000020004" pitchFamily="2" charset="77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s-EC" sz="2000" dirty="0">
                <a:latin typeface="Gotham Medium Regular" panose="02000603030000020004"/>
              </a:rPr>
              <a:t>PROBABILIDAD DE VARIACIÓN DE LOS COSTOS DE MANTENIMIENTO DE LA PLMQ, DEBIDO AUMENTO DE PRECIOS EN EL HORIZONTE DEL PROYECTO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AF4004FF-361F-4C68-BBF2-8100D979C97D}"/>
              </a:ext>
            </a:extLst>
          </p:cNvPr>
          <p:cNvSpPr/>
          <p:nvPr/>
        </p:nvSpPr>
        <p:spPr>
          <a:xfrm>
            <a:off x="7219946" y="5412959"/>
            <a:ext cx="40778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US" sz="2800" b="1" dirty="0">
                <a:solidFill>
                  <a:srgbClr val="C00000"/>
                </a:solidFill>
                <a:latin typeface="Gotham Medium Regular" panose="02000603030000020004" pitchFamily="2" charset="77"/>
                <a:cs typeface="Times New Roman" panose="02020603050405020304" pitchFamily="18" charset="0"/>
              </a:rPr>
              <a:t>ESTRUCTURA FINANCIERA</a:t>
            </a:r>
            <a:endParaRPr lang="es-EC" sz="2800" b="1" dirty="0">
              <a:solidFill>
                <a:srgbClr val="C00000"/>
              </a:solidFill>
              <a:latin typeface="Gotham Medium Regular" panose="02000603030000020004" pitchFamily="2" charset="77"/>
              <a:cs typeface="Times New Roman" panose="02020603050405020304" pitchFamily="18" charset="0"/>
            </a:endParaRPr>
          </a:p>
          <a:p>
            <a:endParaRPr lang="es-EC" sz="1200" b="1" dirty="0">
              <a:solidFill>
                <a:srgbClr val="C00000"/>
              </a:solidFill>
              <a:latin typeface="Gotham Medium Regular" panose="02000603030000020004" pitchFamily="2" charset="77"/>
              <a:cs typeface="Times New Roman" panose="02020603050405020304" pitchFamily="18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01844F5-3B82-44FD-9FE1-BB00FA02E7B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821636" y="1395523"/>
            <a:ext cx="10440821" cy="3873478"/>
          </a:xfrm>
          <a:prstGeom prst="rect">
            <a:avLst/>
          </a:prstGeom>
        </p:spPr>
      </p:pic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CFFE1066-8761-4746-85DB-974ABCEA399A}"/>
              </a:ext>
            </a:extLst>
          </p:cNvPr>
          <p:cNvGraphicFramePr>
            <a:graphicFrameLocks noGrp="1"/>
          </p:cNvGraphicFramePr>
          <p:nvPr/>
        </p:nvGraphicFramePr>
        <p:xfrm>
          <a:off x="821636" y="5356085"/>
          <a:ext cx="6241775" cy="143010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884998">
                  <a:extLst>
                    <a:ext uri="{9D8B030D-6E8A-4147-A177-3AD203B41FA5}">
                      <a16:colId xmlns:a16="http://schemas.microsoft.com/office/drawing/2014/main" val="2436090605"/>
                    </a:ext>
                  </a:extLst>
                </a:gridCol>
                <a:gridCol w="2067417">
                  <a:extLst>
                    <a:ext uri="{9D8B030D-6E8A-4147-A177-3AD203B41FA5}">
                      <a16:colId xmlns:a16="http://schemas.microsoft.com/office/drawing/2014/main" val="2904753193"/>
                    </a:ext>
                  </a:extLst>
                </a:gridCol>
                <a:gridCol w="2289360">
                  <a:extLst>
                    <a:ext uri="{9D8B030D-6E8A-4147-A177-3AD203B41FA5}">
                      <a16:colId xmlns:a16="http://schemas.microsoft.com/office/drawing/2014/main" val="903493126"/>
                    </a:ext>
                  </a:extLst>
                </a:gridCol>
              </a:tblGrid>
              <a:tr h="4767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>
                          <a:solidFill>
                            <a:schemeClr val="bg1"/>
                          </a:solidFill>
                          <a:effectLst/>
                        </a:rPr>
                        <a:t>P%</a:t>
                      </a:r>
                      <a:endParaRPr lang="es-EC" sz="14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>
                          <a:solidFill>
                            <a:schemeClr val="bg1"/>
                          </a:solidFill>
                          <a:effectLst/>
                        </a:rPr>
                        <a:t>Percentil 50%</a:t>
                      </a:r>
                      <a:endParaRPr lang="es-EC" sz="14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>
                          <a:solidFill>
                            <a:schemeClr val="bg1"/>
                          </a:solidFill>
                          <a:effectLst/>
                        </a:rPr>
                        <a:t>Percentil 95%</a:t>
                      </a:r>
                      <a:endParaRPr lang="es-EC" sz="14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6871208"/>
                  </a:ext>
                </a:extLst>
              </a:tr>
              <a:tr h="4767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>
                          <a:solidFill>
                            <a:schemeClr val="bg1"/>
                          </a:solidFill>
                          <a:effectLst/>
                        </a:rPr>
                        <a:t>87%</a:t>
                      </a:r>
                      <a:endParaRPr lang="es-EC" sz="14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>
                          <a:effectLst/>
                        </a:rPr>
                        <a:t> $11.224.000 </a:t>
                      </a:r>
                      <a:endParaRPr lang="es-EC" sz="14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>
                          <a:effectLst/>
                        </a:rPr>
                        <a:t> $15.593.000 </a:t>
                      </a:r>
                      <a:endParaRPr lang="es-EC" sz="14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69920568"/>
                  </a:ext>
                </a:extLst>
              </a:tr>
              <a:tr h="4767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>
                          <a:solidFill>
                            <a:schemeClr val="bg1"/>
                          </a:solidFill>
                          <a:effectLst/>
                        </a:rPr>
                        <a:t>Riesgo</a:t>
                      </a:r>
                      <a:endParaRPr lang="es-EC" sz="14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>
                          <a:effectLst/>
                        </a:rPr>
                        <a:t> $9.764.880 </a:t>
                      </a:r>
                      <a:endParaRPr lang="es-EC" sz="14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>
                          <a:effectLst/>
                        </a:rPr>
                        <a:t> $13.565.910 </a:t>
                      </a:r>
                      <a:endParaRPr lang="es-EC" sz="14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543750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276484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9311278-1C0B-4C9A-A1AF-58F46C219729}"/>
              </a:ext>
            </a:extLst>
          </p:cNvPr>
          <p:cNvSpPr txBox="1"/>
          <p:nvPr/>
        </p:nvSpPr>
        <p:spPr>
          <a:xfrm>
            <a:off x="732656" y="755680"/>
            <a:ext cx="10501400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C"/>
            </a:defPPr>
            <a:lvl1pPr>
              <a:defRPr sz="1200" b="1">
                <a:solidFill>
                  <a:srgbClr val="C00000"/>
                </a:solidFill>
                <a:latin typeface="Gotham Medium Regular" panose="02000603030000020004" pitchFamily="2" charset="77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s-US" sz="2800" dirty="0"/>
              <a:t>ESTRUCTURA DEL MODELO FINANCIERO DE OPERACIÓN PLMQ</a:t>
            </a:r>
            <a:endParaRPr lang="es-EC" sz="2800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AF4004FF-361F-4C68-BBF2-8100D979C97D}"/>
              </a:ext>
            </a:extLst>
          </p:cNvPr>
          <p:cNvSpPr/>
          <p:nvPr/>
        </p:nvSpPr>
        <p:spPr>
          <a:xfrm>
            <a:off x="3508230" y="5954482"/>
            <a:ext cx="40778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US" sz="2800" b="1">
                <a:solidFill>
                  <a:srgbClr val="C00000"/>
                </a:solidFill>
                <a:latin typeface="Gotham Medium Regular" panose="02000603030000020004" pitchFamily="2" charset="77"/>
                <a:cs typeface="Times New Roman" panose="02020603050405020304" pitchFamily="18" charset="0"/>
              </a:rPr>
              <a:t>ESTRUCTURA FINANCIERA</a:t>
            </a:r>
            <a:endParaRPr lang="es-EC" sz="2800" b="1">
              <a:solidFill>
                <a:srgbClr val="C00000"/>
              </a:solidFill>
              <a:latin typeface="Gotham Medium Regular" panose="02000603030000020004" pitchFamily="2" charset="77"/>
              <a:cs typeface="Times New Roman" panose="02020603050405020304" pitchFamily="18" charset="0"/>
            </a:endParaRPr>
          </a:p>
          <a:p>
            <a:endParaRPr lang="es-EC" sz="1200" b="1" dirty="0">
              <a:solidFill>
                <a:srgbClr val="C00000"/>
              </a:solidFill>
              <a:latin typeface="Gotham Medium Regular" panose="02000603030000020004" pitchFamily="2" charset="77"/>
              <a:cs typeface="Times New Roman" panose="02020603050405020304" pitchFamily="18" charset="0"/>
            </a:endParaRPr>
          </a:p>
        </p:txBody>
      </p:sp>
      <p:pic>
        <p:nvPicPr>
          <p:cNvPr id="11" name="Picture 1">
            <a:extLst>
              <a:ext uri="{FF2B5EF4-FFF2-40B4-BE49-F238E27FC236}">
                <a16:creationId xmlns:a16="http://schemas.microsoft.com/office/drawing/2014/main" id="{F54ECCFA-0186-4AE9-BF0C-3A32A951901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56" y="1291771"/>
            <a:ext cx="10501400" cy="4625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5130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9311278-1C0B-4C9A-A1AF-58F46C219729}"/>
              </a:ext>
            </a:extLst>
          </p:cNvPr>
          <p:cNvSpPr txBox="1"/>
          <p:nvPr/>
        </p:nvSpPr>
        <p:spPr>
          <a:xfrm>
            <a:off x="638625" y="833308"/>
            <a:ext cx="10711546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C"/>
            </a:defPPr>
            <a:lvl1pPr>
              <a:defRPr sz="1200" b="1">
                <a:solidFill>
                  <a:srgbClr val="C00000"/>
                </a:solidFill>
                <a:latin typeface="Gotham Medium Regular" panose="02000603030000020004" pitchFamily="2" charset="77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s-ES" sz="2800" dirty="0"/>
              <a:t>COSTO PROMEDIO PONDERADO CAPITAL (WACC)</a:t>
            </a:r>
            <a:endParaRPr lang="es-EC" sz="2800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AF4004FF-361F-4C68-BBF2-8100D979C97D}"/>
              </a:ext>
            </a:extLst>
          </p:cNvPr>
          <p:cNvSpPr/>
          <p:nvPr/>
        </p:nvSpPr>
        <p:spPr>
          <a:xfrm>
            <a:off x="3508230" y="5954482"/>
            <a:ext cx="40778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US" sz="2800" b="1" dirty="0">
                <a:solidFill>
                  <a:srgbClr val="C00000"/>
                </a:solidFill>
                <a:latin typeface="Gotham Medium Regular" panose="02000603030000020004" pitchFamily="2" charset="77"/>
                <a:cs typeface="Times New Roman" panose="02020603050405020304" pitchFamily="18" charset="0"/>
              </a:rPr>
              <a:t>ESTRUCTURA FINANCIERA</a:t>
            </a:r>
            <a:endParaRPr lang="es-EC" sz="2800" b="1" dirty="0">
              <a:solidFill>
                <a:srgbClr val="C00000"/>
              </a:solidFill>
              <a:latin typeface="Gotham Medium Regular" panose="02000603030000020004" pitchFamily="2" charset="77"/>
              <a:cs typeface="Times New Roman" panose="02020603050405020304" pitchFamily="18" charset="0"/>
            </a:endParaRPr>
          </a:p>
          <a:p>
            <a:endParaRPr lang="es-EC" sz="1200" b="1" dirty="0">
              <a:solidFill>
                <a:srgbClr val="C00000"/>
              </a:solidFill>
              <a:latin typeface="Gotham Medium Regular" panose="02000603030000020004" pitchFamily="2" charset="77"/>
              <a:cs typeface="Times New Roman" panose="02020603050405020304" pitchFamily="18" charset="0"/>
            </a:endParaRP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4BDA4A2E-2F95-418E-B469-78AC0887A9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6845332"/>
              </p:ext>
            </p:extLst>
          </p:nvPr>
        </p:nvGraphicFramePr>
        <p:xfrm>
          <a:off x="1457739" y="1489290"/>
          <a:ext cx="8693426" cy="433346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4511778">
                  <a:extLst>
                    <a:ext uri="{9D8B030D-6E8A-4147-A177-3AD203B41FA5}">
                      <a16:colId xmlns:a16="http://schemas.microsoft.com/office/drawing/2014/main" val="1885003937"/>
                    </a:ext>
                  </a:extLst>
                </a:gridCol>
                <a:gridCol w="4181648">
                  <a:extLst>
                    <a:ext uri="{9D8B030D-6E8A-4147-A177-3AD203B41FA5}">
                      <a16:colId xmlns:a16="http://schemas.microsoft.com/office/drawing/2014/main" val="2466970937"/>
                    </a:ext>
                  </a:extLst>
                </a:gridCol>
              </a:tblGrid>
              <a:tr h="106390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Componente</a:t>
                      </a:r>
                      <a:endParaRPr lang="es-EC" sz="2000" b="1" i="0" u="none" strike="noStrike" dirty="0">
                        <a:solidFill>
                          <a:schemeClr val="bg1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Valores</a:t>
                      </a:r>
                      <a:endParaRPr lang="es-EC" sz="2000" b="1" i="0" u="none" strike="noStrike" dirty="0">
                        <a:solidFill>
                          <a:schemeClr val="bg1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3058586"/>
                  </a:ext>
                </a:extLst>
              </a:tr>
              <a:tr h="54492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2000" u="none" strike="noStrike" dirty="0">
                          <a:effectLst/>
                        </a:rPr>
                        <a:t>K</a:t>
                      </a:r>
                      <a:r>
                        <a:rPr lang="es-CL" sz="2000" u="none" strike="noStrike" baseline="-25000" dirty="0">
                          <a:effectLst/>
                        </a:rPr>
                        <a:t>E nominal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2000" u="none" strike="noStrike">
                          <a:effectLst/>
                        </a:rPr>
                        <a:t>16,84%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04017009"/>
                  </a:ext>
                </a:extLst>
              </a:tr>
              <a:tr h="54492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2000" u="none" strike="noStrike">
                          <a:effectLst/>
                        </a:rPr>
                        <a:t>K/I promedio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2000" u="none" strike="noStrike">
                          <a:effectLst/>
                        </a:rPr>
                        <a:t>73,49%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92854815"/>
                  </a:ext>
                </a:extLst>
              </a:tr>
              <a:tr h="54492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2000" u="none" strike="noStrike">
                          <a:effectLst/>
                        </a:rPr>
                        <a:t>t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2000" u="none" strike="noStrike">
                          <a:effectLst/>
                        </a:rPr>
                        <a:t>36,25%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06900826"/>
                  </a:ext>
                </a:extLst>
              </a:tr>
              <a:tr h="54492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2000" u="none" strike="noStrike">
                          <a:effectLst/>
                        </a:rPr>
                        <a:t>K</a:t>
                      </a:r>
                      <a:r>
                        <a:rPr lang="es-CL" sz="2000" u="none" strike="noStrike" baseline="-25000">
                          <a:effectLst/>
                        </a:rPr>
                        <a:t>D nominal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2000" u="none" strike="noStrike" dirty="0">
                          <a:effectLst/>
                        </a:rPr>
                        <a:t>9,46%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85819084"/>
                  </a:ext>
                </a:extLst>
              </a:tr>
              <a:tr h="54492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2000" u="none" strike="noStrike">
                          <a:effectLst/>
                        </a:rPr>
                        <a:t>D/I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2000" u="none" strike="noStrike" dirty="0">
                          <a:effectLst/>
                        </a:rPr>
                        <a:t>26,51%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21747672"/>
                  </a:ext>
                </a:extLst>
              </a:tr>
              <a:tr h="54492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2000" b="1" u="none" strike="noStrike" dirty="0">
                          <a:effectLst/>
                        </a:rPr>
                        <a:t>WACC </a:t>
                      </a:r>
                      <a:r>
                        <a:rPr lang="es-CL" sz="2000" b="1" u="none" strike="noStrike" baseline="-25000" dirty="0">
                          <a:effectLst/>
                        </a:rPr>
                        <a:t>nominal 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13,98%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43576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572348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9311278-1C0B-4C9A-A1AF-58F46C219729}"/>
              </a:ext>
            </a:extLst>
          </p:cNvPr>
          <p:cNvSpPr txBox="1"/>
          <p:nvPr/>
        </p:nvSpPr>
        <p:spPr>
          <a:xfrm>
            <a:off x="638625" y="601079"/>
            <a:ext cx="10711546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C"/>
            </a:defPPr>
            <a:lvl1pPr>
              <a:defRPr sz="1200" b="1">
                <a:solidFill>
                  <a:srgbClr val="C00000"/>
                </a:solidFill>
                <a:latin typeface="Gotham Medium Regular" panose="02000603030000020004" pitchFamily="2" charset="77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s-ES" sz="2800" dirty="0"/>
              <a:t>CORRIDA FINANCIERA PRELIMINAR (US MILLONES)</a:t>
            </a:r>
            <a:endParaRPr lang="es-EC" sz="2800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AF4004FF-361F-4C68-BBF2-8100D979C97D}"/>
              </a:ext>
            </a:extLst>
          </p:cNvPr>
          <p:cNvSpPr/>
          <p:nvPr/>
        </p:nvSpPr>
        <p:spPr>
          <a:xfrm>
            <a:off x="3508230" y="5954482"/>
            <a:ext cx="40778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US" sz="2800" b="1" dirty="0">
                <a:solidFill>
                  <a:srgbClr val="C00000"/>
                </a:solidFill>
                <a:latin typeface="Gotham Medium Regular" panose="02000603030000020004" pitchFamily="2" charset="77"/>
                <a:cs typeface="Times New Roman" panose="02020603050405020304" pitchFamily="18" charset="0"/>
              </a:rPr>
              <a:t>ESTRUCTURA FINANCIERA</a:t>
            </a:r>
            <a:endParaRPr lang="es-EC" sz="2800" b="1" dirty="0">
              <a:solidFill>
                <a:srgbClr val="C00000"/>
              </a:solidFill>
              <a:latin typeface="Gotham Medium Regular" panose="02000603030000020004" pitchFamily="2" charset="77"/>
              <a:cs typeface="Times New Roman" panose="02020603050405020304" pitchFamily="18" charset="0"/>
            </a:endParaRPr>
          </a:p>
          <a:p>
            <a:endParaRPr lang="es-EC" sz="1200" b="1" dirty="0">
              <a:solidFill>
                <a:srgbClr val="C00000"/>
              </a:solidFill>
              <a:latin typeface="Gotham Medium Regular" panose="02000603030000020004" pitchFamily="2" charset="77"/>
              <a:cs typeface="Times New Roman" panose="02020603050405020304" pitchFamily="18" charset="0"/>
            </a:endParaRP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1F1F9D02-F1C8-4555-AC2B-BB554A023C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4614490"/>
              </p:ext>
            </p:extLst>
          </p:nvPr>
        </p:nvGraphicFramePr>
        <p:xfrm>
          <a:off x="733287" y="1135699"/>
          <a:ext cx="10544309" cy="488415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015542">
                  <a:extLst>
                    <a:ext uri="{9D8B030D-6E8A-4147-A177-3AD203B41FA5}">
                      <a16:colId xmlns:a16="http://schemas.microsoft.com/office/drawing/2014/main" val="1219652462"/>
                    </a:ext>
                  </a:extLst>
                </a:gridCol>
                <a:gridCol w="1055221">
                  <a:extLst>
                    <a:ext uri="{9D8B030D-6E8A-4147-A177-3AD203B41FA5}">
                      <a16:colId xmlns:a16="http://schemas.microsoft.com/office/drawing/2014/main" val="2370337326"/>
                    </a:ext>
                  </a:extLst>
                </a:gridCol>
                <a:gridCol w="830394">
                  <a:extLst>
                    <a:ext uri="{9D8B030D-6E8A-4147-A177-3AD203B41FA5}">
                      <a16:colId xmlns:a16="http://schemas.microsoft.com/office/drawing/2014/main" val="3837475910"/>
                    </a:ext>
                  </a:extLst>
                </a:gridCol>
                <a:gridCol w="830394">
                  <a:extLst>
                    <a:ext uri="{9D8B030D-6E8A-4147-A177-3AD203B41FA5}">
                      <a16:colId xmlns:a16="http://schemas.microsoft.com/office/drawing/2014/main" val="275552703"/>
                    </a:ext>
                  </a:extLst>
                </a:gridCol>
                <a:gridCol w="830394">
                  <a:extLst>
                    <a:ext uri="{9D8B030D-6E8A-4147-A177-3AD203B41FA5}">
                      <a16:colId xmlns:a16="http://schemas.microsoft.com/office/drawing/2014/main" val="3918973258"/>
                    </a:ext>
                  </a:extLst>
                </a:gridCol>
                <a:gridCol w="830394">
                  <a:extLst>
                    <a:ext uri="{9D8B030D-6E8A-4147-A177-3AD203B41FA5}">
                      <a16:colId xmlns:a16="http://schemas.microsoft.com/office/drawing/2014/main" val="3384995021"/>
                    </a:ext>
                  </a:extLst>
                </a:gridCol>
                <a:gridCol w="830394">
                  <a:extLst>
                    <a:ext uri="{9D8B030D-6E8A-4147-A177-3AD203B41FA5}">
                      <a16:colId xmlns:a16="http://schemas.microsoft.com/office/drawing/2014/main" val="1835959241"/>
                    </a:ext>
                  </a:extLst>
                </a:gridCol>
                <a:gridCol w="830394">
                  <a:extLst>
                    <a:ext uri="{9D8B030D-6E8A-4147-A177-3AD203B41FA5}">
                      <a16:colId xmlns:a16="http://schemas.microsoft.com/office/drawing/2014/main" val="1737294535"/>
                    </a:ext>
                  </a:extLst>
                </a:gridCol>
                <a:gridCol w="830394">
                  <a:extLst>
                    <a:ext uri="{9D8B030D-6E8A-4147-A177-3AD203B41FA5}">
                      <a16:colId xmlns:a16="http://schemas.microsoft.com/office/drawing/2014/main" val="2720665707"/>
                    </a:ext>
                  </a:extLst>
                </a:gridCol>
                <a:gridCol w="830394">
                  <a:extLst>
                    <a:ext uri="{9D8B030D-6E8A-4147-A177-3AD203B41FA5}">
                      <a16:colId xmlns:a16="http://schemas.microsoft.com/office/drawing/2014/main" val="2632178728"/>
                    </a:ext>
                  </a:extLst>
                </a:gridCol>
                <a:gridCol w="830394">
                  <a:extLst>
                    <a:ext uri="{9D8B030D-6E8A-4147-A177-3AD203B41FA5}">
                      <a16:colId xmlns:a16="http://schemas.microsoft.com/office/drawing/2014/main" val="249288515"/>
                    </a:ext>
                  </a:extLst>
                </a:gridCol>
              </a:tblGrid>
              <a:tr h="2637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400">
                          <a:solidFill>
                            <a:schemeClr val="bg1"/>
                          </a:solidFill>
                          <a:effectLst/>
                        </a:rPr>
                        <a:t>2021</a:t>
                      </a:r>
                      <a:endParaRPr lang="es-EC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400">
                          <a:solidFill>
                            <a:schemeClr val="bg1"/>
                          </a:solidFill>
                          <a:effectLst/>
                        </a:rPr>
                        <a:t>2022</a:t>
                      </a:r>
                      <a:endParaRPr lang="es-EC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400">
                          <a:solidFill>
                            <a:schemeClr val="bg1"/>
                          </a:solidFill>
                          <a:effectLst/>
                        </a:rPr>
                        <a:t>2023</a:t>
                      </a:r>
                      <a:endParaRPr lang="es-EC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400">
                          <a:solidFill>
                            <a:schemeClr val="bg1"/>
                          </a:solidFill>
                          <a:effectLst/>
                        </a:rPr>
                        <a:t>2024</a:t>
                      </a:r>
                      <a:endParaRPr lang="es-EC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400">
                          <a:solidFill>
                            <a:schemeClr val="bg1"/>
                          </a:solidFill>
                          <a:effectLst/>
                        </a:rPr>
                        <a:t>2025</a:t>
                      </a:r>
                      <a:endParaRPr lang="es-EC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400">
                          <a:solidFill>
                            <a:schemeClr val="bg1"/>
                          </a:solidFill>
                          <a:effectLst/>
                        </a:rPr>
                        <a:t>2026</a:t>
                      </a:r>
                      <a:endParaRPr lang="es-EC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400">
                          <a:solidFill>
                            <a:schemeClr val="bg1"/>
                          </a:solidFill>
                          <a:effectLst/>
                        </a:rPr>
                        <a:t>2027</a:t>
                      </a:r>
                      <a:endParaRPr lang="es-EC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400">
                          <a:solidFill>
                            <a:schemeClr val="bg1"/>
                          </a:solidFill>
                          <a:effectLst/>
                        </a:rPr>
                        <a:t>2028</a:t>
                      </a:r>
                      <a:endParaRPr lang="es-EC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400" dirty="0">
                          <a:solidFill>
                            <a:schemeClr val="bg1"/>
                          </a:solidFill>
                          <a:effectLst/>
                        </a:rPr>
                        <a:t>2029</a:t>
                      </a:r>
                      <a:endParaRPr lang="es-EC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9195667"/>
                  </a:ext>
                </a:extLst>
              </a:tr>
              <a:tr h="26378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400" b="1">
                          <a:effectLst/>
                        </a:rPr>
                        <a:t>Total Costos</a:t>
                      </a:r>
                      <a:endParaRPr lang="es-EC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400" b="1">
                          <a:effectLst/>
                        </a:rPr>
                        <a:t>$mm</a:t>
                      </a:r>
                      <a:endParaRPr lang="es-EC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 b="1" dirty="0">
                          <a:effectLst/>
                        </a:rPr>
                        <a:t>-19,2</a:t>
                      </a:r>
                      <a:endParaRPr lang="es-EC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 b="1">
                          <a:effectLst/>
                        </a:rPr>
                        <a:t>-41,5</a:t>
                      </a:r>
                      <a:endParaRPr lang="es-EC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 b="1">
                          <a:effectLst/>
                        </a:rPr>
                        <a:t>-41,9</a:t>
                      </a:r>
                      <a:endParaRPr lang="es-EC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 b="1">
                          <a:effectLst/>
                        </a:rPr>
                        <a:t>-43,2</a:t>
                      </a:r>
                      <a:endParaRPr lang="es-EC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 b="1">
                          <a:effectLst/>
                        </a:rPr>
                        <a:t>-43,8</a:t>
                      </a:r>
                      <a:endParaRPr lang="es-EC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 b="1">
                          <a:effectLst/>
                        </a:rPr>
                        <a:t>-44,4</a:t>
                      </a:r>
                      <a:endParaRPr lang="es-EC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 b="1">
                          <a:effectLst/>
                        </a:rPr>
                        <a:t>-44,9</a:t>
                      </a:r>
                      <a:endParaRPr lang="es-EC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 b="1">
                          <a:effectLst/>
                        </a:rPr>
                        <a:t>-46,1</a:t>
                      </a:r>
                      <a:endParaRPr lang="es-EC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 b="1" dirty="0">
                          <a:effectLst/>
                        </a:rPr>
                        <a:t>-46,5</a:t>
                      </a:r>
                      <a:endParaRPr lang="es-EC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849876149"/>
                  </a:ext>
                </a:extLst>
              </a:tr>
              <a:tr h="263781">
                <a:tc>
                  <a:txBody>
                    <a:bodyPr/>
                    <a:lstStyle/>
                    <a:p>
                      <a:pPr indent="101600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400" dirty="0">
                          <a:effectLst/>
                        </a:rPr>
                        <a:t>Fijos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400">
                          <a:effectLst/>
                        </a:rPr>
                        <a:t>$mm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</a:rPr>
                        <a:t>-14,2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-26,9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-27,2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</a:rPr>
                        <a:t>-27,6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-27,9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</a:rPr>
                        <a:t>-28,3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</a:rPr>
                        <a:t>-28,6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</a:rPr>
                        <a:t>-29,0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</a:rPr>
                        <a:t>-29,3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593139458"/>
                  </a:ext>
                </a:extLst>
              </a:tr>
              <a:tr h="263781">
                <a:tc>
                  <a:txBody>
                    <a:bodyPr/>
                    <a:lstStyle/>
                    <a:p>
                      <a:pPr indent="101600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400">
                          <a:effectLst/>
                        </a:rPr>
                        <a:t>Variables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400">
                          <a:effectLst/>
                        </a:rPr>
                        <a:t>$mm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400">
                          <a:effectLst/>
                        </a:rPr>
                        <a:t>-5,0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400">
                          <a:effectLst/>
                        </a:rPr>
                        <a:t>-14,6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400" dirty="0">
                          <a:effectLst/>
                        </a:rPr>
                        <a:t>-14,7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400">
                          <a:effectLst/>
                        </a:rPr>
                        <a:t>-15,6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400" dirty="0">
                          <a:effectLst/>
                        </a:rPr>
                        <a:t>-15,9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400" dirty="0">
                          <a:effectLst/>
                        </a:rPr>
                        <a:t>-16,1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400" dirty="0">
                          <a:effectLst/>
                        </a:rPr>
                        <a:t>-16,2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400">
                          <a:effectLst/>
                        </a:rPr>
                        <a:t>-17,1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400" dirty="0">
                          <a:effectLst/>
                        </a:rPr>
                        <a:t>-17,2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298477063"/>
                  </a:ext>
                </a:extLst>
              </a:tr>
              <a:tr h="2637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s-EC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s-EC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s-EC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s-EC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s-EC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s-EC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s-EC" sz="1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s-EC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s-EC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913488798"/>
                  </a:ext>
                </a:extLst>
              </a:tr>
              <a:tr h="26378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400" b="1">
                          <a:effectLst/>
                        </a:rPr>
                        <a:t>Total Ingresos Operador</a:t>
                      </a:r>
                      <a:endParaRPr lang="es-EC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400" b="1">
                          <a:effectLst/>
                        </a:rPr>
                        <a:t>$mm</a:t>
                      </a:r>
                      <a:endParaRPr lang="es-EC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400" b="1">
                          <a:effectLst/>
                        </a:rPr>
                        <a:t>19,2</a:t>
                      </a:r>
                      <a:endParaRPr lang="es-EC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400" b="1">
                          <a:effectLst/>
                        </a:rPr>
                        <a:t>44,1</a:t>
                      </a:r>
                      <a:endParaRPr lang="es-EC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400" b="1">
                          <a:effectLst/>
                        </a:rPr>
                        <a:t>44,1</a:t>
                      </a:r>
                      <a:endParaRPr lang="es-EC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400" b="1">
                          <a:effectLst/>
                        </a:rPr>
                        <a:t>48,3</a:t>
                      </a:r>
                      <a:endParaRPr lang="es-EC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400" b="1">
                          <a:effectLst/>
                        </a:rPr>
                        <a:t>48,9</a:t>
                      </a:r>
                      <a:endParaRPr lang="es-EC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400" b="1">
                          <a:effectLst/>
                        </a:rPr>
                        <a:t>49,7</a:t>
                      </a:r>
                      <a:endParaRPr lang="es-EC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400" b="1" dirty="0">
                          <a:effectLst/>
                        </a:rPr>
                        <a:t>49,8</a:t>
                      </a:r>
                      <a:endParaRPr lang="es-EC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400" b="1">
                          <a:effectLst/>
                        </a:rPr>
                        <a:t>53,5</a:t>
                      </a:r>
                      <a:endParaRPr lang="es-EC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400" b="1" dirty="0">
                          <a:effectLst/>
                        </a:rPr>
                        <a:t>53,5</a:t>
                      </a:r>
                      <a:endParaRPr lang="es-EC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230262538"/>
                  </a:ext>
                </a:extLst>
              </a:tr>
              <a:tr h="263781">
                <a:tc>
                  <a:txBody>
                    <a:bodyPr/>
                    <a:lstStyle/>
                    <a:p>
                      <a:pPr indent="101600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400">
                          <a:effectLst/>
                        </a:rPr>
                        <a:t>Ingresos por Tarifa Km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400">
                          <a:effectLst/>
                        </a:rPr>
                        <a:t>$mm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400">
                          <a:effectLst/>
                        </a:rPr>
                        <a:t>--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400">
                          <a:effectLst/>
                        </a:rPr>
                        <a:t>44,1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400">
                          <a:effectLst/>
                        </a:rPr>
                        <a:t>44,1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400">
                          <a:effectLst/>
                        </a:rPr>
                        <a:t>48,3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400">
                          <a:effectLst/>
                        </a:rPr>
                        <a:t>48,9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400">
                          <a:effectLst/>
                        </a:rPr>
                        <a:t>49,7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400">
                          <a:effectLst/>
                        </a:rPr>
                        <a:t>49,8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400">
                          <a:effectLst/>
                        </a:rPr>
                        <a:t>53,5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400">
                          <a:effectLst/>
                        </a:rPr>
                        <a:t>53,5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4092870086"/>
                  </a:ext>
                </a:extLst>
              </a:tr>
              <a:tr h="252628">
                <a:tc>
                  <a:txBody>
                    <a:bodyPr/>
                    <a:lstStyle/>
                    <a:p>
                      <a:pPr indent="101600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400">
                          <a:effectLst/>
                        </a:rPr>
                        <a:t>Pago Periodo PE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400">
                          <a:effectLst/>
                        </a:rPr>
                        <a:t>$mm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400">
                          <a:effectLst/>
                        </a:rPr>
                        <a:t>19,2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400">
                          <a:effectLst/>
                        </a:rPr>
                        <a:t>--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400">
                          <a:effectLst/>
                        </a:rPr>
                        <a:t>--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400">
                          <a:effectLst/>
                        </a:rPr>
                        <a:t>--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400">
                          <a:effectLst/>
                        </a:rPr>
                        <a:t>--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400">
                          <a:effectLst/>
                        </a:rPr>
                        <a:t>--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400">
                          <a:effectLst/>
                        </a:rPr>
                        <a:t>--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400" dirty="0">
                          <a:effectLst/>
                        </a:rPr>
                        <a:t>--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400">
                          <a:effectLst/>
                        </a:rPr>
                        <a:t>--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047046578"/>
                  </a:ext>
                </a:extLst>
              </a:tr>
              <a:tr h="2637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s-EC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s-EC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s-EC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s-EC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s-EC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s-EC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s-EC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s-EC" sz="1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s-EC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28573042"/>
                  </a:ext>
                </a:extLst>
              </a:tr>
              <a:tr h="2637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s-EC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s-EC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s-EC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s-EC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s-EC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s-EC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s-EC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s-EC" sz="1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s-EC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896792095"/>
                  </a:ext>
                </a:extLst>
              </a:tr>
              <a:tr h="26378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400" b="1">
                          <a:effectLst/>
                        </a:rPr>
                        <a:t>Ingresos - Gastos</a:t>
                      </a:r>
                      <a:endParaRPr lang="es-EC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400" b="1">
                          <a:effectLst/>
                        </a:rPr>
                        <a:t>$mm</a:t>
                      </a:r>
                      <a:endParaRPr lang="es-EC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400" b="1">
                          <a:effectLst/>
                        </a:rPr>
                        <a:t>0,0</a:t>
                      </a:r>
                      <a:endParaRPr lang="es-EC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400" b="1">
                          <a:effectLst/>
                        </a:rPr>
                        <a:t>2,7</a:t>
                      </a:r>
                      <a:endParaRPr lang="es-EC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400" b="1">
                          <a:effectLst/>
                        </a:rPr>
                        <a:t>2,3</a:t>
                      </a:r>
                      <a:endParaRPr lang="es-EC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400" b="1">
                          <a:effectLst/>
                        </a:rPr>
                        <a:t>5,1</a:t>
                      </a:r>
                      <a:endParaRPr lang="es-EC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400" b="1">
                          <a:effectLst/>
                        </a:rPr>
                        <a:t>5,2</a:t>
                      </a:r>
                      <a:endParaRPr lang="es-EC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400" b="1">
                          <a:effectLst/>
                        </a:rPr>
                        <a:t>5,4</a:t>
                      </a:r>
                      <a:endParaRPr lang="es-EC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400" b="1">
                          <a:effectLst/>
                        </a:rPr>
                        <a:t>5,0</a:t>
                      </a:r>
                      <a:endParaRPr lang="es-EC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400" b="1">
                          <a:effectLst/>
                        </a:rPr>
                        <a:t>7,5</a:t>
                      </a:r>
                      <a:endParaRPr lang="es-EC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400" b="1" dirty="0">
                          <a:effectLst/>
                        </a:rPr>
                        <a:t>7,1</a:t>
                      </a:r>
                      <a:endParaRPr lang="es-EC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0692788"/>
                  </a:ext>
                </a:extLst>
              </a:tr>
              <a:tr h="53976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400" b="0">
                          <a:effectLst/>
                        </a:rPr>
                        <a:t>Margen Operacional (Ebitda/Ingr.)</a:t>
                      </a:r>
                      <a:endParaRPr lang="es-EC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400" b="0">
                          <a:effectLst/>
                        </a:rPr>
                        <a:t>%</a:t>
                      </a:r>
                      <a:endParaRPr lang="es-EC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400" b="0">
                          <a:effectLst/>
                        </a:rPr>
                        <a:t>0,0%</a:t>
                      </a:r>
                      <a:endParaRPr lang="es-EC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400" b="0">
                          <a:effectLst/>
                        </a:rPr>
                        <a:t>6,1%</a:t>
                      </a:r>
                      <a:endParaRPr lang="es-EC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400" b="0">
                          <a:effectLst/>
                        </a:rPr>
                        <a:t>5,1%</a:t>
                      </a:r>
                      <a:endParaRPr lang="es-EC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400" b="0">
                          <a:effectLst/>
                        </a:rPr>
                        <a:t>10,6%</a:t>
                      </a:r>
                      <a:endParaRPr lang="es-EC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400" b="0">
                          <a:effectLst/>
                        </a:rPr>
                        <a:t>10,6%</a:t>
                      </a:r>
                      <a:endParaRPr lang="es-EC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400" b="0">
                          <a:effectLst/>
                        </a:rPr>
                        <a:t>10,8%</a:t>
                      </a:r>
                      <a:endParaRPr lang="es-EC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400" b="0">
                          <a:effectLst/>
                        </a:rPr>
                        <a:t>10,0%</a:t>
                      </a:r>
                      <a:endParaRPr lang="es-EC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400" b="0" dirty="0">
                          <a:effectLst/>
                        </a:rPr>
                        <a:t>14,1%</a:t>
                      </a:r>
                      <a:endParaRPr lang="es-EC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400" b="0" dirty="0">
                          <a:effectLst/>
                        </a:rPr>
                        <a:t>13,3%</a:t>
                      </a:r>
                      <a:endParaRPr lang="es-EC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059244294"/>
                  </a:ext>
                </a:extLst>
              </a:tr>
              <a:tr h="2637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s-EC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s-EC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s-EC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s-EC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s-EC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s-EC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s-EC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s-EC" sz="1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s-EC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873873803"/>
                  </a:ext>
                </a:extLst>
              </a:tr>
              <a:tr h="66260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400" b="1">
                          <a:effectLst/>
                        </a:rPr>
                        <a:t>FC Operador</a:t>
                      </a:r>
                      <a:endParaRPr lang="es-EC" sz="1400" b="1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400" b="1">
                          <a:effectLst/>
                        </a:rPr>
                        <a:t>(Equity vs Distribuciones)</a:t>
                      </a:r>
                      <a:endParaRPr lang="es-EC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400" b="1">
                          <a:effectLst/>
                        </a:rPr>
                        <a:t>$/mm</a:t>
                      </a:r>
                      <a:endParaRPr lang="es-EC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400" b="1">
                          <a:effectLst/>
                        </a:rPr>
                        <a:t>-5,9</a:t>
                      </a:r>
                      <a:endParaRPr lang="es-EC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400" b="1">
                          <a:effectLst/>
                        </a:rPr>
                        <a:t>-1,3</a:t>
                      </a:r>
                      <a:endParaRPr lang="es-EC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400" b="1">
                          <a:effectLst/>
                        </a:rPr>
                        <a:t>-0,6</a:t>
                      </a:r>
                      <a:endParaRPr lang="es-EC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400" b="1">
                          <a:effectLst/>
                        </a:rPr>
                        <a:t>0,0</a:t>
                      </a:r>
                      <a:endParaRPr lang="es-EC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400" b="1">
                          <a:effectLst/>
                        </a:rPr>
                        <a:t>1,3</a:t>
                      </a:r>
                      <a:endParaRPr lang="es-EC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400" b="1">
                          <a:effectLst/>
                        </a:rPr>
                        <a:t>3,0</a:t>
                      </a:r>
                      <a:endParaRPr lang="es-EC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400" b="1">
                          <a:effectLst/>
                        </a:rPr>
                        <a:t>1,6</a:t>
                      </a:r>
                      <a:endParaRPr lang="es-EC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400" b="1" dirty="0">
                          <a:effectLst/>
                        </a:rPr>
                        <a:t>2,3</a:t>
                      </a:r>
                      <a:endParaRPr lang="es-EC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400" b="1" dirty="0">
                          <a:effectLst/>
                        </a:rPr>
                        <a:t>10,1</a:t>
                      </a:r>
                      <a:endParaRPr lang="es-EC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3952823"/>
                  </a:ext>
                </a:extLst>
              </a:tr>
              <a:tr h="2637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s-EC" sz="1400" b="1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VAN</a:t>
                      </a:r>
                    </a:p>
                  </a:txBody>
                  <a:tcPr marL="44450" marR="44450" marT="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EC" sz="1400" b="1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44450" marR="44450" marT="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4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4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4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4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4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4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4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4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4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388802386"/>
                  </a:ext>
                </a:extLst>
              </a:tr>
              <a:tr h="26378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400" b="1" dirty="0">
                          <a:effectLst/>
                        </a:rPr>
                        <a:t>TIR Operador</a:t>
                      </a:r>
                      <a:endParaRPr lang="es-EC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400" b="1" dirty="0">
                          <a:effectLst/>
                        </a:rPr>
                        <a:t>14,0%</a:t>
                      </a:r>
                      <a:endParaRPr lang="es-EC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4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4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4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4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4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4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4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4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4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5884237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44943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5508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3604709" y="293908"/>
            <a:ext cx="49825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600" dirty="0">
                <a:solidFill>
                  <a:srgbClr val="FF0000"/>
                </a:solidFill>
                <a:latin typeface="Gotham Bold" charset="0"/>
                <a:ea typeface="Gotham Bold" charset="0"/>
                <a:cs typeface="Gotham Bold" charset="0"/>
              </a:rPr>
              <a:t>CRONOGRAMA PREVISTO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F18D4AD-5799-48AE-BF11-2F11DD791B3D}"/>
              </a:ext>
            </a:extLst>
          </p:cNvPr>
          <p:cNvSpPr txBox="1"/>
          <p:nvPr/>
        </p:nvSpPr>
        <p:spPr>
          <a:xfrm>
            <a:off x="1825675" y="788979"/>
            <a:ext cx="8640960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s-ES" sz="2400" b="1" dirty="0">
                <a:latin typeface="Gotham Light"/>
              </a:rPr>
              <a:t>SITUACIÓN PREVIA AL COVID-19</a:t>
            </a:r>
            <a:endParaRPr lang="es-ES" sz="2400" b="1" dirty="0">
              <a:solidFill>
                <a:srgbClr val="FF0000"/>
              </a:solidFill>
              <a:latin typeface="Gotham Light"/>
            </a:endParaRP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3D947DB7-7DDB-46F8-BABA-7EC30980FD04}"/>
              </a:ext>
            </a:extLst>
          </p:cNvPr>
          <p:cNvCxnSpPr/>
          <p:nvPr/>
        </p:nvCxnSpPr>
        <p:spPr>
          <a:xfrm>
            <a:off x="1897683" y="2242147"/>
            <a:ext cx="8424936" cy="0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id="{D2EDBB9D-77B8-4628-9482-EE7E099FCE07}"/>
              </a:ext>
            </a:extLst>
          </p:cNvPr>
          <p:cNvSpPr txBox="1"/>
          <p:nvPr/>
        </p:nvSpPr>
        <p:spPr>
          <a:xfrm>
            <a:off x="7658323" y="1522067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latin typeface="Gotham Light"/>
              </a:rPr>
              <a:t>FIN CONTRATO</a:t>
            </a:r>
          </a:p>
          <a:p>
            <a:pPr algn="ctr"/>
            <a:r>
              <a:rPr lang="es-ES" sz="1400" b="1" dirty="0">
                <a:latin typeface="Gotham Light"/>
              </a:rPr>
              <a:t>30/10/2020</a:t>
            </a:r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A596ADDB-A7FB-4452-B4FE-4C4F7AB4B4C1}"/>
              </a:ext>
            </a:extLst>
          </p:cNvPr>
          <p:cNvCxnSpPr>
            <a:stCxn id="9" idx="2"/>
          </p:cNvCxnSpPr>
          <p:nvPr/>
        </p:nvCxnSpPr>
        <p:spPr>
          <a:xfrm>
            <a:off x="8342399" y="2045287"/>
            <a:ext cx="0" cy="176109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65D5E6A6-F570-4448-8392-BACFDBFAB0F7}"/>
              </a:ext>
            </a:extLst>
          </p:cNvPr>
          <p:cNvCxnSpPr/>
          <p:nvPr/>
        </p:nvCxnSpPr>
        <p:spPr>
          <a:xfrm>
            <a:off x="1897683" y="4135106"/>
            <a:ext cx="8424936" cy="0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823EBF2D-E66A-4720-93C1-F52F01A04773}"/>
              </a:ext>
            </a:extLst>
          </p:cNvPr>
          <p:cNvCxnSpPr>
            <a:cxnSpLocks/>
          </p:cNvCxnSpPr>
          <p:nvPr/>
        </p:nvCxnSpPr>
        <p:spPr>
          <a:xfrm flipH="1">
            <a:off x="3517865" y="2066038"/>
            <a:ext cx="1" cy="176109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A8634D6-C298-46DC-963A-C9431B0B002F}"/>
              </a:ext>
            </a:extLst>
          </p:cNvPr>
          <p:cNvSpPr txBox="1"/>
          <p:nvPr/>
        </p:nvSpPr>
        <p:spPr>
          <a:xfrm>
            <a:off x="9170491" y="3415026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latin typeface="Gotham Light"/>
              </a:rPr>
              <a:t>FIN CONTRATO</a:t>
            </a:r>
          </a:p>
          <a:p>
            <a:pPr algn="ctr"/>
            <a:r>
              <a:rPr lang="es-ES" sz="1400" b="1" dirty="0">
                <a:latin typeface="Gotham Light"/>
              </a:rPr>
              <a:t>30/03/2021</a:t>
            </a:r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2D8B1801-6C49-41C0-B219-68CB55E53FFA}"/>
              </a:ext>
            </a:extLst>
          </p:cNvPr>
          <p:cNvCxnSpPr>
            <a:stCxn id="13" idx="2"/>
          </p:cNvCxnSpPr>
          <p:nvPr/>
        </p:nvCxnSpPr>
        <p:spPr>
          <a:xfrm>
            <a:off x="9854567" y="3938246"/>
            <a:ext cx="0" cy="176109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uadroTexto 14">
            <a:extLst>
              <a:ext uri="{FF2B5EF4-FFF2-40B4-BE49-F238E27FC236}">
                <a16:creationId xmlns:a16="http://schemas.microsoft.com/office/drawing/2014/main" id="{97EF0CEE-E520-479A-9F5E-D76B0CF71BBE}"/>
              </a:ext>
            </a:extLst>
          </p:cNvPr>
          <p:cNvSpPr txBox="1"/>
          <p:nvPr/>
        </p:nvSpPr>
        <p:spPr>
          <a:xfrm>
            <a:off x="4057923" y="3459662"/>
            <a:ext cx="1944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latin typeface="Gotham Light"/>
              </a:rPr>
              <a:t>FIN OBRAS ESENCIALES</a:t>
            </a:r>
          </a:p>
          <a:p>
            <a:pPr algn="ctr"/>
            <a:r>
              <a:rPr lang="es-ES" sz="1400" b="1" dirty="0">
                <a:latin typeface="Gotham Light"/>
              </a:rPr>
              <a:t>08/09/2020</a:t>
            </a:r>
          </a:p>
        </p:txBody>
      </p: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E6A318F1-8724-48F6-8670-2A277D154AB2}"/>
              </a:ext>
            </a:extLst>
          </p:cNvPr>
          <p:cNvCxnSpPr>
            <a:cxnSpLocks/>
            <a:stCxn id="15" idx="2"/>
          </p:cNvCxnSpPr>
          <p:nvPr/>
        </p:nvCxnSpPr>
        <p:spPr>
          <a:xfrm flipH="1">
            <a:off x="5030028" y="3982882"/>
            <a:ext cx="1" cy="176109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95B1F502-B458-4982-B9BE-DC689B85B11B}"/>
              </a:ext>
            </a:extLst>
          </p:cNvPr>
          <p:cNvCxnSpPr>
            <a:cxnSpLocks/>
          </p:cNvCxnSpPr>
          <p:nvPr/>
        </p:nvCxnSpPr>
        <p:spPr>
          <a:xfrm flipH="1">
            <a:off x="5971698" y="2054696"/>
            <a:ext cx="1" cy="176109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uadroTexto 17">
            <a:extLst>
              <a:ext uri="{FF2B5EF4-FFF2-40B4-BE49-F238E27FC236}">
                <a16:creationId xmlns:a16="http://schemas.microsoft.com/office/drawing/2014/main" id="{54B1E359-2E0A-4619-9CBB-D1FBF5BB38BD}"/>
              </a:ext>
            </a:extLst>
          </p:cNvPr>
          <p:cNvSpPr txBox="1"/>
          <p:nvPr/>
        </p:nvSpPr>
        <p:spPr>
          <a:xfrm>
            <a:off x="6002139" y="3451955"/>
            <a:ext cx="30243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latin typeface="Gotham Light"/>
              </a:rPr>
              <a:t>FIN OBRAS en FRENTES IMPACTADOS</a:t>
            </a:r>
            <a:r>
              <a:rPr lang="es-ES" sz="1400" b="1" baseline="30000" dirty="0">
                <a:latin typeface="Gotham Light"/>
              </a:rPr>
              <a:t>1</a:t>
            </a:r>
          </a:p>
          <a:p>
            <a:pPr algn="ctr"/>
            <a:r>
              <a:rPr lang="es-ES" sz="1400" b="1" dirty="0">
                <a:latin typeface="Gotham Light"/>
              </a:rPr>
              <a:t>28/01/2021</a:t>
            </a:r>
          </a:p>
        </p:txBody>
      </p: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79DCBC36-8AEF-4DEC-868F-50FA61CADC7D}"/>
              </a:ext>
            </a:extLst>
          </p:cNvPr>
          <p:cNvCxnSpPr>
            <a:cxnSpLocks/>
          </p:cNvCxnSpPr>
          <p:nvPr/>
        </p:nvCxnSpPr>
        <p:spPr>
          <a:xfrm flipH="1">
            <a:off x="7463596" y="3963833"/>
            <a:ext cx="1" cy="176109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lecha: a la derecha 19">
            <a:extLst>
              <a:ext uri="{FF2B5EF4-FFF2-40B4-BE49-F238E27FC236}">
                <a16:creationId xmlns:a16="http://schemas.microsoft.com/office/drawing/2014/main" id="{5FC62F4A-CAAD-4F19-83F3-20B3BE2AEF78}"/>
              </a:ext>
            </a:extLst>
          </p:cNvPr>
          <p:cNvSpPr/>
          <p:nvPr/>
        </p:nvSpPr>
        <p:spPr>
          <a:xfrm rot="3305090">
            <a:off x="5684986" y="2447560"/>
            <a:ext cx="864087" cy="1224131"/>
          </a:xfrm>
          <a:prstGeom prst="rightArrow">
            <a:avLst>
              <a:gd name="adj1" fmla="val 63196"/>
              <a:gd name="adj2" fmla="val 50000"/>
            </a:avLst>
          </a:prstGeom>
          <a:solidFill>
            <a:schemeClr val="dk1">
              <a:alpha val="15000"/>
            </a:schemeClr>
          </a:solidFill>
          <a:ln>
            <a:solidFill>
              <a:schemeClr val="dk1">
                <a:shade val="50000"/>
                <a:alpha val="1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2A90A9EB-9143-41C7-9FAE-A871774A8441}"/>
              </a:ext>
            </a:extLst>
          </p:cNvPr>
          <p:cNvCxnSpPr/>
          <p:nvPr/>
        </p:nvCxnSpPr>
        <p:spPr>
          <a:xfrm>
            <a:off x="3517865" y="2242147"/>
            <a:ext cx="0" cy="2232248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1A5BFCB6-666B-4E01-8DEA-78CB05B7B9D8}"/>
              </a:ext>
            </a:extLst>
          </p:cNvPr>
          <p:cNvCxnSpPr/>
          <p:nvPr/>
        </p:nvCxnSpPr>
        <p:spPr>
          <a:xfrm>
            <a:off x="5030028" y="4135105"/>
            <a:ext cx="0" cy="32400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Flecha: a la izquierda y derecha 22">
            <a:extLst>
              <a:ext uri="{FF2B5EF4-FFF2-40B4-BE49-F238E27FC236}">
                <a16:creationId xmlns:a16="http://schemas.microsoft.com/office/drawing/2014/main" id="{32C2A731-73AF-422C-A0E4-3856F9856EB1}"/>
              </a:ext>
            </a:extLst>
          </p:cNvPr>
          <p:cNvSpPr/>
          <p:nvPr/>
        </p:nvSpPr>
        <p:spPr>
          <a:xfrm>
            <a:off x="3517865" y="4474395"/>
            <a:ext cx="1512159" cy="216000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8FAE0F81-125F-4448-A755-A3AD28917EDD}"/>
              </a:ext>
            </a:extLst>
          </p:cNvPr>
          <p:cNvSpPr txBox="1"/>
          <p:nvPr/>
        </p:nvSpPr>
        <p:spPr>
          <a:xfrm>
            <a:off x="3769891" y="4618411"/>
            <a:ext cx="11161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latin typeface="Gotham Light"/>
              </a:rPr>
              <a:t>150 días</a:t>
            </a:r>
            <a:r>
              <a:rPr lang="es-ES" sz="1400" b="1" baseline="30000" dirty="0">
                <a:latin typeface="Gotham Light"/>
              </a:rPr>
              <a:t>2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C00A3719-397A-4471-A82F-BDCA17E92FA8}"/>
              </a:ext>
            </a:extLst>
          </p:cNvPr>
          <p:cNvSpPr txBox="1"/>
          <p:nvPr/>
        </p:nvSpPr>
        <p:spPr>
          <a:xfrm>
            <a:off x="1825675" y="2757711"/>
            <a:ext cx="8640960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C"/>
            </a:defPPr>
            <a:lvl1pPr>
              <a:lnSpc>
                <a:spcPct val="150000"/>
              </a:lnSpc>
              <a:spcAft>
                <a:spcPts val="600"/>
              </a:spcAft>
              <a:defRPr sz="2400" b="1">
                <a:latin typeface="Gotham Light"/>
              </a:defRPr>
            </a:lvl1pPr>
          </a:lstStyle>
          <a:p>
            <a:r>
              <a:rPr lang="es-ES" dirty="0"/>
              <a:t>SITUACIÓN COVID-19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7659B388-F335-416B-8BB1-5124F448318C}"/>
              </a:ext>
            </a:extLst>
          </p:cNvPr>
          <p:cNvSpPr txBox="1"/>
          <p:nvPr/>
        </p:nvSpPr>
        <p:spPr>
          <a:xfrm>
            <a:off x="1716012" y="5209718"/>
            <a:ext cx="8658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aseline="30000" dirty="0">
                <a:latin typeface="Gotham Light"/>
              </a:rPr>
              <a:t>1</a:t>
            </a:r>
            <a:r>
              <a:rPr lang="es-ES" dirty="0">
                <a:latin typeface="Gotham Light"/>
              </a:rPr>
              <a:t>Frentes “impactados”: SOLANDA, UNIVERSIDAD CENTRAL, BANCO PICHINCHA, PRADERA, FONDO DE SACO. PCC, PCI, Comunicaciones. Acometidas de Socorro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AEB4E979-2EEB-4D6D-AA54-33D6175736DF}"/>
              </a:ext>
            </a:extLst>
          </p:cNvPr>
          <p:cNvSpPr txBox="1"/>
          <p:nvPr/>
        </p:nvSpPr>
        <p:spPr>
          <a:xfrm>
            <a:off x="1692863" y="5906999"/>
            <a:ext cx="8658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aseline="30000" dirty="0">
                <a:latin typeface="Gotham Light"/>
              </a:rPr>
              <a:t>2</a:t>
            </a:r>
            <a:r>
              <a:rPr lang="es-ES" dirty="0">
                <a:latin typeface="Gotham Light"/>
              </a:rPr>
              <a:t>Efecto COVID: 115 días calendario (16-mar a 10-jul), más un mes al 50% y otro al 70%. </a:t>
            </a:r>
          </a:p>
        </p:txBody>
      </p:sp>
      <p:sp>
        <p:nvSpPr>
          <p:cNvPr id="28" name="Flecha: a la izquierda y derecha 27">
            <a:extLst>
              <a:ext uri="{FF2B5EF4-FFF2-40B4-BE49-F238E27FC236}">
                <a16:creationId xmlns:a16="http://schemas.microsoft.com/office/drawing/2014/main" id="{7738AA77-00D6-48D8-A591-44A6BB6EB59D}"/>
              </a:ext>
            </a:extLst>
          </p:cNvPr>
          <p:cNvSpPr/>
          <p:nvPr/>
        </p:nvSpPr>
        <p:spPr>
          <a:xfrm>
            <a:off x="3553876" y="2397504"/>
            <a:ext cx="4788521" cy="187903"/>
          </a:xfrm>
          <a:prstGeom prst="leftRight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C890A875-E710-4B48-B18A-8E2CA710CB99}"/>
              </a:ext>
            </a:extLst>
          </p:cNvPr>
          <p:cNvSpPr txBox="1"/>
          <p:nvPr/>
        </p:nvSpPr>
        <p:spPr>
          <a:xfrm>
            <a:off x="5324956" y="2578852"/>
            <a:ext cx="1570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Gotham Light"/>
              </a:rPr>
              <a:t>Pruebas</a:t>
            </a:r>
          </a:p>
        </p:txBody>
      </p:sp>
      <p:sp>
        <p:nvSpPr>
          <p:cNvPr id="30" name="Flecha: a la izquierda y derecha 29">
            <a:extLst>
              <a:ext uri="{FF2B5EF4-FFF2-40B4-BE49-F238E27FC236}">
                <a16:creationId xmlns:a16="http://schemas.microsoft.com/office/drawing/2014/main" id="{2F0F30DF-9DF3-4134-9927-AEFBE3753F15}"/>
              </a:ext>
            </a:extLst>
          </p:cNvPr>
          <p:cNvSpPr/>
          <p:nvPr/>
        </p:nvSpPr>
        <p:spPr>
          <a:xfrm>
            <a:off x="5069335" y="4251007"/>
            <a:ext cx="4788521" cy="187903"/>
          </a:xfrm>
          <a:prstGeom prst="leftRight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9B73FB15-F760-468F-864D-4CC79BD7350A}"/>
              </a:ext>
            </a:extLst>
          </p:cNvPr>
          <p:cNvSpPr txBox="1"/>
          <p:nvPr/>
        </p:nvSpPr>
        <p:spPr>
          <a:xfrm>
            <a:off x="6840415" y="4432355"/>
            <a:ext cx="1570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Gotham Light"/>
              </a:rPr>
              <a:t>Pruebas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B91290B4-2946-40DB-BCCE-FC59E42AEB80}"/>
              </a:ext>
            </a:extLst>
          </p:cNvPr>
          <p:cNvSpPr txBox="1"/>
          <p:nvPr/>
        </p:nvSpPr>
        <p:spPr>
          <a:xfrm>
            <a:off x="2520414" y="1528617"/>
            <a:ext cx="1944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latin typeface="Gotham Light"/>
              </a:rPr>
              <a:t>FIN OBRAS ESENCIALES</a:t>
            </a:r>
          </a:p>
          <a:p>
            <a:pPr algn="ctr"/>
            <a:r>
              <a:rPr lang="es-ES" sz="1400" b="1" dirty="0">
                <a:latin typeface="Gotham Light"/>
              </a:rPr>
              <a:t>08/09/2020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552BCEEE-A82F-4F80-A95E-3A73F767FD07}"/>
              </a:ext>
            </a:extLst>
          </p:cNvPr>
          <p:cNvSpPr txBox="1"/>
          <p:nvPr/>
        </p:nvSpPr>
        <p:spPr>
          <a:xfrm>
            <a:off x="4464630" y="1520910"/>
            <a:ext cx="30243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latin typeface="Gotham Light"/>
              </a:rPr>
              <a:t>FIN OBRAS en FRENTES IMPACTADOS</a:t>
            </a:r>
            <a:r>
              <a:rPr lang="es-ES" sz="1400" b="1" baseline="30000" dirty="0">
                <a:latin typeface="Gotham Light"/>
              </a:rPr>
              <a:t>1</a:t>
            </a:r>
          </a:p>
          <a:p>
            <a:pPr algn="ctr"/>
            <a:r>
              <a:rPr lang="es-ES" sz="1400" b="1" dirty="0">
                <a:latin typeface="Gotham Light"/>
              </a:rPr>
              <a:t>28/01/2021</a:t>
            </a:r>
          </a:p>
        </p:txBody>
      </p:sp>
    </p:spTree>
    <p:extLst>
      <p:ext uri="{BB962C8B-B14F-4D97-AF65-F5344CB8AC3E}">
        <p14:creationId xmlns:p14="http://schemas.microsoft.com/office/powerpoint/2010/main" val="103712782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09DB9E1A-4C67-4A7F-B414-127CE8EBF9A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1893583"/>
              </p:ext>
            </p:extLst>
          </p:nvPr>
        </p:nvGraphicFramePr>
        <p:xfrm>
          <a:off x="1302658" y="1669141"/>
          <a:ext cx="9394371" cy="3811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2123862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AF4004FF-361F-4C68-BBF2-8100D979C97D}"/>
              </a:ext>
            </a:extLst>
          </p:cNvPr>
          <p:cNvSpPr/>
          <p:nvPr/>
        </p:nvSpPr>
        <p:spPr>
          <a:xfrm>
            <a:off x="3508230" y="5954482"/>
            <a:ext cx="40778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US" sz="2800" b="1" dirty="0">
                <a:solidFill>
                  <a:srgbClr val="C00000"/>
                </a:solidFill>
                <a:latin typeface="Gotham Medium Regular" panose="02000603030000020004" pitchFamily="2" charset="77"/>
                <a:cs typeface="Times New Roman" panose="02020603050405020304" pitchFamily="18" charset="0"/>
              </a:rPr>
              <a:t>ESTRUCTURA FINANCIERA</a:t>
            </a:r>
            <a:endParaRPr lang="es-EC" sz="2800" b="1" dirty="0">
              <a:solidFill>
                <a:srgbClr val="C00000"/>
              </a:solidFill>
              <a:latin typeface="Gotham Medium Regular" panose="02000603030000020004" pitchFamily="2" charset="77"/>
              <a:cs typeface="Times New Roman" panose="02020603050405020304" pitchFamily="18" charset="0"/>
            </a:endParaRPr>
          </a:p>
          <a:p>
            <a:endParaRPr lang="es-EC" sz="1200" b="1" dirty="0">
              <a:solidFill>
                <a:srgbClr val="C00000"/>
              </a:solidFill>
              <a:latin typeface="Gotham Medium Regular" panose="02000603030000020004" pitchFamily="2" charset="77"/>
              <a:cs typeface="Times New Roman" panose="02020603050405020304" pitchFamily="18" charset="0"/>
            </a:endParaRP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257B1ED2-D7DA-430A-8573-2257A47637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0112586"/>
              </p:ext>
            </p:extLst>
          </p:nvPr>
        </p:nvGraphicFramePr>
        <p:xfrm>
          <a:off x="145142" y="224660"/>
          <a:ext cx="11959772" cy="65538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09177">
                  <a:extLst>
                    <a:ext uri="{9D8B030D-6E8A-4147-A177-3AD203B41FA5}">
                      <a16:colId xmlns:a16="http://schemas.microsoft.com/office/drawing/2014/main" val="3915791503"/>
                    </a:ext>
                  </a:extLst>
                </a:gridCol>
                <a:gridCol w="4245019">
                  <a:extLst>
                    <a:ext uri="{9D8B030D-6E8A-4147-A177-3AD203B41FA5}">
                      <a16:colId xmlns:a16="http://schemas.microsoft.com/office/drawing/2014/main" val="9015789"/>
                    </a:ext>
                  </a:extLst>
                </a:gridCol>
                <a:gridCol w="4105576">
                  <a:extLst>
                    <a:ext uri="{9D8B030D-6E8A-4147-A177-3AD203B41FA5}">
                      <a16:colId xmlns:a16="http://schemas.microsoft.com/office/drawing/2014/main" val="3630572760"/>
                    </a:ext>
                  </a:extLst>
                </a:gridCol>
              </a:tblGrid>
              <a:tr h="2627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C" sz="1400" dirty="0">
                          <a:solidFill>
                            <a:schemeClr val="bg1"/>
                          </a:solidFill>
                          <a:effectLst/>
                        </a:rPr>
                        <a:t>FACTORES</a:t>
                      </a:r>
                      <a:endParaRPr lang="es-EC" sz="1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26" marR="26226" marT="13113" marB="13113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C" sz="1400" dirty="0">
                          <a:solidFill>
                            <a:schemeClr val="bg1"/>
                          </a:solidFill>
                          <a:effectLst/>
                        </a:rPr>
                        <a:t>ESTATUS</a:t>
                      </a:r>
                      <a:endParaRPr lang="es-EC" sz="1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26" marR="26226" marT="13113" marB="13113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C" sz="1400" dirty="0">
                          <a:solidFill>
                            <a:schemeClr val="bg1"/>
                          </a:solidFill>
                          <a:effectLst/>
                        </a:rPr>
                        <a:t>COMENTARIOS</a:t>
                      </a:r>
                      <a:endParaRPr lang="es-EC" sz="1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26" marR="26226" marT="13113" marB="13113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4289528"/>
                  </a:ext>
                </a:extLst>
              </a:tr>
              <a:tr h="103087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C" sz="1400" dirty="0">
                          <a:effectLst/>
                        </a:rPr>
                        <a:t>Marco Legal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26" marR="26226" marT="13113" marB="13113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C" sz="1400" dirty="0">
                          <a:effectLst/>
                        </a:rPr>
                        <a:t>Alianza Estratégica se sustenta en: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C" sz="1400" dirty="0">
                          <a:effectLst/>
                        </a:rPr>
                        <a:t>CGE, Ley Empresas Públicas, COOTAD, Código Municipal, Reglamento Asociatividad EPMMQ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26" marR="26226" marT="13113" marB="13113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C" sz="1400" dirty="0">
                          <a:effectLst/>
                        </a:rPr>
                        <a:t>Reglamento Asociatividad EPMMQ, para aprobación del Directorio EPMMQ.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26" marR="26226" marT="13113" marB="13113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5411574"/>
                  </a:ext>
                </a:extLst>
              </a:tr>
              <a:tr h="66836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C" sz="1400" dirty="0">
                          <a:effectLst/>
                        </a:rPr>
                        <a:t>Plazo del Contrato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26" marR="26226" marT="13113" marB="13113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Plazo depende de período de recuperación de inversión Operador Externo y cambio tecnológico de activos 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26" marR="26226" marT="13113" marB="13113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Se modela plazo de 8 años, con posible prorroga a 10 años. 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26" marR="26226" marT="13113" marB="13113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7128382"/>
                  </a:ext>
                </a:extLst>
              </a:tr>
              <a:tr h="50950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C" sz="1400" dirty="0">
                          <a:effectLst/>
                        </a:rPr>
                        <a:t>Política Tarifaria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26" marR="26226" marT="13113" marB="13113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C" sz="1400" dirty="0">
                          <a:effectLst/>
                        </a:rPr>
                        <a:t>Sistema de tarifa integrada para la ciudad de Quito.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26" marR="26226" marT="13113" marB="13113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C" sz="1400" dirty="0">
                          <a:effectLst/>
                        </a:rPr>
                        <a:t>Se espera decisión de implementación por parte Consejo MDMQ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26" marR="26226" marT="13113" marB="13113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1507228"/>
                  </a:ext>
                </a:extLst>
              </a:tr>
              <a:tr h="66836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Demanda 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26" marR="26226" marT="13113" marB="13113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C" sz="1400" dirty="0">
                          <a:effectLst/>
                        </a:rPr>
                        <a:t>Existe una demanda de base y su proyección, bajo supuesto de Primera Fase de Integración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26" marR="26226" marT="13113" marB="13113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C" sz="1400" dirty="0">
                          <a:effectLst/>
                        </a:rPr>
                        <a:t>Al memento se realizan simulaciones de la red para calibración de la demanda de viajes y su proyección 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26" marR="26226" marT="13113" marB="13113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7995969"/>
                  </a:ext>
                </a:extLst>
              </a:tr>
              <a:tr h="177124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Esquema de Remuneración al Operador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26" marR="26226" marT="13113" marB="13113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C" sz="1400" dirty="0">
                          <a:effectLst/>
                        </a:rPr>
                        <a:t>Se elaboró un estudio multicriterio para elección. El estudio será presentado la próxima semana a la EPMMQ para su análisis y aprobación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26" marR="26226" marT="13113" marB="13113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C" sz="1400" dirty="0">
                          <a:effectLst/>
                        </a:rPr>
                        <a:t>Estudio multicriterio de selección (PJA), sustentado en 7 esquemas de remuneración y 6 criterios de selección.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C" sz="1400" dirty="0">
                          <a:effectLst/>
                        </a:rPr>
                        <a:t>Ya existe una priorización de tres  esquemas de remuneración que debe ser analizado y aprobado por las autoridades de la EPMMQ.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26" marR="26226" marT="13113" marB="13113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2825603"/>
                  </a:ext>
                </a:extLst>
              </a:tr>
              <a:tr h="75628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Niveles de Servicio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26" marR="26226" marT="13113" marB="13113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C" sz="1400" dirty="0">
                          <a:effectLst/>
                        </a:rPr>
                        <a:t>Se ha elaborado un sistema de Nivel de Servicio Global que se sustenta en cuatro dimensiones que controlan la calidad del servicio.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26" marR="26226" marT="13113" marB="13113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C" sz="1400" dirty="0">
                          <a:effectLst/>
                        </a:rPr>
                        <a:t>(1)Mantenimiento de la calidad de los Activos, (2) Disponibilidad-Funcionamiento PLMQ, (3) Aseo y Limpieza, y (4) Seguridad y Vigilancia”.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26" marR="26226" marT="13113" marB="13113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7665401"/>
                  </a:ext>
                </a:extLst>
              </a:tr>
              <a:tr h="88646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C" sz="1400" dirty="0">
                          <a:effectLst/>
                        </a:rPr>
                        <a:t>Frontera del modelo asociativo (</a:t>
                      </a:r>
                      <a:r>
                        <a:rPr lang="es-EC" sz="1400" dirty="0" err="1">
                          <a:effectLst/>
                        </a:rPr>
                        <a:t>Bundeling</a:t>
                      </a:r>
                      <a:r>
                        <a:rPr lang="es-EC" sz="1400" dirty="0">
                          <a:effectLst/>
                        </a:rPr>
                        <a:t>)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26" marR="26226" marT="13113" marB="13113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C" sz="1400" dirty="0">
                          <a:effectLst/>
                        </a:rPr>
                        <a:t>Está claramente identificado las responsabilidades de las partes con respecto a los subsistemas que componen e la operación de la PLMQ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26" marR="26226" marT="13113" marB="13113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C" sz="1400" dirty="0">
                          <a:effectLst/>
                        </a:rPr>
                        <a:t>La frontera tiene estrecha relación con la capacidad que tiene el operador externo para generar economías de escala y subaditividad de costos.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26" marR="26226" marT="13113" marB="13113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96520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596913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74B99A-2E24-44E2-ACB0-D29DDE76C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DDA00F9-14E6-434E-AE03-CA8E25DFED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2989DE43-5885-4317-8475-9487ACC9D4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106730"/>
              </p:ext>
            </p:extLst>
          </p:nvPr>
        </p:nvGraphicFramePr>
        <p:xfrm>
          <a:off x="101600" y="130629"/>
          <a:ext cx="11974286" cy="66820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05507">
                  <a:extLst>
                    <a:ext uri="{9D8B030D-6E8A-4147-A177-3AD203B41FA5}">
                      <a16:colId xmlns:a16="http://schemas.microsoft.com/office/drawing/2014/main" val="3915791503"/>
                    </a:ext>
                  </a:extLst>
                </a:gridCol>
                <a:gridCol w="3758222">
                  <a:extLst>
                    <a:ext uri="{9D8B030D-6E8A-4147-A177-3AD203B41FA5}">
                      <a16:colId xmlns:a16="http://schemas.microsoft.com/office/drawing/2014/main" val="9015789"/>
                    </a:ext>
                  </a:extLst>
                </a:gridCol>
                <a:gridCol w="4110557">
                  <a:extLst>
                    <a:ext uri="{9D8B030D-6E8A-4147-A177-3AD203B41FA5}">
                      <a16:colId xmlns:a16="http://schemas.microsoft.com/office/drawing/2014/main" val="3630572760"/>
                    </a:ext>
                  </a:extLst>
                </a:gridCol>
              </a:tblGrid>
              <a:tr h="25986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C" sz="1300" dirty="0">
                          <a:solidFill>
                            <a:schemeClr val="bg1"/>
                          </a:solidFill>
                          <a:effectLst/>
                        </a:rPr>
                        <a:t>FACTORES</a:t>
                      </a:r>
                      <a:endParaRPr lang="es-EC" sz="13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26" marR="26226" marT="13113" marB="13113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C" sz="1300">
                          <a:solidFill>
                            <a:schemeClr val="bg1"/>
                          </a:solidFill>
                          <a:effectLst/>
                        </a:rPr>
                        <a:t>ESTATUS</a:t>
                      </a:r>
                      <a:endParaRPr lang="es-EC" sz="13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26" marR="26226" marT="13113" marB="13113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C" sz="1300" dirty="0">
                          <a:solidFill>
                            <a:schemeClr val="bg1"/>
                          </a:solidFill>
                          <a:effectLst/>
                        </a:rPr>
                        <a:t>COMENTARIOS</a:t>
                      </a:r>
                      <a:endParaRPr lang="es-EC" sz="13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26" marR="26226" marT="13113" marB="13113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4289528"/>
                  </a:ext>
                </a:extLst>
              </a:tr>
              <a:tr h="115673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C" sz="1300" dirty="0">
                          <a:effectLst/>
                        </a:rPr>
                        <a:t>Análisis Integral de Riesgos</a:t>
                      </a:r>
                      <a:endParaRPr lang="es-EC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26" marR="26226" marT="13113" marB="13113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C" sz="1300" dirty="0">
                          <a:effectLst/>
                        </a:rPr>
                        <a:t>Al momento se ha identificado, calificado el impacto, determinado mecanismo de mitigación y asignado preliminarmente los riesgos</a:t>
                      </a:r>
                      <a:endParaRPr lang="es-EC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26" marR="26226" marT="13113" marB="13113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C" sz="1300" dirty="0">
                          <a:effectLst/>
                        </a:rPr>
                        <a:t>Aun es necesario jerarquizar, cuantificar y valorar para determinar riesgos basales.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C" sz="1300" dirty="0">
                          <a:effectLst/>
                        </a:rPr>
                        <a:t>Se hará un tratamiento especial del riesgo de demanda.</a:t>
                      </a:r>
                      <a:endParaRPr lang="es-EC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26" marR="26226" marT="13113" marB="13113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9532595"/>
                  </a:ext>
                </a:extLst>
              </a:tr>
              <a:tr h="7394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C" sz="1300">
                          <a:effectLst/>
                        </a:rPr>
                        <a:t>Modelo Financiero</a:t>
                      </a:r>
                      <a:endParaRPr lang="es-EC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26" marR="26226" marT="13113" marB="13113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C" sz="1300" dirty="0">
                          <a:effectLst/>
                        </a:rPr>
                        <a:t>Esta elaborado el MF en su estructura, pero aun es necesario definir variables exógenas que son los inputs </a:t>
                      </a:r>
                      <a:endParaRPr lang="es-EC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26" marR="26226" marT="13113" marB="13113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C" sz="1300" dirty="0">
                          <a:effectLst/>
                        </a:rPr>
                        <a:t>Los supuestos y variables que alimentan al modelo aun debe ser aprobadas por EPMMQ</a:t>
                      </a:r>
                      <a:endParaRPr lang="es-EC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26" marR="26226" marT="13113" marB="13113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5207646"/>
                  </a:ext>
                </a:extLst>
              </a:tr>
              <a:tr h="67437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C" sz="1300">
                          <a:effectLst/>
                        </a:rPr>
                        <a:t>Fideicomiso Adm. Fondos y Bienes</a:t>
                      </a:r>
                      <a:endParaRPr lang="es-EC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26" marR="26226" marT="13113" marB="13113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C" sz="1300" dirty="0">
                          <a:effectLst/>
                        </a:rPr>
                        <a:t>Se está diseñando la estructura del fideicomiso para la administración de los fondos y bienes para la PLMQ</a:t>
                      </a:r>
                      <a:endParaRPr lang="es-EC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26" marR="26226" marT="13113" marB="13113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C" sz="1300" dirty="0">
                          <a:effectLst/>
                        </a:rPr>
                        <a:t>Próxima semana se entrega estructura preliminar para analizar y discutir con EPMMQ</a:t>
                      </a:r>
                      <a:endParaRPr lang="es-EC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26" marR="26226" marT="13113" marB="13113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4194248"/>
                  </a:ext>
                </a:extLst>
              </a:tr>
              <a:tr h="97923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C" sz="1300">
                          <a:effectLst/>
                        </a:rPr>
                        <a:t>Características mínimas requeridas para la selección del operador</a:t>
                      </a:r>
                      <a:endParaRPr lang="es-EC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26" marR="26226" marT="13113" marB="13113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C" sz="1300" dirty="0">
                          <a:effectLst/>
                        </a:rPr>
                        <a:t>Esto se determinó en el llamamiento a Expresiones de Interés (EOI) </a:t>
                      </a:r>
                      <a:endParaRPr lang="es-EC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26" marR="26226" marT="13113" marB="13113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C" sz="1300" dirty="0">
                          <a:effectLst/>
                        </a:rPr>
                        <a:t>Existen potenciales proponentes que han solicitado que se cambie las exigencias de las características mínimas requeridas para la selección del operador de la PLMQ. La EPMMQ está analizando esta solicitud.</a:t>
                      </a:r>
                      <a:endParaRPr lang="es-EC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26" marR="26226" marT="13113" marB="13113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5200355"/>
                  </a:ext>
                </a:extLst>
              </a:tr>
              <a:tr h="7394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C" sz="1300">
                          <a:effectLst/>
                        </a:rPr>
                        <a:t>Costo de Capital</a:t>
                      </a:r>
                      <a:endParaRPr lang="es-EC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26" marR="26226" marT="13113" marB="13113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C" sz="1300" dirty="0">
                          <a:effectLst/>
                        </a:rPr>
                        <a:t>Se llevó a cabo un estudio muy detallado para determinar el valor del costo del capital (CAPM) y el costo promedio ponderado del capital (WACC)</a:t>
                      </a:r>
                      <a:endParaRPr lang="es-EC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26" marR="26226" marT="13113" marB="13113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C" sz="1300" dirty="0">
                          <a:effectLst/>
                        </a:rPr>
                        <a:t>Dentro del esquema de Diálogos Competitivos con los potenciales proponentes se les ha solicitado que declaran su estructura de costo de capital. </a:t>
                      </a:r>
                      <a:endParaRPr lang="es-EC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26" marR="26226" marT="13113" marB="13113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0859090"/>
                  </a:ext>
                </a:extLst>
              </a:tr>
              <a:tr h="7394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C" sz="1300">
                          <a:effectLst/>
                        </a:rPr>
                        <a:t>Tramiento de los Riegos Basales: Sobrecostos Operacionales y de Mantenimiento. Desviación de la Demanda base y su proyección</a:t>
                      </a:r>
                      <a:endParaRPr lang="es-EC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26" marR="26226" marT="13113" marB="13113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C" sz="1300">
                          <a:effectLst/>
                        </a:rPr>
                        <a:t>Se ha llevado adelante un análisis estocástico de los riesgos de: demanda, costos de operación y costos de mantenimiento.</a:t>
                      </a:r>
                      <a:endParaRPr lang="es-EC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26" marR="26226" marT="13113" marB="13113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C" sz="1300" dirty="0">
                          <a:effectLst/>
                        </a:rPr>
                        <a:t>La demanda presenta un alto riesgo de variabilidad de ingresos, de igual manera hay una alta probabilidad de incurrir en sobrecostos de mantenimiento.</a:t>
                      </a:r>
                      <a:endParaRPr lang="es-EC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26" marR="26226" marT="13113" marB="13113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225471"/>
                  </a:ext>
                </a:extLst>
              </a:tr>
              <a:tr h="89379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C" sz="1300">
                          <a:effectLst/>
                        </a:rPr>
                        <a:t>Tarifa Técnica de Equilibrio</a:t>
                      </a:r>
                      <a:endParaRPr lang="es-EC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26" marR="26226" marT="13113" marB="13113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C" sz="1300">
                          <a:effectLst/>
                        </a:rPr>
                        <a:t>Con la corrida financiera base del modelo financiero, se ha determinado la tarifa técnica para lograr el equilibrio financiero de la operación de la PLMQ.</a:t>
                      </a:r>
                      <a:endParaRPr lang="es-EC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26" marR="26226" marT="13113" marB="13113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C" sz="1300" dirty="0">
                          <a:effectLst/>
                        </a:rPr>
                        <a:t>Esta tarifa técnica, al igual que la corrida del escenario base, debe ser analizado, aprobado o revisado por las autoridades EPMMQ.</a:t>
                      </a:r>
                      <a:endParaRPr lang="es-EC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26" marR="26226" marT="13113" marB="13113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9716564"/>
                  </a:ext>
                </a:extLst>
              </a:tr>
              <a:tr h="49965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C" sz="1300">
                          <a:effectLst/>
                        </a:rPr>
                        <a:t>Diagrama de Transacción</a:t>
                      </a:r>
                      <a:endParaRPr lang="es-EC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26" marR="26226" marT="13113" marB="13113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C" sz="1300">
                          <a:effectLst/>
                        </a:rPr>
                        <a:t>Esta elaborado el diagrama de la transacción de la operación del PLMQ</a:t>
                      </a:r>
                      <a:endParaRPr lang="es-EC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26" marR="26226" marT="13113" marB="13113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3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26" marR="26226" marT="13113" marB="13113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50082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979034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06F861F4-1FB0-4639-AA71-1CFF6E475A44}"/>
              </a:ext>
            </a:extLst>
          </p:cNvPr>
          <p:cNvSpPr/>
          <p:nvPr/>
        </p:nvSpPr>
        <p:spPr>
          <a:xfrm>
            <a:off x="3508230" y="6150900"/>
            <a:ext cx="40778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US" sz="2800" b="1" dirty="0">
                <a:solidFill>
                  <a:srgbClr val="C00000"/>
                </a:solidFill>
                <a:latin typeface="Gotham Medium Regular" panose="02000603030000020004" pitchFamily="2" charset="77"/>
                <a:cs typeface="Times New Roman" panose="02020603050405020304" pitchFamily="18" charset="0"/>
              </a:rPr>
              <a:t>ESTRUCTURA FINANCIERA</a:t>
            </a:r>
            <a:endParaRPr lang="es-EC" sz="2800" b="1" dirty="0">
              <a:solidFill>
                <a:srgbClr val="C00000"/>
              </a:solidFill>
              <a:latin typeface="Gotham Medium Regular" panose="02000603030000020004" pitchFamily="2" charset="77"/>
              <a:cs typeface="Times New Roman" panose="02020603050405020304" pitchFamily="18" charset="0"/>
            </a:endParaRPr>
          </a:p>
          <a:p>
            <a:endParaRPr lang="es-EC" sz="1200" b="1" dirty="0">
              <a:solidFill>
                <a:srgbClr val="C00000"/>
              </a:solidFill>
              <a:latin typeface="Gotham Medium Regular" panose="02000603030000020004" pitchFamily="2" charset="77"/>
              <a:cs typeface="Times New Roman" panose="02020603050405020304" pitchFamily="18" charset="0"/>
            </a:endParaRP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D18CD7A2-A1E1-483F-99E5-92FDCC9B90A0}"/>
              </a:ext>
            </a:extLst>
          </p:cNvPr>
          <p:cNvCxnSpPr>
            <a:cxnSpLocks/>
          </p:cNvCxnSpPr>
          <p:nvPr/>
        </p:nvCxnSpPr>
        <p:spPr>
          <a:xfrm>
            <a:off x="3508230" y="5257800"/>
            <a:ext cx="0" cy="896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5" name="Imagen 84">
            <a:extLst>
              <a:ext uri="{FF2B5EF4-FFF2-40B4-BE49-F238E27FC236}">
                <a16:creationId xmlns:a16="http://schemas.microsoft.com/office/drawing/2014/main" id="{21829B5D-3E38-493E-A0C9-468DD14088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88" t="16569" r="4756" b="7330"/>
          <a:stretch/>
        </p:blipFill>
        <p:spPr>
          <a:xfrm>
            <a:off x="1171851" y="747267"/>
            <a:ext cx="9516864" cy="5218967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0E2350D-C263-4A03-AA4D-95911F2DDC26}"/>
              </a:ext>
            </a:extLst>
          </p:cNvPr>
          <p:cNvSpPr txBox="1"/>
          <p:nvPr/>
        </p:nvSpPr>
        <p:spPr>
          <a:xfrm>
            <a:off x="5019346" y="5627945"/>
            <a:ext cx="1547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25%       75%</a:t>
            </a:r>
            <a:endParaRPr lang="es-EC" dirty="0"/>
          </a:p>
        </p:txBody>
      </p:sp>
      <p:sp>
        <p:nvSpPr>
          <p:cNvPr id="86" name="CuadroTexto 85">
            <a:extLst>
              <a:ext uri="{FF2B5EF4-FFF2-40B4-BE49-F238E27FC236}">
                <a16:creationId xmlns:a16="http://schemas.microsoft.com/office/drawing/2014/main" id="{1E068571-672C-4E57-968F-35B9FF812DD4}"/>
              </a:ext>
            </a:extLst>
          </p:cNvPr>
          <p:cNvSpPr txBox="1"/>
          <p:nvPr/>
        </p:nvSpPr>
        <p:spPr>
          <a:xfrm>
            <a:off x="2204844" y="5528741"/>
            <a:ext cx="15135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000" dirty="0">
                <a:solidFill>
                  <a:schemeClr val="accent2"/>
                </a:solidFill>
              </a:rPr>
              <a:t>54%</a:t>
            </a:r>
            <a:endParaRPr lang="es-EC" sz="6000" dirty="0">
              <a:solidFill>
                <a:schemeClr val="accent2"/>
              </a:solidFill>
            </a:endParaRPr>
          </a:p>
        </p:txBody>
      </p:sp>
      <p:sp>
        <p:nvSpPr>
          <p:cNvPr id="88" name="CuadroTexto 87">
            <a:extLst>
              <a:ext uri="{FF2B5EF4-FFF2-40B4-BE49-F238E27FC236}">
                <a16:creationId xmlns:a16="http://schemas.microsoft.com/office/drawing/2014/main" id="{2B44449D-3C1F-4AFD-B034-9272F12BF779}"/>
              </a:ext>
            </a:extLst>
          </p:cNvPr>
          <p:cNvSpPr txBox="1"/>
          <p:nvPr/>
        </p:nvSpPr>
        <p:spPr>
          <a:xfrm>
            <a:off x="8132686" y="5458402"/>
            <a:ext cx="15247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000" b="1" dirty="0">
                <a:solidFill>
                  <a:schemeClr val="accent2"/>
                </a:solidFill>
              </a:rPr>
              <a:t>46%</a:t>
            </a:r>
            <a:endParaRPr lang="es-EC" sz="60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60995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06F861F4-1FB0-4639-AA71-1CFF6E475A44}"/>
              </a:ext>
            </a:extLst>
          </p:cNvPr>
          <p:cNvSpPr/>
          <p:nvPr/>
        </p:nvSpPr>
        <p:spPr>
          <a:xfrm>
            <a:off x="3547564" y="6062123"/>
            <a:ext cx="29435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US" sz="2800" b="1" dirty="0">
                <a:solidFill>
                  <a:srgbClr val="C00000"/>
                </a:solidFill>
                <a:latin typeface="Gotham Medium Regular" panose="02000603030000020004" pitchFamily="2" charset="77"/>
                <a:cs typeface="Times New Roman" panose="02020603050405020304" pitchFamily="18" charset="0"/>
              </a:rPr>
              <a:t>APORTES ALIANZA</a:t>
            </a:r>
            <a:endParaRPr lang="es-EC" sz="1200" b="1" dirty="0">
              <a:solidFill>
                <a:srgbClr val="C00000"/>
              </a:solidFill>
              <a:latin typeface="Gotham Medium Regular" panose="02000603030000020004" pitchFamily="2" charset="77"/>
              <a:cs typeface="Times New Roman" panose="02020603050405020304" pitchFamily="18" charset="0"/>
            </a:endParaRPr>
          </a:p>
        </p:txBody>
      </p:sp>
      <p:graphicFrame>
        <p:nvGraphicFramePr>
          <p:cNvPr id="2" name="Tabla 2">
            <a:extLst>
              <a:ext uri="{FF2B5EF4-FFF2-40B4-BE49-F238E27FC236}">
                <a16:creationId xmlns:a16="http://schemas.microsoft.com/office/drawing/2014/main" id="{033120A8-9706-434D-874F-C2A961A0DC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6226911"/>
              </p:ext>
            </p:extLst>
          </p:nvPr>
        </p:nvGraphicFramePr>
        <p:xfrm>
          <a:off x="3640346" y="4921487"/>
          <a:ext cx="4260780" cy="9749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0260">
                  <a:extLst>
                    <a:ext uri="{9D8B030D-6E8A-4147-A177-3AD203B41FA5}">
                      <a16:colId xmlns:a16="http://schemas.microsoft.com/office/drawing/2014/main" val="1054356333"/>
                    </a:ext>
                  </a:extLst>
                </a:gridCol>
                <a:gridCol w="1420260">
                  <a:extLst>
                    <a:ext uri="{9D8B030D-6E8A-4147-A177-3AD203B41FA5}">
                      <a16:colId xmlns:a16="http://schemas.microsoft.com/office/drawing/2014/main" val="1893572642"/>
                    </a:ext>
                  </a:extLst>
                </a:gridCol>
                <a:gridCol w="1420260">
                  <a:extLst>
                    <a:ext uri="{9D8B030D-6E8A-4147-A177-3AD203B41FA5}">
                      <a16:colId xmlns:a16="http://schemas.microsoft.com/office/drawing/2014/main" val="3118948958"/>
                    </a:ext>
                  </a:extLst>
                </a:gridCol>
              </a:tblGrid>
              <a:tr h="237412">
                <a:tc>
                  <a:txBody>
                    <a:bodyPr/>
                    <a:lstStyle/>
                    <a:p>
                      <a:pPr algn="ctr"/>
                      <a:r>
                        <a:rPr lang="es-ES" sz="1100" dirty="0"/>
                        <a:t>RUBRO</a:t>
                      </a:r>
                      <a:endParaRPr lang="es-EC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/>
                        <a:t>ALIADO</a:t>
                      </a:r>
                      <a:endParaRPr lang="es-EC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/>
                        <a:t>METRO</a:t>
                      </a:r>
                      <a:endParaRPr lang="es-EC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0909463"/>
                  </a:ext>
                </a:extLst>
              </a:tr>
              <a:tr h="289152">
                <a:tc>
                  <a:txBody>
                    <a:bodyPr/>
                    <a:lstStyle/>
                    <a:p>
                      <a:r>
                        <a:rPr lang="es-ES" sz="1100" dirty="0"/>
                        <a:t>PERSONAL OPERATIVO</a:t>
                      </a:r>
                      <a:endParaRPr lang="es-EC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/>
                        <a:t>25%</a:t>
                      </a:r>
                      <a:endParaRPr lang="es-EC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/>
                        <a:t>75%</a:t>
                      </a:r>
                      <a:endParaRPr lang="es-EC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8021061"/>
                  </a:ext>
                </a:extLst>
              </a:tr>
              <a:tr h="289152">
                <a:tc>
                  <a:txBody>
                    <a:bodyPr/>
                    <a:lstStyle/>
                    <a:p>
                      <a:r>
                        <a:rPr lang="es-ES" sz="1100" dirty="0"/>
                        <a:t>APORTE OPERATIVO</a:t>
                      </a:r>
                      <a:endParaRPr lang="es-EC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/>
                        <a:t>54%</a:t>
                      </a:r>
                      <a:endParaRPr lang="es-EC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/>
                        <a:t>46%</a:t>
                      </a:r>
                      <a:endParaRPr lang="es-EC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682187"/>
                  </a:ext>
                </a:extLst>
              </a:tr>
            </a:tbl>
          </a:graphicData>
        </a:graphic>
      </p:graphicFrame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C77E3155-2993-4F84-9D12-7D161555CE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1510406"/>
              </p:ext>
            </p:extLst>
          </p:nvPr>
        </p:nvGraphicFramePr>
        <p:xfrm>
          <a:off x="1607104" y="774354"/>
          <a:ext cx="8178800" cy="3981450"/>
        </p:xfrm>
        <a:graphic>
          <a:graphicData uri="http://schemas.openxmlformats.org/drawingml/2006/table">
            <a:tbl>
              <a:tblPr/>
              <a:tblGrid>
                <a:gridCol w="4981575">
                  <a:extLst>
                    <a:ext uri="{9D8B030D-6E8A-4147-A177-3AD203B41FA5}">
                      <a16:colId xmlns:a16="http://schemas.microsoft.com/office/drawing/2014/main" val="547134467"/>
                    </a:ext>
                  </a:extLst>
                </a:gridCol>
                <a:gridCol w="962025">
                  <a:extLst>
                    <a:ext uri="{9D8B030D-6E8A-4147-A177-3AD203B41FA5}">
                      <a16:colId xmlns:a16="http://schemas.microsoft.com/office/drawing/2014/main" val="3126836620"/>
                    </a:ext>
                  </a:extLst>
                </a:gridCol>
                <a:gridCol w="1117600">
                  <a:extLst>
                    <a:ext uri="{9D8B030D-6E8A-4147-A177-3AD203B41FA5}">
                      <a16:colId xmlns:a16="http://schemas.microsoft.com/office/drawing/2014/main" val="2572645817"/>
                    </a:ext>
                  </a:extLst>
                </a:gridCol>
                <a:gridCol w="1117600">
                  <a:extLst>
                    <a:ext uri="{9D8B030D-6E8A-4147-A177-3AD203B41FA5}">
                      <a16:colId xmlns:a16="http://schemas.microsoft.com/office/drawing/2014/main" val="1319054332"/>
                    </a:ext>
                  </a:extLst>
                </a:gridCol>
              </a:tblGrid>
              <a:tr h="381000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EC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MANTENIMIENTO DE LA PLMQ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7668010"/>
                  </a:ext>
                </a:extLst>
              </a:tr>
              <a:tr h="62865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Actividad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Responsable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Porcentaje de participación Metro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Porcentaje de participación Aliado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831200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Señalización Ferroviaria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Aliado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4,13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025325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Energía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Aliado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5,93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806089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Comunicaciones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Aliado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2,78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655208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Ascensores y escaleras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Metro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1,97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975108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Electromecánica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Metro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4,01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677588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Peaje y Venta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Metro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1,97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780254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Infraestructura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Metro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31,59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i="0" u="none" strike="noStrike" dirty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135402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Superestructura y Vía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Metro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14,22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995797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Material Rodante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Aliado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30,61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282484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Limpieza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Metro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0,34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664398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Seguridad y Vigilancia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i="0" u="none" strike="noStrike" dirty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Metro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i="0" u="none" strike="noStrike" dirty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0,57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318685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Personal Operativo del Sistema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Metro/Aliado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0,23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i="0" u="none" strike="noStrike" dirty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1,64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7948347"/>
                  </a:ext>
                </a:extLst>
              </a:tr>
              <a:tr h="228600">
                <a:tc gridSpan="2">
                  <a:txBody>
                    <a:bodyPr/>
                    <a:lstStyle/>
                    <a:p>
                      <a:pPr algn="r" fontAlgn="ctr"/>
                      <a:r>
                        <a:rPr lang="es-ES" sz="1200" b="1" i="0" u="none" strike="noStrike" dirty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  <a:endParaRPr lang="es-EC" sz="1200" b="1" i="0" u="none" strike="noStrike" dirty="0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s-EC" sz="1200" b="1" i="0" u="none" strike="noStrike" dirty="0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S" sz="1200" b="1" i="0" u="none" strike="noStrike" kern="1200" dirty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54%</a:t>
                      </a:r>
                      <a:endParaRPr lang="es-EC" sz="1200" b="1" i="0" u="none" strike="noStrike" kern="1200" dirty="0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1" i="0" u="none" strike="noStrike" dirty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46%</a:t>
                      </a:r>
                      <a:endParaRPr lang="es-EC" sz="1200" b="1" i="0" u="none" strike="noStrike" dirty="0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02885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187571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09DB9E1A-4C67-4A7F-B414-127CE8EBF9A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3997585"/>
              </p:ext>
            </p:extLst>
          </p:nvPr>
        </p:nvGraphicFramePr>
        <p:xfrm>
          <a:off x="1302658" y="1669141"/>
          <a:ext cx="9394371" cy="3811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9469052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F8E855-A900-4F2B-A1B3-575648A7F9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998A41A-614A-48F3-96DD-D487D730C6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06F861F4-1FB0-4639-AA71-1CFF6E475A44}"/>
              </a:ext>
            </a:extLst>
          </p:cNvPr>
          <p:cNvSpPr/>
          <p:nvPr/>
        </p:nvSpPr>
        <p:spPr>
          <a:xfrm>
            <a:off x="3508230" y="6070596"/>
            <a:ext cx="40778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US" sz="2800" b="1" dirty="0">
                <a:solidFill>
                  <a:srgbClr val="C00000"/>
                </a:solidFill>
                <a:latin typeface="Gotham Medium Regular" panose="02000603030000020004" pitchFamily="2" charset="77"/>
                <a:cs typeface="Times New Roman" panose="02020603050405020304" pitchFamily="18" charset="0"/>
              </a:rPr>
              <a:t>ESTRUCTURA FINANCIERA</a:t>
            </a:r>
            <a:endParaRPr lang="es-EC" sz="2800" b="1" dirty="0">
              <a:solidFill>
                <a:srgbClr val="C00000"/>
              </a:solidFill>
              <a:latin typeface="Gotham Medium Regular" panose="02000603030000020004" pitchFamily="2" charset="77"/>
              <a:cs typeface="Times New Roman" panose="02020603050405020304" pitchFamily="18" charset="0"/>
            </a:endParaRPr>
          </a:p>
          <a:p>
            <a:endParaRPr lang="es-EC" sz="1200" b="1" dirty="0">
              <a:solidFill>
                <a:srgbClr val="C00000"/>
              </a:solidFill>
              <a:latin typeface="Gotham Medium Regular" panose="02000603030000020004" pitchFamily="2" charset="77"/>
              <a:cs typeface="Times New Roman" panose="02020603050405020304" pitchFamily="18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AD43C4D-19EF-480E-BE77-DD95E2228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344" y="740229"/>
            <a:ext cx="10492192" cy="5330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74855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81D04436-6867-2145-83F7-21FE6766B8A3}"/>
              </a:ext>
            </a:extLst>
          </p:cNvPr>
          <p:cNvSpPr/>
          <p:nvPr/>
        </p:nvSpPr>
        <p:spPr>
          <a:xfrm>
            <a:off x="3551772" y="5954482"/>
            <a:ext cx="22048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>
                <a:solidFill>
                  <a:srgbClr val="C00000"/>
                </a:solidFill>
                <a:latin typeface="Gotham Medium Regular" panose="02000603030000020004" pitchFamily="2" charset="77"/>
                <a:cs typeface="Times New Roman" panose="02020603050405020304" pitchFamily="18" charset="0"/>
              </a:rPr>
              <a:t>SUPERVISIÓN</a:t>
            </a:r>
            <a:endParaRPr lang="es-EC" sz="2800" b="1" dirty="0">
              <a:solidFill>
                <a:srgbClr val="C00000"/>
              </a:solidFill>
              <a:latin typeface="Gotham Medium Regular" panose="02000603030000020004" pitchFamily="2" charset="77"/>
              <a:cs typeface="Times New Roman" panose="02020603050405020304" pitchFamily="18" charset="0"/>
            </a:endParaRPr>
          </a:p>
          <a:p>
            <a:endParaRPr lang="es-EC" sz="1200" b="1" dirty="0">
              <a:solidFill>
                <a:srgbClr val="C00000"/>
              </a:solidFill>
              <a:latin typeface="Gotham Medium Regular" panose="02000603030000020004" pitchFamily="2" charset="77"/>
              <a:cs typeface="Times New Roman" panose="02020603050405020304" pitchFamily="18" charset="0"/>
            </a:endParaRPr>
          </a:p>
        </p:txBody>
      </p:sp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E9BF2318-AF0F-A643-ABFE-F437856CAD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17303395"/>
              </p:ext>
            </p:extLst>
          </p:nvPr>
        </p:nvGraphicFramePr>
        <p:xfrm>
          <a:off x="1092575" y="1565286"/>
          <a:ext cx="4918393" cy="366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ángulo 2">
            <a:extLst>
              <a:ext uri="{FF2B5EF4-FFF2-40B4-BE49-F238E27FC236}">
                <a16:creationId xmlns:a16="http://schemas.microsoft.com/office/drawing/2014/main" id="{C1265138-8DF1-4DD5-AC58-7352A8E0A983}"/>
              </a:ext>
            </a:extLst>
          </p:cNvPr>
          <p:cNvSpPr/>
          <p:nvPr/>
        </p:nvSpPr>
        <p:spPr>
          <a:xfrm>
            <a:off x="6339840" y="2514582"/>
            <a:ext cx="4351705" cy="23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1000"/>
              </a:spcBef>
              <a:spcAft>
                <a:spcPts val="1000"/>
              </a:spcAft>
            </a:pP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partición modal del transporte motorizado corresponde a:</a:t>
            </a:r>
          </a:p>
          <a:p>
            <a:pPr marL="285750" indent="-285750" algn="just">
              <a:lnSpc>
                <a:spcPct val="107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Transporte público en </a:t>
            </a:r>
            <a:r>
              <a:rPr lang="es-EC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75% (2`874.036 viajes/ día laborable)</a:t>
            </a:r>
          </a:p>
          <a:p>
            <a:pPr marL="285750" indent="-285750" algn="just">
              <a:lnSpc>
                <a:spcPct val="107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Transporte privado en </a:t>
            </a:r>
            <a:r>
              <a:rPr lang="es-EC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25% (953.924 viajes/día laborable).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CA2A437-2224-4248-A707-C1C1D8423F6A}"/>
              </a:ext>
            </a:extLst>
          </p:cNvPr>
          <p:cNvSpPr txBox="1"/>
          <p:nvPr/>
        </p:nvSpPr>
        <p:spPr>
          <a:xfrm>
            <a:off x="750672" y="880582"/>
            <a:ext cx="105687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419" sz="2400" b="1" dirty="0">
                <a:solidFill>
                  <a:srgbClr val="C00000"/>
                </a:solidFill>
              </a:rPr>
              <a:t>ESTRUCTURACIÓN DEL SISTEMA INTEGRADO DE RUTAS DE TRANSPORTE PÚBLICO</a:t>
            </a:r>
            <a:endParaRPr lang="es-EC" sz="2400" b="1" dirty="0">
              <a:solidFill>
                <a:srgbClr val="C00000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ED31B71-80F3-4FF5-BCF4-5EE6EA6796B5}"/>
              </a:ext>
            </a:extLst>
          </p:cNvPr>
          <p:cNvSpPr txBox="1"/>
          <p:nvPr/>
        </p:nvSpPr>
        <p:spPr>
          <a:xfrm>
            <a:off x="2158744" y="5237124"/>
            <a:ext cx="408594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100" b="1" dirty="0">
                <a:latin typeface="Gotham Medium Regular" panose="02000603030000020004" pitchFamily="2" charset="77"/>
                <a:cs typeface="Times New Roman" panose="02020603050405020304" pitchFamily="18" charset="0"/>
              </a:rPr>
              <a:t>DEMANDA GENERAL DE LOS SISTEMAS DE TRANSPORTE PÚBLICO</a:t>
            </a:r>
            <a:endParaRPr lang="es-EC" sz="1100" b="1" dirty="0">
              <a:latin typeface="Gotham Medium Regular" panose="02000603030000020004" pitchFamily="2" charset="7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50111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81D04436-6867-2145-83F7-21FE6766B8A3}"/>
              </a:ext>
            </a:extLst>
          </p:cNvPr>
          <p:cNvSpPr/>
          <p:nvPr/>
        </p:nvSpPr>
        <p:spPr>
          <a:xfrm>
            <a:off x="3534015" y="5953139"/>
            <a:ext cx="17391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US" sz="1200" b="1" dirty="0">
                <a:solidFill>
                  <a:srgbClr val="C00000"/>
                </a:solidFill>
                <a:latin typeface="Gotham Medium Regular" panose="02000603030000020004" pitchFamily="2" charset="77"/>
                <a:cs typeface="Times New Roman" panose="02020603050405020304" pitchFamily="18" charset="0"/>
              </a:rPr>
              <a:t>GESTIÓN DEL PROYECTO</a:t>
            </a:r>
            <a:endParaRPr lang="es-EC" sz="1200" b="1" dirty="0">
              <a:solidFill>
                <a:srgbClr val="C00000"/>
              </a:solidFill>
              <a:latin typeface="Gotham Medium Regular" panose="02000603030000020004" pitchFamily="2" charset="77"/>
              <a:cs typeface="Times New Roman" panose="02020603050405020304" pitchFamily="18" charset="0"/>
            </a:endParaRPr>
          </a:p>
          <a:p>
            <a:endParaRPr lang="es-EC" sz="1200" b="1" dirty="0">
              <a:solidFill>
                <a:srgbClr val="C00000"/>
              </a:solidFill>
              <a:latin typeface="Gotham Medium Regular" panose="02000603030000020004" pitchFamily="2" charset="77"/>
              <a:cs typeface="Times New Roman" panose="02020603050405020304" pitchFamily="18" charset="0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C2C26A0E-A2B0-4A77-902B-EB6E0625D7F1}"/>
              </a:ext>
            </a:extLst>
          </p:cNvPr>
          <p:cNvSpPr/>
          <p:nvPr/>
        </p:nvSpPr>
        <p:spPr>
          <a:xfrm>
            <a:off x="6282005" y="1650100"/>
            <a:ext cx="4883279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dirty="0"/>
              <a:t>Mejorar la accesibilidad e integración territorial;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s-EC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dirty="0"/>
              <a:t>Disminuir los tiempos de viaje;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s-EC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dirty="0"/>
              <a:t>Elevar de la calidad del servicio de transporte público;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s-EC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dirty="0"/>
              <a:t>Racionalizar el uso de los recursos disponibles;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s-EC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dirty="0"/>
              <a:t>Cuidar el medio ambiente;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s-EC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dirty="0"/>
              <a:t>Generar  condiciones de desarrollo socioeconómico, urbanístico y sociocultural en el </a:t>
            </a:r>
            <a:r>
              <a:rPr lang="es-EC" dirty="0" err="1"/>
              <a:t>DMQ</a:t>
            </a:r>
            <a:r>
              <a:rPr lang="es-EC" dirty="0"/>
              <a:t>.</a:t>
            </a:r>
          </a:p>
          <a:p>
            <a:pPr lvl="0">
              <a:buFont typeface="Symbol" panose="05050102010706020507" pitchFamily="18" charset="2"/>
              <a:buChar char=""/>
            </a:pPr>
            <a:endParaRPr lang="es-EC" sz="2000" dirty="0"/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54C43051-30E6-472C-95FD-800A8AA4D274}"/>
              </a:ext>
            </a:extLst>
          </p:cNvPr>
          <p:cNvGrpSpPr/>
          <p:nvPr/>
        </p:nvGrpSpPr>
        <p:grpSpPr>
          <a:xfrm>
            <a:off x="776244" y="1720876"/>
            <a:ext cx="5319756" cy="3425482"/>
            <a:chOff x="885545" y="1820432"/>
            <a:chExt cx="4983702" cy="3106369"/>
          </a:xfrm>
        </p:grpSpPr>
        <p:pic>
          <p:nvPicPr>
            <p:cNvPr id="5" name="Imagen 4" descr="Un grupo de personas en una plaza&#10;&#10;Descripción generada automáticamente">
              <a:extLst>
                <a:ext uri="{FF2B5EF4-FFF2-40B4-BE49-F238E27FC236}">
                  <a16:creationId xmlns:a16="http://schemas.microsoft.com/office/drawing/2014/main" id="{92ACAA07-0E08-475D-A33F-D44E10AE5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5545" y="1820432"/>
              <a:ext cx="4983702" cy="3106369"/>
            </a:xfrm>
            <a:prstGeom prst="rect">
              <a:avLst/>
            </a:prstGeom>
          </p:spPr>
        </p:pic>
        <p:pic>
          <p:nvPicPr>
            <p:cNvPr id="14" name="Picture 2" descr="Silla De Ruedas descarga gratuita de png - La vejez en Silla de ...">
              <a:extLst>
                <a:ext uri="{FF2B5EF4-FFF2-40B4-BE49-F238E27FC236}">
                  <a16:creationId xmlns:a16="http://schemas.microsoft.com/office/drawing/2014/main" id="{4E07FBE1-F8F9-4C2D-8142-3120192F46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688" b="95000" l="4231" r="97308">
                          <a14:foregroundMark x1="10385" y1="25313" x2="10385" y2="32188"/>
                          <a14:foregroundMark x1="12308" y1="46250" x2="12308" y2="46250"/>
                          <a14:foregroundMark x1="10000" y1="41250" x2="14231" y2="66250"/>
                          <a14:foregroundMark x1="4231" y1="76563" x2="4231" y2="76563"/>
                          <a14:foregroundMark x1="73846" y1="86563" x2="80385" y2="85938"/>
                          <a14:foregroundMark x1="88077" y1="83750" x2="88077" y2="83750"/>
                          <a14:foregroundMark x1="91923" y1="83750" x2="93846" y2="84063"/>
                          <a14:foregroundMark x1="95000" y1="84375" x2="95000" y2="84375"/>
                          <a14:foregroundMark x1="97692" y1="84688" x2="97692" y2="84688"/>
                          <a14:foregroundMark x1="35769" y1="90938" x2="35769" y2="90938"/>
                          <a14:foregroundMark x1="53462" y1="95000" x2="53462" y2="95000"/>
                          <a14:foregroundMark x1="31538" y1="4688" x2="31538" y2="468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2700" y="4326903"/>
              <a:ext cx="433802" cy="5339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Imagen relacionada">
              <a:extLst>
                <a:ext uri="{FF2B5EF4-FFF2-40B4-BE49-F238E27FC236}">
                  <a16:creationId xmlns:a16="http://schemas.microsoft.com/office/drawing/2014/main" id="{00D7F9C6-D25B-4E4A-B8B1-9D2CF1767B0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0468" b="94737" l="17969" r="96094">
                          <a14:foregroundMark x1="35547" y1="34503" x2="35547" y2="34503"/>
                          <a14:foregroundMark x1="31445" y1="52339" x2="31445" y2="52339"/>
                          <a14:foregroundMark x1="31836" y1="50585" x2="31641" y2="52924"/>
                          <a14:foregroundMark x1="30273" y1="47661" x2="25586" y2="61696"/>
                          <a14:foregroundMark x1="25586" y1="61696" x2="28906" y2="73977"/>
                          <a14:foregroundMark x1="27539" y1="82456" x2="27539" y2="82456"/>
                          <a14:foregroundMark x1="26953" y1="82164" x2="26953" y2="82164"/>
                          <a14:foregroundMark x1="25781" y1="77485" x2="26758" y2="93567"/>
                          <a14:foregroundMark x1="31836" y1="76608" x2="32422" y2="89474"/>
                          <a14:foregroundMark x1="37305" y1="64327" x2="37109" y2="79240"/>
                          <a14:foregroundMark x1="37109" y1="79240" x2="48047" y2="75439"/>
                          <a14:foregroundMark x1="48047" y1="75439" x2="56836" y2="62865"/>
                          <a14:foregroundMark x1="56836" y1="62865" x2="54297" y2="48538"/>
                          <a14:foregroundMark x1="54297" y1="48538" x2="44531" y2="67836"/>
                          <a14:foregroundMark x1="65430" y1="76316" x2="74023" y2="69006"/>
                          <a14:foregroundMark x1="74023" y1="69006" x2="63672" y2="54094"/>
                          <a14:foregroundMark x1="63477" y1="76901" x2="75195" y2="81871"/>
                          <a14:foregroundMark x1="75195" y1="81871" x2="79297" y2="77193"/>
                          <a14:foregroundMark x1="68555" y1="24561" x2="45703" y2="24269"/>
                          <a14:foregroundMark x1="37500" y1="23684" x2="37500" y2="28655"/>
                          <a14:foregroundMark x1="37500" y1="20760" x2="37500" y2="23684"/>
                          <a14:foregroundMark x1="27734" y1="46199" x2="23828" y2="56433"/>
                          <a14:foregroundMark x1="20117" y1="46491" x2="18164" y2="55556"/>
                          <a14:foregroundMark x1="18555" y1="87135" x2="21484" y2="93567"/>
                          <a14:foregroundMark x1="48047" y1="88012" x2="64844" y2="85380"/>
                          <a14:foregroundMark x1="40039" y1="91813" x2="77734" y2="88889"/>
                          <a14:foregroundMark x1="57227" y1="94444" x2="86523" y2="90643"/>
                          <a14:foregroundMark x1="34961" y1="94444" x2="26953" y2="92398"/>
                          <a14:foregroundMark x1="41797" y1="92982" x2="52539" y2="92982"/>
                          <a14:foregroundMark x1="52539" y1="92982" x2="57813" y2="92690"/>
                          <a14:foregroundMark x1="72070" y1="93860" x2="83594" y2="93275"/>
                          <a14:foregroundMark x1="83594" y1="93275" x2="90820" y2="83626"/>
                          <a14:foregroundMark x1="87305" y1="63158" x2="85374" y2="45012"/>
                          <a14:foregroundMark x1="86139" y1="43745" x2="85938" y2="45029"/>
                          <a14:foregroundMark x1="87125" y1="37433" x2="87080" y2="37719"/>
                          <a14:foregroundMark x1="72266" y1="41520" x2="84570" y2="57018"/>
                          <a14:foregroundMark x1="88672" y1="51170" x2="92423" y2="58944"/>
                          <a14:foregroundMark x1="91797" y1="85088" x2="91016" y2="92690"/>
                          <a14:foregroundMark x1="92383" y1="93275" x2="90234" y2="94737"/>
                          <a14:foregroundMark x1="79102" y1="94152" x2="79102" y2="94152"/>
                          <a14:foregroundMark x1="50195" y1="94444" x2="35742" y2="94152"/>
                          <a14:backgroundMark x1="23828" y1="32749" x2="23828" y2="32749"/>
                          <a14:backgroundMark x1="25977" y1="33333" x2="25977" y2="33333"/>
                          <a14:backgroundMark x1="32031" y1="30994" x2="32031" y2="30994"/>
                          <a14:backgroundMark x1="34961" y1="23684" x2="34961" y2="23684"/>
                          <a14:backgroundMark x1="83203" y1="33333" x2="83203" y2="33333"/>
                          <a14:backgroundMark x1="79688" y1="32456" x2="79688" y2="32456"/>
                          <a14:backgroundMark x1="83984" y1="38304" x2="83984" y2="38304"/>
                          <a14:backgroundMark x1="83594" y1="35673" x2="83594" y2="35673"/>
                          <a14:backgroundMark x1="85938" y1="33626" x2="85938" y2="33626"/>
                          <a14:backgroundMark x1="86328" y1="32456" x2="86328" y2="32456"/>
                          <a14:backgroundMark x1="86133" y1="34211" x2="86133" y2="34211"/>
                          <a14:backgroundMark x1="85352" y1="39474" x2="85352" y2="39474"/>
                          <a14:backgroundMark x1="83984" y1="39181" x2="83984" y2="39181"/>
                          <a14:backgroundMark x1="86133" y1="37719" x2="86133" y2="37719"/>
                          <a14:backgroundMark x1="85742" y1="33333" x2="87109" y2="35088"/>
                          <a14:backgroundMark x1="84961" y1="40058" x2="87305" y2="41813"/>
                          <a14:backgroundMark x1="84375" y1="39181" x2="86133" y2="38304"/>
                          <a14:backgroundMark x1="87695" y1="33918" x2="87109" y2="37427"/>
                          <a14:backgroundMark x1="83203" y1="30409" x2="86328" y2="37427"/>
                          <a14:backgroundMark x1="95703" y1="52632" x2="95898" y2="821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27" t="18617" r="6027" b="7750"/>
            <a:stretch/>
          </p:blipFill>
          <p:spPr bwMode="auto">
            <a:xfrm>
              <a:off x="4802909" y="4017818"/>
              <a:ext cx="578812" cy="3693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9BFEDD2B-8EAF-4D4D-B68B-B0C577079F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4007" t="46146" r="21096" b="34064"/>
            <a:stretch/>
          </p:blipFill>
          <p:spPr>
            <a:xfrm>
              <a:off x="4977611" y="4027582"/>
              <a:ext cx="259732" cy="45719"/>
            </a:xfrm>
            <a:prstGeom prst="rect">
              <a:avLst/>
            </a:prstGeom>
          </p:spPr>
        </p:pic>
        <p:pic>
          <p:nvPicPr>
            <p:cNvPr id="22" name="Imagen 21" descr="Un grupo de personas en una plaza&#10;&#10;Descripción generada automáticamente">
              <a:extLst>
                <a:ext uri="{FF2B5EF4-FFF2-40B4-BE49-F238E27FC236}">
                  <a16:creationId xmlns:a16="http://schemas.microsoft.com/office/drawing/2014/main" id="{4F03DEC7-4E1F-4CE0-9168-6D43E88097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78160" b="98320" l="82400" r="98040">
                          <a14:foregroundMark x1="90480" y1="86320" x2="90800" y2="86320"/>
                          <a14:foregroundMark x1="91120" y1="89440" x2="90800" y2="91200"/>
                          <a14:foregroundMark x1="91240" y1="83200" x2="91240" y2="83200"/>
                          <a14:foregroundMark x1="91000" y1="82560" x2="91000" y2="82560"/>
                          <a14:foregroundMark x1="91000" y1="83200" x2="91000" y2="83200"/>
                          <a14:foregroundMark x1="90560" y1="83920" x2="90560" y2="83920"/>
                          <a14:foregroundMark x1="90680" y1="83440" x2="90360" y2="83600"/>
                          <a14:foregroundMark x1="84440" y1="82000" x2="84440" y2="82000"/>
                          <a14:foregroundMark x1="84520" y1="82000" x2="84520" y2="82000"/>
                          <a14:foregroundMark x1="84640" y1="82000" x2="84640" y2="82000"/>
                          <a14:foregroundMark x1="84960" y1="83040" x2="84960" y2="83040"/>
                          <a14:foregroundMark x1="84960" y1="82560" x2="84520" y2="82720"/>
                          <a14:foregroundMark x1="87880" y1="96560" x2="87880" y2="96560"/>
                          <a14:foregroundMark x1="90880" y1="97600" x2="90880" y2="97600"/>
                          <a14:foregroundMark x1="91440" y1="97920" x2="91440" y2="97920"/>
                          <a14:foregroundMark x1="90240" y1="98320" x2="90240" y2="98320"/>
                          <a14:foregroundMark x1="89720" y1="88800" x2="89720" y2="88800"/>
                        </a14:backgroundRemoval>
                      </a14:imgEffect>
                    </a14:imgLayer>
                  </a14:imgProps>
                </a:ext>
              </a:extLst>
            </a:blip>
            <a:srcRect l="80453" t="75782"/>
            <a:stretch/>
          </p:blipFill>
          <p:spPr>
            <a:xfrm>
              <a:off x="4894641" y="4174503"/>
              <a:ext cx="974159" cy="752298"/>
            </a:xfrm>
            <a:prstGeom prst="rect">
              <a:avLst/>
            </a:prstGeom>
          </p:spPr>
        </p:pic>
      </p:grp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87564F2-59D2-460C-94BF-064025E9E7A2}"/>
              </a:ext>
            </a:extLst>
          </p:cNvPr>
          <p:cNvSpPr txBox="1"/>
          <p:nvPr/>
        </p:nvSpPr>
        <p:spPr>
          <a:xfrm>
            <a:off x="776244" y="972810"/>
            <a:ext cx="91950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b="1" dirty="0">
                <a:solidFill>
                  <a:srgbClr val="C00000"/>
                </a:solidFill>
                <a:latin typeface="Gotham Medium Regular" panose="02000603030000020004" pitchFamily="2" charset="77"/>
                <a:cs typeface="Times New Roman" panose="02020603050405020304" pitchFamily="18" charset="0"/>
              </a:rPr>
              <a:t>OBJETIVOS DE LA ESTRUCTURACIÓN DEL SITP - DMQ</a:t>
            </a:r>
            <a:endParaRPr lang="es-EC" sz="2800" b="1" dirty="0">
              <a:solidFill>
                <a:srgbClr val="C00000"/>
              </a:solidFill>
              <a:latin typeface="Gotham Medium Regular" panose="02000603030000020004" pitchFamily="2" charset="7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98049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81D04436-6867-2145-83F7-21FE6766B8A3}"/>
              </a:ext>
            </a:extLst>
          </p:cNvPr>
          <p:cNvSpPr/>
          <p:nvPr/>
        </p:nvSpPr>
        <p:spPr>
          <a:xfrm>
            <a:off x="3551771" y="5935383"/>
            <a:ext cx="17391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US" sz="1200" b="1" dirty="0">
                <a:solidFill>
                  <a:srgbClr val="C00000"/>
                </a:solidFill>
                <a:latin typeface="Gotham Medium Regular" panose="02000603030000020004" pitchFamily="2" charset="77"/>
                <a:cs typeface="Times New Roman" panose="02020603050405020304" pitchFamily="18" charset="0"/>
              </a:rPr>
              <a:t>GESTIÓN DEL PROYECTO</a:t>
            </a:r>
            <a:endParaRPr lang="es-EC" sz="1200" b="1" dirty="0">
              <a:solidFill>
                <a:srgbClr val="C00000"/>
              </a:solidFill>
              <a:latin typeface="Gotham Medium Regular" panose="02000603030000020004" pitchFamily="2" charset="77"/>
              <a:cs typeface="Times New Roman" panose="02020603050405020304" pitchFamily="18" charset="0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C2C26A0E-A2B0-4A77-902B-EB6E0625D7F1}"/>
              </a:ext>
            </a:extLst>
          </p:cNvPr>
          <p:cNvSpPr/>
          <p:nvPr/>
        </p:nvSpPr>
        <p:spPr>
          <a:xfrm>
            <a:off x="6096000" y="2425930"/>
            <a:ext cx="488327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dirty="0"/>
              <a:t>De acuerdo a la morfología de la ciudad, se jerarquiza los movimientos longitudinales norte- sur-norte y se complemente a través de movimientos transversales. </a:t>
            </a:r>
          </a:p>
          <a:p>
            <a:pPr lvl="0">
              <a:buFont typeface="Symbol" panose="05050102010706020507" pitchFamily="18" charset="2"/>
              <a:buChar char=""/>
            </a:pPr>
            <a:endParaRPr lang="es-EC" dirty="0"/>
          </a:p>
        </p:txBody>
      </p:sp>
      <p:pic>
        <p:nvPicPr>
          <p:cNvPr id="11" name="Imagen 10" descr="Imagen que contiene cerca, pasto, negro, amarillo&#10;&#10;Descripción generada automáticamente">
            <a:extLst>
              <a:ext uri="{FF2B5EF4-FFF2-40B4-BE49-F238E27FC236}">
                <a16:creationId xmlns:a16="http://schemas.microsoft.com/office/drawing/2014/main" id="{D4A8CC28-B2B6-48F4-AAE5-221CC5C3A77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26" y="2089857"/>
            <a:ext cx="4916170" cy="2149475"/>
          </a:xfrm>
          <a:prstGeom prst="rect">
            <a:avLst/>
          </a:prstGeom>
        </p:spPr>
      </p:pic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C2E6E741-7D44-4C5E-9BE6-92B88FBEBFD9}"/>
              </a:ext>
            </a:extLst>
          </p:cNvPr>
          <p:cNvCxnSpPr>
            <a:cxnSpLocks/>
          </p:cNvCxnSpPr>
          <p:nvPr/>
        </p:nvCxnSpPr>
        <p:spPr>
          <a:xfrm>
            <a:off x="1890713" y="3270976"/>
            <a:ext cx="248897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CuadroTexto 7">
            <a:extLst>
              <a:ext uri="{FF2B5EF4-FFF2-40B4-BE49-F238E27FC236}">
                <a16:creationId xmlns:a16="http://schemas.microsoft.com/office/drawing/2014/main" id="{3ACB34AF-C0DB-455E-A976-20ED5D14846B}"/>
              </a:ext>
            </a:extLst>
          </p:cNvPr>
          <p:cNvSpPr txBox="1"/>
          <p:nvPr/>
        </p:nvSpPr>
        <p:spPr>
          <a:xfrm>
            <a:off x="1162496" y="104166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b="1" dirty="0">
                <a:solidFill>
                  <a:srgbClr val="C00000"/>
                </a:solidFill>
                <a:latin typeface="Gotham Medium Regular" panose="02000603030000020004" pitchFamily="2" charset="77"/>
                <a:cs typeface="Times New Roman" panose="02020603050405020304" pitchFamily="18" charset="0"/>
              </a:rPr>
              <a:t>MODELO CONCEPTUAL PARA EL DISEÑO DEL SITP-DMQ</a:t>
            </a:r>
            <a:endParaRPr lang="es-EC" sz="1800" b="1" dirty="0">
              <a:solidFill>
                <a:srgbClr val="C00000"/>
              </a:solidFill>
              <a:latin typeface="Gotham Medium Regular" panose="02000603030000020004" pitchFamily="2" charset="7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65251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5508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3210467" y="322044"/>
            <a:ext cx="577106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4000" dirty="0">
                <a:solidFill>
                  <a:srgbClr val="FF0000"/>
                </a:solidFill>
                <a:latin typeface="Gotham Bold" charset="0"/>
                <a:ea typeface="Gotham Bold" charset="0"/>
                <a:cs typeface="Gotham Bold" charset="0"/>
              </a:rPr>
              <a:t>ESTADO DE AVANCE FÍSICO</a:t>
            </a:r>
            <a:endParaRPr lang="es-ES" sz="2000" dirty="0">
              <a:solidFill>
                <a:srgbClr val="FF0000"/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333463" y="1189928"/>
            <a:ext cx="8159262" cy="15792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2800" dirty="0">
                <a:solidFill>
                  <a:schemeClr val="accent5">
                    <a:lumMod val="50000"/>
                  </a:schemeClr>
                </a:solidFill>
                <a:latin typeface="Gotham Medium" charset="0"/>
                <a:ea typeface="Gotham Medium" charset="0"/>
                <a:cs typeface="Gotham Medium" charset="0"/>
              </a:rPr>
              <a:t>AVANCE GENERAL DE LA OBRA (10-jul): </a:t>
            </a:r>
            <a:r>
              <a:rPr lang="es-ES" sz="2800" b="1" dirty="0">
                <a:solidFill>
                  <a:srgbClr val="FF0000"/>
                </a:solidFill>
                <a:latin typeface="Gotham Medium" charset="0"/>
                <a:ea typeface="Gotham Medium" charset="0"/>
                <a:cs typeface="Gotham Medium" charset="0"/>
              </a:rPr>
              <a:t>93,67%</a:t>
            </a:r>
          </a:p>
          <a:p>
            <a:pPr marL="285750" lvl="0" indent="-285750">
              <a:buFontTx/>
              <a:buChar char="-"/>
            </a:pPr>
            <a:r>
              <a:rPr lang="es-ES" sz="2000" dirty="0">
                <a:latin typeface="Gotham Light" charset="0"/>
                <a:ea typeface="Gotham Light" charset="0"/>
                <a:cs typeface="Gotham Light" charset="0"/>
              </a:rPr>
              <a:t>Avance de Obras Civiles: 96,48%</a:t>
            </a:r>
          </a:p>
          <a:p>
            <a:pPr lvl="0"/>
            <a:endParaRPr lang="es-EC" sz="2000" dirty="0">
              <a:latin typeface="Gotham Light" charset="0"/>
              <a:ea typeface="Gotham Light" charset="0"/>
              <a:cs typeface="Gotham Light" charset="0"/>
            </a:endParaRPr>
          </a:p>
          <a:p>
            <a:pPr marL="285750" lvl="0" indent="-285750">
              <a:buFontTx/>
              <a:buChar char="-"/>
            </a:pPr>
            <a:r>
              <a:rPr lang="es-ES" sz="2000" dirty="0">
                <a:latin typeface="Gotham Light" charset="0"/>
                <a:ea typeface="Gotham Light" charset="0"/>
                <a:cs typeface="Gotham Light" charset="0"/>
              </a:rPr>
              <a:t>Avance de Obras Civiles: 68,66%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1E34A85A-1564-44D7-90FC-329ED603EE7F}"/>
              </a:ext>
            </a:extLst>
          </p:cNvPr>
          <p:cNvSpPr/>
          <p:nvPr/>
        </p:nvSpPr>
        <p:spPr>
          <a:xfrm>
            <a:off x="1323809" y="2999541"/>
            <a:ext cx="9938358" cy="2441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2800" dirty="0">
                <a:solidFill>
                  <a:schemeClr val="accent5">
                    <a:lumMod val="50000"/>
                  </a:schemeClr>
                </a:solidFill>
                <a:latin typeface="Gotham Medium" charset="0"/>
                <a:ea typeface="Gotham Medium" charset="0"/>
                <a:cs typeface="Gotham Medium" charset="0"/>
              </a:rPr>
              <a:t>Principales actividades en desarrollo</a:t>
            </a:r>
            <a:endParaRPr lang="es-ES" sz="2800" b="1" dirty="0">
              <a:solidFill>
                <a:srgbClr val="FF0000"/>
              </a:solidFill>
              <a:latin typeface="Gotham Medium" charset="0"/>
              <a:ea typeface="Gotham Medium" charset="0"/>
              <a:cs typeface="Gotham Medium" charset="0"/>
            </a:endParaRPr>
          </a:p>
          <a:p>
            <a:pPr marL="285750" lvl="0" indent="-285750">
              <a:buFontTx/>
              <a:buChar char="-"/>
            </a:pPr>
            <a:r>
              <a:rPr lang="es-ES" sz="2000" dirty="0">
                <a:latin typeface="Gotham Light" charset="0"/>
                <a:ea typeface="Gotham Light" charset="0"/>
                <a:cs typeface="Gotham Light" charset="0"/>
              </a:rPr>
              <a:t>Acabados e instalaciones en estaciones: puertas, barandillas, accesos, tomas eléctricas, etc. Reposiciones en superficie</a:t>
            </a:r>
          </a:p>
          <a:p>
            <a:pPr lvl="0"/>
            <a:endParaRPr lang="es-EC" sz="2000" dirty="0">
              <a:latin typeface="Gotham Light" charset="0"/>
              <a:ea typeface="Gotham Light" charset="0"/>
              <a:cs typeface="Gotham Light" charset="0"/>
            </a:endParaRPr>
          </a:p>
          <a:p>
            <a:pPr marL="285750" lvl="0" indent="-285750">
              <a:buFontTx/>
              <a:buChar char="-"/>
            </a:pPr>
            <a:r>
              <a:rPr lang="es-ES" sz="2000" dirty="0">
                <a:latin typeface="Gotham Light" charset="0"/>
                <a:ea typeface="Gotham Light" charset="0"/>
                <a:cs typeface="Gotham Light" charset="0"/>
              </a:rPr>
              <a:t>Instalaciones ferroviarias:</a:t>
            </a:r>
          </a:p>
          <a:p>
            <a:pPr marL="742950" lvl="1" indent="-285750">
              <a:buFontTx/>
              <a:buChar char="-"/>
            </a:pPr>
            <a:r>
              <a:rPr lang="es-ES" dirty="0">
                <a:latin typeface="Gotham Light" charset="0"/>
                <a:ea typeface="Gotham Light" charset="0"/>
                <a:cs typeface="Gotham Light" charset="0"/>
              </a:rPr>
              <a:t>Esenciales para pruebas. Electrificación (93%), Señalización (81%), Subestaciones eléctricas (77%)</a:t>
            </a:r>
          </a:p>
          <a:p>
            <a:pPr marL="742950" lvl="1" indent="-285750">
              <a:buFontTx/>
              <a:buChar char="-"/>
            </a:pPr>
            <a:r>
              <a:rPr lang="es-ES" dirty="0">
                <a:latin typeface="Gotham Light" charset="0"/>
                <a:ea typeface="Gotham Light" charset="0"/>
                <a:cs typeface="Gotham Light" charset="0"/>
              </a:rPr>
              <a:t>Ascensores y escaleras (89%), Ventilación (60%), Comunicaciones (54%), PCI (43%), PCC (36%)</a:t>
            </a:r>
          </a:p>
        </p:txBody>
      </p:sp>
    </p:spTree>
    <p:extLst>
      <p:ext uri="{BB962C8B-B14F-4D97-AF65-F5344CB8AC3E}">
        <p14:creationId xmlns:p14="http://schemas.microsoft.com/office/powerpoint/2010/main" val="202518719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81D04436-6867-2145-83F7-21FE6766B8A3}"/>
              </a:ext>
            </a:extLst>
          </p:cNvPr>
          <p:cNvSpPr/>
          <p:nvPr/>
        </p:nvSpPr>
        <p:spPr>
          <a:xfrm>
            <a:off x="3551771" y="5944261"/>
            <a:ext cx="17391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US" sz="1200" b="1" dirty="0">
                <a:solidFill>
                  <a:srgbClr val="C00000"/>
                </a:solidFill>
                <a:latin typeface="Gotham Medium Regular" panose="02000603030000020004" pitchFamily="2" charset="77"/>
                <a:cs typeface="Times New Roman" panose="02020603050405020304" pitchFamily="18" charset="0"/>
              </a:rPr>
              <a:t>GESTIÓN DEL PROYECTO</a:t>
            </a:r>
            <a:endParaRPr lang="es-EC" sz="1200" b="1" dirty="0">
              <a:solidFill>
                <a:srgbClr val="C00000"/>
              </a:solidFill>
              <a:latin typeface="Gotham Medium Regular" panose="02000603030000020004" pitchFamily="2" charset="77"/>
              <a:cs typeface="Times New Roman" panose="02020603050405020304" pitchFamily="18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521AB77-A7C1-434C-905A-C917B116B3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558"/>
          <a:stretch/>
        </p:blipFill>
        <p:spPr>
          <a:xfrm>
            <a:off x="991539" y="1657188"/>
            <a:ext cx="4826456" cy="2934909"/>
          </a:xfrm>
          <a:prstGeom prst="rect">
            <a:avLst/>
          </a:prstGeom>
          <a:solidFill>
            <a:srgbClr val="FFCCCC"/>
          </a:solidFill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E3A4106E-84E9-4A54-B4A8-573094228666}"/>
              </a:ext>
            </a:extLst>
          </p:cNvPr>
          <p:cNvSpPr/>
          <p:nvPr/>
        </p:nvSpPr>
        <p:spPr>
          <a:xfrm>
            <a:off x="6096000" y="1478037"/>
            <a:ext cx="5624026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68600" lvl="1" indent="-228600" algn="just">
              <a:buFont typeface="+mj-lt"/>
              <a:buAutoNum type="arabicPeriod"/>
            </a:pPr>
            <a:r>
              <a:rPr lang="es-EC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Rutas Horizontales</a:t>
            </a:r>
          </a:p>
          <a:p>
            <a:pPr marL="768600" lvl="1" indent="-228600" algn="just">
              <a:buFont typeface="+mj-lt"/>
              <a:buAutoNum type="arabicPeriod"/>
            </a:pPr>
            <a:endParaRPr lang="es-EC" sz="16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68600" lvl="1" indent="-228600" algn="just">
              <a:buFont typeface="+mj-lt"/>
              <a:buAutoNum type="arabicPeriod"/>
            </a:pPr>
            <a:r>
              <a:rPr lang="es-EC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Rutas Diagonales y Longitudinales</a:t>
            </a:r>
          </a:p>
          <a:p>
            <a:pPr marL="768600" lvl="1" indent="-228600" algn="just">
              <a:buFont typeface="+mj-lt"/>
              <a:buAutoNum type="arabicPeriod"/>
            </a:pPr>
            <a:endParaRPr lang="es-EC" sz="16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68600" lvl="1" indent="-228600" algn="just">
              <a:buFont typeface="+mj-lt"/>
              <a:buAutoNum type="arabicPeriod"/>
            </a:pPr>
            <a:r>
              <a:rPr lang="es-EC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Rutas Transversales o Verticales</a:t>
            </a:r>
          </a:p>
          <a:p>
            <a:pPr marL="768600" lvl="1" indent="-228600" algn="just">
              <a:buFont typeface="+mj-lt"/>
              <a:buAutoNum type="arabicPeriod"/>
            </a:pPr>
            <a:endParaRPr lang="es-EC" sz="16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68600" lvl="1" indent="-228600" algn="just">
              <a:buFont typeface="+mj-lt"/>
              <a:buAutoNum type="arabicPeriod"/>
            </a:pPr>
            <a:r>
              <a:rPr lang="es-EC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Rutas Alimentadoras:</a:t>
            </a:r>
          </a:p>
          <a:p>
            <a:pPr marL="768600" lvl="1" indent="-228600" algn="just">
              <a:buFont typeface="+mj-lt"/>
              <a:buAutoNum type="arabicPeriod"/>
            </a:pPr>
            <a:endParaRPr lang="es-EC" sz="16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68600" lvl="1" indent="-228600" algn="just">
              <a:buFont typeface="+mj-lt"/>
              <a:buAutoNum type="arabicPeriod"/>
            </a:pPr>
            <a:r>
              <a:rPr lang="es-EC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Rutas Corredores Metropolitanos</a:t>
            </a:r>
          </a:p>
          <a:p>
            <a:pPr marL="768600" lvl="1" indent="-228600" algn="just">
              <a:buFont typeface="+mj-lt"/>
              <a:buAutoNum type="arabicPeriod"/>
            </a:pPr>
            <a:endParaRPr lang="es-EC" sz="16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68600" lvl="1" indent="-228600" algn="just">
              <a:buFont typeface="+mj-lt"/>
              <a:buAutoNum type="arabicPeriod"/>
            </a:pPr>
            <a:r>
              <a:rPr lang="es-EC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Rutas perimetrales</a:t>
            </a:r>
          </a:p>
          <a:p>
            <a:pPr marL="768600" lvl="1" indent="-228600" algn="just">
              <a:buFont typeface="+mj-lt"/>
              <a:buAutoNum type="arabicPeriod"/>
            </a:pPr>
            <a:endParaRPr lang="es-EC" sz="16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68600" lvl="1" indent="-228600" algn="just">
              <a:buFont typeface="+mj-lt"/>
              <a:buAutoNum type="arabicPeriod"/>
            </a:pPr>
            <a:r>
              <a:rPr lang="es-EC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Rutas Rurales o Parroquiales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5E46FEB-CCD1-449D-BEBF-2F8A9599434B}"/>
              </a:ext>
            </a:extLst>
          </p:cNvPr>
          <p:cNvSpPr txBox="1"/>
          <p:nvPr/>
        </p:nvSpPr>
        <p:spPr>
          <a:xfrm>
            <a:off x="991539" y="84978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b="1" dirty="0">
                <a:solidFill>
                  <a:srgbClr val="C00000"/>
                </a:solidFill>
                <a:latin typeface="Gotham Medium Regular" panose="02000603030000020004" pitchFamily="2" charset="77"/>
                <a:cs typeface="Times New Roman" panose="02020603050405020304" pitchFamily="18" charset="0"/>
              </a:rPr>
              <a:t>COMPONENTES DE LA NUEVA RED</a:t>
            </a:r>
            <a:endParaRPr lang="es-EC" sz="1800" b="1" dirty="0">
              <a:solidFill>
                <a:srgbClr val="C00000"/>
              </a:solidFill>
              <a:latin typeface="Gotham Medium Regular" panose="02000603030000020004" pitchFamily="2" charset="7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43885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81D04436-6867-2145-83F7-21FE6766B8A3}"/>
              </a:ext>
            </a:extLst>
          </p:cNvPr>
          <p:cNvSpPr/>
          <p:nvPr/>
        </p:nvSpPr>
        <p:spPr>
          <a:xfrm>
            <a:off x="3551771" y="5899871"/>
            <a:ext cx="17391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US" sz="1200" b="1" dirty="0">
                <a:solidFill>
                  <a:srgbClr val="C00000"/>
                </a:solidFill>
                <a:latin typeface="Gotham Medium Regular" panose="02000603030000020004" pitchFamily="2" charset="77"/>
                <a:cs typeface="Times New Roman" panose="02020603050405020304" pitchFamily="18" charset="0"/>
              </a:rPr>
              <a:t>GESTIÓN DEL PROYECTO</a:t>
            </a:r>
            <a:endParaRPr lang="es-EC" sz="1200" b="1" dirty="0">
              <a:solidFill>
                <a:srgbClr val="C00000"/>
              </a:solidFill>
              <a:latin typeface="Gotham Medium Regular" panose="02000603030000020004" pitchFamily="2" charset="77"/>
              <a:cs typeface="Times New Roman" panose="02020603050405020304" pitchFamily="18" charset="0"/>
            </a:endParaRPr>
          </a:p>
          <a:p>
            <a:endParaRPr lang="es-EC" sz="1200" b="1" dirty="0">
              <a:solidFill>
                <a:srgbClr val="C00000"/>
              </a:solidFill>
              <a:latin typeface="Gotham Medium Regular" panose="02000603030000020004" pitchFamily="2" charset="77"/>
              <a:cs typeface="Times New Roman" panose="02020603050405020304" pitchFamily="18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4C661EF-48F1-4336-8A2D-6689BF360703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4" b="2010"/>
          <a:stretch/>
        </p:blipFill>
        <p:spPr bwMode="auto">
          <a:xfrm>
            <a:off x="754422" y="1308295"/>
            <a:ext cx="6276808" cy="39882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5657C901-352E-43FA-B43C-9E3E85C683D2}"/>
              </a:ext>
            </a:extLst>
          </p:cNvPr>
          <p:cNvSpPr txBox="1"/>
          <p:nvPr/>
        </p:nvSpPr>
        <p:spPr>
          <a:xfrm>
            <a:off x="7230794" y="938963"/>
            <a:ext cx="2807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Condición Física y funcional</a:t>
            </a:r>
            <a:endParaRPr lang="es-EC" b="1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2BDFA9B4-A8F1-4421-98B8-DC6D0F320EA8}"/>
              </a:ext>
            </a:extLst>
          </p:cNvPr>
          <p:cNvSpPr/>
          <p:nvPr/>
        </p:nvSpPr>
        <p:spPr>
          <a:xfrm>
            <a:off x="7230794" y="1429670"/>
            <a:ext cx="3685736" cy="4328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Bef>
                <a:spcPts val="1000"/>
              </a:spcBef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es-EC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Interconexión entre los subsistemas de superficie del Metrobús-Q y Metro (Quitumbe, El Recreo, La Magdalena, y El Labrador). </a:t>
            </a:r>
          </a:p>
          <a:p>
            <a:pPr marL="285750" indent="-285750" algn="just">
              <a:lnSpc>
                <a:spcPct val="107000"/>
              </a:lnSpc>
              <a:spcBef>
                <a:spcPts val="1000"/>
              </a:spcBef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es-EC" sz="1400" dirty="0">
                <a:latin typeface="Arial" panose="020B0604020202020204" pitchFamily="34" charset="0"/>
                <a:cs typeface="Times New Roman" panose="02020603050405020304" pitchFamily="18" charset="0"/>
              </a:rPr>
              <a:t>Conexiones funcionales de las Estaciones San Francisco (Viaducto 24 de Mayo), El Ejido y La Carolina.</a:t>
            </a:r>
          </a:p>
          <a:p>
            <a:pPr marL="285750" indent="-285750" algn="just">
              <a:lnSpc>
                <a:spcPct val="107000"/>
              </a:lnSpc>
              <a:spcBef>
                <a:spcPts val="1000"/>
              </a:spcBef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es-EC" sz="1400" dirty="0">
                <a:latin typeface="Arial" panose="020B0604020202020204" pitchFamily="34" charset="0"/>
                <a:cs typeface="Times New Roman" panose="02020603050405020304" pitchFamily="18" charset="0"/>
              </a:rPr>
              <a:t>Articulación de los tres subsistemas de transporte (Metro, Metrobús-Q con sus alimentadores y Convencional modalidad Intracantonal Combinado).</a:t>
            </a:r>
          </a:p>
          <a:p>
            <a:pPr marL="285750" indent="-285750" algn="just">
              <a:lnSpc>
                <a:spcPct val="107000"/>
              </a:lnSpc>
              <a:spcBef>
                <a:spcPts val="1000"/>
              </a:spcBef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es-EC" sz="1400" dirty="0">
                <a:latin typeface="Arial" panose="020B0604020202020204" pitchFamily="34" charset="0"/>
                <a:cs typeface="Times New Roman" panose="02020603050405020304" pitchFamily="18" charset="0"/>
              </a:rPr>
              <a:t>Integración física y tarifaria excepto con servicios expresos a los Valles</a:t>
            </a:r>
          </a:p>
          <a:p>
            <a:pPr marL="285750" indent="-285750" algn="just">
              <a:lnSpc>
                <a:spcPct val="107000"/>
              </a:lnSpc>
              <a:spcBef>
                <a:spcPts val="1000"/>
              </a:spcBef>
              <a:spcAft>
                <a:spcPts val="1000"/>
              </a:spcAft>
              <a:buFont typeface="Courier New" panose="02070309020205020404" pitchFamily="49" charset="0"/>
              <a:buChar char="o"/>
            </a:pPr>
            <a:endParaRPr lang="es-EC" sz="1400" dirty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5C66CF0-D909-4CC7-B9E2-DCF602CB6FA7}"/>
              </a:ext>
            </a:extLst>
          </p:cNvPr>
          <p:cNvSpPr txBox="1"/>
          <p:nvPr/>
        </p:nvSpPr>
        <p:spPr>
          <a:xfrm>
            <a:off x="892437" y="754297"/>
            <a:ext cx="9541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b="1" dirty="0">
                <a:solidFill>
                  <a:srgbClr val="C00000"/>
                </a:solidFill>
                <a:latin typeface="Gotham Medium Regular" panose="02000603030000020004" pitchFamily="2" charset="77"/>
                <a:cs typeface="Times New Roman" panose="02020603050405020304" pitchFamily="18" charset="0"/>
              </a:rPr>
              <a:t>FASE 1A</a:t>
            </a:r>
            <a:endParaRPr lang="es-EC" sz="1800" b="1" dirty="0">
              <a:solidFill>
                <a:srgbClr val="C00000"/>
              </a:solidFill>
              <a:latin typeface="Gotham Medium Regular" panose="02000603030000020004" pitchFamily="2" charset="7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647419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81D04436-6867-2145-83F7-21FE6766B8A3}"/>
              </a:ext>
            </a:extLst>
          </p:cNvPr>
          <p:cNvSpPr/>
          <p:nvPr/>
        </p:nvSpPr>
        <p:spPr>
          <a:xfrm>
            <a:off x="3551771" y="5899871"/>
            <a:ext cx="17391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US" sz="1200" b="1" dirty="0">
                <a:solidFill>
                  <a:srgbClr val="C00000"/>
                </a:solidFill>
                <a:latin typeface="Gotham Medium Regular" panose="02000603030000020004" pitchFamily="2" charset="77"/>
                <a:cs typeface="Times New Roman" panose="02020603050405020304" pitchFamily="18" charset="0"/>
              </a:rPr>
              <a:t>GESTIÓN DEL PROYECTO</a:t>
            </a:r>
            <a:endParaRPr lang="es-EC" sz="1200" b="1" dirty="0">
              <a:solidFill>
                <a:srgbClr val="C00000"/>
              </a:solidFill>
              <a:latin typeface="Gotham Medium Regular" panose="02000603030000020004" pitchFamily="2" charset="77"/>
              <a:cs typeface="Times New Roman" panose="02020603050405020304" pitchFamily="18" charset="0"/>
            </a:endParaRPr>
          </a:p>
          <a:p>
            <a:endParaRPr lang="es-EC" sz="1200" b="1" dirty="0">
              <a:solidFill>
                <a:srgbClr val="C00000"/>
              </a:solidFill>
              <a:latin typeface="Gotham Medium Regular" panose="02000603030000020004" pitchFamily="2" charset="77"/>
              <a:cs typeface="Times New Roman" panose="02020603050405020304" pitchFamily="18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84E341A-08D7-4175-A4AE-6C8644D91016}"/>
              </a:ext>
            </a:extLst>
          </p:cNvPr>
          <p:cNvPicPr/>
          <p:nvPr/>
        </p:nvPicPr>
        <p:blipFill rotWithShape="1">
          <a:blip r:embed="rId3"/>
          <a:srcRect l="10711" t="2740" r="10478" b="11001"/>
          <a:stretch/>
        </p:blipFill>
        <p:spPr bwMode="auto">
          <a:xfrm>
            <a:off x="951474" y="1125415"/>
            <a:ext cx="6659147" cy="41540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A5930D0D-A09D-4993-9A2B-DBA3349A33A3}"/>
              </a:ext>
            </a:extLst>
          </p:cNvPr>
          <p:cNvSpPr/>
          <p:nvPr/>
        </p:nvSpPr>
        <p:spPr>
          <a:xfrm>
            <a:off x="7779433" y="2469053"/>
            <a:ext cx="326370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s-EC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Incorporación de los servicios del Corredor Central Norte</a:t>
            </a:r>
            <a:r>
              <a:rPr lang="es-EC" sz="1400" dirty="0">
                <a:latin typeface="Arial" panose="020B0604020202020204" pitchFamily="34" charset="0"/>
                <a:ea typeface="Calibri" panose="020F0502020204030204" pitchFamily="34" charset="0"/>
              </a:rPr>
              <a:t> y Suroccidental.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s-EC" sz="14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s-EC" sz="1400" dirty="0">
                <a:latin typeface="Arial" panose="020B0604020202020204" pitchFamily="34" charset="0"/>
              </a:rPr>
              <a:t>Integración física y tarifaria.</a:t>
            </a:r>
            <a:endParaRPr lang="es-EC" sz="140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FA38AC4-A2FD-4E37-99D4-0E04764163E5}"/>
              </a:ext>
            </a:extLst>
          </p:cNvPr>
          <p:cNvSpPr txBox="1"/>
          <p:nvPr/>
        </p:nvSpPr>
        <p:spPr>
          <a:xfrm>
            <a:off x="2434701" y="680529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b="1" dirty="0">
                <a:solidFill>
                  <a:srgbClr val="C00000"/>
                </a:solidFill>
                <a:latin typeface="Gotham Medium Regular" panose="02000603030000020004" pitchFamily="2" charset="77"/>
                <a:cs typeface="Times New Roman" panose="02020603050405020304" pitchFamily="18" charset="0"/>
              </a:rPr>
              <a:t>FASE 1B</a:t>
            </a:r>
            <a:endParaRPr lang="es-EC" sz="1800" b="1" dirty="0">
              <a:solidFill>
                <a:srgbClr val="C00000"/>
              </a:solidFill>
              <a:latin typeface="Gotham Medium Regular" panose="02000603030000020004" pitchFamily="2" charset="7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08594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81D04436-6867-2145-83F7-21FE6766B8A3}"/>
              </a:ext>
            </a:extLst>
          </p:cNvPr>
          <p:cNvSpPr/>
          <p:nvPr/>
        </p:nvSpPr>
        <p:spPr>
          <a:xfrm>
            <a:off x="3551771" y="5899871"/>
            <a:ext cx="17391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US" sz="1200" b="1" dirty="0">
                <a:solidFill>
                  <a:srgbClr val="C00000"/>
                </a:solidFill>
                <a:latin typeface="Gotham Medium Regular" panose="02000603030000020004" pitchFamily="2" charset="77"/>
                <a:cs typeface="Times New Roman" panose="02020603050405020304" pitchFamily="18" charset="0"/>
              </a:rPr>
              <a:t>GESTIÓN DEL PROYECTO</a:t>
            </a:r>
            <a:endParaRPr lang="es-EC" sz="1200" b="1" dirty="0">
              <a:solidFill>
                <a:srgbClr val="C00000"/>
              </a:solidFill>
              <a:latin typeface="Gotham Medium Regular" panose="02000603030000020004" pitchFamily="2" charset="77"/>
              <a:cs typeface="Times New Roman" panose="02020603050405020304" pitchFamily="18" charset="0"/>
            </a:endParaRPr>
          </a:p>
          <a:p>
            <a:endParaRPr lang="es-EC" sz="1200" b="1" dirty="0">
              <a:solidFill>
                <a:srgbClr val="C00000"/>
              </a:solidFill>
              <a:latin typeface="Gotham Medium Regular" panose="02000603030000020004" pitchFamily="2" charset="77"/>
              <a:cs typeface="Times New Roman" panose="02020603050405020304" pitchFamily="18" charset="0"/>
            </a:endParaRPr>
          </a:p>
        </p:txBody>
      </p:sp>
      <p:pic>
        <p:nvPicPr>
          <p:cNvPr id="6" name="Imagen 5" descr="Imagen que contiene texto, mapa&#10;&#10;Descripción generada automáticamente">
            <a:extLst>
              <a:ext uri="{FF2B5EF4-FFF2-40B4-BE49-F238E27FC236}">
                <a16:creationId xmlns:a16="http://schemas.microsoft.com/office/drawing/2014/main" id="{9089F677-B73A-4C1A-A5FE-5D9967B2717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22" y="1149150"/>
            <a:ext cx="6189785" cy="4360008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BE38199F-F8F2-45BE-92A1-D1F00FDB37E6}"/>
              </a:ext>
            </a:extLst>
          </p:cNvPr>
          <p:cNvSpPr/>
          <p:nvPr/>
        </p:nvSpPr>
        <p:spPr>
          <a:xfrm>
            <a:off x="6963507" y="2440545"/>
            <a:ext cx="410776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s-ES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Incorpora servicios convencionales que se transforman en transversales y alimentan las siguientes estaciones, completando toda la reestructuración de la red de superficie. </a:t>
            </a:r>
          </a:p>
          <a:p>
            <a:pPr marL="285750" indent="-285750" algn="just">
              <a:spcAft>
                <a:spcPts val="800"/>
              </a:spcAft>
              <a:buFont typeface="Courier New" panose="02070309020205020404" pitchFamily="49" charset="0"/>
              <a:buChar char="o"/>
            </a:pPr>
            <a:endParaRPr lang="es-ES" sz="16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s-ES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Integración física y tarifaria de todos los servicios</a:t>
            </a:r>
            <a:r>
              <a:rPr lang="es-ES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Aft>
                <a:spcPts val="800"/>
              </a:spcAft>
            </a:pPr>
            <a:endParaRPr lang="es-EC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CA74764-A90F-4975-806F-C70CAFA251D5}"/>
              </a:ext>
            </a:extLst>
          </p:cNvPr>
          <p:cNvSpPr txBox="1"/>
          <p:nvPr/>
        </p:nvSpPr>
        <p:spPr>
          <a:xfrm>
            <a:off x="1218460" y="75819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b="1" dirty="0">
                <a:solidFill>
                  <a:srgbClr val="C00000"/>
                </a:solidFill>
                <a:latin typeface="Gotham Medium Regular" panose="02000603030000020004" pitchFamily="2" charset="77"/>
                <a:cs typeface="Times New Roman" panose="02020603050405020304" pitchFamily="18" charset="0"/>
              </a:rPr>
              <a:t>FASE SEGUNDA</a:t>
            </a:r>
            <a:endParaRPr lang="es-EC" sz="1800" b="1" dirty="0">
              <a:solidFill>
                <a:srgbClr val="C00000"/>
              </a:solidFill>
              <a:latin typeface="Gotham Medium Regular" panose="02000603030000020004" pitchFamily="2" charset="7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80015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81D04436-6867-2145-83F7-21FE6766B8A3}"/>
              </a:ext>
            </a:extLst>
          </p:cNvPr>
          <p:cNvSpPr/>
          <p:nvPr/>
        </p:nvSpPr>
        <p:spPr>
          <a:xfrm>
            <a:off x="3551771" y="5899871"/>
            <a:ext cx="17391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US" sz="1200" b="1" dirty="0">
                <a:solidFill>
                  <a:srgbClr val="C00000"/>
                </a:solidFill>
                <a:latin typeface="Gotham Medium Regular" panose="02000603030000020004" pitchFamily="2" charset="77"/>
                <a:cs typeface="Times New Roman" panose="02020603050405020304" pitchFamily="18" charset="0"/>
              </a:rPr>
              <a:t>GESTIÓN DEL PROYECTO</a:t>
            </a:r>
            <a:endParaRPr lang="es-EC" sz="1200" b="1" dirty="0">
              <a:solidFill>
                <a:srgbClr val="C00000"/>
              </a:solidFill>
              <a:latin typeface="Gotham Medium Regular" panose="02000603030000020004" pitchFamily="2" charset="77"/>
              <a:cs typeface="Times New Roman" panose="02020603050405020304" pitchFamily="18" charset="0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C4DEDAA3-1297-4AEA-BA4D-E51FC7149892}"/>
              </a:ext>
            </a:extLst>
          </p:cNvPr>
          <p:cNvGraphicFramePr>
            <a:graphicFrameLocks noGrp="1"/>
          </p:cNvGraphicFramePr>
          <p:nvPr/>
        </p:nvGraphicFramePr>
        <p:xfrm>
          <a:off x="6287551" y="872197"/>
          <a:ext cx="4671182" cy="44206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5815">
                  <a:extLst>
                    <a:ext uri="{9D8B030D-6E8A-4147-A177-3AD203B41FA5}">
                      <a16:colId xmlns:a16="http://schemas.microsoft.com/office/drawing/2014/main" val="3564661228"/>
                    </a:ext>
                  </a:extLst>
                </a:gridCol>
                <a:gridCol w="1499309">
                  <a:extLst>
                    <a:ext uri="{9D8B030D-6E8A-4147-A177-3AD203B41FA5}">
                      <a16:colId xmlns:a16="http://schemas.microsoft.com/office/drawing/2014/main" val="640861048"/>
                    </a:ext>
                  </a:extLst>
                </a:gridCol>
                <a:gridCol w="786058">
                  <a:extLst>
                    <a:ext uri="{9D8B030D-6E8A-4147-A177-3AD203B41FA5}">
                      <a16:colId xmlns:a16="http://schemas.microsoft.com/office/drawing/2014/main" val="1939715972"/>
                    </a:ext>
                  </a:extLst>
                </a:gridCol>
              </a:tblGrid>
              <a:tr h="3319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TIPO DE SERVICIO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Corredor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Flota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6039799"/>
                  </a:ext>
                </a:extLst>
              </a:tr>
              <a:tr h="195257">
                <a:tc rowSpan="6">
                  <a:txBody>
                    <a:bodyPr/>
                    <a:lstStyle/>
                    <a:p>
                      <a:pPr marL="761365" algn="l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Troncal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Central Trolebús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71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363968170"/>
                  </a:ext>
                </a:extLst>
              </a:tr>
              <a:tr h="19525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Oriental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80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777540733"/>
                  </a:ext>
                </a:extLst>
              </a:tr>
              <a:tr h="19525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Occidental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32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768265142"/>
                  </a:ext>
                </a:extLst>
              </a:tr>
              <a:tr h="19525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Alonso de Angulo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18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500643744"/>
                  </a:ext>
                </a:extLst>
              </a:tr>
              <a:tr h="19525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Central Norte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31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413766099"/>
                  </a:ext>
                </a:extLst>
              </a:tr>
              <a:tr h="19525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TOTAL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232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776381783"/>
                  </a:ext>
                </a:extLst>
              </a:tr>
              <a:tr h="195257">
                <a:tc rowSpan="5">
                  <a:txBody>
                    <a:bodyPr/>
                    <a:lstStyle/>
                    <a:p>
                      <a:pPr marL="761365" algn="l">
                        <a:spcAft>
                          <a:spcPts val="0"/>
                        </a:spcAft>
                      </a:pPr>
                      <a:r>
                        <a:rPr lang="es-ES" sz="1200" dirty="0" err="1">
                          <a:effectLst/>
                        </a:rPr>
                        <a:t>Subtroncal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Amazonas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22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979952612"/>
                  </a:ext>
                </a:extLst>
              </a:tr>
              <a:tr h="19525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 err="1">
                          <a:effectLst/>
                        </a:rPr>
                        <a:t>Shyris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16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74931840"/>
                  </a:ext>
                </a:extLst>
              </a:tr>
              <a:tr h="19525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Eloy Alfaro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27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358184710"/>
                  </a:ext>
                </a:extLst>
              </a:tr>
              <a:tr h="19525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Mariscal Sucre Norte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32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212615236"/>
                  </a:ext>
                </a:extLst>
              </a:tr>
              <a:tr h="20502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TOTAL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97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699379403"/>
                  </a:ext>
                </a:extLst>
              </a:tr>
              <a:tr h="187447">
                <a:tc gridSpan="2">
                  <a:txBody>
                    <a:bodyPr/>
                    <a:lstStyle/>
                    <a:p>
                      <a:pPr marL="761365" algn="l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Servicios Diagonales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137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336407424"/>
                  </a:ext>
                </a:extLst>
              </a:tr>
              <a:tr h="187447">
                <a:tc gridSpan="2">
                  <a:txBody>
                    <a:bodyPr/>
                    <a:lstStyle/>
                    <a:p>
                      <a:pPr marL="761365" algn="l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Servicios Longitudinales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104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94587546"/>
                  </a:ext>
                </a:extLst>
              </a:tr>
              <a:tr h="205020">
                <a:tc gridSpan="2">
                  <a:txBody>
                    <a:bodyPr/>
                    <a:lstStyle/>
                    <a:p>
                      <a:pPr marL="761365" algn="l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Servicios Rutas Internas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19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938835059"/>
                  </a:ext>
                </a:extLst>
              </a:tr>
              <a:tr h="187447">
                <a:tc gridSpan="2">
                  <a:txBody>
                    <a:bodyPr/>
                    <a:lstStyle/>
                    <a:p>
                      <a:pPr marL="761365" algn="l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Servicios Perimetrales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69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765886069"/>
                  </a:ext>
                </a:extLst>
              </a:tr>
              <a:tr h="195257">
                <a:tc gridSpan="2">
                  <a:txBody>
                    <a:bodyPr/>
                    <a:lstStyle/>
                    <a:p>
                      <a:pPr marL="761365" algn="l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Servicios transversales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586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275044443"/>
                  </a:ext>
                </a:extLst>
              </a:tr>
              <a:tr h="195257">
                <a:tc gridSpan="2">
                  <a:txBody>
                    <a:bodyPr/>
                    <a:lstStyle/>
                    <a:p>
                      <a:pPr marL="761365" algn="l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Servicios de alimentación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815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972317374"/>
                  </a:ext>
                </a:extLst>
              </a:tr>
              <a:tr h="187447">
                <a:tc gridSpan="2">
                  <a:txBody>
                    <a:bodyPr/>
                    <a:lstStyle/>
                    <a:p>
                      <a:pPr marL="761365" algn="l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Servicios </a:t>
                      </a:r>
                      <a:r>
                        <a:rPr lang="es-ES" sz="1200" dirty="0" err="1">
                          <a:effectLst/>
                        </a:rPr>
                        <a:t>Intracantonales</a:t>
                      </a:r>
                      <a:r>
                        <a:rPr lang="es-ES" sz="1200" dirty="0">
                          <a:effectLst/>
                        </a:rPr>
                        <a:t> combinados 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466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812689386"/>
                  </a:ext>
                </a:extLst>
              </a:tr>
              <a:tr h="195257">
                <a:tc row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Servicios de conexión expreso a los Valles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Valle de Los Chillos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39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390276744"/>
                  </a:ext>
                </a:extLst>
              </a:tr>
              <a:tr h="19525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Valle de Tumbaco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52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064125049"/>
                  </a:ext>
                </a:extLst>
              </a:tr>
              <a:tr h="195257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Flota Total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2616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93437619"/>
                  </a:ext>
                </a:extLst>
              </a:tr>
            </a:tbl>
          </a:graphicData>
        </a:graphic>
      </p:graphicFrame>
      <p:pic>
        <p:nvPicPr>
          <p:cNvPr id="8" name="Imagen 7" descr="Imagen que contiene texto, mapa&#10;&#10;Descripción generada automáticamente">
            <a:extLst>
              <a:ext uri="{FF2B5EF4-FFF2-40B4-BE49-F238E27FC236}">
                <a16:creationId xmlns:a16="http://schemas.microsoft.com/office/drawing/2014/main" id="{9089F677-B73A-4C1A-A5FE-5D9967B2717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453586"/>
            <a:ext cx="5181600" cy="366268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11FAD761-4685-474D-9DB1-50835A535F5F}"/>
              </a:ext>
            </a:extLst>
          </p:cNvPr>
          <p:cNvSpPr txBox="1"/>
          <p:nvPr/>
        </p:nvSpPr>
        <p:spPr>
          <a:xfrm>
            <a:off x="1081688" y="821270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b="1" dirty="0">
                <a:solidFill>
                  <a:srgbClr val="C00000"/>
                </a:solidFill>
                <a:latin typeface="Gotham Medium Regular" panose="02000603030000020004" pitchFamily="2" charset="77"/>
                <a:cs typeface="Times New Roman" panose="02020603050405020304" pitchFamily="18" charset="0"/>
              </a:rPr>
              <a:t>FASE SEGUNDA</a:t>
            </a:r>
            <a:endParaRPr lang="es-EC" sz="1800" b="1" dirty="0">
              <a:solidFill>
                <a:srgbClr val="C00000"/>
              </a:solidFill>
              <a:latin typeface="Gotham Medium Regular" panose="02000603030000020004" pitchFamily="2" charset="7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95023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Marcador de contenido 6">
            <a:extLst>
              <a:ext uri="{FF2B5EF4-FFF2-40B4-BE49-F238E27FC236}">
                <a16:creationId xmlns:a16="http://schemas.microsoft.com/office/drawing/2014/main" id="{D1972B21-0B58-4EF3-BB69-5D754521241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761344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497143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88A22E35-B405-4882-9A91-6B23CE478DE5}"/>
              </a:ext>
            </a:extLst>
          </p:cNvPr>
          <p:cNvSpPr txBox="1"/>
          <p:nvPr/>
        </p:nvSpPr>
        <p:spPr>
          <a:xfrm>
            <a:off x="2320244" y="5711356"/>
            <a:ext cx="82713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FF0000"/>
                </a:solidFill>
                <a:latin typeface="Gotham Black" charset="0"/>
                <a:ea typeface="Gotham Black" charset="0"/>
                <a:cs typeface="Gotham Black" charset="0"/>
              </a:rPr>
              <a:t>MARCO REGULATORIO- ALIANZA ESTRATÉGICA EPMMQ</a:t>
            </a:r>
          </a:p>
        </p:txBody>
      </p:sp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4080588830"/>
              </p:ext>
            </p:extLst>
          </p:nvPr>
        </p:nvGraphicFramePr>
        <p:xfrm>
          <a:off x="2432832" y="594406"/>
          <a:ext cx="7713250" cy="4816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2733632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88A22E35-B405-4882-9A91-6B23CE478DE5}"/>
              </a:ext>
            </a:extLst>
          </p:cNvPr>
          <p:cNvSpPr txBox="1"/>
          <p:nvPr/>
        </p:nvSpPr>
        <p:spPr>
          <a:xfrm>
            <a:off x="3443846" y="5938135"/>
            <a:ext cx="84558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>
                <a:solidFill>
                  <a:srgbClr val="FF0000"/>
                </a:solidFill>
                <a:latin typeface="Gotham Black" charset="0"/>
                <a:ea typeface="Gotham Black" charset="0"/>
                <a:cs typeface="Gotham Black" charset="0"/>
              </a:rPr>
              <a:t>RÉGIMEN APLICABLE – CAPACIDAD  ASOCIATIVIDAD </a:t>
            </a:r>
            <a:endParaRPr lang="es-ES" sz="2400" b="1" dirty="0">
              <a:solidFill>
                <a:srgbClr val="FF0000"/>
              </a:solidFill>
              <a:latin typeface="Gotham Black" charset="0"/>
              <a:ea typeface="Gotham Black" charset="0"/>
              <a:cs typeface="Gotham Black" charset="0"/>
            </a:endParaRPr>
          </a:p>
          <a:p>
            <a:pPr algn="ctr"/>
            <a:endParaRPr lang="es-ES" sz="1600" b="1" dirty="0">
              <a:solidFill>
                <a:srgbClr val="FF0000"/>
              </a:solidFill>
              <a:latin typeface="Gotham Black" charset="0"/>
              <a:ea typeface="Gotham Black" charset="0"/>
              <a:cs typeface="Gotham Black" charset="0"/>
            </a:endParaRPr>
          </a:p>
          <a:p>
            <a:pPr algn="ctr"/>
            <a:endParaRPr lang="es-ES" sz="1600" b="1" dirty="0">
              <a:solidFill>
                <a:srgbClr val="FF0000"/>
              </a:solidFill>
              <a:latin typeface="Gotham Black" charset="0"/>
              <a:ea typeface="Gotham Black" charset="0"/>
              <a:cs typeface="Gotham Black" charset="0"/>
            </a:endParaRPr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570148693"/>
              </p:ext>
            </p:extLst>
          </p:nvPr>
        </p:nvGraphicFramePr>
        <p:xfrm>
          <a:off x="691715" y="773386"/>
          <a:ext cx="7500306" cy="48016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4 CuadroTexto"/>
          <p:cNvSpPr txBox="1"/>
          <p:nvPr/>
        </p:nvSpPr>
        <p:spPr>
          <a:xfrm>
            <a:off x="838760" y="1141664"/>
            <a:ext cx="22092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/>
              <a:t>BENEFICIOS DE UN PROCESO ASOCIATIVO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6413728" y="3601867"/>
            <a:ext cx="4341362" cy="193899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b="1" dirty="0"/>
              <a:t>ESTRATEGIA</a:t>
            </a:r>
          </a:p>
          <a:p>
            <a:pPr algn="ctr"/>
            <a:r>
              <a:rPr lang="es-ES_tradnl" dirty="0"/>
              <a:t> </a:t>
            </a:r>
            <a:r>
              <a:rPr lang="es-ES_tradnl" sz="1400" dirty="0"/>
              <a:t>Para concretar la prestación de este  servicio estratégico es necesaria la colaboración y/o participación de una empresa internacional pública o privada, con experiencia en operación y mantenimiento en sistemas metro subterráneos, para que de manera conjunta opere y mantenga la PLMQ. Adicionalmente que se capacite y transfiera tecnología a la EPMMQ.</a:t>
            </a:r>
            <a:endParaRPr lang="es-EC" sz="1400" dirty="0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A06633DC-1C61-874A-8281-B16C2D934827}"/>
              </a:ext>
            </a:extLst>
          </p:cNvPr>
          <p:cNvSpPr/>
          <p:nvPr/>
        </p:nvSpPr>
        <p:spPr>
          <a:xfrm>
            <a:off x="6832934" y="1603329"/>
            <a:ext cx="689326" cy="692728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7E283E5-499C-FB4B-AAF9-1F88A3CA4509}"/>
              </a:ext>
            </a:extLst>
          </p:cNvPr>
          <p:cNvSpPr txBox="1"/>
          <p:nvPr/>
        </p:nvSpPr>
        <p:spPr>
          <a:xfrm>
            <a:off x="7177597" y="2375587"/>
            <a:ext cx="11628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/>
              <a:t>Servicios sostenibles de calidad</a:t>
            </a:r>
          </a:p>
        </p:txBody>
      </p:sp>
      <p:pic>
        <p:nvPicPr>
          <p:cNvPr id="33" name="Graphic 33" descr="Apretón de manos">
            <a:extLst>
              <a:ext uri="{FF2B5EF4-FFF2-40B4-BE49-F238E27FC236}">
                <a16:creationId xmlns:a16="http://schemas.microsoft.com/office/drawing/2014/main" id="{9CC14BAB-8556-4AC7-B150-B3A428BD79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686800" y="1203385"/>
            <a:ext cx="1345720" cy="133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61338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6">
            <a:extLst>
              <a:ext uri="{FF2B5EF4-FFF2-40B4-BE49-F238E27FC236}">
                <a16:creationId xmlns:a16="http://schemas.microsoft.com/office/drawing/2014/main" id="{88A22E35-B405-4882-9A91-6B23CE478DE5}"/>
              </a:ext>
            </a:extLst>
          </p:cNvPr>
          <p:cNvSpPr txBox="1"/>
          <p:nvPr/>
        </p:nvSpPr>
        <p:spPr>
          <a:xfrm>
            <a:off x="2653121" y="5898165"/>
            <a:ext cx="76330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b="1" dirty="0">
                <a:solidFill>
                  <a:srgbClr val="FF0000"/>
                </a:solidFill>
                <a:latin typeface="Gotham Black" charset="0"/>
                <a:ea typeface="Gotham Black" charset="0"/>
                <a:cs typeface="Gotham Black" charset="0"/>
              </a:rPr>
              <a:t>ALIANZA </a:t>
            </a:r>
            <a:r>
              <a:rPr lang="es-ES" sz="2400" b="1" dirty="0">
                <a:solidFill>
                  <a:srgbClr val="FF0000"/>
                </a:solidFill>
                <a:latin typeface="Gotham Black" charset="0"/>
                <a:ea typeface="Gotham Black" charset="0"/>
                <a:cs typeface="Gotham Black" charset="0"/>
              </a:rPr>
              <a:t>ESTRATÉGICA – MODELO ASOCIATIVO</a:t>
            </a:r>
            <a:r>
              <a:rPr lang="es-EC" sz="2400" b="1" dirty="0">
                <a:solidFill>
                  <a:srgbClr val="FF0000"/>
                </a:solidFill>
                <a:latin typeface="Gotham Black" charset="0"/>
                <a:ea typeface="Gotham Black" charset="0"/>
                <a:cs typeface="Gotham Black" charset="0"/>
              </a:rPr>
              <a:t> </a:t>
            </a:r>
            <a:endParaRPr lang="es-ES" sz="2400" b="1" dirty="0">
              <a:solidFill>
                <a:srgbClr val="FF0000"/>
              </a:solidFill>
              <a:latin typeface="Gotham Black" charset="0"/>
              <a:ea typeface="Gotham Black" charset="0"/>
              <a:cs typeface="Gotham Black" charset="0"/>
            </a:endParaRPr>
          </a:p>
          <a:p>
            <a:pPr algn="ctr"/>
            <a:endParaRPr lang="es-ES" sz="1600" b="1" dirty="0">
              <a:solidFill>
                <a:srgbClr val="FF0000"/>
              </a:solidFill>
              <a:latin typeface="Gotham Black" charset="0"/>
              <a:ea typeface="Gotham Black" charset="0"/>
              <a:cs typeface="Gotham Black" charset="0"/>
            </a:endParaRPr>
          </a:p>
          <a:p>
            <a:pPr algn="ctr"/>
            <a:endParaRPr lang="es-ES" sz="1600" b="1" dirty="0">
              <a:solidFill>
                <a:srgbClr val="FF0000"/>
              </a:solidFill>
              <a:latin typeface="Gotham Black" charset="0"/>
              <a:ea typeface="Gotham Black" charset="0"/>
              <a:cs typeface="Gotham Black" charset="0"/>
            </a:endParaRPr>
          </a:p>
        </p:txBody>
      </p:sp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4209385638"/>
              </p:ext>
            </p:extLst>
          </p:nvPr>
        </p:nvGraphicFramePr>
        <p:xfrm>
          <a:off x="2639340" y="751476"/>
          <a:ext cx="8220130" cy="50607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2 CuadroTexto"/>
          <p:cNvSpPr txBox="1"/>
          <p:nvPr/>
        </p:nvSpPr>
        <p:spPr>
          <a:xfrm>
            <a:off x="1042497" y="2388294"/>
            <a:ext cx="2104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/>
              <a:t>REQUERIRÁ</a:t>
            </a:r>
          </a:p>
        </p:txBody>
      </p:sp>
      <p:pic>
        <p:nvPicPr>
          <p:cNvPr id="38" name="Graphic 38" descr="Aula de clases">
            <a:extLst>
              <a:ext uri="{FF2B5EF4-FFF2-40B4-BE49-F238E27FC236}">
                <a16:creationId xmlns:a16="http://schemas.microsoft.com/office/drawing/2014/main" id="{8052B842-0BAD-440E-A6CC-DE6A775ED6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40611" y="2813649"/>
            <a:ext cx="1187569" cy="1187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75076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Marcador de contenido 6">
            <a:extLst>
              <a:ext uri="{FF2B5EF4-FFF2-40B4-BE49-F238E27FC236}">
                <a16:creationId xmlns:a16="http://schemas.microsoft.com/office/drawing/2014/main" id="{D1972B21-0B58-4EF3-BB69-5D754521241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610002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576757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CE0E89FC-21B8-DE4E-BD40-5257B26226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82946" cy="685800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1055077" y="2415592"/>
            <a:ext cx="1019907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9600" dirty="0">
                <a:solidFill>
                  <a:schemeClr val="accent5">
                    <a:lumMod val="75000"/>
                  </a:schemeClr>
                </a:solidFill>
                <a:latin typeface="Gotham Bold" charset="0"/>
                <a:ea typeface="Gotham Bold" charset="0"/>
                <a:cs typeface="Gotham Bold" charset="0"/>
              </a:rPr>
              <a:t>Presupuesto</a:t>
            </a:r>
            <a:endParaRPr lang="es-EC" sz="9600" dirty="0">
              <a:solidFill>
                <a:schemeClr val="accent5">
                  <a:lumMod val="75000"/>
                </a:schemeClr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96892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6">
            <a:extLst>
              <a:ext uri="{FF2B5EF4-FFF2-40B4-BE49-F238E27FC236}">
                <a16:creationId xmlns:a16="http://schemas.microsoft.com/office/drawing/2014/main" id="{88A22E35-B405-4882-9A91-6B23CE478DE5}"/>
              </a:ext>
            </a:extLst>
          </p:cNvPr>
          <p:cNvSpPr txBox="1"/>
          <p:nvPr/>
        </p:nvSpPr>
        <p:spPr>
          <a:xfrm>
            <a:off x="2806405" y="5872318"/>
            <a:ext cx="76330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>
                <a:solidFill>
                  <a:srgbClr val="FF0000"/>
                </a:solidFill>
                <a:latin typeface="Gotham Black" charset="0"/>
                <a:ea typeface="Gotham Black" charset="0"/>
                <a:cs typeface="Gotham Black" charset="0"/>
              </a:rPr>
              <a:t>CONCLUSIONES DEL MODELO ASOCIATIVO</a:t>
            </a:r>
            <a:endParaRPr lang="es-ES" sz="2800" b="1" dirty="0">
              <a:solidFill>
                <a:srgbClr val="FF0000"/>
              </a:solidFill>
              <a:latin typeface="Gotham Black" charset="0"/>
              <a:ea typeface="Gotham Black" charset="0"/>
              <a:cs typeface="Gotham Black" charset="0"/>
            </a:endParaRPr>
          </a:p>
          <a:p>
            <a:pPr algn="ctr"/>
            <a:endParaRPr lang="es-ES" sz="1600" b="1" dirty="0">
              <a:solidFill>
                <a:srgbClr val="FF0000"/>
              </a:solidFill>
              <a:latin typeface="Gotham Black" charset="0"/>
              <a:ea typeface="Gotham Black" charset="0"/>
              <a:cs typeface="Gotham Black" charset="0"/>
            </a:endParaRPr>
          </a:p>
          <a:p>
            <a:pPr algn="ctr"/>
            <a:endParaRPr lang="es-ES" sz="1600" b="1" dirty="0">
              <a:solidFill>
                <a:srgbClr val="FF0000"/>
              </a:solidFill>
              <a:latin typeface="Gotham Black" charset="0"/>
              <a:ea typeface="Gotham Black" charset="0"/>
              <a:cs typeface="Gotham Black" charset="0"/>
            </a:endParaRPr>
          </a:p>
        </p:txBody>
      </p:sp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1297513871"/>
              </p:ext>
            </p:extLst>
          </p:nvPr>
        </p:nvGraphicFramePr>
        <p:xfrm>
          <a:off x="504484" y="326602"/>
          <a:ext cx="10702568" cy="56888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Rectángulo 1">
            <a:extLst>
              <a:ext uri="{FF2B5EF4-FFF2-40B4-BE49-F238E27FC236}">
                <a16:creationId xmlns:a16="http://schemas.microsoft.com/office/drawing/2014/main" id="{48DE010D-5620-4336-BBCE-AC7120021925}"/>
              </a:ext>
            </a:extLst>
          </p:cNvPr>
          <p:cNvSpPr/>
          <p:nvPr/>
        </p:nvSpPr>
        <p:spPr>
          <a:xfrm>
            <a:off x="5054110" y="1017104"/>
            <a:ext cx="5406683" cy="17543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lvl="0" indent="-285750">
              <a:buFontTx/>
              <a:buChar char="-"/>
            </a:pPr>
            <a:r>
              <a:rPr lang="es-EC" dirty="0"/>
              <a:t>Reglado por el Directorio  y su contrato de AE</a:t>
            </a:r>
          </a:p>
          <a:p>
            <a:pPr marL="285750" lvl="0" indent="-285750">
              <a:buFontTx/>
              <a:buChar char="-"/>
            </a:pPr>
            <a:r>
              <a:rPr lang="es-EC" dirty="0"/>
              <a:t>Se excluyen de la LOSNCP</a:t>
            </a:r>
            <a:endParaRPr lang="en-US" dirty="0"/>
          </a:p>
          <a:p>
            <a:pPr marL="285750" lvl="0" indent="-285750">
              <a:buFontTx/>
              <a:buChar char="-"/>
            </a:pPr>
            <a:r>
              <a:rPr lang="es-EC" dirty="0"/>
              <a:t>Proceso ágil</a:t>
            </a:r>
          </a:p>
          <a:p>
            <a:pPr marL="285750" lvl="0" indent="-285750">
              <a:buFontTx/>
              <a:buChar char="-"/>
            </a:pPr>
            <a:r>
              <a:rPr lang="es-EC" dirty="0"/>
              <a:t>Porcentaje NO mayoritario</a:t>
            </a:r>
          </a:p>
          <a:p>
            <a:pPr marL="285750" lvl="0" indent="-285750">
              <a:buFontTx/>
              <a:buChar char="-"/>
            </a:pPr>
            <a:r>
              <a:rPr lang="es-EC" dirty="0"/>
              <a:t>Excepcionalidad con Empresas Públicas de la comunidad internacional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AA2E0401-4E17-4FF2-AC6D-2E2E89B7D435}"/>
              </a:ext>
            </a:extLst>
          </p:cNvPr>
          <p:cNvSpPr/>
          <p:nvPr/>
        </p:nvSpPr>
        <p:spPr>
          <a:xfrm>
            <a:off x="5096312" y="3471112"/>
            <a:ext cx="5786514" cy="23083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lvl="0" indent="-285750">
              <a:buFontTx/>
              <a:buChar char="-"/>
            </a:pPr>
            <a:r>
              <a:rPr lang="es-EC" dirty="0"/>
              <a:t>No involucra delegación a un tercero</a:t>
            </a:r>
            <a:endParaRPr lang="es-EC" dirty="0">
              <a:latin typeface="Calibri Light"/>
            </a:endParaRPr>
          </a:p>
          <a:p>
            <a:pPr marL="285750" lvl="0" indent="-285750">
              <a:buFontTx/>
              <a:buChar char="-"/>
            </a:pPr>
            <a:r>
              <a:rPr lang="es-EC" dirty="0"/>
              <a:t>Municipio participa como titular de los bienes</a:t>
            </a:r>
          </a:p>
          <a:p>
            <a:pPr marL="285750" lvl="0" indent="-285750">
              <a:buFontTx/>
              <a:buChar char="-"/>
            </a:pPr>
            <a:r>
              <a:rPr lang="es-EC" dirty="0">
                <a:latin typeface="Calibri Light"/>
              </a:rPr>
              <a:t>EPMMQ</a:t>
            </a:r>
            <a:r>
              <a:rPr lang="es-EC" dirty="0"/>
              <a:t> administrador del contrato</a:t>
            </a:r>
          </a:p>
          <a:p>
            <a:pPr marL="285750" lvl="0" indent="-285750">
              <a:buFontTx/>
              <a:buChar char="-"/>
            </a:pPr>
            <a:r>
              <a:rPr lang="es-EC" dirty="0"/>
              <a:t>Operación </a:t>
            </a:r>
            <a:r>
              <a:rPr lang="es-EC" dirty="0">
                <a:latin typeface="Calibri Light"/>
              </a:rPr>
              <a:t>conjunta con AE</a:t>
            </a:r>
          </a:p>
          <a:p>
            <a:pPr marL="285750" lvl="0" indent="-285750">
              <a:buFontTx/>
              <a:buChar char="-"/>
            </a:pPr>
            <a:r>
              <a:rPr lang="es-EC" dirty="0">
                <a:latin typeface="Calibri Light"/>
              </a:rPr>
              <a:t>Comparten</a:t>
            </a:r>
            <a:r>
              <a:rPr lang="es-EC" dirty="0"/>
              <a:t> recursos, experiencias</a:t>
            </a:r>
            <a:r>
              <a:rPr lang="es-EC" dirty="0">
                <a:latin typeface="Calibri Light"/>
              </a:rPr>
              <a:t>,</a:t>
            </a:r>
            <a:r>
              <a:rPr lang="es-EC" dirty="0"/>
              <a:t> riesgos y</a:t>
            </a:r>
            <a:r>
              <a:rPr lang="es-EC" dirty="0">
                <a:latin typeface="Calibri Light"/>
              </a:rPr>
              <a:t> </a:t>
            </a:r>
            <a:r>
              <a:rPr lang="es-EC" dirty="0"/>
              <a:t>responsabilidades</a:t>
            </a:r>
            <a:endParaRPr lang="es-EC" dirty="0">
              <a:latin typeface="Calibri Light"/>
            </a:endParaRPr>
          </a:p>
          <a:p>
            <a:pPr marL="285750" lvl="0" indent="-285750">
              <a:buFontTx/>
              <a:buChar char="-"/>
            </a:pPr>
            <a:r>
              <a:rPr lang="es-EC" dirty="0">
                <a:latin typeface="Calibri Light"/>
              </a:rPr>
              <a:t>Aporta</a:t>
            </a:r>
            <a:r>
              <a:rPr lang="es-EC" dirty="0"/>
              <a:t> bienes, tecnología, recursos económicos, experiencia y conocimientos</a:t>
            </a: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9B36CAA2-05B7-40E7-8133-30C018548847}"/>
              </a:ext>
            </a:extLst>
          </p:cNvPr>
          <p:cNvSpPr/>
          <p:nvPr/>
        </p:nvSpPr>
        <p:spPr>
          <a:xfrm>
            <a:off x="738893" y="791136"/>
            <a:ext cx="4135023" cy="23083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/>
              <a:t>PROCEDIMIENTO</a:t>
            </a:r>
            <a:endParaRPr lang="es-EC" b="1" dirty="0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2B8B728E-5546-4611-8B5E-6AE11B5CDBDF}"/>
              </a:ext>
            </a:extLst>
          </p:cNvPr>
          <p:cNvSpPr/>
          <p:nvPr/>
        </p:nvSpPr>
        <p:spPr>
          <a:xfrm>
            <a:off x="738893" y="3346914"/>
            <a:ext cx="4135023" cy="23083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/>
              <a:t>PRESENTACIÓN DEL SERVICIO</a:t>
            </a:r>
            <a:endParaRPr lang="es-EC" sz="2800" b="1" dirty="0"/>
          </a:p>
        </p:txBody>
      </p:sp>
      <p:pic>
        <p:nvPicPr>
          <p:cNvPr id="8895" name="Graphic 8895" descr="Ciclismo en compañía">
            <a:extLst>
              <a:ext uri="{FF2B5EF4-FFF2-40B4-BE49-F238E27FC236}">
                <a16:creationId xmlns:a16="http://schemas.microsoft.com/office/drawing/2014/main" id="{84FE23B5-9AE1-43B6-93DF-9874B1023E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674138" y="1225411"/>
            <a:ext cx="1576922" cy="1576922"/>
          </a:xfrm>
          <a:prstGeom prst="rect">
            <a:avLst/>
          </a:prstGeom>
        </p:spPr>
      </p:pic>
      <p:pic>
        <p:nvPicPr>
          <p:cNvPr id="8896" name="Graphic 8896" descr="Tranvía">
            <a:extLst>
              <a:ext uri="{FF2B5EF4-FFF2-40B4-BE49-F238E27FC236}">
                <a16:creationId xmlns:a16="http://schemas.microsoft.com/office/drawing/2014/main" id="{7C015414-6832-42AB-A77F-7A8B12E73BA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888553" y="3712528"/>
            <a:ext cx="1549062" cy="1576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93699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76164F42-6511-40BF-9C4F-CB487ACBBE25}"/>
              </a:ext>
            </a:extLst>
          </p:cNvPr>
          <p:cNvSpPr/>
          <p:nvPr/>
        </p:nvSpPr>
        <p:spPr>
          <a:xfrm>
            <a:off x="783771" y="3687785"/>
            <a:ext cx="10160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000" dirty="0"/>
              <a:t>Trabajo en conjunto para prestación del servicio Metro (EPMMQ y Gestor público o privado)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000" dirty="0"/>
              <a:t>Incremento de flota PLMQ para cubrir la demanda necesaria como inversión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000" dirty="0"/>
              <a:t>Medición de alta sensibilidad en la asignación de demanda de subsistemas (tarifas)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000" dirty="0"/>
              <a:t>Mejor y más eficaz control por parte del sector público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000" dirty="0"/>
              <a:t>Destrucción del ciclo vicioso de los Bienes Públicos y del transporte Urbano</a:t>
            </a:r>
          </a:p>
        </p:txBody>
      </p:sp>
      <p:sp>
        <p:nvSpPr>
          <p:cNvPr id="4" name="CuadroTexto 6">
            <a:extLst>
              <a:ext uri="{FF2B5EF4-FFF2-40B4-BE49-F238E27FC236}">
                <a16:creationId xmlns:a16="http://schemas.microsoft.com/office/drawing/2014/main" id="{88A22E35-B405-4882-9A91-6B23CE478DE5}"/>
              </a:ext>
            </a:extLst>
          </p:cNvPr>
          <p:cNvSpPr txBox="1"/>
          <p:nvPr/>
        </p:nvSpPr>
        <p:spPr>
          <a:xfrm>
            <a:off x="1311437" y="5886832"/>
            <a:ext cx="76330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>
                <a:solidFill>
                  <a:srgbClr val="FF0000"/>
                </a:solidFill>
                <a:latin typeface="Gotham Black" charset="0"/>
                <a:ea typeface="Gotham Black" charset="0"/>
                <a:cs typeface="Gotham Black" charset="0"/>
              </a:rPr>
              <a:t>CONCLUSIONES</a:t>
            </a:r>
            <a:endParaRPr lang="es-ES" sz="2800" b="1" dirty="0">
              <a:solidFill>
                <a:srgbClr val="FF0000"/>
              </a:solidFill>
              <a:latin typeface="Gotham Black" charset="0"/>
              <a:ea typeface="Gotham Black" charset="0"/>
              <a:cs typeface="Gotham Black" charset="0"/>
            </a:endParaRPr>
          </a:p>
          <a:p>
            <a:pPr algn="ctr"/>
            <a:endParaRPr lang="es-ES" sz="1600" b="1" dirty="0">
              <a:solidFill>
                <a:srgbClr val="FF0000"/>
              </a:solidFill>
              <a:latin typeface="Gotham Black" charset="0"/>
              <a:ea typeface="Gotham Black" charset="0"/>
              <a:cs typeface="Gotham Black" charset="0"/>
            </a:endParaRPr>
          </a:p>
          <a:p>
            <a:pPr algn="ctr"/>
            <a:endParaRPr lang="es-ES" sz="1600" b="1" dirty="0">
              <a:solidFill>
                <a:srgbClr val="FF0000"/>
              </a:solidFill>
              <a:latin typeface="Gotham Black" charset="0"/>
              <a:ea typeface="Gotham Black" charset="0"/>
              <a:cs typeface="Gotham Black" charset="0"/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D5AD1C07-6196-48D9-BEBE-6380A680D7DF}"/>
              </a:ext>
            </a:extLst>
          </p:cNvPr>
          <p:cNvGrpSpPr/>
          <p:nvPr/>
        </p:nvGrpSpPr>
        <p:grpSpPr>
          <a:xfrm>
            <a:off x="1244654" y="1179290"/>
            <a:ext cx="9176162" cy="2386328"/>
            <a:chOff x="667879" y="996408"/>
            <a:chExt cx="9176162" cy="2386328"/>
          </a:xfrm>
        </p:grpSpPr>
        <p:sp>
          <p:nvSpPr>
            <p:cNvPr id="6" name="Forma libre: forma 5">
              <a:extLst>
                <a:ext uri="{FF2B5EF4-FFF2-40B4-BE49-F238E27FC236}">
                  <a16:creationId xmlns:a16="http://schemas.microsoft.com/office/drawing/2014/main" id="{230DDB81-B990-4525-A1D0-5357B0339410}"/>
                </a:ext>
              </a:extLst>
            </p:cNvPr>
            <p:cNvSpPr/>
            <p:nvPr/>
          </p:nvSpPr>
          <p:spPr>
            <a:xfrm>
              <a:off x="1759957" y="1021629"/>
              <a:ext cx="5289070" cy="2361107"/>
            </a:xfrm>
            <a:custGeom>
              <a:avLst/>
              <a:gdLst>
                <a:gd name="connsiteX0" fmla="*/ 0 w 5289070"/>
                <a:gd name="connsiteY0" fmla="*/ 354166 h 2361107"/>
                <a:gd name="connsiteX1" fmla="*/ 4108517 w 5289070"/>
                <a:gd name="connsiteY1" fmla="*/ 354166 h 2361107"/>
                <a:gd name="connsiteX2" fmla="*/ 4108517 w 5289070"/>
                <a:gd name="connsiteY2" fmla="*/ 0 h 2361107"/>
                <a:gd name="connsiteX3" fmla="*/ 5289070 w 5289070"/>
                <a:gd name="connsiteY3" fmla="*/ 1180554 h 2361107"/>
                <a:gd name="connsiteX4" fmla="*/ 4108517 w 5289070"/>
                <a:gd name="connsiteY4" fmla="*/ 2361107 h 2361107"/>
                <a:gd name="connsiteX5" fmla="*/ 4108517 w 5289070"/>
                <a:gd name="connsiteY5" fmla="*/ 2006941 h 2361107"/>
                <a:gd name="connsiteX6" fmla="*/ 0 w 5289070"/>
                <a:gd name="connsiteY6" fmla="*/ 2006941 h 2361107"/>
                <a:gd name="connsiteX7" fmla="*/ 0 w 5289070"/>
                <a:gd name="connsiteY7" fmla="*/ 354166 h 2361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89070" h="2361107">
                  <a:moveTo>
                    <a:pt x="0" y="354166"/>
                  </a:moveTo>
                  <a:lnTo>
                    <a:pt x="4108517" y="354166"/>
                  </a:lnTo>
                  <a:lnTo>
                    <a:pt x="4108517" y="0"/>
                  </a:lnTo>
                  <a:lnTo>
                    <a:pt x="5289070" y="1180554"/>
                  </a:lnTo>
                  <a:lnTo>
                    <a:pt x="4108517" y="2361107"/>
                  </a:lnTo>
                  <a:lnTo>
                    <a:pt x="4108517" y="2006941"/>
                  </a:lnTo>
                  <a:lnTo>
                    <a:pt x="0" y="2006941"/>
                  </a:lnTo>
                  <a:lnTo>
                    <a:pt x="0" y="354166"/>
                  </a:lnTo>
                  <a:close/>
                </a:path>
              </a:pathLst>
            </a:custGeom>
          </p:spPr>
          <p:style>
            <a:lnRef idx="2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67988" tIns="365596" rIns="849247" bIns="365596" numCol="1" spcCol="1270" anchor="ctr" anchorCtr="0">
              <a:noAutofit/>
            </a:bodyPr>
            <a:lstStyle/>
            <a:p>
              <a:pPr marL="171450" lvl="1" indent="-171450" algn="l" defTabSz="8001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s-ES" sz="1800" kern="1200" dirty="0"/>
                <a:t>Calidad del servicio</a:t>
              </a:r>
              <a:endParaRPr lang="es-EC" sz="1800" kern="1200" dirty="0"/>
            </a:p>
            <a:p>
              <a:pPr marL="171450" lvl="1" indent="-171450" algn="l" defTabSz="8001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s-ES" sz="1800" kern="1200" dirty="0"/>
                <a:t>Política tarifaria</a:t>
              </a:r>
            </a:p>
            <a:p>
              <a:pPr marL="171450" lvl="1" indent="-171450" algn="l" defTabSz="8001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s-ES" sz="1800" kern="1200" dirty="0"/>
                <a:t>Red integrada del transporte público</a:t>
              </a:r>
            </a:p>
            <a:p>
              <a:pPr marL="171450" lvl="1" indent="-171450" algn="l" defTabSz="8001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s-ES" sz="1800" kern="1200" dirty="0"/>
                <a:t>Sistema integrado de recaudo</a:t>
              </a:r>
            </a:p>
          </p:txBody>
        </p:sp>
        <p:sp>
          <p:nvSpPr>
            <p:cNvPr id="7" name="Forma libre: forma 6">
              <a:extLst>
                <a:ext uri="{FF2B5EF4-FFF2-40B4-BE49-F238E27FC236}">
                  <a16:creationId xmlns:a16="http://schemas.microsoft.com/office/drawing/2014/main" id="{D35D30BE-64FF-425D-A40D-684A68ABA06A}"/>
                </a:ext>
              </a:extLst>
            </p:cNvPr>
            <p:cNvSpPr/>
            <p:nvPr/>
          </p:nvSpPr>
          <p:spPr>
            <a:xfrm>
              <a:off x="667879" y="1162090"/>
              <a:ext cx="2399897" cy="2119688"/>
            </a:xfrm>
            <a:custGeom>
              <a:avLst/>
              <a:gdLst>
                <a:gd name="connsiteX0" fmla="*/ 0 w 2399897"/>
                <a:gd name="connsiteY0" fmla="*/ 1059844 h 2119688"/>
                <a:gd name="connsiteX1" fmla="*/ 1199949 w 2399897"/>
                <a:gd name="connsiteY1" fmla="*/ 0 h 2119688"/>
                <a:gd name="connsiteX2" fmla="*/ 2399898 w 2399897"/>
                <a:gd name="connsiteY2" fmla="*/ 1059844 h 2119688"/>
                <a:gd name="connsiteX3" fmla="*/ 1199949 w 2399897"/>
                <a:gd name="connsiteY3" fmla="*/ 2119688 h 2119688"/>
                <a:gd name="connsiteX4" fmla="*/ 0 w 2399897"/>
                <a:gd name="connsiteY4" fmla="*/ 1059844 h 2119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9897" h="2119688">
                  <a:moveTo>
                    <a:pt x="0" y="1059844"/>
                  </a:moveTo>
                  <a:cubicBezTo>
                    <a:pt x="0" y="474508"/>
                    <a:pt x="537235" y="0"/>
                    <a:pt x="1199949" y="0"/>
                  </a:cubicBezTo>
                  <a:cubicBezTo>
                    <a:pt x="1862663" y="0"/>
                    <a:pt x="2399898" y="474508"/>
                    <a:pt x="2399898" y="1059844"/>
                  </a:cubicBezTo>
                  <a:cubicBezTo>
                    <a:pt x="2399898" y="1645180"/>
                    <a:pt x="1862663" y="2119688"/>
                    <a:pt x="1199949" y="2119688"/>
                  </a:cubicBezTo>
                  <a:cubicBezTo>
                    <a:pt x="537235" y="2119688"/>
                    <a:pt x="0" y="1645180"/>
                    <a:pt x="0" y="1059844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69237" tIns="328201" rIns="369237" bIns="328201" numCol="1" spcCol="1270" anchor="ctr" anchorCtr="0">
              <a:noAutofit/>
            </a:bodyPr>
            <a:lstStyle/>
            <a:p>
              <a:pPr marL="0" lvl="0" indent="0" algn="l" defTabSz="1244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2800" b="1" kern="1200" dirty="0">
                  <a:latin typeface="Calibri Light"/>
                </a:rPr>
                <a:t>Nuevo Modelo de Gestión</a:t>
              </a:r>
              <a:r>
                <a:rPr lang="es-EC" sz="2800" b="1" i="0" u="none" strike="noStrike" kern="1200" cap="none" baseline="0" noProof="0" dirty="0">
                  <a:latin typeface="Calibri Light"/>
                  <a:cs typeface="Calibri Light"/>
                </a:rPr>
                <a:t>:</a:t>
              </a:r>
              <a:endParaRPr lang="es-EC" sz="2800" b="1" kern="1200" dirty="0">
                <a:latin typeface="Calibri Light"/>
              </a:endParaRPr>
            </a:p>
          </p:txBody>
        </p:sp>
        <p:sp>
          <p:nvSpPr>
            <p:cNvPr id="9" name="Forma libre: forma 8">
              <a:extLst>
                <a:ext uri="{FF2B5EF4-FFF2-40B4-BE49-F238E27FC236}">
                  <a16:creationId xmlns:a16="http://schemas.microsoft.com/office/drawing/2014/main" id="{85A6D3D3-801E-4717-9F72-99CB290FBF12}"/>
                </a:ext>
              </a:extLst>
            </p:cNvPr>
            <p:cNvSpPr/>
            <p:nvPr/>
          </p:nvSpPr>
          <p:spPr>
            <a:xfrm>
              <a:off x="7490025" y="996408"/>
              <a:ext cx="2354016" cy="2193942"/>
            </a:xfrm>
            <a:custGeom>
              <a:avLst/>
              <a:gdLst>
                <a:gd name="connsiteX0" fmla="*/ 0 w 2354016"/>
                <a:gd name="connsiteY0" fmla="*/ 1096971 h 2193942"/>
                <a:gd name="connsiteX1" fmla="*/ 1177008 w 2354016"/>
                <a:gd name="connsiteY1" fmla="*/ 0 h 2193942"/>
                <a:gd name="connsiteX2" fmla="*/ 2354016 w 2354016"/>
                <a:gd name="connsiteY2" fmla="*/ 1096971 h 2193942"/>
                <a:gd name="connsiteX3" fmla="*/ 1177008 w 2354016"/>
                <a:gd name="connsiteY3" fmla="*/ 2193942 h 2193942"/>
                <a:gd name="connsiteX4" fmla="*/ 0 w 2354016"/>
                <a:gd name="connsiteY4" fmla="*/ 1096971 h 2193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54016" h="2193942">
                  <a:moveTo>
                    <a:pt x="0" y="1096971"/>
                  </a:moveTo>
                  <a:cubicBezTo>
                    <a:pt x="0" y="491131"/>
                    <a:pt x="526964" y="0"/>
                    <a:pt x="1177008" y="0"/>
                  </a:cubicBezTo>
                  <a:cubicBezTo>
                    <a:pt x="1827052" y="0"/>
                    <a:pt x="2354016" y="491131"/>
                    <a:pt x="2354016" y="1096971"/>
                  </a:cubicBezTo>
                  <a:cubicBezTo>
                    <a:pt x="2354016" y="1702811"/>
                    <a:pt x="1827052" y="2193942"/>
                    <a:pt x="1177008" y="2193942"/>
                  </a:cubicBezTo>
                  <a:cubicBezTo>
                    <a:pt x="526964" y="2193942"/>
                    <a:pt x="0" y="1702811"/>
                    <a:pt x="0" y="1096971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7353344"/>
                <a:satOff val="-10228"/>
                <a:lumOff val="-3922"/>
                <a:alphaOff val="0"/>
              </a:schemeClr>
            </a:fillRef>
            <a:effectRef idx="0">
              <a:schemeClr val="accent5">
                <a:hueOff val="-7353344"/>
                <a:satOff val="-10228"/>
                <a:lumOff val="-3922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61883" tIns="338440" rIns="361883" bIns="338440" numCol="1" spcCol="1270" anchor="ctr" anchorCtr="0">
              <a:noAutofit/>
            </a:bodyPr>
            <a:lstStyle/>
            <a:p>
              <a:pPr marL="0" lvl="0" indent="0" algn="ctr" defTabSz="12001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2700" b="1" kern="1200" dirty="0">
                  <a:latin typeface="Calibri Light"/>
                </a:rPr>
                <a:t>Prestación del servicio: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785828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F59D1B67-0DE4-5F41-ADA9-DD4D2C545B57}"/>
              </a:ext>
            </a:extLst>
          </p:cNvPr>
          <p:cNvSpPr/>
          <p:nvPr/>
        </p:nvSpPr>
        <p:spPr>
          <a:xfrm>
            <a:off x="3593001" y="5902360"/>
            <a:ext cx="32245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US" sz="2800" b="1" dirty="0">
                <a:solidFill>
                  <a:srgbClr val="C00000"/>
                </a:solidFill>
                <a:latin typeface="Gotham Medium Regular" panose="02000603030000020004" pitchFamily="2" charset="77"/>
                <a:cs typeface="Times New Roman" panose="02020603050405020304" pitchFamily="18" charset="0"/>
              </a:rPr>
              <a:t>PLAN OPERACIONAL</a:t>
            </a:r>
            <a:endParaRPr lang="es-EC" sz="2800" b="1" dirty="0">
              <a:solidFill>
                <a:srgbClr val="C00000"/>
              </a:solidFill>
              <a:latin typeface="Gotham Medium Regular" panose="02000603030000020004" pitchFamily="2" charset="77"/>
              <a:cs typeface="Times New Roman" panose="02020603050405020304" pitchFamily="18" charset="0"/>
            </a:endParaRPr>
          </a:p>
          <a:p>
            <a:endParaRPr lang="es-EC" sz="1200" b="1" dirty="0">
              <a:solidFill>
                <a:srgbClr val="C00000"/>
              </a:solidFill>
              <a:latin typeface="Gotham Medium Regular" panose="02000603030000020004" pitchFamily="2" charset="77"/>
              <a:cs typeface="Times New Roman" panose="02020603050405020304" pitchFamily="18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B6AE9E2-8A98-1F46-8872-B1E5C20A43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7375" y="1279777"/>
            <a:ext cx="8172717" cy="4556312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9717735-DF0B-4966-A001-EFCDAE2F05FD}"/>
              </a:ext>
            </a:extLst>
          </p:cNvPr>
          <p:cNvSpPr txBox="1"/>
          <p:nvPr/>
        </p:nvSpPr>
        <p:spPr>
          <a:xfrm>
            <a:off x="1546934" y="771604"/>
            <a:ext cx="92081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rgbClr val="C00000"/>
                </a:solidFill>
                <a:latin typeface="Gotham Medium Regular" panose="02000603030000020004" pitchFamily="2" charset="77"/>
                <a:cs typeface="Times New Roman" panose="02020603050405020304" pitchFamily="18" charset="0"/>
              </a:rPr>
              <a:t>CRONOGRAMA PARA LA SELECCIÓN DEL OPERADOR DE LA PLMQ</a:t>
            </a:r>
            <a:endParaRPr lang="es-EC" sz="2400" b="1" dirty="0">
              <a:solidFill>
                <a:srgbClr val="C00000"/>
              </a:solidFill>
              <a:latin typeface="Gotham Medium Regular" panose="02000603030000020004" pitchFamily="2" charset="7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63451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0"/>
            <a:ext cx="121318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6651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5508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1577362" y="1717166"/>
            <a:ext cx="875768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>
                <a:solidFill>
                  <a:schemeClr val="accent5">
                    <a:lumMod val="50000"/>
                  </a:schemeClr>
                </a:solidFill>
                <a:latin typeface="Gotham Medium" charset="0"/>
                <a:ea typeface="Gotham Medium" charset="0"/>
                <a:cs typeface="Gotham Medium" charset="0"/>
              </a:rPr>
              <a:t>Presupuesto Vigente: </a:t>
            </a:r>
            <a:r>
              <a:rPr lang="es-ES" sz="2800" b="1" dirty="0">
                <a:solidFill>
                  <a:srgbClr val="FF0000"/>
                </a:solidFill>
                <a:latin typeface="Gotham Medium" charset="0"/>
                <a:ea typeface="Gotham Medium" charset="0"/>
                <a:cs typeface="Gotham Medium" charset="0"/>
              </a:rPr>
              <a:t>1.538.032.556,55 USD</a:t>
            </a:r>
          </a:p>
          <a:p>
            <a:endParaRPr lang="es-ES" sz="2800" dirty="0">
              <a:solidFill>
                <a:schemeClr val="accent5">
                  <a:lumMod val="50000"/>
                </a:schemeClr>
              </a:solidFill>
              <a:latin typeface="Gotham Medium" charset="0"/>
              <a:ea typeface="Gotham Medium" charset="0"/>
              <a:cs typeface="Gotham Medium" charset="0"/>
            </a:endParaRPr>
          </a:p>
          <a:p>
            <a:r>
              <a:rPr lang="es-ES" sz="2800" dirty="0">
                <a:solidFill>
                  <a:schemeClr val="accent5">
                    <a:lumMod val="50000"/>
                  </a:schemeClr>
                </a:solidFill>
                <a:latin typeface="Gotham Medium" charset="0"/>
                <a:ea typeface="Gotham Medium" charset="0"/>
                <a:cs typeface="Gotham Medium" charset="0"/>
              </a:rPr>
              <a:t>Ultima planilla aprobada (may-20): </a:t>
            </a:r>
            <a:r>
              <a:rPr lang="es-ES" sz="2800" b="1" dirty="0">
                <a:solidFill>
                  <a:srgbClr val="FF0000"/>
                </a:solidFill>
                <a:latin typeface="Gotham Medium" charset="0"/>
                <a:ea typeface="Gotham Medium" charset="0"/>
                <a:cs typeface="Gotham Medium" charset="0"/>
              </a:rPr>
              <a:t>1.418.218.786,98 USD</a:t>
            </a:r>
          </a:p>
          <a:p>
            <a:endParaRPr lang="es-ES" sz="2800" b="1" dirty="0">
              <a:solidFill>
                <a:srgbClr val="FF0000"/>
              </a:solidFill>
              <a:latin typeface="Gotham Medium" charset="0"/>
              <a:ea typeface="Gotham Medium" charset="0"/>
              <a:cs typeface="Gotham Medium" charset="0"/>
            </a:endParaRPr>
          </a:p>
          <a:p>
            <a:r>
              <a:rPr lang="es-ES" sz="2800" dirty="0">
                <a:solidFill>
                  <a:schemeClr val="accent5">
                    <a:lumMod val="50000"/>
                  </a:schemeClr>
                </a:solidFill>
                <a:latin typeface="Gotham Medium" charset="0"/>
                <a:ea typeface="Gotham Medium" charset="0"/>
                <a:cs typeface="Gotham Medium" charset="0"/>
              </a:rPr>
              <a:t>Avance financiero: </a:t>
            </a:r>
            <a:r>
              <a:rPr lang="es-ES" sz="2800" b="1" dirty="0">
                <a:solidFill>
                  <a:srgbClr val="FF0000"/>
                </a:solidFill>
                <a:latin typeface="Gotham Medium" charset="0"/>
                <a:ea typeface="Gotham Medium" charset="0"/>
                <a:cs typeface="Gotham Medium" charset="0"/>
              </a:rPr>
              <a:t>92,21%</a:t>
            </a:r>
            <a:endParaRPr lang="es-EC" sz="2800" b="1" dirty="0">
              <a:solidFill>
                <a:srgbClr val="FF0000"/>
              </a:solidFill>
              <a:latin typeface="Gotham Medium" charset="0"/>
              <a:ea typeface="Gotham Medium" charset="0"/>
              <a:cs typeface="Gotham Medium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2288572" y="328650"/>
            <a:ext cx="56606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200" dirty="0">
                <a:solidFill>
                  <a:srgbClr val="FF0000"/>
                </a:solidFill>
                <a:latin typeface="Gotham Bold" charset="0"/>
                <a:ea typeface="Gotham Bold" charset="0"/>
                <a:cs typeface="Gotham Bold" charset="0"/>
              </a:rPr>
              <a:t>ESTADO DE AVANCE FINANCIERO</a:t>
            </a:r>
            <a:endParaRPr lang="es-ES" sz="3600" dirty="0">
              <a:solidFill>
                <a:srgbClr val="FF0000"/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90538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B6C10B06AF188443947A3EDCA4E02534" ma:contentTypeVersion="4" ma:contentTypeDescription="Crear nuevo documento." ma:contentTypeScope="" ma:versionID="dc299cf4a33267b14c28bae090026835">
  <xsd:schema xmlns:xsd="http://www.w3.org/2001/XMLSchema" xmlns:xs="http://www.w3.org/2001/XMLSchema" xmlns:p="http://schemas.microsoft.com/office/2006/metadata/properties" xmlns:ns2="90b12696-5d18-48fb-870c-04be674b4a46" xmlns:ns3="d77ebbfb-7c0c-47e5-9296-43bd91a2b54e" targetNamespace="http://schemas.microsoft.com/office/2006/metadata/properties" ma:root="true" ma:fieldsID="d990f062586920c39f3cae8881130b3b" ns2:_="" ns3:_="">
    <xsd:import namespace="90b12696-5d18-48fb-870c-04be674b4a46"/>
    <xsd:import namespace="d77ebbfb-7c0c-47e5-9296-43bd91a2b54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b12696-5d18-48fb-870c-04be674b4a4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7ebbfb-7c0c-47e5-9296-43bd91a2b54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8E43927-766E-4D8A-BC86-26DE49FC0DD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ABA95A3-831F-4301-BCE9-6F3CF40E851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0b12696-5d18-48fb-870c-04be674b4a46"/>
    <ds:schemaRef ds:uri="d77ebbfb-7c0c-47e5-9296-43bd91a2b54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865A325-F811-498B-8118-22D8B770E8A4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2100</TotalTime>
  <Words>6120</Words>
  <Application>Microsoft Office PowerPoint</Application>
  <PresentationFormat>Panorámica</PresentationFormat>
  <Paragraphs>1799</Paragraphs>
  <Slides>83</Slides>
  <Notes>19</Notes>
  <HiddenSlides>8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83</vt:i4>
      </vt:variant>
    </vt:vector>
  </HeadingPairs>
  <TitlesOfParts>
    <vt:vector size="84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Surge la pregunta: ¿DEBE EL ESTADO INTERVENIR EN LA ECONOMÍA DOTANDO BIENES Y SERVICIOS?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ALBI PC</dc:creator>
  <cp:lastModifiedBy>Sofia Paulina Lara Benítez</cp:lastModifiedBy>
  <cp:revision>362</cp:revision>
  <dcterms:created xsi:type="dcterms:W3CDTF">2020-04-07T14:51:29Z</dcterms:created>
  <dcterms:modified xsi:type="dcterms:W3CDTF">2020-07-28T04:05:52Z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0x010100B6C10B06AF188443947A3EDCA4E02534</vt:lpwstr>
  </property>
</Properties>
</file>