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.xml" ContentType="application/vnd.openxmlformats-officedocument.drawingml.chart+xml"/>
  <Override PartName="/ppt/notesSlides/notesSlide5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jiPKvV2aHKXt+d+30fYci+qkI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AB9D7B4-D661-449B-B292-91DAA5D0948E}">
  <a:tblStyle styleId="{6AB9D7B4-D661-449B-B292-91DAA5D094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E9491B1-7CB4-42B0-9027-CC0A0222C39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80E053-4782-43CA-A168-D1300659DD27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07C4C64-18FD-4708-BCFE-AA305489C1F7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Invitado\AppData\Local\Temp\Personal%20m&#233;dico%20CAT%20actualizado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salgado\Documents\UMSS_2020\CAT-QUITO%20SOLIDARIO-2020\Calculo_CAT_Julio_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salgado\Downloads\INFORMACION%20DE%20MEDICAMENTOS%20E%20INSUMOS%20DEL%202806%201L%20040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psalgado\Downloads\INFORMACION%20DE%20MEDICAMENTOS%20E%20INSUMOS%20DEL%202806%201L%2004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'[Personal médico CAT actualizado.xls]Hoja4'!$C$34</c:f>
              <c:strCache>
                <c:ptCount val="1"/>
                <c:pt idx="0">
                  <c:v>Inicio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'[Personal médico CAT actualizado.xls]Hoja4'!$B$35:$B$44</c:f>
              <c:strCache>
                <c:ptCount val="10"/>
                <c:pt idx="0">
                  <c:v>Médicos Generales</c:v>
                </c:pt>
                <c:pt idx="1">
                  <c:v>Médicos Familiares</c:v>
                </c:pt>
                <c:pt idx="2">
                  <c:v>Médicos Internistas</c:v>
                </c:pt>
                <c:pt idx="3">
                  <c:v>Médicos Emergenciólogos</c:v>
                </c:pt>
                <c:pt idx="4">
                  <c:v>Posgradistas ER</c:v>
                </c:pt>
                <c:pt idx="5">
                  <c:v>Farmacia</c:v>
                </c:pt>
                <c:pt idx="6">
                  <c:v>Rayos X</c:v>
                </c:pt>
                <c:pt idx="7">
                  <c:v>Laboratorio</c:v>
                </c:pt>
                <c:pt idx="8">
                  <c:v>Enfermeras</c:v>
                </c:pt>
                <c:pt idx="9">
                  <c:v>Auxiliares de Enfermería</c:v>
                </c:pt>
              </c:strCache>
            </c:strRef>
          </c:cat>
          <c:val>
            <c:numRef>
              <c:f>'[Personal médico CAT actualizado.xls]Hoja4'!$C$35:$C$44</c:f>
              <c:numCache>
                <c:formatCode>General</c:formatCode>
                <c:ptCount val="10"/>
                <c:pt idx="0">
                  <c:v>28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1</c:v>
                </c:pt>
                <c:pt idx="7">
                  <c:v>6</c:v>
                </c:pt>
                <c:pt idx="8">
                  <c:v>58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56-4D3B-8302-96C228AFD647}"/>
            </c:ext>
          </c:extLst>
        </c:ser>
        <c:ser>
          <c:idx val="1"/>
          <c:order val="1"/>
          <c:tx>
            <c:strRef>
              <c:f>'[Personal médico CAT actualizado.xls]Hoja4'!$D$34</c:f>
              <c:strCache>
                <c:ptCount val="1"/>
                <c:pt idx="0">
                  <c:v>contratación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'[Personal médico CAT actualizado.xls]Hoja4'!$B$35:$B$44</c:f>
              <c:strCache>
                <c:ptCount val="10"/>
                <c:pt idx="0">
                  <c:v>Médicos Generales</c:v>
                </c:pt>
                <c:pt idx="1">
                  <c:v>Médicos Familiares</c:v>
                </c:pt>
                <c:pt idx="2">
                  <c:v>Médicos Internistas</c:v>
                </c:pt>
                <c:pt idx="3">
                  <c:v>Médicos Emergenciólogos</c:v>
                </c:pt>
                <c:pt idx="4">
                  <c:v>Posgradistas ER</c:v>
                </c:pt>
                <c:pt idx="5">
                  <c:v>Farmacia</c:v>
                </c:pt>
                <c:pt idx="6">
                  <c:v>Rayos X</c:v>
                </c:pt>
                <c:pt idx="7">
                  <c:v>Laboratorio</c:v>
                </c:pt>
                <c:pt idx="8">
                  <c:v>Enfermeras</c:v>
                </c:pt>
                <c:pt idx="9">
                  <c:v>Auxiliares de Enfermería</c:v>
                </c:pt>
              </c:strCache>
            </c:strRef>
          </c:cat>
          <c:val>
            <c:numRef>
              <c:f>'[Personal médico CAT actualizado.xls]Hoja4'!$D$35:$D$44</c:f>
              <c:numCache>
                <c:formatCode>General</c:formatCode>
                <c:ptCount val="10"/>
                <c:pt idx="0">
                  <c:v>36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12</c:v>
                </c:pt>
                <c:pt idx="8">
                  <c:v>25</c:v>
                </c:pt>
                <c:pt idx="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56-4D3B-8302-96C228AFD647}"/>
            </c:ext>
          </c:extLst>
        </c:ser>
        <c:ser>
          <c:idx val="2"/>
          <c:order val="2"/>
          <c:tx>
            <c:strRef>
              <c:f>'[Personal médico CAT actualizado.xls]Hoja4'!$E$34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'[Personal médico CAT actualizado.xls]Hoja4'!$B$35:$B$44</c:f>
              <c:strCache>
                <c:ptCount val="10"/>
                <c:pt idx="0">
                  <c:v>Médicos Generales</c:v>
                </c:pt>
                <c:pt idx="1">
                  <c:v>Médicos Familiares</c:v>
                </c:pt>
                <c:pt idx="2">
                  <c:v>Médicos Internistas</c:v>
                </c:pt>
                <c:pt idx="3">
                  <c:v>Médicos Emergenciólogos</c:v>
                </c:pt>
                <c:pt idx="4">
                  <c:v>Posgradistas ER</c:v>
                </c:pt>
                <c:pt idx="5">
                  <c:v>Farmacia</c:v>
                </c:pt>
                <c:pt idx="6">
                  <c:v>Rayos X</c:v>
                </c:pt>
                <c:pt idx="7">
                  <c:v>Laboratorio</c:v>
                </c:pt>
                <c:pt idx="8">
                  <c:v>Enfermeras</c:v>
                </c:pt>
                <c:pt idx="9">
                  <c:v>Auxiliares de Enfermería</c:v>
                </c:pt>
              </c:strCache>
            </c:strRef>
          </c:cat>
          <c:val>
            <c:numRef>
              <c:f>'[Personal médico CAT actualizado.xls]Hoja4'!$E$35:$E$44</c:f>
              <c:numCache>
                <c:formatCode>General</c:formatCode>
                <c:ptCount val="10"/>
                <c:pt idx="0">
                  <c:v>64</c:v>
                </c:pt>
                <c:pt idx="1">
                  <c:v>9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10</c:v>
                </c:pt>
                <c:pt idx="6">
                  <c:v>6</c:v>
                </c:pt>
                <c:pt idx="7">
                  <c:v>18</c:v>
                </c:pt>
                <c:pt idx="8">
                  <c:v>83</c:v>
                </c:pt>
                <c:pt idx="9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56-4D3B-8302-96C228AFD6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961408"/>
        <c:axId val="170856384"/>
        <c:axId val="0"/>
      </c:bar3DChart>
      <c:catAx>
        <c:axId val="17096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0856384"/>
        <c:crosses val="autoZero"/>
        <c:auto val="1"/>
        <c:lblAlgn val="ctr"/>
        <c:lblOffset val="100"/>
        <c:noMultiLvlLbl val="0"/>
      </c:catAx>
      <c:valAx>
        <c:axId val="170856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096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[Calculo_CAT_Julio_2020.xlsx]Hoja2!TablaDinámica1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9525" cap="flat" cmpd="sng" algn="ctr">
            <a:noFill/>
            <a:round/>
          </a:ln>
          <a:effectLst/>
          <a:sp3d/>
        </c:spPr>
        <c:marker>
          <c:symbol val="none"/>
        </c:marker>
      </c:pivotFmt>
    </c:pivotFmts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6.8027192665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33-4285-9BBB-A73F38BAB1A9}"/>
                </c:ext>
              </c:extLst>
            </c:dLbl>
            <c:dLbl>
              <c:idx val="1"/>
              <c:layout>
                <c:manualLayout>
                  <c:x val="0"/>
                  <c:y val="-3.40135963325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33-4285-9BBB-A73F38BAB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Hoja2!$A$4:$A$10</c:f>
              <c:strCache>
                <c:ptCount val="6"/>
                <c:pt idx="0">
                  <c:v>AUX. DE ENFERMERIA</c:v>
                </c:pt>
                <c:pt idx="1">
                  <c:v>EMERGENCIOLOGA</c:v>
                </c:pt>
                <c:pt idx="2">
                  <c:v>LICENCIADA EN ENFERMERÍA</c:v>
                </c:pt>
                <c:pt idx="3">
                  <c:v>MEDICA INTENSIVISTA</c:v>
                </c:pt>
                <c:pt idx="4">
                  <c:v>MEDICO INTERNISTA</c:v>
                </c:pt>
                <c:pt idx="5">
                  <c:v>MEDICO RESIDENTE </c:v>
                </c:pt>
              </c:strCache>
            </c:strRef>
          </c:cat>
          <c:val>
            <c:numRef>
              <c:f>Hoja2!$B$4:$B$10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33-4285-9BBB-A73F38BAB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97070336"/>
        <c:axId val="198443008"/>
        <c:axId val="0"/>
      </c:bar3DChart>
      <c:catAx>
        <c:axId val="19707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8443008"/>
        <c:crosses val="autoZero"/>
        <c:auto val="1"/>
        <c:lblAlgn val="ctr"/>
        <c:lblOffset val="100"/>
        <c:noMultiLvlLbl val="0"/>
      </c:catAx>
      <c:valAx>
        <c:axId val="19844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707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5441507088191"/>
          <c:y val="0"/>
          <c:w val="0.3952440093227142"/>
          <c:h val="1"/>
        </c:manualLayout>
      </c:layout>
      <c:pieChart>
        <c:varyColors val="1"/>
        <c:ser>
          <c:idx val="0"/>
          <c:order val="0"/>
          <c:tx>
            <c:strRef>
              <c:f>'[INFORMACION DE MEDICAMENTOS E INSUMOS DEL 2806 1L 0407.xlsx]INSUMOS'!$L$1</c:f>
              <c:strCache>
                <c:ptCount val="1"/>
                <c:pt idx="0">
                  <c:v>PROMEDIO DIARIO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8D-4FED-921A-BD4391CED1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8D-4FED-921A-BD4391CED1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8D-4FED-921A-BD4391CED1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8D-4FED-921A-BD4391CED1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8D-4FED-921A-BD4391CED1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D8D-4FED-921A-BD4391CED1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D8D-4FED-921A-BD4391CED1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D8D-4FED-921A-BD4391CED1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D8D-4FED-921A-BD4391CED1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D8D-4FED-921A-BD4391CED1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D8D-4FED-921A-BD4391CED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'[INFORMACION DE MEDICAMENTOS E INSUMOS DEL 2806 1L 0407.xlsx]INSUMOS'!$A$2:$A$12</c:f>
              <c:strCache>
                <c:ptCount val="11"/>
                <c:pt idx="0">
                  <c:v>Jeringa desechable 10mL </c:v>
                </c:pt>
                <c:pt idx="1">
                  <c:v>Jeringa desechable 5mL </c:v>
                </c:pt>
                <c:pt idx="2">
                  <c:v>Aguja hipodérmica 23</c:v>
                </c:pt>
                <c:pt idx="3">
                  <c:v>Microgotero</c:v>
                </c:pt>
                <c:pt idx="4">
                  <c:v>Tegaderm 6x7</c:v>
                </c:pt>
                <c:pt idx="5">
                  <c:v>Llave de 3 vías </c:v>
                </c:pt>
                <c:pt idx="6">
                  <c:v>Cánula de oxígeno nasal adulto</c:v>
                </c:pt>
                <c:pt idx="7">
                  <c:v>Jeringa estéril desechable 1mL móvil</c:v>
                </c:pt>
                <c:pt idx="8">
                  <c:v>Jeringa de 1cc aguja fija</c:v>
                </c:pt>
                <c:pt idx="9">
                  <c:v>Electrodos</c:v>
                </c:pt>
                <c:pt idx="10">
                  <c:v>Cateter N°20</c:v>
                </c:pt>
              </c:strCache>
            </c:strRef>
          </c:cat>
          <c:val>
            <c:numRef>
              <c:f>'[INFORMACION DE MEDICAMENTOS E INSUMOS DEL 2806 1L 0407.xlsx]INSUMOS'!$L$2:$L$12</c:f>
              <c:numCache>
                <c:formatCode>General</c:formatCode>
                <c:ptCount val="11"/>
                <c:pt idx="0">
                  <c:v>121.85714285714286</c:v>
                </c:pt>
                <c:pt idx="1">
                  <c:v>46.571428571428569</c:v>
                </c:pt>
                <c:pt idx="2">
                  <c:v>24</c:v>
                </c:pt>
                <c:pt idx="3">
                  <c:v>21.714285714285715</c:v>
                </c:pt>
                <c:pt idx="4">
                  <c:v>19.571428571428573</c:v>
                </c:pt>
                <c:pt idx="5">
                  <c:v>19.142857142857142</c:v>
                </c:pt>
                <c:pt idx="6">
                  <c:v>14.142857142857142</c:v>
                </c:pt>
                <c:pt idx="7">
                  <c:v>13.857142857142858</c:v>
                </c:pt>
                <c:pt idx="8">
                  <c:v>12.428571428571429</c:v>
                </c:pt>
                <c:pt idx="9">
                  <c:v>12.285714285714286</c:v>
                </c:pt>
                <c:pt idx="10">
                  <c:v>10.142857142857142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D8D-4FED-921A-BD4391CED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87965424868074"/>
          <c:y val="9.2291556217587584E-2"/>
          <c:w val="0.38773088107809411"/>
          <c:h val="0.87477646296139311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142951032309"/>
          <c:y val="1.3249070635072815E-2"/>
          <c:w val="0.41040527065867172"/>
          <c:h val="0.98629232373885023"/>
        </c:manualLayout>
      </c:layout>
      <c:pieChart>
        <c:varyColors val="1"/>
        <c:ser>
          <c:idx val="0"/>
          <c:order val="0"/>
          <c:tx>
            <c:strRef>
              <c:f>'[INFORMACION DE MEDICAMENTOS E INSUMOS DEL 2806 1L 0407.xlsx]MEDICAMENTOS'!$L$1</c:f>
              <c:strCache>
                <c:ptCount val="1"/>
                <c:pt idx="0">
                  <c:v>PROMEDIO DIARIO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F0-49BF-80A8-DB996382D1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F0-49BF-80A8-DB996382D1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F0-49BF-80A8-DB996382D1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F0-49BF-80A8-DB996382D1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F0-49BF-80A8-DB996382D1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F0-49BF-80A8-DB996382D1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F0-49BF-80A8-DB996382D1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F0-49BF-80A8-DB996382D1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F0-49BF-80A8-DB996382D1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F0-49BF-80A8-DB996382D1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F0-49BF-80A8-DB996382D1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'[INFORMACION DE MEDICAMENTOS E INSUMOS DEL 2806 1L 0407.xlsx]MEDICAMENTOS'!$A$2:$A$12</c:f>
              <c:strCache>
                <c:ptCount val="11"/>
                <c:pt idx="0">
                  <c:v>Enoxaparina sódica 40 mg</c:v>
                </c:pt>
                <c:pt idx="1">
                  <c:v>Ampicilina1mg+ sulbactam 0,5 mg polvo para inyección </c:v>
                </c:pt>
                <c:pt idx="2">
                  <c:v>Paracetamol tabletas 500 mg</c:v>
                </c:pt>
                <c:pt idx="3">
                  <c:v>Claritromicina comprimidos recubiertos 500 mg</c:v>
                </c:pt>
                <c:pt idx="4">
                  <c:v>Omeprazol cápsulas de liberación retardada 20 mg</c:v>
                </c:pt>
                <c:pt idx="5">
                  <c:v>Dexametasona ampolla 4 mg /ml</c:v>
                </c:pt>
                <c:pt idx="6">
                  <c:v>Solución salina 0,9% 500 mL </c:v>
                </c:pt>
                <c:pt idx="7">
                  <c:v>Acetilcisteína ampollas 300 mg/3mL  </c:v>
                </c:pt>
                <c:pt idx="8">
                  <c:v>Ceftriaxona polvo  para sol inyectable 1 g</c:v>
                </c:pt>
                <c:pt idx="9">
                  <c:v>Levotiroxina 50 MG tabletas</c:v>
                </c:pt>
                <c:pt idx="10">
                  <c:v>Solución salina 0,9% 1000mL </c:v>
                </c:pt>
              </c:strCache>
            </c:strRef>
          </c:cat>
          <c:val>
            <c:numRef>
              <c:f>'[INFORMACION DE MEDICAMENTOS E INSUMOS DEL 2806 1L 0407.xlsx]MEDICAMENTOS'!$L$2:$L$12</c:f>
              <c:numCache>
                <c:formatCode>General</c:formatCode>
                <c:ptCount val="11"/>
                <c:pt idx="0">
                  <c:v>134.42857142857142</c:v>
                </c:pt>
                <c:pt idx="1">
                  <c:v>133.85714285714286</c:v>
                </c:pt>
                <c:pt idx="2">
                  <c:v>59.142857142857146</c:v>
                </c:pt>
                <c:pt idx="3">
                  <c:v>42.857142857142854</c:v>
                </c:pt>
                <c:pt idx="4">
                  <c:v>41.571428571428569</c:v>
                </c:pt>
                <c:pt idx="5">
                  <c:v>33.857142857142854</c:v>
                </c:pt>
                <c:pt idx="6">
                  <c:v>25.571428571428573</c:v>
                </c:pt>
                <c:pt idx="7">
                  <c:v>22.571428571428573</c:v>
                </c:pt>
                <c:pt idx="8">
                  <c:v>22.428571428571427</c:v>
                </c:pt>
                <c:pt idx="9">
                  <c:v>17.857142857142858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EF0-49BF-80A8-DB996382D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13413230735436"/>
          <c:y val="1.4019811846505239E-2"/>
          <c:w val="0.36678125438168868"/>
          <c:h val="0.97222452313256436"/>
        </c:manualLayout>
      </c:layout>
      <c:overlay val="0"/>
      <c:spPr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7889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8da48bfd7d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8da48bfd7d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8da48bfd7d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da48bfd7d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8da48bfd7d_5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8da48bfd7d_5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da48bfd7d_5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8da48bfd7d_5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8da48bfd7d_5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da48bfd7d_5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8da48bfd7d_5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8da48bfd7d_5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da48bfd7d_5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8da48bfd7d_5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g8da48bfd7d_5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8da48bfd7d_5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g8da48bfd7d_5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8da48bfd7d_5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da48bfd7d_5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g8da48bfd7d_5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8da48bfd7d_5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da48bfd7d_5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g8da48bfd7d_5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8da48bfd7d_5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da48bfd7d_5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8da48bfd7d_5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8da48bfd7d_5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8da48bfd7d_5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8da48bfd7d_5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8da48bfd7d_5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da48bfd7d_5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g8da48bfd7d_5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8da48bfd7d_5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da48bfd7d_5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g8da48bfd7d_5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8da48bfd7d_5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4" name="Google Shape;5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da48bfd7d_7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1" name="Google Shape;511;g8da48bfd7d_7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da48bfd7d_7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8" name="Google Shape;518;g8da48bfd7d_7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da48bfd7d_5_3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8da48bfd7d_5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da48bfd7d_5_3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8da48bfd7d_5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8da48bfd7d_5_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8da48bfd7d_5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8da48bfd7d_5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8da48bfd7d_5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8da48bfd7d_5_4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8da48bfd7d_5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da48bfd7d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8da48bfd7d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a48bfd7d_5_4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g8da48bfd7d_5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da48bfd7d_5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da48bfd7d_5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da48bfd7d_5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da48bfd7d_5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8da48bfd7d_5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8da48bfd7d_5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8da48bfd7d_5_5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8da48bfd7d_5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a48bfd7d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8da48bfd7d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a48bfd7d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8da48bfd7d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da48bfd7d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8da48bfd7d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a48bfd7d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8da48bfd7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da48bfd7d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8da48bfd7d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a48bfd7d_1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8da48bfd7d_1_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8da48bfd7d_1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8da48bfd7d_1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8da48bfd7d_1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da48bfd7d_1_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8da48bfd7d_1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8da48bfd7d_1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a48bfd7d_1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8da48bfd7d_1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g8da48bfd7d_1_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8da48bfd7d_1_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8da48bfd7d_1_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a48bfd7d_1_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8da48bfd7d_1_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8da48bfd7d_1_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da48bfd7d_1_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da48bfd7d_1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a48bfd7d_1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8da48bfd7d_1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g8da48bfd7d_1_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8da48bfd7d_1_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8da48bfd7d_1_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8da48bfd7d_1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da48bfd7d_1_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8da48bfd7d_1_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8da48bfd7d_1_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8da48bfd7d_1_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8da48bfd7d_1_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8da48bfd7d_1_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8da48bfd7d_1_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da48bfd7d_1_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a48bfd7d_1_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8da48bfd7d_1_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8da48bfd7d_1_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8da48bfd7d_1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a48bfd7d_1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8da48bfd7d_1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8da48bfd7d_1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8da48bfd7d_1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8da48bfd7d_1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8da48bfd7d_1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a48bfd7d_1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8da48bfd7d_1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g8da48bfd7d_1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8da48bfd7d_1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8da48bfd7d_1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8da48bfd7d_1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a48bfd7d_1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da48bfd7d_1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8da48bfd7d_1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8da48bfd7d_1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8da48bfd7d_1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a48bfd7d_1_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8da48bfd7d_1_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8da48bfd7d_1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8da48bfd7d_1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8da48bfd7d_1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da48bfd7d_7_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8da48bfd7d_7_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g8da48bfd7d_7_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g8da48bfd7d_7_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g8da48bfd7d_7_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a48bfd7d_7_12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8da48bfd7d_7_12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g8da48bfd7d_7_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8da48bfd7d_7_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8da48bfd7d_7_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da48bfd7d_7_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8da48bfd7d_7_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g8da48bfd7d_7_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g8da48bfd7d_7_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8da48bfd7d_7_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8da48bfd7d_7_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a48bfd7d_7_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8da48bfd7d_7_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g8da48bfd7d_7_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g8da48bfd7d_7_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g8da48bfd7d_7_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g8da48bfd7d_7_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8da48bfd7d_7_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8da48bfd7d_7_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a48bfd7d_7_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8da48bfd7d_7_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8da48bfd7d_7_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8da48bfd7d_7_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a48bfd7d_7_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8da48bfd7d_7_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8da48bfd7d_7_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a48bfd7d_7_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8da48bfd7d_7_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5" name="Google Shape;205;g8da48bfd7d_7_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6" name="Google Shape;206;g8da48bfd7d_7_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8da48bfd7d_7_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8da48bfd7d_7_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a48bfd7d_7_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8da48bfd7d_7_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g8da48bfd7d_7_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3" name="Google Shape;213;g8da48bfd7d_7_5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8da48bfd7d_7_5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g8da48bfd7d_7_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da48bfd7d_7_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8da48bfd7d_7_5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g8da48bfd7d_7_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8da48bfd7d_7_5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8da48bfd7d_7_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da48bfd7d_7_63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8da48bfd7d_7_63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g8da48bfd7d_7_6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8da48bfd7d_7_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g8da48bfd7d_7_6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a48bfd7d_7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8da48bfd7d_7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g8da48bfd7d_7_6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da48bfd7d_5_39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8da48bfd7d_5_39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1" name="Google Shape;241;g8da48bfd7d_5_3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g8da48bfd7d_5_3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8da48bfd7d_5_3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da48bfd7d_5_4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8da48bfd7d_5_4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g8da48bfd7d_5_4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g8da48bfd7d_5_4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8da48bfd7d_5_4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da48bfd7d_5_4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8da48bfd7d_5_4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g8da48bfd7d_5_4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g8da48bfd7d_5_4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g8da48bfd7d_5_4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da48bfd7d_5_4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g8da48bfd7d_5_4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g8da48bfd7d_5_4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g8da48bfd7d_5_4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g8da48bfd7d_5_4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g8da48bfd7d_5_4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da48bfd7d_5_4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g8da48bfd7d_5_4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g8da48bfd7d_5_4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g8da48bfd7d_5_4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g8da48bfd7d_5_4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g8da48bfd7d_5_4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8da48bfd7d_5_4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g8da48bfd7d_5_4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da48bfd7d_5_4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g8da48bfd7d_5_4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g8da48bfd7d_5_4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g8da48bfd7d_5_4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da48bfd7d_5_4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g8da48bfd7d_5_4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g8da48bfd7d_5_4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da48bfd7d_5_4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g8da48bfd7d_5_4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4" name="Google Shape;284;g8da48bfd7d_5_4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5" name="Google Shape;285;g8da48bfd7d_5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g8da48bfd7d_5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8da48bfd7d_5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da48bfd7d_5_4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g8da48bfd7d_5_44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g8da48bfd7d_5_44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92" name="Google Shape;292;g8da48bfd7d_5_4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g8da48bfd7d_5_4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g8da48bfd7d_5_4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da48bfd7d_5_4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8da48bfd7d_5_456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g8da48bfd7d_5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g8da48bfd7d_5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g8da48bfd7d_5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da48bfd7d_5_46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g8da48bfd7d_5_46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g8da48bfd7d_5_4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g8da48bfd7d_5_4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8da48bfd7d_5_4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da48bfd7d_5_4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g8da48bfd7d_5_4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g8da48bfd7d_5_4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a48bfd7d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8da48bfd7d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8da48bfd7d_1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8da48bfd7d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8da48bfd7d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a48bfd7d_7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g8da48bfd7d_7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g8da48bfd7d_7_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g8da48bfd7d_7_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g8da48bfd7d_7_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da48bfd7d_5_3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234" name="Google Shape;234;g8da48bfd7d_5_3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g8da48bfd7d_5_3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g8da48bfd7d_5_3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g8da48bfd7d_5_3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gif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60279"/>
            <a:ext cx="4991100" cy="26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"/>
          <p:cNvSpPr txBox="1">
            <a:spLocks noGrp="1"/>
          </p:cNvSpPr>
          <p:nvPr>
            <p:ph type="ctrTitle"/>
          </p:nvPr>
        </p:nvSpPr>
        <p:spPr>
          <a:xfrm>
            <a:off x="1938187" y="283894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" sz="4800"/>
              <a:t>INFORME SECRETARÍA DE SALUD </a:t>
            </a:r>
            <a:br>
              <a:rPr lang="en" sz="4800"/>
            </a:br>
            <a:r>
              <a:rPr lang="en" sz="4800"/>
              <a:t>COVID-19</a:t>
            </a:r>
            <a:br>
              <a:rPr lang="en" sz="4800"/>
            </a:br>
            <a:r>
              <a:rPr lang="en" sz="4800"/>
              <a:t>16-07-2020</a:t>
            </a:r>
            <a:endParaRPr sz="4800"/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5" y="6248400"/>
            <a:ext cx="1221874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"/>
          <p:cNvCxnSpPr>
            <a:stCxn id="317" idx="3"/>
          </p:cNvCxnSpPr>
          <p:nvPr/>
        </p:nvCxnSpPr>
        <p:spPr>
          <a:xfrm>
            <a:off x="1428449" y="6553200"/>
            <a:ext cx="10163400" cy="0"/>
          </a:xfrm>
          <a:prstGeom prst="straightConnector1">
            <a:avLst/>
          </a:prstGeom>
          <a:noFill/>
          <a:ln w="317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da48bfd7d_5_0"/>
          <p:cNvSpPr txBox="1"/>
          <p:nvPr/>
        </p:nvSpPr>
        <p:spPr>
          <a:xfrm>
            <a:off x="9572065" y="3577167"/>
            <a:ext cx="237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</a:t>
            </a: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Equipo técnico de la Secretaría de Salud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Sistema de información COVID 19 - MDMQ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8da48bfd7d_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8da48bfd7d_5_0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8da48bfd7d_5_0"/>
          <p:cNvSpPr txBox="1"/>
          <p:nvPr/>
        </p:nvSpPr>
        <p:spPr>
          <a:xfrm>
            <a:off x="203200" y="304800"/>
            <a:ext cx="111993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Número de muestras tomadas para análisis de laboratorio, por semana. 11 de mayo al 12 de julio de 2020</a:t>
            </a:r>
            <a:endParaRPr sz="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1" name="Google Shape;391;g8da48bfd7d_5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467" y="1515867"/>
            <a:ext cx="8747633" cy="4596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g8da48bfd7d_5_9"/>
          <p:cNvGraphicFramePr/>
          <p:nvPr/>
        </p:nvGraphicFramePr>
        <p:xfrm>
          <a:off x="2348588" y="1086119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{6AB9D7B4-D661-449B-B292-91DAA5D0948E}</a:tableStyleId>
              </a:tblPr>
              <a:tblGrid>
                <a:gridCol w="537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u="none" strike="noStrike" cap="none"/>
                        <a:t>SEMANA</a:t>
                      </a:r>
                      <a:endParaRPr sz="2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u="none" strike="noStrike" cap="none"/>
                        <a:t>TOTAL</a:t>
                      </a:r>
                      <a:endParaRPr sz="23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u="none" strike="noStrike" cap="none"/>
                        <a:t>SEMANA DEL  11 AL 17 DE MAYO</a:t>
                      </a:r>
                      <a:endParaRPr sz="20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u="none" strike="noStrike" cap="none">
                          <a:solidFill>
                            <a:srgbClr val="000066"/>
                          </a:solidFill>
                        </a:rPr>
                        <a:t>60</a:t>
                      </a:r>
                      <a:endParaRPr sz="24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000" u="none" strike="noStrike" cap="none"/>
                        <a:t>SEMANA DEL 18 AL 24 DE MAYO</a:t>
                      </a:r>
                      <a:endParaRPr sz="20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u="none" strike="noStrike" cap="none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573</a:t>
                      </a:r>
                      <a:endParaRPr sz="24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000" u="none" strike="noStrike" cap="none"/>
                        <a:t>SEMANA DEL 25 AL 31 DE MAYO</a:t>
                      </a:r>
                      <a:endParaRPr sz="20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u="none" strike="noStrike" cap="none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1640</a:t>
                      </a:r>
                      <a:endParaRPr sz="24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000" u="none" strike="noStrike" cap="none"/>
                        <a:t>SEMANA DEL 01 AL 07 DE JUNIO</a:t>
                      </a:r>
                      <a:endParaRPr sz="20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u="none" strike="noStrike" cap="none">
                          <a:solidFill>
                            <a:srgbClr val="00006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1950</a:t>
                      </a:r>
                      <a:endParaRPr sz="24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SEMANA DEL 08 AL 14 DE JUNIO</a:t>
                      </a:r>
                      <a:endParaRPr sz="2000"/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0066"/>
                          </a:solidFill>
                        </a:rPr>
                        <a:t>1296</a:t>
                      </a:r>
                      <a:endParaRPr sz="24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SEMANA DEL 15 AL 21 DE JUNIO</a:t>
                      </a:r>
                      <a:endParaRPr sz="2000"/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0066"/>
                          </a:solidFill>
                        </a:rPr>
                        <a:t>1886</a:t>
                      </a:r>
                      <a:endParaRPr sz="2400" b="1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SEMANA DEL 22 AL 28 DE JUNIO</a:t>
                      </a:r>
                      <a:endParaRPr sz="2000"/>
                    </a:p>
                  </a:txBody>
                  <a:tcPr marL="9275" marR="92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0066"/>
                          </a:solidFill>
                        </a:rPr>
                        <a:t>3630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SEMANA DEL 29 AL 6 DE JULIO</a:t>
                      </a:r>
                      <a:endParaRPr sz="2000"/>
                    </a:p>
                  </a:txBody>
                  <a:tcPr marL="9275" marR="9275" marT="0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0066"/>
                          </a:solidFill>
                        </a:rPr>
                        <a:t>2424</a:t>
                      </a:r>
                      <a:endParaRPr sz="2400" b="1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SEMANA DEL 7 AL 13 DE JULIO</a:t>
                      </a:r>
                      <a:endParaRPr sz="2000"/>
                    </a:p>
                  </a:txBody>
                  <a:tcPr marL="9275" marR="92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000066"/>
                          </a:solidFill>
                        </a:rPr>
                        <a:t>2476</a:t>
                      </a:r>
                      <a:endParaRPr sz="2400" b="1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23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3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FF0000"/>
                          </a:solidFill>
                        </a:rPr>
                        <a:t>16.032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98" name="Google Shape;398;g8da48bfd7d_5_9"/>
          <p:cNvSpPr txBox="1"/>
          <p:nvPr/>
        </p:nvSpPr>
        <p:spPr>
          <a:xfrm rot="-5400000">
            <a:off x="-531205" y="3350283"/>
            <a:ext cx="360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</a:t>
            </a: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Equipo técnico de la Secretaría de Salud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Sistema de información COVID 19 - MDMQ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g8da48bfd7d_5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8da48bfd7d_5_9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8da48bfd7d_5_9"/>
          <p:cNvSpPr txBox="1">
            <a:spLocks noGrp="1"/>
          </p:cNvSpPr>
          <p:nvPr>
            <p:ph type="title"/>
          </p:nvPr>
        </p:nvSpPr>
        <p:spPr>
          <a:xfrm>
            <a:off x="1613600" y="411269"/>
            <a:ext cx="89649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Calibri"/>
              <a:buNone/>
            </a:pPr>
            <a:r>
              <a:rPr lang="en" sz="3200" b="1">
                <a:solidFill>
                  <a:srgbClr val="000066"/>
                </a:solidFill>
              </a:rPr>
              <a:t>N. Muestras realizadas Total hasta el 12 Julio</a:t>
            </a:r>
            <a:r>
              <a:rPr lang="en" sz="3200">
                <a:solidFill>
                  <a:srgbClr val="000066"/>
                </a:solidFill>
              </a:rPr>
              <a:t/>
            </a:r>
            <a:br>
              <a:rPr lang="en" sz="3200">
                <a:solidFill>
                  <a:srgbClr val="000066"/>
                </a:solidFill>
              </a:rPr>
            </a:br>
            <a:endParaRPr sz="32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g8da48bfd7d_5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8da48bfd7d_5_18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8da48bfd7d_5_18"/>
          <p:cNvSpPr txBox="1">
            <a:spLocks noGrp="1"/>
          </p:cNvSpPr>
          <p:nvPr>
            <p:ph type="title"/>
          </p:nvPr>
        </p:nvSpPr>
        <p:spPr>
          <a:xfrm>
            <a:off x="1613600" y="411269"/>
            <a:ext cx="89649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Calibri"/>
              <a:buNone/>
            </a:pPr>
            <a:r>
              <a:rPr lang="en" sz="3600" b="1">
                <a:solidFill>
                  <a:srgbClr val="000066"/>
                </a:solidFill>
              </a:rPr>
              <a:t>Estado Instituciones colaboradoras</a:t>
            </a:r>
            <a:endParaRPr sz="3600">
              <a:solidFill>
                <a:srgbClr val="000066"/>
              </a:solidFill>
            </a:endParaRPr>
          </a:p>
        </p:txBody>
      </p:sp>
      <p:graphicFrame>
        <p:nvGraphicFramePr>
          <p:cNvPr id="410" name="Google Shape;410;g8da48bfd7d_5_18"/>
          <p:cNvGraphicFramePr/>
          <p:nvPr/>
        </p:nvGraphicFramePr>
        <p:xfrm>
          <a:off x="1613605" y="1604453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{6AB9D7B4-D661-449B-B292-91DAA5D0948E}</a:tableStyleId>
              </a:tblPr>
              <a:tblGrid>
                <a:gridCol w="239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6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Institución</a:t>
                      </a:r>
                      <a:endParaRPr sz="25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Muestras/día</a:t>
                      </a:r>
                      <a:endParaRPr sz="25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Estado</a:t>
                      </a:r>
                      <a:endParaRPr sz="2500"/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UCE</a:t>
                      </a:r>
                      <a:endParaRPr sz="23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-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Pendiente firmar Adenda</a:t>
                      </a:r>
                      <a:endParaRPr sz="2700" b="1" u="none" strike="noStrike" cap="none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300"/>
                        <a:t>IESS Sur*</a:t>
                      </a:r>
                      <a:endParaRPr sz="23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300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Se entregó insumos Jueves 9 Julio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300"/>
                        <a:t>UTE</a:t>
                      </a:r>
                      <a:endParaRPr sz="23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100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En ejecución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2300"/>
                        <a:t>One Labt</a:t>
                      </a:r>
                      <a:endParaRPr sz="2300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-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Donación terminada. 5000 muestras procesadas</a:t>
                      </a:r>
                      <a:endParaRPr sz="2700" b="1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Total Diario</a:t>
                      </a:r>
                      <a:endParaRPr sz="2300"/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000066"/>
                          </a:solidFill>
                        </a:rPr>
                        <a:t>400</a:t>
                      </a:r>
                      <a:endParaRPr sz="2700" b="1" u="none" strike="noStrike" cap="none">
                        <a:solidFill>
                          <a:srgbClr val="00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275" marR="92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solidFill>
                          <a:srgbClr val="000066"/>
                        </a:solidFill>
                      </a:endParaRPr>
                    </a:p>
                  </a:txBody>
                  <a:tcPr marL="9275" marR="92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8da48bfd7d_5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8da48bfd7d_5_105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8da48bfd7d_5_105"/>
          <p:cNvSpPr txBox="1"/>
          <p:nvPr/>
        </p:nvSpPr>
        <p:spPr>
          <a:xfrm>
            <a:off x="203200" y="304800"/>
            <a:ext cx="111993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Distribución de muestras tomadas para análisis de laboratorio. 11 de mayo al 12 de julio de 2020</a:t>
            </a:r>
            <a:endParaRPr sz="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g8da48bfd7d_5_105"/>
          <p:cNvSpPr txBox="1"/>
          <p:nvPr/>
        </p:nvSpPr>
        <p:spPr>
          <a:xfrm>
            <a:off x="8583200" y="3662771"/>
            <a:ext cx="36087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Nota: Pendiente se refiere a: pendiente validar resultado de laboratorio o pendiente validar datos.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Equipo técnico de la Secretaría de Salud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Fuente: Sistema de información COVID 19 – MDMQ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8da48bfd7d_5_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666" y="1410167"/>
            <a:ext cx="6535033" cy="474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g8da48bfd7d_5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g8da48bfd7d_5_114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g8da48bfd7d_5_114"/>
          <p:cNvSpPr txBox="1"/>
          <p:nvPr/>
        </p:nvSpPr>
        <p:spPr>
          <a:xfrm>
            <a:off x="406400" y="406400"/>
            <a:ext cx="1128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25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Número de muestras analizadas y porcentaje de personas positivas para</a:t>
            </a: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SARS-CoV-2, por semana. 11 de mayo al 12 de julio de 2020</a:t>
            </a: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g8da48bfd7d_5_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7867" y="1582667"/>
            <a:ext cx="7678200" cy="4236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g8da48bfd7d_5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8da48bfd7d_5_122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8da48bfd7d_5_122"/>
          <p:cNvSpPr txBox="1"/>
          <p:nvPr/>
        </p:nvSpPr>
        <p:spPr>
          <a:xfrm>
            <a:off x="93567" y="609600"/>
            <a:ext cx="5200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% Muestras tomadas por sexo. 11 de mayo al 12 de julio de 2020</a:t>
            </a:r>
            <a:endParaRPr sz="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g8da48bfd7d_5_122"/>
          <p:cNvSpPr txBox="1"/>
          <p:nvPr/>
        </p:nvSpPr>
        <p:spPr>
          <a:xfrm>
            <a:off x="4106667" y="5686967"/>
            <a:ext cx="50703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Equipo técnico de la Secretaría de Salud</a:t>
            </a:r>
            <a:endParaRPr sz="1200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Fuente: Sistema de información COVID 19 – MDMQ</a:t>
            </a:r>
            <a:endParaRPr sz="1200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8da48bfd7d_5_122"/>
          <p:cNvSpPr txBox="1"/>
          <p:nvPr/>
        </p:nvSpPr>
        <p:spPr>
          <a:xfrm>
            <a:off x="5807233" y="341167"/>
            <a:ext cx="52005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% Positivos por sexo. 11 de mayo al 12 de julio de 2020</a:t>
            </a:r>
            <a:endParaRPr sz="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0" name="Google Shape;440;g8da48bfd7d_5_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67" y="2014800"/>
            <a:ext cx="4794800" cy="343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8da48bfd7d_5_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1533" y="2204529"/>
            <a:ext cx="4616100" cy="3474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8da48bfd7d_5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8da48bfd7d_5_133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8da48bfd7d_5_133"/>
          <p:cNvSpPr txBox="1"/>
          <p:nvPr/>
        </p:nvSpPr>
        <p:spPr>
          <a:xfrm>
            <a:off x="203200" y="-2996"/>
            <a:ext cx="11738700" cy="13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Frecuencia y porcentaje de personas asintomáticas positivas para SARS-CoV-2, de acuerdo a sexo. 11 de mayo al 12 de julio de 2020</a:t>
            </a:r>
            <a:endParaRPr sz="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g8da48bfd7d_5_133"/>
          <p:cNvSpPr txBox="1"/>
          <p:nvPr/>
        </p:nvSpPr>
        <p:spPr>
          <a:xfrm>
            <a:off x="8547233" y="3765635"/>
            <a:ext cx="36087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Equipo técnico de la Secretaría de Salud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Fuente: Sistema de información COVID 19 – MDMQ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g8da48bfd7d_5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100" y="1392800"/>
            <a:ext cx="6172133" cy="46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8da48bfd7d_5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8da48bfd7d_5_142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8da48bfd7d_5_142"/>
          <p:cNvSpPr txBox="1"/>
          <p:nvPr/>
        </p:nvSpPr>
        <p:spPr>
          <a:xfrm>
            <a:off x="542233" y="6357475"/>
            <a:ext cx="8379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Equipo técnico de la Secretaría de Salud. Fuente: Sistema de información COVID 19 – MDMQ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8da48bfd7d_5_142"/>
          <p:cNvSpPr txBox="1"/>
          <p:nvPr/>
        </p:nvSpPr>
        <p:spPr>
          <a:xfrm>
            <a:off x="360933" y="374333"/>
            <a:ext cx="58419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Muestras tomadas grupo de edad. 11 de mayo al 12 de julio de 2020</a:t>
            </a: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g8da48bfd7d_5_142"/>
          <p:cNvSpPr txBox="1"/>
          <p:nvPr/>
        </p:nvSpPr>
        <p:spPr>
          <a:xfrm>
            <a:off x="6202933" y="347533"/>
            <a:ext cx="58419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Positivos por grupo de edad. 11 de mayo al 12 de julio de 2020</a:t>
            </a:r>
            <a:endParaRPr sz="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2" name="Google Shape;462;g8da48bfd7d_5_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933" y="1560133"/>
            <a:ext cx="5406133" cy="407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8da48bfd7d_5_1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0500" y="1421983"/>
            <a:ext cx="4912773" cy="42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8da48bfd7d_5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g8da48bfd7d_5_153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8da48bfd7d_5_153"/>
          <p:cNvSpPr txBox="1"/>
          <p:nvPr/>
        </p:nvSpPr>
        <p:spPr>
          <a:xfrm>
            <a:off x="203200" y="304800"/>
            <a:ext cx="117387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596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Frecuencia y porcentaje de personas asintomáticas positivas para SARS-CoV-2, de acuerdo a grupos de edad. 11 de mayo al 03 de julio de 2020</a:t>
            </a:r>
            <a:endParaRPr sz="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g8da48bfd7d_5_153"/>
          <p:cNvSpPr txBox="1"/>
          <p:nvPr/>
        </p:nvSpPr>
        <p:spPr>
          <a:xfrm>
            <a:off x="542233" y="6357475"/>
            <a:ext cx="8379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Elaboración: Equipo técnico de la Secretaría de Salud. Fuente: Sistema de información COVID 19 – MDMQ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 b="1" i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*Datos preliminares sujetos a variación</a:t>
            </a:r>
            <a:endParaRPr sz="1200" b="1" i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g8da48bfd7d_5_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1967" y="1612117"/>
            <a:ext cx="5024925" cy="45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g8da48bfd7d_5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8da48bfd7d_5_162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8da48bfd7d_5_162"/>
          <p:cNvSpPr txBox="1"/>
          <p:nvPr/>
        </p:nvSpPr>
        <p:spPr>
          <a:xfrm>
            <a:off x="406400" y="304800"/>
            <a:ext cx="1128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25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Frecuencia y porcentaje de personas con muestras analizadas para detección de SARS-CoV-2, de acuerdo a grupo de atención. </a:t>
            </a: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g8da48bfd7d_5_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0017" y="1419933"/>
            <a:ext cx="9598367" cy="464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60279"/>
            <a:ext cx="4991100" cy="26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"/>
          <p:cNvSpPr txBox="1">
            <a:spLocks noGrp="1"/>
          </p:cNvSpPr>
          <p:nvPr>
            <p:ph type="ctrTitle"/>
          </p:nvPr>
        </p:nvSpPr>
        <p:spPr>
          <a:xfrm>
            <a:off x="1909612" y="3371851"/>
            <a:ext cx="9144000" cy="10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"/>
              <a:t>Informe Epidemiológico</a:t>
            </a:r>
            <a:endParaRPr/>
          </a:p>
        </p:txBody>
      </p:sp>
      <p:pic>
        <p:nvPicPr>
          <p:cNvPr id="325" name="Google Shape;3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5" y="6248400"/>
            <a:ext cx="1221874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"/>
          <p:cNvCxnSpPr>
            <a:stCxn id="325" idx="3"/>
          </p:cNvCxnSpPr>
          <p:nvPr/>
        </p:nvCxnSpPr>
        <p:spPr>
          <a:xfrm>
            <a:off x="1428449" y="6553200"/>
            <a:ext cx="10163400" cy="0"/>
          </a:xfrm>
          <a:prstGeom prst="straightConnector1">
            <a:avLst/>
          </a:prstGeom>
          <a:noFill/>
          <a:ln w="317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g8da48bfd7d_5_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8da48bfd7d_5_170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8da48bfd7d_5_170"/>
          <p:cNvSpPr txBox="1"/>
          <p:nvPr/>
        </p:nvSpPr>
        <p:spPr>
          <a:xfrm>
            <a:off x="406400" y="304800"/>
            <a:ext cx="1128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25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Frecuencia y porcentaje de positivos para detección de SARS-CoV-2, de acuerdo a grupo de atención. </a:t>
            </a: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8da48bfd7d_5_170"/>
          <p:cNvSpPr txBox="1"/>
          <p:nvPr/>
        </p:nvSpPr>
        <p:spPr>
          <a:xfrm>
            <a:off x="9919367" y="2825200"/>
            <a:ext cx="21159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969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Nota: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presentan resultados de parroquias con mayor porcentaje. Existen 58 registros pendiente de validar la variable parroquia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596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2" name="Google Shape;492;g8da48bfd7d_5_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467" y="1564734"/>
            <a:ext cx="10053202" cy="464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g8da48bfd7d_5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8da48bfd7d_5_179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8da48bfd7d_5_179"/>
          <p:cNvSpPr txBox="1"/>
          <p:nvPr/>
        </p:nvSpPr>
        <p:spPr>
          <a:xfrm>
            <a:off x="406400" y="304800"/>
            <a:ext cx="112857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2500" b="1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Frecuencia de personas positivas para detección de SARS-CoV-2, de acuerdo a parroquia de residencia</a:t>
            </a:r>
            <a:endParaRPr sz="2500" b="1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g8da48bfd7d_5_1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700" y="1456600"/>
            <a:ext cx="9810712" cy="4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2" y="5870448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275512" y="6251101"/>
            <a:ext cx="9837752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7"/>
          <p:cNvSpPr txBox="1"/>
          <p:nvPr/>
        </p:nvSpPr>
        <p:spPr>
          <a:xfrm>
            <a:off x="1991545" y="2336056"/>
            <a:ext cx="8593600" cy="1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CRONOGRAMA DE MUESTRAS 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SEMANA 7-13 JULIO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g8da48bfd7d_7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8da48bfd7d_7_73"/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275512" y="6251100"/>
            <a:ext cx="9837752" cy="4347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5" name="Google Shape;515;g8da48bfd7d_7_73"/>
          <p:cNvGraphicFramePr/>
          <p:nvPr/>
        </p:nvGraphicFramePr>
        <p:xfrm>
          <a:off x="275512" y="2184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{1280E053-4782-43CA-A168-D1300659DD27}</a:tableStyleId>
              </a:tblPr>
              <a:tblGrid>
                <a:gridCol w="791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7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8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FECHA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ENTIDAD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DIRECCIÓN PARA LA TOMA DE MUESTRAS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HORA DE INICIO DE ATENCIÓN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# MUESTRAS PLANIFICADAS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25">
                <a:tc rowSpan="17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13/7/2020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BARRIOS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CENTRO DEPORTIVO METROPOLITANO IÑAQUITO  (Av. Iñaquito y Av. Amazonas. Ingreso por la Iñaquito, Quito, Pichincha 170150)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PERSONAL DE SALUD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9:30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EP METROPOLITANA DE PASAJEROS QUITO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DIRECCION METROPOLITANA DE CATASTRO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10:30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BUSES–TRANSLATINOS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TAXISTAS-ASOC. TAXISTAS AEROPUERTO MARISCAL SUCRE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Aeropuerto de Quito (estacionamiento del aeropuerto Tababela)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65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3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BUSES-REINO DE QUITO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Av. Juan Molineros E10-102 y Eloy Alfaro. Parqueadero de Santa María, Comité del Pueblo.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42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24 DE MAYO #3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Tribuna del Sur: Tnte. Hugo Ortiz y Gonzalo Cabezas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27 DE JULIO #82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28 DE AGOSTO #75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29 DE OCTUBRE #182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30 DE AGOSTO #163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30 DE OCTUBRE 163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6 DE DICIEMBRE #20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6 DE MARZO RUMIÑAHUI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26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TAXISTAS-COOP. BRASILIA #101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9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CAT BICENTENARIO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Centro de Atención Transitorio Bicentenario (Av. Amazonas)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30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2625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14/7/2020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BARRIOS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CENTRO DEPORTIVO METROPOLITANO IÑAQUITO  (Av. Iñaquito y Av. Amazonas. Ingreso por la Iñaquito.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59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CUERPO DE AGENTES DE CONTROL METROPOLITANA QUITO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10:30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99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HOSPITAL ESPECIALIZADO SAN JUAN DE DIOS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San Juan de Dios, S2-209 y Argentina (Valle de los Chillos)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88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99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CONSEJO NACIONAL ELECTORAL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Av. 6 de Diciembre N33-122 y Bosmediano, Quito 170135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58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99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MERCADO CONOCOTO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Juan Montalvo y Rocafuerte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10:00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83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75" marR="5875" marT="587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g8da48bfd7d_7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3" cy="712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8da48bfd7d_7_80"/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275512" y="6251100"/>
            <a:ext cx="9837752" cy="4347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2" name="Google Shape;522;g8da48bfd7d_7_80"/>
          <p:cNvGraphicFramePr/>
          <p:nvPr/>
        </p:nvGraphicFramePr>
        <p:xfrm>
          <a:off x="794533" y="2739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{1280E053-4782-43CA-A168-D1300659DD27}</a:tableStyleId>
              </a:tblPr>
              <a:tblGrid>
                <a:gridCol w="3055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5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8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FECHA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ENTIDAD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DIRECCIÓN PARA LA TOMA DE MUESTRAS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HORA DE INICIO DE ATENCIÓN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# MUESTRAS PLANIFICADAS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150"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15/7/2020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CENTRO DEPORTIVO METROPOLITANO IÑAQUITO  (Av. Iñaquito y Av. Amazonas. Ingreso por la Iñaquito.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7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PERSONAL DE SALUD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7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DIRECCIÓN FINANCIERA TRIBUTARIA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7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PROYECTO SIPAQ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4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DIRECCIÓN METROPOLITANA DE CATASTRO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MERCADO IÑAQUITO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Av. Iñaquito y Pereira</a:t>
                      </a:r>
                      <a:endParaRPr sz="1200" b="0" i="0" u="none" strike="noStrike" cap="none">
                        <a:solidFill>
                          <a:srgbClr val="22222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BARRIOS-ALANGASI-ANGAMARCA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b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El tingo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142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BARRIOS-ALANGASI-LA CONCEPCION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BARRIOS-ALANGASI-SAN CARLOS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BARRIOS-ALANGASÍ-SAN GABRIEL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7625">
                <a:tc row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16/7/2020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CENTRO DEPORTIVO METROPOLITANO IÑAQUITO  (Av. Iñaquito y Av. Amazonas. Ingreso por la Iñaquito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74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SERVICIO MACIONAL DE GESTIÓN DE RIESGO Y EMERGENCIAS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39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4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MERCADO SAN ROQUE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Av. Mariscal Sucre y Cumandá.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150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2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ESTIBADORES-MERCADO SAN ROQUE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67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025">
                <a:tc row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17/7/2020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PERSONAL DE SALUD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CENTRO DEPORTIVO METROPOLITANO IÑAQUITO  (Av. Iñaquito y Av. Amazonas. Ingreso por la Iñaquito.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2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AGENCIA DISTRITAL DE COMERCIO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10:00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71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CUERPO DE AGENTES DE CONTROL METROPOLITANA QUITO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10:30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21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2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BARRIO-NANEGAL-LOS PUENTES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10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Parque Central Nanegal. Parroquia Nanegal. 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9:30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BARRIO-NANEGAL-LA PERLA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BARRIO-NANEGAL-CARTAGENA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BARRIO-NANEGAL-LAPERLA 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BARRIO-NANEGAL-PALMITAPAMBA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BARRIO-NANEGAL-CHACAPATA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84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BARRIO-NANEGAL-SANTA MARIANITA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BARRIO-NANEGAL-LA DELICIA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 NANEGAL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50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BARRIO-NANEGAL-PALMITAPAMBA 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975" marR="5975" marT="5975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g8da48bfd7d_5_3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g8da48bfd7d_5_369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g8da48bfd7d_5_369"/>
          <p:cNvSpPr txBox="1"/>
          <p:nvPr/>
        </p:nvSpPr>
        <p:spPr>
          <a:xfrm>
            <a:off x="1652512" y="1996756"/>
            <a:ext cx="85935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RESULTADOS VALIDACIÓN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5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4000"/>
              <a:buFont typeface="Calibri"/>
              <a:buAutoNum type="arabicPeriod"/>
            </a:pPr>
            <a:r>
              <a:rPr lang="en" sz="4000" b="1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Línea de tiempo</a:t>
            </a:r>
            <a:endParaRPr sz="4000" b="1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g8da48bfd7d_5_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g8da48bfd7d_5_375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8da48bfd7d_5_375" descr="https://lh5.googleusercontent.com/xMOVneI7aRAZmw93iPji1rJZcD29B5K83YUr4l5eShrUBLSp-1KIeDWA-1XDx8h-w4KKpHU1KH-oOZemfW8v61jEigVhtTa3_W61zXZKHM7B8x8Q8AXdWAvHXqUFaZhDs5pzPbx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117600"/>
            <a:ext cx="10891334" cy="44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8da48bfd7d_5_3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g8da48bfd7d_5_381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g8da48bfd7d_5_381"/>
          <p:cNvSpPr txBox="1"/>
          <p:nvPr/>
        </p:nvSpPr>
        <p:spPr>
          <a:xfrm>
            <a:off x="1652512" y="1996756"/>
            <a:ext cx="85935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RESULTADOS VALIDACIÓN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558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4000"/>
              <a:buFont typeface="Calibri"/>
              <a:buAutoNum type="arabicPeriod"/>
            </a:pPr>
            <a:r>
              <a:rPr lang="en" sz="4000" b="1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Resultados por Institución</a:t>
            </a:r>
            <a:endParaRPr sz="4000" b="1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g8da48bfd7d_5_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g8da48bfd7d_5_387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0" name="Google Shape;550;g8da48bfd7d_5_387"/>
          <p:cNvGraphicFramePr/>
          <p:nvPr/>
        </p:nvGraphicFramePr>
        <p:xfrm>
          <a:off x="2464733" y="13970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{307C4C64-18FD-4708-BCFE-AA305489C1F7}</a:tableStyleId>
              </a:tblPr>
              <a:tblGrid>
                <a:gridCol w="232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66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copias/ul</a:t>
                      </a:r>
                      <a:endParaRPr sz="2700" b="1">
                        <a:solidFill>
                          <a:srgbClr val="66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solidFill>
                            <a:srgbClr val="66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Sensibilidad</a:t>
                      </a:r>
                      <a:endParaRPr sz="2700" b="1">
                        <a:solidFill>
                          <a:srgbClr val="66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00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UDLA 1</a:t>
                      </a:r>
                      <a:endParaRPr sz="2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94.3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88.5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9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60.8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925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UDLA 2</a:t>
                      </a:r>
                      <a:endParaRPr sz="2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88.5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84.6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63.4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SYNLAB</a:t>
                      </a:r>
                      <a:endParaRPr sz="2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KTC</a:t>
                      </a:r>
                      <a:endParaRPr sz="2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≥95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7375" marR="97375" marT="0" marB="0" anchor="b">
                    <a:lnL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g8da48bfd7d_5_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g8da48bfd7d_5_472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g8da48bfd7d_5_4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67" y="2281367"/>
            <a:ext cx="11785601" cy="274330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g8da48bfd7d_5_472"/>
          <p:cNvSpPr txBox="1"/>
          <p:nvPr/>
        </p:nvSpPr>
        <p:spPr>
          <a:xfrm>
            <a:off x="1591378" y="590889"/>
            <a:ext cx="85935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KTC</a:t>
            </a:r>
            <a:endParaRPr sz="4000" b="1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9" name="Google Shape;559;g8da48bfd7d_5_472"/>
          <p:cNvCxnSpPr/>
          <p:nvPr/>
        </p:nvCxnSpPr>
        <p:spPr>
          <a:xfrm rot="10800000" flipH="1">
            <a:off x="7586467" y="3418900"/>
            <a:ext cx="4050900" cy="20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g8da48bfd7d_5_472"/>
          <p:cNvCxnSpPr/>
          <p:nvPr/>
        </p:nvCxnSpPr>
        <p:spPr>
          <a:xfrm rot="10800000" flipH="1">
            <a:off x="577167" y="3716433"/>
            <a:ext cx="3176100" cy="4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8da48bfd7d_1_75"/>
          <p:cNvPicPr preferRelativeResize="0"/>
          <p:nvPr/>
        </p:nvPicPr>
        <p:blipFill rotWithShape="1">
          <a:blip r:embed="rId3">
            <a:alphaModFix/>
          </a:blip>
          <a:srcRect t="26317" r="1494" b="18406"/>
          <a:stretch/>
        </p:blipFill>
        <p:spPr>
          <a:xfrm>
            <a:off x="335281" y="6082779"/>
            <a:ext cx="11704319" cy="66854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8da48bfd7d_1_75"/>
          <p:cNvSpPr txBox="1"/>
          <p:nvPr/>
        </p:nvSpPr>
        <p:spPr>
          <a:xfrm>
            <a:off x="6057900" y="6488668"/>
            <a:ext cx="49498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Pichincha: 17 % del total de infectados en Ecuador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g8da48bfd7d_1_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9336" y="11572315"/>
            <a:ext cx="7524752" cy="503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8da48bfd7d_1_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92088" y="-9745755"/>
            <a:ext cx="5658970" cy="314212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8da48bfd7d_1_75"/>
          <p:cNvSpPr txBox="1"/>
          <p:nvPr/>
        </p:nvSpPr>
        <p:spPr>
          <a:xfrm>
            <a:off x="182881" y="0"/>
            <a:ext cx="6688904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 epidemiológico: 13/julio/2020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Confirmados: 9677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Descartados: 10132</a:t>
            </a:r>
            <a:endParaRPr sz="2000" b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Sospechosos: 6890</a:t>
            </a:r>
            <a:endParaRPr sz="2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Total de Pruebas 26699</a:t>
            </a:r>
            <a:endParaRPr sz="20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Fallecidos: 660</a:t>
            </a:r>
            <a:endParaRPr sz="2000" b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6" name="Google Shape;336;g8da48bfd7d_1_75"/>
          <p:cNvGraphicFramePr/>
          <p:nvPr/>
        </p:nvGraphicFramePr>
        <p:xfrm>
          <a:off x="3564365" y="784484"/>
          <a:ext cx="2493525" cy="655320"/>
        </p:xfrm>
        <a:graphic>
          <a:graphicData uri="http://schemas.openxmlformats.org/drawingml/2006/table">
            <a:tbl>
              <a:tblPr>
                <a:noFill/>
                <a:tableStyleId>{6AB9D7B4-D661-449B-B292-91DAA5D0948E}</a:tableStyleId>
              </a:tblPr>
              <a:tblGrid>
                <a:gridCol w="249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Tasa de Positividad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solidFill>
                            <a:srgbClr val="FF0000"/>
                          </a:solidFill>
                        </a:rPr>
                        <a:t>36,3</a:t>
                      </a:r>
                      <a:endParaRPr sz="1800" b="0" i="0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7" name="Google Shape;337;g8da48bfd7d_1_75"/>
          <p:cNvGraphicFramePr/>
          <p:nvPr/>
        </p:nvGraphicFramePr>
        <p:xfrm>
          <a:off x="7653023" y="1679527"/>
          <a:ext cx="3950400" cy="4352365"/>
        </p:xfrm>
        <a:graphic>
          <a:graphicData uri="http://schemas.openxmlformats.org/drawingml/2006/table">
            <a:tbl>
              <a:tblPr>
                <a:noFill/>
                <a:tableStyleId>{BE9491B1-7CB4-42B0-9027-CC0A0222C392}</a:tableStyleId>
              </a:tblPr>
              <a:tblGrid>
                <a:gridCol w="22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4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49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none" strike="noStrike" cap="none"/>
                        <a:t>Distribución Positivos COVID-19 DMQ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CHILLOGALLO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862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8,08%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GUAMANÍ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728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6,82%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BELISARIO QUEVEDO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573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5,37%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CALDERÓN (CARAPUNGO)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524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4,91%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LA MAGDALENA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494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4,63%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CENT RO HIST ÓRICO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491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4,60%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COT OCOLLAO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443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4,15%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CHIMBACALLE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384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3,60%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LA ECUAT ORIANA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352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3,30%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QUIT UMBE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340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3,19%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CONOCOT 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316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2,96%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12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SOLANDA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253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2,37%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LA ARGELIA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216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2,02%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LA FERROVIARIA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207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1,94%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15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SAN BART OLO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198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1,86%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16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PUENGASÍ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194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1,82%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17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SAN JUAN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188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1,76%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18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COMIT É DEL PUEBLO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171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1,60%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19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IT CHIMBÍA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154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1,44%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4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20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KENNEDY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153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/>
                        <a:t>1,43%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pic>
        <p:nvPicPr>
          <p:cNvPr id="338" name="Google Shape;338;g8da48bfd7d_1_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582" y="2493010"/>
            <a:ext cx="6586115" cy="36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g8da48bfd7d_5_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g8da48bfd7d_5_481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g8da48bfd7d_5_4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667" y="696983"/>
            <a:ext cx="9843708" cy="5464048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8da48bfd7d_5_481"/>
          <p:cNvSpPr txBox="1"/>
          <p:nvPr/>
        </p:nvSpPr>
        <p:spPr>
          <a:xfrm>
            <a:off x="1519678" y="-11"/>
            <a:ext cx="85935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SynLab</a:t>
            </a:r>
            <a:endParaRPr sz="4000" b="1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9" name="Google Shape;569;g8da48bfd7d_5_481"/>
          <p:cNvCxnSpPr/>
          <p:nvPr/>
        </p:nvCxnSpPr>
        <p:spPr>
          <a:xfrm rot="10800000" flipH="1">
            <a:off x="9351833" y="5525433"/>
            <a:ext cx="1466700" cy="1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g8da48bfd7d_5_481"/>
          <p:cNvCxnSpPr/>
          <p:nvPr/>
        </p:nvCxnSpPr>
        <p:spPr>
          <a:xfrm rot="10800000" flipH="1">
            <a:off x="1621267" y="5928667"/>
            <a:ext cx="4050900" cy="20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g8da48bfd7d_5_4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283" y="2840250"/>
            <a:ext cx="94361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g8da48bfd7d_5_4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83" y="-17"/>
            <a:ext cx="120523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g8da48bfd7d_5_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283" y="2840250"/>
            <a:ext cx="94361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g8da48bfd7d_5_4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867" y="4766133"/>
            <a:ext cx="9848800" cy="16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8da48bfd7d_5_4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183" y="-17"/>
            <a:ext cx="120523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g8da48bfd7d_5_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950" y="2559050"/>
            <a:ext cx="94361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8da48bfd7d_5_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450" y="1073150"/>
            <a:ext cx="98171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g8da48bfd7d_5_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6761" y="5870448"/>
            <a:ext cx="1415302" cy="71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8da48bfd7d_5_508"/>
          <p:cNvPicPr preferRelativeResize="0"/>
          <p:nvPr/>
        </p:nvPicPr>
        <p:blipFill rotWithShape="1">
          <a:blip r:embed="rId4">
            <a:alphaModFix/>
          </a:blip>
          <a:srcRect r="16756" b="-179017"/>
          <a:stretch/>
        </p:blipFill>
        <p:spPr>
          <a:xfrm>
            <a:off x="275512" y="6251100"/>
            <a:ext cx="9837748" cy="43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g8da48bfd7d_5_5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933" y="0"/>
            <a:ext cx="6859022" cy="62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8da48bfd7d_5_508"/>
          <p:cNvSpPr/>
          <p:nvPr/>
        </p:nvSpPr>
        <p:spPr>
          <a:xfrm>
            <a:off x="3960767" y="5611100"/>
            <a:ext cx="4388700" cy="71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60279"/>
            <a:ext cx="4991100" cy="26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9"/>
          <p:cNvSpPr txBox="1">
            <a:spLocks noGrp="1"/>
          </p:cNvSpPr>
          <p:nvPr>
            <p:ph type="ctrTitle"/>
          </p:nvPr>
        </p:nvSpPr>
        <p:spPr>
          <a:xfrm>
            <a:off x="1852462" y="3271837"/>
            <a:ext cx="9144000" cy="89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5400"/>
              <a:t>Informe Centro de Atención Temporal –CAT-</a:t>
            </a:r>
            <a:endParaRPr sz="5400"/>
          </a:p>
        </p:txBody>
      </p:sp>
      <p:pic>
        <p:nvPicPr>
          <p:cNvPr id="604" name="Google Shape;604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5" y="6248400"/>
            <a:ext cx="1221874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59"/>
          <p:cNvCxnSpPr>
            <a:stCxn id="604" idx="3"/>
          </p:cNvCxnSpPr>
          <p:nvPr/>
        </p:nvCxnSpPr>
        <p:spPr>
          <a:xfrm>
            <a:off x="1428449" y="6553200"/>
            <a:ext cx="10163400" cy="0"/>
          </a:xfrm>
          <a:prstGeom prst="straightConnector1">
            <a:avLst/>
          </a:prstGeom>
          <a:noFill/>
          <a:ln w="317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0"/>
          <p:cNvSpPr txBox="1">
            <a:spLocks noGrp="1"/>
          </p:cNvSpPr>
          <p:nvPr>
            <p:ph type="body" idx="1"/>
          </p:nvPr>
        </p:nvSpPr>
        <p:spPr>
          <a:xfrm>
            <a:off x="838198" y="1261110"/>
            <a:ext cx="10515601" cy="202470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Misión.- Contribuir con continuidad de tratamientos a pacientes referidos de hospitales de las casas de salud de la RPIS a través del PMU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Visión.- En emergencia sanitaria lograr descongestionar camas hospitalarias </a:t>
            </a:r>
            <a:endParaRPr/>
          </a:p>
        </p:txBody>
      </p:sp>
      <p:pic>
        <p:nvPicPr>
          <p:cNvPr id="611" name="Google Shape;611;p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52804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4" y="3400806"/>
            <a:ext cx="58293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13787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1"/>
          <p:cNvSpPr/>
          <p:nvPr/>
        </p:nvSpPr>
        <p:spPr>
          <a:xfrm>
            <a:off x="472273" y="1704780"/>
            <a:ext cx="11354637" cy="18705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Proyecto realizado por la Secretaría de Salud y ejecutado en lo administrativo, financiero y técnico desde la Unidad Metropolitana de Salud Sur  (UMSS)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Las instalación y operatividad del CAT, se construyó a través de donaciones, aportes y recursos de la Unidad Metropolitana de Salud Sur :</a:t>
            </a:r>
            <a:endParaRPr/>
          </a:p>
        </p:txBody>
      </p:sp>
      <p:sp>
        <p:nvSpPr>
          <p:cNvPr id="619" name="Google Shape;619;p61"/>
          <p:cNvSpPr txBox="1"/>
          <p:nvPr/>
        </p:nvSpPr>
        <p:spPr>
          <a:xfrm>
            <a:off x="4279726" y="1143001"/>
            <a:ext cx="4608576" cy="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ANTECEDENTES </a:t>
            </a:r>
            <a:endParaRPr/>
          </a:p>
        </p:txBody>
      </p:sp>
      <p:sp>
        <p:nvSpPr>
          <p:cNvPr id="620" name="Google Shape;620;p61"/>
          <p:cNvSpPr txBox="1"/>
          <p:nvPr/>
        </p:nvSpPr>
        <p:spPr>
          <a:xfrm>
            <a:off x="4192506" y="3667071"/>
            <a:ext cx="3456633" cy="305596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ACNUR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Cruz Roja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080 Arquitectos 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MSP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Secretaría Nacional de Gestión de Riesgos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Quito Turismo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Fuerzas Armadas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UMSS</a:t>
            </a:r>
            <a:endParaRPr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Gobierno de Israel</a:t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62"/>
          <p:cNvGrpSpPr/>
          <p:nvPr/>
        </p:nvGrpSpPr>
        <p:grpSpPr>
          <a:xfrm>
            <a:off x="308810" y="1227222"/>
            <a:ext cx="11883190" cy="5964625"/>
            <a:chOff x="0" y="0"/>
            <a:chExt cx="11883190" cy="5964625"/>
          </a:xfrm>
        </p:grpSpPr>
        <p:sp>
          <p:nvSpPr>
            <p:cNvPr id="626" name="Google Shape;626;p62"/>
            <p:cNvSpPr/>
            <p:nvPr/>
          </p:nvSpPr>
          <p:spPr>
            <a:xfrm>
              <a:off x="0" y="1789387"/>
              <a:ext cx="11883190" cy="238585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2"/>
            <p:cNvSpPr/>
            <p:nvPr/>
          </p:nvSpPr>
          <p:spPr>
            <a:xfrm>
              <a:off x="4699" y="0"/>
              <a:ext cx="2054898" cy="23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2"/>
            <p:cNvSpPr/>
            <p:nvPr/>
          </p:nvSpPr>
          <p:spPr>
            <a:xfrm>
              <a:off x="733917" y="2684081"/>
              <a:ext cx="596462" cy="59646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2"/>
            <p:cNvSpPr/>
            <p:nvPr/>
          </p:nvSpPr>
          <p:spPr>
            <a:xfrm>
              <a:off x="2162343" y="3578775"/>
              <a:ext cx="2054898" cy="23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2"/>
            <p:cNvSpPr txBox="1"/>
            <p:nvPr/>
          </p:nvSpPr>
          <p:spPr>
            <a:xfrm>
              <a:off x="107465" y="420877"/>
              <a:ext cx="2055000" cy="161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23 de mayo           </a:t>
              </a:r>
              <a:r>
                <a:rPr lang="en" sz="2200" b="1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" sz="2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pertura con 40 camas disponibles.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2"/>
            <p:cNvSpPr/>
            <p:nvPr/>
          </p:nvSpPr>
          <p:spPr>
            <a:xfrm>
              <a:off x="2891560" y="2684081"/>
              <a:ext cx="596462" cy="59646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2"/>
            <p:cNvSpPr/>
            <p:nvPr/>
          </p:nvSpPr>
          <p:spPr>
            <a:xfrm>
              <a:off x="4319986" y="0"/>
              <a:ext cx="2054898" cy="23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2"/>
            <p:cNvSpPr txBox="1"/>
            <p:nvPr/>
          </p:nvSpPr>
          <p:spPr>
            <a:xfrm>
              <a:off x="2162311" y="3280550"/>
              <a:ext cx="2055000" cy="23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18 de junio           </a:t>
              </a:r>
              <a:r>
                <a:rPr lang="en" sz="2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Se aumenta el número de camas disponibles a 60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2"/>
            <p:cNvSpPr/>
            <p:nvPr/>
          </p:nvSpPr>
          <p:spPr>
            <a:xfrm>
              <a:off x="5049204" y="2684081"/>
              <a:ext cx="596462" cy="59646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2"/>
            <p:cNvSpPr/>
            <p:nvPr/>
          </p:nvSpPr>
          <p:spPr>
            <a:xfrm>
              <a:off x="6477629" y="3578775"/>
              <a:ext cx="2054898" cy="23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2"/>
            <p:cNvSpPr txBox="1"/>
            <p:nvPr/>
          </p:nvSpPr>
          <p:spPr>
            <a:xfrm>
              <a:off x="4371352" y="283327"/>
              <a:ext cx="2055000" cy="18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23 de junio </a:t>
              </a:r>
              <a:r>
                <a:rPr lang="en" sz="2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Incremento de camas disponibles a 80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2"/>
            <p:cNvSpPr/>
            <p:nvPr/>
          </p:nvSpPr>
          <p:spPr>
            <a:xfrm>
              <a:off x="7206847" y="2684081"/>
              <a:ext cx="596462" cy="59646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2"/>
            <p:cNvSpPr/>
            <p:nvPr/>
          </p:nvSpPr>
          <p:spPr>
            <a:xfrm>
              <a:off x="8635272" y="0"/>
              <a:ext cx="2054898" cy="238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2"/>
            <p:cNvSpPr txBox="1"/>
            <p:nvPr/>
          </p:nvSpPr>
          <p:spPr>
            <a:xfrm>
              <a:off x="6580265" y="3740778"/>
              <a:ext cx="2055000" cy="189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 de julio  </a:t>
              </a:r>
              <a:r>
                <a:rPr lang="en" sz="2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El número de camas disponibles son 132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2"/>
            <p:cNvSpPr/>
            <p:nvPr/>
          </p:nvSpPr>
          <p:spPr>
            <a:xfrm>
              <a:off x="9364490" y="2684081"/>
              <a:ext cx="596462" cy="596462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1" name="Google Shape;641;p62"/>
          <p:cNvPicPr preferRelativeResize="0"/>
          <p:nvPr/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858643" y="0"/>
            <a:ext cx="4798975" cy="999789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62"/>
          <p:cNvSpPr txBox="1"/>
          <p:nvPr/>
        </p:nvSpPr>
        <p:spPr>
          <a:xfrm>
            <a:off x="8657625" y="1432132"/>
            <a:ext cx="2055000" cy="1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450" tIns="156450" rIns="156450" bIns="1564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0000"/>
                </a:solidFill>
              </a:rPr>
              <a:t>12 de julio</a:t>
            </a:r>
            <a:r>
              <a:rPr lang="en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Incremento de camas disponibles a </a:t>
            </a:r>
            <a:r>
              <a:rPr lang="en" sz="2200">
                <a:solidFill>
                  <a:schemeClr val="accent5"/>
                </a:solidFill>
              </a:rPr>
              <a:t>150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3"/>
          <p:cNvSpPr txBox="1">
            <a:spLocks noGrp="1"/>
          </p:cNvSpPr>
          <p:nvPr>
            <p:ph type="body" idx="1"/>
          </p:nvPr>
        </p:nvSpPr>
        <p:spPr>
          <a:xfrm>
            <a:off x="646775" y="1226727"/>
            <a:ext cx="11793900" cy="5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" b="1">
                <a:solidFill>
                  <a:srgbClr val="C00000"/>
                </a:solidFill>
              </a:rPr>
              <a:t>FASE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b="1"/>
              <a:t>RECEPCIÓN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Pacientes con criterio de alta de los hospitales    	PAFI 300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No recepción de pacientes después de las 20 horas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b="1"/>
              <a:t>PERSONAL  MULTIDISCIPLINARIO </a:t>
            </a:r>
            <a:r>
              <a:rPr lang="en"/>
              <a:t>	 No apto para trabajar con pacientes 							infecciosos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						No puede resolver complicaciones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b="1"/>
              <a:t>AREA FÍSICA </a:t>
            </a:r>
            <a:r>
              <a:rPr lang="en"/>
              <a:t>	Con problemas de ventilación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/>
              <a:t>			Camas no adecuadas para atención de pacientes 					respiratorios	</a:t>
            </a:r>
            <a:endParaRPr/>
          </a:p>
        </p:txBody>
      </p:sp>
      <p:sp>
        <p:nvSpPr>
          <p:cNvPr id="648" name="Google Shape;648;p63"/>
          <p:cNvSpPr/>
          <p:nvPr/>
        </p:nvSpPr>
        <p:spPr>
          <a:xfrm>
            <a:off x="5466073" y="3859488"/>
            <a:ext cx="243300" cy="24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9" name="Google Shape;649;p63"/>
          <p:cNvPicPr preferRelativeResize="0"/>
          <p:nvPr/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13787" y="0"/>
            <a:ext cx="548639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g8da48bfd7d_1_87"/>
          <p:cNvGraphicFramePr/>
          <p:nvPr/>
        </p:nvGraphicFramePr>
        <p:xfrm>
          <a:off x="137160" y="4080318"/>
          <a:ext cx="2019300" cy="842010"/>
        </p:xfrm>
        <a:graphic>
          <a:graphicData uri="http://schemas.openxmlformats.org/drawingml/2006/table">
            <a:tbl>
              <a:tblPr>
                <a:noFill/>
                <a:tableStyleId>{BE9491B1-7CB4-42B0-9027-CC0A0222C392}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tasa de letalidad (Contexto)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/>
                        <a:t>7,8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44" name="Google Shape;344;g8da48bfd7d_1_87"/>
          <p:cNvPicPr preferRelativeResize="0"/>
          <p:nvPr/>
        </p:nvPicPr>
        <p:blipFill rotWithShape="1">
          <a:blip r:embed="rId3">
            <a:alphaModFix/>
          </a:blip>
          <a:srcRect t="26317" r="1494" b="18406"/>
          <a:stretch/>
        </p:blipFill>
        <p:spPr>
          <a:xfrm>
            <a:off x="335281" y="6099317"/>
            <a:ext cx="11414759" cy="652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5" name="Google Shape;345;g8da48bfd7d_1_87"/>
          <p:cNvGraphicFramePr/>
          <p:nvPr/>
        </p:nvGraphicFramePr>
        <p:xfrm>
          <a:off x="2571480" y="3925652"/>
          <a:ext cx="2310900" cy="1956600"/>
        </p:xfrm>
        <a:graphic>
          <a:graphicData uri="http://schemas.openxmlformats.org/drawingml/2006/table">
            <a:tbl>
              <a:tblPr>
                <a:noFill/>
                <a:tableStyleId>{6AB9D7B4-D661-449B-B292-91DAA5D0948E}</a:tableStyleId>
              </a:tblPr>
              <a:tblGrid>
                <a:gridCol w="1155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5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Levantamiento de cadáveres 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/>
                        <a:t>MES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NUMERO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MARZO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ABRIL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33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MAYO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59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JUNIO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85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Julio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46" name="Google Shape;346;g8da48bfd7d_1_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7758" y="0"/>
            <a:ext cx="5435161" cy="34108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7" name="Google Shape;347;g8da48bfd7d_1_87"/>
          <p:cNvGraphicFramePr/>
          <p:nvPr/>
        </p:nvGraphicFramePr>
        <p:xfrm>
          <a:off x="6096000" y="3591602"/>
          <a:ext cx="5836900" cy="2507750"/>
        </p:xfrm>
        <a:graphic>
          <a:graphicData uri="http://schemas.openxmlformats.org/drawingml/2006/table">
            <a:tbl>
              <a:tblPr>
                <a:noFill/>
                <a:tableStyleId>{6AB9D7B4-D661-449B-B292-91DAA5D0948E}</a:tableStyleId>
              </a:tblPr>
              <a:tblGrid>
                <a:gridCol w="93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3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57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58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Mes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2017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2018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2019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Promedio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2020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exc_dth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Muerte enexceso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Enero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1131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1343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1230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1235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1210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-25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-2,0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Febrero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1005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1019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1009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1011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1145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13,3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Marzo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1093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1021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1106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1073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1096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2,1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Abril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1052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1023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1019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1031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1269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238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23,1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Mayo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1043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1144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1077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1088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1570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482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44,3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Junio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987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1049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1116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1016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1578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562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55,3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Julio 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968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980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1037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398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857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459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115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48" name="Google Shape;348;g8da48bfd7d_1_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158260"/>
            <a:ext cx="6154616" cy="3622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4"/>
          <p:cNvSpPr txBox="1">
            <a:spLocks noGrp="1"/>
          </p:cNvSpPr>
          <p:nvPr>
            <p:ph type="body" idx="1"/>
          </p:nvPr>
        </p:nvSpPr>
        <p:spPr>
          <a:xfrm>
            <a:off x="412320" y="872454"/>
            <a:ext cx="11451433" cy="559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en" sz="2400" b="1">
                <a:solidFill>
                  <a:srgbClr val="C00000"/>
                </a:solidFill>
              </a:rPr>
              <a:t>FASE 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 b="1"/>
              <a:t>RECEPCIÓN</a:t>
            </a: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Pacientes moderados		Hospitalizados en recuperación 		PAFI 180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Salas de Emergencia y carpas			Sd. H 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Ingreso al CAT las 24 horas.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 b="1"/>
              <a:t>PERSONAL</a:t>
            </a:r>
            <a:r>
              <a:rPr lang="en" sz="2400"/>
              <a:t> 	Especializado en manejo de pacientes COVID y pacientes graves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	Médicos especialistas en Medicina de Emergencias y Desastres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	residentes de posgrado de Medicina de Emergencias y Desastres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	Médicos, enfermeras y auxiliares de Guayas  que han trabajado en 				pandemia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 b="1"/>
              <a:t>AREA FISICA</a:t>
            </a:r>
            <a:r>
              <a:rPr lang="en" sz="2400"/>
              <a:t>	Áreas ventiladas		360 camas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		</a:t>
            </a:r>
            <a:endParaRPr/>
          </a:p>
        </p:txBody>
      </p:sp>
      <p:sp>
        <p:nvSpPr>
          <p:cNvPr id="655" name="Google Shape;655;p64"/>
          <p:cNvSpPr/>
          <p:nvPr/>
        </p:nvSpPr>
        <p:spPr>
          <a:xfrm>
            <a:off x="3359253" y="1931565"/>
            <a:ext cx="327170" cy="1677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64"/>
          <p:cNvSpPr/>
          <p:nvPr/>
        </p:nvSpPr>
        <p:spPr>
          <a:xfrm>
            <a:off x="4557249" y="5879502"/>
            <a:ext cx="394200" cy="24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64"/>
          <p:cNvSpPr/>
          <p:nvPr/>
        </p:nvSpPr>
        <p:spPr>
          <a:xfrm>
            <a:off x="7845629" y="1893815"/>
            <a:ext cx="293700" cy="24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64"/>
          <p:cNvSpPr/>
          <p:nvPr/>
        </p:nvSpPr>
        <p:spPr>
          <a:xfrm>
            <a:off x="4421996" y="2343709"/>
            <a:ext cx="293700" cy="24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9" name="Google Shape;659;p64"/>
          <p:cNvPicPr preferRelativeResize="0"/>
          <p:nvPr/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13787" y="0"/>
            <a:ext cx="548639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5"/>
          <p:cNvSpPr txBox="1">
            <a:spLocks noGrp="1"/>
          </p:cNvSpPr>
          <p:nvPr>
            <p:ph type="body" idx="1"/>
          </p:nvPr>
        </p:nvSpPr>
        <p:spPr>
          <a:xfrm>
            <a:off x="838200" y="1911097"/>
            <a:ext cx="3422302" cy="4265866"/>
          </a:xfrm>
          <a:prstGeom prst="rect">
            <a:avLst/>
          </a:prstGeom>
          <a:solidFill>
            <a:srgbClr val="E8E6E6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Atención Hospitalaria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Laboratorio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Rayos X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Psicología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Trabajo Social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Farmacia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Terapia Física</a:t>
            </a:r>
            <a:endParaRPr/>
          </a:p>
          <a:p>
            <a:pPr marL="285750" lvl="0" indent="-285750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</a:pPr>
            <a:r>
              <a:rPr lang="en"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Nutrición</a:t>
            </a:r>
            <a:endParaRPr/>
          </a:p>
        </p:txBody>
      </p:sp>
      <p:pic>
        <p:nvPicPr>
          <p:cNvPr id="665" name="Google Shape;665;p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52804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65"/>
          <p:cNvSpPr txBox="1"/>
          <p:nvPr/>
        </p:nvSpPr>
        <p:spPr>
          <a:xfrm>
            <a:off x="914400" y="1380744"/>
            <a:ext cx="104394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SERVICIOS:</a:t>
            </a:r>
            <a:endParaRPr sz="20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9606" y="2184654"/>
            <a:ext cx="58293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2" name="Google Shape;672;p66"/>
          <p:cNvGraphicFramePr/>
          <p:nvPr/>
        </p:nvGraphicFramePr>
        <p:xfrm>
          <a:off x="2094218" y="1827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{6AB9D7B4-D661-449B-B292-91DAA5D0948E}</a:tableStyleId>
              </a:tblPr>
              <a:tblGrid>
                <a:gridCol w="329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6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CAMAS HOSPITALARIAS </a:t>
                      </a:r>
                      <a:endParaRPr sz="17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CAMAS CONVENCIONALES </a:t>
                      </a:r>
                      <a:endParaRPr sz="17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CAMAS </a:t>
                      </a:r>
                      <a:endParaRPr sz="17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323</a:t>
                      </a:r>
                      <a:endParaRPr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360</a:t>
                      </a:r>
                      <a:endParaRPr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375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Nota: Existe red de oxígeno para todas las camas </a:t>
                      </a:r>
                      <a:endParaRPr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73" name="Google Shape;673;p6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52804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66"/>
          <p:cNvSpPr txBox="1"/>
          <p:nvPr/>
        </p:nvSpPr>
        <p:spPr>
          <a:xfrm>
            <a:off x="5054299" y="1140794"/>
            <a:ext cx="4041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DISTRIBUCIÓN DE CAMAS</a:t>
            </a:r>
            <a:endParaRPr/>
          </a:p>
        </p:txBody>
      </p:sp>
      <p:sp>
        <p:nvSpPr>
          <p:cNvPr id="675" name="Google Shape;675;p66" descr="El hospital temporal del Municipio de Quito, que atenderá a ..."/>
          <p:cNvSpPr/>
          <p:nvPr/>
        </p:nvSpPr>
        <p:spPr>
          <a:xfrm>
            <a:off x="155575" y="-762000"/>
            <a:ext cx="2867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906" y="3944418"/>
            <a:ext cx="4906251" cy="275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1424" y="3944418"/>
            <a:ext cx="4775460" cy="2750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52804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67"/>
          <p:cNvSpPr txBox="1">
            <a:spLocks noGrp="1"/>
          </p:cNvSpPr>
          <p:nvPr>
            <p:ph type="title"/>
          </p:nvPr>
        </p:nvSpPr>
        <p:spPr>
          <a:xfrm>
            <a:off x="798005" y="1143001"/>
            <a:ext cx="10571703" cy="113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Calibri"/>
              <a:buNone/>
            </a:pPr>
            <a:r>
              <a:rPr lang="en" sz="2800" b="1">
                <a:solidFill>
                  <a:schemeClr val="accent5"/>
                </a:solidFill>
              </a:rPr>
              <a:t>Servicios Centro de Atención Temporal</a:t>
            </a:r>
            <a:endParaRPr sz="2800" b="1">
              <a:solidFill>
                <a:schemeClr val="accent5"/>
              </a:solidFill>
            </a:endParaRPr>
          </a:p>
        </p:txBody>
      </p:sp>
      <p:grpSp>
        <p:nvGrpSpPr>
          <p:cNvPr id="684" name="Google Shape;684;p67"/>
          <p:cNvGrpSpPr/>
          <p:nvPr/>
        </p:nvGrpSpPr>
        <p:grpSpPr>
          <a:xfrm>
            <a:off x="4378290" y="2612767"/>
            <a:ext cx="7458052" cy="4101393"/>
            <a:chOff x="0" y="1949"/>
            <a:chExt cx="7458052" cy="4101393"/>
          </a:xfrm>
        </p:grpSpPr>
        <p:sp>
          <p:nvSpPr>
            <p:cNvPr id="685" name="Google Shape;685;p67"/>
            <p:cNvSpPr/>
            <p:nvPr/>
          </p:nvSpPr>
          <p:spPr>
            <a:xfrm rot="5400000">
              <a:off x="-224608" y="226557"/>
              <a:ext cx="1497389" cy="104817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7"/>
            <p:cNvSpPr txBox="1"/>
            <p:nvPr/>
          </p:nvSpPr>
          <p:spPr>
            <a:xfrm>
              <a:off x="1" y="526034"/>
              <a:ext cx="1048172" cy="44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INGRESO</a:t>
              </a:r>
              <a:endParaRPr/>
            </a:p>
          </p:txBody>
        </p:sp>
        <p:sp>
          <p:nvSpPr>
            <p:cNvPr id="687" name="Google Shape;687;p67"/>
            <p:cNvSpPr/>
            <p:nvPr/>
          </p:nvSpPr>
          <p:spPr>
            <a:xfrm rot="5400000">
              <a:off x="3766461" y="-2716339"/>
              <a:ext cx="973302" cy="64098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7"/>
            <p:cNvSpPr txBox="1"/>
            <p:nvPr/>
          </p:nvSpPr>
          <p:spPr>
            <a:xfrm>
              <a:off x="1048173" y="49462"/>
              <a:ext cx="6362367" cy="878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7125" rIns="17125" bIns="171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Derivación Centro Mando Unificado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Provienen de Hospitales COVID-19</a:t>
              </a:r>
              <a:endParaRPr/>
            </a:p>
          </p:txBody>
        </p:sp>
        <p:sp>
          <p:nvSpPr>
            <p:cNvPr id="689" name="Google Shape;689;p67"/>
            <p:cNvSpPr/>
            <p:nvPr/>
          </p:nvSpPr>
          <p:spPr>
            <a:xfrm rot="5400000">
              <a:off x="-224608" y="1528559"/>
              <a:ext cx="1497389" cy="104817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7"/>
            <p:cNvSpPr txBox="1"/>
            <p:nvPr/>
          </p:nvSpPr>
          <p:spPr>
            <a:xfrm>
              <a:off x="1" y="1828036"/>
              <a:ext cx="1048172" cy="44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ATENCIÓN</a:t>
              </a:r>
              <a:endParaRPr/>
            </a:p>
          </p:txBody>
        </p:sp>
        <p:sp>
          <p:nvSpPr>
            <p:cNvPr id="691" name="Google Shape;691;p67"/>
            <p:cNvSpPr/>
            <p:nvPr/>
          </p:nvSpPr>
          <p:spPr>
            <a:xfrm rot="5400000">
              <a:off x="3761717" y="-1410444"/>
              <a:ext cx="973302" cy="64098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7"/>
            <p:cNvSpPr txBox="1"/>
            <p:nvPr/>
          </p:nvSpPr>
          <p:spPr>
            <a:xfrm>
              <a:off x="1043429" y="1355357"/>
              <a:ext cx="6362367" cy="878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7125" rIns="17125" bIns="171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Pacientes LEVES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Pacientes MODERADOS</a:t>
              </a:r>
              <a:endParaRPr/>
            </a:p>
          </p:txBody>
        </p:sp>
        <p:sp>
          <p:nvSpPr>
            <p:cNvPr id="693" name="Google Shape;693;p67"/>
            <p:cNvSpPr/>
            <p:nvPr/>
          </p:nvSpPr>
          <p:spPr>
            <a:xfrm rot="5400000">
              <a:off x="-224608" y="2830561"/>
              <a:ext cx="1497389" cy="104817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7"/>
            <p:cNvSpPr txBox="1"/>
            <p:nvPr/>
          </p:nvSpPr>
          <p:spPr>
            <a:xfrm>
              <a:off x="1" y="3130038"/>
              <a:ext cx="1048172" cy="44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ALTA</a:t>
              </a:r>
              <a:endParaRPr/>
            </a:p>
          </p:txBody>
        </p:sp>
        <p:sp>
          <p:nvSpPr>
            <p:cNvPr id="695" name="Google Shape;695;p67"/>
            <p:cNvSpPr/>
            <p:nvPr/>
          </p:nvSpPr>
          <p:spPr>
            <a:xfrm rot="5400000">
              <a:off x="3766461" y="-112335"/>
              <a:ext cx="973302" cy="64098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7"/>
            <p:cNvSpPr txBox="1"/>
            <p:nvPr/>
          </p:nvSpPr>
          <p:spPr>
            <a:xfrm>
              <a:off x="1048173" y="2653466"/>
              <a:ext cx="6362367" cy="878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7125" rIns="17125" bIns="171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en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Pacientes a domicilio</a:t>
              </a:r>
              <a:endParaRPr/>
            </a:p>
          </p:txBody>
        </p:sp>
      </p:grpSp>
      <p:sp>
        <p:nvSpPr>
          <p:cNvPr id="697" name="Google Shape;697;p67"/>
          <p:cNvSpPr txBox="1"/>
          <p:nvPr/>
        </p:nvSpPr>
        <p:spPr>
          <a:xfrm>
            <a:off x="562706" y="2987376"/>
            <a:ext cx="3202322" cy="2862322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existe atención de emergencias ni triaje respiratorio.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Pacientes son derivados desde los hospitales Covid.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hay capacidad de UCI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68"/>
          <p:cNvSpPr txBox="1"/>
          <p:nvPr/>
        </p:nvSpPr>
        <p:spPr>
          <a:xfrm>
            <a:off x="2115178" y="1276141"/>
            <a:ext cx="80838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Crecimiento del Personal en el Centro de Atención Temporal</a:t>
            </a:r>
            <a:endParaRPr/>
          </a:p>
        </p:txBody>
      </p:sp>
      <p:pic>
        <p:nvPicPr>
          <p:cNvPr id="704" name="Google Shape;70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413" y="1870947"/>
            <a:ext cx="8495425" cy="47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9"/>
          <p:cNvSpPr txBox="1"/>
          <p:nvPr/>
        </p:nvSpPr>
        <p:spPr>
          <a:xfrm>
            <a:off x="8213660" y="2850787"/>
            <a:ext cx="3185328" cy="203132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Profesionales de Salud en el C.A.T Quito Solidario,  incrementado en un 60% la última semana,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una limitación en la disponibilidad de especialistas en la oferta laboral.</a:t>
            </a:r>
            <a:endParaRPr/>
          </a:p>
        </p:txBody>
      </p:sp>
      <p:sp>
        <p:nvSpPr>
          <p:cNvPr id="711" name="Google Shape;711;p69"/>
          <p:cNvSpPr txBox="1"/>
          <p:nvPr/>
        </p:nvSpPr>
        <p:spPr>
          <a:xfrm>
            <a:off x="2115178" y="1276141"/>
            <a:ext cx="80838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Crecimiento del Personal en el Centro de Atención Temporal</a:t>
            </a:r>
            <a:endParaRPr/>
          </a:p>
        </p:txBody>
      </p:sp>
      <p:graphicFrame>
        <p:nvGraphicFramePr>
          <p:cNvPr id="712" name="Google Shape;712;p69"/>
          <p:cNvGraphicFramePr/>
          <p:nvPr/>
        </p:nvGraphicFramePr>
        <p:xfrm>
          <a:off x="593834" y="2211069"/>
          <a:ext cx="7036676" cy="4189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70"/>
          <p:cNvSpPr txBox="1"/>
          <p:nvPr/>
        </p:nvSpPr>
        <p:spPr>
          <a:xfrm>
            <a:off x="2115178" y="1276141"/>
            <a:ext cx="80838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Distribución de las guardias en el CAT</a:t>
            </a:r>
            <a:endParaRPr/>
          </a:p>
        </p:txBody>
      </p:sp>
      <p:grpSp>
        <p:nvGrpSpPr>
          <p:cNvPr id="719" name="Google Shape;719;p70"/>
          <p:cNvGrpSpPr/>
          <p:nvPr/>
        </p:nvGrpSpPr>
        <p:grpSpPr>
          <a:xfrm>
            <a:off x="772510" y="1871239"/>
            <a:ext cx="10326413" cy="4261254"/>
            <a:chOff x="0" y="292"/>
            <a:chExt cx="10326413" cy="4261254"/>
          </a:xfrm>
        </p:grpSpPr>
        <p:sp>
          <p:nvSpPr>
            <p:cNvPr id="720" name="Google Shape;720;p70"/>
            <p:cNvSpPr/>
            <p:nvPr/>
          </p:nvSpPr>
          <p:spPr>
            <a:xfrm rot="5400000">
              <a:off x="-232549" y="232841"/>
              <a:ext cx="1550327" cy="1085229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0"/>
            <p:cNvSpPr txBox="1"/>
            <p:nvPr/>
          </p:nvSpPr>
          <p:spPr>
            <a:xfrm>
              <a:off x="1" y="542907"/>
              <a:ext cx="1085229" cy="46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Hospitalización</a:t>
              </a:r>
              <a:endParaRPr/>
            </a:p>
          </p:txBody>
        </p:sp>
        <p:sp>
          <p:nvSpPr>
            <p:cNvPr id="722" name="Google Shape;722;p70"/>
            <p:cNvSpPr/>
            <p:nvPr/>
          </p:nvSpPr>
          <p:spPr>
            <a:xfrm rot="5400000">
              <a:off x="5201965" y="-4116443"/>
              <a:ext cx="1007712" cy="92411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0"/>
            <p:cNvSpPr txBox="1"/>
            <p:nvPr/>
          </p:nvSpPr>
          <p:spPr>
            <a:xfrm>
              <a:off x="1085229" y="49485"/>
              <a:ext cx="9191992" cy="90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2050" rIns="12050" bIns="12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de Turno (Médico Internista)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Médicos Generales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Enfermería</a:t>
              </a:r>
              <a:endParaRPr/>
            </a:p>
          </p:txBody>
        </p:sp>
        <p:sp>
          <p:nvSpPr>
            <p:cNvPr id="724" name="Google Shape;724;p70"/>
            <p:cNvSpPr/>
            <p:nvPr/>
          </p:nvSpPr>
          <p:spPr>
            <a:xfrm rot="5400000">
              <a:off x="-232549" y="1588305"/>
              <a:ext cx="1550327" cy="1085229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0"/>
            <p:cNvSpPr txBox="1"/>
            <p:nvPr/>
          </p:nvSpPr>
          <p:spPr>
            <a:xfrm>
              <a:off x="1" y="1898371"/>
              <a:ext cx="1085229" cy="46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Intermedios</a:t>
              </a:r>
              <a:endParaRPr/>
            </a:p>
          </p:txBody>
        </p:sp>
        <p:sp>
          <p:nvSpPr>
            <p:cNvPr id="726" name="Google Shape;726;p70"/>
            <p:cNvSpPr/>
            <p:nvPr/>
          </p:nvSpPr>
          <p:spPr>
            <a:xfrm rot="5400000">
              <a:off x="5201965" y="-2760979"/>
              <a:ext cx="1007712" cy="92411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0"/>
            <p:cNvSpPr txBox="1"/>
            <p:nvPr/>
          </p:nvSpPr>
          <p:spPr>
            <a:xfrm>
              <a:off x="1085229" y="1404949"/>
              <a:ext cx="9191992" cy="90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2050" rIns="12050" bIns="12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de Turno (Médico Emergenciólogo)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Posgradistas de ER, Anestesiólogos, médicos familiares (de acuerdo al turno)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Enfermería</a:t>
              </a:r>
              <a:endParaRPr/>
            </a:p>
          </p:txBody>
        </p:sp>
        <p:sp>
          <p:nvSpPr>
            <p:cNvPr id="728" name="Google Shape;728;p70"/>
            <p:cNvSpPr/>
            <p:nvPr/>
          </p:nvSpPr>
          <p:spPr>
            <a:xfrm rot="5400000">
              <a:off x="-232549" y="2943768"/>
              <a:ext cx="1550327" cy="1085229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0"/>
            <p:cNvSpPr txBox="1"/>
            <p:nvPr/>
          </p:nvSpPr>
          <p:spPr>
            <a:xfrm>
              <a:off x="1" y="3253834"/>
              <a:ext cx="1085229" cy="46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Aislamiento</a:t>
              </a:r>
              <a:endParaRPr/>
            </a:p>
          </p:txBody>
        </p:sp>
        <p:sp>
          <p:nvSpPr>
            <p:cNvPr id="730" name="Google Shape;730;p70"/>
            <p:cNvSpPr/>
            <p:nvPr/>
          </p:nvSpPr>
          <p:spPr>
            <a:xfrm rot="5400000">
              <a:off x="5201965" y="-1405516"/>
              <a:ext cx="1007712" cy="924118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0"/>
            <p:cNvSpPr txBox="1"/>
            <p:nvPr/>
          </p:nvSpPr>
          <p:spPr>
            <a:xfrm>
              <a:off x="1085229" y="2760412"/>
              <a:ext cx="9191992" cy="909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2050" rIns="12050" bIns="12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Médico Familiar o Médico General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Enfermería</a:t>
              </a: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1"/>
          <p:cNvSpPr txBox="1"/>
          <p:nvPr/>
        </p:nvSpPr>
        <p:spPr>
          <a:xfrm>
            <a:off x="2115178" y="1276141"/>
            <a:ext cx="80838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Personal de Salud de Apoyo: M.I. Municipalidad de Guayaquil</a:t>
            </a:r>
            <a:endParaRPr/>
          </a:p>
        </p:txBody>
      </p:sp>
      <p:graphicFrame>
        <p:nvGraphicFramePr>
          <p:cNvPr id="738" name="Google Shape;738;p71"/>
          <p:cNvGraphicFramePr/>
          <p:nvPr/>
        </p:nvGraphicFramePr>
        <p:xfrm>
          <a:off x="422032" y="2057399"/>
          <a:ext cx="9213742" cy="433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39" name="Google Shape;739;p71"/>
          <p:cNvSpPr txBox="1"/>
          <p:nvPr/>
        </p:nvSpPr>
        <p:spPr>
          <a:xfrm>
            <a:off x="9766400" y="3055551"/>
            <a:ext cx="2270100" cy="1547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Cooperación desde el 01 de julio de 2020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profesionales de salud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72"/>
          <p:cNvSpPr txBox="1"/>
          <p:nvPr/>
        </p:nvSpPr>
        <p:spPr>
          <a:xfrm>
            <a:off x="1973831" y="781259"/>
            <a:ext cx="8546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INGRESOS COMPARATIVO POR SEMANA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6" name="Google Shape;746;p72"/>
          <p:cNvPicPr preferRelativeResize="0"/>
          <p:nvPr/>
        </p:nvPicPr>
        <p:blipFill rotWithShape="1">
          <a:blip r:embed="rId4">
            <a:alphaModFix/>
          </a:blip>
          <a:srcRect t="15832"/>
          <a:stretch/>
        </p:blipFill>
        <p:spPr>
          <a:xfrm>
            <a:off x="549775" y="1670700"/>
            <a:ext cx="11244349" cy="493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73"/>
          <p:cNvSpPr txBox="1"/>
          <p:nvPr/>
        </p:nvSpPr>
        <p:spPr>
          <a:xfrm>
            <a:off x="1973831" y="781259"/>
            <a:ext cx="85461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      EGRESOS POR SEMANA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Google Shape;753;p73"/>
          <p:cNvPicPr preferRelativeResize="0"/>
          <p:nvPr/>
        </p:nvPicPr>
        <p:blipFill rotWithShape="1">
          <a:blip r:embed="rId4">
            <a:alphaModFix/>
          </a:blip>
          <a:srcRect t="19366" b="8"/>
          <a:stretch/>
        </p:blipFill>
        <p:spPr>
          <a:xfrm>
            <a:off x="573713" y="1715525"/>
            <a:ext cx="11346350" cy="4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8da48bfd7d_1_96"/>
          <p:cNvPicPr preferRelativeResize="0"/>
          <p:nvPr/>
        </p:nvPicPr>
        <p:blipFill rotWithShape="1">
          <a:blip r:embed="rId3">
            <a:alphaModFix/>
          </a:blip>
          <a:srcRect t="26317" r="1494" b="18406"/>
          <a:stretch/>
        </p:blipFill>
        <p:spPr>
          <a:xfrm>
            <a:off x="548640" y="5980439"/>
            <a:ext cx="11094719" cy="63372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8da48bfd7d_1_96"/>
          <p:cNvSpPr txBox="1"/>
          <p:nvPr/>
        </p:nvSpPr>
        <p:spPr>
          <a:xfrm>
            <a:off x="3191977" y="670560"/>
            <a:ext cx="530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Disponibilidad de camas DMQ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8da48bfd7d_1_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757362"/>
            <a:ext cx="6196012" cy="394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8da48bfd7d_1_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6012" y="1538764"/>
            <a:ext cx="5900739" cy="38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74"/>
          <p:cNvSpPr txBox="1"/>
          <p:nvPr/>
        </p:nvSpPr>
        <p:spPr>
          <a:xfrm>
            <a:off x="1973831" y="781259"/>
            <a:ext cx="8546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COMPARATIVO INGRESOS VS EGRESOS POR SEMANA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DEL 23 DE MAYO AL </a:t>
            </a:r>
            <a:r>
              <a:rPr lang="en" sz="24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24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DE JULIO</a:t>
            </a:r>
            <a:endParaRPr sz="24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0" name="Google Shape;760;p74"/>
          <p:cNvPicPr preferRelativeResize="0"/>
          <p:nvPr/>
        </p:nvPicPr>
        <p:blipFill rotWithShape="1">
          <a:blip r:embed="rId4">
            <a:alphaModFix/>
          </a:blip>
          <a:srcRect t="22952"/>
          <a:stretch/>
        </p:blipFill>
        <p:spPr>
          <a:xfrm>
            <a:off x="905550" y="2205750"/>
            <a:ext cx="10480126" cy="455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75"/>
          <p:cNvSpPr txBox="1"/>
          <p:nvPr/>
        </p:nvSpPr>
        <p:spPr>
          <a:xfrm>
            <a:off x="1973831" y="781259"/>
            <a:ext cx="85461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PORCENTAJE  DE OCUPACIÓN SEMANAL</a:t>
            </a:r>
            <a:endParaRPr/>
          </a:p>
        </p:txBody>
      </p:sp>
      <p:sp>
        <p:nvSpPr>
          <p:cNvPr id="767" name="Google Shape;767;p7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68" name="Google Shape;768;p75"/>
          <p:cNvPicPr preferRelativeResize="0"/>
          <p:nvPr/>
        </p:nvPicPr>
        <p:blipFill rotWithShape="1">
          <a:blip r:embed="rId4">
            <a:alphaModFix/>
          </a:blip>
          <a:srcRect t="23739"/>
          <a:stretch/>
        </p:blipFill>
        <p:spPr>
          <a:xfrm>
            <a:off x="280713" y="2323200"/>
            <a:ext cx="11630576" cy="41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7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76"/>
          <p:cNvSpPr txBox="1"/>
          <p:nvPr/>
        </p:nvSpPr>
        <p:spPr>
          <a:xfrm>
            <a:off x="1973831" y="781259"/>
            <a:ext cx="8546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PORCENTAJE DE OCUPACIÓN DIARIO  DE CAMAS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DEL 23 DE MAYO AL </a:t>
            </a:r>
            <a:r>
              <a:rPr lang="en" sz="24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DE JULIO</a:t>
            </a:r>
            <a:endParaRPr/>
          </a:p>
        </p:txBody>
      </p:sp>
      <p:pic>
        <p:nvPicPr>
          <p:cNvPr id="775" name="Google Shape;775;p76"/>
          <p:cNvPicPr preferRelativeResize="0"/>
          <p:nvPr/>
        </p:nvPicPr>
        <p:blipFill rotWithShape="1">
          <a:blip r:embed="rId4">
            <a:alphaModFix/>
          </a:blip>
          <a:srcRect t="23359"/>
          <a:stretch/>
        </p:blipFill>
        <p:spPr>
          <a:xfrm>
            <a:off x="152400" y="2225400"/>
            <a:ext cx="11894701" cy="4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77"/>
          <p:cNvSpPr txBox="1"/>
          <p:nvPr/>
        </p:nvSpPr>
        <p:spPr>
          <a:xfrm>
            <a:off x="1973831" y="781259"/>
            <a:ext cx="85461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11 DISPOSITIVOS COMPONEN EL 100% CON MAYOR ROTACIÓN</a:t>
            </a:r>
            <a:endParaRPr/>
          </a:p>
        </p:txBody>
      </p:sp>
      <p:graphicFrame>
        <p:nvGraphicFramePr>
          <p:cNvPr id="782" name="Google Shape;782;p77"/>
          <p:cNvGraphicFramePr/>
          <p:nvPr/>
        </p:nvGraphicFramePr>
        <p:xfrm>
          <a:off x="371080" y="2080009"/>
          <a:ext cx="11518200" cy="436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342" t="41050" r="7288" b="48442"/>
          <a:stretch/>
        </p:blipFill>
        <p:spPr>
          <a:xfrm>
            <a:off x="3386938" y="0"/>
            <a:ext cx="5486391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78"/>
          <p:cNvSpPr txBox="1"/>
          <p:nvPr/>
        </p:nvSpPr>
        <p:spPr>
          <a:xfrm>
            <a:off x="1973831" y="781259"/>
            <a:ext cx="85461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MEDICAMENTOS CON MAYOR ROTACIÓN</a:t>
            </a:r>
            <a:endParaRPr/>
          </a:p>
        </p:txBody>
      </p:sp>
      <p:graphicFrame>
        <p:nvGraphicFramePr>
          <p:cNvPr id="789" name="Google Shape;789;p78"/>
          <p:cNvGraphicFramePr/>
          <p:nvPr/>
        </p:nvGraphicFramePr>
        <p:xfrm>
          <a:off x="336947" y="1618058"/>
          <a:ext cx="11518105" cy="479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8da48bfd7d_1_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7284"/>
            <a:ext cx="5821680" cy="417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g8da48bfd7d_1_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680" y="1542357"/>
            <a:ext cx="5836920" cy="401455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8da48bfd7d_1_103"/>
          <p:cNvSpPr txBox="1"/>
          <p:nvPr/>
        </p:nvSpPr>
        <p:spPr>
          <a:xfrm>
            <a:off x="4312920" y="365760"/>
            <a:ext cx="475271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Disponibilidad de camas DMQ </a:t>
            </a:r>
            <a:endParaRPr sz="2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8da48bfd7d_1_109"/>
          <p:cNvPicPr preferRelativeResize="0"/>
          <p:nvPr/>
        </p:nvPicPr>
        <p:blipFill rotWithShape="1">
          <a:blip r:embed="rId3">
            <a:alphaModFix/>
          </a:blip>
          <a:srcRect l="1120" t="16120" r="23768" b="7661"/>
          <a:stretch/>
        </p:blipFill>
        <p:spPr>
          <a:xfrm>
            <a:off x="425309" y="54592"/>
            <a:ext cx="11341381" cy="647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8da48bfd7d_1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05" y="0"/>
            <a:ext cx="118145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450" y="60279"/>
            <a:ext cx="4991100" cy="261405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0"/>
          <p:cNvSpPr txBox="1">
            <a:spLocks noGrp="1"/>
          </p:cNvSpPr>
          <p:nvPr>
            <p:ph type="ctrTitle"/>
          </p:nvPr>
        </p:nvSpPr>
        <p:spPr>
          <a:xfrm>
            <a:off x="1692442" y="3934777"/>
            <a:ext cx="9144000" cy="89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" sz="5400"/>
              <a:t>Aplicación y resultados de pruebas PCR para COVID-19</a:t>
            </a:r>
            <a:endParaRPr sz="5400"/>
          </a:p>
        </p:txBody>
      </p:sp>
      <p:pic>
        <p:nvPicPr>
          <p:cNvPr id="380" name="Google Shape;3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575" y="6248400"/>
            <a:ext cx="1221874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0"/>
          <p:cNvCxnSpPr>
            <a:stCxn id="380" idx="3"/>
          </p:cNvCxnSpPr>
          <p:nvPr/>
        </p:nvCxnSpPr>
        <p:spPr>
          <a:xfrm>
            <a:off x="1428449" y="6553200"/>
            <a:ext cx="10163400" cy="0"/>
          </a:xfrm>
          <a:prstGeom prst="straightConnector1">
            <a:avLst/>
          </a:prstGeom>
          <a:noFill/>
          <a:ln w="317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Microsoft Office PowerPoint</Application>
  <PresentationFormat>Personalizado</PresentationFormat>
  <Paragraphs>560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Tema de Office</vt:lpstr>
      <vt:lpstr>Tema de Office</vt:lpstr>
      <vt:lpstr>Tema de Office</vt:lpstr>
      <vt:lpstr>Tema de Office</vt:lpstr>
      <vt:lpstr>INFORME SECRETARÍA DE SALUD  COVID-19 16-07-2020</vt:lpstr>
      <vt:lpstr>Informe Epidemiológico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y resultados de pruebas PCR para COVID-19</vt:lpstr>
      <vt:lpstr>Presentación de PowerPoint</vt:lpstr>
      <vt:lpstr>N. Muestras realizadas Total hasta el 12 Julio </vt:lpstr>
      <vt:lpstr>Estado Instituciones colaboradoras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Centro de Atención Temporal –CAT-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Servicios Centro de Atención Temporal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SECRETARÍA DE SALUD  COVID-19 16-07-2020</dc:title>
  <dc:creator>Tatiana Sofia Gancino Cruz</dc:creator>
  <cp:lastModifiedBy>Secretaria de Concejo</cp:lastModifiedBy>
  <cp:revision>1</cp:revision>
  <dcterms:created xsi:type="dcterms:W3CDTF">2020-06-28T23:26:20Z</dcterms:created>
  <dcterms:modified xsi:type="dcterms:W3CDTF">2020-07-17T01:48:07Z</dcterms:modified>
</cp:coreProperties>
</file>