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8.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a:defRPr lang="es-EC"/>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11.xml"/><Relationship Id="rId10" Type="http://schemas.openxmlformats.org/officeDocument/2006/relationships/slide" Target="slides/slide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 name="Shape 14"/>
        <p:cNvGrpSpPr/>
        <p:nvPr/>
      </p:nvGrpSpPr>
      <p:grpSpPr>
        <a:xfrm>
          <a:off x="0" y="0"/>
          <a:ext cx="0" cy="0"/>
          <a:chOff x="0" y="0"/>
          <a:chExt cx="0" cy="0"/>
        </a:xfrm>
      </p:grpSpPr>
      <p:sp>
        <p:nvSpPr>
          <p:cNvPr id="15" name="Google Shape;15;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 name="Google Shape;1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 name="Shape 17"/>
        <p:cNvGrpSpPr/>
        <p:nvPr/>
      </p:nvGrpSpPr>
      <p:grpSpPr>
        <a:xfrm>
          <a:off x="0" y="0"/>
          <a:ext cx="0" cy="0"/>
          <a:chOff x="0" y="0"/>
          <a:chExt cx="0" cy="0"/>
        </a:xfrm>
      </p:grpSpPr>
      <p:sp>
        <p:nvSpPr>
          <p:cNvPr id="18" name="Google Shape;18;g51de77cbe4653fe3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 name="Google Shape;19;g51de77cbe4653fe3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787B0-86FE-49B4-95B3-686B682251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9BF26886-5815-4933-953F-494794481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9D2F71F2-7B3D-4723-A8AF-3F6583336D79}"/>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Marcador de pie de página 4">
            <a:extLst>
              <a:ext uri="{FF2B5EF4-FFF2-40B4-BE49-F238E27FC236}">
                <a16:creationId xmlns:a16="http://schemas.microsoft.com/office/drawing/2014/main" id="{478198E0-E547-49E1-A057-CA173342DCE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C8BAB2C-04A3-4161-8A0D-222FA105AFC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121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C1C6D-BD79-440A-BA92-B1DAA9463E5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FD6063D-A70F-45B3-9631-2007C9F459A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AB3933B-67CA-42AD-B77B-117C02D1CA05}"/>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Marcador de pie de página 4">
            <a:extLst>
              <a:ext uri="{FF2B5EF4-FFF2-40B4-BE49-F238E27FC236}">
                <a16:creationId xmlns:a16="http://schemas.microsoft.com/office/drawing/2014/main" id="{6BFED059-FA49-4C84-88C3-70F72107420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54CE26A-68DF-45C0-B6D3-FB7A311B2B3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6289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1B7E26-D9F9-4A5A-8EF0-D17FB611D1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287191A-B57F-4EE1-BC1C-AE175FA2C7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9D16430-6246-4259-ACDB-499D7CB9F442}"/>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Marcador de pie de página 4">
            <a:extLst>
              <a:ext uri="{FF2B5EF4-FFF2-40B4-BE49-F238E27FC236}">
                <a16:creationId xmlns:a16="http://schemas.microsoft.com/office/drawing/2014/main" id="{EC2659A2-B2B4-433B-81C4-330409ABEFD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1ECC541-90D5-43D5-AF40-48145141F7D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9221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BD003-CD7E-4CBF-9749-3D2170ED375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708EDA5-20A3-4069-AB6D-49BB2C397B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61B3B81-205C-434B-BA96-E744F0BDC231}"/>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Marcador de pie de página 4">
            <a:extLst>
              <a:ext uri="{FF2B5EF4-FFF2-40B4-BE49-F238E27FC236}">
                <a16:creationId xmlns:a16="http://schemas.microsoft.com/office/drawing/2014/main" id="{2F1DDDF8-C857-406D-A7AD-5DB37B6E43C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5D87F99-DB6D-4733-8304-92A5C2F1827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3780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0E428-FE0A-4D3B-971A-A75181636A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DDA7C00-B286-49D9-A2D2-5B2933B74D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7C492BA-37F5-4562-A1D2-2898FC45EFA5}"/>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Marcador de pie de página 4">
            <a:extLst>
              <a:ext uri="{FF2B5EF4-FFF2-40B4-BE49-F238E27FC236}">
                <a16:creationId xmlns:a16="http://schemas.microsoft.com/office/drawing/2014/main" id="{360EEAE3-31B2-4754-A16C-BA0E2F6AFCE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74C321A-CA63-4018-861A-4C43FDC3D86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151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40DF2-D78E-4F6E-B076-D61AD4DBDD1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9A70708-9464-419D-8E86-C186FF6AF6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03308120-B9CF-4805-969D-ACDC4B4F2B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B0B9CC4-90C6-4B76-B110-75084E0241B5}"/>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Marcador de pie de página 5">
            <a:extLst>
              <a:ext uri="{FF2B5EF4-FFF2-40B4-BE49-F238E27FC236}">
                <a16:creationId xmlns:a16="http://schemas.microsoft.com/office/drawing/2014/main" id="{63DE83BB-ADEB-4D58-8010-C557595BD1E1}"/>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6BB0B035-F540-478E-8572-3991CEEA750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589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18A3D-7814-4530-AABA-725031999CE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55CB82F-7882-4758-ABCC-1C6F89359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7F51289-4A7C-40DB-84BC-8AD05C7E1A9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F079F41-439A-4D1E-B65C-A2EC8649C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DC3109-9AD1-4C85-B35D-85C7EE8874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F31D138-FFD2-4E33-8F26-98068273F915}"/>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8" name="Marcador de pie de página 7">
            <a:extLst>
              <a:ext uri="{FF2B5EF4-FFF2-40B4-BE49-F238E27FC236}">
                <a16:creationId xmlns:a16="http://schemas.microsoft.com/office/drawing/2014/main" id="{D2AD8172-3F0E-4A8F-9715-DD72B7A4F4CD}"/>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0AC7D96C-6FD8-4260-A90A-BBAACDACC41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194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9E8BF-C8A8-44BB-9BE7-4FCB638F9F9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92CE6508-A369-4479-82F2-CDBC41661335}"/>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4" name="Marcador de pie de página 3">
            <a:extLst>
              <a:ext uri="{FF2B5EF4-FFF2-40B4-BE49-F238E27FC236}">
                <a16:creationId xmlns:a16="http://schemas.microsoft.com/office/drawing/2014/main" id="{2B2FDDC1-310C-407D-9B54-FA916C70321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AC01D266-2FF9-4D79-B7BB-F76C48A203C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640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F335EB-F9C1-4DC6-8E11-E37BCEF018C0}"/>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3" name="Marcador de pie de página 2">
            <a:extLst>
              <a:ext uri="{FF2B5EF4-FFF2-40B4-BE49-F238E27FC236}">
                <a16:creationId xmlns:a16="http://schemas.microsoft.com/office/drawing/2014/main" id="{53AC13C6-9625-495C-974B-DEE22A8CA7D4}"/>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60DFC3D8-59F2-445F-9EC7-D51670549F5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561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7C9F9-39D4-4F0F-9509-7A7913D28F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63D12D7-73D0-4B74-99D1-7729A75FA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0F7E67B-71E2-4454-BDD7-5E8F2DC29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23254DB-9790-43D3-B6D1-82CD2D1594A3}"/>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Marcador de pie de página 5">
            <a:extLst>
              <a:ext uri="{FF2B5EF4-FFF2-40B4-BE49-F238E27FC236}">
                <a16:creationId xmlns:a16="http://schemas.microsoft.com/office/drawing/2014/main" id="{95934C5C-D0E4-4B45-AE3E-81E68B440EFD}"/>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8B809119-1CEF-416A-847D-4D65AA2B667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1630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30E3E-58E1-4F8B-9AC3-F6FF3A2CCD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DE8B2B1-B91E-481C-933E-561D3921DF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B46B8D6-A3A5-410A-93C6-D1A492453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AC8154-73B2-40C8-8BB6-09D4EB621E29}"/>
              </a:ext>
            </a:extLst>
          </p:cNvPr>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Marcador de pie de página 5">
            <a:extLst>
              <a:ext uri="{FF2B5EF4-FFF2-40B4-BE49-F238E27FC236}">
                <a16:creationId xmlns:a16="http://schemas.microsoft.com/office/drawing/2014/main" id="{696A436E-670F-4D83-B051-CAB60CCD130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8F6FB2C-8F46-4E12-AABD-2E4AB410C89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75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64239F-6955-44C8-822C-1D2F50FCD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BE0AA92-CA96-48A4-BDA6-25F7B19F39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C353E3D-3DF2-40F4-8E78-F06B95917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7/20/2020</a:t>
            </a:fld>
            <a:endParaRPr lang="en-US" dirty="0"/>
          </a:p>
        </p:txBody>
      </p:sp>
      <p:sp>
        <p:nvSpPr>
          <p:cNvPr id="5" name="Marcador de pie de página 4">
            <a:extLst>
              <a:ext uri="{FF2B5EF4-FFF2-40B4-BE49-F238E27FC236}">
                <a16:creationId xmlns:a16="http://schemas.microsoft.com/office/drawing/2014/main" id="{3A7EF6DA-69E1-473A-B5EA-EE0E34CA93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E78A3140-5493-4E94-B38B-35B2D9025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75574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245B1C8-6131-4585-892F-CF915B13C43A}"/>
              </a:ext>
            </a:extLst>
          </p:cNvPr>
          <p:cNvSpPr>
            <a:spLocks noGrp="1"/>
          </p:cNvSpPr>
          <p:nvPr>
            <p:ph type="subTitle" idx="1"/>
          </p:nvPr>
        </p:nvSpPr>
        <p:spPr>
          <a:xfrm>
            <a:off x="1523999" y="4526280"/>
            <a:ext cx="9144000" cy="2011680"/>
          </a:xfrm>
          <a:solidFill>
            <a:srgbClr val="993399"/>
          </a:solidFill>
          <a:ln>
            <a:noFill/>
          </a:ln>
        </p:spPr>
        <p:style>
          <a:lnRef idx="0">
            <a:scrgbClr r="0" g="0" b="0"/>
          </a:lnRef>
          <a:fillRef idx="0">
            <a:scrgbClr r="0" g="0" b="0"/>
          </a:fillRef>
          <a:effectRef idx="0">
            <a:scrgbClr r="0" g="0" b="0"/>
          </a:effectRef>
          <a:fontRef idx="minor">
            <a:schemeClr val="lt1"/>
          </a:fontRef>
        </p:style>
        <p:txBody>
          <a:bodyPr>
            <a:normAutofit/>
          </a:bodyPr>
          <a:lstStyle/>
          <a:p>
            <a:endParaRPr lang="es-ES" sz="4400" i="1" kern="100" dirty="0">
              <a:solidFill>
                <a:schemeClr val="bg1"/>
              </a:solidFill>
              <a:effectLst/>
              <a:latin typeface="Arial Narrow" panose="020B0606020202030204" pitchFamily="34" charset="0"/>
              <a:ea typeface="Songti SC"/>
              <a:cs typeface="Arial Unicode MS"/>
            </a:endParaRPr>
          </a:p>
          <a:p>
            <a:r>
              <a:rPr lang="es-ES" sz="4400" i="1" kern="100" dirty="0" err="1">
                <a:solidFill>
                  <a:schemeClr val="bg1"/>
                </a:solidFill>
                <a:effectLst/>
                <a:latin typeface="Arial Narrow" panose="020B0606020202030204" pitchFamily="34" charset="0"/>
                <a:ea typeface="Songti SC"/>
                <a:cs typeface="Arial Unicode MS"/>
              </a:rPr>
              <a:t>Organizad@s</a:t>
            </a:r>
            <a:r>
              <a:rPr lang="es-ES" sz="4400" i="1" kern="100" dirty="0">
                <a:solidFill>
                  <a:schemeClr val="bg1"/>
                </a:solidFill>
                <a:effectLst/>
                <a:latin typeface="Arial Narrow" panose="020B0606020202030204" pitchFamily="34" charset="0"/>
                <a:ea typeface="Songti SC"/>
                <a:cs typeface="Arial Unicode MS"/>
              </a:rPr>
              <a:t> construimos comunidad</a:t>
            </a:r>
            <a:endParaRPr lang="es-EC" sz="4400" dirty="0">
              <a:solidFill>
                <a:schemeClr val="bg1"/>
              </a:solidFill>
            </a:endParaRPr>
          </a:p>
        </p:txBody>
      </p:sp>
      <p:pic>
        <p:nvPicPr>
          <p:cNvPr id="6" name="Picture 2">
            <a:extLst>
              <a:ext uri="{FF2B5EF4-FFF2-40B4-BE49-F238E27FC236}">
                <a16:creationId xmlns:a16="http://schemas.microsoft.com/office/drawing/2014/main" id="{264F0878-B709-4193-91C7-EA26FE862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07" y="749142"/>
            <a:ext cx="6782985" cy="352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58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9609A-200F-46F5-A924-E4B02C775048}"/>
              </a:ext>
            </a:extLst>
          </p:cNvPr>
          <p:cNvSpPr>
            <a:spLocks noGrp="1"/>
          </p:cNvSpPr>
          <p:nvPr>
            <p:ph type="title"/>
          </p:nvPr>
        </p:nvSpPr>
        <p:spPr>
          <a:solidFill>
            <a:srgbClr val="993399"/>
          </a:solidFill>
        </p:spPr>
        <p:txBody>
          <a:bodyPr/>
          <a:lstStyle/>
          <a:p>
            <a:r>
              <a:rPr lang="es-ES" b="1" dirty="0">
                <a:solidFill>
                  <a:schemeClr val="bg1"/>
                </a:solidFill>
              </a:rPr>
              <a:t>ES URGENTE</a:t>
            </a:r>
            <a:endParaRPr lang="es-EC" b="1" dirty="0">
              <a:solidFill>
                <a:schemeClr val="bg1"/>
              </a:solidFill>
            </a:endParaRPr>
          </a:p>
        </p:txBody>
      </p:sp>
      <p:sp>
        <p:nvSpPr>
          <p:cNvPr id="3" name="Marcador de contenido 2">
            <a:extLst>
              <a:ext uri="{FF2B5EF4-FFF2-40B4-BE49-F238E27FC236}">
                <a16:creationId xmlns:a16="http://schemas.microsoft.com/office/drawing/2014/main" id="{F93314DA-73C4-48E1-A863-AA2270D81173}"/>
              </a:ext>
            </a:extLst>
          </p:cNvPr>
          <p:cNvSpPr>
            <a:spLocks noGrp="1"/>
          </p:cNvSpPr>
          <p:nvPr>
            <p:ph idx="1"/>
          </p:nvPr>
        </p:nvSpPr>
        <p:spPr/>
        <p:txBody>
          <a:bodyPr>
            <a:normAutofit fontScale="92500" lnSpcReduction="10000"/>
          </a:bodyPr>
          <a:lstStyle/>
          <a:p>
            <a:r>
              <a:rPr lang="es-ES" sz="2000" dirty="0"/>
              <a:t>Buscamos la continuidad de un proceso que dignificó la vida de cientos de familias en CB que nos dio las viviendas y la ordenanza 231.</a:t>
            </a:r>
          </a:p>
          <a:p>
            <a:r>
              <a:rPr lang="es-ES" sz="2000" dirty="0"/>
              <a:t>Exigimos que esta estructura organizativa de Bicentenario que es legitimada por la gente sea respaldada y acompañada por la EPMHV para construir un proceso solido. Ojo y quiero ser enfática en esto solicitamos acompañamiento no intromisión porque de esto hemos tenido y tenemos bastante.</a:t>
            </a:r>
          </a:p>
          <a:p>
            <a:r>
              <a:rPr lang="es-ES" sz="2000" dirty="0"/>
              <a:t>Los Proyectos de vivienda de Interés Social y la gente sin techo requerimos que la EMPRESA PUBLICA se revitalice no que se extermine. Es ahora más que nunca que lo público debe tomar fuerza.  Se garantice procesos de venta revisando los costos de las 64 viviendas disponibles en CB y las más de 500 en otros proyectos y para esto es imperante considerar las condiciones económicas actuales.</a:t>
            </a:r>
          </a:p>
          <a:p>
            <a:r>
              <a:rPr lang="es-ES" sz="2000" dirty="0"/>
              <a:t>Que del presupuesto de la EPMHV no ejecutado hasta la fecha garantice la remediación de los daños de estructura, la construcción de cerramientos en las </a:t>
            </a:r>
            <a:r>
              <a:rPr lang="es-ES" sz="2000" dirty="0" err="1"/>
              <a:t>mz</a:t>
            </a:r>
            <a:r>
              <a:rPr lang="es-ES" sz="2000" dirty="0"/>
              <a:t> 24, 25 y 26.</a:t>
            </a:r>
          </a:p>
          <a:p>
            <a:r>
              <a:rPr lang="es-ES" sz="2000" dirty="0"/>
              <a:t>Exigimos el seguimiento de las obras por el directorio de la EPMMOP para garantizar este cumplimiento.</a:t>
            </a:r>
          </a:p>
          <a:p>
            <a:r>
              <a:rPr lang="es-EC" sz="2000" dirty="0"/>
              <a:t>Es imprescindible se nos entregue la información solicitada de los linderos </a:t>
            </a:r>
            <a:r>
              <a:rPr lang="es-EC" sz="2000"/>
              <a:t>de CB para </a:t>
            </a:r>
            <a:r>
              <a:rPr lang="es-EC" sz="2000" dirty="0"/>
              <a:t>así cuidar nuestro territorio de las ocupaciones irregulares</a:t>
            </a:r>
          </a:p>
        </p:txBody>
      </p:sp>
    </p:spTree>
    <p:extLst>
      <p:ext uri="{BB962C8B-B14F-4D97-AF65-F5344CB8AC3E}">
        <p14:creationId xmlns:p14="http://schemas.microsoft.com/office/powerpoint/2010/main" val="1053818772"/>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 name="Shape 33"/>
        <p:cNvGrpSpPr/>
        <p:nvPr/>
      </p:nvGrpSpPr>
      <p:grpSpPr>
        <a:xfrm>
          <a:off x="0" y="0"/>
          <a:ext cx="0" cy="0"/>
          <a:chOff x="0" y="0"/>
          <a:chExt cx="0" cy="0"/>
        </a:xfrm>
      </p:grpSpPr>
      <p:pic>
        <p:nvPicPr>
          <p:cNvPr id="34" name="Google Shape;34;p1"/>
          <p:cNvPicPr preferRelativeResize="0"/>
          <p:nvPr/>
        </p:nvPicPr>
        <p:blipFill rotWithShape="1">
          <a:blip r:embed="rId3">
            <a:alphaModFix/>
          </a:blip>
          <a:srcRect b="0" l="0" r="0" t="0"/>
          <a:stretch/>
        </p:blipFill>
        <p:spPr>
          <a:xfrm>
            <a:off x="455248" y="361650"/>
            <a:ext cx="3764674" cy="2576475"/>
          </a:xfrm>
          <a:prstGeom prst="rect">
            <a:avLst/>
          </a:prstGeom>
          <a:noFill/>
          <a:ln>
            <a:noFill/>
          </a:ln>
        </p:spPr>
      </p:pic>
      <p:pic>
        <p:nvPicPr>
          <p:cNvPr id="35" name="Google Shape;35;p1"/>
          <p:cNvPicPr preferRelativeResize="0"/>
          <p:nvPr/>
        </p:nvPicPr>
        <p:blipFill rotWithShape="1">
          <a:blip r:embed="rId4">
            <a:alphaModFix/>
          </a:blip>
          <a:srcRect b="0" l="0" r="0" t="0"/>
          <a:stretch/>
        </p:blipFill>
        <p:spPr>
          <a:xfrm>
            <a:off x="4219925" y="361650"/>
            <a:ext cx="3764674" cy="2576475"/>
          </a:xfrm>
          <a:prstGeom prst="rect">
            <a:avLst/>
          </a:prstGeom>
          <a:noFill/>
          <a:ln>
            <a:noFill/>
          </a:ln>
        </p:spPr>
      </p:pic>
      <p:pic>
        <p:nvPicPr>
          <p:cNvPr id="36" name="Google Shape;36;p1"/>
          <p:cNvPicPr preferRelativeResize="0"/>
          <p:nvPr/>
        </p:nvPicPr>
        <p:blipFill rotWithShape="1">
          <a:blip r:embed="rId5">
            <a:alphaModFix/>
          </a:blip>
          <a:srcRect b="0" l="0" r="0" t="0"/>
          <a:stretch/>
        </p:blipFill>
        <p:spPr>
          <a:xfrm>
            <a:off x="7984600" y="361650"/>
            <a:ext cx="4067525" cy="2576475"/>
          </a:xfrm>
          <a:prstGeom prst="rect">
            <a:avLst/>
          </a:prstGeom>
          <a:noFill/>
          <a:ln>
            <a:noFill/>
          </a:ln>
        </p:spPr>
      </p:pic>
      <p:pic>
        <p:nvPicPr>
          <p:cNvPr id="37" name="Google Shape;37;p1"/>
          <p:cNvPicPr preferRelativeResize="0"/>
          <p:nvPr/>
        </p:nvPicPr>
        <p:blipFill rotWithShape="1">
          <a:blip r:embed="rId6">
            <a:alphaModFix/>
          </a:blip>
          <a:srcRect b="0" l="0" r="0" t="0"/>
          <a:stretch/>
        </p:blipFill>
        <p:spPr>
          <a:xfrm>
            <a:off x="152400" y="3090525"/>
            <a:ext cx="4067525" cy="3615075"/>
          </a:xfrm>
          <a:prstGeom prst="rect">
            <a:avLst/>
          </a:prstGeom>
          <a:noFill/>
          <a:ln>
            <a:noFill/>
          </a:ln>
        </p:spPr>
      </p:pic>
      <p:pic>
        <p:nvPicPr>
          <p:cNvPr id="38" name="Google Shape;38;p1"/>
          <p:cNvPicPr preferRelativeResize="0"/>
          <p:nvPr/>
        </p:nvPicPr>
        <p:blipFill rotWithShape="1">
          <a:blip r:embed="rId7">
            <a:alphaModFix/>
          </a:blip>
          <a:srcRect b="0" l="0" r="0" t="0"/>
          <a:stretch/>
        </p:blipFill>
        <p:spPr>
          <a:xfrm>
            <a:off x="3917075" y="3090525"/>
            <a:ext cx="4067525" cy="3615075"/>
          </a:xfrm>
          <a:prstGeom prst="rect">
            <a:avLst/>
          </a:prstGeom>
          <a:noFill/>
          <a:ln>
            <a:noFill/>
          </a:ln>
        </p:spPr>
      </p:pic>
      <p:pic>
        <p:nvPicPr>
          <p:cNvPr id="39" name="Google Shape;39;p1"/>
          <p:cNvPicPr preferRelativeResize="0"/>
          <p:nvPr/>
        </p:nvPicPr>
        <p:blipFill rotWithShape="1">
          <a:blip r:embed="rId8">
            <a:alphaModFix/>
          </a:blip>
          <a:srcRect b="0" l="0" r="0" t="0"/>
          <a:stretch/>
        </p:blipFill>
        <p:spPr>
          <a:xfrm>
            <a:off x="7737799" y="3090525"/>
            <a:ext cx="3764674" cy="361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 name="Shape 11"/>
        <p:cNvGrpSpPr/>
        <p:nvPr/>
      </p:nvGrpSpPr>
      <p:grpSpPr>
        <a:xfrm>
          <a:off x="0" y="0"/>
          <a:ext cx="0" cy="0"/>
          <a:chOff x="0" y="0"/>
          <a:chExt cx="0" cy="0"/>
        </a:xfrm>
      </p:grpSpPr>
      <p:sp>
        <p:nvSpPr>
          <p:cNvPr id="12" name="Google Shape;12;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 name="Google Shape;13;p1"/>
          <p:cNvPicPr preferRelativeResize="0"/>
          <p:nvPr>
            <p:ph idx="1" type="body"/>
          </p:nvPr>
        </p:nvPicPr>
        <p:blipFill rotWithShape="1">
          <a:blip r:embed="rId2">
            <a:alphaModFix/>
          </a:blip>
          <a:srcRect b="0" l="3375" r="3384" t="0"/>
          <a:stretch/>
        </p:blipFill>
        <p:spPr>
          <a:xfrm>
            <a:off x="1201651" y="867000"/>
            <a:ext cx="9788700" cy="512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B03F5-F42B-466B-AB9D-B6597FAB9C67}"/>
              </a:ext>
            </a:extLst>
          </p:cNvPr>
          <p:cNvSpPr>
            <a:spLocks noGrp="1"/>
          </p:cNvSpPr>
          <p:nvPr>
            <p:ph type="title"/>
          </p:nvPr>
        </p:nvSpPr>
        <p:spPr>
          <a:xfrm>
            <a:off x="838200" y="365124"/>
            <a:ext cx="10515600" cy="1865119"/>
          </a:xfrm>
          <a:solidFill>
            <a:srgbClr val="993399"/>
          </a:solidFill>
        </p:spPr>
        <p:txBody>
          <a:bodyPr/>
          <a:lstStyle/>
          <a:p>
            <a:pPr algn="ctr"/>
            <a:r>
              <a:rPr lang="es-ES" b="1" dirty="0">
                <a:solidFill>
                  <a:schemeClr val="bg1"/>
                </a:solidFill>
                <a:latin typeface="+mn-lt"/>
              </a:rPr>
              <a:t>CIUDAD BICENTENARIO</a:t>
            </a:r>
            <a:endParaRPr lang="es-EC" b="1" dirty="0">
              <a:solidFill>
                <a:schemeClr val="bg1"/>
              </a:solidFill>
              <a:latin typeface="+mn-lt"/>
            </a:endParaRPr>
          </a:p>
        </p:txBody>
      </p:sp>
      <p:sp>
        <p:nvSpPr>
          <p:cNvPr id="3" name="Marcador de contenido 2">
            <a:extLst>
              <a:ext uri="{FF2B5EF4-FFF2-40B4-BE49-F238E27FC236}">
                <a16:creationId xmlns:a16="http://schemas.microsoft.com/office/drawing/2014/main" id="{05E49E64-E22B-4DB7-BD70-6193516A3F99}"/>
              </a:ext>
            </a:extLst>
          </p:cNvPr>
          <p:cNvSpPr>
            <a:spLocks noGrp="1"/>
          </p:cNvSpPr>
          <p:nvPr>
            <p:ph idx="1"/>
          </p:nvPr>
        </p:nvSpPr>
        <p:spPr>
          <a:xfrm>
            <a:off x="838200" y="2230244"/>
            <a:ext cx="10515600" cy="3946718"/>
          </a:xfrm>
        </p:spPr>
        <p:txBody>
          <a:bodyPr>
            <a:normAutofit/>
          </a:bodyPr>
          <a:lstStyle/>
          <a:p>
            <a:endParaRPr lang="es-ES" sz="2400" dirty="0"/>
          </a:p>
          <a:p>
            <a:pPr algn="just"/>
            <a:r>
              <a:rPr lang="es-ES" sz="2400" dirty="0"/>
              <a:t>El proyecto de vivienda de interés social más grande de Quito</a:t>
            </a:r>
          </a:p>
          <a:p>
            <a:pPr algn="just"/>
            <a:r>
              <a:rPr lang="es-ES" sz="2400" dirty="0"/>
              <a:t>Nace como proyecto en 2004 producto de las demandas de vivienda de cooperativistas de familias de sectores populares.</a:t>
            </a:r>
          </a:p>
          <a:p>
            <a:pPr algn="just"/>
            <a:r>
              <a:rPr lang="es-ES" sz="2400" dirty="0"/>
              <a:t>En el 2008 el proyecto se consolida y el 92% de la familias reciben BONO DE LA VIVIENDA de hasta 5000, se </a:t>
            </a:r>
            <a:r>
              <a:rPr lang="es-EC" sz="2400" dirty="0"/>
              <a:t>entregan 900 viviendas la primera etapa. </a:t>
            </a:r>
          </a:p>
          <a:p>
            <a:pPr algn="just"/>
            <a:r>
              <a:rPr lang="es-EC" sz="2400" dirty="0"/>
              <a:t>2016 Ante el intento de la alcaldía de Rodas de despojarnos de las viviendas organizamos el Comité de Perjudicados Ciudad Bicentenario “Por el derecho al techo” quienes junto al trabajo comprometido de la Concejala Luisa Maldonado reivindicamos el derecho de 950 familias.</a:t>
            </a:r>
          </a:p>
          <a:p>
            <a:endParaRPr lang="es-EC" sz="2400" dirty="0"/>
          </a:p>
          <a:p>
            <a:endParaRPr lang="es-EC" sz="2400" dirty="0"/>
          </a:p>
        </p:txBody>
      </p:sp>
    </p:spTree>
    <p:extLst>
      <p:ext uri="{BB962C8B-B14F-4D97-AF65-F5344CB8AC3E}">
        <p14:creationId xmlns:p14="http://schemas.microsoft.com/office/powerpoint/2010/main" val="14434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D6D12-22FD-448F-9716-70AE112482A3}"/>
              </a:ext>
            </a:extLst>
          </p:cNvPr>
          <p:cNvSpPr>
            <a:spLocks noGrp="1"/>
          </p:cNvSpPr>
          <p:nvPr>
            <p:ph type="title"/>
          </p:nvPr>
        </p:nvSpPr>
        <p:spPr>
          <a:xfrm>
            <a:off x="838200" y="2029897"/>
            <a:ext cx="10515600" cy="2798205"/>
          </a:xfrm>
          <a:solidFill>
            <a:srgbClr val="993399"/>
          </a:solidFill>
        </p:spPr>
        <p:txBody>
          <a:bodyPr>
            <a:normAutofit/>
          </a:bodyPr>
          <a:lstStyle/>
          <a:p>
            <a:pPr algn="ctr"/>
            <a:r>
              <a:rPr lang="es-ES" sz="8000" b="1" dirty="0">
                <a:solidFill>
                  <a:schemeClr val="bg1"/>
                </a:solidFill>
              </a:rPr>
              <a:t>NUESTRAS DEMANDAS </a:t>
            </a:r>
            <a:endParaRPr lang="es-EC" sz="8000" b="1" dirty="0">
              <a:solidFill>
                <a:schemeClr val="bg1"/>
              </a:solidFill>
            </a:endParaRPr>
          </a:p>
        </p:txBody>
      </p:sp>
    </p:spTree>
    <p:extLst>
      <p:ext uri="{BB962C8B-B14F-4D97-AF65-F5344CB8AC3E}">
        <p14:creationId xmlns:p14="http://schemas.microsoft.com/office/powerpoint/2010/main" val="252904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58046-8D70-41F5-934E-5C37F9C37761}"/>
              </a:ext>
            </a:extLst>
          </p:cNvPr>
          <p:cNvSpPr>
            <a:spLocks noGrp="1"/>
          </p:cNvSpPr>
          <p:nvPr>
            <p:ph type="title"/>
          </p:nvPr>
        </p:nvSpPr>
        <p:spPr>
          <a:xfrm>
            <a:off x="838200" y="365125"/>
            <a:ext cx="10515600" cy="1883805"/>
          </a:xfrm>
          <a:solidFill>
            <a:srgbClr val="993399"/>
          </a:solidFill>
        </p:spPr>
        <p:txBody>
          <a:bodyPr/>
          <a:lstStyle/>
          <a:p>
            <a:r>
              <a:rPr lang="es-ES" b="1" dirty="0">
                <a:solidFill>
                  <a:schemeClr val="bg1"/>
                </a:solidFill>
              </a:rPr>
              <a:t>ENTREGA INMEDIATA DE VIVIENDAS Y LOCALES COMERCIALES</a:t>
            </a:r>
            <a:endParaRPr lang="es-EC" b="1" dirty="0">
              <a:solidFill>
                <a:schemeClr val="bg1"/>
              </a:solidFill>
            </a:endParaRPr>
          </a:p>
        </p:txBody>
      </p:sp>
      <p:sp>
        <p:nvSpPr>
          <p:cNvPr id="3" name="Marcador de contenido 2">
            <a:extLst>
              <a:ext uri="{FF2B5EF4-FFF2-40B4-BE49-F238E27FC236}">
                <a16:creationId xmlns:a16="http://schemas.microsoft.com/office/drawing/2014/main" id="{2669BA1A-77CF-4C67-AA4C-7562B0099B3E}"/>
              </a:ext>
            </a:extLst>
          </p:cNvPr>
          <p:cNvSpPr>
            <a:spLocks noGrp="1"/>
          </p:cNvSpPr>
          <p:nvPr>
            <p:ph idx="1"/>
          </p:nvPr>
        </p:nvSpPr>
        <p:spPr>
          <a:xfrm>
            <a:off x="838200" y="2446637"/>
            <a:ext cx="10515600" cy="3730325"/>
          </a:xfrm>
        </p:spPr>
        <p:txBody>
          <a:bodyPr>
            <a:normAutofit lnSpcReduction="10000"/>
          </a:bodyPr>
          <a:lstStyle/>
          <a:p>
            <a:endParaRPr lang="es-ES" sz="2000" dirty="0"/>
          </a:p>
          <a:p>
            <a:r>
              <a:rPr lang="es-ES" sz="2000" dirty="0"/>
              <a:t>Somos 35 familias que hemos cancelado el 100% y tenemos escrituras hace  1 año 2 meses que es el tiempo de esta administración municipal no nos entregan nuestras casas. Esto es inhumano </a:t>
            </a:r>
          </a:p>
          <a:p>
            <a:r>
              <a:rPr lang="es-ES" sz="2000" dirty="0"/>
              <a:t>Se entorpecen los procesos de créditos y escrituración tardando más de 1 año en poder hipotecar o escriturar el inmueble. </a:t>
            </a:r>
          </a:p>
          <a:p>
            <a:r>
              <a:rPr lang="es-ES" sz="2000" dirty="0"/>
              <a:t>Resolver los temas constructivos graves: filtraciones de agua, losas y estructuras resquebrajadas, revisión del cumplimiento del contrato de 299 MIL dólares para masillado, cerramientos y conexiones 220.</a:t>
            </a:r>
          </a:p>
          <a:p>
            <a:r>
              <a:rPr lang="es-ES" sz="2000" dirty="0"/>
              <a:t>Revisión urgente de la habilitación del uso de suelo comercial a los locales de las zonas altas y gestión general para resolver los conflictos de permisos LUAE de este importante sector.</a:t>
            </a:r>
          </a:p>
          <a:p>
            <a:r>
              <a:rPr lang="es-ES" sz="2000" dirty="0"/>
              <a:t>Exigimos estabilidad de la Empresa de Vivienda, 3 gerentes en menos de 1 año.</a:t>
            </a:r>
          </a:p>
          <a:p>
            <a:pPr marL="0" indent="0">
              <a:buNone/>
            </a:pPr>
            <a:endParaRPr lang="es-EC" sz="2000" dirty="0"/>
          </a:p>
        </p:txBody>
      </p:sp>
    </p:spTree>
    <p:extLst>
      <p:ext uri="{BB962C8B-B14F-4D97-AF65-F5344CB8AC3E}">
        <p14:creationId xmlns:p14="http://schemas.microsoft.com/office/powerpoint/2010/main" val="259852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D86A6-2A36-4807-9403-5F05FEEBDE4A}"/>
              </a:ext>
            </a:extLst>
          </p:cNvPr>
          <p:cNvSpPr>
            <a:spLocks noGrp="1"/>
          </p:cNvSpPr>
          <p:nvPr>
            <p:ph type="title"/>
          </p:nvPr>
        </p:nvSpPr>
        <p:spPr>
          <a:xfrm>
            <a:off x="838200" y="488692"/>
            <a:ext cx="10515600" cy="1460500"/>
          </a:xfrm>
          <a:solidFill>
            <a:srgbClr val="993399"/>
          </a:solidFill>
        </p:spPr>
        <p:txBody>
          <a:bodyPr/>
          <a:lstStyle/>
          <a:p>
            <a:r>
              <a:rPr lang="es-ES" b="1" dirty="0">
                <a:solidFill>
                  <a:schemeClr val="bg1"/>
                </a:solidFill>
              </a:rPr>
              <a:t>SEGURIDAD</a:t>
            </a:r>
            <a:endParaRPr lang="es-EC" b="1" dirty="0">
              <a:solidFill>
                <a:schemeClr val="bg1"/>
              </a:solidFill>
            </a:endParaRPr>
          </a:p>
        </p:txBody>
      </p:sp>
      <p:sp>
        <p:nvSpPr>
          <p:cNvPr id="3" name="Marcador de contenido 2">
            <a:extLst>
              <a:ext uri="{FF2B5EF4-FFF2-40B4-BE49-F238E27FC236}">
                <a16:creationId xmlns:a16="http://schemas.microsoft.com/office/drawing/2014/main" id="{07308B40-3DC0-428D-8091-2C875F683E4D}"/>
              </a:ext>
            </a:extLst>
          </p:cNvPr>
          <p:cNvSpPr>
            <a:spLocks noGrp="1"/>
          </p:cNvSpPr>
          <p:nvPr>
            <p:ph idx="1"/>
          </p:nvPr>
        </p:nvSpPr>
        <p:spPr>
          <a:xfrm>
            <a:off x="838200" y="2225261"/>
            <a:ext cx="10515600" cy="4028433"/>
          </a:xfrm>
        </p:spPr>
        <p:txBody>
          <a:bodyPr>
            <a:normAutofit fontScale="92500" lnSpcReduction="10000"/>
          </a:bodyPr>
          <a:lstStyle/>
          <a:p>
            <a:pPr marL="0" indent="0" algn="just">
              <a:buNone/>
            </a:pPr>
            <a:endParaRPr lang="es-ES" sz="1800" dirty="0"/>
          </a:p>
          <a:p>
            <a:pPr algn="just"/>
            <a:r>
              <a:rPr lang="es-ES" sz="1800" dirty="0"/>
              <a:t>Exigimos los CERRAMIENTOS de las </a:t>
            </a:r>
            <a:r>
              <a:rPr lang="es-ES" sz="1800" dirty="0" err="1"/>
              <a:t>mzs</a:t>
            </a:r>
            <a:r>
              <a:rPr lang="es-ES" sz="1800" dirty="0"/>
              <a:t> 24, 25 y 26 siendo las únicas en toda Ciudad Bicentenario que se encuentran expuestas a la delincuencia.</a:t>
            </a:r>
          </a:p>
          <a:p>
            <a:pPr algn="just"/>
            <a:r>
              <a:rPr lang="es-ES" sz="1800" dirty="0"/>
              <a:t>Es necesaria la instalación del sistemas de ojos de águila e intervención con alarmas comunitarias</a:t>
            </a:r>
          </a:p>
          <a:p>
            <a:pPr algn="just"/>
            <a:r>
              <a:rPr lang="es-ES" sz="1800" dirty="0"/>
              <a:t>Repotenciación de UPC Ciudad Bicentenario que fue solicitado mediante oficio y se encuentran sin respuesta hasta la fecha por parte del Alcalde.</a:t>
            </a:r>
          </a:p>
          <a:p>
            <a:pPr algn="just"/>
            <a:r>
              <a:rPr lang="es-ES" sz="1800" dirty="0"/>
              <a:t>Contratación de guardias de seguridad que vigilen los inmuebles que por falta de entrega están aun en manos de la empresa siendo estos cerca del 40%, que son un foco de inseguridad por el abandono.</a:t>
            </a:r>
          </a:p>
          <a:p>
            <a:pPr algn="just"/>
            <a:r>
              <a:rPr lang="es-EC" sz="1800" dirty="0"/>
              <a:t>Hemos solicitado de manera insistente  la instalación de 3 puentes peatonales inclusivos para el cruce de la avenida Simón Bolívar, así como la colocación y repotenciación de la luminaria en calles internas de CB y AV. Simón Bolívar.</a:t>
            </a:r>
          </a:p>
          <a:p>
            <a:pPr algn="just"/>
            <a:r>
              <a:rPr lang="es-EC" sz="1800" dirty="0"/>
              <a:t>Es necesario mejorar los accesos a las manzanas de la parte alta pensando en las personas con discapacidad, niños y adultos mayores.</a:t>
            </a:r>
          </a:p>
          <a:p>
            <a:pPr algn="just"/>
            <a:r>
              <a:rPr lang="es-EC" sz="1800" dirty="0"/>
              <a:t>Solución URGENTE de las ocupaciones irregulares de los predios de barrios aledaños que causan extrema inseguridad, incrementado la violencia, tráfico de drogas y delincuencia. </a:t>
            </a:r>
          </a:p>
          <a:p>
            <a:pPr marL="0" indent="0" algn="just">
              <a:buNone/>
            </a:pPr>
            <a:endParaRPr lang="es-EC" sz="1800" dirty="0"/>
          </a:p>
        </p:txBody>
      </p:sp>
    </p:spTree>
    <p:extLst>
      <p:ext uri="{BB962C8B-B14F-4D97-AF65-F5344CB8AC3E}">
        <p14:creationId xmlns:p14="http://schemas.microsoft.com/office/powerpoint/2010/main" val="168918050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Google Shape;41;p2"/>
          <p:cNvSpPr txBox="1"/>
          <p:nvPr>
            <p:ph type="title"/>
          </p:nvPr>
        </p:nvSpPr>
        <p:spPr>
          <a:xfrm>
            <a:off x="838200" y="365125"/>
            <a:ext cx="10515600" cy="1460400"/>
          </a:xfrm>
          <a:prstGeom prst="rect">
            <a:avLst/>
          </a:prstGeom>
          <a:solidFill>
            <a:srgbClr val="993399"/>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s-ES">
                <a:solidFill>
                  <a:schemeClr val="lt1"/>
                </a:solidFill>
              </a:rPr>
              <a:t>AGUA </a:t>
            </a:r>
            <a:endParaRPr b="1">
              <a:solidFill>
                <a:schemeClr val="lt1"/>
              </a:solidFill>
            </a:endParaRPr>
          </a:p>
        </p:txBody>
      </p:sp>
      <p:sp>
        <p:nvSpPr>
          <p:cNvPr id="42" name="Google Shape;42;p2"/>
          <p:cNvSpPr txBox="1"/>
          <p:nvPr>
            <p:ph idx="1" type="body"/>
          </p:nvPr>
        </p:nvSpPr>
        <p:spPr>
          <a:xfrm>
            <a:off x="838200" y="2038864"/>
            <a:ext cx="10515600" cy="4224600"/>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s-ES"/>
              <a:t>Existe deficiencia en el sistema de distribución de agua de consumo humano para Ciudad Bicentenario y todo Calderón pues de manera constante se violenta el derecho al acceso del liquido vital. </a:t>
            </a:r>
            <a:endParaRPr/>
          </a:p>
          <a:p>
            <a:pPr indent="-228600" lvl="0" marL="228600" rtl="0" algn="just">
              <a:lnSpc>
                <a:spcPct val="90000"/>
              </a:lnSpc>
              <a:spcBef>
                <a:spcPts val="1000"/>
              </a:spcBef>
              <a:spcAft>
                <a:spcPts val="0"/>
              </a:spcAft>
              <a:buClr>
                <a:schemeClr val="dk1"/>
              </a:buClr>
              <a:buSzPts val="2800"/>
              <a:buChar char="•"/>
            </a:pPr>
            <a:r>
              <a:rPr lang="es-ES"/>
              <a:t>Exigimos la revisión de costos de planillas en estos tiempos de emergencia, así como los pagos de las deudas por agua de la Empresa de hábitat con la mz 22 que actualmente supera los 3mil dólares.</a:t>
            </a:r>
            <a:endParaRPr/>
          </a:p>
          <a:p>
            <a:pPr indent="0" lvl="0" marL="0" rtl="0" algn="just">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 name="Shape 27"/>
        <p:cNvGrpSpPr/>
        <p:nvPr/>
      </p:nvGrpSpPr>
      <p:grpSpPr>
        <a:xfrm>
          <a:off x="0" y="0"/>
          <a:ext cx="0" cy="0"/>
          <a:chOff x="0" y="0"/>
          <a:chExt cx="0" cy="0"/>
        </a:xfrm>
      </p:grpSpPr>
      <p:sp>
        <p:nvSpPr>
          <p:cNvPr id="28" name="Google Shape;28;p3"/>
          <p:cNvSpPr txBox="1"/>
          <p:nvPr>
            <p:ph type="title"/>
          </p:nvPr>
        </p:nvSpPr>
        <p:spPr>
          <a:xfrm>
            <a:off x="838200" y="365125"/>
            <a:ext cx="10515600" cy="1325700"/>
          </a:xfrm>
          <a:prstGeom prst="rect">
            <a:avLst/>
          </a:prstGeom>
          <a:solidFill>
            <a:srgbClr val="993399"/>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s-ES">
                <a:solidFill>
                  <a:schemeClr val="lt1"/>
                </a:solidFill>
              </a:rPr>
              <a:t>EXPLOTACIÓN MINERA</a:t>
            </a:r>
            <a:endParaRPr b="1">
              <a:solidFill>
                <a:schemeClr val="lt1"/>
              </a:solidFill>
            </a:endParaRPr>
          </a:p>
        </p:txBody>
      </p:sp>
      <p:sp>
        <p:nvSpPr>
          <p:cNvPr id="29" name="Google Shape;29;p3"/>
          <p:cNvSpPr txBox="1"/>
          <p:nvPr>
            <p:ph idx="1" type="body"/>
          </p:nvPr>
        </p:nvSpPr>
        <p:spPr>
          <a:xfrm>
            <a:off x="838200" y="1940000"/>
            <a:ext cx="6543600" cy="42369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s-ES"/>
              <a:t>Actualmente 3 empresas explotan la mina del Común de esas solo 1 cuenta con permiso artesanal de explotación el municipio tiene toda la documentación, lo sabe y no ha dado respuestas.</a:t>
            </a:r>
            <a:endParaRPr/>
          </a:p>
          <a:p>
            <a:pPr indent="-228600" lvl="0" marL="228600" rtl="0" algn="just">
              <a:lnSpc>
                <a:spcPct val="90000"/>
              </a:lnSpc>
              <a:spcBef>
                <a:spcPts val="1000"/>
              </a:spcBef>
              <a:spcAft>
                <a:spcPts val="0"/>
              </a:spcAft>
              <a:buClr>
                <a:schemeClr val="dk1"/>
              </a:buClr>
              <a:buSzPts val="2800"/>
              <a:buChar char="•"/>
            </a:pPr>
            <a:r>
              <a:rPr lang="es-ES"/>
              <a:t>Esta mina al representar un atentado latente en contra de la salud demandamos que este espacio se declare como zona de exclusión minera.</a:t>
            </a:r>
            <a:endParaRPr/>
          </a:p>
          <a:p>
            <a:pPr indent="0" lvl="0" marL="0" rtl="0" algn="just">
              <a:lnSpc>
                <a:spcPct val="90000"/>
              </a:lnSpc>
              <a:spcBef>
                <a:spcPts val="1000"/>
              </a:spcBef>
              <a:spcAft>
                <a:spcPts val="0"/>
              </a:spcAft>
              <a:buClr>
                <a:schemeClr val="dk1"/>
              </a:buClr>
              <a:buSzPts val="2800"/>
              <a:buNone/>
            </a:pPr>
            <a:r>
              <a:rPr lang="es-ES"/>
              <a:t> </a:t>
            </a:r>
            <a:endParaRPr/>
          </a:p>
        </p:txBody>
      </p:sp>
      <p:pic>
        <p:nvPicPr>
          <p:cNvPr id="30" name="Google Shape;30;p3"/>
          <p:cNvPicPr preferRelativeResize="0"/>
          <p:nvPr/>
        </p:nvPicPr>
        <p:blipFill rotWithShape="1">
          <a:blip r:embed="rId2">
            <a:alphaModFix/>
          </a:blip>
          <a:srcRect b="1200" l="0" r="0" t="1190"/>
          <a:stretch/>
        </p:blipFill>
        <p:spPr>
          <a:xfrm>
            <a:off x="7534200" y="1843088"/>
            <a:ext cx="4505404" cy="2198883"/>
          </a:xfrm>
          <a:prstGeom prst="rect">
            <a:avLst/>
          </a:prstGeom>
          <a:noFill/>
          <a:ln>
            <a:noFill/>
          </a:ln>
        </p:spPr>
      </p:pic>
      <p:pic>
        <p:nvPicPr>
          <p:cNvPr id="31" name="Google Shape;31;p3"/>
          <p:cNvPicPr preferRelativeResize="0"/>
          <p:nvPr/>
        </p:nvPicPr>
        <p:blipFill>
          <a:blip r:embed="rId3">
            <a:alphaModFix/>
          </a:blip>
          <a:stretch>
            <a:fillRect/>
          </a:stretch>
        </p:blipFill>
        <p:spPr>
          <a:xfrm>
            <a:off x="7534200" y="4194371"/>
            <a:ext cx="4505398" cy="2252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350FD-745E-44E8-BF9D-9B8208DE2C9B}"/>
              </a:ext>
            </a:extLst>
          </p:cNvPr>
          <p:cNvSpPr>
            <a:spLocks noGrp="1"/>
          </p:cNvSpPr>
          <p:nvPr>
            <p:ph type="title"/>
          </p:nvPr>
        </p:nvSpPr>
        <p:spPr>
          <a:solidFill>
            <a:srgbClr val="993399"/>
          </a:solidFill>
        </p:spPr>
        <p:txBody>
          <a:bodyPr/>
          <a:lstStyle/>
          <a:p>
            <a:r>
              <a:rPr lang="es-ES" dirty="0">
                <a:solidFill>
                  <a:schemeClr val="bg1"/>
                </a:solidFill>
              </a:rPr>
              <a:t>NO A LA FERIA LIBRE</a:t>
            </a:r>
            <a:endParaRPr lang="es-EC" dirty="0">
              <a:solidFill>
                <a:schemeClr val="bg1"/>
              </a:solidFill>
            </a:endParaRPr>
          </a:p>
        </p:txBody>
      </p:sp>
      <p:sp>
        <p:nvSpPr>
          <p:cNvPr id="3" name="Marcador de contenido 2">
            <a:extLst>
              <a:ext uri="{FF2B5EF4-FFF2-40B4-BE49-F238E27FC236}">
                <a16:creationId xmlns:a16="http://schemas.microsoft.com/office/drawing/2014/main" id="{05046860-7B62-48D5-8BBE-A9EF5105E947}"/>
              </a:ext>
            </a:extLst>
          </p:cNvPr>
          <p:cNvSpPr>
            <a:spLocks noGrp="1"/>
          </p:cNvSpPr>
          <p:nvPr>
            <p:ph idx="1"/>
          </p:nvPr>
        </p:nvSpPr>
        <p:spPr/>
        <p:txBody>
          <a:bodyPr>
            <a:normAutofit/>
          </a:bodyPr>
          <a:lstStyle/>
          <a:p>
            <a:pPr algn="just"/>
            <a:endParaRPr lang="es-ES" sz="2000" dirty="0"/>
          </a:p>
          <a:p>
            <a:pPr algn="just"/>
            <a:endParaRPr lang="es-ES" sz="2000" dirty="0"/>
          </a:p>
          <a:p>
            <a:pPr algn="just"/>
            <a:r>
              <a:rPr lang="es-ES" sz="2000" dirty="0"/>
              <a:t>El sr Cesar Días de la Agencia Distrital de Comercialización ahora Secretario de Seguridad hizo un acuerdo irresponsable a las espaldas de la comunidad y de la misma EPMHV omitiendo la ordenanza 231 queriendo imponer la construcción de un mercado.</a:t>
            </a:r>
          </a:p>
          <a:p>
            <a:pPr algn="just"/>
            <a:r>
              <a:rPr lang="es-ES" sz="2000" dirty="0"/>
              <a:t>El 13 de marzo ingresó maquinaria a nuestras áreas de equipamiento para construir una plataforma, han ofrecido la venta de puestos en la supuesta feria, lo que ha dado origen al desorden y comercio informal que ahora se instala en las áreas de equipamiento para educación y salud perjudicando así a los locales comerciales, solicitamos la reparación de este problema.</a:t>
            </a:r>
          </a:p>
          <a:p>
            <a:pPr algn="just"/>
            <a:r>
              <a:rPr lang="es-ES" sz="2000" dirty="0"/>
              <a:t>Que quede claro nosotras y nosotros en Ciudad Bicentenario NO necesitamos feria libre queremos que se repotencie nuestra zona de boulevard en beneficio de los compañeros comerciantes de los locales y todos nuestros vecinos.</a:t>
            </a:r>
          </a:p>
          <a:p>
            <a:pPr algn="just"/>
            <a:endParaRPr lang="es-ES" sz="2000" dirty="0"/>
          </a:p>
          <a:p>
            <a:pPr algn="just"/>
            <a:endParaRPr lang="es-ES" sz="2000" dirty="0"/>
          </a:p>
          <a:p>
            <a:pPr algn="just"/>
            <a:endParaRPr lang="es-EC" sz="2000" dirty="0"/>
          </a:p>
        </p:txBody>
      </p:sp>
    </p:spTree>
    <p:extLst>
      <p:ext uri="{BB962C8B-B14F-4D97-AF65-F5344CB8AC3E}">
        <p14:creationId xmlns:p14="http://schemas.microsoft.com/office/powerpoint/2010/main" val="29846390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