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66" r:id="rId3"/>
    <p:sldId id="267" r:id="rId4"/>
    <p:sldId id="273" r:id="rId5"/>
    <p:sldId id="275" r:id="rId6"/>
    <p:sldId id="276" r:id="rId7"/>
    <p:sldId id="277" r:id="rId8"/>
    <p:sldId id="278" r:id="rId9"/>
    <p:sldId id="279" r:id="rId10"/>
  </p:sldIdLst>
  <p:sldSz cx="9144000" cy="6858000" type="screen4x3"/>
  <p:notesSz cx="7102475" cy="938847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uario de Windows" initials="Ud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37"/>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8" autoAdjust="0"/>
    <p:restoredTop sz="77975" autoAdjust="0"/>
  </p:normalViewPr>
  <p:slideViewPr>
    <p:cSldViewPr>
      <p:cViewPr>
        <p:scale>
          <a:sx n="77" d="100"/>
          <a:sy n="77" d="100"/>
        </p:scale>
        <p:origin x="-136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8:16:40.527" idx="3">
    <p:pos x="-27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s-EC"/>
          </a:p>
        </p:txBody>
      </p:sp>
      <p:sp>
        <p:nvSpPr>
          <p:cNvPr id="3" name="2 Marcador de fecha"/>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4ED9E129-532E-43E9-825A-0F46713B4140}" type="datetimeFigureOut">
              <a:rPr lang="es-EC" smtClean="0"/>
              <a:t>14/7/2020</a:t>
            </a:fld>
            <a:endParaRPr lang="es-EC"/>
          </a:p>
        </p:txBody>
      </p:sp>
      <p:sp>
        <p:nvSpPr>
          <p:cNvPr id="4" name="3 Marcador de imagen de diapositiva"/>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s-EC"/>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EBA45404-5E42-4D72-8589-2E239AEB03F7}" type="slidenum">
              <a:rPr lang="es-EC" smtClean="0"/>
              <a:t>‹Nº›</a:t>
            </a:fld>
            <a:endParaRPr lang="es-EC"/>
          </a:p>
        </p:txBody>
      </p:sp>
    </p:spTree>
    <p:extLst>
      <p:ext uri="{BB962C8B-B14F-4D97-AF65-F5344CB8AC3E}">
        <p14:creationId xmlns:p14="http://schemas.microsoft.com/office/powerpoint/2010/main" val="2331290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275"/>
            <a:endParaRPr lang="es-ES_tradnl" altLang="es-EC" dirty="0"/>
          </a:p>
        </p:txBody>
      </p:sp>
      <p:sp>
        <p:nvSpPr>
          <p:cNvPr id="614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D32E2C-161F-42E5-8727-9ED6FC175510}" type="slidenum">
              <a:rPr lang="es-EC" altLang="es-EC" smtClean="0"/>
              <a:pPr/>
              <a:t>5</a:t>
            </a:fld>
            <a:endParaRPr lang="es-EC" altLang="es-EC"/>
          </a:p>
        </p:txBody>
      </p:sp>
    </p:spTree>
    <p:extLst>
      <p:ext uri="{BB962C8B-B14F-4D97-AF65-F5344CB8AC3E}">
        <p14:creationId xmlns:p14="http://schemas.microsoft.com/office/powerpoint/2010/main" val="3582964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275"/>
            <a:endParaRPr lang="es-ES_tradnl" altLang="es-EC" dirty="0"/>
          </a:p>
        </p:txBody>
      </p:sp>
      <p:sp>
        <p:nvSpPr>
          <p:cNvPr id="614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D32E2C-161F-42E5-8727-9ED6FC175510}" type="slidenum">
              <a:rPr lang="es-EC" altLang="es-EC" smtClean="0"/>
              <a:pPr/>
              <a:t>6</a:t>
            </a:fld>
            <a:endParaRPr lang="es-EC" altLang="es-EC"/>
          </a:p>
        </p:txBody>
      </p:sp>
    </p:spTree>
    <p:extLst>
      <p:ext uri="{BB962C8B-B14F-4D97-AF65-F5344CB8AC3E}">
        <p14:creationId xmlns:p14="http://schemas.microsoft.com/office/powerpoint/2010/main" val="210661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275"/>
            <a:endParaRPr lang="es-ES_tradnl" altLang="es-EC" dirty="0"/>
          </a:p>
        </p:txBody>
      </p:sp>
      <p:sp>
        <p:nvSpPr>
          <p:cNvPr id="614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D32E2C-161F-42E5-8727-9ED6FC175510}" type="slidenum">
              <a:rPr lang="es-EC" altLang="es-EC" smtClean="0"/>
              <a:pPr/>
              <a:t>7</a:t>
            </a:fld>
            <a:endParaRPr lang="es-EC" altLang="es-EC"/>
          </a:p>
        </p:txBody>
      </p:sp>
    </p:spTree>
    <p:extLst>
      <p:ext uri="{BB962C8B-B14F-4D97-AF65-F5344CB8AC3E}">
        <p14:creationId xmlns:p14="http://schemas.microsoft.com/office/powerpoint/2010/main" val="3856901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275"/>
            <a:endParaRPr lang="es-ES_tradnl" altLang="es-EC" dirty="0"/>
          </a:p>
        </p:txBody>
      </p:sp>
      <p:sp>
        <p:nvSpPr>
          <p:cNvPr id="614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D32E2C-161F-42E5-8727-9ED6FC175510}" type="slidenum">
              <a:rPr lang="es-EC" altLang="es-EC" smtClean="0"/>
              <a:pPr/>
              <a:t>8</a:t>
            </a:fld>
            <a:endParaRPr lang="es-EC" altLang="es-EC"/>
          </a:p>
        </p:txBody>
      </p:sp>
    </p:spTree>
    <p:extLst>
      <p:ext uri="{BB962C8B-B14F-4D97-AF65-F5344CB8AC3E}">
        <p14:creationId xmlns:p14="http://schemas.microsoft.com/office/powerpoint/2010/main" val="3856901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0275"/>
            <a:endParaRPr lang="es-ES_tradnl" altLang="es-EC" dirty="0"/>
          </a:p>
        </p:txBody>
      </p:sp>
      <p:sp>
        <p:nvSpPr>
          <p:cNvPr id="614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D32E2C-161F-42E5-8727-9ED6FC175510}" type="slidenum">
              <a:rPr lang="es-EC" altLang="es-EC" smtClean="0"/>
              <a:pPr/>
              <a:t>9</a:t>
            </a:fld>
            <a:endParaRPr lang="es-EC" altLang="es-EC"/>
          </a:p>
        </p:txBody>
      </p:sp>
    </p:spTree>
    <p:extLst>
      <p:ext uri="{BB962C8B-B14F-4D97-AF65-F5344CB8AC3E}">
        <p14:creationId xmlns:p14="http://schemas.microsoft.com/office/powerpoint/2010/main" val="3856901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C"/>
          </a:p>
        </p:txBody>
      </p:sp>
      <p:sp>
        <p:nvSpPr>
          <p:cNvPr id="4" name="3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19463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414018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137858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30927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15238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2057401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6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3505355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C"/>
          </a:p>
        </p:txBody>
      </p:sp>
      <p:sp>
        <p:nvSpPr>
          <p:cNvPr id="3" name="2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4136355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189459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427365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D66C8C9-EF59-4614-BBF3-CA439CC78182}" type="datetimeFigureOut">
              <a:rPr lang="es-EC" smtClean="0"/>
              <a:t>14/7/2020</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2F9988F-72DD-4F46-BC5F-A473EF0EFE95}" type="slidenum">
              <a:rPr lang="es-EC" smtClean="0"/>
              <a:t>‹Nº›</a:t>
            </a:fld>
            <a:endParaRPr lang="es-EC"/>
          </a:p>
        </p:txBody>
      </p:sp>
    </p:spTree>
    <p:extLst>
      <p:ext uri="{BB962C8B-B14F-4D97-AF65-F5344CB8AC3E}">
        <p14:creationId xmlns:p14="http://schemas.microsoft.com/office/powerpoint/2010/main" val="229765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6C8C9-EF59-4614-BBF3-CA439CC78182}" type="datetimeFigureOut">
              <a:rPr lang="es-EC" smtClean="0"/>
              <a:t>14/7/2020</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9988F-72DD-4F46-BC5F-A473EF0EFE95}" type="slidenum">
              <a:rPr lang="es-EC" smtClean="0"/>
              <a:t>‹Nº›</a:t>
            </a:fld>
            <a:endParaRPr lang="es-EC"/>
          </a:p>
        </p:txBody>
      </p:sp>
    </p:spTree>
    <p:extLst>
      <p:ext uri="{BB962C8B-B14F-4D97-AF65-F5344CB8AC3E}">
        <p14:creationId xmlns:p14="http://schemas.microsoft.com/office/powerpoint/2010/main" val="519525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5943600"/>
          </a:xfrm>
          <a:solidFill>
            <a:srgbClr val="FFD937"/>
          </a:solidFill>
        </p:spPr>
        <p:txBody>
          <a:bodyPr/>
          <a:lstStyle/>
          <a:p>
            <a:r>
              <a:rPr lang="x-none" dirty="0"/>
              <a:t/>
            </a:r>
            <a:br>
              <a:rPr lang="x-none" dirty="0"/>
            </a:br>
            <a:r>
              <a:rPr lang="x-none" dirty="0"/>
              <a:t/>
            </a:r>
            <a:br>
              <a:rPr lang="x-none" dirty="0"/>
            </a:br>
            <a:r>
              <a:rPr lang="x-none" dirty="0"/>
              <a:t/>
            </a:r>
            <a:br>
              <a:rPr lang="x-none" dirty="0"/>
            </a:br>
            <a:r>
              <a:rPr lang="x-none" dirty="0"/>
              <a:t/>
            </a:r>
            <a:br>
              <a:rPr lang="x-none" dirty="0"/>
            </a:br>
            <a:r>
              <a:rPr lang="x-none" b="1" dirty="0">
                <a:solidFill>
                  <a:srgbClr val="0070C0"/>
                </a:solidFill>
                <a:latin typeface="Microsoft YaHei" pitchFamily="34" charset="-122"/>
                <a:ea typeface="Microsoft YaHei" pitchFamily="34" charset="-122"/>
              </a:rPr>
              <a:t>TRANSPORTE TURÍSTICO </a:t>
            </a:r>
            <a:endParaRPr lang="es-EC" b="1" dirty="0">
              <a:solidFill>
                <a:srgbClr val="0070C0"/>
              </a:solidFill>
              <a:latin typeface="Microsoft YaHei" pitchFamily="34" charset="-122"/>
              <a:ea typeface="Microsoft YaHei" pitchFamily="34" charset="-122"/>
            </a:endParaRPr>
          </a:p>
        </p:txBody>
      </p:sp>
      <p:pic>
        <p:nvPicPr>
          <p:cNvPr id="6" name="5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600" y="228600"/>
            <a:ext cx="8458200" cy="3594324"/>
          </a:xfrm>
          <a:noFill/>
        </p:spPr>
      </p:pic>
      <p:sp>
        <p:nvSpPr>
          <p:cNvPr id="9" name="8 CuadroTexto"/>
          <p:cNvSpPr txBox="1"/>
          <p:nvPr/>
        </p:nvSpPr>
        <p:spPr>
          <a:xfrm>
            <a:off x="-4119" y="5657671"/>
            <a:ext cx="9144000" cy="1200329"/>
          </a:xfrm>
          <a:prstGeom prst="rect">
            <a:avLst/>
          </a:prstGeom>
          <a:solidFill>
            <a:srgbClr val="0070C0"/>
          </a:solidFill>
        </p:spPr>
        <p:txBody>
          <a:bodyPr wrap="square" rtlCol="0">
            <a:spAutoFit/>
          </a:bodyPr>
          <a:lstStyle/>
          <a:p>
            <a:endParaRPr lang="x-none" dirty="0"/>
          </a:p>
          <a:p>
            <a:endParaRPr lang="x-none" dirty="0"/>
          </a:p>
          <a:p>
            <a:pPr algn="ctr"/>
            <a:r>
              <a:rPr lang="x-none" smtClean="0">
                <a:solidFill>
                  <a:schemeClr val="bg1"/>
                </a:solidFill>
              </a:rPr>
              <a:t>PRESENTACIÓN 20</a:t>
            </a:r>
            <a:r>
              <a:rPr lang="es-EC" dirty="0" smtClean="0">
                <a:solidFill>
                  <a:schemeClr val="bg1"/>
                </a:solidFill>
              </a:rPr>
              <a:t>20</a:t>
            </a:r>
          </a:p>
          <a:p>
            <a:pPr algn="ctr"/>
            <a:endParaRPr lang="es-EC" dirty="0">
              <a:solidFill>
                <a:schemeClr val="bg1"/>
              </a:solidFill>
            </a:endParaRPr>
          </a:p>
        </p:txBody>
      </p:sp>
    </p:spTree>
    <p:extLst>
      <p:ext uri="{BB962C8B-B14F-4D97-AF65-F5344CB8AC3E}">
        <p14:creationId xmlns:p14="http://schemas.microsoft.com/office/powerpoint/2010/main" val="30686022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78" y="67"/>
            <a:ext cx="3352799" cy="2895533"/>
          </a:xfrm>
        </p:spPr>
      </p:pic>
      <p:sp>
        <p:nvSpPr>
          <p:cNvPr id="4" name="1 Título"/>
          <p:cNvSpPr>
            <a:spLocks noGrp="1"/>
          </p:cNvSpPr>
          <p:nvPr>
            <p:ph type="title"/>
          </p:nvPr>
        </p:nvSpPr>
        <p:spPr>
          <a:xfrm>
            <a:off x="3886200" y="685800"/>
            <a:ext cx="5105400" cy="1143000"/>
          </a:xfrm>
        </p:spPr>
        <p:txBody>
          <a:bodyPr>
            <a:normAutofit fontScale="90000"/>
          </a:bodyPr>
          <a:lstStyle/>
          <a:p>
            <a:r>
              <a:rPr lang="x-none" dirty="0">
                <a:solidFill>
                  <a:srgbClr val="0070C0"/>
                </a:solidFill>
              </a:rPr>
              <a:t>VISIÓN GLOBAL DEL TURISMO </a:t>
            </a:r>
            <a:endParaRPr lang="es-EC" dirty="0">
              <a:solidFill>
                <a:srgbClr val="0070C0"/>
              </a:solidFill>
            </a:endParaRPr>
          </a:p>
        </p:txBody>
      </p:sp>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051411"/>
            <a:ext cx="3352800" cy="2919990"/>
          </a:xfrm>
          <a:prstGeom prst="rect">
            <a:avLst/>
          </a:prstGeom>
        </p:spPr>
      </p:pic>
      <p:sp>
        <p:nvSpPr>
          <p:cNvPr id="5" name="1 Título"/>
          <p:cNvSpPr txBox="1">
            <a:spLocks/>
          </p:cNvSpPr>
          <p:nvPr/>
        </p:nvSpPr>
        <p:spPr>
          <a:xfrm>
            <a:off x="0" y="6172200"/>
            <a:ext cx="9144000" cy="608620"/>
          </a:xfrm>
          <a:prstGeom prst="rect">
            <a:avLst/>
          </a:prstGeom>
          <a:solidFill>
            <a:srgbClr val="FFD937"/>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C" sz="2800" dirty="0"/>
          </a:p>
        </p:txBody>
      </p:sp>
      <p:sp>
        <p:nvSpPr>
          <p:cNvPr id="9" name="8 CuadroTexto"/>
          <p:cNvSpPr txBox="1"/>
          <p:nvPr/>
        </p:nvSpPr>
        <p:spPr>
          <a:xfrm>
            <a:off x="3352800" y="2001083"/>
            <a:ext cx="5791200" cy="3970318"/>
          </a:xfrm>
          <a:prstGeom prst="rect">
            <a:avLst/>
          </a:prstGeom>
          <a:solidFill>
            <a:srgbClr val="0070C0"/>
          </a:solidFill>
        </p:spPr>
        <p:txBody>
          <a:bodyPr wrap="square" rtlCol="0">
            <a:spAutoFit/>
          </a:bodyPr>
          <a:lstStyle/>
          <a:p>
            <a:pPr algn="just"/>
            <a:endParaRPr lang="x-none" dirty="0">
              <a:solidFill>
                <a:schemeClr val="bg1"/>
              </a:solidFill>
            </a:endParaRPr>
          </a:p>
          <a:p>
            <a:pPr algn="just"/>
            <a:endParaRPr lang="es-EC" dirty="0">
              <a:solidFill>
                <a:schemeClr val="bg1"/>
              </a:solidFill>
            </a:endParaRPr>
          </a:p>
          <a:p>
            <a:pPr algn="just"/>
            <a:r>
              <a:rPr lang="es-EC" dirty="0">
                <a:solidFill>
                  <a:schemeClr val="bg1"/>
                </a:solidFill>
              </a:rPr>
              <a:t>Según la Organización Mundial de Turismo, como principal organismo internacional en el ámbito turístico, aboga por un turismo que contribuya al crecimiento económico, a un desarrollo incluyente y a la sostenibilidad ambiental. </a:t>
            </a:r>
          </a:p>
          <a:p>
            <a:pPr algn="just"/>
            <a:endParaRPr lang="x-none" dirty="0">
              <a:solidFill>
                <a:schemeClr val="bg1"/>
              </a:solidFill>
            </a:endParaRPr>
          </a:p>
          <a:p>
            <a:pPr algn="just"/>
            <a:endParaRPr lang="es-EC" dirty="0">
              <a:solidFill>
                <a:schemeClr val="bg1"/>
              </a:solidFill>
            </a:endParaRPr>
          </a:p>
          <a:p>
            <a:pPr algn="just"/>
            <a:r>
              <a:rPr lang="es-EC" dirty="0">
                <a:solidFill>
                  <a:schemeClr val="bg1"/>
                </a:solidFill>
              </a:rPr>
              <a:t>Recalcando que el Turismo ha experimentado un continuo crecimiento y una profunda diversificación, incluyendo la competencia entre los destinos. De esta manera, se convierte en uno de los sectores económicos que crecen con mayor rapidez en el mundo.</a:t>
            </a:r>
          </a:p>
          <a:p>
            <a:pPr algn="just"/>
            <a:endParaRPr lang="es-EC" dirty="0"/>
          </a:p>
        </p:txBody>
      </p:sp>
    </p:spTree>
    <p:extLst>
      <p:ext uri="{BB962C8B-B14F-4D97-AF65-F5344CB8AC3E}">
        <p14:creationId xmlns:p14="http://schemas.microsoft.com/office/powerpoint/2010/main" val="352507371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dirty="0">
                <a:solidFill>
                  <a:srgbClr val="0070C0"/>
                </a:solidFill>
              </a:rPr>
              <a:t>TRANSPORTE TURÍSTICO </a:t>
            </a:r>
            <a:endParaRPr lang="es-EC" dirty="0">
              <a:solidFill>
                <a:srgbClr val="0070C0"/>
              </a:solidFill>
            </a:endParaRPr>
          </a:p>
        </p:txBody>
      </p:sp>
      <p:pic>
        <p:nvPicPr>
          <p:cNvPr id="4" name="3 Marcador de contenido"/>
          <p:cNvPicPr>
            <a:picLocks noGrp="1" noChangeAspect="1"/>
          </p:cNvPicPr>
          <p:nvPr>
            <p:ph idx="1"/>
          </p:nvPr>
        </p:nvPicPr>
        <p:blipFill rotWithShape="1">
          <a:blip r:embed="rId2">
            <a:extLst>
              <a:ext uri="{28A0092B-C50C-407E-A947-70E740481C1C}">
                <a14:useLocalDpi xmlns:a14="http://schemas.microsoft.com/office/drawing/2010/main" val="0"/>
              </a:ext>
            </a:extLst>
          </a:blip>
          <a:srcRect t="-977" r="18490" b="1"/>
          <a:stretch/>
        </p:blipFill>
        <p:spPr>
          <a:xfrm>
            <a:off x="0" y="1600200"/>
            <a:ext cx="4305675" cy="4190999"/>
          </a:xfrm>
        </p:spPr>
      </p:pic>
      <p:sp>
        <p:nvSpPr>
          <p:cNvPr id="5" name="4 CuadroTexto"/>
          <p:cNvSpPr txBox="1"/>
          <p:nvPr/>
        </p:nvSpPr>
        <p:spPr>
          <a:xfrm>
            <a:off x="4267200" y="1398687"/>
            <a:ext cx="4876800" cy="5078313"/>
          </a:xfrm>
          <a:prstGeom prst="rect">
            <a:avLst/>
          </a:prstGeom>
          <a:solidFill>
            <a:srgbClr val="0070C0"/>
          </a:solidFill>
        </p:spPr>
        <p:txBody>
          <a:bodyPr wrap="square" rtlCol="0">
            <a:spAutoFit/>
          </a:bodyPr>
          <a:lstStyle/>
          <a:p>
            <a:pPr algn="just"/>
            <a:r>
              <a:rPr lang="es-EC" dirty="0">
                <a:solidFill>
                  <a:schemeClr val="bg1"/>
                </a:solidFill>
                <a:latin typeface="Calibri" pitchFamily="34" charset="0"/>
                <a:cs typeface="Calibri" pitchFamily="34" charset="0"/>
              </a:rPr>
              <a:t>El turismo en Ecuador representa una de las principales fuentes de ingresos del país. El transporte es un factor determinante del producto turístico "representa el medio de llegar al destino, es un medio necesario para los desplazamientos dentro del destino visitado y en un número reducido de casos, la propia atracción o actividad turística" (Cooper, </a:t>
            </a:r>
            <a:r>
              <a:rPr lang="es-EC" dirty="0" err="1">
                <a:solidFill>
                  <a:schemeClr val="bg1"/>
                </a:solidFill>
                <a:latin typeface="Calibri" pitchFamily="34" charset="0"/>
                <a:cs typeface="Calibri" pitchFamily="34" charset="0"/>
              </a:rPr>
              <a:t>Fletches</a:t>
            </a:r>
            <a:r>
              <a:rPr lang="es-EC" dirty="0">
                <a:solidFill>
                  <a:schemeClr val="bg1"/>
                </a:solidFill>
                <a:latin typeface="Calibri" pitchFamily="34" charset="0"/>
                <a:cs typeface="Calibri" pitchFamily="34" charset="0"/>
              </a:rPr>
              <a:t>, </a:t>
            </a:r>
            <a:r>
              <a:rPr lang="es-EC" dirty="0" err="1">
                <a:solidFill>
                  <a:schemeClr val="bg1"/>
                </a:solidFill>
                <a:latin typeface="Calibri" pitchFamily="34" charset="0"/>
                <a:cs typeface="Calibri" pitchFamily="34" charset="0"/>
              </a:rPr>
              <a:t>et.al</a:t>
            </a:r>
            <a:r>
              <a:rPr lang="es-EC" dirty="0">
                <a:solidFill>
                  <a:schemeClr val="bg1"/>
                </a:solidFill>
                <a:latin typeface="Calibri" pitchFamily="34" charset="0"/>
                <a:cs typeface="Calibri" pitchFamily="34" charset="0"/>
              </a:rPr>
              <a:t>, 2007).</a:t>
            </a:r>
          </a:p>
          <a:p>
            <a:pPr algn="just"/>
            <a:endParaRPr lang="es-EC" dirty="0">
              <a:solidFill>
                <a:schemeClr val="bg1"/>
              </a:solidFill>
              <a:latin typeface="Calibri" pitchFamily="34" charset="0"/>
              <a:cs typeface="Calibri" pitchFamily="34" charset="0"/>
            </a:endParaRPr>
          </a:p>
          <a:p>
            <a:pPr algn="just"/>
            <a:r>
              <a:rPr lang="es-EC" dirty="0">
                <a:solidFill>
                  <a:schemeClr val="bg1"/>
                </a:solidFill>
                <a:latin typeface="Calibri" pitchFamily="34" charset="0"/>
                <a:cs typeface="Calibri" pitchFamily="34" charset="0"/>
              </a:rPr>
              <a:t>El transporte contribuye al gran desarrollo de esta industria, que ha permitido mejorar la calidad de vida de los lugares donde se realiza esta actividad, además de incrementar la satisfacción de la experiencia de los turistas extranjeros y nacionales debido a la calidad y servicio que las unidades de transporte turístico puede ofrecer.</a:t>
            </a:r>
          </a:p>
          <a:p>
            <a:pPr algn="just"/>
            <a:endParaRPr lang="es-EC" dirty="0">
              <a:solidFill>
                <a:schemeClr val="bg1"/>
              </a:solidFill>
              <a:latin typeface="Calibri" pitchFamily="34" charset="0"/>
              <a:cs typeface="Calibri" pitchFamily="34" charset="0"/>
            </a:endParaRPr>
          </a:p>
        </p:txBody>
      </p:sp>
      <p:sp>
        <p:nvSpPr>
          <p:cNvPr id="6" name="1 Título"/>
          <p:cNvSpPr txBox="1">
            <a:spLocks/>
          </p:cNvSpPr>
          <p:nvPr/>
        </p:nvSpPr>
        <p:spPr>
          <a:xfrm>
            <a:off x="0" y="6248400"/>
            <a:ext cx="9144000" cy="608620"/>
          </a:xfrm>
          <a:prstGeom prst="rect">
            <a:avLst/>
          </a:prstGeom>
          <a:solidFill>
            <a:srgbClr val="FFD937"/>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C" sz="2800" dirty="0"/>
          </a:p>
        </p:txBody>
      </p:sp>
    </p:spTree>
    <p:extLst>
      <p:ext uri="{BB962C8B-B14F-4D97-AF65-F5344CB8AC3E}">
        <p14:creationId xmlns:p14="http://schemas.microsoft.com/office/powerpoint/2010/main" val="349204571"/>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Resultado de imagen para ICONO DOCUMENTOS"/>
          <p:cNvSpPr>
            <a:spLocks noChangeAspect="1" noChangeArrowheads="1"/>
          </p:cNvSpPr>
          <p:nvPr/>
        </p:nvSpPr>
        <p:spPr bwMode="auto">
          <a:xfrm>
            <a:off x="155558" y="-353450"/>
            <a:ext cx="4800466" cy="3520386"/>
          </a:xfrm>
          <a:prstGeom prst="rect">
            <a:avLst/>
          </a:prstGeom>
          <a:noFill/>
        </p:spPr>
        <p:txBody>
          <a:bodyPr lIns="82060" tIns="41030" rIns="82060" bIns="41030"/>
          <a:lstStyle/>
          <a:p>
            <a:pPr defTabSz="639946">
              <a:defRPr/>
            </a:pPr>
            <a:endParaRPr lang="es-EC" sz="1270"/>
          </a:p>
        </p:txBody>
      </p:sp>
      <p:cxnSp>
        <p:nvCxnSpPr>
          <p:cNvPr id="12" name="Conector recto 58"/>
          <p:cNvCxnSpPr/>
          <p:nvPr/>
        </p:nvCxnSpPr>
        <p:spPr>
          <a:xfrm>
            <a:off x="1219200" y="2438400"/>
            <a:ext cx="0" cy="3049680"/>
          </a:xfrm>
          <a:prstGeom prst="line">
            <a:avLst/>
          </a:prstGeom>
          <a:ln w="12700">
            <a:solidFill>
              <a:srgbClr val="175594"/>
            </a:solidFill>
          </a:ln>
        </p:spPr>
        <p:style>
          <a:lnRef idx="1">
            <a:schemeClr val="accent1"/>
          </a:lnRef>
          <a:fillRef idx="0">
            <a:schemeClr val="accent1"/>
          </a:fillRef>
          <a:effectRef idx="0">
            <a:schemeClr val="accent1"/>
          </a:effectRef>
          <a:fontRef idx="minor">
            <a:schemeClr val="tx1"/>
          </a:fontRef>
        </p:style>
      </p:cxnSp>
      <p:sp>
        <p:nvSpPr>
          <p:cNvPr id="4101" name="CuadroTexto 16"/>
          <p:cNvSpPr txBox="1">
            <a:spLocks noChangeArrowheads="1"/>
          </p:cNvSpPr>
          <p:nvPr/>
        </p:nvSpPr>
        <p:spPr bwMode="auto">
          <a:xfrm>
            <a:off x="1987583" y="1912620"/>
            <a:ext cx="6100368" cy="4053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60" tIns="41030" rIns="82060" bIns="4103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endParaRPr lang="es-EC" sz="1800" b="1" dirty="0"/>
          </a:p>
          <a:p>
            <a:pPr algn="just">
              <a:spcBef>
                <a:spcPct val="0"/>
              </a:spcBef>
              <a:buFontTx/>
              <a:buNone/>
            </a:pPr>
            <a:r>
              <a:rPr lang="es-EC" sz="1600" dirty="0"/>
              <a:t>FENATTURE, </a:t>
            </a:r>
            <a:r>
              <a:rPr lang="es-EC" sz="1600" dirty="0" smtClean="0"/>
              <a:t>es </a:t>
            </a:r>
            <a:r>
              <a:rPr lang="es-EC" sz="1600" dirty="0"/>
              <a:t>una </a:t>
            </a:r>
            <a:r>
              <a:rPr lang="es-EC" sz="1600" dirty="0" smtClean="0"/>
              <a:t>organización gremial que </a:t>
            </a:r>
            <a:r>
              <a:rPr lang="x-none" sz="1600" smtClean="0"/>
              <a:t>representa </a:t>
            </a:r>
            <a:r>
              <a:rPr lang="x-none" sz="1600"/>
              <a:t>a </a:t>
            </a:r>
            <a:r>
              <a:rPr lang="es-EC" sz="1600" dirty="0" smtClean="0"/>
              <a:t>e</a:t>
            </a:r>
            <a:r>
              <a:rPr lang="x-none" sz="1600" smtClean="0"/>
              <a:t>mpresas </a:t>
            </a:r>
            <a:r>
              <a:rPr lang="x-none" sz="1600" dirty="0"/>
              <a:t>de Transporte </a:t>
            </a:r>
            <a:r>
              <a:rPr lang="x-none" sz="1600"/>
              <a:t>Turístico </a:t>
            </a:r>
            <a:r>
              <a:rPr lang="es-EC" sz="1600" dirty="0" smtClean="0"/>
              <a:t>en todo el P</a:t>
            </a:r>
            <a:r>
              <a:rPr lang="x-none" sz="1600" dirty="0"/>
              <a:t>aís</a:t>
            </a:r>
            <a:r>
              <a:rPr lang="es-EC" sz="1600" dirty="0"/>
              <a:t>, contribuyendo al crecimiento económico del Ecuador, generando casi 5.000 empleos </a:t>
            </a:r>
            <a:r>
              <a:rPr lang="x-none" sz="1600" dirty="0"/>
              <a:t>directos y </a:t>
            </a:r>
            <a:r>
              <a:rPr lang="es-EC" sz="1600" dirty="0"/>
              <a:t>un aproximado de</a:t>
            </a:r>
            <a:r>
              <a:rPr lang="x-none" sz="1600" dirty="0"/>
              <a:t> 4</a:t>
            </a:r>
            <a:r>
              <a:rPr lang="es-EC" sz="1600" dirty="0"/>
              <a:t>.</a:t>
            </a:r>
            <a:r>
              <a:rPr lang="x-none" sz="1600" dirty="0"/>
              <a:t>500 empleos indirectos.</a:t>
            </a:r>
            <a:endParaRPr lang="es-EC" sz="1600" dirty="0"/>
          </a:p>
          <a:p>
            <a:pPr algn="just">
              <a:spcBef>
                <a:spcPct val="0"/>
              </a:spcBef>
              <a:buFontTx/>
              <a:buNone/>
            </a:pPr>
            <a:endParaRPr lang="es-EC" sz="1600" dirty="0"/>
          </a:p>
          <a:p>
            <a:pPr algn="just">
              <a:spcBef>
                <a:spcPct val="0"/>
              </a:spcBef>
              <a:buFontTx/>
              <a:buNone/>
            </a:pPr>
            <a:r>
              <a:rPr lang="es-EC" sz="1600" dirty="0"/>
              <a:t>Sin duda alguna el Turismo es uno de los sectores productivos que están más afectados a nivel mundial, por lo que se requerirá de una mayor protección, cuidado y proyección, para iniciar la recuperación en un futuro cercano y así mitigar los efectos directos de la emergencia por esta pandemia.</a:t>
            </a:r>
          </a:p>
          <a:p>
            <a:pPr algn="just">
              <a:spcBef>
                <a:spcPct val="0"/>
              </a:spcBef>
              <a:buFontTx/>
              <a:buNone/>
            </a:pPr>
            <a:endParaRPr lang="es-EC" sz="1600" dirty="0"/>
          </a:p>
          <a:p>
            <a:pPr algn="just">
              <a:spcBef>
                <a:spcPct val="0"/>
              </a:spcBef>
              <a:buFontTx/>
              <a:buNone/>
            </a:pPr>
            <a:r>
              <a:rPr lang="es-EC" sz="1600" dirty="0"/>
              <a:t>Es necesario impulsar este proceso, por lo que </a:t>
            </a:r>
            <a:r>
              <a:rPr lang="x-none" sz="1600" dirty="0"/>
              <a:t>hemos desarrollado </a:t>
            </a:r>
            <a:r>
              <a:rPr lang="es-EC" sz="1600" dirty="0"/>
              <a:t>una serie de </a:t>
            </a:r>
            <a:r>
              <a:rPr lang="x-none" sz="1600" dirty="0"/>
              <a:t>planteamientos</a:t>
            </a:r>
            <a:r>
              <a:rPr lang="es-EC" sz="1600" dirty="0"/>
              <a:t> con el objeto  de </a:t>
            </a:r>
            <a:r>
              <a:rPr lang="x-none" sz="1600" dirty="0"/>
              <a:t>reforzar </a:t>
            </a:r>
            <a:r>
              <a:rPr lang="es-EC" sz="1600" dirty="0"/>
              <a:t>a nuestras Compañías con nuevas perspectivas en contrarrestar los efectos negativos y reactivando uno de los sectores importantes a nivel global.</a:t>
            </a:r>
          </a:p>
        </p:txBody>
      </p:sp>
      <p:sp>
        <p:nvSpPr>
          <p:cNvPr id="2" name="Rectángulo 1"/>
          <p:cNvSpPr/>
          <p:nvPr/>
        </p:nvSpPr>
        <p:spPr>
          <a:xfrm>
            <a:off x="2139983" y="1484064"/>
            <a:ext cx="5791200" cy="584775"/>
          </a:xfrm>
          <a:prstGeom prst="rect">
            <a:avLst/>
          </a:prstGeom>
          <a:solidFill>
            <a:schemeClr val="accent3">
              <a:lumMod val="20000"/>
              <a:lumOff val="80000"/>
            </a:schemeClr>
          </a:solidFill>
          <a:ln>
            <a:solidFill>
              <a:schemeClr val="tx1"/>
            </a:solidFill>
          </a:ln>
        </p:spPr>
        <p:txBody>
          <a:bodyPr wrap="square">
            <a:spAutoFit/>
          </a:bodyPr>
          <a:lstStyle/>
          <a:p>
            <a:pPr algn="ctr">
              <a:defRPr/>
            </a:pPr>
            <a:r>
              <a:rPr lang="x-none" sz="1600" b="1" smtClean="0"/>
              <a:t>FEDERACIÓN </a:t>
            </a:r>
            <a:r>
              <a:rPr lang="es-EC" sz="1600" b="1" dirty="0" smtClean="0"/>
              <a:t>NACIONAL </a:t>
            </a:r>
            <a:r>
              <a:rPr lang="x-none" sz="1600" b="1" smtClean="0"/>
              <a:t>DE TRANSPORTE</a:t>
            </a:r>
            <a:r>
              <a:rPr lang="es-EC" sz="1600" b="1" dirty="0" smtClean="0"/>
              <a:t> TERRESTRE</a:t>
            </a:r>
            <a:r>
              <a:rPr lang="x-none" sz="1600" b="1" smtClean="0"/>
              <a:t> TURÍSTICO </a:t>
            </a:r>
            <a:r>
              <a:rPr lang="x-none" sz="1600" b="1"/>
              <a:t>DEL </a:t>
            </a:r>
            <a:r>
              <a:rPr lang="x-none" sz="1600" b="1" smtClean="0"/>
              <a:t>ECUADOR</a:t>
            </a:r>
            <a:r>
              <a:rPr lang="es-EC" sz="1600" b="1" dirty="0" smtClean="0"/>
              <a:t> - FENATTURE</a:t>
            </a:r>
            <a:endParaRPr lang="es-EC" sz="1600" b="1" dirty="0"/>
          </a:p>
        </p:txBody>
      </p:sp>
      <p:cxnSp>
        <p:nvCxnSpPr>
          <p:cNvPr id="13" name="Conector recto 58"/>
          <p:cNvCxnSpPr/>
          <p:nvPr/>
        </p:nvCxnSpPr>
        <p:spPr>
          <a:xfrm>
            <a:off x="8839200" y="2217420"/>
            <a:ext cx="0" cy="3049680"/>
          </a:xfrm>
          <a:prstGeom prst="line">
            <a:avLst/>
          </a:prstGeom>
          <a:ln w="12700">
            <a:solidFill>
              <a:srgbClr val="175594"/>
            </a:solidFill>
          </a:ln>
        </p:spPr>
        <p:style>
          <a:lnRef idx="1">
            <a:schemeClr val="accent1"/>
          </a:lnRef>
          <a:fillRef idx="0">
            <a:schemeClr val="accent1"/>
          </a:fillRef>
          <a:effectRef idx="0">
            <a:schemeClr val="accent1"/>
          </a:effectRef>
          <a:fontRef idx="minor">
            <a:schemeClr val="tx1"/>
          </a:fontRef>
        </p:style>
      </p:cxnSp>
      <p:pic>
        <p:nvPicPr>
          <p:cNvPr id="14" name="5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18488" y="152400"/>
            <a:ext cx="2796458" cy="1066800"/>
          </a:xfrm>
        </p:spPr>
      </p:pic>
      <p:sp>
        <p:nvSpPr>
          <p:cNvPr id="16" name="Rectángulo redondeado 4"/>
          <p:cNvSpPr/>
          <p:nvPr/>
        </p:nvSpPr>
        <p:spPr bwMode="auto">
          <a:xfrm>
            <a:off x="1530383" y="1219200"/>
            <a:ext cx="7080217" cy="5105400"/>
          </a:xfrm>
          <a:prstGeom prst="roundRect">
            <a:avLst>
              <a:gd name="adj" fmla="val 19796"/>
            </a:avLst>
          </a:prstGeom>
          <a:no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_tradnl" sz="381"/>
          </a:p>
        </p:txBody>
      </p:sp>
    </p:spTree>
    <p:extLst>
      <p:ext uri="{BB962C8B-B14F-4D97-AF65-F5344CB8AC3E}">
        <p14:creationId xmlns:p14="http://schemas.microsoft.com/office/powerpoint/2010/main" val="153875460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Imagen 3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2270" y="2322286"/>
            <a:ext cx="371257" cy="432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Imagen 35">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56617" y="5092095"/>
            <a:ext cx="244928" cy="24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6" name="Agrupar 6"/>
          <p:cNvGrpSpPr>
            <a:grpSpLocks/>
          </p:cNvGrpSpPr>
          <p:nvPr/>
        </p:nvGrpSpPr>
        <p:grpSpPr bwMode="auto">
          <a:xfrm>
            <a:off x="1796943" y="1447800"/>
            <a:ext cx="6959674" cy="4742021"/>
            <a:chOff x="534931" y="10577766"/>
            <a:chExt cx="28249494" cy="11962054"/>
          </a:xfrm>
        </p:grpSpPr>
        <p:sp>
          <p:nvSpPr>
            <p:cNvPr id="5" name="Rectángulo redondeado 4"/>
            <p:cNvSpPr/>
            <p:nvPr/>
          </p:nvSpPr>
          <p:spPr>
            <a:xfrm>
              <a:off x="534931" y="10577766"/>
              <a:ext cx="28249494" cy="11647064"/>
            </a:xfrm>
            <a:prstGeom prst="roundRect">
              <a:avLst>
                <a:gd name="adj" fmla="val 19796"/>
              </a:avLst>
            </a:prstGeom>
            <a:no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_tradnl" sz="381"/>
            </a:p>
          </p:txBody>
        </p:sp>
        <p:sp>
          <p:nvSpPr>
            <p:cNvPr id="5133" name="CuadroTexto 47"/>
            <p:cNvSpPr txBox="1">
              <a:spLocks noChangeArrowheads="1"/>
            </p:cNvSpPr>
            <p:nvPr/>
          </p:nvSpPr>
          <p:spPr bwMode="auto">
            <a:xfrm>
              <a:off x="664239" y="11282220"/>
              <a:ext cx="25617033" cy="112576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685800" indent="-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715963" indent="-173038" algn="just">
                <a:spcBef>
                  <a:spcPct val="0"/>
                </a:spcBef>
                <a:buClr>
                  <a:srgbClr val="3DBCD4"/>
                </a:buClr>
                <a:buNone/>
              </a:pPr>
              <a:r>
                <a:rPr lang="es-EC" altLang="es-EC" sz="2400" b="1" dirty="0"/>
                <a:t> </a:t>
              </a:r>
              <a:r>
                <a:rPr lang="es-EC" altLang="es-EC" sz="2400" b="1" dirty="0" smtClean="0"/>
                <a:t> PETICIONES.-</a:t>
              </a:r>
              <a:endParaRPr lang="es-EC" altLang="es-EC" sz="2400" b="1" dirty="0"/>
            </a:p>
            <a:p>
              <a:pPr algn="just" eaLnBrk="1" hangingPunct="1">
                <a:spcBef>
                  <a:spcPct val="0"/>
                </a:spcBef>
                <a:buClr>
                  <a:srgbClr val="3DBCD4"/>
                </a:buClr>
              </a:pPr>
              <a:endParaRPr lang="es-EC" altLang="es-EC" sz="1800" b="1" dirty="0"/>
            </a:p>
            <a:p>
              <a:pPr algn="just">
                <a:spcBef>
                  <a:spcPct val="0"/>
                </a:spcBef>
                <a:buFontTx/>
                <a:buNone/>
              </a:pPr>
              <a:r>
                <a:rPr lang="es-EC" sz="1800" dirty="0"/>
                <a:t>     </a:t>
              </a:r>
              <a:r>
                <a:rPr lang="es-EC" sz="1800" dirty="0" smtClean="0"/>
                <a:t>1. 	</a:t>
              </a:r>
              <a:r>
                <a:rPr lang="es-EC" sz="1600" dirty="0" smtClean="0"/>
                <a:t>El </a:t>
              </a:r>
              <a:r>
                <a:rPr lang="es-EC" sz="1600" dirty="0"/>
                <a:t>Turismo no esta perdido se debe considerar y </a:t>
              </a:r>
              <a:r>
                <a:rPr lang="es-EC" sz="1600" dirty="0" smtClean="0"/>
                <a:t>concientizar, </a:t>
              </a:r>
              <a:r>
                <a:rPr lang="es-EC" sz="1600" dirty="0"/>
                <a:t>es en esta situación en la que los Gobiernos </a:t>
              </a:r>
              <a:r>
                <a:rPr lang="es-EC" sz="1600" dirty="0" smtClean="0"/>
                <a:t>Autónomos </a:t>
              </a:r>
              <a:r>
                <a:rPr lang="es-EC" sz="1600" dirty="0"/>
                <a:t>Descentralizados como el Municipio de Quito, debe velar por los distintos sectores estratégicos, para que exista una coyuntura económica y así poder enfrentar estos momentos </a:t>
              </a:r>
              <a:r>
                <a:rPr lang="es-EC" sz="1600" dirty="0" smtClean="0"/>
                <a:t>críticos para trabajar </a:t>
              </a:r>
              <a:r>
                <a:rPr lang="es-EC" sz="1600" dirty="0"/>
                <a:t>en </a:t>
              </a:r>
              <a:r>
                <a:rPr lang="es-EC" sz="1600" dirty="0" smtClean="0"/>
                <a:t>una reactivación turística que traerá beneficio a la ciudad de Quito.</a:t>
              </a:r>
              <a:endParaRPr lang="es-EC" sz="1600" dirty="0"/>
            </a:p>
            <a:p>
              <a:pPr algn="just">
                <a:spcBef>
                  <a:spcPct val="0"/>
                </a:spcBef>
                <a:buFontTx/>
                <a:buNone/>
              </a:pPr>
              <a:r>
                <a:rPr lang="es-EC" sz="1600" dirty="0"/>
                <a:t>	</a:t>
              </a:r>
              <a:endParaRPr lang="es-EC" sz="1600" dirty="0" smtClean="0"/>
            </a:p>
            <a:p>
              <a:pPr algn="just">
                <a:spcBef>
                  <a:spcPct val="0"/>
                </a:spcBef>
                <a:buFontTx/>
                <a:buNone/>
              </a:pPr>
              <a:r>
                <a:rPr lang="es-EC" sz="1600" dirty="0"/>
                <a:t>	</a:t>
              </a:r>
              <a:r>
                <a:rPr lang="es-EC" sz="1600" dirty="0" smtClean="0"/>
                <a:t>Pedimos </a:t>
              </a:r>
              <a:r>
                <a:rPr lang="es-EC" sz="1600" dirty="0"/>
                <a:t>se </a:t>
              </a:r>
              <a:r>
                <a:rPr lang="es-EC" sz="1600" b="1" i="1" dirty="0"/>
                <a:t>REVISEN </a:t>
              </a:r>
              <a:r>
                <a:rPr lang="es-EC" sz="1600" b="1" i="1" dirty="0" smtClean="0"/>
                <a:t>LOS </a:t>
              </a:r>
              <a:r>
                <a:rPr lang="es-EC" sz="1600" b="1" i="1" dirty="0"/>
                <a:t>VALORES A CANCELAR POR PATENTES Y LICENCIAS DE FUNCIONAMIENTO </a:t>
              </a:r>
              <a:r>
                <a:rPr lang="es-EC" sz="1600" b="1" i="1" dirty="0" smtClean="0"/>
                <a:t>DE LOS AÑOS 2020 </a:t>
              </a:r>
              <a:r>
                <a:rPr lang="es-EC" sz="1600" b="1" i="1" dirty="0"/>
                <a:t>Y 2021</a:t>
              </a:r>
              <a:r>
                <a:rPr lang="es-EC" sz="1600" dirty="0"/>
                <a:t>,  ya que no contamos con </a:t>
              </a:r>
              <a:r>
                <a:rPr lang="es-EC" sz="1600" dirty="0" smtClean="0"/>
                <a:t>recursos económicos, toda la actividad turística es el </a:t>
              </a:r>
              <a:r>
                <a:rPr lang="es-EC" sz="1600" dirty="0"/>
                <a:t>sector </a:t>
              </a:r>
              <a:r>
                <a:rPr lang="es-EC" sz="1600" dirty="0" smtClean="0"/>
                <a:t>productivo que más tiempo le tomará reactivarse viéndose afectando las inversiones y la continuidad de empleos por lo que acudimos a la sensibilidad y el </a:t>
              </a:r>
              <a:r>
                <a:rPr lang="es-EC" sz="1600" dirty="0"/>
                <a:t>apoyo del GAD</a:t>
              </a:r>
              <a:r>
                <a:rPr lang="es-EC" sz="1600" dirty="0" smtClean="0"/>
                <a:t>.</a:t>
              </a:r>
            </a:p>
            <a:p>
              <a:pPr algn="just">
                <a:spcBef>
                  <a:spcPct val="0"/>
                </a:spcBef>
                <a:buFontTx/>
                <a:buNone/>
              </a:pPr>
              <a:endParaRPr lang="es-EC" sz="1600" dirty="0"/>
            </a:p>
          </p:txBody>
        </p:sp>
      </p:grpSp>
      <p:pic>
        <p:nvPicPr>
          <p:cNvPr id="5127" name="5 Marcador de contenido"/>
          <p:cNvPicPr>
            <a:picLocks noGrp="1" noChangeAspect="1"/>
          </p:cNvPicPr>
          <p:nvPr>
            <p:ph idx="1"/>
          </p:nvPr>
        </p:nvPicPr>
        <p:blipFill>
          <a:blip r:embed="rId6" cstate="print">
            <a:extLst>
              <a:ext uri="{28A0092B-C50C-407E-A947-70E740481C1C}">
                <a14:useLocalDpi xmlns:a14="http://schemas.microsoft.com/office/drawing/2010/main" val="0"/>
              </a:ext>
            </a:extLst>
          </a:blip>
          <a:srcRect/>
          <a:stretch>
            <a:fillRect/>
          </a:stretch>
        </p:blipFill>
        <p:spPr>
          <a:xfrm>
            <a:off x="152400" y="76199"/>
            <a:ext cx="2895600" cy="1143239"/>
          </a:xfrm>
        </p:spPr>
      </p:pic>
    </p:spTree>
    <p:extLst>
      <p:ext uri="{BB962C8B-B14F-4D97-AF65-F5344CB8AC3E}">
        <p14:creationId xmlns:p14="http://schemas.microsoft.com/office/powerpoint/2010/main" val="359986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Imagen 35">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56617" y="5092095"/>
            <a:ext cx="244928" cy="24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6" name="Agrupar 6"/>
          <p:cNvGrpSpPr>
            <a:grpSpLocks/>
          </p:cNvGrpSpPr>
          <p:nvPr/>
        </p:nvGrpSpPr>
        <p:grpSpPr bwMode="auto">
          <a:xfrm>
            <a:off x="1992019" y="1090995"/>
            <a:ext cx="6764598" cy="5266448"/>
            <a:chOff x="534931" y="10577766"/>
            <a:chExt cx="28249494" cy="11647064"/>
          </a:xfrm>
        </p:grpSpPr>
        <p:sp>
          <p:nvSpPr>
            <p:cNvPr id="5" name="Rectángulo redondeado 4"/>
            <p:cNvSpPr/>
            <p:nvPr/>
          </p:nvSpPr>
          <p:spPr>
            <a:xfrm>
              <a:off x="534931" y="10577766"/>
              <a:ext cx="28249494" cy="11647064"/>
            </a:xfrm>
            <a:prstGeom prst="roundRect">
              <a:avLst>
                <a:gd name="adj" fmla="val 19796"/>
              </a:avLst>
            </a:prstGeom>
            <a:no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_tradnl" sz="381"/>
            </a:p>
          </p:txBody>
        </p:sp>
        <p:sp>
          <p:nvSpPr>
            <p:cNvPr id="5133" name="CuadroTexto 47"/>
            <p:cNvSpPr txBox="1">
              <a:spLocks noChangeArrowheads="1"/>
            </p:cNvSpPr>
            <p:nvPr/>
          </p:nvSpPr>
          <p:spPr bwMode="auto">
            <a:xfrm>
              <a:off x="534935" y="11447106"/>
              <a:ext cx="26366851" cy="878059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685800" indent="-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85738" indent="-100013" algn="just" eaLnBrk="1" hangingPunct="1">
                <a:spcBef>
                  <a:spcPct val="0"/>
                </a:spcBef>
                <a:buClr>
                  <a:srgbClr val="3DBCD4"/>
                </a:buClr>
                <a:buNone/>
              </a:pPr>
              <a:r>
                <a:rPr lang="es-EC" sz="1800" dirty="0"/>
                <a:t>	</a:t>
              </a:r>
              <a:r>
                <a:rPr lang="es-EC" sz="1800" dirty="0" smtClean="0"/>
                <a:t>2.	 Pedimos </a:t>
              </a:r>
              <a:r>
                <a:rPr lang="es-EC" sz="1800" dirty="0"/>
                <a:t>se </a:t>
              </a:r>
              <a:r>
                <a:rPr lang="es-EC" sz="1800" b="1" i="1" dirty="0"/>
                <a:t>REALICE UNA EXTENSIÓN EN PLAZOS </a:t>
              </a:r>
              <a:r>
                <a:rPr lang="es-EC" sz="1800" b="1" i="1" dirty="0" smtClean="0"/>
                <a:t>	PARA </a:t>
              </a:r>
              <a:r>
                <a:rPr lang="es-EC" sz="1800" b="1" i="1" dirty="0"/>
                <a:t>LAS REVISIONES E INSPECCIONES A </a:t>
              </a:r>
              <a:r>
                <a:rPr lang="es-EC" sz="1800" b="1" i="1" dirty="0" smtClean="0"/>
                <a:t>	ESTABLECIMIENTOS TURÍSTICOS</a:t>
              </a:r>
              <a:r>
                <a:rPr lang="es-EC" sz="1800" dirty="0" smtClean="0"/>
                <a:t>.</a:t>
              </a:r>
              <a:endParaRPr lang="es-EC" sz="1800" dirty="0"/>
            </a:p>
            <a:p>
              <a:pPr algn="just">
                <a:spcBef>
                  <a:spcPct val="0"/>
                </a:spcBef>
                <a:buFontTx/>
                <a:buNone/>
              </a:pPr>
              <a:endParaRPr lang="es-EC" sz="1800" dirty="0"/>
            </a:p>
            <a:p>
              <a:pPr marL="0" indent="0" algn="just">
                <a:spcBef>
                  <a:spcPct val="0"/>
                </a:spcBef>
                <a:buFontTx/>
                <a:buNone/>
              </a:pPr>
              <a:r>
                <a:rPr lang="es-EC" sz="1800" dirty="0" smtClean="0"/>
                <a:t>	El Transporte Turístico tiene restricciones de circulación 	ya que en el Protocolo de Bioseguridad se permite 	nuestra movilización de acuerdo al dígito de las placas, 	causando una gran afectación al normal desarrollo de </a:t>
              </a:r>
              <a:r>
                <a:rPr lang="es-EC" sz="1800" dirty="0"/>
                <a:t>	</a:t>
              </a:r>
              <a:r>
                <a:rPr lang="es-EC" sz="1800" dirty="0" smtClean="0"/>
                <a:t>nuestras 	actividades, por </a:t>
              </a:r>
              <a:r>
                <a:rPr lang="es-EC" sz="1800" dirty="0"/>
                <a:t>lo </a:t>
              </a:r>
              <a:r>
                <a:rPr lang="es-EC" sz="1800" dirty="0" smtClean="0"/>
                <a:t>que varias empresas se 	han visto  en la penosa situación de cerrar sus oficinas, 	despedir colaboradores y cuando haya la reactivación 	empezar a trabajar a pérdida no hay razón de ser por lo 	que requerimos este año no se realice inspecciones y 	revisiones  a los establecimientos.</a:t>
              </a:r>
              <a:endParaRPr lang="es-EC" sz="1800" dirty="0"/>
            </a:p>
          </p:txBody>
        </p:sp>
      </p:grpSp>
      <p:pic>
        <p:nvPicPr>
          <p:cNvPr id="5127" name="5 Marcador de contenido"/>
          <p:cNvPicPr>
            <a:picLocks noGrp="1" noChangeAspect="1"/>
          </p:cNvPicPr>
          <p:nvPr>
            <p:ph idx="1"/>
          </p:nvPr>
        </p:nvPicPr>
        <p:blipFill>
          <a:blip r:embed="rId5" cstate="print">
            <a:extLst>
              <a:ext uri="{28A0092B-C50C-407E-A947-70E740481C1C}">
                <a14:useLocalDpi xmlns:a14="http://schemas.microsoft.com/office/drawing/2010/main" val="0"/>
              </a:ext>
            </a:extLst>
          </a:blip>
          <a:srcRect/>
          <a:stretch>
            <a:fillRect/>
          </a:stretch>
        </p:blipFill>
        <p:spPr>
          <a:xfrm>
            <a:off x="81669" y="152400"/>
            <a:ext cx="2701996" cy="1066800"/>
          </a:xfrm>
        </p:spPr>
      </p:pic>
    </p:spTree>
    <p:extLst>
      <p:ext uri="{BB962C8B-B14F-4D97-AF65-F5344CB8AC3E}">
        <p14:creationId xmlns:p14="http://schemas.microsoft.com/office/powerpoint/2010/main" val="2553934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Imagen 3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2270" y="2322286"/>
            <a:ext cx="371257" cy="432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Imagen 35">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56617" y="5092095"/>
            <a:ext cx="244928" cy="24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6" name="Agrupar 6"/>
          <p:cNvGrpSpPr>
            <a:grpSpLocks/>
          </p:cNvGrpSpPr>
          <p:nvPr/>
        </p:nvGrpSpPr>
        <p:grpSpPr bwMode="auto">
          <a:xfrm>
            <a:off x="1856949" y="1168024"/>
            <a:ext cx="6764598" cy="5108731"/>
            <a:chOff x="534931" y="10577766"/>
            <a:chExt cx="28249494" cy="11647064"/>
          </a:xfrm>
        </p:grpSpPr>
        <p:sp>
          <p:nvSpPr>
            <p:cNvPr id="5" name="Rectángulo redondeado 4"/>
            <p:cNvSpPr/>
            <p:nvPr/>
          </p:nvSpPr>
          <p:spPr>
            <a:xfrm>
              <a:off x="534931" y="10577766"/>
              <a:ext cx="28249494" cy="11647064"/>
            </a:xfrm>
            <a:prstGeom prst="roundRect">
              <a:avLst>
                <a:gd name="adj" fmla="val 19796"/>
              </a:avLst>
            </a:prstGeom>
            <a:no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ES_tradnl" sz="381"/>
            </a:p>
          </p:txBody>
        </p:sp>
        <p:sp>
          <p:nvSpPr>
            <p:cNvPr id="5133" name="CuadroTexto 47"/>
            <p:cNvSpPr txBox="1">
              <a:spLocks noChangeArrowheads="1"/>
            </p:cNvSpPr>
            <p:nvPr/>
          </p:nvSpPr>
          <p:spPr bwMode="auto">
            <a:xfrm>
              <a:off x="1886556" y="11559705"/>
              <a:ext cx="25339824" cy="968318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685800" indent="-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42925" indent="-542925" algn="just">
                <a:spcBef>
                  <a:spcPct val="0"/>
                </a:spcBef>
                <a:buFontTx/>
                <a:buNone/>
              </a:pPr>
              <a:r>
                <a:rPr lang="es-EC" sz="1800" dirty="0" smtClean="0"/>
                <a:t>3. 	Pedimos </a:t>
              </a:r>
              <a:r>
                <a:rPr lang="es-EC" sz="1800" dirty="0"/>
                <a:t>el </a:t>
              </a:r>
              <a:r>
                <a:rPr lang="es-EC" sz="1800" b="1" i="1" dirty="0" smtClean="0"/>
                <a:t>NO PAGO </a:t>
              </a:r>
              <a:r>
                <a:rPr lang="es-EC" sz="1800" b="1" i="1" dirty="0"/>
                <a:t>DE PERMISOS Y LICENCIAS</a:t>
              </a:r>
              <a:r>
                <a:rPr lang="es-EC" sz="1800" dirty="0"/>
                <a:t>, </a:t>
              </a:r>
              <a:r>
                <a:rPr lang="es-EC" sz="1800" dirty="0" smtClean="0"/>
                <a:t>nuestra actividad está cero ingresos manteniendo deudas pendientes con el IESS, SRI, colaboradores, proveedores, banca privada e inclusive </a:t>
              </a:r>
              <a:r>
                <a:rPr lang="es-EC" sz="1800" dirty="0"/>
                <a:t>con las casas comerciales por la compra de vehículos para mantener una flota vehicular actualizada con tecnología de punta</a:t>
              </a:r>
              <a:r>
                <a:rPr lang="es-EC" sz="1800" dirty="0" smtClean="0"/>
                <a:t>, socios que han hipotecado sus casas y que están a punto de perderlas </a:t>
              </a:r>
              <a:r>
                <a:rPr lang="es-EC" sz="1800" dirty="0"/>
                <a:t>y al estar sin trabajar </a:t>
              </a:r>
              <a:r>
                <a:rPr lang="es-EC" sz="1800" dirty="0" smtClean="0"/>
                <a:t>y sin generar dinero nos </a:t>
              </a:r>
              <a:r>
                <a:rPr lang="es-EC" sz="1800" dirty="0"/>
                <a:t>vemos impedidos de cumplir con </a:t>
              </a:r>
              <a:r>
                <a:rPr lang="es-EC" sz="1800" dirty="0" smtClean="0"/>
                <a:t>estas obligaciones</a:t>
              </a:r>
              <a:r>
                <a:rPr lang="es-EC" sz="1800" dirty="0"/>
                <a:t>.</a:t>
              </a:r>
            </a:p>
            <a:p>
              <a:pPr algn="just">
                <a:spcBef>
                  <a:spcPct val="0"/>
                </a:spcBef>
                <a:buFontTx/>
                <a:buNone/>
              </a:pPr>
              <a:endParaRPr lang="es-EC" sz="1800" dirty="0"/>
            </a:p>
            <a:p>
              <a:pPr marL="542925" indent="-542925" algn="just">
                <a:spcBef>
                  <a:spcPct val="0"/>
                </a:spcBef>
                <a:buFontTx/>
                <a:buNone/>
                <a:tabLst>
                  <a:tab pos="542925" algn="l"/>
                </a:tabLst>
              </a:pPr>
              <a:r>
                <a:rPr lang="es-EC" sz="1800" dirty="0"/>
                <a:t>	</a:t>
              </a:r>
              <a:r>
                <a:rPr lang="es-EC" sz="1800" dirty="0" smtClean="0"/>
                <a:t>Actualmente hemos optado por el refinanciamiento de deudas con la banca privada, casas comerciales, no podemos acceder a créditos de Reactívate Ecuador, todo ha sido política del gobierno central y queremos apelar a la sensibilidad del Gobierno Descentralizado de Quito. </a:t>
              </a:r>
              <a:endParaRPr lang="es-EC" sz="1800" dirty="0"/>
            </a:p>
          </p:txBody>
        </p:sp>
      </p:grpSp>
      <p:pic>
        <p:nvPicPr>
          <p:cNvPr id="5127" name="5 Marcador de contenido"/>
          <p:cNvPicPr>
            <a:picLocks noGrp="1" noChangeAspect="1"/>
          </p:cNvPicPr>
          <p:nvPr>
            <p:ph idx="1"/>
          </p:nvPr>
        </p:nvPicPr>
        <p:blipFill>
          <a:blip r:embed="rId6" cstate="print">
            <a:extLst>
              <a:ext uri="{28A0092B-C50C-407E-A947-70E740481C1C}">
                <a14:useLocalDpi xmlns:a14="http://schemas.microsoft.com/office/drawing/2010/main" val="0"/>
              </a:ext>
            </a:extLst>
          </a:blip>
          <a:srcRect/>
          <a:stretch>
            <a:fillRect/>
          </a:stretch>
        </p:blipFill>
        <p:spPr>
          <a:xfrm>
            <a:off x="32951" y="76200"/>
            <a:ext cx="3091249" cy="1220483"/>
          </a:xfrm>
        </p:spPr>
      </p:pic>
    </p:spTree>
    <p:extLst>
      <p:ext uri="{BB962C8B-B14F-4D97-AF65-F5344CB8AC3E}">
        <p14:creationId xmlns:p14="http://schemas.microsoft.com/office/powerpoint/2010/main" val="2490738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Imagen 3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2270" y="2322286"/>
            <a:ext cx="371257" cy="432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Imagen 35">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56617" y="5092095"/>
            <a:ext cx="244928" cy="24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6" name="Agrupar 6"/>
          <p:cNvGrpSpPr>
            <a:grpSpLocks/>
          </p:cNvGrpSpPr>
          <p:nvPr/>
        </p:nvGrpSpPr>
        <p:grpSpPr bwMode="auto">
          <a:xfrm>
            <a:off x="1856949" y="1168024"/>
            <a:ext cx="6764598" cy="5108731"/>
            <a:chOff x="534931" y="10577766"/>
            <a:chExt cx="28249494" cy="11647064"/>
          </a:xfrm>
        </p:grpSpPr>
        <p:sp>
          <p:nvSpPr>
            <p:cNvPr id="5" name="Rectángulo redondeado 4"/>
            <p:cNvSpPr/>
            <p:nvPr/>
          </p:nvSpPr>
          <p:spPr>
            <a:xfrm>
              <a:off x="534931" y="10577766"/>
              <a:ext cx="28249494" cy="11647064"/>
            </a:xfrm>
            <a:prstGeom prst="roundRect">
              <a:avLst>
                <a:gd name="adj" fmla="val 19796"/>
              </a:avLst>
            </a:prstGeom>
            <a:no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_tradnl" sz="381" dirty="0" err="1" smtClean="0"/>
                <a:t>sió</a:t>
              </a:r>
              <a:endParaRPr lang="es-ES_tradnl" sz="381" dirty="0"/>
            </a:p>
          </p:txBody>
        </p:sp>
        <p:sp>
          <p:nvSpPr>
            <p:cNvPr id="5133" name="CuadroTexto 47"/>
            <p:cNvSpPr txBox="1">
              <a:spLocks noChangeArrowheads="1"/>
            </p:cNvSpPr>
            <p:nvPr/>
          </p:nvSpPr>
          <p:spPr bwMode="auto">
            <a:xfrm>
              <a:off x="1886556" y="11243950"/>
              <a:ext cx="25339824" cy="1031469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685800" indent="-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42925" indent="-542925" algn="just">
                <a:spcBef>
                  <a:spcPct val="0"/>
                </a:spcBef>
                <a:buFontTx/>
                <a:buAutoNum type="arabicPeriod" startAt="4"/>
              </a:pPr>
              <a:endParaRPr lang="es-EC" sz="1800" dirty="0" smtClean="0"/>
            </a:p>
            <a:p>
              <a:pPr marL="542925" indent="-542925" algn="just">
                <a:spcBef>
                  <a:spcPct val="0"/>
                </a:spcBef>
                <a:buFontTx/>
                <a:buAutoNum type="arabicPeriod" startAt="4"/>
              </a:pPr>
              <a:r>
                <a:rPr lang="es-EC" sz="1800" dirty="0" smtClean="0"/>
                <a:t>Señor Alcalde por la naturaleza de nuestro servicio, también estamos obligados a cumplir con el proceso de revisión técnica vehicular en este año 2020 por tratarse de un requisito administrativo.  Conforme lo establece la LOTTTSV, los GAD´S tienen la competencia de autorizar  , concesionar o implementar los centros de revisión.</a:t>
              </a:r>
            </a:p>
            <a:p>
              <a:pPr marL="542925" indent="-542925" algn="just">
                <a:spcBef>
                  <a:spcPct val="0"/>
                </a:spcBef>
                <a:buFontTx/>
                <a:buAutoNum type="arabicPeriod" startAt="4"/>
              </a:pPr>
              <a:endParaRPr lang="es-EC" sz="1800" dirty="0"/>
            </a:p>
            <a:p>
              <a:pPr marL="0" indent="0" algn="just" defTabSz="542925">
                <a:spcBef>
                  <a:spcPct val="0"/>
                </a:spcBef>
                <a:buNone/>
                <a:tabLst>
                  <a:tab pos="542925" algn="l"/>
                </a:tabLst>
              </a:pPr>
              <a:r>
                <a:rPr lang="es-EC" sz="1800" dirty="0" smtClean="0"/>
                <a:t>	Con el afán de salvaguardar la vida y salud de todos los 	transportistas de la modalidad comercial de turismo 	solicitamos se brinde un trato igualitario a la población y 	se extienda los certificados de revisión técnica vehicular 	del año 2019 para el 2020 para nuestra modalidad, 	considerando que son vehículos que no se han 	movilizado desde el mes de marzo y que no lo harán 	durante lo que falta de este año.</a:t>
              </a:r>
              <a:endParaRPr lang="es-EC" sz="1800" dirty="0"/>
            </a:p>
          </p:txBody>
        </p:sp>
      </p:grpSp>
      <p:pic>
        <p:nvPicPr>
          <p:cNvPr id="5127" name="5 Marcador de contenido"/>
          <p:cNvPicPr>
            <a:picLocks noGrp="1" noChangeAspect="1"/>
          </p:cNvPicPr>
          <p:nvPr>
            <p:ph idx="1"/>
          </p:nvPr>
        </p:nvPicPr>
        <p:blipFill>
          <a:blip r:embed="rId6" cstate="print">
            <a:extLst>
              <a:ext uri="{28A0092B-C50C-407E-A947-70E740481C1C}">
                <a14:useLocalDpi xmlns:a14="http://schemas.microsoft.com/office/drawing/2010/main" val="0"/>
              </a:ext>
            </a:extLst>
          </a:blip>
          <a:srcRect/>
          <a:stretch>
            <a:fillRect/>
          </a:stretch>
        </p:blipFill>
        <p:spPr>
          <a:xfrm>
            <a:off x="32951" y="76200"/>
            <a:ext cx="3091249" cy="1220483"/>
          </a:xfrm>
        </p:spPr>
      </p:pic>
    </p:spTree>
    <p:extLst>
      <p:ext uri="{BB962C8B-B14F-4D97-AF65-F5344CB8AC3E}">
        <p14:creationId xmlns:p14="http://schemas.microsoft.com/office/powerpoint/2010/main" val="1068107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Imagen 3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2270" y="2322286"/>
            <a:ext cx="371257" cy="432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Imagen 35">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56617" y="5092095"/>
            <a:ext cx="244928" cy="245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6" name="Agrupar 6"/>
          <p:cNvGrpSpPr>
            <a:grpSpLocks/>
          </p:cNvGrpSpPr>
          <p:nvPr/>
        </p:nvGrpSpPr>
        <p:grpSpPr bwMode="auto">
          <a:xfrm>
            <a:off x="1856949" y="1168024"/>
            <a:ext cx="6764598" cy="5108731"/>
            <a:chOff x="534931" y="10577766"/>
            <a:chExt cx="28249494" cy="11647064"/>
          </a:xfrm>
        </p:grpSpPr>
        <p:sp>
          <p:nvSpPr>
            <p:cNvPr id="5" name="Rectángulo redondeado 4"/>
            <p:cNvSpPr/>
            <p:nvPr/>
          </p:nvSpPr>
          <p:spPr>
            <a:xfrm>
              <a:off x="534931" y="10577766"/>
              <a:ext cx="28249494" cy="11647064"/>
            </a:xfrm>
            <a:prstGeom prst="roundRect">
              <a:avLst>
                <a:gd name="adj" fmla="val 19796"/>
              </a:avLst>
            </a:prstGeom>
            <a:no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_tradnl" sz="381" dirty="0" err="1" smtClean="0"/>
                <a:t>sió</a:t>
              </a:r>
              <a:endParaRPr lang="es-ES_tradnl" sz="381" dirty="0"/>
            </a:p>
          </p:txBody>
        </p:sp>
        <p:sp>
          <p:nvSpPr>
            <p:cNvPr id="5133" name="CuadroTexto 47"/>
            <p:cNvSpPr txBox="1">
              <a:spLocks noChangeArrowheads="1"/>
            </p:cNvSpPr>
            <p:nvPr/>
          </p:nvSpPr>
          <p:spPr bwMode="auto">
            <a:xfrm>
              <a:off x="1372030" y="11736779"/>
              <a:ext cx="25339824" cy="715713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685800" indent="-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42925" indent="-542925" algn="just">
                <a:spcBef>
                  <a:spcPct val="0"/>
                </a:spcBef>
                <a:buFontTx/>
                <a:buAutoNum type="arabicPeriod" startAt="4"/>
              </a:pPr>
              <a:endParaRPr lang="es-EC" sz="1800" dirty="0" smtClean="0"/>
            </a:p>
            <a:p>
              <a:pPr marL="0" indent="0" algn="just">
                <a:spcBef>
                  <a:spcPct val="0"/>
                </a:spcBef>
                <a:buNone/>
              </a:pPr>
              <a:r>
                <a:rPr lang="es-EC" sz="1800" dirty="0" smtClean="0"/>
                <a:t> </a:t>
              </a:r>
              <a:endParaRPr lang="es-EC" sz="1800" b="1" i="1" dirty="0"/>
            </a:p>
            <a:p>
              <a:pPr marL="271463" indent="-271463" algn="just">
                <a:spcBef>
                  <a:spcPct val="0"/>
                </a:spcBef>
                <a:buNone/>
              </a:pPr>
              <a:r>
                <a:rPr lang="es-EC" sz="1800" dirty="0" smtClean="0"/>
                <a:t>5. Por último solicitamos a Ud. señor Alcalde se proceda con la APROBACIÓN para </a:t>
              </a:r>
              <a:r>
                <a:rPr lang="es-EC" sz="1800" dirty="0"/>
                <a:t>la </a:t>
              </a:r>
              <a:r>
                <a:rPr lang="es-EC" sz="1800" dirty="0" smtClean="0"/>
                <a:t>CONFORMACIÓN </a:t>
              </a:r>
              <a:r>
                <a:rPr lang="es-EC" sz="1800" dirty="0"/>
                <a:t>del CONSEJO CONSULTIVO DE </a:t>
              </a:r>
              <a:r>
                <a:rPr lang="es-EC" sz="1800" dirty="0" smtClean="0"/>
                <a:t>TURISMO, donde </a:t>
              </a:r>
              <a:r>
                <a:rPr lang="es-EC" sz="1800" dirty="0"/>
                <a:t>queremos que se tome en cuenta a un representante del sector del transporte </a:t>
              </a:r>
              <a:r>
                <a:rPr lang="es-EC" sz="1800" dirty="0" smtClean="0"/>
                <a:t>turístico de la ciudad de Quito y que a su vez éste es parte de la Federación Nacional FENATTURE.</a:t>
              </a:r>
            </a:p>
            <a:p>
              <a:pPr marL="271463" indent="-271463" algn="just">
                <a:spcBef>
                  <a:spcPct val="0"/>
                </a:spcBef>
                <a:buNone/>
              </a:pPr>
              <a:endParaRPr lang="es-EC" sz="1800" dirty="0"/>
            </a:p>
            <a:p>
              <a:pPr marL="271463" indent="-271463" algn="just">
                <a:spcBef>
                  <a:spcPct val="0"/>
                </a:spcBef>
                <a:buNone/>
              </a:pPr>
              <a:endParaRPr lang="es-EC" sz="1800" dirty="0" smtClean="0"/>
            </a:p>
            <a:p>
              <a:pPr marL="271463" indent="-271463" algn="ctr">
                <a:spcBef>
                  <a:spcPct val="0"/>
                </a:spcBef>
                <a:buNone/>
              </a:pPr>
              <a:r>
                <a:rPr lang="es-EC" sz="1800" dirty="0" smtClean="0"/>
                <a:t>GRACIAS POR LA INVITACIÓN</a:t>
              </a:r>
              <a:endParaRPr lang="es-EC" sz="1800" dirty="0"/>
            </a:p>
          </p:txBody>
        </p:sp>
      </p:grpSp>
      <p:pic>
        <p:nvPicPr>
          <p:cNvPr id="5127" name="5 Marcador de contenido"/>
          <p:cNvPicPr>
            <a:picLocks noGrp="1" noChangeAspect="1"/>
          </p:cNvPicPr>
          <p:nvPr>
            <p:ph idx="1"/>
          </p:nvPr>
        </p:nvPicPr>
        <p:blipFill>
          <a:blip r:embed="rId6" cstate="print">
            <a:extLst>
              <a:ext uri="{28A0092B-C50C-407E-A947-70E740481C1C}">
                <a14:useLocalDpi xmlns:a14="http://schemas.microsoft.com/office/drawing/2010/main" val="0"/>
              </a:ext>
            </a:extLst>
          </a:blip>
          <a:srcRect/>
          <a:stretch>
            <a:fillRect/>
          </a:stretch>
        </p:blipFill>
        <p:spPr>
          <a:xfrm>
            <a:off x="32951" y="76200"/>
            <a:ext cx="3091249" cy="1220483"/>
          </a:xfrm>
        </p:spPr>
      </p:pic>
    </p:spTree>
    <p:extLst>
      <p:ext uri="{BB962C8B-B14F-4D97-AF65-F5344CB8AC3E}">
        <p14:creationId xmlns:p14="http://schemas.microsoft.com/office/powerpoint/2010/main" val="3338902639"/>
      </p:ext>
    </p:extLst>
  </p:cSld>
  <p:clrMapOvr>
    <a:masterClrMapping/>
  </p:clrMapOvr>
</p:sld>
</file>

<file path=ppt/theme/theme1.xml><?xml version="1.0" encoding="utf-8"?>
<a:theme xmlns:a="http://schemas.openxmlformats.org/drawingml/2006/main" name="Tema de Office">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491</Words>
  <Application>Microsoft Office PowerPoint</Application>
  <PresentationFormat>Presentación en pantalla (4:3)</PresentationFormat>
  <Paragraphs>50</Paragraphs>
  <Slides>9</Slides>
  <Notes>5</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    TRANSPORTE TURÍSTICO </vt:lpstr>
      <vt:lpstr>VISIÓN GLOBAL DEL TURISMO </vt:lpstr>
      <vt:lpstr>TRANSPORTE TURÍSTICO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marissa</dc:creator>
  <cp:lastModifiedBy>Secretaria de Concejo</cp:lastModifiedBy>
  <cp:revision>69</cp:revision>
  <cp:lastPrinted>2019-08-06T20:54:12Z</cp:lastPrinted>
  <dcterms:created xsi:type="dcterms:W3CDTF">2019-08-05T23:38:27Z</dcterms:created>
  <dcterms:modified xsi:type="dcterms:W3CDTF">2020-07-14T14:14:25Z</dcterms:modified>
</cp:coreProperties>
</file>