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3" r:id="rId5"/>
    <p:sldId id="275" r:id="rId6"/>
    <p:sldId id="276" r:id="rId7"/>
    <p:sldId id="282" r:id="rId8"/>
    <p:sldId id="284" r:id="rId9"/>
    <p:sldId id="283" r:id="rId10"/>
  </p:sldIdLst>
  <p:sldSz cx="12192000" cy="6858000"/>
  <p:notesSz cx="6797675" cy="9928225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3" autoAdjust="0"/>
    <p:restoredTop sz="95673"/>
  </p:normalViewPr>
  <p:slideViewPr>
    <p:cSldViewPr snapToGrid="0">
      <p:cViewPr varScale="1">
        <p:scale>
          <a:sx n="64" d="100"/>
          <a:sy n="64" d="100"/>
        </p:scale>
        <p:origin x="9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D7A0-6A53-4C02-8ABD-6647AD761165}" type="datetimeFigureOut">
              <a:rPr lang="es-EC" smtClean="0"/>
              <a:t>14/11/2020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6071-8E90-48F6-B82F-7B151F9EEDE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22925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D7A0-6A53-4C02-8ABD-6647AD761165}" type="datetimeFigureOut">
              <a:rPr lang="es-EC" smtClean="0"/>
              <a:t>14/11/2020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6071-8E90-48F6-B82F-7B151F9EEDE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471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D7A0-6A53-4C02-8ABD-6647AD761165}" type="datetimeFigureOut">
              <a:rPr lang="es-EC" smtClean="0"/>
              <a:t>14/11/2020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6071-8E90-48F6-B82F-7B151F9EEDE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03675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1" userDrawn="1">
  <p:cSld name="Section 1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4420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D7A0-6A53-4C02-8ABD-6647AD761165}" type="datetimeFigureOut">
              <a:rPr lang="es-EC" smtClean="0"/>
              <a:t>14/11/2020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6071-8E90-48F6-B82F-7B151F9EEDE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3092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D7A0-6A53-4C02-8ABD-6647AD761165}" type="datetimeFigureOut">
              <a:rPr lang="es-EC" smtClean="0"/>
              <a:t>14/11/2020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6071-8E90-48F6-B82F-7B151F9EEDE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21405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D7A0-6A53-4C02-8ABD-6647AD761165}" type="datetimeFigureOut">
              <a:rPr lang="es-EC" smtClean="0"/>
              <a:t>14/11/2020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6071-8E90-48F6-B82F-7B151F9EEDE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57793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D7A0-6A53-4C02-8ABD-6647AD761165}" type="datetimeFigureOut">
              <a:rPr lang="es-EC" smtClean="0"/>
              <a:t>14/11/2020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6071-8E90-48F6-B82F-7B151F9EEDE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06247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D7A0-6A53-4C02-8ABD-6647AD761165}" type="datetimeFigureOut">
              <a:rPr lang="es-EC" smtClean="0"/>
              <a:t>14/11/2020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6071-8E90-48F6-B82F-7B151F9EEDE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65102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D7A0-6A53-4C02-8ABD-6647AD761165}" type="datetimeFigureOut">
              <a:rPr lang="es-EC" smtClean="0"/>
              <a:t>14/11/2020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6071-8E90-48F6-B82F-7B151F9EEDE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10552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D7A0-6A53-4C02-8ABD-6647AD761165}" type="datetimeFigureOut">
              <a:rPr lang="es-EC" smtClean="0"/>
              <a:t>14/11/2020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6071-8E90-48F6-B82F-7B151F9EEDE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82076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D7A0-6A53-4C02-8ABD-6647AD761165}" type="datetimeFigureOut">
              <a:rPr lang="es-EC" smtClean="0"/>
              <a:t>14/11/2020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6071-8E90-48F6-B82F-7B151F9EEDE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27911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FD7A0-6A53-4C02-8ABD-6647AD761165}" type="datetimeFigureOut">
              <a:rPr lang="es-EC" smtClean="0"/>
              <a:t>14/11/2020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96071-8E90-48F6-B82F-7B151F9EEDE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0395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477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D3E4FF-C917-4965-B1AA-DCFA6B7A1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893314-5C19-4134-8863-C570F5A6B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441A29C-15CC-433F-BAC0-7EC0F19042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382946" cy="6858000"/>
          </a:xfrm>
          <a:prstGeom prst="rect">
            <a:avLst/>
          </a:prstGeom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3D3E778E-FE64-4138-8DF5-92EEA8CE844D}"/>
              </a:ext>
            </a:extLst>
          </p:cNvPr>
          <p:cNvSpPr/>
          <p:nvPr/>
        </p:nvSpPr>
        <p:spPr>
          <a:xfrm>
            <a:off x="2879952" y="938432"/>
            <a:ext cx="6432096" cy="36933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Proyección presupuestaria para el año 2021</a:t>
            </a:r>
            <a:endParaRPr lang="es-EC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32F716D2-9A74-43AF-A5C3-FEC85A58A2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6402" y="2686735"/>
            <a:ext cx="8165487" cy="2874805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A61C33A-9DE0-46BC-ADCD-51FEA5E5CB91}"/>
              </a:ext>
            </a:extLst>
          </p:cNvPr>
          <p:cNvSpPr txBox="1"/>
          <p:nvPr/>
        </p:nvSpPr>
        <p:spPr>
          <a:xfrm>
            <a:off x="1915886" y="1627122"/>
            <a:ext cx="8226447" cy="85074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lvl="0" algn="just">
              <a:lnSpc>
                <a:spcPct val="104000"/>
              </a:lnSpc>
              <a:spcAft>
                <a:spcPts val="0"/>
              </a:spcAft>
            </a:pPr>
            <a:r>
              <a:rPr lang="es-EC" sz="1600" dirty="0"/>
              <a:t>Mediante oficio No. EPMMQ-GG-2020-0682-O del 19 de octubre del 2020, la EPMMQ motivó en calidad de </a:t>
            </a:r>
            <a:r>
              <a:rPr lang="es-EC" sz="1600" dirty="0" err="1"/>
              <a:t>co-ejecutor</a:t>
            </a:r>
            <a:r>
              <a:rPr lang="es-EC" sz="1600" dirty="0"/>
              <a:t> del proyecto y remite a la Secretaría de Movilidad la proforma presupuestaria del año 2021 por un valor de </a:t>
            </a:r>
            <a:r>
              <a:rPr lang="es-EC" sz="1600" b="1" dirty="0"/>
              <a:t>USD 185’575.586,59 </a:t>
            </a:r>
            <a:r>
              <a:rPr lang="es-EC" sz="1600" dirty="0"/>
              <a:t>incluido IVA. </a:t>
            </a:r>
            <a:endParaRPr lang="es-EC" sz="20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555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4882C9-283B-45F1-B871-771A661DE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98F9A5-1A38-4614-A073-3B2BACA58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AB185FD-3C96-4D6D-8A9C-9C52E8ED60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382946" cy="6858000"/>
          </a:xfrm>
          <a:prstGeom prst="rect">
            <a:avLst/>
          </a:prstGeom>
        </p:spPr>
      </p:pic>
      <p:sp>
        <p:nvSpPr>
          <p:cNvPr id="13" name="Rectángulo 12">
            <a:extLst>
              <a:ext uri="{FF2B5EF4-FFF2-40B4-BE49-F238E27FC236}">
                <a16:creationId xmlns:a16="http://schemas.microsoft.com/office/drawing/2014/main" id="{D855A0DA-07CA-470E-9E35-DEB1B7ACE498}"/>
              </a:ext>
            </a:extLst>
          </p:cNvPr>
          <p:cNvSpPr/>
          <p:nvPr/>
        </p:nvSpPr>
        <p:spPr>
          <a:xfrm>
            <a:off x="2879952" y="1442242"/>
            <a:ext cx="6432096" cy="36933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Costos Adicionales Proyecto Primera Línea Metro de Quito</a:t>
            </a:r>
            <a:endParaRPr lang="es-EC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3B202404-C69D-4C88-BD92-14656F325E5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952" y="2231506"/>
            <a:ext cx="6432096" cy="27712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1680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F7EAB5-8471-4228-AE3C-03817C9C4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graphicFrame>
        <p:nvGraphicFramePr>
          <p:cNvPr id="126" name="Tabla 126">
            <a:extLst>
              <a:ext uri="{FF2B5EF4-FFF2-40B4-BE49-F238E27FC236}">
                <a16:creationId xmlns:a16="http://schemas.microsoft.com/office/drawing/2014/main" id="{A50BA042-CBE5-4542-89F8-F4EFE569D5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843715"/>
              </p:ext>
            </p:extLst>
          </p:nvPr>
        </p:nvGraphicFramePr>
        <p:xfrm>
          <a:off x="837977" y="3516690"/>
          <a:ext cx="10515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67524169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9812480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004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1164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338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3499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3611202"/>
                  </a:ext>
                </a:extLst>
              </a:tr>
            </a:tbl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9845F57A-857A-407E-B123-6B7BF06E4A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382946" cy="6858000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3FFA7FCE-59C7-43D9-8868-B7B6A3418E90}"/>
              </a:ext>
            </a:extLst>
          </p:cNvPr>
          <p:cNvSpPr/>
          <p:nvPr/>
        </p:nvSpPr>
        <p:spPr>
          <a:xfrm>
            <a:off x="4489863" y="1357781"/>
            <a:ext cx="3211827" cy="36933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dirty="0"/>
              <a:t>REQUERIMIENTO DE RECURSOS</a:t>
            </a:r>
          </a:p>
        </p:txBody>
      </p:sp>
      <p:graphicFrame>
        <p:nvGraphicFramePr>
          <p:cNvPr id="127" name="Tabla 127">
            <a:extLst>
              <a:ext uri="{FF2B5EF4-FFF2-40B4-BE49-F238E27FC236}">
                <a16:creationId xmlns:a16="http://schemas.microsoft.com/office/drawing/2014/main" id="{B42203BA-58EB-47F2-B747-13C013A588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921233"/>
              </p:ext>
            </p:extLst>
          </p:nvPr>
        </p:nvGraphicFramePr>
        <p:xfrm>
          <a:off x="2825936" y="2385855"/>
          <a:ext cx="653968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1928">
                  <a:extLst>
                    <a:ext uri="{9D8B030D-6E8A-4147-A177-3AD203B41FA5}">
                      <a16:colId xmlns:a16="http://schemas.microsoft.com/office/drawing/2014/main" val="4089188866"/>
                    </a:ext>
                  </a:extLst>
                </a:gridCol>
                <a:gridCol w="2477752">
                  <a:extLst>
                    <a:ext uri="{9D8B030D-6E8A-4147-A177-3AD203B41FA5}">
                      <a16:colId xmlns:a16="http://schemas.microsoft.com/office/drawing/2014/main" val="53892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CONCEPTO</a:t>
                      </a:r>
                      <a:endParaRPr lang="es-EC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TOTAL</a:t>
                      </a:r>
                      <a:endParaRPr lang="es-EC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9775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Adicional al contrato de obra con el Consorcio CL1 y Adquisición Equipos Control de Accesos</a:t>
                      </a:r>
                      <a:endParaRPr lang="es-EC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$ 39’936.250,00</a:t>
                      </a:r>
                      <a:endParaRPr lang="es-EC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2111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IVA</a:t>
                      </a:r>
                      <a:endParaRPr lang="es-EC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$ 4’792.350,00</a:t>
                      </a:r>
                      <a:endParaRPr lang="es-EC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0961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/>
                        <a:t>TOTAL</a:t>
                      </a:r>
                      <a:endParaRPr lang="es-EC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b="1" dirty="0"/>
                        <a:t>$ 44’728.600,00</a:t>
                      </a:r>
                      <a:endParaRPr lang="es-EC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7725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9860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D3E4FF-C917-4965-B1AA-DCFA6B7A1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</p:nvPr>
        </p:nvGraphicFramePr>
        <p:xfrm>
          <a:off x="1174750" y="2416969"/>
          <a:ext cx="9842500" cy="3168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84500">
                  <a:extLst>
                    <a:ext uri="{9D8B030D-6E8A-4147-A177-3AD203B41FA5}">
                      <a16:colId xmlns:a16="http://schemas.microsoft.com/office/drawing/2014/main" val="3050418416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696722344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3333780600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939831432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1456030440"/>
                    </a:ext>
                  </a:extLst>
                </a:gridCol>
              </a:tblGrid>
              <a:tr h="31686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C" sz="1100" u="none" strike="noStrike">
                          <a:effectLst/>
                        </a:rPr>
                        <a:t> CONCEPTO </a:t>
                      </a:r>
                      <a:endParaRPr lang="es-EC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C" sz="1100" u="none" strike="noStrike">
                          <a:effectLst/>
                        </a:rPr>
                        <a:t>FUENTES</a:t>
                      </a:r>
                      <a:endParaRPr lang="es-EC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C" sz="1100" u="none" strike="noStrike">
                          <a:effectLst/>
                        </a:rPr>
                        <a:t>TOTAL</a:t>
                      </a:r>
                      <a:endParaRPr lang="es-EC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0397335"/>
                  </a:ext>
                </a:extLst>
              </a:tr>
              <a:tr h="316865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u="none" strike="noStrike">
                          <a:effectLst/>
                        </a:rPr>
                        <a:t>001</a:t>
                      </a:r>
                      <a:endParaRPr lang="es-EC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u="none" strike="noStrike">
                          <a:effectLst/>
                        </a:rPr>
                        <a:t>202</a:t>
                      </a:r>
                      <a:endParaRPr lang="es-EC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u="none" strike="noStrike">
                          <a:effectLst/>
                        </a:rPr>
                        <a:t>002</a:t>
                      </a:r>
                      <a:endParaRPr lang="es-EC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5451267"/>
                  </a:ext>
                </a:extLst>
              </a:tr>
              <a:tr h="316865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u="none" strike="noStrike">
                          <a:effectLst/>
                        </a:rPr>
                        <a:t>GOBIERNO</a:t>
                      </a:r>
                      <a:endParaRPr lang="es-EC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u="none" strike="noStrike">
                          <a:effectLst/>
                        </a:rPr>
                        <a:t>CREDITO EXTERNO</a:t>
                      </a:r>
                      <a:endParaRPr lang="es-EC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100" u="none" strike="noStrike">
                          <a:effectLst/>
                        </a:rPr>
                        <a:t>MUNICIPIO</a:t>
                      </a:r>
                      <a:endParaRPr lang="es-EC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2543659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es-EC" sz="1100" u="none" strike="noStrike">
                          <a:effectLst/>
                        </a:rPr>
                        <a:t>FISCALIZACIÓN (ENMIENDA 4)</a:t>
                      </a:r>
                      <a:endParaRPr lang="es-EC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u="none" strike="noStrike">
                          <a:effectLst/>
                        </a:rPr>
                        <a:t>1.268.011,93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u="none" strike="noStrike">
                          <a:effectLst/>
                        </a:rPr>
                        <a:t>10.566.766,10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u="none" strike="noStrike">
                          <a:effectLst/>
                        </a:rPr>
                        <a:t>0,00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u="none" strike="noStrike">
                          <a:effectLst/>
                        </a:rPr>
                        <a:t>11.834.778,03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47421480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OBRAS PÚBLICAS DE TRANS. Y VIAS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u="none" strike="noStrike">
                          <a:effectLst/>
                        </a:rPr>
                        <a:t>77.417.443,83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u="none" strike="noStrike">
                          <a:effectLst/>
                        </a:rPr>
                        <a:t>64.025.396,75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u="none" strike="noStrike">
                          <a:effectLst/>
                        </a:rPr>
                        <a:t>0,00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u="none" strike="noStrike">
                          <a:effectLst/>
                        </a:rPr>
                        <a:t>141.442.840,58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36407717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es-EC" sz="1100" u="none" strike="noStrike">
                          <a:effectLst/>
                        </a:rPr>
                        <a:t>GERENCIA DE PROYECTO (ENMIENDA 3)</a:t>
                      </a:r>
                      <a:endParaRPr lang="es-EC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u="none" strike="noStrike">
                          <a:effectLst/>
                        </a:rPr>
                        <a:t>454.057,13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u="none" strike="noStrike">
                          <a:effectLst/>
                        </a:rPr>
                        <a:t>3.783.809,42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u="none" strike="noStrike">
                          <a:effectLst/>
                        </a:rPr>
                        <a:t>0,00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u="none" strike="noStrike">
                          <a:effectLst/>
                        </a:rPr>
                        <a:t>4.237.866,55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62251011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es-EC" sz="1100" u="none" strike="noStrike">
                          <a:effectLst/>
                        </a:rPr>
                        <a:t>MATERIAL RODANTE</a:t>
                      </a:r>
                      <a:endParaRPr lang="es-EC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u="none" strike="noStrike">
                          <a:effectLst/>
                        </a:rPr>
                        <a:t>865.824,58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u="none" strike="noStrike">
                          <a:effectLst/>
                        </a:rPr>
                        <a:t>31.038.539,25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u="none" strike="noStrike">
                          <a:effectLst/>
                        </a:rPr>
                        <a:t>0,00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u="none" strike="noStrike">
                          <a:effectLst/>
                        </a:rPr>
                        <a:t>31.904.363,83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67383023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es-EC" sz="1100" u="none" strike="noStrike">
                          <a:effectLst/>
                        </a:rPr>
                        <a:t>CONSULTORIAS</a:t>
                      </a:r>
                      <a:endParaRPr lang="es-EC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u="none" strike="noStrike">
                          <a:effectLst/>
                        </a:rPr>
                        <a:t>1.607.757,60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u="none" strike="noStrike">
                          <a:effectLst/>
                        </a:rPr>
                        <a:t>13.397.980,00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u="none" strike="noStrike">
                          <a:effectLst/>
                        </a:rPr>
                        <a:t>0,00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u="none" strike="noStrike">
                          <a:effectLst/>
                        </a:rPr>
                        <a:t>15.005.737,60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44173903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es-EC" sz="1100" u="none" strike="noStrike">
                          <a:effectLst/>
                        </a:rPr>
                        <a:t>EXPROPIACIONES</a:t>
                      </a:r>
                      <a:endParaRPr lang="es-EC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u="none" strike="noStrike">
                          <a:effectLst/>
                        </a:rPr>
                        <a:t>0,00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u="none" strike="noStrike">
                          <a:effectLst/>
                        </a:rPr>
                        <a:t>1.150.000,00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u="none" strike="noStrike">
                          <a:effectLst/>
                        </a:rPr>
                        <a:t>0,00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u="none" strike="noStrike">
                          <a:effectLst/>
                        </a:rPr>
                        <a:t>1.150.000,00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15908269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es-EC" sz="1100" u="none" strike="noStrike">
                          <a:effectLst/>
                        </a:rPr>
                        <a:t>GASTO PLMQ</a:t>
                      </a:r>
                      <a:endParaRPr lang="es-EC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u="none" strike="noStrike">
                          <a:effectLst/>
                        </a:rPr>
                        <a:t>81.613.095,07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u="none" strike="noStrike">
                          <a:effectLst/>
                        </a:rPr>
                        <a:t>123.962.491,52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u="none" strike="noStrike">
                          <a:effectLst/>
                        </a:rPr>
                        <a:t>0,00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u="none" strike="noStrike" dirty="0">
                          <a:effectLst/>
                        </a:rPr>
                        <a:t>205.575.586,59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72068584"/>
                  </a:ext>
                </a:extLst>
              </a:tr>
            </a:tbl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2441A29C-15CC-433F-BAC0-7EC0F19042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382946" cy="6858000"/>
          </a:xfrm>
          <a:prstGeom prst="rect">
            <a:avLst/>
          </a:prstGeom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3D3E778E-FE64-4138-8DF5-92EEA8CE844D}"/>
              </a:ext>
            </a:extLst>
          </p:cNvPr>
          <p:cNvSpPr/>
          <p:nvPr/>
        </p:nvSpPr>
        <p:spPr>
          <a:xfrm>
            <a:off x="2879950" y="997711"/>
            <a:ext cx="6432096" cy="36933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Proyección presupuestaria para el año 2021 con costos adicionales</a:t>
            </a:r>
            <a:endParaRPr lang="es-EC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5369" y="2859331"/>
            <a:ext cx="9061257" cy="2907873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BA61C33A-9DE0-46BC-ADCD-51FEA5E5CB91}"/>
              </a:ext>
            </a:extLst>
          </p:cNvPr>
          <p:cNvSpPr txBox="1"/>
          <p:nvPr/>
        </p:nvSpPr>
        <p:spPr>
          <a:xfrm>
            <a:off x="1565369" y="1609619"/>
            <a:ext cx="9061257" cy="110684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lvl="0" algn="just">
              <a:lnSpc>
                <a:spcPct val="104000"/>
              </a:lnSpc>
              <a:spcAft>
                <a:spcPts val="0"/>
              </a:spcAft>
            </a:pPr>
            <a:r>
              <a:rPr lang="es-EC" sz="1600" dirty="0"/>
              <a:t>Mediante oficio No. EPMMQ-GG-2020-0732-O del 30 de octubre del 2020, la EPMMQ motivó en calidad de </a:t>
            </a:r>
            <a:r>
              <a:rPr lang="es-EC" sz="1600" dirty="0" err="1"/>
              <a:t>co-ejecutor</a:t>
            </a:r>
            <a:r>
              <a:rPr lang="es-EC" sz="1600" dirty="0"/>
              <a:t> del proyecto y remite a la Secretaría de Movilidad, Dirección de Planificación y Administración General, la actualización de la proforma presupuestaria del año 2021 por un valor de </a:t>
            </a:r>
            <a:r>
              <a:rPr lang="es-EC" sz="1600" b="1" dirty="0"/>
              <a:t>USD 205’575.586,59 </a:t>
            </a:r>
            <a:r>
              <a:rPr lang="es-EC" sz="1600" dirty="0"/>
              <a:t>incluido IVA. Este valor incluye el monto de USD 20´000.000 (con IVA) correspondiente a costos adicionales.</a:t>
            </a:r>
          </a:p>
        </p:txBody>
      </p:sp>
    </p:spTree>
    <p:extLst>
      <p:ext uri="{BB962C8B-B14F-4D97-AF65-F5344CB8AC3E}">
        <p14:creationId xmlns:p14="http://schemas.microsoft.com/office/powerpoint/2010/main" val="2319382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F7EAB5-8471-4228-AE3C-03817C9C4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8DC936-B5FE-421F-B65C-597BB0EC1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845F57A-857A-407E-B123-6B7BF06E4A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382946" cy="685800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FEAF9447-DD9F-4DF5-9965-04B2554E57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12382946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FD0F6DF-E579-44FB-9314-22DBC44FC6BC}"/>
              </a:ext>
            </a:extLst>
          </p:cNvPr>
          <p:cNvSpPr txBox="1"/>
          <p:nvPr/>
        </p:nvSpPr>
        <p:spPr>
          <a:xfrm>
            <a:off x="4259289" y="4182531"/>
            <a:ext cx="36734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_tradnl"/>
            </a:defPPr>
            <a:lvl1pPr>
              <a:defRPr sz="4000" b="1">
                <a:solidFill>
                  <a:srgbClr val="0070C0"/>
                </a:solidFill>
              </a:defRPr>
            </a:lvl1pPr>
          </a:lstStyle>
          <a:p>
            <a:pPr algn="ctr"/>
            <a:r>
              <a:rPr lang="es-ES_tradnl" sz="3200" dirty="0">
                <a:solidFill>
                  <a:srgbClr val="006D9A"/>
                </a:solidFill>
              </a:rPr>
              <a:t>Gracias</a:t>
            </a:r>
            <a:endParaRPr lang="es-EC" sz="3200" dirty="0">
              <a:solidFill>
                <a:srgbClr val="006D9A"/>
              </a:solidFill>
            </a:endParaRPr>
          </a:p>
        </p:txBody>
      </p:sp>
      <p:pic>
        <p:nvPicPr>
          <p:cNvPr id="9" name="Imagen 8" descr="Imagen que contiene dibujo, señal&#10;&#10;Descripción generada automáticamente">
            <a:extLst>
              <a:ext uri="{FF2B5EF4-FFF2-40B4-BE49-F238E27FC236}">
                <a16:creationId xmlns:a16="http://schemas.microsoft.com/office/drawing/2014/main" id="{19274F15-5F53-420D-B4B7-9C8BC4E6AE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7535" y="1371930"/>
            <a:ext cx="3336945" cy="2865291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7C564FBF-1F5C-4E16-8F25-FDA02D5ACCE8}"/>
              </a:ext>
            </a:extLst>
          </p:cNvPr>
          <p:cNvSpPr txBox="1"/>
          <p:nvPr/>
        </p:nvSpPr>
        <p:spPr>
          <a:xfrm>
            <a:off x="5581767" y="5410917"/>
            <a:ext cx="3122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_tradnl"/>
            </a:defPPr>
            <a:lvl1pPr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s-ES_tradnl" sz="3200" dirty="0" err="1">
                <a:solidFill>
                  <a:srgbClr val="006D9A"/>
                </a:solidFill>
              </a:rPr>
              <a:t>MetrodeQuito</a:t>
            </a:r>
            <a:endParaRPr lang="es-EC" sz="3200" dirty="0">
              <a:solidFill>
                <a:srgbClr val="006D9A"/>
              </a:solidFill>
            </a:endParaRPr>
          </a:p>
        </p:txBody>
      </p:sp>
      <p:pic>
        <p:nvPicPr>
          <p:cNvPr id="13" name="Imagen 12" descr="Imagen que contiene rueda&#10;&#10;Descripción generada automáticamente">
            <a:extLst>
              <a:ext uri="{FF2B5EF4-FFF2-40B4-BE49-F238E27FC236}">
                <a16:creationId xmlns:a16="http://schemas.microsoft.com/office/drawing/2014/main" id="{52E82837-E969-46C0-90DA-992DC3762B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1879" y="5407912"/>
            <a:ext cx="1775209" cy="58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7779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ddres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D7FC41FF06E084FA4C3B933332F5E1E" ma:contentTypeVersion="13" ma:contentTypeDescription="Crear nuevo documento." ma:contentTypeScope="" ma:versionID="252742ad8d39972588615996d24a4424">
  <xsd:schema xmlns:xsd="http://www.w3.org/2001/XMLSchema" xmlns:xs="http://www.w3.org/2001/XMLSchema" xmlns:p="http://schemas.microsoft.com/office/2006/metadata/properties" xmlns:ns1="http://schemas.microsoft.com/sharepoint/v3" xmlns:ns3="0574769a-ae6e-42f4-8b36-5ffb1bf0ba10" xmlns:ns4="81f4d0ba-af2c-427d-9573-8bebd637594f" targetNamespace="http://schemas.microsoft.com/office/2006/metadata/properties" ma:root="true" ma:fieldsID="3639fd8ae51c3900714f653678b38959" ns1:_="" ns3:_="" ns4:_="">
    <xsd:import namespace="http://schemas.microsoft.com/sharepoint/v3"/>
    <xsd:import namespace="0574769a-ae6e-42f4-8b36-5ffb1bf0ba10"/>
    <xsd:import namespace="81f4d0ba-af2c-427d-9573-8bebd637594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1:IMAddress" minOccurs="0"/>
                <xsd:element ref="ns3:SharingHintHash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IMAddress" ma:index="9" nillable="true" ma:displayName="Dirección de Mensajería Instantánea" ma:internalName="IMAddres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74769a-ae6e-42f4-8b36-5ffb1bf0ba1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1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f4d0ba-af2c-427d-9573-8bebd63759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838054-3C21-4404-AB86-003B0BD0DB31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8826A341-B010-4DBE-84DA-BF26F57226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54F7CF-91D1-4279-A418-CC305BB890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574769a-ae6e-42f4-8b36-5ffb1bf0ba10"/>
    <ds:schemaRef ds:uri="81f4d0ba-af2c-427d-9573-8bebd63759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231</Words>
  <Application>Microsoft Office PowerPoint</Application>
  <PresentationFormat>Panorámica</PresentationFormat>
  <Paragraphs>60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ALBI PC</dc:creator>
  <cp:lastModifiedBy>Nelly del Rosario Arteaga Abril</cp:lastModifiedBy>
  <cp:revision>56</cp:revision>
  <cp:lastPrinted>2020-09-21T18:20:22Z</cp:lastPrinted>
  <dcterms:created xsi:type="dcterms:W3CDTF">2020-04-07T14:51:29Z</dcterms:created>
  <dcterms:modified xsi:type="dcterms:W3CDTF">2020-11-14T17:17:50Z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0x0101007D7FC41FF06E084FA4C3B933332F5E1E</vt:lpwstr>
  </property>
</Properties>
</file>