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70" r:id="rId3"/>
    <p:sldId id="271" r:id="rId4"/>
    <p:sldId id="269" r:id="rId5"/>
    <p:sldId id="293" r:id="rId6"/>
    <p:sldId id="288" r:id="rId7"/>
    <p:sldId id="289" r:id="rId8"/>
    <p:sldId id="290" r:id="rId9"/>
    <p:sldId id="291" r:id="rId10"/>
    <p:sldId id="292" r:id="rId11"/>
    <p:sldId id="294" r:id="rId12"/>
    <p:sldId id="276" r:id="rId13"/>
    <p:sldId id="311" r:id="rId14"/>
    <p:sldId id="307" r:id="rId15"/>
    <p:sldId id="308" r:id="rId16"/>
    <p:sldId id="277" r:id="rId17"/>
    <p:sldId id="306" r:id="rId18"/>
    <p:sldId id="257" r:id="rId19"/>
    <p:sldId id="258" r:id="rId20"/>
    <p:sldId id="300" r:id="rId21"/>
    <p:sldId id="301" r:id="rId22"/>
    <p:sldId id="302" r:id="rId23"/>
    <p:sldId id="303" r:id="rId24"/>
    <p:sldId id="281" r:id="rId25"/>
    <p:sldId id="280" r:id="rId26"/>
    <p:sldId id="285" r:id="rId27"/>
    <p:sldId id="260" r:id="rId28"/>
    <p:sldId id="310" r:id="rId29"/>
    <p:sldId id="312" r:id="rId30"/>
    <p:sldId id="286" r:id="rId31"/>
    <p:sldId id="261" r:id="rId32"/>
    <p:sldId id="262" r:id="rId33"/>
    <p:sldId id="264" r:id="rId34"/>
    <p:sldId id="265" r:id="rId35"/>
    <p:sldId id="267" r:id="rId36"/>
    <p:sldId id="268" r:id="rId37"/>
    <p:sldId id="266" r:id="rId38"/>
  </p:sldIdLst>
  <p:sldSz cx="12192000" cy="6858000"/>
  <p:notesSz cx="6797675" cy="9928225"/>
  <p:embeddedFontLst>
    <p:embeddedFont>
      <p:font typeface="Tahoma" panose="020B0604030504040204" pitchFamily="34" charset="0"/>
      <p:regular r:id="rId40"/>
      <p:bold r:id="rId41"/>
    </p:embeddedFont>
    <p:embeddedFont>
      <p:font typeface="Century Gothic" panose="020B050202020202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Rbt1TWrS3yHVENnctSGryAXJ2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D85FB9E-BD77-4EBD-847D-363B3CB0D6B0}">
  <a:tblStyle styleId="{BD85FB9E-BD77-4EBD-847D-363B3CB0D6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4CA7A1-14D9-4253-AA7E-9221826AB18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68"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rperez\Dropbox\SECRETARIA%20DE%20SALUD-DMQ\DATOS%20QUITO%203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rperez\Downloads\DATOS%20QUITO%2031_KR.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rperez\Downloads\cvd19_css_tsa_20200906_FP.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rperez\Downloads\cvd19_css_tsa_20200906_FP.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rperez\Dropbox\SECRETARIA%20DE%20SALUD-DMQ\DATOS%20QUITO%2031.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rperez\Dropbox\SECRETARIA%20DE%20SALUD-DMQ\exeso%20de%20mortalidad.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rperez\Dropbox\SECRETARIA%20DE%20SALUD-DMQ\exeso%20de%20mortalid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34264691732909E-2"/>
          <c:y val="0"/>
          <c:w val="0.81092472289620876"/>
          <c:h val="1"/>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3F7-4D6E-97C7-09E102FB93D9}"/>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3F7-4D6E-97C7-09E102FB93D9}"/>
              </c:ext>
            </c:extLst>
          </c:dPt>
          <c:dLbls>
            <c:dLbl>
              <c:idx val="0"/>
              <c:layout>
                <c:manualLayout>
                  <c:x val="-0.31489763779527563"/>
                  <c:y val="-0.19526520122484689"/>
                </c:manualLayout>
              </c:layout>
              <c:tx>
                <c:rich>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fld id="{93B0FBA5-1F3D-4326-A536-455ACBB5C49D}" type="CATEGORYNAME">
                      <a:rPr lang="en-US" sz="1200"/>
                      <a:pPr>
                        <a:defRPr sz="1200" b="1" i="0" u="none" strike="noStrike" kern="1200" baseline="0">
                          <a:solidFill>
                            <a:schemeClr val="dk1"/>
                          </a:solidFill>
                          <a:latin typeface="+mn-lt"/>
                          <a:ea typeface="+mn-ea"/>
                          <a:cs typeface="+mn-cs"/>
                        </a:defRPr>
                      </a:pPr>
                      <a:t>[NOMBRE DE CATEGORÍA]</a:t>
                    </a:fld>
                    <a:r>
                      <a:rPr lang="en-US" sz="1200" baseline="0" dirty="0"/>
                      <a:t>;</a:t>
                    </a:r>
                  </a:p>
                  <a:p>
                    <a:pPr>
                      <a:defRPr sz="1200" b="1" i="0" u="none" strike="noStrike" kern="1200" baseline="0">
                        <a:solidFill>
                          <a:schemeClr val="dk1"/>
                        </a:solidFill>
                        <a:latin typeface="+mn-lt"/>
                        <a:ea typeface="+mn-ea"/>
                        <a:cs typeface="+mn-cs"/>
                      </a:defRPr>
                    </a:pPr>
                    <a:r>
                      <a:rPr lang="en-US" sz="1200" baseline="0" dirty="0"/>
                      <a:t> </a:t>
                    </a:r>
                    <a:r>
                      <a:rPr lang="en-US" sz="1200" baseline="0" dirty="0" smtClean="0"/>
                      <a:t>69942</a:t>
                    </a:r>
                  </a:p>
                </c:rich>
              </c:tx>
              <c:spPr>
                <a:noFill/>
                <a:ln w="12700" cap="flat" cmpd="sng" algn="ctr">
                  <a:solidFill>
                    <a:schemeClr val="bg1"/>
                  </a:solidFill>
                  <a:prstDash val="solid"/>
                  <a:miter lim="800000"/>
                </a:ln>
                <a:effectLst/>
              </c:sp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193471128608924"/>
                      <c:h val="0.27231481481481479"/>
                    </c:manualLayout>
                  </c15:layout>
                  <c15:dlblFieldTable/>
                  <c15:showDataLabelsRange val="0"/>
                </c:ext>
                <c:ext xmlns:c16="http://schemas.microsoft.com/office/drawing/2014/chart" uri="{C3380CC4-5D6E-409C-BE32-E72D297353CC}">
                  <c16:uniqueId val="{00000001-A3F7-4D6E-97C7-09E102FB93D9}"/>
                </c:ext>
              </c:extLst>
            </c:dLbl>
            <c:dLbl>
              <c:idx val="1"/>
              <c:layout>
                <c:manualLayout>
                  <c:x val="0.22359383614806363"/>
                  <c:y val="0.25164437679867269"/>
                </c:manualLayout>
              </c:layout>
              <c:tx>
                <c:rich>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fld id="{7D900ED2-4CF4-4EA3-A32B-BD6E1C27F650}" type="CATEGORYNAME">
                      <a:rPr lang="en-US" sz="1200" dirty="0"/>
                      <a:pPr>
                        <a:defRPr sz="1200" b="1" i="0" u="none" strike="noStrike" kern="1200" baseline="0">
                          <a:solidFill>
                            <a:schemeClr val="dk1"/>
                          </a:solidFill>
                          <a:latin typeface="+mn-lt"/>
                          <a:ea typeface="+mn-ea"/>
                          <a:cs typeface="+mn-cs"/>
                        </a:defRPr>
                      </a:pPr>
                      <a:t>[NOMBRE DE CATEGORÍA]</a:t>
                    </a:fld>
                    <a:r>
                      <a:rPr lang="en-US" sz="1200" baseline="0" dirty="0"/>
                      <a:t>; </a:t>
                    </a:r>
                    <a:r>
                      <a:rPr lang="en-US" sz="1200" baseline="0" dirty="0" smtClean="0"/>
                      <a:t>22614</a:t>
                    </a:r>
                  </a:p>
                </c:rich>
              </c:tx>
              <c:spPr>
                <a:noFill/>
                <a:ln w="12700" cap="flat" cmpd="sng" algn="ctr">
                  <a:solidFill>
                    <a:schemeClr val="bg1"/>
                  </a:solidFill>
                  <a:prstDash val="solid"/>
                  <a:miter lim="800000"/>
                </a:ln>
                <a:effectLst/>
              </c:sp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7832599808540998"/>
                      <c:h val="0.24458063708965547"/>
                    </c:manualLayout>
                  </c15:layout>
                  <c15:dlblFieldTable/>
                  <c15:showDataLabelsRange val="0"/>
                </c:ext>
                <c:ext xmlns:c16="http://schemas.microsoft.com/office/drawing/2014/chart" uri="{C3380CC4-5D6E-409C-BE32-E72D297353CC}">
                  <c16:uniqueId val="{00000003-A3F7-4D6E-97C7-09E102FB93D9}"/>
                </c:ext>
              </c:extLst>
            </c:dLbl>
            <c:spPr>
              <a:solidFill>
                <a:schemeClr val="lt1"/>
              </a:solidFill>
              <a:ln w="12700" cap="flat" cmpd="sng" algn="ctr">
                <a:solidFill>
                  <a:schemeClr val="accent6"/>
                </a:solidFill>
                <a:prstDash val="solid"/>
                <a:miter lim="800000"/>
              </a:ln>
              <a:effectLst/>
            </c:spPr>
            <c:txPr>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es-ES"/>
              </a:p>
            </c:txPr>
            <c:dLblPos val="ctr"/>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Hoja1!$D$5:$D$6</c:f>
              <c:strCache>
                <c:ptCount val="2"/>
                <c:pt idx="0">
                  <c:v>PRUEBAS MOLECULARES REALIZADAS</c:v>
                </c:pt>
                <c:pt idx="1">
                  <c:v>DG. OFICIALES</c:v>
                </c:pt>
              </c:strCache>
            </c:strRef>
          </c:cat>
          <c:val>
            <c:numRef>
              <c:f>Hoja1!$C$5:$C$6</c:f>
              <c:numCache>
                <c:formatCode>#,##0</c:formatCode>
                <c:ptCount val="2"/>
                <c:pt idx="0">
                  <c:v>63120</c:v>
                </c:pt>
                <c:pt idx="1">
                  <c:v>21957</c:v>
                </c:pt>
              </c:numCache>
            </c:numRef>
          </c:val>
          <c:extLst xmlns:c16r2="http://schemas.microsoft.com/office/drawing/2015/06/chart">
            <c:ext xmlns:c16="http://schemas.microsoft.com/office/drawing/2014/chart" uri="{C3380CC4-5D6E-409C-BE32-E72D297353CC}">
              <c16:uniqueId val="{00000004-A3F7-4D6E-97C7-09E102FB93D9}"/>
            </c:ext>
          </c:extLst>
        </c:ser>
        <c:dLbls>
          <c:dLblPos val="ctr"/>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C" b="1"/>
              <a:t>Casos</a:t>
            </a:r>
            <a:r>
              <a:rPr lang="es-EC" b="1" baseline="0"/>
              <a:t> acumulados COVID-19</a:t>
            </a:r>
            <a:endParaRPr lang="es-EC" b="1"/>
          </a:p>
        </c:rich>
      </c:tx>
      <c:layout/>
      <c:overlay val="0"/>
      <c:spPr>
        <a:noFill/>
        <a:ln>
          <a:noFill/>
        </a:ln>
        <a:effectLst/>
      </c:spPr>
    </c:title>
    <c:autoTitleDeleted val="0"/>
    <c:plotArea>
      <c:layout/>
      <c:barChart>
        <c:barDir val="col"/>
        <c:grouping val="clustered"/>
        <c:varyColors val="0"/>
        <c:ser>
          <c:idx val="0"/>
          <c:order val="0"/>
          <c:tx>
            <c:strRef>
              <c:f>'reportes de coe quito '!$C$1</c:f>
              <c:strCache>
                <c:ptCount val="1"/>
                <c:pt idx="0">
                  <c:v>Contagiados </c:v>
                </c:pt>
              </c:strCache>
            </c:strRef>
          </c:tx>
          <c:spPr>
            <a:solidFill>
              <a:schemeClr val="accent1"/>
            </a:solidFill>
            <a:ln>
              <a:noFill/>
            </a:ln>
            <a:effectLst/>
          </c:spPr>
          <c:invertIfNegative val="0"/>
          <c:cat>
            <c:numRef>
              <c:f>'reportes de coe quito '!$B$84:$B$182</c:f>
              <c:numCache>
                <c:formatCode>[$-409]d\-mmm;@</c:formatCode>
                <c:ptCount val="99"/>
                <c:pt idx="0">
                  <c:v>43983</c:v>
                </c:pt>
                <c:pt idx="1">
                  <c:v>43984</c:v>
                </c:pt>
                <c:pt idx="2">
                  <c:v>43985</c:v>
                </c:pt>
                <c:pt idx="3">
                  <c:v>43986</c:v>
                </c:pt>
                <c:pt idx="4">
                  <c:v>43987</c:v>
                </c:pt>
                <c:pt idx="5">
                  <c:v>43988</c:v>
                </c:pt>
                <c:pt idx="6">
                  <c:v>43989</c:v>
                </c:pt>
                <c:pt idx="7">
                  <c:v>43990</c:v>
                </c:pt>
                <c:pt idx="8">
                  <c:v>43991</c:v>
                </c:pt>
                <c:pt idx="9">
                  <c:v>43992</c:v>
                </c:pt>
                <c:pt idx="10">
                  <c:v>43993</c:v>
                </c:pt>
                <c:pt idx="11">
                  <c:v>43994</c:v>
                </c:pt>
                <c:pt idx="12">
                  <c:v>43995</c:v>
                </c:pt>
                <c:pt idx="13">
                  <c:v>43996</c:v>
                </c:pt>
                <c:pt idx="14">
                  <c:v>43997</c:v>
                </c:pt>
                <c:pt idx="15">
                  <c:v>43998</c:v>
                </c:pt>
                <c:pt idx="16">
                  <c:v>43999</c:v>
                </c:pt>
                <c:pt idx="17">
                  <c:v>44000</c:v>
                </c:pt>
                <c:pt idx="18">
                  <c:v>44001</c:v>
                </c:pt>
                <c:pt idx="19">
                  <c:v>44002</c:v>
                </c:pt>
                <c:pt idx="20">
                  <c:v>44003</c:v>
                </c:pt>
                <c:pt idx="21">
                  <c:v>44004</c:v>
                </c:pt>
                <c:pt idx="22">
                  <c:v>44005</c:v>
                </c:pt>
                <c:pt idx="23">
                  <c:v>44006</c:v>
                </c:pt>
                <c:pt idx="24">
                  <c:v>44007</c:v>
                </c:pt>
                <c:pt idx="25">
                  <c:v>44008</c:v>
                </c:pt>
                <c:pt idx="26">
                  <c:v>44009</c:v>
                </c:pt>
                <c:pt idx="27">
                  <c:v>44010</c:v>
                </c:pt>
                <c:pt idx="28">
                  <c:v>44011</c:v>
                </c:pt>
                <c:pt idx="29">
                  <c:v>44012</c:v>
                </c:pt>
                <c:pt idx="30">
                  <c:v>44013</c:v>
                </c:pt>
                <c:pt idx="31">
                  <c:v>44014</c:v>
                </c:pt>
                <c:pt idx="32">
                  <c:v>44015</c:v>
                </c:pt>
                <c:pt idx="33">
                  <c:v>44016</c:v>
                </c:pt>
                <c:pt idx="34">
                  <c:v>44017</c:v>
                </c:pt>
                <c:pt idx="35">
                  <c:v>44018</c:v>
                </c:pt>
                <c:pt idx="36">
                  <c:v>44019</c:v>
                </c:pt>
                <c:pt idx="37">
                  <c:v>44020</c:v>
                </c:pt>
                <c:pt idx="38">
                  <c:v>44021</c:v>
                </c:pt>
                <c:pt idx="39">
                  <c:v>44022</c:v>
                </c:pt>
                <c:pt idx="40">
                  <c:v>44023</c:v>
                </c:pt>
                <c:pt idx="41">
                  <c:v>44024</c:v>
                </c:pt>
                <c:pt idx="42">
                  <c:v>44025</c:v>
                </c:pt>
                <c:pt idx="43">
                  <c:v>44026</c:v>
                </c:pt>
                <c:pt idx="44">
                  <c:v>44027</c:v>
                </c:pt>
                <c:pt idx="45">
                  <c:v>44028</c:v>
                </c:pt>
                <c:pt idx="46">
                  <c:v>44029</c:v>
                </c:pt>
                <c:pt idx="47">
                  <c:v>44030</c:v>
                </c:pt>
                <c:pt idx="48">
                  <c:v>44031</c:v>
                </c:pt>
                <c:pt idx="49">
                  <c:v>44032</c:v>
                </c:pt>
                <c:pt idx="50">
                  <c:v>44033</c:v>
                </c:pt>
                <c:pt idx="51">
                  <c:v>44034</c:v>
                </c:pt>
                <c:pt idx="52">
                  <c:v>44035</c:v>
                </c:pt>
                <c:pt idx="53">
                  <c:v>44036</c:v>
                </c:pt>
                <c:pt idx="54">
                  <c:v>44037</c:v>
                </c:pt>
                <c:pt idx="55">
                  <c:v>44038</c:v>
                </c:pt>
                <c:pt idx="56">
                  <c:v>44039</c:v>
                </c:pt>
                <c:pt idx="57">
                  <c:v>44040</c:v>
                </c:pt>
                <c:pt idx="58">
                  <c:v>44041</c:v>
                </c:pt>
                <c:pt idx="59">
                  <c:v>44042</c:v>
                </c:pt>
                <c:pt idx="60">
                  <c:v>44043</c:v>
                </c:pt>
                <c:pt idx="61">
                  <c:v>44044</c:v>
                </c:pt>
                <c:pt idx="62">
                  <c:v>44045</c:v>
                </c:pt>
                <c:pt idx="63">
                  <c:v>44046</c:v>
                </c:pt>
                <c:pt idx="64">
                  <c:v>44047</c:v>
                </c:pt>
                <c:pt idx="65">
                  <c:v>44048</c:v>
                </c:pt>
                <c:pt idx="66">
                  <c:v>44049</c:v>
                </c:pt>
                <c:pt idx="67">
                  <c:v>44050</c:v>
                </c:pt>
                <c:pt idx="68">
                  <c:v>44051</c:v>
                </c:pt>
                <c:pt idx="69">
                  <c:v>44052</c:v>
                </c:pt>
                <c:pt idx="70">
                  <c:v>44053</c:v>
                </c:pt>
                <c:pt idx="71">
                  <c:v>44054</c:v>
                </c:pt>
                <c:pt idx="72">
                  <c:v>44055</c:v>
                </c:pt>
                <c:pt idx="73">
                  <c:v>44056</c:v>
                </c:pt>
                <c:pt idx="74">
                  <c:v>44057</c:v>
                </c:pt>
                <c:pt idx="75">
                  <c:v>44058</c:v>
                </c:pt>
                <c:pt idx="76">
                  <c:v>44059</c:v>
                </c:pt>
                <c:pt idx="77">
                  <c:v>44060</c:v>
                </c:pt>
                <c:pt idx="78">
                  <c:v>44061</c:v>
                </c:pt>
                <c:pt idx="79">
                  <c:v>44062</c:v>
                </c:pt>
                <c:pt idx="80">
                  <c:v>44063</c:v>
                </c:pt>
                <c:pt idx="81">
                  <c:v>44064</c:v>
                </c:pt>
                <c:pt idx="82">
                  <c:v>44065</c:v>
                </c:pt>
                <c:pt idx="83">
                  <c:v>44066</c:v>
                </c:pt>
                <c:pt idx="84">
                  <c:v>44067</c:v>
                </c:pt>
                <c:pt idx="85">
                  <c:v>44068</c:v>
                </c:pt>
                <c:pt idx="86">
                  <c:v>44069</c:v>
                </c:pt>
                <c:pt idx="87">
                  <c:v>44070</c:v>
                </c:pt>
                <c:pt idx="88">
                  <c:v>44071</c:v>
                </c:pt>
                <c:pt idx="89">
                  <c:v>44072</c:v>
                </c:pt>
                <c:pt idx="90">
                  <c:v>44073</c:v>
                </c:pt>
                <c:pt idx="91">
                  <c:v>44074</c:v>
                </c:pt>
                <c:pt idx="92">
                  <c:v>44075</c:v>
                </c:pt>
                <c:pt idx="93">
                  <c:v>44076</c:v>
                </c:pt>
                <c:pt idx="94">
                  <c:v>44077</c:v>
                </c:pt>
                <c:pt idx="95">
                  <c:v>44078</c:v>
                </c:pt>
                <c:pt idx="96">
                  <c:v>44079</c:v>
                </c:pt>
                <c:pt idx="97">
                  <c:v>44080</c:v>
                </c:pt>
                <c:pt idx="98">
                  <c:v>44081</c:v>
                </c:pt>
              </c:numCache>
            </c:numRef>
          </c:cat>
          <c:val>
            <c:numRef>
              <c:f>'reportes de coe quito '!$C$84:$C$182</c:f>
              <c:numCache>
                <c:formatCode>General</c:formatCode>
                <c:ptCount val="99"/>
                <c:pt idx="0">
                  <c:v>3737</c:v>
                </c:pt>
                <c:pt idx="1">
                  <c:v>3777</c:v>
                </c:pt>
                <c:pt idx="2">
                  <c:v>3842</c:v>
                </c:pt>
                <c:pt idx="3">
                  <c:v>3949</c:v>
                </c:pt>
                <c:pt idx="4">
                  <c:v>4038</c:v>
                </c:pt>
                <c:pt idx="5">
                  <c:v>4129</c:v>
                </c:pt>
                <c:pt idx="6">
                  <c:v>4235</c:v>
                </c:pt>
                <c:pt idx="7">
                  <c:v>4346</c:v>
                </c:pt>
                <c:pt idx="8">
                  <c:v>4452</c:v>
                </c:pt>
                <c:pt idx="9">
                  <c:v>4510</c:v>
                </c:pt>
                <c:pt idx="10">
                  <c:v>4549</c:v>
                </c:pt>
                <c:pt idx="11">
                  <c:v>4650</c:v>
                </c:pt>
                <c:pt idx="12">
                  <c:v>4746</c:v>
                </c:pt>
                <c:pt idx="13">
                  <c:v>4792</c:v>
                </c:pt>
                <c:pt idx="14">
                  <c:v>4873</c:v>
                </c:pt>
                <c:pt idx="15">
                  <c:v>4983</c:v>
                </c:pt>
                <c:pt idx="16">
                  <c:v>5062</c:v>
                </c:pt>
                <c:pt idx="17">
                  <c:v>5160</c:v>
                </c:pt>
                <c:pt idx="18">
                  <c:v>5271</c:v>
                </c:pt>
                <c:pt idx="19">
                  <c:v>5400</c:v>
                </c:pt>
                <c:pt idx="20">
                  <c:v>5528</c:v>
                </c:pt>
                <c:pt idx="21">
                  <c:v>5646</c:v>
                </c:pt>
                <c:pt idx="22">
                  <c:v>5747</c:v>
                </c:pt>
                <c:pt idx="23">
                  <c:v>5912</c:v>
                </c:pt>
                <c:pt idx="24">
                  <c:v>6049</c:v>
                </c:pt>
                <c:pt idx="25">
                  <c:v>6171</c:v>
                </c:pt>
                <c:pt idx="26">
                  <c:v>6261</c:v>
                </c:pt>
                <c:pt idx="27">
                  <c:v>6372</c:v>
                </c:pt>
                <c:pt idx="28">
                  <c:v>6453</c:v>
                </c:pt>
                <c:pt idx="29">
                  <c:v>6571</c:v>
                </c:pt>
                <c:pt idx="30">
                  <c:v>7253</c:v>
                </c:pt>
                <c:pt idx="31">
                  <c:v>7542</c:v>
                </c:pt>
                <c:pt idx="32">
                  <c:v>7816</c:v>
                </c:pt>
                <c:pt idx="33">
                  <c:v>8022</c:v>
                </c:pt>
                <c:pt idx="34">
                  <c:v>8132</c:v>
                </c:pt>
                <c:pt idx="35">
                  <c:v>8195</c:v>
                </c:pt>
                <c:pt idx="36">
                  <c:v>8346</c:v>
                </c:pt>
                <c:pt idx="37">
                  <c:v>8581</c:v>
                </c:pt>
                <c:pt idx="38">
                  <c:v>8746</c:v>
                </c:pt>
                <c:pt idx="39">
                  <c:v>8953</c:v>
                </c:pt>
                <c:pt idx="40">
                  <c:v>9450</c:v>
                </c:pt>
                <c:pt idx="41">
                  <c:v>9670</c:v>
                </c:pt>
                <c:pt idx="42">
                  <c:v>9677</c:v>
                </c:pt>
                <c:pt idx="43">
                  <c:v>9839</c:v>
                </c:pt>
                <c:pt idx="44">
                  <c:v>10035</c:v>
                </c:pt>
                <c:pt idx="45">
                  <c:v>10208</c:v>
                </c:pt>
                <c:pt idx="46">
                  <c:v>10386</c:v>
                </c:pt>
                <c:pt idx="47">
                  <c:v>10534</c:v>
                </c:pt>
                <c:pt idx="48">
                  <c:v>10599</c:v>
                </c:pt>
                <c:pt idx="49">
                  <c:v>10967</c:v>
                </c:pt>
                <c:pt idx="50">
                  <c:v>11524</c:v>
                </c:pt>
                <c:pt idx="51">
                  <c:v>11741</c:v>
                </c:pt>
                <c:pt idx="52">
                  <c:v>11900</c:v>
                </c:pt>
                <c:pt idx="53">
                  <c:v>12157</c:v>
                </c:pt>
                <c:pt idx="54">
                  <c:v>12340</c:v>
                </c:pt>
                <c:pt idx="55">
                  <c:v>12459</c:v>
                </c:pt>
                <c:pt idx="56">
                  <c:v>12561</c:v>
                </c:pt>
                <c:pt idx="57">
                  <c:v>12747</c:v>
                </c:pt>
                <c:pt idx="58">
                  <c:v>12947</c:v>
                </c:pt>
                <c:pt idx="59">
                  <c:v>13212</c:v>
                </c:pt>
                <c:pt idx="60">
                  <c:v>13320</c:v>
                </c:pt>
                <c:pt idx="61">
                  <c:v>13438</c:v>
                </c:pt>
                <c:pt idx="62">
                  <c:v>13474</c:v>
                </c:pt>
                <c:pt idx="63">
                  <c:v>13514</c:v>
                </c:pt>
                <c:pt idx="64">
                  <c:v>13651</c:v>
                </c:pt>
                <c:pt idx="65">
                  <c:v>13949</c:v>
                </c:pt>
                <c:pt idx="66">
                  <c:v>14857</c:v>
                </c:pt>
                <c:pt idx="67">
                  <c:v>15597</c:v>
                </c:pt>
                <c:pt idx="68">
                  <c:v>16019</c:v>
                </c:pt>
                <c:pt idx="69">
                  <c:v>16154</c:v>
                </c:pt>
                <c:pt idx="70">
                  <c:v>16210</c:v>
                </c:pt>
                <c:pt idx="71">
                  <c:v>16520</c:v>
                </c:pt>
                <c:pt idx="72">
                  <c:v>17232</c:v>
                </c:pt>
                <c:pt idx="73">
                  <c:v>17685</c:v>
                </c:pt>
                <c:pt idx="74">
                  <c:v>17992</c:v>
                </c:pt>
                <c:pt idx="75">
                  <c:v>18392</c:v>
                </c:pt>
                <c:pt idx="76">
                  <c:v>18571</c:v>
                </c:pt>
                <c:pt idx="77">
                  <c:v>18600</c:v>
                </c:pt>
                <c:pt idx="78">
                  <c:v>18945</c:v>
                </c:pt>
                <c:pt idx="79">
                  <c:v>19550</c:v>
                </c:pt>
                <c:pt idx="80">
                  <c:v>19794</c:v>
                </c:pt>
                <c:pt idx="81">
                  <c:v>19972</c:v>
                </c:pt>
                <c:pt idx="82">
                  <c:v>20085</c:v>
                </c:pt>
                <c:pt idx="83">
                  <c:v>20253</c:v>
                </c:pt>
                <c:pt idx="84">
                  <c:v>20354</c:v>
                </c:pt>
                <c:pt idx="85">
                  <c:v>20498</c:v>
                </c:pt>
                <c:pt idx="86">
                  <c:v>20853</c:v>
                </c:pt>
                <c:pt idx="87">
                  <c:v>21112</c:v>
                </c:pt>
                <c:pt idx="88">
                  <c:v>21238</c:v>
                </c:pt>
                <c:pt idx="89">
                  <c:v>21432</c:v>
                </c:pt>
                <c:pt idx="90">
                  <c:v>21558</c:v>
                </c:pt>
                <c:pt idx="91">
                  <c:v>21589</c:v>
                </c:pt>
                <c:pt idx="92">
                  <c:v>21739</c:v>
                </c:pt>
                <c:pt idx="93">
                  <c:v>21957</c:v>
                </c:pt>
                <c:pt idx="94">
                  <c:v>22158</c:v>
                </c:pt>
                <c:pt idx="95">
                  <c:v>22281</c:v>
                </c:pt>
                <c:pt idx="96">
                  <c:v>22460</c:v>
                </c:pt>
                <c:pt idx="97">
                  <c:v>22600</c:v>
                </c:pt>
                <c:pt idx="98" formatCode="#,##0">
                  <c:v>22614</c:v>
                </c:pt>
              </c:numCache>
            </c:numRef>
          </c:val>
          <c:extLst xmlns:c16r2="http://schemas.microsoft.com/office/drawing/2015/06/chart">
            <c:ext xmlns:c16="http://schemas.microsoft.com/office/drawing/2014/chart" uri="{C3380CC4-5D6E-409C-BE32-E72D297353CC}">
              <c16:uniqueId val="{00000000-74BF-47AB-AF60-EFEC038B36DD}"/>
            </c:ext>
          </c:extLst>
        </c:ser>
        <c:dLbls>
          <c:showLegendKey val="0"/>
          <c:showVal val="0"/>
          <c:showCatName val="0"/>
          <c:showSerName val="0"/>
          <c:showPercent val="0"/>
          <c:showBubbleSize val="0"/>
        </c:dLbls>
        <c:gapWidth val="150"/>
        <c:axId val="224643584"/>
        <c:axId val="182870592"/>
      </c:barChart>
      <c:lineChart>
        <c:grouping val="standard"/>
        <c:varyColors val="0"/>
        <c:ser>
          <c:idx val="1"/>
          <c:order val="1"/>
          <c:tx>
            <c:strRef>
              <c:f>'reportes de coe quito '!$D$1</c:f>
              <c:strCache>
                <c:ptCount val="1"/>
                <c:pt idx="0">
                  <c:v>Crecimiento de casos diarios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'reportes de coe quito '!$B$84:$B$182</c:f>
              <c:numCache>
                <c:formatCode>[$-409]d\-mmm;@</c:formatCode>
                <c:ptCount val="99"/>
                <c:pt idx="0">
                  <c:v>43983</c:v>
                </c:pt>
                <c:pt idx="1">
                  <c:v>43984</c:v>
                </c:pt>
                <c:pt idx="2">
                  <c:v>43985</c:v>
                </c:pt>
                <c:pt idx="3">
                  <c:v>43986</c:v>
                </c:pt>
                <c:pt idx="4">
                  <c:v>43987</c:v>
                </c:pt>
                <c:pt idx="5">
                  <c:v>43988</c:v>
                </c:pt>
                <c:pt idx="6">
                  <c:v>43989</c:v>
                </c:pt>
                <c:pt idx="7">
                  <c:v>43990</c:v>
                </c:pt>
                <c:pt idx="8">
                  <c:v>43991</c:v>
                </c:pt>
                <c:pt idx="9">
                  <c:v>43992</c:v>
                </c:pt>
                <c:pt idx="10">
                  <c:v>43993</c:v>
                </c:pt>
                <c:pt idx="11">
                  <c:v>43994</c:v>
                </c:pt>
                <c:pt idx="12">
                  <c:v>43995</c:v>
                </c:pt>
                <c:pt idx="13">
                  <c:v>43996</c:v>
                </c:pt>
                <c:pt idx="14">
                  <c:v>43997</c:v>
                </c:pt>
                <c:pt idx="15">
                  <c:v>43998</c:v>
                </c:pt>
                <c:pt idx="16">
                  <c:v>43999</c:v>
                </c:pt>
                <c:pt idx="17">
                  <c:v>44000</c:v>
                </c:pt>
                <c:pt idx="18">
                  <c:v>44001</c:v>
                </c:pt>
                <c:pt idx="19">
                  <c:v>44002</c:v>
                </c:pt>
                <c:pt idx="20">
                  <c:v>44003</c:v>
                </c:pt>
                <c:pt idx="21">
                  <c:v>44004</c:v>
                </c:pt>
                <c:pt idx="22">
                  <c:v>44005</c:v>
                </c:pt>
                <c:pt idx="23">
                  <c:v>44006</c:v>
                </c:pt>
                <c:pt idx="24">
                  <c:v>44007</c:v>
                </c:pt>
                <c:pt idx="25">
                  <c:v>44008</c:v>
                </c:pt>
                <c:pt idx="26">
                  <c:v>44009</c:v>
                </c:pt>
                <c:pt idx="27">
                  <c:v>44010</c:v>
                </c:pt>
                <c:pt idx="28">
                  <c:v>44011</c:v>
                </c:pt>
                <c:pt idx="29">
                  <c:v>44012</c:v>
                </c:pt>
                <c:pt idx="30">
                  <c:v>44013</c:v>
                </c:pt>
                <c:pt idx="31">
                  <c:v>44014</c:v>
                </c:pt>
                <c:pt idx="32">
                  <c:v>44015</c:v>
                </c:pt>
                <c:pt idx="33">
                  <c:v>44016</c:v>
                </c:pt>
                <c:pt idx="34">
                  <c:v>44017</c:v>
                </c:pt>
                <c:pt idx="35">
                  <c:v>44018</c:v>
                </c:pt>
                <c:pt idx="36">
                  <c:v>44019</c:v>
                </c:pt>
                <c:pt idx="37">
                  <c:v>44020</c:v>
                </c:pt>
                <c:pt idx="38">
                  <c:v>44021</c:v>
                </c:pt>
                <c:pt idx="39">
                  <c:v>44022</c:v>
                </c:pt>
                <c:pt idx="40">
                  <c:v>44023</c:v>
                </c:pt>
                <c:pt idx="41">
                  <c:v>44024</c:v>
                </c:pt>
                <c:pt idx="42">
                  <c:v>44025</c:v>
                </c:pt>
                <c:pt idx="43">
                  <c:v>44026</c:v>
                </c:pt>
                <c:pt idx="44">
                  <c:v>44027</c:v>
                </c:pt>
                <c:pt idx="45">
                  <c:v>44028</c:v>
                </c:pt>
                <c:pt idx="46">
                  <c:v>44029</c:v>
                </c:pt>
                <c:pt idx="47">
                  <c:v>44030</c:v>
                </c:pt>
                <c:pt idx="48">
                  <c:v>44031</c:v>
                </c:pt>
                <c:pt idx="49">
                  <c:v>44032</c:v>
                </c:pt>
                <c:pt idx="50">
                  <c:v>44033</c:v>
                </c:pt>
                <c:pt idx="51">
                  <c:v>44034</c:v>
                </c:pt>
                <c:pt idx="52">
                  <c:v>44035</c:v>
                </c:pt>
                <c:pt idx="53">
                  <c:v>44036</c:v>
                </c:pt>
                <c:pt idx="54">
                  <c:v>44037</c:v>
                </c:pt>
                <c:pt idx="55">
                  <c:v>44038</c:v>
                </c:pt>
                <c:pt idx="56">
                  <c:v>44039</c:v>
                </c:pt>
                <c:pt idx="57">
                  <c:v>44040</c:v>
                </c:pt>
                <c:pt idx="58">
                  <c:v>44041</c:v>
                </c:pt>
                <c:pt idx="59">
                  <c:v>44042</c:v>
                </c:pt>
                <c:pt idx="60">
                  <c:v>44043</c:v>
                </c:pt>
                <c:pt idx="61">
                  <c:v>44044</c:v>
                </c:pt>
                <c:pt idx="62">
                  <c:v>44045</c:v>
                </c:pt>
                <c:pt idx="63">
                  <c:v>44046</c:v>
                </c:pt>
                <c:pt idx="64">
                  <c:v>44047</c:v>
                </c:pt>
                <c:pt idx="65">
                  <c:v>44048</c:v>
                </c:pt>
                <c:pt idx="66">
                  <c:v>44049</c:v>
                </c:pt>
                <c:pt idx="67">
                  <c:v>44050</c:v>
                </c:pt>
                <c:pt idx="68">
                  <c:v>44051</c:v>
                </c:pt>
                <c:pt idx="69">
                  <c:v>44052</c:v>
                </c:pt>
                <c:pt idx="70">
                  <c:v>44053</c:v>
                </c:pt>
                <c:pt idx="71">
                  <c:v>44054</c:v>
                </c:pt>
                <c:pt idx="72">
                  <c:v>44055</c:v>
                </c:pt>
                <c:pt idx="73">
                  <c:v>44056</c:v>
                </c:pt>
                <c:pt idx="74">
                  <c:v>44057</c:v>
                </c:pt>
                <c:pt idx="75">
                  <c:v>44058</c:v>
                </c:pt>
                <c:pt idx="76">
                  <c:v>44059</c:v>
                </c:pt>
                <c:pt idx="77">
                  <c:v>44060</c:v>
                </c:pt>
                <c:pt idx="78">
                  <c:v>44061</c:v>
                </c:pt>
                <c:pt idx="79">
                  <c:v>44062</c:v>
                </c:pt>
                <c:pt idx="80">
                  <c:v>44063</c:v>
                </c:pt>
                <c:pt idx="81">
                  <c:v>44064</c:v>
                </c:pt>
                <c:pt idx="82">
                  <c:v>44065</c:v>
                </c:pt>
                <c:pt idx="83">
                  <c:v>44066</c:v>
                </c:pt>
                <c:pt idx="84">
                  <c:v>44067</c:v>
                </c:pt>
                <c:pt idx="85">
                  <c:v>44068</c:v>
                </c:pt>
                <c:pt idx="86">
                  <c:v>44069</c:v>
                </c:pt>
                <c:pt idx="87">
                  <c:v>44070</c:v>
                </c:pt>
                <c:pt idx="88">
                  <c:v>44071</c:v>
                </c:pt>
                <c:pt idx="89">
                  <c:v>44072</c:v>
                </c:pt>
                <c:pt idx="90">
                  <c:v>44073</c:v>
                </c:pt>
                <c:pt idx="91">
                  <c:v>44074</c:v>
                </c:pt>
                <c:pt idx="92">
                  <c:v>44075</c:v>
                </c:pt>
                <c:pt idx="93">
                  <c:v>44076</c:v>
                </c:pt>
                <c:pt idx="94">
                  <c:v>44077</c:v>
                </c:pt>
                <c:pt idx="95">
                  <c:v>44078</c:v>
                </c:pt>
                <c:pt idx="96">
                  <c:v>44079</c:v>
                </c:pt>
                <c:pt idx="97">
                  <c:v>44080</c:v>
                </c:pt>
                <c:pt idx="98">
                  <c:v>44081</c:v>
                </c:pt>
              </c:numCache>
            </c:numRef>
          </c:cat>
          <c:val>
            <c:numRef>
              <c:f>'reportes de coe quito '!$D$84:$D$182</c:f>
              <c:numCache>
                <c:formatCode>General</c:formatCode>
                <c:ptCount val="99"/>
                <c:pt idx="0">
                  <c:v>61</c:v>
                </c:pt>
                <c:pt idx="1">
                  <c:v>40</c:v>
                </c:pt>
                <c:pt idx="2">
                  <c:v>65</c:v>
                </c:pt>
                <c:pt idx="3">
                  <c:v>107</c:v>
                </c:pt>
                <c:pt idx="4">
                  <c:v>89</c:v>
                </c:pt>
                <c:pt idx="5">
                  <c:v>91</c:v>
                </c:pt>
                <c:pt idx="6">
                  <c:v>106</c:v>
                </c:pt>
                <c:pt idx="7">
                  <c:v>111</c:v>
                </c:pt>
                <c:pt idx="8">
                  <c:v>106</c:v>
                </c:pt>
                <c:pt idx="9">
                  <c:v>58</c:v>
                </c:pt>
                <c:pt idx="10">
                  <c:v>39</c:v>
                </c:pt>
                <c:pt idx="11">
                  <c:v>101</c:v>
                </c:pt>
                <c:pt idx="12">
                  <c:v>96</c:v>
                </c:pt>
                <c:pt idx="13">
                  <c:v>46</c:v>
                </c:pt>
                <c:pt idx="14" formatCode="0">
                  <c:v>81</c:v>
                </c:pt>
                <c:pt idx="15">
                  <c:v>110</c:v>
                </c:pt>
                <c:pt idx="16">
                  <c:v>79</c:v>
                </c:pt>
                <c:pt idx="17">
                  <c:v>98</c:v>
                </c:pt>
                <c:pt idx="18">
                  <c:v>111</c:v>
                </c:pt>
                <c:pt idx="19">
                  <c:v>129</c:v>
                </c:pt>
                <c:pt idx="20">
                  <c:v>128</c:v>
                </c:pt>
                <c:pt idx="21">
                  <c:v>118</c:v>
                </c:pt>
                <c:pt idx="22">
                  <c:v>101</c:v>
                </c:pt>
                <c:pt idx="23">
                  <c:v>165</c:v>
                </c:pt>
                <c:pt idx="24">
                  <c:v>137</c:v>
                </c:pt>
                <c:pt idx="25">
                  <c:v>122</c:v>
                </c:pt>
                <c:pt idx="26">
                  <c:v>90</c:v>
                </c:pt>
                <c:pt idx="27">
                  <c:v>111</c:v>
                </c:pt>
                <c:pt idx="28">
                  <c:v>81</c:v>
                </c:pt>
                <c:pt idx="29">
                  <c:v>118</c:v>
                </c:pt>
                <c:pt idx="30">
                  <c:v>682</c:v>
                </c:pt>
                <c:pt idx="31">
                  <c:v>289</c:v>
                </c:pt>
                <c:pt idx="32">
                  <c:v>274</c:v>
                </c:pt>
                <c:pt idx="33">
                  <c:v>206</c:v>
                </c:pt>
                <c:pt idx="34">
                  <c:v>110</c:v>
                </c:pt>
                <c:pt idx="35">
                  <c:v>63</c:v>
                </c:pt>
                <c:pt idx="36">
                  <c:v>151</c:v>
                </c:pt>
                <c:pt idx="37">
                  <c:v>235</c:v>
                </c:pt>
                <c:pt idx="38">
                  <c:v>165</c:v>
                </c:pt>
                <c:pt idx="39">
                  <c:v>207</c:v>
                </c:pt>
                <c:pt idx="40">
                  <c:v>497</c:v>
                </c:pt>
                <c:pt idx="41">
                  <c:v>220</c:v>
                </c:pt>
                <c:pt idx="42">
                  <c:v>7</c:v>
                </c:pt>
                <c:pt idx="43">
                  <c:v>162</c:v>
                </c:pt>
                <c:pt idx="44">
                  <c:v>196</c:v>
                </c:pt>
                <c:pt idx="45">
                  <c:v>173</c:v>
                </c:pt>
                <c:pt idx="46">
                  <c:v>178</c:v>
                </c:pt>
                <c:pt idx="47">
                  <c:v>148</c:v>
                </c:pt>
                <c:pt idx="48">
                  <c:v>65</c:v>
                </c:pt>
                <c:pt idx="49">
                  <c:v>368</c:v>
                </c:pt>
                <c:pt idx="50">
                  <c:v>557</c:v>
                </c:pt>
                <c:pt idx="51">
                  <c:v>217</c:v>
                </c:pt>
                <c:pt idx="52">
                  <c:v>159</c:v>
                </c:pt>
                <c:pt idx="53">
                  <c:v>257</c:v>
                </c:pt>
                <c:pt idx="54">
                  <c:v>183</c:v>
                </c:pt>
                <c:pt idx="55">
                  <c:v>119</c:v>
                </c:pt>
                <c:pt idx="56">
                  <c:v>102</c:v>
                </c:pt>
                <c:pt idx="57">
                  <c:v>186</c:v>
                </c:pt>
                <c:pt idx="58">
                  <c:v>200</c:v>
                </c:pt>
                <c:pt idx="59">
                  <c:v>265</c:v>
                </c:pt>
                <c:pt idx="60">
                  <c:v>108</c:v>
                </c:pt>
                <c:pt idx="61">
                  <c:v>118</c:v>
                </c:pt>
                <c:pt idx="62">
                  <c:v>36</c:v>
                </c:pt>
                <c:pt idx="63">
                  <c:v>40</c:v>
                </c:pt>
                <c:pt idx="64">
                  <c:v>137</c:v>
                </c:pt>
                <c:pt idx="65">
                  <c:v>298</c:v>
                </c:pt>
                <c:pt idx="66">
                  <c:v>908</c:v>
                </c:pt>
                <c:pt idx="67">
                  <c:v>740</c:v>
                </c:pt>
                <c:pt idx="68">
                  <c:v>422</c:v>
                </c:pt>
                <c:pt idx="69">
                  <c:v>135</c:v>
                </c:pt>
                <c:pt idx="70">
                  <c:v>56</c:v>
                </c:pt>
                <c:pt idx="71">
                  <c:v>310</c:v>
                </c:pt>
                <c:pt idx="72">
                  <c:v>712</c:v>
                </c:pt>
                <c:pt idx="73">
                  <c:v>453</c:v>
                </c:pt>
                <c:pt idx="74">
                  <c:v>307</c:v>
                </c:pt>
                <c:pt idx="75">
                  <c:v>400</c:v>
                </c:pt>
                <c:pt idx="76">
                  <c:v>179</c:v>
                </c:pt>
                <c:pt idx="77">
                  <c:v>29</c:v>
                </c:pt>
                <c:pt idx="78">
                  <c:v>345</c:v>
                </c:pt>
                <c:pt idx="79">
                  <c:v>605</c:v>
                </c:pt>
                <c:pt idx="80">
                  <c:v>244</c:v>
                </c:pt>
                <c:pt idx="81">
                  <c:v>178</c:v>
                </c:pt>
                <c:pt idx="82">
                  <c:v>113</c:v>
                </c:pt>
                <c:pt idx="83">
                  <c:v>168</c:v>
                </c:pt>
                <c:pt idx="84">
                  <c:v>101</c:v>
                </c:pt>
                <c:pt idx="85">
                  <c:v>144</c:v>
                </c:pt>
                <c:pt idx="86">
                  <c:v>355</c:v>
                </c:pt>
                <c:pt idx="87">
                  <c:v>259</c:v>
                </c:pt>
                <c:pt idx="88">
                  <c:v>126</c:v>
                </c:pt>
                <c:pt idx="89">
                  <c:v>194</c:v>
                </c:pt>
                <c:pt idx="90">
                  <c:v>126</c:v>
                </c:pt>
                <c:pt idx="91">
                  <c:v>31</c:v>
                </c:pt>
                <c:pt idx="92">
                  <c:v>150</c:v>
                </c:pt>
                <c:pt idx="93">
                  <c:v>218</c:v>
                </c:pt>
                <c:pt idx="94">
                  <c:v>201</c:v>
                </c:pt>
                <c:pt idx="95">
                  <c:v>123</c:v>
                </c:pt>
                <c:pt idx="96">
                  <c:v>179</c:v>
                </c:pt>
                <c:pt idx="97">
                  <c:v>140</c:v>
                </c:pt>
                <c:pt idx="98">
                  <c:v>14</c:v>
                </c:pt>
              </c:numCache>
            </c:numRef>
          </c:val>
          <c:smooth val="0"/>
          <c:extLst xmlns:c16r2="http://schemas.microsoft.com/office/drawing/2015/06/chart">
            <c:ext xmlns:c16="http://schemas.microsoft.com/office/drawing/2014/chart" uri="{C3380CC4-5D6E-409C-BE32-E72D297353CC}">
              <c16:uniqueId val="{00000001-74BF-47AB-AF60-EFEC038B36DD}"/>
            </c:ext>
          </c:extLst>
        </c:ser>
        <c:dLbls>
          <c:showLegendKey val="0"/>
          <c:showVal val="0"/>
          <c:showCatName val="0"/>
          <c:showSerName val="0"/>
          <c:showPercent val="0"/>
          <c:showBubbleSize val="0"/>
        </c:dLbls>
        <c:marker val="1"/>
        <c:smooth val="0"/>
        <c:axId val="224800768"/>
        <c:axId val="159726912"/>
      </c:lineChart>
      <c:dateAx>
        <c:axId val="224643584"/>
        <c:scaling>
          <c:orientation val="minMax"/>
        </c:scaling>
        <c:delete val="0"/>
        <c:axPos val="b"/>
        <c:numFmt formatCode="[$-409]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2870592"/>
        <c:crosses val="autoZero"/>
        <c:auto val="1"/>
        <c:lblOffset val="100"/>
        <c:baseTimeUnit val="days"/>
      </c:dateAx>
      <c:valAx>
        <c:axId val="182870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24643584"/>
        <c:crosses val="autoZero"/>
        <c:crossBetween val="between"/>
      </c:valAx>
      <c:valAx>
        <c:axId val="15972691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24800768"/>
        <c:crosses val="max"/>
        <c:crossBetween val="between"/>
      </c:valAx>
      <c:dateAx>
        <c:axId val="224800768"/>
        <c:scaling>
          <c:orientation val="minMax"/>
        </c:scaling>
        <c:delete val="1"/>
        <c:axPos val="b"/>
        <c:numFmt formatCode="[$-409]d\-mmm;@" sourceLinked="1"/>
        <c:majorTickMark val="out"/>
        <c:minorTickMark val="none"/>
        <c:tickLblPos val="nextTo"/>
        <c:crossAx val="159726912"/>
        <c:crosses val="autoZero"/>
        <c:auto val="1"/>
        <c:lblOffset val="100"/>
        <c:baseTimeUnit val="days"/>
        <c:majorUnit val="1"/>
        <c:minorUnit val="1"/>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800" b="1" i="0" baseline="0" dirty="0" smtClean="0">
                <a:effectLst/>
              </a:rPr>
              <a:t>Número de casos según semana epidemiológica</a:t>
            </a:r>
            <a:endParaRPr lang="es-EC" dirty="0">
              <a:effectLst/>
            </a:endParaRPr>
          </a:p>
        </c:rich>
      </c:tx>
      <c:layout/>
      <c:overlay val="0"/>
      <c:spPr>
        <a:noFill/>
        <a:ln>
          <a:noFill/>
        </a:ln>
        <a:effectLst/>
      </c:spPr>
    </c:title>
    <c:autoTitleDeleted val="0"/>
    <c:plotArea>
      <c:layout/>
      <c:barChart>
        <c:barDir val="col"/>
        <c:grouping val="clustered"/>
        <c:varyColors val="0"/>
        <c:ser>
          <c:idx val="0"/>
          <c:order val="0"/>
          <c:tx>
            <c:strRef>
              <c:f>'[DATOS QUITO 31_KR.xlsx]Grafico_KR'!$B$1</c:f>
              <c:strCache>
                <c:ptCount val="1"/>
                <c:pt idx="0">
                  <c:v>Incremento</c:v>
                </c:pt>
              </c:strCache>
            </c:strRef>
          </c:tx>
          <c:spPr>
            <a:solidFill>
              <a:schemeClr val="accent6"/>
            </a:solidFill>
            <a:ln>
              <a:noFill/>
            </a:ln>
            <a:effectLst/>
          </c:spPr>
          <c:invertIfNegative val="0"/>
          <c:dLbls>
            <c:dLbl>
              <c:idx val="1"/>
              <c:layout>
                <c:manualLayout>
                  <c:x val="0"/>
                  <c:y val="-2.391628922138041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E59-4FCB-8B8B-F022CA19E818}"/>
                </c:ext>
              </c:extLst>
            </c:dLbl>
            <c:dLbl>
              <c:idx val="4"/>
              <c:layout>
                <c:manualLayout>
                  <c:x val="0"/>
                  <c:y val="1.195814461069016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E59-4FCB-8B8B-F022CA19E818}"/>
                </c:ext>
              </c:extLst>
            </c:dLbl>
            <c:dLbl>
              <c:idx val="5"/>
              <c:layout>
                <c:manualLayout>
                  <c:x val="0"/>
                  <c:y val="2.391628922138037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E59-4FCB-8B8B-F022CA19E818}"/>
                </c:ext>
              </c:extLst>
            </c:dLbl>
            <c:dLbl>
              <c:idx val="6"/>
              <c:layout>
                <c:manualLayout>
                  <c:x val="2.2222222222221407E-3"/>
                  <c:y val="-3.986048203563401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E59-4FCB-8B8B-F022CA19E81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'[DATOS QUITO 31_KR.xlsx]Grafico_KR'!$D$2:$D$13</c:f>
              <c:numCache>
                <c:formatCode>General</c:formatCode>
                <c:ptCount val="12"/>
                <c:pt idx="0">
                  <c:v>26</c:v>
                </c:pt>
                <c:pt idx="1">
                  <c:v>27</c:v>
                </c:pt>
                <c:pt idx="2">
                  <c:v>28</c:v>
                </c:pt>
                <c:pt idx="3">
                  <c:v>29</c:v>
                </c:pt>
                <c:pt idx="4">
                  <c:v>30</c:v>
                </c:pt>
                <c:pt idx="5">
                  <c:v>31</c:v>
                </c:pt>
                <c:pt idx="6">
                  <c:v>32</c:v>
                </c:pt>
                <c:pt idx="7">
                  <c:v>33</c:v>
                </c:pt>
                <c:pt idx="8">
                  <c:v>34</c:v>
                </c:pt>
                <c:pt idx="9">
                  <c:v>35</c:v>
                </c:pt>
                <c:pt idx="10">
                  <c:v>36</c:v>
                </c:pt>
                <c:pt idx="11">
                  <c:v>37</c:v>
                </c:pt>
              </c:numCache>
            </c:numRef>
          </c:cat>
          <c:val>
            <c:numRef>
              <c:f>'[DATOS QUITO 31_KR.xlsx]Grafico_KR'!$B$2:$B$13</c:f>
              <c:numCache>
                <c:formatCode>General</c:formatCode>
                <c:ptCount val="12"/>
                <c:pt idx="0">
                  <c:v>861</c:v>
                </c:pt>
                <c:pt idx="1">
                  <c:v>1761</c:v>
                </c:pt>
                <c:pt idx="2">
                  <c:v>1428</c:v>
                </c:pt>
                <c:pt idx="3">
                  <c:v>1084</c:v>
                </c:pt>
                <c:pt idx="4">
                  <c:v>1806</c:v>
                </c:pt>
                <c:pt idx="5">
                  <c:v>1098</c:v>
                </c:pt>
                <c:pt idx="6">
                  <c:v>2581</c:v>
                </c:pt>
                <c:pt idx="7">
                  <c:v>2373</c:v>
                </c:pt>
                <c:pt idx="8">
                  <c:v>1693</c:v>
                </c:pt>
                <c:pt idx="9">
                  <c:v>1347</c:v>
                </c:pt>
                <c:pt idx="10">
                  <c:v>1028</c:v>
                </c:pt>
                <c:pt idx="11">
                  <c:v>140</c:v>
                </c:pt>
              </c:numCache>
            </c:numRef>
          </c:val>
          <c:extLst xmlns:c16r2="http://schemas.microsoft.com/office/drawing/2015/06/chart">
            <c:ext xmlns:c16="http://schemas.microsoft.com/office/drawing/2014/chart" uri="{C3380CC4-5D6E-409C-BE32-E72D297353CC}">
              <c16:uniqueId val="{00000004-5E59-4FCB-8B8B-F022CA19E818}"/>
            </c:ext>
          </c:extLst>
        </c:ser>
        <c:dLbls>
          <c:showLegendKey val="0"/>
          <c:showVal val="1"/>
          <c:showCatName val="0"/>
          <c:showSerName val="0"/>
          <c:showPercent val="0"/>
          <c:showBubbleSize val="0"/>
        </c:dLbls>
        <c:gapWidth val="219"/>
        <c:overlap val="-27"/>
        <c:axId val="224801792"/>
        <c:axId val="182872320"/>
      </c:barChart>
      <c:catAx>
        <c:axId val="22480179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EC">
                    <a:solidFill>
                      <a:sysClr val="windowText" lastClr="000000"/>
                    </a:solidFill>
                  </a:rPr>
                  <a:t>Semanas Epidemiológicas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182872320"/>
        <c:crosses val="autoZero"/>
        <c:auto val="1"/>
        <c:lblAlgn val="ctr"/>
        <c:lblOffset val="100"/>
        <c:noMultiLvlLbl val="0"/>
      </c:catAx>
      <c:valAx>
        <c:axId val="182872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EC">
                    <a:solidFill>
                      <a:sysClr val="windowText" lastClr="000000"/>
                    </a:solidFill>
                  </a:rPr>
                  <a:t>Incremento</a:t>
                </a:r>
                <a:r>
                  <a:rPr lang="es-EC" baseline="0">
                    <a:solidFill>
                      <a:sysClr val="windowText" lastClr="000000"/>
                    </a:solidFill>
                  </a:rPr>
                  <a:t> </a:t>
                </a:r>
                <a:r>
                  <a:rPr lang="es-EC">
                    <a:solidFill>
                      <a:sysClr val="windowText" lastClr="000000"/>
                    </a:solidFill>
                  </a:rPr>
                  <a:t>de casos</a:t>
                </a:r>
                <a:r>
                  <a:rPr lang="es-EC" baseline="0">
                    <a:solidFill>
                      <a:sysClr val="windowText" lastClr="000000"/>
                    </a:solidFill>
                  </a:rPr>
                  <a:t> </a:t>
                </a:r>
                <a:r>
                  <a:rPr lang="es-EC">
                    <a:solidFill>
                      <a:sysClr val="windowText" lastClr="000000"/>
                    </a:solidFill>
                  </a:rPr>
                  <a:t>COVID-19</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224801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EC" sz="1400" b="0" i="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Tasa de incidencia por 1000 hab., en el DMQ según parroquias urbanas </a:t>
            </a:r>
            <a:endParaRPr lang="es-EC"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c:rich>
      </c:tx>
      <c:layout/>
      <c:overlay val="0"/>
      <c:spPr>
        <a:noFill/>
        <a:ln>
          <a:noFill/>
        </a:ln>
        <a:effectLst/>
      </c:spPr>
    </c:title>
    <c:autoTitleDeleted val="0"/>
    <c:plotArea>
      <c:layout>
        <c:manualLayout>
          <c:layoutTarget val="inner"/>
          <c:xMode val="edge"/>
          <c:yMode val="edge"/>
          <c:x val="3.3827574831834545E-2"/>
          <c:y val="0.1144136350044852"/>
          <c:w val="0.94577169657071558"/>
          <c:h val="0.61107624838034491"/>
        </c:manualLayout>
      </c:layout>
      <c:lineChart>
        <c:grouping val="standard"/>
        <c:varyColors val="0"/>
        <c:ser>
          <c:idx val="0"/>
          <c:order val="0"/>
          <c:tx>
            <c:strRef>
              <c:f>[cvd19_css_tsa_20200906_FP.xlsx]cvd19_tsa_incidencia_x1000_urb!$A$3</c:f>
              <c:strCache>
                <c:ptCount val="1"/>
                <c:pt idx="0">
                  <c:v>Cotocollao</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[cvd19_css_tsa_20200906_FP.xlsx]cvd19_tsa_incidencia_x1000_urb!$G$2:$K$2</c:f>
              <c:strCache>
                <c:ptCount val="5"/>
                <c:pt idx="0">
                  <c:v>SE 32</c:v>
                </c:pt>
                <c:pt idx="1">
                  <c:v>SE 33</c:v>
                </c:pt>
                <c:pt idx="2">
                  <c:v>SE 34</c:v>
                </c:pt>
                <c:pt idx="3">
                  <c:v>SE 35</c:v>
                </c:pt>
                <c:pt idx="4">
                  <c:v>SE 36</c:v>
                </c:pt>
              </c:strCache>
            </c:strRef>
          </c:cat>
          <c:val>
            <c:numRef>
              <c:f>[cvd19_css_tsa_20200906_FP.xlsx]cvd19_tsa_incidencia_x1000_urb!$G$3:$K$3</c:f>
              <c:numCache>
                <c:formatCode>General</c:formatCode>
                <c:ptCount val="5"/>
                <c:pt idx="0">
                  <c:v>2.23</c:v>
                </c:pt>
                <c:pt idx="1">
                  <c:v>2.29</c:v>
                </c:pt>
                <c:pt idx="2">
                  <c:v>2.93</c:v>
                </c:pt>
                <c:pt idx="3">
                  <c:v>2.0699999999999998</c:v>
                </c:pt>
                <c:pt idx="4">
                  <c:v>1.17</c:v>
                </c:pt>
              </c:numCache>
            </c:numRef>
          </c:val>
          <c:smooth val="0"/>
          <c:extLst xmlns:c16r2="http://schemas.microsoft.com/office/drawing/2015/06/chart">
            <c:ext xmlns:c16="http://schemas.microsoft.com/office/drawing/2014/chart" uri="{C3380CC4-5D6E-409C-BE32-E72D297353CC}">
              <c16:uniqueId val="{00000000-1075-437F-B7F5-1CDEB7C2393F}"/>
            </c:ext>
          </c:extLst>
        </c:ser>
        <c:ser>
          <c:idx val="1"/>
          <c:order val="1"/>
          <c:tx>
            <c:strRef>
              <c:f>[cvd19_css_tsa_20200906_FP.xlsx]cvd19_tsa_incidencia_x1000_urb!$A$4</c:f>
              <c:strCache>
                <c:ptCount val="1"/>
                <c:pt idx="0">
                  <c:v>Chillogallo</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[cvd19_css_tsa_20200906_FP.xlsx]cvd19_tsa_incidencia_x1000_urb!$G$2:$K$2</c:f>
              <c:strCache>
                <c:ptCount val="5"/>
                <c:pt idx="0">
                  <c:v>SE 32</c:v>
                </c:pt>
                <c:pt idx="1">
                  <c:v>SE 33</c:v>
                </c:pt>
                <c:pt idx="2">
                  <c:v>SE 34</c:v>
                </c:pt>
                <c:pt idx="3">
                  <c:v>SE 35</c:v>
                </c:pt>
                <c:pt idx="4">
                  <c:v>SE 36</c:v>
                </c:pt>
              </c:strCache>
            </c:strRef>
          </c:cat>
          <c:val>
            <c:numRef>
              <c:f>[cvd19_css_tsa_20200906_FP.xlsx]cvd19_tsa_incidencia_x1000_urb!$G$4:$K$4</c:f>
              <c:numCache>
                <c:formatCode>General</c:formatCode>
                <c:ptCount val="5"/>
                <c:pt idx="0">
                  <c:v>4.6500000000000004</c:v>
                </c:pt>
                <c:pt idx="1">
                  <c:v>2.2400000000000002</c:v>
                </c:pt>
                <c:pt idx="2">
                  <c:v>3.16</c:v>
                </c:pt>
                <c:pt idx="3">
                  <c:v>1.8</c:v>
                </c:pt>
                <c:pt idx="4">
                  <c:v>1.0900000000000001</c:v>
                </c:pt>
              </c:numCache>
            </c:numRef>
          </c:val>
          <c:smooth val="0"/>
          <c:extLst xmlns:c16r2="http://schemas.microsoft.com/office/drawing/2015/06/chart">
            <c:ext xmlns:c16="http://schemas.microsoft.com/office/drawing/2014/chart" uri="{C3380CC4-5D6E-409C-BE32-E72D297353CC}">
              <c16:uniqueId val="{00000001-1075-437F-B7F5-1CDEB7C2393F}"/>
            </c:ext>
          </c:extLst>
        </c:ser>
        <c:ser>
          <c:idx val="2"/>
          <c:order val="2"/>
          <c:tx>
            <c:strRef>
              <c:f>[cvd19_css_tsa_20200906_FP.xlsx]cvd19_tsa_incidencia_x1000_urb!$A$5</c:f>
              <c:strCache>
                <c:ptCount val="1"/>
                <c:pt idx="0">
                  <c:v>Chimbacalle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[cvd19_css_tsa_20200906_FP.xlsx]cvd19_tsa_incidencia_x1000_urb!$G$2:$K$2</c:f>
              <c:strCache>
                <c:ptCount val="5"/>
                <c:pt idx="0">
                  <c:v>SE 32</c:v>
                </c:pt>
                <c:pt idx="1">
                  <c:v>SE 33</c:v>
                </c:pt>
                <c:pt idx="2">
                  <c:v>SE 34</c:v>
                </c:pt>
                <c:pt idx="3">
                  <c:v>SE 35</c:v>
                </c:pt>
                <c:pt idx="4">
                  <c:v>SE 36</c:v>
                </c:pt>
              </c:strCache>
            </c:strRef>
          </c:cat>
          <c:val>
            <c:numRef>
              <c:f>[cvd19_css_tsa_20200906_FP.xlsx]cvd19_tsa_incidencia_x1000_urb!$G$5:$K$5</c:f>
              <c:numCache>
                <c:formatCode>General</c:formatCode>
                <c:ptCount val="5"/>
                <c:pt idx="0">
                  <c:v>2.65</c:v>
                </c:pt>
                <c:pt idx="1">
                  <c:v>1.92</c:v>
                </c:pt>
                <c:pt idx="2">
                  <c:v>1.78</c:v>
                </c:pt>
                <c:pt idx="3">
                  <c:v>1.38</c:v>
                </c:pt>
                <c:pt idx="4">
                  <c:v>1.01</c:v>
                </c:pt>
              </c:numCache>
            </c:numRef>
          </c:val>
          <c:smooth val="0"/>
          <c:extLst xmlns:c16r2="http://schemas.microsoft.com/office/drawing/2015/06/chart">
            <c:ext xmlns:c16="http://schemas.microsoft.com/office/drawing/2014/chart" uri="{C3380CC4-5D6E-409C-BE32-E72D297353CC}">
              <c16:uniqueId val="{00000002-1075-437F-B7F5-1CDEB7C2393F}"/>
            </c:ext>
          </c:extLst>
        </c:ser>
        <c:ser>
          <c:idx val="3"/>
          <c:order val="3"/>
          <c:tx>
            <c:strRef>
              <c:f>[cvd19_css_tsa_20200906_FP.xlsx]cvd19_tsa_incidencia_x1000_urb!$A$6</c:f>
              <c:strCache>
                <c:ptCount val="1"/>
                <c:pt idx="0">
                  <c:v>La Magdalena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[cvd19_css_tsa_20200906_FP.xlsx]cvd19_tsa_incidencia_x1000_urb!$G$2:$K$2</c:f>
              <c:strCache>
                <c:ptCount val="5"/>
                <c:pt idx="0">
                  <c:v>SE 32</c:v>
                </c:pt>
                <c:pt idx="1">
                  <c:v>SE 33</c:v>
                </c:pt>
                <c:pt idx="2">
                  <c:v>SE 34</c:v>
                </c:pt>
                <c:pt idx="3">
                  <c:v>SE 35</c:v>
                </c:pt>
                <c:pt idx="4">
                  <c:v>SE 36</c:v>
                </c:pt>
              </c:strCache>
            </c:strRef>
          </c:cat>
          <c:val>
            <c:numRef>
              <c:f>[cvd19_css_tsa_20200906_FP.xlsx]cvd19_tsa_incidencia_x1000_urb!$G$6:$K$6</c:f>
              <c:numCache>
                <c:formatCode>General</c:formatCode>
                <c:ptCount val="5"/>
                <c:pt idx="0">
                  <c:v>3.94</c:v>
                </c:pt>
                <c:pt idx="1">
                  <c:v>2.5299999999999998</c:v>
                </c:pt>
                <c:pt idx="2">
                  <c:v>2.75</c:v>
                </c:pt>
                <c:pt idx="3">
                  <c:v>2.0099999999999998</c:v>
                </c:pt>
                <c:pt idx="4">
                  <c:v>0.91</c:v>
                </c:pt>
              </c:numCache>
            </c:numRef>
          </c:val>
          <c:smooth val="0"/>
          <c:extLst xmlns:c16r2="http://schemas.microsoft.com/office/drawing/2015/06/chart">
            <c:ext xmlns:c16="http://schemas.microsoft.com/office/drawing/2014/chart" uri="{C3380CC4-5D6E-409C-BE32-E72D297353CC}">
              <c16:uniqueId val="{00000003-1075-437F-B7F5-1CDEB7C2393F}"/>
            </c:ext>
          </c:extLst>
        </c:ser>
        <c:ser>
          <c:idx val="4"/>
          <c:order val="4"/>
          <c:tx>
            <c:strRef>
              <c:f>[cvd19_css_tsa_20200906_FP.xlsx]cvd19_tsa_incidencia_x1000_urb!$A$7</c:f>
              <c:strCache>
                <c:ptCount val="1"/>
                <c:pt idx="0">
                  <c:v>Guamani</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[cvd19_css_tsa_20200906_FP.xlsx]cvd19_tsa_incidencia_x1000_urb!$G$2:$K$2</c:f>
              <c:strCache>
                <c:ptCount val="5"/>
                <c:pt idx="0">
                  <c:v>SE 32</c:v>
                </c:pt>
                <c:pt idx="1">
                  <c:v>SE 33</c:v>
                </c:pt>
                <c:pt idx="2">
                  <c:v>SE 34</c:v>
                </c:pt>
                <c:pt idx="3">
                  <c:v>SE 35</c:v>
                </c:pt>
                <c:pt idx="4">
                  <c:v>SE 36</c:v>
                </c:pt>
              </c:strCache>
            </c:strRef>
          </c:cat>
          <c:val>
            <c:numRef>
              <c:f>[cvd19_css_tsa_20200906_FP.xlsx]cvd19_tsa_incidencia_x1000_urb!$G$7:$K$7</c:f>
              <c:numCache>
                <c:formatCode>General</c:formatCode>
                <c:ptCount val="5"/>
                <c:pt idx="0">
                  <c:v>2.66</c:v>
                </c:pt>
                <c:pt idx="1">
                  <c:v>2.12</c:v>
                </c:pt>
                <c:pt idx="2">
                  <c:v>1.57</c:v>
                </c:pt>
                <c:pt idx="3">
                  <c:v>1.23</c:v>
                </c:pt>
                <c:pt idx="4">
                  <c:v>0.83</c:v>
                </c:pt>
              </c:numCache>
            </c:numRef>
          </c:val>
          <c:smooth val="0"/>
          <c:extLst xmlns:c16r2="http://schemas.microsoft.com/office/drawing/2015/06/chart">
            <c:ext xmlns:c16="http://schemas.microsoft.com/office/drawing/2014/chart" uri="{C3380CC4-5D6E-409C-BE32-E72D297353CC}">
              <c16:uniqueId val="{00000004-1075-437F-B7F5-1CDEB7C2393F}"/>
            </c:ext>
          </c:extLst>
        </c:ser>
        <c:ser>
          <c:idx val="5"/>
          <c:order val="5"/>
          <c:tx>
            <c:strRef>
              <c:f>[cvd19_css_tsa_20200906_FP.xlsx]cvd19_tsa_incidencia_x1000_urb!$A$8</c:f>
              <c:strCache>
                <c:ptCount val="1"/>
                <c:pt idx="0">
                  <c:v>La Libertad</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[cvd19_css_tsa_20200906_FP.xlsx]cvd19_tsa_incidencia_x1000_urb!$G$2:$K$2</c:f>
              <c:strCache>
                <c:ptCount val="5"/>
                <c:pt idx="0">
                  <c:v>SE 32</c:v>
                </c:pt>
                <c:pt idx="1">
                  <c:v>SE 33</c:v>
                </c:pt>
                <c:pt idx="2">
                  <c:v>SE 34</c:v>
                </c:pt>
                <c:pt idx="3">
                  <c:v>SE 35</c:v>
                </c:pt>
                <c:pt idx="4">
                  <c:v>SE 36</c:v>
                </c:pt>
              </c:strCache>
            </c:strRef>
          </c:cat>
          <c:val>
            <c:numRef>
              <c:f>[cvd19_css_tsa_20200906_FP.xlsx]cvd19_tsa_incidencia_x1000_urb!$G$8:$K$8</c:f>
              <c:numCache>
                <c:formatCode>General</c:formatCode>
                <c:ptCount val="5"/>
                <c:pt idx="0">
                  <c:v>0.51</c:v>
                </c:pt>
                <c:pt idx="1">
                  <c:v>0.75</c:v>
                </c:pt>
                <c:pt idx="2">
                  <c:v>0.56999999999999995</c:v>
                </c:pt>
                <c:pt idx="3">
                  <c:v>0.15</c:v>
                </c:pt>
                <c:pt idx="4">
                  <c:v>0.63</c:v>
                </c:pt>
              </c:numCache>
            </c:numRef>
          </c:val>
          <c:smooth val="0"/>
          <c:extLst xmlns:c16r2="http://schemas.microsoft.com/office/drawing/2015/06/chart">
            <c:ext xmlns:c16="http://schemas.microsoft.com/office/drawing/2014/chart" uri="{C3380CC4-5D6E-409C-BE32-E72D297353CC}">
              <c16:uniqueId val="{00000005-1075-437F-B7F5-1CDEB7C2393F}"/>
            </c:ext>
          </c:extLst>
        </c:ser>
        <c:ser>
          <c:idx val="6"/>
          <c:order val="6"/>
          <c:tx>
            <c:strRef>
              <c:f>[cvd19_css_tsa_20200906_FP.xlsx]cvd19_tsa_incidencia_x1000_urb!$A$9</c:f>
              <c:strCache>
                <c:ptCount val="1"/>
                <c:pt idx="0">
                  <c:v>Itchimbia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[cvd19_css_tsa_20200906_FP.xlsx]cvd19_tsa_incidencia_x1000_urb!$G$2:$K$2</c:f>
              <c:strCache>
                <c:ptCount val="5"/>
                <c:pt idx="0">
                  <c:v>SE 32</c:v>
                </c:pt>
                <c:pt idx="1">
                  <c:v>SE 33</c:v>
                </c:pt>
                <c:pt idx="2">
                  <c:v>SE 34</c:v>
                </c:pt>
                <c:pt idx="3">
                  <c:v>SE 35</c:v>
                </c:pt>
                <c:pt idx="4">
                  <c:v>SE 36</c:v>
                </c:pt>
              </c:strCache>
            </c:strRef>
          </c:cat>
          <c:val>
            <c:numRef>
              <c:f>[cvd19_css_tsa_20200906_FP.xlsx]cvd19_tsa_incidencia_x1000_urb!$G$9:$K$9</c:f>
              <c:numCache>
                <c:formatCode>General</c:formatCode>
                <c:ptCount val="5"/>
                <c:pt idx="0">
                  <c:v>0.95</c:v>
                </c:pt>
                <c:pt idx="1">
                  <c:v>0.86</c:v>
                </c:pt>
                <c:pt idx="2">
                  <c:v>1</c:v>
                </c:pt>
                <c:pt idx="3">
                  <c:v>0.59</c:v>
                </c:pt>
                <c:pt idx="4">
                  <c:v>0.61</c:v>
                </c:pt>
              </c:numCache>
            </c:numRef>
          </c:val>
          <c:smooth val="0"/>
          <c:extLst xmlns:c16r2="http://schemas.microsoft.com/office/drawing/2015/06/chart">
            <c:ext xmlns:c16="http://schemas.microsoft.com/office/drawing/2014/chart" uri="{C3380CC4-5D6E-409C-BE32-E72D297353CC}">
              <c16:uniqueId val="{00000006-1075-437F-B7F5-1CDEB7C2393F}"/>
            </c:ext>
          </c:extLst>
        </c:ser>
        <c:ser>
          <c:idx val="7"/>
          <c:order val="7"/>
          <c:tx>
            <c:strRef>
              <c:f>[cvd19_css_tsa_20200906_FP.xlsx]cvd19_tsa_incidencia_x1000_urb!$A$10</c:f>
              <c:strCache>
                <c:ptCount val="1"/>
                <c:pt idx="0">
                  <c:v>Belisario Quevedo</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[cvd19_css_tsa_20200906_FP.xlsx]cvd19_tsa_incidencia_x1000_urb!$G$2:$K$2</c:f>
              <c:strCache>
                <c:ptCount val="5"/>
                <c:pt idx="0">
                  <c:v>SE 32</c:v>
                </c:pt>
                <c:pt idx="1">
                  <c:v>SE 33</c:v>
                </c:pt>
                <c:pt idx="2">
                  <c:v>SE 34</c:v>
                </c:pt>
                <c:pt idx="3">
                  <c:v>SE 35</c:v>
                </c:pt>
                <c:pt idx="4">
                  <c:v>SE 36</c:v>
                </c:pt>
              </c:strCache>
            </c:strRef>
          </c:cat>
          <c:val>
            <c:numRef>
              <c:f>[cvd19_css_tsa_20200906_FP.xlsx]cvd19_tsa_incidencia_x1000_urb!$G$10:$K$10</c:f>
              <c:numCache>
                <c:formatCode>General</c:formatCode>
                <c:ptCount val="5"/>
                <c:pt idx="0">
                  <c:v>2.2599999999999998</c:v>
                </c:pt>
                <c:pt idx="1">
                  <c:v>1.1599999999999999</c:v>
                </c:pt>
                <c:pt idx="2">
                  <c:v>1.71</c:v>
                </c:pt>
                <c:pt idx="3">
                  <c:v>0.69</c:v>
                </c:pt>
                <c:pt idx="4">
                  <c:v>0.55000000000000004</c:v>
                </c:pt>
              </c:numCache>
            </c:numRef>
          </c:val>
          <c:smooth val="0"/>
          <c:extLst xmlns:c16r2="http://schemas.microsoft.com/office/drawing/2015/06/chart">
            <c:ext xmlns:c16="http://schemas.microsoft.com/office/drawing/2014/chart" uri="{C3380CC4-5D6E-409C-BE32-E72D297353CC}">
              <c16:uniqueId val="{00000007-1075-437F-B7F5-1CDEB7C2393F}"/>
            </c:ext>
          </c:extLst>
        </c:ser>
        <c:dLbls>
          <c:dLblPos val="ctr"/>
          <c:showLegendKey val="0"/>
          <c:showVal val="1"/>
          <c:showCatName val="0"/>
          <c:showSerName val="0"/>
          <c:showPercent val="0"/>
          <c:showBubbleSize val="0"/>
        </c:dLbls>
        <c:marker val="1"/>
        <c:smooth val="0"/>
        <c:axId val="224804352"/>
        <c:axId val="284371776"/>
      </c:lineChart>
      <c:catAx>
        <c:axId val="22480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84371776"/>
        <c:crosses val="autoZero"/>
        <c:auto val="1"/>
        <c:lblAlgn val="ctr"/>
        <c:lblOffset val="100"/>
        <c:noMultiLvlLbl val="0"/>
      </c:catAx>
      <c:valAx>
        <c:axId val="284371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24804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EC" sz="1400" b="0" i="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Tasa de incidencia por 1000 hab., en el DMQ según </a:t>
            </a:r>
            <a:r>
              <a:rPr lang="es-EC" sz="1400" b="0" i="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parroquias</a:t>
            </a:r>
            <a:endParaRPr lang="es-EC"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c:rich>
      </c:tx>
      <c:layout/>
      <c:overlay val="0"/>
      <c:spPr>
        <a:noFill/>
        <a:ln>
          <a:noFill/>
        </a:ln>
        <a:effectLst/>
      </c:spPr>
    </c:title>
    <c:autoTitleDeleted val="0"/>
    <c:plotArea>
      <c:layout/>
      <c:lineChart>
        <c:grouping val="standard"/>
        <c:varyColors val="0"/>
        <c:ser>
          <c:idx val="8"/>
          <c:order val="0"/>
          <c:tx>
            <c:strRef>
              <c:f>[cvd19_css_tsa_20200906_FP.xlsx]cvd19_tsa_incidencia_x1000_rrl!$A$3</c:f>
              <c:strCache>
                <c:ptCount val="1"/>
                <c:pt idx="0">
                  <c:v>Perucho</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[cvd19_css_tsa_20200906_FP.xlsx]cvd19_tsa_incidencia_x1000_rrl!$G$3:$K$3</c:f>
              <c:numCache>
                <c:formatCode>General</c:formatCode>
                <c:ptCount val="5"/>
                <c:pt idx="0">
                  <c:v>0</c:v>
                </c:pt>
                <c:pt idx="1">
                  <c:v>0</c:v>
                </c:pt>
                <c:pt idx="2">
                  <c:v>0</c:v>
                </c:pt>
                <c:pt idx="3">
                  <c:v>0</c:v>
                </c:pt>
                <c:pt idx="4">
                  <c:v>1.05</c:v>
                </c:pt>
              </c:numCache>
            </c:numRef>
          </c:val>
          <c:smooth val="0"/>
          <c:extLst xmlns:c16r2="http://schemas.microsoft.com/office/drawing/2015/06/chart">
            <c:ext xmlns:c16="http://schemas.microsoft.com/office/drawing/2014/chart" uri="{C3380CC4-5D6E-409C-BE32-E72D297353CC}">
              <c16:uniqueId val="{00000000-1437-443A-A601-7AAF61BB6E81}"/>
            </c:ext>
          </c:extLst>
        </c:ser>
        <c:ser>
          <c:idx val="9"/>
          <c:order val="1"/>
          <c:tx>
            <c:strRef>
              <c:f>[cvd19_css_tsa_20200906_FP.xlsx]cvd19_tsa_incidencia_x1000_rrl!$A$4</c:f>
              <c:strCache>
                <c:ptCount val="1"/>
                <c:pt idx="0">
                  <c:v>Guayllabamba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[cvd19_css_tsa_20200906_FP.xlsx]cvd19_tsa_incidencia_x1000_rrl!$G$4:$K$4</c:f>
              <c:numCache>
                <c:formatCode>General</c:formatCode>
                <c:ptCount val="5"/>
                <c:pt idx="0">
                  <c:v>0.1</c:v>
                </c:pt>
                <c:pt idx="1">
                  <c:v>0.3</c:v>
                </c:pt>
                <c:pt idx="2">
                  <c:v>1.24</c:v>
                </c:pt>
                <c:pt idx="3">
                  <c:v>1.1399999999999999</c:v>
                </c:pt>
                <c:pt idx="4">
                  <c:v>0.99</c:v>
                </c:pt>
              </c:numCache>
            </c:numRef>
          </c:val>
          <c:smooth val="0"/>
          <c:extLst xmlns:c16r2="http://schemas.microsoft.com/office/drawing/2015/06/chart">
            <c:ext xmlns:c16="http://schemas.microsoft.com/office/drawing/2014/chart" uri="{C3380CC4-5D6E-409C-BE32-E72D297353CC}">
              <c16:uniqueId val="{00000001-1437-443A-A601-7AAF61BB6E81}"/>
            </c:ext>
          </c:extLst>
        </c:ser>
        <c:ser>
          <c:idx val="10"/>
          <c:order val="2"/>
          <c:tx>
            <c:strRef>
              <c:f>[cvd19_css_tsa_20200906_FP.xlsx]cvd19_tsa_incidencia_x1000_rrl!$A$5</c:f>
              <c:strCache>
                <c:ptCount val="1"/>
                <c:pt idx="0">
                  <c:v>Nono</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[cvd19_css_tsa_20200906_FP.xlsx]cvd19_tsa_incidencia_x1000_rrl!$G$5:$K$5</c:f>
              <c:numCache>
                <c:formatCode>General</c:formatCode>
                <c:ptCount val="5"/>
                <c:pt idx="0">
                  <c:v>0</c:v>
                </c:pt>
                <c:pt idx="1">
                  <c:v>1.85</c:v>
                </c:pt>
                <c:pt idx="2">
                  <c:v>0</c:v>
                </c:pt>
                <c:pt idx="3">
                  <c:v>0.46</c:v>
                </c:pt>
                <c:pt idx="4">
                  <c:v>0.93</c:v>
                </c:pt>
              </c:numCache>
            </c:numRef>
          </c:val>
          <c:smooth val="0"/>
          <c:extLst xmlns:c16r2="http://schemas.microsoft.com/office/drawing/2015/06/chart">
            <c:ext xmlns:c16="http://schemas.microsoft.com/office/drawing/2014/chart" uri="{C3380CC4-5D6E-409C-BE32-E72D297353CC}">
              <c16:uniqueId val="{00000002-1437-443A-A601-7AAF61BB6E81}"/>
            </c:ext>
          </c:extLst>
        </c:ser>
        <c:ser>
          <c:idx val="11"/>
          <c:order val="3"/>
          <c:tx>
            <c:strRef>
              <c:f>[cvd19_css_tsa_20200906_FP.xlsx]cvd19_tsa_incidencia_x1000_rrl!$A$6</c:f>
              <c:strCache>
                <c:ptCount val="1"/>
                <c:pt idx="0">
                  <c:v>Yaruqui</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[cvd19_css_tsa_20200906_FP.xlsx]cvd19_tsa_incidencia_x1000_rrl!$G$6:$K$6</c:f>
              <c:numCache>
                <c:formatCode>General</c:formatCode>
                <c:ptCount val="5"/>
                <c:pt idx="0">
                  <c:v>0.41</c:v>
                </c:pt>
                <c:pt idx="1">
                  <c:v>0.32</c:v>
                </c:pt>
                <c:pt idx="2">
                  <c:v>0.36</c:v>
                </c:pt>
                <c:pt idx="3">
                  <c:v>0.18</c:v>
                </c:pt>
                <c:pt idx="4">
                  <c:v>0.73</c:v>
                </c:pt>
              </c:numCache>
            </c:numRef>
          </c:val>
          <c:smooth val="0"/>
          <c:extLst xmlns:c16r2="http://schemas.microsoft.com/office/drawing/2015/06/chart">
            <c:ext xmlns:c16="http://schemas.microsoft.com/office/drawing/2014/chart" uri="{C3380CC4-5D6E-409C-BE32-E72D297353CC}">
              <c16:uniqueId val="{00000003-1437-443A-A601-7AAF61BB6E81}"/>
            </c:ext>
          </c:extLst>
        </c:ser>
        <c:ser>
          <c:idx val="12"/>
          <c:order val="4"/>
          <c:tx>
            <c:strRef>
              <c:f>[cvd19_css_tsa_20200906_FP.xlsx]cvd19_tsa_incidencia_x1000_rrl!$A$7</c:f>
              <c:strCache>
                <c:ptCount val="1"/>
                <c:pt idx="0">
                  <c:v>Cumbaya</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[cvd19_css_tsa_20200906_FP.xlsx]cvd19_tsa_incidencia_x1000_rrl!$G$7:$K$7</c:f>
              <c:numCache>
                <c:formatCode>General</c:formatCode>
                <c:ptCount val="5"/>
                <c:pt idx="0">
                  <c:v>0.38</c:v>
                </c:pt>
                <c:pt idx="1">
                  <c:v>0.18</c:v>
                </c:pt>
                <c:pt idx="2">
                  <c:v>0.55000000000000004</c:v>
                </c:pt>
                <c:pt idx="3">
                  <c:v>0.48</c:v>
                </c:pt>
                <c:pt idx="4">
                  <c:v>0.56000000000000005</c:v>
                </c:pt>
              </c:numCache>
            </c:numRef>
          </c:val>
          <c:smooth val="0"/>
          <c:extLst xmlns:c16r2="http://schemas.microsoft.com/office/drawing/2015/06/chart">
            <c:ext xmlns:c16="http://schemas.microsoft.com/office/drawing/2014/chart" uri="{C3380CC4-5D6E-409C-BE32-E72D297353CC}">
              <c16:uniqueId val="{00000004-1437-443A-A601-7AAF61BB6E81}"/>
            </c:ext>
          </c:extLst>
        </c:ser>
        <c:ser>
          <c:idx val="13"/>
          <c:order val="5"/>
          <c:tx>
            <c:strRef>
              <c:f>[cvd19_css_tsa_20200906_FP.xlsx]cvd19_tsa_incidencia_x1000_rrl!$A$8</c:f>
              <c:strCache>
                <c:ptCount val="1"/>
                <c:pt idx="0">
                  <c:v>Conocoto</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[cvd19_css_tsa_20200906_FP.xlsx]cvd19_tsa_incidencia_x1000_rrl!$G$8:$K$8</c:f>
              <c:numCache>
                <c:formatCode>General</c:formatCode>
                <c:ptCount val="5"/>
                <c:pt idx="0">
                  <c:v>1.06</c:v>
                </c:pt>
                <c:pt idx="1">
                  <c:v>0.69</c:v>
                </c:pt>
                <c:pt idx="2">
                  <c:v>0.96</c:v>
                </c:pt>
                <c:pt idx="3">
                  <c:v>0.39</c:v>
                </c:pt>
                <c:pt idx="4">
                  <c:v>0.54</c:v>
                </c:pt>
              </c:numCache>
            </c:numRef>
          </c:val>
          <c:smooth val="0"/>
          <c:extLst xmlns:c16r2="http://schemas.microsoft.com/office/drawing/2015/06/chart">
            <c:ext xmlns:c16="http://schemas.microsoft.com/office/drawing/2014/chart" uri="{C3380CC4-5D6E-409C-BE32-E72D297353CC}">
              <c16:uniqueId val="{00000005-1437-443A-A601-7AAF61BB6E81}"/>
            </c:ext>
          </c:extLst>
        </c:ser>
        <c:ser>
          <c:idx val="14"/>
          <c:order val="6"/>
          <c:tx>
            <c:strRef>
              <c:f>[cvd19_css_tsa_20200906_FP.xlsx]cvd19_tsa_incidencia_x1000_rrl!$A$9</c:f>
              <c:strCache>
                <c:ptCount val="1"/>
                <c:pt idx="0">
                  <c:v>El Quinche</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[cvd19_css_tsa_20200906_FP.xlsx]cvd19_tsa_incidencia_x1000_rrl!$G$9:$K$9</c:f>
              <c:numCache>
                <c:formatCode>General</c:formatCode>
                <c:ptCount val="5"/>
                <c:pt idx="0">
                  <c:v>0.35</c:v>
                </c:pt>
                <c:pt idx="1">
                  <c:v>0.3</c:v>
                </c:pt>
                <c:pt idx="2">
                  <c:v>0.3</c:v>
                </c:pt>
                <c:pt idx="3">
                  <c:v>0.05</c:v>
                </c:pt>
                <c:pt idx="4">
                  <c:v>0.51</c:v>
                </c:pt>
              </c:numCache>
            </c:numRef>
          </c:val>
          <c:smooth val="0"/>
          <c:extLst xmlns:c16r2="http://schemas.microsoft.com/office/drawing/2015/06/chart">
            <c:ext xmlns:c16="http://schemas.microsoft.com/office/drawing/2014/chart" uri="{C3380CC4-5D6E-409C-BE32-E72D297353CC}">
              <c16:uniqueId val="{00000006-1437-443A-A601-7AAF61BB6E81}"/>
            </c:ext>
          </c:extLst>
        </c:ser>
        <c:ser>
          <c:idx val="15"/>
          <c:order val="7"/>
          <c:tx>
            <c:strRef>
              <c:f>[cvd19_css_tsa_20200906_FP.xlsx]cvd19_tsa_incidencia_x1000_rrl!$A$10</c:f>
              <c:strCache>
                <c:ptCount val="1"/>
                <c:pt idx="0">
                  <c:v>Puembo</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[cvd19_css_tsa_20200906_FP.xlsx]cvd19_tsa_incidencia_x1000_rrl!$G$10:$K$10</c:f>
              <c:numCache>
                <c:formatCode>General</c:formatCode>
                <c:ptCount val="5"/>
                <c:pt idx="0">
                  <c:v>0.24</c:v>
                </c:pt>
                <c:pt idx="1">
                  <c:v>0.12</c:v>
                </c:pt>
                <c:pt idx="2">
                  <c:v>0.41</c:v>
                </c:pt>
                <c:pt idx="3">
                  <c:v>0.06</c:v>
                </c:pt>
                <c:pt idx="4">
                  <c:v>0.47</c:v>
                </c:pt>
              </c:numCache>
            </c:numRef>
          </c:val>
          <c:smooth val="0"/>
          <c:extLst xmlns:c16r2="http://schemas.microsoft.com/office/drawing/2015/06/chart">
            <c:ext xmlns:c16="http://schemas.microsoft.com/office/drawing/2014/chart" uri="{C3380CC4-5D6E-409C-BE32-E72D297353CC}">
              <c16:uniqueId val="{00000007-1437-443A-A601-7AAF61BB6E81}"/>
            </c:ext>
          </c:extLst>
        </c:ser>
        <c:ser>
          <c:idx val="0"/>
          <c:order val="8"/>
          <c:tx>
            <c:strRef>
              <c:f>[cvd19_css_tsa_20200906_FP.xlsx]cvd19_tsa_incidencia_x1000_rrl!$A$3</c:f>
              <c:strCache>
                <c:ptCount val="1"/>
                <c:pt idx="0">
                  <c:v>Perucho</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[cvd19_css_tsa_20200906_FP.xlsx]cvd19_tsa_incidencia_x1000_rrl!$G$3:$K$3</c:f>
              <c:numCache>
                <c:formatCode>General</c:formatCode>
                <c:ptCount val="5"/>
                <c:pt idx="0">
                  <c:v>0</c:v>
                </c:pt>
                <c:pt idx="1">
                  <c:v>0</c:v>
                </c:pt>
                <c:pt idx="2">
                  <c:v>0</c:v>
                </c:pt>
                <c:pt idx="3">
                  <c:v>0</c:v>
                </c:pt>
                <c:pt idx="4">
                  <c:v>1.05</c:v>
                </c:pt>
              </c:numCache>
            </c:numRef>
          </c:val>
          <c:smooth val="0"/>
          <c:extLst xmlns:c16r2="http://schemas.microsoft.com/office/drawing/2015/06/chart">
            <c:ext xmlns:c16="http://schemas.microsoft.com/office/drawing/2014/chart" uri="{C3380CC4-5D6E-409C-BE32-E72D297353CC}">
              <c16:uniqueId val="{00000000-7439-499A-8331-07FE2FCC3D21}"/>
            </c:ext>
          </c:extLst>
        </c:ser>
        <c:ser>
          <c:idx val="1"/>
          <c:order val="9"/>
          <c:tx>
            <c:strRef>
              <c:f>[cvd19_css_tsa_20200906_FP.xlsx]cvd19_tsa_incidencia_x1000_rrl!$A$4</c:f>
              <c:strCache>
                <c:ptCount val="1"/>
                <c:pt idx="0">
                  <c:v>Guayllabamba</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[cvd19_css_tsa_20200906_FP.xlsx]cvd19_tsa_incidencia_x1000_rrl!$G$4:$K$4</c:f>
              <c:numCache>
                <c:formatCode>General</c:formatCode>
                <c:ptCount val="5"/>
                <c:pt idx="0">
                  <c:v>0.1</c:v>
                </c:pt>
                <c:pt idx="1">
                  <c:v>0.3</c:v>
                </c:pt>
                <c:pt idx="2">
                  <c:v>1.24</c:v>
                </c:pt>
                <c:pt idx="3">
                  <c:v>1.1399999999999999</c:v>
                </c:pt>
                <c:pt idx="4">
                  <c:v>0.99</c:v>
                </c:pt>
              </c:numCache>
            </c:numRef>
          </c:val>
          <c:smooth val="0"/>
          <c:extLst xmlns:c16r2="http://schemas.microsoft.com/office/drawing/2015/06/chart">
            <c:ext xmlns:c16="http://schemas.microsoft.com/office/drawing/2014/chart" uri="{C3380CC4-5D6E-409C-BE32-E72D297353CC}">
              <c16:uniqueId val="{00000001-7439-499A-8331-07FE2FCC3D21}"/>
            </c:ext>
          </c:extLst>
        </c:ser>
        <c:ser>
          <c:idx val="2"/>
          <c:order val="10"/>
          <c:tx>
            <c:strRef>
              <c:f>[cvd19_css_tsa_20200906_FP.xlsx]cvd19_tsa_incidencia_x1000_rrl!$A$5</c:f>
              <c:strCache>
                <c:ptCount val="1"/>
                <c:pt idx="0">
                  <c:v>Nono</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[cvd19_css_tsa_20200906_FP.xlsx]cvd19_tsa_incidencia_x1000_rrl!$G$5:$K$5</c:f>
              <c:numCache>
                <c:formatCode>General</c:formatCode>
                <c:ptCount val="5"/>
                <c:pt idx="0">
                  <c:v>0</c:v>
                </c:pt>
                <c:pt idx="1">
                  <c:v>1.85</c:v>
                </c:pt>
                <c:pt idx="2">
                  <c:v>0</c:v>
                </c:pt>
                <c:pt idx="3">
                  <c:v>0.46</c:v>
                </c:pt>
                <c:pt idx="4">
                  <c:v>0.93</c:v>
                </c:pt>
              </c:numCache>
            </c:numRef>
          </c:val>
          <c:smooth val="0"/>
          <c:extLst xmlns:c16r2="http://schemas.microsoft.com/office/drawing/2015/06/chart">
            <c:ext xmlns:c16="http://schemas.microsoft.com/office/drawing/2014/chart" uri="{C3380CC4-5D6E-409C-BE32-E72D297353CC}">
              <c16:uniqueId val="{00000002-7439-499A-8331-07FE2FCC3D21}"/>
            </c:ext>
          </c:extLst>
        </c:ser>
        <c:ser>
          <c:idx val="3"/>
          <c:order val="11"/>
          <c:tx>
            <c:strRef>
              <c:f>[cvd19_css_tsa_20200906_FP.xlsx]cvd19_tsa_incidencia_x1000_rrl!$A$6</c:f>
              <c:strCache>
                <c:ptCount val="1"/>
                <c:pt idx="0">
                  <c:v>Yaruqui</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[cvd19_css_tsa_20200906_FP.xlsx]cvd19_tsa_incidencia_x1000_rrl!$G$6:$K$6</c:f>
              <c:numCache>
                <c:formatCode>General</c:formatCode>
                <c:ptCount val="5"/>
                <c:pt idx="0">
                  <c:v>0.41</c:v>
                </c:pt>
                <c:pt idx="1">
                  <c:v>0.32</c:v>
                </c:pt>
                <c:pt idx="2">
                  <c:v>0.36</c:v>
                </c:pt>
                <c:pt idx="3">
                  <c:v>0.18</c:v>
                </c:pt>
                <c:pt idx="4">
                  <c:v>0.73</c:v>
                </c:pt>
              </c:numCache>
            </c:numRef>
          </c:val>
          <c:smooth val="0"/>
          <c:extLst xmlns:c16r2="http://schemas.microsoft.com/office/drawing/2015/06/chart">
            <c:ext xmlns:c16="http://schemas.microsoft.com/office/drawing/2014/chart" uri="{C3380CC4-5D6E-409C-BE32-E72D297353CC}">
              <c16:uniqueId val="{00000003-7439-499A-8331-07FE2FCC3D21}"/>
            </c:ext>
          </c:extLst>
        </c:ser>
        <c:ser>
          <c:idx val="4"/>
          <c:order val="12"/>
          <c:tx>
            <c:strRef>
              <c:f>[cvd19_css_tsa_20200906_FP.xlsx]cvd19_tsa_incidencia_x1000_rrl!$A$7</c:f>
              <c:strCache>
                <c:ptCount val="1"/>
                <c:pt idx="0">
                  <c:v>Cumbaya</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[cvd19_css_tsa_20200906_FP.xlsx]cvd19_tsa_incidencia_x1000_rrl!$G$7:$K$7</c:f>
              <c:numCache>
                <c:formatCode>General</c:formatCode>
                <c:ptCount val="5"/>
                <c:pt idx="0">
                  <c:v>0.38</c:v>
                </c:pt>
                <c:pt idx="1">
                  <c:v>0.18</c:v>
                </c:pt>
                <c:pt idx="2">
                  <c:v>0.55000000000000004</c:v>
                </c:pt>
                <c:pt idx="3">
                  <c:v>0.48</c:v>
                </c:pt>
                <c:pt idx="4">
                  <c:v>0.56000000000000005</c:v>
                </c:pt>
              </c:numCache>
            </c:numRef>
          </c:val>
          <c:smooth val="0"/>
          <c:extLst xmlns:c16r2="http://schemas.microsoft.com/office/drawing/2015/06/chart">
            <c:ext xmlns:c16="http://schemas.microsoft.com/office/drawing/2014/chart" uri="{C3380CC4-5D6E-409C-BE32-E72D297353CC}">
              <c16:uniqueId val="{00000004-7439-499A-8331-07FE2FCC3D21}"/>
            </c:ext>
          </c:extLst>
        </c:ser>
        <c:ser>
          <c:idx val="5"/>
          <c:order val="13"/>
          <c:tx>
            <c:strRef>
              <c:f>[cvd19_css_tsa_20200906_FP.xlsx]cvd19_tsa_incidencia_x1000_rrl!$A$8</c:f>
              <c:strCache>
                <c:ptCount val="1"/>
                <c:pt idx="0">
                  <c:v>Conocoto</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[cvd19_css_tsa_20200906_FP.xlsx]cvd19_tsa_incidencia_x1000_rrl!$G$8:$K$8</c:f>
              <c:numCache>
                <c:formatCode>General</c:formatCode>
                <c:ptCount val="5"/>
                <c:pt idx="0">
                  <c:v>1.06</c:v>
                </c:pt>
                <c:pt idx="1">
                  <c:v>0.69</c:v>
                </c:pt>
                <c:pt idx="2">
                  <c:v>0.96</c:v>
                </c:pt>
                <c:pt idx="3">
                  <c:v>0.39</c:v>
                </c:pt>
                <c:pt idx="4">
                  <c:v>0.54</c:v>
                </c:pt>
              </c:numCache>
            </c:numRef>
          </c:val>
          <c:smooth val="0"/>
          <c:extLst xmlns:c16r2="http://schemas.microsoft.com/office/drawing/2015/06/chart">
            <c:ext xmlns:c16="http://schemas.microsoft.com/office/drawing/2014/chart" uri="{C3380CC4-5D6E-409C-BE32-E72D297353CC}">
              <c16:uniqueId val="{00000005-7439-499A-8331-07FE2FCC3D21}"/>
            </c:ext>
          </c:extLst>
        </c:ser>
        <c:ser>
          <c:idx val="6"/>
          <c:order val="14"/>
          <c:tx>
            <c:strRef>
              <c:f>[cvd19_css_tsa_20200906_FP.xlsx]cvd19_tsa_incidencia_x1000_rrl!$A$9</c:f>
              <c:strCache>
                <c:ptCount val="1"/>
                <c:pt idx="0">
                  <c:v>El Quinche</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[cvd19_css_tsa_20200906_FP.xlsx]cvd19_tsa_incidencia_x1000_rrl!$G$9:$K$9</c:f>
              <c:numCache>
                <c:formatCode>General</c:formatCode>
                <c:ptCount val="5"/>
                <c:pt idx="0">
                  <c:v>0.35</c:v>
                </c:pt>
                <c:pt idx="1">
                  <c:v>0.3</c:v>
                </c:pt>
                <c:pt idx="2">
                  <c:v>0.3</c:v>
                </c:pt>
                <c:pt idx="3">
                  <c:v>0.05</c:v>
                </c:pt>
                <c:pt idx="4">
                  <c:v>0.51</c:v>
                </c:pt>
              </c:numCache>
            </c:numRef>
          </c:val>
          <c:smooth val="0"/>
          <c:extLst xmlns:c16r2="http://schemas.microsoft.com/office/drawing/2015/06/chart">
            <c:ext xmlns:c16="http://schemas.microsoft.com/office/drawing/2014/chart" uri="{C3380CC4-5D6E-409C-BE32-E72D297353CC}">
              <c16:uniqueId val="{00000006-7439-499A-8331-07FE2FCC3D21}"/>
            </c:ext>
          </c:extLst>
        </c:ser>
        <c:ser>
          <c:idx val="7"/>
          <c:order val="15"/>
          <c:tx>
            <c:strRef>
              <c:f>[cvd19_css_tsa_20200906_FP.xlsx]cvd19_tsa_incidencia_x1000_rrl!$A$10</c:f>
              <c:strCache>
                <c:ptCount val="1"/>
                <c:pt idx="0">
                  <c:v>Puembo</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[cvd19_css_tsa_20200906_FP.xlsx]cvd19_tsa_incidencia_x1000_rrl!$G$2:$K$2</c:f>
              <c:strCache>
                <c:ptCount val="5"/>
                <c:pt idx="0">
                  <c:v>SE 32</c:v>
                </c:pt>
                <c:pt idx="1">
                  <c:v>SE 33</c:v>
                </c:pt>
                <c:pt idx="2">
                  <c:v>SE 34</c:v>
                </c:pt>
                <c:pt idx="3">
                  <c:v>SE 35</c:v>
                </c:pt>
                <c:pt idx="4">
                  <c:v>SE 36</c:v>
                </c:pt>
              </c:strCache>
            </c:strRef>
          </c:cat>
          <c:val>
            <c:numRef>
              <c:f>[cvd19_css_tsa_20200906_FP.xlsx]cvd19_tsa_incidencia_x1000_rrl!$G$10:$K$10</c:f>
              <c:numCache>
                <c:formatCode>General</c:formatCode>
                <c:ptCount val="5"/>
                <c:pt idx="0">
                  <c:v>0.24</c:v>
                </c:pt>
                <c:pt idx="1">
                  <c:v>0.12</c:v>
                </c:pt>
                <c:pt idx="2">
                  <c:v>0.41</c:v>
                </c:pt>
                <c:pt idx="3">
                  <c:v>0.06</c:v>
                </c:pt>
                <c:pt idx="4">
                  <c:v>0.47</c:v>
                </c:pt>
              </c:numCache>
            </c:numRef>
          </c:val>
          <c:smooth val="0"/>
          <c:extLst xmlns:c16r2="http://schemas.microsoft.com/office/drawing/2015/06/chart">
            <c:ext xmlns:c16="http://schemas.microsoft.com/office/drawing/2014/chart" uri="{C3380CC4-5D6E-409C-BE32-E72D297353CC}">
              <c16:uniqueId val="{00000007-7439-499A-8331-07FE2FCC3D21}"/>
            </c:ext>
          </c:extLst>
        </c:ser>
        <c:dLbls>
          <c:dLblPos val="ctr"/>
          <c:showLegendKey val="0"/>
          <c:showVal val="1"/>
          <c:showCatName val="0"/>
          <c:showSerName val="0"/>
          <c:showPercent val="0"/>
          <c:showBubbleSize val="0"/>
        </c:dLbls>
        <c:marker val="1"/>
        <c:smooth val="0"/>
        <c:axId val="254723584"/>
        <c:axId val="284375232"/>
      </c:lineChart>
      <c:catAx>
        <c:axId val="25472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84375232"/>
        <c:crosses val="autoZero"/>
        <c:auto val="1"/>
        <c:lblAlgn val="ctr"/>
        <c:lblOffset val="100"/>
        <c:noMultiLvlLbl val="0"/>
      </c:catAx>
      <c:valAx>
        <c:axId val="284375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54723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C" b="1" baseline="0"/>
              <a:t>Muertes acumuladas COVID-19</a:t>
            </a:r>
            <a:endParaRPr lang="es-EC" b="1"/>
          </a:p>
        </c:rich>
      </c:tx>
      <c:overlay val="0"/>
      <c:spPr>
        <a:noFill/>
        <a:ln>
          <a:noFill/>
        </a:ln>
        <a:effectLst/>
      </c:spPr>
    </c:title>
    <c:autoTitleDeleted val="0"/>
    <c:plotArea>
      <c:layout/>
      <c:barChart>
        <c:barDir val="col"/>
        <c:grouping val="clustered"/>
        <c:varyColors val="0"/>
        <c:ser>
          <c:idx val="0"/>
          <c:order val="0"/>
          <c:tx>
            <c:strRef>
              <c:f>'reportes de coe quito '!$R$1</c:f>
              <c:strCache>
                <c:ptCount val="1"/>
                <c:pt idx="0">
                  <c:v>mortalidad en contexto </c:v>
                </c:pt>
              </c:strCache>
            </c:strRef>
          </c:tx>
          <c:spPr>
            <a:solidFill>
              <a:schemeClr val="accent1"/>
            </a:solidFill>
            <a:ln>
              <a:noFill/>
            </a:ln>
            <a:effectLst/>
          </c:spPr>
          <c:invertIfNegative val="0"/>
          <c:cat>
            <c:numRef>
              <c:f>'reportes de coe quito '!$B$98:$B$182</c:f>
              <c:numCache>
                <c:formatCode>[$-409]d\-mmm;@</c:formatCode>
                <c:ptCount val="85"/>
                <c:pt idx="0">
                  <c:v>43997</c:v>
                </c:pt>
                <c:pt idx="1">
                  <c:v>43998</c:v>
                </c:pt>
                <c:pt idx="2">
                  <c:v>43999</c:v>
                </c:pt>
                <c:pt idx="3">
                  <c:v>44000</c:v>
                </c:pt>
                <c:pt idx="4">
                  <c:v>44001</c:v>
                </c:pt>
                <c:pt idx="5">
                  <c:v>44002</c:v>
                </c:pt>
                <c:pt idx="6">
                  <c:v>44003</c:v>
                </c:pt>
                <c:pt idx="7">
                  <c:v>44004</c:v>
                </c:pt>
                <c:pt idx="8">
                  <c:v>44005</c:v>
                </c:pt>
                <c:pt idx="9">
                  <c:v>44006</c:v>
                </c:pt>
                <c:pt idx="10">
                  <c:v>44007</c:v>
                </c:pt>
                <c:pt idx="11">
                  <c:v>44008</c:v>
                </c:pt>
                <c:pt idx="12">
                  <c:v>44009</c:v>
                </c:pt>
                <c:pt idx="13">
                  <c:v>44010</c:v>
                </c:pt>
                <c:pt idx="14">
                  <c:v>44011</c:v>
                </c:pt>
                <c:pt idx="15">
                  <c:v>44012</c:v>
                </c:pt>
                <c:pt idx="16">
                  <c:v>44013</c:v>
                </c:pt>
                <c:pt idx="17">
                  <c:v>44014</c:v>
                </c:pt>
                <c:pt idx="18">
                  <c:v>44015</c:v>
                </c:pt>
                <c:pt idx="19">
                  <c:v>44016</c:v>
                </c:pt>
                <c:pt idx="20">
                  <c:v>44017</c:v>
                </c:pt>
                <c:pt idx="21">
                  <c:v>44018</c:v>
                </c:pt>
                <c:pt idx="22">
                  <c:v>44019</c:v>
                </c:pt>
                <c:pt idx="23">
                  <c:v>44020</c:v>
                </c:pt>
                <c:pt idx="24">
                  <c:v>44021</c:v>
                </c:pt>
                <c:pt idx="25">
                  <c:v>44022</c:v>
                </c:pt>
                <c:pt idx="26">
                  <c:v>44023</c:v>
                </c:pt>
                <c:pt idx="27">
                  <c:v>44024</c:v>
                </c:pt>
                <c:pt idx="28">
                  <c:v>44025</c:v>
                </c:pt>
                <c:pt idx="29">
                  <c:v>44026</c:v>
                </c:pt>
                <c:pt idx="30">
                  <c:v>44027</c:v>
                </c:pt>
                <c:pt idx="31">
                  <c:v>44028</c:v>
                </c:pt>
                <c:pt idx="32">
                  <c:v>44029</c:v>
                </c:pt>
                <c:pt idx="33">
                  <c:v>44030</c:v>
                </c:pt>
                <c:pt idx="34">
                  <c:v>44031</c:v>
                </c:pt>
                <c:pt idx="35">
                  <c:v>44032</c:v>
                </c:pt>
                <c:pt idx="36">
                  <c:v>44033</c:v>
                </c:pt>
                <c:pt idx="37">
                  <c:v>44034</c:v>
                </c:pt>
                <c:pt idx="38">
                  <c:v>44035</c:v>
                </c:pt>
                <c:pt idx="39">
                  <c:v>44036</c:v>
                </c:pt>
                <c:pt idx="40">
                  <c:v>44037</c:v>
                </c:pt>
                <c:pt idx="41">
                  <c:v>44038</c:v>
                </c:pt>
                <c:pt idx="42">
                  <c:v>44039</c:v>
                </c:pt>
                <c:pt idx="43">
                  <c:v>44040</c:v>
                </c:pt>
                <c:pt idx="44">
                  <c:v>44041</c:v>
                </c:pt>
                <c:pt idx="45">
                  <c:v>44042</c:v>
                </c:pt>
                <c:pt idx="46">
                  <c:v>44043</c:v>
                </c:pt>
                <c:pt idx="47">
                  <c:v>44044</c:v>
                </c:pt>
                <c:pt idx="48">
                  <c:v>44045</c:v>
                </c:pt>
                <c:pt idx="49">
                  <c:v>44046</c:v>
                </c:pt>
                <c:pt idx="50">
                  <c:v>44047</c:v>
                </c:pt>
                <c:pt idx="51">
                  <c:v>44048</c:v>
                </c:pt>
                <c:pt idx="52">
                  <c:v>44049</c:v>
                </c:pt>
                <c:pt idx="53">
                  <c:v>44050</c:v>
                </c:pt>
                <c:pt idx="54">
                  <c:v>44051</c:v>
                </c:pt>
                <c:pt idx="55">
                  <c:v>44052</c:v>
                </c:pt>
                <c:pt idx="56">
                  <c:v>44053</c:v>
                </c:pt>
                <c:pt idx="57">
                  <c:v>44054</c:v>
                </c:pt>
                <c:pt idx="58">
                  <c:v>44055</c:v>
                </c:pt>
                <c:pt idx="59">
                  <c:v>44056</c:v>
                </c:pt>
                <c:pt idx="60">
                  <c:v>44057</c:v>
                </c:pt>
                <c:pt idx="61">
                  <c:v>44058</c:v>
                </c:pt>
                <c:pt idx="62">
                  <c:v>44059</c:v>
                </c:pt>
                <c:pt idx="63">
                  <c:v>44060</c:v>
                </c:pt>
                <c:pt idx="64">
                  <c:v>44061</c:v>
                </c:pt>
                <c:pt idx="65">
                  <c:v>44062</c:v>
                </c:pt>
                <c:pt idx="66">
                  <c:v>44063</c:v>
                </c:pt>
                <c:pt idx="67">
                  <c:v>44064</c:v>
                </c:pt>
                <c:pt idx="68">
                  <c:v>44065</c:v>
                </c:pt>
                <c:pt idx="69">
                  <c:v>44066</c:v>
                </c:pt>
                <c:pt idx="70">
                  <c:v>44067</c:v>
                </c:pt>
                <c:pt idx="71">
                  <c:v>44068</c:v>
                </c:pt>
                <c:pt idx="72">
                  <c:v>44069</c:v>
                </c:pt>
                <c:pt idx="73">
                  <c:v>44070</c:v>
                </c:pt>
                <c:pt idx="74">
                  <c:v>44071</c:v>
                </c:pt>
                <c:pt idx="75">
                  <c:v>44072</c:v>
                </c:pt>
                <c:pt idx="76">
                  <c:v>44073</c:v>
                </c:pt>
                <c:pt idx="77">
                  <c:v>44074</c:v>
                </c:pt>
                <c:pt idx="78">
                  <c:v>44075</c:v>
                </c:pt>
                <c:pt idx="79">
                  <c:v>44076</c:v>
                </c:pt>
                <c:pt idx="80">
                  <c:v>44077</c:v>
                </c:pt>
                <c:pt idx="81">
                  <c:v>44078</c:v>
                </c:pt>
                <c:pt idx="82">
                  <c:v>44079</c:v>
                </c:pt>
                <c:pt idx="83">
                  <c:v>44080</c:v>
                </c:pt>
                <c:pt idx="84">
                  <c:v>44081</c:v>
                </c:pt>
              </c:numCache>
            </c:numRef>
          </c:cat>
          <c:val>
            <c:numRef>
              <c:f>'reportes de coe quito '!$S$98:$S$182</c:f>
              <c:numCache>
                <c:formatCode>0</c:formatCode>
                <c:ptCount val="85"/>
                <c:pt idx="0">
                  <c:v>432</c:v>
                </c:pt>
                <c:pt idx="1">
                  <c:v>454</c:v>
                </c:pt>
                <c:pt idx="2">
                  <c:v>455</c:v>
                </c:pt>
                <c:pt idx="3">
                  <c:v>464</c:v>
                </c:pt>
                <c:pt idx="4">
                  <c:v>474</c:v>
                </c:pt>
                <c:pt idx="5">
                  <c:v>483</c:v>
                </c:pt>
                <c:pt idx="6">
                  <c:v>493</c:v>
                </c:pt>
                <c:pt idx="7">
                  <c:v>498</c:v>
                </c:pt>
                <c:pt idx="8">
                  <c:v>500</c:v>
                </c:pt>
                <c:pt idx="9">
                  <c:v>508</c:v>
                </c:pt>
                <c:pt idx="10">
                  <c:v>519</c:v>
                </c:pt>
                <c:pt idx="11">
                  <c:v>522</c:v>
                </c:pt>
                <c:pt idx="12">
                  <c:v>532</c:v>
                </c:pt>
                <c:pt idx="13">
                  <c:v>532</c:v>
                </c:pt>
                <c:pt idx="14">
                  <c:v>540</c:v>
                </c:pt>
                <c:pt idx="15">
                  <c:v>544</c:v>
                </c:pt>
                <c:pt idx="16">
                  <c:v>561</c:v>
                </c:pt>
                <c:pt idx="17">
                  <c:v>582</c:v>
                </c:pt>
                <c:pt idx="18">
                  <c:v>582</c:v>
                </c:pt>
                <c:pt idx="19">
                  <c:v>582</c:v>
                </c:pt>
                <c:pt idx="20">
                  <c:v>620</c:v>
                </c:pt>
                <c:pt idx="21">
                  <c:v>620</c:v>
                </c:pt>
                <c:pt idx="22">
                  <c:v>641</c:v>
                </c:pt>
                <c:pt idx="23">
                  <c:v>641</c:v>
                </c:pt>
                <c:pt idx="24">
                  <c:v>649</c:v>
                </c:pt>
                <c:pt idx="25">
                  <c:v>658</c:v>
                </c:pt>
                <c:pt idx="26">
                  <c:v>662</c:v>
                </c:pt>
                <c:pt idx="27">
                  <c:v>662</c:v>
                </c:pt>
                <c:pt idx="28">
                  <c:v>660</c:v>
                </c:pt>
                <c:pt idx="29">
                  <c:v>660</c:v>
                </c:pt>
                <c:pt idx="30">
                  <c:v>660</c:v>
                </c:pt>
                <c:pt idx="31">
                  <c:v>698</c:v>
                </c:pt>
                <c:pt idx="32">
                  <c:v>711</c:v>
                </c:pt>
                <c:pt idx="33">
                  <c:v>713</c:v>
                </c:pt>
                <c:pt idx="34">
                  <c:v>716</c:v>
                </c:pt>
                <c:pt idx="35">
                  <c:v>716</c:v>
                </c:pt>
                <c:pt idx="36">
                  <c:v>721</c:v>
                </c:pt>
                <c:pt idx="37">
                  <c:v>727</c:v>
                </c:pt>
                <c:pt idx="38">
                  <c:v>736</c:v>
                </c:pt>
                <c:pt idx="39">
                  <c:v>738</c:v>
                </c:pt>
                <c:pt idx="40">
                  <c:v>752</c:v>
                </c:pt>
                <c:pt idx="41">
                  <c:v>755</c:v>
                </c:pt>
                <c:pt idx="42">
                  <c:v>760</c:v>
                </c:pt>
                <c:pt idx="43">
                  <c:v>768</c:v>
                </c:pt>
                <c:pt idx="44">
                  <c:v>783</c:v>
                </c:pt>
                <c:pt idx="45">
                  <c:v>793</c:v>
                </c:pt>
                <c:pt idx="46">
                  <c:v>793</c:v>
                </c:pt>
                <c:pt idx="47">
                  <c:v>851</c:v>
                </c:pt>
                <c:pt idx="48">
                  <c:v>851</c:v>
                </c:pt>
                <c:pt idx="49">
                  <c:v>854</c:v>
                </c:pt>
                <c:pt idx="50">
                  <c:v>864</c:v>
                </c:pt>
                <c:pt idx="51">
                  <c:v>875</c:v>
                </c:pt>
                <c:pt idx="52">
                  <c:v>883</c:v>
                </c:pt>
                <c:pt idx="53">
                  <c:v>901</c:v>
                </c:pt>
                <c:pt idx="54">
                  <c:v>909</c:v>
                </c:pt>
                <c:pt idx="55">
                  <c:v>906</c:v>
                </c:pt>
                <c:pt idx="56">
                  <c:v>906</c:v>
                </c:pt>
                <c:pt idx="57">
                  <c:v>907</c:v>
                </c:pt>
                <c:pt idx="58">
                  <c:v>914</c:v>
                </c:pt>
                <c:pt idx="59">
                  <c:v>920</c:v>
                </c:pt>
                <c:pt idx="60">
                  <c:v>925</c:v>
                </c:pt>
                <c:pt idx="61">
                  <c:v>925</c:v>
                </c:pt>
                <c:pt idx="62">
                  <c:v>942</c:v>
                </c:pt>
                <c:pt idx="63">
                  <c:v>939</c:v>
                </c:pt>
                <c:pt idx="64">
                  <c:v>951</c:v>
                </c:pt>
                <c:pt idx="65">
                  <c:v>961</c:v>
                </c:pt>
                <c:pt idx="66">
                  <c:v>983</c:v>
                </c:pt>
                <c:pt idx="67">
                  <c:v>1007</c:v>
                </c:pt>
                <c:pt idx="68">
                  <c:v>1020</c:v>
                </c:pt>
                <c:pt idx="69">
                  <c:v>1038</c:v>
                </c:pt>
                <c:pt idx="70">
                  <c:v>1039</c:v>
                </c:pt>
                <c:pt idx="71">
                  <c:v>1053</c:v>
                </c:pt>
                <c:pt idx="72">
                  <c:v>1058</c:v>
                </c:pt>
                <c:pt idx="73">
                  <c:v>1061</c:v>
                </c:pt>
                <c:pt idx="74">
                  <c:v>1063</c:v>
                </c:pt>
                <c:pt idx="75">
                  <c:v>1066</c:v>
                </c:pt>
                <c:pt idx="76">
                  <c:v>1066</c:v>
                </c:pt>
                <c:pt idx="77">
                  <c:v>1067</c:v>
                </c:pt>
                <c:pt idx="78">
                  <c:v>1070</c:v>
                </c:pt>
                <c:pt idx="79">
                  <c:v>1084</c:v>
                </c:pt>
                <c:pt idx="80">
                  <c:v>1095</c:v>
                </c:pt>
                <c:pt idx="81">
                  <c:v>1100</c:v>
                </c:pt>
                <c:pt idx="82">
                  <c:v>1139</c:v>
                </c:pt>
                <c:pt idx="83">
                  <c:v>1173</c:v>
                </c:pt>
                <c:pt idx="84">
                  <c:v>1210</c:v>
                </c:pt>
              </c:numCache>
            </c:numRef>
          </c:val>
          <c:extLst xmlns:c16r2="http://schemas.microsoft.com/office/drawing/2015/06/chart">
            <c:ext xmlns:c16="http://schemas.microsoft.com/office/drawing/2014/chart" uri="{C3380CC4-5D6E-409C-BE32-E72D297353CC}">
              <c16:uniqueId val="{00000000-0A29-4211-8579-A3FF3517356C}"/>
            </c:ext>
          </c:extLst>
        </c:ser>
        <c:dLbls>
          <c:showLegendKey val="0"/>
          <c:showVal val="0"/>
          <c:showCatName val="0"/>
          <c:showSerName val="0"/>
          <c:showPercent val="0"/>
          <c:showBubbleSize val="0"/>
        </c:dLbls>
        <c:gapWidth val="150"/>
        <c:axId val="254725632"/>
        <c:axId val="293209216"/>
      </c:barChart>
      <c:lineChart>
        <c:grouping val="standard"/>
        <c:varyColors val="0"/>
        <c:ser>
          <c:idx val="1"/>
          <c:order val="1"/>
          <c:tx>
            <c:strRef>
              <c:f>'reportes de coe quito '!$S$1</c:f>
              <c:strCache>
                <c:ptCount val="1"/>
                <c:pt idx="0">
                  <c:v>mortalidad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'reportes de coe quito '!$B$98:$B$196</c:f>
              <c:numCache>
                <c:formatCode>[$-409]d\-mmm;@</c:formatCode>
                <c:ptCount val="99"/>
                <c:pt idx="0">
                  <c:v>43997</c:v>
                </c:pt>
                <c:pt idx="1">
                  <c:v>43998</c:v>
                </c:pt>
                <c:pt idx="2">
                  <c:v>43999</c:v>
                </c:pt>
                <c:pt idx="3">
                  <c:v>44000</c:v>
                </c:pt>
                <c:pt idx="4">
                  <c:v>44001</c:v>
                </c:pt>
                <c:pt idx="5">
                  <c:v>44002</c:v>
                </c:pt>
                <c:pt idx="6">
                  <c:v>44003</c:v>
                </c:pt>
                <c:pt idx="7">
                  <c:v>44004</c:v>
                </c:pt>
                <c:pt idx="8">
                  <c:v>44005</c:v>
                </c:pt>
                <c:pt idx="9">
                  <c:v>44006</c:v>
                </c:pt>
                <c:pt idx="10">
                  <c:v>44007</c:v>
                </c:pt>
                <c:pt idx="11">
                  <c:v>44008</c:v>
                </c:pt>
                <c:pt idx="12">
                  <c:v>44009</c:v>
                </c:pt>
                <c:pt idx="13">
                  <c:v>44010</c:v>
                </c:pt>
                <c:pt idx="14">
                  <c:v>44011</c:v>
                </c:pt>
                <c:pt idx="15">
                  <c:v>44012</c:v>
                </c:pt>
                <c:pt idx="16">
                  <c:v>44013</c:v>
                </c:pt>
                <c:pt idx="17">
                  <c:v>44014</c:v>
                </c:pt>
                <c:pt idx="18">
                  <c:v>44015</c:v>
                </c:pt>
                <c:pt idx="19">
                  <c:v>44016</c:v>
                </c:pt>
                <c:pt idx="20">
                  <c:v>44017</c:v>
                </c:pt>
                <c:pt idx="21">
                  <c:v>44018</c:v>
                </c:pt>
                <c:pt idx="22">
                  <c:v>44019</c:v>
                </c:pt>
                <c:pt idx="23">
                  <c:v>44020</c:v>
                </c:pt>
                <c:pt idx="24">
                  <c:v>44021</c:v>
                </c:pt>
                <c:pt idx="25">
                  <c:v>44022</c:v>
                </c:pt>
                <c:pt idx="26">
                  <c:v>44023</c:v>
                </c:pt>
                <c:pt idx="27">
                  <c:v>44024</c:v>
                </c:pt>
                <c:pt idx="28">
                  <c:v>44025</c:v>
                </c:pt>
                <c:pt idx="29">
                  <c:v>44026</c:v>
                </c:pt>
                <c:pt idx="30">
                  <c:v>44027</c:v>
                </c:pt>
                <c:pt idx="31">
                  <c:v>44028</c:v>
                </c:pt>
                <c:pt idx="32">
                  <c:v>44029</c:v>
                </c:pt>
                <c:pt idx="33">
                  <c:v>44030</c:v>
                </c:pt>
                <c:pt idx="34">
                  <c:v>44031</c:v>
                </c:pt>
                <c:pt idx="35">
                  <c:v>44032</c:v>
                </c:pt>
                <c:pt idx="36">
                  <c:v>44033</c:v>
                </c:pt>
                <c:pt idx="37">
                  <c:v>44034</c:v>
                </c:pt>
                <c:pt idx="38">
                  <c:v>44035</c:v>
                </c:pt>
                <c:pt idx="39">
                  <c:v>44036</c:v>
                </c:pt>
                <c:pt idx="40">
                  <c:v>44037</c:v>
                </c:pt>
                <c:pt idx="41">
                  <c:v>44038</c:v>
                </c:pt>
                <c:pt idx="42">
                  <c:v>44039</c:v>
                </c:pt>
                <c:pt idx="43">
                  <c:v>44040</c:v>
                </c:pt>
                <c:pt idx="44">
                  <c:v>44041</c:v>
                </c:pt>
                <c:pt idx="45">
                  <c:v>44042</c:v>
                </c:pt>
                <c:pt idx="46">
                  <c:v>44043</c:v>
                </c:pt>
                <c:pt idx="47">
                  <c:v>44044</c:v>
                </c:pt>
                <c:pt idx="48">
                  <c:v>44045</c:v>
                </c:pt>
                <c:pt idx="49">
                  <c:v>44046</c:v>
                </c:pt>
                <c:pt idx="50">
                  <c:v>44047</c:v>
                </c:pt>
                <c:pt idx="51">
                  <c:v>44048</c:v>
                </c:pt>
                <c:pt idx="52">
                  <c:v>44049</c:v>
                </c:pt>
                <c:pt idx="53">
                  <c:v>44050</c:v>
                </c:pt>
                <c:pt idx="54">
                  <c:v>44051</c:v>
                </c:pt>
                <c:pt idx="55">
                  <c:v>44052</c:v>
                </c:pt>
                <c:pt idx="56">
                  <c:v>44053</c:v>
                </c:pt>
                <c:pt idx="57">
                  <c:v>44054</c:v>
                </c:pt>
                <c:pt idx="58">
                  <c:v>44055</c:v>
                </c:pt>
                <c:pt idx="59">
                  <c:v>44056</c:v>
                </c:pt>
                <c:pt idx="60">
                  <c:v>44057</c:v>
                </c:pt>
                <c:pt idx="61">
                  <c:v>44058</c:v>
                </c:pt>
                <c:pt idx="62">
                  <c:v>44059</c:v>
                </c:pt>
                <c:pt idx="63">
                  <c:v>44060</c:v>
                </c:pt>
                <c:pt idx="64">
                  <c:v>44061</c:v>
                </c:pt>
                <c:pt idx="65">
                  <c:v>44062</c:v>
                </c:pt>
                <c:pt idx="66">
                  <c:v>44063</c:v>
                </c:pt>
                <c:pt idx="67">
                  <c:v>44064</c:v>
                </c:pt>
                <c:pt idx="68">
                  <c:v>44065</c:v>
                </c:pt>
                <c:pt idx="69">
                  <c:v>44066</c:v>
                </c:pt>
                <c:pt idx="70">
                  <c:v>44067</c:v>
                </c:pt>
                <c:pt idx="71">
                  <c:v>44068</c:v>
                </c:pt>
                <c:pt idx="72">
                  <c:v>44069</c:v>
                </c:pt>
                <c:pt idx="73">
                  <c:v>44070</c:v>
                </c:pt>
                <c:pt idx="74">
                  <c:v>44071</c:v>
                </c:pt>
                <c:pt idx="75">
                  <c:v>44072</c:v>
                </c:pt>
                <c:pt idx="76">
                  <c:v>44073</c:v>
                </c:pt>
                <c:pt idx="77">
                  <c:v>44074</c:v>
                </c:pt>
                <c:pt idx="78">
                  <c:v>44075</c:v>
                </c:pt>
                <c:pt idx="79">
                  <c:v>44076</c:v>
                </c:pt>
                <c:pt idx="80">
                  <c:v>44077</c:v>
                </c:pt>
                <c:pt idx="81">
                  <c:v>44078</c:v>
                </c:pt>
                <c:pt idx="82">
                  <c:v>44079</c:v>
                </c:pt>
                <c:pt idx="83">
                  <c:v>44080</c:v>
                </c:pt>
                <c:pt idx="84">
                  <c:v>44081</c:v>
                </c:pt>
                <c:pt idx="85">
                  <c:v>44082</c:v>
                </c:pt>
                <c:pt idx="86">
                  <c:v>44083</c:v>
                </c:pt>
                <c:pt idx="87">
                  <c:v>44084</c:v>
                </c:pt>
                <c:pt idx="88">
                  <c:v>44085</c:v>
                </c:pt>
                <c:pt idx="89">
                  <c:v>44086</c:v>
                </c:pt>
                <c:pt idx="90">
                  <c:v>44087</c:v>
                </c:pt>
              </c:numCache>
            </c:numRef>
          </c:cat>
          <c:val>
            <c:numRef>
              <c:f>'reportes de coe quito '!$T$98:$T$182</c:f>
              <c:numCache>
                <c:formatCode>0</c:formatCode>
                <c:ptCount val="85"/>
                <c:pt idx="0">
                  <c:v>10</c:v>
                </c:pt>
                <c:pt idx="1">
                  <c:v>22</c:v>
                </c:pt>
                <c:pt idx="2">
                  <c:v>1</c:v>
                </c:pt>
                <c:pt idx="3">
                  <c:v>9</c:v>
                </c:pt>
                <c:pt idx="4">
                  <c:v>10</c:v>
                </c:pt>
                <c:pt idx="5">
                  <c:v>9</c:v>
                </c:pt>
                <c:pt idx="6">
                  <c:v>10</c:v>
                </c:pt>
                <c:pt idx="7">
                  <c:v>5</c:v>
                </c:pt>
                <c:pt idx="8">
                  <c:v>2</c:v>
                </c:pt>
                <c:pt idx="9">
                  <c:v>8</c:v>
                </c:pt>
                <c:pt idx="10">
                  <c:v>11</c:v>
                </c:pt>
                <c:pt idx="11">
                  <c:v>3</c:v>
                </c:pt>
                <c:pt idx="12">
                  <c:v>10</c:v>
                </c:pt>
                <c:pt idx="13">
                  <c:v>0</c:v>
                </c:pt>
                <c:pt idx="14">
                  <c:v>8</c:v>
                </c:pt>
                <c:pt idx="15">
                  <c:v>4</c:v>
                </c:pt>
                <c:pt idx="16">
                  <c:v>17</c:v>
                </c:pt>
                <c:pt idx="17">
                  <c:v>21</c:v>
                </c:pt>
                <c:pt idx="18">
                  <c:v>0</c:v>
                </c:pt>
                <c:pt idx="19">
                  <c:v>0</c:v>
                </c:pt>
                <c:pt idx="20">
                  <c:v>38</c:v>
                </c:pt>
                <c:pt idx="21">
                  <c:v>0</c:v>
                </c:pt>
                <c:pt idx="22">
                  <c:v>21</c:v>
                </c:pt>
                <c:pt idx="23">
                  <c:v>0</c:v>
                </c:pt>
                <c:pt idx="24">
                  <c:v>8</c:v>
                </c:pt>
                <c:pt idx="25">
                  <c:v>9</c:v>
                </c:pt>
                <c:pt idx="26">
                  <c:v>4</c:v>
                </c:pt>
                <c:pt idx="27">
                  <c:v>0</c:v>
                </c:pt>
                <c:pt idx="28">
                  <c:v>-2</c:v>
                </c:pt>
                <c:pt idx="29">
                  <c:v>0</c:v>
                </c:pt>
                <c:pt idx="30">
                  <c:v>0</c:v>
                </c:pt>
                <c:pt idx="31">
                  <c:v>38</c:v>
                </c:pt>
                <c:pt idx="32">
                  <c:v>13</c:v>
                </c:pt>
                <c:pt idx="33">
                  <c:v>2</c:v>
                </c:pt>
                <c:pt idx="34">
                  <c:v>3</c:v>
                </c:pt>
                <c:pt idx="35">
                  <c:v>0</c:v>
                </c:pt>
                <c:pt idx="36">
                  <c:v>5</c:v>
                </c:pt>
                <c:pt idx="37">
                  <c:v>6</c:v>
                </c:pt>
                <c:pt idx="38">
                  <c:v>9</c:v>
                </c:pt>
                <c:pt idx="39">
                  <c:v>2</c:v>
                </c:pt>
                <c:pt idx="40">
                  <c:v>14</c:v>
                </c:pt>
                <c:pt idx="41">
                  <c:v>3</c:v>
                </c:pt>
                <c:pt idx="42">
                  <c:v>5</c:v>
                </c:pt>
                <c:pt idx="43">
                  <c:v>8</c:v>
                </c:pt>
                <c:pt idx="44">
                  <c:v>15</c:v>
                </c:pt>
                <c:pt idx="45">
                  <c:v>10</c:v>
                </c:pt>
                <c:pt idx="46">
                  <c:v>0</c:v>
                </c:pt>
                <c:pt idx="47">
                  <c:v>58</c:v>
                </c:pt>
                <c:pt idx="48">
                  <c:v>0</c:v>
                </c:pt>
                <c:pt idx="49">
                  <c:v>3</c:v>
                </c:pt>
                <c:pt idx="50">
                  <c:v>10</c:v>
                </c:pt>
                <c:pt idx="51">
                  <c:v>11</c:v>
                </c:pt>
                <c:pt idx="52">
                  <c:v>8</c:v>
                </c:pt>
                <c:pt idx="53">
                  <c:v>18</c:v>
                </c:pt>
                <c:pt idx="54">
                  <c:v>8</c:v>
                </c:pt>
                <c:pt idx="55">
                  <c:v>-3</c:v>
                </c:pt>
                <c:pt idx="56">
                  <c:v>0</c:v>
                </c:pt>
                <c:pt idx="57">
                  <c:v>1</c:v>
                </c:pt>
                <c:pt idx="58">
                  <c:v>7</c:v>
                </c:pt>
                <c:pt idx="59">
                  <c:v>6</c:v>
                </c:pt>
                <c:pt idx="60">
                  <c:v>5</c:v>
                </c:pt>
                <c:pt idx="61">
                  <c:v>0</c:v>
                </c:pt>
                <c:pt idx="62">
                  <c:v>17</c:v>
                </c:pt>
                <c:pt idx="63">
                  <c:v>-3</c:v>
                </c:pt>
                <c:pt idx="64">
                  <c:v>12</c:v>
                </c:pt>
                <c:pt idx="65">
                  <c:v>10</c:v>
                </c:pt>
                <c:pt idx="66">
                  <c:v>22</c:v>
                </c:pt>
                <c:pt idx="67">
                  <c:v>24</c:v>
                </c:pt>
                <c:pt idx="68">
                  <c:v>13</c:v>
                </c:pt>
                <c:pt idx="69">
                  <c:v>18</c:v>
                </c:pt>
                <c:pt idx="70">
                  <c:v>1</c:v>
                </c:pt>
                <c:pt idx="71">
                  <c:v>14</c:v>
                </c:pt>
                <c:pt idx="72">
                  <c:v>5</c:v>
                </c:pt>
                <c:pt idx="73">
                  <c:v>3</c:v>
                </c:pt>
                <c:pt idx="74">
                  <c:v>2</c:v>
                </c:pt>
                <c:pt idx="75">
                  <c:v>3</c:v>
                </c:pt>
                <c:pt idx="76">
                  <c:v>0</c:v>
                </c:pt>
                <c:pt idx="77">
                  <c:v>1</c:v>
                </c:pt>
                <c:pt idx="78">
                  <c:v>3</c:v>
                </c:pt>
                <c:pt idx="79">
                  <c:v>14</c:v>
                </c:pt>
                <c:pt idx="80">
                  <c:v>11</c:v>
                </c:pt>
                <c:pt idx="81">
                  <c:v>5</c:v>
                </c:pt>
                <c:pt idx="82">
                  <c:v>39</c:v>
                </c:pt>
                <c:pt idx="83">
                  <c:v>34</c:v>
                </c:pt>
                <c:pt idx="84">
                  <c:v>37</c:v>
                </c:pt>
              </c:numCache>
            </c:numRef>
          </c:val>
          <c:smooth val="0"/>
          <c:extLst xmlns:c16r2="http://schemas.microsoft.com/office/drawing/2015/06/chart">
            <c:ext xmlns:c16="http://schemas.microsoft.com/office/drawing/2014/chart" uri="{C3380CC4-5D6E-409C-BE32-E72D297353CC}">
              <c16:uniqueId val="{00000001-0A29-4211-8579-A3FF3517356C}"/>
            </c:ext>
          </c:extLst>
        </c:ser>
        <c:dLbls>
          <c:showLegendKey val="0"/>
          <c:showVal val="0"/>
          <c:showCatName val="0"/>
          <c:showSerName val="0"/>
          <c:showPercent val="0"/>
          <c:showBubbleSize val="0"/>
        </c:dLbls>
        <c:marker val="1"/>
        <c:smooth val="0"/>
        <c:axId val="255316992"/>
        <c:axId val="293210944"/>
      </c:lineChart>
      <c:dateAx>
        <c:axId val="254725632"/>
        <c:scaling>
          <c:orientation val="minMax"/>
        </c:scaling>
        <c:delete val="0"/>
        <c:axPos val="b"/>
        <c:numFmt formatCode="[$-409]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93209216"/>
        <c:crosses val="autoZero"/>
        <c:auto val="1"/>
        <c:lblOffset val="100"/>
        <c:baseTimeUnit val="days"/>
      </c:dateAx>
      <c:valAx>
        <c:axId val="293209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54725632"/>
        <c:crosses val="autoZero"/>
        <c:crossBetween val="between"/>
      </c:valAx>
      <c:valAx>
        <c:axId val="29321094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55316992"/>
        <c:crosses val="max"/>
        <c:crossBetween val="between"/>
      </c:valAx>
      <c:dateAx>
        <c:axId val="255316992"/>
        <c:scaling>
          <c:orientation val="minMax"/>
        </c:scaling>
        <c:delete val="1"/>
        <c:axPos val="b"/>
        <c:numFmt formatCode="[$-409]d\-mmm;@" sourceLinked="1"/>
        <c:majorTickMark val="out"/>
        <c:minorTickMark val="none"/>
        <c:tickLblPos val="nextTo"/>
        <c:crossAx val="293210944"/>
        <c:crosses val="autoZero"/>
        <c:auto val="1"/>
        <c:lblOffset val="100"/>
        <c:baseTimeUnit val="day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Exceso de Mortalidad</a:t>
            </a:r>
          </a:p>
          <a:p>
            <a:pPr>
              <a:defRPr sz="1400" b="0" i="0" u="none" strike="noStrike" kern="1200" spc="0" baseline="0">
                <a:solidFill>
                  <a:schemeClr val="tx1">
                    <a:lumMod val="65000"/>
                    <a:lumOff val="35000"/>
                  </a:schemeClr>
                </a:solidFill>
                <a:latin typeface="+mn-lt"/>
                <a:ea typeface="+mn-ea"/>
                <a:cs typeface="+mn-cs"/>
              </a:defRPr>
            </a:pPr>
            <a:r>
              <a:rPr lang="es-ES"/>
              <a:t>(Valores absolutos) </a:t>
            </a:r>
          </a:p>
        </c:rich>
      </c:tx>
      <c:overlay val="0"/>
      <c:spPr>
        <a:noFill/>
        <a:ln>
          <a:noFill/>
        </a:ln>
        <a:effectLst/>
      </c:spPr>
    </c:title>
    <c:autoTitleDeleted val="0"/>
    <c:plotArea>
      <c:layout>
        <c:manualLayout>
          <c:layoutTarget val="inner"/>
          <c:xMode val="edge"/>
          <c:yMode val="edge"/>
          <c:x val="0.11674830301384741"/>
          <c:y val="0.24149615444410913"/>
          <c:w val="0.84687893323679364"/>
          <c:h val="0.58626642438925913"/>
        </c:manualLayout>
      </c:layout>
      <c:barChart>
        <c:barDir val="col"/>
        <c:grouping val="clustered"/>
        <c:varyColors val="0"/>
        <c:ser>
          <c:idx val="1"/>
          <c:order val="0"/>
          <c:tx>
            <c:strRef>
              <c:f>Sheet1!$G$1</c:f>
              <c:strCache>
                <c:ptCount val="1"/>
                <c:pt idx="0">
                  <c:v>Promedio 3 años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Sheet1!$C$2:$C$10</c:f>
              <c:strCache>
                <c:ptCount val="9"/>
                <c:pt idx="0">
                  <c:v>Enero </c:v>
                </c:pt>
                <c:pt idx="1">
                  <c:v>Febrero </c:v>
                </c:pt>
                <c:pt idx="2">
                  <c:v>Marzo</c:v>
                </c:pt>
                <c:pt idx="3">
                  <c:v>Abril</c:v>
                </c:pt>
                <c:pt idx="4">
                  <c:v>Mayo</c:v>
                </c:pt>
                <c:pt idx="5">
                  <c:v>Junio </c:v>
                </c:pt>
                <c:pt idx="6">
                  <c:v>Julio </c:v>
                </c:pt>
                <c:pt idx="7">
                  <c:v>Agosto</c:v>
                </c:pt>
                <c:pt idx="8">
                  <c:v>Septiembre </c:v>
                </c:pt>
              </c:strCache>
            </c:strRef>
          </c:cat>
          <c:val>
            <c:numRef>
              <c:f>Sheet1!$G$2:$G$10</c:f>
              <c:numCache>
                <c:formatCode>General</c:formatCode>
                <c:ptCount val="9"/>
                <c:pt idx="0">
                  <c:v>1235</c:v>
                </c:pt>
                <c:pt idx="1">
                  <c:v>1011</c:v>
                </c:pt>
                <c:pt idx="2">
                  <c:v>1073</c:v>
                </c:pt>
                <c:pt idx="3">
                  <c:v>1031</c:v>
                </c:pt>
                <c:pt idx="4">
                  <c:v>1088</c:v>
                </c:pt>
                <c:pt idx="5" formatCode="0">
                  <c:v>1015.9666666666667</c:v>
                </c:pt>
                <c:pt idx="6">
                  <c:v>994.99999999999989</c:v>
                </c:pt>
                <c:pt idx="7" formatCode="0">
                  <c:v>928</c:v>
                </c:pt>
                <c:pt idx="8" formatCode="0">
                  <c:v>190.6</c:v>
                </c:pt>
              </c:numCache>
            </c:numRef>
          </c:val>
          <c:extLst xmlns:c16r2="http://schemas.microsoft.com/office/drawing/2015/06/chart">
            <c:ext xmlns:c16="http://schemas.microsoft.com/office/drawing/2014/chart" uri="{C3380CC4-5D6E-409C-BE32-E72D297353CC}">
              <c16:uniqueId val="{00000001-1684-414C-AAA3-3CCB12B49FEB}"/>
            </c:ext>
          </c:extLst>
        </c:ser>
        <c:ser>
          <c:idx val="4"/>
          <c:order val="1"/>
          <c:tx>
            <c:strRef>
              <c:f>Sheet1!$H$1</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Sheet1!$C$2:$C$10</c:f>
              <c:strCache>
                <c:ptCount val="9"/>
                <c:pt idx="0">
                  <c:v>Enero </c:v>
                </c:pt>
                <c:pt idx="1">
                  <c:v>Febrero </c:v>
                </c:pt>
                <c:pt idx="2">
                  <c:v>Marzo</c:v>
                </c:pt>
                <c:pt idx="3">
                  <c:v>Abril</c:v>
                </c:pt>
                <c:pt idx="4">
                  <c:v>Mayo</c:v>
                </c:pt>
                <c:pt idx="5">
                  <c:v>Junio </c:v>
                </c:pt>
                <c:pt idx="6">
                  <c:v>Julio </c:v>
                </c:pt>
                <c:pt idx="7">
                  <c:v>Agosto</c:v>
                </c:pt>
                <c:pt idx="8">
                  <c:v>Septiembre </c:v>
                </c:pt>
              </c:strCache>
            </c:strRef>
          </c:cat>
          <c:val>
            <c:numRef>
              <c:f>Sheet1!$H$2:$H$10</c:f>
              <c:numCache>
                <c:formatCode>General</c:formatCode>
                <c:ptCount val="9"/>
                <c:pt idx="0">
                  <c:v>1210</c:v>
                </c:pt>
                <c:pt idx="1">
                  <c:v>1145</c:v>
                </c:pt>
                <c:pt idx="2">
                  <c:v>1096</c:v>
                </c:pt>
                <c:pt idx="3">
                  <c:v>1269</c:v>
                </c:pt>
                <c:pt idx="4">
                  <c:v>1570</c:v>
                </c:pt>
                <c:pt idx="5">
                  <c:v>1578</c:v>
                </c:pt>
                <c:pt idx="6">
                  <c:v>2511</c:v>
                </c:pt>
                <c:pt idx="7">
                  <c:v>2095</c:v>
                </c:pt>
                <c:pt idx="8">
                  <c:v>301</c:v>
                </c:pt>
              </c:numCache>
            </c:numRef>
          </c:val>
          <c:extLst xmlns:c16r2="http://schemas.microsoft.com/office/drawing/2015/06/chart">
            <c:ext xmlns:c16="http://schemas.microsoft.com/office/drawing/2014/chart" uri="{C3380CC4-5D6E-409C-BE32-E72D297353CC}">
              <c16:uniqueId val="{00000004-1684-414C-AAA3-3CCB12B49FEB}"/>
            </c:ext>
          </c:extLst>
        </c:ser>
        <c:dLbls>
          <c:dLblPos val="ctr"/>
          <c:showLegendKey val="0"/>
          <c:showVal val="1"/>
          <c:showCatName val="0"/>
          <c:showSerName val="0"/>
          <c:showPercent val="0"/>
          <c:showBubbleSize val="0"/>
        </c:dLbls>
        <c:gapWidth val="150"/>
        <c:axId val="255317504"/>
        <c:axId val="293214400"/>
      </c:barChart>
      <c:catAx>
        <c:axId val="25531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93214400"/>
        <c:crosses val="autoZero"/>
        <c:auto val="1"/>
        <c:lblAlgn val="ctr"/>
        <c:lblOffset val="100"/>
        <c:noMultiLvlLbl val="0"/>
      </c:catAx>
      <c:valAx>
        <c:axId val="29321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55317504"/>
        <c:crosses val="autoZero"/>
        <c:crossBetween val="between"/>
      </c:valAx>
      <c:spPr>
        <a:noFill/>
        <a:ln>
          <a:noFill/>
        </a:ln>
        <a:effectLst/>
      </c:spPr>
    </c:plotArea>
    <c:legend>
      <c:legendPos val="b"/>
      <c:layout>
        <c:manualLayout>
          <c:xMode val="edge"/>
          <c:yMode val="edge"/>
          <c:x val="0.34561184081249541"/>
          <c:y val="0.93411271711015231"/>
          <c:w val="0.34303065661261384"/>
          <c:h val="5.42172469405179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Porcentaje de exceso de mortalidad </a:t>
            </a:r>
          </a:p>
        </c:rich>
      </c:tx>
      <c:layout>
        <c:manualLayout>
          <c:xMode val="edge"/>
          <c:yMode val="edge"/>
          <c:x val="0.19973181077483798"/>
          <c:y val="2.8169153680964704E-2"/>
        </c:manualLayout>
      </c:layout>
      <c:overlay val="0"/>
      <c:spPr>
        <a:noFill/>
        <a:ln>
          <a:noFill/>
        </a:ln>
        <a:effectLst/>
      </c:spPr>
    </c:title>
    <c:autoTitleDeleted val="0"/>
    <c:plotArea>
      <c:layout>
        <c:manualLayout>
          <c:layoutTarget val="inner"/>
          <c:xMode val="edge"/>
          <c:yMode val="edge"/>
          <c:x val="0.10272542331910535"/>
          <c:y val="0.11485495558539777"/>
          <c:w val="0.88251523243739727"/>
          <c:h val="0.68992047730109274"/>
        </c:manualLayout>
      </c:layout>
      <c:lineChart>
        <c:grouping val="stacked"/>
        <c:varyColors val="0"/>
        <c:ser>
          <c:idx val="0"/>
          <c:order val="0"/>
          <c:tx>
            <c:strRef>
              <c:f>Sheet1!$J$1</c:f>
              <c:strCache>
                <c:ptCount val="1"/>
                <c:pt idx="0">
                  <c:v>cabio proporcional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Sheet1!$C$2:$C$10</c:f>
              <c:strCache>
                <c:ptCount val="9"/>
                <c:pt idx="0">
                  <c:v>Enero </c:v>
                </c:pt>
                <c:pt idx="1">
                  <c:v>Febrero </c:v>
                </c:pt>
                <c:pt idx="2">
                  <c:v>Marzo</c:v>
                </c:pt>
                <c:pt idx="3">
                  <c:v>Abril</c:v>
                </c:pt>
                <c:pt idx="4">
                  <c:v>Mayo</c:v>
                </c:pt>
                <c:pt idx="5">
                  <c:v>Junio </c:v>
                </c:pt>
                <c:pt idx="6">
                  <c:v>Julio </c:v>
                </c:pt>
                <c:pt idx="7">
                  <c:v>Agosto</c:v>
                </c:pt>
                <c:pt idx="8">
                  <c:v>Septiembre </c:v>
                </c:pt>
              </c:strCache>
            </c:strRef>
          </c:cat>
          <c:val>
            <c:numRef>
              <c:f>Sheet1!$J$2:$J$10</c:f>
              <c:numCache>
                <c:formatCode>0.0</c:formatCode>
                <c:ptCount val="9"/>
                <c:pt idx="0">
                  <c:v>-2.0242914979757085</c:v>
                </c:pt>
                <c:pt idx="1">
                  <c:v>13.254203758654798</c:v>
                </c:pt>
                <c:pt idx="2">
                  <c:v>2.1435228331780056</c:v>
                </c:pt>
                <c:pt idx="3">
                  <c:v>23.084384093113481</c:v>
                </c:pt>
                <c:pt idx="4">
                  <c:v>44.30147058823529</c:v>
                </c:pt>
                <c:pt idx="5">
                  <c:v>55.320056432297648</c:v>
                </c:pt>
                <c:pt idx="6">
                  <c:v>152.36180904522612</c:v>
                </c:pt>
                <c:pt idx="7">
                  <c:v>125.75431034482759</c:v>
                </c:pt>
                <c:pt idx="8">
                  <c:v>57.922350472193074</c:v>
                </c:pt>
              </c:numCache>
            </c:numRef>
          </c:val>
          <c:smooth val="0"/>
          <c:extLst xmlns:c16r2="http://schemas.microsoft.com/office/drawing/2015/06/chart">
            <c:ext xmlns:c16="http://schemas.microsoft.com/office/drawing/2014/chart" uri="{C3380CC4-5D6E-409C-BE32-E72D297353CC}">
              <c16:uniqueId val="{00000000-FDBC-4671-8650-5F552A761606}"/>
            </c:ext>
          </c:extLst>
        </c:ser>
        <c:dLbls>
          <c:showLegendKey val="0"/>
          <c:showVal val="0"/>
          <c:showCatName val="0"/>
          <c:showSerName val="0"/>
          <c:showPercent val="0"/>
          <c:showBubbleSize val="0"/>
        </c:dLbls>
        <c:marker val="1"/>
        <c:smooth val="0"/>
        <c:axId val="255318016"/>
        <c:axId val="223182848"/>
      </c:lineChart>
      <c:dateAx>
        <c:axId val="255318016"/>
        <c:scaling>
          <c:orientation val="minMax"/>
        </c:scaling>
        <c:delete val="0"/>
        <c:axPos val="b"/>
        <c:numFmt formatCode="General" sourceLinked="1"/>
        <c:majorTickMark val="in"/>
        <c:minorTickMark val="out"/>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23182848"/>
        <c:crosses val="autoZero"/>
        <c:auto val="0"/>
        <c:lblOffset val="100"/>
        <c:baseTimeUnit val="days"/>
      </c:dateAx>
      <c:valAx>
        <c:axId val="223182848"/>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55318016"/>
        <c:crossesAt val="1"/>
        <c:crossBetween val="between"/>
      </c:valAx>
      <c:spPr>
        <a:noFill/>
        <a:ln>
          <a:noFill/>
        </a:ln>
        <a:effectLst/>
      </c:spPr>
    </c:plotArea>
    <c:plotVisOnly val="1"/>
    <c:dispBlanksAs val="zero"/>
    <c:showDLblsOverMax val="0"/>
  </c:chart>
  <c:spPr>
    <a:no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15AAF-5415-401E-9F91-66CE090ACBE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9BF4CE39-AFCF-4C02-ACCD-5A06FDDA50D8}">
      <dgm:prSet phldrT="[Texto]" custT="1"/>
      <dgm:spPr/>
      <dgm:t>
        <a:bodyPr/>
        <a:lstStyle/>
        <a:p>
          <a:pPr algn="just"/>
          <a:r>
            <a:rPr lang="es-EC" sz="2800" b="1" i="1" smtClean="0"/>
            <a:t>Informe del estado epidemiológico de  la COVID-19 en el Distrito Metropolitano de Quito </a:t>
          </a:r>
          <a:endParaRPr lang="es-EC" sz="2800" dirty="0"/>
        </a:p>
      </dgm:t>
    </dgm:pt>
    <dgm:pt modelId="{BE88E088-A6CD-43FE-8644-F6B22B812DD8}" type="parTrans" cxnId="{FA89EEA9-D021-413B-AA27-159E933298D0}">
      <dgm:prSet/>
      <dgm:spPr/>
      <dgm:t>
        <a:bodyPr/>
        <a:lstStyle/>
        <a:p>
          <a:pPr algn="just"/>
          <a:endParaRPr lang="es-EC" sz="2800">
            <a:solidFill>
              <a:srgbClr val="00153E"/>
            </a:solidFill>
          </a:endParaRPr>
        </a:p>
      </dgm:t>
    </dgm:pt>
    <dgm:pt modelId="{2E7A5821-CA86-4C32-96B1-12F2DD571EFA}" type="sibTrans" cxnId="{FA89EEA9-D021-413B-AA27-159E933298D0}">
      <dgm:prSet/>
      <dgm:spPr/>
      <dgm:t>
        <a:bodyPr/>
        <a:lstStyle/>
        <a:p>
          <a:pPr algn="just"/>
          <a:endParaRPr lang="es-EC" sz="2800">
            <a:solidFill>
              <a:srgbClr val="00153E"/>
            </a:solidFill>
          </a:endParaRPr>
        </a:p>
      </dgm:t>
    </dgm:pt>
    <dgm:pt modelId="{D293BBBA-B933-4023-B2FC-469882F4604A}">
      <dgm:prSet phldrT="[Texto]" custT="1"/>
      <dgm:spPr/>
      <dgm:t>
        <a:bodyPr/>
        <a:lstStyle/>
        <a:p>
          <a:pPr algn="just"/>
          <a:r>
            <a:rPr lang="es-EC" sz="2800" b="1" i="1" smtClean="0"/>
            <a:t>Propuesta de Plan de Transición hacia la nueva Normalidad</a:t>
          </a:r>
          <a:endParaRPr lang="es-EC" sz="2800" dirty="0"/>
        </a:p>
      </dgm:t>
    </dgm:pt>
    <dgm:pt modelId="{20E5DC61-0114-411D-96FE-607A84634948}" type="parTrans" cxnId="{DE466C8C-C03F-4CD3-AB3D-67C8008F3BEA}">
      <dgm:prSet/>
      <dgm:spPr/>
      <dgm:t>
        <a:bodyPr/>
        <a:lstStyle/>
        <a:p>
          <a:pPr algn="just"/>
          <a:endParaRPr lang="es-EC" sz="2800">
            <a:solidFill>
              <a:srgbClr val="00153E"/>
            </a:solidFill>
          </a:endParaRPr>
        </a:p>
      </dgm:t>
    </dgm:pt>
    <dgm:pt modelId="{0D6301BE-81E1-41B8-B677-3BB62085DAFD}" type="sibTrans" cxnId="{DE466C8C-C03F-4CD3-AB3D-67C8008F3BEA}">
      <dgm:prSet/>
      <dgm:spPr/>
      <dgm:t>
        <a:bodyPr/>
        <a:lstStyle/>
        <a:p>
          <a:pPr algn="just"/>
          <a:endParaRPr lang="es-EC" sz="2800">
            <a:solidFill>
              <a:srgbClr val="00153E"/>
            </a:solidFill>
          </a:endParaRPr>
        </a:p>
      </dgm:t>
    </dgm:pt>
    <dgm:pt modelId="{56E3A54C-83E8-4A48-8270-4A5179772259}">
      <dgm:prSet phldrT="[Texto]" custT="1"/>
      <dgm:spPr/>
      <dgm:t>
        <a:bodyPr/>
        <a:lstStyle/>
        <a:p>
          <a:pPr algn="just"/>
          <a:r>
            <a:rPr lang="es-EC" sz="2800" b="1" i="1" smtClean="0"/>
            <a:t>Lineamientos sobre medidas de bioseguridad que deberán considerarse en entidades públicas y privadas, con aplicación sectorial o por tipo de actividad</a:t>
          </a:r>
          <a:endParaRPr lang="es-EC" sz="2800" dirty="0"/>
        </a:p>
      </dgm:t>
    </dgm:pt>
    <dgm:pt modelId="{952FC9F6-4DE4-48E4-9F97-874B373664E4}" type="parTrans" cxnId="{C792161E-1FA0-4D63-A3BF-016271BE28F0}">
      <dgm:prSet/>
      <dgm:spPr/>
      <dgm:t>
        <a:bodyPr/>
        <a:lstStyle/>
        <a:p>
          <a:pPr algn="just"/>
          <a:endParaRPr lang="es-EC" sz="2800">
            <a:solidFill>
              <a:srgbClr val="00153E"/>
            </a:solidFill>
          </a:endParaRPr>
        </a:p>
      </dgm:t>
    </dgm:pt>
    <dgm:pt modelId="{9804E2D9-C791-4811-849C-934D99EA954B}" type="sibTrans" cxnId="{C792161E-1FA0-4D63-A3BF-016271BE28F0}">
      <dgm:prSet/>
      <dgm:spPr/>
      <dgm:t>
        <a:bodyPr/>
        <a:lstStyle/>
        <a:p>
          <a:pPr algn="just"/>
          <a:endParaRPr lang="es-EC" sz="2800">
            <a:solidFill>
              <a:srgbClr val="00153E"/>
            </a:solidFill>
          </a:endParaRPr>
        </a:p>
      </dgm:t>
    </dgm:pt>
    <dgm:pt modelId="{2C5055F6-1E6A-4C65-8DB6-A9B299855891}" type="pres">
      <dgm:prSet presAssocID="{8BC15AAF-5415-401E-9F91-66CE090ACBE0}" presName="linear" presStyleCnt="0">
        <dgm:presLayoutVars>
          <dgm:dir/>
          <dgm:animLvl val="lvl"/>
          <dgm:resizeHandles val="exact"/>
        </dgm:presLayoutVars>
      </dgm:prSet>
      <dgm:spPr/>
      <dgm:t>
        <a:bodyPr/>
        <a:lstStyle/>
        <a:p>
          <a:endParaRPr lang="es-EC"/>
        </a:p>
      </dgm:t>
    </dgm:pt>
    <dgm:pt modelId="{5FA5CF70-4B5F-49B5-8BAC-3DF6D688F0FB}" type="pres">
      <dgm:prSet presAssocID="{9BF4CE39-AFCF-4C02-ACCD-5A06FDDA50D8}" presName="parentLin" presStyleCnt="0"/>
      <dgm:spPr/>
      <dgm:t>
        <a:bodyPr/>
        <a:lstStyle/>
        <a:p>
          <a:endParaRPr lang="es-EC"/>
        </a:p>
      </dgm:t>
    </dgm:pt>
    <dgm:pt modelId="{454EF25B-7BB3-4AD2-B916-257E1B622707}" type="pres">
      <dgm:prSet presAssocID="{9BF4CE39-AFCF-4C02-ACCD-5A06FDDA50D8}" presName="parentLeftMargin" presStyleLbl="node1" presStyleIdx="0" presStyleCnt="3"/>
      <dgm:spPr/>
      <dgm:t>
        <a:bodyPr/>
        <a:lstStyle/>
        <a:p>
          <a:endParaRPr lang="es-EC"/>
        </a:p>
      </dgm:t>
    </dgm:pt>
    <dgm:pt modelId="{DDDF069C-EE8C-4DBF-A086-664B4BD5639B}" type="pres">
      <dgm:prSet presAssocID="{9BF4CE39-AFCF-4C02-ACCD-5A06FDDA50D8}" presName="parentText" presStyleLbl="node1" presStyleIdx="0" presStyleCnt="3" custScaleX="94277" custScaleY="136309" custLinFactNeighborX="8037" custLinFactNeighborY="-1360">
        <dgm:presLayoutVars>
          <dgm:chMax val="0"/>
          <dgm:bulletEnabled val="1"/>
        </dgm:presLayoutVars>
      </dgm:prSet>
      <dgm:spPr/>
      <dgm:t>
        <a:bodyPr/>
        <a:lstStyle/>
        <a:p>
          <a:endParaRPr lang="es-EC"/>
        </a:p>
      </dgm:t>
    </dgm:pt>
    <dgm:pt modelId="{BDEADB5F-E2DF-429C-9718-F89D3176A453}" type="pres">
      <dgm:prSet presAssocID="{9BF4CE39-AFCF-4C02-ACCD-5A06FDDA50D8}" presName="negativeSpace" presStyleCnt="0"/>
      <dgm:spPr/>
      <dgm:t>
        <a:bodyPr/>
        <a:lstStyle/>
        <a:p>
          <a:endParaRPr lang="es-EC"/>
        </a:p>
      </dgm:t>
    </dgm:pt>
    <dgm:pt modelId="{96605341-B0E6-408F-A19F-0FA2166C4F21}" type="pres">
      <dgm:prSet presAssocID="{9BF4CE39-AFCF-4C02-ACCD-5A06FDDA50D8}" presName="childText" presStyleLbl="conFgAcc1" presStyleIdx="0" presStyleCnt="3">
        <dgm:presLayoutVars>
          <dgm:bulletEnabled val="1"/>
        </dgm:presLayoutVars>
      </dgm:prSet>
      <dgm:spPr/>
      <dgm:t>
        <a:bodyPr/>
        <a:lstStyle/>
        <a:p>
          <a:endParaRPr lang="es-EC"/>
        </a:p>
      </dgm:t>
    </dgm:pt>
    <dgm:pt modelId="{A1AFF32D-AA5C-4949-B7C2-91FE7183D2E2}" type="pres">
      <dgm:prSet presAssocID="{2E7A5821-CA86-4C32-96B1-12F2DD571EFA}" presName="spaceBetweenRectangles" presStyleCnt="0"/>
      <dgm:spPr/>
      <dgm:t>
        <a:bodyPr/>
        <a:lstStyle/>
        <a:p>
          <a:endParaRPr lang="es-EC"/>
        </a:p>
      </dgm:t>
    </dgm:pt>
    <dgm:pt modelId="{58921E09-D3A8-48FB-89F1-0E3228580C26}" type="pres">
      <dgm:prSet presAssocID="{D293BBBA-B933-4023-B2FC-469882F4604A}" presName="parentLin" presStyleCnt="0"/>
      <dgm:spPr/>
      <dgm:t>
        <a:bodyPr/>
        <a:lstStyle/>
        <a:p>
          <a:endParaRPr lang="es-EC"/>
        </a:p>
      </dgm:t>
    </dgm:pt>
    <dgm:pt modelId="{3A80ABC8-8AF4-488E-9074-739143978740}" type="pres">
      <dgm:prSet presAssocID="{D293BBBA-B933-4023-B2FC-469882F4604A}" presName="parentLeftMargin" presStyleLbl="node1" presStyleIdx="0" presStyleCnt="3"/>
      <dgm:spPr/>
      <dgm:t>
        <a:bodyPr/>
        <a:lstStyle/>
        <a:p>
          <a:endParaRPr lang="es-EC"/>
        </a:p>
      </dgm:t>
    </dgm:pt>
    <dgm:pt modelId="{7CD22E1E-DF0B-43DD-86C7-AE02A51DB56F}" type="pres">
      <dgm:prSet presAssocID="{D293BBBA-B933-4023-B2FC-469882F4604A}" presName="parentText" presStyleLbl="node1" presStyleIdx="1" presStyleCnt="3" custScaleX="106339" custScaleY="140870" custLinFactNeighborX="8037" custLinFactNeighborY="5225">
        <dgm:presLayoutVars>
          <dgm:chMax val="0"/>
          <dgm:bulletEnabled val="1"/>
        </dgm:presLayoutVars>
      </dgm:prSet>
      <dgm:spPr/>
      <dgm:t>
        <a:bodyPr/>
        <a:lstStyle/>
        <a:p>
          <a:endParaRPr lang="es-EC"/>
        </a:p>
      </dgm:t>
    </dgm:pt>
    <dgm:pt modelId="{45C58437-4189-47D6-987A-1B296D435310}" type="pres">
      <dgm:prSet presAssocID="{D293BBBA-B933-4023-B2FC-469882F4604A}" presName="negativeSpace" presStyleCnt="0"/>
      <dgm:spPr/>
      <dgm:t>
        <a:bodyPr/>
        <a:lstStyle/>
        <a:p>
          <a:endParaRPr lang="es-EC"/>
        </a:p>
      </dgm:t>
    </dgm:pt>
    <dgm:pt modelId="{0D6C1D52-7B44-424E-9C55-2EB311296EF7}" type="pres">
      <dgm:prSet presAssocID="{D293BBBA-B933-4023-B2FC-469882F4604A}" presName="childText" presStyleLbl="conFgAcc1" presStyleIdx="1" presStyleCnt="3">
        <dgm:presLayoutVars>
          <dgm:bulletEnabled val="1"/>
        </dgm:presLayoutVars>
      </dgm:prSet>
      <dgm:spPr/>
      <dgm:t>
        <a:bodyPr/>
        <a:lstStyle/>
        <a:p>
          <a:endParaRPr lang="es-EC"/>
        </a:p>
      </dgm:t>
    </dgm:pt>
    <dgm:pt modelId="{F0BD477C-FA08-40FB-A1D9-0AF39FE0E50E}" type="pres">
      <dgm:prSet presAssocID="{0D6301BE-81E1-41B8-B677-3BB62085DAFD}" presName="spaceBetweenRectangles" presStyleCnt="0"/>
      <dgm:spPr/>
      <dgm:t>
        <a:bodyPr/>
        <a:lstStyle/>
        <a:p>
          <a:endParaRPr lang="es-EC"/>
        </a:p>
      </dgm:t>
    </dgm:pt>
    <dgm:pt modelId="{25BE3C7F-3BDF-416A-8697-47D6CDEC8809}" type="pres">
      <dgm:prSet presAssocID="{56E3A54C-83E8-4A48-8270-4A5179772259}" presName="parentLin" presStyleCnt="0"/>
      <dgm:spPr/>
      <dgm:t>
        <a:bodyPr/>
        <a:lstStyle/>
        <a:p>
          <a:endParaRPr lang="es-EC"/>
        </a:p>
      </dgm:t>
    </dgm:pt>
    <dgm:pt modelId="{635D8E37-638A-4B3F-9F1A-CF797F3FD2A5}" type="pres">
      <dgm:prSet presAssocID="{56E3A54C-83E8-4A48-8270-4A5179772259}" presName="parentLeftMargin" presStyleLbl="node1" presStyleIdx="1" presStyleCnt="3"/>
      <dgm:spPr/>
      <dgm:t>
        <a:bodyPr/>
        <a:lstStyle/>
        <a:p>
          <a:endParaRPr lang="es-EC"/>
        </a:p>
      </dgm:t>
    </dgm:pt>
    <dgm:pt modelId="{74308B9A-972B-4580-8D4C-90C4ACB12FE0}" type="pres">
      <dgm:prSet presAssocID="{56E3A54C-83E8-4A48-8270-4A5179772259}" presName="parentText" presStyleLbl="node1" presStyleIdx="2" presStyleCnt="3" custScaleX="126534" custScaleY="164085">
        <dgm:presLayoutVars>
          <dgm:chMax val="0"/>
          <dgm:bulletEnabled val="1"/>
        </dgm:presLayoutVars>
      </dgm:prSet>
      <dgm:spPr/>
      <dgm:t>
        <a:bodyPr/>
        <a:lstStyle/>
        <a:p>
          <a:endParaRPr lang="es-EC"/>
        </a:p>
      </dgm:t>
    </dgm:pt>
    <dgm:pt modelId="{F02823AF-C5CC-4BF6-A410-91E447099843}" type="pres">
      <dgm:prSet presAssocID="{56E3A54C-83E8-4A48-8270-4A5179772259}" presName="negativeSpace" presStyleCnt="0"/>
      <dgm:spPr/>
      <dgm:t>
        <a:bodyPr/>
        <a:lstStyle/>
        <a:p>
          <a:endParaRPr lang="es-EC"/>
        </a:p>
      </dgm:t>
    </dgm:pt>
    <dgm:pt modelId="{F627F0AA-2044-4EDA-A975-5B3852D249C9}" type="pres">
      <dgm:prSet presAssocID="{56E3A54C-83E8-4A48-8270-4A5179772259}" presName="childText" presStyleLbl="conFgAcc1" presStyleIdx="2" presStyleCnt="3">
        <dgm:presLayoutVars>
          <dgm:bulletEnabled val="1"/>
        </dgm:presLayoutVars>
      </dgm:prSet>
      <dgm:spPr/>
      <dgm:t>
        <a:bodyPr/>
        <a:lstStyle/>
        <a:p>
          <a:endParaRPr lang="es-EC"/>
        </a:p>
      </dgm:t>
    </dgm:pt>
  </dgm:ptLst>
  <dgm:cxnLst>
    <dgm:cxn modelId="{FA89EEA9-D021-413B-AA27-159E933298D0}" srcId="{8BC15AAF-5415-401E-9F91-66CE090ACBE0}" destId="{9BF4CE39-AFCF-4C02-ACCD-5A06FDDA50D8}" srcOrd="0" destOrd="0" parTransId="{BE88E088-A6CD-43FE-8644-F6B22B812DD8}" sibTransId="{2E7A5821-CA86-4C32-96B1-12F2DD571EFA}"/>
    <dgm:cxn modelId="{15074545-DDED-4B20-9B9A-65F4AE7355E4}" type="presOf" srcId="{8BC15AAF-5415-401E-9F91-66CE090ACBE0}" destId="{2C5055F6-1E6A-4C65-8DB6-A9B299855891}" srcOrd="0" destOrd="0" presId="urn:microsoft.com/office/officeart/2005/8/layout/list1"/>
    <dgm:cxn modelId="{C792161E-1FA0-4D63-A3BF-016271BE28F0}" srcId="{8BC15AAF-5415-401E-9F91-66CE090ACBE0}" destId="{56E3A54C-83E8-4A48-8270-4A5179772259}" srcOrd="2" destOrd="0" parTransId="{952FC9F6-4DE4-48E4-9F97-874B373664E4}" sibTransId="{9804E2D9-C791-4811-849C-934D99EA954B}"/>
    <dgm:cxn modelId="{DE466C8C-C03F-4CD3-AB3D-67C8008F3BEA}" srcId="{8BC15AAF-5415-401E-9F91-66CE090ACBE0}" destId="{D293BBBA-B933-4023-B2FC-469882F4604A}" srcOrd="1" destOrd="0" parTransId="{20E5DC61-0114-411D-96FE-607A84634948}" sibTransId="{0D6301BE-81E1-41B8-B677-3BB62085DAFD}"/>
    <dgm:cxn modelId="{E4B41407-B482-4F4C-AB6E-FCF36DD0E6FF}" type="presOf" srcId="{9BF4CE39-AFCF-4C02-ACCD-5A06FDDA50D8}" destId="{DDDF069C-EE8C-4DBF-A086-664B4BD5639B}" srcOrd="1" destOrd="0" presId="urn:microsoft.com/office/officeart/2005/8/layout/list1"/>
    <dgm:cxn modelId="{01072801-A956-4751-B2B1-734030DC7229}" type="presOf" srcId="{D293BBBA-B933-4023-B2FC-469882F4604A}" destId="{7CD22E1E-DF0B-43DD-86C7-AE02A51DB56F}" srcOrd="1" destOrd="0" presId="urn:microsoft.com/office/officeart/2005/8/layout/list1"/>
    <dgm:cxn modelId="{29A6F83F-1C18-4C71-884D-9A74B564F8D2}" type="presOf" srcId="{56E3A54C-83E8-4A48-8270-4A5179772259}" destId="{635D8E37-638A-4B3F-9F1A-CF797F3FD2A5}" srcOrd="0" destOrd="0" presId="urn:microsoft.com/office/officeart/2005/8/layout/list1"/>
    <dgm:cxn modelId="{20DC456C-2A0F-460E-A8C9-97CCB40F575F}" type="presOf" srcId="{56E3A54C-83E8-4A48-8270-4A5179772259}" destId="{74308B9A-972B-4580-8D4C-90C4ACB12FE0}" srcOrd="1" destOrd="0" presId="urn:microsoft.com/office/officeart/2005/8/layout/list1"/>
    <dgm:cxn modelId="{036162A8-9203-45FD-B278-2AC4E79FFEC1}" type="presOf" srcId="{D293BBBA-B933-4023-B2FC-469882F4604A}" destId="{3A80ABC8-8AF4-488E-9074-739143978740}" srcOrd="0" destOrd="0" presId="urn:microsoft.com/office/officeart/2005/8/layout/list1"/>
    <dgm:cxn modelId="{3EA56A2D-EEB3-447E-B4F9-DFDD0C1340D5}" type="presOf" srcId="{9BF4CE39-AFCF-4C02-ACCD-5A06FDDA50D8}" destId="{454EF25B-7BB3-4AD2-B916-257E1B622707}" srcOrd="0" destOrd="0" presId="urn:microsoft.com/office/officeart/2005/8/layout/list1"/>
    <dgm:cxn modelId="{2762B00A-FC5C-4EDD-8018-9C374834E3E9}" type="presParOf" srcId="{2C5055F6-1E6A-4C65-8DB6-A9B299855891}" destId="{5FA5CF70-4B5F-49B5-8BAC-3DF6D688F0FB}" srcOrd="0" destOrd="0" presId="urn:microsoft.com/office/officeart/2005/8/layout/list1"/>
    <dgm:cxn modelId="{4A59D695-B136-40EE-970E-EC991429BEC7}" type="presParOf" srcId="{5FA5CF70-4B5F-49B5-8BAC-3DF6D688F0FB}" destId="{454EF25B-7BB3-4AD2-B916-257E1B622707}" srcOrd="0" destOrd="0" presId="urn:microsoft.com/office/officeart/2005/8/layout/list1"/>
    <dgm:cxn modelId="{D162FE40-C0A4-446A-9BFC-91400092A179}" type="presParOf" srcId="{5FA5CF70-4B5F-49B5-8BAC-3DF6D688F0FB}" destId="{DDDF069C-EE8C-4DBF-A086-664B4BD5639B}" srcOrd="1" destOrd="0" presId="urn:microsoft.com/office/officeart/2005/8/layout/list1"/>
    <dgm:cxn modelId="{FC6743EA-B28C-43AB-AD97-FF3DF487D58A}" type="presParOf" srcId="{2C5055F6-1E6A-4C65-8DB6-A9B299855891}" destId="{BDEADB5F-E2DF-429C-9718-F89D3176A453}" srcOrd="1" destOrd="0" presId="urn:microsoft.com/office/officeart/2005/8/layout/list1"/>
    <dgm:cxn modelId="{F90529F8-5577-4E42-9DB5-7130A778FC58}" type="presParOf" srcId="{2C5055F6-1E6A-4C65-8DB6-A9B299855891}" destId="{96605341-B0E6-408F-A19F-0FA2166C4F21}" srcOrd="2" destOrd="0" presId="urn:microsoft.com/office/officeart/2005/8/layout/list1"/>
    <dgm:cxn modelId="{DD6B911B-AF90-4812-B4F1-CC3B50E05856}" type="presParOf" srcId="{2C5055F6-1E6A-4C65-8DB6-A9B299855891}" destId="{A1AFF32D-AA5C-4949-B7C2-91FE7183D2E2}" srcOrd="3" destOrd="0" presId="urn:microsoft.com/office/officeart/2005/8/layout/list1"/>
    <dgm:cxn modelId="{942683EE-BEBF-4206-ADED-CF1DB607C61C}" type="presParOf" srcId="{2C5055F6-1E6A-4C65-8DB6-A9B299855891}" destId="{58921E09-D3A8-48FB-89F1-0E3228580C26}" srcOrd="4" destOrd="0" presId="urn:microsoft.com/office/officeart/2005/8/layout/list1"/>
    <dgm:cxn modelId="{C16CF344-1C3C-4193-A487-C8B1524F6CD6}" type="presParOf" srcId="{58921E09-D3A8-48FB-89F1-0E3228580C26}" destId="{3A80ABC8-8AF4-488E-9074-739143978740}" srcOrd="0" destOrd="0" presId="urn:microsoft.com/office/officeart/2005/8/layout/list1"/>
    <dgm:cxn modelId="{A3ABB050-00A2-47F3-8C9E-E1284DEB2764}" type="presParOf" srcId="{58921E09-D3A8-48FB-89F1-0E3228580C26}" destId="{7CD22E1E-DF0B-43DD-86C7-AE02A51DB56F}" srcOrd="1" destOrd="0" presId="urn:microsoft.com/office/officeart/2005/8/layout/list1"/>
    <dgm:cxn modelId="{F2209839-0731-4CCB-BBB8-695881C322E0}" type="presParOf" srcId="{2C5055F6-1E6A-4C65-8DB6-A9B299855891}" destId="{45C58437-4189-47D6-987A-1B296D435310}" srcOrd="5" destOrd="0" presId="urn:microsoft.com/office/officeart/2005/8/layout/list1"/>
    <dgm:cxn modelId="{91B91270-C50E-4103-9DBF-DDD12F2820C2}" type="presParOf" srcId="{2C5055F6-1E6A-4C65-8DB6-A9B299855891}" destId="{0D6C1D52-7B44-424E-9C55-2EB311296EF7}" srcOrd="6" destOrd="0" presId="urn:microsoft.com/office/officeart/2005/8/layout/list1"/>
    <dgm:cxn modelId="{9A626CE4-78ED-4546-B736-89F30118A5B6}" type="presParOf" srcId="{2C5055F6-1E6A-4C65-8DB6-A9B299855891}" destId="{F0BD477C-FA08-40FB-A1D9-0AF39FE0E50E}" srcOrd="7" destOrd="0" presId="urn:microsoft.com/office/officeart/2005/8/layout/list1"/>
    <dgm:cxn modelId="{3287126C-199D-4BF2-BF01-4C408C5DA46F}" type="presParOf" srcId="{2C5055F6-1E6A-4C65-8DB6-A9B299855891}" destId="{25BE3C7F-3BDF-416A-8697-47D6CDEC8809}" srcOrd="8" destOrd="0" presId="urn:microsoft.com/office/officeart/2005/8/layout/list1"/>
    <dgm:cxn modelId="{6F266324-C126-4E94-B1B2-25ABC108571C}" type="presParOf" srcId="{25BE3C7F-3BDF-416A-8697-47D6CDEC8809}" destId="{635D8E37-638A-4B3F-9F1A-CF797F3FD2A5}" srcOrd="0" destOrd="0" presId="urn:microsoft.com/office/officeart/2005/8/layout/list1"/>
    <dgm:cxn modelId="{ACBB8D53-4E1A-4821-A55E-EBBC7CF7DA34}" type="presParOf" srcId="{25BE3C7F-3BDF-416A-8697-47D6CDEC8809}" destId="{74308B9A-972B-4580-8D4C-90C4ACB12FE0}" srcOrd="1" destOrd="0" presId="urn:microsoft.com/office/officeart/2005/8/layout/list1"/>
    <dgm:cxn modelId="{15EDE02B-4F32-4E07-BED4-AE90C0714975}" type="presParOf" srcId="{2C5055F6-1E6A-4C65-8DB6-A9B299855891}" destId="{F02823AF-C5CC-4BF6-A410-91E447099843}" srcOrd="9" destOrd="0" presId="urn:microsoft.com/office/officeart/2005/8/layout/list1"/>
    <dgm:cxn modelId="{5EF8D5E1-2CA8-4EE0-A81F-76DA6852FBB6}" type="presParOf" srcId="{2C5055F6-1E6A-4C65-8DB6-A9B299855891}" destId="{F627F0AA-2044-4EDA-A975-5B3852D249C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15AAF-5415-401E-9F91-66CE090ACBE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9BF4CE39-AFCF-4C02-ACCD-5A06FDDA50D8}">
      <dgm:prSet phldrT="[Texto]" custT="1"/>
      <dgm:spPr/>
      <dgm:t>
        <a:bodyPr/>
        <a:lstStyle/>
        <a:p>
          <a:pPr algn="just"/>
          <a:r>
            <a:rPr lang="es-EC" sz="2800" b="1" i="1" smtClean="0"/>
            <a:t>Informe del estado epidemiológico de  la COVID-19 en el Distrito Metropolitano de Quito </a:t>
          </a:r>
          <a:endParaRPr lang="es-EC" sz="2800" dirty="0"/>
        </a:p>
      </dgm:t>
    </dgm:pt>
    <dgm:pt modelId="{BE88E088-A6CD-43FE-8644-F6B22B812DD8}" type="parTrans" cxnId="{FA89EEA9-D021-413B-AA27-159E933298D0}">
      <dgm:prSet/>
      <dgm:spPr/>
      <dgm:t>
        <a:bodyPr/>
        <a:lstStyle/>
        <a:p>
          <a:pPr algn="just"/>
          <a:endParaRPr lang="es-EC" sz="2800">
            <a:solidFill>
              <a:srgbClr val="00153E"/>
            </a:solidFill>
          </a:endParaRPr>
        </a:p>
      </dgm:t>
    </dgm:pt>
    <dgm:pt modelId="{2E7A5821-CA86-4C32-96B1-12F2DD571EFA}" type="sibTrans" cxnId="{FA89EEA9-D021-413B-AA27-159E933298D0}">
      <dgm:prSet/>
      <dgm:spPr/>
      <dgm:t>
        <a:bodyPr/>
        <a:lstStyle/>
        <a:p>
          <a:pPr algn="just"/>
          <a:endParaRPr lang="es-EC" sz="2800">
            <a:solidFill>
              <a:srgbClr val="00153E"/>
            </a:solidFill>
          </a:endParaRPr>
        </a:p>
      </dgm:t>
    </dgm:pt>
    <dgm:pt modelId="{2C5055F6-1E6A-4C65-8DB6-A9B299855891}" type="pres">
      <dgm:prSet presAssocID="{8BC15AAF-5415-401E-9F91-66CE090ACBE0}" presName="linear" presStyleCnt="0">
        <dgm:presLayoutVars>
          <dgm:dir/>
          <dgm:animLvl val="lvl"/>
          <dgm:resizeHandles val="exact"/>
        </dgm:presLayoutVars>
      </dgm:prSet>
      <dgm:spPr/>
      <dgm:t>
        <a:bodyPr/>
        <a:lstStyle/>
        <a:p>
          <a:endParaRPr lang="es-EC"/>
        </a:p>
      </dgm:t>
    </dgm:pt>
    <dgm:pt modelId="{5FA5CF70-4B5F-49B5-8BAC-3DF6D688F0FB}" type="pres">
      <dgm:prSet presAssocID="{9BF4CE39-AFCF-4C02-ACCD-5A06FDDA50D8}" presName="parentLin" presStyleCnt="0"/>
      <dgm:spPr/>
      <dgm:t>
        <a:bodyPr/>
        <a:lstStyle/>
        <a:p>
          <a:endParaRPr lang="es-EC"/>
        </a:p>
      </dgm:t>
    </dgm:pt>
    <dgm:pt modelId="{454EF25B-7BB3-4AD2-B916-257E1B622707}" type="pres">
      <dgm:prSet presAssocID="{9BF4CE39-AFCF-4C02-ACCD-5A06FDDA50D8}" presName="parentLeftMargin" presStyleLbl="node1" presStyleIdx="0" presStyleCnt="1"/>
      <dgm:spPr/>
      <dgm:t>
        <a:bodyPr/>
        <a:lstStyle/>
        <a:p>
          <a:endParaRPr lang="es-EC"/>
        </a:p>
      </dgm:t>
    </dgm:pt>
    <dgm:pt modelId="{DDDF069C-EE8C-4DBF-A086-664B4BD5639B}" type="pres">
      <dgm:prSet presAssocID="{9BF4CE39-AFCF-4C02-ACCD-5A06FDDA50D8}" presName="parentText" presStyleLbl="node1" presStyleIdx="0" presStyleCnt="1" custScaleX="94277" custScaleY="136309" custLinFactNeighborX="2758" custLinFactNeighborY="-7434">
        <dgm:presLayoutVars>
          <dgm:chMax val="0"/>
          <dgm:bulletEnabled val="1"/>
        </dgm:presLayoutVars>
      </dgm:prSet>
      <dgm:spPr/>
      <dgm:t>
        <a:bodyPr/>
        <a:lstStyle/>
        <a:p>
          <a:endParaRPr lang="es-EC"/>
        </a:p>
      </dgm:t>
    </dgm:pt>
    <dgm:pt modelId="{BDEADB5F-E2DF-429C-9718-F89D3176A453}" type="pres">
      <dgm:prSet presAssocID="{9BF4CE39-AFCF-4C02-ACCD-5A06FDDA50D8}" presName="negativeSpace" presStyleCnt="0"/>
      <dgm:spPr/>
      <dgm:t>
        <a:bodyPr/>
        <a:lstStyle/>
        <a:p>
          <a:endParaRPr lang="es-EC"/>
        </a:p>
      </dgm:t>
    </dgm:pt>
    <dgm:pt modelId="{96605341-B0E6-408F-A19F-0FA2166C4F21}" type="pres">
      <dgm:prSet presAssocID="{9BF4CE39-AFCF-4C02-ACCD-5A06FDDA50D8}" presName="childText" presStyleLbl="conFgAcc1" presStyleIdx="0" presStyleCnt="1">
        <dgm:presLayoutVars>
          <dgm:bulletEnabled val="1"/>
        </dgm:presLayoutVars>
      </dgm:prSet>
      <dgm:spPr/>
      <dgm:t>
        <a:bodyPr/>
        <a:lstStyle/>
        <a:p>
          <a:endParaRPr lang="es-EC"/>
        </a:p>
      </dgm:t>
    </dgm:pt>
  </dgm:ptLst>
  <dgm:cxnLst>
    <dgm:cxn modelId="{FA89EEA9-D021-413B-AA27-159E933298D0}" srcId="{8BC15AAF-5415-401E-9F91-66CE090ACBE0}" destId="{9BF4CE39-AFCF-4C02-ACCD-5A06FDDA50D8}" srcOrd="0" destOrd="0" parTransId="{BE88E088-A6CD-43FE-8644-F6B22B812DD8}" sibTransId="{2E7A5821-CA86-4C32-96B1-12F2DD571EFA}"/>
    <dgm:cxn modelId="{280ECE68-599C-489A-9FC6-59A0F15C699D}" type="presOf" srcId="{8BC15AAF-5415-401E-9F91-66CE090ACBE0}" destId="{2C5055F6-1E6A-4C65-8DB6-A9B299855891}" srcOrd="0" destOrd="0" presId="urn:microsoft.com/office/officeart/2005/8/layout/list1"/>
    <dgm:cxn modelId="{2B84E19A-CBFE-4126-914E-BF1724078EED}" type="presOf" srcId="{9BF4CE39-AFCF-4C02-ACCD-5A06FDDA50D8}" destId="{DDDF069C-EE8C-4DBF-A086-664B4BD5639B}" srcOrd="1" destOrd="0" presId="urn:microsoft.com/office/officeart/2005/8/layout/list1"/>
    <dgm:cxn modelId="{D028AACE-8BC0-4B94-864A-5E450199CBEC}" type="presOf" srcId="{9BF4CE39-AFCF-4C02-ACCD-5A06FDDA50D8}" destId="{454EF25B-7BB3-4AD2-B916-257E1B622707}" srcOrd="0" destOrd="0" presId="urn:microsoft.com/office/officeart/2005/8/layout/list1"/>
    <dgm:cxn modelId="{1C68B39D-4F05-446C-9703-2988C0729416}" type="presParOf" srcId="{2C5055F6-1E6A-4C65-8DB6-A9B299855891}" destId="{5FA5CF70-4B5F-49B5-8BAC-3DF6D688F0FB}" srcOrd="0" destOrd="0" presId="urn:microsoft.com/office/officeart/2005/8/layout/list1"/>
    <dgm:cxn modelId="{5B1EC3CC-1AC0-46A8-8D54-B5FF35A99370}" type="presParOf" srcId="{5FA5CF70-4B5F-49B5-8BAC-3DF6D688F0FB}" destId="{454EF25B-7BB3-4AD2-B916-257E1B622707}" srcOrd="0" destOrd="0" presId="urn:microsoft.com/office/officeart/2005/8/layout/list1"/>
    <dgm:cxn modelId="{9346A66E-446E-4DC6-9667-F6D9C6BFAE9C}" type="presParOf" srcId="{5FA5CF70-4B5F-49B5-8BAC-3DF6D688F0FB}" destId="{DDDF069C-EE8C-4DBF-A086-664B4BD5639B}" srcOrd="1" destOrd="0" presId="urn:microsoft.com/office/officeart/2005/8/layout/list1"/>
    <dgm:cxn modelId="{21E52D8F-44DC-4C16-9B45-5713A43D6EFD}" type="presParOf" srcId="{2C5055F6-1E6A-4C65-8DB6-A9B299855891}" destId="{BDEADB5F-E2DF-429C-9718-F89D3176A453}" srcOrd="1" destOrd="0" presId="urn:microsoft.com/office/officeart/2005/8/layout/list1"/>
    <dgm:cxn modelId="{65DBBDCF-DC14-445E-8427-2521E2BA3A5F}" type="presParOf" srcId="{2C5055F6-1E6A-4C65-8DB6-A9B299855891}" destId="{96605341-B0E6-408F-A19F-0FA2166C4F2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15AAF-5415-401E-9F91-66CE090ACBE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D293BBBA-B933-4023-B2FC-469882F4604A}">
      <dgm:prSet phldrT="[Texto]" custT="1"/>
      <dgm:spPr/>
      <dgm:t>
        <a:bodyPr/>
        <a:lstStyle/>
        <a:p>
          <a:pPr algn="just"/>
          <a:r>
            <a:rPr lang="es-EC" sz="2800" b="1" i="1" smtClean="0"/>
            <a:t>Propuesta de Plan de Transición hacia la nueva Normalidad</a:t>
          </a:r>
          <a:endParaRPr lang="es-EC" sz="2800" dirty="0"/>
        </a:p>
      </dgm:t>
    </dgm:pt>
    <dgm:pt modelId="{20E5DC61-0114-411D-96FE-607A84634948}" type="parTrans" cxnId="{DE466C8C-C03F-4CD3-AB3D-67C8008F3BEA}">
      <dgm:prSet/>
      <dgm:spPr/>
      <dgm:t>
        <a:bodyPr/>
        <a:lstStyle/>
        <a:p>
          <a:pPr algn="just"/>
          <a:endParaRPr lang="es-EC" sz="2800">
            <a:solidFill>
              <a:srgbClr val="00153E"/>
            </a:solidFill>
          </a:endParaRPr>
        </a:p>
      </dgm:t>
    </dgm:pt>
    <dgm:pt modelId="{0D6301BE-81E1-41B8-B677-3BB62085DAFD}" type="sibTrans" cxnId="{DE466C8C-C03F-4CD3-AB3D-67C8008F3BEA}">
      <dgm:prSet/>
      <dgm:spPr/>
      <dgm:t>
        <a:bodyPr/>
        <a:lstStyle/>
        <a:p>
          <a:pPr algn="just"/>
          <a:endParaRPr lang="es-EC" sz="2800">
            <a:solidFill>
              <a:srgbClr val="00153E"/>
            </a:solidFill>
          </a:endParaRPr>
        </a:p>
      </dgm:t>
    </dgm:pt>
    <dgm:pt modelId="{2C5055F6-1E6A-4C65-8DB6-A9B299855891}" type="pres">
      <dgm:prSet presAssocID="{8BC15AAF-5415-401E-9F91-66CE090ACBE0}" presName="linear" presStyleCnt="0">
        <dgm:presLayoutVars>
          <dgm:dir/>
          <dgm:animLvl val="lvl"/>
          <dgm:resizeHandles val="exact"/>
        </dgm:presLayoutVars>
      </dgm:prSet>
      <dgm:spPr/>
      <dgm:t>
        <a:bodyPr/>
        <a:lstStyle/>
        <a:p>
          <a:endParaRPr lang="es-EC"/>
        </a:p>
      </dgm:t>
    </dgm:pt>
    <dgm:pt modelId="{58921E09-D3A8-48FB-89F1-0E3228580C26}" type="pres">
      <dgm:prSet presAssocID="{D293BBBA-B933-4023-B2FC-469882F4604A}" presName="parentLin" presStyleCnt="0"/>
      <dgm:spPr/>
      <dgm:t>
        <a:bodyPr/>
        <a:lstStyle/>
        <a:p>
          <a:endParaRPr lang="es-ES"/>
        </a:p>
      </dgm:t>
    </dgm:pt>
    <dgm:pt modelId="{3A80ABC8-8AF4-488E-9074-739143978740}" type="pres">
      <dgm:prSet presAssocID="{D293BBBA-B933-4023-B2FC-469882F4604A}" presName="parentLeftMargin" presStyleLbl="node1" presStyleIdx="0" presStyleCnt="1"/>
      <dgm:spPr/>
      <dgm:t>
        <a:bodyPr/>
        <a:lstStyle/>
        <a:p>
          <a:endParaRPr lang="es-EC"/>
        </a:p>
      </dgm:t>
    </dgm:pt>
    <dgm:pt modelId="{7CD22E1E-DF0B-43DD-86C7-AE02A51DB56F}" type="pres">
      <dgm:prSet presAssocID="{D293BBBA-B933-4023-B2FC-469882F4604A}" presName="parentText" presStyleLbl="node1" presStyleIdx="0" presStyleCnt="1" custScaleX="106339" custScaleY="140870" custLinFactNeighborX="8037" custLinFactNeighborY="5225">
        <dgm:presLayoutVars>
          <dgm:chMax val="0"/>
          <dgm:bulletEnabled val="1"/>
        </dgm:presLayoutVars>
      </dgm:prSet>
      <dgm:spPr/>
      <dgm:t>
        <a:bodyPr/>
        <a:lstStyle/>
        <a:p>
          <a:endParaRPr lang="es-EC"/>
        </a:p>
      </dgm:t>
    </dgm:pt>
    <dgm:pt modelId="{45C58437-4189-47D6-987A-1B296D435310}" type="pres">
      <dgm:prSet presAssocID="{D293BBBA-B933-4023-B2FC-469882F4604A}" presName="negativeSpace" presStyleCnt="0"/>
      <dgm:spPr/>
      <dgm:t>
        <a:bodyPr/>
        <a:lstStyle/>
        <a:p>
          <a:endParaRPr lang="es-ES"/>
        </a:p>
      </dgm:t>
    </dgm:pt>
    <dgm:pt modelId="{0D6C1D52-7B44-424E-9C55-2EB311296EF7}" type="pres">
      <dgm:prSet presAssocID="{D293BBBA-B933-4023-B2FC-469882F4604A}" presName="childText" presStyleLbl="conFgAcc1" presStyleIdx="0" presStyleCnt="1">
        <dgm:presLayoutVars>
          <dgm:bulletEnabled val="1"/>
        </dgm:presLayoutVars>
      </dgm:prSet>
      <dgm:spPr/>
      <dgm:t>
        <a:bodyPr/>
        <a:lstStyle/>
        <a:p>
          <a:endParaRPr lang="es-ES"/>
        </a:p>
      </dgm:t>
    </dgm:pt>
  </dgm:ptLst>
  <dgm:cxnLst>
    <dgm:cxn modelId="{4FC88FD9-E58B-49F5-94B8-499B77B5009C}" type="presOf" srcId="{8BC15AAF-5415-401E-9F91-66CE090ACBE0}" destId="{2C5055F6-1E6A-4C65-8DB6-A9B299855891}" srcOrd="0" destOrd="0" presId="urn:microsoft.com/office/officeart/2005/8/layout/list1"/>
    <dgm:cxn modelId="{0880445F-303B-4DA3-897B-C66636EB9E01}" type="presOf" srcId="{D293BBBA-B933-4023-B2FC-469882F4604A}" destId="{3A80ABC8-8AF4-488E-9074-739143978740}" srcOrd="0" destOrd="0" presId="urn:microsoft.com/office/officeart/2005/8/layout/list1"/>
    <dgm:cxn modelId="{2B0A43F5-D800-4B4F-AF32-5C036AD9DA06}" type="presOf" srcId="{D293BBBA-B933-4023-B2FC-469882F4604A}" destId="{7CD22E1E-DF0B-43DD-86C7-AE02A51DB56F}" srcOrd="1" destOrd="0" presId="urn:microsoft.com/office/officeart/2005/8/layout/list1"/>
    <dgm:cxn modelId="{DE466C8C-C03F-4CD3-AB3D-67C8008F3BEA}" srcId="{8BC15AAF-5415-401E-9F91-66CE090ACBE0}" destId="{D293BBBA-B933-4023-B2FC-469882F4604A}" srcOrd="0" destOrd="0" parTransId="{20E5DC61-0114-411D-96FE-607A84634948}" sibTransId="{0D6301BE-81E1-41B8-B677-3BB62085DAFD}"/>
    <dgm:cxn modelId="{31F7397F-D7C7-4497-A254-E47DC5711713}" type="presParOf" srcId="{2C5055F6-1E6A-4C65-8DB6-A9B299855891}" destId="{58921E09-D3A8-48FB-89F1-0E3228580C26}" srcOrd="0" destOrd="0" presId="urn:microsoft.com/office/officeart/2005/8/layout/list1"/>
    <dgm:cxn modelId="{2B96BA0F-DF01-4204-BDF1-97D44840D8B6}" type="presParOf" srcId="{58921E09-D3A8-48FB-89F1-0E3228580C26}" destId="{3A80ABC8-8AF4-488E-9074-739143978740}" srcOrd="0" destOrd="0" presId="urn:microsoft.com/office/officeart/2005/8/layout/list1"/>
    <dgm:cxn modelId="{CE872F06-6860-4C72-9AF9-594D3F63FC80}" type="presParOf" srcId="{58921E09-D3A8-48FB-89F1-0E3228580C26}" destId="{7CD22E1E-DF0B-43DD-86C7-AE02A51DB56F}" srcOrd="1" destOrd="0" presId="urn:microsoft.com/office/officeart/2005/8/layout/list1"/>
    <dgm:cxn modelId="{777EBA34-C420-4E2D-AD8C-3A302FC0D313}" type="presParOf" srcId="{2C5055F6-1E6A-4C65-8DB6-A9B299855891}" destId="{45C58437-4189-47D6-987A-1B296D435310}" srcOrd="1" destOrd="0" presId="urn:microsoft.com/office/officeart/2005/8/layout/list1"/>
    <dgm:cxn modelId="{3B09D8A7-C26A-4944-A4A3-9C20F7F13190}" type="presParOf" srcId="{2C5055F6-1E6A-4C65-8DB6-A9B299855891}" destId="{0D6C1D52-7B44-424E-9C55-2EB311296EF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D06314-6E2C-4ED5-87A6-61F52D4BFBA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7FC9E4CF-77E5-4E8C-8ABB-57F5654D8466}">
      <dgm:prSet phldrT="[Texto]"/>
      <dgm:spPr/>
      <dgm:t>
        <a:bodyPr/>
        <a:lstStyle/>
        <a:p>
          <a:r>
            <a:rPr lang="es-EC" dirty="0" smtClean="0"/>
            <a:t>La respuesta frente a la pandemia, tiene que ver con las capacidades instaladas y los recursos disponibles en las instituciones</a:t>
          </a:r>
          <a:endParaRPr lang="es-EC" dirty="0"/>
        </a:p>
      </dgm:t>
    </dgm:pt>
    <dgm:pt modelId="{6544E5E5-7E56-4905-B02B-6948B9BB2E12}" type="parTrans" cxnId="{B877ADD5-75F4-4A59-90DC-19A3483DECFE}">
      <dgm:prSet/>
      <dgm:spPr/>
      <dgm:t>
        <a:bodyPr/>
        <a:lstStyle/>
        <a:p>
          <a:endParaRPr lang="es-EC">
            <a:solidFill>
              <a:schemeClr val="tx1"/>
            </a:solidFill>
          </a:endParaRPr>
        </a:p>
      </dgm:t>
    </dgm:pt>
    <dgm:pt modelId="{4C69BA3C-0A66-4395-984A-6B12A42B477D}" type="sibTrans" cxnId="{B877ADD5-75F4-4A59-90DC-19A3483DECFE}">
      <dgm:prSet/>
      <dgm:spPr/>
      <dgm:t>
        <a:bodyPr/>
        <a:lstStyle/>
        <a:p>
          <a:endParaRPr lang="es-EC">
            <a:solidFill>
              <a:schemeClr val="tx1"/>
            </a:solidFill>
          </a:endParaRPr>
        </a:p>
      </dgm:t>
    </dgm:pt>
    <dgm:pt modelId="{D7D80CBE-A933-4C26-A0E3-7EC5482A87A7}">
      <dgm:prSet phldrT="[Texto]"/>
      <dgm:spPr/>
      <dgm:t>
        <a:bodyPr/>
        <a:lstStyle/>
        <a:p>
          <a:r>
            <a:rPr lang="es-EC" smtClean="0"/>
            <a:t>Garantizar la protección social de la población conlleva un conjunto de intervenciones locales que apuntan a minimizar los riesgos vinculados a la pandemia y aliviar las situaciones que generan vulnerabilidad,</a:t>
          </a:r>
          <a:endParaRPr lang="es-EC" dirty="0"/>
        </a:p>
      </dgm:t>
    </dgm:pt>
    <dgm:pt modelId="{E8EB7E86-A044-4D48-9CA5-FFB101F9F5DF}" type="parTrans" cxnId="{0339CBA0-78A4-4C85-BF88-8311C0A62F6E}">
      <dgm:prSet/>
      <dgm:spPr/>
      <dgm:t>
        <a:bodyPr/>
        <a:lstStyle/>
        <a:p>
          <a:endParaRPr lang="es-EC">
            <a:solidFill>
              <a:schemeClr val="tx1"/>
            </a:solidFill>
          </a:endParaRPr>
        </a:p>
      </dgm:t>
    </dgm:pt>
    <dgm:pt modelId="{D218914F-19AB-4182-BF34-BE95363F9EFF}" type="sibTrans" cxnId="{0339CBA0-78A4-4C85-BF88-8311C0A62F6E}">
      <dgm:prSet/>
      <dgm:spPr/>
      <dgm:t>
        <a:bodyPr/>
        <a:lstStyle/>
        <a:p>
          <a:endParaRPr lang="es-EC">
            <a:solidFill>
              <a:schemeClr val="tx1"/>
            </a:solidFill>
          </a:endParaRPr>
        </a:p>
      </dgm:t>
    </dgm:pt>
    <dgm:pt modelId="{7CED0299-50D9-4759-A549-D9A43DCF7639}">
      <dgm:prSet phldrT="[Texto]"/>
      <dgm:spPr/>
      <dgm:t>
        <a:bodyPr/>
        <a:lstStyle/>
        <a:p>
          <a:r>
            <a:rPr lang="es-EC" smtClean="0"/>
            <a:t>El GAD M, en el marco de sus competencias, tiene la  posibilidad de actuar en su territorio y de regular las condiciones que posibiliten al DMQ, </a:t>
          </a:r>
          <a:endParaRPr lang="es-EC" dirty="0"/>
        </a:p>
      </dgm:t>
    </dgm:pt>
    <dgm:pt modelId="{D35E6FB5-A6E4-4192-81E1-832357DDD98F}" type="parTrans" cxnId="{7C2B5E3B-65DD-4B19-9D49-0A2EB088FCBB}">
      <dgm:prSet/>
      <dgm:spPr/>
      <dgm:t>
        <a:bodyPr/>
        <a:lstStyle/>
        <a:p>
          <a:endParaRPr lang="es-EC">
            <a:solidFill>
              <a:schemeClr val="tx1"/>
            </a:solidFill>
          </a:endParaRPr>
        </a:p>
      </dgm:t>
    </dgm:pt>
    <dgm:pt modelId="{1C16AE9E-8D64-4014-B733-4EBAA8190BE8}" type="sibTrans" cxnId="{7C2B5E3B-65DD-4B19-9D49-0A2EB088FCBB}">
      <dgm:prSet/>
      <dgm:spPr/>
      <dgm:t>
        <a:bodyPr/>
        <a:lstStyle/>
        <a:p>
          <a:endParaRPr lang="es-EC">
            <a:solidFill>
              <a:schemeClr val="tx1"/>
            </a:solidFill>
          </a:endParaRPr>
        </a:p>
      </dgm:t>
    </dgm:pt>
    <dgm:pt modelId="{6F2B125A-2F9C-43C4-A3B1-2BBF4E78F027}">
      <dgm:prSet phldrT="[Texto]"/>
      <dgm:spPr/>
      <dgm:t>
        <a:bodyPr/>
        <a:lstStyle/>
        <a:p>
          <a:r>
            <a:rPr lang="es-EC" smtClean="0"/>
            <a:t>La gestión de la emergencia sanitaria es producto de un proceso de gobernanza conjunta con todas las instituciones involucradas, que debe permanecer en el marco de las competencias y facultades de cada institución.</a:t>
          </a:r>
          <a:endParaRPr lang="es-EC" dirty="0"/>
        </a:p>
      </dgm:t>
    </dgm:pt>
    <dgm:pt modelId="{FDF2235A-E84C-40B5-BD23-8C738AE43FB7}" type="parTrans" cxnId="{28F17BEF-A1A8-44C6-BBB2-010C79806EC4}">
      <dgm:prSet/>
      <dgm:spPr/>
      <dgm:t>
        <a:bodyPr/>
        <a:lstStyle/>
        <a:p>
          <a:endParaRPr lang="es-EC">
            <a:solidFill>
              <a:schemeClr val="tx1"/>
            </a:solidFill>
          </a:endParaRPr>
        </a:p>
      </dgm:t>
    </dgm:pt>
    <dgm:pt modelId="{CC9B5F71-3F56-47E5-8E59-BF671A325019}" type="sibTrans" cxnId="{28F17BEF-A1A8-44C6-BBB2-010C79806EC4}">
      <dgm:prSet/>
      <dgm:spPr/>
      <dgm:t>
        <a:bodyPr/>
        <a:lstStyle/>
        <a:p>
          <a:endParaRPr lang="es-EC">
            <a:solidFill>
              <a:schemeClr val="tx1"/>
            </a:solidFill>
          </a:endParaRPr>
        </a:p>
      </dgm:t>
    </dgm:pt>
    <dgm:pt modelId="{F587A735-F68F-42AB-A9DE-34E9DB0CC7A4}">
      <dgm:prSet phldrT="[Texto]"/>
      <dgm:spPr/>
      <dgm:t>
        <a:bodyPr/>
        <a:lstStyle/>
        <a:p>
          <a:r>
            <a:rPr lang="es-EC" smtClean="0"/>
            <a:t>La situación epidemiológica en el DMQ aún no es favorable, ya que al momento se mantiene un aumento sostenido de casos  con una ligera desaceleración en las parroquias urbanas intervenidas durante las últimas 6 semanas. </a:t>
          </a:r>
          <a:endParaRPr lang="es-EC" dirty="0"/>
        </a:p>
      </dgm:t>
    </dgm:pt>
    <dgm:pt modelId="{03C2797C-DA1B-48A1-ABB8-E0338D6BA107}" type="parTrans" cxnId="{FA79D86A-9166-48BE-B7C7-31C73961619C}">
      <dgm:prSet/>
      <dgm:spPr/>
      <dgm:t>
        <a:bodyPr/>
        <a:lstStyle/>
        <a:p>
          <a:endParaRPr lang="es-EC">
            <a:solidFill>
              <a:schemeClr val="tx1"/>
            </a:solidFill>
          </a:endParaRPr>
        </a:p>
      </dgm:t>
    </dgm:pt>
    <dgm:pt modelId="{42F41C13-8105-4520-8054-C9BC207AC829}" type="sibTrans" cxnId="{FA79D86A-9166-48BE-B7C7-31C73961619C}">
      <dgm:prSet/>
      <dgm:spPr/>
      <dgm:t>
        <a:bodyPr/>
        <a:lstStyle/>
        <a:p>
          <a:endParaRPr lang="es-EC">
            <a:solidFill>
              <a:schemeClr val="tx1"/>
            </a:solidFill>
          </a:endParaRPr>
        </a:p>
      </dgm:t>
    </dgm:pt>
    <dgm:pt modelId="{99A8859C-3423-45F0-A34A-CB12335C982D}">
      <dgm:prSet phldrT="[Texto]"/>
      <dgm:spPr/>
      <dgm:t>
        <a:bodyPr/>
        <a:lstStyle/>
        <a:p>
          <a:r>
            <a:rPr lang="es-EC" smtClean="0"/>
            <a:t>El ejercicio de la corresponsabilidad ciudadana frente a la emergencia sanitaria debe sustentarse en un programa intensivo de educación y comunicación que permita al ciudadano mejorar sus conocimientos, actitudes y comportamientos sociales frente a este nuevo contexto de convivencia.</a:t>
          </a:r>
          <a:endParaRPr lang="es-EC" dirty="0"/>
        </a:p>
      </dgm:t>
    </dgm:pt>
    <dgm:pt modelId="{EC1F125A-8574-4038-B7BD-F4C706CC6589}" type="parTrans" cxnId="{1669F6E9-02D3-442D-A207-5596914B30A0}">
      <dgm:prSet/>
      <dgm:spPr/>
      <dgm:t>
        <a:bodyPr/>
        <a:lstStyle/>
        <a:p>
          <a:endParaRPr lang="es-EC">
            <a:solidFill>
              <a:schemeClr val="tx1"/>
            </a:solidFill>
          </a:endParaRPr>
        </a:p>
      </dgm:t>
    </dgm:pt>
    <dgm:pt modelId="{6851C650-B229-4CE4-9C9A-2472D16A3E7A}" type="sibTrans" cxnId="{1669F6E9-02D3-442D-A207-5596914B30A0}">
      <dgm:prSet/>
      <dgm:spPr/>
      <dgm:t>
        <a:bodyPr/>
        <a:lstStyle/>
        <a:p>
          <a:endParaRPr lang="es-EC">
            <a:solidFill>
              <a:schemeClr val="tx1"/>
            </a:solidFill>
          </a:endParaRPr>
        </a:p>
      </dgm:t>
    </dgm:pt>
    <dgm:pt modelId="{06B91C3D-4F1E-454B-AC9C-17939D12B61D}" type="pres">
      <dgm:prSet presAssocID="{6ED06314-6E2C-4ED5-87A6-61F52D4BFBA1}" presName="diagram" presStyleCnt="0">
        <dgm:presLayoutVars>
          <dgm:dir/>
          <dgm:resizeHandles val="exact"/>
        </dgm:presLayoutVars>
      </dgm:prSet>
      <dgm:spPr/>
      <dgm:t>
        <a:bodyPr/>
        <a:lstStyle/>
        <a:p>
          <a:endParaRPr lang="es-EC"/>
        </a:p>
      </dgm:t>
    </dgm:pt>
    <dgm:pt modelId="{B0B2523A-741A-4B64-80C5-81D814736B11}" type="pres">
      <dgm:prSet presAssocID="{7FC9E4CF-77E5-4E8C-8ABB-57F5654D8466}" presName="node" presStyleLbl="node1" presStyleIdx="0" presStyleCnt="6">
        <dgm:presLayoutVars>
          <dgm:bulletEnabled val="1"/>
        </dgm:presLayoutVars>
      </dgm:prSet>
      <dgm:spPr/>
      <dgm:t>
        <a:bodyPr/>
        <a:lstStyle/>
        <a:p>
          <a:endParaRPr lang="es-EC"/>
        </a:p>
      </dgm:t>
    </dgm:pt>
    <dgm:pt modelId="{5EF2C10E-4F24-4E71-B8FE-C7CF8724396F}" type="pres">
      <dgm:prSet presAssocID="{4C69BA3C-0A66-4395-984A-6B12A42B477D}" presName="sibTrans" presStyleCnt="0"/>
      <dgm:spPr/>
      <dgm:t>
        <a:bodyPr/>
        <a:lstStyle/>
        <a:p>
          <a:endParaRPr lang="es-ES"/>
        </a:p>
      </dgm:t>
    </dgm:pt>
    <dgm:pt modelId="{D7F065D7-3D9B-46FB-B88B-701AE211DD23}" type="pres">
      <dgm:prSet presAssocID="{D7D80CBE-A933-4C26-A0E3-7EC5482A87A7}" presName="node" presStyleLbl="node1" presStyleIdx="1" presStyleCnt="6">
        <dgm:presLayoutVars>
          <dgm:bulletEnabled val="1"/>
        </dgm:presLayoutVars>
      </dgm:prSet>
      <dgm:spPr/>
      <dgm:t>
        <a:bodyPr/>
        <a:lstStyle/>
        <a:p>
          <a:endParaRPr lang="es-EC"/>
        </a:p>
      </dgm:t>
    </dgm:pt>
    <dgm:pt modelId="{E2B5D487-83B5-46BC-AC62-AC67A4E91CE1}" type="pres">
      <dgm:prSet presAssocID="{D218914F-19AB-4182-BF34-BE95363F9EFF}" presName="sibTrans" presStyleCnt="0"/>
      <dgm:spPr/>
      <dgm:t>
        <a:bodyPr/>
        <a:lstStyle/>
        <a:p>
          <a:endParaRPr lang="es-ES"/>
        </a:p>
      </dgm:t>
    </dgm:pt>
    <dgm:pt modelId="{C15FE298-B2A7-43D3-AC9F-395BA07B7589}" type="pres">
      <dgm:prSet presAssocID="{7CED0299-50D9-4759-A549-D9A43DCF7639}" presName="node" presStyleLbl="node1" presStyleIdx="2" presStyleCnt="6">
        <dgm:presLayoutVars>
          <dgm:bulletEnabled val="1"/>
        </dgm:presLayoutVars>
      </dgm:prSet>
      <dgm:spPr/>
      <dgm:t>
        <a:bodyPr/>
        <a:lstStyle/>
        <a:p>
          <a:endParaRPr lang="es-EC"/>
        </a:p>
      </dgm:t>
    </dgm:pt>
    <dgm:pt modelId="{652AB5CD-0F70-48A0-A312-3AB696A6841A}" type="pres">
      <dgm:prSet presAssocID="{1C16AE9E-8D64-4014-B733-4EBAA8190BE8}" presName="sibTrans" presStyleCnt="0"/>
      <dgm:spPr/>
      <dgm:t>
        <a:bodyPr/>
        <a:lstStyle/>
        <a:p>
          <a:endParaRPr lang="es-ES"/>
        </a:p>
      </dgm:t>
    </dgm:pt>
    <dgm:pt modelId="{4E7ED9F0-9F84-43BE-88FD-0C815ECF72B9}" type="pres">
      <dgm:prSet presAssocID="{6F2B125A-2F9C-43C4-A3B1-2BBF4E78F027}" presName="node" presStyleLbl="node1" presStyleIdx="3" presStyleCnt="6">
        <dgm:presLayoutVars>
          <dgm:bulletEnabled val="1"/>
        </dgm:presLayoutVars>
      </dgm:prSet>
      <dgm:spPr/>
      <dgm:t>
        <a:bodyPr/>
        <a:lstStyle/>
        <a:p>
          <a:endParaRPr lang="es-EC"/>
        </a:p>
      </dgm:t>
    </dgm:pt>
    <dgm:pt modelId="{8730B684-760E-4312-97DF-E9866B95347C}" type="pres">
      <dgm:prSet presAssocID="{CC9B5F71-3F56-47E5-8E59-BF671A325019}" presName="sibTrans" presStyleCnt="0"/>
      <dgm:spPr/>
      <dgm:t>
        <a:bodyPr/>
        <a:lstStyle/>
        <a:p>
          <a:endParaRPr lang="es-ES"/>
        </a:p>
      </dgm:t>
    </dgm:pt>
    <dgm:pt modelId="{F6FCE87D-76DB-4F05-994E-5C44C037550F}" type="pres">
      <dgm:prSet presAssocID="{F587A735-F68F-42AB-A9DE-34E9DB0CC7A4}" presName="node" presStyleLbl="node1" presStyleIdx="4" presStyleCnt="6">
        <dgm:presLayoutVars>
          <dgm:bulletEnabled val="1"/>
        </dgm:presLayoutVars>
      </dgm:prSet>
      <dgm:spPr/>
      <dgm:t>
        <a:bodyPr/>
        <a:lstStyle/>
        <a:p>
          <a:endParaRPr lang="es-EC"/>
        </a:p>
      </dgm:t>
    </dgm:pt>
    <dgm:pt modelId="{0B39C299-EA21-4B77-ABBB-8133AFABA5A0}" type="pres">
      <dgm:prSet presAssocID="{42F41C13-8105-4520-8054-C9BC207AC829}" presName="sibTrans" presStyleCnt="0"/>
      <dgm:spPr/>
      <dgm:t>
        <a:bodyPr/>
        <a:lstStyle/>
        <a:p>
          <a:endParaRPr lang="es-ES"/>
        </a:p>
      </dgm:t>
    </dgm:pt>
    <dgm:pt modelId="{1C26FFF2-3AAD-4126-BD0C-6C4C4050A1CF}" type="pres">
      <dgm:prSet presAssocID="{99A8859C-3423-45F0-A34A-CB12335C982D}" presName="node" presStyleLbl="node1" presStyleIdx="5" presStyleCnt="6">
        <dgm:presLayoutVars>
          <dgm:bulletEnabled val="1"/>
        </dgm:presLayoutVars>
      </dgm:prSet>
      <dgm:spPr/>
      <dgm:t>
        <a:bodyPr/>
        <a:lstStyle/>
        <a:p>
          <a:endParaRPr lang="es-EC"/>
        </a:p>
      </dgm:t>
    </dgm:pt>
  </dgm:ptLst>
  <dgm:cxnLst>
    <dgm:cxn modelId="{7AABBAE6-0ADB-4DCC-A55D-C1B9F5B9C7AC}" type="presOf" srcId="{6F2B125A-2F9C-43C4-A3B1-2BBF4E78F027}" destId="{4E7ED9F0-9F84-43BE-88FD-0C815ECF72B9}" srcOrd="0" destOrd="0" presId="urn:microsoft.com/office/officeart/2005/8/layout/default"/>
    <dgm:cxn modelId="{67D29A37-CA6F-46C1-AA72-6461E3C6A785}" type="presOf" srcId="{7FC9E4CF-77E5-4E8C-8ABB-57F5654D8466}" destId="{B0B2523A-741A-4B64-80C5-81D814736B11}" srcOrd="0" destOrd="0" presId="urn:microsoft.com/office/officeart/2005/8/layout/default"/>
    <dgm:cxn modelId="{C8367E32-D887-4428-B53D-E56703C448BC}" type="presOf" srcId="{99A8859C-3423-45F0-A34A-CB12335C982D}" destId="{1C26FFF2-3AAD-4126-BD0C-6C4C4050A1CF}" srcOrd="0" destOrd="0" presId="urn:microsoft.com/office/officeart/2005/8/layout/default"/>
    <dgm:cxn modelId="{7C2B5E3B-65DD-4B19-9D49-0A2EB088FCBB}" srcId="{6ED06314-6E2C-4ED5-87A6-61F52D4BFBA1}" destId="{7CED0299-50D9-4759-A549-D9A43DCF7639}" srcOrd="2" destOrd="0" parTransId="{D35E6FB5-A6E4-4192-81E1-832357DDD98F}" sibTransId="{1C16AE9E-8D64-4014-B733-4EBAA8190BE8}"/>
    <dgm:cxn modelId="{1EE61C0A-1836-42FC-BCAC-CB7A9F9DE6BE}" type="presOf" srcId="{D7D80CBE-A933-4C26-A0E3-7EC5482A87A7}" destId="{D7F065D7-3D9B-46FB-B88B-701AE211DD23}" srcOrd="0" destOrd="0" presId="urn:microsoft.com/office/officeart/2005/8/layout/default"/>
    <dgm:cxn modelId="{0339CBA0-78A4-4C85-BF88-8311C0A62F6E}" srcId="{6ED06314-6E2C-4ED5-87A6-61F52D4BFBA1}" destId="{D7D80CBE-A933-4C26-A0E3-7EC5482A87A7}" srcOrd="1" destOrd="0" parTransId="{E8EB7E86-A044-4D48-9CA5-FFB101F9F5DF}" sibTransId="{D218914F-19AB-4182-BF34-BE95363F9EFF}"/>
    <dgm:cxn modelId="{10E18F9B-3EEA-4B7F-B9B7-79767BB6A920}" type="presOf" srcId="{F587A735-F68F-42AB-A9DE-34E9DB0CC7A4}" destId="{F6FCE87D-76DB-4F05-994E-5C44C037550F}" srcOrd="0" destOrd="0" presId="urn:microsoft.com/office/officeart/2005/8/layout/default"/>
    <dgm:cxn modelId="{1669F6E9-02D3-442D-A207-5596914B30A0}" srcId="{6ED06314-6E2C-4ED5-87A6-61F52D4BFBA1}" destId="{99A8859C-3423-45F0-A34A-CB12335C982D}" srcOrd="5" destOrd="0" parTransId="{EC1F125A-8574-4038-B7BD-F4C706CC6589}" sibTransId="{6851C650-B229-4CE4-9C9A-2472D16A3E7A}"/>
    <dgm:cxn modelId="{FA79D86A-9166-48BE-B7C7-31C73961619C}" srcId="{6ED06314-6E2C-4ED5-87A6-61F52D4BFBA1}" destId="{F587A735-F68F-42AB-A9DE-34E9DB0CC7A4}" srcOrd="4" destOrd="0" parTransId="{03C2797C-DA1B-48A1-ABB8-E0338D6BA107}" sibTransId="{42F41C13-8105-4520-8054-C9BC207AC829}"/>
    <dgm:cxn modelId="{8FF91B1C-4677-4643-895B-05BBAEAA866C}" type="presOf" srcId="{7CED0299-50D9-4759-A549-D9A43DCF7639}" destId="{C15FE298-B2A7-43D3-AC9F-395BA07B7589}" srcOrd="0" destOrd="0" presId="urn:microsoft.com/office/officeart/2005/8/layout/default"/>
    <dgm:cxn modelId="{B877ADD5-75F4-4A59-90DC-19A3483DECFE}" srcId="{6ED06314-6E2C-4ED5-87A6-61F52D4BFBA1}" destId="{7FC9E4CF-77E5-4E8C-8ABB-57F5654D8466}" srcOrd="0" destOrd="0" parTransId="{6544E5E5-7E56-4905-B02B-6948B9BB2E12}" sibTransId="{4C69BA3C-0A66-4395-984A-6B12A42B477D}"/>
    <dgm:cxn modelId="{D0DA4DF2-2B9D-4DBD-86A5-7706544CE961}" type="presOf" srcId="{6ED06314-6E2C-4ED5-87A6-61F52D4BFBA1}" destId="{06B91C3D-4F1E-454B-AC9C-17939D12B61D}" srcOrd="0" destOrd="0" presId="urn:microsoft.com/office/officeart/2005/8/layout/default"/>
    <dgm:cxn modelId="{28F17BEF-A1A8-44C6-BBB2-010C79806EC4}" srcId="{6ED06314-6E2C-4ED5-87A6-61F52D4BFBA1}" destId="{6F2B125A-2F9C-43C4-A3B1-2BBF4E78F027}" srcOrd="3" destOrd="0" parTransId="{FDF2235A-E84C-40B5-BD23-8C738AE43FB7}" sibTransId="{CC9B5F71-3F56-47E5-8E59-BF671A325019}"/>
    <dgm:cxn modelId="{11573504-67B6-450C-90BD-6C06AB781E2D}" type="presParOf" srcId="{06B91C3D-4F1E-454B-AC9C-17939D12B61D}" destId="{B0B2523A-741A-4B64-80C5-81D814736B11}" srcOrd="0" destOrd="0" presId="urn:microsoft.com/office/officeart/2005/8/layout/default"/>
    <dgm:cxn modelId="{ED18EB45-2F52-4920-B42E-C5F379A941B6}" type="presParOf" srcId="{06B91C3D-4F1E-454B-AC9C-17939D12B61D}" destId="{5EF2C10E-4F24-4E71-B8FE-C7CF8724396F}" srcOrd="1" destOrd="0" presId="urn:microsoft.com/office/officeart/2005/8/layout/default"/>
    <dgm:cxn modelId="{ED6E167D-D97E-40BE-B74E-80486CA2160A}" type="presParOf" srcId="{06B91C3D-4F1E-454B-AC9C-17939D12B61D}" destId="{D7F065D7-3D9B-46FB-B88B-701AE211DD23}" srcOrd="2" destOrd="0" presId="urn:microsoft.com/office/officeart/2005/8/layout/default"/>
    <dgm:cxn modelId="{BBC653AF-921A-48AF-BF9E-9B14E4FBD726}" type="presParOf" srcId="{06B91C3D-4F1E-454B-AC9C-17939D12B61D}" destId="{E2B5D487-83B5-46BC-AC62-AC67A4E91CE1}" srcOrd="3" destOrd="0" presId="urn:microsoft.com/office/officeart/2005/8/layout/default"/>
    <dgm:cxn modelId="{4179398F-6750-4FF0-AE1F-9F5D85FBC06E}" type="presParOf" srcId="{06B91C3D-4F1E-454B-AC9C-17939D12B61D}" destId="{C15FE298-B2A7-43D3-AC9F-395BA07B7589}" srcOrd="4" destOrd="0" presId="urn:microsoft.com/office/officeart/2005/8/layout/default"/>
    <dgm:cxn modelId="{9EFB59D0-D1C5-4B26-9044-13288EA1C8F5}" type="presParOf" srcId="{06B91C3D-4F1E-454B-AC9C-17939D12B61D}" destId="{652AB5CD-0F70-48A0-A312-3AB696A6841A}" srcOrd="5" destOrd="0" presId="urn:microsoft.com/office/officeart/2005/8/layout/default"/>
    <dgm:cxn modelId="{4F2F5AAA-8FE9-4BAA-A866-9796992D1045}" type="presParOf" srcId="{06B91C3D-4F1E-454B-AC9C-17939D12B61D}" destId="{4E7ED9F0-9F84-43BE-88FD-0C815ECF72B9}" srcOrd="6" destOrd="0" presId="urn:microsoft.com/office/officeart/2005/8/layout/default"/>
    <dgm:cxn modelId="{D2929142-39E8-4D49-ABB3-E0C97DDEFB06}" type="presParOf" srcId="{06B91C3D-4F1E-454B-AC9C-17939D12B61D}" destId="{8730B684-760E-4312-97DF-E9866B95347C}" srcOrd="7" destOrd="0" presId="urn:microsoft.com/office/officeart/2005/8/layout/default"/>
    <dgm:cxn modelId="{FEC82025-8ECF-4125-8421-21EBFC0A447B}" type="presParOf" srcId="{06B91C3D-4F1E-454B-AC9C-17939D12B61D}" destId="{F6FCE87D-76DB-4F05-994E-5C44C037550F}" srcOrd="8" destOrd="0" presId="urn:microsoft.com/office/officeart/2005/8/layout/default"/>
    <dgm:cxn modelId="{0742DB75-95FB-4D3C-9F65-993794E0800A}" type="presParOf" srcId="{06B91C3D-4F1E-454B-AC9C-17939D12B61D}" destId="{0B39C299-EA21-4B77-ABBB-8133AFABA5A0}" srcOrd="9" destOrd="0" presId="urn:microsoft.com/office/officeart/2005/8/layout/default"/>
    <dgm:cxn modelId="{E68DEEC1-DEFE-4705-A33F-2020E8135B21}" type="presParOf" srcId="{06B91C3D-4F1E-454B-AC9C-17939D12B61D}" destId="{1C26FFF2-3AAD-4126-BD0C-6C4C4050A1C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C15AAF-5415-401E-9F91-66CE090ACBE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9BF4CE39-AFCF-4C02-ACCD-5A06FDDA50D8}">
      <dgm:prSet phldrT="[Texto]" custT="1"/>
      <dgm:spPr/>
      <dgm:t>
        <a:bodyPr/>
        <a:lstStyle/>
        <a:p>
          <a:r>
            <a:rPr lang="es-EC" sz="2400" dirty="0" smtClean="0">
              <a:solidFill>
                <a:schemeClr val="tx1"/>
              </a:solidFill>
            </a:rPr>
            <a:t>El comportamiento y evolución epidemiológica</a:t>
          </a:r>
          <a:endParaRPr lang="es-EC" sz="2400" dirty="0">
            <a:solidFill>
              <a:schemeClr val="tx1"/>
            </a:solidFill>
          </a:endParaRPr>
        </a:p>
      </dgm:t>
    </dgm:pt>
    <dgm:pt modelId="{BE88E088-A6CD-43FE-8644-F6B22B812DD8}" type="parTrans" cxnId="{FA89EEA9-D021-413B-AA27-159E933298D0}">
      <dgm:prSet/>
      <dgm:spPr/>
      <dgm:t>
        <a:bodyPr/>
        <a:lstStyle/>
        <a:p>
          <a:endParaRPr lang="es-EC" sz="2400">
            <a:solidFill>
              <a:schemeClr val="tx1"/>
            </a:solidFill>
          </a:endParaRPr>
        </a:p>
      </dgm:t>
    </dgm:pt>
    <dgm:pt modelId="{2E7A5821-CA86-4C32-96B1-12F2DD571EFA}" type="sibTrans" cxnId="{FA89EEA9-D021-413B-AA27-159E933298D0}">
      <dgm:prSet/>
      <dgm:spPr/>
      <dgm:t>
        <a:bodyPr/>
        <a:lstStyle/>
        <a:p>
          <a:endParaRPr lang="es-EC" sz="2400">
            <a:solidFill>
              <a:schemeClr val="tx1"/>
            </a:solidFill>
          </a:endParaRPr>
        </a:p>
      </dgm:t>
    </dgm:pt>
    <dgm:pt modelId="{D293BBBA-B933-4023-B2FC-469882F4604A}">
      <dgm:prSet phldrT="[Texto]" custT="1"/>
      <dgm:spPr/>
      <dgm:t>
        <a:bodyPr/>
        <a:lstStyle/>
        <a:p>
          <a:r>
            <a:rPr lang="es-EC" sz="2400" dirty="0" smtClean="0">
              <a:solidFill>
                <a:schemeClr val="tx1"/>
              </a:solidFill>
            </a:rPr>
            <a:t>La protección personal, el distanciamiento físico, el aislamiento social, deberán mantenerse, adecuarse o suspenderse de acuerdo al análisis de riesgo epidemiológico</a:t>
          </a:r>
          <a:endParaRPr lang="es-EC" sz="2400" dirty="0">
            <a:solidFill>
              <a:schemeClr val="tx1"/>
            </a:solidFill>
          </a:endParaRPr>
        </a:p>
      </dgm:t>
    </dgm:pt>
    <dgm:pt modelId="{20E5DC61-0114-411D-96FE-607A84634948}" type="parTrans" cxnId="{DE466C8C-C03F-4CD3-AB3D-67C8008F3BEA}">
      <dgm:prSet/>
      <dgm:spPr/>
      <dgm:t>
        <a:bodyPr/>
        <a:lstStyle/>
        <a:p>
          <a:endParaRPr lang="es-EC" sz="2400">
            <a:solidFill>
              <a:schemeClr val="tx1"/>
            </a:solidFill>
          </a:endParaRPr>
        </a:p>
      </dgm:t>
    </dgm:pt>
    <dgm:pt modelId="{0D6301BE-81E1-41B8-B677-3BB62085DAFD}" type="sibTrans" cxnId="{DE466C8C-C03F-4CD3-AB3D-67C8008F3BEA}">
      <dgm:prSet/>
      <dgm:spPr/>
      <dgm:t>
        <a:bodyPr/>
        <a:lstStyle/>
        <a:p>
          <a:endParaRPr lang="es-EC" sz="2400">
            <a:solidFill>
              <a:schemeClr val="tx1"/>
            </a:solidFill>
          </a:endParaRPr>
        </a:p>
      </dgm:t>
    </dgm:pt>
    <dgm:pt modelId="{56E3A54C-83E8-4A48-8270-4A5179772259}">
      <dgm:prSet phldrT="[Texto]" custT="1"/>
      <dgm:spPr/>
      <dgm:t>
        <a:bodyPr/>
        <a:lstStyle/>
        <a:p>
          <a:r>
            <a:rPr lang="es-EC" sz="2400" dirty="0" smtClean="0">
              <a:solidFill>
                <a:schemeClr val="tx1"/>
              </a:solidFill>
            </a:rPr>
            <a:t>La Nueva normalidad debe orientarse a las recomendaciones de la Organización Mundial de la Salud</a:t>
          </a:r>
          <a:endParaRPr lang="es-EC" sz="2400" dirty="0">
            <a:solidFill>
              <a:schemeClr val="tx1"/>
            </a:solidFill>
          </a:endParaRPr>
        </a:p>
      </dgm:t>
    </dgm:pt>
    <dgm:pt modelId="{952FC9F6-4DE4-48E4-9F97-874B373664E4}" type="parTrans" cxnId="{C792161E-1FA0-4D63-A3BF-016271BE28F0}">
      <dgm:prSet/>
      <dgm:spPr/>
      <dgm:t>
        <a:bodyPr/>
        <a:lstStyle/>
        <a:p>
          <a:endParaRPr lang="es-EC" sz="2400">
            <a:solidFill>
              <a:schemeClr val="tx1"/>
            </a:solidFill>
          </a:endParaRPr>
        </a:p>
      </dgm:t>
    </dgm:pt>
    <dgm:pt modelId="{9804E2D9-C791-4811-849C-934D99EA954B}" type="sibTrans" cxnId="{C792161E-1FA0-4D63-A3BF-016271BE28F0}">
      <dgm:prSet/>
      <dgm:spPr/>
      <dgm:t>
        <a:bodyPr/>
        <a:lstStyle/>
        <a:p>
          <a:endParaRPr lang="es-EC" sz="2400">
            <a:solidFill>
              <a:schemeClr val="tx1"/>
            </a:solidFill>
          </a:endParaRPr>
        </a:p>
      </dgm:t>
    </dgm:pt>
    <dgm:pt modelId="{2C5055F6-1E6A-4C65-8DB6-A9B299855891}" type="pres">
      <dgm:prSet presAssocID="{8BC15AAF-5415-401E-9F91-66CE090ACBE0}" presName="linear" presStyleCnt="0">
        <dgm:presLayoutVars>
          <dgm:dir/>
          <dgm:animLvl val="lvl"/>
          <dgm:resizeHandles val="exact"/>
        </dgm:presLayoutVars>
      </dgm:prSet>
      <dgm:spPr/>
      <dgm:t>
        <a:bodyPr/>
        <a:lstStyle/>
        <a:p>
          <a:endParaRPr lang="es-EC"/>
        </a:p>
      </dgm:t>
    </dgm:pt>
    <dgm:pt modelId="{5FA5CF70-4B5F-49B5-8BAC-3DF6D688F0FB}" type="pres">
      <dgm:prSet presAssocID="{9BF4CE39-AFCF-4C02-ACCD-5A06FDDA50D8}" presName="parentLin" presStyleCnt="0"/>
      <dgm:spPr/>
    </dgm:pt>
    <dgm:pt modelId="{454EF25B-7BB3-4AD2-B916-257E1B622707}" type="pres">
      <dgm:prSet presAssocID="{9BF4CE39-AFCF-4C02-ACCD-5A06FDDA50D8}" presName="parentLeftMargin" presStyleLbl="node1" presStyleIdx="0" presStyleCnt="3"/>
      <dgm:spPr/>
      <dgm:t>
        <a:bodyPr/>
        <a:lstStyle/>
        <a:p>
          <a:endParaRPr lang="es-EC"/>
        </a:p>
      </dgm:t>
    </dgm:pt>
    <dgm:pt modelId="{DDDF069C-EE8C-4DBF-A086-664B4BD5639B}" type="pres">
      <dgm:prSet presAssocID="{9BF4CE39-AFCF-4C02-ACCD-5A06FDDA50D8}" presName="parentText" presStyleLbl="node1" presStyleIdx="0" presStyleCnt="3" custScaleX="117240">
        <dgm:presLayoutVars>
          <dgm:chMax val="0"/>
          <dgm:bulletEnabled val="1"/>
        </dgm:presLayoutVars>
      </dgm:prSet>
      <dgm:spPr/>
      <dgm:t>
        <a:bodyPr/>
        <a:lstStyle/>
        <a:p>
          <a:endParaRPr lang="es-EC"/>
        </a:p>
      </dgm:t>
    </dgm:pt>
    <dgm:pt modelId="{BDEADB5F-E2DF-429C-9718-F89D3176A453}" type="pres">
      <dgm:prSet presAssocID="{9BF4CE39-AFCF-4C02-ACCD-5A06FDDA50D8}" presName="negativeSpace" presStyleCnt="0"/>
      <dgm:spPr/>
    </dgm:pt>
    <dgm:pt modelId="{96605341-B0E6-408F-A19F-0FA2166C4F21}" type="pres">
      <dgm:prSet presAssocID="{9BF4CE39-AFCF-4C02-ACCD-5A06FDDA50D8}" presName="childText" presStyleLbl="conFgAcc1" presStyleIdx="0" presStyleCnt="3">
        <dgm:presLayoutVars>
          <dgm:bulletEnabled val="1"/>
        </dgm:presLayoutVars>
      </dgm:prSet>
      <dgm:spPr/>
    </dgm:pt>
    <dgm:pt modelId="{A1AFF32D-AA5C-4949-B7C2-91FE7183D2E2}" type="pres">
      <dgm:prSet presAssocID="{2E7A5821-CA86-4C32-96B1-12F2DD571EFA}" presName="spaceBetweenRectangles" presStyleCnt="0"/>
      <dgm:spPr/>
    </dgm:pt>
    <dgm:pt modelId="{58921E09-D3A8-48FB-89F1-0E3228580C26}" type="pres">
      <dgm:prSet presAssocID="{D293BBBA-B933-4023-B2FC-469882F4604A}" presName="parentLin" presStyleCnt="0"/>
      <dgm:spPr/>
    </dgm:pt>
    <dgm:pt modelId="{3A80ABC8-8AF4-488E-9074-739143978740}" type="pres">
      <dgm:prSet presAssocID="{D293BBBA-B933-4023-B2FC-469882F4604A}" presName="parentLeftMargin" presStyleLbl="node1" presStyleIdx="0" presStyleCnt="3"/>
      <dgm:spPr/>
      <dgm:t>
        <a:bodyPr/>
        <a:lstStyle/>
        <a:p>
          <a:endParaRPr lang="es-EC"/>
        </a:p>
      </dgm:t>
    </dgm:pt>
    <dgm:pt modelId="{7CD22E1E-DF0B-43DD-86C7-AE02A51DB56F}" type="pres">
      <dgm:prSet presAssocID="{D293BBBA-B933-4023-B2FC-469882F4604A}" presName="parentText" presStyleLbl="node1" presStyleIdx="1" presStyleCnt="3" custScaleX="115141" custScaleY="140870">
        <dgm:presLayoutVars>
          <dgm:chMax val="0"/>
          <dgm:bulletEnabled val="1"/>
        </dgm:presLayoutVars>
      </dgm:prSet>
      <dgm:spPr/>
      <dgm:t>
        <a:bodyPr/>
        <a:lstStyle/>
        <a:p>
          <a:endParaRPr lang="es-EC"/>
        </a:p>
      </dgm:t>
    </dgm:pt>
    <dgm:pt modelId="{45C58437-4189-47D6-987A-1B296D435310}" type="pres">
      <dgm:prSet presAssocID="{D293BBBA-B933-4023-B2FC-469882F4604A}" presName="negativeSpace" presStyleCnt="0"/>
      <dgm:spPr/>
    </dgm:pt>
    <dgm:pt modelId="{0D6C1D52-7B44-424E-9C55-2EB311296EF7}" type="pres">
      <dgm:prSet presAssocID="{D293BBBA-B933-4023-B2FC-469882F4604A}" presName="childText" presStyleLbl="conFgAcc1" presStyleIdx="1" presStyleCnt="3">
        <dgm:presLayoutVars>
          <dgm:bulletEnabled val="1"/>
        </dgm:presLayoutVars>
      </dgm:prSet>
      <dgm:spPr/>
    </dgm:pt>
    <dgm:pt modelId="{F0BD477C-FA08-40FB-A1D9-0AF39FE0E50E}" type="pres">
      <dgm:prSet presAssocID="{0D6301BE-81E1-41B8-B677-3BB62085DAFD}" presName="spaceBetweenRectangles" presStyleCnt="0"/>
      <dgm:spPr/>
    </dgm:pt>
    <dgm:pt modelId="{25BE3C7F-3BDF-416A-8697-47D6CDEC8809}" type="pres">
      <dgm:prSet presAssocID="{56E3A54C-83E8-4A48-8270-4A5179772259}" presName="parentLin" presStyleCnt="0"/>
      <dgm:spPr/>
    </dgm:pt>
    <dgm:pt modelId="{635D8E37-638A-4B3F-9F1A-CF797F3FD2A5}" type="pres">
      <dgm:prSet presAssocID="{56E3A54C-83E8-4A48-8270-4A5179772259}" presName="parentLeftMargin" presStyleLbl="node1" presStyleIdx="1" presStyleCnt="3"/>
      <dgm:spPr/>
      <dgm:t>
        <a:bodyPr/>
        <a:lstStyle/>
        <a:p>
          <a:endParaRPr lang="es-EC"/>
        </a:p>
      </dgm:t>
    </dgm:pt>
    <dgm:pt modelId="{74308B9A-972B-4580-8D4C-90C4ACB12FE0}" type="pres">
      <dgm:prSet presAssocID="{56E3A54C-83E8-4A48-8270-4A5179772259}" presName="parentText" presStyleLbl="node1" presStyleIdx="2" presStyleCnt="3" custScaleX="116551">
        <dgm:presLayoutVars>
          <dgm:chMax val="0"/>
          <dgm:bulletEnabled val="1"/>
        </dgm:presLayoutVars>
      </dgm:prSet>
      <dgm:spPr/>
      <dgm:t>
        <a:bodyPr/>
        <a:lstStyle/>
        <a:p>
          <a:endParaRPr lang="es-EC"/>
        </a:p>
      </dgm:t>
    </dgm:pt>
    <dgm:pt modelId="{F02823AF-C5CC-4BF6-A410-91E447099843}" type="pres">
      <dgm:prSet presAssocID="{56E3A54C-83E8-4A48-8270-4A5179772259}" presName="negativeSpace" presStyleCnt="0"/>
      <dgm:spPr/>
    </dgm:pt>
    <dgm:pt modelId="{F627F0AA-2044-4EDA-A975-5B3852D249C9}" type="pres">
      <dgm:prSet presAssocID="{56E3A54C-83E8-4A48-8270-4A5179772259}" presName="childText" presStyleLbl="conFgAcc1" presStyleIdx="2" presStyleCnt="3">
        <dgm:presLayoutVars>
          <dgm:bulletEnabled val="1"/>
        </dgm:presLayoutVars>
      </dgm:prSet>
      <dgm:spPr/>
    </dgm:pt>
  </dgm:ptLst>
  <dgm:cxnLst>
    <dgm:cxn modelId="{323A2A7D-389F-48E5-BECB-D49F90A72C33}" type="presOf" srcId="{9BF4CE39-AFCF-4C02-ACCD-5A06FDDA50D8}" destId="{454EF25B-7BB3-4AD2-B916-257E1B622707}" srcOrd="0" destOrd="0" presId="urn:microsoft.com/office/officeart/2005/8/layout/list1"/>
    <dgm:cxn modelId="{FA89EEA9-D021-413B-AA27-159E933298D0}" srcId="{8BC15AAF-5415-401E-9F91-66CE090ACBE0}" destId="{9BF4CE39-AFCF-4C02-ACCD-5A06FDDA50D8}" srcOrd="0" destOrd="0" parTransId="{BE88E088-A6CD-43FE-8644-F6B22B812DD8}" sibTransId="{2E7A5821-CA86-4C32-96B1-12F2DD571EFA}"/>
    <dgm:cxn modelId="{C792161E-1FA0-4D63-A3BF-016271BE28F0}" srcId="{8BC15AAF-5415-401E-9F91-66CE090ACBE0}" destId="{56E3A54C-83E8-4A48-8270-4A5179772259}" srcOrd="2" destOrd="0" parTransId="{952FC9F6-4DE4-48E4-9F97-874B373664E4}" sibTransId="{9804E2D9-C791-4811-849C-934D99EA954B}"/>
    <dgm:cxn modelId="{F9E90AED-578D-472B-8691-E082E6B35979}" type="presOf" srcId="{D293BBBA-B933-4023-B2FC-469882F4604A}" destId="{7CD22E1E-DF0B-43DD-86C7-AE02A51DB56F}" srcOrd="1" destOrd="0" presId="urn:microsoft.com/office/officeart/2005/8/layout/list1"/>
    <dgm:cxn modelId="{DE466C8C-C03F-4CD3-AB3D-67C8008F3BEA}" srcId="{8BC15AAF-5415-401E-9F91-66CE090ACBE0}" destId="{D293BBBA-B933-4023-B2FC-469882F4604A}" srcOrd="1" destOrd="0" parTransId="{20E5DC61-0114-411D-96FE-607A84634948}" sibTransId="{0D6301BE-81E1-41B8-B677-3BB62085DAFD}"/>
    <dgm:cxn modelId="{9FAD934F-4B2E-4C8F-BB83-5181D7074F61}" type="presOf" srcId="{8BC15AAF-5415-401E-9F91-66CE090ACBE0}" destId="{2C5055F6-1E6A-4C65-8DB6-A9B299855891}" srcOrd="0" destOrd="0" presId="urn:microsoft.com/office/officeart/2005/8/layout/list1"/>
    <dgm:cxn modelId="{51BEAD7F-04E5-4FEA-9EC3-ECA2C6599A8D}" type="presOf" srcId="{D293BBBA-B933-4023-B2FC-469882F4604A}" destId="{3A80ABC8-8AF4-488E-9074-739143978740}" srcOrd="0" destOrd="0" presId="urn:microsoft.com/office/officeart/2005/8/layout/list1"/>
    <dgm:cxn modelId="{407B8765-E0B8-4ED2-9103-75B544EB6D83}" type="presOf" srcId="{56E3A54C-83E8-4A48-8270-4A5179772259}" destId="{635D8E37-638A-4B3F-9F1A-CF797F3FD2A5}" srcOrd="0" destOrd="0" presId="urn:microsoft.com/office/officeart/2005/8/layout/list1"/>
    <dgm:cxn modelId="{B9677AB6-7369-4CEC-A6D5-5DC9DA5EC51D}" type="presOf" srcId="{56E3A54C-83E8-4A48-8270-4A5179772259}" destId="{74308B9A-972B-4580-8D4C-90C4ACB12FE0}" srcOrd="1" destOrd="0" presId="urn:microsoft.com/office/officeart/2005/8/layout/list1"/>
    <dgm:cxn modelId="{5C0085B6-C022-4150-9F62-A87CE2DAED45}" type="presOf" srcId="{9BF4CE39-AFCF-4C02-ACCD-5A06FDDA50D8}" destId="{DDDF069C-EE8C-4DBF-A086-664B4BD5639B}" srcOrd="1" destOrd="0" presId="urn:microsoft.com/office/officeart/2005/8/layout/list1"/>
    <dgm:cxn modelId="{764E7941-273D-4BF8-B9D2-8EC881D19454}" type="presParOf" srcId="{2C5055F6-1E6A-4C65-8DB6-A9B299855891}" destId="{5FA5CF70-4B5F-49B5-8BAC-3DF6D688F0FB}" srcOrd="0" destOrd="0" presId="urn:microsoft.com/office/officeart/2005/8/layout/list1"/>
    <dgm:cxn modelId="{52EDAAAA-12B5-4AA7-B687-9624BA3F7ABC}" type="presParOf" srcId="{5FA5CF70-4B5F-49B5-8BAC-3DF6D688F0FB}" destId="{454EF25B-7BB3-4AD2-B916-257E1B622707}" srcOrd="0" destOrd="0" presId="urn:microsoft.com/office/officeart/2005/8/layout/list1"/>
    <dgm:cxn modelId="{3CB6765C-3408-4C63-A061-6FA370B71217}" type="presParOf" srcId="{5FA5CF70-4B5F-49B5-8BAC-3DF6D688F0FB}" destId="{DDDF069C-EE8C-4DBF-A086-664B4BD5639B}" srcOrd="1" destOrd="0" presId="urn:microsoft.com/office/officeart/2005/8/layout/list1"/>
    <dgm:cxn modelId="{F6F99FE8-2944-4A57-989E-ECBCB7AC8E8D}" type="presParOf" srcId="{2C5055F6-1E6A-4C65-8DB6-A9B299855891}" destId="{BDEADB5F-E2DF-429C-9718-F89D3176A453}" srcOrd="1" destOrd="0" presId="urn:microsoft.com/office/officeart/2005/8/layout/list1"/>
    <dgm:cxn modelId="{29DC0256-56B6-4A58-BCCC-3641C0993C55}" type="presParOf" srcId="{2C5055F6-1E6A-4C65-8DB6-A9B299855891}" destId="{96605341-B0E6-408F-A19F-0FA2166C4F21}" srcOrd="2" destOrd="0" presId="urn:microsoft.com/office/officeart/2005/8/layout/list1"/>
    <dgm:cxn modelId="{9FA94ED9-8F5E-4841-84E8-D015B56EB0B7}" type="presParOf" srcId="{2C5055F6-1E6A-4C65-8DB6-A9B299855891}" destId="{A1AFF32D-AA5C-4949-B7C2-91FE7183D2E2}" srcOrd="3" destOrd="0" presId="urn:microsoft.com/office/officeart/2005/8/layout/list1"/>
    <dgm:cxn modelId="{21DA0A51-7EA9-4DF8-96A9-D8CD26A27DC3}" type="presParOf" srcId="{2C5055F6-1E6A-4C65-8DB6-A9B299855891}" destId="{58921E09-D3A8-48FB-89F1-0E3228580C26}" srcOrd="4" destOrd="0" presId="urn:microsoft.com/office/officeart/2005/8/layout/list1"/>
    <dgm:cxn modelId="{ED842E2F-57B9-465E-81A0-B08EE7E48043}" type="presParOf" srcId="{58921E09-D3A8-48FB-89F1-0E3228580C26}" destId="{3A80ABC8-8AF4-488E-9074-739143978740}" srcOrd="0" destOrd="0" presId="urn:microsoft.com/office/officeart/2005/8/layout/list1"/>
    <dgm:cxn modelId="{7C2AAE4D-87FA-43CF-B009-C2ED472BDF9D}" type="presParOf" srcId="{58921E09-D3A8-48FB-89F1-0E3228580C26}" destId="{7CD22E1E-DF0B-43DD-86C7-AE02A51DB56F}" srcOrd="1" destOrd="0" presId="urn:microsoft.com/office/officeart/2005/8/layout/list1"/>
    <dgm:cxn modelId="{AFA320DE-235E-4DFA-8A1F-2DB5D4FC6CBF}" type="presParOf" srcId="{2C5055F6-1E6A-4C65-8DB6-A9B299855891}" destId="{45C58437-4189-47D6-987A-1B296D435310}" srcOrd="5" destOrd="0" presId="urn:microsoft.com/office/officeart/2005/8/layout/list1"/>
    <dgm:cxn modelId="{9148E854-6B28-4693-B105-228CD4470AE0}" type="presParOf" srcId="{2C5055F6-1E6A-4C65-8DB6-A9B299855891}" destId="{0D6C1D52-7B44-424E-9C55-2EB311296EF7}" srcOrd="6" destOrd="0" presId="urn:microsoft.com/office/officeart/2005/8/layout/list1"/>
    <dgm:cxn modelId="{21407F03-73E7-46DF-88A3-A870031BA05C}" type="presParOf" srcId="{2C5055F6-1E6A-4C65-8DB6-A9B299855891}" destId="{F0BD477C-FA08-40FB-A1D9-0AF39FE0E50E}" srcOrd="7" destOrd="0" presId="urn:microsoft.com/office/officeart/2005/8/layout/list1"/>
    <dgm:cxn modelId="{CCFA2939-1705-4B0D-8CC0-8D5217CB6E53}" type="presParOf" srcId="{2C5055F6-1E6A-4C65-8DB6-A9B299855891}" destId="{25BE3C7F-3BDF-416A-8697-47D6CDEC8809}" srcOrd="8" destOrd="0" presId="urn:microsoft.com/office/officeart/2005/8/layout/list1"/>
    <dgm:cxn modelId="{0476D07B-8118-43E6-A805-9FDE83FCB455}" type="presParOf" srcId="{25BE3C7F-3BDF-416A-8697-47D6CDEC8809}" destId="{635D8E37-638A-4B3F-9F1A-CF797F3FD2A5}" srcOrd="0" destOrd="0" presId="urn:microsoft.com/office/officeart/2005/8/layout/list1"/>
    <dgm:cxn modelId="{FE9065D6-0C1D-4598-B159-00CFE71AF117}" type="presParOf" srcId="{25BE3C7F-3BDF-416A-8697-47D6CDEC8809}" destId="{74308B9A-972B-4580-8D4C-90C4ACB12FE0}" srcOrd="1" destOrd="0" presId="urn:microsoft.com/office/officeart/2005/8/layout/list1"/>
    <dgm:cxn modelId="{F6A59DD3-8496-49D8-ACBD-3E880E596CCA}" type="presParOf" srcId="{2C5055F6-1E6A-4C65-8DB6-A9B299855891}" destId="{F02823AF-C5CC-4BF6-A410-91E447099843}" srcOrd="9" destOrd="0" presId="urn:microsoft.com/office/officeart/2005/8/layout/list1"/>
    <dgm:cxn modelId="{2169D5B8-B749-4943-9064-B0DD947C731D}" type="presParOf" srcId="{2C5055F6-1E6A-4C65-8DB6-A9B299855891}" destId="{F627F0AA-2044-4EDA-A975-5B3852D249C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C15AAF-5415-401E-9F91-66CE090ACBE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56E3A54C-83E8-4A48-8270-4A5179772259}">
      <dgm:prSet phldrT="[Texto]" custT="1"/>
      <dgm:spPr/>
      <dgm:t>
        <a:bodyPr/>
        <a:lstStyle/>
        <a:p>
          <a:pPr algn="just"/>
          <a:r>
            <a:rPr lang="es-EC" sz="2800" b="1" i="1" dirty="0" smtClean="0">
              <a:solidFill>
                <a:srgbClr val="00153E"/>
              </a:solidFill>
            </a:rPr>
            <a:t>Lineamientos sobre medidas de bioseguridad que deberán considerarse en entidades públicas y privadas, con aplicación sectorial o por tipo de actividad</a:t>
          </a:r>
          <a:endParaRPr lang="es-EC" sz="2800" dirty="0">
            <a:solidFill>
              <a:srgbClr val="00153E"/>
            </a:solidFill>
          </a:endParaRPr>
        </a:p>
      </dgm:t>
    </dgm:pt>
    <dgm:pt modelId="{952FC9F6-4DE4-48E4-9F97-874B373664E4}" type="parTrans" cxnId="{C792161E-1FA0-4D63-A3BF-016271BE28F0}">
      <dgm:prSet/>
      <dgm:spPr/>
      <dgm:t>
        <a:bodyPr/>
        <a:lstStyle/>
        <a:p>
          <a:pPr algn="just"/>
          <a:endParaRPr lang="es-EC" sz="2800">
            <a:solidFill>
              <a:srgbClr val="00153E"/>
            </a:solidFill>
          </a:endParaRPr>
        </a:p>
      </dgm:t>
    </dgm:pt>
    <dgm:pt modelId="{9804E2D9-C791-4811-849C-934D99EA954B}" type="sibTrans" cxnId="{C792161E-1FA0-4D63-A3BF-016271BE28F0}">
      <dgm:prSet/>
      <dgm:spPr/>
      <dgm:t>
        <a:bodyPr/>
        <a:lstStyle/>
        <a:p>
          <a:pPr algn="just"/>
          <a:endParaRPr lang="es-EC" sz="2800">
            <a:solidFill>
              <a:srgbClr val="00153E"/>
            </a:solidFill>
          </a:endParaRPr>
        </a:p>
      </dgm:t>
    </dgm:pt>
    <dgm:pt modelId="{2C5055F6-1E6A-4C65-8DB6-A9B299855891}" type="pres">
      <dgm:prSet presAssocID="{8BC15AAF-5415-401E-9F91-66CE090ACBE0}" presName="linear" presStyleCnt="0">
        <dgm:presLayoutVars>
          <dgm:dir/>
          <dgm:animLvl val="lvl"/>
          <dgm:resizeHandles val="exact"/>
        </dgm:presLayoutVars>
      </dgm:prSet>
      <dgm:spPr/>
      <dgm:t>
        <a:bodyPr/>
        <a:lstStyle/>
        <a:p>
          <a:endParaRPr lang="es-EC"/>
        </a:p>
      </dgm:t>
    </dgm:pt>
    <dgm:pt modelId="{25BE3C7F-3BDF-416A-8697-47D6CDEC8809}" type="pres">
      <dgm:prSet presAssocID="{56E3A54C-83E8-4A48-8270-4A5179772259}" presName="parentLin" presStyleCnt="0"/>
      <dgm:spPr/>
    </dgm:pt>
    <dgm:pt modelId="{635D8E37-638A-4B3F-9F1A-CF797F3FD2A5}" type="pres">
      <dgm:prSet presAssocID="{56E3A54C-83E8-4A48-8270-4A5179772259}" presName="parentLeftMargin" presStyleLbl="node1" presStyleIdx="0" presStyleCnt="1"/>
      <dgm:spPr/>
      <dgm:t>
        <a:bodyPr/>
        <a:lstStyle/>
        <a:p>
          <a:endParaRPr lang="es-EC"/>
        </a:p>
      </dgm:t>
    </dgm:pt>
    <dgm:pt modelId="{74308B9A-972B-4580-8D4C-90C4ACB12FE0}" type="pres">
      <dgm:prSet presAssocID="{56E3A54C-83E8-4A48-8270-4A5179772259}" presName="parentText" presStyleLbl="node1" presStyleIdx="0" presStyleCnt="1" custScaleX="126534" custScaleY="164085">
        <dgm:presLayoutVars>
          <dgm:chMax val="0"/>
          <dgm:bulletEnabled val="1"/>
        </dgm:presLayoutVars>
      </dgm:prSet>
      <dgm:spPr/>
      <dgm:t>
        <a:bodyPr/>
        <a:lstStyle/>
        <a:p>
          <a:endParaRPr lang="es-EC"/>
        </a:p>
      </dgm:t>
    </dgm:pt>
    <dgm:pt modelId="{F02823AF-C5CC-4BF6-A410-91E447099843}" type="pres">
      <dgm:prSet presAssocID="{56E3A54C-83E8-4A48-8270-4A5179772259}" presName="negativeSpace" presStyleCnt="0"/>
      <dgm:spPr/>
    </dgm:pt>
    <dgm:pt modelId="{F627F0AA-2044-4EDA-A975-5B3852D249C9}" type="pres">
      <dgm:prSet presAssocID="{56E3A54C-83E8-4A48-8270-4A5179772259}" presName="childText" presStyleLbl="conFgAcc1" presStyleIdx="0" presStyleCnt="1">
        <dgm:presLayoutVars>
          <dgm:bulletEnabled val="1"/>
        </dgm:presLayoutVars>
      </dgm:prSet>
      <dgm:spPr/>
    </dgm:pt>
  </dgm:ptLst>
  <dgm:cxnLst>
    <dgm:cxn modelId="{C792161E-1FA0-4D63-A3BF-016271BE28F0}" srcId="{8BC15AAF-5415-401E-9F91-66CE090ACBE0}" destId="{56E3A54C-83E8-4A48-8270-4A5179772259}" srcOrd="0" destOrd="0" parTransId="{952FC9F6-4DE4-48E4-9F97-874B373664E4}" sibTransId="{9804E2D9-C791-4811-849C-934D99EA954B}"/>
    <dgm:cxn modelId="{9811AEA3-709B-46D4-8375-EA7F3D1C8C2C}" type="presOf" srcId="{56E3A54C-83E8-4A48-8270-4A5179772259}" destId="{74308B9A-972B-4580-8D4C-90C4ACB12FE0}" srcOrd="1" destOrd="0" presId="urn:microsoft.com/office/officeart/2005/8/layout/list1"/>
    <dgm:cxn modelId="{7AD85D70-2738-45DF-A8F3-5267326461DF}" type="presOf" srcId="{8BC15AAF-5415-401E-9F91-66CE090ACBE0}" destId="{2C5055F6-1E6A-4C65-8DB6-A9B299855891}" srcOrd="0" destOrd="0" presId="urn:microsoft.com/office/officeart/2005/8/layout/list1"/>
    <dgm:cxn modelId="{5FEA45B6-F373-45E5-A64F-6992FD75E69E}" type="presOf" srcId="{56E3A54C-83E8-4A48-8270-4A5179772259}" destId="{635D8E37-638A-4B3F-9F1A-CF797F3FD2A5}" srcOrd="0" destOrd="0" presId="urn:microsoft.com/office/officeart/2005/8/layout/list1"/>
    <dgm:cxn modelId="{586102FD-31F5-4290-8D5E-5A67E2FB7B1D}" type="presParOf" srcId="{2C5055F6-1E6A-4C65-8DB6-A9B299855891}" destId="{25BE3C7F-3BDF-416A-8697-47D6CDEC8809}" srcOrd="0" destOrd="0" presId="urn:microsoft.com/office/officeart/2005/8/layout/list1"/>
    <dgm:cxn modelId="{0E7AE3FD-0183-40E4-889F-2452571CC8FC}" type="presParOf" srcId="{25BE3C7F-3BDF-416A-8697-47D6CDEC8809}" destId="{635D8E37-638A-4B3F-9F1A-CF797F3FD2A5}" srcOrd="0" destOrd="0" presId="urn:microsoft.com/office/officeart/2005/8/layout/list1"/>
    <dgm:cxn modelId="{6D3A2421-57E4-43C9-91E2-C8BB7B1F261E}" type="presParOf" srcId="{25BE3C7F-3BDF-416A-8697-47D6CDEC8809}" destId="{74308B9A-972B-4580-8D4C-90C4ACB12FE0}" srcOrd="1" destOrd="0" presId="urn:microsoft.com/office/officeart/2005/8/layout/list1"/>
    <dgm:cxn modelId="{F565AB33-BCC7-44EA-BEDE-0F1AD591F7CB}" type="presParOf" srcId="{2C5055F6-1E6A-4C65-8DB6-A9B299855891}" destId="{F02823AF-C5CC-4BF6-A410-91E447099843}" srcOrd="1" destOrd="0" presId="urn:microsoft.com/office/officeart/2005/8/layout/list1"/>
    <dgm:cxn modelId="{DD56D002-5A74-4B78-BAAB-8EBB4832C45C}" type="presParOf" srcId="{2C5055F6-1E6A-4C65-8DB6-A9B299855891}" destId="{F627F0AA-2044-4EDA-A975-5B3852D249C9}"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769C0D-8D25-421A-923C-1A1EE59AFF9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695101E9-6A70-49B2-A0A0-DAE0BBD39785}">
      <dgm:prSet phldrT="[Texto]" custT="1"/>
      <dgm:spPr/>
      <dgm:t>
        <a:bodyPr/>
        <a:lstStyle/>
        <a:p>
          <a:r>
            <a:rPr lang="es-EC" sz="1800" smtClean="0">
              <a:solidFill>
                <a:schemeClr val="tx1"/>
              </a:solidFill>
            </a:rPr>
            <a:t>El nivel de reactivación o suspensión de las actividades productivas del DMQ estará definido por el momento epidemiológico en el que se encuentre la ciudad.</a:t>
          </a:r>
          <a:endParaRPr lang="es-EC" sz="1800" dirty="0">
            <a:solidFill>
              <a:schemeClr val="tx1"/>
            </a:solidFill>
          </a:endParaRPr>
        </a:p>
      </dgm:t>
    </dgm:pt>
    <dgm:pt modelId="{80A1243A-24CF-48FD-B382-56B1FBFC7784}" type="parTrans" cxnId="{729F4738-05E0-40CD-9DB6-4440685E8FD7}">
      <dgm:prSet/>
      <dgm:spPr/>
      <dgm:t>
        <a:bodyPr/>
        <a:lstStyle/>
        <a:p>
          <a:endParaRPr lang="es-EC" sz="1800">
            <a:solidFill>
              <a:schemeClr val="tx1"/>
            </a:solidFill>
          </a:endParaRPr>
        </a:p>
      </dgm:t>
    </dgm:pt>
    <dgm:pt modelId="{8A31D111-CBE8-4136-B011-CAF32E10CE2F}" type="sibTrans" cxnId="{729F4738-05E0-40CD-9DB6-4440685E8FD7}">
      <dgm:prSet/>
      <dgm:spPr/>
      <dgm:t>
        <a:bodyPr/>
        <a:lstStyle/>
        <a:p>
          <a:endParaRPr lang="es-EC" sz="1800">
            <a:solidFill>
              <a:schemeClr val="tx1"/>
            </a:solidFill>
          </a:endParaRPr>
        </a:p>
      </dgm:t>
    </dgm:pt>
    <dgm:pt modelId="{F609A4F4-D74A-494B-9464-8E2C9DCC68D3}">
      <dgm:prSet phldrT="[Texto]" custT="1"/>
      <dgm:spPr/>
      <dgm:t>
        <a:bodyPr/>
        <a:lstStyle/>
        <a:p>
          <a:r>
            <a:rPr lang="es-EC" sz="1800" dirty="0" smtClean="0">
              <a:solidFill>
                <a:schemeClr val="tx1"/>
              </a:solidFill>
            </a:rPr>
            <a:t>Las actividades productivas se desarrollarán con una distribución de horarios que permitan la movilidad sin superar el aforo en el transporte público y evitar las aglomeraciones</a:t>
          </a:r>
          <a:endParaRPr lang="es-EC" sz="1800" dirty="0">
            <a:solidFill>
              <a:schemeClr val="tx1"/>
            </a:solidFill>
          </a:endParaRPr>
        </a:p>
      </dgm:t>
    </dgm:pt>
    <dgm:pt modelId="{4503D270-A88D-4C29-96BE-6068C787CABA}" type="parTrans" cxnId="{162760B3-EBA3-4DEC-9C37-1F1DFB05F43B}">
      <dgm:prSet/>
      <dgm:spPr/>
      <dgm:t>
        <a:bodyPr/>
        <a:lstStyle/>
        <a:p>
          <a:endParaRPr lang="es-EC" sz="1800">
            <a:solidFill>
              <a:schemeClr val="tx1"/>
            </a:solidFill>
          </a:endParaRPr>
        </a:p>
      </dgm:t>
    </dgm:pt>
    <dgm:pt modelId="{A667C000-9EED-4AEF-AF6B-04660CAE9787}" type="sibTrans" cxnId="{162760B3-EBA3-4DEC-9C37-1F1DFB05F43B}">
      <dgm:prSet/>
      <dgm:spPr/>
      <dgm:t>
        <a:bodyPr/>
        <a:lstStyle/>
        <a:p>
          <a:endParaRPr lang="es-EC" sz="1800">
            <a:solidFill>
              <a:schemeClr val="tx1"/>
            </a:solidFill>
          </a:endParaRPr>
        </a:p>
      </dgm:t>
    </dgm:pt>
    <dgm:pt modelId="{F6D7A5EB-F388-4776-9630-370AB6FBB0C2}">
      <dgm:prSet phldrT="[Texto]" custT="1"/>
      <dgm:spPr/>
      <dgm:t>
        <a:bodyPr/>
        <a:lstStyle/>
        <a:p>
          <a:r>
            <a:rPr lang="es-EC" sz="1800" smtClean="0">
              <a:solidFill>
                <a:schemeClr val="tx1"/>
              </a:solidFill>
            </a:rPr>
            <a:t>Todas las actividades permitidas en instituciones, comercios, actividades deportivas, recreativas, transporte, etc. deberán disponer de protocolos de bioseguridad aprobados</a:t>
          </a:r>
          <a:endParaRPr lang="es-EC" sz="1800" dirty="0">
            <a:solidFill>
              <a:schemeClr val="tx1"/>
            </a:solidFill>
          </a:endParaRPr>
        </a:p>
      </dgm:t>
    </dgm:pt>
    <dgm:pt modelId="{942D1D62-F4FF-4BB4-9C57-546E22DF3773}" type="parTrans" cxnId="{DA8CD884-B613-4A1B-8C0C-82543249713D}">
      <dgm:prSet/>
      <dgm:spPr/>
      <dgm:t>
        <a:bodyPr/>
        <a:lstStyle/>
        <a:p>
          <a:endParaRPr lang="es-EC" sz="1800">
            <a:solidFill>
              <a:schemeClr val="tx1"/>
            </a:solidFill>
          </a:endParaRPr>
        </a:p>
      </dgm:t>
    </dgm:pt>
    <dgm:pt modelId="{B99AB9EC-2240-4B5E-8AC2-28C4AA4802B3}" type="sibTrans" cxnId="{DA8CD884-B613-4A1B-8C0C-82543249713D}">
      <dgm:prSet/>
      <dgm:spPr/>
      <dgm:t>
        <a:bodyPr/>
        <a:lstStyle/>
        <a:p>
          <a:endParaRPr lang="es-EC" sz="1800">
            <a:solidFill>
              <a:schemeClr val="tx1"/>
            </a:solidFill>
          </a:endParaRPr>
        </a:p>
      </dgm:t>
    </dgm:pt>
    <dgm:pt modelId="{6F305B7E-B7B2-48F3-B454-805AE432E97A}">
      <dgm:prSet custT="1"/>
      <dgm:spPr/>
      <dgm:t>
        <a:bodyPr/>
        <a:lstStyle/>
        <a:p>
          <a:r>
            <a:rPr lang="es-EC" sz="1800" smtClean="0">
              <a:solidFill>
                <a:schemeClr val="tx1"/>
              </a:solidFill>
            </a:rPr>
            <a:t>Se deberá establecer y fortalecer con las instancias responsables, nuevas modalidades de negocio adecuadas a la nueva realidad de comportamiento social impuesto por la COVID-19</a:t>
          </a:r>
          <a:endParaRPr lang="es-EC" sz="1800" dirty="0">
            <a:solidFill>
              <a:schemeClr val="tx1"/>
            </a:solidFill>
          </a:endParaRPr>
        </a:p>
      </dgm:t>
    </dgm:pt>
    <dgm:pt modelId="{92337DC5-7612-41F4-946D-3733FE21187E}" type="parTrans" cxnId="{60122180-B056-4D2A-BCD2-A22EFE18B9DF}">
      <dgm:prSet/>
      <dgm:spPr/>
      <dgm:t>
        <a:bodyPr/>
        <a:lstStyle/>
        <a:p>
          <a:endParaRPr lang="es-EC" sz="1800">
            <a:solidFill>
              <a:schemeClr val="tx1"/>
            </a:solidFill>
          </a:endParaRPr>
        </a:p>
      </dgm:t>
    </dgm:pt>
    <dgm:pt modelId="{23CAA68A-D923-4EA3-83A7-8527B9FEE862}" type="sibTrans" cxnId="{60122180-B056-4D2A-BCD2-A22EFE18B9DF}">
      <dgm:prSet/>
      <dgm:spPr/>
      <dgm:t>
        <a:bodyPr/>
        <a:lstStyle/>
        <a:p>
          <a:endParaRPr lang="es-EC" sz="1800">
            <a:solidFill>
              <a:schemeClr val="tx1"/>
            </a:solidFill>
          </a:endParaRPr>
        </a:p>
      </dgm:t>
    </dgm:pt>
    <dgm:pt modelId="{428210B4-B0EE-454B-A11D-0CBE45D0197C}">
      <dgm:prSet phldrT="[Texto]" custT="1"/>
      <dgm:spPr/>
      <dgm:t>
        <a:bodyPr/>
        <a:lstStyle/>
        <a:p>
          <a:r>
            <a:rPr lang="es-EC" sz="1800" smtClean="0">
              <a:solidFill>
                <a:schemeClr val="tx1"/>
              </a:solidFill>
            </a:rPr>
            <a:t>Se establecerá mecanismos e incentivos para la reactivación productiva, con intervenciones territoriales que permitan simplificar y dinamizar los procesos productivos de la ciudad.</a:t>
          </a:r>
          <a:endParaRPr lang="es-EC" sz="1800" dirty="0">
            <a:solidFill>
              <a:schemeClr val="tx1"/>
            </a:solidFill>
          </a:endParaRPr>
        </a:p>
      </dgm:t>
    </dgm:pt>
    <dgm:pt modelId="{27E3F258-9C1B-4897-A334-30B2F9777EFD}" type="parTrans" cxnId="{0A5F6710-8C40-4A3A-A263-C8C00A38FC6E}">
      <dgm:prSet/>
      <dgm:spPr/>
      <dgm:t>
        <a:bodyPr/>
        <a:lstStyle/>
        <a:p>
          <a:endParaRPr lang="es-EC" sz="1800">
            <a:solidFill>
              <a:schemeClr val="tx1"/>
            </a:solidFill>
          </a:endParaRPr>
        </a:p>
      </dgm:t>
    </dgm:pt>
    <dgm:pt modelId="{90BB4C5B-C1AD-47AB-B5B1-B6108DAD84FA}" type="sibTrans" cxnId="{0A5F6710-8C40-4A3A-A263-C8C00A38FC6E}">
      <dgm:prSet/>
      <dgm:spPr/>
      <dgm:t>
        <a:bodyPr/>
        <a:lstStyle/>
        <a:p>
          <a:endParaRPr lang="es-EC" sz="1800">
            <a:solidFill>
              <a:schemeClr val="tx1"/>
            </a:solidFill>
          </a:endParaRPr>
        </a:p>
      </dgm:t>
    </dgm:pt>
    <dgm:pt modelId="{BCAE07CD-B212-463E-B3F3-E72CA3B586CF}" type="pres">
      <dgm:prSet presAssocID="{A9769C0D-8D25-421A-923C-1A1EE59AFF98}" presName="linear" presStyleCnt="0">
        <dgm:presLayoutVars>
          <dgm:dir/>
          <dgm:animLvl val="lvl"/>
          <dgm:resizeHandles val="exact"/>
        </dgm:presLayoutVars>
      </dgm:prSet>
      <dgm:spPr/>
      <dgm:t>
        <a:bodyPr/>
        <a:lstStyle/>
        <a:p>
          <a:endParaRPr lang="es-EC"/>
        </a:p>
      </dgm:t>
    </dgm:pt>
    <dgm:pt modelId="{63C92C41-E2C3-46E1-977F-87AD1585F4FE}" type="pres">
      <dgm:prSet presAssocID="{695101E9-6A70-49B2-A0A0-DAE0BBD39785}" presName="parentLin" presStyleCnt="0"/>
      <dgm:spPr/>
    </dgm:pt>
    <dgm:pt modelId="{9E14FB37-CAED-4DE3-8DBB-E77116E0509E}" type="pres">
      <dgm:prSet presAssocID="{695101E9-6A70-49B2-A0A0-DAE0BBD39785}" presName="parentLeftMargin" presStyleLbl="node1" presStyleIdx="0" presStyleCnt="5"/>
      <dgm:spPr/>
      <dgm:t>
        <a:bodyPr/>
        <a:lstStyle/>
        <a:p>
          <a:endParaRPr lang="es-EC"/>
        </a:p>
      </dgm:t>
    </dgm:pt>
    <dgm:pt modelId="{295E839A-ACA0-48B3-96A4-D45DCB8A608E}" type="pres">
      <dgm:prSet presAssocID="{695101E9-6A70-49B2-A0A0-DAE0BBD39785}" presName="parentText" presStyleLbl="node1" presStyleIdx="0" presStyleCnt="5">
        <dgm:presLayoutVars>
          <dgm:chMax val="0"/>
          <dgm:bulletEnabled val="1"/>
        </dgm:presLayoutVars>
      </dgm:prSet>
      <dgm:spPr/>
      <dgm:t>
        <a:bodyPr/>
        <a:lstStyle/>
        <a:p>
          <a:endParaRPr lang="es-EC"/>
        </a:p>
      </dgm:t>
    </dgm:pt>
    <dgm:pt modelId="{6A1471FE-EED5-414A-B06A-BE0154F9BEEC}" type="pres">
      <dgm:prSet presAssocID="{695101E9-6A70-49B2-A0A0-DAE0BBD39785}" presName="negativeSpace" presStyleCnt="0"/>
      <dgm:spPr/>
    </dgm:pt>
    <dgm:pt modelId="{C6A80044-D51A-4DE6-ACA6-47094D9DDB17}" type="pres">
      <dgm:prSet presAssocID="{695101E9-6A70-49B2-A0A0-DAE0BBD39785}" presName="childText" presStyleLbl="conFgAcc1" presStyleIdx="0" presStyleCnt="5">
        <dgm:presLayoutVars>
          <dgm:bulletEnabled val="1"/>
        </dgm:presLayoutVars>
      </dgm:prSet>
      <dgm:spPr/>
    </dgm:pt>
    <dgm:pt modelId="{A28EF07F-A81E-40AF-947C-C619CC3D9077}" type="pres">
      <dgm:prSet presAssocID="{8A31D111-CBE8-4136-B011-CAF32E10CE2F}" presName="spaceBetweenRectangles" presStyleCnt="0"/>
      <dgm:spPr/>
    </dgm:pt>
    <dgm:pt modelId="{768AA225-3B38-4ACE-B221-C6865EE8BAAA}" type="pres">
      <dgm:prSet presAssocID="{6F305B7E-B7B2-48F3-B454-805AE432E97A}" presName="parentLin" presStyleCnt="0"/>
      <dgm:spPr/>
    </dgm:pt>
    <dgm:pt modelId="{26229494-4695-4DF6-9673-4EFFC82C863B}" type="pres">
      <dgm:prSet presAssocID="{6F305B7E-B7B2-48F3-B454-805AE432E97A}" presName="parentLeftMargin" presStyleLbl="node1" presStyleIdx="0" presStyleCnt="5"/>
      <dgm:spPr/>
      <dgm:t>
        <a:bodyPr/>
        <a:lstStyle/>
        <a:p>
          <a:endParaRPr lang="es-EC"/>
        </a:p>
      </dgm:t>
    </dgm:pt>
    <dgm:pt modelId="{417C8C3E-10C3-4846-8A57-97D5651DC056}" type="pres">
      <dgm:prSet presAssocID="{6F305B7E-B7B2-48F3-B454-805AE432E97A}" presName="parentText" presStyleLbl="node1" presStyleIdx="1" presStyleCnt="5">
        <dgm:presLayoutVars>
          <dgm:chMax val="0"/>
          <dgm:bulletEnabled val="1"/>
        </dgm:presLayoutVars>
      </dgm:prSet>
      <dgm:spPr/>
      <dgm:t>
        <a:bodyPr/>
        <a:lstStyle/>
        <a:p>
          <a:endParaRPr lang="es-EC"/>
        </a:p>
      </dgm:t>
    </dgm:pt>
    <dgm:pt modelId="{BCBAE697-2D0D-480F-9B71-8D4102924AE7}" type="pres">
      <dgm:prSet presAssocID="{6F305B7E-B7B2-48F3-B454-805AE432E97A}" presName="negativeSpace" presStyleCnt="0"/>
      <dgm:spPr/>
    </dgm:pt>
    <dgm:pt modelId="{D9FCE5FD-FA0D-4B94-8896-0D76AC8AE14E}" type="pres">
      <dgm:prSet presAssocID="{6F305B7E-B7B2-48F3-B454-805AE432E97A}" presName="childText" presStyleLbl="conFgAcc1" presStyleIdx="1" presStyleCnt="5">
        <dgm:presLayoutVars>
          <dgm:bulletEnabled val="1"/>
        </dgm:presLayoutVars>
      </dgm:prSet>
      <dgm:spPr/>
    </dgm:pt>
    <dgm:pt modelId="{BF572764-5D77-40B4-BB52-2F48CC8274A0}" type="pres">
      <dgm:prSet presAssocID="{23CAA68A-D923-4EA3-83A7-8527B9FEE862}" presName="spaceBetweenRectangles" presStyleCnt="0"/>
      <dgm:spPr/>
    </dgm:pt>
    <dgm:pt modelId="{E338548C-0330-4F7D-A430-8F5631FA3E88}" type="pres">
      <dgm:prSet presAssocID="{F609A4F4-D74A-494B-9464-8E2C9DCC68D3}" presName="parentLin" presStyleCnt="0"/>
      <dgm:spPr/>
    </dgm:pt>
    <dgm:pt modelId="{34C0473C-9AF4-448C-A334-125CCF322992}" type="pres">
      <dgm:prSet presAssocID="{F609A4F4-D74A-494B-9464-8E2C9DCC68D3}" presName="parentLeftMargin" presStyleLbl="node1" presStyleIdx="1" presStyleCnt="5"/>
      <dgm:spPr/>
      <dgm:t>
        <a:bodyPr/>
        <a:lstStyle/>
        <a:p>
          <a:endParaRPr lang="es-EC"/>
        </a:p>
      </dgm:t>
    </dgm:pt>
    <dgm:pt modelId="{2904377E-8983-414F-8A45-094D8A9D4646}" type="pres">
      <dgm:prSet presAssocID="{F609A4F4-D74A-494B-9464-8E2C9DCC68D3}" presName="parentText" presStyleLbl="node1" presStyleIdx="2" presStyleCnt="5">
        <dgm:presLayoutVars>
          <dgm:chMax val="0"/>
          <dgm:bulletEnabled val="1"/>
        </dgm:presLayoutVars>
      </dgm:prSet>
      <dgm:spPr/>
      <dgm:t>
        <a:bodyPr/>
        <a:lstStyle/>
        <a:p>
          <a:endParaRPr lang="es-EC"/>
        </a:p>
      </dgm:t>
    </dgm:pt>
    <dgm:pt modelId="{174977AD-8063-4F98-9468-07C9A874B9F6}" type="pres">
      <dgm:prSet presAssocID="{F609A4F4-D74A-494B-9464-8E2C9DCC68D3}" presName="negativeSpace" presStyleCnt="0"/>
      <dgm:spPr/>
    </dgm:pt>
    <dgm:pt modelId="{DDB2428F-F7D5-4955-AF9F-9245AFD95C4A}" type="pres">
      <dgm:prSet presAssocID="{F609A4F4-D74A-494B-9464-8E2C9DCC68D3}" presName="childText" presStyleLbl="conFgAcc1" presStyleIdx="2" presStyleCnt="5">
        <dgm:presLayoutVars>
          <dgm:bulletEnabled val="1"/>
        </dgm:presLayoutVars>
      </dgm:prSet>
      <dgm:spPr/>
    </dgm:pt>
    <dgm:pt modelId="{357B008A-C14E-4838-B0AA-D3AC7703FB1F}" type="pres">
      <dgm:prSet presAssocID="{A667C000-9EED-4AEF-AF6B-04660CAE9787}" presName="spaceBetweenRectangles" presStyleCnt="0"/>
      <dgm:spPr/>
    </dgm:pt>
    <dgm:pt modelId="{DFD14806-8852-4BCA-BB23-DAEC09943E77}" type="pres">
      <dgm:prSet presAssocID="{F6D7A5EB-F388-4776-9630-370AB6FBB0C2}" presName="parentLin" presStyleCnt="0"/>
      <dgm:spPr/>
    </dgm:pt>
    <dgm:pt modelId="{25E22295-B2FA-4C1B-8DA3-26B497493B3F}" type="pres">
      <dgm:prSet presAssocID="{F6D7A5EB-F388-4776-9630-370AB6FBB0C2}" presName="parentLeftMargin" presStyleLbl="node1" presStyleIdx="2" presStyleCnt="5"/>
      <dgm:spPr/>
      <dgm:t>
        <a:bodyPr/>
        <a:lstStyle/>
        <a:p>
          <a:endParaRPr lang="es-EC"/>
        </a:p>
      </dgm:t>
    </dgm:pt>
    <dgm:pt modelId="{6D4B0208-1431-4277-8C61-38D601254510}" type="pres">
      <dgm:prSet presAssocID="{F6D7A5EB-F388-4776-9630-370AB6FBB0C2}" presName="parentText" presStyleLbl="node1" presStyleIdx="3" presStyleCnt="5">
        <dgm:presLayoutVars>
          <dgm:chMax val="0"/>
          <dgm:bulletEnabled val="1"/>
        </dgm:presLayoutVars>
      </dgm:prSet>
      <dgm:spPr/>
      <dgm:t>
        <a:bodyPr/>
        <a:lstStyle/>
        <a:p>
          <a:endParaRPr lang="es-EC"/>
        </a:p>
      </dgm:t>
    </dgm:pt>
    <dgm:pt modelId="{78751DEE-B5FD-4E53-824E-BC84CAB18FBF}" type="pres">
      <dgm:prSet presAssocID="{F6D7A5EB-F388-4776-9630-370AB6FBB0C2}" presName="negativeSpace" presStyleCnt="0"/>
      <dgm:spPr/>
    </dgm:pt>
    <dgm:pt modelId="{0C3D6CB2-A934-4E80-9889-39D55D159AA3}" type="pres">
      <dgm:prSet presAssocID="{F6D7A5EB-F388-4776-9630-370AB6FBB0C2}" presName="childText" presStyleLbl="conFgAcc1" presStyleIdx="3" presStyleCnt="5">
        <dgm:presLayoutVars>
          <dgm:bulletEnabled val="1"/>
        </dgm:presLayoutVars>
      </dgm:prSet>
      <dgm:spPr/>
    </dgm:pt>
    <dgm:pt modelId="{F37A540A-1222-46F3-A02D-E0E48FAA963B}" type="pres">
      <dgm:prSet presAssocID="{B99AB9EC-2240-4B5E-8AC2-28C4AA4802B3}" presName="spaceBetweenRectangles" presStyleCnt="0"/>
      <dgm:spPr/>
    </dgm:pt>
    <dgm:pt modelId="{39E5EC22-1545-4EF4-BFA3-86F81A5DDCA1}" type="pres">
      <dgm:prSet presAssocID="{428210B4-B0EE-454B-A11D-0CBE45D0197C}" presName="parentLin" presStyleCnt="0"/>
      <dgm:spPr/>
    </dgm:pt>
    <dgm:pt modelId="{3A356A52-AD9B-4339-B5A1-F5D89D6D142C}" type="pres">
      <dgm:prSet presAssocID="{428210B4-B0EE-454B-A11D-0CBE45D0197C}" presName="parentLeftMargin" presStyleLbl="node1" presStyleIdx="3" presStyleCnt="5"/>
      <dgm:spPr/>
      <dgm:t>
        <a:bodyPr/>
        <a:lstStyle/>
        <a:p>
          <a:endParaRPr lang="es-EC"/>
        </a:p>
      </dgm:t>
    </dgm:pt>
    <dgm:pt modelId="{79E5A724-FEF6-4ABB-A3F6-0D7B33893423}" type="pres">
      <dgm:prSet presAssocID="{428210B4-B0EE-454B-A11D-0CBE45D0197C}" presName="parentText" presStyleLbl="node1" presStyleIdx="4" presStyleCnt="5">
        <dgm:presLayoutVars>
          <dgm:chMax val="0"/>
          <dgm:bulletEnabled val="1"/>
        </dgm:presLayoutVars>
      </dgm:prSet>
      <dgm:spPr/>
      <dgm:t>
        <a:bodyPr/>
        <a:lstStyle/>
        <a:p>
          <a:endParaRPr lang="es-EC"/>
        </a:p>
      </dgm:t>
    </dgm:pt>
    <dgm:pt modelId="{AA86E013-1B22-466D-BB7C-512B6450EE54}" type="pres">
      <dgm:prSet presAssocID="{428210B4-B0EE-454B-A11D-0CBE45D0197C}" presName="negativeSpace" presStyleCnt="0"/>
      <dgm:spPr/>
    </dgm:pt>
    <dgm:pt modelId="{705E6747-A404-4CF4-B422-C1D88ADBAEB2}" type="pres">
      <dgm:prSet presAssocID="{428210B4-B0EE-454B-A11D-0CBE45D0197C}" presName="childText" presStyleLbl="conFgAcc1" presStyleIdx="4" presStyleCnt="5">
        <dgm:presLayoutVars>
          <dgm:bulletEnabled val="1"/>
        </dgm:presLayoutVars>
      </dgm:prSet>
      <dgm:spPr/>
    </dgm:pt>
  </dgm:ptLst>
  <dgm:cxnLst>
    <dgm:cxn modelId="{1CD2C926-7835-4239-AAE5-919FE9B29A9C}" type="presOf" srcId="{F6D7A5EB-F388-4776-9630-370AB6FBB0C2}" destId="{25E22295-B2FA-4C1B-8DA3-26B497493B3F}" srcOrd="0" destOrd="0" presId="urn:microsoft.com/office/officeart/2005/8/layout/list1"/>
    <dgm:cxn modelId="{6BAE70AD-C997-4125-8B25-096D56D895DB}" type="presOf" srcId="{6F305B7E-B7B2-48F3-B454-805AE432E97A}" destId="{417C8C3E-10C3-4846-8A57-97D5651DC056}" srcOrd="1" destOrd="0" presId="urn:microsoft.com/office/officeart/2005/8/layout/list1"/>
    <dgm:cxn modelId="{D793324B-A410-421E-A819-297F5699E610}" type="presOf" srcId="{6F305B7E-B7B2-48F3-B454-805AE432E97A}" destId="{26229494-4695-4DF6-9673-4EFFC82C863B}" srcOrd="0" destOrd="0" presId="urn:microsoft.com/office/officeart/2005/8/layout/list1"/>
    <dgm:cxn modelId="{AE30571A-35DC-48CB-BDA5-E74EC381D8B7}" type="presOf" srcId="{A9769C0D-8D25-421A-923C-1A1EE59AFF98}" destId="{BCAE07CD-B212-463E-B3F3-E72CA3B586CF}" srcOrd="0" destOrd="0" presId="urn:microsoft.com/office/officeart/2005/8/layout/list1"/>
    <dgm:cxn modelId="{B512E65F-FD76-4795-9C1D-D7C6A6A0C06F}" type="presOf" srcId="{695101E9-6A70-49B2-A0A0-DAE0BBD39785}" destId="{9E14FB37-CAED-4DE3-8DBB-E77116E0509E}" srcOrd="0" destOrd="0" presId="urn:microsoft.com/office/officeart/2005/8/layout/list1"/>
    <dgm:cxn modelId="{162760B3-EBA3-4DEC-9C37-1F1DFB05F43B}" srcId="{A9769C0D-8D25-421A-923C-1A1EE59AFF98}" destId="{F609A4F4-D74A-494B-9464-8E2C9DCC68D3}" srcOrd="2" destOrd="0" parTransId="{4503D270-A88D-4C29-96BE-6068C787CABA}" sibTransId="{A667C000-9EED-4AEF-AF6B-04660CAE9787}"/>
    <dgm:cxn modelId="{FC4195B7-9E95-4346-9A0E-13661D59C9D5}" type="presOf" srcId="{428210B4-B0EE-454B-A11D-0CBE45D0197C}" destId="{79E5A724-FEF6-4ABB-A3F6-0D7B33893423}" srcOrd="1" destOrd="0" presId="urn:microsoft.com/office/officeart/2005/8/layout/list1"/>
    <dgm:cxn modelId="{729F4738-05E0-40CD-9DB6-4440685E8FD7}" srcId="{A9769C0D-8D25-421A-923C-1A1EE59AFF98}" destId="{695101E9-6A70-49B2-A0A0-DAE0BBD39785}" srcOrd="0" destOrd="0" parTransId="{80A1243A-24CF-48FD-B382-56B1FBFC7784}" sibTransId="{8A31D111-CBE8-4136-B011-CAF32E10CE2F}"/>
    <dgm:cxn modelId="{DA8CD884-B613-4A1B-8C0C-82543249713D}" srcId="{A9769C0D-8D25-421A-923C-1A1EE59AFF98}" destId="{F6D7A5EB-F388-4776-9630-370AB6FBB0C2}" srcOrd="3" destOrd="0" parTransId="{942D1D62-F4FF-4BB4-9C57-546E22DF3773}" sibTransId="{B99AB9EC-2240-4B5E-8AC2-28C4AA4802B3}"/>
    <dgm:cxn modelId="{7BFF3942-AD25-4018-8DD9-DE0DE492809A}" type="presOf" srcId="{695101E9-6A70-49B2-A0A0-DAE0BBD39785}" destId="{295E839A-ACA0-48B3-96A4-D45DCB8A608E}" srcOrd="1" destOrd="0" presId="urn:microsoft.com/office/officeart/2005/8/layout/list1"/>
    <dgm:cxn modelId="{04007AB6-C854-4068-B57C-6516B68FEB46}" type="presOf" srcId="{F609A4F4-D74A-494B-9464-8E2C9DCC68D3}" destId="{34C0473C-9AF4-448C-A334-125CCF322992}" srcOrd="0" destOrd="0" presId="urn:microsoft.com/office/officeart/2005/8/layout/list1"/>
    <dgm:cxn modelId="{0A5F6710-8C40-4A3A-A263-C8C00A38FC6E}" srcId="{A9769C0D-8D25-421A-923C-1A1EE59AFF98}" destId="{428210B4-B0EE-454B-A11D-0CBE45D0197C}" srcOrd="4" destOrd="0" parTransId="{27E3F258-9C1B-4897-A334-30B2F9777EFD}" sibTransId="{90BB4C5B-C1AD-47AB-B5B1-B6108DAD84FA}"/>
    <dgm:cxn modelId="{2AC011DE-54C5-450D-84EE-B274445DC92E}" type="presOf" srcId="{F609A4F4-D74A-494B-9464-8E2C9DCC68D3}" destId="{2904377E-8983-414F-8A45-094D8A9D4646}" srcOrd="1" destOrd="0" presId="urn:microsoft.com/office/officeart/2005/8/layout/list1"/>
    <dgm:cxn modelId="{470BB3D6-7896-42FE-9018-CDA5C979DFA0}" type="presOf" srcId="{F6D7A5EB-F388-4776-9630-370AB6FBB0C2}" destId="{6D4B0208-1431-4277-8C61-38D601254510}" srcOrd="1" destOrd="0" presId="urn:microsoft.com/office/officeart/2005/8/layout/list1"/>
    <dgm:cxn modelId="{C6743861-F7FF-4EF3-BA14-713D4289CD6D}" type="presOf" srcId="{428210B4-B0EE-454B-A11D-0CBE45D0197C}" destId="{3A356A52-AD9B-4339-B5A1-F5D89D6D142C}" srcOrd="0" destOrd="0" presId="urn:microsoft.com/office/officeart/2005/8/layout/list1"/>
    <dgm:cxn modelId="{60122180-B056-4D2A-BCD2-A22EFE18B9DF}" srcId="{A9769C0D-8D25-421A-923C-1A1EE59AFF98}" destId="{6F305B7E-B7B2-48F3-B454-805AE432E97A}" srcOrd="1" destOrd="0" parTransId="{92337DC5-7612-41F4-946D-3733FE21187E}" sibTransId="{23CAA68A-D923-4EA3-83A7-8527B9FEE862}"/>
    <dgm:cxn modelId="{95629997-D5A6-43E8-A16F-90C1982B8395}" type="presParOf" srcId="{BCAE07CD-B212-463E-B3F3-E72CA3B586CF}" destId="{63C92C41-E2C3-46E1-977F-87AD1585F4FE}" srcOrd="0" destOrd="0" presId="urn:microsoft.com/office/officeart/2005/8/layout/list1"/>
    <dgm:cxn modelId="{37CDEB6C-9BFA-4E07-A876-19FBD13CDFE9}" type="presParOf" srcId="{63C92C41-E2C3-46E1-977F-87AD1585F4FE}" destId="{9E14FB37-CAED-4DE3-8DBB-E77116E0509E}" srcOrd="0" destOrd="0" presId="urn:microsoft.com/office/officeart/2005/8/layout/list1"/>
    <dgm:cxn modelId="{544984B6-11A8-43D4-964A-296E212AC8C4}" type="presParOf" srcId="{63C92C41-E2C3-46E1-977F-87AD1585F4FE}" destId="{295E839A-ACA0-48B3-96A4-D45DCB8A608E}" srcOrd="1" destOrd="0" presId="urn:microsoft.com/office/officeart/2005/8/layout/list1"/>
    <dgm:cxn modelId="{C6C1D038-6C68-4F27-B6D6-4BEAAFE7B6B4}" type="presParOf" srcId="{BCAE07CD-B212-463E-B3F3-E72CA3B586CF}" destId="{6A1471FE-EED5-414A-B06A-BE0154F9BEEC}" srcOrd="1" destOrd="0" presId="urn:microsoft.com/office/officeart/2005/8/layout/list1"/>
    <dgm:cxn modelId="{04FFEEEE-7171-4CB7-B380-7622BF821466}" type="presParOf" srcId="{BCAE07CD-B212-463E-B3F3-E72CA3B586CF}" destId="{C6A80044-D51A-4DE6-ACA6-47094D9DDB17}" srcOrd="2" destOrd="0" presId="urn:microsoft.com/office/officeart/2005/8/layout/list1"/>
    <dgm:cxn modelId="{91B955F3-4155-4B02-B7AE-5A53EED411F2}" type="presParOf" srcId="{BCAE07CD-B212-463E-B3F3-E72CA3B586CF}" destId="{A28EF07F-A81E-40AF-947C-C619CC3D9077}" srcOrd="3" destOrd="0" presId="urn:microsoft.com/office/officeart/2005/8/layout/list1"/>
    <dgm:cxn modelId="{98055099-9295-49BC-B6B8-0776430C5634}" type="presParOf" srcId="{BCAE07CD-B212-463E-B3F3-E72CA3B586CF}" destId="{768AA225-3B38-4ACE-B221-C6865EE8BAAA}" srcOrd="4" destOrd="0" presId="urn:microsoft.com/office/officeart/2005/8/layout/list1"/>
    <dgm:cxn modelId="{E73E8187-EB53-447D-9043-47C77E514C3E}" type="presParOf" srcId="{768AA225-3B38-4ACE-B221-C6865EE8BAAA}" destId="{26229494-4695-4DF6-9673-4EFFC82C863B}" srcOrd="0" destOrd="0" presId="urn:microsoft.com/office/officeart/2005/8/layout/list1"/>
    <dgm:cxn modelId="{BA6B406F-3386-465F-9D71-872FB4AC5C2A}" type="presParOf" srcId="{768AA225-3B38-4ACE-B221-C6865EE8BAAA}" destId="{417C8C3E-10C3-4846-8A57-97D5651DC056}" srcOrd="1" destOrd="0" presId="urn:microsoft.com/office/officeart/2005/8/layout/list1"/>
    <dgm:cxn modelId="{1AC0A9A7-6FEB-4CA1-A960-96EAAE8CEFDC}" type="presParOf" srcId="{BCAE07CD-B212-463E-B3F3-E72CA3B586CF}" destId="{BCBAE697-2D0D-480F-9B71-8D4102924AE7}" srcOrd="5" destOrd="0" presId="urn:microsoft.com/office/officeart/2005/8/layout/list1"/>
    <dgm:cxn modelId="{1B4FE90D-25CB-42C6-9023-69A33FC914C2}" type="presParOf" srcId="{BCAE07CD-B212-463E-B3F3-E72CA3B586CF}" destId="{D9FCE5FD-FA0D-4B94-8896-0D76AC8AE14E}" srcOrd="6" destOrd="0" presId="urn:microsoft.com/office/officeart/2005/8/layout/list1"/>
    <dgm:cxn modelId="{01A3CCDD-5221-49EF-AE33-0F97B4305055}" type="presParOf" srcId="{BCAE07CD-B212-463E-B3F3-E72CA3B586CF}" destId="{BF572764-5D77-40B4-BB52-2F48CC8274A0}" srcOrd="7" destOrd="0" presId="urn:microsoft.com/office/officeart/2005/8/layout/list1"/>
    <dgm:cxn modelId="{0133594D-D277-47AB-9638-8B30E32267BF}" type="presParOf" srcId="{BCAE07CD-B212-463E-B3F3-E72CA3B586CF}" destId="{E338548C-0330-4F7D-A430-8F5631FA3E88}" srcOrd="8" destOrd="0" presId="urn:microsoft.com/office/officeart/2005/8/layout/list1"/>
    <dgm:cxn modelId="{2DE295C1-D84D-40A2-8101-31E7E7059281}" type="presParOf" srcId="{E338548C-0330-4F7D-A430-8F5631FA3E88}" destId="{34C0473C-9AF4-448C-A334-125CCF322992}" srcOrd="0" destOrd="0" presId="urn:microsoft.com/office/officeart/2005/8/layout/list1"/>
    <dgm:cxn modelId="{FA1373CC-9E19-4903-9F9F-59C616BD11BA}" type="presParOf" srcId="{E338548C-0330-4F7D-A430-8F5631FA3E88}" destId="{2904377E-8983-414F-8A45-094D8A9D4646}" srcOrd="1" destOrd="0" presId="urn:microsoft.com/office/officeart/2005/8/layout/list1"/>
    <dgm:cxn modelId="{FA492D5A-06C3-4181-B392-9E3E7E50B711}" type="presParOf" srcId="{BCAE07CD-B212-463E-B3F3-E72CA3B586CF}" destId="{174977AD-8063-4F98-9468-07C9A874B9F6}" srcOrd="9" destOrd="0" presId="urn:microsoft.com/office/officeart/2005/8/layout/list1"/>
    <dgm:cxn modelId="{611D2DC1-54B2-486F-92EE-CD7931981209}" type="presParOf" srcId="{BCAE07CD-B212-463E-B3F3-E72CA3B586CF}" destId="{DDB2428F-F7D5-4955-AF9F-9245AFD95C4A}" srcOrd="10" destOrd="0" presId="urn:microsoft.com/office/officeart/2005/8/layout/list1"/>
    <dgm:cxn modelId="{B7DA0233-4830-498D-9F38-8C2AD1A2A9FD}" type="presParOf" srcId="{BCAE07CD-B212-463E-B3F3-E72CA3B586CF}" destId="{357B008A-C14E-4838-B0AA-D3AC7703FB1F}" srcOrd="11" destOrd="0" presId="urn:microsoft.com/office/officeart/2005/8/layout/list1"/>
    <dgm:cxn modelId="{A931ECFC-9C04-4B49-BF13-F41013BB4EE2}" type="presParOf" srcId="{BCAE07CD-B212-463E-B3F3-E72CA3B586CF}" destId="{DFD14806-8852-4BCA-BB23-DAEC09943E77}" srcOrd="12" destOrd="0" presId="urn:microsoft.com/office/officeart/2005/8/layout/list1"/>
    <dgm:cxn modelId="{55EA2D8F-3BFD-4219-A90D-2843EEC149E1}" type="presParOf" srcId="{DFD14806-8852-4BCA-BB23-DAEC09943E77}" destId="{25E22295-B2FA-4C1B-8DA3-26B497493B3F}" srcOrd="0" destOrd="0" presId="urn:microsoft.com/office/officeart/2005/8/layout/list1"/>
    <dgm:cxn modelId="{8ACE7899-433C-4379-B098-61DEEE379C55}" type="presParOf" srcId="{DFD14806-8852-4BCA-BB23-DAEC09943E77}" destId="{6D4B0208-1431-4277-8C61-38D601254510}" srcOrd="1" destOrd="0" presId="urn:microsoft.com/office/officeart/2005/8/layout/list1"/>
    <dgm:cxn modelId="{7F14F648-7919-4803-9FE0-160C56C1A7CB}" type="presParOf" srcId="{BCAE07CD-B212-463E-B3F3-E72CA3B586CF}" destId="{78751DEE-B5FD-4E53-824E-BC84CAB18FBF}" srcOrd="13" destOrd="0" presId="urn:microsoft.com/office/officeart/2005/8/layout/list1"/>
    <dgm:cxn modelId="{DC2285A1-E300-4FB8-9704-FF1E931AED86}" type="presParOf" srcId="{BCAE07CD-B212-463E-B3F3-E72CA3B586CF}" destId="{0C3D6CB2-A934-4E80-9889-39D55D159AA3}" srcOrd="14" destOrd="0" presId="urn:microsoft.com/office/officeart/2005/8/layout/list1"/>
    <dgm:cxn modelId="{27C5F148-C5E2-4F34-8317-359746F523C8}" type="presParOf" srcId="{BCAE07CD-B212-463E-B3F3-E72CA3B586CF}" destId="{F37A540A-1222-46F3-A02D-E0E48FAA963B}" srcOrd="15" destOrd="0" presId="urn:microsoft.com/office/officeart/2005/8/layout/list1"/>
    <dgm:cxn modelId="{9FEFEC76-CAEC-4F2B-A630-0AD439CC4184}" type="presParOf" srcId="{BCAE07CD-B212-463E-B3F3-E72CA3B586CF}" destId="{39E5EC22-1545-4EF4-BFA3-86F81A5DDCA1}" srcOrd="16" destOrd="0" presId="urn:microsoft.com/office/officeart/2005/8/layout/list1"/>
    <dgm:cxn modelId="{B0A74832-3593-40C7-9EE2-CC8FCBD66EF8}" type="presParOf" srcId="{39E5EC22-1545-4EF4-BFA3-86F81A5DDCA1}" destId="{3A356A52-AD9B-4339-B5A1-F5D89D6D142C}" srcOrd="0" destOrd="0" presId="urn:microsoft.com/office/officeart/2005/8/layout/list1"/>
    <dgm:cxn modelId="{A9D100B7-6305-482A-ABA4-6560093DA521}" type="presParOf" srcId="{39E5EC22-1545-4EF4-BFA3-86F81A5DDCA1}" destId="{79E5A724-FEF6-4ABB-A3F6-0D7B33893423}" srcOrd="1" destOrd="0" presId="urn:microsoft.com/office/officeart/2005/8/layout/list1"/>
    <dgm:cxn modelId="{430A537E-DBB2-44EB-B881-6EEF3B4F6230}" type="presParOf" srcId="{BCAE07CD-B212-463E-B3F3-E72CA3B586CF}" destId="{AA86E013-1B22-466D-BB7C-512B6450EE54}" srcOrd="17" destOrd="0" presId="urn:microsoft.com/office/officeart/2005/8/layout/list1"/>
    <dgm:cxn modelId="{253ABA1D-2B9A-4462-AA5D-55DC25CB65A8}" type="presParOf" srcId="{BCAE07CD-B212-463E-B3F3-E72CA3B586CF}" destId="{705E6747-A404-4CF4-B422-C1D88ADBAEB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05341-B0E6-408F-A19F-0FA2166C4F21}">
      <dsp:nvSpPr>
        <dsp:cNvPr id="0" name=""/>
        <dsp:cNvSpPr/>
      </dsp:nvSpPr>
      <dsp:spPr>
        <a:xfrm>
          <a:off x="0" y="869935"/>
          <a:ext cx="10188681" cy="831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DF069C-EE8C-4DBF-A086-664B4BD5639B}">
      <dsp:nvSpPr>
        <dsp:cNvPr id="0" name=""/>
        <dsp:cNvSpPr/>
      </dsp:nvSpPr>
      <dsp:spPr>
        <a:xfrm>
          <a:off x="550377" y="15898"/>
          <a:ext cx="6723907" cy="132786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576" tIns="0" rIns="269576" bIns="0" numCol="1" spcCol="1270" anchor="ctr" anchorCtr="0">
          <a:noAutofit/>
        </a:bodyPr>
        <a:lstStyle/>
        <a:p>
          <a:pPr lvl="0" algn="just" defTabSz="1244600">
            <a:lnSpc>
              <a:spcPct val="90000"/>
            </a:lnSpc>
            <a:spcBef>
              <a:spcPct val="0"/>
            </a:spcBef>
            <a:spcAft>
              <a:spcPct val="35000"/>
            </a:spcAft>
          </a:pPr>
          <a:r>
            <a:rPr lang="es-EC" sz="2800" b="1" i="1" kern="1200" smtClean="0"/>
            <a:t>Informe del estado epidemiológico de  la COVID-19 en el Distrito Metropolitano de Quito </a:t>
          </a:r>
          <a:endParaRPr lang="es-EC" sz="2800" kern="1200" dirty="0"/>
        </a:p>
      </dsp:txBody>
      <dsp:txXfrm>
        <a:off x="615198" y="80719"/>
        <a:ext cx="6594265" cy="1198225"/>
      </dsp:txXfrm>
    </dsp:sp>
    <dsp:sp modelId="{0D6C1D52-7B44-424E-9C55-2EB311296EF7}">
      <dsp:nvSpPr>
        <dsp:cNvPr id="0" name=""/>
        <dsp:cNvSpPr/>
      </dsp:nvSpPr>
      <dsp:spPr>
        <a:xfrm>
          <a:off x="0" y="2764954"/>
          <a:ext cx="10188681" cy="831600"/>
        </a:xfrm>
        <a:prstGeom prst="rect">
          <a:avLst/>
        </a:prstGeom>
        <a:solidFill>
          <a:schemeClr val="lt1">
            <a:alpha val="90000"/>
            <a:hueOff val="0"/>
            <a:satOff val="0"/>
            <a:lumOff val="0"/>
            <a:alphaOff val="0"/>
          </a:schemeClr>
        </a:solidFill>
        <a:ln w="25400" cap="flat" cmpd="sng" algn="ctr">
          <a:solidFill>
            <a:schemeClr val="accent5">
              <a:hueOff val="-3676672"/>
              <a:satOff val="-5114"/>
              <a:lumOff val="-1961"/>
              <a:alphaOff val="0"/>
            </a:schemeClr>
          </a:solidFill>
          <a:prstDash val="solid"/>
        </a:ln>
        <a:effectLst/>
      </dsp:spPr>
      <dsp:style>
        <a:lnRef idx="2">
          <a:scrgbClr r="0" g="0" b="0"/>
        </a:lnRef>
        <a:fillRef idx="1">
          <a:scrgbClr r="0" g="0" b="0"/>
        </a:fillRef>
        <a:effectRef idx="0">
          <a:scrgbClr r="0" g="0" b="0"/>
        </a:effectRef>
        <a:fontRef idx="minor"/>
      </dsp:style>
    </dsp:sp>
    <dsp:sp modelId="{7CD22E1E-DF0B-43DD-86C7-AE02A51DB56F}">
      <dsp:nvSpPr>
        <dsp:cNvPr id="0" name=""/>
        <dsp:cNvSpPr/>
      </dsp:nvSpPr>
      <dsp:spPr>
        <a:xfrm>
          <a:off x="550377" y="1930634"/>
          <a:ext cx="7584179" cy="1372299"/>
        </a:xfrm>
        <a:prstGeom prst="roundRect">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576" tIns="0" rIns="269576" bIns="0" numCol="1" spcCol="1270" anchor="ctr" anchorCtr="0">
          <a:noAutofit/>
        </a:bodyPr>
        <a:lstStyle/>
        <a:p>
          <a:pPr lvl="0" algn="just" defTabSz="1244600">
            <a:lnSpc>
              <a:spcPct val="90000"/>
            </a:lnSpc>
            <a:spcBef>
              <a:spcPct val="0"/>
            </a:spcBef>
            <a:spcAft>
              <a:spcPct val="35000"/>
            </a:spcAft>
          </a:pPr>
          <a:r>
            <a:rPr lang="es-EC" sz="2800" b="1" i="1" kern="1200" smtClean="0"/>
            <a:t>Propuesta de Plan de Transición hacia la nueva Normalidad</a:t>
          </a:r>
          <a:endParaRPr lang="es-EC" sz="2800" kern="1200" dirty="0"/>
        </a:p>
      </dsp:txBody>
      <dsp:txXfrm>
        <a:off x="617367" y="1997624"/>
        <a:ext cx="7450199" cy="1238319"/>
      </dsp:txXfrm>
    </dsp:sp>
    <dsp:sp modelId="{F627F0AA-2044-4EDA-A975-5B3852D249C9}">
      <dsp:nvSpPr>
        <dsp:cNvPr id="0" name=""/>
        <dsp:cNvSpPr/>
      </dsp:nvSpPr>
      <dsp:spPr>
        <a:xfrm>
          <a:off x="0" y="4886124"/>
          <a:ext cx="10188681" cy="831600"/>
        </a:xfrm>
        <a:prstGeom prst="rect">
          <a:avLst/>
        </a:prstGeom>
        <a:solidFill>
          <a:schemeClr val="lt1">
            <a:alpha val="90000"/>
            <a:hueOff val="0"/>
            <a:satOff val="0"/>
            <a:lumOff val="0"/>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sp>
    <dsp:sp modelId="{74308B9A-972B-4580-8D4C-90C4ACB12FE0}">
      <dsp:nvSpPr>
        <dsp:cNvPr id="0" name=""/>
        <dsp:cNvSpPr/>
      </dsp:nvSpPr>
      <dsp:spPr>
        <a:xfrm>
          <a:off x="509434" y="3774754"/>
          <a:ext cx="9024501" cy="1598450"/>
        </a:xfrm>
        <a:prstGeom prst="round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576" tIns="0" rIns="269576" bIns="0" numCol="1" spcCol="1270" anchor="ctr" anchorCtr="0">
          <a:noAutofit/>
        </a:bodyPr>
        <a:lstStyle/>
        <a:p>
          <a:pPr lvl="0" algn="just" defTabSz="1244600">
            <a:lnSpc>
              <a:spcPct val="90000"/>
            </a:lnSpc>
            <a:spcBef>
              <a:spcPct val="0"/>
            </a:spcBef>
            <a:spcAft>
              <a:spcPct val="35000"/>
            </a:spcAft>
          </a:pPr>
          <a:r>
            <a:rPr lang="es-EC" sz="2800" b="1" i="1" kern="1200" smtClean="0"/>
            <a:t>Lineamientos sobre medidas de bioseguridad que deberán considerarse en entidades públicas y privadas, con aplicación sectorial o por tipo de actividad</a:t>
          </a:r>
          <a:endParaRPr lang="es-EC" sz="2800" kern="1200" dirty="0"/>
        </a:p>
      </dsp:txBody>
      <dsp:txXfrm>
        <a:off x="587464" y="3852784"/>
        <a:ext cx="8868441" cy="1442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05341-B0E6-408F-A19F-0FA2166C4F21}">
      <dsp:nvSpPr>
        <dsp:cNvPr id="0" name=""/>
        <dsp:cNvSpPr/>
      </dsp:nvSpPr>
      <dsp:spPr>
        <a:xfrm>
          <a:off x="0" y="2882484"/>
          <a:ext cx="10188681" cy="1638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DF069C-EE8C-4DBF-A086-664B4BD5639B}">
      <dsp:nvSpPr>
        <dsp:cNvPr id="0" name=""/>
        <dsp:cNvSpPr/>
      </dsp:nvSpPr>
      <dsp:spPr>
        <a:xfrm>
          <a:off x="523484" y="1083743"/>
          <a:ext cx="6723907" cy="261549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576" tIns="0" rIns="269576" bIns="0" numCol="1" spcCol="1270" anchor="ctr" anchorCtr="0">
          <a:noAutofit/>
        </a:bodyPr>
        <a:lstStyle/>
        <a:p>
          <a:pPr lvl="0" algn="just" defTabSz="1244600">
            <a:lnSpc>
              <a:spcPct val="90000"/>
            </a:lnSpc>
            <a:spcBef>
              <a:spcPct val="0"/>
            </a:spcBef>
            <a:spcAft>
              <a:spcPct val="35000"/>
            </a:spcAft>
          </a:pPr>
          <a:r>
            <a:rPr lang="es-EC" sz="2800" b="1" i="1" kern="1200" smtClean="0"/>
            <a:t>Informe del estado epidemiológico de  la COVID-19 en el Distrito Metropolitano de Quito </a:t>
          </a:r>
          <a:endParaRPr lang="es-EC" sz="2800" kern="1200" dirty="0"/>
        </a:p>
      </dsp:txBody>
      <dsp:txXfrm>
        <a:off x="651162" y="1211421"/>
        <a:ext cx="6468551" cy="2360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4499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544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C" sz="1200" b="0" i="0" u="none" strike="noStrike" cap="none" smtClean="0">
                <a:solidFill>
                  <a:schemeClr val="dk1"/>
                </a:solidFill>
                <a:latin typeface="Calibri"/>
                <a:ea typeface="Calibri"/>
                <a:cs typeface="Calibri"/>
                <a:sym typeface="Calibri"/>
              </a:rPr>
              <a:t>2</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045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C" sz="1200" b="0" i="0" u="none" strike="noStrike" cap="none" smtClean="0">
                <a:solidFill>
                  <a:schemeClr val="dk1"/>
                </a:solidFill>
                <a:latin typeface="Calibri"/>
                <a:ea typeface="Calibri"/>
                <a:cs typeface="Calibri"/>
                <a:sym typeface="Calibri"/>
              </a:rPr>
              <a:t>3</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9025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495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C" sz="1200" b="0" i="0" u="none" strike="noStrike" cap="none" smtClean="0">
                <a:solidFill>
                  <a:schemeClr val="dk1"/>
                </a:solidFill>
                <a:latin typeface="Calibri"/>
                <a:ea typeface="Calibri"/>
                <a:cs typeface="Calibri"/>
                <a:sym typeface="Calibri"/>
              </a:rPr>
              <a:t>16</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8125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C" sz="1200" b="0" i="0" u="none" strike="noStrike" cap="none" smtClean="0">
                <a:solidFill>
                  <a:schemeClr val="dk1"/>
                </a:solidFill>
                <a:latin typeface="Calibri"/>
                <a:ea typeface="Calibri"/>
                <a:cs typeface="Calibri"/>
                <a:sym typeface="Calibri"/>
              </a:rPr>
              <a:t>18</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696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276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256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7C4B3B54-0876-447B-B57B-080E03B0EEAF}" type="datetimeFigureOut">
              <a:rPr lang="es-EC" smtClean="0"/>
              <a:t>10/9/2020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B588A91-015F-447A-AF6E-10D4BD345CFF}" type="slidenum">
              <a:rPr lang="es-EC" smtClean="0"/>
              <a:t>‹Nº›</a:t>
            </a:fld>
            <a:endParaRPr lang="es-EC"/>
          </a:p>
        </p:txBody>
      </p:sp>
    </p:spTree>
    <p:extLst>
      <p:ext uri="{BB962C8B-B14F-4D97-AF65-F5344CB8AC3E}">
        <p14:creationId xmlns:p14="http://schemas.microsoft.com/office/powerpoint/2010/main" val="106714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4097854" y="0"/>
            <a:ext cx="4087142" cy="1918010"/>
          </a:xfrm>
          <a:prstGeom prst="rect">
            <a:avLst/>
          </a:prstGeom>
          <a:noFill/>
          <a:ln>
            <a:noFill/>
          </a:ln>
        </p:spPr>
      </p:pic>
      <p:sp>
        <p:nvSpPr>
          <p:cNvPr id="89" name="Google Shape;89;p1"/>
          <p:cNvSpPr txBox="1">
            <a:spLocks noGrp="1"/>
          </p:cNvSpPr>
          <p:nvPr>
            <p:ph type="ctrTitle"/>
          </p:nvPr>
        </p:nvSpPr>
        <p:spPr>
          <a:xfrm>
            <a:off x="260539" y="1918010"/>
            <a:ext cx="11761771" cy="4330390"/>
          </a:xfrm>
          <a:prstGeom prst="rect">
            <a:avLst/>
          </a:prstGeom>
          <a:noFill/>
          <a:ln>
            <a:noFill/>
          </a:ln>
        </p:spPr>
        <p:txBody>
          <a:bodyPr spcFirstLastPara="1" wrap="square" lIns="91425" tIns="45700" rIns="91425" bIns="45700" anchor="b" anchorCtr="0">
            <a:noAutofit/>
          </a:bodyPr>
          <a:lstStyle/>
          <a:p>
            <a:r>
              <a:rPr lang="es-EC" sz="4000" b="1" dirty="0"/>
              <a:t>INFORME TÉCNICO </a:t>
            </a:r>
            <a:r>
              <a:rPr lang="es-EC" sz="4000" b="1" dirty="0" smtClean="0"/>
              <a:t/>
            </a:r>
            <a:br>
              <a:rPr lang="es-EC" sz="4000" b="1" dirty="0" smtClean="0"/>
            </a:br>
            <a:r>
              <a:rPr lang="es-EC" sz="4000" b="1" dirty="0" smtClean="0"/>
              <a:t>SITUACIÓN </a:t>
            </a:r>
            <a:r>
              <a:rPr lang="es-EC" sz="4000" b="1" dirty="0"/>
              <a:t>EPIDEMIOLÓGICA DEL SARS-CoV-2 Y MEDIDAS EN EL DISTRITO METROPOLITANO DE QUITO, FRENTE AL VENCIMIENTO DEL ESTADO DE EXCEPCIÓN</a:t>
            </a:r>
            <a:r>
              <a:rPr lang="es-EC" sz="4000" dirty="0"/>
              <a:t/>
            </a:r>
            <a:br>
              <a:rPr lang="es-EC" sz="4000" dirty="0"/>
            </a:br>
            <a:r>
              <a:rPr lang="es-EC" sz="4000" b="1" dirty="0"/>
              <a:t> </a:t>
            </a:r>
            <a:r>
              <a:rPr lang="es-EC" sz="4000" dirty="0"/>
              <a:t/>
            </a:r>
            <a:br>
              <a:rPr lang="es-EC" sz="4000" dirty="0"/>
            </a:br>
            <a:endParaRPr lang="es-EC" sz="4000" dirty="0"/>
          </a:p>
        </p:txBody>
      </p:sp>
      <p:pic>
        <p:nvPicPr>
          <p:cNvPr id="90" name="Google Shape;90;p1"/>
          <p:cNvPicPr preferRelativeResize="0"/>
          <p:nvPr/>
        </p:nvPicPr>
        <p:blipFill rotWithShape="1">
          <a:blip r:embed="rId4">
            <a:alphaModFix/>
          </a:blip>
          <a:srcRect/>
          <a:stretch/>
        </p:blipFill>
        <p:spPr>
          <a:xfrm>
            <a:off x="206575" y="6248400"/>
            <a:ext cx="1221874" cy="609600"/>
          </a:xfrm>
          <a:prstGeom prst="rect">
            <a:avLst/>
          </a:prstGeom>
          <a:noFill/>
          <a:ln>
            <a:noFill/>
          </a:ln>
        </p:spPr>
      </p:pic>
      <p:cxnSp>
        <p:nvCxnSpPr>
          <p:cNvPr id="91" name="Google Shape;91;p1"/>
          <p:cNvCxnSpPr>
            <a:stCxn id="90" idx="3"/>
          </p:cNvCxnSpPr>
          <p:nvPr/>
        </p:nvCxnSpPr>
        <p:spPr>
          <a:xfrm>
            <a:off x="1428449" y="6553200"/>
            <a:ext cx="10163400" cy="0"/>
          </a:xfrm>
          <a:prstGeom prst="straightConnector1">
            <a:avLst/>
          </a:prstGeom>
          <a:noFill/>
          <a:ln w="31750" cap="flat" cmpd="sng">
            <a:solidFill>
              <a:srgbClr val="2F5496"/>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58124" y="106177"/>
            <a:ext cx="6579419" cy="830997"/>
          </a:xfrm>
          <a:prstGeom prst="rect">
            <a:avLst/>
          </a:prstGeom>
          <a:noFill/>
        </p:spPr>
        <p:txBody>
          <a:bodyPr wrap="square" rtlCol="0">
            <a:spAutoFit/>
          </a:bodyPr>
          <a:lstStyle/>
          <a:p>
            <a:pPr algn="ctr"/>
            <a:r>
              <a:rPr lang="es-EC" sz="2400" dirty="0" smtClean="0"/>
              <a:t>Tasa de incidencia semanal por 1000 habitantes en Parroquias Rurales del DMQ</a:t>
            </a:r>
            <a:endParaRPr lang="es-EC" sz="2400" dirty="0"/>
          </a:p>
        </p:txBody>
      </p:sp>
      <p:graphicFrame>
        <p:nvGraphicFramePr>
          <p:cNvPr id="12" name="Chart 1"/>
          <p:cNvGraphicFramePr>
            <a:graphicFrameLocks/>
          </p:cNvGraphicFramePr>
          <p:nvPr>
            <p:extLst/>
          </p:nvPr>
        </p:nvGraphicFramePr>
        <p:xfrm>
          <a:off x="5071533" y="1329266"/>
          <a:ext cx="6582834" cy="4128753"/>
        </p:xfrm>
        <a:graphic>
          <a:graphicData uri="http://schemas.openxmlformats.org/drawingml/2006/chart">
            <c:chart xmlns:c="http://schemas.openxmlformats.org/drawingml/2006/chart" xmlns:r="http://schemas.openxmlformats.org/officeDocument/2006/relationships" r:id="rId2"/>
          </a:graphicData>
        </a:graphic>
      </p:graphicFrame>
      <p:pic>
        <p:nvPicPr>
          <p:cNvPr id="14" name="Imagen 13"/>
          <p:cNvPicPr>
            <a:picLocks noChangeAspect="1"/>
          </p:cNvPicPr>
          <p:nvPr/>
        </p:nvPicPr>
        <p:blipFill>
          <a:blip r:embed="rId3"/>
          <a:stretch>
            <a:fillRect/>
          </a:stretch>
        </p:blipFill>
        <p:spPr>
          <a:xfrm>
            <a:off x="257937" y="1169966"/>
            <a:ext cx="4483396" cy="4231767"/>
          </a:xfrm>
          <a:prstGeom prst="rect">
            <a:avLst/>
          </a:prstGeom>
        </p:spPr>
      </p:pic>
    </p:spTree>
    <p:extLst>
      <p:ext uri="{BB962C8B-B14F-4D97-AF65-F5344CB8AC3E}">
        <p14:creationId xmlns:p14="http://schemas.microsoft.com/office/powerpoint/2010/main" val="629613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3531933554"/>
              </p:ext>
            </p:extLst>
          </p:nvPr>
        </p:nvGraphicFramePr>
        <p:xfrm>
          <a:off x="798024" y="675301"/>
          <a:ext cx="10595952" cy="5507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2653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312623235"/>
              </p:ext>
            </p:extLst>
          </p:nvPr>
        </p:nvGraphicFramePr>
        <p:xfrm>
          <a:off x="175090" y="358587"/>
          <a:ext cx="5562321" cy="4670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253327473"/>
              </p:ext>
            </p:extLst>
          </p:nvPr>
        </p:nvGraphicFramePr>
        <p:xfrm>
          <a:off x="6428793" y="807385"/>
          <a:ext cx="5306008" cy="40165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484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73530" y="0"/>
            <a:ext cx="11043644" cy="6626085"/>
          </a:xfrm>
          <a:prstGeom prst="rect">
            <a:avLst/>
          </a:prstGeom>
        </p:spPr>
      </p:pic>
    </p:spTree>
    <p:extLst>
      <p:ext uri="{BB962C8B-B14F-4D97-AF65-F5344CB8AC3E}">
        <p14:creationId xmlns:p14="http://schemas.microsoft.com/office/powerpoint/2010/main" val="3492992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4097854" y="0"/>
            <a:ext cx="4087142" cy="1918010"/>
          </a:xfrm>
          <a:prstGeom prst="rect">
            <a:avLst/>
          </a:prstGeom>
          <a:noFill/>
          <a:ln>
            <a:noFill/>
          </a:ln>
        </p:spPr>
      </p:pic>
      <p:sp>
        <p:nvSpPr>
          <p:cNvPr id="89" name="Google Shape;89;p1"/>
          <p:cNvSpPr txBox="1">
            <a:spLocks noGrp="1"/>
          </p:cNvSpPr>
          <p:nvPr>
            <p:ph type="ctrTitle"/>
          </p:nvPr>
        </p:nvSpPr>
        <p:spPr>
          <a:xfrm>
            <a:off x="1569425" y="2811376"/>
            <a:ext cx="9144000" cy="949486"/>
          </a:xfrm>
          <a:prstGeom prst="rect">
            <a:avLst/>
          </a:prstGeom>
          <a:noFill/>
          <a:ln>
            <a:noFill/>
          </a:ln>
        </p:spPr>
        <p:txBody>
          <a:bodyPr spcFirstLastPara="1" wrap="square" lIns="91425" tIns="45700" rIns="91425" bIns="45700" anchor="b" anchorCtr="0">
            <a:noAutofit/>
          </a:bodyPr>
          <a:lstStyle/>
          <a:p>
            <a:r>
              <a:rPr lang="es-EC" sz="4800" b="1" dirty="0" smtClean="0"/>
              <a:t>CONCLUSIONES</a:t>
            </a:r>
            <a:endParaRPr lang="es-EC" sz="4800" dirty="0"/>
          </a:p>
        </p:txBody>
      </p:sp>
      <p:pic>
        <p:nvPicPr>
          <p:cNvPr id="90" name="Google Shape;90;p1"/>
          <p:cNvPicPr preferRelativeResize="0"/>
          <p:nvPr/>
        </p:nvPicPr>
        <p:blipFill rotWithShape="1">
          <a:blip r:embed="rId4">
            <a:alphaModFix/>
          </a:blip>
          <a:srcRect/>
          <a:stretch/>
        </p:blipFill>
        <p:spPr>
          <a:xfrm>
            <a:off x="206575" y="6248400"/>
            <a:ext cx="1221874" cy="609600"/>
          </a:xfrm>
          <a:prstGeom prst="rect">
            <a:avLst/>
          </a:prstGeom>
          <a:noFill/>
          <a:ln>
            <a:noFill/>
          </a:ln>
        </p:spPr>
      </p:pic>
      <p:cxnSp>
        <p:nvCxnSpPr>
          <p:cNvPr id="91" name="Google Shape;91;p1"/>
          <p:cNvCxnSpPr>
            <a:stCxn id="90" idx="3"/>
          </p:cNvCxnSpPr>
          <p:nvPr/>
        </p:nvCxnSpPr>
        <p:spPr>
          <a:xfrm>
            <a:off x="1428449" y="6553200"/>
            <a:ext cx="10163400" cy="0"/>
          </a:xfrm>
          <a:prstGeom prst="straightConnector1">
            <a:avLst/>
          </a:prstGeom>
          <a:noFill/>
          <a:ln w="31750" cap="flat" cmpd="sng">
            <a:solidFill>
              <a:srgbClr val="2F5496"/>
            </a:solidFill>
            <a:prstDash val="solid"/>
            <a:miter lim="800000"/>
            <a:headEnd type="none" w="sm" len="sm"/>
            <a:tailEnd type="none" w="sm" len="sm"/>
          </a:ln>
        </p:spPr>
      </p:cxnSp>
    </p:spTree>
    <p:extLst>
      <p:ext uri="{BB962C8B-B14F-4D97-AF65-F5344CB8AC3E}">
        <p14:creationId xmlns:p14="http://schemas.microsoft.com/office/powerpoint/2010/main" val="1572462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4037" y="244343"/>
            <a:ext cx="11488572"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C" sz="2000" dirty="0">
                <a:latin typeface="Century Gothic" panose="020B0502020202020204" pitchFamily="34" charset="0"/>
                <a:ea typeface="Times New Roman" panose="02020603050405020304" pitchFamily="18" charset="0"/>
                <a:cs typeface="Times New Roman" panose="02020603050405020304" pitchFamily="18" charset="0"/>
              </a:rPr>
              <a:t>La salida del estado de excepción no cambia la situación epidemiológica del Distrito Metropolitano de Quito, por lo que deben mantenerse las medidas de restricción en las que el GAD Metropolitano de Quito tienen incidencia, en el marco de sus competencias.</a:t>
            </a:r>
            <a:endParaRPr lang="es-EC" sz="2000" dirty="0"/>
          </a:p>
        </p:txBody>
      </p:sp>
      <p:sp>
        <p:nvSpPr>
          <p:cNvPr id="5" name="Rectángulo 4"/>
          <p:cNvSpPr/>
          <p:nvPr/>
        </p:nvSpPr>
        <p:spPr>
          <a:xfrm>
            <a:off x="344037" y="1854824"/>
            <a:ext cx="1148857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es-ES" sz="2000" dirty="0" smtClean="0">
                <a:latin typeface="Century Gothic" panose="020B0502020202020204" pitchFamily="34" charset="0"/>
                <a:ea typeface="Times New Roman" panose="02020603050405020304" pitchFamily="18" charset="0"/>
                <a:cs typeface="Times New Roman" panose="02020603050405020304" pitchFamily="18" charset="0"/>
              </a:rPr>
              <a:t>La </a:t>
            </a:r>
            <a:r>
              <a:rPr lang="es-ES" sz="2000" dirty="0">
                <a:latin typeface="Century Gothic" panose="020B0502020202020204" pitchFamily="34" charset="0"/>
                <a:ea typeface="Times New Roman" panose="02020603050405020304" pitchFamily="18" charset="0"/>
                <a:cs typeface="Times New Roman" panose="02020603050405020304" pitchFamily="18" charset="0"/>
              </a:rPr>
              <a:t>infección por </a:t>
            </a:r>
            <a:r>
              <a:rPr lang="es-ES" sz="2000" dirty="0" err="1">
                <a:latin typeface="Century Gothic" panose="020B0502020202020204" pitchFamily="34" charset="0"/>
                <a:ea typeface="Times New Roman" panose="02020603050405020304" pitchFamily="18" charset="0"/>
                <a:cs typeface="Times New Roman" panose="02020603050405020304" pitchFamily="18" charset="0"/>
              </a:rPr>
              <a:t>Sars</a:t>
            </a:r>
            <a:r>
              <a:rPr lang="es-ES" sz="2000" dirty="0">
                <a:latin typeface="Century Gothic" panose="020B0502020202020204" pitchFamily="34" charset="0"/>
                <a:ea typeface="Times New Roman" panose="02020603050405020304" pitchFamily="18" charset="0"/>
                <a:cs typeface="Times New Roman" panose="02020603050405020304" pitchFamily="18" charset="0"/>
              </a:rPr>
              <a:t> </a:t>
            </a:r>
            <a:r>
              <a:rPr lang="es-ES" sz="2000" dirty="0" err="1">
                <a:latin typeface="Century Gothic" panose="020B0502020202020204" pitchFamily="34" charset="0"/>
                <a:ea typeface="Times New Roman" panose="02020603050405020304" pitchFamily="18" charset="0"/>
                <a:cs typeface="Times New Roman" panose="02020603050405020304" pitchFamily="18" charset="0"/>
              </a:rPr>
              <a:t>CoV</a:t>
            </a:r>
            <a:r>
              <a:rPr lang="es-ES" sz="2000" dirty="0">
                <a:latin typeface="Century Gothic" panose="020B0502020202020204" pitchFamily="34" charset="0"/>
                <a:ea typeface="Times New Roman" panose="02020603050405020304" pitchFamily="18" charset="0"/>
                <a:cs typeface="Times New Roman" panose="02020603050405020304" pitchFamily="18" charset="0"/>
              </a:rPr>
              <a:t> 2 se mantiene, con un aumento sostenido de casos, con una ligera desaceleración en las parroquias urbanas </a:t>
            </a:r>
            <a:r>
              <a:rPr lang="es-ES" sz="2000" dirty="0" smtClean="0">
                <a:latin typeface="Century Gothic" panose="020B0502020202020204" pitchFamily="34" charset="0"/>
                <a:ea typeface="Times New Roman" panose="02020603050405020304" pitchFamily="18" charset="0"/>
                <a:cs typeface="Times New Roman" panose="02020603050405020304" pitchFamily="18" charset="0"/>
              </a:rPr>
              <a:t>intervenidas. </a:t>
            </a:r>
            <a:r>
              <a:rPr lang="es-ES" sz="2000" dirty="0">
                <a:latin typeface="Century Gothic" panose="020B0502020202020204" pitchFamily="34" charset="0"/>
                <a:ea typeface="Times New Roman" panose="02020603050405020304" pitchFamily="18" charset="0"/>
                <a:cs typeface="Times New Roman" panose="02020603050405020304" pitchFamily="18" charset="0"/>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22390" y="4955006"/>
            <a:ext cx="11488572"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es-ES" sz="2000" dirty="0">
                <a:latin typeface="Century Gothic" panose="020B0502020202020204" pitchFamily="34" charset="0"/>
                <a:ea typeface="Times New Roman" panose="02020603050405020304" pitchFamily="18" charset="0"/>
                <a:cs typeface="Times New Roman" panose="02020603050405020304" pitchFamily="18" charset="0"/>
              </a:rPr>
              <a:t>Las acciones interinstitucionales que se han implementado hasta el momento han incidido en la desaceleración de la infección en el DMQ; sin embargo, puede variar en incremento o decremento del riesgo, por lo que deberá mantenerse una evaluación permanente y continua para el ajuste de medidas.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22390" y="3157529"/>
            <a:ext cx="11331866"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sz="2000" dirty="0">
                <a:latin typeface="Century Gothic" panose="020B0502020202020204" pitchFamily="34" charset="0"/>
                <a:ea typeface="Times New Roman" panose="02020603050405020304" pitchFamily="18" charset="0"/>
                <a:cs typeface="Times New Roman" panose="02020603050405020304" pitchFamily="18" charset="0"/>
              </a:rPr>
              <a:t>La falta de capacidad de procesamiento de las pruebas nos impide conocer el estado actual de la pandemia en el DMQ; la mortalidad en EXCESO y la ocupación de camas sobre todo las de cuidados intensivos aun se mantiene en estado crítico</a:t>
            </a:r>
          </a:p>
        </p:txBody>
      </p:sp>
    </p:spTree>
    <p:extLst>
      <p:ext uri="{BB962C8B-B14F-4D97-AF65-F5344CB8AC3E}">
        <p14:creationId xmlns:p14="http://schemas.microsoft.com/office/powerpoint/2010/main" val="3658529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880546669"/>
              </p:ext>
            </p:extLst>
          </p:nvPr>
        </p:nvGraphicFramePr>
        <p:xfrm>
          <a:off x="1305462" y="219588"/>
          <a:ext cx="10188681" cy="574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2972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92635" y="109182"/>
            <a:ext cx="6215389" cy="707886"/>
          </a:xfrm>
          <a:prstGeom prst="rect">
            <a:avLst/>
          </a:prstGeom>
          <a:noFill/>
        </p:spPr>
        <p:txBody>
          <a:bodyPr wrap="square" rtlCol="0">
            <a:spAutoFit/>
          </a:bodyPr>
          <a:lstStyle/>
          <a:p>
            <a:r>
              <a:rPr lang="es-EC" sz="4000" smtClean="0">
                <a:solidFill>
                  <a:schemeClr val="tx1"/>
                </a:solidFill>
              </a:rPr>
              <a:t>PREMISAS EN EL DMQ</a:t>
            </a:r>
            <a:endParaRPr lang="es-EC" sz="4000" dirty="0">
              <a:solidFill>
                <a:schemeClr val="tx1"/>
              </a:solidFill>
            </a:endParaRPr>
          </a:p>
        </p:txBody>
      </p:sp>
      <p:graphicFrame>
        <p:nvGraphicFramePr>
          <p:cNvPr id="3" name="Diagrama 2"/>
          <p:cNvGraphicFramePr/>
          <p:nvPr>
            <p:extLst>
              <p:ext uri="{D42A27DB-BD31-4B8C-83A1-F6EECF244321}">
                <p14:modId xmlns:p14="http://schemas.microsoft.com/office/powerpoint/2010/main" val="3328719471"/>
              </p:ext>
            </p:extLst>
          </p:nvPr>
        </p:nvGraphicFramePr>
        <p:xfrm>
          <a:off x="286603" y="817068"/>
          <a:ext cx="11668836" cy="5343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182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450537636"/>
              </p:ext>
            </p:extLst>
          </p:nvPr>
        </p:nvGraphicFramePr>
        <p:xfrm>
          <a:off x="1378479" y="1111128"/>
          <a:ext cx="9471436" cy="574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1091821" y="109182"/>
            <a:ext cx="10044752" cy="1384995"/>
          </a:xfrm>
          <a:prstGeom prst="rect">
            <a:avLst/>
          </a:prstGeom>
          <a:noFill/>
        </p:spPr>
        <p:txBody>
          <a:bodyPr wrap="square" rtlCol="0">
            <a:spAutoFit/>
          </a:bodyPr>
          <a:lstStyle/>
          <a:p>
            <a:pPr algn="ctr"/>
            <a:r>
              <a:rPr lang="es-EC" sz="2800" b="1" dirty="0" smtClean="0"/>
              <a:t>CONSIDERACIONES</a:t>
            </a:r>
            <a:r>
              <a:rPr lang="es-EC" sz="2800" dirty="0" smtClean="0"/>
              <a:t> </a:t>
            </a:r>
            <a:r>
              <a:rPr lang="es-EC" sz="2800" b="1" dirty="0" smtClean="0"/>
              <a:t>DE LA </a:t>
            </a:r>
          </a:p>
          <a:p>
            <a:pPr algn="ctr"/>
            <a:r>
              <a:rPr lang="es-EC" sz="2800" b="1" dirty="0" smtClean="0"/>
              <a:t>ORGANIZACIÓN MUNDIAL DE LA SALUD</a:t>
            </a:r>
            <a:endParaRPr lang="es-EC" sz="2800" dirty="0" smtClean="0"/>
          </a:p>
          <a:p>
            <a:pPr algn="ctr"/>
            <a:endParaRPr lang="es-EC" sz="2800" dirty="0"/>
          </a:p>
        </p:txBody>
      </p:sp>
    </p:spTree>
    <p:extLst>
      <p:ext uri="{BB962C8B-B14F-4D97-AF65-F5344CB8AC3E}">
        <p14:creationId xmlns:p14="http://schemas.microsoft.com/office/powerpoint/2010/main" val="3970744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1481" y="801082"/>
            <a:ext cx="11590020" cy="4154984"/>
          </a:xfrm>
          <a:prstGeom prst="rect">
            <a:avLst/>
          </a:prstGeom>
        </p:spPr>
        <p:txBody>
          <a:bodyPr wrap="square">
            <a:spAutoFit/>
          </a:bodyPr>
          <a:lstStyle/>
          <a:p>
            <a:pPr algn="just"/>
            <a:r>
              <a:rPr lang="es-EC" sz="2400" dirty="0" smtClean="0">
                <a:latin typeface="Century Gothic" panose="020B0502020202020204" pitchFamily="34" charset="0"/>
                <a:ea typeface="Calibri" panose="020F0502020204030204" pitchFamily="34" charset="0"/>
                <a:cs typeface="Century Gothic" panose="020B0502020202020204" pitchFamily="34" charset="0"/>
              </a:rPr>
              <a:t>Es necesario contar con un período de transición </a:t>
            </a:r>
          </a:p>
          <a:p>
            <a:pPr algn="just"/>
            <a:r>
              <a:rPr lang="es-EC" sz="2400" dirty="0" smtClean="0">
                <a:latin typeface="Century Gothic" panose="020B0502020202020204" pitchFamily="34" charset="0"/>
                <a:ea typeface="Calibri" panose="020F0502020204030204" pitchFamily="34" charset="0"/>
                <a:cs typeface="Century Gothic" panose="020B0502020202020204" pitchFamily="34" charset="0"/>
              </a:rPr>
              <a:t>(14 de septiembre hasta el 31 de octubre)</a:t>
            </a:r>
          </a:p>
          <a:p>
            <a:pPr algn="just"/>
            <a:endParaRPr lang="es-EC" sz="2400" dirty="0">
              <a:latin typeface="Century Gothic" panose="020B0502020202020204" pitchFamily="34" charset="0"/>
              <a:ea typeface="Calibri" panose="020F0502020204030204" pitchFamily="34" charset="0"/>
              <a:cs typeface="Century Gothic" panose="020B0502020202020204" pitchFamily="34" charset="0"/>
            </a:endParaRPr>
          </a:p>
          <a:p>
            <a:pPr marL="342900" indent="-342900" algn="just">
              <a:buFont typeface="Wingdings" panose="05000000000000000000" pitchFamily="2" charset="2"/>
              <a:buChar char="Ø"/>
            </a:pPr>
            <a:r>
              <a:rPr lang="es-EC" sz="2400" dirty="0" smtClean="0">
                <a:latin typeface="Century Gothic" panose="020B0502020202020204" pitchFamily="34" charset="0"/>
                <a:ea typeface="Calibri" panose="020F0502020204030204" pitchFamily="34" charset="0"/>
                <a:cs typeface="Century Gothic" panose="020B0502020202020204" pitchFamily="34" charset="0"/>
              </a:rPr>
              <a:t>Actividades de funcionamiento del 50% y según umbral epidemiológico</a:t>
            </a:r>
          </a:p>
          <a:p>
            <a:pPr marL="342900" indent="-342900" algn="just">
              <a:buFont typeface="Wingdings" panose="05000000000000000000" pitchFamily="2" charset="2"/>
              <a:buChar char="Ø"/>
            </a:pPr>
            <a:endParaRPr lang="es-EC" sz="2400" dirty="0" smtClean="0">
              <a:latin typeface="Century Gothic" panose="020B0502020202020204" pitchFamily="34" charset="0"/>
              <a:ea typeface="Calibri" panose="020F0502020204030204" pitchFamily="34" charset="0"/>
              <a:cs typeface="Century Gothic" panose="020B0502020202020204" pitchFamily="34" charset="0"/>
            </a:endParaRPr>
          </a:p>
          <a:p>
            <a:pPr marL="342900" indent="-342900" algn="just">
              <a:buFont typeface="Wingdings" panose="05000000000000000000" pitchFamily="2" charset="2"/>
              <a:buChar char="Ø"/>
            </a:pPr>
            <a:r>
              <a:rPr lang="es-EC" sz="2400" dirty="0" smtClean="0">
                <a:latin typeface="Century Gothic" panose="020B0502020202020204" pitchFamily="34" charset="0"/>
                <a:ea typeface="Calibri" panose="020F0502020204030204" pitchFamily="34" charset="0"/>
                <a:cs typeface="Century Gothic" panose="020B0502020202020204" pitchFamily="34" charset="0"/>
              </a:rPr>
              <a:t>Con franjas y horarios, que permita la movilidad, bioseguridad y distanciamiento social.</a:t>
            </a:r>
          </a:p>
          <a:p>
            <a:pPr marL="342900" indent="-342900" algn="just">
              <a:buFont typeface="Wingdings" panose="05000000000000000000" pitchFamily="2" charset="2"/>
              <a:buChar char="Ø"/>
            </a:pPr>
            <a:endParaRPr lang="es-EC" sz="2400" dirty="0" smtClean="0">
              <a:latin typeface="Century Gothic" panose="020B0502020202020204" pitchFamily="34" charset="0"/>
              <a:ea typeface="Calibri" panose="020F0502020204030204" pitchFamily="34" charset="0"/>
              <a:cs typeface="Century Gothic" panose="020B0502020202020204" pitchFamily="34" charset="0"/>
            </a:endParaRPr>
          </a:p>
          <a:p>
            <a:pPr marL="342900" indent="-342900" algn="just">
              <a:buFont typeface="Wingdings" panose="05000000000000000000" pitchFamily="2" charset="2"/>
              <a:buChar char="Ø"/>
            </a:pPr>
            <a:r>
              <a:rPr lang="es-EC" sz="2400" dirty="0" smtClean="0">
                <a:latin typeface="Century Gothic" panose="020B0502020202020204" pitchFamily="34" charset="0"/>
                <a:ea typeface="Calibri" panose="020F0502020204030204" pitchFamily="34" charset="0"/>
                <a:cs typeface="Century Gothic" panose="020B0502020202020204" pitchFamily="34" charset="0"/>
              </a:rPr>
              <a:t>Garantice el avance hacia la nueva normalidad.</a:t>
            </a:r>
          </a:p>
          <a:p>
            <a:pPr marL="342900" indent="-342900" algn="just">
              <a:buFont typeface="Wingdings" panose="05000000000000000000" pitchFamily="2" charset="2"/>
              <a:buChar char="Ø"/>
            </a:pPr>
            <a:endParaRPr lang="es-EC" sz="2400" dirty="0" smtClean="0">
              <a:latin typeface="Century Gothic" panose="020B0502020202020204" pitchFamily="34" charset="0"/>
              <a:ea typeface="Calibri" panose="020F0502020204030204" pitchFamily="34" charset="0"/>
              <a:cs typeface="Century Gothic" panose="020B0502020202020204" pitchFamily="34" charset="0"/>
            </a:endParaRPr>
          </a:p>
          <a:p>
            <a:pPr marL="342900" indent="-342900" algn="just">
              <a:buFont typeface="Wingdings" panose="05000000000000000000" pitchFamily="2" charset="2"/>
              <a:buChar char="Ø"/>
            </a:pPr>
            <a:r>
              <a:rPr lang="es-EC" sz="2400" dirty="0" smtClean="0">
                <a:effectLst/>
                <a:latin typeface="Century Gothic" panose="020B0502020202020204" pitchFamily="34" charset="0"/>
                <a:ea typeface="Calibri" panose="020F0502020204030204" pitchFamily="34" charset="0"/>
                <a:cs typeface="Times New Roman" panose="02020603050405020304" pitchFamily="18" charset="0"/>
              </a:rPr>
              <a:t>Mantenerse en semáforo amarillo</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023575" y="124867"/>
            <a:ext cx="4011034"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C" sz="3200" b="1" dirty="0">
                <a:latin typeface="Century Gothic" panose="020B0502020202020204" pitchFamily="34" charset="0"/>
                <a:ea typeface="Calibri" panose="020F0502020204030204" pitchFamily="34" charset="0"/>
                <a:cs typeface="Century Gothic" panose="020B0502020202020204" pitchFamily="34" charset="0"/>
              </a:rPr>
              <a:t>EN ESTE CONTEXTO </a:t>
            </a:r>
            <a:endParaRPr lang="es-EC" sz="3200" dirty="0"/>
          </a:p>
        </p:txBody>
      </p:sp>
      <p:sp>
        <p:nvSpPr>
          <p:cNvPr id="5" name="Rectángulo 4"/>
          <p:cNvSpPr/>
          <p:nvPr/>
        </p:nvSpPr>
        <p:spPr>
          <a:xfrm>
            <a:off x="234082" y="5278013"/>
            <a:ext cx="11590020"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s-EC" sz="2400" b="1" dirty="0" smtClean="0">
                <a:solidFill>
                  <a:schemeClr val="tx1"/>
                </a:solidFill>
                <a:latin typeface="Century Gothic" panose="020B0502020202020204" pitchFamily="34" charset="0"/>
                <a:ea typeface="Calibri" panose="020F0502020204030204" pitchFamily="34" charset="0"/>
                <a:cs typeface="Century Gothic" panose="020B0502020202020204" pitchFamily="34" charset="0"/>
              </a:rPr>
              <a:t>Medidas </a:t>
            </a:r>
            <a:r>
              <a:rPr lang="es-EC" sz="2400" b="1"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obligatorias el uso de mascarilla, el lavado e higienización de  manos y el distanciamiento social en todas las actividades realizadas en espacios públicos y privados. </a:t>
            </a:r>
            <a:r>
              <a:rPr lang="es-EC" sz="2400" b="1" dirty="0" smtClean="0">
                <a:solidFill>
                  <a:schemeClr val="tx1"/>
                </a:solidFill>
                <a:latin typeface="Century Gothic" panose="020B0502020202020204" pitchFamily="34" charset="0"/>
                <a:ea typeface="Calibri" panose="020F0502020204030204" pitchFamily="34" charset="0"/>
                <a:cs typeface="Century Gothic" panose="020B0502020202020204" pitchFamily="34" charset="0"/>
              </a:rPr>
              <a:t> Se privilegiará el transporte en bicicleta</a:t>
            </a:r>
            <a:endParaRPr lang="es-EC" sz="2400" b="1" dirty="0">
              <a:solidFill>
                <a:schemeClr val="tx1"/>
              </a:solidFill>
            </a:endParaRPr>
          </a:p>
        </p:txBody>
      </p:sp>
    </p:spTree>
    <p:extLst>
      <p:ext uri="{BB962C8B-B14F-4D97-AF65-F5344CB8AC3E}">
        <p14:creationId xmlns:p14="http://schemas.microsoft.com/office/powerpoint/2010/main" val="1304185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158810204"/>
              </p:ext>
            </p:extLst>
          </p:nvPr>
        </p:nvGraphicFramePr>
        <p:xfrm>
          <a:off x="1351182" y="1111128"/>
          <a:ext cx="10188681" cy="574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1091821" y="109182"/>
            <a:ext cx="10044752" cy="1200329"/>
          </a:xfrm>
          <a:prstGeom prst="rect">
            <a:avLst/>
          </a:prstGeom>
          <a:noFill/>
        </p:spPr>
        <p:txBody>
          <a:bodyPr wrap="square" rtlCol="0">
            <a:spAutoFit/>
          </a:bodyPr>
          <a:lstStyle/>
          <a:p>
            <a:pPr algn="ctr"/>
            <a:r>
              <a:rPr lang="es-EC" sz="3600" b="1" dirty="0" smtClean="0">
                <a:effectLst>
                  <a:outerShdw blurRad="38100" dist="38100" dir="2700000" algn="tl">
                    <a:srgbClr val="000000">
                      <a:alpha val="43137"/>
                    </a:srgbClr>
                  </a:outerShdw>
                </a:effectLst>
              </a:rPr>
              <a:t>CONTENIDO</a:t>
            </a:r>
            <a:endParaRPr lang="es-EC" sz="3600" dirty="0" smtClean="0">
              <a:effectLst>
                <a:outerShdw blurRad="38100" dist="38100" dir="2700000" algn="tl">
                  <a:srgbClr val="000000">
                    <a:alpha val="43137"/>
                  </a:srgbClr>
                </a:outerShdw>
              </a:effectLst>
            </a:endParaRPr>
          </a:p>
          <a:p>
            <a:pPr algn="ctr"/>
            <a:endParaRPr lang="es-EC"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195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2807" y="5696467"/>
            <a:ext cx="3398109" cy="9391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Epidemia Controlada</a:t>
            </a:r>
            <a:endParaRPr lang="es-EC" dirty="0"/>
          </a:p>
        </p:txBody>
      </p:sp>
      <p:sp>
        <p:nvSpPr>
          <p:cNvPr id="3" name="Rectángulo 2"/>
          <p:cNvSpPr/>
          <p:nvPr/>
        </p:nvSpPr>
        <p:spPr>
          <a:xfrm>
            <a:off x="1482805" y="2187145"/>
            <a:ext cx="3398109" cy="93911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Curva de contagio ascendente</a:t>
            </a:r>
            <a:endParaRPr lang="es-EC" dirty="0"/>
          </a:p>
        </p:txBody>
      </p:sp>
      <p:sp>
        <p:nvSpPr>
          <p:cNvPr id="4" name="Rectángulo 3"/>
          <p:cNvSpPr/>
          <p:nvPr/>
        </p:nvSpPr>
        <p:spPr>
          <a:xfrm>
            <a:off x="1482806" y="3356919"/>
            <a:ext cx="3398109" cy="93911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Curva de contagio en meseta</a:t>
            </a:r>
            <a:endParaRPr lang="es-EC" dirty="0"/>
          </a:p>
        </p:txBody>
      </p:sp>
      <p:sp>
        <p:nvSpPr>
          <p:cNvPr id="5" name="Rectángulo 4"/>
          <p:cNvSpPr/>
          <p:nvPr/>
        </p:nvSpPr>
        <p:spPr>
          <a:xfrm>
            <a:off x="1482806" y="4526693"/>
            <a:ext cx="3398109" cy="9391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Curva de contagio en descenso</a:t>
            </a:r>
            <a:endParaRPr lang="es-EC" dirty="0"/>
          </a:p>
        </p:txBody>
      </p:sp>
      <p:sp>
        <p:nvSpPr>
          <p:cNvPr id="6" name="Rectángulo 5"/>
          <p:cNvSpPr/>
          <p:nvPr/>
        </p:nvSpPr>
        <p:spPr>
          <a:xfrm>
            <a:off x="1482805" y="1017371"/>
            <a:ext cx="3398109" cy="939114"/>
          </a:xfrm>
          <a:prstGeom prst="rect">
            <a:avLst/>
          </a:prstGeom>
          <a:solidFill>
            <a:srgbClr val="A81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Muy alto contagio</a:t>
            </a:r>
            <a:endParaRPr lang="es-EC" dirty="0"/>
          </a:p>
        </p:txBody>
      </p:sp>
      <p:sp>
        <p:nvSpPr>
          <p:cNvPr id="7" name="Rectángulo 6"/>
          <p:cNvSpPr/>
          <p:nvPr/>
        </p:nvSpPr>
        <p:spPr>
          <a:xfrm>
            <a:off x="7162794" y="5696467"/>
            <a:ext cx="3398109" cy="939114"/>
          </a:xfrm>
          <a:prstGeom prst="rect">
            <a:avLst/>
          </a:prstGeom>
          <a:solidFill>
            <a:srgbClr val="A81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Normalidad mas medidas de bioseguridad</a:t>
            </a:r>
            <a:endParaRPr lang="es-EC" dirty="0"/>
          </a:p>
        </p:txBody>
      </p:sp>
      <p:sp>
        <p:nvSpPr>
          <p:cNvPr id="8" name="Rectángulo 7"/>
          <p:cNvSpPr/>
          <p:nvPr/>
        </p:nvSpPr>
        <p:spPr>
          <a:xfrm>
            <a:off x="7162794" y="4526693"/>
            <a:ext cx="3398109" cy="93911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Actividades de riesgo Medio Alto y Alto - condicionado</a:t>
            </a:r>
            <a:endParaRPr lang="es-EC" dirty="0"/>
          </a:p>
        </p:txBody>
      </p:sp>
      <p:sp>
        <p:nvSpPr>
          <p:cNvPr id="9" name="Rectángulo 8"/>
          <p:cNvSpPr/>
          <p:nvPr/>
        </p:nvSpPr>
        <p:spPr>
          <a:xfrm>
            <a:off x="7162794" y="3356919"/>
            <a:ext cx="3398109" cy="93911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Actividades de riesgo Medio y </a:t>
            </a:r>
          </a:p>
          <a:p>
            <a:pPr algn="ctr"/>
            <a:r>
              <a:rPr lang="es-ES" dirty="0" smtClean="0"/>
              <a:t>Medio Alto - condicionado</a:t>
            </a:r>
            <a:endParaRPr lang="es-EC" dirty="0"/>
          </a:p>
        </p:txBody>
      </p:sp>
      <p:sp>
        <p:nvSpPr>
          <p:cNvPr id="10" name="Rectángulo 9"/>
          <p:cNvSpPr/>
          <p:nvPr/>
        </p:nvSpPr>
        <p:spPr>
          <a:xfrm>
            <a:off x="7162793" y="2187145"/>
            <a:ext cx="3398109" cy="9391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Actividades de riesgo Medio Bajo y  Medio Alto – condicionado</a:t>
            </a:r>
          </a:p>
          <a:p>
            <a:pPr algn="ctr"/>
            <a:r>
              <a:rPr lang="es-ES" dirty="0" smtClean="0"/>
              <a:t>Confinamiento selectivo</a:t>
            </a:r>
            <a:endParaRPr lang="es-EC" dirty="0"/>
          </a:p>
        </p:txBody>
      </p:sp>
      <p:sp>
        <p:nvSpPr>
          <p:cNvPr id="11" name="Rectángulo 10"/>
          <p:cNvSpPr/>
          <p:nvPr/>
        </p:nvSpPr>
        <p:spPr>
          <a:xfrm>
            <a:off x="7162792" y="1017371"/>
            <a:ext cx="3398109" cy="9391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Actividades de riesgo Bajo y </a:t>
            </a:r>
          </a:p>
          <a:p>
            <a:pPr algn="ctr"/>
            <a:r>
              <a:rPr lang="es-ES" dirty="0" smtClean="0"/>
              <a:t>Medio Bajo – condicionado</a:t>
            </a:r>
          </a:p>
          <a:p>
            <a:pPr algn="ctr"/>
            <a:r>
              <a:rPr lang="es-ES" dirty="0" smtClean="0"/>
              <a:t>Confinamiento selectivo</a:t>
            </a:r>
            <a:endParaRPr lang="es-EC" dirty="0"/>
          </a:p>
        </p:txBody>
      </p:sp>
      <p:sp>
        <p:nvSpPr>
          <p:cNvPr id="12" name="Flecha derecha 11"/>
          <p:cNvSpPr/>
          <p:nvPr/>
        </p:nvSpPr>
        <p:spPr>
          <a:xfrm>
            <a:off x="5214548" y="1198607"/>
            <a:ext cx="1606378" cy="288321"/>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a:off x="5214548" y="2512541"/>
            <a:ext cx="1606378" cy="288321"/>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a:off x="5214548" y="3682314"/>
            <a:ext cx="1606378" cy="288321"/>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a:off x="5214548" y="4852089"/>
            <a:ext cx="1606378" cy="288321"/>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derecha 15"/>
          <p:cNvSpPr/>
          <p:nvPr/>
        </p:nvSpPr>
        <p:spPr>
          <a:xfrm>
            <a:off x="5214548" y="6009500"/>
            <a:ext cx="1606378" cy="288321"/>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CuadroTexto 16"/>
          <p:cNvSpPr txBox="1"/>
          <p:nvPr/>
        </p:nvSpPr>
        <p:spPr>
          <a:xfrm>
            <a:off x="1482805" y="284205"/>
            <a:ext cx="3496968" cy="369332"/>
          </a:xfrm>
          <a:prstGeom prst="rect">
            <a:avLst/>
          </a:prstGeom>
          <a:noFill/>
        </p:spPr>
        <p:txBody>
          <a:bodyPr wrap="square" rtlCol="0">
            <a:spAutoFit/>
          </a:bodyPr>
          <a:lstStyle/>
          <a:p>
            <a:pPr algn="ctr"/>
            <a:r>
              <a:rPr lang="es-ES" b="1" dirty="0" smtClean="0"/>
              <a:t>ESTADO EPIDEMIOLOGICO</a:t>
            </a:r>
            <a:endParaRPr lang="es-EC" b="1" dirty="0"/>
          </a:p>
        </p:txBody>
      </p:sp>
      <p:sp>
        <p:nvSpPr>
          <p:cNvPr id="18" name="CuadroTexto 17"/>
          <p:cNvSpPr txBox="1"/>
          <p:nvPr/>
        </p:nvSpPr>
        <p:spPr>
          <a:xfrm>
            <a:off x="7162792" y="284205"/>
            <a:ext cx="3496968" cy="369332"/>
          </a:xfrm>
          <a:prstGeom prst="rect">
            <a:avLst/>
          </a:prstGeom>
          <a:noFill/>
        </p:spPr>
        <p:txBody>
          <a:bodyPr wrap="square" rtlCol="0">
            <a:spAutoFit/>
          </a:bodyPr>
          <a:lstStyle/>
          <a:p>
            <a:pPr algn="ctr"/>
            <a:r>
              <a:rPr lang="es-ES" b="1" dirty="0" smtClean="0"/>
              <a:t>NIVEL DE RESTRICCIONES</a:t>
            </a:r>
            <a:endParaRPr lang="es-EC" b="1" dirty="0"/>
          </a:p>
        </p:txBody>
      </p:sp>
      <p:sp>
        <p:nvSpPr>
          <p:cNvPr id="20" name="Rectángulo 19"/>
          <p:cNvSpPr/>
          <p:nvPr/>
        </p:nvSpPr>
        <p:spPr>
          <a:xfrm>
            <a:off x="473671" y="1017371"/>
            <a:ext cx="762006" cy="939114"/>
          </a:xfrm>
          <a:prstGeom prst="rect">
            <a:avLst/>
          </a:prstGeom>
          <a:solidFill>
            <a:srgbClr val="A81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Muy alto</a:t>
            </a:r>
            <a:endParaRPr lang="es-EC" dirty="0"/>
          </a:p>
        </p:txBody>
      </p:sp>
      <p:sp>
        <p:nvSpPr>
          <p:cNvPr id="21" name="Rectángulo 20"/>
          <p:cNvSpPr/>
          <p:nvPr/>
        </p:nvSpPr>
        <p:spPr>
          <a:xfrm>
            <a:off x="473671" y="2187145"/>
            <a:ext cx="762006" cy="93911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Alto</a:t>
            </a:r>
            <a:endParaRPr lang="es-EC" dirty="0"/>
          </a:p>
        </p:txBody>
      </p:sp>
      <p:sp>
        <p:nvSpPr>
          <p:cNvPr id="22" name="Rectángulo 21"/>
          <p:cNvSpPr/>
          <p:nvPr/>
        </p:nvSpPr>
        <p:spPr>
          <a:xfrm>
            <a:off x="465434" y="3356917"/>
            <a:ext cx="762006" cy="93911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Medio</a:t>
            </a:r>
            <a:endParaRPr lang="es-EC" sz="1600" dirty="0"/>
          </a:p>
        </p:txBody>
      </p:sp>
      <p:sp>
        <p:nvSpPr>
          <p:cNvPr id="23" name="Rectángulo 22"/>
          <p:cNvSpPr/>
          <p:nvPr/>
        </p:nvSpPr>
        <p:spPr>
          <a:xfrm>
            <a:off x="465434" y="4539154"/>
            <a:ext cx="762006" cy="9391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Bajo</a:t>
            </a:r>
            <a:endParaRPr lang="es-EC" dirty="0"/>
          </a:p>
        </p:txBody>
      </p:sp>
      <p:sp>
        <p:nvSpPr>
          <p:cNvPr id="24" name="Rectángulo 23"/>
          <p:cNvSpPr/>
          <p:nvPr/>
        </p:nvSpPr>
        <p:spPr>
          <a:xfrm>
            <a:off x="465434" y="5684103"/>
            <a:ext cx="762006" cy="9391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Muy</a:t>
            </a:r>
          </a:p>
          <a:p>
            <a:pPr algn="ctr"/>
            <a:r>
              <a:rPr lang="es-ES" dirty="0" smtClean="0"/>
              <a:t>Bajo</a:t>
            </a:r>
            <a:endParaRPr lang="es-EC" dirty="0"/>
          </a:p>
        </p:txBody>
      </p:sp>
      <p:sp>
        <p:nvSpPr>
          <p:cNvPr id="25" name="Rectángulo redondeado 24"/>
          <p:cNvSpPr/>
          <p:nvPr/>
        </p:nvSpPr>
        <p:spPr>
          <a:xfrm>
            <a:off x="298620" y="653537"/>
            <a:ext cx="1095633" cy="609325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uadroTexto 18"/>
          <p:cNvSpPr txBox="1"/>
          <p:nvPr/>
        </p:nvSpPr>
        <p:spPr>
          <a:xfrm>
            <a:off x="387179" y="438093"/>
            <a:ext cx="922638" cy="369332"/>
          </a:xfrm>
          <a:prstGeom prst="rect">
            <a:avLst/>
          </a:prstGeom>
          <a:solidFill>
            <a:schemeClr val="bg1"/>
          </a:solidFill>
        </p:spPr>
        <p:txBody>
          <a:bodyPr wrap="square" rtlCol="0">
            <a:spAutoFit/>
          </a:bodyPr>
          <a:lstStyle/>
          <a:p>
            <a:pPr algn="ctr"/>
            <a:r>
              <a:rPr lang="es-ES" sz="900" b="1" dirty="0" smtClean="0"/>
              <a:t>Riesgo Epidemiológico</a:t>
            </a:r>
            <a:endParaRPr lang="es-EC" sz="900" b="1" dirty="0"/>
          </a:p>
        </p:txBody>
      </p:sp>
      <p:sp>
        <p:nvSpPr>
          <p:cNvPr id="26" name="Rectángulo 25"/>
          <p:cNvSpPr/>
          <p:nvPr/>
        </p:nvSpPr>
        <p:spPr>
          <a:xfrm>
            <a:off x="10993390" y="5675751"/>
            <a:ext cx="762006" cy="939114"/>
          </a:xfrm>
          <a:prstGeom prst="rect">
            <a:avLst/>
          </a:prstGeom>
          <a:solidFill>
            <a:srgbClr val="A81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Muy alto</a:t>
            </a:r>
            <a:endParaRPr lang="es-EC" dirty="0"/>
          </a:p>
        </p:txBody>
      </p:sp>
      <p:sp>
        <p:nvSpPr>
          <p:cNvPr id="27" name="Rectángulo 26"/>
          <p:cNvSpPr/>
          <p:nvPr/>
        </p:nvSpPr>
        <p:spPr>
          <a:xfrm>
            <a:off x="11001627" y="4506084"/>
            <a:ext cx="762006" cy="93911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Alto</a:t>
            </a:r>
            <a:endParaRPr lang="es-EC" dirty="0"/>
          </a:p>
        </p:txBody>
      </p:sp>
      <p:sp>
        <p:nvSpPr>
          <p:cNvPr id="28" name="Rectángulo 27"/>
          <p:cNvSpPr/>
          <p:nvPr/>
        </p:nvSpPr>
        <p:spPr>
          <a:xfrm>
            <a:off x="10993390" y="3356917"/>
            <a:ext cx="762006" cy="93911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Medio</a:t>
            </a:r>
            <a:endParaRPr lang="es-EC" sz="1600" dirty="0"/>
          </a:p>
        </p:txBody>
      </p:sp>
      <p:sp>
        <p:nvSpPr>
          <p:cNvPr id="29" name="Rectángulo 28"/>
          <p:cNvSpPr/>
          <p:nvPr/>
        </p:nvSpPr>
        <p:spPr>
          <a:xfrm>
            <a:off x="11001627" y="2187250"/>
            <a:ext cx="762006" cy="9391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Bajo</a:t>
            </a:r>
            <a:endParaRPr lang="es-EC" dirty="0"/>
          </a:p>
        </p:txBody>
      </p:sp>
      <p:sp>
        <p:nvSpPr>
          <p:cNvPr id="30" name="Rectángulo 29"/>
          <p:cNvSpPr/>
          <p:nvPr/>
        </p:nvSpPr>
        <p:spPr>
          <a:xfrm>
            <a:off x="11001627" y="1036081"/>
            <a:ext cx="762006" cy="9391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Muy</a:t>
            </a:r>
          </a:p>
          <a:p>
            <a:pPr algn="ctr"/>
            <a:r>
              <a:rPr lang="es-ES" dirty="0" smtClean="0"/>
              <a:t>Bajo</a:t>
            </a:r>
            <a:endParaRPr lang="es-EC" dirty="0"/>
          </a:p>
        </p:txBody>
      </p:sp>
      <p:sp>
        <p:nvSpPr>
          <p:cNvPr id="32" name="Rectángulo redondeado 31"/>
          <p:cNvSpPr/>
          <p:nvPr/>
        </p:nvSpPr>
        <p:spPr>
          <a:xfrm>
            <a:off x="10834813" y="653537"/>
            <a:ext cx="1095633" cy="609325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CuadroTexto 30"/>
          <p:cNvSpPr txBox="1"/>
          <p:nvPr/>
        </p:nvSpPr>
        <p:spPr>
          <a:xfrm>
            <a:off x="10915135" y="438093"/>
            <a:ext cx="922638" cy="369332"/>
          </a:xfrm>
          <a:prstGeom prst="rect">
            <a:avLst/>
          </a:prstGeom>
          <a:solidFill>
            <a:schemeClr val="bg1"/>
          </a:solidFill>
        </p:spPr>
        <p:txBody>
          <a:bodyPr wrap="square" rtlCol="0">
            <a:spAutoFit/>
          </a:bodyPr>
          <a:lstStyle/>
          <a:p>
            <a:pPr algn="ctr"/>
            <a:r>
              <a:rPr lang="es-ES" sz="900" b="1" dirty="0" smtClean="0"/>
              <a:t>Riesgo Actividad</a:t>
            </a:r>
            <a:endParaRPr lang="es-EC" sz="900" b="1" dirty="0"/>
          </a:p>
        </p:txBody>
      </p:sp>
      <p:sp>
        <p:nvSpPr>
          <p:cNvPr id="33" name="CuadroTexto 32"/>
          <p:cNvSpPr txBox="1"/>
          <p:nvPr/>
        </p:nvSpPr>
        <p:spPr>
          <a:xfrm>
            <a:off x="5222780" y="1017371"/>
            <a:ext cx="1359244" cy="276999"/>
          </a:xfrm>
          <a:prstGeom prst="rect">
            <a:avLst/>
          </a:prstGeom>
          <a:noFill/>
        </p:spPr>
        <p:txBody>
          <a:bodyPr wrap="square" rtlCol="0">
            <a:spAutoFit/>
          </a:bodyPr>
          <a:lstStyle/>
          <a:p>
            <a:pPr algn="ctr"/>
            <a:r>
              <a:rPr lang="es-ES" sz="1200" dirty="0" smtClean="0"/>
              <a:t>Se permiten</a:t>
            </a:r>
            <a:endParaRPr lang="es-EC" sz="1200" dirty="0"/>
          </a:p>
        </p:txBody>
      </p:sp>
      <p:sp>
        <p:nvSpPr>
          <p:cNvPr id="34" name="CuadroTexto 33"/>
          <p:cNvSpPr txBox="1"/>
          <p:nvPr/>
        </p:nvSpPr>
        <p:spPr>
          <a:xfrm>
            <a:off x="5171290" y="2235542"/>
            <a:ext cx="1359244" cy="276999"/>
          </a:xfrm>
          <a:prstGeom prst="rect">
            <a:avLst/>
          </a:prstGeom>
          <a:noFill/>
        </p:spPr>
        <p:txBody>
          <a:bodyPr wrap="square" rtlCol="0">
            <a:spAutoFit/>
          </a:bodyPr>
          <a:lstStyle/>
          <a:p>
            <a:pPr algn="ctr"/>
            <a:r>
              <a:rPr lang="es-ES" sz="1200" dirty="0" smtClean="0"/>
              <a:t>Se permiten</a:t>
            </a:r>
            <a:endParaRPr lang="es-EC" sz="1200" dirty="0"/>
          </a:p>
        </p:txBody>
      </p:sp>
      <p:sp>
        <p:nvSpPr>
          <p:cNvPr id="35" name="CuadroTexto 34"/>
          <p:cNvSpPr txBox="1"/>
          <p:nvPr/>
        </p:nvSpPr>
        <p:spPr>
          <a:xfrm>
            <a:off x="5171288" y="3440673"/>
            <a:ext cx="1359244" cy="276999"/>
          </a:xfrm>
          <a:prstGeom prst="rect">
            <a:avLst/>
          </a:prstGeom>
          <a:noFill/>
        </p:spPr>
        <p:txBody>
          <a:bodyPr wrap="square" rtlCol="0">
            <a:spAutoFit/>
          </a:bodyPr>
          <a:lstStyle/>
          <a:p>
            <a:pPr algn="ctr"/>
            <a:r>
              <a:rPr lang="es-ES" sz="1200" dirty="0" smtClean="0"/>
              <a:t>Se permiten</a:t>
            </a:r>
            <a:endParaRPr lang="es-EC" sz="1200" dirty="0"/>
          </a:p>
        </p:txBody>
      </p:sp>
      <p:sp>
        <p:nvSpPr>
          <p:cNvPr id="36" name="CuadroTexto 35"/>
          <p:cNvSpPr txBox="1"/>
          <p:nvPr/>
        </p:nvSpPr>
        <p:spPr>
          <a:xfrm>
            <a:off x="5154825" y="4645804"/>
            <a:ext cx="1359244" cy="276999"/>
          </a:xfrm>
          <a:prstGeom prst="rect">
            <a:avLst/>
          </a:prstGeom>
          <a:noFill/>
        </p:spPr>
        <p:txBody>
          <a:bodyPr wrap="square" rtlCol="0">
            <a:spAutoFit/>
          </a:bodyPr>
          <a:lstStyle/>
          <a:p>
            <a:pPr algn="ctr"/>
            <a:r>
              <a:rPr lang="es-ES" sz="1200" dirty="0" smtClean="0"/>
              <a:t>Se permiten</a:t>
            </a:r>
            <a:endParaRPr lang="es-EC" sz="1200" dirty="0"/>
          </a:p>
        </p:txBody>
      </p:sp>
      <p:sp>
        <p:nvSpPr>
          <p:cNvPr id="37" name="CuadroTexto 36"/>
          <p:cNvSpPr txBox="1"/>
          <p:nvPr/>
        </p:nvSpPr>
        <p:spPr>
          <a:xfrm>
            <a:off x="5157894" y="5799266"/>
            <a:ext cx="1359244" cy="276999"/>
          </a:xfrm>
          <a:prstGeom prst="rect">
            <a:avLst/>
          </a:prstGeom>
          <a:noFill/>
        </p:spPr>
        <p:txBody>
          <a:bodyPr wrap="square" rtlCol="0">
            <a:spAutoFit/>
          </a:bodyPr>
          <a:lstStyle/>
          <a:p>
            <a:pPr algn="ctr"/>
            <a:r>
              <a:rPr lang="es-ES" sz="1200" dirty="0" smtClean="0"/>
              <a:t>Se permiten</a:t>
            </a:r>
            <a:endParaRPr lang="es-EC" sz="1200" dirty="0"/>
          </a:p>
        </p:txBody>
      </p:sp>
    </p:spTree>
    <p:extLst>
      <p:ext uri="{BB962C8B-B14F-4D97-AF65-F5344CB8AC3E}">
        <p14:creationId xmlns:p14="http://schemas.microsoft.com/office/powerpoint/2010/main" val="3114024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5029" y="489283"/>
            <a:ext cx="9813471" cy="3551221"/>
          </a:xfrm>
          <a:prstGeom prst="rect">
            <a:avLst/>
          </a:prstGeom>
        </p:spPr>
      </p:pic>
      <p:pic>
        <p:nvPicPr>
          <p:cNvPr id="8" name="Imagen 7"/>
          <p:cNvPicPr>
            <a:picLocks noChangeAspect="1"/>
          </p:cNvPicPr>
          <p:nvPr/>
        </p:nvPicPr>
        <p:blipFill>
          <a:blip r:embed="rId3"/>
          <a:stretch>
            <a:fillRect/>
          </a:stretch>
        </p:blipFill>
        <p:spPr>
          <a:xfrm>
            <a:off x="3799460" y="3986740"/>
            <a:ext cx="4896582" cy="2871260"/>
          </a:xfrm>
          <a:prstGeom prst="rect">
            <a:avLst/>
          </a:prstGeom>
        </p:spPr>
      </p:pic>
    </p:spTree>
    <p:extLst>
      <p:ext uri="{BB962C8B-B14F-4D97-AF65-F5344CB8AC3E}">
        <p14:creationId xmlns:p14="http://schemas.microsoft.com/office/powerpoint/2010/main" val="1300100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ráfico de riesgo de contagio de coronavirus según la actividad"/>
          <p:cNvPicPr>
            <a:picLocks noChangeAspect="1" noChangeArrowheads="1"/>
          </p:cNvPicPr>
          <p:nvPr/>
        </p:nvPicPr>
        <p:blipFill rotWithShape="1">
          <a:blip r:embed="rId2">
            <a:extLst>
              <a:ext uri="{28A0092B-C50C-407E-A947-70E740481C1C}">
                <a14:useLocalDpi xmlns:a14="http://schemas.microsoft.com/office/drawing/2010/main" val="0"/>
              </a:ext>
            </a:extLst>
          </a:blip>
          <a:srcRect l="1733" t="42023" r="4764" b="21820"/>
          <a:stretch/>
        </p:blipFill>
        <p:spPr bwMode="auto">
          <a:xfrm>
            <a:off x="4131128" y="996040"/>
            <a:ext cx="4196444" cy="53067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áfico de riesgo de contagio de coronavirus según la actividad"/>
          <p:cNvPicPr>
            <a:picLocks noChangeAspect="1" noChangeArrowheads="1"/>
          </p:cNvPicPr>
          <p:nvPr/>
        </p:nvPicPr>
        <p:blipFill rotWithShape="1">
          <a:blip r:embed="rId2">
            <a:extLst>
              <a:ext uri="{28A0092B-C50C-407E-A947-70E740481C1C}">
                <a14:useLocalDpi xmlns:a14="http://schemas.microsoft.com/office/drawing/2010/main" val="0"/>
              </a:ext>
            </a:extLst>
          </a:blip>
          <a:srcRect r="3828" b="58098"/>
          <a:stretch/>
        </p:blipFill>
        <p:spPr bwMode="auto">
          <a:xfrm>
            <a:off x="0" y="411900"/>
            <a:ext cx="4294414" cy="58909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ráfico de riesgo de contagio de coronavirus según la actividad"/>
          <p:cNvPicPr>
            <a:picLocks noChangeAspect="1" noChangeArrowheads="1"/>
          </p:cNvPicPr>
          <p:nvPr/>
        </p:nvPicPr>
        <p:blipFill rotWithShape="1">
          <a:blip r:embed="rId2">
            <a:extLst>
              <a:ext uri="{28A0092B-C50C-407E-A947-70E740481C1C}">
                <a14:useLocalDpi xmlns:a14="http://schemas.microsoft.com/office/drawing/2010/main" val="0"/>
              </a:ext>
            </a:extLst>
          </a:blip>
          <a:srcRect t="77798"/>
          <a:stretch/>
        </p:blipFill>
        <p:spPr bwMode="auto">
          <a:xfrm>
            <a:off x="8425542" y="2367643"/>
            <a:ext cx="3402837" cy="237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214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4223" y="1"/>
            <a:ext cx="12226522" cy="6645728"/>
          </a:xfrm>
          <a:prstGeom prst="rect">
            <a:avLst/>
          </a:prstGeom>
        </p:spPr>
      </p:pic>
    </p:spTree>
    <p:extLst>
      <p:ext uri="{BB962C8B-B14F-4D97-AF65-F5344CB8AC3E}">
        <p14:creationId xmlns:p14="http://schemas.microsoft.com/office/powerpoint/2010/main" val="2642444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4097854" y="0"/>
            <a:ext cx="4087142" cy="191801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06575" y="6248400"/>
            <a:ext cx="1221874" cy="609600"/>
          </a:xfrm>
          <a:prstGeom prst="rect">
            <a:avLst/>
          </a:prstGeom>
          <a:noFill/>
          <a:ln>
            <a:noFill/>
          </a:ln>
        </p:spPr>
      </p:pic>
      <p:cxnSp>
        <p:nvCxnSpPr>
          <p:cNvPr id="91" name="Google Shape;91;p1"/>
          <p:cNvCxnSpPr>
            <a:stCxn id="90" idx="3"/>
          </p:cNvCxnSpPr>
          <p:nvPr/>
        </p:nvCxnSpPr>
        <p:spPr>
          <a:xfrm>
            <a:off x="1428449" y="6553200"/>
            <a:ext cx="10163400" cy="0"/>
          </a:xfrm>
          <a:prstGeom prst="straightConnector1">
            <a:avLst/>
          </a:prstGeom>
          <a:noFill/>
          <a:ln w="31750" cap="flat" cmpd="sng">
            <a:solidFill>
              <a:srgbClr val="2F5496"/>
            </a:solidFill>
            <a:prstDash val="solid"/>
            <a:miter lim="800000"/>
            <a:headEnd type="none" w="sm" len="sm"/>
            <a:tailEnd type="none" w="sm" len="sm"/>
          </a:ln>
        </p:spPr>
      </p:cxnSp>
      <p:graphicFrame>
        <p:nvGraphicFramePr>
          <p:cNvPr id="7" name="Diagrama 6"/>
          <p:cNvGraphicFramePr/>
          <p:nvPr>
            <p:extLst>
              <p:ext uri="{D42A27DB-BD31-4B8C-83A1-F6EECF244321}">
                <p14:modId xmlns:p14="http://schemas.microsoft.com/office/powerpoint/2010/main" val="972250732"/>
              </p:ext>
            </p:extLst>
          </p:nvPr>
        </p:nvGraphicFramePr>
        <p:xfrm>
          <a:off x="1214022" y="1362169"/>
          <a:ext cx="10188681" cy="5746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88534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3773" y="376929"/>
            <a:ext cx="11354938" cy="547393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lgn="just">
              <a:lnSpc>
                <a:spcPct val="107000"/>
              </a:lnSpc>
              <a:spcAft>
                <a:spcPts val="800"/>
              </a:spcAft>
              <a:buFont typeface="Wingdings" panose="05000000000000000000" pitchFamily="2" charset="2"/>
              <a:buChar char="q"/>
            </a:pPr>
            <a:r>
              <a:rPr lang="es-EC" sz="3200" dirty="0" smtClean="0">
                <a:latin typeface="Century Gothic" panose="020B0502020202020204" pitchFamily="34" charset="0"/>
                <a:ea typeface="Times New Roman" panose="02020603050405020304" pitchFamily="18" charset="0"/>
                <a:cs typeface="Times New Roman" panose="02020603050405020304" pitchFamily="18" charset="0"/>
              </a:rPr>
              <a:t>Son recomendaciones </a:t>
            </a:r>
            <a:r>
              <a:rPr lang="es-EC" sz="3200" dirty="0">
                <a:latin typeface="Century Gothic" panose="020B0502020202020204" pitchFamily="34" charset="0"/>
                <a:ea typeface="Times New Roman" panose="02020603050405020304" pitchFamily="18" charset="0"/>
                <a:cs typeface="Times New Roman" panose="02020603050405020304" pitchFamily="18" charset="0"/>
              </a:rPr>
              <a:t>de bioseguridad por tipo de actividad que deberán considerarse para la elaboración de los manuales o protocolos específicos que se requerirá por cada empresa o institución, sea esta pública o privada, dentro del DMQ</a:t>
            </a:r>
            <a:r>
              <a:rPr lang="es-EC" sz="32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marL="457200" indent="-457200" algn="just">
              <a:lnSpc>
                <a:spcPct val="107000"/>
              </a:lnSpc>
              <a:spcAft>
                <a:spcPts val="800"/>
              </a:spcAft>
              <a:buFont typeface="Wingdings" panose="05000000000000000000" pitchFamily="2" charset="2"/>
              <a:buChar char="q"/>
            </a:pP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q"/>
            </a:pPr>
            <a:r>
              <a:rPr lang="es-EC" sz="3200" dirty="0">
                <a:latin typeface="Century Gothic" panose="020B0502020202020204" pitchFamily="34" charset="0"/>
                <a:ea typeface="Times New Roman" panose="02020603050405020304" pitchFamily="18" charset="0"/>
                <a:cs typeface="Times New Roman" panose="02020603050405020304" pitchFamily="18" charset="0"/>
              </a:rPr>
              <a:t>De manera general proporcionan lineamientos mínimos indispensables como un marco técnico referencial que facilite la generación e implementación de los respectivos protocolos.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47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4097854" y="0"/>
            <a:ext cx="4087142" cy="1918010"/>
          </a:xfrm>
          <a:prstGeom prst="rect">
            <a:avLst/>
          </a:prstGeom>
          <a:noFill/>
          <a:ln>
            <a:noFill/>
          </a:ln>
        </p:spPr>
      </p:pic>
      <p:sp>
        <p:nvSpPr>
          <p:cNvPr id="89" name="Google Shape;89;p1"/>
          <p:cNvSpPr txBox="1">
            <a:spLocks noGrp="1"/>
          </p:cNvSpPr>
          <p:nvPr>
            <p:ph type="ctrTitle"/>
          </p:nvPr>
        </p:nvSpPr>
        <p:spPr>
          <a:xfrm>
            <a:off x="1569425" y="2811376"/>
            <a:ext cx="9144000" cy="949486"/>
          </a:xfrm>
          <a:prstGeom prst="rect">
            <a:avLst/>
          </a:prstGeom>
          <a:noFill/>
          <a:ln>
            <a:noFill/>
          </a:ln>
        </p:spPr>
        <p:txBody>
          <a:bodyPr spcFirstLastPara="1" wrap="square" lIns="91425" tIns="45700" rIns="91425" bIns="45700" anchor="b" anchorCtr="0">
            <a:noAutofit/>
          </a:bodyPr>
          <a:lstStyle/>
          <a:p>
            <a:r>
              <a:rPr lang="es-EC" sz="4800" b="1" dirty="0" smtClean="0"/>
              <a:t>MEDIDAS ESPECÍFICAS</a:t>
            </a:r>
            <a:endParaRPr lang="es-EC" sz="4800" dirty="0"/>
          </a:p>
        </p:txBody>
      </p:sp>
      <p:pic>
        <p:nvPicPr>
          <p:cNvPr id="90" name="Google Shape;90;p1"/>
          <p:cNvPicPr preferRelativeResize="0"/>
          <p:nvPr/>
        </p:nvPicPr>
        <p:blipFill rotWithShape="1">
          <a:blip r:embed="rId4">
            <a:alphaModFix/>
          </a:blip>
          <a:srcRect/>
          <a:stretch/>
        </p:blipFill>
        <p:spPr>
          <a:xfrm>
            <a:off x="206575" y="6248400"/>
            <a:ext cx="1221874" cy="609600"/>
          </a:xfrm>
          <a:prstGeom prst="rect">
            <a:avLst/>
          </a:prstGeom>
          <a:noFill/>
          <a:ln>
            <a:noFill/>
          </a:ln>
        </p:spPr>
      </p:pic>
      <p:cxnSp>
        <p:nvCxnSpPr>
          <p:cNvPr id="91" name="Google Shape;91;p1"/>
          <p:cNvCxnSpPr>
            <a:stCxn id="90" idx="3"/>
          </p:cNvCxnSpPr>
          <p:nvPr/>
        </p:nvCxnSpPr>
        <p:spPr>
          <a:xfrm>
            <a:off x="1428449" y="6553200"/>
            <a:ext cx="10163400" cy="0"/>
          </a:xfrm>
          <a:prstGeom prst="straightConnector1">
            <a:avLst/>
          </a:prstGeom>
          <a:noFill/>
          <a:ln w="31750" cap="flat" cmpd="sng">
            <a:solidFill>
              <a:srgbClr val="2F5496"/>
            </a:solidFill>
            <a:prstDash val="solid"/>
            <a:miter lim="800000"/>
            <a:headEnd type="none" w="sm" len="sm"/>
            <a:tailEnd type="none" w="sm" len="sm"/>
          </a:ln>
        </p:spPr>
      </p:cxnSp>
    </p:spTree>
    <p:extLst>
      <p:ext uri="{BB962C8B-B14F-4D97-AF65-F5344CB8AC3E}">
        <p14:creationId xmlns:p14="http://schemas.microsoft.com/office/powerpoint/2010/main" val="3861471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16310" y="920158"/>
            <a:ext cx="9623833" cy="5351624"/>
          </a:xfrm>
          <a:prstGeom prst="rect">
            <a:avLst/>
          </a:prstGeom>
        </p:spPr>
      </p:pic>
    </p:spTree>
    <p:extLst>
      <p:ext uri="{BB962C8B-B14F-4D97-AF65-F5344CB8AC3E}">
        <p14:creationId xmlns:p14="http://schemas.microsoft.com/office/powerpoint/2010/main" val="40992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33396" y="487680"/>
            <a:ext cx="1862157" cy="720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err="1" smtClean="0">
                <a:effectLst>
                  <a:outerShdw blurRad="38100" dist="38100" dir="2700000" algn="tl">
                    <a:srgbClr val="000000">
                      <a:alpha val="43137"/>
                    </a:srgbClr>
                  </a:outerShdw>
                </a:effectLst>
              </a:rPr>
              <a:t>Triaje</a:t>
            </a:r>
            <a:r>
              <a:rPr lang="es-ES" sz="1400" b="1" dirty="0" smtClean="0">
                <a:effectLst>
                  <a:outerShdw blurRad="38100" dist="38100" dir="2700000" algn="tl">
                    <a:srgbClr val="000000">
                      <a:alpha val="43137"/>
                    </a:srgbClr>
                  </a:outerShdw>
                </a:effectLst>
              </a:rPr>
              <a:t> de sintomáticos respiratorios</a:t>
            </a:r>
            <a:endParaRPr lang="es-EC" sz="1400" b="1" dirty="0">
              <a:effectLst>
                <a:outerShdw blurRad="38100" dist="38100" dir="2700000" algn="tl">
                  <a:srgbClr val="000000">
                    <a:alpha val="43137"/>
                  </a:srgbClr>
                </a:outerShdw>
              </a:effectLst>
            </a:endParaRPr>
          </a:p>
        </p:txBody>
      </p:sp>
      <p:sp>
        <p:nvSpPr>
          <p:cNvPr id="3" name="Rectángulo 2"/>
          <p:cNvSpPr/>
          <p:nvPr/>
        </p:nvSpPr>
        <p:spPr>
          <a:xfrm>
            <a:off x="2972273" y="2084134"/>
            <a:ext cx="1862157" cy="720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Testeo</a:t>
            </a:r>
            <a:endParaRPr lang="es-EC" sz="1400" b="1" dirty="0">
              <a:effectLst>
                <a:outerShdw blurRad="38100" dist="38100" dir="2700000" algn="tl">
                  <a:srgbClr val="000000">
                    <a:alpha val="43137"/>
                  </a:srgbClr>
                </a:outerShdw>
              </a:effectLst>
            </a:endParaRPr>
          </a:p>
        </p:txBody>
      </p:sp>
      <p:sp>
        <p:nvSpPr>
          <p:cNvPr id="4" name="Rectángulo 3"/>
          <p:cNvSpPr/>
          <p:nvPr/>
        </p:nvSpPr>
        <p:spPr>
          <a:xfrm>
            <a:off x="6919379" y="2113513"/>
            <a:ext cx="1862157" cy="720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Comunicación y rastreo</a:t>
            </a:r>
            <a:endParaRPr lang="es-EC" sz="1400" b="1" dirty="0">
              <a:effectLst>
                <a:outerShdw blurRad="38100" dist="38100" dir="2700000" algn="tl">
                  <a:srgbClr val="000000">
                    <a:alpha val="43137"/>
                  </a:srgbClr>
                </a:outerShdw>
              </a:effectLst>
            </a:endParaRPr>
          </a:p>
        </p:txBody>
      </p:sp>
      <p:sp>
        <p:nvSpPr>
          <p:cNvPr id="5" name="Rombo 4"/>
          <p:cNvSpPr/>
          <p:nvPr/>
        </p:nvSpPr>
        <p:spPr>
          <a:xfrm>
            <a:off x="994851" y="1776399"/>
            <a:ext cx="1552872" cy="134585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Positivo</a:t>
            </a:r>
            <a:endParaRPr lang="es-EC" sz="1400" b="1" dirty="0">
              <a:effectLst>
                <a:outerShdw blurRad="38100" dist="38100" dir="2700000" algn="tl">
                  <a:srgbClr val="000000">
                    <a:alpha val="43137"/>
                  </a:srgbClr>
                </a:outerShdw>
              </a:effectLst>
            </a:endParaRPr>
          </a:p>
        </p:txBody>
      </p:sp>
      <p:sp>
        <p:nvSpPr>
          <p:cNvPr id="6" name="Rectángulo 5"/>
          <p:cNvSpPr/>
          <p:nvPr/>
        </p:nvSpPr>
        <p:spPr>
          <a:xfrm>
            <a:off x="4952444" y="3478427"/>
            <a:ext cx="1862157" cy="720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Comunicación de resultado</a:t>
            </a:r>
            <a:endParaRPr lang="es-EC" sz="1400" b="1" dirty="0">
              <a:effectLst>
                <a:outerShdw blurRad="38100" dist="38100" dir="2700000" algn="tl">
                  <a:srgbClr val="000000">
                    <a:alpha val="43137"/>
                  </a:srgbClr>
                </a:outerShdw>
              </a:effectLst>
            </a:endParaRPr>
          </a:p>
        </p:txBody>
      </p:sp>
      <p:sp>
        <p:nvSpPr>
          <p:cNvPr id="7" name="Rectángulo 6"/>
          <p:cNvSpPr/>
          <p:nvPr/>
        </p:nvSpPr>
        <p:spPr>
          <a:xfrm>
            <a:off x="9246823" y="2116522"/>
            <a:ext cx="1862157" cy="720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Aislamiento</a:t>
            </a:r>
            <a:endParaRPr lang="es-EC" sz="1400" b="1" dirty="0">
              <a:effectLst>
                <a:outerShdw blurRad="38100" dist="38100" dir="2700000" algn="tl">
                  <a:srgbClr val="000000">
                    <a:alpha val="43137"/>
                  </a:srgbClr>
                </a:outerShdw>
              </a:effectLst>
            </a:endParaRPr>
          </a:p>
        </p:txBody>
      </p:sp>
      <p:sp>
        <p:nvSpPr>
          <p:cNvPr id="8" name="Rectángulo 7"/>
          <p:cNvSpPr/>
          <p:nvPr/>
        </p:nvSpPr>
        <p:spPr>
          <a:xfrm>
            <a:off x="9250923" y="3334533"/>
            <a:ext cx="1862157" cy="720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Tratamiento domiciliario</a:t>
            </a:r>
            <a:endParaRPr lang="es-EC" sz="1400" b="1" dirty="0">
              <a:effectLst>
                <a:outerShdw blurRad="38100" dist="38100" dir="2700000" algn="tl">
                  <a:srgbClr val="000000">
                    <a:alpha val="43137"/>
                  </a:srgbClr>
                </a:outerShdw>
              </a:effectLst>
            </a:endParaRPr>
          </a:p>
        </p:txBody>
      </p:sp>
      <p:sp>
        <p:nvSpPr>
          <p:cNvPr id="9" name="Rombo 8"/>
          <p:cNvSpPr/>
          <p:nvPr/>
        </p:nvSpPr>
        <p:spPr>
          <a:xfrm>
            <a:off x="5102101" y="1776400"/>
            <a:ext cx="1552872" cy="13458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Positivo</a:t>
            </a:r>
            <a:endParaRPr lang="es-EC" sz="1400" b="1" dirty="0">
              <a:effectLst>
                <a:outerShdw blurRad="38100" dist="38100" dir="2700000" algn="tl">
                  <a:srgbClr val="000000">
                    <a:alpha val="43137"/>
                  </a:srgbClr>
                </a:outerShdw>
              </a:effectLst>
            </a:endParaRPr>
          </a:p>
        </p:txBody>
      </p:sp>
      <p:sp>
        <p:nvSpPr>
          <p:cNvPr id="10" name="Rombo 9"/>
          <p:cNvSpPr/>
          <p:nvPr/>
        </p:nvSpPr>
        <p:spPr>
          <a:xfrm>
            <a:off x="6919380" y="289561"/>
            <a:ext cx="1862156" cy="135323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Contactos</a:t>
            </a:r>
            <a:endParaRPr lang="es-EC" sz="1400" b="1" dirty="0">
              <a:effectLst>
                <a:outerShdw blurRad="38100" dist="38100" dir="2700000" algn="tl">
                  <a:srgbClr val="000000">
                    <a:alpha val="43137"/>
                  </a:srgbClr>
                </a:outerShdw>
              </a:effectLst>
            </a:endParaRPr>
          </a:p>
        </p:txBody>
      </p:sp>
      <p:sp>
        <p:nvSpPr>
          <p:cNvPr id="11" name="Rectángulo 10"/>
          <p:cNvSpPr/>
          <p:nvPr/>
        </p:nvSpPr>
        <p:spPr>
          <a:xfrm>
            <a:off x="9398162" y="624830"/>
            <a:ext cx="1862157" cy="720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Fin</a:t>
            </a:r>
            <a:endParaRPr lang="es-EC" sz="1400" b="1" dirty="0">
              <a:effectLst>
                <a:outerShdw blurRad="38100" dist="38100" dir="2700000" algn="tl">
                  <a:srgbClr val="000000">
                    <a:alpha val="43137"/>
                  </a:srgbClr>
                </a:outerShdw>
              </a:effectLst>
            </a:endParaRPr>
          </a:p>
        </p:txBody>
      </p:sp>
      <p:cxnSp>
        <p:nvCxnSpPr>
          <p:cNvPr id="17" name="Conector recto de flecha 16"/>
          <p:cNvCxnSpPr>
            <a:stCxn id="2" idx="2"/>
            <a:endCxn id="5" idx="0"/>
          </p:cNvCxnSpPr>
          <p:nvPr/>
        </p:nvCxnSpPr>
        <p:spPr>
          <a:xfrm>
            <a:off x="1764475" y="1208246"/>
            <a:ext cx="6812" cy="568153"/>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5" idx="3"/>
            <a:endCxn id="3" idx="1"/>
          </p:cNvCxnSpPr>
          <p:nvPr/>
        </p:nvCxnSpPr>
        <p:spPr>
          <a:xfrm flipV="1">
            <a:off x="2547723" y="2444417"/>
            <a:ext cx="424550" cy="4908"/>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840208" y="3478427"/>
            <a:ext cx="1862157" cy="720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Fin</a:t>
            </a:r>
            <a:endParaRPr lang="es-EC" sz="1400" b="1" dirty="0">
              <a:effectLst>
                <a:outerShdw blurRad="38100" dist="38100" dir="2700000" algn="tl">
                  <a:srgbClr val="000000">
                    <a:alpha val="43137"/>
                  </a:srgbClr>
                </a:outerShdw>
              </a:effectLst>
            </a:endParaRPr>
          </a:p>
        </p:txBody>
      </p:sp>
      <p:cxnSp>
        <p:nvCxnSpPr>
          <p:cNvPr id="22" name="Conector recto de flecha 21"/>
          <p:cNvCxnSpPr>
            <a:stCxn id="5" idx="2"/>
            <a:endCxn id="20" idx="0"/>
          </p:cNvCxnSpPr>
          <p:nvPr/>
        </p:nvCxnSpPr>
        <p:spPr>
          <a:xfrm>
            <a:off x="1771287" y="3122250"/>
            <a:ext cx="0" cy="35617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3" idx="3"/>
            <a:endCxn id="9" idx="1"/>
          </p:cNvCxnSpPr>
          <p:nvPr/>
        </p:nvCxnSpPr>
        <p:spPr>
          <a:xfrm>
            <a:off x="4834430" y="2444417"/>
            <a:ext cx="267671" cy="4913"/>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9" idx="2"/>
            <a:endCxn id="6" idx="0"/>
          </p:cNvCxnSpPr>
          <p:nvPr/>
        </p:nvCxnSpPr>
        <p:spPr>
          <a:xfrm>
            <a:off x="5878537" y="3122260"/>
            <a:ext cx="4986" cy="35616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6" idx="1"/>
            <a:endCxn id="20" idx="3"/>
          </p:cNvCxnSpPr>
          <p:nvPr/>
        </p:nvCxnSpPr>
        <p:spPr>
          <a:xfrm flipH="1">
            <a:off x="2702365" y="3838710"/>
            <a:ext cx="2250079"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9" idx="3"/>
            <a:endCxn id="4" idx="1"/>
          </p:cNvCxnSpPr>
          <p:nvPr/>
        </p:nvCxnSpPr>
        <p:spPr>
          <a:xfrm>
            <a:off x="6654973" y="2449330"/>
            <a:ext cx="264406" cy="2446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4" idx="0"/>
            <a:endCxn id="10" idx="2"/>
          </p:cNvCxnSpPr>
          <p:nvPr/>
        </p:nvCxnSpPr>
        <p:spPr>
          <a:xfrm flipV="1">
            <a:off x="7850458" y="1642799"/>
            <a:ext cx="0" cy="47071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p:cNvCxnSpPr/>
          <p:nvPr/>
        </p:nvCxnSpPr>
        <p:spPr>
          <a:xfrm rot="10800000" flipV="1">
            <a:off x="3920865" y="966180"/>
            <a:ext cx="3016028" cy="1117954"/>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stCxn id="4" idx="3"/>
            <a:endCxn id="7" idx="1"/>
          </p:cNvCxnSpPr>
          <p:nvPr/>
        </p:nvCxnSpPr>
        <p:spPr>
          <a:xfrm>
            <a:off x="8781536" y="2473796"/>
            <a:ext cx="465287" cy="300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a:stCxn id="10" idx="3"/>
            <a:endCxn id="11" idx="1"/>
          </p:cNvCxnSpPr>
          <p:nvPr/>
        </p:nvCxnSpPr>
        <p:spPr>
          <a:xfrm>
            <a:off x="8781536" y="966180"/>
            <a:ext cx="616626" cy="18933"/>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7" idx="2"/>
            <a:endCxn id="8" idx="0"/>
          </p:cNvCxnSpPr>
          <p:nvPr/>
        </p:nvCxnSpPr>
        <p:spPr>
          <a:xfrm>
            <a:off x="10177902" y="2837088"/>
            <a:ext cx="4100" cy="497445"/>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Rombo 41"/>
          <p:cNvSpPr/>
          <p:nvPr/>
        </p:nvSpPr>
        <p:spPr>
          <a:xfrm>
            <a:off x="9381305" y="4481935"/>
            <a:ext cx="1593191" cy="134585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Complicación</a:t>
            </a:r>
            <a:endParaRPr lang="es-EC" sz="1400" b="1" dirty="0">
              <a:effectLst>
                <a:outerShdw blurRad="38100" dist="38100" dir="2700000" algn="tl">
                  <a:srgbClr val="000000">
                    <a:alpha val="43137"/>
                  </a:srgbClr>
                </a:outerShdw>
              </a:effectLst>
            </a:endParaRPr>
          </a:p>
        </p:txBody>
      </p:sp>
      <p:sp>
        <p:nvSpPr>
          <p:cNvPr id="43" name="Rectángulo 42"/>
          <p:cNvSpPr/>
          <p:nvPr/>
        </p:nvSpPr>
        <p:spPr>
          <a:xfrm>
            <a:off x="6858286" y="4779337"/>
            <a:ext cx="1862157" cy="720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Transferencia</a:t>
            </a:r>
            <a:endParaRPr lang="es-EC" sz="1400" b="1" dirty="0">
              <a:effectLst>
                <a:outerShdw blurRad="38100" dist="38100" dir="2700000" algn="tl">
                  <a:srgbClr val="000000">
                    <a:alpha val="43137"/>
                  </a:srgbClr>
                </a:outerShdw>
              </a:effectLst>
            </a:endParaRPr>
          </a:p>
        </p:txBody>
      </p:sp>
      <p:cxnSp>
        <p:nvCxnSpPr>
          <p:cNvPr id="45" name="Conector recto de flecha 44"/>
          <p:cNvCxnSpPr>
            <a:stCxn id="8" idx="2"/>
            <a:endCxn id="42" idx="0"/>
          </p:cNvCxnSpPr>
          <p:nvPr/>
        </p:nvCxnSpPr>
        <p:spPr>
          <a:xfrm flipH="1">
            <a:off x="10177901" y="4055099"/>
            <a:ext cx="4101" cy="42683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a:stCxn id="42" idx="1"/>
            <a:endCxn id="43" idx="3"/>
          </p:cNvCxnSpPr>
          <p:nvPr/>
        </p:nvCxnSpPr>
        <p:spPr>
          <a:xfrm flipH="1" flipV="1">
            <a:off x="8720443" y="5139620"/>
            <a:ext cx="660862" cy="15241"/>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angular 50"/>
          <p:cNvCxnSpPr>
            <a:stCxn id="42" idx="3"/>
            <a:endCxn id="11" idx="3"/>
          </p:cNvCxnSpPr>
          <p:nvPr/>
        </p:nvCxnSpPr>
        <p:spPr>
          <a:xfrm flipV="1">
            <a:off x="10974496" y="985113"/>
            <a:ext cx="285823" cy="4169748"/>
          </a:xfrm>
          <a:prstGeom prst="bentConnector3">
            <a:avLst>
              <a:gd name="adj1" fmla="val 17998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CuadroTexto 51"/>
          <p:cNvSpPr txBox="1"/>
          <p:nvPr/>
        </p:nvSpPr>
        <p:spPr>
          <a:xfrm>
            <a:off x="2366774" y="2113197"/>
            <a:ext cx="486535" cy="369332"/>
          </a:xfrm>
          <a:prstGeom prst="rect">
            <a:avLst/>
          </a:prstGeom>
          <a:noFill/>
        </p:spPr>
        <p:txBody>
          <a:bodyPr wrap="square" rtlCol="0">
            <a:spAutoFit/>
          </a:bodyPr>
          <a:lstStyle/>
          <a:p>
            <a:pPr algn="ctr"/>
            <a:r>
              <a:rPr lang="es-ES" dirty="0" smtClean="0">
                <a:solidFill>
                  <a:srgbClr val="C00000"/>
                </a:solidFill>
              </a:rPr>
              <a:t>Si</a:t>
            </a:r>
            <a:endParaRPr lang="es-EC" dirty="0">
              <a:solidFill>
                <a:srgbClr val="C00000"/>
              </a:solidFill>
            </a:endParaRPr>
          </a:p>
        </p:txBody>
      </p:sp>
      <p:sp>
        <p:nvSpPr>
          <p:cNvPr id="53" name="CuadroTexto 52"/>
          <p:cNvSpPr txBox="1"/>
          <p:nvPr/>
        </p:nvSpPr>
        <p:spPr>
          <a:xfrm>
            <a:off x="6372258" y="2071568"/>
            <a:ext cx="486535" cy="369332"/>
          </a:xfrm>
          <a:prstGeom prst="rect">
            <a:avLst/>
          </a:prstGeom>
          <a:noFill/>
        </p:spPr>
        <p:txBody>
          <a:bodyPr wrap="square" rtlCol="0">
            <a:spAutoFit/>
          </a:bodyPr>
          <a:lstStyle/>
          <a:p>
            <a:pPr algn="ctr"/>
            <a:r>
              <a:rPr lang="es-ES" dirty="0" smtClean="0">
                <a:solidFill>
                  <a:srgbClr val="C00000"/>
                </a:solidFill>
              </a:rPr>
              <a:t>Si</a:t>
            </a:r>
            <a:endParaRPr lang="es-EC" dirty="0">
              <a:solidFill>
                <a:srgbClr val="C00000"/>
              </a:solidFill>
            </a:endParaRPr>
          </a:p>
        </p:txBody>
      </p:sp>
      <p:sp>
        <p:nvSpPr>
          <p:cNvPr id="54" name="CuadroTexto 53"/>
          <p:cNvSpPr txBox="1"/>
          <p:nvPr/>
        </p:nvSpPr>
        <p:spPr>
          <a:xfrm>
            <a:off x="1894764" y="3079122"/>
            <a:ext cx="486535" cy="369332"/>
          </a:xfrm>
          <a:prstGeom prst="rect">
            <a:avLst/>
          </a:prstGeom>
          <a:noFill/>
        </p:spPr>
        <p:txBody>
          <a:bodyPr wrap="square" rtlCol="0">
            <a:spAutoFit/>
          </a:bodyPr>
          <a:lstStyle/>
          <a:p>
            <a:pPr algn="ctr"/>
            <a:r>
              <a:rPr lang="es-ES" dirty="0" smtClean="0">
                <a:solidFill>
                  <a:srgbClr val="C00000"/>
                </a:solidFill>
              </a:rPr>
              <a:t>No</a:t>
            </a:r>
            <a:endParaRPr lang="es-EC" dirty="0">
              <a:solidFill>
                <a:srgbClr val="C00000"/>
              </a:solidFill>
            </a:endParaRPr>
          </a:p>
        </p:txBody>
      </p:sp>
      <p:sp>
        <p:nvSpPr>
          <p:cNvPr id="55" name="CuadroTexto 54"/>
          <p:cNvSpPr txBox="1"/>
          <p:nvPr/>
        </p:nvSpPr>
        <p:spPr>
          <a:xfrm>
            <a:off x="5755834" y="3107452"/>
            <a:ext cx="486535" cy="369332"/>
          </a:xfrm>
          <a:prstGeom prst="rect">
            <a:avLst/>
          </a:prstGeom>
          <a:noFill/>
        </p:spPr>
        <p:txBody>
          <a:bodyPr wrap="square" rtlCol="0">
            <a:spAutoFit/>
          </a:bodyPr>
          <a:lstStyle/>
          <a:p>
            <a:pPr algn="ctr"/>
            <a:r>
              <a:rPr lang="es-ES" dirty="0" smtClean="0">
                <a:solidFill>
                  <a:srgbClr val="C00000"/>
                </a:solidFill>
              </a:rPr>
              <a:t>No</a:t>
            </a:r>
            <a:endParaRPr lang="es-EC" dirty="0">
              <a:solidFill>
                <a:srgbClr val="C00000"/>
              </a:solidFill>
            </a:endParaRPr>
          </a:p>
        </p:txBody>
      </p:sp>
      <p:sp>
        <p:nvSpPr>
          <p:cNvPr id="56" name="CuadroTexto 55"/>
          <p:cNvSpPr txBox="1"/>
          <p:nvPr/>
        </p:nvSpPr>
        <p:spPr>
          <a:xfrm>
            <a:off x="6656098" y="613061"/>
            <a:ext cx="430918" cy="369332"/>
          </a:xfrm>
          <a:prstGeom prst="rect">
            <a:avLst/>
          </a:prstGeom>
          <a:noFill/>
        </p:spPr>
        <p:txBody>
          <a:bodyPr wrap="square" rtlCol="0">
            <a:spAutoFit/>
          </a:bodyPr>
          <a:lstStyle/>
          <a:p>
            <a:pPr algn="ctr"/>
            <a:r>
              <a:rPr lang="es-ES" dirty="0" smtClean="0">
                <a:solidFill>
                  <a:srgbClr val="C00000"/>
                </a:solidFill>
              </a:rPr>
              <a:t>Si</a:t>
            </a:r>
            <a:endParaRPr lang="es-EC" dirty="0">
              <a:solidFill>
                <a:srgbClr val="C00000"/>
              </a:solidFill>
            </a:endParaRPr>
          </a:p>
        </p:txBody>
      </p:sp>
      <p:sp>
        <p:nvSpPr>
          <p:cNvPr id="57" name="CuadroTexto 56"/>
          <p:cNvSpPr txBox="1"/>
          <p:nvPr/>
        </p:nvSpPr>
        <p:spPr>
          <a:xfrm>
            <a:off x="8649034" y="605897"/>
            <a:ext cx="486535" cy="369332"/>
          </a:xfrm>
          <a:prstGeom prst="rect">
            <a:avLst/>
          </a:prstGeom>
          <a:noFill/>
        </p:spPr>
        <p:txBody>
          <a:bodyPr wrap="square" rtlCol="0">
            <a:spAutoFit/>
          </a:bodyPr>
          <a:lstStyle/>
          <a:p>
            <a:pPr algn="ctr"/>
            <a:r>
              <a:rPr lang="es-ES" dirty="0" smtClean="0">
                <a:solidFill>
                  <a:srgbClr val="C00000"/>
                </a:solidFill>
              </a:rPr>
              <a:t>No</a:t>
            </a:r>
            <a:endParaRPr lang="es-EC" dirty="0">
              <a:solidFill>
                <a:srgbClr val="C00000"/>
              </a:solidFill>
            </a:endParaRPr>
          </a:p>
        </p:txBody>
      </p:sp>
      <p:sp>
        <p:nvSpPr>
          <p:cNvPr id="58" name="CuadroTexto 57"/>
          <p:cNvSpPr txBox="1"/>
          <p:nvPr/>
        </p:nvSpPr>
        <p:spPr>
          <a:xfrm>
            <a:off x="8757944" y="4537305"/>
            <a:ext cx="486535" cy="369332"/>
          </a:xfrm>
          <a:prstGeom prst="rect">
            <a:avLst/>
          </a:prstGeom>
          <a:noFill/>
        </p:spPr>
        <p:txBody>
          <a:bodyPr wrap="square" rtlCol="0">
            <a:spAutoFit/>
          </a:bodyPr>
          <a:lstStyle/>
          <a:p>
            <a:pPr algn="ctr"/>
            <a:r>
              <a:rPr lang="es-ES" dirty="0" smtClean="0">
                <a:solidFill>
                  <a:srgbClr val="C00000"/>
                </a:solidFill>
              </a:rPr>
              <a:t>Si</a:t>
            </a:r>
            <a:endParaRPr lang="es-EC" dirty="0">
              <a:solidFill>
                <a:srgbClr val="C00000"/>
              </a:solidFill>
            </a:endParaRPr>
          </a:p>
        </p:txBody>
      </p:sp>
      <p:sp>
        <p:nvSpPr>
          <p:cNvPr id="59" name="CuadroTexto 58"/>
          <p:cNvSpPr txBox="1"/>
          <p:nvPr/>
        </p:nvSpPr>
        <p:spPr>
          <a:xfrm>
            <a:off x="10820548" y="4552545"/>
            <a:ext cx="486535" cy="369332"/>
          </a:xfrm>
          <a:prstGeom prst="rect">
            <a:avLst/>
          </a:prstGeom>
          <a:noFill/>
        </p:spPr>
        <p:txBody>
          <a:bodyPr wrap="square" rtlCol="0">
            <a:spAutoFit/>
          </a:bodyPr>
          <a:lstStyle/>
          <a:p>
            <a:pPr algn="ctr"/>
            <a:r>
              <a:rPr lang="es-ES" dirty="0" smtClean="0">
                <a:solidFill>
                  <a:srgbClr val="C00000"/>
                </a:solidFill>
              </a:rPr>
              <a:t>No</a:t>
            </a:r>
            <a:endParaRPr lang="es-EC" dirty="0">
              <a:solidFill>
                <a:srgbClr val="C00000"/>
              </a:solidFill>
            </a:endParaRPr>
          </a:p>
        </p:txBody>
      </p:sp>
    </p:spTree>
    <p:extLst>
      <p:ext uri="{BB962C8B-B14F-4D97-AF65-F5344CB8AC3E}">
        <p14:creationId xmlns:p14="http://schemas.microsoft.com/office/powerpoint/2010/main" val="1991629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05941" y="2042983"/>
            <a:ext cx="2174794" cy="367819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1600" dirty="0" smtClean="0">
                <a:solidFill>
                  <a:schemeClr val="tx1"/>
                </a:solidFill>
              </a:rPr>
              <a:t>Nivel de Riesgo Epidemiológico :   Medio</a:t>
            </a:r>
          </a:p>
          <a:p>
            <a:pPr marL="285750" indent="-285750">
              <a:buFont typeface="Arial" panose="020B0604020202020204" pitchFamily="34" charset="0"/>
              <a:buChar char="•"/>
            </a:pPr>
            <a:endParaRPr lang="es-ES" sz="1600" dirty="0" smtClean="0">
              <a:solidFill>
                <a:schemeClr val="tx1"/>
              </a:solidFill>
            </a:endParaRPr>
          </a:p>
          <a:p>
            <a:pPr marL="285750" indent="-285750">
              <a:buFont typeface="Arial" panose="020B0604020202020204" pitchFamily="34" charset="0"/>
              <a:buChar char="•"/>
            </a:pPr>
            <a:r>
              <a:rPr lang="es-ES" sz="1600" dirty="0" smtClean="0">
                <a:solidFill>
                  <a:schemeClr val="tx1"/>
                </a:solidFill>
              </a:rPr>
              <a:t>Estado Epidemiológico: Curva de contagio en meseta</a:t>
            </a:r>
          </a:p>
          <a:p>
            <a:pPr marL="285750" indent="-285750">
              <a:buFont typeface="Arial" panose="020B0604020202020204" pitchFamily="34" charset="0"/>
              <a:buChar char="•"/>
            </a:pPr>
            <a:endParaRPr lang="es-ES" sz="1600" dirty="0" smtClean="0">
              <a:solidFill>
                <a:schemeClr val="tx1"/>
              </a:solidFill>
            </a:endParaRPr>
          </a:p>
          <a:p>
            <a:pPr marL="285750" indent="-285750">
              <a:buFont typeface="Arial" panose="020B0604020202020204" pitchFamily="34" charset="0"/>
              <a:buChar char="•"/>
            </a:pPr>
            <a:r>
              <a:rPr lang="es-ES" sz="1600" dirty="0" smtClean="0">
                <a:solidFill>
                  <a:schemeClr val="tx1"/>
                </a:solidFill>
              </a:rPr>
              <a:t>Nivel de Riesgo de Actividades: Medio, Medio alto condicionado, Alto condicionado</a:t>
            </a:r>
            <a:endParaRPr lang="es-EC" sz="1600" dirty="0">
              <a:solidFill>
                <a:schemeClr val="tx1"/>
              </a:solidFill>
            </a:endParaRPr>
          </a:p>
        </p:txBody>
      </p:sp>
      <p:sp>
        <p:nvSpPr>
          <p:cNvPr id="2" name="CuadroTexto 1"/>
          <p:cNvSpPr txBox="1"/>
          <p:nvPr/>
        </p:nvSpPr>
        <p:spPr>
          <a:xfrm>
            <a:off x="2544686" y="172995"/>
            <a:ext cx="7719660" cy="369332"/>
          </a:xfrm>
          <a:prstGeom prst="rect">
            <a:avLst/>
          </a:prstGeom>
          <a:noFill/>
        </p:spPr>
        <p:txBody>
          <a:bodyPr wrap="square" rtlCol="0">
            <a:spAutoFit/>
          </a:bodyPr>
          <a:lstStyle/>
          <a:p>
            <a:pPr algn="ctr"/>
            <a:r>
              <a:rPr lang="es-ES" b="1" dirty="0" smtClean="0">
                <a:solidFill>
                  <a:schemeClr val="accent5">
                    <a:lumMod val="50000"/>
                  </a:schemeClr>
                </a:solidFill>
              </a:rPr>
              <a:t>Etapa de transición de medidas DMQ</a:t>
            </a:r>
            <a:endParaRPr lang="es-EC" b="1" dirty="0">
              <a:solidFill>
                <a:schemeClr val="accent5">
                  <a:lumMod val="50000"/>
                </a:schemeClr>
              </a:solidFill>
            </a:endParaRPr>
          </a:p>
        </p:txBody>
      </p:sp>
      <p:pic>
        <p:nvPicPr>
          <p:cNvPr id="3" name="Imagen 2"/>
          <p:cNvPicPr>
            <a:picLocks noChangeAspect="1"/>
          </p:cNvPicPr>
          <p:nvPr/>
        </p:nvPicPr>
        <p:blipFill>
          <a:blip r:embed="rId2"/>
          <a:stretch>
            <a:fillRect/>
          </a:stretch>
        </p:blipFill>
        <p:spPr>
          <a:xfrm>
            <a:off x="2644346" y="671769"/>
            <a:ext cx="9256010" cy="6004998"/>
          </a:xfrm>
          <a:prstGeom prst="rect">
            <a:avLst/>
          </a:prstGeom>
        </p:spPr>
      </p:pic>
    </p:spTree>
    <p:extLst>
      <p:ext uri="{BB962C8B-B14F-4D97-AF65-F5344CB8AC3E}">
        <p14:creationId xmlns:p14="http://schemas.microsoft.com/office/powerpoint/2010/main" val="1281171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495937797"/>
              </p:ext>
            </p:extLst>
          </p:nvPr>
        </p:nvGraphicFramePr>
        <p:xfrm>
          <a:off x="1323887" y="701695"/>
          <a:ext cx="10188681" cy="574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2558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38100"/>
            <a:ext cx="4876800" cy="707886"/>
          </a:xfrm>
          <a:prstGeom prst="rect">
            <a:avLst/>
          </a:prstGeom>
          <a:noFill/>
        </p:spPr>
        <p:txBody>
          <a:bodyPr wrap="square" rtlCol="0">
            <a:spAutoFit/>
          </a:bodyPr>
          <a:lstStyle/>
          <a:p>
            <a:pPr algn="ctr"/>
            <a:r>
              <a:rPr lang="es-EC" sz="4000" dirty="0" smtClean="0">
                <a:solidFill>
                  <a:schemeClr val="tx1"/>
                </a:solidFill>
              </a:rPr>
              <a:t>Protección Social</a:t>
            </a:r>
            <a:endParaRPr lang="es-EC" sz="4000" dirty="0">
              <a:solidFill>
                <a:schemeClr val="tx1"/>
              </a:solidFill>
            </a:endParaRPr>
          </a:p>
        </p:txBody>
      </p:sp>
      <p:sp>
        <p:nvSpPr>
          <p:cNvPr id="3" name="Rectángulo 2"/>
          <p:cNvSpPr/>
          <p:nvPr/>
        </p:nvSpPr>
        <p:spPr>
          <a:xfrm>
            <a:off x="0" y="555486"/>
            <a:ext cx="12192000" cy="6445482"/>
          </a:xfrm>
          <a:prstGeom prst="rect">
            <a:avLst/>
          </a:prstGeom>
        </p:spPr>
        <p:txBody>
          <a:bodyPr wrap="square">
            <a:spAutoFit/>
          </a:bodyPr>
          <a:lstStyle/>
          <a:p>
            <a:pPr marL="342900" indent="-342900" algn="just">
              <a:lnSpc>
                <a:spcPct val="107000"/>
              </a:lnSpc>
              <a:spcAft>
                <a:spcPts val="800"/>
              </a:spcAft>
              <a:buFont typeface="Wingdings" panose="05000000000000000000" pitchFamily="2" charset="2"/>
              <a:buChar char="v"/>
            </a:pPr>
            <a:r>
              <a:rPr lang="es-EC" sz="2400" dirty="0">
                <a:latin typeface="Century Gothic" panose="020B0502020202020204" pitchFamily="34" charset="0"/>
                <a:ea typeface="Times New Roman" panose="02020603050405020304" pitchFamily="18" charset="0"/>
                <a:cs typeface="Times New Roman" panose="02020603050405020304" pitchFamily="18" charset="0"/>
              </a:rPr>
              <a:t>Continuar con los abordajes a personas habitantes de calle en el Distrito Metropolitano de Quito, de manera integral</a:t>
            </a:r>
            <a:r>
              <a:rPr lang="es-EC" sz="24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marL="342900" indent="-342900" algn="just">
              <a:lnSpc>
                <a:spcPct val="107000"/>
              </a:lnSpc>
              <a:spcAft>
                <a:spcPts val="800"/>
              </a:spcAft>
              <a:buFont typeface="Wingdings" panose="05000000000000000000" pitchFamily="2" charset="2"/>
              <a:buChar char="v"/>
            </a:pP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v"/>
            </a:pPr>
            <a:r>
              <a:rPr lang="es-EC" sz="2400" dirty="0">
                <a:latin typeface="Century Gothic" panose="020B0502020202020204" pitchFamily="34" charset="0"/>
                <a:ea typeface="Times New Roman" panose="02020603050405020304" pitchFamily="18" charset="0"/>
                <a:cs typeface="Times New Roman" panose="02020603050405020304" pitchFamily="18" charset="0"/>
              </a:rPr>
              <a:t>Fortalecer la atención en albergues y entrega de kits alimentarios </a:t>
            </a:r>
            <a:endParaRPr lang="es-EC" sz="2400" dirty="0" smtClean="0">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v"/>
            </a:pP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v"/>
            </a:pPr>
            <a:r>
              <a:rPr lang="es-EC" sz="2400" dirty="0">
                <a:latin typeface="Century Gothic" panose="020B0502020202020204" pitchFamily="34" charset="0"/>
                <a:ea typeface="Times New Roman" panose="02020603050405020304" pitchFamily="18" charset="0"/>
                <a:cs typeface="Times New Roman" panose="02020603050405020304" pitchFamily="18" charset="0"/>
              </a:rPr>
              <a:t>Implementar acciones para el funcionamiento del hogar de paso para habitantes de calle en el centro histórico, en articulación y cooperación con la Unidad Municipal Patronato San José</a:t>
            </a:r>
            <a:r>
              <a:rPr lang="es-EC" sz="24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marL="342900" indent="-342900" algn="just">
              <a:lnSpc>
                <a:spcPct val="107000"/>
              </a:lnSpc>
              <a:spcAft>
                <a:spcPts val="800"/>
              </a:spcAft>
              <a:buFont typeface="Wingdings" panose="05000000000000000000" pitchFamily="2" charset="2"/>
              <a:buChar char="v"/>
            </a:pP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v"/>
            </a:pPr>
            <a:r>
              <a:rPr lang="es-EC" sz="2400" dirty="0">
                <a:latin typeface="Century Gothic" panose="020B0502020202020204" pitchFamily="34" charset="0"/>
                <a:ea typeface="Times New Roman" panose="02020603050405020304" pitchFamily="18" charset="0"/>
                <a:cs typeface="Times New Roman" panose="02020603050405020304" pitchFamily="18" charset="0"/>
              </a:rPr>
              <a:t>Implementar la Ruta de Protección de Movilidad Humana donde se incluya, movilidad interna y externa, así como migrantes retornados</a:t>
            </a:r>
            <a:r>
              <a:rPr lang="es-EC" sz="24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marL="342900" indent="-342900" algn="just">
              <a:lnSpc>
                <a:spcPct val="107000"/>
              </a:lnSpc>
              <a:spcAft>
                <a:spcPts val="800"/>
              </a:spcAft>
              <a:buFont typeface="Wingdings" panose="05000000000000000000" pitchFamily="2" charset="2"/>
              <a:buChar char="v"/>
            </a:pP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v"/>
            </a:pPr>
            <a:r>
              <a:rPr lang="es-EC" sz="2400" dirty="0">
                <a:latin typeface="Century Gothic" panose="020B0502020202020204" pitchFamily="34" charset="0"/>
                <a:ea typeface="Times New Roman" panose="02020603050405020304" pitchFamily="18" charset="0"/>
                <a:cs typeface="Times New Roman" panose="02020603050405020304" pitchFamily="18" charset="0"/>
              </a:rPr>
              <a:t>Impulsar el plan retorno de personas que trabajan o viven en el DMQ y que no lograron regresar a sus espacios, de manera efectiva y </a:t>
            </a:r>
            <a:r>
              <a:rPr lang="es-EC" sz="2400" dirty="0" smtClean="0">
                <a:latin typeface="Century Gothic" panose="020B0502020202020204" pitchFamily="34" charset="0"/>
                <a:ea typeface="Times New Roman" panose="02020603050405020304" pitchFamily="18" charset="0"/>
                <a:cs typeface="Times New Roman" panose="02020603050405020304" pitchFamily="18" charset="0"/>
              </a:rPr>
              <a:t>ordenada</a:t>
            </a:r>
            <a:endParaRPr lang="es-EC"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277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3947532" cy="707886"/>
          </a:xfrm>
          <a:prstGeom prst="rect">
            <a:avLst/>
          </a:prstGeom>
          <a:noFill/>
        </p:spPr>
        <p:txBody>
          <a:bodyPr wrap="square" rtlCol="0">
            <a:spAutoFit/>
          </a:bodyPr>
          <a:lstStyle/>
          <a:p>
            <a:pPr algn="ctr"/>
            <a:r>
              <a:rPr lang="es-EC" sz="4000" dirty="0" smtClean="0">
                <a:solidFill>
                  <a:schemeClr val="tx1"/>
                </a:solidFill>
              </a:rPr>
              <a:t>Productividad</a:t>
            </a:r>
            <a:endParaRPr lang="es-EC" sz="4000" dirty="0">
              <a:solidFill>
                <a:schemeClr val="tx1"/>
              </a:solidFill>
            </a:endParaRPr>
          </a:p>
        </p:txBody>
      </p:sp>
      <p:graphicFrame>
        <p:nvGraphicFramePr>
          <p:cNvPr id="5" name="Diagrama 4"/>
          <p:cNvGraphicFramePr/>
          <p:nvPr>
            <p:extLst>
              <p:ext uri="{D42A27DB-BD31-4B8C-83A1-F6EECF244321}">
                <p14:modId xmlns:p14="http://schemas.microsoft.com/office/powerpoint/2010/main" val="1872050220"/>
              </p:ext>
            </p:extLst>
          </p:nvPr>
        </p:nvGraphicFramePr>
        <p:xfrm>
          <a:off x="1078173" y="707887"/>
          <a:ext cx="10863618" cy="6150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332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2956" y="177712"/>
            <a:ext cx="3947532" cy="707886"/>
          </a:xfrm>
          <a:prstGeom prst="rect">
            <a:avLst/>
          </a:prstGeom>
          <a:noFill/>
        </p:spPr>
        <p:txBody>
          <a:bodyPr wrap="square" rtlCol="0">
            <a:spAutoFit/>
          </a:bodyPr>
          <a:lstStyle/>
          <a:p>
            <a:pPr algn="ctr"/>
            <a:r>
              <a:rPr lang="es-EC" sz="4000" dirty="0" smtClean="0">
                <a:solidFill>
                  <a:schemeClr val="tx1"/>
                </a:solidFill>
              </a:rPr>
              <a:t>Movilidad</a:t>
            </a:r>
            <a:endParaRPr lang="es-EC" sz="4000" dirty="0">
              <a:solidFill>
                <a:schemeClr val="tx1"/>
              </a:solidFill>
            </a:endParaRPr>
          </a:p>
        </p:txBody>
      </p:sp>
      <p:sp>
        <p:nvSpPr>
          <p:cNvPr id="4" name="Rectángulo 3"/>
          <p:cNvSpPr/>
          <p:nvPr/>
        </p:nvSpPr>
        <p:spPr>
          <a:xfrm>
            <a:off x="440945" y="1067736"/>
            <a:ext cx="10393048"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2000" dirty="0" smtClean="0">
                <a:latin typeface="Century Gothic" panose="020B0502020202020204" pitchFamily="34" charset="0"/>
                <a:ea typeface="Calibri" panose="020F0502020204030204" pitchFamily="34" charset="0"/>
                <a:cs typeface="Century Gothic" panose="020B0502020202020204" pitchFamily="34" charset="0"/>
              </a:rPr>
              <a:t>La circulación vehicular se mantendrá restringida a la alternabilidad de placas pares e impares, </a:t>
            </a:r>
            <a:r>
              <a:rPr lang="es-EC" sz="2000" dirty="0" smtClean="0">
                <a:solidFill>
                  <a:srgbClr val="FF0000"/>
                </a:solidFill>
                <a:latin typeface="Century Gothic" panose="020B0502020202020204" pitchFamily="34" charset="0"/>
                <a:ea typeface="Calibri" panose="020F0502020204030204" pitchFamily="34" charset="0"/>
                <a:cs typeface="Century Gothic" panose="020B0502020202020204" pitchFamily="34" charset="0"/>
              </a:rPr>
              <a:t>de lunes a sábado y domingo y días feriados será de libre circulación</a:t>
            </a:r>
            <a:endParaRPr lang="es-EC" sz="2000" dirty="0">
              <a:solidFill>
                <a:srgbClr val="FF0000"/>
              </a:solidFill>
            </a:endParaRPr>
          </a:p>
        </p:txBody>
      </p:sp>
      <p:sp>
        <p:nvSpPr>
          <p:cNvPr id="5" name="Rectángulo 4"/>
          <p:cNvSpPr/>
          <p:nvPr/>
        </p:nvSpPr>
        <p:spPr>
          <a:xfrm>
            <a:off x="440945" y="2443249"/>
            <a:ext cx="10393048"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2000" dirty="0">
                <a:latin typeface="Century Gothic" panose="020B0502020202020204" pitchFamily="34" charset="0"/>
                <a:ea typeface="Calibri" panose="020F0502020204030204" pitchFamily="34" charset="0"/>
                <a:cs typeface="Arial" panose="020B0604020202020204" pitchFamily="34" charset="0"/>
              </a:rPr>
              <a:t>Para el ingreso a cualquier establecimiento a realizar actividades tales como la adquisición y pago de bienes y </a:t>
            </a:r>
            <a:r>
              <a:rPr lang="es-EC" sz="2000" dirty="0" smtClean="0">
                <a:latin typeface="Century Gothic" panose="020B0502020202020204" pitchFamily="34" charset="0"/>
                <a:ea typeface="Calibri" panose="020F0502020204030204" pitchFamily="34" charset="0"/>
                <a:cs typeface="Arial" panose="020B0604020202020204" pitchFamily="34" charset="0"/>
              </a:rPr>
              <a:t>servicios</a:t>
            </a:r>
            <a:endParaRPr lang="es-EC" sz="2000" dirty="0">
              <a:latin typeface="Century Gothic" panose="020B0502020202020204" pitchFamily="34" charset="0"/>
              <a:ea typeface="Calibri" panose="020F0502020204030204" pitchFamily="34" charset="0"/>
              <a:cs typeface="Arial" panose="020B0604020202020204" pitchFamily="34" charset="0"/>
            </a:endParaRPr>
          </a:p>
          <a:p>
            <a:pPr algn="just"/>
            <a:endParaRPr lang="es-EC" sz="2000" dirty="0">
              <a:latin typeface="Century Gothic" panose="020B0502020202020204" pitchFamily="34" charset="0"/>
              <a:ea typeface="Calibri" panose="020F0502020204030204" pitchFamily="34" charset="0"/>
              <a:cs typeface="Arial" panose="020B0604020202020204" pitchFamily="34" charset="0"/>
            </a:endParaRPr>
          </a:p>
          <a:p>
            <a:pPr algn="just"/>
            <a:r>
              <a:rPr lang="es-EC" sz="2000" dirty="0">
                <a:latin typeface="Century Gothic" panose="020B0502020202020204" pitchFamily="34" charset="0"/>
                <a:ea typeface="Calibri" panose="020F0502020204030204" pitchFamily="34" charset="0"/>
                <a:cs typeface="Arial" panose="020B0604020202020204" pitchFamily="34" charset="0"/>
              </a:rPr>
              <a:t>1: En los días impares no podrán acceder a estos servicios y establecimientos, las personas cuya cédula o documento de identidad termina en dígito impar. </a:t>
            </a:r>
          </a:p>
          <a:p>
            <a:pPr algn="just"/>
            <a:r>
              <a:rPr lang="es-EC" sz="2000" dirty="0">
                <a:latin typeface="Century Gothic" panose="020B0502020202020204" pitchFamily="34" charset="0"/>
                <a:ea typeface="Calibri" panose="020F0502020204030204" pitchFamily="34" charset="0"/>
                <a:cs typeface="Arial" panose="020B0604020202020204" pitchFamily="34" charset="0"/>
              </a:rPr>
              <a:t>2: En los días pares no podrán acceder a estos servicios y establecimientos, las personas cuya cédula o documento de identidad termina en dígito par. El control de esta medida estará en cabeza de los establecimientos de comercio o entidades públicas según corresponda. </a:t>
            </a:r>
          </a:p>
          <a:p>
            <a:endParaRPr lang="es-EC" sz="2000" dirty="0"/>
          </a:p>
        </p:txBody>
      </p:sp>
      <p:sp>
        <p:nvSpPr>
          <p:cNvPr id="6" name="Rectángulo 5"/>
          <p:cNvSpPr/>
          <p:nvPr/>
        </p:nvSpPr>
        <p:spPr>
          <a:xfrm>
            <a:off x="440945" y="5863724"/>
            <a:ext cx="1039304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C" sz="2000" dirty="0">
                <a:latin typeface="Century Gothic" panose="020B0502020202020204" pitchFamily="34" charset="0"/>
                <a:ea typeface="Calibri" panose="020F0502020204030204" pitchFamily="34" charset="0"/>
                <a:cs typeface="Arial" panose="020B0604020202020204" pitchFamily="34" charset="0"/>
              </a:rPr>
              <a:t>Las personas con discapacidad tendrán preferencia en la atención y la movilidad.</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778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0000" y="244620"/>
            <a:ext cx="7075200" cy="707886"/>
          </a:xfrm>
          <a:prstGeom prst="rect">
            <a:avLst/>
          </a:prstGeom>
          <a:noFill/>
        </p:spPr>
        <p:txBody>
          <a:bodyPr wrap="square" rtlCol="0">
            <a:spAutoFit/>
          </a:bodyPr>
          <a:lstStyle/>
          <a:p>
            <a:pPr algn="ctr"/>
            <a:r>
              <a:rPr lang="es-EC" sz="4000" dirty="0" smtClean="0">
                <a:solidFill>
                  <a:schemeClr val="tx1"/>
                </a:solidFill>
              </a:rPr>
              <a:t>Actividades Comerciales</a:t>
            </a:r>
            <a:endParaRPr lang="es-EC" sz="4000" dirty="0">
              <a:solidFill>
                <a:schemeClr val="tx1"/>
              </a:solidFill>
            </a:endParaRPr>
          </a:p>
        </p:txBody>
      </p:sp>
      <p:sp>
        <p:nvSpPr>
          <p:cNvPr id="3" name="Rectángulo 2"/>
          <p:cNvSpPr/>
          <p:nvPr/>
        </p:nvSpPr>
        <p:spPr>
          <a:xfrm>
            <a:off x="490654" y="1164401"/>
            <a:ext cx="11262732" cy="550920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s-EC" sz="320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Los mercados municipales están autorizados a funcionar con el 50% de aforo.</a:t>
            </a:r>
            <a:endParaRPr lang="es-EC"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320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 </a:t>
            </a:r>
            <a:endParaRPr lang="es-EC"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320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Los comerciantes de ferias y mercados realizarán sus actividades en el mismo territorio, no se permitirá el traslado entre parroquias. </a:t>
            </a:r>
            <a:endParaRPr lang="es-EC"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320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 </a:t>
            </a:r>
            <a:endParaRPr lang="es-EC"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320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Los comerciantes ambulantes se organizarán en espacios autorizados y distanciados al menos dos metros entre unos y otros para mantener la seguridad de las personas.</a:t>
            </a:r>
            <a:endParaRPr lang="es-EC"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357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0000" y="244620"/>
            <a:ext cx="7075200" cy="707886"/>
          </a:xfrm>
          <a:prstGeom prst="rect">
            <a:avLst/>
          </a:prstGeom>
          <a:noFill/>
        </p:spPr>
        <p:txBody>
          <a:bodyPr wrap="square" rtlCol="0">
            <a:spAutoFit/>
          </a:bodyPr>
          <a:lstStyle/>
          <a:p>
            <a:pPr algn="ctr"/>
            <a:r>
              <a:rPr lang="es-EC" sz="4000" dirty="0" smtClean="0">
                <a:solidFill>
                  <a:schemeClr val="tx1"/>
                </a:solidFill>
              </a:rPr>
              <a:t>Recreación y deportes</a:t>
            </a:r>
            <a:endParaRPr lang="es-EC" sz="4000" dirty="0">
              <a:solidFill>
                <a:schemeClr val="tx1"/>
              </a:solidFill>
            </a:endParaRPr>
          </a:p>
        </p:txBody>
      </p:sp>
      <p:sp>
        <p:nvSpPr>
          <p:cNvPr id="3" name="Rectángulo 2"/>
          <p:cNvSpPr/>
          <p:nvPr/>
        </p:nvSpPr>
        <p:spPr>
          <a:xfrm>
            <a:off x="497976" y="1081193"/>
            <a:ext cx="11374244"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C" sz="2200" dirty="0">
                <a:latin typeface="Century Gothic" panose="020B0502020202020204" pitchFamily="34" charset="0"/>
                <a:ea typeface="Calibri" panose="020F0502020204030204" pitchFamily="34" charset="0"/>
                <a:cs typeface="Century Gothic" panose="020B0502020202020204" pitchFamily="34" charset="0"/>
              </a:rPr>
              <a:t>Se permitirá las actividades creativas, artísticas y de entretenimiento, proyección fílmica, conciertos y artes escénicas realizadas bajo la modalidad de actividades al aire </a:t>
            </a:r>
            <a:r>
              <a:rPr lang="es-EC" sz="2200" dirty="0" smtClean="0">
                <a:latin typeface="Century Gothic" panose="020B0502020202020204" pitchFamily="34" charset="0"/>
                <a:ea typeface="Calibri" panose="020F0502020204030204" pitchFamily="34" charset="0"/>
                <a:cs typeface="Century Gothic" panose="020B0502020202020204" pitchFamily="34" charset="0"/>
              </a:rPr>
              <a:t>libre.  Aforo reducido.</a:t>
            </a:r>
            <a:endParaRPr lang="es-EC"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200" dirty="0">
                <a:latin typeface="Century Gothic" panose="020B0502020202020204" pitchFamily="34" charset="0"/>
                <a:ea typeface="Calibri" panose="020F0502020204030204" pitchFamily="34" charset="0"/>
                <a:cs typeface="Century Gothic" panose="020B0502020202020204" pitchFamily="34" charset="0"/>
              </a:rPr>
              <a:t> </a:t>
            </a:r>
            <a:endParaRPr lang="es-EC"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200" dirty="0">
                <a:latin typeface="Century Gothic" panose="020B0502020202020204" pitchFamily="34" charset="0"/>
                <a:ea typeface="Calibri" panose="020F0502020204030204" pitchFamily="34" charset="0"/>
                <a:cs typeface="Arial" panose="020B0604020202020204" pitchFamily="34" charset="0"/>
              </a:rPr>
              <a:t>Se permitirá la práctica de actividad física individual en los espacios públicos y parques sin restricción de horarios con uso obligatorio de </a:t>
            </a:r>
            <a:r>
              <a:rPr lang="es-EC" sz="2200" dirty="0" smtClean="0">
                <a:latin typeface="Century Gothic" panose="020B0502020202020204" pitchFamily="34" charset="0"/>
                <a:ea typeface="Calibri" panose="020F0502020204030204" pitchFamily="34" charset="0"/>
                <a:cs typeface="Arial" panose="020B0604020202020204" pitchFamily="34" charset="0"/>
              </a:rPr>
              <a:t>medidas de bioseguridad</a:t>
            </a:r>
            <a:endParaRPr lang="es-EC"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200" dirty="0">
                <a:latin typeface="Century Gothic" panose="020B0502020202020204" pitchFamily="34" charset="0"/>
                <a:ea typeface="Calibri" panose="020F0502020204030204" pitchFamily="34" charset="0"/>
                <a:cs typeface="Arial" panose="020B0604020202020204" pitchFamily="34" charset="0"/>
              </a:rPr>
              <a:t> </a:t>
            </a:r>
            <a:endParaRPr lang="es-EC"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200" dirty="0" smtClean="0">
                <a:latin typeface="Century Gothic" panose="020B0502020202020204" pitchFamily="34" charset="0"/>
                <a:ea typeface="Calibri" panose="020F0502020204030204" pitchFamily="34" charset="0"/>
                <a:cs typeface="Century Gothic" panose="020B0502020202020204" pitchFamily="34" charset="0"/>
              </a:rPr>
              <a:t>Se autorizará </a:t>
            </a:r>
            <a:r>
              <a:rPr lang="es-EC" sz="2200" dirty="0">
                <a:latin typeface="Century Gothic" panose="020B0502020202020204" pitchFamily="34" charset="0"/>
                <a:ea typeface="Calibri" panose="020F0502020204030204" pitchFamily="34" charset="0"/>
                <a:cs typeface="Century Gothic" panose="020B0502020202020204" pitchFamily="34" charset="0"/>
              </a:rPr>
              <a:t>la práctica deportiva colectiva a nivel profesional, de alto rendimiento y de </a:t>
            </a:r>
            <a:r>
              <a:rPr lang="es-EC" sz="2200" dirty="0" smtClean="0">
                <a:latin typeface="Century Gothic" panose="020B0502020202020204" pitchFamily="34" charset="0"/>
                <a:ea typeface="Calibri" panose="020F0502020204030204" pitchFamily="34" charset="0"/>
                <a:cs typeface="Century Gothic" panose="020B0502020202020204" pitchFamily="34" charset="0"/>
              </a:rPr>
              <a:t>formación conforme </a:t>
            </a:r>
            <a:r>
              <a:rPr lang="es-EC" sz="2200" dirty="0">
                <a:latin typeface="Century Gothic" panose="020B0502020202020204" pitchFamily="34" charset="0"/>
                <a:ea typeface="Calibri" panose="020F0502020204030204" pitchFamily="34" charset="0"/>
                <a:cs typeface="Century Gothic" panose="020B0502020202020204" pitchFamily="34" charset="0"/>
              </a:rPr>
              <a:t>a </a:t>
            </a:r>
            <a:r>
              <a:rPr lang="es-EC" sz="2200" dirty="0" smtClean="0">
                <a:latin typeface="Century Gothic" panose="020B0502020202020204" pitchFamily="34" charset="0"/>
                <a:ea typeface="Calibri" panose="020F0502020204030204" pitchFamily="34" charset="0"/>
                <a:cs typeface="Century Gothic" panose="020B0502020202020204" pitchFamily="34" charset="0"/>
              </a:rPr>
              <a:t>protocolos </a:t>
            </a:r>
            <a:r>
              <a:rPr lang="es-EC" sz="2200" dirty="0">
                <a:latin typeface="Century Gothic" panose="020B0502020202020204" pitchFamily="34" charset="0"/>
                <a:ea typeface="Calibri" panose="020F0502020204030204" pitchFamily="34" charset="0"/>
                <a:cs typeface="Century Gothic" panose="020B0502020202020204" pitchFamily="34" charset="0"/>
              </a:rPr>
              <a:t>expedidos por el </a:t>
            </a:r>
            <a:r>
              <a:rPr lang="es-EC" sz="2200" dirty="0" smtClean="0">
                <a:latin typeface="Century Gothic" panose="020B0502020202020204" pitchFamily="34" charset="0"/>
                <a:ea typeface="Calibri" panose="020F0502020204030204" pitchFamily="34" charset="0"/>
                <a:cs typeface="Century Gothic" panose="020B0502020202020204" pitchFamily="34" charset="0"/>
              </a:rPr>
              <a:t>GADM. </a:t>
            </a:r>
            <a:r>
              <a:rPr lang="es-EC" sz="2200" dirty="0">
                <a:latin typeface="Century Gothic" panose="020B0502020202020204" pitchFamily="34" charset="0"/>
                <a:ea typeface="Calibri" panose="020F0502020204030204" pitchFamily="34" charset="0"/>
                <a:cs typeface="Century Gothic" panose="020B0502020202020204" pitchFamily="34" charset="0"/>
              </a:rPr>
              <a:t>El COEM establecerá el cronograma de regreso a la realización de estas actividades.</a:t>
            </a:r>
            <a:endParaRPr lang="es-EC"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200" dirty="0">
                <a:latin typeface="Century Gothic" panose="020B0502020202020204" pitchFamily="34" charset="0"/>
                <a:ea typeface="Calibri" panose="020F0502020204030204" pitchFamily="34" charset="0"/>
                <a:cs typeface="Century Gothic" panose="020B0502020202020204" pitchFamily="34" charset="0"/>
              </a:rPr>
              <a:t> </a:t>
            </a:r>
            <a:endParaRPr lang="es-EC"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200" dirty="0" smtClean="0">
                <a:latin typeface="Century Gothic" panose="020B0502020202020204" pitchFamily="34" charset="0"/>
                <a:ea typeface="Calibri" panose="020F0502020204030204" pitchFamily="34" charset="0"/>
                <a:cs typeface="Century Gothic" panose="020B0502020202020204" pitchFamily="34" charset="0"/>
              </a:rPr>
              <a:t>Contar </a:t>
            </a:r>
            <a:r>
              <a:rPr lang="es-EC" sz="2200" dirty="0">
                <a:latin typeface="Century Gothic" panose="020B0502020202020204" pitchFamily="34" charset="0"/>
                <a:ea typeface="Calibri" panose="020F0502020204030204" pitchFamily="34" charset="0"/>
                <a:cs typeface="Century Gothic" panose="020B0502020202020204" pitchFamily="34" charset="0"/>
              </a:rPr>
              <a:t>con propuestas de planes de bioseguridad específicas donde se establezcan modificaciones de ingeniería, administrativas o de uso de EPP que permitan reducir o minimizar los riesgos implícitos de estas actividades. </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4010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0000" y="244620"/>
            <a:ext cx="7075200" cy="707886"/>
          </a:xfrm>
          <a:prstGeom prst="rect">
            <a:avLst/>
          </a:prstGeom>
          <a:noFill/>
        </p:spPr>
        <p:txBody>
          <a:bodyPr wrap="square" rtlCol="0">
            <a:spAutoFit/>
          </a:bodyPr>
          <a:lstStyle/>
          <a:p>
            <a:pPr algn="ctr"/>
            <a:r>
              <a:rPr lang="es-EC" sz="4000" dirty="0" smtClean="0">
                <a:solidFill>
                  <a:schemeClr val="tx1"/>
                </a:solidFill>
              </a:rPr>
              <a:t>Educación</a:t>
            </a:r>
            <a:endParaRPr lang="es-EC" sz="4000" dirty="0">
              <a:solidFill>
                <a:schemeClr val="tx1"/>
              </a:solidFill>
            </a:endParaRPr>
          </a:p>
        </p:txBody>
      </p:sp>
      <p:sp>
        <p:nvSpPr>
          <p:cNvPr id="3" name="Rectángulo 2"/>
          <p:cNvSpPr/>
          <p:nvPr/>
        </p:nvSpPr>
        <p:spPr>
          <a:xfrm>
            <a:off x="240000" y="1659285"/>
            <a:ext cx="11357268" cy="378565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EC" sz="2400" dirty="0">
                <a:latin typeface="Century Gothic" panose="020B0502020202020204" pitchFamily="34" charset="0"/>
                <a:ea typeface="Calibri" panose="020F0502020204030204" pitchFamily="34" charset="0"/>
                <a:cs typeface="Century Gothic" panose="020B0502020202020204" pitchFamily="34" charset="0"/>
              </a:rPr>
              <a:t>Las actividades de educación municipal </a:t>
            </a:r>
            <a:r>
              <a:rPr lang="es-EC" sz="2400" dirty="0" smtClean="0">
                <a:latin typeface="Century Gothic" panose="020B0502020202020204" pitchFamily="34" charset="0"/>
                <a:ea typeface="Calibri" panose="020F0502020204030204" pitchFamily="34" charset="0"/>
                <a:cs typeface="Century Gothic" panose="020B0502020202020204" pitchFamily="34" charset="0"/>
              </a:rPr>
              <a:t>se alinearán por lo establecido por </a:t>
            </a:r>
            <a:r>
              <a:rPr lang="es-EC" sz="2400" dirty="0">
                <a:latin typeface="Century Gothic" panose="020B0502020202020204" pitchFamily="34" charset="0"/>
                <a:ea typeface="Calibri" panose="020F0502020204030204" pitchFamily="34" charset="0"/>
                <a:cs typeface="Century Gothic" panose="020B0502020202020204" pitchFamily="34" charset="0"/>
              </a:rPr>
              <a:t>la Secretaría de Educación, Cultura y Deporte, quien liderará las acciones </a:t>
            </a:r>
            <a:r>
              <a:rPr lang="es-EC" sz="2400" dirty="0" smtClean="0">
                <a:latin typeface="Century Gothic" panose="020B0502020202020204" pitchFamily="34" charset="0"/>
                <a:ea typeface="Calibri" panose="020F0502020204030204" pitchFamily="34" charset="0"/>
                <a:cs typeface="Century Gothic" panose="020B0502020202020204" pitchFamily="34" charset="0"/>
              </a:rPr>
              <a:t>con </a:t>
            </a:r>
            <a:r>
              <a:rPr lang="es-EC" sz="2400" dirty="0">
                <a:latin typeface="Century Gothic" panose="020B0502020202020204" pitchFamily="34" charset="0"/>
                <a:ea typeface="Calibri" panose="020F0502020204030204" pitchFamily="34" charset="0"/>
                <a:cs typeface="Century Gothic" panose="020B0502020202020204" pitchFamily="34" charset="0"/>
              </a:rPr>
              <a:t>la participación de padres, docentes, bajo la observancia de medidas de bioseguridad  y de conformidad con los lineamientos expedidos por la instancia rectora.</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400" dirty="0">
                <a:latin typeface="Century Gothic" panose="020B0502020202020204" pitchFamily="34" charset="0"/>
                <a:ea typeface="Calibri" panose="020F0502020204030204" pitchFamily="34" charset="0"/>
                <a:cs typeface="Century Gothic" panose="020B0502020202020204" pitchFamily="34" charset="0"/>
              </a:rPr>
              <a:t> </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400" dirty="0">
                <a:latin typeface="Century Gothic" panose="020B0502020202020204" pitchFamily="34" charset="0"/>
                <a:ea typeface="Calibri" panose="020F0502020204030204" pitchFamily="34" charset="0"/>
                <a:cs typeface="Century Gothic" panose="020B0502020202020204" pitchFamily="34" charset="0"/>
              </a:rPr>
              <a:t>Las actividades que se desarrollen dentro o fuera de los establecimientos educativos deberán acatar las disposiciones sobre medidas de bioseguridad</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400" dirty="0">
                <a:latin typeface="Century Gothic" panose="020B0502020202020204" pitchFamily="34" charset="0"/>
                <a:ea typeface="Calibri" panose="020F0502020204030204" pitchFamily="34" charset="0"/>
                <a:cs typeface="Century Gothic" panose="020B0502020202020204" pitchFamily="34" charset="0"/>
              </a:rPr>
              <a:t> </a:t>
            </a:r>
            <a:endParaRPr lang="es-EC"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297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0000" y="244620"/>
            <a:ext cx="7075200" cy="707886"/>
          </a:xfrm>
          <a:prstGeom prst="rect">
            <a:avLst/>
          </a:prstGeom>
          <a:noFill/>
        </p:spPr>
        <p:txBody>
          <a:bodyPr wrap="square" rtlCol="0">
            <a:spAutoFit/>
          </a:bodyPr>
          <a:lstStyle/>
          <a:p>
            <a:pPr algn="ctr"/>
            <a:r>
              <a:rPr lang="es-EC" sz="4000" dirty="0" smtClean="0">
                <a:solidFill>
                  <a:schemeClr val="tx1"/>
                </a:solidFill>
              </a:rPr>
              <a:t>Comunicación</a:t>
            </a:r>
            <a:endParaRPr lang="es-EC" sz="4000" dirty="0">
              <a:solidFill>
                <a:schemeClr val="tx1"/>
              </a:solidFill>
            </a:endParaRPr>
          </a:p>
        </p:txBody>
      </p:sp>
      <p:sp>
        <p:nvSpPr>
          <p:cNvPr id="3" name="Rectángulo 2"/>
          <p:cNvSpPr/>
          <p:nvPr/>
        </p:nvSpPr>
        <p:spPr>
          <a:xfrm>
            <a:off x="136477" y="952506"/>
            <a:ext cx="11750723"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2000" dirty="0">
                <a:latin typeface="Century Gothic" panose="020B0502020202020204" pitchFamily="34" charset="0"/>
                <a:ea typeface="Calibri" panose="020F0502020204030204" pitchFamily="34" charset="0"/>
                <a:cs typeface="Times New Roman" panose="02020603050405020304" pitchFamily="18" charset="0"/>
              </a:rPr>
              <a:t>Las dependencias  y servicios municipales deben disponer </a:t>
            </a:r>
            <a:r>
              <a:rPr lang="es-EC" sz="2000" dirty="0" smtClean="0">
                <a:latin typeface="Century Gothic" panose="020B0502020202020204" pitchFamily="34" charset="0"/>
                <a:ea typeface="Calibri" panose="020F0502020204030204" pitchFamily="34" charset="0"/>
                <a:cs typeface="Times New Roman" panose="02020603050405020304" pitchFamily="18" charset="0"/>
              </a:rPr>
              <a:t>de señalética y carteles informativos </a:t>
            </a:r>
            <a:r>
              <a:rPr lang="es-EC" sz="2000" dirty="0">
                <a:latin typeface="Century Gothic" panose="020B0502020202020204" pitchFamily="34" charset="0"/>
                <a:ea typeface="Calibri" panose="020F0502020204030204" pitchFamily="34" charset="0"/>
                <a:cs typeface="Times New Roman" panose="02020603050405020304" pitchFamily="18" charset="0"/>
              </a:rPr>
              <a:t>de las medidas de bioseguridad e informar a sus grupos de atención sobre éstas, a través de videos en los espacios de atención ciudadana, donde cuentan con circuito cerrado de televisión y carteleras con afiches plastificados.  </a:t>
            </a:r>
            <a:endParaRPr lang="es-EC" sz="2000" dirty="0" smtClean="0">
              <a:latin typeface="Century Gothic" panose="020B0502020202020204" pitchFamily="34" charset="0"/>
              <a:ea typeface="Calibri" panose="020F0502020204030204" pitchFamily="34" charset="0"/>
              <a:cs typeface="Times New Roman" panose="02020603050405020304" pitchFamily="18" charset="0"/>
            </a:endParaRPr>
          </a:p>
          <a:p>
            <a:pPr algn="just"/>
            <a:endParaRPr lang="es-EC" sz="2000" dirty="0">
              <a:latin typeface="Century Gothic" panose="020B0502020202020204" pitchFamily="34" charset="0"/>
              <a:ea typeface="Calibri" panose="020F0502020204030204" pitchFamily="34" charset="0"/>
              <a:cs typeface="Times New Roman" panose="02020603050405020304" pitchFamily="18" charset="0"/>
            </a:endParaRPr>
          </a:p>
          <a:p>
            <a:pPr algn="just"/>
            <a:r>
              <a:rPr lang="es-EC" sz="2000" dirty="0" smtClean="0">
                <a:latin typeface="Century Gothic" panose="020B0502020202020204" pitchFamily="34" charset="0"/>
                <a:ea typeface="Calibri" panose="020F0502020204030204" pitchFamily="34" charset="0"/>
                <a:cs typeface="Times New Roman" panose="02020603050405020304" pitchFamily="18" charset="0"/>
              </a:rPr>
              <a:t>El </a:t>
            </a:r>
            <a:r>
              <a:rPr lang="es-EC" sz="2000" dirty="0">
                <a:latin typeface="Century Gothic" panose="020B0502020202020204" pitchFamily="34" charset="0"/>
                <a:ea typeface="Calibri" panose="020F0502020204030204" pitchFamily="34" charset="0"/>
                <a:cs typeface="Times New Roman" panose="02020603050405020304" pitchFamily="18" charset="0"/>
              </a:rPr>
              <a:t>transporte municipal debe perifonear recomendaciones sobre las medidas de bioseguridad: distanciamiento física, uso de mascarilla y  lavado de manos.</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000" dirty="0">
                <a:latin typeface="Century Gothic" panose="020B0502020202020204" pitchFamily="34" charset="0"/>
                <a:ea typeface="Calibri" panose="020F0502020204030204" pitchFamily="34" charset="0"/>
                <a:cs typeface="Times New Roman" panose="02020603050405020304" pitchFamily="18" charset="0"/>
              </a:rPr>
              <a:t>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000" dirty="0" smtClean="0">
                <a:latin typeface="Century Gothic" panose="020B0502020202020204" pitchFamily="34" charset="0"/>
                <a:ea typeface="Calibri" panose="020F0502020204030204" pitchFamily="34" charset="0"/>
                <a:cs typeface="Times New Roman" panose="02020603050405020304" pitchFamily="18" charset="0"/>
              </a:rPr>
              <a:t>La </a:t>
            </a:r>
            <a:r>
              <a:rPr lang="es-EC" sz="2000" dirty="0">
                <a:latin typeface="Century Gothic" panose="020B0502020202020204" pitchFamily="34" charset="0"/>
                <a:ea typeface="Calibri" panose="020F0502020204030204" pitchFamily="34" charset="0"/>
                <a:cs typeface="Times New Roman" panose="02020603050405020304" pitchFamily="18" charset="0"/>
              </a:rPr>
              <a:t>radio Pacha debe convertirse en una Radio de lucha contra la COVID 19  con espacios permanentes de educación y promoción de la salud en las medidas de bioseguridad.</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000" dirty="0">
                <a:latin typeface="Century Gothic" panose="020B0502020202020204" pitchFamily="34" charset="0"/>
                <a:ea typeface="Calibri" panose="020F0502020204030204" pitchFamily="34" charset="0"/>
                <a:cs typeface="Times New Roman" panose="02020603050405020304" pitchFamily="18" charset="0"/>
              </a:rPr>
              <a:t>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000" dirty="0">
                <a:latin typeface="Century Gothic" panose="020B0502020202020204" pitchFamily="34" charset="0"/>
                <a:ea typeface="Calibri" panose="020F0502020204030204" pitchFamily="34" charset="0"/>
                <a:cs typeface="Times New Roman" panose="02020603050405020304" pitchFamily="18" charset="0"/>
              </a:rPr>
              <a:t>Las dependencias municipales deberán publicar a través de la intranet la situación epidemiológica del Distrito y los resultados de las buenas prácticas de aplicación de medidas de bioseguridad con su personal.</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000" dirty="0">
                <a:latin typeface="Century Gothic" panose="020B0502020202020204" pitchFamily="34" charset="0"/>
                <a:ea typeface="Calibri" panose="020F0502020204030204" pitchFamily="34" charset="0"/>
                <a:cs typeface="Times New Roman" panose="02020603050405020304" pitchFamily="18" charset="0"/>
              </a:rPr>
              <a:t>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sz="2000" dirty="0">
                <a:latin typeface="Century Gothic" panose="020B0502020202020204" pitchFamily="34" charset="0"/>
                <a:ea typeface="Calibri" panose="020F0502020204030204" pitchFamily="34" charset="0"/>
                <a:cs typeface="Times New Roman" panose="02020603050405020304" pitchFamily="18" charset="0"/>
              </a:rPr>
              <a:t>La Secretaría de Comunicación deberá liderar una red comunicacional con todas las dependencias municipales, generadas a través de campañas para radios, redes sociales, para puntos de atención ciudadana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2500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7075200" cy="707886"/>
          </a:xfrm>
          <a:prstGeom prst="rect">
            <a:avLst/>
          </a:prstGeom>
          <a:noFill/>
        </p:spPr>
        <p:txBody>
          <a:bodyPr wrap="square" rtlCol="0">
            <a:spAutoFit/>
          </a:bodyPr>
          <a:lstStyle/>
          <a:p>
            <a:pPr algn="ctr"/>
            <a:r>
              <a:rPr lang="es-EC" sz="4000" dirty="0" smtClean="0">
                <a:solidFill>
                  <a:schemeClr val="tx1"/>
                </a:solidFill>
              </a:rPr>
              <a:t>Seguridad</a:t>
            </a:r>
            <a:endParaRPr lang="es-EC" sz="4000" dirty="0">
              <a:solidFill>
                <a:schemeClr val="tx1"/>
              </a:solidFill>
            </a:endParaRPr>
          </a:p>
        </p:txBody>
      </p:sp>
      <p:sp>
        <p:nvSpPr>
          <p:cNvPr id="3" name="Rectángulo 2"/>
          <p:cNvSpPr/>
          <p:nvPr/>
        </p:nvSpPr>
        <p:spPr>
          <a:xfrm>
            <a:off x="354841" y="1143085"/>
            <a:ext cx="11682483" cy="5355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s-EC" sz="1800"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Los servicios de seguridad del DMQ deberán mantener y planificar operativos para controlar aglomeraciones y reuniones no permitidas, especialmente en espacios públicos.</a:t>
            </a:r>
            <a:endParaRPr lang="es-EC"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1800"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 </a:t>
            </a:r>
            <a:endParaRPr lang="es-EC"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1800"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Deberán también continuar con los controles y sanciones por incumplimiento de la normativa de bioseguridad ya definidas en las ordenanzas municipales vigentes.</a:t>
            </a:r>
            <a:endParaRPr lang="es-EC"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1800"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 </a:t>
            </a:r>
            <a:endParaRPr lang="es-EC"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1800"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Se desarrollarán operativos interinstitucionales de control, prevención y respuesta de diferentes sectores del DMQ en coordinación interinstitucional en </a:t>
            </a:r>
            <a:r>
              <a:rPr lang="es-EC" sz="1800" dirty="0" smtClean="0">
                <a:solidFill>
                  <a:schemeClr val="tx1"/>
                </a:solidFill>
                <a:latin typeface="Century Gothic" panose="020B0502020202020204" pitchFamily="34" charset="0"/>
                <a:ea typeface="Calibri" panose="020F0502020204030204" pitchFamily="34" charset="0"/>
                <a:cs typeface="Century Gothic" panose="020B0502020202020204" pitchFamily="34" charset="0"/>
              </a:rPr>
              <a:t>sectores vulnerables.</a:t>
            </a:r>
            <a:endParaRPr lang="es-EC"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1800"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 </a:t>
            </a:r>
            <a:endParaRPr lang="es-EC"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1800"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Se potenciarán operativos de inteligencia para control de micro tráfico en puntos de mayor conflictividad.  </a:t>
            </a:r>
            <a:endParaRPr lang="es-EC"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1800"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 </a:t>
            </a:r>
            <a:endParaRPr lang="es-EC"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1800"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Se realizarán controles de cumplimiento de la UAE categoría III, según se vayan autorizando por la autoridad competente</a:t>
            </a:r>
            <a:r>
              <a:rPr lang="es-EC" sz="1800" dirty="0" smtClean="0">
                <a:solidFill>
                  <a:schemeClr val="tx1"/>
                </a:solidFill>
                <a:latin typeface="Century Gothic" panose="020B0502020202020204" pitchFamily="34" charset="0"/>
                <a:ea typeface="Calibri" panose="020F0502020204030204" pitchFamily="34" charset="0"/>
                <a:cs typeface="Century Gothic" panose="020B0502020202020204" pitchFamily="34" charset="0"/>
              </a:rPr>
              <a:t>.</a:t>
            </a:r>
          </a:p>
          <a:p>
            <a:pPr algn="just"/>
            <a:endParaRPr lang="es-EC"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1800" dirty="0" smtClean="0">
                <a:solidFill>
                  <a:schemeClr val="tx1"/>
                </a:solidFill>
                <a:latin typeface="Century Gothic" panose="020B0502020202020204" pitchFamily="34" charset="0"/>
                <a:ea typeface="Calibri" panose="020F0502020204030204" pitchFamily="34" charset="0"/>
                <a:cs typeface="Century Gothic" panose="020B0502020202020204" pitchFamily="34" charset="0"/>
              </a:rPr>
              <a:t>Se </a:t>
            </a:r>
            <a:r>
              <a:rPr lang="es-EC" sz="1800"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continuará con el apoyo en la organización y control de las medidas de bioseguridad en los mercados metropolitanos.</a:t>
            </a:r>
            <a:endParaRPr lang="es-EC"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EC" sz="1800"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 </a:t>
            </a:r>
            <a:endParaRPr lang="es-EC"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s-EC" sz="1800" dirty="0">
                <a:solidFill>
                  <a:schemeClr val="tx1"/>
                </a:solidFill>
                <a:latin typeface="Century Gothic" panose="020B0502020202020204" pitchFamily="34" charset="0"/>
                <a:ea typeface="Calibri" panose="020F0502020204030204" pitchFamily="34" charset="0"/>
                <a:cs typeface="Century Gothic" panose="020B0502020202020204" pitchFamily="34" charset="0"/>
              </a:rPr>
              <a:t>Se continuará con las medidas de bioseguridad en el sistema metropolitano de transporte.</a:t>
            </a:r>
            <a:endParaRPr lang="es-EC" sz="1800" dirty="0">
              <a:solidFill>
                <a:schemeClr val="tx1"/>
              </a:solidFill>
            </a:endParaRPr>
          </a:p>
        </p:txBody>
      </p:sp>
    </p:spTree>
    <p:extLst>
      <p:ext uri="{BB962C8B-B14F-4D97-AF65-F5344CB8AC3E}">
        <p14:creationId xmlns:p14="http://schemas.microsoft.com/office/powerpoint/2010/main" val="2943981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245659" y="2817197"/>
            <a:ext cx="2663361" cy="232677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800" dirty="0" smtClean="0">
                <a:solidFill>
                  <a:schemeClr val="bg2">
                    <a:lumMod val="50000"/>
                  </a:schemeClr>
                </a:solidFill>
              </a:rPr>
              <a:t>PROVINCIA DE PICHINCHA</a:t>
            </a:r>
          </a:p>
          <a:p>
            <a:pPr algn="ctr"/>
            <a:r>
              <a:rPr lang="es-EC" sz="1800" dirty="0" smtClean="0">
                <a:solidFill>
                  <a:schemeClr val="bg2">
                    <a:lumMod val="50000"/>
                  </a:schemeClr>
                </a:solidFill>
              </a:rPr>
              <a:t>22.8%  DEL TOTAL DE CASOS PAÍS</a:t>
            </a:r>
            <a:endParaRPr lang="es-EC" sz="1800" dirty="0">
              <a:solidFill>
                <a:schemeClr val="bg2">
                  <a:lumMod val="50000"/>
                </a:schemeClr>
              </a:solidFill>
            </a:endParaRPr>
          </a:p>
        </p:txBody>
      </p:sp>
      <p:sp>
        <p:nvSpPr>
          <p:cNvPr id="9" name="Flecha derecha 8"/>
          <p:cNvSpPr/>
          <p:nvPr/>
        </p:nvSpPr>
        <p:spPr>
          <a:xfrm>
            <a:off x="3132048" y="3466233"/>
            <a:ext cx="1950720" cy="102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Octágono 9"/>
          <p:cNvSpPr/>
          <p:nvPr/>
        </p:nvSpPr>
        <p:spPr>
          <a:xfrm>
            <a:off x="5609261" y="1355564"/>
            <a:ext cx="5759323" cy="5140770"/>
          </a:xfrm>
          <a:prstGeom prst="octagon">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p>
        </p:txBody>
      </p:sp>
      <p:sp>
        <p:nvSpPr>
          <p:cNvPr id="12" name="CuadroTexto 11"/>
          <p:cNvSpPr txBox="1"/>
          <p:nvPr/>
        </p:nvSpPr>
        <p:spPr>
          <a:xfrm>
            <a:off x="1050943" y="409304"/>
            <a:ext cx="990820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2400" dirty="0" smtClean="0"/>
              <a:t>181 </a:t>
            </a:r>
            <a:r>
              <a:rPr lang="es-EC" sz="2400" dirty="0"/>
              <a:t>DÍAS TRANSCURRIDOS DE LA PANDEMIA EN EL DMQ</a:t>
            </a:r>
          </a:p>
        </p:txBody>
      </p:sp>
      <p:sp>
        <p:nvSpPr>
          <p:cNvPr id="13" name="CuadroTexto 12"/>
          <p:cNvSpPr txBox="1"/>
          <p:nvPr/>
        </p:nvSpPr>
        <p:spPr>
          <a:xfrm>
            <a:off x="7042245" y="1863090"/>
            <a:ext cx="3029803" cy="954107"/>
          </a:xfrm>
          <a:prstGeom prst="rect">
            <a:avLst/>
          </a:prstGeom>
          <a:noFill/>
        </p:spPr>
        <p:txBody>
          <a:bodyPr wrap="square" rtlCol="0">
            <a:spAutoFit/>
          </a:bodyPr>
          <a:lstStyle/>
          <a:p>
            <a:pPr algn="ctr"/>
            <a:r>
              <a:rPr lang="es-EC" sz="2800" dirty="0"/>
              <a:t>90% EN EL DMQ</a:t>
            </a:r>
          </a:p>
          <a:p>
            <a:pPr algn="ctr"/>
            <a:endParaRPr lang="es-EC" sz="2800" dirty="0"/>
          </a:p>
        </p:txBody>
      </p:sp>
      <p:graphicFrame>
        <p:nvGraphicFramePr>
          <p:cNvPr id="14" name="Gráfico 13"/>
          <p:cNvGraphicFramePr>
            <a:graphicFrameLocks/>
          </p:cNvGraphicFramePr>
          <p:nvPr>
            <p:extLst>
              <p:ext uri="{D42A27DB-BD31-4B8C-83A1-F6EECF244321}">
                <p14:modId xmlns:p14="http://schemas.microsoft.com/office/powerpoint/2010/main" val="3265389930"/>
              </p:ext>
            </p:extLst>
          </p:nvPr>
        </p:nvGraphicFramePr>
        <p:xfrm>
          <a:off x="6504348" y="2443972"/>
          <a:ext cx="4152325" cy="2877460"/>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p:cNvSpPr txBox="1"/>
          <p:nvPr/>
        </p:nvSpPr>
        <p:spPr>
          <a:xfrm>
            <a:off x="7791409" y="5447217"/>
            <a:ext cx="3167743" cy="307777"/>
          </a:xfrm>
          <a:prstGeom prst="rect">
            <a:avLst/>
          </a:prstGeom>
          <a:noFill/>
        </p:spPr>
        <p:txBody>
          <a:bodyPr wrap="square" rtlCol="0">
            <a:spAutoFit/>
          </a:bodyPr>
          <a:lstStyle/>
          <a:p>
            <a:r>
              <a:rPr lang="es-ES" b="1" dirty="0" smtClean="0"/>
              <a:t>POSITIVIDAD 32.7%</a:t>
            </a:r>
            <a:endParaRPr lang="es-ES" b="1" dirty="0"/>
          </a:p>
        </p:txBody>
      </p:sp>
    </p:spTree>
    <p:extLst>
      <p:ext uri="{BB962C8B-B14F-4D97-AF65-F5344CB8AC3E}">
        <p14:creationId xmlns:p14="http://schemas.microsoft.com/office/powerpoint/2010/main" val="4069535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54772318"/>
              </p:ext>
            </p:extLst>
          </p:nvPr>
        </p:nvGraphicFramePr>
        <p:xfrm>
          <a:off x="798024" y="675301"/>
          <a:ext cx="10595952" cy="5507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7647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nvPr>
        </p:nvGraphicFramePr>
        <p:xfrm>
          <a:off x="753533" y="457200"/>
          <a:ext cx="11032067" cy="6070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9116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7383" y="313509"/>
            <a:ext cx="8716439" cy="6162794"/>
          </a:xfrm>
          <a:prstGeom prst="rect">
            <a:avLst/>
          </a:prstGeom>
        </p:spPr>
      </p:pic>
      <p:pic>
        <p:nvPicPr>
          <p:cNvPr id="6" name="Imagen 5"/>
          <p:cNvPicPr>
            <a:picLocks noChangeAspect="1"/>
          </p:cNvPicPr>
          <p:nvPr/>
        </p:nvPicPr>
        <p:blipFill>
          <a:blip r:embed="rId3"/>
          <a:stretch>
            <a:fillRect/>
          </a:stretch>
        </p:blipFill>
        <p:spPr>
          <a:xfrm>
            <a:off x="8429056" y="592465"/>
            <a:ext cx="3693809" cy="5403386"/>
          </a:xfrm>
          <a:prstGeom prst="rect">
            <a:avLst/>
          </a:prstGeom>
        </p:spPr>
      </p:pic>
    </p:spTree>
    <p:extLst>
      <p:ext uri="{BB962C8B-B14F-4D97-AF65-F5344CB8AC3E}">
        <p14:creationId xmlns:p14="http://schemas.microsoft.com/office/powerpoint/2010/main" val="2732214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69818" y="104503"/>
            <a:ext cx="8665075" cy="6126479"/>
          </a:xfrm>
          <a:prstGeom prst="rect">
            <a:avLst/>
          </a:prstGeom>
        </p:spPr>
      </p:pic>
      <p:pic>
        <p:nvPicPr>
          <p:cNvPr id="7" name="Imagen 6"/>
          <p:cNvPicPr>
            <a:picLocks noChangeAspect="1"/>
          </p:cNvPicPr>
          <p:nvPr/>
        </p:nvPicPr>
        <p:blipFill>
          <a:blip r:embed="rId3"/>
          <a:stretch>
            <a:fillRect/>
          </a:stretch>
        </p:blipFill>
        <p:spPr>
          <a:xfrm>
            <a:off x="8605580" y="553276"/>
            <a:ext cx="3184313" cy="4993801"/>
          </a:xfrm>
          <a:prstGeom prst="rect">
            <a:avLst/>
          </a:prstGeom>
        </p:spPr>
      </p:pic>
    </p:spTree>
    <p:extLst>
      <p:ext uri="{BB962C8B-B14F-4D97-AF65-F5344CB8AC3E}">
        <p14:creationId xmlns:p14="http://schemas.microsoft.com/office/powerpoint/2010/main" val="1086750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58124" y="106177"/>
            <a:ext cx="6579419" cy="830997"/>
          </a:xfrm>
          <a:prstGeom prst="rect">
            <a:avLst/>
          </a:prstGeom>
          <a:noFill/>
        </p:spPr>
        <p:txBody>
          <a:bodyPr wrap="square" rtlCol="0">
            <a:spAutoFit/>
          </a:bodyPr>
          <a:lstStyle/>
          <a:p>
            <a:pPr algn="ctr"/>
            <a:r>
              <a:rPr lang="es-EC" sz="2400" dirty="0" smtClean="0"/>
              <a:t>Tasa de incidencia semanal por 1000 habitantes en Parroquias Urbanas del DMQ</a:t>
            </a:r>
            <a:endParaRPr lang="es-EC" sz="2400" dirty="0"/>
          </a:p>
        </p:txBody>
      </p:sp>
      <p:pic>
        <p:nvPicPr>
          <p:cNvPr id="3" name="Imagen 2"/>
          <p:cNvPicPr>
            <a:picLocks noChangeAspect="1"/>
          </p:cNvPicPr>
          <p:nvPr/>
        </p:nvPicPr>
        <p:blipFill>
          <a:blip r:embed="rId2"/>
          <a:stretch>
            <a:fillRect/>
          </a:stretch>
        </p:blipFill>
        <p:spPr>
          <a:xfrm>
            <a:off x="320208" y="1398566"/>
            <a:ext cx="4016250" cy="3654467"/>
          </a:xfrm>
          <a:prstGeom prst="rect">
            <a:avLst/>
          </a:prstGeom>
        </p:spPr>
      </p:pic>
      <p:graphicFrame>
        <p:nvGraphicFramePr>
          <p:cNvPr id="13" name="Chart 1"/>
          <p:cNvGraphicFramePr>
            <a:graphicFrameLocks/>
          </p:cNvGraphicFramePr>
          <p:nvPr>
            <p:extLst/>
          </p:nvPr>
        </p:nvGraphicFramePr>
        <p:xfrm>
          <a:off x="4766732" y="1344611"/>
          <a:ext cx="6925733" cy="376237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ector recto 4"/>
          <p:cNvCxnSpPr/>
          <p:nvPr/>
        </p:nvCxnSpPr>
        <p:spPr>
          <a:xfrm flipV="1">
            <a:off x="2171700" y="2694214"/>
            <a:ext cx="2139043" cy="326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387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1512</Words>
  <Application>Microsoft Office PowerPoint</Application>
  <PresentationFormat>Personalizado</PresentationFormat>
  <Paragraphs>197</Paragraphs>
  <Slides>37</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Tahoma</vt:lpstr>
      <vt:lpstr>Wingdings</vt:lpstr>
      <vt:lpstr>Times New Roman</vt:lpstr>
      <vt:lpstr>Century Gothic</vt:lpstr>
      <vt:lpstr>Calibri</vt:lpstr>
      <vt:lpstr>Tema de Office</vt:lpstr>
      <vt:lpstr>INFORME TÉCNICO  SITUACIÓN EPIDEMIOLÓGICA DEL SARS-CoV-2 Y MEDIDAS EN EL DISTRITO METROPOLITANO DE QUITO, FRENTE AL VENCIMIENTO DEL ESTADO DE EXCEPCIÓN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MEDIDAS ESPECÍFICAS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ATENCIONES EN EL CAT- UMS – PUNTOS DE ATENCIÓN</dc:title>
  <dc:creator>Fanny Alicia Zurita Puertas</dc:creator>
  <cp:lastModifiedBy>Secretaria de Concejo</cp:lastModifiedBy>
  <cp:revision>40</cp:revision>
  <cp:lastPrinted>2020-08-31T22:46:27Z</cp:lastPrinted>
  <dcterms:created xsi:type="dcterms:W3CDTF">2020-08-21T03:37:52Z</dcterms:created>
  <dcterms:modified xsi:type="dcterms:W3CDTF">2020-09-11T02:41:56Z</dcterms:modified>
</cp:coreProperties>
</file>