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301" r:id="rId3"/>
    <p:sldId id="299" r:id="rId4"/>
    <p:sldId id="300" r:id="rId5"/>
    <p:sldId id="259" r:id="rId6"/>
    <p:sldId id="266" r:id="rId7"/>
    <p:sldId id="285" r:id="rId8"/>
    <p:sldId id="261" r:id="rId9"/>
    <p:sldId id="262" r:id="rId10"/>
    <p:sldId id="272" r:id="rId11"/>
    <p:sldId id="294" r:id="rId12"/>
    <p:sldId id="286" r:id="rId13"/>
    <p:sldId id="287" r:id="rId14"/>
    <p:sldId id="288" r:id="rId15"/>
    <p:sldId id="289" r:id="rId16"/>
    <p:sldId id="277" r:id="rId17"/>
    <p:sldId id="281" r:id="rId18"/>
    <p:sldId id="282" r:id="rId19"/>
    <p:sldId id="283" r:id="rId20"/>
    <p:sldId id="284" r:id="rId21"/>
    <p:sldId id="278" r:id="rId22"/>
    <p:sldId id="280" r:id="rId23"/>
    <p:sldId id="279" r:id="rId24"/>
    <p:sldId id="296" r:id="rId25"/>
    <p:sldId id="297" r:id="rId26"/>
    <p:sldId id="298" r:id="rId27"/>
  </p:sldIdLst>
  <p:sldSz cx="9144000" cy="6858000" type="screen4x3"/>
  <p:notesSz cx="6797675" cy="9928225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5A4"/>
    <a:srgbClr val="D71820"/>
    <a:srgbClr val="E72C32"/>
    <a:srgbClr val="FF6600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8221" autoAdjust="0"/>
  </p:normalViewPr>
  <p:slideViewPr>
    <p:cSldViewPr snapToGrid="0">
      <p:cViewPr varScale="1">
        <p:scale>
          <a:sx n="73" d="100"/>
          <a:sy n="73" d="100"/>
        </p:scale>
        <p:origin x="1320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ABB3C7-8D06-4BCF-BFFA-8EF3B823829C}" type="datetimeFigureOut">
              <a:rPr lang="es-EC" smtClean="0"/>
              <a:t>29/11/2019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D2DC67-0156-4662-876A-AFF68FEDE9E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83674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EC" sz="1200" dirty="0" smtClean="0"/>
              <a:t>246 ligas deportivas barriales intervenidas, dotadas de la infraestructura necesaria para el cumplimiento de su misión  institucional e integrar más grupos sociales del barrio a las prácticas diversificadas del deporte, la recreación, el arte y la cultura.</a:t>
            </a:r>
          </a:p>
          <a:p>
            <a:pPr algn="just"/>
            <a:r>
              <a:rPr lang="es-EC" sz="1200" dirty="0" smtClean="0"/>
              <a:t> 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EC" sz="1200" dirty="0" smtClean="0"/>
              <a:t>2.500 dirigentes del deporte barrial capacitados para ejecutar el nuevo modelo de gestión de las ligas en el territorio (barrios y parroquias)</a:t>
            </a:r>
          </a:p>
          <a:p>
            <a:pPr algn="just"/>
            <a:r>
              <a:rPr lang="es-EC" sz="1200" dirty="0" smtClean="0"/>
              <a:t> 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EC" sz="1200" dirty="0" smtClean="0"/>
              <a:t>250 facilitadores preparados para la capacitación masiva a las diferentes organizaciones sociales del deporte barrial.</a:t>
            </a:r>
          </a:p>
          <a:p>
            <a:pPr algn="just"/>
            <a:r>
              <a:rPr lang="es-EC" sz="1200" dirty="0" smtClean="0"/>
              <a:t> 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EC" sz="1200" dirty="0" smtClean="0"/>
              <a:t>35.000 integrantes de las organizaciones sociales de base, clubes y ligas capacitados, en el periodo de gobierno.</a:t>
            </a:r>
          </a:p>
          <a:p>
            <a:pPr algn="just"/>
            <a:r>
              <a:rPr lang="es-EC" sz="1200" dirty="0" smtClean="0"/>
              <a:t> 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EC" sz="1200" dirty="0" smtClean="0"/>
              <a:t>246 gestores del deporte comunitario y la cultura.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2DC67-0156-4662-876A-AFF68FEDE9ED}" type="slidenum">
              <a:rPr lang="es-EC" smtClean="0"/>
              <a:t>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20979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EC" sz="1200" dirty="0" smtClean="0"/>
              <a:t>246 ligas deportivas barriales intervenidas, dotadas de la infraestructura necesaria para el cumplimiento de su misión  institucional e integrar más grupos sociales del barrio a las prácticas diversificadas del deporte, la recreación, el arte y la cultura.</a:t>
            </a:r>
          </a:p>
          <a:p>
            <a:pPr algn="just"/>
            <a:r>
              <a:rPr lang="es-EC" sz="1200" dirty="0" smtClean="0"/>
              <a:t> 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EC" sz="1200" dirty="0" smtClean="0"/>
              <a:t>2.500 dirigentes del deporte barrial capacitados para ejecutar el nuevo modelo de gestión de las ligas en el territorio (barrios y parroquias)</a:t>
            </a:r>
          </a:p>
          <a:p>
            <a:pPr algn="just"/>
            <a:r>
              <a:rPr lang="es-EC" sz="1200" dirty="0" smtClean="0"/>
              <a:t> 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EC" sz="1200" dirty="0" smtClean="0"/>
              <a:t>250 facilitadores preparados para la capacitación masiva a las diferentes organizaciones sociales del deporte barrial.</a:t>
            </a:r>
          </a:p>
          <a:p>
            <a:pPr algn="just"/>
            <a:r>
              <a:rPr lang="es-EC" sz="1200" dirty="0" smtClean="0"/>
              <a:t> 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EC" sz="1200" dirty="0" smtClean="0"/>
              <a:t>35.000 integrantes de las organizaciones sociales de base, clubes y ligas capacitados, en el periodo de gobierno.</a:t>
            </a:r>
          </a:p>
          <a:p>
            <a:pPr algn="just"/>
            <a:r>
              <a:rPr lang="es-EC" sz="1200" dirty="0" smtClean="0"/>
              <a:t> 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EC" sz="1200" dirty="0" smtClean="0"/>
              <a:t>246 gestores del deporte comunitario y la cultura.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2DC67-0156-4662-876A-AFF68FEDE9ED}" type="slidenum">
              <a:rPr lang="es-EC" smtClean="0"/>
              <a:t>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20979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2DC67-0156-4662-876A-AFF68FEDE9ED}" type="slidenum">
              <a:rPr lang="es-EC" smtClean="0"/>
              <a:t>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62993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D662D-A564-4238-A54C-51DE24F7D1CE}" type="datetimeFigureOut">
              <a:rPr lang="es-EC" smtClean="0"/>
              <a:t>29/11/2019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AECC-E433-4B75-8018-1A9DF58048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59913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D662D-A564-4238-A54C-51DE24F7D1CE}" type="datetimeFigureOut">
              <a:rPr lang="es-EC" smtClean="0"/>
              <a:t>29/11/2019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AECC-E433-4B75-8018-1A9DF58048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26760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D662D-A564-4238-A54C-51DE24F7D1CE}" type="datetimeFigureOut">
              <a:rPr lang="es-EC" smtClean="0"/>
              <a:t>29/11/2019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AECC-E433-4B75-8018-1A9DF58048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3708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D662D-A564-4238-A54C-51DE24F7D1CE}" type="datetimeFigureOut">
              <a:rPr lang="es-EC" smtClean="0"/>
              <a:t>29/11/2019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AECC-E433-4B75-8018-1A9DF58048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40200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D662D-A564-4238-A54C-51DE24F7D1CE}" type="datetimeFigureOut">
              <a:rPr lang="es-EC" smtClean="0"/>
              <a:t>29/11/2019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AECC-E433-4B75-8018-1A9DF58048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60605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D662D-A564-4238-A54C-51DE24F7D1CE}" type="datetimeFigureOut">
              <a:rPr lang="es-EC" smtClean="0"/>
              <a:t>29/11/2019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AECC-E433-4B75-8018-1A9DF58048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84336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D662D-A564-4238-A54C-51DE24F7D1CE}" type="datetimeFigureOut">
              <a:rPr lang="es-EC" smtClean="0"/>
              <a:t>29/11/2019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AECC-E433-4B75-8018-1A9DF58048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68735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D662D-A564-4238-A54C-51DE24F7D1CE}" type="datetimeFigureOut">
              <a:rPr lang="es-EC" smtClean="0"/>
              <a:t>29/11/2019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AECC-E433-4B75-8018-1A9DF58048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3633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D662D-A564-4238-A54C-51DE24F7D1CE}" type="datetimeFigureOut">
              <a:rPr lang="es-EC" smtClean="0"/>
              <a:t>29/11/2019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AECC-E433-4B75-8018-1A9DF58048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8465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D662D-A564-4238-A54C-51DE24F7D1CE}" type="datetimeFigureOut">
              <a:rPr lang="es-EC" smtClean="0"/>
              <a:t>29/11/2019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AECC-E433-4B75-8018-1A9DF58048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68898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D662D-A564-4238-A54C-51DE24F7D1CE}" type="datetimeFigureOut">
              <a:rPr lang="es-EC" smtClean="0"/>
              <a:t>29/11/2019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AECC-E433-4B75-8018-1A9DF58048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93773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D662D-A564-4238-A54C-51DE24F7D1CE}" type="datetimeFigureOut">
              <a:rPr lang="es-EC" smtClean="0"/>
              <a:t>29/11/2019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DAECC-E433-4B75-8018-1A9DF58048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00165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g"/><Relationship Id="rId5" Type="http://schemas.openxmlformats.org/officeDocument/2006/relationships/image" Target="../media/image38.jpeg"/><Relationship Id="rId4" Type="http://schemas.openxmlformats.org/officeDocument/2006/relationships/image" Target="../media/image3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5" Type="http://schemas.openxmlformats.org/officeDocument/2006/relationships/image" Target="../media/image41.jpeg"/><Relationship Id="rId4" Type="http://schemas.openxmlformats.org/officeDocument/2006/relationships/image" Target="../media/image4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g"/><Relationship Id="rId5" Type="http://schemas.openxmlformats.org/officeDocument/2006/relationships/image" Target="../media/image44.jpeg"/><Relationship Id="rId4" Type="http://schemas.openxmlformats.org/officeDocument/2006/relationships/image" Target="../media/image43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nalytica.maps.arcgis.com/apps/View/index.html?appid=7dcf9aea5afb4d31b99d9ae568146932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471802"/>
            <a:ext cx="9144000" cy="1077762"/>
          </a:xfrm>
          <a:prstGeom prst="rect">
            <a:avLst/>
          </a:prstGeom>
          <a:solidFill>
            <a:srgbClr val="00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CuadroTexto 18"/>
          <p:cNvSpPr txBox="1"/>
          <p:nvPr/>
        </p:nvSpPr>
        <p:spPr>
          <a:xfrm>
            <a:off x="208827" y="4579796"/>
            <a:ext cx="89351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500" b="1" dirty="0" smtClean="0">
                <a:solidFill>
                  <a:schemeClr val="bg1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</a:rPr>
              <a:t>“ESTRATEGIA DE RENOVACIÓN INTEGRAL DE LAS ORGANIZACIONES SOCIALES DEL DEPORTE BARRIAL DE QUITO”</a:t>
            </a:r>
            <a:endParaRPr lang="es-EC" sz="2500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8747" t="25300" r="32381" b="14510"/>
          <a:stretch/>
        </p:blipFill>
        <p:spPr>
          <a:xfrm>
            <a:off x="582006" y="333911"/>
            <a:ext cx="7195127" cy="4137891"/>
          </a:xfrm>
          <a:prstGeom prst="rect">
            <a:avLst/>
          </a:prstGeom>
        </p:spPr>
      </p:pic>
      <p:pic>
        <p:nvPicPr>
          <p:cNvPr id="7" name="Picture 2" descr="Resultado de imagen para logo alcaldia de quito grande otra vez 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219" y="3506483"/>
            <a:ext cx="1455974" cy="8573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7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aralelogramo 11"/>
          <p:cNvSpPr/>
          <p:nvPr/>
        </p:nvSpPr>
        <p:spPr>
          <a:xfrm>
            <a:off x="-4574" y="1"/>
            <a:ext cx="6658037" cy="620751"/>
          </a:xfrm>
          <a:custGeom>
            <a:avLst/>
            <a:gdLst>
              <a:gd name="connsiteX0" fmla="*/ 0 w 5105400"/>
              <a:gd name="connsiteY0" fmla="*/ 685800 h 685800"/>
              <a:gd name="connsiteX1" fmla="*/ 171450 w 5105400"/>
              <a:gd name="connsiteY1" fmla="*/ 0 h 685800"/>
              <a:gd name="connsiteX2" fmla="*/ 5105400 w 5105400"/>
              <a:gd name="connsiteY2" fmla="*/ 0 h 685800"/>
              <a:gd name="connsiteX3" fmla="*/ 4933950 w 5105400"/>
              <a:gd name="connsiteY3" fmla="*/ 685800 h 685800"/>
              <a:gd name="connsiteX4" fmla="*/ 0 w 5105400"/>
              <a:gd name="connsiteY4" fmla="*/ 685800 h 685800"/>
              <a:gd name="connsiteX0" fmla="*/ 6970 w 5112370"/>
              <a:gd name="connsiteY0" fmla="*/ 708102 h 708102"/>
              <a:gd name="connsiteX1" fmla="*/ 0 w 5112370"/>
              <a:gd name="connsiteY1" fmla="*/ 0 h 708102"/>
              <a:gd name="connsiteX2" fmla="*/ 5112370 w 5112370"/>
              <a:gd name="connsiteY2" fmla="*/ 22302 h 708102"/>
              <a:gd name="connsiteX3" fmla="*/ 4940920 w 5112370"/>
              <a:gd name="connsiteY3" fmla="*/ 708102 h 708102"/>
              <a:gd name="connsiteX4" fmla="*/ 6970 w 5112370"/>
              <a:gd name="connsiteY4" fmla="*/ 708102 h 708102"/>
              <a:gd name="connsiteX0" fmla="*/ 6970 w 5435755"/>
              <a:gd name="connsiteY0" fmla="*/ 708102 h 708102"/>
              <a:gd name="connsiteX1" fmla="*/ 0 w 5435755"/>
              <a:gd name="connsiteY1" fmla="*/ 0 h 708102"/>
              <a:gd name="connsiteX2" fmla="*/ 5435755 w 5435755"/>
              <a:gd name="connsiteY2" fmla="*/ 33453 h 708102"/>
              <a:gd name="connsiteX3" fmla="*/ 4940920 w 5435755"/>
              <a:gd name="connsiteY3" fmla="*/ 708102 h 708102"/>
              <a:gd name="connsiteX4" fmla="*/ 6970 w 5435755"/>
              <a:gd name="connsiteY4" fmla="*/ 708102 h 708102"/>
              <a:gd name="connsiteX0" fmla="*/ 6970 w 5513814"/>
              <a:gd name="connsiteY0" fmla="*/ 708103 h 708103"/>
              <a:gd name="connsiteX1" fmla="*/ 0 w 5513814"/>
              <a:gd name="connsiteY1" fmla="*/ 1 h 708103"/>
              <a:gd name="connsiteX2" fmla="*/ 5513814 w 5513814"/>
              <a:gd name="connsiteY2" fmla="*/ 0 h 708103"/>
              <a:gd name="connsiteX3" fmla="*/ 4940920 w 5513814"/>
              <a:gd name="connsiteY3" fmla="*/ 708103 h 708103"/>
              <a:gd name="connsiteX4" fmla="*/ 6970 w 5513814"/>
              <a:gd name="connsiteY4" fmla="*/ 708103 h 708103"/>
              <a:gd name="connsiteX0" fmla="*/ 393 w 5518388"/>
              <a:gd name="connsiteY0" fmla="*/ 721056 h 721056"/>
              <a:gd name="connsiteX1" fmla="*/ 4574 w 5518388"/>
              <a:gd name="connsiteY1" fmla="*/ 1 h 721056"/>
              <a:gd name="connsiteX2" fmla="*/ 5518388 w 5518388"/>
              <a:gd name="connsiteY2" fmla="*/ 0 h 721056"/>
              <a:gd name="connsiteX3" fmla="*/ 4945494 w 5518388"/>
              <a:gd name="connsiteY3" fmla="*/ 708103 h 721056"/>
              <a:gd name="connsiteX4" fmla="*/ 393 w 5518388"/>
              <a:gd name="connsiteY4" fmla="*/ 721056 h 72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388" h="721056">
                <a:moveTo>
                  <a:pt x="393" y="721056"/>
                </a:moveTo>
                <a:cubicBezTo>
                  <a:pt x="-1930" y="485022"/>
                  <a:pt x="6897" y="236035"/>
                  <a:pt x="4574" y="1"/>
                </a:cubicBezTo>
                <a:lnTo>
                  <a:pt x="5518388" y="0"/>
                </a:lnTo>
                <a:lnTo>
                  <a:pt x="4945494" y="708103"/>
                </a:lnTo>
                <a:lnTo>
                  <a:pt x="393" y="721056"/>
                </a:lnTo>
                <a:close/>
              </a:path>
            </a:pathLst>
          </a:custGeom>
          <a:solidFill>
            <a:srgbClr val="00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2"/>
          <a:srcRect l="8747" t="25300" r="32381" b="14510"/>
          <a:stretch/>
        </p:blipFill>
        <p:spPr>
          <a:xfrm>
            <a:off x="6689934" y="39771"/>
            <a:ext cx="1058412" cy="608689"/>
          </a:xfrm>
          <a:prstGeom prst="rect">
            <a:avLst/>
          </a:prstGeom>
        </p:spPr>
      </p:pic>
      <p:pic>
        <p:nvPicPr>
          <p:cNvPr id="22" name="Picture 2" descr="Resultado de imagen para logo alcaldia de quito grande otra vez 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346" y="12063"/>
            <a:ext cx="1267263" cy="7462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2 CuadroTexto"/>
          <p:cNvSpPr txBox="1"/>
          <p:nvPr/>
        </p:nvSpPr>
        <p:spPr>
          <a:xfrm>
            <a:off x="-4575" y="42217"/>
            <a:ext cx="6622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DETALLE ECONOMICO DE LIGAS BARRIALES</a:t>
            </a:r>
            <a:endParaRPr lang="es-EC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4265739"/>
              </p:ext>
            </p:extLst>
          </p:nvPr>
        </p:nvGraphicFramePr>
        <p:xfrm>
          <a:off x="1652346" y="1481191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ZONA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N° LIGAS</a:t>
                      </a:r>
                      <a:r>
                        <a:rPr lang="es-EC" baseline="0" dirty="0" smtClean="0"/>
                        <a:t> 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INVERSIÓN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/>
                        <a:t>SUR</a:t>
                      </a:r>
                      <a:endParaRPr lang="es-EC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41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dirty="0" smtClean="0"/>
                        <a:t>$5.228.698,00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/>
                        <a:t>NORTE</a:t>
                      </a:r>
                      <a:endParaRPr lang="es-EC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17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dirty="0" smtClean="0"/>
                        <a:t>$2.778.508,00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/>
                        <a:t>CENTRO</a:t>
                      </a:r>
                      <a:endParaRPr lang="es-EC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6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dirty="0" smtClean="0"/>
                        <a:t>$891.024,00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/>
                        <a:t>VALLES</a:t>
                      </a:r>
                      <a:endParaRPr lang="es-EC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8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dirty="0" smtClean="0"/>
                        <a:t>$1.081.942,00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197197"/>
              </p:ext>
            </p:extLst>
          </p:nvPr>
        </p:nvGraphicFramePr>
        <p:xfrm>
          <a:off x="1652346" y="3469435"/>
          <a:ext cx="6096000" cy="2270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TIPO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N° ESCENARIOS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INVERSIÓN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/>
                        <a:t>CANCHAS</a:t>
                      </a:r>
                      <a:r>
                        <a:rPr lang="es-EC" sz="1600" baseline="0" dirty="0" smtClean="0"/>
                        <a:t> DE </a:t>
                      </a:r>
                      <a:r>
                        <a:rPr lang="es-EC" sz="1600" dirty="0" smtClean="0"/>
                        <a:t>ECUAVOLEY</a:t>
                      </a:r>
                      <a:endParaRPr lang="es-EC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8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dirty="0" smtClean="0"/>
                        <a:t>$672.500,00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/>
                        <a:t>CANCHAS</a:t>
                      </a:r>
                      <a:r>
                        <a:rPr lang="es-EC" sz="1600" baseline="0" dirty="0" smtClean="0"/>
                        <a:t> DE CÉSPED NATURAL</a:t>
                      </a:r>
                      <a:endParaRPr lang="es-EC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4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dirty="0" smtClean="0"/>
                        <a:t>$200.000,00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/>
                        <a:t>COLISEOS</a:t>
                      </a:r>
                      <a:endParaRPr lang="es-EC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2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dirty="0" smtClean="0"/>
                        <a:t>$3.000.000,00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/>
                        <a:t>POLIDEPORTIVOS</a:t>
                      </a:r>
                      <a:endParaRPr lang="es-EC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1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dirty="0" smtClean="0"/>
                        <a:t>$670.000,00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4 CuadroTexto"/>
          <p:cNvSpPr txBox="1"/>
          <p:nvPr/>
        </p:nvSpPr>
        <p:spPr>
          <a:xfrm>
            <a:off x="277570" y="792143"/>
            <a:ext cx="8235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2400"/>
            </a:lvl1pPr>
          </a:lstStyle>
          <a:p>
            <a:pPr lvl="0"/>
            <a:r>
              <a:rPr lang="es-EC" b="1" dirty="0" smtClean="0"/>
              <a:t>PLAN DE INVERSION E INTERVENCIONES - 2020</a:t>
            </a:r>
            <a:endParaRPr lang="es-EC" sz="2200" dirty="0"/>
          </a:p>
        </p:txBody>
      </p:sp>
      <p:sp>
        <p:nvSpPr>
          <p:cNvPr id="11" name="4 CuadroTexto"/>
          <p:cNvSpPr txBox="1"/>
          <p:nvPr/>
        </p:nvSpPr>
        <p:spPr>
          <a:xfrm>
            <a:off x="2590222" y="5740195"/>
            <a:ext cx="43330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2400"/>
            </a:lvl1pPr>
          </a:lstStyle>
          <a:p>
            <a:pPr lvl="0"/>
            <a:r>
              <a:rPr lang="es-EC" sz="2000" b="1" dirty="0"/>
              <a:t>INVERSIÓN TOTAL </a:t>
            </a:r>
            <a:r>
              <a:rPr lang="es-EC" sz="2000" b="1" dirty="0" smtClean="0"/>
              <a:t>USD $ 14’522.672,00</a:t>
            </a:r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414946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aralelogramo 11"/>
          <p:cNvSpPr/>
          <p:nvPr/>
        </p:nvSpPr>
        <p:spPr>
          <a:xfrm>
            <a:off x="-4574" y="1"/>
            <a:ext cx="6658037" cy="620751"/>
          </a:xfrm>
          <a:custGeom>
            <a:avLst/>
            <a:gdLst>
              <a:gd name="connsiteX0" fmla="*/ 0 w 5105400"/>
              <a:gd name="connsiteY0" fmla="*/ 685800 h 685800"/>
              <a:gd name="connsiteX1" fmla="*/ 171450 w 5105400"/>
              <a:gd name="connsiteY1" fmla="*/ 0 h 685800"/>
              <a:gd name="connsiteX2" fmla="*/ 5105400 w 5105400"/>
              <a:gd name="connsiteY2" fmla="*/ 0 h 685800"/>
              <a:gd name="connsiteX3" fmla="*/ 4933950 w 5105400"/>
              <a:gd name="connsiteY3" fmla="*/ 685800 h 685800"/>
              <a:gd name="connsiteX4" fmla="*/ 0 w 5105400"/>
              <a:gd name="connsiteY4" fmla="*/ 685800 h 685800"/>
              <a:gd name="connsiteX0" fmla="*/ 6970 w 5112370"/>
              <a:gd name="connsiteY0" fmla="*/ 708102 h 708102"/>
              <a:gd name="connsiteX1" fmla="*/ 0 w 5112370"/>
              <a:gd name="connsiteY1" fmla="*/ 0 h 708102"/>
              <a:gd name="connsiteX2" fmla="*/ 5112370 w 5112370"/>
              <a:gd name="connsiteY2" fmla="*/ 22302 h 708102"/>
              <a:gd name="connsiteX3" fmla="*/ 4940920 w 5112370"/>
              <a:gd name="connsiteY3" fmla="*/ 708102 h 708102"/>
              <a:gd name="connsiteX4" fmla="*/ 6970 w 5112370"/>
              <a:gd name="connsiteY4" fmla="*/ 708102 h 708102"/>
              <a:gd name="connsiteX0" fmla="*/ 6970 w 5435755"/>
              <a:gd name="connsiteY0" fmla="*/ 708102 h 708102"/>
              <a:gd name="connsiteX1" fmla="*/ 0 w 5435755"/>
              <a:gd name="connsiteY1" fmla="*/ 0 h 708102"/>
              <a:gd name="connsiteX2" fmla="*/ 5435755 w 5435755"/>
              <a:gd name="connsiteY2" fmla="*/ 33453 h 708102"/>
              <a:gd name="connsiteX3" fmla="*/ 4940920 w 5435755"/>
              <a:gd name="connsiteY3" fmla="*/ 708102 h 708102"/>
              <a:gd name="connsiteX4" fmla="*/ 6970 w 5435755"/>
              <a:gd name="connsiteY4" fmla="*/ 708102 h 708102"/>
              <a:gd name="connsiteX0" fmla="*/ 6970 w 5513814"/>
              <a:gd name="connsiteY0" fmla="*/ 708103 h 708103"/>
              <a:gd name="connsiteX1" fmla="*/ 0 w 5513814"/>
              <a:gd name="connsiteY1" fmla="*/ 1 h 708103"/>
              <a:gd name="connsiteX2" fmla="*/ 5513814 w 5513814"/>
              <a:gd name="connsiteY2" fmla="*/ 0 h 708103"/>
              <a:gd name="connsiteX3" fmla="*/ 4940920 w 5513814"/>
              <a:gd name="connsiteY3" fmla="*/ 708103 h 708103"/>
              <a:gd name="connsiteX4" fmla="*/ 6970 w 5513814"/>
              <a:gd name="connsiteY4" fmla="*/ 708103 h 708103"/>
              <a:gd name="connsiteX0" fmla="*/ 393 w 5518388"/>
              <a:gd name="connsiteY0" fmla="*/ 721056 h 721056"/>
              <a:gd name="connsiteX1" fmla="*/ 4574 w 5518388"/>
              <a:gd name="connsiteY1" fmla="*/ 1 h 721056"/>
              <a:gd name="connsiteX2" fmla="*/ 5518388 w 5518388"/>
              <a:gd name="connsiteY2" fmla="*/ 0 h 721056"/>
              <a:gd name="connsiteX3" fmla="*/ 4945494 w 5518388"/>
              <a:gd name="connsiteY3" fmla="*/ 708103 h 721056"/>
              <a:gd name="connsiteX4" fmla="*/ 393 w 5518388"/>
              <a:gd name="connsiteY4" fmla="*/ 721056 h 72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388" h="721056">
                <a:moveTo>
                  <a:pt x="393" y="721056"/>
                </a:moveTo>
                <a:cubicBezTo>
                  <a:pt x="-1930" y="485022"/>
                  <a:pt x="6897" y="236035"/>
                  <a:pt x="4574" y="1"/>
                </a:cubicBezTo>
                <a:lnTo>
                  <a:pt x="5518388" y="0"/>
                </a:lnTo>
                <a:lnTo>
                  <a:pt x="4945494" y="708103"/>
                </a:lnTo>
                <a:lnTo>
                  <a:pt x="393" y="721056"/>
                </a:lnTo>
                <a:close/>
              </a:path>
            </a:pathLst>
          </a:custGeom>
          <a:solidFill>
            <a:srgbClr val="00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2"/>
          <a:srcRect l="8747" t="25300" r="32381" b="14510"/>
          <a:stretch/>
        </p:blipFill>
        <p:spPr>
          <a:xfrm>
            <a:off x="6689934" y="39771"/>
            <a:ext cx="1058412" cy="608689"/>
          </a:xfrm>
          <a:prstGeom prst="rect">
            <a:avLst/>
          </a:prstGeom>
        </p:spPr>
      </p:pic>
      <p:pic>
        <p:nvPicPr>
          <p:cNvPr id="22" name="Picture 2" descr="Resultado de imagen para logo alcaldia de quito grande otra vez 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346" y="12063"/>
            <a:ext cx="1267263" cy="7462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2 CuadroTexto"/>
          <p:cNvSpPr txBox="1"/>
          <p:nvPr/>
        </p:nvSpPr>
        <p:spPr>
          <a:xfrm>
            <a:off x="-4575" y="42217"/>
            <a:ext cx="7223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3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SITUACION DE UNA LIGA BARRIAL (KENNEDY</a:t>
            </a:r>
            <a:r>
              <a:rPr lang="es-ES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)</a:t>
            </a:r>
            <a:endParaRPr lang="es-EC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2" descr="C:\Users\PERSONAL\Desktop\kennedy\sede soci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9942"/>
            <a:ext cx="6299819" cy="6018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12 Conector recto"/>
          <p:cNvCxnSpPr/>
          <p:nvPr/>
        </p:nvCxnSpPr>
        <p:spPr>
          <a:xfrm rot="16200000" flipH="1">
            <a:off x="1671328" y="2978709"/>
            <a:ext cx="1740971" cy="25917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 flipV="1">
            <a:off x="2671400" y="3887151"/>
            <a:ext cx="518346" cy="9163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/>
          <p:cNvCxnSpPr/>
          <p:nvPr/>
        </p:nvCxnSpPr>
        <p:spPr>
          <a:xfrm flipV="1">
            <a:off x="2412227" y="2191995"/>
            <a:ext cx="475150" cy="45815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 rot="16200000" flipH="1">
            <a:off x="2838943" y="2197234"/>
            <a:ext cx="183260" cy="172782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 rot="16200000" flipH="1">
            <a:off x="2347407" y="3044812"/>
            <a:ext cx="1511895" cy="172782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/>
          <p:nvPr/>
        </p:nvCxnSpPr>
        <p:spPr>
          <a:xfrm flipV="1">
            <a:off x="2585009" y="1413139"/>
            <a:ext cx="3671614" cy="1649342"/>
          </a:xfrm>
          <a:prstGeom prst="straightConnector1">
            <a:avLst/>
          </a:prstGeom>
          <a:ln w="762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 flipV="1">
            <a:off x="4145190" y="2054549"/>
            <a:ext cx="2111433" cy="863496"/>
          </a:xfrm>
          <a:prstGeom prst="straightConnector1">
            <a:avLst/>
          </a:prstGeom>
          <a:ln w="762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 de flecha"/>
          <p:cNvCxnSpPr/>
          <p:nvPr/>
        </p:nvCxnSpPr>
        <p:spPr>
          <a:xfrm flipV="1">
            <a:off x="3851042" y="2174687"/>
            <a:ext cx="2375750" cy="2382381"/>
          </a:xfrm>
          <a:prstGeom prst="straightConnector1">
            <a:avLst/>
          </a:prstGeom>
          <a:ln w="762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 de flecha"/>
          <p:cNvCxnSpPr/>
          <p:nvPr/>
        </p:nvCxnSpPr>
        <p:spPr>
          <a:xfrm flipV="1">
            <a:off x="3016964" y="2558515"/>
            <a:ext cx="3282855" cy="2244936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 de flecha"/>
          <p:cNvCxnSpPr/>
          <p:nvPr/>
        </p:nvCxnSpPr>
        <p:spPr>
          <a:xfrm flipV="1">
            <a:off x="2239446" y="4070411"/>
            <a:ext cx="4405937" cy="1374451"/>
          </a:xfrm>
          <a:prstGeom prst="straightConnector1">
            <a:avLst/>
          </a:prstGeom>
          <a:ln w="76200">
            <a:solidFill>
              <a:srgbClr val="99FF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 de flecha"/>
          <p:cNvCxnSpPr/>
          <p:nvPr/>
        </p:nvCxnSpPr>
        <p:spPr>
          <a:xfrm flipV="1">
            <a:off x="4528804" y="3474815"/>
            <a:ext cx="1727819" cy="1007931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26 Elipse"/>
          <p:cNvSpPr/>
          <p:nvPr/>
        </p:nvSpPr>
        <p:spPr>
          <a:xfrm>
            <a:off x="3060159" y="1871289"/>
            <a:ext cx="431955" cy="3665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6675" tIns="28337" rIns="56675" bIns="28337" anchor="ctr"/>
          <a:lstStyle/>
          <a:p>
            <a:pPr algn="ctr">
              <a:defRPr/>
            </a:pPr>
            <a:endParaRPr lang="es-EC"/>
          </a:p>
        </p:txBody>
      </p:sp>
      <p:sp>
        <p:nvSpPr>
          <p:cNvPr id="28" name="27 Elipse"/>
          <p:cNvSpPr/>
          <p:nvPr/>
        </p:nvSpPr>
        <p:spPr>
          <a:xfrm>
            <a:off x="3232941" y="5353231"/>
            <a:ext cx="431955" cy="3665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6675" tIns="28337" rIns="56675" bIns="28337" anchor="ctr"/>
          <a:lstStyle/>
          <a:p>
            <a:pPr algn="ctr">
              <a:defRPr/>
            </a:pPr>
            <a:endParaRPr lang="es-EC"/>
          </a:p>
        </p:txBody>
      </p:sp>
      <p:sp>
        <p:nvSpPr>
          <p:cNvPr id="29" name="28 Elipse"/>
          <p:cNvSpPr/>
          <p:nvPr/>
        </p:nvSpPr>
        <p:spPr>
          <a:xfrm>
            <a:off x="4615196" y="4803451"/>
            <a:ext cx="431955" cy="3665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6675" tIns="28337" rIns="56675" bIns="28337" anchor="ctr"/>
          <a:lstStyle/>
          <a:p>
            <a:pPr algn="ctr">
              <a:defRPr/>
            </a:pPr>
            <a:endParaRPr lang="es-EC"/>
          </a:p>
        </p:txBody>
      </p:sp>
      <p:sp>
        <p:nvSpPr>
          <p:cNvPr id="30" name="29 Elipse"/>
          <p:cNvSpPr/>
          <p:nvPr/>
        </p:nvSpPr>
        <p:spPr>
          <a:xfrm>
            <a:off x="4096850" y="3566445"/>
            <a:ext cx="431955" cy="3665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6675" tIns="28337" rIns="56675" bIns="28337" anchor="ctr"/>
          <a:lstStyle/>
          <a:p>
            <a:pPr algn="ctr">
              <a:defRPr/>
            </a:pPr>
            <a:endParaRPr lang="es-EC"/>
          </a:p>
        </p:txBody>
      </p:sp>
      <p:sp>
        <p:nvSpPr>
          <p:cNvPr id="31" name="30 Elipse"/>
          <p:cNvSpPr/>
          <p:nvPr/>
        </p:nvSpPr>
        <p:spPr>
          <a:xfrm>
            <a:off x="3578504" y="2925035"/>
            <a:ext cx="431955" cy="3665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6675" tIns="28337" rIns="56675" bIns="28337" anchor="ctr"/>
          <a:lstStyle/>
          <a:p>
            <a:pPr algn="ctr">
              <a:defRPr/>
            </a:pPr>
            <a:endParaRPr lang="es-EC"/>
          </a:p>
        </p:txBody>
      </p:sp>
      <p:sp>
        <p:nvSpPr>
          <p:cNvPr id="32" name="31 Elipse"/>
          <p:cNvSpPr/>
          <p:nvPr/>
        </p:nvSpPr>
        <p:spPr>
          <a:xfrm>
            <a:off x="6299819" y="5034185"/>
            <a:ext cx="431955" cy="3665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6675" tIns="28337" rIns="56675" bIns="28337" anchor="ctr"/>
          <a:lstStyle/>
          <a:p>
            <a:pPr algn="ctr">
              <a:defRPr/>
            </a:pPr>
            <a:endParaRPr lang="es-EC"/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6790093" y="5045235"/>
            <a:ext cx="2110230" cy="344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6619" tIns="28309" rIns="56619" bIns="28309"/>
          <a:lstStyle/>
          <a:p>
            <a:pPr>
              <a:defRPr/>
            </a:pPr>
            <a:r>
              <a:rPr lang="es-EC" sz="2000" b="1" dirty="0">
                <a:latin typeface="+mj-lt"/>
                <a:ea typeface="SimSun" pitchFamily="2" charset="-122"/>
                <a:cs typeface="Times New Roman" pitchFamily="18" charset="0"/>
              </a:rPr>
              <a:t>FOCOS </a:t>
            </a:r>
            <a:r>
              <a:rPr lang="es-EC" sz="2000" b="1" dirty="0" smtClean="0">
                <a:latin typeface="+mj-lt"/>
                <a:ea typeface="SimSun" pitchFamily="2" charset="-122"/>
                <a:cs typeface="Times New Roman" pitchFamily="18" charset="0"/>
              </a:rPr>
              <a:t>DE ALARMA</a:t>
            </a:r>
            <a:endParaRPr lang="es-AR" sz="2000" dirty="0">
              <a:latin typeface="+mj-lt"/>
              <a:ea typeface="Times New Roman"/>
              <a:cs typeface="Times New Roman" pitchFamily="18" charset="0"/>
            </a:endParaRPr>
          </a:p>
          <a:p>
            <a:pPr>
              <a:defRPr/>
            </a:pPr>
            <a:endParaRPr lang="es-ES" sz="1400" dirty="0">
              <a:latin typeface="+mj-lt"/>
            </a:endParaRPr>
          </a:p>
        </p:txBody>
      </p:sp>
      <p:sp>
        <p:nvSpPr>
          <p:cNvPr id="34" name="33 Rectángulo"/>
          <p:cNvSpPr/>
          <p:nvPr/>
        </p:nvSpPr>
        <p:spPr>
          <a:xfrm rot="-600000">
            <a:off x="3566986" y="4074483"/>
            <a:ext cx="498188" cy="965170"/>
          </a:xfrm>
          <a:prstGeom prst="rect">
            <a:avLst/>
          </a:prstGeom>
          <a:noFill/>
          <a:ln w="38100">
            <a:solidFill>
              <a:srgbClr val="0000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6675" tIns="28337" rIns="56675" bIns="28337" anchor="ctr"/>
          <a:lstStyle/>
          <a:p>
            <a:pPr algn="ctr">
              <a:defRPr/>
            </a:pPr>
            <a:endParaRPr lang="es-EC"/>
          </a:p>
        </p:txBody>
      </p:sp>
      <p:sp>
        <p:nvSpPr>
          <p:cNvPr id="35" name="34 Rectángulo"/>
          <p:cNvSpPr/>
          <p:nvPr/>
        </p:nvSpPr>
        <p:spPr>
          <a:xfrm rot="-600000">
            <a:off x="3996061" y="2096292"/>
            <a:ext cx="497228" cy="1007931"/>
          </a:xfrm>
          <a:prstGeom prst="rect">
            <a:avLst/>
          </a:prstGeom>
          <a:noFill/>
          <a:ln w="38100">
            <a:solidFill>
              <a:srgbClr val="0000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6675" tIns="28337" rIns="56675" bIns="28337" anchor="ctr"/>
          <a:lstStyle/>
          <a:p>
            <a:pPr algn="ctr">
              <a:defRPr/>
            </a:pPr>
            <a:endParaRPr lang="es-EC"/>
          </a:p>
        </p:txBody>
      </p:sp>
      <p:sp>
        <p:nvSpPr>
          <p:cNvPr id="36" name="35 Rectángulo"/>
          <p:cNvSpPr/>
          <p:nvPr/>
        </p:nvSpPr>
        <p:spPr>
          <a:xfrm rot="-600000">
            <a:off x="1680784" y="2336567"/>
            <a:ext cx="724724" cy="1782713"/>
          </a:xfrm>
          <a:prstGeom prst="rect">
            <a:avLst/>
          </a:prstGeom>
          <a:noFill/>
          <a:ln w="38100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6675" tIns="28337" rIns="56675" bIns="28337" anchor="ctr"/>
          <a:lstStyle/>
          <a:p>
            <a:pPr algn="ctr">
              <a:defRPr/>
            </a:pPr>
            <a:endParaRPr lang="es-EC"/>
          </a:p>
        </p:txBody>
      </p:sp>
      <p:sp>
        <p:nvSpPr>
          <p:cNvPr id="37" name="36 Rectángulo"/>
          <p:cNvSpPr/>
          <p:nvPr/>
        </p:nvSpPr>
        <p:spPr>
          <a:xfrm rot="-600000">
            <a:off x="3269417" y="2370164"/>
            <a:ext cx="564421" cy="1486443"/>
          </a:xfrm>
          <a:prstGeom prst="rect">
            <a:avLst/>
          </a:prstGeom>
          <a:noFill/>
          <a:ln w="38100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6675" tIns="28337" rIns="56675" bIns="28337" anchor="ctr"/>
          <a:lstStyle/>
          <a:p>
            <a:pPr algn="ctr">
              <a:defRPr/>
            </a:pPr>
            <a:endParaRPr lang="es-EC"/>
          </a:p>
        </p:txBody>
      </p:sp>
      <p:sp>
        <p:nvSpPr>
          <p:cNvPr id="38" name="37 Rectángulo"/>
          <p:cNvSpPr/>
          <p:nvPr/>
        </p:nvSpPr>
        <p:spPr>
          <a:xfrm rot="-600000">
            <a:off x="2778909" y="4068374"/>
            <a:ext cx="497228" cy="1098543"/>
          </a:xfrm>
          <a:prstGeom prst="rect">
            <a:avLst/>
          </a:prstGeom>
          <a:noFill/>
          <a:ln w="38100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6675" tIns="28337" rIns="56675" bIns="28337" anchor="ctr"/>
          <a:lstStyle/>
          <a:p>
            <a:pPr algn="ctr">
              <a:defRPr/>
            </a:pPr>
            <a:endParaRPr lang="es-EC"/>
          </a:p>
        </p:txBody>
      </p:sp>
      <p:sp>
        <p:nvSpPr>
          <p:cNvPr id="39" name="38 Rectángulo"/>
          <p:cNvSpPr/>
          <p:nvPr/>
        </p:nvSpPr>
        <p:spPr>
          <a:xfrm rot="-600000">
            <a:off x="4397299" y="3915657"/>
            <a:ext cx="428115" cy="1164720"/>
          </a:xfrm>
          <a:prstGeom prst="rect">
            <a:avLst/>
          </a:prstGeom>
          <a:noFill/>
          <a:ln w="38100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6675" tIns="28337" rIns="56675" bIns="28337" anchor="ctr"/>
          <a:lstStyle/>
          <a:p>
            <a:pPr algn="ctr">
              <a:defRPr/>
            </a:pPr>
            <a:endParaRPr lang="es-EC"/>
          </a:p>
        </p:txBody>
      </p:sp>
      <p:sp>
        <p:nvSpPr>
          <p:cNvPr id="40" name="39 Rectángulo"/>
          <p:cNvSpPr/>
          <p:nvPr/>
        </p:nvSpPr>
        <p:spPr>
          <a:xfrm rot="-600000">
            <a:off x="1964914" y="4175276"/>
            <a:ext cx="763120" cy="1467099"/>
          </a:xfrm>
          <a:prstGeom prst="rect">
            <a:avLst/>
          </a:prstGeom>
          <a:noFill/>
          <a:ln w="38100">
            <a:solidFill>
              <a:srgbClr val="99FFCC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6675" tIns="28337" rIns="56675" bIns="28337" anchor="ctr"/>
          <a:lstStyle/>
          <a:p>
            <a:pPr algn="ctr">
              <a:defRPr/>
            </a:pPr>
            <a:endParaRPr lang="es-EC"/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6429405" y="1186057"/>
            <a:ext cx="2341332" cy="436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6619" tIns="28309" rIns="56619" bIns="28309"/>
          <a:lstStyle/>
          <a:p>
            <a:pPr>
              <a:defRPr/>
            </a:pPr>
            <a:r>
              <a:rPr lang="es-EC" sz="2000" b="1" dirty="0">
                <a:latin typeface="+mj-lt"/>
                <a:ea typeface="SimSun" pitchFamily="2" charset="-122"/>
                <a:cs typeface="Times New Roman" pitchFamily="18" charset="0"/>
              </a:rPr>
              <a:t>CANCHAS DE INDOR </a:t>
            </a:r>
            <a:endParaRPr lang="es-AR" sz="2000" dirty="0">
              <a:latin typeface="+mj-lt"/>
              <a:ea typeface="Times New Roman"/>
              <a:cs typeface="Times New Roman" pitchFamily="18" charset="0"/>
            </a:endParaRPr>
          </a:p>
          <a:p>
            <a:pPr>
              <a:defRPr/>
            </a:pPr>
            <a:endParaRPr lang="es-ES" sz="1400" dirty="0">
              <a:latin typeface="+mj-lt"/>
            </a:endParaRPr>
          </a:p>
        </p:txBody>
      </p:sp>
      <p:sp>
        <p:nvSpPr>
          <p:cNvPr id="42" name="Text Box 27"/>
          <p:cNvSpPr txBox="1">
            <a:spLocks noChangeArrowheads="1"/>
          </p:cNvSpPr>
          <p:nvPr/>
        </p:nvSpPr>
        <p:spPr bwMode="auto">
          <a:xfrm>
            <a:off x="6429405" y="1877263"/>
            <a:ext cx="2341332" cy="446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6619" tIns="28309" rIns="56619" bIns="28309"/>
          <a:lstStyle/>
          <a:p>
            <a:pPr>
              <a:defRPr/>
            </a:pPr>
            <a:r>
              <a:rPr lang="es-EC" sz="2000" b="1" dirty="0">
                <a:latin typeface="+mj-lt"/>
                <a:ea typeface="SimSun" pitchFamily="2" charset="-122"/>
                <a:cs typeface="Times New Roman" pitchFamily="18" charset="0"/>
              </a:rPr>
              <a:t>CANCHAS DE BASKET</a:t>
            </a:r>
            <a:endParaRPr lang="es-AR" sz="2000" dirty="0">
              <a:latin typeface="+mj-lt"/>
              <a:ea typeface="Times New Roman"/>
              <a:cs typeface="Times New Roman" pitchFamily="18" charset="0"/>
            </a:endParaRPr>
          </a:p>
          <a:p>
            <a:pPr>
              <a:defRPr/>
            </a:pPr>
            <a:endParaRPr lang="es-ES" sz="1400" dirty="0">
              <a:latin typeface="+mj-lt"/>
            </a:endParaRPr>
          </a:p>
        </p:txBody>
      </p:sp>
      <p:sp>
        <p:nvSpPr>
          <p:cNvPr id="43" name="Text Box 27"/>
          <p:cNvSpPr txBox="1">
            <a:spLocks noChangeArrowheads="1"/>
          </p:cNvSpPr>
          <p:nvPr/>
        </p:nvSpPr>
        <p:spPr bwMode="auto">
          <a:xfrm>
            <a:off x="6484089" y="2497540"/>
            <a:ext cx="2341331" cy="420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6619" tIns="28309" rIns="56619" bIns="28309"/>
          <a:lstStyle/>
          <a:p>
            <a:pPr>
              <a:defRPr/>
            </a:pPr>
            <a:r>
              <a:rPr lang="es-EC" sz="2000" b="1" dirty="0">
                <a:latin typeface="+mj-lt"/>
                <a:ea typeface="SimSun" pitchFamily="2" charset="-122"/>
                <a:cs typeface="Times New Roman" pitchFamily="18" charset="0"/>
              </a:rPr>
              <a:t>PISTA DE PATINAJE</a:t>
            </a:r>
            <a:endParaRPr lang="es-AR" sz="2000" dirty="0">
              <a:latin typeface="+mj-lt"/>
              <a:ea typeface="Times New Roman"/>
              <a:cs typeface="Times New Roman" pitchFamily="18" charset="0"/>
            </a:endParaRPr>
          </a:p>
          <a:p>
            <a:pPr>
              <a:defRPr/>
            </a:pPr>
            <a:endParaRPr lang="es-ES" sz="1400" dirty="0">
              <a:latin typeface="+mj-lt"/>
            </a:endParaRPr>
          </a:p>
        </p:txBody>
      </p:sp>
      <p:sp>
        <p:nvSpPr>
          <p:cNvPr id="44" name="Text Box 27"/>
          <p:cNvSpPr txBox="1">
            <a:spLocks noChangeArrowheads="1"/>
          </p:cNvSpPr>
          <p:nvPr/>
        </p:nvSpPr>
        <p:spPr bwMode="auto">
          <a:xfrm>
            <a:off x="6689934" y="3914142"/>
            <a:ext cx="1826167" cy="4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6619" tIns="28309" rIns="56619" bIns="28309"/>
          <a:lstStyle/>
          <a:p>
            <a:pPr>
              <a:defRPr/>
            </a:pPr>
            <a:r>
              <a:rPr lang="es-EC" sz="2000" b="1" dirty="0">
                <a:latin typeface="+mj-lt"/>
                <a:ea typeface="SimSun" pitchFamily="2" charset="-122"/>
                <a:cs typeface="Times New Roman" pitchFamily="18" charset="0"/>
              </a:rPr>
              <a:t>SEDE </a:t>
            </a:r>
            <a:r>
              <a:rPr lang="es-EC" sz="2000" b="1" dirty="0" smtClean="0">
                <a:latin typeface="+mj-lt"/>
                <a:ea typeface="SimSun" pitchFamily="2" charset="-122"/>
                <a:cs typeface="Times New Roman" pitchFamily="18" charset="0"/>
              </a:rPr>
              <a:t>SOCIAL</a:t>
            </a:r>
          </a:p>
        </p:txBody>
      </p:sp>
      <p:sp>
        <p:nvSpPr>
          <p:cNvPr id="50" name="Text Box 27"/>
          <p:cNvSpPr txBox="1">
            <a:spLocks noChangeArrowheads="1"/>
          </p:cNvSpPr>
          <p:nvPr/>
        </p:nvSpPr>
        <p:spPr bwMode="auto">
          <a:xfrm>
            <a:off x="6500521" y="3283575"/>
            <a:ext cx="2341331" cy="45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6619" tIns="28309" rIns="56619" bIns="28309"/>
          <a:lstStyle/>
          <a:p>
            <a:pPr>
              <a:defRPr/>
            </a:pPr>
            <a:r>
              <a:rPr lang="es-EC" sz="2000" b="1" dirty="0">
                <a:latin typeface="+mj-lt"/>
                <a:ea typeface="SimSun" pitchFamily="2" charset="-122"/>
                <a:cs typeface="Times New Roman" pitchFamily="18" charset="0"/>
              </a:rPr>
              <a:t>CANCHAS DE VOLEY</a:t>
            </a:r>
            <a:endParaRPr lang="es-AR" sz="2000" dirty="0">
              <a:latin typeface="+mj-lt"/>
              <a:ea typeface="Times New Roman"/>
              <a:cs typeface="Times New Roman" pitchFamily="18" charset="0"/>
            </a:endParaRPr>
          </a:p>
          <a:p>
            <a:pPr>
              <a:defRPr/>
            </a:pPr>
            <a:endParaRPr lang="es-E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2356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1" t="29182" r="43517" b="27425"/>
          <a:stretch>
            <a:fillRect/>
          </a:stretch>
        </p:blipFill>
        <p:spPr bwMode="auto">
          <a:xfrm>
            <a:off x="239934" y="566579"/>
            <a:ext cx="4005659" cy="4504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478990" y="5245824"/>
            <a:ext cx="3265577" cy="472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6619" tIns="28309" rIns="56619" bIns="28309"/>
          <a:lstStyle/>
          <a:p>
            <a:pPr algn="ctr">
              <a:defRPr/>
            </a:pPr>
            <a:r>
              <a:rPr lang="es-EC" sz="2000" b="1" dirty="0">
                <a:latin typeface="+mj-lt"/>
                <a:ea typeface="SimSun" pitchFamily="2" charset="-122"/>
                <a:cs typeface="Times New Roman" pitchFamily="18" charset="0"/>
              </a:rPr>
              <a:t>ESTADO ACTUAL</a:t>
            </a:r>
            <a:endParaRPr lang="es-AR" sz="2000" dirty="0">
              <a:latin typeface="+mj-lt"/>
              <a:ea typeface="Times New Roman"/>
              <a:cs typeface="Times New Roman" pitchFamily="18" charset="0"/>
            </a:endParaRPr>
          </a:p>
          <a:p>
            <a:pPr algn="ctr">
              <a:defRPr/>
            </a:pPr>
            <a:endParaRPr lang="es-ES" dirty="0">
              <a:latin typeface="+mj-lt"/>
            </a:endParaRPr>
          </a:p>
        </p:txBody>
      </p:sp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5113384" y="5294821"/>
            <a:ext cx="3265577" cy="423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6619" tIns="28309" rIns="56619" bIns="28309"/>
          <a:lstStyle/>
          <a:p>
            <a:pPr algn="ctr">
              <a:defRPr/>
            </a:pPr>
            <a:r>
              <a:rPr lang="es-EC" sz="2000" b="1" dirty="0" smtClean="0">
                <a:latin typeface="+mj-lt"/>
                <a:ea typeface="SimSun" pitchFamily="2" charset="-122"/>
                <a:cs typeface="Times New Roman" pitchFamily="18" charset="0"/>
              </a:rPr>
              <a:t>PROPUESTA</a:t>
            </a:r>
            <a:endParaRPr lang="es-AR" sz="2000" dirty="0">
              <a:latin typeface="+mj-lt"/>
              <a:ea typeface="Times New Roman"/>
              <a:cs typeface="Times New Roman" pitchFamily="18" charset="0"/>
            </a:endParaRPr>
          </a:p>
        </p:txBody>
      </p:sp>
      <p:pic>
        <p:nvPicPr>
          <p:cNvPr id="2355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3" t="10519" r="33888" b="4839"/>
          <a:stretch>
            <a:fillRect/>
          </a:stretch>
        </p:blipFill>
        <p:spPr bwMode="auto">
          <a:xfrm>
            <a:off x="4332601" y="427097"/>
            <a:ext cx="4993396" cy="4756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214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876" y="1468117"/>
            <a:ext cx="2438144" cy="1713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9 Conector recto de flecha"/>
          <p:cNvCxnSpPr/>
          <p:nvPr/>
        </p:nvCxnSpPr>
        <p:spPr>
          <a:xfrm>
            <a:off x="3614021" y="1468117"/>
            <a:ext cx="3483474" cy="7136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80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876" y="3256940"/>
            <a:ext cx="2438144" cy="149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12 Conector recto de flecha"/>
          <p:cNvCxnSpPr/>
          <p:nvPr/>
        </p:nvCxnSpPr>
        <p:spPr>
          <a:xfrm>
            <a:off x="3962464" y="2689851"/>
            <a:ext cx="3135031" cy="1315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82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733" y="5007073"/>
            <a:ext cx="2328716" cy="165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14 Conector recto de flecha"/>
          <p:cNvCxnSpPr/>
          <p:nvPr/>
        </p:nvCxnSpPr>
        <p:spPr>
          <a:xfrm>
            <a:off x="2983367" y="4445076"/>
            <a:ext cx="1196995" cy="1350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84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0" y="4977549"/>
            <a:ext cx="2568690" cy="163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16 Conector recto de flecha"/>
          <p:cNvCxnSpPr/>
          <p:nvPr/>
        </p:nvCxnSpPr>
        <p:spPr>
          <a:xfrm>
            <a:off x="3614021" y="2828315"/>
            <a:ext cx="3308772" cy="29667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86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278" y="42761"/>
            <a:ext cx="2456382" cy="1302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19 Conector recto de flecha"/>
          <p:cNvCxnSpPr/>
          <p:nvPr/>
        </p:nvCxnSpPr>
        <p:spPr>
          <a:xfrm flipV="1">
            <a:off x="4310908" y="888812"/>
            <a:ext cx="2611885" cy="926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88" name="Pictur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93" y="4988748"/>
            <a:ext cx="2722274" cy="1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23 Conector recto de flecha"/>
          <p:cNvCxnSpPr/>
          <p:nvPr/>
        </p:nvCxnSpPr>
        <p:spPr>
          <a:xfrm>
            <a:off x="914784" y="3844390"/>
            <a:ext cx="1324661" cy="17552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9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3" t="10519" r="33888" b="4839"/>
          <a:stretch>
            <a:fillRect/>
          </a:stretch>
        </p:blipFill>
        <p:spPr bwMode="auto">
          <a:xfrm>
            <a:off x="5265" y="220931"/>
            <a:ext cx="4851743" cy="4621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 Box 27"/>
          <p:cNvSpPr txBox="1">
            <a:spLocks noChangeArrowheads="1"/>
          </p:cNvSpPr>
          <p:nvPr/>
        </p:nvSpPr>
        <p:spPr bwMode="auto">
          <a:xfrm>
            <a:off x="161374" y="42761"/>
            <a:ext cx="3265577" cy="66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6619" tIns="28309" rIns="56619" bIns="28309"/>
          <a:lstStyle/>
          <a:p>
            <a:pPr algn="ctr">
              <a:defRPr/>
            </a:pPr>
            <a:r>
              <a:rPr lang="es-EC" sz="2000" b="1" dirty="0">
                <a:latin typeface="+mj-lt"/>
                <a:ea typeface="SimSun" pitchFamily="2" charset="-122"/>
                <a:cs typeface="Times New Roman" pitchFamily="18" charset="0"/>
              </a:rPr>
              <a:t>PROPUESTA</a:t>
            </a:r>
            <a:endParaRPr lang="es-AR" sz="2000" dirty="0">
              <a:latin typeface="+mj-lt"/>
              <a:ea typeface="Times New Roman"/>
              <a:cs typeface="Times New Roman" pitchFamily="18" charset="0"/>
            </a:endParaRPr>
          </a:p>
          <a:p>
            <a:pPr algn="ctr">
              <a:defRPr/>
            </a:pPr>
            <a:endParaRPr lang="es-E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3596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3" t="20786" r="35837" b="32927"/>
          <a:stretch>
            <a:fillRect/>
          </a:stretch>
        </p:blipFill>
        <p:spPr bwMode="auto">
          <a:xfrm>
            <a:off x="-20158" y="274976"/>
            <a:ext cx="4770288" cy="4702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310" y="2036"/>
            <a:ext cx="2438144" cy="1744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3 Conector recto de flecha"/>
          <p:cNvCxnSpPr/>
          <p:nvPr/>
        </p:nvCxnSpPr>
        <p:spPr>
          <a:xfrm>
            <a:off x="4093010" y="935645"/>
            <a:ext cx="261284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0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310" y="3660112"/>
            <a:ext cx="2438144" cy="145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5 Conector recto de flecha"/>
          <p:cNvCxnSpPr/>
          <p:nvPr/>
        </p:nvCxnSpPr>
        <p:spPr>
          <a:xfrm>
            <a:off x="4093011" y="3197889"/>
            <a:ext cx="2743392" cy="15241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0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310" y="5191352"/>
            <a:ext cx="2438144" cy="1551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7 Conector recto de flecha"/>
          <p:cNvCxnSpPr/>
          <p:nvPr/>
        </p:nvCxnSpPr>
        <p:spPr>
          <a:xfrm>
            <a:off x="4093010" y="3660112"/>
            <a:ext cx="2960329" cy="24007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09" name="Picture 9" descr="C:\Users\DYNAMIT\Documents\CANCHA KENEDY\cancha kennedy TERRENO SAN ISIDRO\proyecto kennedy\kennedy\TaiCh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05" y="5039653"/>
            <a:ext cx="2194330" cy="17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10 Conector recto de flecha"/>
          <p:cNvCxnSpPr/>
          <p:nvPr/>
        </p:nvCxnSpPr>
        <p:spPr>
          <a:xfrm>
            <a:off x="4223557" y="1951720"/>
            <a:ext cx="2961289" cy="8307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 de flecha"/>
          <p:cNvCxnSpPr/>
          <p:nvPr/>
        </p:nvCxnSpPr>
        <p:spPr>
          <a:xfrm flipH="1">
            <a:off x="1436970" y="3660112"/>
            <a:ext cx="2394948" cy="16625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1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863" y="5053907"/>
            <a:ext cx="2879698" cy="1716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14 Conector recto de flecha"/>
          <p:cNvCxnSpPr/>
          <p:nvPr/>
        </p:nvCxnSpPr>
        <p:spPr>
          <a:xfrm flipH="1">
            <a:off x="3884713" y="4387044"/>
            <a:ext cx="120947" cy="10272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14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309" y="1812239"/>
            <a:ext cx="2499578" cy="1730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27"/>
          <p:cNvSpPr txBox="1">
            <a:spLocks noChangeArrowheads="1"/>
          </p:cNvSpPr>
          <p:nvPr/>
        </p:nvSpPr>
        <p:spPr bwMode="auto">
          <a:xfrm>
            <a:off x="161374" y="42761"/>
            <a:ext cx="3265577" cy="66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6619" tIns="28309" rIns="56619" bIns="28309"/>
          <a:lstStyle/>
          <a:p>
            <a:pPr algn="ctr">
              <a:defRPr/>
            </a:pPr>
            <a:r>
              <a:rPr lang="es-EC" sz="2000" b="1" dirty="0">
                <a:latin typeface="+mj-lt"/>
                <a:ea typeface="SimSun" pitchFamily="2" charset="-122"/>
                <a:cs typeface="Times New Roman" pitchFamily="18" charset="0"/>
              </a:rPr>
              <a:t>PROPUESTA</a:t>
            </a:r>
            <a:endParaRPr lang="es-AR" sz="2000" dirty="0">
              <a:latin typeface="+mj-lt"/>
              <a:ea typeface="Times New Roman"/>
              <a:cs typeface="Times New Roman" pitchFamily="18" charset="0"/>
            </a:endParaRPr>
          </a:p>
          <a:p>
            <a:pPr algn="ctr">
              <a:defRPr/>
            </a:pPr>
            <a:endParaRPr lang="es-E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5035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02" y="145590"/>
            <a:ext cx="2438144" cy="144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80" y="1744025"/>
            <a:ext cx="2422786" cy="14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2 Conector recto de flecha"/>
          <p:cNvCxnSpPr/>
          <p:nvPr/>
        </p:nvCxnSpPr>
        <p:spPr>
          <a:xfrm flipH="1" flipV="1">
            <a:off x="1401453" y="981460"/>
            <a:ext cx="5173857" cy="9234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Conector recto de flecha"/>
          <p:cNvCxnSpPr/>
          <p:nvPr/>
        </p:nvCxnSpPr>
        <p:spPr>
          <a:xfrm flipH="1">
            <a:off x="1785413" y="2090184"/>
            <a:ext cx="3222382" cy="4734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3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00" y="3289519"/>
            <a:ext cx="2420866" cy="1918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60" y="5354250"/>
            <a:ext cx="2422786" cy="14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9 Conector recto de flecha"/>
          <p:cNvCxnSpPr/>
          <p:nvPr/>
        </p:nvCxnSpPr>
        <p:spPr>
          <a:xfrm flipH="1">
            <a:off x="2046505" y="870486"/>
            <a:ext cx="5997450" cy="50518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/>
          <p:nvPr/>
        </p:nvCxnSpPr>
        <p:spPr>
          <a:xfrm flipH="1">
            <a:off x="1785413" y="3794503"/>
            <a:ext cx="3241580" cy="6047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3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497" y="5124157"/>
            <a:ext cx="2753951" cy="164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3 Conector recto de flecha"/>
          <p:cNvCxnSpPr/>
          <p:nvPr/>
        </p:nvCxnSpPr>
        <p:spPr>
          <a:xfrm flipH="1">
            <a:off x="5007795" y="4168150"/>
            <a:ext cx="478989" cy="16157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856" y="5097685"/>
            <a:ext cx="2132896" cy="169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5 Conector recto de flecha"/>
          <p:cNvCxnSpPr/>
          <p:nvPr/>
        </p:nvCxnSpPr>
        <p:spPr>
          <a:xfrm flipH="1">
            <a:off x="7772304" y="1258386"/>
            <a:ext cx="544263" cy="46639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3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3" t="10519" r="33888" b="4839"/>
          <a:stretch>
            <a:fillRect/>
          </a:stretch>
        </p:blipFill>
        <p:spPr bwMode="auto">
          <a:xfrm>
            <a:off x="4249474" y="196496"/>
            <a:ext cx="4993396" cy="4756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 Box 27"/>
          <p:cNvSpPr txBox="1">
            <a:spLocks noChangeArrowheads="1"/>
          </p:cNvSpPr>
          <p:nvPr/>
        </p:nvSpPr>
        <p:spPr bwMode="auto">
          <a:xfrm>
            <a:off x="5145826" y="0"/>
            <a:ext cx="3265577" cy="66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6619" tIns="28309" rIns="56619" bIns="28309"/>
          <a:lstStyle/>
          <a:p>
            <a:pPr algn="ctr">
              <a:defRPr/>
            </a:pPr>
            <a:r>
              <a:rPr lang="es-EC" sz="2000" b="1" dirty="0">
                <a:latin typeface="+mj-lt"/>
                <a:ea typeface="SimSun" pitchFamily="2" charset="-122"/>
                <a:cs typeface="Times New Roman" pitchFamily="18" charset="0"/>
              </a:rPr>
              <a:t>PROPUESTA</a:t>
            </a:r>
            <a:endParaRPr lang="es-AR" sz="2000" dirty="0">
              <a:latin typeface="+mj-lt"/>
              <a:ea typeface="Times New Roman"/>
              <a:cs typeface="Times New Roman" pitchFamily="18" charset="0"/>
            </a:endParaRPr>
          </a:p>
          <a:p>
            <a:pPr algn="ctr">
              <a:defRPr/>
            </a:pPr>
            <a:endParaRPr lang="es-E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4541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aralelogramo 11"/>
          <p:cNvSpPr/>
          <p:nvPr/>
        </p:nvSpPr>
        <p:spPr>
          <a:xfrm>
            <a:off x="-4574" y="1"/>
            <a:ext cx="6658037" cy="620751"/>
          </a:xfrm>
          <a:custGeom>
            <a:avLst/>
            <a:gdLst>
              <a:gd name="connsiteX0" fmla="*/ 0 w 5105400"/>
              <a:gd name="connsiteY0" fmla="*/ 685800 h 685800"/>
              <a:gd name="connsiteX1" fmla="*/ 171450 w 5105400"/>
              <a:gd name="connsiteY1" fmla="*/ 0 h 685800"/>
              <a:gd name="connsiteX2" fmla="*/ 5105400 w 5105400"/>
              <a:gd name="connsiteY2" fmla="*/ 0 h 685800"/>
              <a:gd name="connsiteX3" fmla="*/ 4933950 w 5105400"/>
              <a:gd name="connsiteY3" fmla="*/ 685800 h 685800"/>
              <a:gd name="connsiteX4" fmla="*/ 0 w 5105400"/>
              <a:gd name="connsiteY4" fmla="*/ 685800 h 685800"/>
              <a:gd name="connsiteX0" fmla="*/ 6970 w 5112370"/>
              <a:gd name="connsiteY0" fmla="*/ 708102 h 708102"/>
              <a:gd name="connsiteX1" fmla="*/ 0 w 5112370"/>
              <a:gd name="connsiteY1" fmla="*/ 0 h 708102"/>
              <a:gd name="connsiteX2" fmla="*/ 5112370 w 5112370"/>
              <a:gd name="connsiteY2" fmla="*/ 22302 h 708102"/>
              <a:gd name="connsiteX3" fmla="*/ 4940920 w 5112370"/>
              <a:gd name="connsiteY3" fmla="*/ 708102 h 708102"/>
              <a:gd name="connsiteX4" fmla="*/ 6970 w 5112370"/>
              <a:gd name="connsiteY4" fmla="*/ 708102 h 708102"/>
              <a:gd name="connsiteX0" fmla="*/ 6970 w 5435755"/>
              <a:gd name="connsiteY0" fmla="*/ 708102 h 708102"/>
              <a:gd name="connsiteX1" fmla="*/ 0 w 5435755"/>
              <a:gd name="connsiteY1" fmla="*/ 0 h 708102"/>
              <a:gd name="connsiteX2" fmla="*/ 5435755 w 5435755"/>
              <a:gd name="connsiteY2" fmla="*/ 33453 h 708102"/>
              <a:gd name="connsiteX3" fmla="*/ 4940920 w 5435755"/>
              <a:gd name="connsiteY3" fmla="*/ 708102 h 708102"/>
              <a:gd name="connsiteX4" fmla="*/ 6970 w 5435755"/>
              <a:gd name="connsiteY4" fmla="*/ 708102 h 708102"/>
              <a:gd name="connsiteX0" fmla="*/ 6970 w 5513814"/>
              <a:gd name="connsiteY0" fmla="*/ 708103 h 708103"/>
              <a:gd name="connsiteX1" fmla="*/ 0 w 5513814"/>
              <a:gd name="connsiteY1" fmla="*/ 1 h 708103"/>
              <a:gd name="connsiteX2" fmla="*/ 5513814 w 5513814"/>
              <a:gd name="connsiteY2" fmla="*/ 0 h 708103"/>
              <a:gd name="connsiteX3" fmla="*/ 4940920 w 5513814"/>
              <a:gd name="connsiteY3" fmla="*/ 708103 h 708103"/>
              <a:gd name="connsiteX4" fmla="*/ 6970 w 5513814"/>
              <a:gd name="connsiteY4" fmla="*/ 708103 h 708103"/>
              <a:gd name="connsiteX0" fmla="*/ 393 w 5518388"/>
              <a:gd name="connsiteY0" fmla="*/ 721056 h 721056"/>
              <a:gd name="connsiteX1" fmla="*/ 4574 w 5518388"/>
              <a:gd name="connsiteY1" fmla="*/ 1 h 721056"/>
              <a:gd name="connsiteX2" fmla="*/ 5518388 w 5518388"/>
              <a:gd name="connsiteY2" fmla="*/ 0 h 721056"/>
              <a:gd name="connsiteX3" fmla="*/ 4945494 w 5518388"/>
              <a:gd name="connsiteY3" fmla="*/ 708103 h 721056"/>
              <a:gd name="connsiteX4" fmla="*/ 393 w 5518388"/>
              <a:gd name="connsiteY4" fmla="*/ 721056 h 72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388" h="721056">
                <a:moveTo>
                  <a:pt x="393" y="721056"/>
                </a:moveTo>
                <a:cubicBezTo>
                  <a:pt x="-1930" y="485022"/>
                  <a:pt x="6897" y="236035"/>
                  <a:pt x="4574" y="1"/>
                </a:cubicBezTo>
                <a:lnTo>
                  <a:pt x="5518388" y="0"/>
                </a:lnTo>
                <a:lnTo>
                  <a:pt x="4945494" y="708103"/>
                </a:lnTo>
                <a:lnTo>
                  <a:pt x="393" y="721056"/>
                </a:lnTo>
                <a:close/>
              </a:path>
            </a:pathLst>
          </a:custGeom>
          <a:solidFill>
            <a:srgbClr val="00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2"/>
          <a:srcRect l="8747" t="25300" r="32381" b="14510"/>
          <a:stretch/>
        </p:blipFill>
        <p:spPr>
          <a:xfrm>
            <a:off x="6689934" y="39771"/>
            <a:ext cx="1058412" cy="608689"/>
          </a:xfrm>
          <a:prstGeom prst="rect">
            <a:avLst/>
          </a:prstGeom>
        </p:spPr>
      </p:pic>
      <p:pic>
        <p:nvPicPr>
          <p:cNvPr id="22" name="Picture 2" descr="Resultado de imagen para logo alcaldia de quito grande otra vez 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346" y="12063"/>
            <a:ext cx="1267263" cy="7462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2 CuadroTexto"/>
          <p:cNvSpPr txBox="1"/>
          <p:nvPr/>
        </p:nvSpPr>
        <p:spPr>
          <a:xfrm>
            <a:off x="-4575" y="42217"/>
            <a:ext cx="6622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PLANOS</a:t>
            </a:r>
            <a:endParaRPr lang="es-EC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4" t="16795" r="24014" b="46816"/>
          <a:stretch/>
        </p:blipFill>
        <p:spPr bwMode="auto">
          <a:xfrm>
            <a:off x="52650" y="1163783"/>
            <a:ext cx="8962959" cy="3201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2 CuadroTexto"/>
          <p:cNvSpPr txBox="1"/>
          <p:nvPr/>
        </p:nvSpPr>
        <p:spPr>
          <a:xfrm>
            <a:off x="189390" y="4364840"/>
            <a:ext cx="2900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Century Gothic" panose="020B0502020202020204" pitchFamily="34" charset="0"/>
              </a:rPr>
              <a:t>CAMERINOS</a:t>
            </a:r>
            <a:r>
              <a:rPr lang="es-ES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</a:t>
            </a:r>
            <a:endParaRPr lang="es-EC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2 CuadroTexto"/>
          <p:cNvSpPr txBox="1"/>
          <p:nvPr/>
        </p:nvSpPr>
        <p:spPr>
          <a:xfrm>
            <a:off x="4534129" y="4364841"/>
            <a:ext cx="2900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Century Gothic" panose="020B0502020202020204" pitchFamily="34" charset="0"/>
              </a:rPr>
              <a:t>BATERIAS SANITARIAS</a:t>
            </a:r>
            <a:r>
              <a:rPr lang="es-ES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</a:t>
            </a:r>
            <a:endParaRPr lang="es-EC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77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aralelogramo 11"/>
          <p:cNvSpPr/>
          <p:nvPr/>
        </p:nvSpPr>
        <p:spPr>
          <a:xfrm>
            <a:off x="-4574" y="1"/>
            <a:ext cx="6658037" cy="620751"/>
          </a:xfrm>
          <a:custGeom>
            <a:avLst/>
            <a:gdLst>
              <a:gd name="connsiteX0" fmla="*/ 0 w 5105400"/>
              <a:gd name="connsiteY0" fmla="*/ 685800 h 685800"/>
              <a:gd name="connsiteX1" fmla="*/ 171450 w 5105400"/>
              <a:gd name="connsiteY1" fmla="*/ 0 h 685800"/>
              <a:gd name="connsiteX2" fmla="*/ 5105400 w 5105400"/>
              <a:gd name="connsiteY2" fmla="*/ 0 h 685800"/>
              <a:gd name="connsiteX3" fmla="*/ 4933950 w 5105400"/>
              <a:gd name="connsiteY3" fmla="*/ 685800 h 685800"/>
              <a:gd name="connsiteX4" fmla="*/ 0 w 5105400"/>
              <a:gd name="connsiteY4" fmla="*/ 685800 h 685800"/>
              <a:gd name="connsiteX0" fmla="*/ 6970 w 5112370"/>
              <a:gd name="connsiteY0" fmla="*/ 708102 h 708102"/>
              <a:gd name="connsiteX1" fmla="*/ 0 w 5112370"/>
              <a:gd name="connsiteY1" fmla="*/ 0 h 708102"/>
              <a:gd name="connsiteX2" fmla="*/ 5112370 w 5112370"/>
              <a:gd name="connsiteY2" fmla="*/ 22302 h 708102"/>
              <a:gd name="connsiteX3" fmla="*/ 4940920 w 5112370"/>
              <a:gd name="connsiteY3" fmla="*/ 708102 h 708102"/>
              <a:gd name="connsiteX4" fmla="*/ 6970 w 5112370"/>
              <a:gd name="connsiteY4" fmla="*/ 708102 h 708102"/>
              <a:gd name="connsiteX0" fmla="*/ 6970 w 5435755"/>
              <a:gd name="connsiteY0" fmla="*/ 708102 h 708102"/>
              <a:gd name="connsiteX1" fmla="*/ 0 w 5435755"/>
              <a:gd name="connsiteY1" fmla="*/ 0 h 708102"/>
              <a:gd name="connsiteX2" fmla="*/ 5435755 w 5435755"/>
              <a:gd name="connsiteY2" fmla="*/ 33453 h 708102"/>
              <a:gd name="connsiteX3" fmla="*/ 4940920 w 5435755"/>
              <a:gd name="connsiteY3" fmla="*/ 708102 h 708102"/>
              <a:gd name="connsiteX4" fmla="*/ 6970 w 5435755"/>
              <a:gd name="connsiteY4" fmla="*/ 708102 h 708102"/>
              <a:gd name="connsiteX0" fmla="*/ 6970 w 5513814"/>
              <a:gd name="connsiteY0" fmla="*/ 708103 h 708103"/>
              <a:gd name="connsiteX1" fmla="*/ 0 w 5513814"/>
              <a:gd name="connsiteY1" fmla="*/ 1 h 708103"/>
              <a:gd name="connsiteX2" fmla="*/ 5513814 w 5513814"/>
              <a:gd name="connsiteY2" fmla="*/ 0 h 708103"/>
              <a:gd name="connsiteX3" fmla="*/ 4940920 w 5513814"/>
              <a:gd name="connsiteY3" fmla="*/ 708103 h 708103"/>
              <a:gd name="connsiteX4" fmla="*/ 6970 w 5513814"/>
              <a:gd name="connsiteY4" fmla="*/ 708103 h 708103"/>
              <a:gd name="connsiteX0" fmla="*/ 393 w 5518388"/>
              <a:gd name="connsiteY0" fmla="*/ 721056 h 721056"/>
              <a:gd name="connsiteX1" fmla="*/ 4574 w 5518388"/>
              <a:gd name="connsiteY1" fmla="*/ 1 h 721056"/>
              <a:gd name="connsiteX2" fmla="*/ 5518388 w 5518388"/>
              <a:gd name="connsiteY2" fmla="*/ 0 h 721056"/>
              <a:gd name="connsiteX3" fmla="*/ 4945494 w 5518388"/>
              <a:gd name="connsiteY3" fmla="*/ 708103 h 721056"/>
              <a:gd name="connsiteX4" fmla="*/ 393 w 5518388"/>
              <a:gd name="connsiteY4" fmla="*/ 721056 h 72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388" h="721056">
                <a:moveTo>
                  <a:pt x="393" y="721056"/>
                </a:moveTo>
                <a:cubicBezTo>
                  <a:pt x="-1930" y="485022"/>
                  <a:pt x="6897" y="236035"/>
                  <a:pt x="4574" y="1"/>
                </a:cubicBezTo>
                <a:lnTo>
                  <a:pt x="5518388" y="0"/>
                </a:lnTo>
                <a:lnTo>
                  <a:pt x="4945494" y="708103"/>
                </a:lnTo>
                <a:lnTo>
                  <a:pt x="393" y="721056"/>
                </a:lnTo>
                <a:close/>
              </a:path>
            </a:pathLst>
          </a:custGeom>
          <a:solidFill>
            <a:srgbClr val="00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2"/>
          <a:srcRect l="8747" t="25300" r="32381" b="14510"/>
          <a:stretch/>
        </p:blipFill>
        <p:spPr>
          <a:xfrm>
            <a:off x="6689934" y="39771"/>
            <a:ext cx="1058412" cy="608689"/>
          </a:xfrm>
          <a:prstGeom prst="rect">
            <a:avLst/>
          </a:prstGeom>
        </p:spPr>
      </p:pic>
      <p:pic>
        <p:nvPicPr>
          <p:cNvPr id="22" name="Picture 2" descr="Resultado de imagen para logo alcaldia de quito grande otra vez 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346" y="12063"/>
            <a:ext cx="1267263" cy="7462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2 CuadroTexto"/>
          <p:cNvSpPr txBox="1"/>
          <p:nvPr/>
        </p:nvSpPr>
        <p:spPr>
          <a:xfrm>
            <a:off x="-4575" y="42217"/>
            <a:ext cx="6622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PLANOS</a:t>
            </a:r>
            <a:endParaRPr lang="es-EC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2 CuadroTexto"/>
          <p:cNvSpPr txBox="1"/>
          <p:nvPr/>
        </p:nvSpPr>
        <p:spPr>
          <a:xfrm>
            <a:off x="189390" y="4364840"/>
            <a:ext cx="2900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Century Gothic" panose="020B0502020202020204" pitchFamily="34" charset="0"/>
              </a:rPr>
              <a:t>GRADERIOS</a:t>
            </a:r>
            <a:r>
              <a:rPr lang="es-ES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</a:t>
            </a:r>
            <a:endParaRPr lang="es-EC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2 CuadroTexto"/>
          <p:cNvSpPr txBox="1"/>
          <p:nvPr/>
        </p:nvSpPr>
        <p:spPr>
          <a:xfrm>
            <a:off x="4534129" y="4364841"/>
            <a:ext cx="2900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Century Gothic" panose="020B0502020202020204" pitchFamily="34" charset="0"/>
              </a:rPr>
              <a:t>VISERA</a:t>
            </a:r>
            <a:endParaRPr lang="es-EC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6" t="34990" r="58704" b="42874"/>
          <a:stretch/>
        </p:blipFill>
        <p:spPr bwMode="auto">
          <a:xfrm>
            <a:off x="0" y="803954"/>
            <a:ext cx="9157681" cy="321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1144588"/>
            <a:ext cx="8586787" cy="456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495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aralelogramo 11"/>
          <p:cNvSpPr/>
          <p:nvPr/>
        </p:nvSpPr>
        <p:spPr>
          <a:xfrm>
            <a:off x="-4574" y="1"/>
            <a:ext cx="6658037" cy="620751"/>
          </a:xfrm>
          <a:custGeom>
            <a:avLst/>
            <a:gdLst>
              <a:gd name="connsiteX0" fmla="*/ 0 w 5105400"/>
              <a:gd name="connsiteY0" fmla="*/ 685800 h 685800"/>
              <a:gd name="connsiteX1" fmla="*/ 171450 w 5105400"/>
              <a:gd name="connsiteY1" fmla="*/ 0 h 685800"/>
              <a:gd name="connsiteX2" fmla="*/ 5105400 w 5105400"/>
              <a:gd name="connsiteY2" fmla="*/ 0 h 685800"/>
              <a:gd name="connsiteX3" fmla="*/ 4933950 w 5105400"/>
              <a:gd name="connsiteY3" fmla="*/ 685800 h 685800"/>
              <a:gd name="connsiteX4" fmla="*/ 0 w 5105400"/>
              <a:gd name="connsiteY4" fmla="*/ 685800 h 685800"/>
              <a:gd name="connsiteX0" fmla="*/ 6970 w 5112370"/>
              <a:gd name="connsiteY0" fmla="*/ 708102 h 708102"/>
              <a:gd name="connsiteX1" fmla="*/ 0 w 5112370"/>
              <a:gd name="connsiteY1" fmla="*/ 0 h 708102"/>
              <a:gd name="connsiteX2" fmla="*/ 5112370 w 5112370"/>
              <a:gd name="connsiteY2" fmla="*/ 22302 h 708102"/>
              <a:gd name="connsiteX3" fmla="*/ 4940920 w 5112370"/>
              <a:gd name="connsiteY3" fmla="*/ 708102 h 708102"/>
              <a:gd name="connsiteX4" fmla="*/ 6970 w 5112370"/>
              <a:gd name="connsiteY4" fmla="*/ 708102 h 708102"/>
              <a:gd name="connsiteX0" fmla="*/ 6970 w 5435755"/>
              <a:gd name="connsiteY0" fmla="*/ 708102 h 708102"/>
              <a:gd name="connsiteX1" fmla="*/ 0 w 5435755"/>
              <a:gd name="connsiteY1" fmla="*/ 0 h 708102"/>
              <a:gd name="connsiteX2" fmla="*/ 5435755 w 5435755"/>
              <a:gd name="connsiteY2" fmla="*/ 33453 h 708102"/>
              <a:gd name="connsiteX3" fmla="*/ 4940920 w 5435755"/>
              <a:gd name="connsiteY3" fmla="*/ 708102 h 708102"/>
              <a:gd name="connsiteX4" fmla="*/ 6970 w 5435755"/>
              <a:gd name="connsiteY4" fmla="*/ 708102 h 708102"/>
              <a:gd name="connsiteX0" fmla="*/ 6970 w 5513814"/>
              <a:gd name="connsiteY0" fmla="*/ 708103 h 708103"/>
              <a:gd name="connsiteX1" fmla="*/ 0 w 5513814"/>
              <a:gd name="connsiteY1" fmla="*/ 1 h 708103"/>
              <a:gd name="connsiteX2" fmla="*/ 5513814 w 5513814"/>
              <a:gd name="connsiteY2" fmla="*/ 0 h 708103"/>
              <a:gd name="connsiteX3" fmla="*/ 4940920 w 5513814"/>
              <a:gd name="connsiteY3" fmla="*/ 708103 h 708103"/>
              <a:gd name="connsiteX4" fmla="*/ 6970 w 5513814"/>
              <a:gd name="connsiteY4" fmla="*/ 708103 h 708103"/>
              <a:gd name="connsiteX0" fmla="*/ 393 w 5518388"/>
              <a:gd name="connsiteY0" fmla="*/ 721056 h 721056"/>
              <a:gd name="connsiteX1" fmla="*/ 4574 w 5518388"/>
              <a:gd name="connsiteY1" fmla="*/ 1 h 721056"/>
              <a:gd name="connsiteX2" fmla="*/ 5518388 w 5518388"/>
              <a:gd name="connsiteY2" fmla="*/ 0 h 721056"/>
              <a:gd name="connsiteX3" fmla="*/ 4945494 w 5518388"/>
              <a:gd name="connsiteY3" fmla="*/ 708103 h 721056"/>
              <a:gd name="connsiteX4" fmla="*/ 393 w 5518388"/>
              <a:gd name="connsiteY4" fmla="*/ 721056 h 72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388" h="721056">
                <a:moveTo>
                  <a:pt x="393" y="721056"/>
                </a:moveTo>
                <a:cubicBezTo>
                  <a:pt x="-1930" y="485022"/>
                  <a:pt x="6897" y="236035"/>
                  <a:pt x="4574" y="1"/>
                </a:cubicBezTo>
                <a:lnTo>
                  <a:pt x="5518388" y="0"/>
                </a:lnTo>
                <a:lnTo>
                  <a:pt x="4945494" y="708103"/>
                </a:lnTo>
                <a:lnTo>
                  <a:pt x="393" y="721056"/>
                </a:lnTo>
                <a:close/>
              </a:path>
            </a:pathLst>
          </a:custGeom>
          <a:solidFill>
            <a:srgbClr val="00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2"/>
          <a:srcRect l="8747" t="25300" r="32381" b="14510"/>
          <a:stretch/>
        </p:blipFill>
        <p:spPr>
          <a:xfrm>
            <a:off x="6689934" y="39771"/>
            <a:ext cx="1058412" cy="608689"/>
          </a:xfrm>
          <a:prstGeom prst="rect">
            <a:avLst/>
          </a:prstGeom>
        </p:spPr>
      </p:pic>
      <p:pic>
        <p:nvPicPr>
          <p:cNvPr id="22" name="Picture 2" descr="Resultado de imagen para logo alcaldia de quito grande otra vez 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346" y="12063"/>
            <a:ext cx="1267263" cy="7462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2 CuadroTexto"/>
          <p:cNvSpPr txBox="1"/>
          <p:nvPr/>
        </p:nvSpPr>
        <p:spPr>
          <a:xfrm>
            <a:off x="-4575" y="42217"/>
            <a:ext cx="6622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PLANOS</a:t>
            </a:r>
            <a:endParaRPr lang="es-EC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2 CuadroTexto"/>
          <p:cNvSpPr txBox="1"/>
          <p:nvPr/>
        </p:nvSpPr>
        <p:spPr>
          <a:xfrm>
            <a:off x="189390" y="4364840"/>
            <a:ext cx="2900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Century Gothic" panose="020B0502020202020204" pitchFamily="34" charset="0"/>
              </a:rPr>
              <a:t>CANCHA DE USO MULTIPLE</a:t>
            </a:r>
            <a:r>
              <a:rPr lang="es-ES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</a:t>
            </a:r>
            <a:endParaRPr lang="es-EC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2 CuadroTexto"/>
          <p:cNvSpPr txBox="1"/>
          <p:nvPr/>
        </p:nvSpPr>
        <p:spPr>
          <a:xfrm>
            <a:off x="4534128" y="4364841"/>
            <a:ext cx="3339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Century Gothic" panose="020B0502020202020204" pitchFamily="34" charset="0"/>
              </a:rPr>
              <a:t>JUEGOS INCLUSIVOS INFANTILES</a:t>
            </a:r>
            <a:endParaRPr lang="es-EC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3" t="17705" r="25326" b="59249"/>
          <a:stretch/>
        </p:blipFill>
        <p:spPr bwMode="auto">
          <a:xfrm>
            <a:off x="189390" y="760139"/>
            <a:ext cx="8855751" cy="3334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888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aralelogramo 11"/>
          <p:cNvSpPr/>
          <p:nvPr/>
        </p:nvSpPr>
        <p:spPr>
          <a:xfrm>
            <a:off x="-4574" y="1"/>
            <a:ext cx="6658037" cy="620751"/>
          </a:xfrm>
          <a:custGeom>
            <a:avLst/>
            <a:gdLst>
              <a:gd name="connsiteX0" fmla="*/ 0 w 5105400"/>
              <a:gd name="connsiteY0" fmla="*/ 685800 h 685800"/>
              <a:gd name="connsiteX1" fmla="*/ 171450 w 5105400"/>
              <a:gd name="connsiteY1" fmla="*/ 0 h 685800"/>
              <a:gd name="connsiteX2" fmla="*/ 5105400 w 5105400"/>
              <a:gd name="connsiteY2" fmla="*/ 0 h 685800"/>
              <a:gd name="connsiteX3" fmla="*/ 4933950 w 5105400"/>
              <a:gd name="connsiteY3" fmla="*/ 685800 h 685800"/>
              <a:gd name="connsiteX4" fmla="*/ 0 w 5105400"/>
              <a:gd name="connsiteY4" fmla="*/ 685800 h 685800"/>
              <a:gd name="connsiteX0" fmla="*/ 6970 w 5112370"/>
              <a:gd name="connsiteY0" fmla="*/ 708102 h 708102"/>
              <a:gd name="connsiteX1" fmla="*/ 0 w 5112370"/>
              <a:gd name="connsiteY1" fmla="*/ 0 h 708102"/>
              <a:gd name="connsiteX2" fmla="*/ 5112370 w 5112370"/>
              <a:gd name="connsiteY2" fmla="*/ 22302 h 708102"/>
              <a:gd name="connsiteX3" fmla="*/ 4940920 w 5112370"/>
              <a:gd name="connsiteY3" fmla="*/ 708102 h 708102"/>
              <a:gd name="connsiteX4" fmla="*/ 6970 w 5112370"/>
              <a:gd name="connsiteY4" fmla="*/ 708102 h 708102"/>
              <a:gd name="connsiteX0" fmla="*/ 6970 w 5435755"/>
              <a:gd name="connsiteY0" fmla="*/ 708102 h 708102"/>
              <a:gd name="connsiteX1" fmla="*/ 0 w 5435755"/>
              <a:gd name="connsiteY1" fmla="*/ 0 h 708102"/>
              <a:gd name="connsiteX2" fmla="*/ 5435755 w 5435755"/>
              <a:gd name="connsiteY2" fmla="*/ 33453 h 708102"/>
              <a:gd name="connsiteX3" fmla="*/ 4940920 w 5435755"/>
              <a:gd name="connsiteY3" fmla="*/ 708102 h 708102"/>
              <a:gd name="connsiteX4" fmla="*/ 6970 w 5435755"/>
              <a:gd name="connsiteY4" fmla="*/ 708102 h 708102"/>
              <a:gd name="connsiteX0" fmla="*/ 6970 w 5513814"/>
              <a:gd name="connsiteY0" fmla="*/ 708103 h 708103"/>
              <a:gd name="connsiteX1" fmla="*/ 0 w 5513814"/>
              <a:gd name="connsiteY1" fmla="*/ 1 h 708103"/>
              <a:gd name="connsiteX2" fmla="*/ 5513814 w 5513814"/>
              <a:gd name="connsiteY2" fmla="*/ 0 h 708103"/>
              <a:gd name="connsiteX3" fmla="*/ 4940920 w 5513814"/>
              <a:gd name="connsiteY3" fmla="*/ 708103 h 708103"/>
              <a:gd name="connsiteX4" fmla="*/ 6970 w 5513814"/>
              <a:gd name="connsiteY4" fmla="*/ 708103 h 708103"/>
              <a:gd name="connsiteX0" fmla="*/ 393 w 5518388"/>
              <a:gd name="connsiteY0" fmla="*/ 721056 h 721056"/>
              <a:gd name="connsiteX1" fmla="*/ 4574 w 5518388"/>
              <a:gd name="connsiteY1" fmla="*/ 1 h 721056"/>
              <a:gd name="connsiteX2" fmla="*/ 5518388 w 5518388"/>
              <a:gd name="connsiteY2" fmla="*/ 0 h 721056"/>
              <a:gd name="connsiteX3" fmla="*/ 4945494 w 5518388"/>
              <a:gd name="connsiteY3" fmla="*/ 708103 h 721056"/>
              <a:gd name="connsiteX4" fmla="*/ 393 w 5518388"/>
              <a:gd name="connsiteY4" fmla="*/ 721056 h 72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388" h="721056">
                <a:moveTo>
                  <a:pt x="393" y="721056"/>
                </a:moveTo>
                <a:cubicBezTo>
                  <a:pt x="-1930" y="485022"/>
                  <a:pt x="6897" y="236035"/>
                  <a:pt x="4574" y="1"/>
                </a:cubicBezTo>
                <a:lnTo>
                  <a:pt x="5518388" y="0"/>
                </a:lnTo>
                <a:lnTo>
                  <a:pt x="4945494" y="708103"/>
                </a:lnTo>
                <a:lnTo>
                  <a:pt x="393" y="721056"/>
                </a:lnTo>
                <a:close/>
              </a:path>
            </a:pathLst>
          </a:custGeom>
          <a:solidFill>
            <a:srgbClr val="00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2"/>
          <a:srcRect l="8747" t="25300" r="32381" b="14510"/>
          <a:stretch/>
        </p:blipFill>
        <p:spPr>
          <a:xfrm>
            <a:off x="6689934" y="39771"/>
            <a:ext cx="1058412" cy="608689"/>
          </a:xfrm>
          <a:prstGeom prst="rect">
            <a:avLst/>
          </a:prstGeom>
        </p:spPr>
      </p:pic>
      <p:pic>
        <p:nvPicPr>
          <p:cNvPr id="22" name="Picture 2" descr="Resultado de imagen para logo alcaldia de quito grande otra vez 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346" y="12063"/>
            <a:ext cx="1267263" cy="7462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2 CuadroTexto"/>
          <p:cNvSpPr txBox="1"/>
          <p:nvPr/>
        </p:nvSpPr>
        <p:spPr>
          <a:xfrm>
            <a:off x="-4575" y="42217"/>
            <a:ext cx="6622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PLANOS</a:t>
            </a:r>
            <a:endParaRPr lang="es-EC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73" t="11639" r="12999" b="45907"/>
          <a:stretch/>
        </p:blipFill>
        <p:spPr bwMode="auto">
          <a:xfrm>
            <a:off x="189390" y="1063069"/>
            <a:ext cx="8406510" cy="4878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86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elogramo 11"/>
          <p:cNvSpPr/>
          <p:nvPr/>
        </p:nvSpPr>
        <p:spPr>
          <a:xfrm>
            <a:off x="-4574" y="1"/>
            <a:ext cx="6658037" cy="620751"/>
          </a:xfrm>
          <a:custGeom>
            <a:avLst/>
            <a:gdLst>
              <a:gd name="connsiteX0" fmla="*/ 0 w 5105400"/>
              <a:gd name="connsiteY0" fmla="*/ 685800 h 685800"/>
              <a:gd name="connsiteX1" fmla="*/ 171450 w 5105400"/>
              <a:gd name="connsiteY1" fmla="*/ 0 h 685800"/>
              <a:gd name="connsiteX2" fmla="*/ 5105400 w 5105400"/>
              <a:gd name="connsiteY2" fmla="*/ 0 h 685800"/>
              <a:gd name="connsiteX3" fmla="*/ 4933950 w 5105400"/>
              <a:gd name="connsiteY3" fmla="*/ 685800 h 685800"/>
              <a:gd name="connsiteX4" fmla="*/ 0 w 5105400"/>
              <a:gd name="connsiteY4" fmla="*/ 685800 h 685800"/>
              <a:gd name="connsiteX0" fmla="*/ 6970 w 5112370"/>
              <a:gd name="connsiteY0" fmla="*/ 708102 h 708102"/>
              <a:gd name="connsiteX1" fmla="*/ 0 w 5112370"/>
              <a:gd name="connsiteY1" fmla="*/ 0 h 708102"/>
              <a:gd name="connsiteX2" fmla="*/ 5112370 w 5112370"/>
              <a:gd name="connsiteY2" fmla="*/ 22302 h 708102"/>
              <a:gd name="connsiteX3" fmla="*/ 4940920 w 5112370"/>
              <a:gd name="connsiteY3" fmla="*/ 708102 h 708102"/>
              <a:gd name="connsiteX4" fmla="*/ 6970 w 5112370"/>
              <a:gd name="connsiteY4" fmla="*/ 708102 h 708102"/>
              <a:gd name="connsiteX0" fmla="*/ 6970 w 5435755"/>
              <a:gd name="connsiteY0" fmla="*/ 708102 h 708102"/>
              <a:gd name="connsiteX1" fmla="*/ 0 w 5435755"/>
              <a:gd name="connsiteY1" fmla="*/ 0 h 708102"/>
              <a:gd name="connsiteX2" fmla="*/ 5435755 w 5435755"/>
              <a:gd name="connsiteY2" fmla="*/ 33453 h 708102"/>
              <a:gd name="connsiteX3" fmla="*/ 4940920 w 5435755"/>
              <a:gd name="connsiteY3" fmla="*/ 708102 h 708102"/>
              <a:gd name="connsiteX4" fmla="*/ 6970 w 5435755"/>
              <a:gd name="connsiteY4" fmla="*/ 708102 h 708102"/>
              <a:gd name="connsiteX0" fmla="*/ 6970 w 5513814"/>
              <a:gd name="connsiteY0" fmla="*/ 708103 h 708103"/>
              <a:gd name="connsiteX1" fmla="*/ 0 w 5513814"/>
              <a:gd name="connsiteY1" fmla="*/ 1 h 708103"/>
              <a:gd name="connsiteX2" fmla="*/ 5513814 w 5513814"/>
              <a:gd name="connsiteY2" fmla="*/ 0 h 708103"/>
              <a:gd name="connsiteX3" fmla="*/ 4940920 w 5513814"/>
              <a:gd name="connsiteY3" fmla="*/ 708103 h 708103"/>
              <a:gd name="connsiteX4" fmla="*/ 6970 w 5513814"/>
              <a:gd name="connsiteY4" fmla="*/ 708103 h 708103"/>
              <a:gd name="connsiteX0" fmla="*/ 393 w 5518388"/>
              <a:gd name="connsiteY0" fmla="*/ 721056 h 721056"/>
              <a:gd name="connsiteX1" fmla="*/ 4574 w 5518388"/>
              <a:gd name="connsiteY1" fmla="*/ 1 h 721056"/>
              <a:gd name="connsiteX2" fmla="*/ 5518388 w 5518388"/>
              <a:gd name="connsiteY2" fmla="*/ 0 h 721056"/>
              <a:gd name="connsiteX3" fmla="*/ 4945494 w 5518388"/>
              <a:gd name="connsiteY3" fmla="*/ 708103 h 721056"/>
              <a:gd name="connsiteX4" fmla="*/ 393 w 5518388"/>
              <a:gd name="connsiteY4" fmla="*/ 721056 h 72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388" h="721056">
                <a:moveTo>
                  <a:pt x="393" y="721056"/>
                </a:moveTo>
                <a:cubicBezTo>
                  <a:pt x="-1930" y="485022"/>
                  <a:pt x="6897" y="236035"/>
                  <a:pt x="4574" y="1"/>
                </a:cubicBezTo>
                <a:lnTo>
                  <a:pt x="5518388" y="0"/>
                </a:lnTo>
                <a:lnTo>
                  <a:pt x="4945494" y="708103"/>
                </a:lnTo>
                <a:lnTo>
                  <a:pt x="393" y="721056"/>
                </a:lnTo>
                <a:close/>
              </a:path>
            </a:pathLst>
          </a:custGeom>
          <a:solidFill>
            <a:srgbClr val="00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2 CuadroTexto"/>
          <p:cNvSpPr txBox="1"/>
          <p:nvPr/>
        </p:nvSpPr>
        <p:spPr>
          <a:xfrm>
            <a:off x="380999" y="79543"/>
            <a:ext cx="5594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OBJETIVOS</a:t>
            </a:r>
            <a:endParaRPr lang="es-EC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Forma libre 7"/>
          <p:cNvSpPr/>
          <p:nvPr/>
        </p:nvSpPr>
        <p:spPr>
          <a:xfrm>
            <a:off x="36944" y="1624100"/>
            <a:ext cx="1768834" cy="5052813"/>
          </a:xfrm>
          <a:custGeom>
            <a:avLst/>
            <a:gdLst>
              <a:gd name="connsiteX0" fmla="*/ 0 w 1768834"/>
              <a:gd name="connsiteY0" fmla="*/ 0 h 5052813"/>
              <a:gd name="connsiteX1" fmla="*/ 1768834 w 1768834"/>
              <a:gd name="connsiteY1" fmla="*/ 0 h 5052813"/>
              <a:gd name="connsiteX2" fmla="*/ 1768834 w 1768834"/>
              <a:gd name="connsiteY2" fmla="*/ 5052813 h 5052813"/>
              <a:gd name="connsiteX3" fmla="*/ 0 w 1768834"/>
              <a:gd name="connsiteY3" fmla="*/ 5052813 h 5052813"/>
              <a:gd name="connsiteX4" fmla="*/ 0 w 1768834"/>
              <a:gd name="connsiteY4" fmla="*/ 0 h 5052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8834" h="5052813">
                <a:moveTo>
                  <a:pt x="0" y="0"/>
                </a:moveTo>
                <a:lnTo>
                  <a:pt x="1768834" y="0"/>
                </a:lnTo>
                <a:lnTo>
                  <a:pt x="1768834" y="5052813"/>
                </a:lnTo>
                <a:lnTo>
                  <a:pt x="0" y="5052813"/>
                </a:lnTo>
                <a:lnTo>
                  <a:pt x="0" y="0"/>
                </a:lnTo>
                <a:close/>
              </a:path>
            </a:pathLst>
          </a:custGeom>
          <a:solidFill>
            <a:srgbClr val="0055A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792" tIns="2134917" rIns="113792" bIns="1124355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" b="1" dirty="0" smtClean="0"/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b="1" dirty="0" smtClean="0"/>
              <a:t>Gestionar de manera preferente el tiempo libre de niños jóvenes y mujeres</a:t>
            </a:r>
            <a:endParaRPr lang="es-ES" sz="1600" b="1" kern="1200" dirty="0"/>
          </a:p>
        </p:txBody>
      </p:sp>
      <p:sp>
        <p:nvSpPr>
          <p:cNvPr id="14" name="Elipse 13"/>
          <p:cNvSpPr/>
          <p:nvPr/>
        </p:nvSpPr>
        <p:spPr>
          <a:xfrm>
            <a:off x="289159" y="1827314"/>
            <a:ext cx="1370550" cy="1386939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Forma libre 14"/>
          <p:cNvSpPr/>
          <p:nvPr/>
        </p:nvSpPr>
        <p:spPr>
          <a:xfrm>
            <a:off x="1858843" y="1624100"/>
            <a:ext cx="1768834" cy="5052813"/>
          </a:xfrm>
          <a:custGeom>
            <a:avLst/>
            <a:gdLst>
              <a:gd name="connsiteX0" fmla="*/ 0 w 1768834"/>
              <a:gd name="connsiteY0" fmla="*/ 0 h 5052813"/>
              <a:gd name="connsiteX1" fmla="*/ 1768834 w 1768834"/>
              <a:gd name="connsiteY1" fmla="*/ 0 h 5052813"/>
              <a:gd name="connsiteX2" fmla="*/ 1768834 w 1768834"/>
              <a:gd name="connsiteY2" fmla="*/ 5052813 h 5052813"/>
              <a:gd name="connsiteX3" fmla="*/ 0 w 1768834"/>
              <a:gd name="connsiteY3" fmla="*/ 5052813 h 5052813"/>
              <a:gd name="connsiteX4" fmla="*/ 0 w 1768834"/>
              <a:gd name="connsiteY4" fmla="*/ 0 h 5052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8834" h="5052813">
                <a:moveTo>
                  <a:pt x="0" y="0"/>
                </a:moveTo>
                <a:lnTo>
                  <a:pt x="1768834" y="0"/>
                </a:lnTo>
                <a:lnTo>
                  <a:pt x="1768834" y="5052813"/>
                </a:lnTo>
                <a:lnTo>
                  <a:pt x="0" y="5052813"/>
                </a:lnTo>
                <a:lnTo>
                  <a:pt x="0" y="0"/>
                </a:lnTo>
                <a:close/>
              </a:path>
            </a:pathLst>
          </a:custGeom>
          <a:solidFill>
            <a:srgbClr val="0055A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792" tIns="2134917" rIns="113792" bIns="1124355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C" sz="1600" kern="1200" dirty="0" smtClean="0"/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b="1" dirty="0"/>
              <a:t>Creamos condiciones sociales y de infraestructura para el uso adecuado del tiempo libre de la población barrial</a:t>
            </a:r>
            <a:endParaRPr lang="es-ES" sz="1600" b="1" kern="1200" dirty="0"/>
          </a:p>
        </p:txBody>
      </p:sp>
      <p:sp>
        <p:nvSpPr>
          <p:cNvPr id="16" name="Elipse 15"/>
          <p:cNvSpPr/>
          <p:nvPr/>
        </p:nvSpPr>
        <p:spPr>
          <a:xfrm>
            <a:off x="2120195" y="1836552"/>
            <a:ext cx="1352277" cy="1368464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orma libre 16"/>
          <p:cNvSpPr/>
          <p:nvPr/>
        </p:nvSpPr>
        <p:spPr>
          <a:xfrm>
            <a:off x="3680742" y="1624100"/>
            <a:ext cx="1768834" cy="5052813"/>
          </a:xfrm>
          <a:custGeom>
            <a:avLst/>
            <a:gdLst>
              <a:gd name="connsiteX0" fmla="*/ 0 w 1768834"/>
              <a:gd name="connsiteY0" fmla="*/ 0 h 5052813"/>
              <a:gd name="connsiteX1" fmla="*/ 1768834 w 1768834"/>
              <a:gd name="connsiteY1" fmla="*/ 0 h 5052813"/>
              <a:gd name="connsiteX2" fmla="*/ 1768834 w 1768834"/>
              <a:gd name="connsiteY2" fmla="*/ 5052813 h 5052813"/>
              <a:gd name="connsiteX3" fmla="*/ 0 w 1768834"/>
              <a:gd name="connsiteY3" fmla="*/ 5052813 h 5052813"/>
              <a:gd name="connsiteX4" fmla="*/ 0 w 1768834"/>
              <a:gd name="connsiteY4" fmla="*/ 0 h 5052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8834" h="5052813">
                <a:moveTo>
                  <a:pt x="0" y="0"/>
                </a:moveTo>
                <a:lnTo>
                  <a:pt x="1768834" y="0"/>
                </a:lnTo>
                <a:lnTo>
                  <a:pt x="1768834" y="5052813"/>
                </a:lnTo>
                <a:lnTo>
                  <a:pt x="0" y="5052813"/>
                </a:lnTo>
                <a:lnTo>
                  <a:pt x="0" y="0"/>
                </a:lnTo>
                <a:close/>
              </a:path>
            </a:pathLst>
          </a:custGeom>
          <a:solidFill>
            <a:srgbClr val="0055A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792" tIns="2134917" rIns="113792" bIns="1124355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" b="1" dirty="0" smtClean="0"/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" b="1" dirty="0"/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" b="1" dirty="0" smtClean="0"/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b="1" dirty="0" smtClean="0"/>
              <a:t>Facilitamos </a:t>
            </a:r>
            <a:r>
              <a:rPr lang="es-ES" b="1" dirty="0"/>
              <a:t>el acceso a las prácticas deportivas, recreativas, culturales y del conocimiento que ofertan las nuevas ligas deportivas para las familias del barrio</a:t>
            </a:r>
            <a:endParaRPr lang="es-ES" sz="1600" b="1" kern="1200" dirty="0"/>
          </a:p>
        </p:txBody>
      </p:sp>
      <p:sp>
        <p:nvSpPr>
          <p:cNvPr id="18" name="Elipse 17"/>
          <p:cNvSpPr/>
          <p:nvPr/>
        </p:nvSpPr>
        <p:spPr>
          <a:xfrm>
            <a:off x="3932958" y="1827314"/>
            <a:ext cx="1370550" cy="1386939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orma libre 18"/>
          <p:cNvSpPr/>
          <p:nvPr/>
        </p:nvSpPr>
        <p:spPr>
          <a:xfrm>
            <a:off x="5502642" y="1624100"/>
            <a:ext cx="1768834" cy="5052813"/>
          </a:xfrm>
          <a:custGeom>
            <a:avLst/>
            <a:gdLst>
              <a:gd name="connsiteX0" fmla="*/ 0 w 1768834"/>
              <a:gd name="connsiteY0" fmla="*/ 0 h 5052813"/>
              <a:gd name="connsiteX1" fmla="*/ 1768834 w 1768834"/>
              <a:gd name="connsiteY1" fmla="*/ 0 h 5052813"/>
              <a:gd name="connsiteX2" fmla="*/ 1768834 w 1768834"/>
              <a:gd name="connsiteY2" fmla="*/ 5052813 h 5052813"/>
              <a:gd name="connsiteX3" fmla="*/ 0 w 1768834"/>
              <a:gd name="connsiteY3" fmla="*/ 5052813 h 5052813"/>
              <a:gd name="connsiteX4" fmla="*/ 0 w 1768834"/>
              <a:gd name="connsiteY4" fmla="*/ 0 h 5052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8834" h="5052813">
                <a:moveTo>
                  <a:pt x="0" y="0"/>
                </a:moveTo>
                <a:lnTo>
                  <a:pt x="1768834" y="0"/>
                </a:lnTo>
                <a:lnTo>
                  <a:pt x="1768834" y="5052813"/>
                </a:lnTo>
                <a:lnTo>
                  <a:pt x="0" y="5052813"/>
                </a:lnTo>
                <a:lnTo>
                  <a:pt x="0" y="0"/>
                </a:lnTo>
                <a:close/>
              </a:path>
            </a:pathLst>
          </a:custGeom>
          <a:solidFill>
            <a:srgbClr val="0055A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792" tIns="2134917" rIns="113792" bIns="1124355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b="1" dirty="0" smtClean="0"/>
              <a:t>Un </a:t>
            </a:r>
            <a:r>
              <a:rPr lang="es-ES" b="1" dirty="0"/>
              <a:t>modelo de gestión de auto-sustentabilidad de las ligas y los escenarios. que garantice la vida útil del programa</a:t>
            </a:r>
            <a:endParaRPr lang="es-ES" sz="1600" kern="1200" dirty="0"/>
          </a:p>
        </p:txBody>
      </p:sp>
      <p:sp>
        <p:nvSpPr>
          <p:cNvPr id="20" name="Elipse 19"/>
          <p:cNvSpPr/>
          <p:nvPr/>
        </p:nvSpPr>
        <p:spPr>
          <a:xfrm>
            <a:off x="5754857" y="1827314"/>
            <a:ext cx="1370550" cy="1386939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Forma libre 21"/>
          <p:cNvSpPr/>
          <p:nvPr/>
        </p:nvSpPr>
        <p:spPr>
          <a:xfrm>
            <a:off x="7324541" y="1624100"/>
            <a:ext cx="1768834" cy="5052813"/>
          </a:xfrm>
          <a:custGeom>
            <a:avLst/>
            <a:gdLst>
              <a:gd name="connsiteX0" fmla="*/ 0 w 1768834"/>
              <a:gd name="connsiteY0" fmla="*/ 0 h 5052813"/>
              <a:gd name="connsiteX1" fmla="*/ 1768834 w 1768834"/>
              <a:gd name="connsiteY1" fmla="*/ 0 h 5052813"/>
              <a:gd name="connsiteX2" fmla="*/ 1768834 w 1768834"/>
              <a:gd name="connsiteY2" fmla="*/ 5052813 h 5052813"/>
              <a:gd name="connsiteX3" fmla="*/ 0 w 1768834"/>
              <a:gd name="connsiteY3" fmla="*/ 5052813 h 5052813"/>
              <a:gd name="connsiteX4" fmla="*/ 0 w 1768834"/>
              <a:gd name="connsiteY4" fmla="*/ 0 h 5052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8834" h="5052813">
                <a:moveTo>
                  <a:pt x="0" y="0"/>
                </a:moveTo>
                <a:lnTo>
                  <a:pt x="1768834" y="0"/>
                </a:lnTo>
                <a:lnTo>
                  <a:pt x="1768834" y="5052813"/>
                </a:lnTo>
                <a:lnTo>
                  <a:pt x="0" y="5052813"/>
                </a:lnTo>
                <a:lnTo>
                  <a:pt x="0" y="0"/>
                </a:lnTo>
                <a:close/>
              </a:path>
            </a:pathLst>
          </a:custGeom>
          <a:solidFill>
            <a:srgbClr val="0055A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792" tIns="2134917" rIns="113792" bIns="1124355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" sz="1600" kern="1200" dirty="0" smtClean="0"/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b="1" dirty="0"/>
              <a:t>Fomentamos la cultura del cuerpo, el espacio y el territorio como sustento del desarrollo humano de las personas</a:t>
            </a:r>
            <a:endParaRPr lang="es-ES" sz="1600" b="1" kern="1200" dirty="0"/>
          </a:p>
        </p:txBody>
      </p:sp>
      <p:sp>
        <p:nvSpPr>
          <p:cNvPr id="23" name="Elipse 22"/>
          <p:cNvSpPr/>
          <p:nvPr/>
        </p:nvSpPr>
        <p:spPr>
          <a:xfrm>
            <a:off x="7576757" y="1827314"/>
            <a:ext cx="1370550" cy="1386939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7"/>
          <a:srcRect l="8747" t="25300" r="32381" b="14510"/>
          <a:stretch/>
        </p:blipFill>
        <p:spPr>
          <a:xfrm>
            <a:off x="6689934" y="39771"/>
            <a:ext cx="1058412" cy="608689"/>
          </a:xfrm>
          <a:prstGeom prst="rect">
            <a:avLst/>
          </a:prstGeom>
        </p:spPr>
      </p:pic>
      <p:pic>
        <p:nvPicPr>
          <p:cNvPr id="21" name="Picture 2" descr="Resultado de imagen para logo alcaldia de quito grande otra vez vecto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346" y="12063"/>
            <a:ext cx="1267263" cy="7462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36945" y="1033210"/>
            <a:ext cx="9056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D71820"/>
                </a:solidFill>
                <a:latin typeface="Century Gothic" panose="020B0502020202020204" pitchFamily="34" charset="0"/>
              </a:rPr>
              <a:t>FORMACIÓN DE ESPACIOS PÚBLICOS INCLUYENTES</a:t>
            </a:r>
            <a:endParaRPr lang="es-EC" sz="2400" b="1" dirty="0">
              <a:solidFill>
                <a:srgbClr val="D7182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06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aralelogramo 11"/>
          <p:cNvSpPr/>
          <p:nvPr/>
        </p:nvSpPr>
        <p:spPr>
          <a:xfrm>
            <a:off x="-4574" y="1"/>
            <a:ext cx="6658037" cy="620751"/>
          </a:xfrm>
          <a:custGeom>
            <a:avLst/>
            <a:gdLst>
              <a:gd name="connsiteX0" fmla="*/ 0 w 5105400"/>
              <a:gd name="connsiteY0" fmla="*/ 685800 h 685800"/>
              <a:gd name="connsiteX1" fmla="*/ 171450 w 5105400"/>
              <a:gd name="connsiteY1" fmla="*/ 0 h 685800"/>
              <a:gd name="connsiteX2" fmla="*/ 5105400 w 5105400"/>
              <a:gd name="connsiteY2" fmla="*/ 0 h 685800"/>
              <a:gd name="connsiteX3" fmla="*/ 4933950 w 5105400"/>
              <a:gd name="connsiteY3" fmla="*/ 685800 h 685800"/>
              <a:gd name="connsiteX4" fmla="*/ 0 w 5105400"/>
              <a:gd name="connsiteY4" fmla="*/ 685800 h 685800"/>
              <a:gd name="connsiteX0" fmla="*/ 6970 w 5112370"/>
              <a:gd name="connsiteY0" fmla="*/ 708102 h 708102"/>
              <a:gd name="connsiteX1" fmla="*/ 0 w 5112370"/>
              <a:gd name="connsiteY1" fmla="*/ 0 h 708102"/>
              <a:gd name="connsiteX2" fmla="*/ 5112370 w 5112370"/>
              <a:gd name="connsiteY2" fmla="*/ 22302 h 708102"/>
              <a:gd name="connsiteX3" fmla="*/ 4940920 w 5112370"/>
              <a:gd name="connsiteY3" fmla="*/ 708102 h 708102"/>
              <a:gd name="connsiteX4" fmla="*/ 6970 w 5112370"/>
              <a:gd name="connsiteY4" fmla="*/ 708102 h 708102"/>
              <a:gd name="connsiteX0" fmla="*/ 6970 w 5435755"/>
              <a:gd name="connsiteY0" fmla="*/ 708102 h 708102"/>
              <a:gd name="connsiteX1" fmla="*/ 0 w 5435755"/>
              <a:gd name="connsiteY1" fmla="*/ 0 h 708102"/>
              <a:gd name="connsiteX2" fmla="*/ 5435755 w 5435755"/>
              <a:gd name="connsiteY2" fmla="*/ 33453 h 708102"/>
              <a:gd name="connsiteX3" fmla="*/ 4940920 w 5435755"/>
              <a:gd name="connsiteY3" fmla="*/ 708102 h 708102"/>
              <a:gd name="connsiteX4" fmla="*/ 6970 w 5435755"/>
              <a:gd name="connsiteY4" fmla="*/ 708102 h 708102"/>
              <a:gd name="connsiteX0" fmla="*/ 6970 w 5513814"/>
              <a:gd name="connsiteY0" fmla="*/ 708103 h 708103"/>
              <a:gd name="connsiteX1" fmla="*/ 0 w 5513814"/>
              <a:gd name="connsiteY1" fmla="*/ 1 h 708103"/>
              <a:gd name="connsiteX2" fmla="*/ 5513814 w 5513814"/>
              <a:gd name="connsiteY2" fmla="*/ 0 h 708103"/>
              <a:gd name="connsiteX3" fmla="*/ 4940920 w 5513814"/>
              <a:gd name="connsiteY3" fmla="*/ 708103 h 708103"/>
              <a:gd name="connsiteX4" fmla="*/ 6970 w 5513814"/>
              <a:gd name="connsiteY4" fmla="*/ 708103 h 708103"/>
              <a:gd name="connsiteX0" fmla="*/ 393 w 5518388"/>
              <a:gd name="connsiteY0" fmla="*/ 721056 h 721056"/>
              <a:gd name="connsiteX1" fmla="*/ 4574 w 5518388"/>
              <a:gd name="connsiteY1" fmla="*/ 1 h 721056"/>
              <a:gd name="connsiteX2" fmla="*/ 5518388 w 5518388"/>
              <a:gd name="connsiteY2" fmla="*/ 0 h 721056"/>
              <a:gd name="connsiteX3" fmla="*/ 4945494 w 5518388"/>
              <a:gd name="connsiteY3" fmla="*/ 708103 h 721056"/>
              <a:gd name="connsiteX4" fmla="*/ 393 w 5518388"/>
              <a:gd name="connsiteY4" fmla="*/ 721056 h 72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388" h="721056">
                <a:moveTo>
                  <a:pt x="393" y="721056"/>
                </a:moveTo>
                <a:cubicBezTo>
                  <a:pt x="-1930" y="485022"/>
                  <a:pt x="6897" y="236035"/>
                  <a:pt x="4574" y="1"/>
                </a:cubicBezTo>
                <a:lnTo>
                  <a:pt x="5518388" y="0"/>
                </a:lnTo>
                <a:lnTo>
                  <a:pt x="4945494" y="708103"/>
                </a:lnTo>
                <a:lnTo>
                  <a:pt x="393" y="721056"/>
                </a:lnTo>
                <a:close/>
              </a:path>
            </a:pathLst>
          </a:custGeom>
          <a:solidFill>
            <a:srgbClr val="00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2"/>
          <a:srcRect l="8747" t="25300" r="32381" b="14510"/>
          <a:stretch/>
        </p:blipFill>
        <p:spPr>
          <a:xfrm>
            <a:off x="6689934" y="39771"/>
            <a:ext cx="1058412" cy="608689"/>
          </a:xfrm>
          <a:prstGeom prst="rect">
            <a:avLst/>
          </a:prstGeom>
        </p:spPr>
      </p:pic>
      <p:pic>
        <p:nvPicPr>
          <p:cNvPr id="22" name="Picture 2" descr="Resultado de imagen para logo alcaldia de quito grande otra vez 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346" y="12063"/>
            <a:ext cx="1267263" cy="7462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2 CuadroTexto"/>
          <p:cNvSpPr txBox="1"/>
          <p:nvPr/>
        </p:nvSpPr>
        <p:spPr>
          <a:xfrm>
            <a:off x="-4575" y="42217"/>
            <a:ext cx="6622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PLANOS</a:t>
            </a:r>
            <a:endParaRPr lang="es-EC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8" t="56671" r="60156" b="5445"/>
          <a:stretch/>
        </p:blipFill>
        <p:spPr bwMode="auto">
          <a:xfrm>
            <a:off x="1454723" y="648459"/>
            <a:ext cx="5198740" cy="5422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2 Conector recto"/>
          <p:cNvCxnSpPr/>
          <p:nvPr/>
        </p:nvCxnSpPr>
        <p:spPr>
          <a:xfrm>
            <a:off x="1567543" y="3206338"/>
            <a:ext cx="18763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2 CuadroTexto"/>
          <p:cNvSpPr txBox="1"/>
          <p:nvPr/>
        </p:nvSpPr>
        <p:spPr>
          <a:xfrm>
            <a:off x="1846610" y="3860693"/>
            <a:ext cx="1822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BIBLIOTECA</a:t>
            </a:r>
            <a:endParaRPr lang="es-EC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69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aralelogramo 11"/>
          <p:cNvSpPr/>
          <p:nvPr/>
        </p:nvSpPr>
        <p:spPr>
          <a:xfrm>
            <a:off x="-4574" y="1"/>
            <a:ext cx="6658037" cy="620751"/>
          </a:xfrm>
          <a:custGeom>
            <a:avLst/>
            <a:gdLst>
              <a:gd name="connsiteX0" fmla="*/ 0 w 5105400"/>
              <a:gd name="connsiteY0" fmla="*/ 685800 h 685800"/>
              <a:gd name="connsiteX1" fmla="*/ 171450 w 5105400"/>
              <a:gd name="connsiteY1" fmla="*/ 0 h 685800"/>
              <a:gd name="connsiteX2" fmla="*/ 5105400 w 5105400"/>
              <a:gd name="connsiteY2" fmla="*/ 0 h 685800"/>
              <a:gd name="connsiteX3" fmla="*/ 4933950 w 5105400"/>
              <a:gd name="connsiteY3" fmla="*/ 685800 h 685800"/>
              <a:gd name="connsiteX4" fmla="*/ 0 w 5105400"/>
              <a:gd name="connsiteY4" fmla="*/ 685800 h 685800"/>
              <a:gd name="connsiteX0" fmla="*/ 6970 w 5112370"/>
              <a:gd name="connsiteY0" fmla="*/ 708102 h 708102"/>
              <a:gd name="connsiteX1" fmla="*/ 0 w 5112370"/>
              <a:gd name="connsiteY1" fmla="*/ 0 h 708102"/>
              <a:gd name="connsiteX2" fmla="*/ 5112370 w 5112370"/>
              <a:gd name="connsiteY2" fmla="*/ 22302 h 708102"/>
              <a:gd name="connsiteX3" fmla="*/ 4940920 w 5112370"/>
              <a:gd name="connsiteY3" fmla="*/ 708102 h 708102"/>
              <a:gd name="connsiteX4" fmla="*/ 6970 w 5112370"/>
              <a:gd name="connsiteY4" fmla="*/ 708102 h 708102"/>
              <a:gd name="connsiteX0" fmla="*/ 6970 w 5435755"/>
              <a:gd name="connsiteY0" fmla="*/ 708102 h 708102"/>
              <a:gd name="connsiteX1" fmla="*/ 0 w 5435755"/>
              <a:gd name="connsiteY1" fmla="*/ 0 h 708102"/>
              <a:gd name="connsiteX2" fmla="*/ 5435755 w 5435755"/>
              <a:gd name="connsiteY2" fmla="*/ 33453 h 708102"/>
              <a:gd name="connsiteX3" fmla="*/ 4940920 w 5435755"/>
              <a:gd name="connsiteY3" fmla="*/ 708102 h 708102"/>
              <a:gd name="connsiteX4" fmla="*/ 6970 w 5435755"/>
              <a:gd name="connsiteY4" fmla="*/ 708102 h 708102"/>
              <a:gd name="connsiteX0" fmla="*/ 6970 w 5513814"/>
              <a:gd name="connsiteY0" fmla="*/ 708103 h 708103"/>
              <a:gd name="connsiteX1" fmla="*/ 0 w 5513814"/>
              <a:gd name="connsiteY1" fmla="*/ 1 h 708103"/>
              <a:gd name="connsiteX2" fmla="*/ 5513814 w 5513814"/>
              <a:gd name="connsiteY2" fmla="*/ 0 h 708103"/>
              <a:gd name="connsiteX3" fmla="*/ 4940920 w 5513814"/>
              <a:gd name="connsiteY3" fmla="*/ 708103 h 708103"/>
              <a:gd name="connsiteX4" fmla="*/ 6970 w 5513814"/>
              <a:gd name="connsiteY4" fmla="*/ 708103 h 708103"/>
              <a:gd name="connsiteX0" fmla="*/ 393 w 5518388"/>
              <a:gd name="connsiteY0" fmla="*/ 721056 h 721056"/>
              <a:gd name="connsiteX1" fmla="*/ 4574 w 5518388"/>
              <a:gd name="connsiteY1" fmla="*/ 1 h 721056"/>
              <a:gd name="connsiteX2" fmla="*/ 5518388 w 5518388"/>
              <a:gd name="connsiteY2" fmla="*/ 0 h 721056"/>
              <a:gd name="connsiteX3" fmla="*/ 4945494 w 5518388"/>
              <a:gd name="connsiteY3" fmla="*/ 708103 h 721056"/>
              <a:gd name="connsiteX4" fmla="*/ 393 w 5518388"/>
              <a:gd name="connsiteY4" fmla="*/ 721056 h 72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388" h="721056">
                <a:moveTo>
                  <a:pt x="393" y="721056"/>
                </a:moveTo>
                <a:cubicBezTo>
                  <a:pt x="-1930" y="485022"/>
                  <a:pt x="6897" y="236035"/>
                  <a:pt x="4574" y="1"/>
                </a:cubicBezTo>
                <a:lnTo>
                  <a:pt x="5518388" y="0"/>
                </a:lnTo>
                <a:lnTo>
                  <a:pt x="4945494" y="708103"/>
                </a:lnTo>
                <a:lnTo>
                  <a:pt x="393" y="721056"/>
                </a:lnTo>
                <a:close/>
              </a:path>
            </a:pathLst>
          </a:custGeom>
          <a:solidFill>
            <a:srgbClr val="00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2"/>
          <a:srcRect l="8747" t="25300" r="32381" b="14510"/>
          <a:stretch/>
        </p:blipFill>
        <p:spPr>
          <a:xfrm>
            <a:off x="6689934" y="39771"/>
            <a:ext cx="1058412" cy="608689"/>
          </a:xfrm>
          <a:prstGeom prst="rect">
            <a:avLst/>
          </a:prstGeom>
        </p:spPr>
      </p:pic>
      <p:pic>
        <p:nvPicPr>
          <p:cNvPr id="22" name="Picture 2" descr="Resultado de imagen para logo alcaldia de quito grande otra vez 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346" y="12063"/>
            <a:ext cx="1267263" cy="7462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2 CuadroTexto"/>
          <p:cNvSpPr txBox="1"/>
          <p:nvPr/>
        </p:nvSpPr>
        <p:spPr>
          <a:xfrm>
            <a:off x="-4575" y="42217"/>
            <a:ext cx="6622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LIGA BARRIAL MARQUEZA DE SOLANDA</a:t>
            </a:r>
            <a:endParaRPr lang="es-EC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97" t="38022" r="24175" b="4969"/>
          <a:stretch/>
        </p:blipFill>
        <p:spPr bwMode="auto">
          <a:xfrm rot="-2160000">
            <a:off x="111969" y="-1135434"/>
            <a:ext cx="8218978" cy="7220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n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" t="43308" r="2615" b="36895"/>
          <a:stretch/>
        </p:blipFill>
        <p:spPr>
          <a:xfrm>
            <a:off x="-4575" y="5545777"/>
            <a:ext cx="7640317" cy="1227851"/>
          </a:xfrm>
          <a:prstGeom prst="rect">
            <a:avLst/>
          </a:prstGeom>
        </p:spPr>
      </p:pic>
      <p:pic>
        <p:nvPicPr>
          <p:cNvPr id="8" name="Imagen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1" t="7846" r="42954" b="75555"/>
          <a:stretch/>
        </p:blipFill>
        <p:spPr>
          <a:xfrm>
            <a:off x="60384" y="4196892"/>
            <a:ext cx="4339540" cy="110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67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aralelogramo 11"/>
          <p:cNvSpPr/>
          <p:nvPr/>
        </p:nvSpPr>
        <p:spPr>
          <a:xfrm>
            <a:off x="-4574" y="1"/>
            <a:ext cx="6658037" cy="620751"/>
          </a:xfrm>
          <a:custGeom>
            <a:avLst/>
            <a:gdLst>
              <a:gd name="connsiteX0" fmla="*/ 0 w 5105400"/>
              <a:gd name="connsiteY0" fmla="*/ 685800 h 685800"/>
              <a:gd name="connsiteX1" fmla="*/ 171450 w 5105400"/>
              <a:gd name="connsiteY1" fmla="*/ 0 h 685800"/>
              <a:gd name="connsiteX2" fmla="*/ 5105400 w 5105400"/>
              <a:gd name="connsiteY2" fmla="*/ 0 h 685800"/>
              <a:gd name="connsiteX3" fmla="*/ 4933950 w 5105400"/>
              <a:gd name="connsiteY3" fmla="*/ 685800 h 685800"/>
              <a:gd name="connsiteX4" fmla="*/ 0 w 5105400"/>
              <a:gd name="connsiteY4" fmla="*/ 685800 h 685800"/>
              <a:gd name="connsiteX0" fmla="*/ 6970 w 5112370"/>
              <a:gd name="connsiteY0" fmla="*/ 708102 h 708102"/>
              <a:gd name="connsiteX1" fmla="*/ 0 w 5112370"/>
              <a:gd name="connsiteY1" fmla="*/ 0 h 708102"/>
              <a:gd name="connsiteX2" fmla="*/ 5112370 w 5112370"/>
              <a:gd name="connsiteY2" fmla="*/ 22302 h 708102"/>
              <a:gd name="connsiteX3" fmla="*/ 4940920 w 5112370"/>
              <a:gd name="connsiteY3" fmla="*/ 708102 h 708102"/>
              <a:gd name="connsiteX4" fmla="*/ 6970 w 5112370"/>
              <a:gd name="connsiteY4" fmla="*/ 708102 h 708102"/>
              <a:gd name="connsiteX0" fmla="*/ 6970 w 5435755"/>
              <a:gd name="connsiteY0" fmla="*/ 708102 h 708102"/>
              <a:gd name="connsiteX1" fmla="*/ 0 w 5435755"/>
              <a:gd name="connsiteY1" fmla="*/ 0 h 708102"/>
              <a:gd name="connsiteX2" fmla="*/ 5435755 w 5435755"/>
              <a:gd name="connsiteY2" fmla="*/ 33453 h 708102"/>
              <a:gd name="connsiteX3" fmla="*/ 4940920 w 5435755"/>
              <a:gd name="connsiteY3" fmla="*/ 708102 h 708102"/>
              <a:gd name="connsiteX4" fmla="*/ 6970 w 5435755"/>
              <a:gd name="connsiteY4" fmla="*/ 708102 h 708102"/>
              <a:gd name="connsiteX0" fmla="*/ 6970 w 5513814"/>
              <a:gd name="connsiteY0" fmla="*/ 708103 h 708103"/>
              <a:gd name="connsiteX1" fmla="*/ 0 w 5513814"/>
              <a:gd name="connsiteY1" fmla="*/ 1 h 708103"/>
              <a:gd name="connsiteX2" fmla="*/ 5513814 w 5513814"/>
              <a:gd name="connsiteY2" fmla="*/ 0 h 708103"/>
              <a:gd name="connsiteX3" fmla="*/ 4940920 w 5513814"/>
              <a:gd name="connsiteY3" fmla="*/ 708103 h 708103"/>
              <a:gd name="connsiteX4" fmla="*/ 6970 w 5513814"/>
              <a:gd name="connsiteY4" fmla="*/ 708103 h 708103"/>
              <a:gd name="connsiteX0" fmla="*/ 393 w 5518388"/>
              <a:gd name="connsiteY0" fmla="*/ 721056 h 721056"/>
              <a:gd name="connsiteX1" fmla="*/ 4574 w 5518388"/>
              <a:gd name="connsiteY1" fmla="*/ 1 h 721056"/>
              <a:gd name="connsiteX2" fmla="*/ 5518388 w 5518388"/>
              <a:gd name="connsiteY2" fmla="*/ 0 h 721056"/>
              <a:gd name="connsiteX3" fmla="*/ 4945494 w 5518388"/>
              <a:gd name="connsiteY3" fmla="*/ 708103 h 721056"/>
              <a:gd name="connsiteX4" fmla="*/ 393 w 5518388"/>
              <a:gd name="connsiteY4" fmla="*/ 721056 h 72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388" h="721056">
                <a:moveTo>
                  <a:pt x="393" y="721056"/>
                </a:moveTo>
                <a:cubicBezTo>
                  <a:pt x="-1930" y="485022"/>
                  <a:pt x="6897" y="236035"/>
                  <a:pt x="4574" y="1"/>
                </a:cubicBezTo>
                <a:lnTo>
                  <a:pt x="5518388" y="0"/>
                </a:lnTo>
                <a:lnTo>
                  <a:pt x="4945494" y="708103"/>
                </a:lnTo>
                <a:lnTo>
                  <a:pt x="393" y="721056"/>
                </a:lnTo>
                <a:close/>
              </a:path>
            </a:pathLst>
          </a:custGeom>
          <a:solidFill>
            <a:srgbClr val="00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2"/>
          <a:srcRect l="8747" t="25300" r="32381" b="14510"/>
          <a:stretch/>
        </p:blipFill>
        <p:spPr>
          <a:xfrm>
            <a:off x="6689934" y="39771"/>
            <a:ext cx="1058412" cy="608689"/>
          </a:xfrm>
          <a:prstGeom prst="rect">
            <a:avLst/>
          </a:prstGeom>
        </p:spPr>
      </p:pic>
      <p:pic>
        <p:nvPicPr>
          <p:cNvPr id="22" name="Picture 2" descr="Resultado de imagen para logo alcaldia de quito grande otra vez 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346" y="12063"/>
            <a:ext cx="1267263" cy="7462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2 CuadroTexto"/>
          <p:cNvSpPr txBox="1"/>
          <p:nvPr/>
        </p:nvSpPr>
        <p:spPr>
          <a:xfrm>
            <a:off x="-4575" y="42217"/>
            <a:ext cx="6622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LIGA BARRIAL CAUPICHU</a:t>
            </a:r>
            <a:endParaRPr lang="es-EC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22" t="33474" r="19164" b="8304"/>
          <a:stretch/>
        </p:blipFill>
        <p:spPr bwMode="auto">
          <a:xfrm>
            <a:off x="2901819" y="648460"/>
            <a:ext cx="6517551" cy="5177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n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" t="38424" r="1941" b="39735"/>
          <a:stretch/>
        </p:blipFill>
        <p:spPr>
          <a:xfrm>
            <a:off x="-4575" y="5901959"/>
            <a:ext cx="5312654" cy="93697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4" t="8181" r="47500" b="76122"/>
          <a:stretch/>
        </p:blipFill>
        <p:spPr>
          <a:xfrm>
            <a:off x="90619" y="4899888"/>
            <a:ext cx="3575697" cy="93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9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aralelogramo 11"/>
          <p:cNvSpPr/>
          <p:nvPr/>
        </p:nvSpPr>
        <p:spPr>
          <a:xfrm>
            <a:off x="-4574" y="1"/>
            <a:ext cx="6658037" cy="620751"/>
          </a:xfrm>
          <a:custGeom>
            <a:avLst/>
            <a:gdLst>
              <a:gd name="connsiteX0" fmla="*/ 0 w 5105400"/>
              <a:gd name="connsiteY0" fmla="*/ 685800 h 685800"/>
              <a:gd name="connsiteX1" fmla="*/ 171450 w 5105400"/>
              <a:gd name="connsiteY1" fmla="*/ 0 h 685800"/>
              <a:gd name="connsiteX2" fmla="*/ 5105400 w 5105400"/>
              <a:gd name="connsiteY2" fmla="*/ 0 h 685800"/>
              <a:gd name="connsiteX3" fmla="*/ 4933950 w 5105400"/>
              <a:gd name="connsiteY3" fmla="*/ 685800 h 685800"/>
              <a:gd name="connsiteX4" fmla="*/ 0 w 5105400"/>
              <a:gd name="connsiteY4" fmla="*/ 685800 h 685800"/>
              <a:gd name="connsiteX0" fmla="*/ 6970 w 5112370"/>
              <a:gd name="connsiteY0" fmla="*/ 708102 h 708102"/>
              <a:gd name="connsiteX1" fmla="*/ 0 w 5112370"/>
              <a:gd name="connsiteY1" fmla="*/ 0 h 708102"/>
              <a:gd name="connsiteX2" fmla="*/ 5112370 w 5112370"/>
              <a:gd name="connsiteY2" fmla="*/ 22302 h 708102"/>
              <a:gd name="connsiteX3" fmla="*/ 4940920 w 5112370"/>
              <a:gd name="connsiteY3" fmla="*/ 708102 h 708102"/>
              <a:gd name="connsiteX4" fmla="*/ 6970 w 5112370"/>
              <a:gd name="connsiteY4" fmla="*/ 708102 h 708102"/>
              <a:gd name="connsiteX0" fmla="*/ 6970 w 5435755"/>
              <a:gd name="connsiteY0" fmla="*/ 708102 h 708102"/>
              <a:gd name="connsiteX1" fmla="*/ 0 w 5435755"/>
              <a:gd name="connsiteY1" fmla="*/ 0 h 708102"/>
              <a:gd name="connsiteX2" fmla="*/ 5435755 w 5435755"/>
              <a:gd name="connsiteY2" fmla="*/ 33453 h 708102"/>
              <a:gd name="connsiteX3" fmla="*/ 4940920 w 5435755"/>
              <a:gd name="connsiteY3" fmla="*/ 708102 h 708102"/>
              <a:gd name="connsiteX4" fmla="*/ 6970 w 5435755"/>
              <a:gd name="connsiteY4" fmla="*/ 708102 h 708102"/>
              <a:gd name="connsiteX0" fmla="*/ 6970 w 5513814"/>
              <a:gd name="connsiteY0" fmla="*/ 708103 h 708103"/>
              <a:gd name="connsiteX1" fmla="*/ 0 w 5513814"/>
              <a:gd name="connsiteY1" fmla="*/ 1 h 708103"/>
              <a:gd name="connsiteX2" fmla="*/ 5513814 w 5513814"/>
              <a:gd name="connsiteY2" fmla="*/ 0 h 708103"/>
              <a:gd name="connsiteX3" fmla="*/ 4940920 w 5513814"/>
              <a:gd name="connsiteY3" fmla="*/ 708103 h 708103"/>
              <a:gd name="connsiteX4" fmla="*/ 6970 w 5513814"/>
              <a:gd name="connsiteY4" fmla="*/ 708103 h 708103"/>
              <a:gd name="connsiteX0" fmla="*/ 393 w 5518388"/>
              <a:gd name="connsiteY0" fmla="*/ 721056 h 721056"/>
              <a:gd name="connsiteX1" fmla="*/ 4574 w 5518388"/>
              <a:gd name="connsiteY1" fmla="*/ 1 h 721056"/>
              <a:gd name="connsiteX2" fmla="*/ 5518388 w 5518388"/>
              <a:gd name="connsiteY2" fmla="*/ 0 h 721056"/>
              <a:gd name="connsiteX3" fmla="*/ 4945494 w 5518388"/>
              <a:gd name="connsiteY3" fmla="*/ 708103 h 721056"/>
              <a:gd name="connsiteX4" fmla="*/ 393 w 5518388"/>
              <a:gd name="connsiteY4" fmla="*/ 721056 h 72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388" h="721056">
                <a:moveTo>
                  <a:pt x="393" y="721056"/>
                </a:moveTo>
                <a:cubicBezTo>
                  <a:pt x="-1930" y="485022"/>
                  <a:pt x="6897" y="236035"/>
                  <a:pt x="4574" y="1"/>
                </a:cubicBezTo>
                <a:lnTo>
                  <a:pt x="5518388" y="0"/>
                </a:lnTo>
                <a:lnTo>
                  <a:pt x="4945494" y="708103"/>
                </a:lnTo>
                <a:lnTo>
                  <a:pt x="393" y="721056"/>
                </a:lnTo>
                <a:close/>
              </a:path>
            </a:pathLst>
          </a:custGeom>
          <a:solidFill>
            <a:srgbClr val="00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2"/>
          <a:srcRect l="8747" t="25300" r="32381" b="14510"/>
          <a:stretch/>
        </p:blipFill>
        <p:spPr>
          <a:xfrm>
            <a:off x="6689934" y="39771"/>
            <a:ext cx="1058412" cy="608689"/>
          </a:xfrm>
          <a:prstGeom prst="rect">
            <a:avLst/>
          </a:prstGeom>
        </p:spPr>
      </p:pic>
      <p:pic>
        <p:nvPicPr>
          <p:cNvPr id="22" name="Picture 2" descr="Resultado de imagen para logo alcaldia de quito grande otra vez 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346" y="12063"/>
            <a:ext cx="1267263" cy="7462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2 CuadroTexto"/>
          <p:cNvSpPr txBox="1"/>
          <p:nvPr/>
        </p:nvSpPr>
        <p:spPr>
          <a:xfrm>
            <a:off x="-4575" y="42217"/>
            <a:ext cx="6622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LIGA BARRIAL LA KENNEDY</a:t>
            </a:r>
            <a:endParaRPr lang="es-EC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34383" r="35147" b="12853"/>
          <a:stretch/>
        </p:blipFill>
        <p:spPr bwMode="auto">
          <a:xfrm>
            <a:off x="851132" y="758269"/>
            <a:ext cx="5855651" cy="5120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n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43512" r="2616" b="37114"/>
          <a:stretch/>
        </p:blipFill>
        <p:spPr>
          <a:xfrm>
            <a:off x="54175" y="5868693"/>
            <a:ext cx="5645981" cy="891173"/>
          </a:xfrm>
          <a:prstGeom prst="rect">
            <a:avLst/>
          </a:prstGeom>
        </p:spPr>
      </p:pic>
      <p:pic>
        <p:nvPicPr>
          <p:cNvPr id="8" name="Imagen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6570" r="36877" b="81431"/>
          <a:stretch/>
        </p:blipFill>
        <p:spPr>
          <a:xfrm>
            <a:off x="5848070" y="5880569"/>
            <a:ext cx="3167539" cy="89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94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aralelogramo 11"/>
          <p:cNvSpPr/>
          <p:nvPr/>
        </p:nvSpPr>
        <p:spPr>
          <a:xfrm>
            <a:off x="-4574" y="1"/>
            <a:ext cx="6658037" cy="620751"/>
          </a:xfrm>
          <a:custGeom>
            <a:avLst/>
            <a:gdLst>
              <a:gd name="connsiteX0" fmla="*/ 0 w 5105400"/>
              <a:gd name="connsiteY0" fmla="*/ 685800 h 685800"/>
              <a:gd name="connsiteX1" fmla="*/ 171450 w 5105400"/>
              <a:gd name="connsiteY1" fmla="*/ 0 h 685800"/>
              <a:gd name="connsiteX2" fmla="*/ 5105400 w 5105400"/>
              <a:gd name="connsiteY2" fmla="*/ 0 h 685800"/>
              <a:gd name="connsiteX3" fmla="*/ 4933950 w 5105400"/>
              <a:gd name="connsiteY3" fmla="*/ 685800 h 685800"/>
              <a:gd name="connsiteX4" fmla="*/ 0 w 5105400"/>
              <a:gd name="connsiteY4" fmla="*/ 685800 h 685800"/>
              <a:gd name="connsiteX0" fmla="*/ 6970 w 5112370"/>
              <a:gd name="connsiteY0" fmla="*/ 708102 h 708102"/>
              <a:gd name="connsiteX1" fmla="*/ 0 w 5112370"/>
              <a:gd name="connsiteY1" fmla="*/ 0 h 708102"/>
              <a:gd name="connsiteX2" fmla="*/ 5112370 w 5112370"/>
              <a:gd name="connsiteY2" fmla="*/ 22302 h 708102"/>
              <a:gd name="connsiteX3" fmla="*/ 4940920 w 5112370"/>
              <a:gd name="connsiteY3" fmla="*/ 708102 h 708102"/>
              <a:gd name="connsiteX4" fmla="*/ 6970 w 5112370"/>
              <a:gd name="connsiteY4" fmla="*/ 708102 h 708102"/>
              <a:gd name="connsiteX0" fmla="*/ 6970 w 5435755"/>
              <a:gd name="connsiteY0" fmla="*/ 708102 h 708102"/>
              <a:gd name="connsiteX1" fmla="*/ 0 w 5435755"/>
              <a:gd name="connsiteY1" fmla="*/ 0 h 708102"/>
              <a:gd name="connsiteX2" fmla="*/ 5435755 w 5435755"/>
              <a:gd name="connsiteY2" fmla="*/ 33453 h 708102"/>
              <a:gd name="connsiteX3" fmla="*/ 4940920 w 5435755"/>
              <a:gd name="connsiteY3" fmla="*/ 708102 h 708102"/>
              <a:gd name="connsiteX4" fmla="*/ 6970 w 5435755"/>
              <a:gd name="connsiteY4" fmla="*/ 708102 h 708102"/>
              <a:gd name="connsiteX0" fmla="*/ 6970 w 5513814"/>
              <a:gd name="connsiteY0" fmla="*/ 708103 h 708103"/>
              <a:gd name="connsiteX1" fmla="*/ 0 w 5513814"/>
              <a:gd name="connsiteY1" fmla="*/ 1 h 708103"/>
              <a:gd name="connsiteX2" fmla="*/ 5513814 w 5513814"/>
              <a:gd name="connsiteY2" fmla="*/ 0 h 708103"/>
              <a:gd name="connsiteX3" fmla="*/ 4940920 w 5513814"/>
              <a:gd name="connsiteY3" fmla="*/ 708103 h 708103"/>
              <a:gd name="connsiteX4" fmla="*/ 6970 w 5513814"/>
              <a:gd name="connsiteY4" fmla="*/ 708103 h 708103"/>
              <a:gd name="connsiteX0" fmla="*/ 393 w 5518388"/>
              <a:gd name="connsiteY0" fmla="*/ 721056 h 721056"/>
              <a:gd name="connsiteX1" fmla="*/ 4574 w 5518388"/>
              <a:gd name="connsiteY1" fmla="*/ 1 h 721056"/>
              <a:gd name="connsiteX2" fmla="*/ 5518388 w 5518388"/>
              <a:gd name="connsiteY2" fmla="*/ 0 h 721056"/>
              <a:gd name="connsiteX3" fmla="*/ 4945494 w 5518388"/>
              <a:gd name="connsiteY3" fmla="*/ 708103 h 721056"/>
              <a:gd name="connsiteX4" fmla="*/ 393 w 5518388"/>
              <a:gd name="connsiteY4" fmla="*/ 721056 h 72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388" h="721056">
                <a:moveTo>
                  <a:pt x="393" y="721056"/>
                </a:moveTo>
                <a:cubicBezTo>
                  <a:pt x="-1930" y="485022"/>
                  <a:pt x="6897" y="236035"/>
                  <a:pt x="4574" y="1"/>
                </a:cubicBezTo>
                <a:lnTo>
                  <a:pt x="5518388" y="0"/>
                </a:lnTo>
                <a:lnTo>
                  <a:pt x="4945494" y="708103"/>
                </a:lnTo>
                <a:lnTo>
                  <a:pt x="393" y="721056"/>
                </a:lnTo>
                <a:close/>
              </a:path>
            </a:pathLst>
          </a:custGeom>
          <a:solidFill>
            <a:srgbClr val="00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2"/>
          <a:srcRect l="8747" t="25300" r="32381" b="14510"/>
          <a:stretch/>
        </p:blipFill>
        <p:spPr>
          <a:xfrm>
            <a:off x="6689934" y="39771"/>
            <a:ext cx="1058412" cy="608689"/>
          </a:xfrm>
          <a:prstGeom prst="rect">
            <a:avLst/>
          </a:prstGeom>
        </p:spPr>
      </p:pic>
      <p:pic>
        <p:nvPicPr>
          <p:cNvPr id="22" name="Picture 2" descr="Resultado de imagen para logo alcaldia de quito grande otra vez 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346" y="12063"/>
            <a:ext cx="1267263" cy="7462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2 CuadroTexto"/>
          <p:cNvSpPr txBox="1"/>
          <p:nvPr/>
        </p:nvSpPr>
        <p:spPr>
          <a:xfrm>
            <a:off x="-4575" y="42217"/>
            <a:ext cx="6622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JUEGOS INCLUSIVOS  INFANTILES</a:t>
            </a:r>
            <a:endParaRPr lang="es-EC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93" y="704534"/>
            <a:ext cx="2848981" cy="2262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733" y="704534"/>
            <a:ext cx="2653161" cy="2262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165" y="704534"/>
            <a:ext cx="2848981" cy="2262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93" y="3244722"/>
            <a:ext cx="2903695" cy="230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452" y="3244722"/>
            <a:ext cx="2170332" cy="23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0" y="5757422"/>
            <a:ext cx="7097495" cy="120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6675" tIns="28337" rIns="56675" bIns="28337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4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5000"/>
              <a:buFont typeface="Verdana" pitchFamily="34" charset="0"/>
              <a:buChar char="›"/>
              <a:defRPr sz="42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"/>
              <a:defRPr sz="39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"/>
              <a:defRPr sz="32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6E6E6"/>
              </a:buClr>
              <a:buFont typeface="Wingdings 2" pitchFamily="18" charset="2"/>
              <a:buChar char=""/>
              <a:defRPr sz="31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E6E6"/>
              </a:buClr>
              <a:buFont typeface="Wingdings 2" pitchFamily="18" charset="2"/>
              <a:buChar char=""/>
              <a:defRPr sz="31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E6E6"/>
              </a:buClr>
              <a:buFont typeface="Wingdings 2" pitchFamily="18" charset="2"/>
              <a:buChar char=""/>
              <a:defRPr sz="31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E6E6"/>
              </a:buClr>
              <a:buFont typeface="Wingdings 2" pitchFamily="18" charset="2"/>
              <a:buChar char=""/>
              <a:defRPr sz="31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E6E6"/>
              </a:buClr>
              <a:buFont typeface="Wingdings 2" pitchFamily="18" charset="2"/>
              <a:buChar char=""/>
              <a:defRPr sz="31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C" altLang="en-US" sz="2000" b="1">
                <a:latin typeface="Arial" charset="0"/>
              </a:rPr>
              <a:t>Rehabilitacion, juegos ludicos, juegos sensoriales, juegos inclusivos, esculturas, torre de escalada, 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C" altLang="en-US" sz="2000" b="1"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n-US" sz="1200">
              <a:latin typeface="Arial" charset="0"/>
            </a:endParaRPr>
          </a:p>
        </p:txBody>
      </p:sp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877" y="3244722"/>
            <a:ext cx="3153269" cy="2149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375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aralelogramo 11"/>
          <p:cNvSpPr/>
          <p:nvPr/>
        </p:nvSpPr>
        <p:spPr>
          <a:xfrm>
            <a:off x="-4574" y="1"/>
            <a:ext cx="6658037" cy="620751"/>
          </a:xfrm>
          <a:custGeom>
            <a:avLst/>
            <a:gdLst>
              <a:gd name="connsiteX0" fmla="*/ 0 w 5105400"/>
              <a:gd name="connsiteY0" fmla="*/ 685800 h 685800"/>
              <a:gd name="connsiteX1" fmla="*/ 171450 w 5105400"/>
              <a:gd name="connsiteY1" fmla="*/ 0 h 685800"/>
              <a:gd name="connsiteX2" fmla="*/ 5105400 w 5105400"/>
              <a:gd name="connsiteY2" fmla="*/ 0 h 685800"/>
              <a:gd name="connsiteX3" fmla="*/ 4933950 w 5105400"/>
              <a:gd name="connsiteY3" fmla="*/ 685800 h 685800"/>
              <a:gd name="connsiteX4" fmla="*/ 0 w 5105400"/>
              <a:gd name="connsiteY4" fmla="*/ 685800 h 685800"/>
              <a:gd name="connsiteX0" fmla="*/ 6970 w 5112370"/>
              <a:gd name="connsiteY0" fmla="*/ 708102 h 708102"/>
              <a:gd name="connsiteX1" fmla="*/ 0 w 5112370"/>
              <a:gd name="connsiteY1" fmla="*/ 0 h 708102"/>
              <a:gd name="connsiteX2" fmla="*/ 5112370 w 5112370"/>
              <a:gd name="connsiteY2" fmla="*/ 22302 h 708102"/>
              <a:gd name="connsiteX3" fmla="*/ 4940920 w 5112370"/>
              <a:gd name="connsiteY3" fmla="*/ 708102 h 708102"/>
              <a:gd name="connsiteX4" fmla="*/ 6970 w 5112370"/>
              <a:gd name="connsiteY4" fmla="*/ 708102 h 708102"/>
              <a:gd name="connsiteX0" fmla="*/ 6970 w 5435755"/>
              <a:gd name="connsiteY0" fmla="*/ 708102 h 708102"/>
              <a:gd name="connsiteX1" fmla="*/ 0 w 5435755"/>
              <a:gd name="connsiteY1" fmla="*/ 0 h 708102"/>
              <a:gd name="connsiteX2" fmla="*/ 5435755 w 5435755"/>
              <a:gd name="connsiteY2" fmla="*/ 33453 h 708102"/>
              <a:gd name="connsiteX3" fmla="*/ 4940920 w 5435755"/>
              <a:gd name="connsiteY3" fmla="*/ 708102 h 708102"/>
              <a:gd name="connsiteX4" fmla="*/ 6970 w 5435755"/>
              <a:gd name="connsiteY4" fmla="*/ 708102 h 708102"/>
              <a:gd name="connsiteX0" fmla="*/ 6970 w 5513814"/>
              <a:gd name="connsiteY0" fmla="*/ 708103 h 708103"/>
              <a:gd name="connsiteX1" fmla="*/ 0 w 5513814"/>
              <a:gd name="connsiteY1" fmla="*/ 1 h 708103"/>
              <a:gd name="connsiteX2" fmla="*/ 5513814 w 5513814"/>
              <a:gd name="connsiteY2" fmla="*/ 0 h 708103"/>
              <a:gd name="connsiteX3" fmla="*/ 4940920 w 5513814"/>
              <a:gd name="connsiteY3" fmla="*/ 708103 h 708103"/>
              <a:gd name="connsiteX4" fmla="*/ 6970 w 5513814"/>
              <a:gd name="connsiteY4" fmla="*/ 708103 h 708103"/>
              <a:gd name="connsiteX0" fmla="*/ 393 w 5518388"/>
              <a:gd name="connsiteY0" fmla="*/ 721056 h 721056"/>
              <a:gd name="connsiteX1" fmla="*/ 4574 w 5518388"/>
              <a:gd name="connsiteY1" fmla="*/ 1 h 721056"/>
              <a:gd name="connsiteX2" fmla="*/ 5518388 w 5518388"/>
              <a:gd name="connsiteY2" fmla="*/ 0 h 721056"/>
              <a:gd name="connsiteX3" fmla="*/ 4945494 w 5518388"/>
              <a:gd name="connsiteY3" fmla="*/ 708103 h 721056"/>
              <a:gd name="connsiteX4" fmla="*/ 393 w 5518388"/>
              <a:gd name="connsiteY4" fmla="*/ 721056 h 72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388" h="721056">
                <a:moveTo>
                  <a:pt x="393" y="721056"/>
                </a:moveTo>
                <a:cubicBezTo>
                  <a:pt x="-1930" y="485022"/>
                  <a:pt x="6897" y="236035"/>
                  <a:pt x="4574" y="1"/>
                </a:cubicBezTo>
                <a:lnTo>
                  <a:pt x="5518388" y="0"/>
                </a:lnTo>
                <a:lnTo>
                  <a:pt x="4945494" y="708103"/>
                </a:lnTo>
                <a:lnTo>
                  <a:pt x="393" y="721056"/>
                </a:lnTo>
                <a:close/>
              </a:path>
            </a:pathLst>
          </a:custGeom>
          <a:solidFill>
            <a:srgbClr val="00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2"/>
          <a:srcRect l="8747" t="25300" r="32381" b="14510"/>
          <a:stretch/>
        </p:blipFill>
        <p:spPr>
          <a:xfrm>
            <a:off x="6689934" y="39771"/>
            <a:ext cx="1058412" cy="608689"/>
          </a:xfrm>
          <a:prstGeom prst="rect">
            <a:avLst/>
          </a:prstGeom>
        </p:spPr>
      </p:pic>
      <p:pic>
        <p:nvPicPr>
          <p:cNvPr id="22" name="Picture 2" descr="Resultado de imagen para logo alcaldia de quito grande otra vez 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346" y="12063"/>
            <a:ext cx="1267263" cy="7462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2 CuadroTexto"/>
          <p:cNvSpPr txBox="1"/>
          <p:nvPr/>
        </p:nvSpPr>
        <p:spPr>
          <a:xfrm>
            <a:off x="-4575" y="42217"/>
            <a:ext cx="66224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PARQUE RECREATIVO 6 DE JUNIO (CONOCOTO)</a:t>
            </a:r>
            <a:endParaRPr lang="es-EC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33" y="817424"/>
            <a:ext cx="7169020" cy="5697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061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aralelogramo 11"/>
          <p:cNvSpPr/>
          <p:nvPr/>
        </p:nvSpPr>
        <p:spPr>
          <a:xfrm>
            <a:off x="-4574" y="1"/>
            <a:ext cx="6658037" cy="620751"/>
          </a:xfrm>
          <a:custGeom>
            <a:avLst/>
            <a:gdLst>
              <a:gd name="connsiteX0" fmla="*/ 0 w 5105400"/>
              <a:gd name="connsiteY0" fmla="*/ 685800 h 685800"/>
              <a:gd name="connsiteX1" fmla="*/ 171450 w 5105400"/>
              <a:gd name="connsiteY1" fmla="*/ 0 h 685800"/>
              <a:gd name="connsiteX2" fmla="*/ 5105400 w 5105400"/>
              <a:gd name="connsiteY2" fmla="*/ 0 h 685800"/>
              <a:gd name="connsiteX3" fmla="*/ 4933950 w 5105400"/>
              <a:gd name="connsiteY3" fmla="*/ 685800 h 685800"/>
              <a:gd name="connsiteX4" fmla="*/ 0 w 5105400"/>
              <a:gd name="connsiteY4" fmla="*/ 685800 h 685800"/>
              <a:gd name="connsiteX0" fmla="*/ 6970 w 5112370"/>
              <a:gd name="connsiteY0" fmla="*/ 708102 h 708102"/>
              <a:gd name="connsiteX1" fmla="*/ 0 w 5112370"/>
              <a:gd name="connsiteY1" fmla="*/ 0 h 708102"/>
              <a:gd name="connsiteX2" fmla="*/ 5112370 w 5112370"/>
              <a:gd name="connsiteY2" fmla="*/ 22302 h 708102"/>
              <a:gd name="connsiteX3" fmla="*/ 4940920 w 5112370"/>
              <a:gd name="connsiteY3" fmla="*/ 708102 h 708102"/>
              <a:gd name="connsiteX4" fmla="*/ 6970 w 5112370"/>
              <a:gd name="connsiteY4" fmla="*/ 708102 h 708102"/>
              <a:gd name="connsiteX0" fmla="*/ 6970 w 5435755"/>
              <a:gd name="connsiteY0" fmla="*/ 708102 h 708102"/>
              <a:gd name="connsiteX1" fmla="*/ 0 w 5435755"/>
              <a:gd name="connsiteY1" fmla="*/ 0 h 708102"/>
              <a:gd name="connsiteX2" fmla="*/ 5435755 w 5435755"/>
              <a:gd name="connsiteY2" fmla="*/ 33453 h 708102"/>
              <a:gd name="connsiteX3" fmla="*/ 4940920 w 5435755"/>
              <a:gd name="connsiteY3" fmla="*/ 708102 h 708102"/>
              <a:gd name="connsiteX4" fmla="*/ 6970 w 5435755"/>
              <a:gd name="connsiteY4" fmla="*/ 708102 h 708102"/>
              <a:gd name="connsiteX0" fmla="*/ 6970 w 5513814"/>
              <a:gd name="connsiteY0" fmla="*/ 708103 h 708103"/>
              <a:gd name="connsiteX1" fmla="*/ 0 w 5513814"/>
              <a:gd name="connsiteY1" fmla="*/ 1 h 708103"/>
              <a:gd name="connsiteX2" fmla="*/ 5513814 w 5513814"/>
              <a:gd name="connsiteY2" fmla="*/ 0 h 708103"/>
              <a:gd name="connsiteX3" fmla="*/ 4940920 w 5513814"/>
              <a:gd name="connsiteY3" fmla="*/ 708103 h 708103"/>
              <a:gd name="connsiteX4" fmla="*/ 6970 w 5513814"/>
              <a:gd name="connsiteY4" fmla="*/ 708103 h 708103"/>
              <a:gd name="connsiteX0" fmla="*/ 393 w 5518388"/>
              <a:gd name="connsiteY0" fmla="*/ 721056 h 721056"/>
              <a:gd name="connsiteX1" fmla="*/ 4574 w 5518388"/>
              <a:gd name="connsiteY1" fmla="*/ 1 h 721056"/>
              <a:gd name="connsiteX2" fmla="*/ 5518388 w 5518388"/>
              <a:gd name="connsiteY2" fmla="*/ 0 h 721056"/>
              <a:gd name="connsiteX3" fmla="*/ 4945494 w 5518388"/>
              <a:gd name="connsiteY3" fmla="*/ 708103 h 721056"/>
              <a:gd name="connsiteX4" fmla="*/ 393 w 5518388"/>
              <a:gd name="connsiteY4" fmla="*/ 721056 h 72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388" h="721056">
                <a:moveTo>
                  <a:pt x="393" y="721056"/>
                </a:moveTo>
                <a:cubicBezTo>
                  <a:pt x="-1930" y="485022"/>
                  <a:pt x="6897" y="236035"/>
                  <a:pt x="4574" y="1"/>
                </a:cubicBezTo>
                <a:lnTo>
                  <a:pt x="5518388" y="0"/>
                </a:lnTo>
                <a:lnTo>
                  <a:pt x="4945494" y="708103"/>
                </a:lnTo>
                <a:lnTo>
                  <a:pt x="393" y="721056"/>
                </a:lnTo>
                <a:close/>
              </a:path>
            </a:pathLst>
          </a:custGeom>
          <a:solidFill>
            <a:srgbClr val="00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2"/>
          <a:srcRect l="8747" t="25300" r="32381" b="14510"/>
          <a:stretch/>
        </p:blipFill>
        <p:spPr>
          <a:xfrm>
            <a:off x="6689934" y="39771"/>
            <a:ext cx="1058412" cy="608689"/>
          </a:xfrm>
          <a:prstGeom prst="rect">
            <a:avLst/>
          </a:prstGeom>
        </p:spPr>
      </p:pic>
      <p:pic>
        <p:nvPicPr>
          <p:cNvPr id="22" name="Picture 2" descr="Resultado de imagen para logo alcaldia de quito grande otra vez 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346" y="12063"/>
            <a:ext cx="1267263" cy="7462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2 CuadroTexto"/>
          <p:cNvSpPr txBox="1"/>
          <p:nvPr/>
        </p:nvSpPr>
        <p:spPr>
          <a:xfrm>
            <a:off x="-4575" y="42217"/>
            <a:ext cx="6622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MODELO PROYECTO QUITO A LA CANCHA</a:t>
            </a:r>
            <a:endParaRPr lang="es-EC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6" y="885758"/>
            <a:ext cx="9064427" cy="540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65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elogramo 11"/>
          <p:cNvSpPr/>
          <p:nvPr/>
        </p:nvSpPr>
        <p:spPr>
          <a:xfrm>
            <a:off x="-4574" y="1"/>
            <a:ext cx="6658037" cy="620751"/>
          </a:xfrm>
          <a:custGeom>
            <a:avLst/>
            <a:gdLst>
              <a:gd name="connsiteX0" fmla="*/ 0 w 5105400"/>
              <a:gd name="connsiteY0" fmla="*/ 685800 h 685800"/>
              <a:gd name="connsiteX1" fmla="*/ 171450 w 5105400"/>
              <a:gd name="connsiteY1" fmla="*/ 0 h 685800"/>
              <a:gd name="connsiteX2" fmla="*/ 5105400 w 5105400"/>
              <a:gd name="connsiteY2" fmla="*/ 0 h 685800"/>
              <a:gd name="connsiteX3" fmla="*/ 4933950 w 5105400"/>
              <a:gd name="connsiteY3" fmla="*/ 685800 h 685800"/>
              <a:gd name="connsiteX4" fmla="*/ 0 w 5105400"/>
              <a:gd name="connsiteY4" fmla="*/ 685800 h 685800"/>
              <a:gd name="connsiteX0" fmla="*/ 6970 w 5112370"/>
              <a:gd name="connsiteY0" fmla="*/ 708102 h 708102"/>
              <a:gd name="connsiteX1" fmla="*/ 0 w 5112370"/>
              <a:gd name="connsiteY1" fmla="*/ 0 h 708102"/>
              <a:gd name="connsiteX2" fmla="*/ 5112370 w 5112370"/>
              <a:gd name="connsiteY2" fmla="*/ 22302 h 708102"/>
              <a:gd name="connsiteX3" fmla="*/ 4940920 w 5112370"/>
              <a:gd name="connsiteY3" fmla="*/ 708102 h 708102"/>
              <a:gd name="connsiteX4" fmla="*/ 6970 w 5112370"/>
              <a:gd name="connsiteY4" fmla="*/ 708102 h 708102"/>
              <a:gd name="connsiteX0" fmla="*/ 6970 w 5435755"/>
              <a:gd name="connsiteY0" fmla="*/ 708102 h 708102"/>
              <a:gd name="connsiteX1" fmla="*/ 0 w 5435755"/>
              <a:gd name="connsiteY1" fmla="*/ 0 h 708102"/>
              <a:gd name="connsiteX2" fmla="*/ 5435755 w 5435755"/>
              <a:gd name="connsiteY2" fmla="*/ 33453 h 708102"/>
              <a:gd name="connsiteX3" fmla="*/ 4940920 w 5435755"/>
              <a:gd name="connsiteY3" fmla="*/ 708102 h 708102"/>
              <a:gd name="connsiteX4" fmla="*/ 6970 w 5435755"/>
              <a:gd name="connsiteY4" fmla="*/ 708102 h 708102"/>
              <a:gd name="connsiteX0" fmla="*/ 6970 w 5513814"/>
              <a:gd name="connsiteY0" fmla="*/ 708103 h 708103"/>
              <a:gd name="connsiteX1" fmla="*/ 0 w 5513814"/>
              <a:gd name="connsiteY1" fmla="*/ 1 h 708103"/>
              <a:gd name="connsiteX2" fmla="*/ 5513814 w 5513814"/>
              <a:gd name="connsiteY2" fmla="*/ 0 h 708103"/>
              <a:gd name="connsiteX3" fmla="*/ 4940920 w 5513814"/>
              <a:gd name="connsiteY3" fmla="*/ 708103 h 708103"/>
              <a:gd name="connsiteX4" fmla="*/ 6970 w 5513814"/>
              <a:gd name="connsiteY4" fmla="*/ 708103 h 708103"/>
              <a:gd name="connsiteX0" fmla="*/ 393 w 5518388"/>
              <a:gd name="connsiteY0" fmla="*/ 721056 h 721056"/>
              <a:gd name="connsiteX1" fmla="*/ 4574 w 5518388"/>
              <a:gd name="connsiteY1" fmla="*/ 1 h 721056"/>
              <a:gd name="connsiteX2" fmla="*/ 5518388 w 5518388"/>
              <a:gd name="connsiteY2" fmla="*/ 0 h 721056"/>
              <a:gd name="connsiteX3" fmla="*/ 4945494 w 5518388"/>
              <a:gd name="connsiteY3" fmla="*/ 708103 h 721056"/>
              <a:gd name="connsiteX4" fmla="*/ 393 w 5518388"/>
              <a:gd name="connsiteY4" fmla="*/ 721056 h 72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388" h="721056">
                <a:moveTo>
                  <a:pt x="393" y="721056"/>
                </a:moveTo>
                <a:cubicBezTo>
                  <a:pt x="-1930" y="485022"/>
                  <a:pt x="6897" y="236035"/>
                  <a:pt x="4574" y="1"/>
                </a:cubicBezTo>
                <a:lnTo>
                  <a:pt x="5518388" y="0"/>
                </a:lnTo>
                <a:lnTo>
                  <a:pt x="4945494" y="708103"/>
                </a:lnTo>
                <a:lnTo>
                  <a:pt x="393" y="721056"/>
                </a:lnTo>
                <a:close/>
              </a:path>
            </a:pathLst>
          </a:custGeom>
          <a:solidFill>
            <a:srgbClr val="00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2 CuadroTexto"/>
          <p:cNvSpPr txBox="1"/>
          <p:nvPr/>
        </p:nvSpPr>
        <p:spPr>
          <a:xfrm>
            <a:off x="380999" y="79543"/>
            <a:ext cx="5594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OBJETIVOS</a:t>
            </a:r>
            <a:endParaRPr lang="es-EC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/>
          <a:srcRect l="8747" t="25300" r="32381" b="14510"/>
          <a:stretch/>
        </p:blipFill>
        <p:spPr>
          <a:xfrm>
            <a:off x="6689934" y="39771"/>
            <a:ext cx="1058412" cy="608689"/>
          </a:xfrm>
          <a:prstGeom prst="rect">
            <a:avLst/>
          </a:prstGeom>
        </p:spPr>
      </p:pic>
      <p:pic>
        <p:nvPicPr>
          <p:cNvPr id="21" name="Picture 2" descr="Resultado de imagen para logo alcaldia de quito grande otra vez 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346" y="12063"/>
            <a:ext cx="1267263" cy="7462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Rectángulo"/>
          <p:cNvSpPr/>
          <p:nvPr/>
        </p:nvSpPr>
        <p:spPr>
          <a:xfrm>
            <a:off x="102754" y="805770"/>
            <a:ext cx="8912855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400" b="1" dirty="0" smtClean="0"/>
              <a:t>“QUITO A LA CANCHA”</a:t>
            </a:r>
          </a:p>
          <a:p>
            <a:r>
              <a:rPr lang="es-EC" sz="2000" b="1" dirty="0"/>
              <a:t> </a:t>
            </a:r>
            <a:endParaRPr lang="es-EC" sz="2000" dirty="0"/>
          </a:p>
          <a:p>
            <a:pPr lvl="0"/>
            <a:r>
              <a:rPr lang="es-EC" sz="2000" b="1" dirty="0" smtClean="0"/>
              <a:t>OBJETIVOS DEL PROYECTO</a:t>
            </a:r>
            <a:endParaRPr lang="es-EC" sz="2000" dirty="0" smtClean="0"/>
          </a:p>
          <a:p>
            <a:r>
              <a:rPr lang="es-EC" sz="2000" dirty="0"/>
              <a:t> </a:t>
            </a:r>
          </a:p>
          <a:p>
            <a:pPr algn="ctr"/>
            <a:r>
              <a:rPr lang="es-EC" sz="2000" b="1" dirty="0">
                <a:solidFill>
                  <a:srgbClr val="FF0000"/>
                </a:solidFill>
              </a:rPr>
              <a:t>El propósito estratégico radica en la creación de espacios públicos incluyentes, para disfrutar el derecho a la ciudad.</a:t>
            </a:r>
          </a:p>
          <a:p>
            <a:r>
              <a:rPr lang="es-ES" sz="2000" b="1" dirty="0"/>
              <a:t> </a:t>
            </a:r>
            <a:endParaRPr lang="es-EC" sz="2000" dirty="0"/>
          </a:p>
          <a:p>
            <a:r>
              <a:rPr lang="es-ES" sz="2000" b="1" dirty="0" smtClean="0"/>
              <a:t>OBJETIVO GENERAL.</a:t>
            </a:r>
            <a:endParaRPr lang="es-EC" sz="2000" dirty="0" smtClean="0"/>
          </a:p>
          <a:p>
            <a:r>
              <a:rPr lang="es-ES" sz="2000" b="1" dirty="0" smtClean="0"/>
              <a:t> </a:t>
            </a:r>
            <a:endParaRPr lang="es-EC" sz="2000" dirty="0"/>
          </a:p>
          <a:p>
            <a:r>
              <a:rPr lang="es-EC" sz="2000" dirty="0"/>
              <a:t>“Potenciar, en el periodo 2019-2023, las fortalezas y ventajas de las organizaciones sociales del deporte barrial de Quito, en su esfuerzo de gestión del tiempo libre de los diversos sectores sociales del barrio, a través de actividades deportivas, recreativas y culturales, que mejoren los niveles de integración social, participación, calidad del espacio público, control de la gestión pública, y alcanzar mejores condiciones de convivencia humana en el DMQ</a:t>
            </a:r>
            <a:r>
              <a:rPr lang="es-EC" sz="2000" dirty="0" smtClean="0"/>
              <a:t>".</a:t>
            </a:r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50569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elogramo 11"/>
          <p:cNvSpPr/>
          <p:nvPr/>
        </p:nvSpPr>
        <p:spPr>
          <a:xfrm>
            <a:off x="-4574" y="1"/>
            <a:ext cx="6658037" cy="620751"/>
          </a:xfrm>
          <a:custGeom>
            <a:avLst/>
            <a:gdLst>
              <a:gd name="connsiteX0" fmla="*/ 0 w 5105400"/>
              <a:gd name="connsiteY0" fmla="*/ 685800 h 685800"/>
              <a:gd name="connsiteX1" fmla="*/ 171450 w 5105400"/>
              <a:gd name="connsiteY1" fmla="*/ 0 h 685800"/>
              <a:gd name="connsiteX2" fmla="*/ 5105400 w 5105400"/>
              <a:gd name="connsiteY2" fmla="*/ 0 h 685800"/>
              <a:gd name="connsiteX3" fmla="*/ 4933950 w 5105400"/>
              <a:gd name="connsiteY3" fmla="*/ 685800 h 685800"/>
              <a:gd name="connsiteX4" fmla="*/ 0 w 5105400"/>
              <a:gd name="connsiteY4" fmla="*/ 685800 h 685800"/>
              <a:gd name="connsiteX0" fmla="*/ 6970 w 5112370"/>
              <a:gd name="connsiteY0" fmla="*/ 708102 h 708102"/>
              <a:gd name="connsiteX1" fmla="*/ 0 w 5112370"/>
              <a:gd name="connsiteY1" fmla="*/ 0 h 708102"/>
              <a:gd name="connsiteX2" fmla="*/ 5112370 w 5112370"/>
              <a:gd name="connsiteY2" fmla="*/ 22302 h 708102"/>
              <a:gd name="connsiteX3" fmla="*/ 4940920 w 5112370"/>
              <a:gd name="connsiteY3" fmla="*/ 708102 h 708102"/>
              <a:gd name="connsiteX4" fmla="*/ 6970 w 5112370"/>
              <a:gd name="connsiteY4" fmla="*/ 708102 h 708102"/>
              <a:gd name="connsiteX0" fmla="*/ 6970 w 5435755"/>
              <a:gd name="connsiteY0" fmla="*/ 708102 h 708102"/>
              <a:gd name="connsiteX1" fmla="*/ 0 w 5435755"/>
              <a:gd name="connsiteY1" fmla="*/ 0 h 708102"/>
              <a:gd name="connsiteX2" fmla="*/ 5435755 w 5435755"/>
              <a:gd name="connsiteY2" fmla="*/ 33453 h 708102"/>
              <a:gd name="connsiteX3" fmla="*/ 4940920 w 5435755"/>
              <a:gd name="connsiteY3" fmla="*/ 708102 h 708102"/>
              <a:gd name="connsiteX4" fmla="*/ 6970 w 5435755"/>
              <a:gd name="connsiteY4" fmla="*/ 708102 h 708102"/>
              <a:gd name="connsiteX0" fmla="*/ 6970 w 5513814"/>
              <a:gd name="connsiteY0" fmla="*/ 708103 h 708103"/>
              <a:gd name="connsiteX1" fmla="*/ 0 w 5513814"/>
              <a:gd name="connsiteY1" fmla="*/ 1 h 708103"/>
              <a:gd name="connsiteX2" fmla="*/ 5513814 w 5513814"/>
              <a:gd name="connsiteY2" fmla="*/ 0 h 708103"/>
              <a:gd name="connsiteX3" fmla="*/ 4940920 w 5513814"/>
              <a:gd name="connsiteY3" fmla="*/ 708103 h 708103"/>
              <a:gd name="connsiteX4" fmla="*/ 6970 w 5513814"/>
              <a:gd name="connsiteY4" fmla="*/ 708103 h 708103"/>
              <a:gd name="connsiteX0" fmla="*/ 393 w 5518388"/>
              <a:gd name="connsiteY0" fmla="*/ 721056 h 721056"/>
              <a:gd name="connsiteX1" fmla="*/ 4574 w 5518388"/>
              <a:gd name="connsiteY1" fmla="*/ 1 h 721056"/>
              <a:gd name="connsiteX2" fmla="*/ 5518388 w 5518388"/>
              <a:gd name="connsiteY2" fmla="*/ 0 h 721056"/>
              <a:gd name="connsiteX3" fmla="*/ 4945494 w 5518388"/>
              <a:gd name="connsiteY3" fmla="*/ 708103 h 721056"/>
              <a:gd name="connsiteX4" fmla="*/ 393 w 5518388"/>
              <a:gd name="connsiteY4" fmla="*/ 721056 h 72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388" h="721056">
                <a:moveTo>
                  <a:pt x="393" y="721056"/>
                </a:moveTo>
                <a:cubicBezTo>
                  <a:pt x="-1930" y="485022"/>
                  <a:pt x="6897" y="236035"/>
                  <a:pt x="4574" y="1"/>
                </a:cubicBezTo>
                <a:lnTo>
                  <a:pt x="5518388" y="0"/>
                </a:lnTo>
                <a:lnTo>
                  <a:pt x="4945494" y="708103"/>
                </a:lnTo>
                <a:lnTo>
                  <a:pt x="393" y="721056"/>
                </a:lnTo>
                <a:close/>
              </a:path>
            </a:pathLst>
          </a:custGeom>
          <a:solidFill>
            <a:srgbClr val="00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2 CuadroTexto"/>
          <p:cNvSpPr txBox="1"/>
          <p:nvPr/>
        </p:nvSpPr>
        <p:spPr>
          <a:xfrm>
            <a:off x="380999" y="79543"/>
            <a:ext cx="5594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OBJETIVOS</a:t>
            </a:r>
            <a:endParaRPr lang="es-EC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/>
          <a:srcRect l="8747" t="25300" r="32381" b="14510"/>
          <a:stretch/>
        </p:blipFill>
        <p:spPr>
          <a:xfrm>
            <a:off x="6689934" y="39771"/>
            <a:ext cx="1058412" cy="608689"/>
          </a:xfrm>
          <a:prstGeom prst="rect">
            <a:avLst/>
          </a:prstGeom>
        </p:spPr>
      </p:pic>
      <p:pic>
        <p:nvPicPr>
          <p:cNvPr id="21" name="Picture 2" descr="Resultado de imagen para logo alcaldia de quito grande otra vez 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346" y="12063"/>
            <a:ext cx="1267263" cy="7462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Rectángulo"/>
          <p:cNvSpPr/>
          <p:nvPr/>
        </p:nvSpPr>
        <p:spPr>
          <a:xfrm>
            <a:off x="102754" y="805770"/>
            <a:ext cx="891285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/>
              <a:t>OBJETIVOS ESPECÍFICOS </a:t>
            </a:r>
          </a:p>
          <a:p>
            <a:endParaRPr lang="es-ES" b="1" dirty="0"/>
          </a:p>
          <a:p>
            <a:r>
              <a:rPr lang="es-ES" dirty="0"/>
              <a:t> </a:t>
            </a:r>
            <a:r>
              <a:rPr lang="es-ES" u="sng" dirty="0" smtClean="0"/>
              <a:t>1: </a:t>
            </a:r>
            <a:r>
              <a:rPr lang="es-ES" dirty="0" smtClean="0"/>
              <a:t>Gestionar </a:t>
            </a:r>
            <a:r>
              <a:rPr lang="es-ES" dirty="0"/>
              <a:t>adecuadamente el tiempo libre de la población de los barrios, especialmente de niños, jóvenes y mujeres, para alcanzar niveles satisfactorios de desarrollo humano. </a:t>
            </a:r>
            <a:endParaRPr lang="es-EC" dirty="0"/>
          </a:p>
          <a:p>
            <a:r>
              <a:rPr lang="es-ES" dirty="0"/>
              <a:t> </a:t>
            </a:r>
            <a:endParaRPr lang="es-ES" dirty="0" smtClean="0"/>
          </a:p>
          <a:p>
            <a:r>
              <a:rPr lang="es-ES" u="sng" dirty="0" smtClean="0"/>
              <a:t>2: </a:t>
            </a:r>
            <a:r>
              <a:rPr lang="es-EC" dirty="0"/>
              <a:t> </a:t>
            </a:r>
            <a:r>
              <a:rPr lang="es-EC" dirty="0" smtClean="0"/>
              <a:t>Proponer </a:t>
            </a:r>
            <a:r>
              <a:rPr lang="es-EC" dirty="0"/>
              <a:t>elementos incluyentes y sostenibles a partir de una estrategia de renovación integral de las organizaciones sociales del deporte comunitario con enfoque de derechos, creando condiciones adecuadas para las prácticas diversas del deporte, la recreación y la cultura que nos permitan construir barrios integrados y alegres. </a:t>
            </a:r>
          </a:p>
          <a:p>
            <a:r>
              <a:rPr lang="es-ES" u="sng" dirty="0" smtClean="0"/>
              <a:t>3</a:t>
            </a:r>
            <a:r>
              <a:rPr lang="es-ES" u="sng" dirty="0"/>
              <a:t>: </a:t>
            </a:r>
            <a:r>
              <a:rPr lang="es-ES" dirty="0"/>
              <a:t> </a:t>
            </a:r>
            <a:r>
              <a:rPr lang="es-EC" dirty="0" smtClean="0"/>
              <a:t>Desplegar </a:t>
            </a:r>
            <a:r>
              <a:rPr lang="es-EC" dirty="0"/>
              <a:t>un amplio programa de capacitación (educación no formal), para desarrollar capacidades de gestión en las organizaciones sociales barriales y hacer posible la conducción de los nuevos procesos de la cultura, el arte y el conocimiento que el programa plantea. </a:t>
            </a:r>
            <a:endParaRPr lang="es-EC" dirty="0" smtClean="0"/>
          </a:p>
          <a:p>
            <a:endParaRPr lang="es-EC" dirty="0"/>
          </a:p>
          <a:p>
            <a:r>
              <a:rPr lang="es-ES" dirty="0"/>
              <a:t> </a:t>
            </a:r>
            <a:r>
              <a:rPr lang="es-ES" u="sng" dirty="0" smtClean="0"/>
              <a:t>4:</a:t>
            </a:r>
            <a:r>
              <a:rPr lang="es-ES" dirty="0"/>
              <a:t> </a:t>
            </a:r>
            <a:r>
              <a:rPr lang="es-EC" dirty="0" smtClean="0"/>
              <a:t>Hacer </a:t>
            </a:r>
            <a:r>
              <a:rPr lang="es-EC" dirty="0"/>
              <a:t>de los nuevos escenarios recreacionales, con la infraestructura necesaria y el equipamiento adecuado, un espacio para la diversificación de disciplinas deportivas, actividades del arte, la cultura y el conocimiento, con propósitos constructivos de comunidad. </a:t>
            </a:r>
            <a:endParaRPr lang="es-EC" dirty="0" smtClean="0"/>
          </a:p>
          <a:p>
            <a:endParaRPr lang="es-EC" dirty="0"/>
          </a:p>
          <a:p>
            <a:r>
              <a:rPr lang="es-ES" dirty="0"/>
              <a:t> </a:t>
            </a:r>
            <a:r>
              <a:rPr lang="es-ES" u="sng" dirty="0" smtClean="0"/>
              <a:t>5:</a:t>
            </a:r>
            <a:r>
              <a:rPr lang="es-ES" dirty="0"/>
              <a:t> </a:t>
            </a:r>
            <a:r>
              <a:rPr lang="es-EC" dirty="0" smtClean="0"/>
              <a:t>Ejecutar </a:t>
            </a:r>
            <a:r>
              <a:rPr lang="es-EC" dirty="0"/>
              <a:t>un programa de formación y capacitación para gestores culturales y comunitarios como apoyo a las organizaciones sociales del deporte barrial, en su proceso autogestionario y en la sostenibilidad del proyecto en su conjunto. </a:t>
            </a:r>
          </a:p>
        </p:txBody>
      </p:sp>
    </p:spTree>
    <p:extLst>
      <p:ext uri="{BB962C8B-B14F-4D97-AF65-F5344CB8AC3E}">
        <p14:creationId xmlns:p14="http://schemas.microsoft.com/office/powerpoint/2010/main" val="72741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aralelogramo 11"/>
          <p:cNvSpPr/>
          <p:nvPr/>
        </p:nvSpPr>
        <p:spPr>
          <a:xfrm>
            <a:off x="-4574" y="1"/>
            <a:ext cx="6658037" cy="620751"/>
          </a:xfrm>
          <a:custGeom>
            <a:avLst/>
            <a:gdLst>
              <a:gd name="connsiteX0" fmla="*/ 0 w 5105400"/>
              <a:gd name="connsiteY0" fmla="*/ 685800 h 685800"/>
              <a:gd name="connsiteX1" fmla="*/ 171450 w 5105400"/>
              <a:gd name="connsiteY1" fmla="*/ 0 h 685800"/>
              <a:gd name="connsiteX2" fmla="*/ 5105400 w 5105400"/>
              <a:gd name="connsiteY2" fmla="*/ 0 h 685800"/>
              <a:gd name="connsiteX3" fmla="*/ 4933950 w 5105400"/>
              <a:gd name="connsiteY3" fmla="*/ 685800 h 685800"/>
              <a:gd name="connsiteX4" fmla="*/ 0 w 5105400"/>
              <a:gd name="connsiteY4" fmla="*/ 685800 h 685800"/>
              <a:gd name="connsiteX0" fmla="*/ 6970 w 5112370"/>
              <a:gd name="connsiteY0" fmla="*/ 708102 h 708102"/>
              <a:gd name="connsiteX1" fmla="*/ 0 w 5112370"/>
              <a:gd name="connsiteY1" fmla="*/ 0 h 708102"/>
              <a:gd name="connsiteX2" fmla="*/ 5112370 w 5112370"/>
              <a:gd name="connsiteY2" fmla="*/ 22302 h 708102"/>
              <a:gd name="connsiteX3" fmla="*/ 4940920 w 5112370"/>
              <a:gd name="connsiteY3" fmla="*/ 708102 h 708102"/>
              <a:gd name="connsiteX4" fmla="*/ 6970 w 5112370"/>
              <a:gd name="connsiteY4" fmla="*/ 708102 h 708102"/>
              <a:gd name="connsiteX0" fmla="*/ 6970 w 5435755"/>
              <a:gd name="connsiteY0" fmla="*/ 708102 h 708102"/>
              <a:gd name="connsiteX1" fmla="*/ 0 w 5435755"/>
              <a:gd name="connsiteY1" fmla="*/ 0 h 708102"/>
              <a:gd name="connsiteX2" fmla="*/ 5435755 w 5435755"/>
              <a:gd name="connsiteY2" fmla="*/ 33453 h 708102"/>
              <a:gd name="connsiteX3" fmla="*/ 4940920 w 5435755"/>
              <a:gd name="connsiteY3" fmla="*/ 708102 h 708102"/>
              <a:gd name="connsiteX4" fmla="*/ 6970 w 5435755"/>
              <a:gd name="connsiteY4" fmla="*/ 708102 h 708102"/>
              <a:gd name="connsiteX0" fmla="*/ 6970 w 5513814"/>
              <a:gd name="connsiteY0" fmla="*/ 708103 h 708103"/>
              <a:gd name="connsiteX1" fmla="*/ 0 w 5513814"/>
              <a:gd name="connsiteY1" fmla="*/ 1 h 708103"/>
              <a:gd name="connsiteX2" fmla="*/ 5513814 w 5513814"/>
              <a:gd name="connsiteY2" fmla="*/ 0 h 708103"/>
              <a:gd name="connsiteX3" fmla="*/ 4940920 w 5513814"/>
              <a:gd name="connsiteY3" fmla="*/ 708103 h 708103"/>
              <a:gd name="connsiteX4" fmla="*/ 6970 w 5513814"/>
              <a:gd name="connsiteY4" fmla="*/ 708103 h 708103"/>
              <a:gd name="connsiteX0" fmla="*/ 393 w 5518388"/>
              <a:gd name="connsiteY0" fmla="*/ 721056 h 721056"/>
              <a:gd name="connsiteX1" fmla="*/ 4574 w 5518388"/>
              <a:gd name="connsiteY1" fmla="*/ 1 h 721056"/>
              <a:gd name="connsiteX2" fmla="*/ 5518388 w 5518388"/>
              <a:gd name="connsiteY2" fmla="*/ 0 h 721056"/>
              <a:gd name="connsiteX3" fmla="*/ 4945494 w 5518388"/>
              <a:gd name="connsiteY3" fmla="*/ 708103 h 721056"/>
              <a:gd name="connsiteX4" fmla="*/ 393 w 5518388"/>
              <a:gd name="connsiteY4" fmla="*/ 721056 h 72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388" h="721056">
                <a:moveTo>
                  <a:pt x="393" y="721056"/>
                </a:moveTo>
                <a:cubicBezTo>
                  <a:pt x="-1930" y="485022"/>
                  <a:pt x="6897" y="236035"/>
                  <a:pt x="4574" y="1"/>
                </a:cubicBezTo>
                <a:lnTo>
                  <a:pt x="5518388" y="0"/>
                </a:lnTo>
                <a:lnTo>
                  <a:pt x="4945494" y="708103"/>
                </a:lnTo>
                <a:lnTo>
                  <a:pt x="393" y="721056"/>
                </a:lnTo>
                <a:close/>
              </a:path>
            </a:pathLst>
          </a:custGeom>
          <a:solidFill>
            <a:srgbClr val="00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2"/>
          <a:srcRect l="8747" t="25300" r="32381" b="14510"/>
          <a:stretch/>
        </p:blipFill>
        <p:spPr>
          <a:xfrm>
            <a:off x="6689934" y="39771"/>
            <a:ext cx="1058412" cy="608689"/>
          </a:xfrm>
          <a:prstGeom prst="rect">
            <a:avLst/>
          </a:prstGeom>
        </p:spPr>
      </p:pic>
      <p:pic>
        <p:nvPicPr>
          <p:cNvPr id="33" name="Picture 2" descr="Resultado de imagen para logo alcaldia de quito grande otra vez 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346" y="12063"/>
            <a:ext cx="1267263" cy="7462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2 CuadroTexto"/>
          <p:cNvSpPr txBox="1"/>
          <p:nvPr/>
        </p:nvSpPr>
        <p:spPr>
          <a:xfrm>
            <a:off x="381000" y="79543"/>
            <a:ext cx="5197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COMPONENTES DEL PROYECTO</a:t>
            </a:r>
            <a:endParaRPr lang="es-EC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4 CuadroTexto"/>
          <p:cNvSpPr txBox="1"/>
          <p:nvPr/>
        </p:nvSpPr>
        <p:spPr>
          <a:xfrm>
            <a:off x="482823" y="1192147"/>
            <a:ext cx="8081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2400"/>
            </a:lvl1pPr>
          </a:lstStyle>
          <a:p>
            <a:pPr lvl="1"/>
            <a:r>
              <a:rPr lang="es-ES" sz="2400" b="1" dirty="0"/>
              <a:t>Mejoramiento y ampliación de la </a:t>
            </a:r>
            <a:r>
              <a:rPr lang="es-ES" sz="2400" b="1" dirty="0" smtClean="0"/>
              <a:t>infraestructura.</a:t>
            </a:r>
            <a:endParaRPr lang="es-EC" sz="2400" dirty="0"/>
          </a:p>
        </p:txBody>
      </p:sp>
      <p:sp>
        <p:nvSpPr>
          <p:cNvPr id="17" name="4 CuadroTexto"/>
          <p:cNvSpPr txBox="1"/>
          <p:nvPr/>
        </p:nvSpPr>
        <p:spPr>
          <a:xfrm>
            <a:off x="489527" y="1981233"/>
            <a:ext cx="8130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2400"/>
            </a:lvl1pPr>
          </a:lstStyle>
          <a:p>
            <a:pPr lvl="1"/>
            <a:r>
              <a:rPr lang="es-ES" sz="2400" b="1" dirty="0"/>
              <a:t>Participación ciudadana de alta calidad</a:t>
            </a:r>
            <a:r>
              <a:rPr lang="es-ES" sz="2400" dirty="0"/>
              <a:t>. </a:t>
            </a:r>
            <a:endParaRPr lang="es-EC" sz="2400" dirty="0"/>
          </a:p>
        </p:txBody>
      </p:sp>
      <p:sp>
        <p:nvSpPr>
          <p:cNvPr id="20" name="4 CuadroTexto"/>
          <p:cNvSpPr txBox="1"/>
          <p:nvPr/>
        </p:nvSpPr>
        <p:spPr>
          <a:xfrm>
            <a:off x="977304" y="2685380"/>
            <a:ext cx="7642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2400"/>
            </a:lvl1pPr>
            <a:lvl2pPr lvl="1">
              <a:defRPr b="1"/>
            </a:lvl2pPr>
          </a:lstStyle>
          <a:p>
            <a:r>
              <a:rPr lang="es-ES" b="1" dirty="0" smtClean="0"/>
              <a:t>Inclusión de la familia a la dinámica del deporte, recreación y cultura.</a:t>
            </a:r>
            <a:endParaRPr lang="es-EC" dirty="0"/>
          </a:p>
        </p:txBody>
      </p:sp>
      <p:sp>
        <p:nvSpPr>
          <p:cNvPr id="37" name="4 CuadroTexto"/>
          <p:cNvSpPr txBox="1"/>
          <p:nvPr/>
        </p:nvSpPr>
        <p:spPr>
          <a:xfrm>
            <a:off x="504544" y="3649176"/>
            <a:ext cx="8130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2400"/>
            </a:lvl1pPr>
          </a:lstStyle>
          <a:p>
            <a:pPr lvl="1"/>
            <a:r>
              <a:rPr lang="es-ES" sz="2400" b="1" dirty="0"/>
              <a:t>Capacitación en varios niveles y </a:t>
            </a:r>
            <a:r>
              <a:rPr lang="es-ES" sz="2400" b="1" dirty="0" smtClean="0"/>
              <a:t>diferentes propósitos.</a:t>
            </a:r>
            <a:endParaRPr lang="es-EC" sz="2400" b="1" dirty="0"/>
          </a:p>
        </p:txBody>
      </p:sp>
      <p:sp>
        <p:nvSpPr>
          <p:cNvPr id="39" name="4 CuadroTexto"/>
          <p:cNvSpPr txBox="1"/>
          <p:nvPr/>
        </p:nvSpPr>
        <p:spPr>
          <a:xfrm>
            <a:off x="630006" y="4395412"/>
            <a:ext cx="8130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2400"/>
            </a:lvl1pPr>
          </a:lstStyle>
          <a:p>
            <a:pPr lvl="1"/>
            <a:r>
              <a:rPr lang="es-ES" sz="2400" b="1" dirty="0"/>
              <a:t>Estrategia de cooperación y alianzas con diferentes sectores de la sociedad</a:t>
            </a:r>
            <a:r>
              <a:rPr lang="es-ES" sz="2400" dirty="0"/>
              <a:t>. </a:t>
            </a:r>
            <a:endParaRPr lang="es-EC" sz="2400" dirty="0"/>
          </a:p>
        </p:txBody>
      </p:sp>
      <p:sp>
        <p:nvSpPr>
          <p:cNvPr id="41" name="4 CuadroTexto"/>
          <p:cNvSpPr txBox="1"/>
          <p:nvPr/>
        </p:nvSpPr>
        <p:spPr>
          <a:xfrm>
            <a:off x="519058" y="5266184"/>
            <a:ext cx="8130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2400"/>
            </a:lvl1pPr>
          </a:lstStyle>
          <a:p>
            <a:pPr lvl="1"/>
            <a:r>
              <a:rPr lang="es-ES" sz="2400" b="1" dirty="0" smtClean="0"/>
              <a:t>Modelo </a:t>
            </a:r>
            <a:r>
              <a:rPr lang="es-ES" sz="2400" b="1" dirty="0"/>
              <a:t>de gestión para la auto-sostenibilidad</a:t>
            </a:r>
            <a:r>
              <a:rPr lang="es-ES" sz="2400" dirty="0"/>
              <a:t> </a:t>
            </a:r>
            <a:r>
              <a:rPr lang="es-ES" sz="2400" b="1" dirty="0"/>
              <a:t>del proyecto en cada </a:t>
            </a:r>
            <a:r>
              <a:rPr lang="es-ES" sz="2400" b="1" dirty="0" smtClean="0"/>
              <a:t>liga.</a:t>
            </a:r>
            <a:endParaRPr lang="es-EC" sz="2400" b="1" dirty="0"/>
          </a:p>
        </p:txBody>
      </p:sp>
      <p:sp>
        <p:nvSpPr>
          <p:cNvPr id="50" name="Forma libre 49"/>
          <p:cNvSpPr/>
          <p:nvPr/>
        </p:nvSpPr>
        <p:spPr>
          <a:xfrm>
            <a:off x="381000" y="1214872"/>
            <a:ext cx="438950" cy="438940"/>
          </a:xfrm>
          <a:custGeom>
            <a:avLst/>
            <a:gdLst>
              <a:gd name="connsiteX0" fmla="*/ 0 w 3277819"/>
              <a:gd name="connsiteY0" fmla="*/ 1638874 h 3277748"/>
              <a:gd name="connsiteX1" fmla="*/ 1638910 w 3277819"/>
              <a:gd name="connsiteY1" fmla="*/ 0 h 3277748"/>
              <a:gd name="connsiteX2" fmla="*/ 3277820 w 3277819"/>
              <a:gd name="connsiteY2" fmla="*/ 1638874 h 3277748"/>
              <a:gd name="connsiteX3" fmla="*/ 1638910 w 3277819"/>
              <a:gd name="connsiteY3" fmla="*/ 3277748 h 3277748"/>
              <a:gd name="connsiteX4" fmla="*/ 0 w 3277819"/>
              <a:gd name="connsiteY4" fmla="*/ 1638874 h 3277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7819" h="3277748">
                <a:moveTo>
                  <a:pt x="0" y="1638874"/>
                </a:moveTo>
                <a:cubicBezTo>
                  <a:pt x="0" y="733749"/>
                  <a:pt x="733765" y="0"/>
                  <a:pt x="1638910" y="0"/>
                </a:cubicBezTo>
                <a:cubicBezTo>
                  <a:pt x="2544055" y="0"/>
                  <a:pt x="3277820" y="733749"/>
                  <a:pt x="3277820" y="1638874"/>
                </a:cubicBezTo>
                <a:cubicBezTo>
                  <a:pt x="3277820" y="2543999"/>
                  <a:pt x="2544055" y="3277748"/>
                  <a:pt x="1638910" y="3277748"/>
                </a:cubicBezTo>
                <a:cubicBezTo>
                  <a:pt x="733765" y="3277748"/>
                  <a:pt x="0" y="2543999"/>
                  <a:pt x="0" y="1638874"/>
                </a:cubicBezTo>
                <a:close/>
              </a:path>
            </a:pathLst>
          </a:custGeom>
          <a:solidFill>
            <a:srgbClr val="D7182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8125" tIns="518115" rIns="518125" bIns="518115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2000" b="1" kern="1200" dirty="0" smtClean="0">
                <a:solidFill>
                  <a:schemeClr val="bg1"/>
                </a:solidFill>
              </a:rPr>
              <a:t>1</a:t>
            </a:r>
            <a:endParaRPr lang="es-ES" sz="2000" b="1" kern="1200" dirty="0">
              <a:solidFill>
                <a:schemeClr val="bg1"/>
              </a:solidFill>
            </a:endParaRPr>
          </a:p>
        </p:txBody>
      </p:sp>
      <p:sp>
        <p:nvSpPr>
          <p:cNvPr id="51" name="Forma libre 50"/>
          <p:cNvSpPr/>
          <p:nvPr/>
        </p:nvSpPr>
        <p:spPr>
          <a:xfrm>
            <a:off x="381000" y="2037050"/>
            <a:ext cx="438950" cy="438940"/>
          </a:xfrm>
          <a:custGeom>
            <a:avLst/>
            <a:gdLst>
              <a:gd name="connsiteX0" fmla="*/ 0 w 3277819"/>
              <a:gd name="connsiteY0" fmla="*/ 1638874 h 3277748"/>
              <a:gd name="connsiteX1" fmla="*/ 1638910 w 3277819"/>
              <a:gd name="connsiteY1" fmla="*/ 0 h 3277748"/>
              <a:gd name="connsiteX2" fmla="*/ 3277820 w 3277819"/>
              <a:gd name="connsiteY2" fmla="*/ 1638874 h 3277748"/>
              <a:gd name="connsiteX3" fmla="*/ 1638910 w 3277819"/>
              <a:gd name="connsiteY3" fmla="*/ 3277748 h 3277748"/>
              <a:gd name="connsiteX4" fmla="*/ 0 w 3277819"/>
              <a:gd name="connsiteY4" fmla="*/ 1638874 h 3277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7819" h="3277748">
                <a:moveTo>
                  <a:pt x="0" y="1638874"/>
                </a:moveTo>
                <a:cubicBezTo>
                  <a:pt x="0" y="733749"/>
                  <a:pt x="733765" y="0"/>
                  <a:pt x="1638910" y="0"/>
                </a:cubicBezTo>
                <a:cubicBezTo>
                  <a:pt x="2544055" y="0"/>
                  <a:pt x="3277820" y="733749"/>
                  <a:pt x="3277820" y="1638874"/>
                </a:cubicBezTo>
                <a:cubicBezTo>
                  <a:pt x="3277820" y="2543999"/>
                  <a:pt x="2544055" y="3277748"/>
                  <a:pt x="1638910" y="3277748"/>
                </a:cubicBezTo>
                <a:cubicBezTo>
                  <a:pt x="733765" y="3277748"/>
                  <a:pt x="0" y="2543999"/>
                  <a:pt x="0" y="1638874"/>
                </a:cubicBezTo>
                <a:close/>
              </a:path>
            </a:pathLst>
          </a:custGeom>
          <a:solidFill>
            <a:srgbClr val="D7182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8125" tIns="518115" rIns="518125" bIns="518115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2000" b="1" dirty="0">
                <a:solidFill>
                  <a:schemeClr val="bg1"/>
                </a:solidFill>
              </a:rPr>
              <a:t>2</a:t>
            </a:r>
            <a:endParaRPr lang="es-ES" sz="2000" b="1" kern="1200" dirty="0">
              <a:solidFill>
                <a:schemeClr val="bg1"/>
              </a:solidFill>
            </a:endParaRPr>
          </a:p>
        </p:txBody>
      </p:sp>
      <p:sp>
        <p:nvSpPr>
          <p:cNvPr id="52" name="Forma libre 51"/>
          <p:cNvSpPr/>
          <p:nvPr/>
        </p:nvSpPr>
        <p:spPr>
          <a:xfrm>
            <a:off x="396017" y="2717422"/>
            <a:ext cx="438950" cy="438940"/>
          </a:xfrm>
          <a:custGeom>
            <a:avLst/>
            <a:gdLst>
              <a:gd name="connsiteX0" fmla="*/ 0 w 3277819"/>
              <a:gd name="connsiteY0" fmla="*/ 1638874 h 3277748"/>
              <a:gd name="connsiteX1" fmla="*/ 1638910 w 3277819"/>
              <a:gd name="connsiteY1" fmla="*/ 0 h 3277748"/>
              <a:gd name="connsiteX2" fmla="*/ 3277820 w 3277819"/>
              <a:gd name="connsiteY2" fmla="*/ 1638874 h 3277748"/>
              <a:gd name="connsiteX3" fmla="*/ 1638910 w 3277819"/>
              <a:gd name="connsiteY3" fmla="*/ 3277748 h 3277748"/>
              <a:gd name="connsiteX4" fmla="*/ 0 w 3277819"/>
              <a:gd name="connsiteY4" fmla="*/ 1638874 h 3277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7819" h="3277748">
                <a:moveTo>
                  <a:pt x="0" y="1638874"/>
                </a:moveTo>
                <a:cubicBezTo>
                  <a:pt x="0" y="733749"/>
                  <a:pt x="733765" y="0"/>
                  <a:pt x="1638910" y="0"/>
                </a:cubicBezTo>
                <a:cubicBezTo>
                  <a:pt x="2544055" y="0"/>
                  <a:pt x="3277820" y="733749"/>
                  <a:pt x="3277820" y="1638874"/>
                </a:cubicBezTo>
                <a:cubicBezTo>
                  <a:pt x="3277820" y="2543999"/>
                  <a:pt x="2544055" y="3277748"/>
                  <a:pt x="1638910" y="3277748"/>
                </a:cubicBezTo>
                <a:cubicBezTo>
                  <a:pt x="733765" y="3277748"/>
                  <a:pt x="0" y="2543999"/>
                  <a:pt x="0" y="1638874"/>
                </a:cubicBezTo>
                <a:close/>
              </a:path>
            </a:pathLst>
          </a:custGeom>
          <a:solidFill>
            <a:srgbClr val="D7182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8125" tIns="518115" rIns="518125" bIns="518115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2000" b="1" kern="1200" dirty="0" smtClean="0">
                <a:solidFill>
                  <a:schemeClr val="bg1"/>
                </a:solidFill>
              </a:rPr>
              <a:t>3</a:t>
            </a:r>
            <a:endParaRPr lang="es-ES" sz="2000" b="1" kern="1200" dirty="0">
              <a:solidFill>
                <a:schemeClr val="bg1"/>
              </a:solidFill>
            </a:endParaRPr>
          </a:p>
        </p:txBody>
      </p:sp>
      <p:sp>
        <p:nvSpPr>
          <p:cNvPr id="53" name="Forma libre 52"/>
          <p:cNvSpPr/>
          <p:nvPr/>
        </p:nvSpPr>
        <p:spPr>
          <a:xfrm>
            <a:off x="396017" y="3607341"/>
            <a:ext cx="438950" cy="438940"/>
          </a:xfrm>
          <a:custGeom>
            <a:avLst/>
            <a:gdLst>
              <a:gd name="connsiteX0" fmla="*/ 0 w 3277819"/>
              <a:gd name="connsiteY0" fmla="*/ 1638874 h 3277748"/>
              <a:gd name="connsiteX1" fmla="*/ 1638910 w 3277819"/>
              <a:gd name="connsiteY1" fmla="*/ 0 h 3277748"/>
              <a:gd name="connsiteX2" fmla="*/ 3277820 w 3277819"/>
              <a:gd name="connsiteY2" fmla="*/ 1638874 h 3277748"/>
              <a:gd name="connsiteX3" fmla="*/ 1638910 w 3277819"/>
              <a:gd name="connsiteY3" fmla="*/ 3277748 h 3277748"/>
              <a:gd name="connsiteX4" fmla="*/ 0 w 3277819"/>
              <a:gd name="connsiteY4" fmla="*/ 1638874 h 3277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7819" h="3277748">
                <a:moveTo>
                  <a:pt x="0" y="1638874"/>
                </a:moveTo>
                <a:cubicBezTo>
                  <a:pt x="0" y="733749"/>
                  <a:pt x="733765" y="0"/>
                  <a:pt x="1638910" y="0"/>
                </a:cubicBezTo>
                <a:cubicBezTo>
                  <a:pt x="2544055" y="0"/>
                  <a:pt x="3277820" y="733749"/>
                  <a:pt x="3277820" y="1638874"/>
                </a:cubicBezTo>
                <a:cubicBezTo>
                  <a:pt x="3277820" y="2543999"/>
                  <a:pt x="2544055" y="3277748"/>
                  <a:pt x="1638910" y="3277748"/>
                </a:cubicBezTo>
                <a:cubicBezTo>
                  <a:pt x="733765" y="3277748"/>
                  <a:pt x="0" y="2543999"/>
                  <a:pt x="0" y="1638874"/>
                </a:cubicBezTo>
                <a:close/>
              </a:path>
            </a:pathLst>
          </a:custGeom>
          <a:solidFill>
            <a:srgbClr val="D7182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8125" tIns="518115" rIns="518125" bIns="518115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2000" b="1" kern="1200" dirty="0" smtClean="0">
                <a:solidFill>
                  <a:schemeClr val="bg1"/>
                </a:solidFill>
              </a:rPr>
              <a:t>4</a:t>
            </a:r>
            <a:endParaRPr lang="es-ES" sz="2000" b="1" kern="1200" dirty="0">
              <a:solidFill>
                <a:schemeClr val="bg1"/>
              </a:solidFill>
            </a:endParaRPr>
          </a:p>
        </p:txBody>
      </p:sp>
      <p:sp>
        <p:nvSpPr>
          <p:cNvPr id="54" name="Forma libre 53"/>
          <p:cNvSpPr/>
          <p:nvPr/>
        </p:nvSpPr>
        <p:spPr>
          <a:xfrm>
            <a:off x="410531" y="4360608"/>
            <a:ext cx="438950" cy="438940"/>
          </a:xfrm>
          <a:custGeom>
            <a:avLst/>
            <a:gdLst>
              <a:gd name="connsiteX0" fmla="*/ 0 w 3277819"/>
              <a:gd name="connsiteY0" fmla="*/ 1638874 h 3277748"/>
              <a:gd name="connsiteX1" fmla="*/ 1638910 w 3277819"/>
              <a:gd name="connsiteY1" fmla="*/ 0 h 3277748"/>
              <a:gd name="connsiteX2" fmla="*/ 3277820 w 3277819"/>
              <a:gd name="connsiteY2" fmla="*/ 1638874 h 3277748"/>
              <a:gd name="connsiteX3" fmla="*/ 1638910 w 3277819"/>
              <a:gd name="connsiteY3" fmla="*/ 3277748 h 3277748"/>
              <a:gd name="connsiteX4" fmla="*/ 0 w 3277819"/>
              <a:gd name="connsiteY4" fmla="*/ 1638874 h 3277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7819" h="3277748">
                <a:moveTo>
                  <a:pt x="0" y="1638874"/>
                </a:moveTo>
                <a:cubicBezTo>
                  <a:pt x="0" y="733749"/>
                  <a:pt x="733765" y="0"/>
                  <a:pt x="1638910" y="0"/>
                </a:cubicBezTo>
                <a:cubicBezTo>
                  <a:pt x="2544055" y="0"/>
                  <a:pt x="3277820" y="733749"/>
                  <a:pt x="3277820" y="1638874"/>
                </a:cubicBezTo>
                <a:cubicBezTo>
                  <a:pt x="3277820" y="2543999"/>
                  <a:pt x="2544055" y="3277748"/>
                  <a:pt x="1638910" y="3277748"/>
                </a:cubicBezTo>
                <a:cubicBezTo>
                  <a:pt x="733765" y="3277748"/>
                  <a:pt x="0" y="2543999"/>
                  <a:pt x="0" y="1638874"/>
                </a:cubicBezTo>
                <a:close/>
              </a:path>
            </a:pathLst>
          </a:custGeom>
          <a:solidFill>
            <a:srgbClr val="D7182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8125" tIns="518115" rIns="518125" bIns="518115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2000" b="1" kern="1200" dirty="0" smtClean="0">
                <a:solidFill>
                  <a:schemeClr val="bg1"/>
                </a:solidFill>
              </a:rPr>
              <a:t>5</a:t>
            </a:r>
            <a:endParaRPr lang="es-ES" sz="2000" b="1" kern="1200" dirty="0">
              <a:solidFill>
                <a:schemeClr val="bg1"/>
              </a:solidFill>
            </a:endParaRPr>
          </a:p>
        </p:txBody>
      </p:sp>
      <p:sp>
        <p:nvSpPr>
          <p:cNvPr id="55" name="Forma libre 54"/>
          <p:cNvSpPr/>
          <p:nvPr/>
        </p:nvSpPr>
        <p:spPr>
          <a:xfrm>
            <a:off x="425045" y="5196576"/>
            <a:ext cx="438950" cy="438940"/>
          </a:xfrm>
          <a:custGeom>
            <a:avLst/>
            <a:gdLst>
              <a:gd name="connsiteX0" fmla="*/ 0 w 3277819"/>
              <a:gd name="connsiteY0" fmla="*/ 1638874 h 3277748"/>
              <a:gd name="connsiteX1" fmla="*/ 1638910 w 3277819"/>
              <a:gd name="connsiteY1" fmla="*/ 0 h 3277748"/>
              <a:gd name="connsiteX2" fmla="*/ 3277820 w 3277819"/>
              <a:gd name="connsiteY2" fmla="*/ 1638874 h 3277748"/>
              <a:gd name="connsiteX3" fmla="*/ 1638910 w 3277819"/>
              <a:gd name="connsiteY3" fmla="*/ 3277748 h 3277748"/>
              <a:gd name="connsiteX4" fmla="*/ 0 w 3277819"/>
              <a:gd name="connsiteY4" fmla="*/ 1638874 h 3277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7819" h="3277748">
                <a:moveTo>
                  <a:pt x="0" y="1638874"/>
                </a:moveTo>
                <a:cubicBezTo>
                  <a:pt x="0" y="733749"/>
                  <a:pt x="733765" y="0"/>
                  <a:pt x="1638910" y="0"/>
                </a:cubicBezTo>
                <a:cubicBezTo>
                  <a:pt x="2544055" y="0"/>
                  <a:pt x="3277820" y="733749"/>
                  <a:pt x="3277820" y="1638874"/>
                </a:cubicBezTo>
                <a:cubicBezTo>
                  <a:pt x="3277820" y="2543999"/>
                  <a:pt x="2544055" y="3277748"/>
                  <a:pt x="1638910" y="3277748"/>
                </a:cubicBezTo>
                <a:cubicBezTo>
                  <a:pt x="733765" y="3277748"/>
                  <a:pt x="0" y="2543999"/>
                  <a:pt x="0" y="1638874"/>
                </a:cubicBezTo>
                <a:close/>
              </a:path>
            </a:pathLst>
          </a:custGeom>
          <a:solidFill>
            <a:srgbClr val="D7182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8125" tIns="518115" rIns="518125" bIns="518115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2000" b="1" kern="1200" dirty="0" smtClean="0">
                <a:solidFill>
                  <a:schemeClr val="bg1"/>
                </a:solidFill>
              </a:rPr>
              <a:t>6</a:t>
            </a:r>
            <a:endParaRPr lang="es-ES" sz="2000" b="1" kern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82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aralelogramo 11"/>
          <p:cNvSpPr/>
          <p:nvPr/>
        </p:nvSpPr>
        <p:spPr>
          <a:xfrm>
            <a:off x="-4574" y="1"/>
            <a:ext cx="6658037" cy="620751"/>
          </a:xfrm>
          <a:custGeom>
            <a:avLst/>
            <a:gdLst>
              <a:gd name="connsiteX0" fmla="*/ 0 w 5105400"/>
              <a:gd name="connsiteY0" fmla="*/ 685800 h 685800"/>
              <a:gd name="connsiteX1" fmla="*/ 171450 w 5105400"/>
              <a:gd name="connsiteY1" fmla="*/ 0 h 685800"/>
              <a:gd name="connsiteX2" fmla="*/ 5105400 w 5105400"/>
              <a:gd name="connsiteY2" fmla="*/ 0 h 685800"/>
              <a:gd name="connsiteX3" fmla="*/ 4933950 w 5105400"/>
              <a:gd name="connsiteY3" fmla="*/ 685800 h 685800"/>
              <a:gd name="connsiteX4" fmla="*/ 0 w 5105400"/>
              <a:gd name="connsiteY4" fmla="*/ 685800 h 685800"/>
              <a:gd name="connsiteX0" fmla="*/ 6970 w 5112370"/>
              <a:gd name="connsiteY0" fmla="*/ 708102 h 708102"/>
              <a:gd name="connsiteX1" fmla="*/ 0 w 5112370"/>
              <a:gd name="connsiteY1" fmla="*/ 0 h 708102"/>
              <a:gd name="connsiteX2" fmla="*/ 5112370 w 5112370"/>
              <a:gd name="connsiteY2" fmla="*/ 22302 h 708102"/>
              <a:gd name="connsiteX3" fmla="*/ 4940920 w 5112370"/>
              <a:gd name="connsiteY3" fmla="*/ 708102 h 708102"/>
              <a:gd name="connsiteX4" fmla="*/ 6970 w 5112370"/>
              <a:gd name="connsiteY4" fmla="*/ 708102 h 708102"/>
              <a:gd name="connsiteX0" fmla="*/ 6970 w 5435755"/>
              <a:gd name="connsiteY0" fmla="*/ 708102 h 708102"/>
              <a:gd name="connsiteX1" fmla="*/ 0 w 5435755"/>
              <a:gd name="connsiteY1" fmla="*/ 0 h 708102"/>
              <a:gd name="connsiteX2" fmla="*/ 5435755 w 5435755"/>
              <a:gd name="connsiteY2" fmla="*/ 33453 h 708102"/>
              <a:gd name="connsiteX3" fmla="*/ 4940920 w 5435755"/>
              <a:gd name="connsiteY3" fmla="*/ 708102 h 708102"/>
              <a:gd name="connsiteX4" fmla="*/ 6970 w 5435755"/>
              <a:gd name="connsiteY4" fmla="*/ 708102 h 708102"/>
              <a:gd name="connsiteX0" fmla="*/ 6970 w 5513814"/>
              <a:gd name="connsiteY0" fmla="*/ 708103 h 708103"/>
              <a:gd name="connsiteX1" fmla="*/ 0 w 5513814"/>
              <a:gd name="connsiteY1" fmla="*/ 1 h 708103"/>
              <a:gd name="connsiteX2" fmla="*/ 5513814 w 5513814"/>
              <a:gd name="connsiteY2" fmla="*/ 0 h 708103"/>
              <a:gd name="connsiteX3" fmla="*/ 4940920 w 5513814"/>
              <a:gd name="connsiteY3" fmla="*/ 708103 h 708103"/>
              <a:gd name="connsiteX4" fmla="*/ 6970 w 5513814"/>
              <a:gd name="connsiteY4" fmla="*/ 708103 h 708103"/>
              <a:gd name="connsiteX0" fmla="*/ 393 w 5518388"/>
              <a:gd name="connsiteY0" fmla="*/ 721056 h 721056"/>
              <a:gd name="connsiteX1" fmla="*/ 4574 w 5518388"/>
              <a:gd name="connsiteY1" fmla="*/ 1 h 721056"/>
              <a:gd name="connsiteX2" fmla="*/ 5518388 w 5518388"/>
              <a:gd name="connsiteY2" fmla="*/ 0 h 721056"/>
              <a:gd name="connsiteX3" fmla="*/ 4945494 w 5518388"/>
              <a:gd name="connsiteY3" fmla="*/ 708103 h 721056"/>
              <a:gd name="connsiteX4" fmla="*/ 393 w 5518388"/>
              <a:gd name="connsiteY4" fmla="*/ 721056 h 72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388" h="721056">
                <a:moveTo>
                  <a:pt x="393" y="721056"/>
                </a:moveTo>
                <a:cubicBezTo>
                  <a:pt x="-1930" y="485022"/>
                  <a:pt x="6897" y="236035"/>
                  <a:pt x="4574" y="1"/>
                </a:cubicBezTo>
                <a:lnTo>
                  <a:pt x="5518388" y="0"/>
                </a:lnTo>
                <a:lnTo>
                  <a:pt x="4945494" y="708103"/>
                </a:lnTo>
                <a:lnTo>
                  <a:pt x="393" y="721056"/>
                </a:lnTo>
                <a:close/>
              </a:path>
            </a:pathLst>
          </a:custGeom>
          <a:solidFill>
            <a:srgbClr val="00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 rotWithShape="1">
          <a:blip r:embed="rId3"/>
          <a:srcRect l="8747" t="25300" r="32381" b="14510"/>
          <a:stretch/>
        </p:blipFill>
        <p:spPr>
          <a:xfrm>
            <a:off x="6689934" y="39771"/>
            <a:ext cx="1058412" cy="608689"/>
          </a:xfrm>
          <a:prstGeom prst="rect">
            <a:avLst/>
          </a:prstGeom>
        </p:spPr>
      </p:pic>
      <p:pic>
        <p:nvPicPr>
          <p:cNvPr id="38" name="Picture 2" descr="Resultado de imagen para logo alcaldia de quito grande otra vez vec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346" y="12063"/>
            <a:ext cx="1267263" cy="7462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2 CuadroTexto"/>
          <p:cNvSpPr txBox="1"/>
          <p:nvPr/>
        </p:nvSpPr>
        <p:spPr>
          <a:xfrm>
            <a:off x="380999" y="79543"/>
            <a:ext cx="6565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METAS DEL PROYECTO</a:t>
            </a:r>
            <a:r>
              <a:rPr lang="es-EC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 </a:t>
            </a:r>
            <a:r>
              <a:rPr lang="es-EC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2019 - 2023</a:t>
            </a:r>
            <a:endParaRPr lang="es-EC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Forma libre 4"/>
          <p:cNvSpPr/>
          <p:nvPr/>
        </p:nvSpPr>
        <p:spPr>
          <a:xfrm>
            <a:off x="2673705" y="2452159"/>
            <a:ext cx="3277819" cy="3277748"/>
          </a:xfrm>
          <a:custGeom>
            <a:avLst/>
            <a:gdLst>
              <a:gd name="connsiteX0" fmla="*/ 0 w 3277819"/>
              <a:gd name="connsiteY0" fmla="*/ 1638874 h 3277748"/>
              <a:gd name="connsiteX1" fmla="*/ 1638910 w 3277819"/>
              <a:gd name="connsiteY1" fmla="*/ 0 h 3277748"/>
              <a:gd name="connsiteX2" fmla="*/ 3277820 w 3277819"/>
              <a:gd name="connsiteY2" fmla="*/ 1638874 h 3277748"/>
              <a:gd name="connsiteX3" fmla="*/ 1638910 w 3277819"/>
              <a:gd name="connsiteY3" fmla="*/ 3277748 h 3277748"/>
              <a:gd name="connsiteX4" fmla="*/ 0 w 3277819"/>
              <a:gd name="connsiteY4" fmla="*/ 1638874 h 3277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7819" h="3277748">
                <a:moveTo>
                  <a:pt x="0" y="1638874"/>
                </a:moveTo>
                <a:cubicBezTo>
                  <a:pt x="0" y="733749"/>
                  <a:pt x="733765" y="0"/>
                  <a:pt x="1638910" y="0"/>
                </a:cubicBezTo>
                <a:cubicBezTo>
                  <a:pt x="2544055" y="0"/>
                  <a:pt x="3277820" y="733749"/>
                  <a:pt x="3277820" y="1638874"/>
                </a:cubicBezTo>
                <a:cubicBezTo>
                  <a:pt x="3277820" y="2543999"/>
                  <a:pt x="2544055" y="3277748"/>
                  <a:pt x="1638910" y="3277748"/>
                </a:cubicBezTo>
                <a:cubicBezTo>
                  <a:pt x="733765" y="3277748"/>
                  <a:pt x="0" y="2543999"/>
                  <a:pt x="0" y="1638874"/>
                </a:cubicBezTo>
                <a:close/>
              </a:path>
            </a:pathLst>
          </a:custGeom>
          <a:solidFill>
            <a:srgbClr val="D7182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8125" tIns="518115" rIns="518125" bIns="518115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2000" kern="1200" dirty="0" smtClean="0">
                <a:solidFill>
                  <a:schemeClr val="bg1"/>
                </a:solidFill>
              </a:rPr>
              <a:t>IMPACTO SOCIAL</a:t>
            </a:r>
          </a:p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4000" b="1" dirty="0" smtClean="0">
                <a:solidFill>
                  <a:schemeClr val="bg1"/>
                </a:solidFill>
              </a:rPr>
              <a:t>1</a:t>
            </a:r>
            <a:r>
              <a:rPr lang="es-EC" sz="4000" b="1" kern="1200" dirty="0" smtClean="0">
                <a:solidFill>
                  <a:schemeClr val="bg1"/>
                </a:solidFill>
              </a:rPr>
              <a:t>´328.000</a:t>
            </a:r>
            <a:r>
              <a:rPr lang="es-EC" sz="2800" kern="1200" dirty="0" smtClean="0">
                <a:solidFill>
                  <a:schemeClr val="bg1"/>
                </a:solidFill>
              </a:rPr>
              <a:t> </a:t>
            </a:r>
            <a:r>
              <a:rPr lang="es-EC" sz="2000" kern="1200" dirty="0" smtClean="0">
                <a:solidFill>
                  <a:schemeClr val="bg1"/>
                </a:solidFill>
              </a:rPr>
              <a:t>PERSONAS</a:t>
            </a:r>
            <a:endParaRPr lang="es-ES" sz="2000" kern="1200" dirty="0">
              <a:solidFill>
                <a:schemeClr val="bg1"/>
              </a:solidFill>
            </a:endParaRPr>
          </a:p>
        </p:txBody>
      </p:sp>
      <p:sp>
        <p:nvSpPr>
          <p:cNvPr id="6" name="Elipse 5"/>
          <p:cNvSpPr/>
          <p:nvPr/>
        </p:nvSpPr>
        <p:spPr>
          <a:xfrm>
            <a:off x="4543958" y="2302823"/>
            <a:ext cx="364540" cy="364534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Elipse 6"/>
          <p:cNvSpPr/>
          <p:nvPr/>
        </p:nvSpPr>
        <p:spPr>
          <a:xfrm>
            <a:off x="3680764" y="5486374"/>
            <a:ext cx="263956" cy="264211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Elipse 7"/>
          <p:cNvSpPr/>
          <p:nvPr/>
        </p:nvSpPr>
        <p:spPr>
          <a:xfrm>
            <a:off x="6162446" y="3782405"/>
            <a:ext cx="263956" cy="264211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Elipse 8"/>
          <p:cNvSpPr/>
          <p:nvPr/>
        </p:nvSpPr>
        <p:spPr>
          <a:xfrm>
            <a:off x="4899355" y="5767434"/>
            <a:ext cx="364540" cy="364534"/>
          </a:xfrm>
          <a:prstGeom prst="ellipse">
            <a:avLst/>
          </a:prstGeom>
          <a:solidFill>
            <a:srgbClr val="0055A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Elipse 9"/>
          <p:cNvSpPr/>
          <p:nvPr/>
        </p:nvSpPr>
        <p:spPr>
          <a:xfrm>
            <a:off x="3755745" y="2820906"/>
            <a:ext cx="263956" cy="264211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Elipse 10"/>
          <p:cNvSpPr/>
          <p:nvPr/>
        </p:nvSpPr>
        <p:spPr>
          <a:xfrm>
            <a:off x="2923641" y="4332270"/>
            <a:ext cx="263956" cy="264211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Forma libre 12"/>
          <p:cNvSpPr/>
          <p:nvPr/>
        </p:nvSpPr>
        <p:spPr>
          <a:xfrm>
            <a:off x="1348509" y="3043762"/>
            <a:ext cx="1633653" cy="1633131"/>
          </a:xfrm>
          <a:custGeom>
            <a:avLst/>
            <a:gdLst>
              <a:gd name="connsiteX0" fmla="*/ 0 w 1332585"/>
              <a:gd name="connsiteY0" fmla="*/ 666080 h 1332159"/>
              <a:gd name="connsiteX1" fmla="*/ 666293 w 1332585"/>
              <a:gd name="connsiteY1" fmla="*/ 0 h 1332159"/>
              <a:gd name="connsiteX2" fmla="*/ 1332586 w 1332585"/>
              <a:gd name="connsiteY2" fmla="*/ 666080 h 1332159"/>
              <a:gd name="connsiteX3" fmla="*/ 666293 w 1332585"/>
              <a:gd name="connsiteY3" fmla="*/ 1332160 h 1332159"/>
              <a:gd name="connsiteX4" fmla="*/ 0 w 1332585"/>
              <a:gd name="connsiteY4" fmla="*/ 666080 h 133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2585" h="1332159">
                <a:moveTo>
                  <a:pt x="0" y="666080"/>
                </a:moveTo>
                <a:cubicBezTo>
                  <a:pt x="0" y="298214"/>
                  <a:pt x="298310" y="0"/>
                  <a:pt x="666293" y="0"/>
                </a:cubicBezTo>
                <a:cubicBezTo>
                  <a:pt x="1034276" y="0"/>
                  <a:pt x="1332586" y="298214"/>
                  <a:pt x="1332586" y="666080"/>
                </a:cubicBezTo>
                <a:cubicBezTo>
                  <a:pt x="1332586" y="1033946"/>
                  <a:pt x="1034276" y="1332160"/>
                  <a:pt x="666293" y="1332160"/>
                </a:cubicBezTo>
                <a:cubicBezTo>
                  <a:pt x="298310" y="1332160"/>
                  <a:pt x="0" y="1033946"/>
                  <a:pt x="0" y="666080"/>
                </a:cubicBezTo>
                <a:close/>
              </a:path>
            </a:pathLst>
          </a:custGeom>
          <a:solidFill>
            <a:srgbClr val="0055A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3253" tIns="233190" rIns="233253" bIns="233190" numCol="1" spcCol="1270" anchor="ctr" anchorCtr="0">
            <a:noAutofit/>
          </a:bodyPr>
          <a:lstStyle/>
          <a:p>
            <a:pPr algn="ctr"/>
            <a:r>
              <a:rPr lang="es-EC" sz="3200" b="1" dirty="0" smtClean="0"/>
              <a:t>3.600</a:t>
            </a:r>
            <a:endParaRPr lang="es-EC" sz="3200" b="1" dirty="0"/>
          </a:p>
          <a:p>
            <a:pPr algn="ctr"/>
            <a:r>
              <a:rPr lang="es-EC" sz="1400" dirty="0"/>
              <a:t>PERSONAS CAPACITADAS</a:t>
            </a:r>
          </a:p>
        </p:txBody>
      </p:sp>
      <p:sp>
        <p:nvSpPr>
          <p:cNvPr id="14" name="Elipse 13"/>
          <p:cNvSpPr/>
          <p:nvPr/>
        </p:nvSpPr>
        <p:spPr>
          <a:xfrm>
            <a:off x="4175150" y="2832393"/>
            <a:ext cx="364540" cy="364534"/>
          </a:xfrm>
          <a:prstGeom prst="ellipse">
            <a:avLst/>
          </a:prstGeom>
          <a:solidFill>
            <a:srgbClr val="0055A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Elipse 14"/>
          <p:cNvSpPr/>
          <p:nvPr/>
        </p:nvSpPr>
        <p:spPr>
          <a:xfrm>
            <a:off x="1774545" y="4766495"/>
            <a:ext cx="658977" cy="658995"/>
          </a:xfrm>
          <a:prstGeom prst="ellipse">
            <a:avLst/>
          </a:prstGeom>
          <a:solidFill>
            <a:srgbClr val="0055A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Elipse 16"/>
          <p:cNvSpPr/>
          <p:nvPr/>
        </p:nvSpPr>
        <p:spPr>
          <a:xfrm>
            <a:off x="5693054" y="3336692"/>
            <a:ext cx="364540" cy="364534"/>
          </a:xfrm>
          <a:prstGeom prst="ellipse">
            <a:avLst/>
          </a:prstGeom>
          <a:solidFill>
            <a:srgbClr val="0055A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Elipse 17"/>
          <p:cNvSpPr/>
          <p:nvPr/>
        </p:nvSpPr>
        <p:spPr>
          <a:xfrm>
            <a:off x="1524000" y="5550704"/>
            <a:ext cx="263956" cy="264211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Elipse 18"/>
          <p:cNvSpPr/>
          <p:nvPr/>
        </p:nvSpPr>
        <p:spPr>
          <a:xfrm>
            <a:off x="4156252" y="5174682"/>
            <a:ext cx="263956" cy="264211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0" name="Forma libre 39"/>
          <p:cNvSpPr/>
          <p:nvPr/>
        </p:nvSpPr>
        <p:spPr>
          <a:xfrm>
            <a:off x="5477597" y="4464375"/>
            <a:ext cx="1633653" cy="1633131"/>
          </a:xfrm>
          <a:custGeom>
            <a:avLst/>
            <a:gdLst>
              <a:gd name="connsiteX0" fmla="*/ 0 w 1332585"/>
              <a:gd name="connsiteY0" fmla="*/ 666080 h 1332159"/>
              <a:gd name="connsiteX1" fmla="*/ 666293 w 1332585"/>
              <a:gd name="connsiteY1" fmla="*/ 0 h 1332159"/>
              <a:gd name="connsiteX2" fmla="*/ 1332586 w 1332585"/>
              <a:gd name="connsiteY2" fmla="*/ 666080 h 1332159"/>
              <a:gd name="connsiteX3" fmla="*/ 666293 w 1332585"/>
              <a:gd name="connsiteY3" fmla="*/ 1332160 h 1332159"/>
              <a:gd name="connsiteX4" fmla="*/ 0 w 1332585"/>
              <a:gd name="connsiteY4" fmla="*/ 666080 h 133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2585" h="1332159">
                <a:moveTo>
                  <a:pt x="0" y="666080"/>
                </a:moveTo>
                <a:cubicBezTo>
                  <a:pt x="0" y="298214"/>
                  <a:pt x="298310" y="0"/>
                  <a:pt x="666293" y="0"/>
                </a:cubicBezTo>
                <a:cubicBezTo>
                  <a:pt x="1034276" y="0"/>
                  <a:pt x="1332586" y="298214"/>
                  <a:pt x="1332586" y="666080"/>
                </a:cubicBezTo>
                <a:cubicBezTo>
                  <a:pt x="1332586" y="1033946"/>
                  <a:pt x="1034276" y="1332160"/>
                  <a:pt x="666293" y="1332160"/>
                </a:cubicBezTo>
                <a:cubicBezTo>
                  <a:pt x="298310" y="1332160"/>
                  <a:pt x="0" y="1033946"/>
                  <a:pt x="0" y="666080"/>
                </a:cubicBezTo>
                <a:close/>
              </a:path>
            </a:pathLst>
          </a:custGeom>
          <a:solidFill>
            <a:srgbClr val="0055A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3253" tIns="233190" rIns="233253" bIns="233190" numCol="1" spcCol="1270" anchor="ctr" anchorCtr="0">
            <a:noAutofit/>
          </a:bodyPr>
          <a:lstStyle/>
          <a:p>
            <a:pPr algn="ctr"/>
            <a:r>
              <a:rPr lang="es-EC" sz="3200" b="1" dirty="0" smtClean="0"/>
              <a:t>2.600</a:t>
            </a:r>
            <a:r>
              <a:rPr lang="es-EC" sz="1400" dirty="0" smtClean="0"/>
              <a:t> LÍDERES SOCIALES</a:t>
            </a:r>
            <a:endParaRPr lang="es-EC" sz="1400" dirty="0"/>
          </a:p>
        </p:txBody>
      </p:sp>
      <p:sp>
        <p:nvSpPr>
          <p:cNvPr id="42" name="Forma libre 41"/>
          <p:cNvSpPr/>
          <p:nvPr/>
        </p:nvSpPr>
        <p:spPr>
          <a:xfrm>
            <a:off x="6543115" y="2275601"/>
            <a:ext cx="1734437" cy="1733883"/>
          </a:xfrm>
          <a:custGeom>
            <a:avLst/>
            <a:gdLst>
              <a:gd name="connsiteX0" fmla="*/ 0 w 1332585"/>
              <a:gd name="connsiteY0" fmla="*/ 666080 h 1332159"/>
              <a:gd name="connsiteX1" fmla="*/ 666293 w 1332585"/>
              <a:gd name="connsiteY1" fmla="*/ 0 h 1332159"/>
              <a:gd name="connsiteX2" fmla="*/ 1332586 w 1332585"/>
              <a:gd name="connsiteY2" fmla="*/ 666080 h 1332159"/>
              <a:gd name="connsiteX3" fmla="*/ 666293 w 1332585"/>
              <a:gd name="connsiteY3" fmla="*/ 1332160 h 1332159"/>
              <a:gd name="connsiteX4" fmla="*/ 0 w 1332585"/>
              <a:gd name="connsiteY4" fmla="*/ 666080 h 133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2585" h="1332159">
                <a:moveTo>
                  <a:pt x="0" y="666080"/>
                </a:moveTo>
                <a:cubicBezTo>
                  <a:pt x="0" y="298214"/>
                  <a:pt x="298310" y="0"/>
                  <a:pt x="666293" y="0"/>
                </a:cubicBezTo>
                <a:cubicBezTo>
                  <a:pt x="1034276" y="0"/>
                  <a:pt x="1332586" y="298214"/>
                  <a:pt x="1332586" y="666080"/>
                </a:cubicBezTo>
                <a:cubicBezTo>
                  <a:pt x="1332586" y="1033946"/>
                  <a:pt x="1034276" y="1332160"/>
                  <a:pt x="666293" y="1332160"/>
                </a:cubicBezTo>
                <a:cubicBezTo>
                  <a:pt x="298310" y="1332160"/>
                  <a:pt x="0" y="1033946"/>
                  <a:pt x="0" y="666080"/>
                </a:cubicBezTo>
                <a:close/>
              </a:path>
            </a:pathLst>
          </a:custGeom>
          <a:solidFill>
            <a:srgbClr val="0055A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3253" tIns="233190" rIns="233253" bIns="233190" numCol="1" spcCol="1270" anchor="ctr" anchorCtr="0">
            <a:noAutofit/>
          </a:bodyPr>
          <a:lstStyle/>
          <a:p>
            <a:pPr algn="ctr"/>
            <a:r>
              <a:rPr lang="es-ES" sz="3200" b="1" dirty="0" smtClean="0"/>
              <a:t>246</a:t>
            </a:r>
            <a:r>
              <a:rPr lang="es-ES" sz="1400" dirty="0" smtClean="0"/>
              <a:t> GESTORES CULTURALES Y COMUNITARIOS</a:t>
            </a:r>
            <a:endParaRPr lang="es-EC" sz="1400" dirty="0"/>
          </a:p>
        </p:txBody>
      </p:sp>
      <p:sp>
        <p:nvSpPr>
          <p:cNvPr id="45" name="Forma libre 44"/>
          <p:cNvSpPr/>
          <p:nvPr/>
        </p:nvSpPr>
        <p:spPr>
          <a:xfrm>
            <a:off x="2643556" y="1098424"/>
            <a:ext cx="1689479" cy="1688940"/>
          </a:xfrm>
          <a:custGeom>
            <a:avLst/>
            <a:gdLst>
              <a:gd name="connsiteX0" fmla="*/ 0 w 1332585"/>
              <a:gd name="connsiteY0" fmla="*/ 666080 h 1332159"/>
              <a:gd name="connsiteX1" fmla="*/ 666293 w 1332585"/>
              <a:gd name="connsiteY1" fmla="*/ 0 h 1332159"/>
              <a:gd name="connsiteX2" fmla="*/ 1332586 w 1332585"/>
              <a:gd name="connsiteY2" fmla="*/ 666080 h 1332159"/>
              <a:gd name="connsiteX3" fmla="*/ 666293 w 1332585"/>
              <a:gd name="connsiteY3" fmla="*/ 1332160 h 1332159"/>
              <a:gd name="connsiteX4" fmla="*/ 0 w 1332585"/>
              <a:gd name="connsiteY4" fmla="*/ 666080 h 133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2585" h="1332159">
                <a:moveTo>
                  <a:pt x="0" y="666080"/>
                </a:moveTo>
                <a:cubicBezTo>
                  <a:pt x="0" y="298214"/>
                  <a:pt x="298310" y="0"/>
                  <a:pt x="666293" y="0"/>
                </a:cubicBezTo>
                <a:cubicBezTo>
                  <a:pt x="1034276" y="0"/>
                  <a:pt x="1332586" y="298214"/>
                  <a:pt x="1332586" y="666080"/>
                </a:cubicBezTo>
                <a:cubicBezTo>
                  <a:pt x="1332586" y="1033946"/>
                  <a:pt x="1034276" y="1332160"/>
                  <a:pt x="666293" y="1332160"/>
                </a:cubicBezTo>
                <a:cubicBezTo>
                  <a:pt x="298310" y="1332160"/>
                  <a:pt x="0" y="1033946"/>
                  <a:pt x="0" y="666080"/>
                </a:cubicBezTo>
                <a:close/>
              </a:path>
            </a:pathLst>
          </a:custGeom>
          <a:solidFill>
            <a:srgbClr val="0055A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3253" tIns="233190" rIns="233253" bIns="233190" numCol="1" spcCol="1270" anchor="ctr" anchorCtr="0">
            <a:noAutofit/>
          </a:bodyPr>
          <a:lstStyle/>
          <a:p>
            <a:pPr algn="ctr"/>
            <a:r>
              <a:rPr lang="es-EC" sz="3200" b="1" dirty="0" smtClean="0"/>
              <a:t>246</a:t>
            </a:r>
            <a:r>
              <a:rPr lang="es-EC" sz="1400" dirty="0" smtClean="0"/>
              <a:t>  ESCENARIOS RECREATIVOS COMUNITARIOS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102317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aralelogramo 11"/>
          <p:cNvSpPr/>
          <p:nvPr/>
        </p:nvSpPr>
        <p:spPr>
          <a:xfrm>
            <a:off x="-4574" y="1"/>
            <a:ext cx="6658037" cy="620751"/>
          </a:xfrm>
          <a:custGeom>
            <a:avLst/>
            <a:gdLst>
              <a:gd name="connsiteX0" fmla="*/ 0 w 5105400"/>
              <a:gd name="connsiteY0" fmla="*/ 685800 h 685800"/>
              <a:gd name="connsiteX1" fmla="*/ 171450 w 5105400"/>
              <a:gd name="connsiteY1" fmla="*/ 0 h 685800"/>
              <a:gd name="connsiteX2" fmla="*/ 5105400 w 5105400"/>
              <a:gd name="connsiteY2" fmla="*/ 0 h 685800"/>
              <a:gd name="connsiteX3" fmla="*/ 4933950 w 5105400"/>
              <a:gd name="connsiteY3" fmla="*/ 685800 h 685800"/>
              <a:gd name="connsiteX4" fmla="*/ 0 w 5105400"/>
              <a:gd name="connsiteY4" fmla="*/ 685800 h 685800"/>
              <a:gd name="connsiteX0" fmla="*/ 6970 w 5112370"/>
              <a:gd name="connsiteY0" fmla="*/ 708102 h 708102"/>
              <a:gd name="connsiteX1" fmla="*/ 0 w 5112370"/>
              <a:gd name="connsiteY1" fmla="*/ 0 h 708102"/>
              <a:gd name="connsiteX2" fmla="*/ 5112370 w 5112370"/>
              <a:gd name="connsiteY2" fmla="*/ 22302 h 708102"/>
              <a:gd name="connsiteX3" fmla="*/ 4940920 w 5112370"/>
              <a:gd name="connsiteY3" fmla="*/ 708102 h 708102"/>
              <a:gd name="connsiteX4" fmla="*/ 6970 w 5112370"/>
              <a:gd name="connsiteY4" fmla="*/ 708102 h 708102"/>
              <a:gd name="connsiteX0" fmla="*/ 6970 w 5435755"/>
              <a:gd name="connsiteY0" fmla="*/ 708102 h 708102"/>
              <a:gd name="connsiteX1" fmla="*/ 0 w 5435755"/>
              <a:gd name="connsiteY1" fmla="*/ 0 h 708102"/>
              <a:gd name="connsiteX2" fmla="*/ 5435755 w 5435755"/>
              <a:gd name="connsiteY2" fmla="*/ 33453 h 708102"/>
              <a:gd name="connsiteX3" fmla="*/ 4940920 w 5435755"/>
              <a:gd name="connsiteY3" fmla="*/ 708102 h 708102"/>
              <a:gd name="connsiteX4" fmla="*/ 6970 w 5435755"/>
              <a:gd name="connsiteY4" fmla="*/ 708102 h 708102"/>
              <a:gd name="connsiteX0" fmla="*/ 6970 w 5513814"/>
              <a:gd name="connsiteY0" fmla="*/ 708103 h 708103"/>
              <a:gd name="connsiteX1" fmla="*/ 0 w 5513814"/>
              <a:gd name="connsiteY1" fmla="*/ 1 h 708103"/>
              <a:gd name="connsiteX2" fmla="*/ 5513814 w 5513814"/>
              <a:gd name="connsiteY2" fmla="*/ 0 h 708103"/>
              <a:gd name="connsiteX3" fmla="*/ 4940920 w 5513814"/>
              <a:gd name="connsiteY3" fmla="*/ 708103 h 708103"/>
              <a:gd name="connsiteX4" fmla="*/ 6970 w 5513814"/>
              <a:gd name="connsiteY4" fmla="*/ 708103 h 708103"/>
              <a:gd name="connsiteX0" fmla="*/ 393 w 5518388"/>
              <a:gd name="connsiteY0" fmla="*/ 721056 h 721056"/>
              <a:gd name="connsiteX1" fmla="*/ 4574 w 5518388"/>
              <a:gd name="connsiteY1" fmla="*/ 1 h 721056"/>
              <a:gd name="connsiteX2" fmla="*/ 5518388 w 5518388"/>
              <a:gd name="connsiteY2" fmla="*/ 0 h 721056"/>
              <a:gd name="connsiteX3" fmla="*/ 4945494 w 5518388"/>
              <a:gd name="connsiteY3" fmla="*/ 708103 h 721056"/>
              <a:gd name="connsiteX4" fmla="*/ 393 w 5518388"/>
              <a:gd name="connsiteY4" fmla="*/ 721056 h 72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388" h="721056">
                <a:moveTo>
                  <a:pt x="393" y="721056"/>
                </a:moveTo>
                <a:cubicBezTo>
                  <a:pt x="-1930" y="485022"/>
                  <a:pt x="6897" y="236035"/>
                  <a:pt x="4574" y="1"/>
                </a:cubicBezTo>
                <a:lnTo>
                  <a:pt x="5518388" y="0"/>
                </a:lnTo>
                <a:lnTo>
                  <a:pt x="4945494" y="708103"/>
                </a:lnTo>
                <a:lnTo>
                  <a:pt x="393" y="721056"/>
                </a:lnTo>
                <a:close/>
              </a:path>
            </a:pathLst>
          </a:custGeom>
          <a:solidFill>
            <a:srgbClr val="00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 rotWithShape="1">
          <a:blip r:embed="rId3"/>
          <a:srcRect l="8747" t="25300" r="32381" b="14510"/>
          <a:stretch/>
        </p:blipFill>
        <p:spPr>
          <a:xfrm>
            <a:off x="6689934" y="39771"/>
            <a:ext cx="1058412" cy="608689"/>
          </a:xfrm>
          <a:prstGeom prst="rect">
            <a:avLst/>
          </a:prstGeom>
        </p:spPr>
      </p:pic>
      <p:pic>
        <p:nvPicPr>
          <p:cNvPr id="38" name="Picture 2" descr="Resultado de imagen para logo alcaldia de quito grande otra vez vec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346" y="12063"/>
            <a:ext cx="1267263" cy="7462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2 CuadroTexto"/>
          <p:cNvSpPr txBox="1"/>
          <p:nvPr/>
        </p:nvSpPr>
        <p:spPr>
          <a:xfrm>
            <a:off x="380999" y="79543"/>
            <a:ext cx="65657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METAS DEL PROYECTO</a:t>
            </a:r>
            <a:r>
              <a:rPr lang="es-EC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 </a:t>
            </a:r>
            <a:r>
              <a:rPr lang="es-EC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2020</a:t>
            </a:r>
          </a:p>
          <a:p>
            <a:endParaRPr lang="es-EC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Forma libre 4"/>
          <p:cNvSpPr/>
          <p:nvPr/>
        </p:nvSpPr>
        <p:spPr>
          <a:xfrm>
            <a:off x="2673705" y="2452159"/>
            <a:ext cx="3277819" cy="3277748"/>
          </a:xfrm>
          <a:custGeom>
            <a:avLst/>
            <a:gdLst>
              <a:gd name="connsiteX0" fmla="*/ 0 w 3277819"/>
              <a:gd name="connsiteY0" fmla="*/ 1638874 h 3277748"/>
              <a:gd name="connsiteX1" fmla="*/ 1638910 w 3277819"/>
              <a:gd name="connsiteY1" fmla="*/ 0 h 3277748"/>
              <a:gd name="connsiteX2" fmla="*/ 3277820 w 3277819"/>
              <a:gd name="connsiteY2" fmla="*/ 1638874 h 3277748"/>
              <a:gd name="connsiteX3" fmla="*/ 1638910 w 3277819"/>
              <a:gd name="connsiteY3" fmla="*/ 3277748 h 3277748"/>
              <a:gd name="connsiteX4" fmla="*/ 0 w 3277819"/>
              <a:gd name="connsiteY4" fmla="*/ 1638874 h 3277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7819" h="3277748">
                <a:moveTo>
                  <a:pt x="0" y="1638874"/>
                </a:moveTo>
                <a:cubicBezTo>
                  <a:pt x="0" y="733749"/>
                  <a:pt x="733765" y="0"/>
                  <a:pt x="1638910" y="0"/>
                </a:cubicBezTo>
                <a:cubicBezTo>
                  <a:pt x="2544055" y="0"/>
                  <a:pt x="3277820" y="733749"/>
                  <a:pt x="3277820" y="1638874"/>
                </a:cubicBezTo>
                <a:cubicBezTo>
                  <a:pt x="3277820" y="2543999"/>
                  <a:pt x="2544055" y="3277748"/>
                  <a:pt x="1638910" y="3277748"/>
                </a:cubicBezTo>
                <a:cubicBezTo>
                  <a:pt x="733765" y="3277748"/>
                  <a:pt x="0" y="2543999"/>
                  <a:pt x="0" y="1638874"/>
                </a:cubicBezTo>
                <a:close/>
              </a:path>
            </a:pathLst>
          </a:custGeom>
          <a:solidFill>
            <a:srgbClr val="D7182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8125" tIns="518115" rIns="518125" bIns="518115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2000" kern="1200" dirty="0" smtClean="0">
                <a:solidFill>
                  <a:schemeClr val="bg1"/>
                </a:solidFill>
              </a:rPr>
              <a:t>IMPACTO SOCIAL</a:t>
            </a:r>
          </a:p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4000" b="1" dirty="0" smtClean="0">
                <a:solidFill>
                  <a:schemeClr val="bg1"/>
                </a:solidFill>
              </a:rPr>
              <a:t>500000</a:t>
            </a:r>
            <a:endParaRPr lang="es-EC" sz="2800" dirty="0">
              <a:solidFill>
                <a:schemeClr val="bg1"/>
              </a:solidFill>
            </a:endParaRPr>
          </a:p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2000" kern="1200" dirty="0" smtClean="0">
                <a:solidFill>
                  <a:schemeClr val="bg1"/>
                </a:solidFill>
              </a:rPr>
              <a:t>PERSONAS</a:t>
            </a:r>
            <a:endParaRPr lang="es-ES" sz="2000" kern="1200" dirty="0">
              <a:solidFill>
                <a:schemeClr val="bg1"/>
              </a:solidFill>
            </a:endParaRPr>
          </a:p>
        </p:txBody>
      </p:sp>
      <p:sp>
        <p:nvSpPr>
          <p:cNvPr id="6" name="Elipse 5"/>
          <p:cNvSpPr/>
          <p:nvPr/>
        </p:nvSpPr>
        <p:spPr>
          <a:xfrm>
            <a:off x="4543958" y="2302823"/>
            <a:ext cx="364540" cy="364534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Elipse 6"/>
          <p:cNvSpPr/>
          <p:nvPr/>
        </p:nvSpPr>
        <p:spPr>
          <a:xfrm>
            <a:off x="3680764" y="5486374"/>
            <a:ext cx="263956" cy="264211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Elipse 7"/>
          <p:cNvSpPr/>
          <p:nvPr/>
        </p:nvSpPr>
        <p:spPr>
          <a:xfrm>
            <a:off x="6162446" y="3782405"/>
            <a:ext cx="263956" cy="264211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Elipse 8"/>
          <p:cNvSpPr/>
          <p:nvPr/>
        </p:nvSpPr>
        <p:spPr>
          <a:xfrm>
            <a:off x="4899355" y="5767434"/>
            <a:ext cx="364540" cy="364534"/>
          </a:xfrm>
          <a:prstGeom prst="ellipse">
            <a:avLst/>
          </a:prstGeom>
          <a:solidFill>
            <a:srgbClr val="0055A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Elipse 9"/>
          <p:cNvSpPr/>
          <p:nvPr/>
        </p:nvSpPr>
        <p:spPr>
          <a:xfrm>
            <a:off x="3755745" y="2820906"/>
            <a:ext cx="263956" cy="264211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Elipse 10"/>
          <p:cNvSpPr/>
          <p:nvPr/>
        </p:nvSpPr>
        <p:spPr>
          <a:xfrm>
            <a:off x="2923641" y="4332270"/>
            <a:ext cx="263956" cy="264211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Forma libre 12"/>
          <p:cNvSpPr/>
          <p:nvPr/>
        </p:nvSpPr>
        <p:spPr>
          <a:xfrm>
            <a:off x="1348509" y="3043762"/>
            <a:ext cx="1633653" cy="1633131"/>
          </a:xfrm>
          <a:custGeom>
            <a:avLst/>
            <a:gdLst>
              <a:gd name="connsiteX0" fmla="*/ 0 w 1332585"/>
              <a:gd name="connsiteY0" fmla="*/ 666080 h 1332159"/>
              <a:gd name="connsiteX1" fmla="*/ 666293 w 1332585"/>
              <a:gd name="connsiteY1" fmla="*/ 0 h 1332159"/>
              <a:gd name="connsiteX2" fmla="*/ 1332586 w 1332585"/>
              <a:gd name="connsiteY2" fmla="*/ 666080 h 1332159"/>
              <a:gd name="connsiteX3" fmla="*/ 666293 w 1332585"/>
              <a:gd name="connsiteY3" fmla="*/ 1332160 h 1332159"/>
              <a:gd name="connsiteX4" fmla="*/ 0 w 1332585"/>
              <a:gd name="connsiteY4" fmla="*/ 666080 h 133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2585" h="1332159">
                <a:moveTo>
                  <a:pt x="0" y="666080"/>
                </a:moveTo>
                <a:cubicBezTo>
                  <a:pt x="0" y="298214"/>
                  <a:pt x="298310" y="0"/>
                  <a:pt x="666293" y="0"/>
                </a:cubicBezTo>
                <a:cubicBezTo>
                  <a:pt x="1034276" y="0"/>
                  <a:pt x="1332586" y="298214"/>
                  <a:pt x="1332586" y="666080"/>
                </a:cubicBezTo>
                <a:cubicBezTo>
                  <a:pt x="1332586" y="1033946"/>
                  <a:pt x="1034276" y="1332160"/>
                  <a:pt x="666293" y="1332160"/>
                </a:cubicBezTo>
                <a:cubicBezTo>
                  <a:pt x="298310" y="1332160"/>
                  <a:pt x="0" y="1033946"/>
                  <a:pt x="0" y="666080"/>
                </a:cubicBezTo>
                <a:close/>
              </a:path>
            </a:pathLst>
          </a:custGeom>
          <a:solidFill>
            <a:srgbClr val="0055A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3253" tIns="233190" rIns="233253" bIns="233190" numCol="1" spcCol="1270" anchor="ctr" anchorCtr="0">
            <a:noAutofit/>
          </a:bodyPr>
          <a:lstStyle/>
          <a:p>
            <a:pPr algn="ctr"/>
            <a:r>
              <a:rPr lang="es-EC" sz="3200" b="1" dirty="0" smtClean="0"/>
              <a:t>2.430</a:t>
            </a:r>
            <a:endParaRPr lang="es-EC" sz="3200" b="1" dirty="0"/>
          </a:p>
          <a:p>
            <a:pPr algn="ctr"/>
            <a:r>
              <a:rPr lang="es-EC" sz="1400" dirty="0"/>
              <a:t>PERSONAS CAPACITADAS</a:t>
            </a:r>
          </a:p>
        </p:txBody>
      </p:sp>
      <p:sp>
        <p:nvSpPr>
          <p:cNvPr id="14" name="Elipse 13"/>
          <p:cNvSpPr/>
          <p:nvPr/>
        </p:nvSpPr>
        <p:spPr>
          <a:xfrm>
            <a:off x="4175150" y="2832393"/>
            <a:ext cx="364540" cy="364534"/>
          </a:xfrm>
          <a:prstGeom prst="ellipse">
            <a:avLst/>
          </a:prstGeom>
          <a:solidFill>
            <a:srgbClr val="0055A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Elipse 14"/>
          <p:cNvSpPr/>
          <p:nvPr/>
        </p:nvSpPr>
        <p:spPr>
          <a:xfrm>
            <a:off x="1774545" y="4766495"/>
            <a:ext cx="658977" cy="658995"/>
          </a:xfrm>
          <a:prstGeom prst="ellipse">
            <a:avLst/>
          </a:prstGeom>
          <a:solidFill>
            <a:srgbClr val="0055A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Elipse 16"/>
          <p:cNvSpPr/>
          <p:nvPr/>
        </p:nvSpPr>
        <p:spPr>
          <a:xfrm>
            <a:off x="5693054" y="3336692"/>
            <a:ext cx="364540" cy="364534"/>
          </a:xfrm>
          <a:prstGeom prst="ellipse">
            <a:avLst/>
          </a:prstGeom>
          <a:solidFill>
            <a:srgbClr val="0055A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Elipse 17"/>
          <p:cNvSpPr/>
          <p:nvPr/>
        </p:nvSpPr>
        <p:spPr>
          <a:xfrm>
            <a:off x="1524000" y="5550704"/>
            <a:ext cx="263956" cy="264211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Elipse 18"/>
          <p:cNvSpPr/>
          <p:nvPr/>
        </p:nvSpPr>
        <p:spPr>
          <a:xfrm>
            <a:off x="4156252" y="5174682"/>
            <a:ext cx="263956" cy="264211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0" name="Forma libre 39"/>
          <p:cNvSpPr/>
          <p:nvPr/>
        </p:nvSpPr>
        <p:spPr>
          <a:xfrm>
            <a:off x="5477597" y="4464375"/>
            <a:ext cx="1633653" cy="1633131"/>
          </a:xfrm>
          <a:custGeom>
            <a:avLst/>
            <a:gdLst>
              <a:gd name="connsiteX0" fmla="*/ 0 w 1332585"/>
              <a:gd name="connsiteY0" fmla="*/ 666080 h 1332159"/>
              <a:gd name="connsiteX1" fmla="*/ 666293 w 1332585"/>
              <a:gd name="connsiteY1" fmla="*/ 0 h 1332159"/>
              <a:gd name="connsiteX2" fmla="*/ 1332586 w 1332585"/>
              <a:gd name="connsiteY2" fmla="*/ 666080 h 1332159"/>
              <a:gd name="connsiteX3" fmla="*/ 666293 w 1332585"/>
              <a:gd name="connsiteY3" fmla="*/ 1332160 h 1332159"/>
              <a:gd name="connsiteX4" fmla="*/ 0 w 1332585"/>
              <a:gd name="connsiteY4" fmla="*/ 666080 h 133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2585" h="1332159">
                <a:moveTo>
                  <a:pt x="0" y="666080"/>
                </a:moveTo>
                <a:cubicBezTo>
                  <a:pt x="0" y="298214"/>
                  <a:pt x="298310" y="0"/>
                  <a:pt x="666293" y="0"/>
                </a:cubicBezTo>
                <a:cubicBezTo>
                  <a:pt x="1034276" y="0"/>
                  <a:pt x="1332586" y="298214"/>
                  <a:pt x="1332586" y="666080"/>
                </a:cubicBezTo>
                <a:cubicBezTo>
                  <a:pt x="1332586" y="1033946"/>
                  <a:pt x="1034276" y="1332160"/>
                  <a:pt x="666293" y="1332160"/>
                </a:cubicBezTo>
                <a:cubicBezTo>
                  <a:pt x="298310" y="1332160"/>
                  <a:pt x="0" y="1033946"/>
                  <a:pt x="0" y="666080"/>
                </a:cubicBezTo>
                <a:close/>
              </a:path>
            </a:pathLst>
          </a:custGeom>
          <a:solidFill>
            <a:srgbClr val="0055A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3253" tIns="233190" rIns="233253" bIns="233190" numCol="1" spcCol="1270" anchor="ctr" anchorCtr="0">
            <a:noAutofit/>
          </a:bodyPr>
          <a:lstStyle/>
          <a:p>
            <a:pPr algn="ctr"/>
            <a:r>
              <a:rPr lang="es-EC" sz="3200" b="1" dirty="0" smtClean="0"/>
              <a:t>2.430</a:t>
            </a:r>
          </a:p>
          <a:p>
            <a:pPr algn="ctr"/>
            <a:r>
              <a:rPr lang="es-EC" sz="1400" dirty="0" smtClean="0"/>
              <a:t> LÍDERES SOCIALES</a:t>
            </a:r>
            <a:endParaRPr lang="es-EC" sz="1400" dirty="0"/>
          </a:p>
        </p:txBody>
      </p:sp>
      <p:sp>
        <p:nvSpPr>
          <p:cNvPr id="42" name="Forma libre 41"/>
          <p:cNvSpPr/>
          <p:nvPr/>
        </p:nvSpPr>
        <p:spPr>
          <a:xfrm>
            <a:off x="6543115" y="2275601"/>
            <a:ext cx="1734437" cy="1733883"/>
          </a:xfrm>
          <a:custGeom>
            <a:avLst/>
            <a:gdLst>
              <a:gd name="connsiteX0" fmla="*/ 0 w 1332585"/>
              <a:gd name="connsiteY0" fmla="*/ 666080 h 1332159"/>
              <a:gd name="connsiteX1" fmla="*/ 666293 w 1332585"/>
              <a:gd name="connsiteY1" fmla="*/ 0 h 1332159"/>
              <a:gd name="connsiteX2" fmla="*/ 1332586 w 1332585"/>
              <a:gd name="connsiteY2" fmla="*/ 666080 h 1332159"/>
              <a:gd name="connsiteX3" fmla="*/ 666293 w 1332585"/>
              <a:gd name="connsiteY3" fmla="*/ 1332160 h 1332159"/>
              <a:gd name="connsiteX4" fmla="*/ 0 w 1332585"/>
              <a:gd name="connsiteY4" fmla="*/ 666080 h 133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2585" h="1332159">
                <a:moveTo>
                  <a:pt x="0" y="666080"/>
                </a:moveTo>
                <a:cubicBezTo>
                  <a:pt x="0" y="298214"/>
                  <a:pt x="298310" y="0"/>
                  <a:pt x="666293" y="0"/>
                </a:cubicBezTo>
                <a:cubicBezTo>
                  <a:pt x="1034276" y="0"/>
                  <a:pt x="1332586" y="298214"/>
                  <a:pt x="1332586" y="666080"/>
                </a:cubicBezTo>
                <a:cubicBezTo>
                  <a:pt x="1332586" y="1033946"/>
                  <a:pt x="1034276" y="1332160"/>
                  <a:pt x="666293" y="1332160"/>
                </a:cubicBezTo>
                <a:cubicBezTo>
                  <a:pt x="298310" y="1332160"/>
                  <a:pt x="0" y="1033946"/>
                  <a:pt x="0" y="666080"/>
                </a:cubicBezTo>
                <a:close/>
              </a:path>
            </a:pathLst>
          </a:custGeom>
          <a:solidFill>
            <a:srgbClr val="0055A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3253" tIns="233190" rIns="233253" bIns="233190" numCol="1" spcCol="1270" anchor="ctr" anchorCtr="0">
            <a:noAutofit/>
          </a:bodyPr>
          <a:lstStyle/>
          <a:p>
            <a:pPr algn="ctr"/>
            <a:r>
              <a:rPr lang="es-ES" sz="3200" b="1" dirty="0" smtClean="0"/>
              <a:t>87</a:t>
            </a:r>
          </a:p>
          <a:p>
            <a:pPr algn="ctr"/>
            <a:r>
              <a:rPr lang="es-ES" sz="1400" dirty="0" smtClean="0"/>
              <a:t>GESTORES CULTURALES Y COMUNITARIOS</a:t>
            </a:r>
            <a:endParaRPr lang="es-EC" sz="1400" dirty="0"/>
          </a:p>
        </p:txBody>
      </p:sp>
      <p:sp>
        <p:nvSpPr>
          <p:cNvPr id="45" name="Forma libre 44"/>
          <p:cNvSpPr/>
          <p:nvPr/>
        </p:nvSpPr>
        <p:spPr>
          <a:xfrm>
            <a:off x="2643556" y="1098424"/>
            <a:ext cx="1689479" cy="1688940"/>
          </a:xfrm>
          <a:custGeom>
            <a:avLst/>
            <a:gdLst>
              <a:gd name="connsiteX0" fmla="*/ 0 w 1332585"/>
              <a:gd name="connsiteY0" fmla="*/ 666080 h 1332159"/>
              <a:gd name="connsiteX1" fmla="*/ 666293 w 1332585"/>
              <a:gd name="connsiteY1" fmla="*/ 0 h 1332159"/>
              <a:gd name="connsiteX2" fmla="*/ 1332586 w 1332585"/>
              <a:gd name="connsiteY2" fmla="*/ 666080 h 1332159"/>
              <a:gd name="connsiteX3" fmla="*/ 666293 w 1332585"/>
              <a:gd name="connsiteY3" fmla="*/ 1332160 h 1332159"/>
              <a:gd name="connsiteX4" fmla="*/ 0 w 1332585"/>
              <a:gd name="connsiteY4" fmla="*/ 666080 h 133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2585" h="1332159">
                <a:moveTo>
                  <a:pt x="0" y="666080"/>
                </a:moveTo>
                <a:cubicBezTo>
                  <a:pt x="0" y="298214"/>
                  <a:pt x="298310" y="0"/>
                  <a:pt x="666293" y="0"/>
                </a:cubicBezTo>
                <a:cubicBezTo>
                  <a:pt x="1034276" y="0"/>
                  <a:pt x="1332586" y="298214"/>
                  <a:pt x="1332586" y="666080"/>
                </a:cubicBezTo>
                <a:cubicBezTo>
                  <a:pt x="1332586" y="1033946"/>
                  <a:pt x="1034276" y="1332160"/>
                  <a:pt x="666293" y="1332160"/>
                </a:cubicBezTo>
                <a:cubicBezTo>
                  <a:pt x="298310" y="1332160"/>
                  <a:pt x="0" y="1033946"/>
                  <a:pt x="0" y="666080"/>
                </a:cubicBezTo>
                <a:close/>
              </a:path>
            </a:pathLst>
          </a:custGeom>
          <a:solidFill>
            <a:srgbClr val="0055A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3253" tIns="233190" rIns="233253" bIns="233190" numCol="1" spcCol="1270" anchor="ctr" anchorCtr="0">
            <a:noAutofit/>
          </a:bodyPr>
          <a:lstStyle/>
          <a:p>
            <a:pPr algn="ctr"/>
            <a:r>
              <a:rPr lang="es-EC" sz="3200" b="1" dirty="0" smtClean="0"/>
              <a:t>87</a:t>
            </a:r>
          </a:p>
          <a:p>
            <a:pPr algn="ctr"/>
            <a:r>
              <a:rPr lang="es-EC" sz="1400" dirty="0" smtClean="0"/>
              <a:t>INTEVENCIONES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116984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elogramo 11"/>
          <p:cNvSpPr/>
          <p:nvPr/>
        </p:nvSpPr>
        <p:spPr>
          <a:xfrm>
            <a:off x="-4574" y="1"/>
            <a:ext cx="6658037" cy="620751"/>
          </a:xfrm>
          <a:custGeom>
            <a:avLst/>
            <a:gdLst>
              <a:gd name="connsiteX0" fmla="*/ 0 w 5105400"/>
              <a:gd name="connsiteY0" fmla="*/ 685800 h 685800"/>
              <a:gd name="connsiteX1" fmla="*/ 171450 w 5105400"/>
              <a:gd name="connsiteY1" fmla="*/ 0 h 685800"/>
              <a:gd name="connsiteX2" fmla="*/ 5105400 w 5105400"/>
              <a:gd name="connsiteY2" fmla="*/ 0 h 685800"/>
              <a:gd name="connsiteX3" fmla="*/ 4933950 w 5105400"/>
              <a:gd name="connsiteY3" fmla="*/ 685800 h 685800"/>
              <a:gd name="connsiteX4" fmla="*/ 0 w 5105400"/>
              <a:gd name="connsiteY4" fmla="*/ 685800 h 685800"/>
              <a:gd name="connsiteX0" fmla="*/ 6970 w 5112370"/>
              <a:gd name="connsiteY0" fmla="*/ 708102 h 708102"/>
              <a:gd name="connsiteX1" fmla="*/ 0 w 5112370"/>
              <a:gd name="connsiteY1" fmla="*/ 0 h 708102"/>
              <a:gd name="connsiteX2" fmla="*/ 5112370 w 5112370"/>
              <a:gd name="connsiteY2" fmla="*/ 22302 h 708102"/>
              <a:gd name="connsiteX3" fmla="*/ 4940920 w 5112370"/>
              <a:gd name="connsiteY3" fmla="*/ 708102 h 708102"/>
              <a:gd name="connsiteX4" fmla="*/ 6970 w 5112370"/>
              <a:gd name="connsiteY4" fmla="*/ 708102 h 708102"/>
              <a:gd name="connsiteX0" fmla="*/ 6970 w 5435755"/>
              <a:gd name="connsiteY0" fmla="*/ 708102 h 708102"/>
              <a:gd name="connsiteX1" fmla="*/ 0 w 5435755"/>
              <a:gd name="connsiteY1" fmla="*/ 0 h 708102"/>
              <a:gd name="connsiteX2" fmla="*/ 5435755 w 5435755"/>
              <a:gd name="connsiteY2" fmla="*/ 33453 h 708102"/>
              <a:gd name="connsiteX3" fmla="*/ 4940920 w 5435755"/>
              <a:gd name="connsiteY3" fmla="*/ 708102 h 708102"/>
              <a:gd name="connsiteX4" fmla="*/ 6970 w 5435755"/>
              <a:gd name="connsiteY4" fmla="*/ 708102 h 708102"/>
              <a:gd name="connsiteX0" fmla="*/ 6970 w 5513814"/>
              <a:gd name="connsiteY0" fmla="*/ 708103 h 708103"/>
              <a:gd name="connsiteX1" fmla="*/ 0 w 5513814"/>
              <a:gd name="connsiteY1" fmla="*/ 1 h 708103"/>
              <a:gd name="connsiteX2" fmla="*/ 5513814 w 5513814"/>
              <a:gd name="connsiteY2" fmla="*/ 0 h 708103"/>
              <a:gd name="connsiteX3" fmla="*/ 4940920 w 5513814"/>
              <a:gd name="connsiteY3" fmla="*/ 708103 h 708103"/>
              <a:gd name="connsiteX4" fmla="*/ 6970 w 5513814"/>
              <a:gd name="connsiteY4" fmla="*/ 708103 h 708103"/>
              <a:gd name="connsiteX0" fmla="*/ 393 w 5518388"/>
              <a:gd name="connsiteY0" fmla="*/ 721056 h 721056"/>
              <a:gd name="connsiteX1" fmla="*/ 4574 w 5518388"/>
              <a:gd name="connsiteY1" fmla="*/ 1 h 721056"/>
              <a:gd name="connsiteX2" fmla="*/ 5518388 w 5518388"/>
              <a:gd name="connsiteY2" fmla="*/ 0 h 721056"/>
              <a:gd name="connsiteX3" fmla="*/ 4945494 w 5518388"/>
              <a:gd name="connsiteY3" fmla="*/ 708103 h 721056"/>
              <a:gd name="connsiteX4" fmla="*/ 393 w 5518388"/>
              <a:gd name="connsiteY4" fmla="*/ 721056 h 72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388" h="721056">
                <a:moveTo>
                  <a:pt x="393" y="721056"/>
                </a:moveTo>
                <a:cubicBezTo>
                  <a:pt x="-1930" y="485022"/>
                  <a:pt x="6897" y="236035"/>
                  <a:pt x="4574" y="1"/>
                </a:cubicBezTo>
                <a:lnTo>
                  <a:pt x="5518388" y="0"/>
                </a:lnTo>
                <a:lnTo>
                  <a:pt x="4945494" y="708103"/>
                </a:lnTo>
                <a:lnTo>
                  <a:pt x="393" y="721056"/>
                </a:lnTo>
                <a:close/>
              </a:path>
            </a:pathLst>
          </a:custGeom>
          <a:solidFill>
            <a:srgbClr val="00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3"/>
          <a:srcRect l="8747" t="25300" r="32381" b="14510"/>
          <a:stretch/>
        </p:blipFill>
        <p:spPr>
          <a:xfrm>
            <a:off x="6689934" y="39771"/>
            <a:ext cx="1058412" cy="608689"/>
          </a:xfrm>
          <a:prstGeom prst="rect">
            <a:avLst/>
          </a:prstGeom>
        </p:spPr>
      </p:pic>
      <p:pic>
        <p:nvPicPr>
          <p:cNvPr id="22" name="Picture 2" descr="Resultado de imagen para logo alcaldia de quito grande otra vez vec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346" y="12063"/>
            <a:ext cx="1267263" cy="7462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2 CuadroTexto"/>
          <p:cNvSpPr txBox="1"/>
          <p:nvPr/>
        </p:nvSpPr>
        <p:spPr>
          <a:xfrm>
            <a:off x="381000" y="79543"/>
            <a:ext cx="5197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MAPEO DE LIGAS BARRIALES</a:t>
            </a:r>
            <a:endParaRPr lang="es-EC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4 CuadroTexto"/>
          <p:cNvSpPr txBox="1"/>
          <p:nvPr/>
        </p:nvSpPr>
        <p:spPr>
          <a:xfrm>
            <a:off x="381000" y="939247"/>
            <a:ext cx="82350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2400"/>
            </a:lvl1pPr>
          </a:lstStyle>
          <a:p>
            <a:r>
              <a:rPr lang="es-EC" sz="2200" dirty="0" smtClean="0"/>
              <a:t>Cada liga barrial cuenta con su respectiva ficha informativa que contiene el estado de su infraestructura así como sus necesidades y proyecciones. Se agrupan las Ligas según sus prioridades de atención.</a:t>
            </a:r>
            <a:endParaRPr lang="es-EC" sz="2200" dirty="0"/>
          </a:p>
        </p:txBody>
      </p:sp>
      <p:sp>
        <p:nvSpPr>
          <p:cNvPr id="24" name="4 CuadroTexto"/>
          <p:cNvSpPr txBox="1"/>
          <p:nvPr/>
        </p:nvSpPr>
        <p:spPr>
          <a:xfrm>
            <a:off x="381000" y="2469572"/>
            <a:ext cx="823503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2400"/>
            </a:lvl1pPr>
          </a:lstStyle>
          <a:p>
            <a:pPr lvl="0"/>
            <a:r>
              <a:rPr lang="es-EC" b="1" dirty="0" smtClean="0">
                <a:solidFill>
                  <a:srgbClr val="E72C32"/>
                </a:solidFill>
              </a:rPr>
              <a:t>PRIORIDAD 1</a:t>
            </a:r>
            <a:r>
              <a:rPr lang="es-EC" dirty="0" smtClean="0">
                <a:solidFill>
                  <a:srgbClr val="E72C32"/>
                </a:solidFill>
              </a:rPr>
              <a:t>  </a:t>
            </a:r>
            <a:r>
              <a:rPr lang="es-EC" sz="2200" dirty="0" smtClean="0"/>
              <a:t>Ligas barriales que carecen de la infraestructura básica e implementos para su adecuado funcionamiento.</a:t>
            </a:r>
            <a:endParaRPr lang="es-EC" sz="2200" dirty="0"/>
          </a:p>
        </p:txBody>
      </p:sp>
      <p:sp>
        <p:nvSpPr>
          <p:cNvPr id="21" name="4 CuadroTexto"/>
          <p:cNvSpPr txBox="1"/>
          <p:nvPr/>
        </p:nvSpPr>
        <p:spPr>
          <a:xfrm>
            <a:off x="380999" y="3558064"/>
            <a:ext cx="823503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2400"/>
            </a:lvl1pPr>
          </a:lstStyle>
          <a:p>
            <a:pPr lvl="0"/>
            <a:r>
              <a:rPr lang="es-EC" b="1" dirty="0" smtClean="0">
                <a:solidFill>
                  <a:srgbClr val="E72C32"/>
                </a:solidFill>
              </a:rPr>
              <a:t>PRIORIDAD 2</a:t>
            </a:r>
            <a:r>
              <a:rPr lang="es-EC" dirty="0" smtClean="0">
                <a:solidFill>
                  <a:srgbClr val="E72C32"/>
                </a:solidFill>
              </a:rPr>
              <a:t>  </a:t>
            </a:r>
            <a:r>
              <a:rPr lang="es-EC" sz="2200" dirty="0" smtClean="0"/>
              <a:t>Ligas barriales que se encuentran medianamente atendidas en su infraestructura, servicios e implementación.</a:t>
            </a:r>
            <a:endParaRPr lang="es-EC" sz="2200" dirty="0"/>
          </a:p>
        </p:txBody>
      </p:sp>
      <p:sp>
        <p:nvSpPr>
          <p:cNvPr id="25" name="4 CuadroTexto"/>
          <p:cNvSpPr txBox="1"/>
          <p:nvPr/>
        </p:nvSpPr>
        <p:spPr>
          <a:xfrm>
            <a:off x="381000" y="4566179"/>
            <a:ext cx="823503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2400"/>
            </a:lvl1pPr>
          </a:lstStyle>
          <a:p>
            <a:pPr lvl="0"/>
            <a:r>
              <a:rPr lang="es-EC" b="1" dirty="0" smtClean="0">
                <a:solidFill>
                  <a:srgbClr val="E72C32"/>
                </a:solidFill>
              </a:rPr>
              <a:t>PRIORIDAD </a:t>
            </a:r>
            <a:r>
              <a:rPr lang="es-EC" b="1" dirty="0">
                <a:solidFill>
                  <a:srgbClr val="E72C32"/>
                </a:solidFill>
              </a:rPr>
              <a:t>3</a:t>
            </a:r>
            <a:r>
              <a:rPr lang="es-EC" dirty="0" smtClean="0">
                <a:solidFill>
                  <a:srgbClr val="E72C32"/>
                </a:solidFill>
              </a:rPr>
              <a:t>  </a:t>
            </a:r>
            <a:r>
              <a:rPr lang="es-EC" sz="2200" dirty="0"/>
              <a:t>L</a:t>
            </a:r>
            <a:r>
              <a:rPr lang="es-EC" sz="2200" dirty="0" smtClean="0"/>
              <a:t>igas barriales que se encuentran adecuadamente equipadas</a:t>
            </a:r>
            <a:r>
              <a:rPr lang="es-EC" sz="2200" dirty="0"/>
              <a:t> </a:t>
            </a:r>
            <a:r>
              <a:rPr lang="es-EC" sz="2200" dirty="0" smtClean="0"/>
              <a:t>en infraestructura, la intervención es en los campos de la cultura, el arte, el conocimiento, y relacionamiento con la comunidad. </a:t>
            </a:r>
            <a:endParaRPr lang="es-EC" sz="2200" dirty="0"/>
          </a:p>
        </p:txBody>
      </p:sp>
    </p:spTree>
    <p:extLst>
      <p:ext uri="{BB962C8B-B14F-4D97-AF65-F5344CB8AC3E}">
        <p14:creationId xmlns:p14="http://schemas.microsoft.com/office/powerpoint/2010/main" val="188335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aralelogramo 11"/>
          <p:cNvSpPr/>
          <p:nvPr/>
        </p:nvSpPr>
        <p:spPr>
          <a:xfrm>
            <a:off x="-4574" y="1"/>
            <a:ext cx="6658037" cy="620751"/>
          </a:xfrm>
          <a:custGeom>
            <a:avLst/>
            <a:gdLst>
              <a:gd name="connsiteX0" fmla="*/ 0 w 5105400"/>
              <a:gd name="connsiteY0" fmla="*/ 685800 h 685800"/>
              <a:gd name="connsiteX1" fmla="*/ 171450 w 5105400"/>
              <a:gd name="connsiteY1" fmla="*/ 0 h 685800"/>
              <a:gd name="connsiteX2" fmla="*/ 5105400 w 5105400"/>
              <a:gd name="connsiteY2" fmla="*/ 0 h 685800"/>
              <a:gd name="connsiteX3" fmla="*/ 4933950 w 5105400"/>
              <a:gd name="connsiteY3" fmla="*/ 685800 h 685800"/>
              <a:gd name="connsiteX4" fmla="*/ 0 w 5105400"/>
              <a:gd name="connsiteY4" fmla="*/ 685800 h 685800"/>
              <a:gd name="connsiteX0" fmla="*/ 6970 w 5112370"/>
              <a:gd name="connsiteY0" fmla="*/ 708102 h 708102"/>
              <a:gd name="connsiteX1" fmla="*/ 0 w 5112370"/>
              <a:gd name="connsiteY1" fmla="*/ 0 h 708102"/>
              <a:gd name="connsiteX2" fmla="*/ 5112370 w 5112370"/>
              <a:gd name="connsiteY2" fmla="*/ 22302 h 708102"/>
              <a:gd name="connsiteX3" fmla="*/ 4940920 w 5112370"/>
              <a:gd name="connsiteY3" fmla="*/ 708102 h 708102"/>
              <a:gd name="connsiteX4" fmla="*/ 6970 w 5112370"/>
              <a:gd name="connsiteY4" fmla="*/ 708102 h 708102"/>
              <a:gd name="connsiteX0" fmla="*/ 6970 w 5435755"/>
              <a:gd name="connsiteY0" fmla="*/ 708102 h 708102"/>
              <a:gd name="connsiteX1" fmla="*/ 0 w 5435755"/>
              <a:gd name="connsiteY1" fmla="*/ 0 h 708102"/>
              <a:gd name="connsiteX2" fmla="*/ 5435755 w 5435755"/>
              <a:gd name="connsiteY2" fmla="*/ 33453 h 708102"/>
              <a:gd name="connsiteX3" fmla="*/ 4940920 w 5435755"/>
              <a:gd name="connsiteY3" fmla="*/ 708102 h 708102"/>
              <a:gd name="connsiteX4" fmla="*/ 6970 w 5435755"/>
              <a:gd name="connsiteY4" fmla="*/ 708102 h 708102"/>
              <a:gd name="connsiteX0" fmla="*/ 6970 w 5513814"/>
              <a:gd name="connsiteY0" fmla="*/ 708103 h 708103"/>
              <a:gd name="connsiteX1" fmla="*/ 0 w 5513814"/>
              <a:gd name="connsiteY1" fmla="*/ 1 h 708103"/>
              <a:gd name="connsiteX2" fmla="*/ 5513814 w 5513814"/>
              <a:gd name="connsiteY2" fmla="*/ 0 h 708103"/>
              <a:gd name="connsiteX3" fmla="*/ 4940920 w 5513814"/>
              <a:gd name="connsiteY3" fmla="*/ 708103 h 708103"/>
              <a:gd name="connsiteX4" fmla="*/ 6970 w 5513814"/>
              <a:gd name="connsiteY4" fmla="*/ 708103 h 708103"/>
              <a:gd name="connsiteX0" fmla="*/ 393 w 5518388"/>
              <a:gd name="connsiteY0" fmla="*/ 721056 h 721056"/>
              <a:gd name="connsiteX1" fmla="*/ 4574 w 5518388"/>
              <a:gd name="connsiteY1" fmla="*/ 1 h 721056"/>
              <a:gd name="connsiteX2" fmla="*/ 5518388 w 5518388"/>
              <a:gd name="connsiteY2" fmla="*/ 0 h 721056"/>
              <a:gd name="connsiteX3" fmla="*/ 4945494 w 5518388"/>
              <a:gd name="connsiteY3" fmla="*/ 708103 h 721056"/>
              <a:gd name="connsiteX4" fmla="*/ 393 w 5518388"/>
              <a:gd name="connsiteY4" fmla="*/ 721056 h 72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388" h="721056">
                <a:moveTo>
                  <a:pt x="393" y="721056"/>
                </a:moveTo>
                <a:cubicBezTo>
                  <a:pt x="-1930" y="485022"/>
                  <a:pt x="6897" y="236035"/>
                  <a:pt x="4574" y="1"/>
                </a:cubicBezTo>
                <a:lnTo>
                  <a:pt x="5518388" y="0"/>
                </a:lnTo>
                <a:lnTo>
                  <a:pt x="4945494" y="708103"/>
                </a:lnTo>
                <a:lnTo>
                  <a:pt x="393" y="721056"/>
                </a:lnTo>
                <a:close/>
              </a:path>
            </a:pathLst>
          </a:custGeom>
          <a:solidFill>
            <a:srgbClr val="00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2"/>
          <a:srcRect l="8747" t="25300" r="32381" b="14510"/>
          <a:stretch/>
        </p:blipFill>
        <p:spPr>
          <a:xfrm>
            <a:off x="6689934" y="39771"/>
            <a:ext cx="1058412" cy="608689"/>
          </a:xfrm>
          <a:prstGeom prst="rect">
            <a:avLst/>
          </a:prstGeom>
        </p:spPr>
      </p:pic>
      <p:pic>
        <p:nvPicPr>
          <p:cNvPr id="22" name="Picture 2" descr="Resultado de imagen para logo alcaldia de quito grande otra vez 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346" y="12063"/>
            <a:ext cx="1267263" cy="7462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2 CuadroTexto"/>
          <p:cNvSpPr txBox="1"/>
          <p:nvPr/>
        </p:nvSpPr>
        <p:spPr>
          <a:xfrm>
            <a:off x="381000" y="79543"/>
            <a:ext cx="5197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MAPEO DE LIGAS BARRIALES</a:t>
            </a:r>
            <a:endParaRPr lang="es-EC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2645" y="1326182"/>
            <a:ext cx="3659129" cy="526574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1774" y="1326183"/>
            <a:ext cx="3709647" cy="5236310"/>
          </a:xfrm>
          <a:prstGeom prst="rect">
            <a:avLst/>
          </a:prstGeom>
        </p:spPr>
      </p:pic>
      <p:sp>
        <p:nvSpPr>
          <p:cNvPr id="2" name="Elipse 1">
            <a:hlinkClick r:id="rId6"/>
          </p:cNvPr>
          <p:cNvSpPr/>
          <p:nvPr/>
        </p:nvSpPr>
        <p:spPr>
          <a:xfrm>
            <a:off x="316542" y="6071173"/>
            <a:ext cx="547048" cy="4913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800" dirty="0" err="1" smtClean="0"/>
              <a:t>Click</a:t>
            </a:r>
            <a:endParaRPr lang="es-EC" sz="800" dirty="0"/>
          </a:p>
        </p:txBody>
      </p:sp>
      <p:sp>
        <p:nvSpPr>
          <p:cNvPr id="3" name="Rectángulo 2"/>
          <p:cNvSpPr/>
          <p:nvPr/>
        </p:nvSpPr>
        <p:spPr>
          <a:xfrm>
            <a:off x="121908" y="5362381"/>
            <a:ext cx="90120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Mapa </a:t>
            </a:r>
          </a:p>
          <a:p>
            <a:pPr algn="ctr"/>
            <a:r>
              <a:rPr lang="es-ES" sz="2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WEB</a:t>
            </a:r>
            <a:endParaRPr lang="es-ES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279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1616</TotalTime>
  <Words>596</Words>
  <Application>Microsoft Office PowerPoint</Application>
  <PresentationFormat>Presentación en pantalla (4:3)</PresentationFormat>
  <Paragraphs>162</Paragraphs>
  <Slides>26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3" baseType="lpstr">
      <vt:lpstr>SimSun</vt:lpstr>
      <vt:lpstr>Arial</vt:lpstr>
      <vt:lpstr>Calibri</vt:lpstr>
      <vt:lpstr>Calibri Light</vt:lpstr>
      <vt:lpstr>Century Gothic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Ana Maria Rosero Cajas</dc:creator>
  <cp:lastModifiedBy>ALLGLOBAL</cp:lastModifiedBy>
  <cp:revision>131</cp:revision>
  <cp:lastPrinted>2019-09-19T15:18:01Z</cp:lastPrinted>
  <dcterms:created xsi:type="dcterms:W3CDTF">2019-06-20T15:20:05Z</dcterms:created>
  <dcterms:modified xsi:type="dcterms:W3CDTF">2019-11-29T14:32:19Z</dcterms:modified>
</cp:coreProperties>
</file>