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9" r:id="rId3"/>
    <p:sldId id="268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Planificacion%202020\POAS%20SERD%202020\consolidado%20total%20educacion%2013-11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 err="1"/>
              <a:t>Presupuesto</a:t>
            </a:r>
            <a:r>
              <a:rPr lang="en-US" sz="2000" b="1" dirty="0"/>
              <a:t>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492732670711242"/>
          <c:y val="0.13754901960784313"/>
          <c:w val="0.82009999569725911"/>
          <c:h val="0.8029795172662240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'[consolidado total educacion 13-11-2019.xlsx]Hoja1'!$P$9:$S$9</c:f>
              <c:strCache>
                <c:ptCount val="4"/>
                <c:pt idx="0">
                  <c:v>Inversión</c:v>
                </c:pt>
                <c:pt idx="1">
                  <c:v>Gasto Administrativo</c:v>
                </c:pt>
                <c:pt idx="2">
                  <c:v>Remuneraciones</c:v>
                </c:pt>
                <c:pt idx="3">
                  <c:v>TOTAL</c:v>
                </c:pt>
              </c:strCache>
            </c:strRef>
          </c:cat>
          <c:val>
            <c:numRef>
              <c:f>'[consolidado total educacion 13-11-2019.xlsx]Hoja1'!$P$10:$S$10</c:f>
              <c:numCache>
                <c:formatCode>_(* #,##0.00_);_(* \(#,##0.00\);_(* "-"??_);_(@_)</c:formatCode>
                <c:ptCount val="4"/>
                <c:pt idx="0">
                  <c:v>33706174.950000003</c:v>
                </c:pt>
                <c:pt idx="1">
                  <c:v>3434745.51</c:v>
                </c:pt>
                <c:pt idx="2">
                  <c:v>23113401.91</c:v>
                </c:pt>
                <c:pt idx="3">
                  <c:v>60254322.369999997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C2-4166-A46E-7F18727E6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12685504"/>
        <c:axId val="-487888000"/>
      </c:barChart>
      <c:catAx>
        <c:axId val="-61268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487888000"/>
        <c:crosses val="autoZero"/>
        <c:auto val="1"/>
        <c:lblAlgn val="ctr"/>
        <c:lblOffset val="100"/>
        <c:noMultiLvlLbl val="0"/>
      </c:catAx>
      <c:valAx>
        <c:axId val="-48788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612685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635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744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831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7821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193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0473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4039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802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283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392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2305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3660-84DC-40AC-8C91-1E762FED673B}" type="datetimeFigureOut">
              <a:rPr lang="es-EC" smtClean="0"/>
              <a:t>29/11/2019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FF6A5-DE21-475F-8492-E5CB6FFA536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94821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87" y="176016"/>
            <a:ext cx="1905174" cy="90463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11463251" y="1205345"/>
            <a:ext cx="16625" cy="5394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128058" y="6600305"/>
            <a:ext cx="93518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45900" y="1472695"/>
            <a:ext cx="1023946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 </a:t>
            </a:r>
            <a:endParaRPr lang="es-EC" dirty="0"/>
          </a:p>
          <a:p>
            <a:r>
              <a:rPr lang="es-ES" sz="2000" dirty="0"/>
              <a:t>La Secretaría de Educación, Recreación y Deporte cuenta para el año 2020 con dos Programas</a:t>
            </a:r>
            <a:r>
              <a:rPr lang="es-ES" sz="2000" dirty="0" smtClean="0"/>
              <a:t>:</a:t>
            </a:r>
          </a:p>
          <a:p>
            <a:endParaRPr lang="es-EC" sz="2000" dirty="0"/>
          </a:p>
          <a:p>
            <a:pPr lvl="0"/>
            <a:r>
              <a:rPr lang="es-ES" sz="2000" dirty="0" smtClean="0"/>
              <a:t>-    Sistema </a:t>
            </a:r>
            <a:r>
              <a:rPr lang="es-ES" sz="2000" dirty="0"/>
              <a:t>Educativo </a:t>
            </a:r>
            <a:r>
              <a:rPr lang="es-ES" sz="2000" dirty="0" smtClean="0"/>
              <a:t>Municipal</a:t>
            </a:r>
            <a:endParaRPr lang="es-EC" sz="2000" dirty="0"/>
          </a:p>
          <a:p>
            <a:pPr marL="285750" indent="-285750">
              <a:buFontTx/>
              <a:buChar char="-"/>
            </a:pPr>
            <a:r>
              <a:rPr lang="es-ES" sz="2000" dirty="0" smtClean="0"/>
              <a:t> Prácticas Saludables</a:t>
            </a:r>
          </a:p>
          <a:p>
            <a:endParaRPr lang="es-ES" sz="2000" dirty="0" smtClean="0"/>
          </a:p>
          <a:p>
            <a:r>
              <a:rPr lang="es-ES" sz="2000" dirty="0" smtClean="0"/>
              <a:t>Y un </a:t>
            </a:r>
            <a:r>
              <a:rPr lang="es-ES" sz="2000" dirty="0"/>
              <a:t>presupuesto asignado de </a:t>
            </a:r>
            <a:r>
              <a:rPr lang="es-ES" sz="2000" b="1" dirty="0" smtClean="0"/>
              <a:t>$60.254.322,37</a:t>
            </a:r>
            <a:endParaRPr lang="es-ES" sz="2000" b="1" dirty="0"/>
          </a:p>
          <a:p>
            <a:pPr lvl="0"/>
            <a:endParaRPr lang="es-EC" sz="2000" dirty="0"/>
          </a:p>
          <a:p>
            <a:r>
              <a:rPr lang="es-ES" sz="2000" dirty="0"/>
              <a:t>Dentro del Programa Sistema Educativo Municipal se engloban los siguientes proyectos que forman parte 9 Unidades Educativas - Entes Contables y </a:t>
            </a:r>
            <a:r>
              <a:rPr lang="es-ES" sz="2000" dirty="0" smtClean="0"/>
              <a:t>4 </a:t>
            </a:r>
            <a:r>
              <a:rPr lang="es-ES" sz="2000" dirty="0"/>
              <a:t>Direcciones Metropolitanas: Política y Planeamiento de la Educación, Educación </a:t>
            </a:r>
            <a:r>
              <a:rPr lang="es-ES" sz="2000" dirty="0" smtClean="0"/>
              <a:t>Extraordinaria, Deportes y </a:t>
            </a:r>
            <a:r>
              <a:rPr lang="es-ES" sz="2000" dirty="0" err="1" smtClean="0"/>
              <a:t>Recreaci</a:t>
            </a:r>
            <a:r>
              <a:rPr lang="es-EC" sz="2000" dirty="0" err="1" smtClean="0"/>
              <a:t>ón</a:t>
            </a:r>
            <a:r>
              <a:rPr lang="es-ES" sz="2000" dirty="0" smtClean="0"/>
              <a:t> </a:t>
            </a:r>
            <a:r>
              <a:rPr lang="es-ES" sz="2000" dirty="0"/>
              <a:t>y Gestión del Subsistema de la Educación.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04443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87" y="176016"/>
            <a:ext cx="1905174" cy="90463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11463251" y="1205345"/>
            <a:ext cx="16625" cy="5394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128058" y="6600305"/>
            <a:ext cx="93518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14814" y="1576415"/>
            <a:ext cx="1023946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El presupuesto general para el año 2020 de la Secretaría de Educación, Recreación y Deporte será de</a:t>
            </a:r>
            <a:r>
              <a:rPr lang="es-ES" sz="2000" b="1" dirty="0"/>
              <a:t>: </a:t>
            </a:r>
            <a:r>
              <a:rPr lang="es-ES" sz="2000" b="1" dirty="0" smtClean="0"/>
              <a:t>$60.254.322,37</a:t>
            </a:r>
            <a:r>
              <a:rPr lang="es-ES" sz="2000" dirty="0" smtClean="0"/>
              <a:t> </a:t>
            </a:r>
            <a:r>
              <a:rPr lang="es-ES" sz="2000" dirty="0"/>
              <a:t>el cual se desglosa para</a:t>
            </a:r>
            <a:r>
              <a:rPr lang="es-ES" sz="2000" dirty="0" smtClean="0"/>
              <a:t>:</a:t>
            </a:r>
          </a:p>
          <a:p>
            <a:endParaRPr lang="es-EC" sz="2000" dirty="0"/>
          </a:p>
          <a:p>
            <a:pPr lvl="0"/>
            <a:r>
              <a:rPr lang="es-ES" sz="2000" dirty="0"/>
              <a:t>Inversión: 		</a:t>
            </a:r>
            <a:r>
              <a:rPr lang="es-ES" sz="2000" dirty="0" smtClean="0"/>
              <a:t>$</a:t>
            </a:r>
            <a:r>
              <a:rPr lang="es-ES" sz="2000" dirty="0"/>
              <a:t>33.706.174,95</a:t>
            </a:r>
            <a:endParaRPr lang="es-EC" sz="2000" dirty="0"/>
          </a:p>
          <a:p>
            <a:pPr lvl="0"/>
            <a:r>
              <a:rPr lang="es-ES" sz="2000" dirty="0"/>
              <a:t>Gasto Administrativo:	$ 3.434.745,51</a:t>
            </a:r>
            <a:endParaRPr lang="es-EC" sz="2000" dirty="0"/>
          </a:p>
          <a:p>
            <a:pPr lvl="0"/>
            <a:r>
              <a:rPr lang="es-ES" sz="2000" dirty="0"/>
              <a:t>Remuneraciones:		$23.113.401,91</a:t>
            </a:r>
            <a:endParaRPr lang="es-EC" sz="2000" dirty="0"/>
          </a:p>
          <a:p>
            <a:r>
              <a:rPr lang="es-ES" sz="2000" dirty="0"/>
              <a:t> </a:t>
            </a:r>
            <a:endParaRPr lang="es-EC" sz="2000" dirty="0"/>
          </a:p>
          <a:p>
            <a:endParaRPr lang="es-ES" sz="2000" b="1" dirty="0" smtClean="0"/>
          </a:p>
          <a:p>
            <a:r>
              <a:rPr lang="es-ES" sz="2000" b="1" dirty="0" smtClean="0"/>
              <a:t>Proyectos </a:t>
            </a:r>
            <a:r>
              <a:rPr lang="es-ES" sz="2000" b="1" dirty="0"/>
              <a:t>de Inversión:</a:t>
            </a:r>
            <a:endParaRPr lang="es-EC" sz="2000" dirty="0"/>
          </a:p>
          <a:p>
            <a:r>
              <a:rPr lang="es-ES" sz="2000" dirty="0"/>
              <a:t>Para el siguiente año fiscal el presupuesto de inversión que es de </a:t>
            </a:r>
            <a:r>
              <a:rPr lang="es-ES" sz="2000" b="1" dirty="0"/>
              <a:t>$33.706.174,95</a:t>
            </a:r>
            <a:r>
              <a:rPr lang="es-ES" sz="2000" dirty="0"/>
              <a:t> el cual permitirá fortalecer la Educación Municipal en las 20 Instituciones Educativas Municipales, así como equipar los espacios deportivos y recreativos y promover nuevas alternativas en actividad física en todo el Distrito Metropolitano de Quito</a:t>
            </a:r>
            <a:r>
              <a:rPr lang="es-ES" sz="2000" dirty="0" smtClean="0"/>
              <a:t>.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55453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87" y="176016"/>
            <a:ext cx="1905174" cy="90463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11463251" y="1205345"/>
            <a:ext cx="16625" cy="5394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128058" y="6600305"/>
            <a:ext cx="93518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480327" y="609900"/>
            <a:ext cx="10239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/>
              <a:t>SECRETARÍA DE EDUCACIÓN</a:t>
            </a:r>
            <a:r>
              <a:rPr lang="es-ES" sz="2400" b="1" dirty="0"/>
              <a:t>, RECREACIÓN Y DEPORTE</a:t>
            </a:r>
            <a:endParaRPr lang="es-EC" sz="2400" dirty="0"/>
          </a:p>
          <a:p>
            <a:r>
              <a:rPr lang="es-ES" b="1" dirty="0"/>
              <a:t> </a:t>
            </a:r>
            <a:endParaRPr lang="es-EC" dirty="0"/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1634466004"/>
              </p:ext>
            </p:extLst>
          </p:nvPr>
        </p:nvGraphicFramePr>
        <p:xfrm>
          <a:off x="2128058" y="1801640"/>
          <a:ext cx="7160797" cy="4617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14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87" y="176016"/>
            <a:ext cx="1905174" cy="90463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11463251" y="1205345"/>
            <a:ext cx="16625" cy="5394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128058" y="6600305"/>
            <a:ext cx="93518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599167" y="517803"/>
            <a:ext cx="1023946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 smtClean="0"/>
              <a:t>PROYECTO DE MEJORAMIENTO DE LA INFRAESTCUTURA Y PROCESOS PEDAGÓGICOS</a:t>
            </a:r>
          </a:p>
          <a:p>
            <a:pPr algn="ctr"/>
            <a:endParaRPr lang="es-EC" sz="2400" b="1" dirty="0"/>
          </a:p>
          <a:p>
            <a:pPr lvl="0"/>
            <a:r>
              <a:rPr lang="es-ES" sz="2000" dirty="0"/>
              <a:t>Mejoramiento de la Infraestructura Educativa: </a:t>
            </a:r>
            <a:r>
              <a:rPr lang="es-ES" sz="2000" b="1" dirty="0"/>
              <a:t>$4.586.500,00</a:t>
            </a:r>
            <a:endParaRPr lang="es-EC" sz="2000" b="1" dirty="0"/>
          </a:p>
          <a:p>
            <a:pPr lvl="1"/>
            <a:r>
              <a:rPr lang="es-ES" sz="2000" dirty="0"/>
              <a:t>Construcción de bloques de aulas en San Francisco de Quito</a:t>
            </a:r>
            <a:endParaRPr lang="es-EC" sz="2000" dirty="0"/>
          </a:p>
          <a:p>
            <a:pPr lvl="1"/>
            <a:r>
              <a:rPr lang="es-ES" sz="2000" dirty="0"/>
              <a:t>Construcción de bloques de aulas en Cotocollao</a:t>
            </a:r>
            <a:endParaRPr lang="es-EC" sz="2000" dirty="0"/>
          </a:p>
          <a:p>
            <a:pPr lvl="1"/>
            <a:r>
              <a:rPr lang="es-ES" sz="2000" dirty="0"/>
              <a:t>Reforzamiento del muro y suelos de la Sucre</a:t>
            </a:r>
            <a:endParaRPr lang="es-EC" sz="2000" dirty="0"/>
          </a:p>
          <a:p>
            <a:pPr lvl="1"/>
            <a:r>
              <a:rPr lang="es-ES" sz="2000" dirty="0"/>
              <a:t>Construcción de cuatro viseras para Unidades Educativas</a:t>
            </a:r>
            <a:endParaRPr lang="es-EC" sz="2000" dirty="0"/>
          </a:p>
          <a:p>
            <a:pPr lvl="0"/>
            <a:endParaRPr lang="es-ES" sz="2000" dirty="0" smtClean="0"/>
          </a:p>
          <a:p>
            <a:pPr lvl="0"/>
            <a:r>
              <a:rPr lang="es-ES" sz="2000" dirty="0" smtClean="0"/>
              <a:t>Construcción </a:t>
            </a:r>
            <a:r>
              <a:rPr lang="es-ES" sz="2000" dirty="0"/>
              <a:t>de dos Unidades Educativas Municipales: </a:t>
            </a:r>
            <a:r>
              <a:rPr lang="es-ES" sz="2000" b="1" dirty="0"/>
              <a:t>$5.000.000,00</a:t>
            </a:r>
            <a:endParaRPr lang="es-EC" sz="2000" b="1" dirty="0"/>
          </a:p>
          <a:p>
            <a:pPr lvl="1"/>
            <a:r>
              <a:rPr lang="es-ES" sz="2000" dirty="0"/>
              <a:t>Humberto Mata Martínez</a:t>
            </a:r>
            <a:endParaRPr lang="es-EC" sz="2000" dirty="0"/>
          </a:p>
          <a:p>
            <a:pPr lvl="1"/>
            <a:r>
              <a:rPr lang="es-ES" sz="2000" dirty="0"/>
              <a:t>Julio Moreno </a:t>
            </a:r>
            <a:r>
              <a:rPr lang="es-ES" sz="2000" dirty="0" err="1" smtClean="0"/>
              <a:t>Peñaherrera</a:t>
            </a:r>
            <a:endParaRPr lang="es-ES" sz="2000" dirty="0" smtClean="0"/>
          </a:p>
          <a:p>
            <a:pPr lvl="1"/>
            <a:endParaRPr lang="es-ES" sz="2000" dirty="0"/>
          </a:p>
          <a:p>
            <a:pPr lvl="0"/>
            <a:r>
              <a:rPr lang="es-ES" sz="2000" dirty="0"/>
              <a:t>Mejoramiento de las Capacidades Pedagógicas en las Educativas Municipales </a:t>
            </a:r>
            <a:r>
              <a:rPr lang="es-ES" sz="2000" b="1" dirty="0"/>
              <a:t>$2.513.720,11</a:t>
            </a:r>
            <a:endParaRPr lang="es-EC" sz="2000" b="1" dirty="0"/>
          </a:p>
          <a:p>
            <a:pPr lvl="1"/>
            <a:r>
              <a:rPr lang="es-ES" sz="2000" dirty="0"/>
              <a:t>Adquisición de textos escolares en idioma inglés</a:t>
            </a:r>
            <a:endParaRPr lang="es-EC" sz="2000" dirty="0"/>
          </a:p>
          <a:p>
            <a:pPr lvl="1"/>
            <a:r>
              <a:rPr lang="es-ES" sz="2000" dirty="0"/>
              <a:t>Adquisición del sistema de gestión </a:t>
            </a:r>
            <a:r>
              <a:rPr lang="es-ES" sz="2000" dirty="0" smtClean="0"/>
              <a:t>educativa</a:t>
            </a:r>
            <a:endParaRPr lang="es-EC" sz="2000" dirty="0"/>
          </a:p>
          <a:p>
            <a:pPr lvl="1"/>
            <a:r>
              <a:rPr lang="es-ES" sz="2000" dirty="0" smtClean="0"/>
              <a:t>Capacitación </a:t>
            </a:r>
            <a:r>
              <a:rPr lang="es-ES" sz="2000" dirty="0"/>
              <a:t>a docentes municipales</a:t>
            </a:r>
            <a:endParaRPr lang="es-EC" sz="2000" dirty="0"/>
          </a:p>
          <a:p>
            <a:pPr lvl="1"/>
            <a:r>
              <a:rPr lang="es-ES" sz="2000" dirty="0"/>
              <a:t>Equipamiento educativo</a:t>
            </a:r>
            <a:endParaRPr lang="es-EC" sz="2000" dirty="0"/>
          </a:p>
          <a:p>
            <a:pPr lvl="1"/>
            <a:r>
              <a:rPr lang="es-ES" sz="2000" dirty="0"/>
              <a:t>Implementación de cableado estructurado en Unidades Educativas (conectividad)</a:t>
            </a:r>
            <a:endParaRPr lang="es-EC" sz="2000" dirty="0"/>
          </a:p>
          <a:p>
            <a:pPr lvl="1"/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18560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87" y="176016"/>
            <a:ext cx="1905174" cy="90463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11463251" y="1205345"/>
            <a:ext cx="16625" cy="5394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128058" y="6600305"/>
            <a:ext cx="93518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935106" y="1295880"/>
            <a:ext cx="1023946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 smtClean="0"/>
              <a:t>PROYECTO DE EDUCACIÓN EXTRAORDINARIA</a:t>
            </a:r>
          </a:p>
          <a:p>
            <a:pPr lvl="0" algn="ctr"/>
            <a:endParaRPr lang="es-ES" sz="2400" b="1" dirty="0" smtClean="0"/>
          </a:p>
          <a:p>
            <a:pPr lvl="0"/>
            <a:r>
              <a:rPr lang="es-ES" sz="2000" dirty="0" smtClean="0"/>
              <a:t>Educación </a:t>
            </a:r>
            <a:r>
              <a:rPr lang="es-ES" sz="2000" dirty="0"/>
              <a:t>Extraordinaria Inclusiva </a:t>
            </a:r>
            <a:r>
              <a:rPr lang="es-ES" sz="2000" b="1" dirty="0"/>
              <a:t>$1.950.760,00</a:t>
            </a:r>
            <a:endParaRPr lang="es-EC" sz="2000" b="1" dirty="0"/>
          </a:p>
          <a:p>
            <a:pPr lvl="1"/>
            <a:r>
              <a:rPr lang="es-ES" sz="2000" dirty="0"/>
              <a:t>Ampliar los servicios de apoyo psicopedagógico con dos centros de atención</a:t>
            </a:r>
            <a:endParaRPr lang="es-EC" sz="2000" dirty="0"/>
          </a:p>
          <a:p>
            <a:pPr lvl="1"/>
            <a:r>
              <a:rPr lang="es-ES" sz="2000" dirty="0"/>
              <a:t>Personal técnico docente</a:t>
            </a:r>
            <a:endParaRPr lang="es-EC" sz="2000" dirty="0"/>
          </a:p>
          <a:p>
            <a:pPr lvl="1"/>
            <a:r>
              <a:rPr lang="es-ES" sz="2000" dirty="0"/>
              <a:t>Adquisición de mobiliario especial inclusivo</a:t>
            </a:r>
            <a:endParaRPr lang="es-EC" sz="2000" dirty="0"/>
          </a:p>
          <a:p>
            <a:pPr lvl="1"/>
            <a:r>
              <a:rPr lang="es-ES" sz="2000" dirty="0"/>
              <a:t>Adquisición de uniformes para ofertas educativas extraordinaria</a:t>
            </a:r>
            <a:endParaRPr lang="es-EC" sz="2000" dirty="0"/>
          </a:p>
          <a:p>
            <a:r>
              <a:rPr lang="es-ES" sz="2000" dirty="0"/>
              <a:t> </a:t>
            </a:r>
            <a:endParaRPr lang="es-EC" sz="2000" dirty="0"/>
          </a:p>
          <a:p>
            <a:pPr lvl="0" algn="ctr"/>
            <a:r>
              <a:rPr lang="es-ES" sz="2800" b="1" dirty="0"/>
              <a:t>Unidades Educativas con un presupuesto de $1.157.260,00</a:t>
            </a:r>
            <a:endParaRPr lang="es-EC" sz="2800" b="1" dirty="0"/>
          </a:p>
          <a:p>
            <a:pPr lvl="1"/>
            <a:r>
              <a:rPr lang="es-ES" sz="2000" dirty="0"/>
              <a:t>Adquisición de ascensor para Laboratorios de </a:t>
            </a:r>
            <a:r>
              <a:rPr lang="es-ES" sz="2000" dirty="0" err="1"/>
              <a:t>Quitumbe</a:t>
            </a:r>
            <a:endParaRPr lang="es-EC" sz="2000" dirty="0"/>
          </a:p>
          <a:p>
            <a:pPr lvl="1"/>
            <a:r>
              <a:rPr lang="es-ES" sz="2000" dirty="0"/>
              <a:t>Renovación del Bachillerato Internacional en Benalcázar y Bicentenario</a:t>
            </a:r>
            <a:endParaRPr lang="es-EC" sz="2000" dirty="0"/>
          </a:p>
          <a:p>
            <a:pPr lvl="1"/>
            <a:r>
              <a:rPr lang="es-ES" sz="2000" dirty="0"/>
              <a:t>Implementación de extracurriculares.</a:t>
            </a:r>
            <a:endParaRPr lang="es-EC" sz="2000" dirty="0"/>
          </a:p>
          <a:p>
            <a:r>
              <a:rPr lang="es-ES" dirty="0"/>
              <a:t> </a:t>
            </a:r>
            <a:endParaRPr lang="es-EC" sz="1400" dirty="0"/>
          </a:p>
          <a:p>
            <a:r>
              <a:rPr lang="es-ES" dirty="0"/>
              <a:t> 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18031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87" y="176016"/>
            <a:ext cx="1905174" cy="90463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11463251" y="1205345"/>
            <a:ext cx="16625" cy="5394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128058" y="6600305"/>
            <a:ext cx="93518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23867" y="403596"/>
            <a:ext cx="1023946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2400" b="1" dirty="0" smtClean="0"/>
              <a:t>PROYECTO QUITO SI LA MUEVE Y QUITO A LA CANCHA</a:t>
            </a:r>
          </a:p>
          <a:p>
            <a:pPr lvl="0"/>
            <a:r>
              <a:rPr lang="es-ES" sz="2000" b="1" u="sng" dirty="0" smtClean="0"/>
              <a:t>Equipamiento </a:t>
            </a:r>
            <a:r>
              <a:rPr lang="es-ES" sz="2000" b="1" u="sng" dirty="0"/>
              <a:t>de la Infraestructura Deportiva y Recreativa $15.607.934,84</a:t>
            </a:r>
            <a:endParaRPr lang="es-EC" sz="2000" b="1" u="sng" dirty="0"/>
          </a:p>
          <a:p>
            <a:pPr lvl="1"/>
            <a:r>
              <a:rPr lang="es-ES" sz="2000" dirty="0"/>
              <a:t>Rehabilitación de escenarios deportivos y recreativos para Ligas Barriales, interviniendo un total de 84 ligas barriales en las 33 parroquias rurales y 32 parroquias urbanas del Distrito Metropolitano de Quito</a:t>
            </a:r>
            <a:endParaRPr lang="es-EC" sz="2000" dirty="0"/>
          </a:p>
          <a:p>
            <a:pPr lvl="1"/>
            <a:r>
              <a:rPr lang="es-ES" sz="2000" dirty="0"/>
              <a:t>Intervención en infraestructura menor como camerinos, baterías sanitarias, cerramientos, canchas de fútbol, canchas de </a:t>
            </a:r>
            <a:r>
              <a:rPr lang="es-ES" sz="2000" dirty="0" err="1"/>
              <a:t>volley</a:t>
            </a:r>
            <a:r>
              <a:rPr lang="es-ES" sz="2000" dirty="0"/>
              <a:t>, canchas multiuso, juegos lúdicos para la comunidad, graderíos.</a:t>
            </a:r>
            <a:endParaRPr lang="es-EC" sz="2000" dirty="0"/>
          </a:p>
          <a:p>
            <a:pPr lvl="1"/>
            <a:r>
              <a:rPr lang="es-ES" sz="2000" dirty="0"/>
              <a:t>Se realizará la implementación de sedes sociales en ligas barriales</a:t>
            </a:r>
            <a:endParaRPr lang="es-EC" sz="2000" dirty="0"/>
          </a:p>
          <a:p>
            <a:pPr lvl="1"/>
            <a:r>
              <a:rPr lang="es-ES" sz="2000" dirty="0"/>
              <a:t>Construcción y mejoramiento de coliseos deportivos </a:t>
            </a:r>
            <a:endParaRPr lang="es-EC" sz="2000" dirty="0"/>
          </a:p>
          <a:p>
            <a:pPr lvl="1"/>
            <a:r>
              <a:rPr lang="es-ES" sz="2000" dirty="0"/>
              <a:t>Implementación de canchas de césped natural.</a:t>
            </a:r>
            <a:endParaRPr lang="es-EC" sz="2000" dirty="0"/>
          </a:p>
          <a:p>
            <a:r>
              <a:rPr lang="es-ES" sz="2000" dirty="0"/>
              <a:t> </a:t>
            </a:r>
            <a:endParaRPr lang="es-EC" sz="2000" dirty="0"/>
          </a:p>
          <a:p>
            <a:pPr lvl="0"/>
            <a:r>
              <a:rPr lang="es-ES" sz="2000" u="sng" dirty="0"/>
              <a:t>Prácticas deportivas y recreativas en actividad física para la comunidad $2.890.000</a:t>
            </a:r>
            <a:endParaRPr lang="es-EC" sz="2000" u="sng" dirty="0"/>
          </a:p>
          <a:p>
            <a:pPr lvl="1"/>
            <a:r>
              <a:rPr lang="es-ES" sz="2000" dirty="0"/>
              <a:t>Realización del torneo de futbol Los Guambras si la Mueven</a:t>
            </a:r>
            <a:endParaRPr lang="es-EC" sz="2000" dirty="0"/>
          </a:p>
          <a:p>
            <a:pPr lvl="1"/>
            <a:r>
              <a:rPr lang="es-ES" sz="2000" dirty="0"/>
              <a:t>Sesiones de actividades físicas para la comunidad en </a:t>
            </a:r>
            <a:r>
              <a:rPr lang="es-ES" sz="2000" dirty="0" err="1"/>
              <a:t>bailoterapia</a:t>
            </a:r>
            <a:r>
              <a:rPr lang="es-ES" sz="2000" dirty="0"/>
              <a:t>, yoga para adulto mayos, caminatas, </a:t>
            </a:r>
            <a:endParaRPr lang="es-EC" sz="2000" dirty="0"/>
          </a:p>
          <a:p>
            <a:pPr lvl="1"/>
            <a:r>
              <a:rPr lang="es-ES" sz="2000" dirty="0"/>
              <a:t>Actividades multidisciplinarias en el DMQ con juegos populares, deportes no tradicionales.</a:t>
            </a:r>
            <a:endParaRPr lang="es-EC" sz="2000" dirty="0"/>
          </a:p>
          <a:p>
            <a:pPr lvl="1"/>
            <a:r>
              <a:rPr lang="es-ES" sz="2000" dirty="0"/>
              <a:t>Convenios para el fomento de la práctica deportiva y recreativa</a:t>
            </a:r>
            <a:endParaRPr lang="es-EC" sz="2000" dirty="0"/>
          </a:p>
          <a:p>
            <a:pPr lvl="1"/>
            <a:r>
              <a:rPr lang="es-ES" sz="2000" dirty="0"/>
              <a:t>Conferencia y talleres de gestión deportiva</a:t>
            </a:r>
            <a:endParaRPr lang="es-EC" sz="2000" dirty="0"/>
          </a:p>
          <a:p>
            <a:pPr lvl="1"/>
            <a:r>
              <a:rPr lang="es-ES" sz="2000" dirty="0"/>
              <a:t>Campeonatos deportivos en la comunidad</a:t>
            </a:r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28504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1987" y="176016"/>
            <a:ext cx="1905174" cy="904638"/>
          </a:xfrm>
          <a:prstGeom prst="rect">
            <a:avLst/>
          </a:prstGeom>
        </p:spPr>
      </p:pic>
      <p:cxnSp>
        <p:nvCxnSpPr>
          <p:cNvPr id="6" name="Conector recto 5"/>
          <p:cNvCxnSpPr/>
          <p:nvPr/>
        </p:nvCxnSpPr>
        <p:spPr>
          <a:xfrm>
            <a:off x="11463251" y="1205345"/>
            <a:ext cx="16625" cy="539496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2128058" y="6600305"/>
            <a:ext cx="935181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724715" y="1080654"/>
            <a:ext cx="102394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Proyecto de Gasto Administrativo para el siguiente año 2020 se estipula un presupuesto general de </a:t>
            </a:r>
            <a:r>
              <a:rPr lang="es-ES" sz="2000" b="1" dirty="0"/>
              <a:t>$3.434.745,51</a:t>
            </a:r>
            <a:r>
              <a:rPr lang="es-ES" sz="2000" dirty="0"/>
              <a:t> tanto para la Secretaría de Educación, Recreación y Deporte así como Unidades Educativas</a:t>
            </a:r>
            <a:endParaRPr lang="es-EC" sz="2000" dirty="0"/>
          </a:p>
          <a:p>
            <a:pPr lvl="0"/>
            <a:r>
              <a:rPr lang="es-ES" sz="2000" dirty="0"/>
              <a:t>En Gastos Administrativos se destina un presupuesto total $ 3.434.745,51</a:t>
            </a:r>
            <a:endParaRPr lang="es-EC" sz="2000" dirty="0"/>
          </a:p>
          <a:p>
            <a:pPr lvl="1"/>
            <a:r>
              <a:rPr lang="es-ES" sz="2000" dirty="0"/>
              <a:t>Contratación de servicios de guardianía para Instituciones Educativas Municipales</a:t>
            </a:r>
            <a:endParaRPr lang="es-EC" sz="2000" dirty="0"/>
          </a:p>
          <a:p>
            <a:pPr lvl="1"/>
            <a:r>
              <a:rPr lang="es-ES" sz="2000" dirty="0"/>
              <a:t>Contratación de servicio de limpieza para Instituciones Educativas Municipales</a:t>
            </a:r>
            <a:endParaRPr lang="es-EC" sz="2000" dirty="0"/>
          </a:p>
          <a:p>
            <a:pPr lvl="1"/>
            <a:r>
              <a:rPr lang="es-ES" sz="2000" dirty="0"/>
              <a:t>Adquisición de equipamiento para Instituciones Educativas que no son Entes Contables</a:t>
            </a:r>
            <a:endParaRPr lang="es-EC" sz="2000" dirty="0"/>
          </a:p>
          <a:p>
            <a:pPr lvl="1"/>
            <a:r>
              <a:rPr lang="es-ES" sz="2000" dirty="0"/>
              <a:t>Pago de servicios básicos para Instituciones Educativas Municipales</a:t>
            </a:r>
            <a:endParaRPr lang="es-EC" sz="2000" dirty="0"/>
          </a:p>
          <a:p>
            <a:pPr lvl="1"/>
            <a:r>
              <a:rPr lang="es-ES" sz="2000" dirty="0"/>
              <a:t>Mantenimiento del edificio de la Secretaría de Educación, Recreación y Deporte</a:t>
            </a:r>
            <a:endParaRPr lang="es-EC" sz="2000" dirty="0"/>
          </a:p>
          <a:p>
            <a:r>
              <a:rPr lang="es-ES" sz="2000" dirty="0"/>
              <a:t> </a:t>
            </a:r>
            <a:endParaRPr lang="es-EC" sz="2000" dirty="0"/>
          </a:p>
          <a:p>
            <a:r>
              <a:rPr lang="es-ES" sz="2000" dirty="0"/>
              <a:t>Los rubros estipulados para remuneración de la Secretaría de Educación, Recreación y Deporte así como Unidades Educativas son de </a:t>
            </a:r>
            <a:r>
              <a:rPr lang="es-ES" sz="2000" b="1" dirty="0"/>
              <a:t>$23.113.401,91 </a:t>
            </a:r>
            <a:r>
              <a:rPr lang="es-ES" sz="2000" dirty="0"/>
              <a:t>para pagos de personal docente y personal técnico y administrativo</a:t>
            </a:r>
            <a:endParaRPr lang="es-EC" sz="2000" dirty="0"/>
          </a:p>
          <a:p>
            <a:pPr lvl="0"/>
            <a:r>
              <a:rPr lang="es-ES" sz="2000" dirty="0"/>
              <a:t>Remuneraciones de docentes y personal administrativo $23.113.401,91</a:t>
            </a:r>
            <a:endParaRPr lang="es-EC" sz="2000" dirty="0"/>
          </a:p>
          <a:p>
            <a:pPr lvl="1"/>
            <a:r>
              <a:rPr lang="es-ES" sz="2000" dirty="0"/>
              <a:t>Remuneraciones para 1200 docentes</a:t>
            </a:r>
            <a:endParaRPr lang="es-EC" sz="2000" dirty="0"/>
          </a:p>
          <a:p>
            <a:pPr lvl="1"/>
            <a:r>
              <a:rPr lang="es-ES" sz="2000" dirty="0"/>
              <a:t>Remuneraciones para 310 administrativos y personal técnicos</a:t>
            </a:r>
            <a:endParaRPr lang="es-EC" sz="2000" dirty="0"/>
          </a:p>
          <a:p>
            <a:pPr algn="ctr"/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40331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371</Words>
  <Application>Microsoft Office PowerPoint</Application>
  <PresentationFormat>Panorámica</PresentationFormat>
  <Paragraphs>80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Alejandro Saenz Mejia</dc:creator>
  <cp:lastModifiedBy>ALLGLOBAL</cp:lastModifiedBy>
  <cp:revision>48</cp:revision>
  <dcterms:created xsi:type="dcterms:W3CDTF">2019-07-05T14:09:49Z</dcterms:created>
  <dcterms:modified xsi:type="dcterms:W3CDTF">2019-11-29T14:46:50Z</dcterms:modified>
</cp:coreProperties>
</file>