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328" r:id="rId3"/>
    <p:sldId id="330" r:id="rId4"/>
    <p:sldId id="329" r:id="rId5"/>
  </p:sldIdLst>
  <p:sldSz cx="12192000" cy="6858000"/>
  <p:notesSz cx="6797675" cy="9928225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5C9"/>
    <a:srgbClr val="D61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8" autoAdjust="0"/>
    <p:restoredTop sz="94674"/>
  </p:normalViewPr>
  <p:slideViewPr>
    <p:cSldViewPr snapToGrid="0" snapToObjects="1">
      <p:cViewPr>
        <p:scale>
          <a:sx n="70" d="100"/>
          <a:sy n="70" d="100"/>
        </p:scale>
        <p:origin x="-50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29/11/2019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29/11/2019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951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29/11/2019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029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29/11/2019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267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29/11/2019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179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29/11/2019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206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29/11/2019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456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29/11/2019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8046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29/11/2019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604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29/11/2019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698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29/11/2019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2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E9CB-C5E4-D447-87EB-F9BE3040ECD0}" type="datetimeFigureOut">
              <a:rPr lang="es-ES_tradnl" smtClean="0"/>
              <a:t>29/11/2019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101" y="1933620"/>
            <a:ext cx="8489896" cy="299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9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419801"/>
              </p:ext>
            </p:extLst>
          </p:nvPr>
        </p:nvGraphicFramePr>
        <p:xfrm>
          <a:off x="600501" y="777924"/>
          <a:ext cx="11232107" cy="4822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7284"/>
                <a:gridCol w="2306472"/>
                <a:gridCol w="2074459"/>
                <a:gridCol w="2483892"/>
              </a:tblGrid>
              <a:tr h="25205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PROYECTOS 2020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 TOTAL 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3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419" sz="1800" u="none" strike="noStrike" dirty="0">
                          <a:effectLst/>
                        </a:rPr>
                        <a:t>CENTROS DE ATENCIÓN DE LAS DIVERSIDADES CON ENFOQUE INTERGENERACIONAL</a:t>
                      </a:r>
                      <a:endParaRPr lang="es-419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135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60 y Piquito</a:t>
                      </a:r>
                      <a:endParaRPr lang="es-E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1,962,754.53 </a:t>
                      </a:r>
                      <a:endParaRPr lang="es-E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ES" sz="2400" u="none" strike="noStrike" dirty="0">
                          <a:effectLst/>
                        </a:rPr>
                        <a:t> </a:t>
                      </a:r>
                      <a:r>
                        <a:rPr lang="es-ES" sz="2400" u="none" strike="noStrike" dirty="0" smtClean="0">
                          <a:effectLst/>
                        </a:rPr>
                        <a:t>2,523,309.06 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36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u="none" strike="noStrike" dirty="0">
                          <a:effectLst/>
                        </a:rPr>
                        <a:t>Jóvenes Quito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u="none" strike="noStrike" dirty="0">
                          <a:effectLst/>
                        </a:rPr>
                        <a:t>            560,554.53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715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419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CENTRO DE ATENCIÓN DIURNA AL ADULTO MAYOR</a:t>
                      </a:r>
                      <a:endParaRPr lang="es-419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s-ES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129,813.25 </a:t>
                      </a:r>
                      <a:endParaRPr lang="es-E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51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419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RESIDENCIA PARA LA ATENCIÓN INTEGRAL DEL ADULTO MAYOR EN SITUACIÓN DE VULNERABILIDAD</a:t>
                      </a:r>
                      <a:endParaRPr lang="es-419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s-ES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1,107,343.09 </a:t>
                      </a:r>
                      <a:endParaRPr lang="es-E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9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419" sz="1600" b="1" u="none" strike="noStrike" dirty="0">
                          <a:effectLst/>
                        </a:rPr>
                        <a:t>ATENCIÓN A HABITANTES DE CALLE</a:t>
                      </a:r>
                      <a:endParaRPr lang="es-419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effectLst/>
                        </a:rPr>
                        <a:t> </a:t>
                      </a:r>
                      <a:r>
                        <a:rPr lang="es-ES" sz="1600" b="1" u="none" strike="noStrike" dirty="0" smtClean="0">
                          <a:effectLst/>
                        </a:rPr>
                        <a:t> </a:t>
                      </a:r>
                      <a:r>
                        <a:rPr lang="es-ES" sz="1600" b="1" u="none" strike="noStrike" dirty="0">
                          <a:effectLst/>
                        </a:rPr>
                        <a:t>520,042.12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22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419" sz="1600" b="1" u="none" strike="noStrike" dirty="0">
                          <a:effectLst/>
                        </a:rPr>
                        <a:t>ATENCIÓN A LA PRIMERA INFANCIA</a:t>
                      </a:r>
                      <a:endParaRPr lang="es-419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effectLst/>
                        </a:rPr>
                        <a:t> </a:t>
                      </a:r>
                      <a:r>
                        <a:rPr lang="es-ES" sz="1600" b="1" u="none" strike="noStrike" dirty="0" smtClean="0">
                          <a:effectLst/>
                        </a:rPr>
                        <a:t>19,739,873.98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29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effectLst/>
                        </a:rPr>
                        <a:t>ATENCIÓN INTEGRAL EN ADICCIONES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effectLst/>
                        </a:rPr>
                        <a:t> </a:t>
                      </a:r>
                      <a:r>
                        <a:rPr lang="es-ES" sz="1600" b="1" u="none" strike="noStrike" dirty="0" smtClean="0">
                          <a:effectLst/>
                        </a:rPr>
                        <a:t> </a:t>
                      </a:r>
                      <a:r>
                        <a:rPr lang="es-ES" sz="1600" b="1" u="none" strike="noStrike" dirty="0">
                          <a:effectLst/>
                        </a:rPr>
                        <a:t>755,787.66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30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effectLst/>
                        </a:rPr>
                        <a:t>ERRADICACIÓN DE TRABAJO INFANTIL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effectLst/>
                        </a:rPr>
                        <a:t> </a:t>
                      </a:r>
                      <a:r>
                        <a:rPr lang="es-ES" sz="1600" b="1" u="none" strike="noStrike" dirty="0" smtClean="0">
                          <a:effectLst/>
                        </a:rPr>
                        <a:t>961,219.20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37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419" sz="1600" b="1" u="none" strike="noStrike" dirty="0">
                          <a:effectLst/>
                        </a:rPr>
                        <a:t>INCLUSIÓN Y ATENCIÓN A DISCAPACIDADES</a:t>
                      </a:r>
                      <a:endParaRPr lang="es-419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effectLst/>
                        </a:rPr>
                        <a:t> </a:t>
                      </a:r>
                      <a:r>
                        <a:rPr lang="es-ES" sz="1600" b="1" u="none" strike="noStrike" dirty="0" smtClean="0">
                          <a:effectLst/>
                        </a:rPr>
                        <a:t>776,716.05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44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419" sz="1600" b="1" u="none" strike="noStrike" dirty="0">
                          <a:effectLst/>
                        </a:rPr>
                        <a:t>PREVENCIÓN Y ATENCIÓN DE LA VIOLENCIA DE GÉNERO</a:t>
                      </a:r>
                      <a:endParaRPr lang="es-419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 smtClean="0">
                          <a:effectLst/>
                        </a:rPr>
                        <a:t>1,338,173.73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8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effectLst/>
                        </a:rPr>
                        <a:t>CIRCO DE LUZ QUITO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effectLst/>
                        </a:rPr>
                        <a:t> </a:t>
                      </a:r>
                      <a:r>
                        <a:rPr lang="es-ES" sz="1600" b="1" u="none" strike="noStrike" dirty="0" smtClean="0">
                          <a:effectLst/>
                        </a:rPr>
                        <a:t>523,288.76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58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effectLst/>
                        </a:rPr>
                        <a:t>GESTION ADMINISTRATIVA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effectLst/>
                        </a:rPr>
                        <a:t> </a:t>
                      </a:r>
                      <a:r>
                        <a:rPr lang="es-ES" sz="1600" b="1" u="none" strike="noStrike" dirty="0" smtClean="0">
                          <a:effectLst/>
                        </a:rPr>
                        <a:t>497,374.24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17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>
                          <a:effectLst/>
                        </a:rPr>
                        <a:t>GESTIÓN DE TALENTO HUMANO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effectLst/>
                        </a:rPr>
                        <a:t> </a:t>
                      </a:r>
                      <a:r>
                        <a:rPr lang="es-ES" sz="1600" b="1" u="none" strike="noStrike" dirty="0" smtClean="0">
                          <a:effectLst/>
                        </a:rPr>
                        <a:t>1,383,964.92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680">
                <a:tc gridSpan="3"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800" u="none" strike="noStrike" dirty="0">
                          <a:effectLst/>
                        </a:rPr>
                        <a:t> </a:t>
                      </a:r>
                      <a:r>
                        <a:rPr lang="es-ES" sz="2400" b="1" u="none" strike="noStrike" dirty="0" smtClean="0">
                          <a:effectLst/>
                        </a:rPr>
                        <a:t>30,256,906.06</a:t>
                      </a:r>
                      <a:r>
                        <a:rPr lang="es-ES" sz="2800" u="none" strike="noStrike" dirty="0" smtClean="0">
                          <a:effectLst/>
                        </a:rPr>
                        <a:t> </a:t>
                      </a:r>
                      <a:endParaRPr lang="es-ES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126" marR="9126" marT="91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259" y="6119943"/>
            <a:ext cx="19431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" r="26843" b="-179057"/>
          <a:stretch>
            <a:fillRect/>
          </a:stretch>
        </p:blipFill>
        <p:spPr bwMode="auto">
          <a:xfrm>
            <a:off x="107950" y="6510338"/>
            <a:ext cx="917252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533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956076"/>
              </p:ext>
            </p:extLst>
          </p:nvPr>
        </p:nvGraphicFramePr>
        <p:xfrm>
          <a:off x="941696" y="873458"/>
          <a:ext cx="10590663" cy="48047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9999"/>
                <a:gridCol w="2722872"/>
                <a:gridCol w="2797792"/>
              </a:tblGrid>
              <a:tr h="7903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419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2020 PROYECTO </a:t>
                      </a:r>
                    </a:p>
                    <a:p>
                      <a:pPr algn="ctr" fontAlgn="ctr"/>
                      <a:r>
                        <a:rPr lang="es-419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Y PIQUITO</a:t>
                      </a:r>
                      <a:endParaRPr lang="es-419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43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800" b="1" u="none" strike="noStrike" dirty="0">
                          <a:effectLst/>
                        </a:rPr>
                        <a:t>Proyecto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u="none" strike="noStrike" dirty="0" smtClean="0">
                          <a:effectLst/>
                        </a:rPr>
                        <a:t>Codificado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2970">
                <a:tc>
                  <a:txBody>
                    <a:bodyPr/>
                    <a:lstStyle/>
                    <a:p>
                      <a:pPr algn="l" fontAlgn="ctr"/>
                      <a:r>
                        <a:rPr lang="es-419" sz="2000" u="none" strike="noStrike" dirty="0">
                          <a:effectLst/>
                        </a:rPr>
                        <a:t>CENTROS DE ATENCIÓN DE LAS DIVERSIDADES CON ENFOQUE INTERGENERACIONAL</a:t>
                      </a:r>
                      <a:endParaRPr lang="es-419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60 y Piquito</a:t>
                      </a:r>
                      <a:endParaRPr lang="es-E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1,962,754.53</a:t>
                      </a:r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03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419" sz="2000" u="none" strike="noStrike" dirty="0">
                          <a:effectLst/>
                        </a:rPr>
                        <a:t>CENTRO DE ATENCIÓN DIURNA AL ADULTO MAYOR</a:t>
                      </a:r>
                      <a:endParaRPr lang="es-419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400" u="none" strike="noStrike" dirty="0" smtClean="0">
                          <a:effectLst/>
                        </a:rPr>
                        <a:t>129,813.25 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514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419" sz="2000" u="none" strike="noStrike">
                          <a:effectLst/>
                        </a:rPr>
                        <a:t>RESIDENCIA PARA LA ATENCIÓN INTEGRAL DEL ADULTO MAYOR EN SITUACIÓN DE VULNERABILIDAD</a:t>
                      </a:r>
                      <a:endParaRPr lang="es-419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400" u="none" strike="noStrike" dirty="0">
                          <a:effectLst/>
                        </a:rPr>
                        <a:t> </a:t>
                      </a:r>
                      <a:r>
                        <a:rPr lang="es-ES" sz="2400" u="none" strike="noStrike" dirty="0" smtClean="0">
                          <a:effectLst/>
                        </a:rPr>
                        <a:t> </a:t>
                      </a:r>
                      <a:r>
                        <a:rPr lang="es-ES" sz="2400" u="none" strike="noStrike" dirty="0">
                          <a:effectLst/>
                        </a:rPr>
                        <a:t>1,107,343.09 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5148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419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419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3,199,910.87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259" y="6119943"/>
            <a:ext cx="19431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" r="26843" b="-179057"/>
          <a:stretch>
            <a:fillRect/>
          </a:stretch>
        </p:blipFill>
        <p:spPr bwMode="auto">
          <a:xfrm>
            <a:off x="107950" y="6510338"/>
            <a:ext cx="917252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4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408688"/>
              </p:ext>
            </p:extLst>
          </p:nvPr>
        </p:nvGraphicFramePr>
        <p:xfrm>
          <a:off x="382137" y="982641"/>
          <a:ext cx="10972800" cy="4033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4335"/>
                <a:gridCol w="6856887"/>
                <a:gridCol w="2191578"/>
              </a:tblGrid>
              <a:tr h="51647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419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2019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6474"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u="none" strike="noStrike" dirty="0">
                          <a:effectLst/>
                        </a:rPr>
                        <a:t>Proyecto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u="none" strike="noStrike" dirty="0">
                          <a:effectLst/>
                        </a:rPr>
                        <a:t>Centro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u="none" strike="noStrike" dirty="0" smtClean="0">
                          <a:effectLst/>
                        </a:rPr>
                        <a:t>Codificado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647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2800" u="none" strike="noStrike" dirty="0">
                          <a:effectLst/>
                        </a:rPr>
                        <a:t>60 y Piquito</a:t>
                      </a:r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u="none" strike="noStrike">
                          <a:effectLst/>
                        </a:rPr>
                        <a:t>Hogar de Vida 1</a:t>
                      </a:r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800" u="none" strike="noStrike" dirty="0">
                          <a:effectLst/>
                        </a:rPr>
                        <a:t> </a:t>
                      </a:r>
                      <a:r>
                        <a:rPr lang="es-ES" sz="2800" u="none" strike="noStrike" dirty="0" smtClean="0">
                          <a:effectLst/>
                        </a:rPr>
                        <a:t>  </a:t>
                      </a:r>
                      <a:r>
                        <a:rPr lang="es-ES" sz="2800" u="none" strike="noStrike" dirty="0">
                          <a:effectLst/>
                        </a:rPr>
                        <a:t>1,336,801.46 </a:t>
                      </a:r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481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u="none" strike="noStrike">
                          <a:effectLst/>
                        </a:rPr>
                        <a:t>Casa de Respiro</a:t>
                      </a:r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800" u="none" strike="noStrike" dirty="0">
                          <a:effectLst/>
                        </a:rPr>
                        <a:t> </a:t>
                      </a:r>
                      <a:r>
                        <a:rPr lang="es-ES" sz="2800" u="none" strike="noStrike" dirty="0" smtClean="0">
                          <a:effectLst/>
                        </a:rPr>
                        <a:t>  </a:t>
                      </a:r>
                      <a:r>
                        <a:rPr lang="es-ES" sz="2800" u="none" strike="noStrike" dirty="0">
                          <a:effectLst/>
                        </a:rPr>
                        <a:t>134,458.13 </a:t>
                      </a:r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Centros de Experiencia al Adulto </a:t>
                      </a:r>
                      <a:r>
                        <a:rPr lang="es-419" sz="2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Mayor</a:t>
                      </a:r>
                      <a:endParaRPr lang="es-419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800" u="none" strike="noStrike" dirty="0">
                          <a:effectLst/>
                        </a:rPr>
                        <a:t> </a:t>
                      </a:r>
                      <a:r>
                        <a:rPr lang="es-ES" sz="2800" u="none" strike="noStrike" dirty="0" smtClean="0">
                          <a:effectLst/>
                        </a:rPr>
                        <a:t>  </a:t>
                      </a:r>
                      <a:r>
                        <a:rPr lang="es-ES" sz="2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1,186,334.34</a:t>
                      </a:r>
                      <a:r>
                        <a:rPr lang="es-ES" sz="2800" u="none" strike="noStrike" dirty="0" smtClean="0">
                          <a:effectLst/>
                        </a:rPr>
                        <a:t> </a:t>
                      </a:r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6474">
                <a:tc vMerge="1">
                  <a:txBody>
                    <a:bodyPr/>
                    <a:lstStyle/>
                    <a:p>
                      <a:pPr algn="ctr" fontAlgn="ctr"/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2800" u="none" strike="noStrike" baseline="0" dirty="0" smtClean="0">
                          <a:effectLst/>
                        </a:rPr>
                        <a:t>Proyecto “Vista para todos”</a:t>
                      </a:r>
                      <a:endParaRPr lang="es-419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1,000,000</a:t>
                      </a:r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6474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419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800" b="1" u="none" strike="noStrike" dirty="0">
                          <a:effectLst/>
                        </a:rPr>
                        <a:t> </a:t>
                      </a:r>
                      <a:r>
                        <a:rPr lang="es-ES" sz="2800" b="1" u="none" strike="noStrike" dirty="0" smtClean="0">
                          <a:effectLst/>
                        </a:rPr>
                        <a:t>  </a:t>
                      </a:r>
                      <a:r>
                        <a:rPr lang="es-ES" sz="2800" b="1" u="none" strike="noStrike" dirty="0">
                          <a:effectLst/>
                        </a:rPr>
                        <a:t>3,657,593.93 </a:t>
                      </a:r>
                      <a:endParaRPr lang="es-ES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259" y="6119943"/>
            <a:ext cx="19431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" r="26843" b="-179057"/>
          <a:stretch>
            <a:fillRect/>
          </a:stretch>
        </p:blipFill>
        <p:spPr bwMode="auto">
          <a:xfrm>
            <a:off x="107950" y="6510338"/>
            <a:ext cx="917252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8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190</Words>
  <Application>Microsoft Office PowerPoint</Application>
  <PresentationFormat>Personalizado</PresentationFormat>
  <Paragraphs>59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Secretaria de Concejo</cp:lastModifiedBy>
  <cp:revision>84</cp:revision>
  <cp:lastPrinted>2019-08-05T14:35:39Z</cp:lastPrinted>
  <dcterms:created xsi:type="dcterms:W3CDTF">2019-05-28T19:57:24Z</dcterms:created>
  <dcterms:modified xsi:type="dcterms:W3CDTF">2019-11-29T17:03:12Z</dcterms:modified>
</cp:coreProperties>
</file>