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58" r:id="rId3"/>
    <p:sldId id="558" r:id="rId4"/>
    <p:sldId id="508" r:id="rId5"/>
    <p:sldId id="532" r:id="rId6"/>
    <p:sldId id="520" r:id="rId7"/>
    <p:sldId id="528" r:id="rId8"/>
    <p:sldId id="560" r:id="rId9"/>
    <p:sldId id="559" r:id="rId10"/>
    <p:sldId id="553" r:id="rId11"/>
    <p:sldId id="551" r:id="rId12"/>
    <p:sldId id="538" r:id="rId13"/>
    <p:sldId id="272" r:id="rId14"/>
    <p:sldId id="273" r:id="rId15"/>
    <p:sldId id="274" r:id="rId16"/>
    <p:sldId id="539" r:id="rId17"/>
    <p:sldId id="535" r:id="rId18"/>
    <p:sldId id="536" r:id="rId19"/>
    <p:sldId id="537" r:id="rId20"/>
    <p:sldId id="540" r:id="rId21"/>
    <p:sldId id="542" r:id="rId22"/>
    <p:sldId id="541" r:id="rId23"/>
    <p:sldId id="545" r:id="rId24"/>
    <p:sldId id="546" r:id="rId25"/>
    <p:sldId id="547" r:id="rId26"/>
    <p:sldId id="548" r:id="rId27"/>
    <p:sldId id="549" r:id="rId28"/>
    <p:sldId id="550" r:id="rId29"/>
    <p:sldId id="543" r:id="rId30"/>
    <p:sldId id="271" r:id="rId31"/>
    <p:sldId id="280" r:id="rId32"/>
    <p:sldId id="544" r:id="rId33"/>
    <p:sldId id="279" r:id="rId34"/>
    <p:sldId id="555" r:id="rId35"/>
    <p:sldId id="556" r:id="rId36"/>
    <p:sldId id="557" r:id="rId37"/>
    <p:sldId id="552" r:id="rId3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6666"/>
    <a:srgbClr val="19AD7C"/>
    <a:srgbClr val="008080"/>
    <a:srgbClr val="CC00FF"/>
    <a:srgbClr val="3399FF"/>
    <a:srgbClr val="339966"/>
    <a:srgbClr val="009999"/>
    <a:srgbClr val="8E0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66" autoAdjust="0"/>
    <p:restoredTop sz="94611" autoAdjust="0"/>
  </p:normalViewPr>
  <p:slideViewPr>
    <p:cSldViewPr snapToGrid="0">
      <p:cViewPr varScale="1">
        <p:scale>
          <a:sx n="61" d="100"/>
          <a:sy n="61" d="100"/>
        </p:scale>
        <p:origin x="68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dfabara\Downloads\Informaci&#243;n%20Mafer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fabara\Desktop\Informaci&#243;n%20Mafer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fabara\Desktop\Informaci&#243;n%20Mafer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fabara\Desktop\Informaci&#243;n%20Mafer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fabara\Downloads\CED%20ING%202018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Conquito\Presupuesto%20Metas%20Conquito%20Hist&#243;rico\Historico%20CONQUITO%201520%2030112019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833555310051164E-2"/>
          <c:y val="4.2947772802900158E-2"/>
          <c:w val="0.97994437751561114"/>
          <c:h val="0.859241979495743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'IED TOTAL'!$B$12</c:f>
              <c:strCache>
                <c:ptCount val="1"/>
                <c:pt idx="0">
                  <c:v>Quito</c:v>
                </c:pt>
              </c:strCache>
            </c:strRef>
          </c:tx>
          <c:invertIfNegative val="0"/>
          <c:dLbls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93-491C-A662-23E078F42501}"/>
                </c:ext>
              </c:extLst>
            </c:dLbl>
            <c:dLbl>
              <c:idx val="1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93-491C-A662-23E078F425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'IED TOTAL'!$C$11:$M$11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9">
                  <c:v>ene-oct 2018</c:v>
                </c:pt>
                <c:pt idx="10">
                  <c:v>ene-oct 2019</c:v>
                </c:pt>
              </c:strCache>
            </c:strRef>
          </c:cat>
          <c:val>
            <c:numRef>
              <c:f>'IED TOTAL'!$C$12:$M$12</c:f>
              <c:numCache>
                <c:formatCode>_(* #,##0_);_(* \(#,##0\);_(* "-"??_);_(@_)</c:formatCode>
                <c:ptCount val="11"/>
                <c:pt idx="0">
                  <c:v>228.71153273000002</c:v>
                </c:pt>
                <c:pt idx="1">
                  <c:v>169.96325229000001</c:v>
                </c:pt>
                <c:pt idx="2">
                  <c:v>294.81187337</c:v>
                </c:pt>
                <c:pt idx="3">
                  <c:v>413.65086133</c:v>
                </c:pt>
                <c:pt idx="4">
                  <c:v>365.29400474999994</c:v>
                </c:pt>
                <c:pt idx="5">
                  <c:v>444.45702602999995</c:v>
                </c:pt>
                <c:pt idx="6">
                  <c:v>218.52215290999999</c:v>
                </c:pt>
                <c:pt idx="7">
                  <c:v>276.06125861000004</c:v>
                </c:pt>
                <c:pt idx="8">
                  <c:v>0</c:v>
                </c:pt>
                <c:pt idx="9">
                  <c:v>250.02349366999999</c:v>
                </c:pt>
                <c:pt idx="10">
                  <c:v>121.70637311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93-491C-A662-23E078F42501}"/>
            </c:ext>
          </c:extLst>
        </c:ser>
        <c:ser>
          <c:idx val="1"/>
          <c:order val="1"/>
          <c:tx>
            <c:strRef>
              <c:f>'IED TOTAL'!$B$13</c:f>
              <c:strCache>
                <c:ptCount val="1"/>
                <c:pt idx="0">
                  <c:v>Guayaquil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'IED TOTAL'!$C$11:$M$11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9">
                  <c:v>ene-oct 2018</c:v>
                </c:pt>
                <c:pt idx="10">
                  <c:v>ene-oct 2019</c:v>
                </c:pt>
              </c:strCache>
            </c:strRef>
          </c:cat>
          <c:val>
            <c:numRef>
              <c:f>'IED TOTAL'!$C$13:$M$13</c:f>
              <c:numCache>
                <c:formatCode>_(* #,##0_);_(* \(#,##0\);_(* "-"??_);_(@_)</c:formatCode>
                <c:ptCount val="11"/>
                <c:pt idx="0">
                  <c:v>87.771945430000002</c:v>
                </c:pt>
                <c:pt idx="1">
                  <c:v>112.08497635000001</c:v>
                </c:pt>
                <c:pt idx="2">
                  <c:v>133.79878128000001</c:v>
                </c:pt>
                <c:pt idx="3">
                  <c:v>121.70929788000001</c:v>
                </c:pt>
                <c:pt idx="4">
                  <c:v>238.18014174000001</c:v>
                </c:pt>
                <c:pt idx="5">
                  <c:v>116.37058818000001</c:v>
                </c:pt>
                <c:pt idx="6">
                  <c:v>290.85414200999998</c:v>
                </c:pt>
                <c:pt idx="7">
                  <c:v>238.18713511999999</c:v>
                </c:pt>
                <c:pt idx="9">
                  <c:v>204.48443187000001</c:v>
                </c:pt>
                <c:pt idx="10">
                  <c:v>143.46506224999999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93-491C-A662-23E078F42501}"/>
            </c:ext>
          </c:extLst>
        </c:ser>
        <c:ser>
          <c:idx val="2"/>
          <c:order val="2"/>
          <c:tx>
            <c:strRef>
              <c:f>'IED TOTAL'!$B$14</c:f>
              <c:strCache>
                <c:ptCount val="1"/>
                <c:pt idx="0">
                  <c:v>Total general</c:v>
                </c:pt>
              </c:strCache>
            </c:strRef>
          </c:tx>
          <c:invertIfNegative val="0"/>
          <c:dLbls>
            <c:dLbl>
              <c:idx val="9"/>
              <c:layout>
                <c:manualLayout>
                  <c:x val="0"/>
                  <c:y val="6.6677245145299055E-3"/>
                </c:manualLayout>
              </c:layout>
              <c:spPr/>
              <c:txPr>
                <a:bodyPr rot="-5400000" vert="horz"/>
                <a:lstStyle/>
                <a:p>
                  <a:pPr algn="just">
                    <a:defRPr/>
                  </a:pPr>
                  <a:endParaRPr lang="es-EC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F93-491C-A662-23E078F42501}"/>
                </c:ext>
              </c:extLst>
            </c:dLbl>
            <c:dLbl>
              <c:idx val="1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F93-491C-A662-23E078F425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'IED TOTAL'!$C$11:$M$11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9">
                  <c:v>ene-oct 2018</c:v>
                </c:pt>
                <c:pt idx="10">
                  <c:v>ene-oct 2019</c:v>
                </c:pt>
              </c:strCache>
            </c:strRef>
          </c:cat>
          <c:val>
            <c:numRef>
              <c:f>'IED TOTAL'!$C$14:$M$14</c:f>
              <c:numCache>
                <c:formatCode>_(* #,##0_);_(* \(#,##0\);_(* "-"??_);_(@_)</c:formatCode>
                <c:ptCount val="11"/>
                <c:pt idx="0">
                  <c:v>482.23412590800001</c:v>
                </c:pt>
                <c:pt idx="1">
                  <c:v>351.12929648080006</c:v>
                </c:pt>
                <c:pt idx="2">
                  <c:v>562.04974651000009</c:v>
                </c:pt>
                <c:pt idx="3">
                  <c:v>956.32506697999997</c:v>
                </c:pt>
                <c:pt idx="4">
                  <c:v>1153.9583055275998</c:v>
                </c:pt>
                <c:pt idx="5">
                  <c:v>764.79131366000013</c:v>
                </c:pt>
                <c:pt idx="6">
                  <c:v>610.78707992</c:v>
                </c:pt>
                <c:pt idx="7">
                  <c:v>629.48730517399986</c:v>
                </c:pt>
                <c:pt idx="9">
                  <c:v>545.94712598399997</c:v>
                </c:pt>
                <c:pt idx="10">
                  <c:v>323.19698790999996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F93-491C-A662-23E078F425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261824"/>
        <c:axId val="170177600"/>
      </c:barChart>
      <c:catAx>
        <c:axId val="181261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0177600"/>
        <c:crosses val="autoZero"/>
        <c:auto val="1"/>
        <c:lblAlgn val="ctr"/>
        <c:lblOffset val="100"/>
        <c:noMultiLvlLbl val="0"/>
      </c:catAx>
      <c:valAx>
        <c:axId val="170177600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181261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5045235166235287E-3"/>
          <c:y val="3.0377202623141312E-3"/>
          <c:w val="0.47753640935679176"/>
          <c:h val="0.21180568792063917"/>
        </c:manualLayout>
      </c:layout>
      <c:overlay val="0"/>
      <c:txPr>
        <a:bodyPr/>
        <a:lstStyle/>
        <a:p>
          <a:pPr>
            <a:defRPr sz="1800"/>
          </a:pPr>
          <a:endParaRPr lang="es-EC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s-EC" sz="1400" b="1" i="0" baseline="0">
                <a:effectLst/>
              </a:rPr>
              <a:t>Tasa de </a:t>
            </a:r>
            <a:endParaRPr lang="es-EC" sz="1400">
              <a:effectLst/>
            </a:endParaRPr>
          </a:p>
          <a:p>
            <a:pPr>
              <a:defRPr sz="1400"/>
            </a:pPr>
            <a:r>
              <a:rPr lang="es-EC" sz="1400" b="1" i="0" baseline="0">
                <a:effectLst/>
              </a:rPr>
              <a:t>Subempleo (%)</a:t>
            </a:r>
            <a:endParaRPr lang="es-EC" sz="1400">
              <a:effectLst/>
            </a:endParaRPr>
          </a:p>
        </c:rich>
      </c:tx>
      <c:layout>
        <c:manualLayout>
          <c:xMode val="edge"/>
          <c:yMode val="edge"/>
          <c:x val="1.4922809845619691E-2"/>
          <c:y val="9.60393720596017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1463202926405849E-2"/>
          <c:y val="0.22536629374633127"/>
          <c:w val="0.97678219356438711"/>
          <c:h val="0.62736092114889153"/>
        </c:manualLayout>
      </c:layout>
      <c:lineChart>
        <c:grouping val="standard"/>
        <c:varyColors val="0"/>
        <c:ser>
          <c:idx val="0"/>
          <c:order val="0"/>
          <c:tx>
            <c:strRef>
              <c:f>Subempleo!$D$5</c:f>
              <c:strCache>
                <c:ptCount val="1"/>
                <c:pt idx="0">
                  <c:v>Quito</c:v>
                </c:pt>
              </c:strCache>
            </c:strRef>
          </c:tx>
          <c:spPr>
            <a:ln>
              <a:solidFill>
                <a:srgbClr val="4472C4"/>
              </a:solidFill>
            </a:ln>
          </c:spPr>
          <c:marker>
            <c:spPr>
              <a:solidFill>
                <a:srgbClr val="4472C4"/>
              </a:solidFill>
              <a:ln>
                <a:solidFill>
                  <a:srgbClr val="4472C4"/>
                </a:solidFill>
              </a:ln>
            </c:spPr>
          </c:marker>
          <c:dLbls>
            <c:dLbl>
              <c:idx val="0"/>
              <c:layout>
                <c:manualLayout>
                  <c:x val="-2.0441879262434869E-2"/>
                  <c:y val="7.41996767188408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11-4BC0-8C33-852AD4B0A634}"/>
                </c:ext>
              </c:extLst>
            </c:dLbl>
            <c:dLbl>
              <c:idx val="2"/>
              <c:layout>
                <c:manualLayout>
                  <c:x val="-2.0441879262434869E-2"/>
                  <c:y val="5.95103360331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11-4BC0-8C33-852AD4B0A634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Subempleo!$C$6:$C$24</c:f>
              <c:strCache>
                <c:ptCount val="19"/>
                <c:pt idx="0">
                  <c:v>mar-15</c:v>
                </c:pt>
                <c:pt idx="1">
                  <c:v>jun-15</c:v>
                </c:pt>
                <c:pt idx="2">
                  <c:v>sep-15</c:v>
                </c:pt>
                <c:pt idx="3">
                  <c:v>dic-15</c:v>
                </c:pt>
                <c:pt idx="4">
                  <c:v>mar-16</c:v>
                </c:pt>
                <c:pt idx="5">
                  <c:v>jun-16</c:v>
                </c:pt>
                <c:pt idx="6">
                  <c:v>sep-16</c:v>
                </c:pt>
                <c:pt idx="7">
                  <c:v>dic-16</c:v>
                </c:pt>
                <c:pt idx="8">
                  <c:v>mar-17</c:v>
                </c:pt>
                <c:pt idx="9">
                  <c:v>jun-17</c:v>
                </c:pt>
                <c:pt idx="10">
                  <c:v>sep-17</c:v>
                </c:pt>
                <c:pt idx="11">
                  <c:v>dic-17</c:v>
                </c:pt>
                <c:pt idx="12">
                  <c:v>mar-18</c:v>
                </c:pt>
                <c:pt idx="13">
                  <c:v>jun-18</c:v>
                </c:pt>
                <c:pt idx="14">
                  <c:v>sep-18</c:v>
                </c:pt>
                <c:pt idx="15">
                  <c:v>dic-18</c:v>
                </c:pt>
                <c:pt idx="16">
                  <c:v>mar-19</c:v>
                </c:pt>
                <c:pt idx="17">
                  <c:v>jun-19</c:v>
                </c:pt>
                <c:pt idx="18">
                  <c:v>sep-19</c:v>
                </c:pt>
              </c:strCache>
            </c:strRef>
          </c:cat>
          <c:val>
            <c:numRef>
              <c:f>Subempleo!$D$6:$D$24</c:f>
              <c:numCache>
                <c:formatCode>#,##0.0</c:formatCode>
                <c:ptCount val="19"/>
                <c:pt idx="0">
                  <c:v>4.4806233012987517</c:v>
                </c:pt>
                <c:pt idx="1">
                  <c:v>4.8686293840374564</c:v>
                </c:pt>
                <c:pt idx="2">
                  <c:v>3.7152487348443466</c:v>
                </c:pt>
                <c:pt idx="3">
                  <c:v>5.5281018187880768</c:v>
                </c:pt>
                <c:pt idx="4">
                  <c:v>10.415872948297858</c:v>
                </c:pt>
                <c:pt idx="5">
                  <c:v>7.5822330809646559</c:v>
                </c:pt>
                <c:pt idx="6">
                  <c:v>8.696656792380379</c:v>
                </c:pt>
                <c:pt idx="7">
                  <c:v>13.100637015576618</c:v>
                </c:pt>
                <c:pt idx="8">
                  <c:v>15.46670468213291</c:v>
                </c:pt>
                <c:pt idx="9">
                  <c:v>11.864272546042832</c:v>
                </c:pt>
                <c:pt idx="10">
                  <c:v>7.5184134292605167</c:v>
                </c:pt>
                <c:pt idx="11">
                  <c:v>11.682027037117471</c:v>
                </c:pt>
                <c:pt idx="12" formatCode="#,##0.00&quot;&quot;;\-#,##0.00&quot;&quot;">
                  <c:v>11.30009361161741</c:v>
                </c:pt>
                <c:pt idx="13" formatCode="#,##0.0&quot;&quot;;\-#,##0.0&quot;&quot;">
                  <c:v>9.8610914895536954</c:v>
                </c:pt>
                <c:pt idx="14" formatCode="#,##0.0&quot;&quot;;\-#,##0.0&quot;&quot;">
                  <c:v>9.4499161955440591</c:v>
                </c:pt>
                <c:pt idx="15" formatCode="#,##0.0&quot;&quot;;\-#,##0.0&quot;&quot;">
                  <c:v>9.7309774766754327</c:v>
                </c:pt>
                <c:pt idx="16" formatCode="#,##0.0&quot;&quot;;\-#,##0.0&quot;&quot;">
                  <c:v>8.9501666899552088</c:v>
                </c:pt>
                <c:pt idx="17" formatCode="0.0">
                  <c:v>14.259904617327063</c:v>
                </c:pt>
                <c:pt idx="18" formatCode="0.0">
                  <c:v>12.440512455006774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311-4BC0-8C33-852AD4B0A634}"/>
            </c:ext>
          </c:extLst>
        </c:ser>
        <c:ser>
          <c:idx val="1"/>
          <c:order val="1"/>
          <c:tx>
            <c:strRef>
              <c:f>Subempleo!$E$5</c:f>
              <c:strCache>
                <c:ptCount val="1"/>
                <c:pt idx="0">
                  <c:v>Guayaquil</c:v>
                </c:pt>
              </c:strCache>
            </c:strRef>
          </c:tx>
          <c:spPr>
            <a:ln>
              <a:solidFill>
                <a:srgbClr val="ED7D31"/>
              </a:solidFill>
            </a:ln>
          </c:spPr>
          <c:marker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Subempleo!$C$6:$C$24</c:f>
              <c:strCache>
                <c:ptCount val="19"/>
                <c:pt idx="0">
                  <c:v>mar-15</c:v>
                </c:pt>
                <c:pt idx="1">
                  <c:v>jun-15</c:v>
                </c:pt>
                <c:pt idx="2">
                  <c:v>sep-15</c:v>
                </c:pt>
                <c:pt idx="3">
                  <c:v>dic-15</c:v>
                </c:pt>
                <c:pt idx="4">
                  <c:v>mar-16</c:v>
                </c:pt>
                <c:pt idx="5">
                  <c:v>jun-16</c:v>
                </c:pt>
                <c:pt idx="6">
                  <c:v>sep-16</c:v>
                </c:pt>
                <c:pt idx="7">
                  <c:v>dic-16</c:v>
                </c:pt>
                <c:pt idx="8">
                  <c:v>mar-17</c:v>
                </c:pt>
                <c:pt idx="9">
                  <c:v>jun-17</c:v>
                </c:pt>
                <c:pt idx="10">
                  <c:v>sep-17</c:v>
                </c:pt>
                <c:pt idx="11">
                  <c:v>dic-17</c:v>
                </c:pt>
                <c:pt idx="12">
                  <c:v>mar-18</c:v>
                </c:pt>
                <c:pt idx="13">
                  <c:v>jun-18</c:v>
                </c:pt>
                <c:pt idx="14">
                  <c:v>sep-18</c:v>
                </c:pt>
                <c:pt idx="15">
                  <c:v>dic-18</c:v>
                </c:pt>
                <c:pt idx="16">
                  <c:v>mar-19</c:v>
                </c:pt>
                <c:pt idx="17">
                  <c:v>jun-19</c:v>
                </c:pt>
                <c:pt idx="18">
                  <c:v>sep-19</c:v>
                </c:pt>
              </c:strCache>
            </c:strRef>
          </c:cat>
          <c:val>
            <c:numRef>
              <c:f>Subempleo!$E$6:$E$24</c:f>
              <c:numCache>
                <c:formatCode>#,##0.0</c:formatCode>
                <c:ptCount val="19"/>
                <c:pt idx="0">
                  <c:v>6.5715301284252332</c:v>
                </c:pt>
                <c:pt idx="1">
                  <c:v>9.3173917638191348</c:v>
                </c:pt>
                <c:pt idx="2">
                  <c:v>13.904277454102681</c:v>
                </c:pt>
                <c:pt idx="3">
                  <c:v>12.35244538836794</c:v>
                </c:pt>
                <c:pt idx="4">
                  <c:v>18.415650683686646</c:v>
                </c:pt>
                <c:pt idx="5">
                  <c:v>15.530211481128903</c:v>
                </c:pt>
                <c:pt idx="6">
                  <c:v>19.871517634748599</c:v>
                </c:pt>
                <c:pt idx="7">
                  <c:v>20.165034230060069</c:v>
                </c:pt>
                <c:pt idx="8">
                  <c:v>22.814519890959172</c:v>
                </c:pt>
                <c:pt idx="9">
                  <c:v>22.294366400885714</c:v>
                </c:pt>
                <c:pt idx="10">
                  <c:v>24.082171569250956</c:v>
                </c:pt>
                <c:pt idx="11">
                  <c:v>21.011628884196398</c:v>
                </c:pt>
                <c:pt idx="12" formatCode="#,##0.00&quot;&quot;;\-#,##0.00&quot;&quot;">
                  <c:v>20.155130195700316</c:v>
                </c:pt>
                <c:pt idx="13" formatCode="#,##0.0&quot;&quot;;\-#,##0.0&quot;&quot;">
                  <c:v>22.496171488234079</c:v>
                </c:pt>
                <c:pt idx="14" formatCode="#,##0.0&quot;&quot;;\-#,##0.0&quot;&quot;">
                  <c:v>19.811708019052119</c:v>
                </c:pt>
                <c:pt idx="15" formatCode="#,##0.0&quot;&quot;;\-#,##0.0&quot;&quot;">
                  <c:v>18.91524155060231</c:v>
                </c:pt>
                <c:pt idx="16" formatCode="#,##0.0&quot;&quot;;\-#,##0.0&quot;&quot;">
                  <c:v>21.784925999075675</c:v>
                </c:pt>
                <c:pt idx="17" formatCode="0.0">
                  <c:v>17.6741358267473</c:v>
                </c:pt>
                <c:pt idx="18" formatCode="0.0">
                  <c:v>18.902084889656184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311-4BC0-8C33-852AD4B0A6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5513216"/>
        <c:axId val="284946944"/>
      </c:lineChart>
      <c:catAx>
        <c:axId val="2055132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84946944"/>
        <c:crosses val="autoZero"/>
        <c:auto val="1"/>
        <c:lblAlgn val="ctr"/>
        <c:lblOffset val="100"/>
        <c:noMultiLvlLbl val="0"/>
      </c:catAx>
      <c:valAx>
        <c:axId val="284946944"/>
        <c:scaling>
          <c:orientation val="minMax"/>
          <c:max val="25"/>
          <c:min val="0"/>
        </c:scaling>
        <c:delete val="1"/>
        <c:axPos val="l"/>
        <c:numFmt formatCode="#,##0.0" sourceLinked="1"/>
        <c:majorTickMark val="out"/>
        <c:minorTickMark val="none"/>
        <c:tickLblPos val="nextTo"/>
        <c:crossAx val="2055132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77410130820261636"/>
          <c:y val="2.3323087421818295E-2"/>
          <c:w val="0.17586665839998347"/>
          <c:h val="0.10046062992125984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s-EC" sz="1400" b="1" i="0" baseline="0" dirty="0">
                <a:effectLst/>
              </a:rPr>
              <a:t>Tasa Empleo</a:t>
            </a:r>
          </a:p>
          <a:p>
            <a:pPr>
              <a:defRPr sz="1400"/>
            </a:pPr>
            <a:r>
              <a:rPr lang="es-EC" sz="1400" b="1" i="0" baseline="0" dirty="0">
                <a:effectLst/>
              </a:rPr>
              <a:t> Adecuado (%)</a:t>
            </a:r>
            <a:endParaRPr lang="es-EC" sz="1400" dirty="0">
              <a:effectLst/>
            </a:endParaRPr>
          </a:p>
        </c:rich>
      </c:tx>
      <c:layout>
        <c:manualLayout>
          <c:xMode val="edge"/>
          <c:yMode val="edge"/>
          <c:x val="3.0800298787124761E-2"/>
          <c:y val="0.582455520578450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7376464752929509E-2"/>
          <c:y val="0.11319203849518811"/>
          <c:w val="0.96628352490421454"/>
          <c:h val="0.77540988626421692"/>
        </c:manualLayout>
      </c:layout>
      <c:lineChart>
        <c:grouping val="standard"/>
        <c:varyColors val="0"/>
        <c:ser>
          <c:idx val="0"/>
          <c:order val="0"/>
          <c:tx>
            <c:strRef>
              <c:f>Empleo!$L$32</c:f>
              <c:strCache>
                <c:ptCount val="1"/>
                <c:pt idx="0">
                  <c:v>Quito</c:v>
                </c:pt>
              </c:strCache>
            </c:strRef>
          </c:tx>
          <c:spPr>
            <a:ln>
              <a:solidFill>
                <a:srgbClr val="4472C4"/>
              </a:solidFill>
            </a:ln>
          </c:spPr>
          <c:marker>
            <c:spPr>
              <a:solidFill>
                <a:srgbClr val="4472C4"/>
              </a:solidFill>
              <a:ln>
                <a:solidFill>
                  <a:srgbClr val="4472C4"/>
                </a:solidFill>
              </a:ln>
            </c:spPr>
          </c:marker>
          <c:dLbls>
            <c:dLbl>
              <c:idx val="2"/>
              <c:layout>
                <c:manualLayout>
                  <c:x val="-2.0147663628660592E-2"/>
                  <c:y val="9.38748906386701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19-4E9E-9CEC-9297810DC2F4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Empleo!$K$33:$K$51</c:f>
              <c:strCache>
                <c:ptCount val="19"/>
                <c:pt idx="0">
                  <c:v>mar-15</c:v>
                </c:pt>
                <c:pt idx="1">
                  <c:v>jun-15</c:v>
                </c:pt>
                <c:pt idx="2">
                  <c:v>sep-15</c:v>
                </c:pt>
                <c:pt idx="3">
                  <c:v>dic-15</c:v>
                </c:pt>
                <c:pt idx="4">
                  <c:v>mar-16</c:v>
                </c:pt>
                <c:pt idx="5">
                  <c:v>jun-16</c:v>
                </c:pt>
                <c:pt idx="6">
                  <c:v>sep-16</c:v>
                </c:pt>
                <c:pt idx="7">
                  <c:v>dic-16</c:v>
                </c:pt>
                <c:pt idx="8">
                  <c:v>mar-17</c:v>
                </c:pt>
                <c:pt idx="9">
                  <c:v>jun-17</c:v>
                </c:pt>
                <c:pt idx="10">
                  <c:v>sep-17</c:v>
                </c:pt>
                <c:pt idx="11">
                  <c:v>dic-17</c:v>
                </c:pt>
                <c:pt idx="12">
                  <c:v>mar-18</c:v>
                </c:pt>
                <c:pt idx="13">
                  <c:v>jun-18</c:v>
                </c:pt>
                <c:pt idx="14">
                  <c:v>sep-18</c:v>
                </c:pt>
                <c:pt idx="15">
                  <c:v>dic-18</c:v>
                </c:pt>
                <c:pt idx="16">
                  <c:v>mar-19</c:v>
                </c:pt>
                <c:pt idx="17">
                  <c:v>jun-19</c:v>
                </c:pt>
                <c:pt idx="18">
                  <c:v>sep-19</c:v>
                </c:pt>
              </c:strCache>
            </c:strRef>
          </c:cat>
          <c:val>
            <c:numRef>
              <c:f>Empleo!$L$33:$L$51</c:f>
              <c:numCache>
                <c:formatCode>#,##0.0</c:formatCode>
                <c:ptCount val="19"/>
                <c:pt idx="0">
                  <c:v>67.056748160544899</c:v>
                </c:pt>
                <c:pt idx="1">
                  <c:v>65.302102362305249</c:v>
                </c:pt>
                <c:pt idx="2">
                  <c:v>70.971780261513018</c:v>
                </c:pt>
                <c:pt idx="3">
                  <c:v>66.520914046469997</c:v>
                </c:pt>
                <c:pt idx="4">
                  <c:v>61.212631138437395</c:v>
                </c:pt>
                <c:pt idx="5">
                  <c:v>63.989830292173792</c:v>
                </c:pt>
                <c:pt idx="6">
                  <c:v>62.25147620361043</c:v>
                </c:pt>
                <c:pt idx="7">
                  <c:v>57.649266860557752</c:v>
                </c:pt>
                <c:pt idx="8">
                  <c:v>57.724084788172263</c:v>
                </c:pt>
                <c:pt idx="9">
                  <c:v>63.079874769640142</c:v>
                </c:pt>
                <c:pt idx="10">
                  <c:v>66.443882143285705</c:v>
                </c:pt>
                <c:pt idx="11">
                  <c:v>61.580331634916959</c:v>
                </c:pt>
                <c:pt idx="12">
                  <c:v>60.209440088245543</c:v>
                </c:pt>
                <c:pt idx="13">
                  <c:v>59.089975212397128</c:v>
                </c:pt>
                <c:pt idx="14">
                  <c:v>58.933915205706221</c:v>
                </c:pt>
                <c:pt idx="15">
                  <c:v>57.877113613870769</c:v>
                </c:pt>
                <c:pt idx="16">
                  <c:v>59.680534303770926</c:v>
                </c:pt>
                <c:pt idx="17">
                  <c:v>55.156263021790586</c:v>
                </c:pt>
                <c:pt idx="18">
                  <c:v>54.97361937914733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19-4E9E-9CEC-9297810DC2F4}"/>
            </c:ext>
          </c:extLst>
        </c:ser>
        <c:ser>
          <c:idx val="1"/>
          <c:order val="1"/>
          <c:tx>
            <c:strRef>
              <c:f>Empleo!$M$32</c:f>
              <c:strCache>
                <c:ptCount val="1"/>
                <c:pt idx="0">
                  <c:v>Guayaquil</c:v>
                </c:pt>
              </c:strCache>
            </c:strRef>
          </c:tx>
          <c:spPr>
            <a:ln>
              <a:solidFill>
                <a:srgbClr val="ED7D31"/>
              </a:solidFill>
            </a:ln>
          </c:spPr>
          <c:marker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Empleo!$K$33:$K$51</c:f>
              <c:strCache>
                <c:ptCount val="19"/>
                <c:pt idx="0">
                  <c:v>mar-15</c:v>
                </c:pt>
                <c:pt idx="1">
                  <c:v>jun-15</c:v>
                </c:pt>
                <c:pt idx="2">
                  <c:v>sep-15</c:v>
                </c:pt>
                <c:pt idx="3">
                  <c:v>dic-15</c:v>
                </c:pt>
                <c:pt idx="4">
                  <c:v>mar-16</c:v>
                </c:pt>
                <c:pt idx="5">
                  <c:v>jun-16</c:v>
                </c:pt>
                <c:pt idx="6">
                  <c:v>sep-16</c:v>
                </c:pt>
                <c:pt idx="7">
                  <c:v>dic-16</c:v>
                </c:pt>
                <c:pt idx="8">
                  <c:v>mar-17</c:v>
                </c:pt>
                <c:pt idx="9">
                  <c:v>jun-17</c:v>
                </c:pt>
                <c:pt idx="10">
                  <c:v>sep-17</c:v>
                </c:pt>
                <c:pt idx="11">
                  <c:v>dic-17</c:v>
                </c:pt>
                <c:pt idx="12">
                  <c:v>mar-18</c:v>
                </c:pt>
                <c:pt idx="13">
                  <c:v>jun-18</c:v>
                </c:pt>
                <c:pt idx="14">
                  <c:v>sep-18</c:v>
                </c:pt>
                <c:pt idx="15">
                  <c:v>dic-18</c:v>
                </c:pt>
                <c:pt idx="16">
                  <c:v>mar-19</c:v>
                </c:pt>
                <c:pt idx="17">
                  <c:v>jun-19</c:v>
                </c:pt>
                <c:pt idx="18">
                  <c:v>sep-19</c:v>
                </c:pt>
              </c:strCache>
            </c:strRef>
          </c:cat>
          <c:val>
            <c:numRef>
              <c:f>Empleo!$M$33:$M$51</c:f>
              <c:numCache>
                <c:formatCode>#,##0.0</c:formatCode>
                <c:ptCount val="19"/>
                <c:pt idx="0">
                  <c:v>63.54848859315846</c:v>
                </c:pt>
                <c:pt idx="1">
                  <c:v>60.350994094086282</c:v>
                </c:pt>
                <c:pt idx="2">
                  <c:v>56.050751854977001</c:v>
                </c:pt>
                <c:pt idx="3">
                  <c:v>56.923161381588521</c:v>
                </c:pt>
                <c:pt idx="4">
                  <c:v>53.914245499223888</c:v>
                </c:pt>
                <c:pt idx="5">
                  <c:v>53.96931170356099</c:v>
                </c:pt>
                <c:pt idx="6">
                  <c:v>49.87830762316085</c:v>
                </c:pt>
                <c:pt idx="7">
                  <c:v>49.565732020993842</c:v>
                </c:pt>
                <c:pt idx="8">
                  <c:v>49.13692865102653</c:v>
                </c:pt>
                <c:pt idx="9">
                  <c:v>49.535233185919694</c:v>
                </c:pt>
                <c:pt idx="10">
                  <c:v>47.850766118182236</c:v>
                </c:pt>
                <c:pt idx="11">
                  <c:v>49.963854220776412</c:v>
                </c:pt>
                <c:pt idx="12">
                  <c:v>51.264306375270159</c:v>
                </c:pt>
                <c:pt idx="13">
                  <c:v>49.581781122604774</c:v>
                </c:pt>
                <c:pt idx="14">
                  <c:v>50.238382229492657</c:v>
                </c:pt>
                <c:pt idx="15">
                  <c:v>52.64106795057986</c:v>
                </c:pt>
                <c:pt idx="16">
                  <c:v>48.979625444699948</c:v>
                </c:pt>
                <c:pt idx="17">
                  <c:v>54.682693018700938</c:v>
                </c:pt>
                <c:pt idx="18">
                  <c:v>52.942161958732193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C19-4E9E-9CEC-9297810DC2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5514752"/>
        <c:axId val="284948672"/>
      </c:lineChart>
      <c:catAx>
        <c:axId val="205514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84948672"/>
        <c:crosses val="autoZero"/>
        <c:auto val="1"/>
        <c:lblAlgn val="ctr"/>
        <c:lblOffset val="100"/>
        <c:noMultiLvlLbl val="0"/>
      </c:catAx>
      <c:valAx>
        <c:axId val="284948672"/>
        <c:scaling>
          <c:orientation val="minMax"/>
          <c:max val="72"/>
          <c:min val="40"/>
        </c:scaling>
        <c:delete val="1"/>
        <c:axPos val="l"/>
        <c:numFmt formatCode="#,##0.0" sourceLinked="1"/>
        <c:majorTickMark val="out"/>
        <c:minorTickMark val="none"/>
        <c:tickLblPos val="nextTo"/>
        <c:crossAx val="2055147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77935065203463727"/>
          <c:y val="0.11056299212598426"/>
          <c:w val="0.17586665839998347"/>
          <c:h val="0.10046062992125984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s-EC" sz="1400" b="1" i="0" baseline="0">
                <a:effectLst/>
              </a:rPr>
              <a:t>Tasa de </a:t>
            </a:r>
            <a:endParaRPr lang="es-EC" sz="1400">
              <a:effectLst/>
            </a:endParaRPr>
          </a:p>
          <a:p>
            <a:pPr>
              <a:defRPr sz="1400"/>
            </a:pPr>
            <a:r>
              <a:rPr lang="es-EC" sz="1400" b="1" i="0" baseline="0">
                <a:effectLst/>
              </a:rPr>
              <a:t>Desempleo (%)</a:t>
            </a:r>
            <a:endParaRPr lang="es-EC" sz="1400">
              <a:effectLst/>
            </a:endParaRPr>
          </a:p>
        </c:rich>
      </c:tx>
      <c:layout>
        <c:manualLayout>
          <c:xMode val="edge"/>
          <c:yMode val="edge"/>
          <c:x val="5.7364581395829449E-3"/>
          <c:y val="0.1360757290415854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7151714303428584E-3"/>
          <c:y val="0.1692351198329739"/>
          <c:w val="0.99389960113253562"/>
          <c:h val="0.69177831394064526"/>
        </c:manualLayout>
      </c:layout>
      <c:lineChart>
        <c:grouping val="standard"/>
        <c:varyColors val="0"/>
        <c:ser>
          <c:idx val="0"/>
          <c:order val="0"/>
          <c:tx>
            <c:strRef>
              <c:f>Desempleo!$C$39</c:f>
              <c:strCache>
                <c:ptCount val="1"/>
                <c:pt idx="0">
                  <c:v>Quito</c:v>
                </c:pt>
              </c:strCache>
            </c:strRef>
          </c:tx>
          <c:spPr>
            <a:ln>
              <a:solidFill>
                <a:srgbClr val="4472C4"/>
              </a:solidFill>
            </a:ln>
          </c:spPr>
          <c:marker>
            <c:spPr>
              <a:solidFill>
                <a:srgbClr val="4472C4"/>
              </a:solidFill>
              <a:ln>
                <a:solidFill>
                  <a:srgbClr val="4472C4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Desempleo!$B$40:$B$58</c:f>
              <c:strCache>
                <c:ptCount val="19"/>
                <c:pt idx="0">
                  <c:v>mar-15</c:v>
                </c:pt>
                <c:pt idx="1">
                  <c:v>jun-15</c:v>
                </c:pt>
                <c:pt idx="2">
                  <c:v>sep-15</c:v>
                </c:pt>
                <c:pt idx="3">
                  <c:v>dic-15</c:v>
                </c:pt>
                <c:pt idx="4">
                  <c:v>mar-16</c:v>
                </c:pt>
                <c:pt idx="5">
                  <c:v>jun-16</c:v>
                </c:pt>
                <c:pt idx="6">
                  <c:v>sep-16</c:v>
                </c:pt>
                <c:pt idx="7">
                  <c:v>dic-16</c:v>
                </c:pt>
                <c:pt idx="8">
                  <c:v>mar-17</c:v>
                </c:pt>
                <c:pt idx="9">
                  <c:v>jun-17</c:v>
                </c:pt>
                <c:pt idx="10">
                  <c:v>sep-17</c:v>
                </c:pt>
                <c:pt idx="11">
                  <c:v>dic-17</c:v>
                </c:pt>
                <c:pt idx="12">
                  <c:v>mar-18</c:v>
                </c:pt>
                <c:pt idx="13">
                  <c:v>jun-18</c:v>
                </c:pt>
                <c:pt idx="14">
                  <c:v>sep-18</c:v>
                </c:pt>
                <c:pt idx="15">
                  <c:v>dic-18</c:v>
                </c:pt>
                <c:pt idx="16">
                  <c:v>mar-19</c:v>
                </c:pt>
                <c:pt idx="17">
                  <c:v>jun-19</c:v>
                </c:pt>
                <c:pt idx="18">
                  <c:v>sep-19</c:v>
                </c:pt>
              </c:strCache>
            </c:strRef>
          </c:cat>
          <c:val>
            <c:numRef>
              <c:f>Desempleo!$C$40:$C$58</c:f>
              <c:numCache>
                <c:formatCode>#,##0.0</c:formatCode>
                <c:ptCount val="19"/>
                <c:pt idx="0">
                  <c:v>4.3919699491115312</c:v>
                </c:pt>
                <c:pt idx="1">
                  <c:v>4.7685647031127987</c:v>
                </c:pt>
                <c:pt idx="2">
                  <c:v>5.2121806024138762</c:v>
                </c:pt>
                <c:pt idx="3">
                  <c:v>4.9252976716249988</c:v>
                </c:pt>
                <c:pt idx="4">
                  <c:v>7.8164543891500387</c:v>
                </c:pt>
                <c:pt idx="5">
                  <c:v>7.0621367113963398</c:v>
                </c:pt>
                <c:pt idx="6">
                  <c:v>8.7113802507715246</c:v>
                </c:pt>
                <c:pt idx="7">
                  <c:v>9.1419121939790084</c:v>
                </c:pt>
                <c:pt idx="8">
                  <c:v>9.1077206802334914</c:v>
                </c:pt>
                <c:pt idx="9">
                  <c:v>7.8356860564813564</c:v>
                </c:pt>
                <c:pt idx="10">
                  <c:v>7.8435359194328509</c:v>
                </c:pt>
                <c:pt idx="11">
                  <c:v>9.4213627274951417</c:v>
                </c:pt>
                <c:pt idx="12">
                  <c:v>7.1205931301550018</c:v>
                </c:pt>
                <c:pt idx="13">
                  <c:v>9.8452351800232361</c:v>
                </c:pt>
                <c:pt idx="14">
                  <c:v>8.8446005989010104</c:v>
                </c:pt>
                <c:pt idx="15">
                  <c:v>8.1719436128145855</c:v>
                </c:pt>
                <c:pt idx="16">
                  <c:v>9.7339238154325809</c:v>
                </c:pt>
                <c:pt idx="17" formatCode="#,##0.0&quot;&quot;;\-#,##0.0&quot;&quot;">
                  <c:v>8.2881716170184809</c:v>
                </c:pt>
                <c:pt idx="18" formatCode="#,##0.0&quot;&quot;;\-#,##0.0&quot;&quot;">
                  <c:v>8.2172959391697855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A9-47D7-9E90-3F83011B3B42}"/>
            </c:ext>
          </c:extLst>
        </c:ser>
        <c:ser>
          <c:idx val="1"/>
          <c:order val="1"/>
          <c:tx>
            <c:strRef>
              <c:f>Desempleo!$D$39</c:f>
              <c:strCache>
                <c:ptCount val="1"/>
                <c:pt idx="0">
                  <c:v>Guayaquil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Desempleo!$B$40:$B$58</c:f>
              <c:strCache>
                <c:ptCount val="19"/>
                <c:pt idx="0">
                  <c:v>mar-15</c:v>
                </c:pt>
                <c:pt idx="1">
                  <c:v>jun-15</c:v>
                </c:pt>
                <c:pt idx="2">
                  <c:v>sep-15</c:v>
                </c:pt>
                <c:pt idx="3">
                  <c:v>dic-15</c:v>
                </c:pt>
                <c:pt idx="4">
                  <c:v>mar-16</c:v>
                </c:pt>
                <c:pt idx="5">
                  <c:v>jun-16</c:v>
                </c:pt>
                <c:pt idx="6">
                  <c:v>sep-16</c:v>
                </c:pt>
                <c:pt idx="7">
                  <c:v>dic-16</c:v>
                </c:pt>
                <c:pt idx="8">
                  <c:v>mar-17</c:v>
                </c:pt>
                <c:pt idx="9">
                  <c:v>jun-17</c:v>
                </c:pt>
                <c:pt idx="10">
                  <c:v>sep-17</c:v>
                </c:pt>
                <c:pt idx="11">
                  <c:v>dic-17</c:v>
                </c:pt>
                <c:pt idx="12">
                  <c:v>mar-18</c:v>
                </c:pt>
                <c:pt idx="13">
                  <c:v>jun-18</c:v>
                </c:pt>
                <c:pt idx="14">
                  <c:v>sep-18</c:v>
                </c:pt>
                <c:pt idx="15">
                  <c:v>dic-18</c:v>
                </c:pt>
                <c:pt idx="16">
                  <c:v>mar-19</c:v>
                </c:pt>
                <c:pt idx="17">
                  <c:v>jun-19</c:v>
                </c:pt>
                <c:pt idx="18">
                  <c:v>sep-19</c:v>
                </c:pt>
              </c:strCache>
            </c:strRef>
          </c:cat>
          <c:val>
            <c:numRef>
              <c:f>Desempleo!$D$40:$D$58</c:f>
              <c:numCache>
                <c:formatCode>#,##0.0</c:formatCode>
                <c:ptCount val="19"/>
                <c:pt idx="0">
                  <c:v>3.7794286750605983</c:v>
                </c:pt>
                <c:pt idx="1">
                  <c:v>4.6542364226283919</c:v>
                </c:pt>
                <c:pt idx="2">
                  <c:v>4.9292726803852753</c:v>
                </c:pt>
                <c:pt idx="3">
                  <c:v>4.7535966111791312</c:v>
                </c:pt>
                <c:pt idx="4">
                  <c:v>7.2411495780025597</c:v>
                </c:pt>
                <c:pt idx="5">
                  <c:v>5.3166617989009008</c:v>
                </c:pt>
                <c:pt idx="6">
                  <c:v>5.7286214656234122</c:v>
                </c:pt>
                <c:pt idx="7">
                  <c:v>6.43687645445842</c:v>
                </c:pt>
                <c:pt idx="8">
                  <c:v>5.105031961868165</c:v>
                </c:pt>
                <c:pt idx="9">
                  <c:v>5.2617890346955178</c:v>
                </c:pt>
                <c:pt idx="10">
                  <c:v>4.5947826485141308</c:v>
                </c:pt>
                <c:pt idx="11">
                  <c:v>4.3512552915223015</c:v>
                </c:pt>
                <c:pt idx="12">
                  <c:v>4.6650236634148872</c:v>
                </c:pt>
                <c:pt idx="13">
                  <c:v>3.4418013968148853</c:v>
                </c:pt>
                <c:pt idx="14">
                  <c:v>3.3957744616605141</c:v>
                </c:pt>
                <c:pt idx="15">
                  <c:v>3.0943179172257009</c:v>
                </c:pt>
                <c:pt idx="16">
                  <c:v>3.7232195093765559</c:v>
                </c:pt>
                <c:pt idx="17" formatCode="#,##0.0&quot;&quot;;\-#,##0.0&quot;&quot;">
                  <c:v>2.4895671457280519</c:v>
                </c:pt>
                <c:pt idx="18" formatCode="#,##0.0&quot;&quot;;\-#,##0.0&quot;&quot;">
                  <c:v>3.0261186368942417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A9-47D7-9E90-3F83011B3B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5516288"/>
        <c:axId val="250880000"/>
      </c:lineChart>
      <c:catAx>
        <c:axId val="205516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50880000"/>
        <c:crosses val="autoZero"/>
        <c:auto val="1"/>
        <c:lblAlgn val="ctr"/>
        <c:lblOffset val="100"/>
        <c:noMultiLvlLbl val="0"/>
      </c:catAx>
      <c:valAx>
        <c:axId val="250880000"/>
        <c:scaling>
          <c:orientation val="minMax"/>
          <c:max val="12"/>
        </c:scaling>
        <c:delete val="1"/>
        <c:axPos val="l"/>
        <c:numFmt formatCode="#,##0.0" sourceLinked="1"/>
        <c:majorTickMark val="out"/>
        <c:minorTickMark val="none"/>
        <c:tickLblPos val="nextTo"/>
        <c:crossAx val="2055162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76753962841259005"/>
          <c:y val="7.2161514718358341E-2"/>
          <c:w val="0.17586665839998347"/>
          <c:h val="0.10046062992125984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68214808598217"/>
          <c:y val="2.6466095554834274E-2"/>
          <c:w val="0.55386425211205259"/>
          <c:h val="0.911099954313104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Hoja3!$B$2</c:f>
              <c:strCache>
                <c:ptCount val="1"/>
                <c:pt idx="0">
                  <c:v>Devengado</c:v>
                </c:pt>
              </c:strCache>
            </c:strRef>
          </c:tx>
          <c:invertIfNegative val="0"/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2709-4572-8383-691292BFA47D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2709-4572-8383-691292BFA47D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2709-4572-8383-691292BFA47D}"/>
              </c:ext>
            </c:extLst>
          </c:dPt>
          <c:dLbls>
            <c:dLbl>
              <c:idx val="17"/>
              <c:layout>
                <c:manualLayout>
                  <c:x val="1.348504003371247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709-4572-8383-691292BFA47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Hoja3!$A$3:$A$20</c:f>
              <c:strCache>
                <c:ptCount val="18"/>
                <c:pt idx="0">
                  <c:v>130103 OCUPACIÓN DE LUGARES PÚBLICOS</c:v>
                </c:pt>
                <c:pt idx="1">
                  <c:v>130111 INSCRIPCIONES, REGISTROS Y MATRICULAS</c:v>
                </c:pt>
                <c:pt idx="2">
                  <c:v>170402 INFRACCIÓN A ORDENANZAS MUNICIPALES</c:v>
                </c:pt>
                <c:pt idx="3">
                  <c:v>130118 APROBACIÓN DE PLANOS E INSPECCIÓN DE CONSTRUCCIÓN</c:v>
                </c:pt>
                <c:pt idx="4">
                  <c:v>110312 A LOS ESPECTÁCULOS PÚBLICOS</c:v>
                </c:pt>
                <c:pt idx="5">
                  <c:v>110202 A LOS PREDIOS RURALES</c:v>
                </c:pt>
                <c:pt idx="6">
                  <c:v>170499 OTRAS MULTAS</c:v>
                </c:pt>
                <c:pt idx="7">
                  <c:v>110205 DE VEHÍCULOS MOTORIZADOS DE TRANSPORTE TERRESTRE</c:v>
                </c:pt>
                <c:pt idx="8">
                  <c:v>170301 y 170401 TRIBUTARIAS</c:v>
                </c:pt>
                <c:pt idx="9">
                  <c:v>130108 PRESTACIÓN DE SERVICIOS</c:v>
                </c:pt>
                <c:pt idx="10">
                  <c:v>130199 OTRAS TASAS</c:v>
                </c:pt>
                <c:pt idx="11">
                  <c:v>110206 DE ALCABALAS</c:v>
                </c:pt>
                <c:pt idx="12">
                  <c:v>110102 A LA UTILIDAD POR LA VENTA DE PREDIOS URBAN</c:v>
                </c:pt>
                <c:pt idx="13">
                  <c:v>110207 A LOS ACTIVOS TOTALES</c:v>
                </c:pt>
                <c:pt idx="14">
                  <c:v>130499 OTRAS CONTRIBUCIONES</c:v>
                </c:pt>
                <c:pt idx="15">
                  <c:v>110704 PATENTES COMERCIALES, INDUSTRIALES</c:v>
                </c:pt>
                <c:pt idx="16">
                  <c:v>170416 INFRACCIONES A LA LEY ORGÁNICA DE TRANSPORT</c:v>
                </c:pt>
                <c:pt idx="17">
                  <c:v>110201 A LOS PREDIOS URBANOS</c:v>
                </c:pt>
              </c:strCache>
            </c:strRef>
          </c:cat>
          <c:val>
            <c:numRef>
              <c:f>Hoja3!$B$3:$B$20</c:f>
              <c:numCache>
                <c:formatCode>_(* #,##0.00_);_(* \(#,##0.00\);_(* "-"??_);_(@_)</c:formatCode>
                <c:ptCount val="18"/>
                <c:pt idx="0">
                  <c:v>1261360.1399999999</c:v>
                </c:pt>
                <c:pt idx="1">
                  <c:v>1493611.53</c:v>
                </c:pt>
                <c:pt idx="2">
                  <c:v>2060970.74</c:v>
                </c:pt>
                <c:pt idx="3">
                  <c:v>2454579.2999999998</c:v>
                </c:pt>
                <c:pt idx="4">
                  <c:v>3022691.95</c:v>
                </c:pt>
                <c:pt idx="5">
                  <c:v>3137075.2000000002</c:v>
                </c:pt>
                <c:pt idx="6">
                  <c:v>5861365.5</c:v>
                </c:pt>
                <c:pt idx="7">
                  <c:v>6903515</c:v>
                </c:pt>
                <c:pt idx="8">
                  <c:v>11638515.719999999</c:v>
                </c:pt>
                <c:pt idx="9">
                  <c:v>14668424.92</c:v>
                </c:pt>
                <c:pt idx="10">
                  <c:v>15394737.27</c:v>
                </c:pt>
                <c:pt idx="11">
                  <c:v>24555245.309999999</c:v>
                </c:pt>
                <c:pt idx="12">
                  <c:v>30103667.890000001</c:v>
                </c:pt>
                <c:pt idx="13">
                  <c:v>32211116.640000001</c:v>
                </c:pt>
                <c:pt idx="14">
                  <c:v>38182662.390000001</c:v>
                </c:pt>
                <c:pt idx="15">
                  <c:v>44102163.759999998</c:v>
                </c:pt>
                <c:pt idx="16">
                  <c:v>49910247.469999999</c:v>
                </c:pt>
                <c:pt idx="17">
                  <c:v>78671903.150000006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709-4572-8383-691292BFA4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1825792"/>
        <c:axId val="280675456"/>
      </c:barChart>
      <c:catAx>
        <c:axId val="2818257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s-EC"/>
          </a:p>
        </c:txPr>
        <c:crossAx val="280675456"/>
        <c:crosses val="autoZero"/>
        <c:auto val="1"/>
        <c:lblAlgn val="l"/>
        <c:lblOffset val="100"/>
        <c:noMultiLvlLbl val="0"/>
      </c:catAx>
      <c:valAx>
        <c:axId val="280675456"/>
        <c:scaling>
          <c:orientation val="minMax"/>
          <c:max val="80000000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crossAx val="2818257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EC"/>
              <a:t>RELACIÓN BENEFICIARIOS (en</a:t>
            </a:r>
            <a:r>
              <a:rPr lang="es-EC" baseline="0"/>
              <a:t> miles)</a:t>
            </a:r>
            <a:r>
              <a:rPr lang="es-EC"/>
              <a:t> - </a:t>
            </a:r>
          </a:p>
          <a:p>
            <a:pPr>
              <a:defRPr/>
            </a:pPr>
            <a:r>
              <a:rPr lang="es-EC"/>
              <a:t>ASIGNACIÓN MUNICIPAL</a:t>
            </a:r>
            <a:r>
              <a:rPr lang="es-EC" baseline="0"/>
              <a:t> (en millones)</a:t>
            </a:r>
            <a:endParaRPr lang="es-EC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4.2612840702604481E-2"/>
          <c:y val="0.11967239967239969"/>
          <c:w val="0.88880355152821677"/>
          <c:h val="0.719563027594523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Relaciones!$A$2</c:f>
              <c:strCache>
                <c:ptCount val="1"/>
                <c:pt idx="0">
                  <c:v>Cobertura poblacional (beneficiarios)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1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193-43B5-923F-A5CE1C82CF9E}"/>
              </c:ext>
            </c:extLst>
          </c:dPt>
          <c:dLbls>
            <c:dLbl>
              <c:idx val="0"/>
              <c:layout>
                <c:manualLayout>
                  <c:x val="0"/>
                  <c:y val="1.14998033108269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93-43B5-923F-A5CE1C82CF9E}"/>
                </c:ext>
              </c:extLst>
            </c:dLbl>
            <c:dLbl>
              <c:idx val="1"/>
              <c:layout>
                <c:manualLayout>
                  <c:x val="-1.5467904098994587E-3"/>
                  <c:y val="8.01485809359825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193-43B5-923F-A5CE1C82CF9E}"/>
                </c:ext>
              </c:extLst>
            </c:dLbl>
            <c:dLbl>
              <c:idx val="2"/>
              <c:layout>
                <c:manualLayout>
                  <c:x val="0"/>
                  <c:y val="1.25873332172544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193-43B5-923F-A5CE1C82CF9E}"/>
                </c:ext>
              </c:extLst>
            </c:dLbl>
            <c:dLbl>
              <c:idx val="3"/>
              <c:layout>
                <c:manualLayout>
                  <c:x val="-5.6714993186539177E-17"/>
                  <c:y val="7.31477361398621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193-43B5-923F-A5CE1C82CF9E}"/>
                </c:ext>
              </c:extLst>
            </c:dLbl>
            <c:dLbl>
              <c:idx val="4"/>
              <c:layout>
                <c:manualLayout>
                  <c:x val="0"/>
                  <c:y val="7.52242579014226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193-43B5-923F-A5CE1C82CF9E}"/>
                </c:ext>
              </c:extLst>
            </c:dLbl>
            <c:dLbl>
              <c:idx val="5"/>
              <c:layout>
                <c:manualLayout>
                  <c:x val="1.5467904098994587E-3"/>
                  <c:y val="0.1747796758820380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193-43B5-923F-A5CE1C82CF9E}"/>
                </c:ext>
              </c:extLst>
            </c:dLbl>
            <c:dLbl>
              <c:idx val="6"/>
              <c:layout>
                <c:manualLayout>
                  <c:x val="-1.1342998637307835E-16"/>
                  <c:y val="1.03503646810733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193-43B5-923F-A5CE1C82CF9E}"/>
                </c:ext>
              </c:extLst>
            </c:dLbl>
            <c:dLbl>
              <c:idx val="7"/>
              <c:layout>
                <c:manualLayout>
                  <c:x val="0"/>
                  <c:y val="9.41270547569754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193-43B5-923F-A5CE1C82CF9E}"/>
                </c:ext>
              </c:extLst>
            </c:dLbl>
            <c:dLbl>
              <c:idx val="8"/>
              <c:layout>
                <c:manualLayout>
                  <c:x val="-1.5467904098994587E-3"/>
                  <c:y val="6.68505871655476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193-43B5-923F-A5CE1C82CF9E}"/>
                </c:ext>
              </c:extLst>
            </c:dLbl>
            <c:dLbl>
              <c:idx val="9"/>
              <c:layout>
                <c:manualLayout>
                  <c:x val="-1.5217443973350613E-3"/>
                  <c:y val="7.44088684246164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193-43B5-923F-A5CE1C82CF9E}"/>
                </c:ext>
              </c:extLst>
            </c:dLbl>
            <c:dLbl>
              <c:idx val="10"/>
              <c:layout>
                <c:manualLayout>
                  <c:x val="5.0030284675953966E-5"/>
                  <c:y val="5.72147523328625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193-43B5-923F-A5CE1C82CF9E}"/>
                </c:ext>
              </c:extLst>
            </c:dLbl>
            <c:dLbl>
              <c:idx val="11"/>
              <c:layout>
                <c:manualLayout>
                  <c:x val="0"/>
                  <c:y val="4.17935473053583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193-43B5-923F-A5CE1C82CF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Relaciones!$B$1:$M$1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2020**</c:v>
                </c:pt>
                <c:pt idx="11">
                  <c:v>2020*</c:v>
                </c:pt>
              </c:strCache>
            </c:strRef>
          </c:cat>
          <c:val>
            <c:numRef>
              <c:f>Relaciones!$B$2:$M$2</c:f>
              <c:numCache>
                <c:formatCode>_(* #,##0_);_(* \(#,##0\);_(* "-"??_);_(@_)</c:formatCode>
                <c:ptCount val="12"/>
                <c:pt idx="0">
                  <c:v>51.933999999999997</c:v>
                </c:pt>
                <c:pt idx="1">
                  <c:v>55.46</c:v>
                </c:pt>
                <c:pt idx="2">
                  <c:v>59.823</c:v>
                </c:pt>
                <c:pt idx="3">
                  <c:v>73.281999999999996</c:v>
                </c:pt>
                <c:pt idx="4">
                  <c:v>100.714</c:v>
                </c:pt>
                <c:pt idx="5">
                  <c:v>175.48</c:v>
                </c:pt>
                <c:pt idx="6">
                  <c:v>85.896000000000001</c:v>
                </c:pt>
                <c:pt idx="7">
                  <c:v>89.016999999999996</c:v>
                </c:pt>
                <c:pt idx="8">
                  <c:v>80.882000000000005</c:v>
                </c:pt>
                <c:pt idx="9">
                  <c:v>77.722999999999999</c:v>
                </c:pt>
                <c:pt idx="10">
                  <c:v>72</c:v>
                </c:pt>
                <c:pt idx="11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193-43B5-923F-A5CE1C82CF9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27"/>
        <c:axId val="-1181989696"/>
        <c:axId val="-1181987520"/>
      </c:barChart>
      <c:lineChart>
        <c:grouping val="standard"/>
        <c:varyColors val="0"/>
        <c:ser>
          <c:idx val="1"/>
          <c:order val="1"/>
          <c:tx>
            <c:strRef>
              <c:f>Relaciones!$A$3</c:f>
              <c:strCache>
                <c:ptCount val="1"/>
                <c:pt idx="0">
                  <c:v>Asignaciones municipales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3.1965475469412474E-2"/>
                  <c:y val="-4.91400491400491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193-43B5-923F-A5CE1C82CF9E}"/>
                </c:ext>
              </c:extLst>
            </c:dLbl>
            <c:dLbl>
              <c:idx val="1"/>
              <c:layout>
                <c:manualLayout>
                  <c:x val="-3.8119321623258616E-2"/>
                  <c:y val="-6.55200655200655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193-43B5-923F-A5CE1C82CF9E}"/>
                </c:ext>
              </c:extLst>
            </c:dLbl>
            <c:dLbl>
              <c:idx val="2"/>
              <c:layout>
                <c:manualLayout>
                  <c:x val="-3.811932162325863E-2"/>
                  <c:y val="-5.89680589680590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193-43B5-923F-A5CE1C82CF9E}"/>
                </c:ext>
              </c:extLst>
            </c:dLbl>
            <c:dLbl>
              <c:idx val="3"/>
              <c:layout>
                <c:manualLayout>
                  <c:x val="-3.1965475469412474E-2"/>
                  <c:y val="-5.24160524160524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193-43B5-923F-A5CE1C82CF9E}"/>
                </c:ext>
              </c:extLst>
            </c:dLbl>
            <c:dLbl>
              <c:idx val="4"/>
              <c:layout>
                <c:manualLayout>
                  <c:x val="-3.1965475469412474E-2"/>
                  <c:y val="-5.56920556920556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193-43B5-923F-A5CE1C82CF9E}"/>
                </c:ext>
              </c:extLst>
            </c:dLbl>
            <c:dLbl>
              <c:idx val="5"/>
              <c:layout>
                <c:manualLayout>
                  <c:x val="-3.1965475469412537E-2"/>
                  <c:y val="-5.24160524160524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193-43B5-923F-A5CE1C82CF9E}"/>
                </c:ext>
              </c:extLst>
            </c:dLbl>
            <c:dLbl>
              <c:idx val="6"/>
              <c:layout>
                <c:manualLayout>
                  <c:x val="-3.520387643852211E-2"/>
                  <c:y val="-4.914004914004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193-43B5-923F-A5CE1C82CF9E}"/>
                </c:ext>
              </c:extLst>
            </c:dLbl>
            <c:dLbl>
              <c:idx val="7"/>
              <c:layout>
                <c:manualLayout>
                  <c:x val="-3.8342337976983644E-2"/>
                  <c:y val="-3.60360360360360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193-43B5-923F-A5CE1C82CF9E}"/>
                </c:ext>
              </c:extLst>
            </c:dLbl>
            <c:dLbl>
              <c:idx val="8"/>
              <c:layout>
                <c:manualLayout>
                  <c:x val="-3.9920048455481638E-2"/>
                  <c:y val="-5.8968058968058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193-43B5-923F-A5CE1C82CF9E}"/>
                </c:ext>
              </c:extLst>
            </c:dLbl>
            <c:dLbl>
              <c:idx val="9"/>
              <c:layout>
                <c:manualLayout>
                  <c:x val="-3.6768140520896428E-2"/>
                  <c:y val="-5.56920556920556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193-43B5-923F-A5CE1C82CF9E}"/>
                </c:ext>
              </c:extLst>
            </c:dLbl>
            <c:dLbl>
              <c:idx val="10"/>
              <c:layout>
                <c:manualLayout>
                  <c:x val="-3.8119321623258741E-2"/>
                  <c:y val="-4.91400491400491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F193-43B5-923F-A5CE1C82CF9E}"/>
                </c:ext>
              </c:extLst>
            </c:dLbl>
            <c:dLbl>
              <c:idx val="11"/>
              <c:layout>
                <c:manualLayout>
                  <c:x val="-2.4273167777104785E-2"/>
                  <c:y val="-2.94840294840295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193-43B5-923F-A5CE1C82CF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Relaciones!$B$1:$M$1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2020**</c:v>
                </c:pt>
                <c:pt idx="11">
                  <c:v>2020*</c:v>
                </c:pt>
              </c:strCache>
            </c:strRef>
          </c:cat>
          <c:val>
            <c:numRef>
              <c:f>Relaciones!$B$3:$M$3</c:f>
              <c:numCache>
                <c:formatCode>_("$"\ * #,##0.00_);_("$"\ * \(#,##0.00\);_("$"\ * "-"??_);_(@_)</c:formatCode>
                <c:ptCount val="12"/>
                <c:pt idx="0">
                  <c:v>1.4999999999999998</c:v>
                </c:pt>
                <c:pt idx="1">
                  <c:v>1.7650000000000001</c:v>
                </c:pt>
                <c:pt idx="2" formatCode="_(&quot;$&quot;\ * #,##0.0_);_(&quot;$&quot;\ * \(#,##0.0\);_(&quot;$&quot;\ * &quot;-&quot;??_);_(@_)">
                  <c:v>2.1528100000000001</c:v>
                </c:pt>
                <c:pt idx="3" formatCode="_(&quot;$&quot;\ * #,##0.0_);_(&quot;$&quot;\ * \(#,##0.0\);_(&quot;$&quot;\ * &quot;-&quot;??_);_(@_)">
                  <c:v>2.8241100000000001</c:v>
                </c:pt>
                <c:pt idx="4" formatCode="_(&quot;$&quot;\ * #,##0.0_);_(&quot;$&quot;\ * \(#,##0.0\);_(&quot;$&quot;\ * &quot;-&quot;??_);_(@_)">
                  <c:v>3.0828658799999999</c:v>
                </c:pt>
                <c:pt idx="5" formatCode="_(&quot;$&quot;\ * #,##0.0_);_(&quot;$&quot;\ * \(#,##0.0\);_(&quot;$&quot;\ * &quot;-&quot;??_);_(@_)">
                  <c:v>3.4459444240000008</c:v>
                </c:pt>
                <c:pt idx="6" formatCode="_(&quot;$&quot;\ * #,##0.0_);_(&quot;$&quot;\ * \(#,##0.0\);_(&quot;$&quot;\ * &quot;-&quot;??_);_(@_)">
                  <c:v>2.2588650699999997</c:v>
                </c:pt>
                <c:pt idx="7" formatCode="_(&quot;$&quot;\ * #,##0.0_);_(&quot;$&quot;\ * \(#,##0.0\);_(&quot;$&quot;\ * &quot;-&quot;??_);_(@_)">
                  <c:v>2.3179999979999995</c:v>
                </c:pt>
                <c:pt idx="8" formatCode="_(&quot;$&quot;\ * #,##0.0_);_(&quot;$&quot;\ * \(#,##0.0\);_(&quot;$&quot;\ * &quot;-&quot;??_);_(@_)">
                  <c:v>1.6225999959999997</c:v>
                </c:pt>
                <c:pt idx="9" formatCode="_(&quot;$&quot;\ * #,##0.0_);_(&quot;$&quot;\ * \(#,##0.0\);_(&quot;$&quot;\ * &quot;-&quot;??_);_(@_)">
                  <c:v>1.6226</c:v>
                </c:pt>
                <c:pt idx="10" formatCode="_(&quot;$&quot;\ * #,##0.0_);_(&quot;$&quot;\ * \(#,##0.0\);_(&quot;$&quot;\ * &quot;-&quot;??_);_(@_)">
                  <c:v>1.6429260000000001</c:v>
                </c:pt>
                <c:pt idx="11" formatCode="_(&quot;$&quot;\ * #,##0.0_);_(&quot;$&quot;\ * \(#,##0.0\);_(&quot;$&quot;\ * &quot;-&quot;??_);_(@_)">
                  <c:v>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F193-43B5-923F-A5CE1C82CF9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181979904"/>
        <c:axId val="-1181985888"/>
      </c:lineChart>
      <c:catAx>
        <c:axId val="-118198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181987520"/>
        <c:crosses val="autoZero"/>
        <c:auto val="1"/>
        <c:lblAlgn val="ctr"/>
        <c:lblOffset val="100"/>
        <c:noMultiLvlLbl val="0"/>
      </c:catAx>
      <c:valAx>
        <c:axId val="-1181987520"/>
        <c:scaling>
          <c:orientation val="minMax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181989696"/>
        <c:crosses val="autoZero"/>
        <c:crossBetween val="between"/>
      </c:valAx>
      <c:valAx>
        <c:axId val="-1181985888"/>
        <c:scaling>
          <c:orientation val="minMax"/>
        </c:scaling>
        <c:delete val="0"/>
        <c:axPos val="r"/>
        <c:numFmt formatCode="_(&quot;$&quot;\ * #,##0.00_);_(&quot;$&quot;\ * \(#,##0.00\);_(&quot;$&quot;\ 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181979904"/>
        <c:crosses val="max"/>
        <c:crossBetween val="between"/>
      </c:valAx>
      <c:catAx>
        <c:axId val="-11819799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1819858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4308470807143346E-2"/>
          <c:y val="0.91850897205973248"/>
          <c:w val="0.56159409108443581"/>
          <c:h val="8.14910279402676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08757D-B1CF-4DE2-B6F7-CB62FFDF9CB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16BC3C56-CA13-4F38-B5C9-3C43A1BD703D}">
      <dgm:prSet phldrT="[Texto]" custT="1"/>
      <dgm:spPr/>
      <dgm:t>
        <a:bodyPr/>
        <a:lstStyle/>
        <a:p>
          <a:r>
            <a:rPr lang="es-ES" sz="1800" dirty="0"/>
            <a:t>PESI-En Marcha- Empretec-Incubación- AGRUPAR</a:t>
          </a:r>
        </a:p>
      </dgm:t>
    </dgm:pt>
    <dgm:pt modelId="{75C78D2E-5929-4ED1-9C5F-009B49281719}" type="parTrans" cxnId="{FDB26654-01EF-4950-A2F2-F78D5F2A3E33}">
      <dgm:prSet custT="1"/>
      <dgm:spPr/>
      <dgm:t>
        <a:bodyPr/>
        <a:lstStyle/>
        <a:p>
          <a:endParaRPr lang="es-ES" sz="1800"/>
        </a:p>
      </dgm:t>
    </dgm:pt>
    <dgm:pt modelId="{C572C3D3-F043-474F-AF1D-84EB42B9BDE0}" type="sibTrans" cxnId="{FDB26654-01EF-4950-A2F2-F78D5F2A3E33}">
      <dgm:prSet/>
      <dgm:spPr/>
      <dgm:t>
        <a:bodyPr/>
        <a:lstStyle/>
        <a:p>
          <a:endParaRPr lang="es-ES" sz="1800"/>
        </a:p>
      </dgm:t>
    </dgm:pt>
    <dgm:pt modelId="{6CC153CA-F194-4B97-BA8C-39E2C37424D4}">
      <dgm:prSet phldrT="[Texto]" custT="1"/>
      <dgm:spPr/>
      <dgm:t>
        <a:bodyPr/>
        <a:lstStyle/>
        <a:p>
          <a:r>
            <a:rPr lang="es-ES" sz="1800" dirty="0"/>
            <a:t>Descentralizar servicios de CONQUITO</a:t>
          </a:r>
        </a:p>
      </dgm:t>
    </dgm:pt>
    <dgm:pt modelId="{F46C5796-B89A-47BF-958A-296F253FF205}" type="parTrans" cxnId="{4CADEC65-7F00-4B7A-B495-3A37476F83AE}">
      <dgm:prSet custT="1"/>
      <dgm:spPr/>
      <dgm:t>
        <a:bodyPr/>
        <a:lstStyle/>
        <a:p>
          <a:endParaRPr lang="es-ES" sz="1800"/>
        </a:p>
      </dgm:t>
    </dgm:pt>
    <dgm:pt modelId="{69FFE2C0-9D10-4DCC-9BB5-809853953CED}" type="sibTrans" cxnId="{4CADEC65-7F00-4B7A-B495-3A37476F83AE}">
      <dgm:prSet/>
      <dgm:spPr/>
      <dgm:t>
        <a:bodyPr/>
        <a:lstStyle/>
        <a:p>
          <a:endParaRPr lang="es-ES" sz="1800"/>
        </a:p>
      </dgm:t>
    </dgm:pt>
    <dgm:pt modelId="{B4A4B511-533C-4039-9D07-F8F4EE4F71C3}">
      <dgm:prSet phldrT="[Texto]" custT="1"/>
      <dgm:spPr/>
      <dgm:t>
        <a:bodyPr/>
        <a:lstStyle/>
        <a:p>
          <a:r>
            <a:rPr lang="es-ES" sz="1800" dirty="0"/>
            <a:t>Fomento al Emprendimiento </a:t>
          </a:r>
        </a:p>
      </dgm:t>
    </dgm:pt>
    <dgm:pt modelId="{DF2CCA7A-4452-41D1-8E41-A177AF20FA84}" type="sibTrans" cxnId="{D1946DD8-5335-4591-A7E9-E27DE579BCEC}">
      <dgm:prSet/>
      <dgm:spPr/>
      <dgm:t>
        <a:bodyPr/>
        <a:lstStyle/>
        <a:p>
          <a:endParaRPr lang="es-ES" sz="1800"/>
        </a:p>
      </dgm:t>
    </dgm:pt>
    <dgm:pt modelId="{E1B92CB8-81D5-42FB-A8F9-2117C7EDD2D7}" type="parTrans" cxnId="{D1946DD8-5335-4591-A7E9-E27DE579BCEC}">
      <dgm:prSet/>
      <dgm:spPr/>
      <dgm:t>
        <a:bodyPr/>
        <a:lstStyle/>
        <a:p>
          <a:endParaRPr lang="es-ES" sz="1800"/>
        </a:p>
      </dgm:t>
    </dgm:pt>
    <dgm:pt modelId="{60E6D821-7C83-45B9-B78D-119867FE67D5}">
      <dgm:prSet phldrT="[Texto]" custT="1"/>
      <dgm:spPr/>
      <dgm:t>
        <a:bodyPr/>
        <a:lstStyle/>
        <a:p>
          <a:r>
            <a:rPr lang="es-ES" sz="1800" dirty="0"/>
            <a:t>Bolsa de Empleo </a:t>
          </a:r>
        </a:p>
      </dgm:t>
    </dgm:pt>
    <dgm:pt modelId="{B22A07EB-09C2-4000-B22A-3508299CE555}" type="sibTrans" cxnId="{076F7082-5B2F-4CA4-9925-1686997DBEFE}">
      <dgm:prSet/>
      <dgm:spPr/>
      <dgm:t>
        <a:bodyPr/>
        <a:lstStyle/>
        <a:p>
          <a:endParaRPr lang="es-ES" sz="1800"/>
        </a:p>
      </dgm:t>
    </dgm:pt>
    <dgm:pt modelId="{D1234DC5-089E-4473-89EA-B639B339864D}" type="parTrans" cxnId="{076F7082-5B2F-4CA4-9925-1686997DBEFE}">
      <dgm:prSet custT="1"/>
      <dgm:spPr/>
      <dgm:t>
        <a:bodyPr/>
        <a:lstStyle/>
        <a:p>
          <a:endParaRPr lang="es-ES" sz="1800"/>
        </a:p>
      </dgm:t>
    </dgm:pt>
    <dgm:pt modelId="{F78BD517-A40D-4412-8333-17821F704D9E}" type="pres">
      <dgm:prSet presAssocID="{2308757D-B1CF-4DE2-B6F7-CB62FFDF9CB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D17EEB1-AEC6-4E8D-84FA-CDE0C82CA30A}" type="pres">
      <dgm:prSet presAssocID="{B4A4B511-533C-4039-9D07-F8F4EE4F71C3}" presName="root1" presStyleCnt="0"/>
      <dgm:spPr/>
    </dgm:pt>
    <dgm:pt modelId="{A86BBA30-C2B4-4C6E-95C9-563C0C9F003D}" type="pres">
      <dgm:prSet presAssocID="{B4A4B511-533C-4039-9D07-F8F4EE4F71C3}" presName="LevelOneTextNode" presStyleLbl="node0" presStyleIdx="0" presStyleCnt="1">
        <dgm:presLayoutVars>
          <dgm:chPref val="3"/>
        </dgm:presLayoutVars>
      </dgm:prSet>
      <dgm:spPr/>
    </dgm:pt>
    <dgm:pt modelId="{5862CFDE-55B1-4110-92C5-A214FA471E5E}" type="pres">
      <dgm:prSet presAssocID="{B4A4B511-533C-4039-9D07-F8F4EE4F71C3}" presName="level2hierChild" presStyleCnt="0"/>
      <dgm:spPr/>
    </dgm:pt>
    <dgm:pt modelId="{169FAA9E-E263-407F-8AB7-0F363A7F00F2}" type="pres">
      <dgm:prSet presAssocID="{D1234DC5-089E-4473-89EA-B639B339864D}" presName="conn2-1" presStyleLbl="parChTrans1D2" presStyleIdx="0" presStyleCnt="3"/>
      <dgm:spPr/>
    </dgm:pt>
    <dgm:pt modelId="{08ED3F9F-9685-4AC1-A9D0-B0B6F6A92F60}" type="pres">
      <dgm:prSet presAssocID="{D1234DC5-089E-4473-89EA-B639B339864D}" presName="connTx" presStyleLbl="parChTrans1D2" presStyleIdx="0" presStyleCnt="3"/>
      <dgm:spPr/>
    </dgm:pt>
    <dgm:pt modelId="{C46963E8-781C-4DA2-B1AB-6AB0DFA1EA06}" type="pres">
      <dgm:prSet presAssocID="{60E6D821-7C83-45B9-B78D-119867FE67D5}" presName="root2" presStyleCnt="0"/>
      <dgm:spPr/>
    </dgm:pt>
    <dgm:pt modelId="{53CC4270-C321-4E44-A6AB-4B68A349F1DD}" type="pres">
      <dgm:prSet presAssocID="{60E6D821-7C83-45B9-B78D-119867FE67D5}" presName="LevelTwoTextNode" presStyleLbl="node2" presStyleIdx="0" presStyleCnt="3" custLinFactNeighborX="-328" custLinFactNeighborY="60120">
        <dgm:presLayoutVars>
          <dgm:chPref val="3"/>
        </dgm:presLayoutVars>
      </dgm:prSet>
      <dgm:spPr/>
    </dgm:pt>
    <dgm:pt modelId="{7329CD08-9961-4A5A-9EB4-08E0F8705E08}" type="pres">
      <dgm:prSet presAssocID="{60E6D821-7C83-45B9-B78D-119867FE67D5}" presName="level3hierChild" presStyleCnt="0"/>
      <dgm:spPr/>
    </dgm:pt>
    <dgm:pt modelId="{3DB1A548-B74E-47C1-A599-54C13D9AFD16}" type="pres">
      <dgm:prSet presAssocID="{75C78D2E-5929-4ED1-9C5F-009B49281719}" presName="conn2-1" presStyleLbl="parChTrans1D2" presStyleIdx="1" presStyleCnt="3"/>
      <dgm:spPr/>
    </dgm:pt>
    <dgm:pt modelId="{8C2E0110-2147-428F-BFB3-1373D753BCFE}" type="pres">
      <dgm:prSet presAssocID="{75C78D2E-5929-4ED1-9C5F-009B49281719}" presName="connTx" presStyleLbl="parChTrans1D2" presStyleIdx="1" presStyleCnt="3"/>
      <dgm:spPr/>
    </dgm:pt>
    <dgm:pt modelId="{4DC21593-D605-4693-84E3-3EE5BD3B2C8F}" type="pres">
      <dgm:prSet presAssocID="{16BC3C56-CA13-4F38-B5C9-3C43A1BD703D}" presName="root2" presStyleCnt="0"/>
      <dgm:spPr/>
    </dgm:pt>
    <dgm:pt modelId="{278241AE-E64E-4903-B2C5-F8EA0332F2DD}" type="pres">
      <dgm:prSet presAssocID="{16BC3C56-CA13-4F38-B5C9-3C43A1BD703D}" presName="LevelTwoTextNode" presStyleLbl="node2" presStyleIdx="1" presStyleCnt="3" custScaleY="93091" custLinFactY="-100000" custLinFactNeighborX="1703" custLinFactNeighborY="-163158">
        <dgm:presLayoutVars>
          <dgm:chPref val="3"/>
        </dgm:presLayoutVars>
      </dgm:prSet>
      <dgm:spPr/>
    </dgm:pt>
    <dgm:pt modelId="{81ABC0F9-D2E6-42B9-B475-5546BC63E4F3}" type="pres">
      <dgm:prSet presAssocID="{16BC3C56-CA13-4F38-B5C9-3C43A1BD703D}" presName="level3hierChild" presStyleCnt="0"/>
      <dgm:spPr/>
    </dgm:pt>
    <dgm:pt modelId="{8E9A0A4E-0F6B-419D-9555-55005BC62DB0}" type="pres">
      <dgm:prSet presAssocID="{F46C5796-B89A-47BF-958A-296F253FF205}" presName="conn2-1" presStyleLbl="parChTrans1D2" presStyleIdx="2" presStyleCnt="3"/>
      <dgm:spPr/>
    </dgm:pt>
    <dgm:pt modelId="{4D23161C-EE8F-4796-AAB4-DEE0FD99B3E5}" type="pres">
      <dgm:prSet presAssocID="{F46C5796-B89A-47BF-958A-296F253FF205}" presName="connTx" presStyleLbl="parChTrans1D2" presStyleIdx="2" presStyleCnt="3"/>
      <dgm:spPr/>
    </dgm:pt>
    <dgm:pt modelId="{ADC4648A-1E97-4330-8B96-1BE98A4E0BB1}" type="pres">
      <dgm:prSet presAssocID="{6CC153CA-F194-4B97-BA8C-39E2C37424D4}" presName="root2" presStyleCnt="0"/>
      <dgm:spPr/>
    </dgm:pt>
    <dgm:pt modelId="{53B0949A-BCF4-47F6-B027-FADDFDD55192}" type="pres">
      <dgm:prSet presAssocID="{6CC153CA-F194-4B97-BA8C-39E2C37424D4}" presName="LevelTwoTextNode" presStyleLbl="node2" presStyleIdx="2" presStyleCnt="3">
        <dgm:presLayoutVars>
          <dgm:chPref val="3"/>
        </dgm:presLayoutVars>
      </dgm:prSet>
      <dgm:spPr/>
    </dgm:pt>
    <dgm:pt modelId="{DEACF7AA-7427-478C-A851-2482EDDAE3EA}" type="pres">
      <dgm:prSet presAssocID="{6CC153CA-F194-4B97-BA8C-39E2C37424D4}" presName="level3hierChild" presStyleCnt="0"/>
      <dgm:spPr/>
    </dgm:pt>
  </dgm:ptLst>
  <dgm:cxnLst>
    <dgm:cxn modelId="{28C28202-6D91-4CF6-BD3A-25492955890E}" type="presOf" srcId="{16BC3C56-CA13-4F38-B5C9-3C43A1BD703D}" destId="{278241AE-E64E-4903-B2C5-F8EA0332F2DD}" srcOrd="0" destOrd="0" presId="urn:microsoft.com/office/officeart/2008/layout/HorizontalMultiLevelHierarchy"/>
    <dgm:cxn modelId="{DD16A210-29B4-439E-8756-1D134D2CAC4F}" type="presOf" srcId="{60E6D821-7C83-45B9-B78D-119867FE67D5}" destId="{53CC4270-C321-4E44-A6AB-4B68A349F1DD}" srcOrd="0" destOrd="0" presId="urn:microsoft.com/office/officeart/2008/layout/HorizontalMultiLevelHierarchy"/>
    <dgm:cxn modelId="{E74C6B16-F415-4698-8300-4D880957D419}" type="presOf" srcId="{6CC153CA-F194-4B97-BA8C-39E2C37424D4}" destId="{53B0949A-BCF4-47F6-B027-FADDFDD55192}" srcOrd="0" destOrd="0" presId="urn:microsoft.com/office/officeart/2008/layout/HorizontalMultiLevelHierarchy"/>
    <dgm:cxn modelId="{8399171F-FBEF-4960-AD8F-CE4EBB73A889}" type="presOf" srcId="{F46C5796-B89A-47BF-958A-296F253FF205}" destId="{8E9A0A4E-0F6B-419D-9555-55005BC62DB0}" srcOrd="0" destOrd="0" presId="urn:microsoft.com/office/officeart/2008/layout/HorizontalMultiLevelHierarchy"/>
    <dgm:cxn modelId="{43827664-8148-460B-85EE-EDFB683F96C1}" type="presOf" srcId="{D1234DC5-089E-4473-89EA-B639B339864D}" destId="{08ED3F9F-9685-4AC1-A9D0-B0B6F6A92F60}" srcOrd="1" destOrd="0" presId="urn:microsoft.com/office/officeart/2008/layout/HorizontalMultiLevelHierarchy"/>
    <dgm:cxn modelId="{4CADEC65-7F00-4B7A-B495-3A37476F83AE}" srcId="{B4A4B511-533C-4039-9D07-F8F4EE4F71C3}" destId="{6CC153CA-F194-4B97-BA8C-39E2C37424D4}" srcOrd="2" destOrd="0" parTransId="{F46C5796-B89A-47BF-958A-296F253FF205}" sibTransId="{69FFE2C0-9D10-4DCC-9BB5-809853953CED}"/>
    <dgm:cxn modelId="{12975B49-230F-4ECB-8EAF-94115CBF24EA}" type="presOf" srcId="{2308757D-B1CF-4DE2-B6F7-CB62FFDF9CB5}" destId="{F78BD517-A40D-4412-8333-17821F704D9E}" srcOrd="0" destOrd="0" presId="urn:microsoft.com/office/officeart/2008/layout/HorizontalMultiLevelHierarchy"/>
    <dgm:cxn modelId="{FDB26654-01EF-4950-A2F2-F78D5F2A3E33}" srcId="{B4A4B511-533C-4039-9D07-F8F4EE4F71C3}" destId="{16BC3C56-CA13-4F38-B5C9-3C43A1BD703D}" srcOrd="1" destOrd="0" parTransId="{75C78D2E-5929-4ED1-9C5F-009B49281719}" sibTransId="{C572C3D3-F043-474F-AF1D-84EB42B9BDE0}"/>
    <dgm:cxn modelId="{076F7082-5B2F-4CA4-9925-1686997DBEFE}" srcId="{B4A4B511-533C-4039-9D07-F8F4EE4F71C3}" destId="{60E6D821-7C83-45B9-B78D-119867FE67D5}" srcOrd="0" destOrd="0" parTransId="{D1234DC5-089E-4473-89EA-B639B339864D}" sibTransId="{B22A07EB-09C2-4000-B22A-3508299CE555}"/>
    <dgm:cxn modelId="{5E6EA587-EF06-4511-A54D-F5DCE416A897}" type="presOf" srcId="{B4A4B511-533C-4039-9D07-F8F4EE4F71C3}" destId="{A86BBA30-C2B4-4C6E-95C9-563C0C9F003D}" srcOrd="0" destOrd="0" presId="urn:microsoft.com/office/officeart/2008/layout/HorizontalMultiLevelHierarchy"/>
    <dgm:cxn modelId="{9FA6379B-0359-473E-99F8-05B783FF9C43}" type="presOf" srcId="{75C78D2E-5929-4ED1-9C5F-009B49281719}" destId="{8C2E0110-2147-428F-BFB3-1373D753BCFE}" srcOrd="1" destOrd="0" presId="urn:microsoft.com/office/officeart/2008/layout/HorizontalMultiLevelHierarchy"/>
    <dgm:cxn modelId="{8918BCA1-FC76-4322-89A2-1DF9B5F5F449}" type="presOf" srcId="{75C78D2E-5929-4ED1-9C5F-009B49281719}" destId="{3DB1A548-B74E-47C1-A599-54C13D9AFD16}" srcOrd="0" destOrd="0" presId="urn:microsoft.com/office/officeart/2008/layout/HorizontalMultiLevelHierarchy"/>
    <dgm:cxn modelId="{05CFCDB5-ED4E-4C74-8A39-B9F947EADCDC}" type="presOf" srcId="{D1234DC5-089E-4473-89EA-B639B339864D}" destId="{169FAA9E-E263-407F-8AB7-0F363A7F00F2}" srcOrd="0" destOrd="0" presId="urn:microsoft.com/office/officeart/2008/layout/HorizontalMultiLevelHierarchy"/>
    <dgm:cxn modelId="{D1946DD8-5335-4591-A7E9-E27DE579BCEC}" srcId="{2308757D-B1CF-4DE2-B6F7-CB62FFDF9CB5}" destId="{B4A4B511-533C-4039-9D07-F8F4EE4F71C3}" srcOrd="0" destOrd="0" parTransId="{E1B92CB8-81D5-42FB-A8F9-2117C7EDD2D7}" sibTransId="{DF2CCA7A-4452-41D1-8E41-A177AF20FA84}"/>
    <dgm:cxn modelId="{B14E60E8-6493-45C7-A0EC-AF57D8545F29}" type="presOf" srcId="{F46C5796-B89A-47BF-958A-296F253FF205}" destId="{4D23161C-EE8F-4796-AAB4-DEE0FD99B3E5}" srcOrd="1" destOrd="0" presId="urn:microsoft.com/office/officeart/2008/layout/HorizontalMultiLevelHierarchy"/>
    <dgm:cxn modelId="{FA8E38F0-04C2-44B5-AA54-B7A7A7010F07}" type="presParOf" srcId="{F78BD517-A40D-4412-8333-17821F704D9E}" destId="{7D17EEB1-AEC6-4E8D-84FA-CDE0C82CA30A}" srcOrd="0" destOrd="0" presId="urn:microsoft.com/office/officeart/2008/layout/HorizontalMultiLevelHierarchy"/>
    <dgm:cxn modelId="{32E46CAE-85D1-478F-91F7-3B44EA88E6B5}" type="presParOf" srcId="{7D17EEB1-AEC6-4E8D-84FA-CDE0C82CA30A}" destId="{A86BBA30-C2B4-4C6E-95C9-563C0C9F003D}" srcOrd="0" destOrd="0" presId="urn:microsoft.com/office/officeart/2008/layout/HorizontalMultiLevelHierarchy"/>
    <dgm:cxn modelId="{012CE7A3-922D-4B2E-BE30-B045CD356245}" type="presParOf" srcId="{7D17EEB1-AEC6-4E8D-84FA-CDE0C82CA30A}" destId="{5862CFDE-55B1-4110-92C5-A214FA471E5E}" srcOrd="1" destOrd="0" presId="urn:microsoft.com/office/officeart/2008/layout/HorizontalMultiLevelHierarchy"/>
    <dgm:cxn modelId="{A229DBE2-A7D1-4568-B54F-3F65F81F48D0}" type="presParOf" srcId="{5862CFDE-55B1-4110-92C5-A214FA471E5E}" destId="{169FAA9E-E263-407F-8AB7-0F363A7F00F2}" srcOrd="0" destOrd="0" presId="urn:microsoft.com/office/officeart/2008/layout/HorizontalMultiLevelHierarchy"/>
    <dgm:cxn modelId="{E3B2C462-5A39-4E1E-8717-CF7BE3D12BCC}" type="presParOf" srcId="{169FAA9E-E263-407F-8AB7-0F363A7F00F2}" destId="{08ED3F9F-9685-4AC1-A9D0-B0B6F6A92F60}" srcOrd="0" destOrd="0" presId="urn:microsoft.com/office/officeart/2008/layout/HorizontalMultiLevelHierarchy"/>
    <dgm:cxn modelId="{45BD81E7-CE47-455E-836C-16F1219D74C4}" type="presParOf" srcId="{5862CFDE-55B1-4110-92C5-A214FA471E5E}" destId="{C46963E8-781C-4DA2-B1AB-6AB0DFA1EA06}" srcOrd="1" destOrd="0" presId="urn:microsoft.com/office/officeart/2008/layout/HorizontalMultiLevelHierarchy"/>
    <dgm:cxn modelId="{EFE0FD6F-50AE-4E78-9CCD-7FEBA754186D}" type="presParOf" srcId="{C46963E8-781C-4DA2-B1AB-6AB0DFA1EA06}" destId="{53CC4270-C321-4E44-A6AB-4B68A349F1DD}" srcOrd="0" destOrd="0" presId="urn:microsoft.com/office/officeart/2008/layout/HorizontalMultiLevelHierarchy"/>
    <dgm:cxn modelId="{94CD9DE0-66CA-4DD4-91F8-994C6C53FA89}" type="presParOf" srcId="{C46963E8-781C-4DA2-B1AB-6AB0DFA1EA06}" destId="{7329CD08-9961-4A5A-9EB4-08E0F8705E08}" srcOrd="1" destOrd="0" presId="urn:microsoft.com/office/officeart/2008/layout/HorizontalMultiLevelHierarchy"/>
    <dgm:cxn modelId="{9C1BFFDB-E3E9-49AE-B6A2-AE9DC8B838CE}" type="presParOf" srcId="{5862CFDE-55B1-4110-92C5-A214FA471E5E}" destId="{3DB1A548-B74E-47C1-A599-54C13D9AFD16}" srcOrd="2" destOrd="0" presId="urn:microsoft.com/office/officeart/2008/layout/HorizontalMultiLevelHierarchy"/>
    <dgm:cxn modelId="{571BB07A-8EA8-4D11-908B-0C4137AD8D6F}" type="presParOf" srcId="{3DB1A548-B74E-47C1-A599-54C13D9AFD16}" destId="{8C2E0110-2147-428F-BFB3-1373D753BCFE}" srcOrd="0" destOrd="0" presId="urn:microsoft.com/office/officeart/2008/layout/HorizontalMultiLevelHierarchy"/>
    <dgm:cxn modelId="{688F4440-461C-4D0B-9DC3-73CD757FF97A}" type="presParOf" srcId="{5862CFDE-55B1-4110-92C5-A214FA471E5E}" destId="{4DC21593-D605-4693-84E3-3EE5BD3B2C8F}" srcOrd="3" destOrd="0" presId="urn:microsoft.com/office/officeart/2008/layout/HorizontalMultiLevelHierarchy"/>
    <dgm:cxn modelId="{47FA60EF-2477-4A5F-85F0-6DB7D67A7021}" type="presParOf" srcId="{4DC21593-D605-4693-84E3-3EE5BD3B2C8F}" destId="{278241AE-E64E-4903-B2C5-F8EA0332F2DD}" srcOrd="0" destOrd="0" presId="urn:microsoft.com/office/officeart/2008/layout/HorizontalMultiLevelHierarchy"/>
    <dgm:cxn modelId="{3DBA900C-6764-4CD9-8C6F-4FAFB1488BA0}" type="presParOf" srcId="{4DC21593-D605-4693-84E3-3EE5BD3B2C8F}" destId="{81ABC0F9-D2E6-42B9-B475-5546BC63E4F3}" srcOrd="1" destOrd="0" presId="urn:microsoft.com/office/officeart/2008/layout/HorizontalMultiLevelHierarchy"/>
    <dgm:cxn modelId="{60C3B1DB-0870-42DE-88F3-9CAC7F1BB7D0}" type="presParOf" srcId="{5862CFDE-55B1-4110-92C5-A214FA471E5E}" destId="{8E9A0A4E-0F6B-419D-9555-55005BC62DB0}" srcOrd="4" destOrd="0" presId="urn:microsoft.com/office/officeart/2008/layout/HorizontalMultiLevelHierarchy"/>
    <dgm:cxn modelId="{DA6C8C86-7F77-4F67-94BF-BF0C259725ED}" type="presParOf" srcId="{8E9A0A4E-0F6B-419D-9555-55005BC62DB0}" destId="{4D23161C-EE8F-4796-AAB4-DEE0FD99B3E5}" srcOrd="0" destOrd="0" presId="urn:microsoft.com/office/officeart/2008/layout/HorizontalMultiLevelHierarchy"/>
    <dgm:cxn modelId="{86FF6E21-CD7D-470F-8531-E47590858FC1}" type="presParOf" srcId="{5862CFDE-55B1-4110-92C5-A214FA471E5E}" destId="{ADC4648A-1E97-4330-8B96-1BE98A4E0BB1}" srcOrd="5" destOrd="0" presId="urn:microsoft.com/office/officeart/2008/layout/HorizontalMultiLevelHierarchy"/>
    <dgm:cxn modelId="{02C104DB-612F-4F6A-BD82-44612D76F363}" type="presParOf" srcId="{ADC4648A-1E97-4330-8B96-1BE98A4E0BB1}" destId="{53B0949A-BCF4-47F6-B027-FADDFDD55192}" srcOrd="0" destOrd="0" presId="urn:microsoft.com/office/officeart/2008/layout/HorizontalMultiLevelHierarchy"/>
    <dgm:cxn modelId="{896FE7C9-DA6E-43E5-B7B3-915A8F3CE6B2}" type="presParOf" srcId="{ADC4648A-1E97-4330-8B96-1BE98A4E0BB1}" destId="{DEACF7AA-7427-478C-A851-2482EDDAE3E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08757D-B1CF-4DE2-B6F7-CB62FFDF9CB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B4A4B511-533C-4039-9D07-F8F4EE4F71C3}">
      <dgm:prSet phldrT="[Texto]" custT="1"/>
      <dgm:spPr/>
      <dgm:t>
        <a:bodyPr/>
        <a:lstStyle/>
        <a:p>
          <a:r>
            <a:rPr lang="es-ES" sz="1800" dirty="0"/>
            <a:t>Fomento al Emprendimiento </a:t>
          </a:r>
        </a:p>
      </dgm:t>
    </dgm:pt>
    <dgm:pt modelId="{E1B92CB8-81D5-42FB-A8F9-2117C7EDD2D7}" type="parTrans" cxnId="{D1946DD8-5335-4591-A7E9-E27DE579BCEC}">
      <dgm:prSet/>
      <dgm:spPr/>
      <dgm:t>
        <a:bodyPr/>
        <a:lstStyle/>
        <a:p>
          <a:endParaRPr lang="es-ES" sz="1800"/>
        </a:p>
      </dgm:t>
    </dgm:pt>
    <dgm:pt modelId="{DF2CCA7A-4452-41D1-8E41-A177AF20FA84}" type="sibTrans" cxnId="{D1946DD8-5335-4591-A7E9-E27DE579BCEC}">
      <dgm:prSet/>
      <dgm:spPr/>
      <dgm:t>
        <a:bodyPr/>
        <a:lstStyle/>
        <a:p>
          <a:endParaRPr lang="es-ES" sz="1800"/>
        </a:p>
      </dgm:t>
    </dgm:pt>
    <dgm:pt modelId="{60E6D821-7C83-45B9-B78D-119867FE67D5}">
      <dgm:prSet phldrT="[Texto]" custT="1"/>
      <dgm:spPr/>
      <dgm:t>
        <a:bodyPr/>
        <a:lstStyle/>
        <a:p>
          <a:r>
            <a:rPr lang="es-ES" sz="1800" dirty="0"/>
            <a:t>Cadenas productivas rurales</a:t>
          </a:r>
        </a:p>
      </dgm:t>
    </dgm:pt>
    <dgm:pt modelId="{D1234DC5-089E-4473-89EA-B639B339864D}" type="parTrans" cxnId="{076F7082-5B2F-4CA4-9925-1686997DBEFE}">
      <dgm:prSet custT="1"/>
      <dgm:spPr/>
      <dgm:t>
        <a:bodyPr/>
        <a:lstStyle/>
        <a:p>
          <a:endParaRPr lang="es-ES" sz="1800"/>
        </a:p>
      </dgm:t>
    </dgm:pt>
    <dgm:pt modelId="{B22A07EB-09C2-4000-B22A-3508299CE555}" type="sibTrans" cxnId="{076F7082-5B2F-4CA4-9925-1686997DBEFE}">
      <dgm:prSet/>
      <dgm:spPr/>
      <dgm:t>
        <a:bodyPr/>
        <a:lstStyle/>
        <a:p>
          <a:endParaRPr lang="es-ES" sz="1800"/>
        </a:p>
      </dgm:t>
    </dgm:pt>
    <dgm:pt modelId="{16BC3C56-CA13-4F38-B5C9-3C43A1BD703D}">
      <dgm:prSet phldrT="[Texto]" custT="1"/>
      <dgm:spPr/>
      <dgm:t>
        <a:bodyPr/>
        <a:lstStyle/>
        <a:p>
          <a:r>
            <a:rPr lang="es-ES" sz="1800" dirty="0"/>
            <a:t>Trabajar en barrios </a:t>
          </a:r>
        </a:p>
      </dgm:t>
    </dgm:pt>
    <dgm:pt modelId="{75C78D2E-5929-4ED1-9C5F-009B49281719}" type="parTrans" cxnId="{FDB26654-01EF-4950-A2F2-F78D5F2A3E33}">
      <dgm:prSet custT="1"/>
      <dgm:spPr/>
      <dgm:t>
        <a:bodyPr/>
        <a:lstStyle/>
        <a:p>
          <a:endParaRPr lang="es-ES" sz="1800"/>
        </a:p>
      </dgm:t>
    </dgm:pt>
    <dgm:pt modelId="{C572C3D3-F043-474F-AF1D-84EB42B9BDE0}" type="sibTrans" cxnId="{FDB26654-01EF-4950-A2F2-F78D5F2A3E33}">
      <dgm:prSet/>
      <dgm:spPr/>
      <dgm:t>
        <a:bodyPr/>
        <a:lstStyle/>
        <a:p>
          <a:endParaRPr lang="es-ES" sz="1800"/>
        </a:p>
      </dgm:t>
    </dgm:pt>
    <dgm:pt modelId="{6CC153CA-F194-4B97-BA8C-39E2C37424D4}">
      <dgm:prSet phldrT="[Texto]" custT="1"/>
      <dgm:spPr/>
      <dgm:t>
        <a:bodyPr/>
        <a:lstStyle/>
        <a:p>
          <a:r>
            <a:rPr lang="es-ES" sz="1800" dirty="0"/>
            <a:t>Centro de Innovación</a:t>
          </a:r>
        </a:p>
      </dgm:t>
    </dgm:pt>
    <dgm:pt modelId="{69FFE2C0-9D10-4DCC-9BB5-809853953CED}" type="sibTrans" cxnId="{4CADEC65-7F00-4B7A-B495-3A37476F83AE}">
      <dgm:prSet/>
      <dgm:spPr/>
      <dgm:t>
        <a:bodyPr/>
        <a:lstStyle/>
        <a:p>
          <a:endParaRPr lang="es-ES" sz="1800"/>
        </a:p>
      </dgm:t>
    </dgm:pt>
    <dgm:pt modelId="{F46C5796-B89A-47BF-958A-296F253FF205}" type="parTrans" cxnId="{4CADEC65-7F00-4B7A-B495-3A37476F83AE}">
      <dgm:prSet custT="1"/>
      <dgm:spPr/>
      <dgm:t>
        <a:bodyPr/>
        <a:lstStyle/>
        <a:p>
          <a:endParaRPr lang="es-ES" sz="1800"/>
        </a:p>
      </dgm:t>
    </dgm:pt>
    <dgm:pt modelId="{F78BD517-A40D-4412-8333-17821F704D9E}" type="pres">
      <dgm:prSet presAssocID="{2308757D-B1CF-4DE2-B6F7-CB62FFDF9CB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D17EEB1-AEC6-4E8D-84FA-CDE0C82CA30A}" type="pres">
      <dgm:prSet presAssocID="{B4A4B511-533C-4039-9D07-F8F4EE4F71C3}" presName="root1" presStyleCnt="0"/>
      <dgm:spPr/>
    </dgm:pt>
    <dgm:pt modelId="{A86BBA30-C2B4-4C6E-95C9-563C0C9F003D}" type="pres">
      <dgm:prSet presAssocID="{B4A4B511-533C-4039-9D07-F8F4EE4F71C3}" presName="LevelOneTextNode" presStyleLbl="node0" presStyleIdx="0" presStyleCnt="1">
        <dgm:presLayoutVars>
          <dgm:chPref val="3"/>
        </dgm:presLayoutVars>
      </dgm:prSet>
      <dgm:spPr/>
    </dgm:pt>
    <dgm:pt modelId="{5862CFDE-55B1-4110-92C5-A214FA471E5E}" type="pres">
      <dgm:prSet presAssocID="{B4A4B511-533C-4039-9D07-F8F4EE4F71C3}" presName="level2hierChild" presStyleCnt="0"/>
      <dgm:spPr/>
    </dgm:pt>
    <dgm:pt modelId="{169FAA9E-E263-407F-8AB7-0F363A7F00F2}" type="pres">
      <dgm:prSet presAssocID="{D1234DC5-089E-4473-89EA-B639B339864D}" presName="conn2-1" presStyleLbl="parChTrans1D2" presStyleIdx="0" presStyleCnt="3"/>
      <dgm:spPr/>
    </dgm:pt>
    <dgm:pt modelId="{08ED3F9F-9685-4AC1-A9D0-B0B6F6A92F60}" type="pres">
      <dgm:prSet presAssocID="{D1234DC5-089E-4473-89EA-B639B339864D}" presName="connTx" presStyleLbl="parChTrans1D2" presStyleIdx="0" presStyleCnt="3"/>
      <dgm:spPr/>
    </dgm:pt>
    <dgm:pt modelId="{C46963E8-781C-4DA2-B1AB-6AB0DFA1EA06}" type="pres">
      <dgm:prSet presAssocID="{60E6D821-7C83-45B9-B78D-119867FE67D5}" presName="root2" presStyleCnt="0"/>
      <dgm:spPr/>
    </dgm:pt>
    <dgm:pt modelId="{53CC4270-C321-4E44-A6AB-4B68A349F1DD}" type="pres">
      <dgm:prSet presAssocID="{60E6D821-7C83-45B9-B78D-119867FE67D5}" presName="LevelTwoTextNode" presStyleLbl="node2" presStyleIdx="0" presStyleCnt="3" custLinFactNeighborX="-328" custLinFactNeighborY="60120">
        <dgm:presLayoutVars>
          <dgm:chPref val="3"/>
        </dgm:presLayoutVars>
      </dgm:prSet>
      <dgm:spPr/>
    </dgm:pt>
    <dgm:pt modelId="{7329CD08-9961-4A5A-9EB4-08E0F8705E08}" type="pres">
      <dgm:prSet presAssocID="{60E6D821-7C83-45B9-B78D-119867FE67D5}" presName="level3hierChild" presStyleCnt="0"/>
      <dgm:spPr/>
    </dgm:pt>
    <dgm:pt modelId="{3DB1A548-B74E-47C1-A599-54C13D9AFD16}" type="pres">
      <dgm:prSet presAssocID="{75C78D2E-5929-4ED1-9C5F-009B49281719}" presName="conn2-1" presStyleLbl="parChTrans1D2" presStyleIdx="1" presStyleCnt="3"/>
      <dgm:spPr/>
    </dgm:pt>
    <dgm:pt modelId="{8C2E0110-2147-428F-BFB3-1373D753BCFE}" type="pres">
      <dgm:prSet presAssocID="{75C78D2E-5929-4ED1-9C5F-009B49281719}" presName="connTx" presStyleLbl="parChTrans1D2" presStyleIdx="1" presStyleCnt="3"/>
      <dgm:spPr/>
    </dgm:pt>
    <dgm:pt modelId="{4DC21593-D605-4693-84E3-3EE5BD3B2C8F}" type="pres">
      <dgm:prSet presAssocID="{16BC3C56-CA13-4F38-B5C9-3C43A1BD703D}" presName="root2" presStyleCnt="0"/>
      <dgm:spPr/>
    </dgm:pt>
    <dgm:pt modelId="{278241AE-E64E-4903-B2C5-F8EA0332F2DD}" type="pres">
      <dgm:prSet presAssocID="{16BC3C56-CA13-4F38-B5C9-3C43A1BD703D}" presName="LevelTwoTextNode" presStyleLbl="node2" presStyleIdx="1" presStyleCnt="3" custScaleY="93091" custLinFactY="-100000" custLinFactNeighborX="1703" custLinFactNeighborY="-163158">
        <dgm:presLayoutVars>
          <dgm:chPref val="3"/>
        </dgm:presLayoutVars>
      </dgm:prSet>
      <dgm:spPr/>
    </dgm:pt>
    <dgm:pt modelId="{81ABC0F9-D2E6-42B9-B475-5546BC63E4F3}" type="pres">
      <dgm:prSet presAssocID="{16BC3C56-CA13-4F38-B5C9-3C43A1BD703D}" presName="level3hierChild" presStyleCnt="0"/>
      <dgm:spPr/>
    </dgm:pt>
    <dgm:pt modelId="{8E9A0A4E-0F6B-419D-9555-55005BC62DB0}" type="pres">
      <dgm:prSet presAssocID="{F46C5796-B89A-47BF-958A-296F253FF205}" presName="conn2-1" presStyleLbl="parChTrans1D2" presStyleIdx="2" presStyleCnt="3"/>
      <dgm:spPr/>
    </dgm:pt>
    <dgm:pt modelId="{4D23161C-EE8F-4796-AAB4-DEE0FD99B3E5}" type="pres">
      <dgm:prSet presAssocID="{F46C5796-B89A-47BF-958A-296F253FF205}" presName="connTx" presStyleLbl="parChTrans1D2" presStyleIdx="2" presStyleCnt="3"/>
      <dgm:spPr/>
    </dgm:pt>
    <dgm:pt modelId="{ADC4648A-1E97-4330-8B96-1BE98A4E0BB1}" type="pres">
      <dgm:prSet presAssocID="{6CC153CA-F194-4B97-BA8C-39E2C37424D4}" presName="root2" presStyleCnt="0"/>
      <dgm:spPr/>
    </dgm:pt>
    <dgm:pt modelId="{53B0949A-BCF4-47F6-B027-FADDFDD55192}" type="pres">
      <dgm:prSet presAssocID="{6CC153CA-F194-4B97-BA8C-39E2C37424D4}" presName="LevelTwoTextNode" presStyleLbl="node2" presStyleIdx="2" presStyleCnt="3">
        <dgm:presLayoutVars>
          <dgm:chPref val="3"/>
        </dgm:presLayoutVars>
      </dgm:prSet>
      <dgm:spPr/>
    </dgm:pt>
    <dgm:pt modelId="{DEACF7AA-7427-478C-A851-2482EDDAE3EA}" type="pres">
      <dgm:prSet presAssocID="{6CC153CA-F194-4B97-BA8C-39E2C37424D4}" presName="level3hierChild" presStyleCnt="0"/>
      <dgm:spPr/>
    </dgm:pt>
  </dgm:ptLst>
  <dgm:cxnLst>
    <dgm:cxn modelId="{2EC57A18-6C97-4C15-A524-8CCD9943C183}" type="presOf" srcId="{B4A4B511-533C-4039-9D07-F8F4EE4F71C3}" destId="{A86BBA30-C2B4-4C6E-95C9-563C0C9F003D}" srcOrd="0" destOrd="0" presId="urn:microsoft.com/office/officeart/2008/layout/HorizontalMultiLevelHierarchy"/>
    <dgm:cxn modelId="{1795BA2E-DC12-4EAF-83B8-538BAA2B173D}" type="presOf" srcId="{75C78D2E-5929-4ED1-9C5F-009B49281719}" destId="{3DB1A548-B74E-47C1-A599-54C13D9AFD16}" srcOrd="0" destOrd="0" presId="urn:microsoft.com/office/officeart/2008/layout/HorizontalMultiLevelHierarchy"/>
    <dgm:cxn modelId="{BFF3D942-5203-45F5-B603-153AF6BC513F}" type="presOf" srcId="{F46C5796-B89A-47BF-958A-296F253FF205}" destId="{8E9A0A4E-0F6B-419D-9555-55005BC62DB0}" srcOrd="0" destOrd="0" presId="urn:microsoft.com/office/officeart/2008/layout/HorizontalMultiLevelHierarchy"/>
    <dgm:cxn modelId="{4CADEC65-7F00-4B7A-B495-3A37476F83AE}" srcId="{B4A4B511-533C-4039-9D07-F8F4EE4F71C3}" destId="{6CC153CA-F194-4B97-BA8C-39E2C37424D4}" srcOrd="2" destOrd="0" parTransId="{F46C5796-B89A-47BF-958A-296F253FF205}" sibTransId="{69FFE2C0-9D10-4DCC-9BB5-809853953CED}"/>
    <dgm:cxn modelId="{FDB26654-01EF-4950-A2F2-F78D5F2A3E33}" srcId="{B4A4B511-533C-4039-9D07-F8F4EE4F71C3}" destId="{16BC3C56-CA13-4F38-B5C9-3C43A1BD703D}" srcOrd="1" destOrd="0" parTransId="{75C78D2E-5929-4ED1-9C5F-009B49281719}" sibTransId="{C572C3D3-F043-474F-AF1D-84EB42B9BDE0}"/>
    <dgm:cxn modelId="{7084E159-5607-4F9E-AC4A-CC9BABB88FFC}" type="presOf" srcId="{60E6D821-7C83-45B9-B78D-119867FE67D5}" destId="{53CC4270-C321-4E44-A6AB-4B68A349F1DD}" srcOrd="0" destOrd="0" presId="urn:microsoft.com/office/officeart/2008/layout/HorizontalMultiLevelHierarchy"/>
    <dgm:cxn modelId="{BE138B81-2321-4C96-A35C-F8207B2809AE}" type="presOf" srcId="{F46C5796-B89A-47BF-958A-296F253FF205}" destId="{4D23161C-EE8F-4796-AAB4-DEE0FD99B3E5}" srcOrd="1" destOrd="0" presId="urn:microsoft.com/office/officeart/2008/layout/HorizontalMultiLevelHierarchy"/>
    <dgm:cxn modelId="{076F7082-5B2F-4CA4-9925-1686997DBEFE}" srcId="{B4A4B511-533C-4039-9D07-F8F4EE4F71C3}" destId="{60E6D821-7C83-45B9-B78D-119867FE67D5}" srcOrd="0" destOrd="0" parTransId="{D1234DC5-089E-4473-89EA-B639B339864D}" sibTransId="{B22A07EB-09C2-4000-B22A-3508299CE555}"/>
    <dgm:cxn modelId="{81160993-7D14-4AFD-A7DC-0BED1FDEB17C}" type="presOf" srcId="{75C78D2E-5929-4ED1-9C5F-009B49281719}" destId="{8C2E0110-2147-428F-BFB3-1373D753BCFE}" srcOrd="1" destOrd="0" presId="urn:microsoft.com/office/officeart/2008/layout/HorizontalMultiLevelHierarchy"/>
    <dgm:cxn modelId="{217E18B7-A8BA-4A00-93D9-CC8148B8D09D}" type="presOf" srcId="{D1234DC5-089E-4473-89EA-B639B339864D}" destId="{169FAA9E-E263-407F-8AB7-0F363A7F00F2}" srcOrd="0" destOrd="0" presId="urn:microsoft.com/office/officeart/2008/layout/HorizontalMultiLevelHierarchy"/>
    <dgm:cxn modelId="{FDF765C4-00CD-421E-998B-6C021854215A}" type="presOf" srcId="{D1234DC5-089E-4473-89EA-B639B339864D}" destId="{08ED3F9F-9685-4AC1-A9D0-B0B6F6A92F60}" srcOrd="1" destOrd="0" presId="urn:microsoft.com/office/officeart/2008/layout/HorizontalMultiLevelHierarchy"/>
    <dgm:cxn modelId="{5E0F97D0-D5A2-41EB-AD23-8ED068A2C096}" type="presOf" srcId="{16BC3C56-CA13-4F38-B5C9-3C43A1BD703D}" destId="{278241AE-E64E-4903-B2C5-F8EA0332F2DD}" srcOrd="0" destOrd="0" presId="urn:microsoft.com/office/officeart/2008/layout/HorizontalMultiLevelHierarchy"/>
    <dgm:cxn modelId="{D1946DD8-5335-4591-A7E9-E27DE579BCEC}" srcId="{2308757D-B1CF-4DE2-B6F7-CB62FFDF9CB5}" destId="{B4A4B511-533C-4039-9D07-F8F4EE4F71C3}" srcOrd="0" destOrd="0" parTransId="{E1B92CB8-81D5-42FB-A8F9-2117C7EDD2D7}" sibTransId="{DF2CCA7A-4452-41D1-8E41-A177AF20FA84}"/>
    <dgm:cxn modelId="{35449AE6-CFED-4BA1-AF27-0367470B25AC}" type="presOf" srcId="{6CC153CA-F194-4B97-BA8C-39E2C37424D4}" destId="{53B0949A-BCF4-47F6-B027-FADDFDD55192}" srcOrd="0" destOrd="0" presId="urn:microsoft.com/office/officeart/2008/layout/HorizontalMultiLevelHierarchy"/>
    <dgm:cxn modelId="{7F3684EE-DC2E-45C8-ADE7-B9A4B132BE05}" type="presOf" srcId="{2308757D-B1CF-4DE2-B6F7-CB62FFDF9CB5}" destId="{F78BD517-A40D-4412-8333-17821F704D9E}" srcOrd="0" destOrd="0" presId="urn:microsoft.com/office/officeart/2008/layout/HorizontalMultiLevelHierarchy"/>
    <dgm:cxn modelId="{C8E9959E-2455-45E5-897B-29ABC5B69333}" type="presParOf" srcId="{F78BD517-A40D-4412-8333-17821F704D9E}" destId="{7D17EEB1-AEC6-4E8D-84FA-CDE0C82CA30A}" srcOrd="0" destOrd="0" presId="urn:microsoft.com/office/officeart/2008/layout/HorizontalMultiLevelHierarchy"/>
    <dgm:cxn modelId="{B49DD29F-00C3-4653-BE99-9DCA8B83E215}" type="presParOf" srcId="{7D17EEB1-AEC6-4E8D-84FA-CDE0C82CA30A}" destId="{A86BBA30-C2B4-4C6E-95C9-563C0C9F003D}" srcOrd="0" destOrd="0" presId="urn:microsoft.com/office/officeart/2008/layout/HorizontalMultiLevelHierarchy"/>
    <dgm:cxn modelId="{0DB782D8-48F7-44C5-8B8D-99ED8830D49A}" type="presParOf" srcId="{7D17EEB1-AEC6-4E8D-84FA-CDE0C82CA30A}" destId="{5862CFDE-55B1-4110-92C5-A214FA471E5E}" srcOrd="1" destOrd="0" presId="urn:microsoft.com/office/officeart/2008/layout/HorizontalMultiLevelHierarchy"/>
    <dgm:cxn modelId="{9445F988-FDF0-42D2-997B-724A8C9E95A4}" type="presParOf" srcId="{5862CFDE-55B1-4110-92C5-A214FA471E5E}" destId="{169FAA9E-E263-407F-8AB7-0F363A7F00F2}" srcOrd="0" destOrd="0" presId="urn:microsoft.com/office/officeart/2008/layout/HorizontalMultiLevelHierarchy"/>
    <dgm:cxn modelId="{2FC5DFE7-C4BC-41A0-844E-869FB2D2FB49}" type="presParOf" srcId="{169FAA9E-E263-407F-8AB7-0F363A7F00F2}" destId="{08ED3F9F-9685-4AC1-A9D0-B0B6F6A92F60}" srcOrd="0" destOrd="0" presId="urn:microsoft.com/office/officeart/2008/layout/HorizontalMultiLevelHierarchy"/>
    <dgm:cxn modelId="{50D160C9-C39D-44A7-BB2C-731ECFC24735}" type="presParOf" srcId="{5862CFDE-55B1-4110-92C5-A214FA471E5E}" destId="{C46963E8-781C-4DA2-B1AB-6AB0DFA1EA06}" srcOrd="1" destOrd="0" presId="urn:microsoft.com/office/officeart/2008/layout/HorizontalMultiLevelHierarchy"/>
    <dgm:cxn modelId="{C4E60049-2DDE-4FDF-B267-E317AFAF88A6}" type="presParOf" srcId="{C46963E8-781C-4DA2-B1AB-6AB0DFA1EA06}" destId="{53CC4270-C321-4E44-A6AB-4B68A349F1DD}" srcOrd="0" destOrd="0" presId="urn:microsoft.com/office/officeart/2008/layout/HorizontalMultiLevelHierarchy"/>
    <dgm:cxn modelId="{A0E779B0-92C6-47C4-B338-6F47B5127EE0}" type="presParOf" srcId="{C46963E8-781C-4DA2-B1AB-6AB0DFA1EA06}" destId="{7329CD08-9961-4A5A-9EB4-08E0F8705E08}" srcOrd="1" destOrd="0" presId="urn:microsoft.com/office/officeart/2008/layout/HorizontalMultiLevelHierarchy"/>
    <dgm:cxn modelId="{9073EFA3-CE30-4B38-9DDB-21717F76C191}" type="presParOf" srcId="{5862CFDE-55B1-4110-92C5-A214FA471E5E}" destId="{3DB1A548-B74E-47C1-A599-54C13D9AFD16}" srcOrd="2" destOrd="0" presId="urn:microsoft.com/office/officeart/2008/layout/HorizontalMultiLevelHierarchy"/>
    <dgm:cxn modelId="{88333BD8-4E18-4BBA-8A65-AFF97915D946}" type="presParOf" srcId="{3DB1A548-B74E-47C1-A599-54C13D9AFD16}" destId="{8C2E0110-2147-428F-BFB3-1373D753BCFE}" srcOrd="0" destOrd="0" presId="urn:microsoft.com/office/officeart/2008/layout/HorizontalMultiLevelHierarchy"/>
    <dgm:cxn modelId="{0219A8C0-E358-419B-8926-1787D7889A8A}" type="presParOf" srcId="{5862CFDE-55B1-4110-92C5-A214FA471E5E}" destId="{4DC21593-D605-4693-84E3-3EE5BD3B2C8F}" srcOrd="3" destOrd="0" presId="urn:microsoft.com/office/officeart/2008/layout/HorizontalMultiLevelHierarchy"/>
    <dgm:cxn modelId="{391894B6-B719-46F9-A038-60E1827E8882}" type="presParOf" srcId="{4DC21593-D605-4693-84E3-3EE5BD3B2C8F}" destId="{278241AE-E64E-4903-B2C5-F8EA0332F2DD}" srcOrd="0" destOrd="0" presId="urn:microsoft.com/office/officeart/2008/layout/HorizontalMultiLevelHierarchy"/>
    <dgm:cxn modelId="{D42D9B5D-C835-4B40-994D-8416709ED7FB}" type="presParOf" srcId="{4DC21593-D605-4693-84E3-3EE5BD3B2C8F}" destId="{81ABC0F9-D2E6-42B9-B475-5546BC63E4F3}" srcOrd="1" destOrd="0" presId="urn:microsoft.com/office/officeart/2008/layout/HorizontalMultiLevelHierarchy"/>
    <dgm:cxn modelId="{746C23D4-1EC3-4949-8984-509AA3DC1B83}" type="presParOf" srcId="{5862CFDE-55B1-4110-92C5-A214FA471E5E}" destId="{8E9A0A4E-0F6B-419D-9555-55005BC62DB0}" srcOrd="4" destOrd="0" presId="urn:microsoft.com/office/officeart/2008/layout/HorizontalMultiLevelHierarchy"/>
    <dgm:cxn modelId="{305310CA-63DC-41A8-9293-490421487B19}" type="presParOf" srcId="{8E9A0A4E-0F6B-419D-9555-55005BC62DB0}" destId="{4D23161C-EE8F-4796-AAB4-DEE0FD99B3E5}" srcOrd="0" destOrd="0" presId="urn:microsoft.com/office/officeart/2008/layout/HorizontalMultiLevelHierarchy"/>
    <dgm:cxn modelId="{F7393C38-8D63-4B17-AFF0-B99E009D1B23}" type="presParOf" srcId="{5862CFDE-55B1-4110-92C5-A214FA471E5E}" destId="{ADC4648A-1E97-4330-8B96-1BE98A4E0BB1}" srcOrd="5" destOrd="0" presId="urn:microsoft.com/office/officeart/2008/layout/HorizontalMultiLevelHierarchy"/>
    <dgm:cxn modelId="{C6C1D7BD-689C-4CAD-A87A-6626D85D01B8}" type="presParOf" srcId="{ADC4648A-1E97-4330-8B96-1BE98A4E0BB1}" destId="{53B0949A-BCF4-47F6-B027-FADDFDD55192}" srcOrd="0" destOrd="0" presId="urn:microsoft.com/office/officeart/2008/layout/HorizontalMultiLevelHierarchy"/>
    <dgm:cxn modelId="{4C638D02-7B93-45DC-8B4A-C63D6039D747}" type="presParOf" srcId="{ADC4648A-1E97-4330-8B96-1BE98A4E0BB1}" destId="{DEACF7AA-7427-478C-A851-2482EDDAE3E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5579C6-BE79-457C-81B0-E6331F152A71}" type="doc">
      <dgm:prSet loTypeId="urn:microsoft.com/office/officeart/2005/8/layout/equation2" loCatId="relationship" qsTypeId="urn:microsoft.com/office/officeart/2005/8/quickstyle/simple1" qsCatId="simple" csTypeId="urn:microsoft.com/office/officeart/2005/8/colors/colorful4" csCatId="colorful" phldr="1"/>
      <dgm:spPr/>
    </dgm:pt>
    <dgm:pt modelId="{33CF9E88-2B2C-49B4-8DC6-12C6C473C1F4}">
      <dgm:prSet phldrT="[Texto]" custT="1"/>
      <dgm:spPr/>
      <dgm:t>
        <a:bodyPr/>
        <a:lstStyle/>
        <a:p>
          <a:r>
            <a:rPr lang="es-EC" sz="2400" b="1" dirty="0"/>
            <a:t>$4.250.000</a:t>
          </a:r>
        </a:p>
        <a:p>
          <a:r>
            <a:rPr lang="es-EC" sz="2400" b="1" dirty="0"/>
            <a:t>0,4% </a:t>
          </a:r>
          <a:r>
            <a:rPr lang="es-EC" sz="2400" dirty="0"/>
            <a:t>Presupuesto Municipal</a:t>
          </a:r>
        </a:p>
      </dgm:t>
    </dgm:pt>
    <dgm:pt modelId="{23182098-4EFB-4108-B804-6D69EE543E5F}" type="parTrans" cxnId="{26A2B1E8-C07F-4C83-A65F-C695CAD76F50}">
      <dgm:prSet/>
      <dgm:spPr/>
      <dgm:t>
        <a:bodyPr/>
        <a:lstStyle/>
        <a:p>
          <a:endParaRPr lang="es-EC"/>
        </a:p>
      </dgm:t>
    </dgm:pt>
    <dgm:pt modelId="{D3DB6A72-B511-4C3C-9CBE-AD90FC3FC0D2}" type="sibTrans" cxnId="{26A2B1E8-C07F-4C83-A65F-C695CAD76F50}">
      <dgm:prSet/>
      <dgm:spPr/>
      <dgm:t>
        <a:bodyPr/>
        <a:lstStyle/>
        <a:p>
          <a:endParaRPr lang="es-EC"/>
        </a:p>
      </dgm:t>
    </dgm:pt>
    <dgm:pt modelId="{F5C21B66-B985-4422-AE93-C9AFC8E6642B}">
      <dgm:prSet phldrT="[Texto]"/>
      <dgm:spPr/>
      <dgm:t>
        <a:bodyPr/>
        <a:lstStyle/>
        <a:p>
          <a:r>
            <a:rPr lang="es-EC" b="1" dirty="0"/>
            <a:t>$10.183.000</a:t>
          </a:r>
        </a:p>
        <a:p>
          <a:r>
            <a:rPr lang="es-EC" b="1" dirty="0"/>
            <a:t>0,96%</a:t>
          </a:r>
          <a:r>
            <a:rPr lang="es-EC" dirty="0"/>
            <a:t> Presupuesto Municipal</a:t>
          </a:r>
        </a:p>
      </dgm:t>
    </dgm:pt>
    <dgm:pt modelId="{4F128E0E-F338-4FC2-AFBC-6D1ACE8A10F2}" type="parTrans" cxnId="{7EFFF3BE-B52E-4B09-B514-AF984BBD01DE}">
      <dgm:prSet/>
      <dgm:spPr/>
      <dgm:t>
        <a:bodyPr/>
        <a:lstStyle/>
        <a:p>
          <a:endParaRPr lang="es-EC"/>
        </a:p>
      </dgm:t>
    </dgm:pt>
    <dgm:pt modelId="{F4980DA6-0799-468B-9330-5DEA95B285CA}" type="sibTrans" cxnId="{7EFFF3BE-B52E-4B09-B514-AF984BBD01DE}">
      <dgm:prSet/>
      <dgm:spPr/>
      <dgm:t>
        <a:bodyPr/>
        <a:lstStyle/>
        <a:p>
          <a:endParaRPr lang="es-EC"/>
        </a:p>
      </dgm:t>
    </dgm:pt>
    <dgm:pt modelId="{C11EB26B-66EE-45EB-B35C-C7FC58458663}" type="pres">
      <dgm:prSet presAssocID="{BB5579C6-BE79-457C-81B0-E6331F152A71}" presName="Name0" presStyleCnt="0">
        <dgm:presLayoutVars>
          <dgm:dir/>
          <dgm:resizeHandles val="exact"/>
        </dgm:presLayoutVars>
      </dgm:prSet>
      <dgm:spPr/>
    </dgm:pt>
    <dgm:pt modelId="{DB61260A-DBF2-4489-A31A-D2BA48CC6253}" type="pres">
      <dgm:prSet presAssocID="{BB5579C6-BE79-457C-81B0-E6331F152A71}" presName="vNodes" presStyleCnt="0"/>
      <dgm:spPr/>
    </dgm:pt>
    <dgm:pt modelId="{D8255257-67BC-4EF7-8A19-A32FD735395C}" type="pres">
      <dgm:prSet presAssocID="{33CF9E88-2B2C-49B4-8DC6-12C6C473C1F4}" presName="node" presStyleLbl="node1" presStyleIdx="0" presStyleCnt="2" custScaleX="59599" custScaleY="59881">
        <dgm:presLayoutVars>
          <dgm:bulletEnabled val="1"/>
        </dgm:presLayoutVars>
      </dgm:prSet>
      <dgm:spPr/>
    </dgm:pt>
    <dgm:pt modelId="{5008C839-FA7D-484B-A2E2-69188A2CE8FD}" type="pres">
      <dgm:prSet presAssocID="{BB5579C6-BE79-457C-81B0-E6331F152A71}" presName="sibTransLast" presStyleLbl="sibTrans2D1" presStyleIdx="0" presStyleCnt="1"/>
      <dgm:spPr/>
    </dgm:pt>
    <dgm:pt modelId="{C085F48B-D922-4EAC-90C0-8D04CECA91A1}" type="pres">
      <dgm:prSet presAssocID="{BB5579C6-BE79-457C-81B0-E6331F152A71}" presName="connectorText" presStyleLbl="sibTrans2D1" presStyleIdx="0" presStyleCnt="1"/>
      <dgm:spPr/>
    </dgm:pt>
    <dgm:pt modelId="{20B9E062-BF7A-4FCC-89D8-460EDBEA5A19}" type="pres">
      <dgm:prSet presAssocID="{BB5579C6-BE79-457C-81B0-E6331F152A71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B1EA3705-A605-4135-A1D5-4480257A9BA4}" type="presOf" srcId="{D3DB6A72-B511-4C3C-9CBE-AD90FC3FC0D2}" destId="{5008C839-FA7D-484B-A2E2-69188A2CE8FD}" srcOrd="0" destOrd="0" presId="urn:microsoft.com/office/officeart/2005/8/layout/equation2"/>
    <dgm:cxn modelId="{8243532A-F3BD-4CED-934A-343A1443D570}" type="presOf" srcId="{D3DB6A72-B511-4C3C-9CBE-AD90FC3FC0D2}" destId="{C085F48B-D922-4EAC-90C0-8D04CECA91A1}" srcOrd="1" destOrd="0" presId="urn:microsoft.com/office/officeart/2005/8/layout/equation2"/>
    <dgm:cxn modelId="{705ECD2F-AD1E-4CE2-B29B-9C19CFD82737}" type="presOf" srcId="{BB5579C6-BE79-457C-81B0-E6331F152A71}" destId="{C11EB26B-66EE-45EB-B35C-C7FC58458663}" srcOrd="0" destOrd="0" presId="urn:microsoft.com/office/officeart/2005/8/layout/equation2"/>
    <dgm:cxn modelId="{EC592D68-9E5E-42EA-A543-D7893C686662}" type="presOf" srcId="{33CF9E88-2B2C-49B4-8DC6-12C6C473C1F4}" destId="{D8255257-67BC-4EF7-8A19-A32FD735395C}" srcOrd="0" destOrd="0" presId="urn:microsoft.com/office/officeart/2005/8/layout/equation2"/>
    <dgm:cxn modelId="{53F545BE-2D5A-4BFF-8FDF-5625D0787C2E}" type="presOf" srcId="{F5C21B66-B985-4422-AE93-C9AFC8E6642B}" destId="{20B9E062-BF7A-4FCC-89D8-460EDBEA5A19}" srcOrd="0" destOrd="0" presId="urn:microsoft.com/office/officeart/2005/8/layout/equation2"/>
    <dgm:cxn modelId="{7EFFF3BE-B52E-4B09-B514-AF984BBD01DE}" srcId="{BB5579C6-BE79-457C-81B0-E6331F152A71}" destId="{F5C21B66-B985-4422-AE93-C9AFC8E6642B}" srcOrd="1" destOrd="0" parTransId="{4F128E0E-F338-4FC2-AFBC-6D1ACE8A10F2}" sibTransId="{F4980DA6-0799-468B-9330-5DEA95B285CA}"/>
    <dgm:cxn modelId="{26A2B1E8-C07F-4C83-A65F-C695CAD76F50}" srcId="{BB5579C6-BE79-457C-81B0-E6331F152A71}" destId="{33CF9E88-2B2C-49B4-8DC6-12C6C473C1F4}" srcOrd="0" destOrd="0" parTransId="{23182098-4EFB-4108-B804-6D69EE543E5F}" sibTransId="{D3DB6A72-B511-4C3C-9CBE-AD90FC3FC0D2}"/>
    <dgm:cxn modelId="{FBD929CC-38C1-4490-BD85-FD72EF0468AD}" type="presParOf" srcId="{C11EB26B-66EE-45EB-B35C-C7FC58458663}" destId="{DB61260A-DBF2-4489-A31A-D2BA48CC6253}" srcOrd="0" destOrd="0" presId="urn:microsoft.com/office/officeart/2005/8/layout/equation2"/>
    <dgm:cxn modelId="{7794C0F8-B3FA-404F-9258-012A9C83B246}" type="presParOf" srcId="{DB61260A-DBF2-4489-A31A-D2BA48CC6253}" destId="{D8255257-67BC-4EF7-8A19-A32FD735395C}" srcOrd="0" destOrd="0" presId="urn:microsoft.com/office/officeart/2005/8/layout/equation2"/>
    <dgm:cxn modelId="{9EEB75B9-EDBD-428D-BDC3-05FB6B4F8377}" type="presParOf" srcId="{C11EB26B-66EE-45EB-B35C-C7FC58458663}" destId="{5008C839-FA7D-484B-A2E2-69188A2CE8FD}" srcOrd="1" destOrd="0" presId="urn:microsoft.com/office/officeart/2005/8/layout/equation2"/>
    <dgm:cxn modelId="{0B513B6E-4DAA-4DF0-810C-7DBABA8C0FAD}" type="presParOf" srcId="{5008C839-FA7D-484B-A2E2-69188A2CE8FD}" destId="{C085F48B-D922-4EAC-90C0-8D04CECA91A1}" srcOrd="0" destOrd="0" presId="urn:microsoft.com/office/officeart/2005/8/layout/equation2"/>
    <dgm:cxn modelId="{48CD37EC-787B-482D-81C8-7277FB0A696B}" type="presParOf" srcId="{C11EB26B-66EE-45EB-B35C-C7FC58458663}" destId="{20B9E062-BF7A-4FCC-89D8-460EDBEA5A1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A0A4E-0F6B-419D-9555-55005BC62DB0}">
      <dsp:nvSpPr>
        <dsp:cNvPr id="0" name=""/>
        <dsp:cNvSpPr/>
      </dsp:nvSpPr>
      <dsp:spPr>
        <a:xfrm>
          <a:off x="2227314" y="2123441"/>
          <a:ext cx="529331" cy="980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4665" y="0"/>
              </a:lnTo>
              <a:lnTo>
                <a:pt x="264665" y="980760"/>
              </a:lnTo>
              <a:lnTo>
                <a:pt x="529331" y="98076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2464117" y="2585959"/>
        <a:ext cx="55724" cy="55724"/>
      </dsp:txXfrm>
    </dsp:sp>
    <dsp:sp modelId="{3DB1A548-B74E-47C1-A599-54C13D9AFD16}">
      <dsp:nvSpPr>
        <dsp:cNvPr id="0" name=""/>
        <dsp:cNvSpPr/>
      </dsp:nvSpPr>
      <dsp:spPr>
        <a:xfrm>
          <a:off x="2227314" y="375579"/>
          <a:ext cx="574404" cy="1747862"/>
        </a:xfrm>
        <a:custGeom>
          <a:avLst/>
          <a:gdLst/>
          <a:ahLst/>
          <a:cxnLst/>
          <a:rect l="0" t="0" r="0" b="0"/>
          <a:pathLst>
            <a:path>
              <a:moveTo>
                <a:pt x="0" y="1747862"/>
              </a:moveTo>
              <a:lnTo>
                <a:pt x="287202" y="1747862"/>
              </a:lnTo>
              <a:lnTo>
                <a:pt x="287202" y="0"/>
              </a:lnTo>
              <a:lnTo>
                <a:pt x="574404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2468520" y="1203514"/>
        <a:ext cx="91991" cy="91991"/>
      </dsp:txXfrm>
    </dsp:sp>
    <dsp:sp modelId="{169FAA9E-E263-407F-8AB7-0F363A7F00F2}">
      <dsp:nvSpPr>
        <dsp:cNvPr id="0" name=""/>
        <dsp:cNvSpPr/>
      </dsp:nvSpPr>
      <dsp:spPr>
        <a:xfrm>
          <a:off x="2227314" y="1627794"/>
          <a:ext cx="520650" cy="495647"/>
        </a:xfrm>
        <a:custGeom>
          <a:avLst/>
          <a:gdLst/>
          <a:ahLst/>
          <a:cxnLst/>
          <a:rect l="0" t="0" r="0" b="0"/>
          <a:pathLst>
            <a:path>
              <a:moveTo>
                <a:pt x="0" y="495647"/>
              </a:moveTo>
              <a:lnTo>
                <a:pt x="260325" y="495647"/>
              </a:lnTo>
              <a:lnTo>
                <a:pt x="260325" y="0"/>
              </a:lnTo>
              <a:lnTo>
                <a:pt x="520650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2469668" y="1857646"/>
        <a:ext cx="35942" cy="35942"/>
      </dsp:txXfrm>
    </dsp:sp>
    <dsp:sp modelId="{A86BBA30-C2B4-4C6E-95C9-563C0C9F003D}">
      <dsp:nvSpPr>
        <dsp:cNvPr id="0" name=""/>
        <dsp:cNvSpPr/>
      </dsp:nvSpPr>
      <dsp:spPr>
        <a:xfrm rot="16200000">
          <a:off x="-299580" y="1719987"/>
          <a:ext cx="4246883" cy="80690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Fomento al Emprendimiento </a:t>
          </a:r>
        </a:p>
      </dsp:txBody>
      <dsp:txXfrm>
        <a:off x="-299580" y="1719987"/>
        <a:ext cx="4246883" cy="806907"/>
      </dsp:txXfrm>
    </dsp:sp>
    <dsp:sp modelId="{53CC4270-C321-4E44-A6AB-4B68A349F1DD}">
      <dsp:nvSpPr>
        <dsp:cNvPr id="0" name=""/>
        <dsp:cNvSpPr/>
      </dsp:nvSpPr>
      <dsp:spPr>
        <a:xfrm>
          <a:off x="2747964" y="1224340"/>
          <a:ext cx="2646657" cy="80690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Bolsa de Empleo </a:t>
          </a:r>
        </a:p>
      </dsp:txBody>
      <dsp:txXfrm>
        <a:off x="2747964" y="1224340"/>
        <a:ext cx="2646657" cy="806907"/>
      </dsp:txXfrm>
    </dsp:sp>
    <dsp:sp modelId="{278241AE-E64E-4903-B2C5-F8EA0332F2DD}">
      <dsp:nvSpPr>
        <dsp:cNvPr id="0" name=""/>
        <dsp:cNvSpPr/>
      </dsp:nvSpPr>
      <dsp:spPr>
        <a:xfrm>
          <a:off x="2801718" y="0"/>
          <a:ext cx="2646657" cy="75115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PESI-En Marcha- Empretec-Incubación- AGRUPAR</a:t>
          </a:r>
        </a:p>
      </dsp:txBody>
      <dsp:txXfrm>
        <a:off x="2801718" y="0"/>
        <a:ext cx="2646657" cy="751158"/>
      </dsp:txXfrm>
    </dsp:sp>
    <dsp:sp modelId="{53B0949A-BCF4-47F6-B027-FADDFDD55192}">
      <dsp:nvSpPr>
        <dsp:cNvPr id="0" name=""/>
        <dsp:cNvSpPr/>
      </dsp:nvSpPr>
      <dsp:spPr>
        <a:xfrm>
          <a:off x="2756645" y="2700747"/>
          <a:ext cx="2646657" cy="80690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Descentralizar servicios de CONQUITO</a:t>
          </a:r>
        </a:p>
      </dsp:txBody>
      <dsp:txXfrm>
        <a:off x="2756645" y="2700747"/>
        <a:ext cx="2646657" cy="8069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A0A4E-0F6B-419D-9555-55005BC62DB0}">
      <dsp:nvSpPr>
        <dsp:cNvPr id="0" name=""/>
        <dsp:cNvSpPr/>
      </dsp:nvSpPr>
      <dsp:spPr>
        <a:xfrm>
          <a:off x="1863459" y="2123441"/>
          <a:ext cx="529331" cy="980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4665" y="0"/>
              </a:lnTo>
              <a:lnTo>
                <a:pt x="264665" y="980760"/>
              </a:lnTo>
              <a:lnTo>
                <a:pt x="529331" y="98076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2100262" y="2585959"/>
        <a:ext cx="55724" cy="55724"/>
      </dsp:txXfrm>
    </dsp:sp>
    <dsp:sp modelId="{3DB1A548-B74E-47C1-A599-54C13D9AFD16}">
      <dsp:nvSpPr>
        <dsp:cNvPr id="0" name=""/>
        <dsp:cNvSpPr/>
      </dsp:nvSpPr>
      <dsp:spPr>
        <a:xfrm>
          <a:off x="1863459" y="375579"/>
          <a:ext cx="574404" cy="1747862"/>
        </a:xfrm>
        <a:custGeom>
          <a:avLst/>
          <a:gdLst/>
          <a:ahLst/>
          <a:cxnLst/>
          <a:rect l="0" t="0" r="0" b="0"/>
          <a:pathLst>
            <a:path>
              <a:moveTo>
                <a:pt x="0" y="1747862"/>
              </a:moveTo>
              <a:lnTo>
                <a:pt x="287202" y="1747862"/>
              </a:lnTo>
              <a:lnTo>
                <a:pt x="287202" y="0"/>
              </a:lnTo>
              <a:lnTo>
                <a:pt x="574404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2104665" y="1203514"/>
        <a:ext cx="91991" cy="91991"/>
      </dsp:txXfrm>
    </dsp:sp>
    <dsp:sp modelId="{169FAA9E-E263-407F-8AB7-0F363A7F00F2}">
      <dsp:nvSpPr>
        <dsp:cNvPr id="0" name=""/>
        <dsp:cNvSpPr/>
      </dsp:nvSpPr>
      <dsp:spPr>
        <a:xfrm>
          <a:off x="1863459" y="1627794"/>
          <a:ext cx="520650" cy="495647"/>
        </a:xfrm>
        <a:custGeom>
          <a:avLst/>
          <a:gdLst/>
          <a:ahLst/>
          <a:cxnLst/>
          <a:rect l="0" t="0" r="0" b="0"/>
          <a:pathLst>
            <a:path>
              <a:moveTo>
                <a:pt x="0" y="495647"/>
              </a:moveTo>
              <a:lnTo>
                <a:pt x="260325" y="495647"/>
              </a:lnTo>
              <a:lnTo>
                <a:pt x="260325" y="0"/>
              </a:lnTo>
              <a:lnTo>
                <a:pt x="520650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2105813" y="1857646"/>
        <a:ext cx="35942" cy="35942"/>
      </dsp:txXfrm>
    </dsp:sp>
    <dsp:sp modelId="{A86BBA30-C2B4-4C6E-95C9-563C0C9F003D}">
      <dsp:nvSpPr>
        <dsp:cNvPr id="0" name=""/>
        <dsp:cNvSpPr/>
      </dsp:nvSpPr>
      <dsp:spPr>
        <a:xfrm rot="16200000">
          <a:off x="-663435" y="1719987"/>
          <a:ext cx="4246883" cy="80690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Fomento al Emprendimiento </a:t>
          </a:r>
        </a:p>
      </dsp:txBody>
      <dsp:txXfrm>
        <a:off x="-663435" y="1719987"/>
        <a:ext cx="4246883" cy="806907"/>
      </dsp:txXfrm>
    </dsp:sp>
    <dsp:sp modelId="{53CC4270-C321-4E44-A6AB-4B68A349F1DD}">
      <dsp:nvSpPr>
        <dsp:cNvPr id="0" name=""/>
        <dsp:cNvSpPr/>
      </dsp:nvSpPr>
      <dsp:spPr>
        <a:xfrm>
          <a:off x="2384109" y="1224340"/>
          <a:ext cx="2646657" cy="80690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Cadenas productivas rurales</a:t>
          </a:r>
        </a:p>
      </dsp:txBody>
      <dsp:txXfrm>
        <a:off x="2384109" y="1224340"/>
        <a:ext cx="2646657" cy="806907"/>
      </dsp:txXfrm>
    </dsp:sp>
    <dsp:sp modelId="{278241AE-E64E-4903-B2C5-F8EA0332F2DD}">
      <dsp:nvSpPr>
        <dsp:cNvPr id="0" name=""/>
        <dsp:cNvSpPr/>
      </dsp:nvSpPr>
      <dsp:spPr>
        <a:xfrm>
          <a:off x="2437863" y="0"/>
          <a:ext cx="2646657" cy="75115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Trabajar en barrios </a:t>
          </a:r>
        </a:p>
      </dsp:txBody>
      <dsp:txXfrm>
        <a:off x="2437863" y="0"/>
        <a:ext cx="2646657" cy="751158"/>
      </dsp:txXfrm>
    </dsp:sp>
    <dsp:sp modelId="{53B0949A-BCF4-47F6-B027-FADDFDD55192}">
      <dsp:nvSpPr>
        <dsp:cNvPr id="0" name=""/>
        <dsp:cNvSpPr/>
      </dsp:nvSpPr>
      <dsp:spPr>
        <a:xfrm>
          <a:off x="2392790" y="2700747"/>
          <a:ext cx="2646657" cy="80690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Centro de Innovación</a:t>
          </a:r>
        </a:p>
      </dsp:txBody>
      <dsp:txXfrm>
        <a:off x="2392790" y="2700747"/>
        <a:ext cx="2646657" cy="8069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255257-67BC-4EF7-8A19-A32FD735395C}">
      <dsp:nvSpPr>
        <dsp:cNvPr id="0" name=""/>
        <dsp:cNvSpPr/>
      </dsp:nvSpPr>
      <dsp:spPr>
        <a:xfrm>
          <a:off x="482640" y="873562"/>
          <a:ext cx="2591949" cy="260421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/>
            <a:t>$4.250.000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/>
            <a:t>0,4% </a:t>
          </a:r>
          <a:r>
            <a:rPr lang="es-EC" sz="2400" kern="1200" dirty="0"/>
            <a:t>Presupuesto Municipal</a:t>
          </a:r>
        </a:p>
      </dsp:txBody>
      <dsp:txXfrm>
        <a:off x="862222" y="1254940"/>
        <a:ext cx="1832785" cy="1841457"/>
      </dsp:txXfrm>
    </dsp:sp>
    <dsp:sp modelId="{5008C839-FA7D-484B-A2E2-69188A2CE8FD}">
      <dsp:nvSpPr>
        <dsp:cNvPr id="0" name=""/>
        <dsp:cNvSpPr/>
      </dsp:nvSpPr>
      <dsp:spPr>
        <a:xfrm>
          <a:off x="3726936" y="1366758"/>
          <a:ext cx="1382975" cy="16178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500" kern="1200"/>
        </a:p>
      </dsp:txBody>
      <dsp:txXfrm>
        <a:off x="3726936" y="1690322"/>
        <a:ext cx="968083" cy="970692"/>
      </dsp:txXfrm>
    </dsp:sp>
    <dsp:sp modelId="{20B9E062-BF7A-4FCC-89D8-460EDBEA5A19}">
      <dsp:nvSpPr>
        <dsp:cNvPr id="0" name=""/>
        <dsp:cNvSpPr/>
      </dsp:nvSpPr>
      <dsp:spPr>
        <a:xfrm>
          <a:off x="5683978" y="1178"/>
          <a:ext cx="4348981" cy="4348981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500" b="1" kern="1200" dirty="0"/>
            <a:t>$10.183.000</a:t>
          </a:r>
        </a:p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500" b="1" kern="1200" dirty="0"/>
            <a:t>0,96%</a:t>
          </a:r>
          <a:r>
            <a:rPr lang="es-EC" sz="4500" kern="1200" dirty="0"/>
            <a:t> Presupuesto Municipal</a:t>
          </a:r>
        </a:p>
      </dsp:txBody>
      <dsp:txXfrm>
        <a:off x="6320872" y="638072"/>
        <a:ext cx="3075193" cy="3075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0.77015</cdr:x>
      <cdr:y>0</cdr:y>
    </cdr:from>
    <cdr:to>
      <cdr:x>0.77015</cdr:x>
      <cdr:y>1</cdr:y>
    </cdr:to>
    <cdr:cxnSp macro="">
      <cdr:nvCxnSpPr>
        <cdr:cNvPr id="2" name="1 Conector recto">
          <a:extLst xmlns:a="http://schemas.openxmlformats.org/drawingml/2006/main">
            <a:ext uri="{FF2B5EF4-FFF2-40B4-BE49-F238E27FC236}">
              <a16:creationId xmlns:a16="http://schemas.microsoft.com/office/drawing/2014/main" id="{CB6E3FA9-0178-4D47-B48F-2F92339CEA85}"/>
            </a:ext>
          </a:extLst>
        </cdr:cNvPr>
        <cdr:cNvCxnSpPr/>
      </cdr:nvCxnSpPr>
      <cdr:spPr>
        <a:xfrm xmlns:a="http://schemas.openxmlformats.org/drawingml/2006/main">
          <a:off x="9098268" y="-1028700"/>
          <a:ext cx="0" cy="3986213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0.62413</cdr:x>
      <cdr:y>0.88252</cdr:y>
    </cdr:from>
    <cdr:to>
      <cdr:x>1</cdr:x>
      <cdr:y>1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5548516" y="3883596"/>
          <a:ext cx="3341484" cy="5169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C" sz="1200">
              <a:solidFill>
                <a:schemeClr val="bg1"/>
              </a:solidFill>
            </a:rPr>
            <a:t>**Presupuesto</a:t>
          </a:r>
          <a:r>
            <a:rPr lang="es-EC" sz="1200" baseline="0">
              <a:solidFill>
                <a:schemeClr val="bg1"/>
              </a:solidFill>
            </a:rPr>
            <a:t> asigando 2020</a:t>
          </a:r>
        </a:p>
        <a:p xmlns:a="http://schemas.openxmlformats.org/drawingml/2006/main">
          <a:r>
            <a:rPr lang="es-EC" sz="1200" baseline="0">
              <a:solidFill>
                <a:schemeClr val="bg1"/>
              </a:solidFill>
            </a:rPr>
            <a:t>*Presupuesto solicitado 2020</a:t>
          </a:r>
          <a:endParaRPr lang="es-EC" sz="120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0.85</cdr:x>
      <cdr:y>0.91775</cdr:y>
    </cdr:from>
    <cdr:to>
      <cdr:x>0.86071</cdr:x>
      <cdr:y>0.93506</cdr:y>
    </cdr:to>
    <cdr:sp macro="" textlink="">
      <cdr:nvSpPr>
        <cdr:cNvPr id="3" name="Rectángulo 2"/>
        <cdr:cNvSpPr/>
      </cdr:nvSpPr>
      <cdr:spPr>
        <a:xfrm xmlns:a="http://schemas.openxmlformats.org/drawingml/2006/main" flipH="1">
          <a:off x="7556499" y="4038601"/>
          <a:ext cx="95249" cy="7619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0.84679</cdr:x>
      <cdr:y>0.95887</cdr:y>
    </cdr:from>
    <cdr:to>
      <cdr:x>0.86071</cdr:x>
      <cdr:y>0.97186</cdr:y>
    </cdr:to>
    <cdr:sp macro="" textlink="">
      <cdr:nvSpPr>
        <cdr:cNvPr id="5" name="Rectángulo 4"/>
        <cdr:cNvSpPr/>
      </cdr:nvSpPr>
      <cdr:spPr>
        <a:xfrm xmlns:a="http://schemas.openxmlformats.org/drawingml/2006/main">
          <a:off x="7527925" y="4219576"/>
          <a:ext cx="123825" cy="57150"/>
        </a:xfrm>
        <a:prstGeom xmlns:a="http://schemas.openxmlformats.org/drawingml/2006/main" prst="rect">
          <a:avLst/>
        </a:prstGeom>
        <a:solidFill xmlns:a="http://schemas.openxmlformats.org/drawingml/2006/main">
          <a:srgbClr val="74F22E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4F41B-8713-44BB-B5AF-9FC515BFF3FD}" type="datetimeFigureOut">
              <a:rPr lang="es-EC" smtClean="0"/>
              <a:t>2/12/2019</a:t>
            </a:fld>
            <a:endParaRPr lang="es-EC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32ECC-987F-4098-8AB0-A9A31463ECC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3168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s-ES"/>
              <a:t>La migración debe incorporarse en el proceso de planificación como un factor que  puede contribuir al crecimiento económico de la ciudad.</a:t>
            </a:r>
          </a:p>
          <a:p>
            <a:pPr lvl="0"/>
            <a:r>
              <a:rPr lang="es-ES"/>
              <a:t>al como la desigualdad y el cambio climático, la migración es un factor que afecta el crecimiento urbano y la calidad de vida de las ciudades. De acuerdo con Cities Alliance, “el flujo de dinero, conocimiento e ideas entre las ciudades de origen y destino puede servir de catalizador para el desarrollo y la innovación en ambos extremos, potencialmente transformando a los migrantes en actores clave en el crecimiento urbano, la resiliencia y la sostenibilidad” </a:t>
            </a:r>
            <a:endParaRPr lang="de-AT"/>
          </a:p>
          <a:p>
            <a:pPr lvl="0"/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33" y="8829961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9" rIns="93177" bIns="46589" anchor="b" anchorCtr="0" compatLnSpc="1"/>
          <a:lstStyle/>
          <a:p>
            <a:pPr algn="r" defTabSz="93177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FB3E07B-B600-4204-9790-D14CB6EE6FA5}" type="slidenum">
              <a:pPr algn="r" defTabSz="93177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</a:t>
            </a:fld>
            <a:endParaRPr lang="es-EC" sz="12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2842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D15A2-89B7-4710-BB91-9E49155D8DB8}" type="slidenum">
              <a:rPr lang="es-EC" smtClean="0"/>
              <a:t>22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47857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D15A2-89B7-4710-BB91-9E49155D8DB8}" type="slidenum">
              <a:rPr lang="es-EC" smtClean="0"/>
              <a:t>23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49306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D15A2-89B7-4710-BB91-9E49155D8DB8}" type="slidenum">
              <a:rPr lang="es-EC" smtClean="0"/>
              <a:t>24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70717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D15A2-89B7-4710-BB91-9E49155D8DB8}" type="slidenum">
              <a:rPr lang="es-EC" smtClean="0"/>
              <a:t>25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15705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D15A2-89B7-4710-BB91-9E49155D8DB8}" type="slidenum">
              <a:rPr lang="es-EC" smtClean="0"/>
              <a:t>26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30157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D15A2-89B7-4710-BB91-9E49155D8DB8}" type="slidenum">
              <a:rPr lang="es-EC" smtClean="0"/>
              <a:t>27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67713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D15A2-89B7-4710-BB91-9E49155D8DB8}" type="slidenum">
              <a:rPr lang="es-EC" smtClean="0"/>
              <a:t>28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13497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35817-30C6-4B42-8F64-63C1090328C1}" type="slidenum">
              <a:rPr lang="es-EC" smtClean="0"/>
              <a:t>32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608546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D15A2-89B7-4710-BB91-9E49155D8DB8}" type="slidenum">
              <a:rPr lang="es-EC" smtClean="0"/>
              <a:t>34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37545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s-ES"/>
              <a:t>La migración debe incorporarse en el proceso de planificación como un factor que  puede contribuir al crecimiento económico de la ciudad.</a:t>
            </a:r>
          </a:p>
          <a:p>
            <a:pPr lvl="0"/>
            <a:r>
              <a:rPr lang="es-ES"/>
              <a:t>al como la desigualdad y el cambio climático, la migración es un factor que afecta el crecimiento urbano y la calidad de vida de las ciudades. De acuerdo con Cities Alliance, “el flujo de dinero, conocimiento e ideas entre las ciudades de origen y destino puede servir de catalizador para el desarrollo y la innovación en ambos extremos, potencialmente transformando a los migrantes en actores clave en el crecimiento urbano, la resiliencia y la sostenibilidad” </a:t>
            </a:r>
            <a:endParaRPr lang="de-AT"/>
          </a:p>
          <a:p>
            <a:pPr lvl="0"/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933" y="8829961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9" rIns="93177" bIns="46589" anchor="b" anchorCtr="0" compatLnSpc="1"/>
          <a:lstStyle/>
          <a:p>
            <a:pPr algn="r" defTabSz="93177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FB3E07B-B600-4204-9790-D14CB6EE6FA5}" type="slidenum">
              <a:pPr algn="r" defTabSz="93177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endParaRPr lang="es-EC" sz="12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2842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D15A2-89B7-4710-BB91-9E49155D8DB8}" type="slidenum">
              <a:rPr lang="es-EC" smtClean="0"/>
              <a:t>13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69006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D15A2-89B7-4710-BB91-9E49155D8DB8}" type="slidenum">
              <a:rPr lang="es-EC" smtClean="0"/>
              <a:t>14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69006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D15A2-89B7-4710-BB91-9E49155D8DB8}" type="slidenum">
              <a:rPr lang="es-EC" smtClean="0"/>
              <a:t>15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38591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D15A2-89B7-4710-BB91-9E49155D8DB8}" type="slidenum">
              <a:rPr lang="es-EC" smtClean="0"/>
              <a:t>17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58412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D15A2-89B7-4710-BB91-9E49155D8DB8}" type="slidenum">
              <a:rPr lang="es-EC" smtClean="0"/>
              <a:t>18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72028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D15A2-89B7-4710-BB91-9E49155D8DB8}" type="slidenum">
              <a:rPr lang="es-EC" smtClean="0"/>
              <a:t>19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34193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D15A2-89B7-4710-BB91-9E49155D8DB8}" type="slidenum">
              <a:rPr lang="es-EC" smtClean="0"/>
              <a:t>21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4271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3835-6BFD-45B9-B560-6722D2716BC4}" type="datetimeFigureOut">
              <a:rPr lang="es-EC" smtClean="0"/>
              <a:t>2/12/2019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8D17-52CB-4ED6-865B-918DFA5AA9D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19660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3835-6BFD-45B9-B560-6722D2716BC4}" type="datetimeFigureOut">
              <a:rPr lang="es-EC" smtClean="0"/>
              <a:t>2/12/2019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8D17-52CB-4ED6-865B-918DFA5AA9D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04206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3835-6BFD-45B9-B560-6722D2716BC4}" type="datetimeFigureOut">
              <a:rPr lang="es-EC" smtClean="0"/>
              <a:t>2/12/2019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8D17-52CB-4ED6-865B-918DFA5AA9D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15805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3835-6BFD-45B9-B560-6722D2716BC4}" type="datetimeFigureOut">
              <a:rPr lang="es-EC" smtClean="0"/>
              <a:t>2/12/2019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8D17-52CB-4ED6-865B-918DFA5AA9D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3507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3835-6BFD-45B9-B560-6722D2716BC4}" type="datetimeFigureOut">
              <a:rPr lang="es-EC" smtClean="0"/>
              <a:t>2/12/2019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8D17-52CB-4ED6-865B-918DFA5AA9D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35248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3835-6BFD-45B9-B560-6722D2716BC4}" type="datetimeFigureOut">
              <a:rPr lang="es-EC" smtClean="0"/>
              <a:t>2/12/2019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8D17-52CB-4ED6-865B-918DFA5AA9D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7747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3835-6BFD-45B9-B560-6722D2716BC4}" type="datetimeFigureOut">
              <a:rPr lang="es-EC" smtClean="0"/>
              <a:t>2/12/2019</a:t>
            </a:fld>
            <a:endParaRPr lang="es-EC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8D17-52CB-4ED6-865B-918DFA5AA9D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42634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3835-6BFD-45B9-B560-6722D2716BC4}" type="datetimeFigureOut">
              <a:rPr lang="es-EC" smtClean="0"/>
              <a:t>2/12/2019</a:t>
            </a:fld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8D17-52CB-4ED6-865B-918DFA5AA9D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9254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3835-6BFD-45B9-B560-6722D2716BC4}" type="datetimeFigureOut">
              <a:rPr lang="es-EC" smtClean="0"/>
              <a:t>2/12/2019</a:t>
            </a:fld>
            <a:endParaRPr lang="es-EC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8D17-52CB-4ED6-865B-918DFA5AA9D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05792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3835-6BFD-45B9-B560-6722D2716BC4}" type="datetimeFigureOut">
              <a:rPr lang="es-EC" smtClean="0"/>
              <a:t>2/12/2019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8D17-52CB-4ED6-865B-918DFA5AA9D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7458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3835-6BFD-45B9-B560-6722D2716BC4}" type="datetimeFigureOut">
              <a:rPr lang="es-EC" smtClean="0"/>
              <a:t>2/12/2019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8D17-52CB-4ED6-865B-918DFA5AA9D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0063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B3835-6BFD-45B9-B560-6722D2716BC4}" type="datetimeFigureOut">
              <a:rPr lang="es-EC" smtClean="0"/>
              <a:t>2/12/2019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88D17-52CB-4ED6-865B-918DFA5AA9D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8270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6.jpeg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642" y="1583926"/>
            <a:ext cx="73914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9" descr="Imagen que contiene mapa, texto&#10;&#10;Descripción generada automáticamente">
            <a:extLst>
              <a:ext uri="{FF2B5EF4-FFF2-40B4-BE49-F238E27FC236}">
                <a16:creationId xmlns:a16="http://schemas.microsoft.com/office/drawing/2014/main" id="{1D05CC9F-0622-42CA-BCD1-6605888FB9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883"/>
            <a:ext cx="12192000" cy="6463570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C1186E7-B4CA-498A-963F-62F55D08E5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73584"/>
            <a:ext cx="12192000" cy="719991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0" algn="ctr"/>
            <a:r>
              <a:rPr lang="es-EC" sz="36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Presupuesto Eje Productivo en dólares vs Tasa de Desempleo %</a:t>
            </a:r>
          </a:p>
        </p:txBody>
      </p:sp>
    </p:spTree>
    <p:extLst>
      <p:ext uri="{BB962C8B-B14F-4D97-AF65-F5344CB8AC3E}">
        <p14:creationId xmlns:p14="http://schemas.microsoft.com/office/powerpoint/2010/main" val="2933211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CA06358-7D73-4DD6-BAB7-065530D57C2E}"/>
              </a:ext>
            </a:extLst>
          </p:cNvPr>
          <p:cNvSpPr txBox="1">
            <a:spLocks/>
          </p:cNvSpPr>
          <p:nvPr/>
        </p:nvSpPr>
        <p:spPr>
          <a:xfrm>
            <a:off x="18751" y="230914"/>
            <a:ext cx="121312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Presupuesto 2020</a:t>
            </a:r>
          </a:p>
          <a:p>
            <a:pPr algn="ctr"/>
            <a:r>
              <a:rPr lang="es-EC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Solicitado vs. Asignado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1F6DDBB-1BA7-41FE-86D8-9F1C1BFEE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00" y="1499554"/>
            <a:ext cx="11179426" cy="443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81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E340D0-72E9-478D-A6F0-2C5832692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9098"/>
            <a:ext cx="10515600" cy="579474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s-EC" sz="3200" b="1" dirty="0"/>
          </a:p>
          <a:p>
            <a:pPr marL="0" indent="0" algn="ctr">
              <a:buNone/>
            </a:pPr>
            <a:r>
              <a:rPr lang="es-EC" sz="3200" b="1" dirty="0"/>
              <a:t>DIRECCIÓN METROPOLITANA DE INVERSIONES Y COMERCIO EXTERIOR</a:t>
            </a:r>
          </a:p>
          <a:p>
            <a:pPr marL="0" indent="0" algn="ctr">
              <a:buNone/>
            </a:pPr>
            <a:endParaRPr lang="es-EC" sz="3200" dirty="0"/>
          </a:p>
          <a:p>
            <a:pPr marL="0" indent="0" algn="ctr">
              <a:buNone/>
            </a:pPr>
            <a:r>
              <a:rPr lang="es-EC" sz="3200" dirty="0"/>
              <a:t>PROGRAMA:</a:t>
            </a:r>
          </a:p>
          <a:p>
            <a:pPr marL="0" indent="0" algn="ctr">
              <a:buNone/>
            </a:pPr>
            <a:r>
              <a:rPr lang="es-EC" sz="3200" b="1" dirty="0"/>
              <a:t>FORTALECIMIENTO DE LA COMPETITIVIDAD</a:t>
            </a:r>
          </a:p>
          <a:p>
            <a:pPr marL="0" indent="0" algn="ctr">
              <a:buNone/>
            </a:pPr>
            <a:endParaRPr lang="es-EC" sz="3200" dirty="0"/>
          </a:p>
          <a:p>
            <a:pPr marL="0" indent="0" algn="ctr">
              <a:buNone/>
            </a:pPr>
            <a:r>
              <a:rPr lang="es-EC" sz="3200" dirty="0"/>
              <a:t>PROYECTO:</a:t>
            </a:r>
          </a:p>
          <a:p>
            <a:pPr marL="0" indent="0" algn="ctr">
              <a:buNone/>
            </a:pPr>
            <a:r>
              <a:rPr lang="es-EC" sz="3200" b="1" dirty="0"/>
              <a:t>QUITO CIUDAD COMPETITIVA Y DE INVERSIONES</a:t>
            </a:r>
          </a:p>
        </p:txBody>
      </p:sp>
    </p:spTree>
    <p:extLst>
      <p:ext uri="{BB962C8B-B14F-4D97-AF65-F5344CB8AC3E}">
        <p14:creationId xmlns:p14="http://schemas.microsoft.com/office/powerpoint/2010/main" val="1999857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67" y="253397"/>
            <a:ext cx="1809750" cy="762000"/>
          </a:xfrm>
          <a:prstGeom prst="rect">
            <a:avLst/>
          </a:prstGeom>
        </p:spPr>
      </p:pic>
      <p:pic>
        <p:nvPicPr>
          <p:cNvPr id="6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7" name="Imagen 5"/>
          <p:cNvPicPr>
            <a:picLocks noChangeAspect="1"/>
          </p:cNvPicPr>
          <p:nvPr/>
        </p:nvPicPr>
        <p:blipFill rotWithShape="1">
          <a:blip r:embed="rId5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cxnSp>
        <p:nvCxnSpPr>
          <p:cNvPr id="8" name="7 Conector recto"/>
          <p:cNvCxnSpPr/>
          <p:nvPr/>
        </p:nvCxnSpPr>
        <p:spPr>
          <a:xfrm>
            <a:off x="1411626" y="1015397"/>
            <a:ext cx="927325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191862"/>
              </p:ext>
            </p:extLst>
          </p:nvPr>
        </p:nvGraphicFramePr>
        <p:xfrm>
          <a:off x="2579422" y="1235318"/>
          <a:ext cx="3439236" cy="5077322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078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1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2214"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PRESUPUESTO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PRODUCTO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214">
                <a:tc>
                  <a:txBody>
                    <a:bodyPr/>
                    <a:lstStyle/>
                    <a:p>
                      <a:pPr algn="ctr" fontAlgn="t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$ 132mil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u="none" strike="noStrike" dirty="0">
                          <a:effectLst/>
                        </a:rPr>
                        <a:t>Consejo Consultivo de Competitividad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5912">
                <a:tc>
                  <a:txBody>
                    <a:bodyPr/>
                    <a:lstStyle/>
                    <a:p>
                      <a:pPr algn="ctr" fontAlgn="t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$200mil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u="none" strike="noStrike" dirty="0">
                          <a:effectLst/>
                        </a:rPr>
                        <a:t> Simplificación de trámites para mejora del clima de negocios e inversiones de la ciudad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214">
                <a:tc>
                  <a:txBody>
                    <a:bodyPr/>
                    <a:lstStyle/>
                    <a:p>
                      <a:pPr algn="ctr" fontAlgn="t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$60mil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u="none" strike="noStrike" dirty="0">
                          <a:effectLst/>
                        </a:rPr>
                        <a:t>Plan de Mejora Competitiva y Fomento de las Exportaciones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214">
                <a:tc>
                  <a:txBody>
                    <a:bodyPr/>
                    <a:lstStyle/>
                    <a:p>
                      <a:pPr algn="ctr" fontAlgn="t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$300mil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u="none" strike="noStrike" dirty="0">
                          <a:effectLst/>
                        </a:rPr>
                        <a:t>Fortalecimiento de Quito Invest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214">
                <a:tc>
                  <a:txBody>
                    <a:bodyPr/>
                    <a:lstStyle/>
                    <a:p>
                      <a:pPr algn="ctr" fontAlgn="t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$40mil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u="none" strike="noStrike" dirty="0">
                          <a:effectLst/>
                        </a:rPr>
                        <a:t>Política de Atracción de Inversiones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214">
                <a:tc>
                  <a:txBody>
                    <a:bodyPr/>
                    <a:lstStyle/>
                    <a:p>
                      <a:pPr algn="ctr" fontAlgn="t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$60mil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u="none" strike="noStrike" dirty="0">
                          <a:effectLst/>
                        </a:rPr>
                        <a:t>Estudios Especializados para inversiones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5912">
                <a:tc>
                  <a:txBody>
                    <a:bodyPr/>
                    <a:lstStyle/>
                    <a:p>
                      <a:pPr algn="ctr" fontAlgn="t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$25mil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u="none" strike="noStrike" dirty="0">
                          <a:effectLst/>
                        </a:rPr>
                        <a:t>Afiliación de la SDPC en la Asociación Mundial de Agencias de Inversión - WAIPA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2214">
                <a:tc>
                  <a:txBody>
                    <a:bodyPr/>
                    <a:lstStyle/>
                    <a:p>
                      <a:pPr algn="ctr" fontAlgn="t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$10mil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u="none" strike="noStrike" dirty="0">
                          <a:effectLst/>
                        </a:rPr>
                        <a:t>Priorización de Inversiones Estratégicas en el DMQ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9" name="18 CuadroTexto"/>
          <p:cNvSpPr txBox="1"/>
          <p:nvPr/>
        </p:nvSpPr>
        <p:spPr>
          <a:xfrm>
            <a:off x="869855" y="321637"/>
            <a:ext cx="92418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700" dirty="0"/>
              <a:t>REDUCCIÓN PRESUPUESTARIA – EJECUCIÓN DE ACTIVIDADES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525063" y="2568387"/>
            <a:ext cx="1835999" cy="1130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/>
              <a:t>PROYECTO</a:t>
            </a:r>
            <a:r>
              <a:rPr lang="es-EC" sz="1600" dirty="0"/>
              <a:t> “Ciudad competitiva y de inversiones”</a:t>
            </a:r>
          </a:p>
        </p:txBody>
      </p:sp>
      <p:sp>
        <p:nvSpPr>
          <p:cNvPr id="22" name="21 Rectángulo redondeado"/>
          <p:cNvSpPr/>
          <p:nvPr/>
        </p:nvSpPr>
        <p:spPr>
          <a:xfrm>
            <a:off x="525062" y="1358152"/>
            <a:ext cx="1835999" cy="1024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/>
              <a:t>DIRECCIÓN DE INVERSIONES Y COMERCIO EXTERIOR </a:t>
            </a:r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720583"/>
              </p:ext>
            </p:extLst>
          </p:nvPr>
        </p:nvGraphicFramePr>
        <p:xfrm>
          <a:off x="6201467" y="1235320"/>
          <a:ext cx="5235354" cy="506281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09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4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99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75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79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1244">
                <a:tc gridSpan="7">
                  <a:txBody>
                    <a:bodyPr/>
                    <a:lstStyle/>
                    <a:p>
                      <a:pPr algn="ctr"/>
                      <a:r>
                        <a:rPr lang="es-EC" sz="1400" dirty="0">
                          <a:solidFill>
                            <a:schemeClr val="bg1"/>
                          </a:solidFill>
                        </a:rPr>
                        <a:t>ACTIVIDAD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244">
                <a:tc gridSpan="2"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Mesas de trabajo CCC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Estrategia</a:t>
                      </a:r>
                      <a:r>
                        <a:rPr lang="es-EC" sz="1400" baseline="0" dirty="0"/>
                        <a:t> innovación</a:t>
                      </a:r>
                      <a:endParaRPr lang="es-EC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Estrategias sectoriales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098">
                <a:tc gridSpan="7"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Propuesta legal y técnica + socialización</a:t>
                      </a:r>
                      <a:r>
                        <a:rPr lang="es-EC" sz="1400" baseline="0" dirty="0"/>
                        <a:t> </a:t>
                      </a:r>
                      <a:endParaRPr lang="es-EC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244">
                <a:tc gridSpan="7"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Nuevos</a:t>
                      </a:r>
                      <a:r>
                        <a:rPr lang="es-EC" sz="1400" baseline="0" dirty="0"/>
                        <a:t> productos y mercados para exportación + estrategias</a:t>
                      </a:r>
                      <a:endParaRPr lang="es-EC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244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Unidad  APP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Unidad Inteligencia comercial</a:t>
                      </a:r>
                    </a:p>
                    <a:p>
                      <a:pPr algn="ctr"/>
                      <a:r>
                        <a:rPr lang="es-EC" sz="1400" dirty="0"/>
                        <a:t>Plataforma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Unidad</a:t>
                      </a:r>
                      <a:r>
                        <a:rPr lang="es-EC" sz="1400" baseline="0" dirty="0"/>
                        <a:t>  análisis económico</a:t>
                      </a:r>
                      <a:endParaRPr lang="es-EC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Plataforma de</a:t>
                      </a:r>
                      <a:r>
                        <a:rPr lang="es-EC" sz="1400" baseline="0" dirty="0"/>
                        <a:t> información</a:t>
                      </a:r>
                      <a:endParaRPr lang="es-EC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737">
                <a:tc gridSpan="7"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Ordenanza política de inversiones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1244">
                <a:tc gridSpan="7"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Generación</a:t>
                      </a:r>
                      <a:r>
                        <a:rPr lang="es-EC" sz="1400" baseline="0" dirty="0"/>
                        <a:t> de contenidos, diseño, y socialización de información estratégica</a:t>
                      </a:r>
                      <a:endParaRPr lang="es-EC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1244">
                <a:tc gridSpan="4"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Afiliación a WAIPA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Participación en rondas o foros de inversión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1244">
                <a:tc gridSpan="7"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Modelo de gestión institucional</a:t>
                      </a:r>
                      <a:r>
                        <a:rPr lang="es-EC" sz="1400" baseline="0" dirty="0"/>
                        <a:t> para atracción de inversiones</a:t>
                      </a:r>
                      <a:endParaRPr lang="es-EC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2 Rectángulo redondeado"/>
          <p:cNvSpPr/>
          <p:nvPr/>
        </p:nvSpPr>
        <p:spPr>
          <a:xfrm>
            <a:off x="525063" y="3875964"/>
            <a:ext cx="1835997" cy="10918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/>
              <a:t>$ 827 MIL</a:t>
            </a:r>
          </a:p>
        </p:txBody>
      </p:sp>
    </p:spTree>
    <p:extLst>
      <p:ext uri="{BB962C8B-B14F-4D97-AF65-F5344CB8AC3E}">
        <p14:creationId xmlns:p14="http://schemas.microsoft.com/office/powerpoint/2010/main" val="3659076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67" y="253397"/>
            <a:ext cx="1809750" cy="762000"/>
          </a:xfrm>
          <a:prstGeom prst="rect">
            <a:avLst/>
          </a:prstGeom>
        </p:spPr>
      </p:pic>
      <p:pic>
        <p:nvPicPr>
          <p:cNvPr id="6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7" name="Imagen 5"/>
          <p:cNvPicPr>
            <a:picLocks noChangeAspect="1"/>
          </p:cNvPicPr>
          <p:nvPr/>
        </p:nvPicPr>
        <p:blipFill rotWithShape="1">
          <a:blip r:embed="rId5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cxnSp>
        <p:nvCxnSpPr>
          <p:cNvPr id="8" name="7 Conector recto"/>
          <p:cNvCxnSpPr/>
          <p:nvPr/>
        </p:nvCxnSpPr>
        <p:spPr>
          <a:xfrm>
            <a:off x="1411626" y="1015397"/>
            <a:ext cx="927325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261906"/>
              </p:ext>
            </p:extLst>
          </p:nvPr>
        </p:nvGraphicFramePr>
        <p:xfrm>
          <a:off x="2579422" y="1235318"/>
          <a:ext cx="3439236" cy="5143026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078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1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2214"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PRESUPUESTO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PRODUCTO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214">
                <a:tc>
                  <a:txBody>
                    <a:bodyPr/>
                    <a:lstStyle/>
                    <a:p>
                      <a:pPr algn="ctr" fontAlgn="t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$132mil</a:t>
                      </a:r>
                    </a:p>
                    <a:p>
                      <a:pPr algn="ctr" fontAlgn="t"/>
                      <a:r>
                        <a:rPr lang="es-EC" sz="1800" b="1" i="0" u="none" strike="noStrike" dirty="0">
                          <a:solidFill>
                            <a:srgbClr val="0066CC"/>
                          </a:solidFill>
                          <a:effectLst/>
                          <a:latin typeface="Calibri"/>
                        </a:rPr>
                        <a:t>/$16mil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u="none" strike="noStrike" dirty="0">
                          <a:effectLst/>
                        </a:rPr>
                        <a:t>Consejo Consultivo de Competitividad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5912">
                <a:tc>
                  <a:txBody>
                    <a:bodyPr/>
                    <a:lstStyle/>
                    <a:p>
                      <a:pPr algn="ctr" fontAlgn="t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$200mil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u="none" strike="noStrike" dirty="0">
                          <a:effectLst/>
                        </a:rPr>
                        <a:t> Simplificación de trámites para mejora del clima de negocios e inversiones de la ciudad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214">
                <a:tc>
                  <a:txBody>
                    <a:bodyPr/>
                    <a:lstStyle/>
                    <a:p>
                      <a:pPr algn="ctr" fontAlgn="t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$60mil</a:t>
                      </a:r>
                    </a:p>
                    <a:p>
                      <a:pPr algn="ctr" fontAlgn="t"/>
                      <a:r>
                        <a:rPr lang="es-EC" sz="1800" b="1" i="0" u="none" strike="noStrike" dirty="0">
                          <a:solidFill>
                            <a:srgbClr val="0066CC"/>
                          </a:solidFill>
                          <a:effectLst/>
                          <a:latin typeface="Calibri"/>
                        </a:rPr>
                        <a:t>/$15mil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u="none" strike="noStrike" dirty="0">
                          <a:effectLst/>
                        </a:rPr>
                        <a:t>Plan de Mejora Competitiva y Fomento de las Exportaciones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214">
                <a:tc>
                  <a:txBody>
                    <a:bodyPr/>
                    <a:lstStyle/>
                    <a:p>
                      <a:pPr algn="ctr" fontAlgn="t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$300mil</a:t>
                      </a:r>
                    </a:p>
                    <a:p>
                      <a:pPr algn="ctr" fontAlgn="t"/>
                      <a:r>
                        <a:rPr lang="es-EC" sz="1800" b="1" i="0" u="none" strike="noStrike" dirty="0">
                          <a:solidFill>
                            <a:srgbClr val="0066CC"/>
                          </a:solidFill>
                          <a:effectLst/>
                          <a:latin typeface="Calibri"/>
                        </a:rPr>
                        <a:t>/$40mil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u="none" strike="noStrike" dirty="0">
                          <a:effectLst/>
                        </a:rPr>
                        <a:t>Fortalecimiento de Quito Invest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214">
                <a:tc>
                  <a:txBody>
                    <a:bodyPr/>
                    <a:lstStyle/>
                    <a:p>
                      <a:pPr algn="ctr" fontAlgn="t"/>
                      <a:r>
                        <a:rPr lang="es-EC" sz="1800" b="1" i="0" u="none" strike="noStrike" dirty="0">
                          <a:solidFill>
                            <a:srgbClr val="0066CC"/>
                          </a:solidFill>
                          <a:effectLst/>
                          <a:latin typeface="Calibri"/>
                        </a:rPr>
                        <a:t>$40mil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u="none" strike="noStrike" dirty="0">
                          <a:effectLst/>
                        </a:rPr>
                        <a:t>Política de Atracción de Inversiones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214">
                <a:tc>
                  <a:txBody>
                    <a:bodyPr/>
                    <a:lstStyle/>
                    <a:p>
                      <a:pPr algn="ctr" fontAlgn="t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$60mil</a:t>
                      </a:r>
                    </a:p>
                    <a:p>
                      <a:pPr algn="ctr" fontAlgn="t"/>
                      <a:r>
                        <a:rPr lang="es-EC" sz="1800" b="1" i="0" u="none" strike="noStrike" dirty="0">
                          <a:solidFill>
                            <a:srgbClr val="0066CC"/>
                          </a:solidFill>
                          <a:effectLst/>
                          <a:latin typeface="Calibri"/>
                        </a:rPr>
                        <a:t>/$18mil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u="none" strike="noStrike" dirty="0">
                          <a:effectLst/>
                        </a:rPr>
                        <a:t>Estudios Especializados para inversiones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5912">
                <a:tc>
                  <a:txBody>
                    <a:bodyPr/>
                    <a:lstStyle/>
                    <a:p>
                      <a:pPr algn="ctr" fontAlgn="t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$25mil</a:t>
                      </a:r>
                    </a:p>
                    <a:p>
                      <a:pPr algn="ctr" fontAlgn="t"/>
                      <a:r>
                        <a:rPr lang="es-EC" sz="1800" b="1" i="0" u="none" strike="noStrike" dirty="0">
                          <a:solidFill>
                            <a:srgbClr val="0066CC"/>
                          </a:solidFill>
                          <a:effectLst/>
                          <a:latin typeface="Calibri"/>
                        </a:rPr>
                        <a:t>/$10mil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u="none" strike="noStrike" dirty="0">
                          <a:effectLst/>
                        </a:rPr>
                        <a:t>Afiliación de la SDPC en la Asociación Mundial de Agencias de Inversión - WAIPA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2214">
                <a:tc>
                  <a:txBody>
                    <a:bodyPr/>
                    <a:lstStyle/>
                    <a:p>
                      <a:pPr algn="ctr" fontAlgn="t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$10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u="none" strike="noStrike" dirty="0">
                          <a:effectLst/>
                        </a:rPr>
                        <a:t>Priorización de Inversiones Estratégicas en el DMQ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9" name="18 CuadroTexto"/>
          <p:cNvSpPr txBox="1"/>
          <p:nvPr/>
        </p:nvSpPr>
        <p:spPr>
          <a:xfrm>
            <a:off x="869855" y="321637"/>
            <a:ext cx="92418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700" dirty="0"/>
              <a:t>REDUCCIÓN PRESUPUESTARIA – EJECUCIÓN DE ACTIVIDADES</a:t>
            </a:r>
          </a:p>
        </p:txBody>
      </p:sp>
      <p:sp>
        <p:nvSpPr>
          <p:cNvPr id="22" name="21 Rectángulo redondeado"/>
          <p:cNvSpPr/>
          <p:nvPr/>
        </p:nvSpPr>
        <p:spPr>
          <a:xfrm>
            <a:off x="525062" y="1358152"/>
            <a:ext cx="1835999" cy="1024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/>
              <a:t>DIRECCIÓN DE INVERSIONES Y COMERCIO EXTERIOR </a:t>
            </a:r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045168"/>
              </p:ext>
            </p:extLst>
          </p:nvPr>
        </p:nvGraphicFramePr>
        <p:xfrm>
          <a:off x="6201467" y="1235321"/>
          <a:ext cx="5426425" cy="505283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31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2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9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59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74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34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53713">
                <a:tc gridSpan="7">
                  <a:txBody>
                    <a:bodyPr/>
                    <a:lstStyle/>
                    <a:p>
                      <a:pPr algn="ctr"/>
                      <a:r>
                        <a:rPr lang="es-EC" sz="1400" dirty="0">
                          <a:solidFill>
                            <a:schemeClr val="bg1"/>
                          </a:solidFill>
                        </a:rPr>
                        <a:t>ACTIVIDAD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713">
                <a:tc gridSpan="2"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Mesas de trabajo CCC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Estrategia</a:t>
                      </a:r>
                      <a:r>
                        <a:rPr lang="es-EC" sz="1400" baseline="0" dirty="0"/>
                        <a:t> innovación</a:t>
                      </a:r>
                      <a:endParaRPr lang="es-EC" sz="1400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Estrategias sectoriales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803">
                <a:tc gridSpan="7"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Propuesta legal y técnica + socialización</a:t>
                      </a:r>
                      <a:r>
                        <a:rPr lang="es-EC" sz="1400" baseline="0" dirty="0"/>
                        <a:t> </a:t>
                      </a:r>
                      <a:endParaRPr lang="es-EC" sz="1400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713">
                <a:tc gridSpan="7"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Nuevos</a:t>
                      </a:r>
                      <a:r>
                        <a:rPr lang="es-EC" sz="1400" baseline="0" dirty="0"/>
                        <a:t> productos y mercados para exportación + estrategias</a:t>
                      </a:r>
                      <a:endParaRPr lang="es-EC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137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Unidad  APP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Unidad inteligencia comercial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Unidad</a:t>
                      </a:r>
                      <a:r>
                        <a:rPr lang="es-EC" sz="1400" baseline="0" dirty="0"/>
                        <a:t>  análisis económico</a:t>
                      </a:r>
                      <a:endParaRPr lang="es-EC" sz="1400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Plataforma de</a:t>
                      </a:r>
                      <a:r>
                        <a:rPr lang="es-EC" sz="1400" baseline="0" dirty="0"/>
                        <a:t> información</a:t>
                      </a:r>
                      <a:endParaRPr lang="es-EC" sz="1400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050">
                <a:tc gridSpan="7"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Ordenanza política de inversiones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7834">
                <a:tc gridSpan="7"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Generación</a:t>
                      </a:r>
                      <a:r>
                        <a:rPr lang="es-EC" sz="1400" baseline="0" dirty="0"/>
                        <a:t> de contenidos, diseño, y socialización de información estratégica</a:t>
                      </a:r>
                      <a:endParaRPr lang="es-EC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162">
                <a:tc gridSpan="4"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Afiliación a WAIPA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Participación en rondas o foros de inversión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3713">
                <a:tc gridSpan="7"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Modelo de gestión institucional</a:t>
                      </a:r>
                      <a:r>
                        <a:rPr lang="es-EC" sz="1400" baseline="0" dirty="0"/>
                        <a:t> para atracción de inversiones</a:t>
                      </a:r>
                      <a:endParaRPr lang="es-EC" sz="1400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2 Rectángulo redondeado"/>
          <p:cNvSpPr/>
          <p:nvPr/>
        </p:nvSpPr>
        <p:spPr>
          <a:xfrm>
            <a:off x="525063" y="3875964"/>
            <a:ext cx="1835997" cy="102358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/>
              <a:t>$ 143 MIL</a:t>
            </a:r>
          </a:p>
        </p:txBody>
      </p:sp>
      <p:cxnSp>
        <p:nvCxnSpPr>
          <p:cNvPr id="5" name="4 Conector recto"/>
          <p:cNvCxnSpPr/>
          <p:nvPr/>
        </p:nvCxnSpPr>
        <p:spPr>
          <a:xfrm>
            <a:off x="2579425" y="2311686"/>
            <a:ext cx="1064527" cy="636230"/>
          </a:xfrm>
          <a:prstGeom prst="line">
            <a:avLst/>
          </a:prstGeom>
          <a:ln w="349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2579425" y="5763576"/>
            <a:ext cx="1064527" cy="528042"/>
          </a:xfrm>
          <a:prstGeom prst="line">
            <a:avLst/>
          </a:prstGeom>
          <a:ln w="349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Rectángulo redondeado"/>
          <p:cNvSpPr/>
          <p:nvPr/>
        </p:nvSpPr>
        <p:spPr>
          <a:xfrm>
            <a:off x="859812" y="5033417"/>
            <a:ext cx="1214650" cy="102358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/>
              <a:t>- 83%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525063" y="2568387"/>
            <a:ext cx="1835999" cy="1130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/>
              <a:t>PROYECTO</a:t>
            </a:r>
            <a:r>
              <a:rPr lang="es-EC" sz="1600" dirty="0"/>
              <a:t> “Ciudad competitiva y de inversiones”</a:t>
            </a:r>
          </a:p>
        </p:txBody>
      </p:sp>
    </p:spTree>
    <p:extLst>
      <p:ext uri="{BB962C8B-B14F-4D97-AF65-F5344CB8AC3E}">
        <p14:creationId xmlns:p14="http://schemas.microsoft.com/office/powerpoint/2010/main" val="1922469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67" y="253397"/>
            <a:ext cx="1809750" cy="762000"/>
          </a:xfrm>
          <a:prstGeom prst="rect">
            <a:avLst/>
          </a:prstGeom>
        </p:spPr>
      </p:pic>
      <p:pic>
        <p:nvPicPr>
          <p:cNvPr id="6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7" name="Imagen 5"/>
          <p:cNvPicPr>
            <a:picLocks noChangeAspect="1"/>
          </p:cNvPicPr>
          <p:nvPr/>
        </p:nvPicPr>
        <p:blipFill rotWithShape="1">
          <a:blip r:embed="rId5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cxnSp>
        <p:nvCxnSpPr>
          <p:cNvPr id="8" name="7 Conector recto"/>
          <p:cNvCxnSpPr/>
          <p:nvPr/>
        </p:nvCxnSpPr>
        <p:spPr>
          <a:xfrm>
            <a:off x="1411626" y="1015397"/>
            <a:ext cx="927325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869855" y="321637"/>
            <a:ext cx="92418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700" dirty="0"/>
              <a:t>REDUCCIÓN PRESUPUESTARIA – IMPACTO EN METAS</a:t>
            </a:r>
          </a:p>
        </p:txBody>
      </p:sp>
      <p:sp>
        <p:nvSpPr>
          <p:cNvPr id="22" name="21 Rectángulo redondeado"/>
          <p:cNvSpPr/>
          <p:nvPr/>
        </p:nvSpPr>
        <p:spPr>
          <a:xfrm>
            <a:off x="525062" y="1358152"/>
            <a:ext cx="1835999" cy="1024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/>
              <a:t>DIRECCIÓN DE INVERSIONES Y COMERCIO EXTERIOR 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525063" y="3875964"/>
            <a:ext cx="1835997" cy="102358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/>
              <a:t>$ 143 MIL</a:t>
            </a:r>
          </a:p>
        </p:txBody>
      </p:sp>
      <p:sp>
        <p:nvSpPr>
          <p:cNvPr id="23" name="22 Rectángulo redondeado"/>
          <p:cNvSpPr/>
          <p:nvPr/>
        </p:nvSpPr>
        <p:spPr>
          <a:xfrm>
            <a:off x="859812" y="5033417"/>
            <a:ext cx="1214650" cy="102358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/>
              <a:t>- 83%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525063" y="2568387"/>
            <a:ext cx="1835999" cy="1130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/>
              <a:t>PROYECTO</a:t>
            </a:r>
            <a:r>
              <a:rPr lang="es-EC" sz="1600" dirty="0"/>
              <a:t> “Ciudad competitiva y de inversiones”</a:t>
            </a:r>
          </a:p>
        </p:txBody>
      </p:sp>
      <p:graphicFrame>
        <p:nvGraphicFramePr>
          <p:cNvPr id="4" name="Tabla 8">
            <a:extLst>
              <a:ext uri="{FF2B5EF4-FFF2-40B4-BE49-F238E27FC236}">
                <a16:creationId xmlns:a16="http://schemas.microsoft.com/office/drawing/2014/main" id="{BCDD764A-5129-41A5-A156-3FF98390CE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396136"/>
              </p:ext>
            </p:extLst>
          </p:nvPr>
        </p:nvGraphicFramePr>
        <p:xfrm>
          <a:off x="2769219" y="1358151"/>
          <a:ext cx="9069498" cy="454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966">
                  <a:extLst>
                    <a:ext uri="{9D8B030D-6E8A-4147-A177-3AD203B41FA5}">
                      <a16:colId xmlns:a16="http://schemas.microsoft.com/office/drawing/2014/main" val="2113874411"/>
                    </a:ext>
                  </a:extLst>
                </a:gridCol>
                <a:gridCol w="3757961">
                  <a:extLst>
                    <a:ext uri="{9D8B030D-6E8A-4147-A177-3AD203B41FA5}">
                      <a16:colId xmlns:a16="http://schemas.microsoft.com/office/drawing/2014/main" val="3564759935"/>
                    </a:ext>
                  </a:extLst>
                </a:gridCol>
                <a:gridCol w="3642571">
                  <a:extLst>
                    <a:ext uri="{9D8B030D-6E8A-4147-A177-3AD203B41FA5}">
                      <a16:colId xmlns:a16="http://schemas.microsoft.com/office/drawing/2014/main" val="4256620010"/>
                    </a:ext>
                  </a:extLst>
                </a:gridCol>
              </a:tblGrid>
              <a:tr h="620696">
                <a:tc>
                  <a:txBody>
                    <a:bodyPr/>
                    <a:lstStyle/>
                    <a:p>
                      <a:pPr algn="ctr"/>
                      <a:r>
                        <a:rPr lang="es-EC" sz="2000" dirty="0"/>
                        <a:t>METAS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C" sz="2000" kern="1200" dirty="0"/>
                        <a:t>POA PROPUESTA INICIAL</a:t>
                      </a:r>
                      <a:endParaRPr lang="es-EC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/>
                        <a:t>POA PRESUPUESTO ASIGNADO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13635"/>
                  </a:ext>
                </a:extLst>
              </a:tr>
              <a:tr h="17827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dirty="0"/>
                        <a:t>PROGRAMA</a:t>
                      </a:r>
                    </a:p>
                    <a:p>
                      <a:endParaRPr lang="es-EC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2000" b="1" dirty="0">
                          <a:solidFill>
                            <a:srgbClr val="0066CC"/>
                          </a:solidFill>
                        </a:rPr>
                        <a:t>Estructurar  3  proyectos de inversión </a:t>
                      </a:r>
                      <a:r>
                        <a:rPr lang="es-EC" sz="1800" dirty="0"/>
                        <a:t>del Municipio de Quito  paran  la promoción y atracción de inversiones nacionales y extranjeras con participación privada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2000" b="1" dirty="0">
                          <a:solidFill>
                            <a:srgbClr val="FF0000"/>
                          </a:solidFill>
                        </a:rPr>
                        <a:t>Estructurar  1  proyecto de inversión </a:t>
                      </a:r>
                      <a:r>
                        <a:rPr lang="es-EC" sz="1800" dirty="0"/>
                        <a:t>del Municipio de Quito  paran  la promoción y atracción de inversiones nacionales y extranjeras con participación privada 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129837"/>
                  </a:ext>
                </a:extLst>
              </a:tr>
              <a:tr h="106966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dirty="0"/>
                        <a:t>PROYECTO</a:t>
                      </a:r>
                    </a:p>
                    <a:p>
                      <a:endParaRPr lang="es-EC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EC" sz="2000" b="1" kern="1200" dirty="0">
                          <a:solidFill>
                            <a:srgbClr val="0066CC"/>
                          </a:solidFill>
                        </a:rPr>
                        <a:t>Incrementar 2 estrategias </a:t>
                      </a:r>
                      <a:r>
                        <a:rPr lang="es-EC" sz="1800" kern="1200" dirty="0"/>
                        <a:t>para la mejora competitiva de Quito con la participación público privada</a:t>
                      </a:r>
                      <a:endParaRPr lang="es-EC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2000" b="1" dirty="0">
                          <a:solidFill>
                            <a:srgbClr val="FF0000"/>
                          </a:solidFill>
                        </a:rPr>
                        <a:t>Incrementar 1 estrategia </a:t>
                      </a:r>
                      <a:r>
                        <a:rPr lang="es-EC" sz="1800" dirty="0"/>
                        <a:t>para la mejora competitiva de Quito con la participación público privada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64564"/>
                  </a:ext>
                </a:extLst>
              </a:tr>
              <a:tr h="1069665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EC" sz="2000" b="1" kern="1200" dirty="0">
                          <a:solidFill>
                            <a:srgbClr val="0066CC"/>
                          </a:solidFill>
                        </a:rPr>
                        <a:t>Incrementar en 5% el </a:t>
                      </a:r>
                      <a:r>
                        <a:rPr lang="es-EC" sz="1800" kern="1200" dirty="0"/>
                        <a:t>monto de inversiones privadas en proyectos de inversión en el DMQ</a:t>
                      </a:r>
                      <a:endParaRPr lang="es-EC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2000" b="1" dirty="0">
                          <a:solidFill>
                            <a:srgbClr val="0066CC"/>
                          </a:solidFill>
                        </a:rPr>
                        <a:t>Incrementar en 5% </a:t>
                      </a:r>
                      <a:r>
                        <a:rPr lang="es-EC" sz="1800" dirty="0"/>
                        <a:t>el monto de inversiones privadas en proyectos de inversión en el DMQ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669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0245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E340D0-72E9-478D-A6F0-2C5832692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9098"/>
            <a:ext cx="10515600" cy="579474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s-EC" sz="3200" b="1" dirty="0"/>
          </a:p>
          <a:p>
            <a:pPr marL="0" indent="0" algn="ctr">
              <a:buNone/>
            </a:pPr>
            <a:r>
              <a:rPr lang="es-EC" sz="3200" b="1" dirty="0"/>
              <a:t>DIRECCIÓN METROPOLITANA DE DESARROLLO PRODUCTIVO</a:t>
            </a:r>
          </a:p>
          <a:p>
            <a:pPr marL="0" indent="0" algn="ctr">
              <a:buNone/>
            </a:pPr>
            <a:endParaRPr lang="es-EC" sz="3200" dirty="0"/>
          </a:p>
          <a:p>
            <a:pPr marL="0" indent="0" algn="ctr">
              <a:buNone/>
            </a:pPr>
            <a:r>
              <a:rPr lang="es-EC" sz="3200" dirty="0"/>
              <a:t>PROGRAMA:</a:t>
            </a:r>
          </a:p>
          <a:p>
            <a:pPr marL="0" indent="0" algn="ctr">
              <a:buNone/>
            </a:pPr>
            <a:r>
              <a:rPr lang="es-EC" sz="3200" b="1" dirty="0"/>
              <a:t>CLÚSTER PRODUCTIVO</a:t>
            </a:r>
          </a:p>
          <a:p>
            <a:pPr marL="0" indent="0" algn="ctr">
              <a:buNone/>
            </a:pPr>
            <a:endParaRPr lang="es-EC" sz="3200" dirty="0"/>
          </a:p>
          <a:p>
            <a:pPr marL="0" indent="0" algn="ctr">
              <a:buNone/>
            </a:pPr>
            <a:r>
              <a:rPr lang="es-EC" sz="3200" dirty="0"/>
              <a:t>PROYECTO:</a:t>
            </a:r>
          </a:p>
          <a:p>
            <a:pPr marL="0" indent="0" algn="ctr">
              <a:buNone/>
            </a:pPr>
            <a:r>
              <a:rPr lang="es-EC" sz="3200" b="1" dirty="0"/>
              <a:t>CADENAS PRODUCTIVAS DE VALOR</a:t>
            </a:r>
          </a:p>
        </p:txBody>
      </p:sp>
    </p:spTree>
    <p:extLst>
      <p:ext uri="{BB962C8B-B14F-4D97-AF65-F5344CB8AC3E}">
        <p14:creationId xmlns:p14="http://schemas.microsoft.com/office/powerpoint/2010/main" val="1631064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67" y="253397"/>
            <a:ext cx="1809750" cy="762000"/>
          </a:xfrm>
          <a:prstGeom prst="rect">
            <a:avLst/>
          </a:prstGeom>
        </p:spPr>
      </p:pic>
      <p:pic>
        <p:nvPicPr>
          <p:cNvPr id="6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7" name="Imagen 5"/>
          <p:cNvPicPr>
            <a:picLocks noChangeAspect="1"/>
          </p:cNvPicPr>
          <p:nvPr/>
        </p:nvPicPr>
        <p:blipFill rotWithShape="1">
          <a:blip r:embed="rId5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cxnSp>
        <p:nvCxnSpPr>
          <p:cNvPr id="8" name="7 Conector recto"/>
          <p:cNvCxnSpPr/>
          <p:nvPr/>
        </p:nvCxnSpPr>
        <p:spPr>
          <a:xfrm>
            <a:off x="1411626" y="1015397"/>
            <a:ext cx="927325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394334"/>
              </p:ext>
            </p:extLst>
          </p:nvPr>
        </p:nvGraphicFramePr>
        <p:xfrm>
          <a:off x="2520758" y="1235319"/>
          <a:ext cx="3902343" cy="499449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223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8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5487"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1" u="none" strike="noStrike" dirty="0">
                          <a:effectLst/>
                        </a:rPr>
                        <a:t>PRESUPUESTO</a:t>
                      </a:r>
                      <a:endParaRPr lang="es-EC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1" u="none" strike="noStrike" dirty="0">
                          <a:effectLst/>
                        </a:rPr>
                        <a:t>PRODUCTO</a:t>
                      </a:r>
                      <a:endParaRPr lang="es-EC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6973">
                <a:tc>
                  <a:txBody>
                    <a:bodyPr/>
                    <a:lstStyle/>
                    <a:p>
                      <a:pPr algn="ctr" fontAlgn="t"/>
                      <a:r>
                        <a:rPr lang="es-EC" sz="1800" u="none" strike="noStrike" dirty="0">
                          <a:effectLst/>
                        </a:rPr>
                        <a:t>$ 150mil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u="none" strike="noStrike" dirty="0">
                          <a:effectLst/>
                        </a:rPr>
                        <a:t>Propuesta de estrategia para fomentar la optimización de cadenas productivas de valor en la ciudad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4360">
                <a:tc>
                  <a:txBody>
                    <a:bodyPr/>
                    <a:lstStyle/>
                    <a:p>
                      <a:pPr algn="ctr" fontAlgn="t"/>
                      <a:r>
                        <a:rPr lang="es-EC" sz="1800" u="none" strike="noStrike" dirty="0">
                          <a:effectLst/>
                        </a:rPr>
                        <a:t>$60mil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u="none" strike="noStrike" dirty="0">
                          <a:effectLst/>
                        </a:rPr>
                        <a:t>Propuesta de estrategia para el ordenamiento territorial productivo en la ciudad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0876">
                <a:tc>
                  <a:txBody>
                    <a:bodyPr/>
                    <a:lstStyle/>
                    <a:p>
                      <a:pPr algn="ctr" fontAlgn="t"/>
                      <a:r>
                        <a:rPr lang="es-EC" sz="1800" u="none" strike="noStrike" dirty="0">
                          <a:effectLst/>
                        </a:rPr>
                        <a:t>$110mil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u="none" strike="noStrike" dirty="0">
                          <a:effectLst/>
                        </a:rPr>
                        <a:t>Propuesta de cambios normativos que promuevan la innovación en las cadenas productivas de la ciudad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9365">
                <a:tc>
                  <a:txBody>
                    <a:bodyPr/>
                    <a:lstStyle/>
                    <a:p>
                      <a:pPr algn="ctr" fontAlgn="t"/>
                      <a:r>
                        <a:rPr lang="es-EC" sz="1800" u="none" strike="noStrike" dirty="0">
                          <a:effectLst/>
                        </a:rPr>
                        <a:t>$10mil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u="none" strike="noStrike" dirty="0">
                          <a:effectLst/>
                        </a:rPr>
                        <a:t>Propuesta de marco jurídico para la implementación del proyecto de zonas de armonización socio-industrial sostenible y de procesos productivos ecoeficientes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18 CuadroTexto"/>
          <p:cNvSpPr txBox="1"/>
          <p:nvPr/>
        </p:nvSpPr>
        <p:spPr>
          <a:xfrm>
            <a:off x="869855" y="321637"/>
            <a:ext cx="92418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700" dirty="0"/>
              <a:t>REDUCCIÓN PRESUPUESTARIA – EJECUCIÓN DE ACTIVIDADES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525063" y="2568387"/>
            <a:ext cx="1835999" cy="11301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/>
              <a:t>PROYECTO</a:t>
            </a:r>
            <a:r>
              <a:rPr lang="es-EC" sz="1600" dirty="0"/>
              <a:t> “Cadenas Productivas de Valor”</a:t>
            </a:r>
          </a:p>
        </p:txBody>
      </p:sp>
      <p:sp>
        <p:nvSpPr>
          <p:cNvPr id="22" name="21 Rectángulo redondeado"/>
          <p:cNvSpPr/>
          <p:nvPr/>
        </p:nvSpPr>
        <p:spPr>
          <a:xfrm>
            <a:off x="525062" y="1358152"/>
            <a:ext cx="1835999" cy="10246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/>
              <a:t>DIRECCIÓN DE DESARROLLO PRODUCTIVO</a:t>
            </a:r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078563"/>
              </p:ext>
            </p:extLst>
          </p:nvPr>
        </p:nvGraphicFramePr>
        <p:xfrm>
          <a:off x="6523463" y="1235319"/>
          <a:ext cx="5033377" cy="499821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73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7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3692">
                  <a:extLst>
                    <a:ext uri="{9D8B030D-6E8A-4147-A177-3AD203B41FA5}">
                      <a16:colId xmlns:a16="http://schemas.microsoft.com/office/drawing/2014/main" val="792634669"/>
                    </a:ext>
                  </a:extLst>
                </a:gridCol>
                <a:gridCol w="807680">
                  <a:extLst>
                    <a:ext uri="{9D8B030D-6E8A-4147-A177-3AD203B41FA5}">
                      <a16:colId xmlns:a16="http://schemas.microsoft.com/office/drawing/2014/main" val="2311408150"/>
                    </a:ext>
                  </a:extLst>
                </a:gridCol>
                <a:gridCol w="157312">
                  <a:extLst>
                    <a:ext uri="{9D8B030D-6E8A-4147-A177-3AD203B41FA5}">
                      <a16:colId xmlns:a16="http://schemas.microsoft.com/office/drawing/2014/main" val="654496136"/>
                    </a:ext>
                  </a:extLst>
                </a:gridCol>
                <a:gridCol w="14994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9138">
                <a:tc gridSpan="6"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ACTIVIDAD</a:t>
                      </a:r>
                      <a:endParaRPr lang="es-EC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1033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Consolidación del clúster de servicios de tecnología en el DMQ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Consolidación del clúster de servicios turísticos en el DMQ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Preincubación de un clúster del sector tradicional en el DMQ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028">
                <a:tc gridSpan="3"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Contratación de una consultoría para definir una propuesta de Estrategia para el Ordenamiento Territorial Productivo en la ciudad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Consecución de alianzas con organismos multilaterales para continuar las iniciativas de ordenamiento territorial en la ciudad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23">
                <a:tc gridSpan="2"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Gestión y generación de recursos técnicos para la expedición de Ordenanza de Innovación de la ciudad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C" sz="1400" dirty="0"/>
                        <a:t>Elaboración de una propuesta para el Plan de innovación de la ciudad</a:t>
                      </a:r>
                      <a:endParaRPr lang="es-EC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Generación de una propuesta modelo para el distrito de innovación de la ciudad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1562">
                <a:tc gridSpan="6"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Socialización del marco jurídico para la implementación de las Zonas de Armonización Socio-Industrial Sostenible en la ciudad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2 Rectángulo redondeado"/>
          <p:cNvSpPr/>
          <p:nvPr/>
        </p:nvSpPr>
        <p:spPr>
          <a:xfrm>
            <a:off x="525063" y="5136045"/>
            <a:ext cx="1835997" cy="109182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b="1" dirty="0"/>
              <a:t>$ 330 MIL</a:t>
            </a:r>
          </a:p>
        </p:txBody>
      </p:sp>
    </p:spTree>
    <p:extLst>
      <p:ext uri="{BB962C8B-B14F-4D97-AF65-F5344CB8AC3E}">
        <p14:creationId xmlns:p14="http://schemas.microsoft.com/office/powerpoint/2010/main" val="1424958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67" y="253397"/>
            <a:ext cx="1809750" cy="762000"/>
          </a:xfrm>
          <a:prstGeom prst="rect">
            <a:avLst/>
          </a:prstGeom>
        </p:spPr>
      </p:pic>
      <p:pic>
        <p:nvPicPr>
          <p:cNvPr id="6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7" name="Imagen 5"/>
          <p:cNvPicPr>
            <a:picLocks noChangeAspect="1"/>
          </p:cNvPicPr>
          <p:nvPr/>
        </p:nvPicPr>
        <p:blipFill rotWithShape="1">
          <a:blip r:embed="rId5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cxnSp>
        <p:nvCxnSpPr>
          <p:cNvPr id="8" name="7 Conector recto"/>
          <p:cNvCxnSpPr/>
          <p:nvPr/>
        </p:nvCxnSpPr>
        <p:spPr>
          <a:xfrm>
            <a:off x="1411626" y="1015397"/>
            <a:ext cx="927325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897843"/>
              </p:ext>
            </p:extLst>
          </p:nvPr>
        </p:nvGraphicFramePr>
        <p:xfrm>
          <a:off x="2520758" y="1235319"/>
          <a:ext cx="3902343" cy="499449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223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8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5487"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1" u="none" strike="noStrike" dirty="0">
                          <a:effectLst/>
                        </a:rPr>
                        <a:t>PRESUPUESTO</a:t>
                      </a:r>
                      <a:endParaRPr lang="es-EC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1" u="none" strike="noStrike" dirty="0">
                          <a:effectLst/>
                        </a:rPr>
                        <a:t>PRODUCTO</a:t>
                      </a:r>
                      <a:endParaRPr lang="es-EC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697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u="none" strike="noStrike" dirty="0">
                          <a:effectLst/>
                        </a:rPr>
                        <a:t>$ 150mil</a:t>
                      </a:r>
                      <a:br>
                        <a:rPr lang="es-EC" sz="1800" u="none" strike="noStrike" dirty="0">
                          <a:effectLst/>
                        </a:rPr>
                      </a:br>
                      <a:r>
                        <a:rPr lang="es-EC" sz="1800" b="1" i="0" u="none" strike="noStrike" dirty="0">
                          <a:solidFill>
                            <a:srgbClr val="0066CC"/>
                          </a:solidFill>
                          <a:effectLst/>
                          <a:latin typeface="+mn-lt"/>
                        </a:rPr>
                        <a:t>/$18mil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u="none" strike="noStrike" dirty="0">
                          <a:effectLst/>
                        </a:rPr>
                        <a:t>Propuesta de estrategia para fomentar la optimización de cadenas productivas de valor en la ciudad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4360">
                <a:tc>
                  <a:txBody>
                    <a:bodyPr/>
                    <a:lstStyle/>
                    <a:p>
                      <a:pPr algn="ctr" fontAlgn="t"/>
                      <a:r>
                        <a:rPr lang="es-EC" sz="1800" u="none" strike="noStrike" dirty="0">
                          <a:effectLst/>
                        </a:rPr>
                        <a:t>$60mil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u="none" strike="noStrike" dirty="0">
                          <a:effectLst/>
                        </a:rPr>
                        <a:t>Propuesta de estrategia para el ordenamiento territorial productivo en la ciudad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087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u="none" strike="noStrike" dirty="0">
                          <a:effectLst/>
                        </a:rPr>
                        <a:t>$110mil</a:t>
                      </a:r>
                      <a:br>
                        <a:rPr lang="es-EC" sz="1800" u="none" strike="noStrike" dirty="0">
                          <a:effectLst/>
                        </a:rPr>
                      </a:br>
                      <a:r>
                        <a:rPr lang="es-EC" sz="1800" b="1" i="0" u="none" strike="noStrike" dirty="0">
                          <a:solidFill>
                            <a:srgbClr val="0066CC"/>
                          </a:solidFill>
                          <a:effectLst/>
                          <a:latin typeface="+mn-lt"/>
                        </a:rPr>
                        <a:t>/$24mil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u="none" strike="noStrike" dirty="0">
                          <a:effectLst/>
                        </a:rPr>
                        <a:t>Propuesta de cambios normativos que promuevan la innovación en las cadenas productivas de la ciudad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9365">
                <a:tc>
                  <a:txBody>
                    <a:bodyPr/>
                    <a:lstStyle/>
                    <a:p>
                      <a:pPr algn="ctr" fontAlgn="t"/>
                      <a:r>
                        <a:rPr lang="es-EC" sz="1800" u="none" strike="noStrike" dirty="0">
                          <a:effectLst/>
                        </a:rPr>
                        <a:t>$10mil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u="none" strike="noStrike" dirty="0">
                          <a:effectLst/>
                        </a:rPr>
                        <a:t>Propuesta de marco jurídico para la implementación del proyecto de zonas de armonización socio-industrial sostenible y de procesos productivos ecoeficientes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18 CuadroTexto"/>
          <p:cNvSpPr txBox="1"/>
          <p:nvPr/>
        </p:nvSpPr>
        <p:spPr>
          <a:xfrm>
            <a:off x="869855" y="321637"/>
            <a:ext cx="92418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700" dirty="0"/>
              <a:t>REDUCCIÓN PRESUPUESTARIA – EJECUCIÓN DE ACTIVIDADES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525063" y="2568387"/>
            <a:ext cx="1835999" cy="11301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/>
              <a:t>PROYECTO</a:t>
            </a:r>
            <a:r>
              <a:rPr lang="es-EC" sz="1600" dirty="0"/>
              <a:t> “Cadenas Productivas de Valor”</a:t>
            </a:r>
          </a:p>
        </p:txBody>
      </p:sp>
      <p:sp>
        <p:nvSpPr>
          <p:cNvPr id="22" name="21 Rectángulo redondeado"/>
          <p:cNvSpPr/>
          <p:nvPr/>
        </p:nvSpPr>
        <p:spPr>
          <a:xfrm>
            <a:off x="525062" y="1358152"/>
            <a:ext cx="1835999" cy="10246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/>
              <a:t>DIRECCIÓN DE DESARROLLO PRODUCTIVO</a:t>
            </a:r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61680"/>
              </p:ext>
            </p:extLst>
          </p:nvPr>
        </p:nvGraphicFramePr>
        <p:xfrm>
          <a:off x="6523463" y="1235319"/>
          <a:ext cx="5033377" cy="499821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73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7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3692">
                  <a:extLst>
                    <a:ext uri="{9D8B030D-6E8A-4147-A177-3AD203B41FA5}">
                      <a16:colId xmlns:a16="http://schemas.microsoft.com/office/drawing/2014/main" val="792634669"/>
                    </a:ext>
                  </a:extLst>
                </a:gridCol>
                <a:gridCol w="807680">
                  <a:extLst>
                    <a:ext uri="{9D8B030D-6E8A-4147-A177-3AD203B41FA5}">
                      <a16:colId xmlns:a16="http://schemas.microsoft.com/office/drawing/2014/main" val="2311408150"/>
                    </a:ext>
                  </a:extLst>
                </a:gridCol>
                <a:gridCol w="157312">
                  <a:extLst>
                    <a:ext uri="{9D8B030D-6E8A-4147-A177-3AD203B41FA5}">
                      <a16:colId xmlns:a16="http://schemas.microsoft.com/office/drawing/2014/main" val="654496136"/>
                    </a:ext>
                  </a:extLst>
                </a:gridCol>
                <a:gridCol w="14994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9138">
                <a:tc gridSpan="6"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ACTIVIDAD</a:t>
                      </a:r>
                      <a:endParaRPr lang="es-EC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1033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Consolidación del clúster de servicios de tecnología en el DMQ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Consolidación del clúster de servicios turísticos en el DMQ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Preincubación de un clúster del sector tradicional en el DMQ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028">
                <a:tc gridSpan="3"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Contratación de una consultoría para definir una propuesta de Estrategia para el Ordenamiento Territorial Productivo en la ciudad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Consecución de alianzas con organismos multilaterales para continuar las iniciativas de ordenamiento territorial en la ciudad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23">
                <a:tc gridSpan="2"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Gestión y generación de recursos técnicos para la expedición de Ordenanza de Innovación de la ciudad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C" sz="1400" dirty="0"/>
                        <a:t>Elaboración de una propuesta para el Plan de innovación de la ciudad</a:t>
                      </a:r>
                      <a:endParaRPr lang="es-EC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Generación de una propuesta modelo para el distrito de innovación de la ciudad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1562">
                <a:tc gridSpan="6"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Socialización del marco jurídico para la implementación de las Zonas de Armonización Socio-Industrial Sostenible en la ciudad 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2 Rectángulo redondeado"/>
          <p:cNvSpPr/>
          <p:nvPr/>
        </p:nvSpPr>
        <p:spPr>
          <a:xfrm>
            <a:off x="525063" y="3920562"/>
            <a:ext cx="1835997" cy="109182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b="1" dirty="0"/>
              <a:t>$ 42 MIL</a:t>
            </a:r>
          </a:p>
        </p:txBody>
      </p:sp>
      <p:sp>
        <p:nvSpPr>
          <p:cNvPr id="13" name="2 Rectángulo redondeado">
            <a:extLst>
              <a:ext uri="{FF2B5EF4-FFF2-40B4-BE49-F238E27FC236}">
                <a16:creationId xmlns:a16="http://schemas.microsoft.com/office/drawing/2014/main" id="{7B752B10-6207-401E-8170-2E926D0FC491}"/>
              </a:ext>
            </a:extLst>
          </p:cNvPr>
          <p:cNvSpPr/>
          <p:nvPr/>
        </p:nvSpPr>
        <p:spPr>
          <a:xfrm>
            <a:off x="869856" y="5170000"/>
            <a:ext cx="1146412" cy="109182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b="1" dirty="0"/>
              <a:t>-87%</a:t>
            </a:r>
          </a:p>
        </p:txBody>
      </p:sp>
      <p:cxnSp>
        <p:nvCxnSpPr>
          <p:cNvPr id="14" name="4 Conector recto">
            <a:extLst>
              <a:ext uri="{FF2B5EF4-FFF2-40B4-BE49-F238E27FC236}">
                <a16:creationId xmlns:a16="http://schemas.microsoft.com/office/drawing/2014/main" id="{1883B9EF-536E-4626-8AD5-D62AE7848222}"/>
              </a:ext>
            </a:extLst>
          </p:cNvPr>
          <p:cNvCxnSpPr>
            <a:cxnSpLocks/>
          </p:cNvCxnSpPr>
          <p:nvPr/>
        </p:nvCxnSpPr>
        <p:spPr>
          <a:xfrm>
            <a:off x="2520758" y="2862506"/>
            <a:ext cx="1216844" cy="1135336"/>
          </a:xfrm>
          <a:prstGeom prst="line">
            <a:avLst/>
          </a:prstGeom>
          <a:ln w="349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4 Conector recto">
            <a:extLst>
              <a:ext uri="{FF2B5EF4-FFF2-40B4-BE49-F238E27FC236}">
                <a16:creationId xmlns:a16="http://schemas.microsoft.com/office/drawing/2014/main" id="{C3D5C3D1-EFEF-4A6E-8B27-D6597E4C32FA}"/>
              </a:ext>
            </a:extLst>
          </p:cNvPr>
          <p:cNvCxnSpPr>
            <a:cxnSpLocks/>
          </p:cNvCxnSpPr>
          <p:nvPr/>
        </p:nvCxnSpPr>
        <p:spPr>
          <a:xfrm>
            <a:off x="2520758" y="5170000"/>
            <a:ext cx="1216844" cy="1059815"/>
          </a:xfrm>
          <a:prstGeom prst="line">
            <a:avLst/>
          </a:prstGeom>
          <a:ln w="349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878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67" y="253397"/>
            <a:ext cx="1809750" cy="762000"/>
          </a:xfrm>
          <a:prstGeom prst="rect">
            <a:avLst/>
          </a:prstGeom>
        </p:spPr>
      </p:pic>
      <p:pic>
        <p:nvPicPr>
          <p:cNvPr id="6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7" name="Imagen 5"/>
          <p:cNvPicPr>
            <a:picLocks noChangeAspect="1"/>
          </p:cNvPicPr>
          <p:nvPr/>
        </p:nvPicPr>
        <p:blipFill rotWithShape="1">
          <a:blip r:embed="rId5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cxnSp>
        <p:nvCxnSpPr>
          <p:cNvPr id="8" name="7 Conector recto"/>
          <p:cNvCxnSpPr/>
          <p:nvPr/>
        </p:nvCxnSpPr>
        <p:spPr>
          <a:xfrm>
            <a:off x="1411626" y="1015397"/>
            <a:ext cx="927325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869855" y="321637"/>
            <a:ext cx="92418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700" dirty="0"/>
              <a:t>REDUCCIÓN PRESUPUESTARIA – IMPACTO EN LAS METAS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525063" y="2568387"/>
            <a:ext cx="1835999" cy="11301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/>
              <a:t>PROYECTO</a:t>
            </a:r>
            <a:r>
              <a:rPr lang="es-EC" sz="1600" dirty="0"/>
              <a:t> “Cadenas Productivas de Valor”</a:t>
            </a:r>
          </a:p>
        </p:txBody>
      </p:sp>
      <p:sp>
        <p:nvSpPr>
          <p:cNvPr id="22" name="21 Rectángulo redondeado"/>
          <p:cNvSpPr/>
          <p:nvPr/>
        </p:nvSpPr>
        <p:spPr>
          <a:xfrm>
            <a:off x="525062" y="1358152"/>
            <a:ext cx="1835999" cy="10246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/>
              <a:t>DIRECCIÓN DE DESARROLLO PRODUCTIVO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525063" y="3920562"/>
            <a:ext cx="1835997" cy="109182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b="1" dirty="0"/>
              <a:t>$ 42 MIL</a:t>
            </a:r>
          </a:p>
        </p:txBody>
      </p:sp>
      <p:sp>
        <p:nvSpPr>
          <p:cNvPr id="13" name="2 Rectángulo redondeado">
            <a:extLst>
              <a:ext uri="{FF2B5EF4-FFF2-40B4-BE49-F238E27FC236}">
                <a16:creationId xmlns:a16="http://schemas.microsoft.com/office/drawing/2014/main" id="{7B752B10-6207-401E-8170-2E926D0FC491}"/>
              </a:ext>
            </a:extLst>
          </p:cNvPr>
          <p:cNvSpPr/>
          <p:nvPr/>
        </p:nvSpPr>
        <p:spPr>
          <a:xfrm>
            <a:off x="869856" y="5170000"/>
            <a:ext cx="1146412" cy="109182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b="1" dirty="0"/>
              <a:t>-87%</a:t>
            </a:r>
          </a:p>
        </p:txBody>
      </p:sp>
      <p:graphicFrame>
        <p:nvGraphicFramePr>
          <p:cNvPr id="16" name="Tabla 8">
            <a:extLst>
              <a:ext uri="{FF2B5EF4-FFF2-40B4-BE49-F238E27FC236}">
                <a16:creationId xmlns:a16="http://schemas.microsoft.com/office/drawing/2014/main" id="{61F799EE-BD9F-4955-9ADD-3B25A63649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338433"/>
              </p:ext>
            </p:extLst>
          </p:nvPr>
        </p:nvGraphicFramePr>
        <p:xfrm>
          <a:off x="2597439" y="1358151"/>
          <a:ext cx="9069498" cy="499373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38626">
                  <a:extLst>
                    <a:ext uri="{9D8B030D-6E8A-4147-A177-3AD203B41FA5}">
                      <a16:colId xmlns:a16="http://schemas.microsoft.com/office/drawing/2014/main" val="2113874411"/>
                    </a:ext>
                  </a:extLst>
                </a:gridCol>
                <a:gridCol w="3888301">
                  <a:extLst>
                    <a:ext uri="{9D8B030D-6E8A-4147-A177-3AD203B41FA5}">
                      <a16:colId xmlns:a16="http://schemas.microsoft.com/office/drawing/2014/main" val="3564759935"/>
                    </a:ext>
                  </a:extLst>
                </a:gridCol>
                <a:gridCol w="3642571">
                  <a:extLst>
                    <a:ext uri="{9D8B030D-6E8A-4147-A177-3AD203B41FA5}">
                      <a16:colId xmlns:a16="http://schemas.microsoft.com/office/drawing/2014/main" val="4256620010"/>
                    </a:ext>
                  </a:extLst>
                </a:gridCol>
              </a:tblGrid>
              <a:tr h="646101">
                <a:tc>
                  <a:txBody>
                    <a:bodyPr/>
                    <a:lstStyle/>
                    <a:p>
                      <a:pPr algn="ctr"/>
                      <a:r>
                        <a:rPr lang="es-EC" sz="2000" dirty="0"/>
                        <a:t>METAS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C" sz="2000" kern="1200" dirty="0"/>
                        <a:t>POA PROPUESTA INICIAL</a:t>
                      </a:r>
                      <a:endParaRPr lang="es-EC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/>
                        <a:t>POA PRESUPUESTO ASIGNADO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13635"/>
                  </a:ext>
                </a:extLst>
              </a:tr>
              <a:tr h="78147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dirty="0"/>
                        <a:t>PROGRAMA</a:t>
                      </a:r>
                    </a:p>
                    <a:p>
                      <a:endParaRPr lang="es-EC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800" b="1" dirty="0">
                          <a:solidFill>
                            <a:srgbClr val="0066CC"/>
                          </a:solidFill>
                        </a:rPr>
                        <a:t>Incrementar 3 cadenas productivas </a:t>
                      </a:r>
                      <a:r>
                        <a:rPr lang="es-EC" sz="1800" dirty="0"/>
                        <a:t>de la ciudad, hasta finales del año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800" b="1" dirty="0">
                          <a:solidFill>
                            <a:srgbClr val="FF0000"/>
                          </a:solidFill>
                        </a:rPr>
                        <a:t>Intervenir el clúster productivo de tecnología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129837"/>
                  </a:ext>
                </a:extLst>
              </a:tr>
              <a:tr h="92787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800" dirty="0"/>
                        <a:t>Desarrollar 2 </a:t>
                      </a:r>
                      <a:r>
                        <a:rPr lang="es-EC" sz="1800" b="1" dirty="0">
                          <a:solidFill>
                            <a:srgbClr val="0066CC"/>
                          </a:solidFill>
                        </a:rPr>
                        <a:t>propuestas integrales para la organización y optimización del sistema productivo de la ciudad</a:t>
                      </a:r>
                      <a:r>
                        <a:rPr lang="es-EC" sz="1800" dirty="0"/>
                        <a:t>, hasta finales del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dirty="0"/>
                        <a:t>Desarrollar 2 </a:t>
                      </a:r>
                      <a:r>
                        <a:rPr lang="es-EC" sz="1800" b="1" dirty="0">
                          <a:solidFill>
                            <a:srgbClr val="FF0000"/>
                          </a:solidFill>
                        </a:rPr>
                        <a:t>propuestas de mejora normativa que promueva la innovación productiva </a:t>
                      </a:r>
                      <a:r>
                        <a:rPr lang="es-EC" sz="1800" dirty="0"/>
                        <a:t>de la ciudad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760381"/>
                  </a:ext>
                </a:extLst>
              </a:tr>
              <a:tr h="111344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dirty="0"/>
                        <a:t>PROYECTO</a:t>
                      </a:r>
                    </a:p>
                    <a:p>
                      <a:endParaRPr lang="es-EC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EC" sz="1800" kern="1200" dirty="0"/>
                        <a:t>Impulsar dos estrategias para mejorar la productividad y competitividad de la ciudad, </a:t>
                      </a:r>
                      <a:r>
                        <a:rPr lang="es-EC" sz="1800" b="1" kern="1200" dirty="0">
                          <a:solidFill>
                            <a:srgbClr val="0066CC"/>
                          </a:solidFill>
                        </a:rPr>
                        <a:t>hasta finales del 2020</a:t>
                      </a:r>
                      <a:endParaRPr lang="es-EC" sz="1800" b="1" kern="1200" dirty="0">
                        <a:solidFill>
                          <a:srgbClr val="0066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800" dirty="0"/>
                        <a:t>Impulsar dos estrategias para mejorar la productividad y competitividad de la ciudad, </a:t>
                      </a:r>
                      <a:r>
                        <a:rPr lang="es-EC" sz="1800" b="1" dirty="0">
                          <a:solidFill>
                            <a:srgbClr val="FF0000"/>
                          </a:solidFill>
                        </a:rPr>
                        <a:t>hasta finales de 2021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64564"/>
                  </a:ext>
                </a:extLst>
              </a:tr>
              <a:tr h="1113446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EC" sz="1800" kern="1200" dirty="0"/>
                        <a:t>Desarrollar dos </a:t>
                      </a:r>
                      <a:r>
                        <a:rPr lang="es-EC" sz="1800" b="1" kern="1200" dirty="0">
                          <a:solidFill>
                            <a:srgbClr val="0066CC"/>
                          </a:solidFill>
                        </a:rPr>
                        <a:t>propuestas de marcos normativos para mejorar la productividad y competitividad </a:t>
                      </a:r>
                      <a:r>
                        <a:rPr lang="es-EC" sz="1800" kern="1200" dirty="0"/>
                        <a:t>de la ciudad, hasta finales del 2020.</a:t>
                      </a:r>
                      <a:endParaRPr lang="es-EC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800" dirty="0"/>
                        <a:t>Desarrollar dos propuestas de </a:t>
                      </a:r>
                      <a:r>
                        <a:rPr lang="es-EC" sz="1800" b="1" dirty="0">
                          <a:solidFill>
                            <a:srgbClr val="FF0000"/>
                          </a:solidFill>
                        </a:rPr>
                        <a:t>herramientas de política pública </a:t>
                      </a:r>
                      <a:r>
                        <a:rPr lang="es-EC" sz="1800" dirty="0"/>
                        <a:t>para mejorar la productividad y competitividad de la ciudad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669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3097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12801" y="1142397"/>
            <a:ext cx="1082562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5400" b="1" dirty="0">
                <a:solidFill>
                  <a:srgbClr val="0070C0"/>
                </a:solidFill>
              </a:rPr>
              <a:t>Presupuesto 2020</a:t>
            </a:r>
          </a:p>
          <a:p>
            <a:pPr algn="ctr"/>
            <a:r>
              <a:rPr lang="es-EC" sz="6000" b="1" dirty="0">
                <a:solidFill>
                  <a:srgbClr val="0070C0"/>
                </a:solidFill>
              </a:rPr>
              <a:t>Sector: Desarrollo Económico</a:t>
            </a:r>
          </a:p>
          <a:p>
            <a:pPr algn="ctr"/>
            <a:endParaRPr lang="es-EC" sz="5400" b="1" dirty="0">
              <a:solidFill>
                <a:srgbClr val="0070C0"/>
              </a:solidFill>
            </a:endParaRPr>
          </a:p>
          <a:p>
            <a:pPr algn="ctr"/>
            <a:endParaRPr lang="es-EC" sz="5400" b="1" dirty="0">
              <a:solidFill>
                <a:srgbClr val="0070C0"/>
              </a:solidFill>
            </a:endParaRPr>
          </a:p>
          <a:p>
            <a:pPr algn="ctr"/>
            <a:endParaRPr lang="es-EC" sz="5400" b="1" dirty="0">
              <a:solidFill>
                <a:srgbClr val="0070C0"/>
              </a:solidFill>
            </a:endParaRPr>
          </a:p>
          <a:p>
            <a:endParaRPr lang="es-EC" sz="4000" b="1" dirty="0">
              <a:solidFill>
                <a:srgbClr val="0070C0"/>
              </a:solidFill>
            </a:endParaRPr>
          </a:p>
          <a:p>
            <a:r>
              <a:rPr lang="es-EC" sz="4000" b="1" dirty="0">
                <a:solidFill>
                  <a:srgbClr val="0070C0"/>
                </a:solidFill>
              </a:rPr>
              <a:t>Diciembre, 2019</a:t>
            </a:r>
          </a:p>
        </p:txBody>
      </p:sp>
      <p:pic>
        <p:nvPicPr>
          <p:cNvPr id="1026" name="Picture 2" descr="C:\Users\dfabara\Downloads\PortadasInstancias_productividad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05" b="30493"/>
          <a:stretch/>
        </p:blipFill>
        <p:spPr bwMode="auto">
          <a:xfrm>
            <a:off x="3868098" y="3541988"/>
            <a:ext cx="4455804" cy="168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513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E340D0-72E9-478D-A6F0-2C5832692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9098"/>
            <a:ext cx="10515600" cy="579474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s-EC" sz="3200" b="1" dirty="0"/>
          </a:p>
          <a:p>
            <a:pPr marL="0" indent="0" algn="ctr">
              <a:buNone/>
            </a:pPr>
            <a:r>
              <a:rPr lang="es-EC" sz="3200" b="1" dirty="0"/>
              <a:t>DIRECCIÓN METROPOLITANA DE DESARROLLO PRODUCTIVO</a:t>
            </a:r>
          </a:p>
          <a:p>
            <a:pPr marL="0" indent="0" algn="ctr">
              <a:buNone/>
            </a:pPr>
            <a:endParaRPr lang="es-EC" sz="3200" dirty="0"/>
          </a:p>
          <a:p>
            <a:pPr marL="0" indent="0" algn="ctr">
              <a:buNone/>
            </a:pPr>
            <a:r>
              <a:rPr lang="es-EC" sz="3200" dirty="0"/>
              <a:t>PROGRAMA:</a:t>
            </a:r>
          </a:p>
          <a:p>
            <a:pPr marL="0" indent="0" algn="ctr">
              <a:buNone/>
            </a:pPr>
            <a:r>
              <a:rPr lang="es-EC" sz="3200" b="1" dirty="0"/>
              <a:t>LOGÍSTICA EFICIENTE</a:t>
            </a:r>
          </a:p>
          <a:p>
            <a:pPr marL="0" indent="0" algn="ctr">
              <a:buNone/>
            </a:pPr>
            <a:endParaRPr lang="es-EC" sz="3200" dirty="0"/>
          </a:p>
          <a:p>
            <a:pPr marL="0" indent="0" algn="ctr">
              <a:buNone/>
            </a:pPr>
            <a:r>
              <a:rPr lang="es-EC" sz="3200" dirty="0"/>
              <a:t>PROYECTO:</a:t>
            </a:r>
          </a:p>
          <a:p>
            <a:pPr marL="0" indent="0" algn="ctr">
              <a:buNone/>
            </a:pPr>
            <a:r>
              <a:rPr lang="es-EC" sz="3200" b="1" dirty="0"/>
              <a:t>SISTEMAS AGROALIMENTARIOS SOSTENIBLES</a:t>
            </a:r>
          </a:p>
        </p:txBody>
      </p:sp>
    </p:spTree>
    <p:extLst>
      <p:ext uri="{BB962C8B-B14F-4D97-AF65-F5344CB8AC3E}">
        <p14:creationId xmlns:p14="http://schemas.microsoft.com/office/powerpoint/2010/main" val="1217649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67" y="253397"/>
            <a:ext cx="1809750" cy="762000"/>
          </a:xfrm>
          <a:prstGeom prst="rect">
            <a:avLst/>
          </a:prstGeom>
        </p:spPr>
      </p:pic>
      <p:pic>
        <p:nvPicPr>
          <p:cNvPr id="6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7" name="Imagen 5"/>
          <p:cNvPicPr>
            <a:picLocks noChangeAspect="1"/>
          </p:cNvPicPr>
          <p:nvPr/>
        </p:nvPicPr>
        <p:blipFill rotWithShape="1">
          <a:blip r:embed="rId5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cxnSp>
        <p:nvCxnSpPr>
          <p:cNvPr id="8" name="7 Conector recto"/>
          <p:cNvCxnSpPr/>
          <p:nvPr/>
        </p:nvCxnSpPr>
        <p:spPr>
          <a:xfrm>
            <a:off x="1411626" y="1015397"/>
            <a:ext cx="927325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029133"/>
              </p:ext>
            </p:extLst>
          </p:nvPr>
        </p:nvGraphicFramePr>
        <p:xfrm>
          <a:off x="2520758" y="1235319"/>
          <a:ext cx="8824181" cy="4992539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955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8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6336"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1" u="none" strike="noStrike" dirty="0">
                          <a:effectLst/>
                        </a:rPr>
                        <a:t>PRESUPUESTO</a:t>
                      </a:r>
                      <a:endParaRPr lang="es-EC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1" u="none" strike="noStrike" dirty="0">
                          <a:effectLst/>
                        </a:rPr>
                        <a:t>PRODUCTO</a:t>
                      </a:r>
                      <a:endParaRPr lang="es-EC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479">
                <a:tc>
                  <a:txBody>
                    <a:bodyPr/>
                    <a:lstStyle/>
                    <a:p>
                      <a:pPr algn="ctr" fontAlgn="t"/>
                      <a:r>
                        <a:rPr lang="es-EC" sz="1800" u="none" strike="noStrike" dirty="0">
                          <a:effectLst/>
                        </a:rPr>
                        <a:t>$20mil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u="none" strike="noStrike" dirty="0">
                          <a:effectLst/>
                        </a:rPr>
                        <a:t>Propuesta integral de política pública validada para la organización y optimización del sistema agroalimentario de la ciudad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827">
                <a:tc>
                  <a:txBody>
                    <a:bodyPr/>
                    <a:lstStyle/>
                    <a:p>
                      <a:pPr algn="ctr" fontAlgn="t"/>
                      <a:r>
                        <a:rPr lang="es-EC" sz="1800" u="none" strike="noStrike" dirty="0">
                          <a:effectLst/>
                        </a:rPr>
                        <a:t>$30mil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u="none" strike="noStrike" dirty="0">
                          <a:effectLst/>
                        </a:rPr>
                        <a:t>Hoja de ruta para la implementación de la Estrategia de Economía Circular de alimentos de la ciudad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925">
                <a:tc>
                  <a:txBody>
                    <a:bodyPr/>
                    <a:lstStyle/>
                    <a:p>
                      <a:pPr algn="ctr" fontAlgn="t"/>
                      <a:r>
                        <a:rPr lang="es-EC" sz="1800" u="none" strike="noStrike" dirty="0">
                          <a:effectLst/>
                        </a:rPr>
                        <a:t>$40mil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u="none" strike="noStrike" dirty="0">
                          <a:effectLst/>
                        </a:rPr>
                        <a:t>Modelos de provisión de alimentos más sostenibles e incluyentes que reduzcan la intermediación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743">
                <a:tc>
                  <a:txBody>
                    <a:bodyPr/>
                    <a:lstStyle/>
                    <a:p>
                      <a:pPr algn="ctr" fontAlgn="t"/>
                      <a:r>
                        <a:rPr lang="es-EC" sz="1800" u="none" strike="noStrike" dirty="0">
                          <a:effectLst/>
                        </a:rPr>
                        <a:t>$70mil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u="none" strike="noStrike" dirty="0">
                          <a:effectLst/>
                        </a:rPr>
                        <a:t>Estrategia de logística de perecibles de la ciudad de Quito validada y socializada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7743">
                <a:tc>
                  <a:txBody>
                    <a:bodyPr/>
                    <a:lstStyle/>
                    <a:p>
                      <a:pPr algn="ctr" fontAlgn="t"/>
                      <a:r>
                        <a:rPr lang="es-EC" sz="1800" u="none" strike="noStrike" dirty="0">
                          <a:effectLst/>
                        </a:rPr>
                        <a:t>$104mil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u="none" strike="noStrike" dirty="0">
                          <a:effectLst/>
                        </a:rPr>
                        <a:t>Propuesta de modelo de Intervención publico-privada para mejorar la logística y gestión de perecibles de la ciudad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07687139"/>
                  </a:ext>
                </a:extLst>
              </a:tr>
              <a:tr h="647743">
                <a:tc>
                  <a:txBody>
                    <a:bodyPr/>
                    <a:lstStyle/>
                    <a:p>
                      <a:pPr algn="ctr" fontAlgn="t"/>
                      <a:r>
                        <a:rPr lang="es-EC" sz="1800" u="none" strike="noStrike" dirty="0">
                          <a:effectLst/>
                        </a:rPr>
                        <a:t>$150mil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u="none" strike="noStrike" dirty="0">
                          <a:effectLst/>
                        </a:rPr>
                        <a:t>Proyecto para la definición de la Plataforma de distribución, comercialización, transformación y logística de productos perecibles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1337977"/>
                  </a:ext>
                </a:extLst>
              </a:tr>
              <a:tr h="647743">
                <a:tc>
                  <a:txBody>
                    <a:bodyPr/>
                    <a:lstStyle/>
                    <a:p>
                      <a:pPr algn="ctr" fontAlgn="t"/>
                      <a:r>
                        <a:rPr lang="es-EC" sz="1800" u="none" strike="noStrike" dirty="0">
                          <a:effectLst/>
                        </a:rPr>
                        <a:t>$200mil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u="none" strike="noStrike" dirty="0">
                          <a:effectLst/>
                        </a:rPr>
                        <a:t>Propuestas para el fortalecimientos de la capacidades empresariales de vendedores de autónomos de la ciudad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82582225"/>
                  </a:ext>
                </a:extLst>
              </a:tr>
            </a:tbl>
          </a:graphicData>
        </a:graphic>
      </p:graphicFrame>
      <p:sp>
        <p:nvSpPr>
          <p:cNvPr id="19" name="18 CuadroTexto"/>
          <p:cNvSpPr txBox="1"/>
          <p:nvPr/>
        </p:nvSpPr>
        <p:spPr>
          <a:xfrm>
            <a:off x="869855" y="321637"/>
            <a:ext cx="92418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700" dirty="0"/>
              <a:t>REDUCCIÓN PRESUPUESTARIA – EJECUCIÓN DE ACTIVIDADES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525063" y="2568387"/>
            <a:ext cx="1835999" cy="11301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/>
              <a:t>PROYECTO</a:t>
            </a:r>
            <a:r>
              <a:rPr lang="es-EC" sz="1600" dirty="0"/>
              <a:t> “Sistemas Agroalimentarios Sostenibles”</a:t>
            </a:r>
          </a:p>
        </p:txBody>
      </p:sp>
      <p:sp>
        <p:nvSpPr>
          <p:cNvPr id="22" name="21 Rectángulo redondeado"/>
          <p:cNvSpPr/>
          <p:nvPr/>
        </p:nvSpPr>
        <p:spPr>
          <a:xfrm>
            <a:off x="525062" y="1358152"/>
            <a:ext cx="1835999" cy="10246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/>
              <a:t>DIRECCIÓN DE DESARROLLO PRODUCTIVO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525063" y="5136045"/>
            <a:ext cx="1835997" cy="109182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b="1" dirty="0"/>
              <a:t>$ 614 MIL</a:t>
            </a:r>
          </a:p>
        </p:txBody>
      </p:sp>
    </p:spTree>
    <p:extLst>
      <p:ext uri="{BB962C8B-B14F-4D97-AF65-F5344CB8AC3E}">
        <p14:creationId xmlns:p14="http://schemas.microsoft.com/office/powerpoint/2010/main" val="3981966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67" y="253397"/>
            <a:ext cx="1809750" cy="762000"/>
          </a:xfrm>
          <a:prstGeom prst="rect">
            <a:avLst/>
          </a:prstGeom>
        </p:spPr>
      </p:pic>
      <p:pic>
        <p:nvPicPr>
          <p:cNvPr id="6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7" name="Imagen 5"/>
          <p:cNvPicPr>
            <a:picLocks noChangeAspect="1"/>
          </p:cNvPicPr>
          <p:nvPr/>
        </p:nvPicPr>
        <p:blipFill rotWithShape="1">
          <a:blip r:embed="rId5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cxnSp>
        <p:nvCxnSpPr>
          <p:cNvPr id="8" name="7 Conector recto"/>
          <p:cNvCxnSpPr/>
          <p:nvPr/>
        </p:nvCxnSpPr>
        <p:spPr>
          <a:xfrm>
            <a:off x="1411626" y="1015397"/>
            <a:ext cx="927325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869855" y="321637"/>
            <a:ext cx="92418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700" dirty="0"/>
              <a:t>REDUCCIÓN PRESUPUESTARIA – EJECUCIÓN DE ACTIVIDADES</a:t>
            </a:r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063973"/>
              </p:ext>
            </p:extLst>
          </p:nvPr>
        </p:nvGraphicFramePr>
        <p:xfrm>
          <a:off x="4377537" y="1169559"/>
          <a:ext cx="7190687" cy="4931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1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077">
                  <a:extLst>
                    <a:ext uri="{9D8B030D-6E8A-4147-A177-3AD203B41FA5}">
                      <a16:colId xmlns:a16="http://schemas.microsoft.com/office/drawing/2014/main" val="4117604305"/>
                    </a:ext>
                  </a:extLst>
                </a:gridCol>
                <a:gridCol w="1046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0355">
                  <a:extLst>
                    <a:ext uri="{9D8B030D-6E8A-4147-A177-3AD203B41FA5}">
                      <a16:colId xmlns:a16="http://schemas.microsoft.com/office/drawing/2014/main" val="2311408150"/>
                    </a:ext>
                  </a:extLst>
                </a:gridCol>
                <a:gridCol w="447943">
                  <a:extLst>
                    <a:ext uri="{9D8B030D-6E8A-4147-A177-3AD203B41FA5}">
                      <a16:colId xmlns:a16="http://schemas.microsoft.com/office/drawing/2014/main" val="654496136"/>
                    </a:ext>
                  </a:extLst>
                </a:gridCol>
                <a:gridCol w="1911200">
                  <a:extLst>
                    <a:ext uri="{9D8B030D-6E8A-4147-A177-3AD203B41FA5}">
                      <a16:colId xmlns:a16="http://schemas.microsoft.com/office/drawing/2014/main" val="3247591867"/>
                    </a:ext>
                  </a:extLst>
                </a:gridCol>
              </a:tblGrid>
              <a:tr h="370352">
                <a:tc gridSpan="6"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ACTIVIDAD</a:t>
                      </a:r>
                      <a:endParaRPr lang="es-EC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6331">
                <a:tc gridSpan="2"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Construcción de la Política pública a partir de la Estrategia Agroalimentaria validada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Elaboración de una propuesta de normativa para la Política Agroalimentaria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C" sz="1400" dirty="0"/>
                        <a:t>Concreción de un proceso de validación del marco normativo en torno al Sistema Agroalimentario.</a:t>
                      </a:r>
                      <a:endParaRPr lang="es-EC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890">
                <a:tc gridSpan="3"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Propuesta de cambios normativos para promover la economía circular de  residuos orgánicos.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Gestión de proyectos para la reducción y reutilización de residuos orgánicos.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4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dirty="0"/>
                        <a:t>Ampliación del modelo de intervención agroalimentaria en las parroquias rurales norcentrales y noroccidentales de la ciudad.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dirty="0"/>
                        <a:t>Definición de alianzas estratégicas con el sector HORECAS de la ciudad.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768605"/>
                  </a:ext>
                </a:extLst>
              </a:tr>
              <a:tr h="1080023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Realizar convenios con la academia para levantar información sobre la distribución en la última milla de productos perecibles en la ciudad.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s-EC" sz="1400" dirty="0"/>
                        <a:t>Contratación de una consultoría para la realización de un estudio sobre los flujos de comercialización de productos perecibles de la ciudad.</a:t>
                      </a:r>
                      <a:endParaRPr lang="es-EC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C" sz="1400" dirty="0"/>
                        <a:t>Promoción de alianzas con el BID u otros organismos multilaterales para continuar los estudios de logística de perecibles de la ciudad.</a:t>
                      </a:r>
                      <a:endParaRPr lang="es-EC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Promoción de alianzas con el BID u otros organismos multilaterales para continuar los estudios de logística de perecibles de la ciudad.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Organización de talleres de levantamiento de información con participantes públicos y privados, como parte de la Estrategia de Comercialización de perecibles de la ciudad.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1 Tabla">
            <a:extLst>
              <a:ext uri="{FF2B5EF4-FFF2-40B4-BE49-F238E27FC236}">
                <a16:creationId xmlns:a16="http://schemas.microsoft.com/office/drawing/2014/main" id="{3AE76D71-58C0-4209-99DC-B5D5F0511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163020"/>
              </p:ext>
            </p:extLst>
          </p:nvPr>
        </p:nvGraphicFramePr>
        <p:xfrm>
          <a:off x="370785" y="1180362"/>
          <a:ext cx="3882238" cy="4922726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199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2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544"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1" u="none" strike="noStrike" dirty="0">
                          <a:effectLst/>
                        </a:rPr>
                        <a:t>PRESUPUESTO</a:t>
                      </a:r>
                      <a:endParaRPr lang="es-EC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1" u="none" strike="noStrike" dirty="0">
                          <a:effectLst/>
                        </a:rPr>
                        <a:t>PRODUCTO</a:t>
                      </a:r>
                      <a:endParaRPr lang="es-EC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8071">
                <a:tc>
                  <a:txBody>
                    <a:bodyPr/>
                    <a:lstStyle/>
                    <a:p>
                      <a:pPr algn="ctr" fontAlgn="t"/>
                      <a:r>
                        <a:rPr lang="es-EC" sz="1800" u="none" strike="noStrike" dirty="0">
                          <a:effectLst/>
                        </a:rPr>
                        <a:t>$20mil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u="none" strike="noStrike" dirty="0">
                          <a:effectLst/>
                        </a:rPr>
                        <a:t>Propuesta integral de política pública validada para la organización y optimización del sistema agroalimentario de la ciudad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646">
                <a:tc>
                  <a:txBody>
                    <a:bodyPr/>
                    <a:lstStyle/>
                    <a:p>
                      <a:pPr algn="ctr" fontAlgn="t"/>
                      <a:r>
                        <a:rPr lang="es-EC" sz="1800" u="none" strike="noStrike" dirty="0">
                          <a:effectLst/>
                        </a:rPr>
                        <a:t>$30mil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u="none" strike="noStrike" dirty="0">
                          <a:effectLst/>
                        </a:rPr>
                        <a:t>Hoja de ruta para la implementación de la Estrategia de Economía Circular de alimentos de la ciudad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5544">
                <a:tc>
                  <a:txBody>
                    <a:bodyPr/>
                    <a:lstStyle/>
                    <a:p>
                      <a:pPr algn="ctr" fontAlgn="t"/>
                      <a:r>
                        <a:rPr lang="es-EC" sz="1800" u="none" strike="noStrike" dirty="0">
                          <a:effectLst/>
                        </a:rPr>
                        <a:t>$40mil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u="none" strike="noStrike" dirty="0">
                          <a:effectLst/>
                        </a:rPr>
                        <a:t>Modelos de provisión de alimentos más sostenibles e incluyentes que reduzcan la intermediación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8921">
                <a:tc>
                  <a:txBody>
                    <a:bodyPr/>
                    <a:lstStyle/>
                    <a:p>
                      <a:pPr algn="ctr" fontAlgn="t"/>
                      <a:r>
                        <a:rPr lang="es-EC" sz="1800" u="none" strike="noStrike" dirty="0">
                          <a:effectLst/>
                        </a:rPr>
                        <a:t>$70mil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u="none" strike="noStrike" dirty="0">
                          <a:effectLst/>
                        </a:rPr>
                        <a:t>Estrategia de logística de perecibles de la ciudad de Quito validada y socializada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5131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67" y="253397"/>
            <a:ext cx="1809750" cy="762000"/>
          </a:xfrm>
          <a:prstGeom prst="rect">
            <a:avLst/>
          </a:prstGeom>
        </p:spPr>
      </p:pic>
      <p:pic>
        <p:nvPicPr>
          <p:cNvPr id="6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7" name="Imagen 5"/>
          <p:cNvPicPr>
            <a:picLocks noChangeAspect="1"/>
          </p:cNvPicPr>
          <p:nvPr/>
        </p:nvPicPr>
        <p:blipFill rotWithShape="1">
          <a:blip r:embed="rId5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cxnSp>
        <p:nvCxnSpPr>
          <p:cNvPr id="8" name="7 Conector recto"/>
          <p:cNvCxnSpPr/>
          <p:nvPr/>
        </p:nvCxnSpPr>
        <p:spPr>
          <a:xfrm>
            <a:off x="1411626" y="1015397"/>
            <a:ext cx="927325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869855" y="321637"/>
            <a:ext cx="92418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700" dirty="0"/>
              <a:t>REDUCCIÓN PRESUPUESTARIA – EJECUCIÓN DE ACTIVIDADES</a:t>
            </a:r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134480"/>
              </p:ext>
            </p:extLst>
          </p:nvPr>
        </p:nvGraphicFramePr>
        <p:xfrm>
          <a:off x="2939215" y="803578"/>
          <a:ext cx="8778766" cy="586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731">
                  <a:extLst>
                    <a:ext uri="{9D8B030D-6E8A-4147-A177-3AD203B41FA5}">
                      <a16:colId xmlns:a16="http://schemas.microsoft.com/office/drawing/2014/main" val="2844057953"/>
                    </a:ext>
                  </a:extLst>
                </a:gridCol>
                <a:gridCol w="1520455">
                  <a:extLst>
                    <a:ext uri="{9D8B030D-6E8A-4147-A177-3AD203B41FA5}">
                      <a16:colId xmlns:a16="http://schemas.microsoft.com/office/drawing/2014/main" val="4117604305"/>
                    </a:ext>
                  </a:extLst>
                </a:gridCol>
                <a:gridCol w="1254642">
                  <a:extLst>
                    <a:ext uri="{9D8B030D-6E8A-4147-A177-3AD203B41FA5}">
                      <a16:colId xmlns:a16="http://schemas.microsoft.com/office/drawing/2014/main" val="3526655086"/>
                    </a:ext>
                  </a:extLst>
                </a:gridCol>
                <a:gridCol w="691117">
                  <a:extLst>
                    <a:ext uri="{9D8B030D-6E8A-4147-A177-3AD203B41FA5}">
                      <a16:colId xmlns:a16="http://schemas.microsoft.com/office/drawing/2014/main" val="369568255"/>
                    </a:ext>
                  </a:extLst>
                </a:gridCol>
                <a:gridCol w="839972">
                  <a:extLst>
                    <a:ext uri="{9D8B030D-6E8A-4147-A177-3AD203B41FA5}">
                      <a16:colId xmlns:a16="http://schemas.microsoft.com/office/drawing/2014/main" val="238487621"/>
                    </a:ext>
                  </a:extLst>
                </a:gridCol>
                <a:gridCol w="1233376">
                  <a:extLst>
                    <a:ext uri="{9D8B030D-6E8A-4147-A177-3AD203B41FA5}">
                      <a16:colId xmlns:a16="http://schemas.microsoft.com/office/drawing/2014/main" val="3247591867"/>
                    </a:ext>
                  </a:extLst>
                </a:gridCol>
                <a:gridCol w="1259322">
                  <a:extLst>
                    <a:ext uri="{9D8B030D-6E8A-4147-A177-3AD203B41FA5}">
                      <a16:colId xmlns:a16="http://schemas.microsoft.com/office/drawing/2014/main" val="3599569114"/>
                    </a:ext>
                  </a:extLst>
                </a:gridCol>
              </a:tblGrid>
              <a:tr h="331934">
                <a:tc gridSpan="8"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ACTIVIDAD</a:t>
                      </a:r>
                      <a:endParaRPr lang="es-EC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7765">
                <a:tc gridSpan="2"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Implementación de un convenio con </a:t>
                      </a:r>
                      <a:r>
                        <a:rPr lang="es-EC" sz="1400" dirty="0" err="1"/>
                        <a:t>Conquito</a:t>
                      </a:r>
                      <a:r>
                        <a:rPr lang="es-EC" sz="1400" dirty="0"/>
                        <a:t> para la implementación y fortalecimiento de mercados temáticos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/>
                        <a:t>Promoción de los mercados temáticos mediante una campaña de comunicación 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es-EC" sz="1400" dirty="0"/>
                        <a:t>Activación de mesas de socialización y validación de los manuales de procedimiento para la comercialización de perecibles en los mercados de la ciudad.</a:t>
                      </a:r>
                      <a:endParaRPr lang="es-EC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Activación de mesas de socialización y validación del marco normativo para la comercialización de perecibles en los mercados de la ciudad.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458382"/>
                  </a:ext>
                </a:extLst>
              </a:tr>
              <a:tr h="2546711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Contratación de una consultoría para la definición de un modelo de gestión para la Plataforma de Distribución de perecibles en la ciudad.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Identificación y caracterización de inversionistas nacionales e internacionales para la implementación de la Plataforma de distribución, comercialización, transformación y logística de productos perecibles en la ciudad.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Definición de estrategias para transferir las actividades de los mercados mayoristas vigentes a un nueva central de distribución, transformación y logística de productos perecibles en la ciudad.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Definición de una Estrategia para el manejo y solución de conflictos durante el proceso de transición e implementación de la Plataforma de distribución, comercialización, transformación y logística de productos perecibles en la ciudad.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Proposición de una normativa que permita, facilite y promueva la logística de perecibles en la ciudad.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07742">
                <a:tc gridSpan="4"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Implementación de la segunda fase del empoderamiento empresarial de las carameleras en el Centro Histórico del DMQ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Implementación de la segunda fase del modelo de emprendimiento del programa </a:t>
                      </a:r>
                      <a:r>
                        <a:rPr lang="es-EC" sz="1400" dirty="0" err="1"/>
                        <a:t>KiosQuito</a:t>
                      </a:r>
                      <a:r>
                        <a:rPr lang="es-EC" sz="1400" dirty="0"/>
                        <a:t> en el DMQ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446288"/>
                  </a:ext>
                </a:extLst>
              </a:tr>
            </a:tbl>
          </a:graphicData>
        </a:graphic>
      </p:graphicFrame>
      <p:graphicFrame>
        <p:nvGraphicFramePr>
          <p:cNvPr id="9" name="1 Tabla">
            <a:extLst>
              <a:ext uri="{FF2B5EF4-FFF2-40B4-BE49-F238E27FC236}">
                <a16:creationId xmlns:a16="http://schemas.microsoft.com/office/drawing/2014/main" id="{10FDCD16-59AB-4DDD-81E3-EDBCA42EB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482479"/>
              </p:ext>
            </p:extLst>
          </p:nvPr>
        </p:nvGraphicFramePr>
        <p:xfrm>
          <a:off x="263993" y="803578"/>
          <a:ext cx="2675222" cy="587863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955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0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3356">
                <a:tc>
                  <a:txBody>
                    <a:bodyPr/>
                    <a:lstStyle/>
                    <a:p>
                      <a:pPr algn="ctr" fontAlgn="t"/>
                      <a:r>
                        <a:rPr lang="es-EC" sz="1200" b="1" u="none" strike="noStrike" dirty="0">
                          <a:effectLst/>
                        </a:rPr>
                        <a:t>PRESUPUESTO</a:t>
                      </a:r>
                      <a:endParaRPr lang="es-EC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1" u="none" strike="noStrike" dirty="0">
                          <a:effectLst/>
                        </a:rPr>
                        <a:t>PRODUCTO</a:t>
                      </a:r>
                      <a:endParaRPr lang="es-EC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1717">
                <a:tc>
                  <a:txBody>
                    <a:bodyPr/>
                    <a:lstStyle/>
                    <a:p>
                      <a:pPr algn="ctr" fontAlgn="t"/>
                      <a:r>
                        <a:rPr lang="es-EC" sz="1800" u="none" strike="noStrike" dirty="0">
                          <a:effectLst/>
                        </a:rPr>
                        <a:t>$104mil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u="none" strike="noStrike" dirty="0">
                          <a:effectLst/>
                        </a:rPr>
                        <a:t>Propuesta de modelo de Intervención publico-privada para mejorar la logística y gestión de perecibles de la ciudad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07687139"/>
                  </a:ext>
                </a:extLst>
              </a:tr>
              <a:tr h="2690037">
                <a:tc>
                  <a:txBody>
                    <a:bodyPr/>
                    <a:lstStyle/>
                    <a:p>
                      <a:pPr algn="ctr" fontAlgn="t"/>
                      <a:r>
                        <a:rPr lang="es-EC" sz="1800" u="none" strike="noStrike" dirty="0">
                          <a:effectLst/>
                        </a:rPr>
                        <a:t>$150mil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u="none" strike="noStrike" dirty="0">
                          <a:effectLst/>
                        </a:rPr>
                        <a:t>Proyecto para la definición de la Plataforma de distribución, comercialización, transformación y logística de productos perecibles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1337977"/>
                  </a:ext>
                </a:extLst>
              </a:tr>
              <a:tr h="1222744">
                <a:tc>
                  <a:txBody>
                    <a:bodyPr/>
                    <a:lstStyle/>
                    <a:p>
                      <a:pPr algn="ctr" fontAlgn="t"/>
                      <a:r>
                        <a:rPr lang="es-EC" sz="1800" u="none" strike="noStrike" dirty="0">
                          <a:effectLst/>
                        </a:rPr>
                        <a:t>$200mil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u="none" strike="noStrike" dirty="0">
                          <a:effectLst/>
                        </a:rPr>
                        <a:t>Propuestas para el fortalecimientos de la capacidades empresariales de vendedores de autónomos de la ciudad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82582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8378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67" y="253397"/>
            <a:ext cx="1809750" cy="762000"/>
          </a:xfrm>
          <a:prstGeom prst="rect">
            <a:avLst/>
          </a:prstGeom>
        </p:spPr>
      </p:pic>
      <p:pic>
        <p:nvPicPr>
          <p:cNvPr id="6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7" name="Imagen 5"/>
          <p:cNvPicPr>
            <a:picLocks noChangeAspect="1"/>
          </p:cNvPicPr>
          <p:nvPr/>
        </p:nvPicPr>
        <p:blipFill rotWithShape="1">
          <a:blip r:embed="rId5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cxnSp>
        <p:nvCxnSpPr>
          <p:cNvPr id="8" name="7 Conector recto"/>
          <p:cNvCxnSpPr/>
          <p:nvPr/>
        </p:nvCxnSpPr>
        <p:spPr>
          <a:xfrm>
            <a:off x="1411626" y="1015397"/>
            <a:ext cx="927325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323381"/>
              </p:ext>
            </p:extLst>
          </p:nvPr>
        </p:nvGraphicFramePr>
        <p:xfrm>
          <a:off x="2520758" y="1235319"/>
          <a:ext cx="8824181" cy="4992539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955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8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6336"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1" u="none" strike="noStrike" dirty="0">
                          <a:effectLst/>
                        </a:rPr>
                        <a:t>PRESUPUESTO</a:t>
                      </a:r>
                      <a:endParaRPr lang="es-EC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1" u="none" strike="noStrike" dirty="0">
                          <a:effectLst/>
                        </a:rPr>
                        <a:t>PRODUCTO</a:t>
                      </a:r>
                      <a:endParaRPr lang="es-EC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479">
                <a:tc>
                  <a:txBody>
                    <a:bodyPr/>
                    <a:lstStyle/>
                    <a:p>
                      <a:pPr algn="ctr" fontAlgn="t"/>
                      <a:r>
                        <a:rPr lang="es-EC" sz="1800" u="none" strike="noStrike" dirty="0">
                          <a:effectLst/>
                        </a:rPr>
                        <a:t>$20mil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u="none" strike="noStrike" dirty="0">
                          <a:effectLst/>
                        </a:rPr>
                        <a:t>Propuesta integral de política pública validada para la organización y optimización del sistema agroalimentario de la ciudad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827">
                <a:tc>
                  <a:txBody>
                    <a:bodyPr/>
                    <a:lstStyle/>
                    <a:p>
                      <a:pPr algn="ctr" fontAlgn="t"/>
                      <a:r>
                        <a:rPr lang="es-EC" sz="1800" u="none" strike="noStrike" dirty="0">
                          <a:effectLst/>
                        </a:rPr>
                        <a:t>$30mil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u="none" strike="noStrike" dirty="0">
                          <a:effectLst/>
                        </a:rPr>
                        <a:t>Hoja de ruta para la implementación de la Estrategia de Economía Circular de alimentos de la ciudad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92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u="none" strike="noStrike" dirty="0">
                          <a:effectLst/>
                        </a:rPr>
                        <a:t>$ 150mil</a:t>
                      </a:r>
                      <a:br>
                        <a:rPr lang="es-EC" sz="1800" u="none" strike="noStrike" dirty="0">
                          <a:effectLst/>
                        </a:rPr>
                      </a:br>
                      <a:r>
                        <a:rPr lang="es-EC" sz="1800" b="1" i="0" u="none" strike="noStrike" dirty="0">
                          <a:solidFill>
                            <a:srgbClr val="0066CC"/>
                          </a:solidFill>
                          <a:effectLst/>
                          <a:latin typeface="+mn-lt"/>
                        </a:rPr>
                        <a:t>/$19mil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u="none" strike="noStrike" dirty="0">
                          <a:effectLst/>
                        </a:rPr>
                        <a:t>Modelos de provisión de alimentos más sostenibles e incluyentes que reduzcan la intermediación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74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u="none" strike="noStrike" dirty="0">
                          <a:effectLst/>
                        </a:rPr>
                        <a:t>$ 150mil</a:t>
                      </a:r>
                      <a:br>
                        <a:rPr lang="es-EC" sz="1800" u="none" strike="noStrike" dirty="0">
                          <a:effectLst/>
                        </a:rPr>
                      </a:br>
                      <a:r>
                        <a:rPr lang="es-EC" sz="1800" b="1" i="0" u="none" strike="noStrike" dirty="0">
                          <a:solidFill>
                            <a:srgbClr val="0066CC"/>
                          </a:solidFill>
                          <a:effectLst/>
                          <a:latin typeface="+mn-lt"/>
                        </a:rPr>
                        <a:t>/$18mil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u="none" strike="noStrike" dirty="0">
                          <a:effectLst/>
                        </a:rPr>
                        <a:t>Estrategia de logística de perecibles de la ciudad de Quito validada y socializada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774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u="none" strike="noStrike" dirty="0">
                          <a:effectLst/>
                        </a:rPr>
                        <a:t>$ 150mil</a:t>
                      </a:r>
                      <a:br>
                        <a:rPr lang="es-EC" sz="1800" u="none" strike="noStrike" dirty="0">
                          <a:effectLst/>
                        </a:rPr>
                      </a:br>
                      <a:r>
                        <a:rPr lang="es-EC" sz="1800" b="1" i="0" u="none" strike="noStrike" dirty="0">
                          <a:solidFill>
                            <a:srgbClr val="0066CC"/>
                          </a:solidFill>
                          <a:effectLst/>
                          <a:latin typeface="+mn-lt"/>
                        </a:rPr>
                        <a:t>/$17mil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u="none" strike="noStrike" dirty="0">
                          <a:effectLst/>
                        </a:rPr>
                        <a:t>Propuesta de modelo de Intervención publico-privada para mejorar la logística y gestión de perecibles de la ciudad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07687139"/>
                  </a:ext>
                </a:extLst>
              </a:tr>
              <a:tr h="64774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u="none" strike="noStrike" dirty="0">
                          <a:effectLst/>
                        </a:rPr>
                        <a:t>$ 150mil</a:t>
                      </a:r>
                      <a:br>
                        <a:rPr lang="es-EC" sz="1800" u="none" strike="noStrike" dirty="0">
                          <a:effectLst/>
                        </a:rPr>
                      </a:br>
                      <a:r>
                        <a:rPr lang="es-EC" sz="1800" b="1" i="0" u="none" strike="noStrike" dirty="0">
                          <a:solidFill>
                            <a:srgbClr val="0066CC"/>
                          </a:solidFill>
                          <a:effectLst/>
                          <a:latin typeface="+mn-lt"/>
                        </a:rPr>
                        <a:t>/$34mil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u="none" strike="noStrike" dirty="0">
                          <a:effectLst/>
                          <a:highlight>
                            <a:srgbClr val="C0C0C0"/>
                          </a:highlight>
                        </a:rPr>
                        <a:t>Proyecto para la definición de </a:t>
                      </a:r>
                      <a:r>
                        <a:rPr lang="es-EC" sz="1400" b="1" u="none" strike="noStrike" dirty="0">
                          <a:solidFill>
                            <a:srgbClr val="0066CC"/>
                          </a:solidFill>
                          <a:effectLst/>
                        </a:rPr>
                        <a:t>Modelo de Gestión de </a:t>
                      </a:r>
                      <a:r>
                        <a:rPr lang="es-EC" sz="1400" u="none" strike="noStrike" dirty="0">
                          <a:effectLst/>
                        </a:rPr>
                        <a:t>la Plataforma de distribución, comercialización, transformación y logística de productos perecibles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1337977"/>
                  </a:ext>
                </a:extLst>
              </a:tr>
              <a:tr h="647743">
                <a:tc>
                  <a:txBody>
                    <a:bodyPr/>
                    <a:lstStyle/>
                    <a:p>
                      <a:pPr algn="ctr" fontAlgn="t"/>
                      <a:r>
                        <a:rPr lang="es-EC" sz="1800" u="none" strike="noStrike" dirty="0">
                          <a:effectLst/>
                        </a:rPr>
                        <a:t>$200mil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u="none" strike="noStrike" dirty="0">
                          <a:effectLst/>
                        </a:rPr>
                        <a:t>Propuestas para el fortalecimientos de la capacidades empresariales de vendedores de autónomos de la ciudad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582225"/>
                  </a:ext>
                </a:extLst>
              </a:tr>
            </a:tbl>
          </a:graphicData>
        </a:graphic>
      </p:graphicFrame>
      <p:sp>
        <p:nvSpPr>
          <p:cNvPr id="19" name="18 CuadroTexto"/>
          <p:cNvSpPr txBox="1"/>
          <p:nvPr/>
        </p:nvSpPr>
        <p:spPr>
          <a:xfrm>
            <a:off x="869855" y="321637"/>
            <a:ext cx="92418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700" dirty="0"/>
              <a:t>REDUCCIÓN PRESUPUESTARIA – EJECUCIÓN DE ACTIVIDADES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525063" y="2568387"/>
            <a:ext cx="1835999" cy="11301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/>
              <a:t>PROYECTO</a:t>
            </a:r>
            <a:r>
              <a:rPr lang="es-EC" sz="1600" dirty="0"/>
              <a:t> “Sistemas Agroalimentarios Sostenibles”</a:t>
            </a:r>
          </a:p>
        </p:txBody>
      </p:sp>
      <p:sp>
        <p:nvSpPr>
          <p:cNvPr id="22" name="21 Rectángulo redondeado"/>
          <p:cNvSpPr/>
          <p:nvPr/>
        </p:nvSpPr>
        <p:spPr>
          <a:xfrm>
            <a:off x="525062" y="1358152"/>
            <a:ext cx="1835999" cy="10246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/>
              <a:t>DIRECCIÓN DE DESARROLLO PRODUCTIVO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525062" y="3837177"/>
            <a:ext cx="1835997" cy="109182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b="1" dirty="0"/>
              <a:t>$ 88 MIL</a:t>
            </a:r>
          </a:p>
        </p:txBody>
      </p:sp>
      <p:sp>
        <p:nvSpPr>
          <p:cNvPr id="12" name="2 Rectángulo redondeado">
            <a:extLst>
              <a:ext uri="{FF2B5EF4-FFF2-40B4-BE49-F238E27FC236}">
                <a16:creationId xmlns:a16="http://schemas.microsoft.com/office/drawing/2014/main" id="{857E9E29-6D32-478D-9221-B2954EB9E9D4}"/>
              </a:ext>
            </a:extLst>
          </p:cNvPr>
          <p:cNvSpPr/>
          <p:nvPr/>
        </p:nvSpPr>
        <p:spPr>
          <a:xfrm>
            <a:off x="834037" y="5103722"/>
            <a:ext cx="1218048" cy="109182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b="1" dirty="0"/>
              <a:t>-86%</a:t>
            </a:r>
          </a:p>
        </p:txBody>
      </p:sp>
      <p:cxnSp>
        <p:nvCxnSpPr>
          <p:cNvPr id="13" name="4 Conector recto">
            <a:extLst>
              <a:ext uri="{FF2B5EF4-FFF2-40B4-BE49-F238E27FC236}">
                <a16:creationId xmlns:a16="http://schemas.microsoft.com/office/drawing/2014/main" id="{DE686A18-E7B2-41D1-B55C-178F1DD83E90}"/>
              </a:ext>
            </a:extLst>
          </p:cNvPr>
          <p:cNvCxnSpPr>
            <a:cxnSpLocks/>
          </p:cNvCxnSpPr>
          <p:nvPr/>
        </p:nvCxnSpPr>
        <p:spPr>
          <a:xfrm>
            <a:off x="2520758" y="5616472"/>
            <a:ext cx="1976814" cy="579071"/>
          </a:xfrm>
          <a:prstGeom prst="line">
            <a:avLst/>
          </a:prstGeom>
          <a:ln w="349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4 Conector recto">
            <a:extLst>
              <a:ext uri="{FF2B5EF4-FFF2-40B4-BE49-F238E27FC236}">
                <a16:creationId xmlns:a16="http://schemas.microsoft.com/office/drawing/2014/main" id="{3981045A-7F9C-4CBC-AAFA-AFF0BECED253}"/>
              </a:ext>
            </a:extLst>
          </p:cNvPr>
          <p:cNvCxnSpPr>
            <a:cxnSpLocks/>
          </p:cNvCxnSpPr>
          <p:nvPr/>
        </p:nvCxnSpPr>
        <p:spPr>
          <a:xfrm>
            <a:off x="2520757" y="1661286"/>
            <a:ext cx="1976814" cy="579071"/>
          </a:xfrm>
          <a:prstGeom prst="line">
            <a:avLst/>
          </a:prstGeom>
          <a:ln w="349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4 Conector recto">
            <a:extLst>
              <a:ext uri="{FF2B5EF4-FFF2-40B4-BE49-F238E27FC236}">
                <a16:creationId xmlns:a16="http://schemas.microsoft.com/office/drawing/2014/main" id="{FA5CB912-1B4D-406D-8FF0-E92A850883BF}"/>
              </a:ext>
            </a:extLst>
          </p:cNvPr>
          <p:cNvCxnSpPr>
            <a:cxnSpLocks/>
          </p:cNvCxnSpPr>
          <p:nvPr/>
        </p:nvCxnSpPr>
        <p:spPr>
          <a:xfrm>
            <a:off x="2520757" y="2266851"/>
            <a:ext cx="1976814" cy="579071"/>
          </a:xfrm>
          <a:prstGeom prst="line">
            <a:avLst/>
          </a:prstGeom>
          <a:ln w="349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667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67" y="253397"/>
            <a:ext cx="1809750" cy="762000"/>
          </a:xfrm>
          <a:prstGeom prst="rect">
            <a:avLst/>
          </a:prstGeom>
        </p:spPr>
      </p:pic>
      <p:pic>
        <p:nvPicPr>
          <p:cNvPr id="6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7" name="Imagen 5"/>
          <p:cNvPicPr>
            <a:picLocks noChangeAspect="1"/>
          </p:cNvPicPr>
          <p:nvPr/>
        </p:nvPicPr>
        <p:blipFill rotWithShape="1">
          <a:blip r:embed="rId5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cxnSp>
        <p:nvCxnSpPr>
          <p:cNvPr id="8" name="7 Conector recto"/>
          <p:cNvCxnSpPr/>
          <p:nvPr/>
        </p:nvCxnSpPr>
        <p:spPr>
          <a:xfrm>
            <a:off x="1411626" y="1015397"/>
            <a:ext cx="927325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129195"/>
              </p:ext>
            </p:extLst>
          </p:nvPr>
        </p:nvGraphicFramePr>
        <p:xfrm>
          <a:off x="531655" y="897706"/>
          <a:ext cx="3317356" cy="5184117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190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7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8094"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1" u="none" strike="noStrike" dirty="0">
                          <a:effectLst/>
                        </a:rPr>
                        <a:t>PRESUPUESTO</a:t>
                      </a:r>
                      <a:endParaRPr lang="es-EC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1" u="none" strike="noStrike" dirty="0">
                          <a:effectLst/>
                        </a:rPr>
                        <a:t>PRODUCTO</a:t>
                      </a:r>
                      <a:endParaRPr lang="es-EC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96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u="none" strike="noStrike" dirty="0">
                          <a:effectLst/>
                        </a:rPr>
                        <a:t>$ 150mil</a:t>
                      </a:r>
                      <a:br>
                        <a:rPr lang="es-EC" sz="1800" u="none" strike="noStrike" dirty="0">
                          <a:effectLst/>
                        </a:rPr>
                      </a:br>
                      <a:r>
                        <a:rPr lang="es-EC" sz="1800" b="1" i="0" u="none" strike="noStrike" dirty="0">
                          <a:solidFill>
                            <a:srgbClr val="0066CC"/>
                          </a:solidFill>
                          <a:effectLst/>
                          <a:latin typeface="+mn-lt"/>
                        </a:rPr>
                        <a:t>/$19mil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u="none" strike="noStrike" dirty="0">
                          <a:effectLst/>
                        </a:rPr>
                        <a:t>Modelos de provisión de alimentos más sostenibles e incluyentes que reduzcan la intermediación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8289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u="none" strike="noStrike" dirty="0">
                          <a:effectLst/>
                        </a:rPr>
                        <a:t>$ 150mil</a:t>
                      </a:r>
                      <a:br>
                        <a:rPr lang="es-EC" sz="1800" u="none" strike="noStrike" dirty="0">
                          <a:effectLst/>
                        </a:rPr>
                      </a:br>
                      <a:r>
                        <a:rPr lang="es-EC" sz="1800" b="1" i="0" u="none" strike="noStrike" dirty="0">
                          <a:solidFill>
                            <a:srgbClr val="0066CC"/>
                          </a:solidFill>
                          <a:effectLst/>
                          <a:latin typeface="+mn-lt"/>
                        </a:rPr>
                        <a:t>/$18mil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u="none" strike="noStrike" dirty="0">
                          <a:effectLst/>
                        </a:rPr>
                        <a:t>Estrategia de logística de perecibles de la ciudad de Quito validada y socializada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804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u="none" strike="noStrike" dirty="0">
                          <a:effectLst/>
                        </a:rPr>
                        <a:t>$ 150mil</a:t>
                      </a:r>
                      <a:br>
                        <a:rPr lang="es-EC" sz="1800" u="none" strike="noStrike" dirty="0">
                          <a:effectLst/>
                        </a:rPr>
                      </a:br>
                      <a:r>
                        <a:rPr lang="es-EC" sz="1800" b="1" i="0" u="none" strike="noStrike" dirty="0">
                          <a:solidFill>
                            <a:srgbClr val="0066CC"/>
                          </a:solidFill>
                          <a:effectLst/>
                          <a:latin typeface="+mn-lt"/>
                        </a:rPr>
                        <a:t>/$17mil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u="none" strike="noStrike" dirty="0">
                          <a:effectLst/>
                        </a:rPr>
                        <a:t>Propuesta de modelo de Intervención publico-privada para mejorar la logística y gestión de perecibles de la ciudad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07687139"/>
                  </a:ext>
                </a:extLst>
              </a:tr>
            </a:tbl>
          </a:graphicData>
        </a:graphic>
      </p:graphicFrame>
      <p:sp>
        <p:nvSpPr>
          <p:cNvPr id="19" name="18 CuadroTexto"/>
          <p:cNvSpPr txBox="1"/>
          <p:nvPr/>
        </p:nvSpPr>
        <p:spPr>
          <a:xfrm>
            <a:off x="869855" y="321637"/>
            <a:ext cx="92418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700" dirty="0"/>
              <a:t>REDUCCIÓN PRESUPUESTARIA – EJECUCIÓN DE ACTIVIDADES</a:t>
            </a:r>
          </a:p>
        </p:txBody>
      </p:sp>
      <p:graphicFrame>
        <p:nvGraphicFramePr>
          <p:cNvPr id="16" name="11 Tabla">
            <a:extLst>
              <a:ext uri="{FF2B5EF4-FFF2-40B4-BE49-F238E27FC236}">
                <a16:creationId xmlns:a16="http://schemas.microsoft.com/office/drawing/2014/main" id="{18B52E0C-B80E-458D-AD6A-0EB3270E85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935131"/>
              </p:ext>
            </p:extLst>
          </p:nvPr>
        </p:nvGraphicFramePr>
        <p:xfrm>
          <a:off x="3997842" y="897707"/>
          <a:ext cx="7840876" cy="526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9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0450">
                  <a:extLst>
                    <a:ext uri="{9D8B030D-6E8A-4147-A177-3AD203B41FA5}">
                      <a16:colId xmlns:a16="http://schemas.microsoft.com/office/drawing/2014/main" val="4117604305"/>
                    </a:ext>
                  </a:extLst>
                </a:gridCol>
                <a:gridCol w="2048628">
                  <a:extLst>
                    <a:ext uri="{9D8B030D-6E8A-4147-A177-3AD203B41FA5}">
                      <a16:colId xmlns:a16="http://schemas.microsoft.com/office/drawing/2014/main" val="2311408150"/>
                    </a:ext>
                  </a:extLst>
                </a:gridCol>
                <a:gridCol w="2241956">
                  <a:extLst>
                    <a:ext uri="{9D8B030D-6E8A-4147-A177-3AD203B41FA5}">
                      <a16:colId xmlns:a16="http://schemas.microsoft.com/office/drawing/2014/main" val="3247591867"/>
                    </a:ext>
                  </a:extLst>
                </a:gridCol>
              </a:tblGrid>
              <a:tr h="473893">
                <a:tc gridSpan="4"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ACTIVIDAD</a:t>
                      </a:r>
                      <a:endParaRPr lang="es-EC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452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dirty="0"/>
                        <a:t>Ampliación del modelo de intervención agroalimentaria en las parroquias rurales norcentrales y noroccidentales de la ciudad.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dirty="0"/>
                        <a:t>Definición de alianzas estratégicas con el sector HORECAS de la ciudad.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768605"/>
                  </a:ext>
                </a:extLst>
              </a:tr>
              <a:tr h="1925154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Realizar convenios con la academia para levantar información sobre la distribución en la última milla de productos perecibles en la ciudad.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sz="1400" dirty="0">
                          <a:highlight>
                            <a:srgbClr val="C0C0C0"/>
                          </a:highlight>
                        </a:rPr>
                        <a:t>Contratación de una consultoría </a:t>
                      </a:r>
                      <a:r>
                        <a:rPr lang="es-EC" sz="1400" b="1" dirty="0">
                          <a:solidFill>
                            <a:srgbClr val="0066CC"/>
                          </a:solidFill>
                        </a:rPr>
                        <a:t>Realizar un estudio</a:t>
                      </a:r>
                      <a:r>
                        <a:rPr lang="es-EC" sz="1400" b="1" dirty="0"/>
                        <a:t> </a:t>
                      </a:r>
                      <a:r>
                        <a:rPr lang="es-EC" sz="1400" dirty="0"/>
                        <a:t>para la realización de un estudio sobre los flujos de comercialización de productos perecibles de la ciudad.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sz="1400" dirty="0"/>
                        <a:t>Promoción de alianzas con el BID u otros organismos multilaterales para continuar los estudios de logística de perecibles de la ciudad.</a:t>
                      </a:r>
                      <a:endParaRPr lang="es-EC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Organización de talleres de levantamiento de información con participantes públicos y privados, como parte de la Estrategia de Comercialización de perecibles de la ciudad.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6746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Implementación de un convenio con </a:t>
                      </a:r>
                      <a:r>
                        <a:rPr lang="es-EC" sz="1400" dirty="0" err="1"/>
                        <a:t>Conquito</a:t>
                      </a:r>
                      <a:r>
                        <a:rPr lang="es-EC" sz="1400" dirty="0"/>
                        <a:t> para la implementación y fortalecimiento de mercados temáticos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sz="1400" dirty="0"/>
                        <a:t>Promoción de los mercados temáticos mediante una campaña de comunicación 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400" dirty="0"/>
                        <a:t>Activación de mesas de socialización y validación de los manuales de procedimiento para la comercialización de perecibles en los mercados de la ciudad.</a:t>
                      </a:r>
                      <a:endParaRPr lang="es-EC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Activación de mesas de socialización y validación del marco normativo para la comercialización de perecibles en los mercados de la ciudad.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849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74156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67" y="253397"/>
            <a:ext cx="1809750" cy="762000"/>
          </a:xfrm>
          <a:prstGeom prst="rect">
            <a:avLst/>
          </a:prstGeom>
        </p:spPr>
      </p:pic>
      <p:pic>
        <p:nvPicPr>
          <p:cNvPr id="6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7" name="Imagen 5"/>
          <p:cNvPicPr>
            <a:picLocks noChangeAspect="1"/>
          </p:cNvPicPr>
          <p:nvPr/>
        </p:nvPicPr>
        <p:blipFill rotWithShape="1">
          <a:blip r:embed="rId5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cxnSp>
        <p:nvCxnSpPr>
          <p:cNvPr id="8" name="7 Conector recto"/>
          <p:cNvCxnSpPr/>
          <p:nvPr/>
        </p:nvCxnSpPr>
        <p:spPr>
          <a:xfrm>
            <a:off x="1411626" y="1015397"/>
            <a:ext cx="927325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335042"/>
              </p:ext>
            </p:extLst>
          </p:nvPr>
        </p:nvGraphicFramePr>
        <p:xfrm>
          <a:off x="627323" y="1216532"/>
          <a:ext cx="3317356" cy="4503783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190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7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8931"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1" u="none" strike="noStrike" dirty="0">
                          <a:effectLst/>
                        </a:rPr>
                        <a:t>PRESUPUESTO</a:t>
                      </a:r>
                      <a:endParaRPr lang="es-EC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1" u="none" strike="noStrike" dirty="0">
                          <a:effectLst/>
                        </a:rPr>
                        <a:t>PRODUCTO</a:t>
                      </a:r>
                      <a:endParaRPr lang="es-EC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4852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u="none" strike="noStrike" dirty="0">
                          <a:effectLst/>
                        </a:rPr>
                        <a:t>$ 150mil</a:t>
                      </a:r>
                      <a:br>
                        <a:rPr lang="es-EC" sz="1800" u="none" strike="noStrike" dirty="0">
                          <a:effectLst/>
                        </a:rPr>
                      </a:br>
                      <a:r>
                        <a:rPr lang="es-EC" sz="1800" b="1" i="0" u="none" strike="noStrike" dirty="0">
                          <a:solidFill>
                            <a:srgbClr val="0066CC"/>
                          </a:solidFill>
                          <a:effectLst/>
                          <a:latin typeface="+mn-lt"/>
                        </a:rPr>
                        <a:t>/$34mil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u="none" strike="noStrike" dirty="0">
                          <a:effectLst/>
                          <a:highlight>
                            <a:srgbClr val="C0C0C0"/>
                          </a:highlight>
                        </a:rPr>
                        <a:t>Proyecto para la definición de </a:t>
                      </a:r>
                      <a:r>
                        <a:rPr lang="es-EC" sz="1400" b="1" u="none" strike="noStrike" dirty="0">
                          <a:solidFill>
                            <a:srgbClr val="0066CC"/>
                          </a:solidFill>
                          <a:effectLst/>
                        </a:rPr>
                        <a:t>Modelo de Gestión de </a:t>
                      </a:r>
                      <a:r>
                        <a:rPr lang="es-EC" sz="1400" u="none" strike="noStrike" dirty="0">
                          <a:effectLst/>
                        </a:rPr>
                        <a:t>la Plataforma de distribución, comercialización, transformación y logística de productos perecibles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1337977"/>
                  </a:ext>
                </a:extLst>
              </a:tr>
            </a:tbl>
          </a:graphicData>
        </a:graphic>
      </p:graphicFrame>
      <p:sp>
        <p:nvSpPr>
          <p:cNvPr id="19" name="18 CuadroTexto"/>
          <p:cNvSpPr txBox="1"/>
          <p:nvPr/>
        </p:nvSpPr>
        <p:spPr>
          <a:xfrm>
            <a:off x="869855" y="321637"/>
            <a:ext cx="92418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700" dirty="0"/>
              <a:t>REDUCCIÓN PRESUPUESTARIA – EJECUCIÓN DE ACTIVIDADES</a:t>
            </a:r>
          </a:p>
        </p:txBody>
      </p:sp>
      <p:graphicFrame>
        <p:nvGraphicFramePr>
          <p:cNvPr id="16" name="11 Tabla">
            <a:extLst>
              <a:ext uri="{FF2B5EF4-FFF2-40B4-BE49-F238E27FC236}">
                <a16:creationId xmlns:a16="http://schemas.microsoft.com/office/drawing/2014/main" id="{18B52E0C-B80E-458D-AD6A-0EB3270E85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214155"/>
              </p:ext>
            </p:extLst>
          </p:nvPr>
        </p:nvGraphicFramePr>
        <p:xfrm>
          <a:off x="4199860" y="1221104"/>
          <a:ext cx="7442792" cy="4499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8559">
                  <a:extLst>
                    <a:ext uri="{9D8B030D-6E8A-4147-A177-3AD203B41FA5}">
                      <a16:colId xmlns:a16="http://schemas.microsoft.com/office/drawing/2014/main" val="1787660241"/>
                    </a:ext>
                  </a:extLst>
                </a:gridCol>
                <a:gridCol w="1488558">
                  <a:extLst>
                    <a:ext uri="{9D8B030D-6E8A-4147-A177-3AD203B41FA5}">
                      <a16:colId xmlns:a16="http://schemas.microsoft.com/office/drawing/2014/main" val="2383802380"/>
                    </a:ext>
                  </a:extLst>
                </a:gridCol>
                <a:gridCol w="1488559">
                  <a:extLst>
                    <a:ext uri="{9D8B030D-6E8A-4147-A177-3AD203B41FA5}">
                      <a16:colId xmlns:a16="http://schemas.microsoft.com/office/drawing/2014/main" val="2309697227"/>
                    </a:ext>
                  </a:extLst>
                </a:gridCol>
                <a:gridCol w="1488558">
                  <a:extLst>
                    <a:ext uri="{9D8B030D-6E8A-4147-A177-3AD203B41FA5}">
                      <a16:colId xmlns:a16="http://schemas.microsoft.com/office/drawing/2014/main" val="3276343461"/>
                    </a:ext>
                  </a:extLst>
                </a:gridCol>
              </a:tblGrid>
              <a:tr h="407514">
                <a:tc gridSpan="5"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ACTIVIDAD</a:t>
                      </a:r>
                      <a:endParaRPr lang="es-EC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16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dirty="0"/>
                        <a:t>Contratación de una consultoría para la definición de un modelo de gestión para la Plataforma de Distribución de perecibles en la ciudad.</a:t>
                      </a:r>
                    </a:p>
                    <a:p>
                      <a:pPr algn="ctr"/>
                      <a:endParaRPr lang="es-EC" sz="1400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dirty="0"/>
                        <a:t>Identificación y caracterización de inversionistas nacionales e internacionales para la implementación de la Plataforma de distribución, comercialización, transformación y logística de productos perecibles en la ciudad.</a:t>
                      </a:r>
                    </a:p>
                    <a:p>
                      <a:pPr algn="ctr"/>
                      <a:endParaRPr lang="es-EC" sz="1400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dirty="0"/>
                        <a:t>Definición de estrategias para transferir las actividades de los mercados mayoristas vigentes a un nueva central de distribución, transformación y logística de productos perecibles en la ciudad.</a:t>
                      </a:r>
                    </a:p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dirty="0"/>
                        <a:t>Definición de una Estrategia para el manejo y solución de conflictos durante el proceso de transición e implementación de la Plataforma de distribución, comercialización, transformación y logística de productos perecibles en la ciudad.</a:t>
                      </a:r>
                    </a:p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dirty="0"/>
                        <a:t>Proposición de una normativa que permita, facilite y promueva la logística de perecibles en la ciudad.</a:t>
                      </a:r>
                    </a:p>
                    <a:p>
                      <a:pPr algn="ctr"/>
                      <a:endParaRPr lang="es-EC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2328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4899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67" y="253397"/>
            <a:ext cx="1809750" cy="762000"/>
          </a:xfrm>
          <a:prstGeom prst="rect">
            <a:avLst/>
          </a:prstGeom>
        </p:spPr>
      </p:pic>
      <p:pic>
        <p:nvPicPr>
          <p:cNvPr id="6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7" name="Imagen 5"/>
          <p:cNvPicPr>
            <a:picLocks noChangeAspect="1"/>
          </p:cNvPicPr>
          <p:nvPr/>
        </p:nvPicPr>
        <p:blipFill rotWithShape="1">
          <a:blip r:embed="rId5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cxnSp>
        <p:nvCxnSpPr>
          <p:cNvPr id="8" name="7 Conector recto"/>
          <p:cNvCxnSpPr/>
          <p:nvPr/>
        </p:nvCxnSpPr>
        <p:spPr>
          <a:xfrm>
            <a:off x="1411626" y="1015397"/>
            <a:ext cx="927325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869855" y="321637"/>
            <a:ext cx="92418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700" dirty="0"/>
              <a:t>REDUCCIÓN PRESUPUESTARIA – IMPACTO EN LAS METAS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525063" y="2568387"/>
            <a:ext cx="1835999" cy="11301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/>
              <a:t>PROYECTO</a:t>
            </a:r>
            <a:r>
              <a:rPr lang="es-EC" sz="1600" dirty="0"/>
              <a:t> “Sistemas Agroalimentarios Sostenibles”</a:t>
            </a:r>
          </a:p>
        </p:txBody>
      </p:sp>
      <p:sp>
        <p:nvSpPr>
          <p:cNvPr id="22" name="21 Rectángulo redondeado"/>
          <p:cNvSpPr/>
          <p:nvPr/>
        </p:nvSpPr>
        <p:spPr>
          <a:xfrm>
            <a:off x="525062" y="1358152"/>
            <a:ext cx="1835999" cy="10246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/>
              <a:t>DIRECCIÓN DE DESARROLLO PRODUCTIVO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525063" y="3920562"/>
            <a:ext cx="1835997" cy="109182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b="1" dirty="0"/>
              <a:t>$ 88 MIL</a:t>
            </a:r>
          </a:p>
        </p:txBody>
      </p:sp>
      <p:sp>
        <p:nvSpPr>
          <p:cNvPr id="13" name="2 Rectángulo redondeado">
            <a:extLst>
              <a:ext uri="{FF2B5EF4-FFF2-40B4-BE49-F238E27FC236}">
                <a16:creationId xmlns:a16="http://schemas.microsoft.com/office/drawing/2014/main" id="{7B752B10-6207-401E-8170-2E926D0FC491}"/>
              </a:ext>
            </a:extLst>
          </p:cNvPr>
          <p:cNvSpPr/>
          <p:nvPr/>
        </p:nvSpPr>
        <p:spPr>
          <a:xfrm>
            <a:off x="869856" y="5170000"/>
            <a:ext cx="1146412" cy="109182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b="1" dirty="0"/>
              <a:t>-86%</a:t>
            </a:r>
          </a:p>
        </p:txBody>
      </p:sp>
      <p:graphicFrame>
        <p:nvGraphicFramePr>
          <p:cNvPr id="16" name="Tabla 8">
            <a:extLst>
              <a:ext uri="{FF2B5EF4-FFF2-40B4-BE49-F238E27FC236}">
                <a16:creationId xmlns:a16="http://schemas.microsoft.com/office/drawing/2014/main" id="{61F799EE-BD9F-4955-9ADD-3B25A63649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456738"/>
              </p:ext>
            </p:extLst>
          </p:nvPr>
        </p:nvGraphicFramePr>
        <p:xfrm>
          <a:off x="2987749" y="1798047"/>
          <a:ext cx="7697135" cy="3811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4145">
                  <a:extLst>
                    <a:ext uri="{9D8B030D-6E8A-4147-A177-3AD203B41FA5}">
                      <a16:colId xmlns:a16="http://schemas.microsoft.com/office/drawing/2014/main" val="3564759935"/>
                    </a:ext>
                  </a:extLst>
                </a:gridCol>
                <a:gridCol w="3722990">
                  <a:extLst>
                    <a:ext uri="{9D8B030D-6E8A-4147-A177-3AD203B41FA5}">
                      <a16:colId xmlns:a16="http://schemas.microsoft.com/office/drawing/2014/main" val="4256620010"/>
                    </a:ext>
                  </a:extLst>
                </a:gridCol>
              </a:tblGrid>
              <a:tr h="415460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C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METAS PROGRAMA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EC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1979506"/>
                  </a:ext>
                </a:extLst>
              </a:tr>
              <a:tr h="7123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C" sz="2000" kern="1200" dirty="0"/>
                        <a:t>POA PROPUESTA INICIAL</a:t>
                      </a:r>
                      <a:endParaRPr lang="es-EC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/>
                        <a:t>POA PRESUPUESTO ASIGNADO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913635"/>
                  </a:ext>
                </a:extLst>
              </a:tr>
              <a:tr h="2684013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Desarrollar 4 propuestas integrales de herramientas de política pública para la organización y optimización del sistema agroalimentario de la ciudad, en sus etapas de provisión, distribución y/o gestión de residuos, con la participación de actores públicos, privados y de la academia, </a:t>
                      </a:r>
                      <a:r>
                        <a:rPr lang="es-EC" sz="1400" b="1" dirty="0">
                          <a:solidFill>
                            <a:srgbClr val="0066CC"/>
                          </a:solidFill>
                        </a:rPr>
                        <a:t>hasta finales del año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Desarrollar 4 propuestas integrales de herramientas de política pública para la organización y optimización del sistema agroalimentario de la ciudad, en sus etapas de provisión, distribución y/o gestión de residuos, con la participación de actores públicos, privados y de la academia, </a:t>
                      </a:r>
                      <a:r>
                        <a:rPr lang="es-EC" sz="1400" b="1" dirty="0">
                          <a:solidFill>
                            <a:srgbClr val="FF0000"/>
                          </a:solidFill>
                        </a:rPr>
                        <a:t>hasta finales del año 2022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2129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8981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67" y="253397"/>
            <a:ext cx="1809750" cy="762000"/>
          </a:xfrm>
          <a:prstGeom prst="rect">
            <a:avLst/>
          </a:prstGeom>
        </p:spPr>
      </p:pic>
      <p:pic>
        <p:nvPicPr>
          <p:cNvPr id="6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7" name="Imagen 5"/>
          <p:cNvPicPr>
            <a:picLocks noChangeAspect="1"/>
          </p:cNvPicPr>
          <p:nvPr/>
        </p:nvPicPr>
        <p:blipFill rotWithShape="1">
          <a:blip r:embed="rId5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cxnSp>
        <p:nvCxnSpPr>
          <p:cNvPr id="8" name="7 Conector recto"/>
          <p:cNvCxnSpPr/>
          <p:nvPr/>
        </p:nvCxnSpPr>
        <p:spPr>
          <a:xfrm>
            <a:off x="1411626" y="1015397"/>
            <a:ext cx="927325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869855" y="321637"/>
            <a:ext cx="92418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700" dirty="0"/>
              <a:t>REDUCCIÓN PRESUPUESTARIA – IMPACTO EN LAS METAS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248609" y="2483323"/>
            <a:ext cx="1835999" cy="11301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/>
              <a:t>PROYECTO</a:t>
            </a:r>
            <a:r>
              <a:rPr lang="es-EC" sz="1600" dirty="0"/>
              <a:t> “Sistemas Agroalimentarios Sostenibles”</a:t>
            </a:r>
          </a:p>
        </p:txBody>
      </p:sp>
      <p:sp>
        <p:nvSpPr>
          <p:cNvPr id="22" name="21 Rectángulo redondeado"/>
          <p:cNvSpPr/>
          <p:nvPr/>
        </p:nvSpPr>
        <p:spPr>
          <a:xfrm>
            <a:off x="248608" y="1273088"/>
            <a:ext cx="1835999" cy="10246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/>
              <a:t>DIRECCIÓN DE DESARROLLO PRODUCTIVO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248609" y="3835498"/>
            <a:ext cx="1835997" cy="109182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b="1" dirty="0"/>
              <a:t>$ 88 MIL</a:t>
            </a:r>
          </a:p>
        </p:txBody>
      </p:sp>
      <p:sp>
        <p:nvSpPr>
          <p:cNvPr id="13" name="2 Rectángulo redondeado">
            <a:extLst>
              <a:ext uri="{FF2B5EF4-FFF2-40B4-BE49-F238E27FC236}">
                <a16:creationId xmlns:a16="http://schemas.microsoft.com/office/drawing/2014/main" id="{7B752B10-6207-401E-8170-2E926D0FC491}"/>
              </a:ext>
            </a:extLst>
          </p:cNvPr>
          <p:cNvSpPr/>
          <p:nvPr/>
        </p:nvSpPr>
        <p:spPr>
          <a:xfrm>
            <a:off x="593402" y="5084936"/>
            <a:ext cx="1146412" cy="109182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b="1" dirty="0"/>
              <a:t>-86%</a:t>
            </a:r>
          </a:p>
        </p:txBody>
      </p:sp>
      <p:graphicFrame>
        <p:nvGraphicFramePr>
          <p:cNvPr id="16" name="Tabla 8">
            <a:extLst>
              <a:ext uri="{FF2B5EF4-FFF2-40B4-BE49-F238E27FC236}">
                <a16:creationId xmlns:a16="http://schemas.microsoft.com/office/drawing/2014/main" id="{61F799EE-BD9F-4955-9ADD-3B25A63649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700445"/>
              </p:ext>
            </p:extLst>
          </p:nvPr>
        </p:nvGraphicFramePr>
        <p:xfrm>
          <a:off x="2326078" y="1105629"/>
          <a:ext cx="9512639" cy="5401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2406">
                  <a:extLst>
                    <a:ext uri="{9D8B030D-6E8A-4147-A177-3AD203B41FA5}">
                      <a16:colId xmlns:a16="http://schemas.microsoft.com/office/drawing/2014/main" val="3564759935"/>
                    </a:ext>
                  </a:extLst>
                </a:gridCol>
                <a:gridCol w="4300233">
                  <a:extLst>
                    <a:ext uri="{9D8B030D-6E8A-4147-A177-3AD203B41FA5}">
                      <a16:colId xmlns:a16="http://schemas.microsoft.com/office/drawing/2014/main" val="4256620010"/>
                    </a:ext>
                  </a:extLst>
                </a:gridCol>
              </a:tblGrid>
              <a:tr h="356006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C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METAS PROYECTOS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EC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1401205"/>
                  </a:ext>
                </a:extLst>
              </a:tr>
              <a:tr h="2782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C" sz="2000" b="1" kern="1200" dirty="0"/>
                        <a:t>POA PROPUESTA INICIAL</a:t>
                      </a:r>
                      <a:endParaRPr lang="es-EC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/>
                        <a:t>POA PRESUPUESTO ASIGNADO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913635"/>
                  </a:ext>
                </a:extLst>
              </a:tr>
              <a:tr h="951417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EC" sz="1400" b="1" kern="1200" dirty="0">
                          <a:solidFill>
                            <a:srgbClr val="0066CC"/>
                          </a:solidFill>
                        </a:rPr>
                        <a:t>Definir tres propuestas integrales de política pública/metodológica </a:t>
                      </a:r>
                      <a:r>
                        <a:rPr lang="es-EC" sz="1400" kern="1200" dirty="0"/>
                        <a:t>para la organización y optimización del sistema agroalimentario de la ciudad, con la participación de actores públicos, privados y de la academia, hasta el final del año 2020</a:t>
                      </a:r>
                      <a:endParaRPr lang="es-EC" sz="1400" b="1" kern="1200" dirty="0">
                        <a:solidFill>
                          <a:srgbClr val="0066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Definir tres estrategias  integrales</a:t>
                      </a:r>
                      <a:r>
                        <a:rPr lang="es-EC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para la organización y optimización del sistema agroalimentario de la ciudad, con la participación de actores públicos, privados y de la academia.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64564"/>
                  </a:ext>
                </a:extLst>
              </a:tr>
              <a:tr h="744279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EC" sz="1400" b="1" kern="1200" dirty="0">
                          <a:solidFill>
                            <a:srgbClr val="0066CC"/>
                          </a:solidFill>
                          <a:latin typeface="+mn-lt"/>
                          <a:ea typeface="+mn-ea"/>
                          <a:cs typeface="+mn-cs"/>
                        </a:rPr>
                        <a:t>Proponer una herramienta de planificación estratégica integral </a:t>
                      </a:r>
                      <a:r>
                        <a:rPr lang="es-EC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 mejorar la distribución de productos perecibles de la ciudad de Quito, hasta el final de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400" b="1" dirty="0">
                          <a:solidFill>
                            <a:srgbClr val="FF0000"/>
                          </a:solidFill>
                        </a:rPr>
                        <a:t>Proponer una estrategia integral </a:t>
                      </a:r>
                      <a:r>
                        <a:rPr lang="es-EC" sz="1400" dirty="0"/>
                        <a:t>para mejorar la distribución de productos perecibles de la ciudad de Quito, hasta el final de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704348"/>
                  </a:ext>
                </a:extLst>
              </a:tr>
              <a:tr h="1158949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EC" sz="1400" b="1" kern="1200" dirty="0">
                          <a:solidFill>
                            <a:srgbClr val="0066CC"/>
                          </a:solidFill>
                          <a:latin typeface="+mn-lt"/>
                          <a:ea typeface="+mn-ea"/>
                          <a:cs typeface="+mn-cs"/>
                        </a:rPr>
                        <a:t>Establecer al menos tres alianzas estratégicas </a:t>
                      </a:r>
                      <a:r>
                        <a:rPr lang="es-EC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 fomentar a los mercados como una opción de visita y consumo que conjugan tradición con modernidad, e implementan buenas prácticas, innovación y sostenibilidad, hasta el final del año 2020.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400" b="1" dirty="0">
                          <a:solidFill>
                            <a:srgbClr val="0066CC"/>
                          </a:solidFill>
                        </a:rPr>
                        <a:t>Establecer al menos tres alianzas estratégicas </a:t>
                      </a:r>
                      <a:r>
                        <a:rPr lang="es-EC" sz="1400" dirty="0"/>
                        <a:t>para fomentar a los mercados como una opción de visita y consumo que conjugan tradición con modernidad, e implementan buenas prácticas, innovación y sostenibilidad, hasta el final del año 2020.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82345"/>
                  </a:ext>
                </a:extLst>
              </a:tr>
              <a:tr h="1010093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EC" sz="1400" b="1" kern="1200" dirty="0">
                          <a:solidFill>
                            <a:srgbClr val="0066CC"/>
                          </a:solidFill>
                          <a:latin typeface="+mn-lt"/>
                          <a:ea typeface="+mn-ea"/>
                          <a:cs typeface="+mn-cs"/>
                        </a:rPr>
                        <a:t>Gestionar la definición de la propuesta</a:t>
                      </a:r>
                      <a:r>
                        <a:rPr lang="es-EC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para la plataforma de distribución, comercialización y transformación de la ciudad de Quito con criterios de sostenibilidad económica, social y ambiental, hasta finales del 2020.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400" b="1" dirty="0">
                          <a:solidFill>
                            <a:srgbClr val="FF0000"/>
                          </a:solidFill>
                        </a:rPr>
                        <a:t>Definir el modelo de gestión</a:t>
                      </a:r>
                      <a:r>
                        <a:rPr lang="es-EC" sz="1400" dirty="0"/>
                        <a:t> para la plataforma de distribución, comercialización y transformación de la ciudad de Quito con criterios de sostenibilidad económica, social y ambiental, hasta finales del 2020.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636553"/>
                  </a:ext>
                </a:extLst>
              </a:tr>
              <a:tr h="744279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EC" sz="1400" b="1" kern="1200" dirty="0">
                          <a:solidFill>
                            <a:srgbClr val="0066CC"/>
                          </a:solidFill>
                        </a:rPr>
                        <a:t>Establecer modelos empresariales eficientes y de calidad para el desarrollo integral de los vendedores autónomos de la ciudad hasta finales del año 2020. </a:t>
                      </a:r>
                      <a:endParaRPr lang="es-EC" sz="1400" b="1" kern="1200" dirty="0">
                        <a:solidFill>
                          <a:srgbClr val="0066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b="1" kern="1200" dirty="0">
                          <a:solidFill>
                            <a:srgbClr val="FF0000"/>
                          </a:solidFill>
                        </a:rPr>
                        <a:t>Establecer modelos empresariales eficientes y de calidad para el desarrollo integral de los vendedores autónomos de la ciudad hasta finales del año 2020. </a:t>
                      </a:r>
                      <a:endParaRPr lang="es-EC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669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5128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E64DF8-55C4-4308-953E-95EF4D506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8530"/>
            <a:ext cx="10515600" cy="21158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s-EC" sz="3200" b="1" dirty="0"/>
          </a:p>
          <a:p>
            <a:pPr marL="0" indent="0" algn="ctr">
              <a:buNone/>
            </a:pPr>
            <a:r>
              <a:rPr lang="es-EC" sz="3200" b="1" dirty="0"/>
              <a:t>AGENCIA DE PROMOCIÓN ECONÓMICA </a:t>
            </a:r>
          </a:p>
          <a:p>
            <a:pPr marL="0" indent="0" algn="ctr">
              <a:buNone/>
            </a:pPr>
            <a:r>
              <a:rPr lang="es-EC" sz="4800" b="1" dirty="0"/>
              <a:t>CONQUITO</a:t>
            </a:r>
          </a:p>
        </p:txBody>
      </p:sp>
    </p:spTree>
    <p:extLst>
      <p:ext uri="{BB962C8B-B14F-4D97-AF65-F5344CB8AC3E}">
        <p14:creationId xmlns:p14="http://schemas.microsoft.com/office/powerpoint/2010/main" val="2635510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12801" y="2182920"/>
            <a:ext cx="108256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5400" b="1" dirty="0">
                <a:solidFill>
                  <a:srgbClr val="0070C0"/>
                </a:solidFill>
              </a:rPr>
              <a:t>Principales Indicadores </a:t>
            </a:r>
          </a:p>
          <a:p>
            <a:pPr algn="ctr"/>
            <a:r>
              <a:rPr lang="es-EC" sz="5400" b="1" dirty="0">
                <a:solidFill>
                  <a:srgbClr val="0070C0"/>
                </a:solidFill>
              </a:rPr>
              <a:t>de la Ciudad</a:t>
            </a:r>
          </a:p>
          <a:p>
            <a:pPr algn="ctr"/>
            <a:endParaRPr lang="es-EC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7464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33684" y="485486"/>
            <a:ext cx="772463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/>
              <a:t>AGENCIA DE PROMOCIÓN ECONÓMICA CONQUITO</a:t>
            </a:r>
          </a:p>
          <a:p>
            <a:pPr algn="ctr"/>
            <a:r>
              <a:rPr lang="es-EC" dirty="0"/>
              <a:t>Histórico de asignaciones Presupuestarias 2010 2020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/>
        </p:nvGraphicFramePr>
        <p:xfrm>
          <a:off x="1650999" y="1411605"/>
          <a:ext cx="8890000" cy="4400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70106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975008" y="2083958"/>
            <a:ext cx="4373880" cy="5638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/>
          <p:cNvSpPr txBox="1"/>
          <p:nvPr/>
        </p:nvSpPr>
        <p:spPr>
          <a:xfrm>
            <a:off x="3660808" y="212565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Sofisticar nuestros Servicios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137610" y="1641537"/>
            <a:ext cx="377195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3200" dirty="0"/>
              <a:t>Qué </a:t>
            </a:r>
            <a:r>
              <a:rPr lang="es-ES" sz="3200" dirty="0">
                <a:solidFill>
                  <a:srgbClr val="FF0000"/>
                </a:solidFill>
                <a:latin typeface="Harlow Solid Italic" panose="04030604020F02020D02" pitchFamily="82" charset="0"/>
              </a:rPr>
              <a:t>proponemos</a:t>
            </a:r>
            <a:r>
              <a:rPr lang="es-ES" sz="3200" dirty="0"/>
              <a:t> ? </a:t>
            </a:r>
            <a:endParaRPr lang="en-US" sz="3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7285496" y="1779315"/>
            <a:ext cx="1474296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3200" dirty="0"/>
              <a:t>Innovar </a:t>
            </a:r>
            <a:endParaRPr lang="en-US" sz="3200" dirty="0"/>
          </a:p>
        </p:txBody>
      </p:sp>
      <p:sp>
        <p:nvSpPr>
          <p:cNvPr id="6" name="CuadroTexto 5"/>
          <p:cNvSpPr txBox="1"/>
          <p:nvPr/>
        </p:nvSpPr>
        <p:spPr>
          <a:xfrm>
            <a:off x="2727156" y="3080084"/>
            <a:ext cx="69622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Aumento de 1 Millón de dólares al presupuesto de CONQUITO.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CONQUITO no ha sofisticado su oferta de servicios en más de 5 años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Queremos aumentar 40 mil beneficiarios al año.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ES HORA DE RESPONDER A LAS NECESIDADES DE EMPLEO con tecnología, con capacitación, y con emprendimientos fortalecidos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12869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123825" y="1941566"/>
          <a:ext cx="6823710" cy="4246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ángulo 6"/>
          <p:cNvSpPr/>
          <p:nvPr/>
        </p:nvSpPr>
        <p:spPr>
          <a:xfrm>
            <a:off x="3535680" y="928926"/>
            <a:ext cx="4373880" cy="5638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adroTexto 7"/>
          <p:cNvSpPr txBox="1"/>
          <p:nvPr/>
        </p:nvSpPr>
        <p:spPr>
          <a:xfrm>
            <a:off x="4221480" y="970618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Sofisticar nuestros Servicios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698282" y="486505"/>
            <a:ext cx="377195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3200" dirty="0"/>
              <a:t>Qué </a:t>
            </a:r>
            <a:r>
              <a:rPr lang="es-ES" sz="3200" dirty="0">
                <a:solidFill>
                  <a:srgbClr val="FF0000"/>
                </a:solidFill>
                <a:latin typeface="Harlow Solid Italic" panose="04030604020F02020D02" pitchFamily="82" charset="0"/>
              </a:rPr>
              <a:t>proponemos</a:t>
            </a:r>
            <a:r>
              <a:rPr lang="es-ES" sz="3200" dirty="0"/>
              <a:t> ? </a:t>
            </a:r>
            <a:endParaRPr lang="en-US" sz="3200" dirty="0"/>
          </a:p>
        </p:txBody>
      </p:sp>
      <p:sp>
        <p:nvSpPr>
          <p:cNvPr id="12" name="Rectángulo 11"/>
          <p:cNvSpPr/>
          <p:nvPr/>
        </p:nvSpPr>
        <p:spPr>
          <a:xfrm>
            <a:off x="5722620" y="1799667"/>
            <a:ext cx="4373880" cy="10312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adroTexto 12"/>
          <p:cNvSpPr txBox="1"/>
          <p:nvPr/>
        </p:nvSpPr>
        <p:spPr>
          <a:xfrm>
            <a:off x="5863590" y="1799666"/>
            <a:ext cx="4091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Becar a 300 emprendedores.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Diseñar e implementar estrategias de comercialización (</a:t>
            </a:r>
            <a:r>
              <a:rPr lang="es-ES" dirty="0" err="1"/>
              <a:t>Ej</a:t>
            </a:r>
            <a:r>
              <a:rPr lang="es-ES" dirty="0"/>
              <a:t>: abrir canales)</a:t>
            </a:r>
            <a:endParaRPr lang="en-US" dirty="0"/>
          </a:p>
        </p:txBody>
      </p:sp>
      <p:sp>
        <p:nvSpPr>
          <p:cNvPr id="15" name="Rectángulo 14"/>
          <p:cNvSpPr/>
          <p:nvPr/>
        </p:nvSpPr>
        <p:spPr>
          <a:xfrm>
            <a:off x="5734050" y="3033781"/>
            <a:ext cx="4373880" cy="10312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adroTexto 15"/>
          <p:cNvSpPr txBox="1"/>
          <p:nvPr/>
        </p:nvSpPr>
        <p:spPr>
          <a:xfrm>
            <a:off x="5863590" y="3001800"/>
            <a:ext cx="4282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Cerrar Brechas de capacitación y competencias laborarles existentes entre ambos sectores. (</a:t>
            </a:r>
            <a:r>
              <a:rPr lang="es-ES" dirty="0" err="1"/>
              <a:t>Ej</a:t>
            </a:r>
            <a:r>
              <a:rPr lang="es-ES" dirty="0"/>
              <a:t>: Convenio con ARCA)</a:t>
            </a:r>
            <a:endParaRPr lang="en-US" dirty="0"/>
          </a:p>
        </p:txBody>
      </p:sp>
      <p:sp>
        <p:nvSpPr>
          <p:cNvPr id="17" name="Rectángulo 16"/>
          <p:cNvSpPr/>
          <p:nvPr/>
        </p:nvSpPr>
        <p:spPr>
          <a:xfrm>
            <a:off x="5595837" y="4323833"/>
            <a:ext cx="4500663" cy="17529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adroTexto 17"/>
          <p:cNvSpPr txBox="1"/>
          <p:nvPr/>
        </p:nvSpPr>
        <p:spPr>
          <a:xfrm>
            <a:off x="5595837" y="4310993"/>
            <a:ext cx="42329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Formar formadores en los servicios que ofrece CONQUITO (</a:t>
            </a:r>
            <a:r>
              <a:rPr lang="es-ES" dirty="0" err="1"/>
              <a:t>Ej</a:t>
            </a:r>
            <a:r>
              <a:rPr lang="es-ES" dirty="0"/>
              <a:t>: en Adm. Zonales)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Digitalizar servicios de CONQUITO (</a:t>
            </a:r>
            <a:r>
              <a:rPr lang="es-ES" dirty="0" err="1"/>
              <a:t>Ej</a:t>
            </a:r>
            <a:r>
              <a:rPr lang="es-ES" dirty="0"/>
              <a:t>: cursos de emprendimiento)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Colocar nuestras herramientas en otras instituciones (</a:t>
            </a:r>
            <a:r>
              <a:rPr lang="es-ES" dirty="0" err="1"/>
              <a:t>Ej</a:t>
            </a:r>
            <a:r>
              <a:rPr lang="es-ES" dirty="0"/>
              <a:t>: Bolsa de empleo )</a:t>
            </a:r>
            <a:endParaRPr lang="en-US" dirty="0"/>
          </a:p>
        </p:txBody>
      </p:sp>
      <p:sp>
        <p:nvSpPr>
          <p:cNvPr id="21" name="CuadroTexto 20"/>
          <p:cNvSpPr txBox="1"/>
          <p:nvPr/>
        </p:nvSpPr>
        <p:spPr>
          <a:xfrm>
            <a:off x="9556031" y="1691769"/>
            <a:ext cx="798998" cy="33855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/>
              <a:t>300 mil</a:t>
            </a:r>
            <a:endParaRPr lang="en-US" sz="1600" dirty="0"/>
          </a:p>
        </p:txBody>
      </p:sp>
      <p:sp>
        <p:nvSpPr>
          <p:cNvPr id="23" name="CuadroTexto 22"/>
          <p:cNvSpPr txBox="1"/>
          <p:nvPr/>
        </p:nvSpPr>
        <p:spPr>
          <a:xfrm>
            <a:off x="9637946" y="2951560"/>
            <a:ext cx="798998" cy="33855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/>
              <a:t>50 mil</a:t>
            </a:r>
            <a:endParaRPr lang="en-US" sz="160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9697001" y="4231607"/>
            <a:ext cx="798998" cy="33855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/>
              <a:t>200 mil</a:t>
            </a:r>
            <a:endParaRPr lang="en-US" sz="1600" dirty="0"/>
          </a:p>
        </p:txBody>
      </p:sp>
      <p:sp>
        <p:nvSpPr>
          <p:cNvPr id="26" name="CuadroTexto 25"/>
          <p:cNvSpPr txBox="1"/>
          <p:nvPr/>
        </p:nvSpPr>
        <p:spPr>
          <a:xfrm>
            <a:off x="7846168" y="624283"/>
            <a:ext cx="1474296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3200" dirty="0"/>
              <a:t>Innovar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071268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487680" y="1941566"/>
          <a:ext cx="6096000" cy="4246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ángulo 11"/>
          <p:cNvSpPr/>
          <p:nvPr/>
        </p:nvSpPr>
        <p:spPr>
          <a:xfrm>
            <a:off x="5722620" y="1799667"/>
            <a:ext cx="4373880" cy="10312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adroTexto 12"/>
          <p:cNvSpPr txBox="1"/>
          <p:nvPr/>
        </p:nvSpPr>
        <p:spPr>
          <a:xfrm>
            <a:off x="5677100" y="1815185"/>
            <a:ext cx="44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Implementar estrategias de Desarrollo local en 5 barrios con perfil productivo (</a:t>
            </a:r>
            <a:r>
              <a:rPr lang="es-ES" dirty="0" err="1"/>
              <a:t>Ej</a:t>
            </a:r>
            <a:r>
              <a:rPr lang="es-ES" dirty="0"/>
              <a:t>: Centro Histórico, </a:t>
            </a:r>
            <a:r>
              <a:rPr lang="es-ES" dirty="0" err="1"/>
              <a:t>Ponceano</a:t>
            </a:r>
            <a:r>
              <a:rPr lang="es-ES" dirty="0"/>
              <a:t>, </a:t>
            </a:r>
            <a:r>
              <a:rPr lang="es-ES" dirty="0" err="1"/>
              <a:t>Chimbacalle</a:t>
            </a:r>
            <a:r>
              <a:rPr lang="es-ES" dirty="0"/>
              <a:t>)</a:t>
            </a:r>
            <a:endParaRPr lang="en-US" dirty="0"/>
          </a:p>
        </p:txBody>
      </p:sp>
      <p:sp>
        <p:nvSpPr>
          <p:cNvPr id="15" name="Rectángulo 14"/>
          <p:cNvSpPr/>
          <p:nvPr/>
        </p:nvSpPr>
        <p:spPr>
          <a:xfrm>
            <a:off x="5734050" y="3033781"/>
            <a:ext cx="4373880" cy="10312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adroTexto 15"/>
          <p:cNvSpPr txBox="1"/>
          <p:nvPr/>
        </p:nvSpPr>
        <p:spPr>
          <a:xfrm>
            <a:off x="5875020" y="3033780"/>
            <a:ext cx="4271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Fortalecer la estrategia de desarrollo local en el Noroccidente con el enfoque productivo de la Cadena del Café </a:t>
            </a:r>
            <a:endParaRPr lang="en-US" dirty="0"/>
          </a:p>
        </p:txBody>
      </p:sp>
      <p:sp>
        <p:nvSpPr>
          <p:cNvPr id="17" name="Rectángulo 16"/>
          <p:cNvSpPr/>
          <p:nvPr/>
        </p:nvSpPr>
        <p:spPr>
          <a:xfrm>
            <a:off x="5772150" y="4405870"/>
            <a:ext cx="4232910" cy="12811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adroTexto 17"/>
          <p:cNvSpPr txBox="1"/>
          <p:nvPr/>
        </p:nvSpPr>
        <p:spPr>
          <a:xfrm>
            <a:off x="5913120" y="4407315"/>
            <a:ext cx="40919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Diseño del Distrito de Innovación en Centralidad Bicentenario.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Estrategia de innovación del DMQ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Capacitación para REV 4.0</a:t>
            </a:r>
          </a:p>
          <a:p>
            <a:endParaRPr lang="en-US" dirty="0"/>
          </a:p>
        </p:txBody>
      </p:sp>
      <p:sp>
        <p:nvSpPr>
          <p:cNvPr id="19" name="CuadroTexto 18"/>
          <p:cNvSpPr txBox="1"/>
          <p:nvPr/>
        </p:nvSpPr>
        <p:spPr>
          <a:xfrm>
            <a:off x="9813357" y="2908946"/>
            <a:ext cx="798998" cy="33855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/>
              <a:t>50 mil</a:t>
            </a:r>
            <a:endParaRPr lang="en-US" sz="16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9777011" y="4297972"/>
            <a:ext cx="798998" cy="33855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/>
              <a:t>100 mil</a:t>
            </a:r>
            <a:endParaRPr lang="en-US" sz="1600" dirty="0"/>
          </a:p>
        </p:txBody>
      </p:sp>
      <p:sp>
        <p:nvSpPr>
          <p:cNvPr id="21" name="Rectángulo 20"/>
          <p:cNvSpPr/>
          <p:nvPr/>
        </p:nvSpPr>
        <p:spPr>
          <a:xfrm>
            <a:off x="3535680" y="928926"/>
            <a:ext cx="4373880" cy="5638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adroTexto 21"/>
          <p:cNvSpPr txBox="1"/>
          <p:nvPr/>
        </p:nvSpPr>
        <p:spPr>
          <a:xfrm>
            <a:off x="4221480" y="970618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Sofisticar nuestros Servicios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4698282" y="486505"/>
            <a:ext cx="377195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3200" dirty="0"/>
              <a:t>Qué </a:t>
            </a:r>
            <a:r>
              <a:rPr lang="es-ES" sz="3200" dirty="0">
                <a:solidFill>
                  <a:srgbClr val="FF0000"/>
                </a:solidFill>
                <a:latin typeface="Harlow Solid Italic" panose="04030604020F02020D02" pitchFamily="82" charset="0"/>
              </a:rPr>
              <a:t>proponemos</a:t>
            </a:r>
            <a:r>
              <a:rPr lang="es-ES" sz="3200" dirty="0"/>
              <a:t> ? </a:t>
            </a:r>
            <a:endParaRPr lang="en-US" sz="320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9742521" y="1689197"/>
            <a:ext cx="798998" cy="33855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/>
              <a:t>300 mil</a:t>
            </a:r>
            <a:endParaRPr lang="en-US" sz="1600" dirty="0"/>
          </a:p>
        </p:txBody>
      </p:sp>
      <p:sp>
        <p:nvSpPr>
          <p:cNvPr id="25" name="CuadroTexto 24"/>
          <p:cNvSpPr txBox="1"/>
          <p:nvPr/>
        </p:nvSpPr>
        <p:spPr>
          <a:xfrm>
            <a:off x="7846168" y="624283"/>
            <a:ext cx="1474296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3200" dirty="0"/>
              <a:t>Innovar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886417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67" y="253397"/>
            <a:ext cx="1809750" cy="762000"/>
          </a:xfrm>
          <a:prstGeom prst="rect">
            <a:avLst/>
          </a:prstGeom>
        </p:spPr>
      </p:pic>
      <p:pic>
        <p:nvPicPr>
          <p:cNvPr id="6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7" name="Imagen 5"/>
          <p:cNvPicPr>
            <a:picLocks noChangeAspect="1"/>
          </p:cNvPicPr>
          <p:nvPr/>
        </p:nvPicPr>
        <p:blipFill rotWithShape="1">
          <a:blip r:embed="rId5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cxnSp>
        <p:nvCxnSpPr>
          <p:cNvPr id="8" name="7 Conector recto"/>
          <p:cNvCxnSpPr/>
          <p:nvPr/>
        </p:nvCxnSpPr>
        <p:spPr>
          <a:xfrm>
            <a:off x="1411626" y="1015397"/>
            <a:ext cx="927325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869855" y="321637"/>
            <a:ext cx="92418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700" dirty="0"/>
              <a:t>REDUCCIÓN PRESUPUESTARIA – IMPACTO EN LAS METAS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B66E148-CF4E-450D-96A4-825BD06349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064039"/>
              </p:ext>
            </p:extLst>
          </p:nvPr>
        </p:nvGraphicFramePr>
        <p:xfrm>
          <a:off x="869854" y="1439150"/>
          <a:ext cx="10859691" cy="419203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314780">
                  <a:extLst>
                    <a:ext uri="{9D8B030D-6E8A-4147-A177-3AD203B41FA5}">
                      <a16:colId xmlns:a16="http://schemas.microsoft.com/office/drawing/2014/main" val="3456604325"/>
                    </a:ext>
                  </a:extLst>
                </a:gridCol>
                <a:gridCol w="1696235">
                  <a:extLst>
                    <a:ext uri="{9D8B030D-6E8A-4147-A177-3AD203B41FA5}">
                      <a16:colId xmlns:a16="http://schemas.microsoft.com/office/drawing/2014/main" val="1057449882"/>
                    </a:ext>
                  </a:extLst>
                </a:gridCol>
                <a:gridCol w="1362276">
                  <a:extLst>
                    <a:ext uri="{9D8B030D-6E8A-4147-A177-3AD203B41FA5}">
                      <a16:colId xmlns:a16="http://schemas.microsoft.com/office/drawing/2014/main" val="2451849355"/>
                    </a:ext>
                  </a:extLst>
                </a:gridCol>
                <a:gridCol w="1370765">
                  <a:extLst>
                    <a:ext uri="{9D8B030D-6E8A-4147-A177-3AD203B41FA5}">
                      <a16:colId xmlns:a16="http://schemas.microsoft.com/office/drawing/2014/main" val="277729431"/>
                    </a:ext>
                  </a:extLst>
                </a:gridCol>
                <a:gridCol w="1553236">
                  <a:extLst>
                    <a:ext uri="{9D8B030D-6E8A-4147-A177-3AD203B41FA5}">
                      <a16:colId xmlns:a16="http://schemas.microsoft.com/office/drawing/2014/main" val="292509011"/>
                    </a:ext>
                  </a:extLst>
                </a:gridCol>
                <a:gridCol w="1255053">
                  <a:extLst>
                    <a:ext uri="{9D8B030D-6E8A-4147-A177-3AD203B41FA5}">
                      <a16:colId xmlns:a16="http://schemas.microsoft.com/office/drawing/2014/main" val="612063638"/>
                    </a:ext>
                  </a:extLst>
                </a:gridCol>
                <a:gridCol w="1307346">
                  <a:extLst>
                    <a:ext uri="{9D8B030D-6E8A-4147-A177-3AD203B41FA5}">
                      <a16:colId xmlns:a16="http://schemas.microsoft.com/office/drawing/2014/main" val="4041171695"/>
                    </a:ext>
                  </a:extLst>
                </a:gridCol>
              </a:tblGrid>
              <a:tr h="31456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C" sz="2400" b="1" u="none" strike="noStrike" dirty="0">
                          <a:effectLst/>
                        </a:rPr>
                        <a:t>AGENCIA DE PROMOCIÓN ECONÓMICA CONQUITO</a:t>
                      </a:r>
                      <a:endParaRPr lang="es-EC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497154"/>
                  </a:ext>
                </a:extLst>
              </a:tr>
              <a:tr h="65315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 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PRESUPUETO SOLICITADO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PRESUPUESTO ASIGNADO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PORCENTAJE DE REDUCCIÓN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127740"/>
                  </a:ext>
                </a:extLst>
              </a:tr>
              <a:tr h="60744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PROYECTO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MONTO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BENEFICIARIOS AL AÑO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MONTO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BENEFICIARIOS </a:t>
                      </a:r>
                    </a:p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AL AÑO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PRESUPUESTO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BENEFICIARIOS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341446"/>
                  </a:ext>
                </a:extLst>
              </a:tr>
              <a:tr h="58357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QUITO INNOVA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   $ 1.016.797,24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                30.650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       569.464,22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                21.900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-44%</a:t>
                      </a:r>
                      <a:endParaRPr lang="es-EC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-29%</a:t>
                      </a:r>
                      <a:endParaRPr lang="es-EC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829434"/>
                  </a:ext>
                </a:extLst>
              </a:tr>
              <a:tr h="58357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PROMOCIÓN DE EMPRENDIMIENTOS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   $ 1.048.006,83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                25.540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       449.301,35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</a:rPr>
                        <a:t>                14.020 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-57%</a:t>
                      </a:r>
                      <a:endParaRPr lang="es-EC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-45%</a:t>
                      </a:r>
                      <a:endParaRPr lang="es-EC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054051"/>
                  </a:ext>
                </a:extLst>
              </a:tr>
              <a:tr h="31456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QUITO FOMENTO AL TRABAJO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   $    592.775,87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                31.000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       564.160,43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                30.000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-5%</a:t>
                      </a:r>
                      <a:endParaRPr lang="es-EC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-3%</a:t>
                      </a:r>
                      <a:endParaRPr lang="es-EC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597308"/>
                  </a:ext>
                </a:extLst>
              </a:tr>
              <a:tr h="31456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ACTIVA TU TERRITORIO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    $   240.639,80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                  2.560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         60.000,00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                     500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-75%</a:t>
                      </a:r>
                      <a:endParaRPr lang="es-EC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-80%</a:t>
                      </a:r>
                      <a:endParaRPr lang="es-EC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610305"/>
                  </a:ext>
                </a:extLst>
              </a:tr>
              <a:tr h="58357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SUBTOTAL INVERSION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    $ 2.898.219,74 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                89.750 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  $ 1.642.926,00 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                66.420 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-43%</a:t>
                      </a:r>
                      <a:endParaRPr lang="es-EC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-26%</a:t>
                      </a:r>
                      <a:endParaRPr lang="es-EC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128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7548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E64DF8-55C4-4308-953E-95EF4D506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8530"/>
            <a:ext cx="10515600" cy="21158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s-EC" sz="3200" b="1" dirty="0"/>
          </a:p>
          <a:p>
            <a:pPr marL="0" indent="0" algn="ctr">
              <a:buNone/>
            </a:pPr>
            <a:r>
              <a:rPr lang="es-EC" sz="3200" b="1" dirty="0"/>
              <a:t>EMPRESA PÚBLICA METROPOLITANA DE GESTIÓN DE DESTINO TURÍSITICO </a:t>
            </a:r>
          </a:p>
          <a:p>
            <a:pPr marL="0" indent="0" algn="ctr">
              <a:buNone/>
            </a:pPr>
            <a:r>
              <a:rPr lang="es-EC" sz="4800" b="1" dirty="0"/>
              <a:t>QUITO TURISMO</a:t>
            </a:r>
          </a:p>
        </p:txBody>
      </p:sp>
    </p:spTree>
    <p:extLst>
      <p:ext uri="{BB962C8B-B14F-4D97-AF65-F5344CB8AC3E}">
        <p14:creationId xmlns:p14="http://schemas.microsoft.com/office/powerpoint/2010/main" val="18713901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905915-1F38-46F4-8E19-EC0CE0966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176" y="336331"/>
            <a:ext cx="10691648" cy="755267"/>
          </a:xfrm>
        </p:spPr>
        <p:txBody>
          <a:bodyPr>
            <a:normAutofit/>
          </a:bodyPr>
          <a:lstStyle/>
          <a:p>
            <a:pPr algn="ctr"/>
            <a:r>
              <a:rPr lang="es-EC" sz="3200" b="1" dirty="0">
                <a:latin typeface="+mn-lt"/>
              </a:rPr>
              <a:t>Aplicación de la Ordenanza 309 de Creación de la Empresa 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7CF29E7C-36D7-4286-A4AF-0528D7A774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9693840"/>
              </p:ext>
            </p:extLst>
          </p:nvPr>
        </p:nvGraphicFramePr>
        <p:xfrm>
          <a:off x="355381" y="3239818"/>
          <a:ext cx="11493502" cy="28623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7502">
                  <a:extLst>
                    <a:ext uri="{9D8B030D-6E8A-4147-A177-3AD203B41FA5}">
                      <a16:colId xmlns:a16="http://schemas.microsoft.com/office/drawing/2014/main" val="114875910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30366979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217763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77324968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41457437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15246660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34185821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359052360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431548580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9762373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4155452080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88095102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842277018"/>
                    </a:ext>
                  </a:extLst>
                </a:gridCol>
              </a:tblGrid>
              <a:tr h="281089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ANALISIS DE LA APLICACIÓN DE LA ORDENANZA 309 DE CREACION DE LA EMPRESA</a:t>
                      </a:r>
                      <a:endParaRPr lang="es-EC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259536"/>
                  </a:ext>
                </a:extLst>
              </a:tr>
              <a:tr h="281089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FUENTE DE FINANCIAMIENTO</a:t>
                      </a:r>
                      <a:endParaRPr lang="es-EC" sz="14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2009</a:t>
                      </a:r>
                      <a:endParaRPr lang="es-EC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2010</a:t>
                      </a:r>
                      <a:endParaRPr lang="es-EC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2011</a:t>
                      </a:r>
                      <a:endParaRPr lang="es-EC" sz="14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2012</a:t>
                      </a:r>
                      <a:endParaRPr lang="es-EC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2013</a:t>
                      </a:r>
                      <a:endParaRPr lang="es-EC" sz="14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2014</a:t>
                      </a:r>
                      <a:endParaRPr lang="es-EC" sz="14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2015</a:t>
                      </a:r>
                      <a:endParaRPr lang="es-EC" sz="14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2016</a:t>
                      </a:r>
                      <a:endParaRPr lang="es-EC" sz="14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  <a:endParaRPr lang="es-EC" sz="14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  <a:endParaRPr lang="es-EC" sz="14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2019</a:t>
                      </a:r>
                      <a:endParaRPr lang="es-EC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2020</a:t>
                      </a:r>
                      <a:endParaRPr lang="es-EC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484111"/>
                  </a:ext>
                </a:extLst>
              </a:tr>
              <a:tr h="403656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TASA POR FACILIDADES Y SERVICIOS TURISTICOS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$1.058.988 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$1.153.487 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$1.220.110 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$1.281.302 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$  1.301.034 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 $1.282.271 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 $1.202.466 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 $1.106.760 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 $1.453.518 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 $  1.663.186 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$  1.500.000 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279636"/>
                  </a:ext>
                </a:extLst>
              </a:tr>
              <a:tr h="281089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TASA DE TURISMO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 $    706.671 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$    681.039 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 $    674.504 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 $    752.987 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 $     898.608 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$    849.781 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$    927.190 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 $    903.593 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 $    840.392 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 $     959.631 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 $  1.000.000 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659169"/>
                  </a:ext>
                </a:extLst>
              </a:tr>
              <a:tr h="281089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u="none" strike="noStrike" dirty="0">
                          <a:solidFill>
                            <a:srgbClr val="0066C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 RECAUDACION TASAS</a:t>
                      </a:r>
                      <a:endParaRPr lang="es-EC" sz="1100" b="1" i="0" u="none" strike="noStrike" dirty="0">
                        <a:solidFill>
                          <a:srgbClr val="0066CC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solidFill>
                            <a:srgbClr val="0066C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$1.765.659 </a:t>
                      </a:r>
                      <a:endParaRPr lang="es-EC" sz="1200" b="1" i="0" u="none" strike="noStrike" dirty="0">
                        <a:solidFill>
                          <a:srgbClr val="0066CC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solidFill>
                            <a:srgbClr val="0066C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$1.834.526 </a:t>
                      </a:r>
                      <a:endParaRPr lang="es-EC" sz="1200" b="1" i="0" u="none" strike="noStrike" dirty="0">
                        <a:solidFill>
                          <a:srgbClr val="0066CC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solidFill>
                            <a:srgbClr val="0066C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$1.894.614 </a:t>
                      </a:r>
                      <a:endParaRPr lang="es-EC" sz="1200" b="1" i="0" u="none" strike="noStrike" dirty="0">
                        <a:solidFill>
                          <a:srgbClr val="0066CC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solidFill>
                            <a:srgbClr val="0066C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$2.034.289 </a:t>
                      </a:r>
                      <a:endParaRPr lang="es-EC" sz="1200" b="1" i="0" u="none" strike="noStrike" dirty="0">
                        <a:solidFill>
                          <a:srgbClr val="0066CC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solidFill>
                            <a:srgbClr val="0066C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$  2.199.642 </a:t>
                      </a:r>
                      <a:endParaRPr lang="es-EC" sz="1200" b="1" i="0" u="none" strike="noStrike" dirty="0">
                        <a:solidFill>
                          <a:srgbClr val="0066CC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solidFill>
                            <a:srgbClr val="0066C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$2.132.052 </a:t>
                      </a:r>
                      <a:endParaRPr lang="es-EC" sz="1200" b="1" i="0" u="none" strike="noStrike">
                        <a:solidFill>
                          <a:srgbClr val="0066CC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solidFill>
                            <a:srgbClr val="0066C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$2.129.657 </a:t>
                      </a:r>
                      <a:endParaRPr lang="es-EC" sz="1200" b="1" i="0" u="none" strike="noStrike" dirty="0">
                        <a:solidFill>
                          <a:srgbClr val="0066CC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solidFill>
                            <a:srgbClr val="0066C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$2.010.352 </a:t>
                      </a:r>
                      <a:endParaRPr lang="es-EC" sz="1200" b="1" i="0" u="none" strike="noStrike" dirty="0">
                        <a:solidFill>
                          <a:srgbClr val="0066CC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solidFill>
                            <a:srgbClr val="0066C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$2.293.910 </a:t>
                      </a:r>
                      <a:endParaRPr lang="es-EC" sz="1200" b="1" i="0" u="none" strike="noStrike" dirty="0">
                        <a:solidFill>
                          <a:srgbClr val="0066CC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solidFill>
                            <a:srgbClr val="0066C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$  2.622.818 </a:t>
                      </a:r>
                      <a:endParaRPr lang="es-EC" sz="1200" b="1" i="0" u="none" strike="noStrike" dirty="0">
                        <a:solidFill>
                          <a:srgbClr val="0066CC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solidFill>
                            <a:srgbClr val="0066C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$  2.500.000 </a:t>
                      </a:r>
                      <a:endParaRPr lang="es-EC" sz="1200" b="1" i="0" u="none" strike="noStrike" dirty="0">
                        <a:solidFill>
                          <a:srgbClr val="0066CC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solidFill>
                            <a:srgbClr val="0066C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$                -   </a:t>
                      </a:r>
                      <a:endParaRPr lang="es-EC" sz="1200" b="1" i="0" u="none" strike="noStrike" dirty="0">
                        <a:solidFill>
                          <a:srgbClr val="0066CC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13140772"/>
                  </a:ext>
                </a:extLst>
              </a:tr>
              <a:tr h="98334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15836849"/>
                  </a:ext>
                </a:extLst>
              </a:tr>
              <a:tr h="281089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ASIGNACION MUNICIPAL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 $1.630.000 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 $1.556.151 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$1.670.320 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 $  1.660.320 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$2.277.264 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$2.704.346 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 $1.866.311 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 $1.705.000 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$  1.413.500 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$  1.333.500 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 $  2.333.500 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74697864"/>
                  </a:ext>
                </a:extLst>
              </a:tr>
              <a:tr h="281089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DIFERENCIA ANUAL NO ENTREGADA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$  -135.659 </a:t>
                      </a:r>
                      <a:endParaRPr lang="es-EC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$  -278.376 </a:t>
                      </a:r>
                      <a:endParaRPr lang="es-EC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$  -224.294 </a:t>
                      </a:r>
                      <a:endParaRPr lang="es-EC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$    -373.969 </a:t>
                      </a:r>
                      <a:endParaRPr lang="es-EC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$      77.622 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 $    572.294 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$  -263.345 </a:t>
                      </a:r>
                      <a:endParaRPr lang="es-EC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$  -305.352 </a:t>
                      </a:r>
                      <a:endParaRPr lang="es-EC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$    -880.410 </a:t>
                      </a:r>
                      <a:endParaRPr lang="es-EC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$-1.289.318 </a:t>
                      </a:r>
                      <a:endParaRPr lang="es-EC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$    -166.500 </a:t>
                      </a:r>
                      <a:endParaRPr lang="es-EC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58195109"/>
                  </a:ext>
                </a:extLst>
              </a:tr>
              <a:tr h="281089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VALORES PENDIENTES ACUMULADOS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$  -135.659 </a:t>
                      </a:r>
                      <a:endParaRPr lang="es-EC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$  -414.034 </a:t>
                      </a:r>
                      <a:endParaRPr lang="es-EC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$  -638.328 </a:t>
                      </a:r>
                      <a:endParaRPr lang="es-EC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$-1.012.297 </a:t>
                      </a:r>
                      <a:endParaRPr lang="es-EC" sz="1200" b="1" i="0" u="none" strike="noStrike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$  -934.675 </a:t>
                      </a:r>
                      <a:endParaRPr lang="es-EC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$  -362.381 </a:t>
                      </a:r>
                      <a:endParaRPr lang="es-EC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$  -625.726 </a:t>
                      </a:r>
                      <a:endParaRPr lang="es-EC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$  -931.079 </a:t>
                      </a:r>
                      <a:endParaRPr lang="es-EC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$-1.811.489 </a:t>
                      </a:r>
                      <a:endParaRPr lang="es-EC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$-3.100.806 </a:t>
                      </a:r>
                      <a:endParaRPr lang="es-EC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$-3.267.306 </a:t>
                      </a:r>
                      <a:endParaRPr lang="es-EC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58200504"/>
                  </a:ext>
                </a:extLst>
              </a:tr>
            </a:tbl>
          </a:graphicData>
        </a:graphic>
      </p:graphicFrame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B130FA99-4D13-4103-AC76-6FA088F66446}"/>
              </a:ext>
            </a:extLst>
          </p:cNvPr>
          <p:cNvSpPr/>
          <p:nvPr/>
        </p:nvSpPr>
        <p:spPr>
          <a:xfrm>
            <a:off x="470995" y="1049565"/>
            <a:ext cx="11342633" cy="1841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/>
              <a:t>Del Patrimonio y Recursos Financieros</a:t>
            </a:r>
          </a:p>
          <a:p>
            <a:pPr algn="ctr"/>
            <a:endParaRPr lang="es-EC" sz="2000" b="1" dirty="0"/>
          </a:p>
          <a:p>
            <a:pPr algn="ctr"/>
            <a:r>
              <a:rPr lang="es-EC" dirty="0"/>
              <a:t>Art. 2. Son recursos financieros de la Empresa Metropolitana Quito Turismo:</a:t>
            </a:r>
          </a:p>
          <a:p>
            <a:pPr marL="342900" indent="-342900" algn="ctr">
              <a:buAutoNum type="alphaLcParenR"/>
            </a:pPr>
            <a:r>
              <a:rPr lang="es-EC" dirty="0"/>
              <a:t>Los ingresos por el cobro de la tasa de la Licencia Única Anual de Funcionamiento de las actividades de turismo.</a:t>
            </a:r>
          </a:p>
          <a:p>
            <a:pPr marL="342900" indent="-342900" algn="ctr">
              <a:buAutoNum type="alphaLcParenR"/>
            </a:pPr>
            <a:r>
              <a:rPr lang="es-EC" dirty="0"/>
              <a:t>Los ingresos por el cobro de la tasa por facilidades y servicios turísticos en la circunscripción del Distrito Metropolitano de Quito</a:t>
            </a:r>
          </a:p>
        </p:txBody>
      </p:sp>
      <p:sp>
        <p:nvSpPr>
          <p:cNvPr id="9" name="2 Rectángulo redondeado">
            <a:extLst>
              <a:ext uri="{FF2B5EF4-FFF2-40B4-BE49-F238E27FC236}">
                <a16:creationId xmlns:a16="http://schemas.microsoft.com/office/drawing/2014/main" id="{634C56EE-F669-47FE-B264-0C5B4C931816}"/>
              </a:ext>
            </a:extLst>
          </p:cNvPr>
          <p:cNvSpPr/>
          <p:nvPr/>
        </p:nvSpPr>
        <p:spPr>
          <a:xfrm>
            <a:off x="4573118" y="6148553"/>
            <a:ext cx="7452289" cy="57115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/>
              <a:t>VALOR PENDIENTE AL 2020 </a:t>
            </a:r>
            <a:r>
              <a:rPr lang="es-EC" sz="3200" b="1" dirty="0">
                <a:solidFill>
                  <a:schemeClr val="tx1"/>
                </a:solidFill>
              </a:rPr>
              <a:t>US$ 3.267.306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2D586DA-8977-4E28-A332-8364EB6163C6}"/>
              </a:ext>
            </a:extLst>
          </p:cNvPr>
          <p:cNvSpPr/>
          <p:nvPr/>
        </p:nvSpPr>
        <p:spPr>
          <a:xfrm>
            <a:off x="3489434" y="2890763"/>
            <a:ext cx="85359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solidFill>
                  <a:srgbClr val="000000"/>
                </a:solidFill>
                <a:latin typeface="tahoma" panose="020B0604030504040204" pitchFamily="34" charset="0"/>
              </a:rPr>
              <a:t>Esto mismo consta actualmente en el Código Municipal en el Art. I.2.134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6045407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2B32F0-EE58-4F07-856B-B4BA327D3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C" b="1" dirty="0">
                <a:latin typeface="+mn-lt"/>
              </a:rPr>
              <a:t>SECTOR</a:t>
            </a:r>
            <a:br>
              <a:rPr lang="es-EC" b="1" dirty="0">
                <a:latin typeface="+mn-lt"/>
              </a:rPr>
            </a:br>
            <a:r>
              <a:rPr lang="es-EC" b="1" dirty="0">
                <a:latin typeface="+mn-lt"/>
              </a:rPr>
              <a:t>DESARROLLO PRODUCTIVO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2E11AB8-9E7C-4D2E-9975-63E285D69C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113737"/>
              </p:ext>
            </p:extLst>
          </p:nvPr>
        </p:nvGraphicFramePr>
        <p:xfrm>
          <a:off x="838200" y="196384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8156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12192000" cy="1133541"/>
          </a:xfrm>
        </p:spPr>
        <p:txBody>
          <a:bodyPr>
            <a:noAutofit/>
          </a:bodyPr>
          <a:lstStyle/>
          <a:p>
            <a:pPr algn="ctr"/>
            <a:r>
              <a:rPr lang="es-EC" sz="5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Situación Actual de Quito</a:t>
            </a:r>
          </a:p>
        </p:txBody>
      </p:sp>
      <p:pic>
        <p:nvPicPr>
          <p:cNvPr id="1026" name="Picture 2" descr="Resultado de imagen para iconos inversion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6" y="2271223"/>
            <a:ext cx="1998902" cy="93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16" t="28268" r="4425" b="51837"/>
          <a:stretch/>
        </p:blipFill>
        <p:spPr bwMode="auto">
          <a:xfrm>
            <a:off x="1221647" y="1197266"/>
            <a:ext cx="949212" cy="95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Resultado de imagen para iconos emple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8" t="5175" r="29864" b="79677"/>
          <a:stretch/>
        </p:blipFill>
        <p:spPr bwMode="auto">
          <a:xfrm>
            <a:off x="568428" y="3275869"/>
            <a:ext cx="1088448" cy="93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0" t="4505" r="30917" b="74517"/>
          <a:stretch/>
        </p:blipFill>
        <p:spPr bwMode="auto">
          <a:xfrm>
            <a:off x="185795" y="1197266"/>
            <a:ext cx="1041132" cy="95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396147" y="3329797"/>
            <a:ext cx="6233156" cy="9387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s-EC" sz="3200" dirty="0"/>
              <a:t> 539.475 Quiteños</a:t>
            </a:r>
          </a:p>
          <a:p>
            <a:pPr algn="ctr"/>
            <a:r>
              <a:rPr lang="es-EC" sz="2100" dirty="0"/>
              <a:t>Con Empleo Adecuado a Septiembre del 2019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2396147" y="2286389"/>
            <a:ext cx="6226086" cy="9387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21917" tIns="60958" rIns="121917" bIns="60958" rtlCol="0" anchor="ctr">
            <a:spAutoFit/>
          </a:bodyPr>
          <a:lstStyle/>
          <a:p>
            <a:pPr algn="ctr"/>
            <a:r>
              <a:rPr lang="es-EC" sz="3200" dirty="0"/>
              <a:t>122 Millones USD </a:t>
            </a:r>
            <a:endParaRPr lang="es-EC" sz="1600" dirty="0"/>
          </a:p>
          <a:p>
            <a:pPr algn="ctr"/>
            <a:r>
              <a:rPr lang="es-EC" sz="2100" dirty="0"/>
              <a:t>IED en la ciudad de Quitó (ene-oct 2019).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2384534" y="1216316"/>
            <a:ext cx="6226086" cy="9387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s-EC" sz="3200" dirty="0"/>
              <a:t>52.000 Millones USD</a:t>
            </a:r>
          </a:p>
          <a:p>
            <a:pPr algn="ctr"/>
            <a:r>
              <a:rPr lang="es-EC" sz="2100" dirty="0"/>
              <a:t>En Ventas y Exportaciones de Quito (ene-</a:t>
            </a:r>
            <a:r>
              <a:rPr lang="es-EC" sz="2100" dirty="0" err="1"/>
              <a:t>sep</a:t>
            </a:r>
            <a:r>
              <a:rPr lang="es-EC" sz="2100" dirty="0"/>
              <a:t> 2019). </a:t>
            </a: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87" y="4327498"/>
            <a:ext cx="825500" cy="10268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sp>
        <p:nvSpPr>
          <p:cNvPr id="20" name="4 CuadroTexto">
            <a:extLst>
              <a:ext uri="{FF2B5EF4-FFF2-40B4-BE49-F238E27FC236}">
                <a16:creationId xmlns:a16="http://schemas.microsoft.com/office/drawing/2014/main" id="{FFB6CEFB-80FC-4027-A0F2-1CCFBA125590}"/>
              </a:ext>
            </a:extLst>
          </p:cNvPr>
          <p:cNvSpPr txBox="1"/>
          <p:nvPr/>
        </p:nvSpPr>
        <p:spPr>
          <a:xfrm>
            <a:off x="2396147" y="4371562"/>
            <a:ext cx="6233156" cy="9387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s-EC" sz="3200" dirty="0"/>
              <a:t> 80.639 Quiteños</a:t>
            </a:r>
          </a:p>
          <a:p>
            <a:pPr algn="ctr"/>
            <a:r>
              <a:rPr lang="es-EC" sz="2100" dirty="0"/>
              <a:t>En Desempleo al mes Septiembre del 2019 </a:t>
            </a:r>
          </a:p>
        </p:txBody>
      </p:sp>
      <p:sp>
        <p:nvSpPr>
          <p:cNvPr id="23" name="4 CuadroTexto">
            <a:extLst>
              <a:ext uri="{FF2B5EF4-FFF2-40B4-BE49-F238E27FC236}">
                <a16:creationId xmlns:a16="http://schemas.microsoft.com/office/drawing/2014/main" id="{5C1C25A6-6CB4-4B63-93B6-B2CA12E715E2}"/>
              </a:ext>
            </a:extLst>
          </p:cNvPr>
          <p:cNvSpPr txBox="1"/>
          <p:nvPr/>
        </p:nvSpPr>
        <p:spPr>
          <a:xfrm>
            <a:off x="2389077" y="5434208"/>
            <a:ext cx="6233156" cy="9387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s-EC" sz="3200" dirty="0"/>
              <a:t>27.666 Sociedades Activas</a:t>
            </a:r>
          </a:p>
          <a:p>
            <a:pPr algn="ctr"/>
            <a:r>
              <a:rPr lang="es-EC" sz="2100" dirty="0"/>
              <a:t>Domiciliadas en el Cantón Quito.</a:t>
            </a:r>
          </a:p>
        </p:txBody>
      </p:sp>
      <p:sp>
        <p:nvSpPr>
          <p:cNvPr id="24" name="15 CuadroTexto">
            <a:extLst>
              <a:ext uri="{FF2B5EF4-FFF2-40B4-BE49-F238E27FC236}">
                <a16:creationId xmlns:a16="http://schemas.microsoft.com/office/drawing/2014/main" id="{B5D6CC1E-EB30-4E71-875E-82984A0A7CF8}"/>
              </a:ext>
            </a:extLst>
          </p:cNvPr>
          <p:cNvSpPr txBox="1"/>
          <p:nvPr/>
        </p:nvSpPr>
        <p:spPr>
          <a:xfrm>
            <a:off x="9090684" y="1353194"/>
            <a:ext cx="2957130" cy="6463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s-EC" sz="1700" dirty="0"/>
              <a:t>1,2% de Incremento en las ventas y exportaciones.</a:t>
            </a:r>
          </a:p>
        </p:txBody>
      </p:sp>
      <p:sp>
        <p:nvSpPr>
          <p:cNvPr id="25" name="15 CuadroTexto">
            <a:extLst>
              <a:ext uri="{FF2B5EF4-FFF2-40B4-BE49-F238E27FC236}">
                <a16:creationId xmlns:a16="http://schemas.microsoft.com/office/drawing/2014/main" id="{6F9FB5B4-AE9F-4CC2-B308-C48D8397AA6F}"/>
              </a:ext>
            </a:extLst>
          </p:cNvPr>
          <p:cNvSpPr txBox="1"/>
          <p:nvPr/>
        </p:nvSpPr>
        <p:spPr>
          <a:xfrm>
            <a:off x="9155343" y="2304116"/>
            <a:ext cx="2957130" cy="9079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s-EC" sz="1700" dirty="0"/>
              <a:t>-51,3 % es la caída de la IED</a:t>
            </a:r>
          </a:p>
          <a:p>
            <a:pPr algn="ctr"/>
            <a:r>
              <a:rPr lang="es-EC" sz="1700" dirty="0"/>
              <a:t>en comparación con el</a:t>
            </a:r>
          </a:p>
          <a:p>
            <a:pPr algn="ctr"/>
            <a:r>
              <a:rPr lang="es-EC" sz="1700" dirty="0"/>
              <a:t> mismo periodo 2018</a:t>
            </a:r>
          </a:p>
        </p:txBody>
      </p:sp>
      <p:sp>
        <p:nvSpPr>
          <p:cNvPr id="26" name="15 CuadroTexto">
            <a:extLst>
              <a:ext uri="{FF2B5EF4-FFF2-40B4-BE49-F238E27FC236}">
                <a16:creationId xmlns:a16="http://schemas.microsoft.com/office/drawing/2014/main" id="{0D5107E6-A24D-4320-A9B4-EA6FF51A7DDE}"/>
              </a:ext>
            </a:extLst>
          </p:cNvPr>
          <p:cNvSpPr txBox="1"/>
          <p:nvPr/>
        </p:nvSpPr>
        <p:spPr>
          <a:xfrm>
            <a:off x="9154317" y="3473579"/>
            <a:ext cx="2957130" cy="6463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s-EC" sz="1700" dirty="0"/>
              <a:t>  55% Tasa Empleo </a:t>
            </a:r>
          </a:p>
          <a:p>
            <a:pPr algn="ctr"/>
            <a:r>
              <a:rPr lang="es-EC" sz="1700" dirty="0"/>
              <a:t>Adecuado de Quito</a:t>
            </a:r>
          </a:p>
        </p:txBody>
      </p:sp>
      <p:sp>
        <p:nvSpPr>
          <p:cNvPr id="27" name="15 CuadroTexto">
            <a:extLst>
              <a:ext uri="{FF2B5EF4-FFF2-40B4-BE49-F238E27FC236}">
                <a16:creationId xmlns:a16="http://schemas.microsoft.com/office/drawing/2014/main" id="{A0AE84EF-E83F-444A-B297-586B9915F6EB}"/>
              </a:ext>
            </a:extLst>
          </p:cNvPr>
          <p:cNvSpPr txBox="1"/>
          <p:nvPr/>
        </p:nvSpPr>
        <p:spPr>
          <a:xfrm>
            <a:off x="9154317" y="4511053"/>
            <a:ext cx="2957130" cy="646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s-EC" sz="1700" dirty="0"/>
              <a:t>8,2% Tasa de Desempleo </a:t>
            </a:r>
          </a:p>
          <a:p>
            <a:pPr algn="ctr"/>
            <a:r>
              <a:rPr lang="es-EC" sz="1700" dirty="0"/>
              <a:t>en Quito</a:t>
            </a:r>
          </a:p>
        </p:txBody>
      </p:sp>
      <p:sp>
        <p:nvSpPr>
          <p:cNvPr id="28" name="15 CuadroTexto">
            <a:extLst>
              <a:ext uri="{FF2B5EF4-FFF2-40B4-BE49-F238E27FC236}">
                <a16:creationId xmlns:a16="http://schemas.microsoft.com/office/drawing/2014/main" id="{4AE69993-7DC1-4F6B-A2D1-41643928154C}"/>
              </a:ext>
            </a:extLst>
          </p:cNvPr>
          <p:cNvSpPr txBox="1"/>
          <p:nvPr/>
        </p:nvSpPr>
        <p:spPr>
          <a:xfrm>
            <a:off x="9098848" y="5575120"/>
            <a:ext cx="2957130" cy="6463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s-EC" sz="1700" dirty="0"/>
              <a:t>31% de sociedades a Nivel Nacional</a:t>
            </a:r>
          </a:p>
        </p:txBody>
      </p:sp>
      <p:pic>
        <p:nvPicPr>
          <p:cNvPr id="3" name="Picture 2" descr="Resultado de imagen para iconos empresas">
            <a:extLst>
              <a:ext uri="{FF2B5EF4-FFF2-40B4-BE49-F238E27FC236}">
                <a16:creationId xmlns:a16="http://schemas.microsoft.com/office/drawing/2014/main" id="{D21FC5F2-4DED-4C31-8B59-D2AEC2016D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8" t="10260" r="77926" b="73211"/>
          <a:stretch/>
        </p:blipFill>
        <p:spPr bwMode="auto">
          <a:xfrm>
            <a:off x="688787" y="5421429"/>
            <a:ext cx="901371" cy="93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n 3">
            <a:extLst>
              <a:ext uri="{FF2B5EF4-FFF2-40B4-BE49-F238E27FC236}">
                <a16:creationId xmlns:a16="http://schemas.microsoft.com/office/drawing/2014/main" id="{BF7FF3BA-D25C-41D9-B669-A47038B9D2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247310"/>
            <a:ext cx="1243123" cy="625833"/>
          </a:xfrm>
          <a:prstGeom prst="rect">
            <a:avLst/>
          </a:prstGeom>
        </p:spPr>
      </p:pic>
      <p:pic>
        <p:nvPicPr>
          <p:cNvPr id="30" name="Imagen 5">
            <a:extLst>
              <a:ext uri="{FF2B5EF4-FFF2-40B4-BE49-F238E27FC236}">
                <a16:creationId xmlns:a16="http://schemas.microsoft.com/office/drawing/2014/main" id="{5EF49CD2-6229-4500-999F-4560F490BDE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" r="16755" b="-179058"/>
          <a:stretch/>
        </p:blipFill>
        <p:spPr>
          <a:xfrm>
            <a:off x="350876" y="6579859"/>
            <a:ext cx="10092536" cy="446582"/>
          </a:xfrm>
          <a:prstGeom prst="rect">
            <a:avLst/>
          </a:prstGeom>
        </p:spPr>
      </p:pic>
      <p:sp>
        <p:nvSpPr>
          <p:cNvPr id="36" name="35 Flecha abajo"/>
          <p:cNvSpPr/>
          <p:nvPr/>
        </p:nvSpPr>
        <p:spPr>
          <a:xfrm>
            <a:off x="11720635" y="2600073"/>
            <a:ext cx="327179" cy="394633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cxnSp>
        <p:nvCxnSpPr>
          <p:cNvPr id="7" name="6 Conector recto de flecha"/>
          <p:cNvCxnSpPr>
            <a:stCxn id="16" idx="3"/>
            <a:endCxn id="24" idx="1"/>
          </p:cNvCxnSpPr>
          <p:nvPr/>
        </p:nvCxnSpPr>
        <p:spPr>
          <a:xfrm flipV="1">
            <a:off x="8610620" y="1676358"/>
            <a:ext cx="480064" cy="93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>
            <a:stCxn id="15" idx="3"/>
            <a:endCxn id="25" idx="1"/>
          </p:cNvCxnSpPr>
          <p:nvPr/>
        </p:nvCxnSpPr>
        <p:spPr>
          <a:xfrm>
            <a:off x="8622233" y="2755746"/>
            <a:ext cx="533110" cy="233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>
            <a:stCxn id="23" idx="3"/>
            <a:endCxn id="28" idx="1"/>
          </p:cNvCxnSpPr>
          <p:nvPr/>
        </p:nvCxnSpPr>
        <p:spPr>
          <a:xfrm flipV="1">
            <a:off x="8622233" y="5898284"/>
            <a:ext cx="476615" cy="528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 de flecha"/>
          <p:cNvCxnSpPr>
            <a:stCxn id="20" idx="3"/>
            <a:endCxn id="27" idx="1"/>
          </p:cNvCxnSpPr>
          <p:nvPr/>
        </p:nvCxnSpPr>
        <p:spPr>
          <a:xfrm flipV="1">
            <a:off x="8629303" y="4834217"/>
            <a:ext cx="525014" cy="67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>
            <a:stCxn id="5" idx="3"/>
            <a:endCxn id="26" idx="1"/>
          </p:cNvCxnSpPr>
          <p:nvPr/>
        </p:nvCxnSpPr>
        <p:spPr>
          <a:xfrm flipV="1">
            <a:off x="8629303" y="3796743"/>
            <a:ext cx="525014" cy="241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45 Flecha abajo"/>
          <p:cNvSpPr/>
          <p:nvPr/>
        </p:nvSpPr>
        <p:spPr>
          <a:xfrm>
            <a:off x="11720634" y="3597910"/>
            <a:ext cx="327179" cy="394633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47" name="46 Flecha abajo"/>
          <p:cNvSpPr/>
          <p:nvPr/>
        </p:nvSpPr>
        <p:spPr>
          <a:xfrm>
            <a:off x="11755758" y="4666578"/>
            <a:ext cx="327179" cy="394633"/>
          </a:xfrm>
          <a:prstGeom prst="downArrow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54" name="53 Flecha abajo"/>
          <p:cNvSpPr/>
          <p:nvPr/>
        </p:nvSpPr>
        <p:spPr>
          <a:xfrm rot="10800000">
            <a:off x="11714845" y="1509529"/>
            <a:ext cx="327179" cy="394633"/>
          </a:xfrm>
          <a:prstGeom prst="downArrow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63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0"/>
            <a:ext cx="11258550" cy="1325563"/>
          </a:xfrm>
        </p:spPr>
        <p:txBody>
          <a:bodyPr/>
          <a:lstStyle/>
          <a:p>
            <a:r>
              <a:rPr lang="es-EC" b="1" dirty="0">
                <a:solidFill>
                  <a:srgbClr val="0070C0"/>
                </a:solidFill>
              </a:rPr>
              <a:t>Inversión Extranjera Directa 2018/2019</a:t>
            </a:r>
            <a:endParaRPr lang="es-EC" dirty="0"/>
          </a:p>
        </p:txBody>
      </p:sp>
      <p:pic>
        <p:nvPicPr>
          <p:cNvPr id="1028" name="Picture 4" descr="Resultado de imagen para bandera del ecuador icono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6" t="3750" r="24148" b="6827"/>
          <a:stretch/>
        </p:blipFill>
        <p:spPr bwMode="auto">
          <a:xfrm>
            <a:off x="133350" y="2908604"/>
            <a:ext cx="1562100" cy="156546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bandera de Qui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928" y="1926269"/>
            <a:ext cx="1698624" cy="151068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bandera de guayaqu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703" y="4578438"/>
            <a:ext cx="1652587" cy="1652587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789228" y="2227587"/>
            <a:ext cx="3195748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4800" b="1" cap="all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323 </a:t>
            </a:r>
          </a:p>
          <a:p>
            <a:pPr algn="ctr"/>
            <a:r>
              <a:rPr lang="es-ES" sz="4800" b="1" cap="all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millones </a:t>
            </a:r>
          </a:p>
          <a:p>
            <a:pPr algn="ctr"/>
            <a:r>
              <a:rPr lang="es-ES" sz="4800" b="1" cap="all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-41% </a:t>
            </a:r>
          </a:p>
          <a:p>
            <a:pPr algn="ctr"/>
            <a:r>
              <a:rPr lang="es-ES" sz="3600" b="1" cap="all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(ene-OCT 2019)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7868615" y="4231192"/>
            <a:ext cx="401981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4800" b="1" cap="all" dirty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143 millones </a:t>
            </a:r>
          </a:p>
          <a:p>
            <a:pPr algn="ctr"/>
            <a:r>
              <a:rPr lang="es-ES" sz="4800" b="1" cap="all" dirty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-30% </a:t>
            </a:r>
          </a:p>
          <a:p>
            <a:pPr algn="ctr"/>
            <a:r>
              <a:rPr lang="es-ES" sz="3600" b="1" cap="all" dirty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(ene-OCT 2019)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7714360" y="1548626"/>
            <a:ext cx="401981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48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122 millones </a:t>
            </a:r>
          </a:p>
          <a:p>
            <a:pPr algn="ctr"/>
            <a:r>
              <a:rPr lang="es-ES" sz="48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-51% </a:t>
            </a:r>
          </a:p>
          <a:p>
            <a:pPr algn="ctr"/>
            <a:r>
              <a:rPr lang="es-ES" sz="36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(ene-OCT 2019)</a:t>
            </a:r>
          </a:p>
        </p:txBody>
      </p:sp>
      <p:sp>
        <p:nvSpPr>
          <p:cNvPr id="5" name="4 Flecha abajo"/>
          <p:cNvSpPr/>
          <p:nvPr/>
        </p:nvSpPr>
        <p:spPr>
          <a:xfrm>
            <a:off x="2019300" y="3749763"/>
            <a:ext cx="600075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Flecha abajo"/>
          <p:cNvSpPr/>
          <p:nvPr/>
        </p:nvSpPr>
        <p:spPr>
          <a:xfrm>
            <a:off x="8334375" y="2340063"/>
            <a:ext cx="600075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15 Flecha abajo"/>
          <p:cNvSpPr/>
          <p:nvPr/>
        </p:nvSpPr>
        <p:spPr>
          <a:xfrm>
            <a:off x="8391525" y="5023731"/>
            <a:ext cx="600075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72732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E5EA9510-242D-483F-B968-42A32FFD0C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9533" y="-42335"/>
            <a:ext cx="108227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Inversión Extranjera Directa en Millones USD</a:t>
            </a:r>
          </a:p>
        </p:txBody>
      </p:sp>
      <p:sp>
        <p:nvSpPr>
          <p:cNvPr id="6" name="15 CuadroTexto">
            <a:extLst>
              <a:ext uri="{FF2B5EF4-FFF2-40B4-BE49-F238E27FC236}">
                <a16:creationId xmlns:a16="http://schemas.microsoft.com/office/drawing/2014/main" id="{EB45DF88-11CA-4EB0-91E0-9D8DA40D5BF8}"/>
              </a:ext>
            </a:extLst>
          </p:cNvPr>
          <p:cNvSpPr txBox="1"/>
          <p:nvPr/>
        </p:nvSpPr>
        <p:spPr>
          <a:xfrm>
            <a:off x="288803" y="5108598"/>
            <a:ext cx="11414049" cy="12311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s-EC" dirty="0"/>
              <a:t>Quito en el 2018 concentró el 43,9% de la Inversión Extranjera Directa, sin embargo de los 276 Millones USD captados a Nivel Nacional cerca de la mitad la recibe la actividad de explotación de minas y canteras.</a:t>
            </a:r>
          </a:p>
          <a:p>
            <a:pPr algn="ctr"/>
            <a:r>
              <a:rPr lang="es-EC" dirty="0"/>
              <a:t>Sin embargo, en el periodo enero – octubre del 2019 se puede observar que la IED en la ciudad se ha reducido en un -51% mientras que la IED en Guayaquil se ha reducido en un -30%.</a:t>
            </a:r>
          </a:p>
        </p:txBody>
      </p:sp>
      <p:pic>
        <p:nvPicPr>
          <p:cNvPr id="8" name="Imagen 3">
            <a:extLst>
              <a:ext uri="{FF2B5EF4-FFF2-40B4-BE49-F238E27FC236}">
                <a16:creationId xmlns:a16="http://schemas.microsoft.com/office/drawing/2014/main" id="{7498EFCB-E69F-459D-98E1-F323185365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247310"/>
            <a:ext cx="1243123" cy="625833"/>
          </a:xfrm>
          <a:prstGeom prst="rect">
            <a:avLst/>
          </a:prstGeom>
        </p:spPr>
      </p:pic>
      <p:pic>
        <p:nvPicPr>
          <p:cNvPr id="9" name="Imagen 5">
            <a:extLst>
              <a:ext uri="{FF2B5EF4-FFF2-40B4-BE49-F238E27FC236}">
                <a16:creationId xmlns:a16="http://schemas.microsoft.com/office/drawing/2014/main" id="{B5A6241F-97FA-4DC8-88DB-1ED30876F7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579859"/>
            <a:ext cx="10092536" cy="446582"/>
          </a:xfrm>
          <a:prstGeom prst="rect">
            <a:avLst/>
          </a:prstGeom>
        </p:spPr>
      </p:pic>
      <p:sp>
        <p:nvSpPr>
          <p:cNvPr id="13" name="8 CuadroTexto">
            <a:extLst>
              <a:ext uri="{FF2B5EF4-FFF2-40B4-BE49-F238E27FC236}">
                <a16:creationId xmlns:a16="http://schemas.microsoft.com/office/drawing/2014/main" id="{6647A057-A447-4748-8E32-1F930915573C}"/>
              </a:ext>
            </a:extLst>
          </p:cNvPr>
          <p:cNvSpPr txBox="1"/>
          <p:nvPr/>
        </p:nvSpPr>
        <p:spPr>
          <a:xfrm>
            <a:off x="474746" y="6369793"/>
            <a:ext cx="5456644" cy="303037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Fuente: </a:t>
            </a:r>
            <a:r>
              <a:rPr lang="es-EC" sz="1200" dirty="0">
                <a:solidFill>
                  <a:prstClr val="black"/>
                </a:solidFill>
                <a:latin typeface="Calibri"/>
              </a:rPr>
              <a:t>Superintendencia de Compañías</a:t>
            </a:r>
            <a:r>
              <a:rPr kumimoji="0" lang="es-EC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</a:t>
            </a:r>
            <a:r>
              <a:rPr lang="es-EC" sz="1200" dirty="0">
                <a:solidFill>
                  <a:prstClr val="black"/>
                </a:solidFill>
                <a:latin typeface="Calibri"/>
              </a:rPr>
              <a:t>E</a:t>
            </a:r>
            <a:r>
              <a:rPr kumimoji="0" lang="es-EC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laboración</a:t>
            </a:r>
            <a:r>
              <a:rPr kumimoji="0" lang="es-EC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SDPC</a:t>
            </a:r>
          </a:p>
        </p:txBody>
      </p:sp>
      <p:graphicFrame>
        <p:nvGraphicFramePr>
          <p:cNvPr id="12" name="1 Gráfico"/>
          <p:cNvGraphicFramePr>
            <a:graphicFrameLocks/>
          </p:cNvGraphicFramePr>
          <p:nvPr/>
        </p:nvGraphicFramePr>
        <p:xfrm>
          <a:off x="114299" y="1028700"/>
          <a:ext cx="11813707" cy="398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03909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5 CuadroTexto">
            <a:extLst>
              <a:ext uri="{FF2B5EF4-FFF2-40B4-BE49-F238E27FC236}">
                <a16:creationId xmlns:a16="http://schemas.microsoft.com/office/drawing/2014/main" id="{EB45DF88-11CA-4EB0-91E0-9D8DA40D5BF8}"/>
              </a:ext>
            </a:extLst>
          </p:cNvPr>
          <p:cNvSpPr txBox="1"/>
          <p:nvPr/>
        </p:nvSpPr>
        <p:spPr>
          <a:xfrm>
            <a:off x="0" y="4604638"/>
            <a:ext cx="2271884" cy="141576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lIns="121917" tIns="60958" rIns="121917" bIns="60958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1200" dirty="0"/>
              <a:t>La tasa de subempleo para la ciudad de Quito en el mes de septiembre del 2019 fue 12,4% lo que representó un aumento del subempleo en 3 puntos en comparación al mismo periodo del año anterior.</a:t>
            </a:r>
            <a:endParaRPr lang="es-EC" sz="1050" dirty="0"/>
          </a:p>
        </p:txBody>
      </p:sp>
      <p:sp>
        <p:nvSpPr>
          <p:cNvPr id="12" name="15 CuadroTexto">
            <a:extLst>
              <a:ext uri="{FF2B5EF4-FFF2-40B4-BE49-F238E27FC236}">
                <a16:creationId xmlns:a16="http://schemas.microsoft.com/office/drawing/2014/main" id="{EB45DF88-11CA-4EB0-91E0-9D8DA40D5BF8}"/>
              </a:ext>
            </a:extLst>
          </p:cNvPr>
          <p:cNvSpPr txBox="1"/>
          <p:nvPr/>
        </p:nvSpPr>
        <p:spPr>
          <a:xfrm>
            <a:off x="0" y="640205"/>
            <a:ext cx="2271884" cy="160043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lIns="121917" tIns="60958" rIns="121917" bIns="60958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1200" dirty="0"/>
              <a:t>La tasa de empleo adecuado para la ciudad de Quito en el mes de septiembre del 2019 fue 55% lo que representó una disminución del empleo adecuado de 4 puntos en comparación al mismo periodo del año anterior.</a:t>
            </a:r>
            <a:endParaRPr lang="es-EC" sz="1050" dirty="0"/>
          </a:p>
        </p:txBody>
      </p:sp>
      <p:sp>
        <p:nvSpPr>
          <p:cNvPr id="16" name="15 CuadroTexto">
            <a:extLst>
              <a:ext uri="{FF2B5EF4-FFF2-40B4-BE49-F238E27FC236}">
                <a16:creationId xmlns:a16="http://schemas.microsoft.com/office/drawing/2014/main" id="{EB45DF88-11CA-4EB0-91E0-9D8DA40D5BF8}"/>
              </a:ext>
            </a:extLst>
          </p:cNvPr>
          <p:cNvSpPr txBox="1"/>
          <p:nvPr/>
        </p:nvSpPr>
        <p:spPr>
          <a:xfrm>
            <a:off x="0" y="2701572"/>
            <a:ext cx="2271884" cy="14157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lIns="121917" tIns="60958" rIns="121917" bIns="60958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1200" dirty="0"/>
              <a:t>La tasa de desempleo para la ciudad de Quito en el mes de septiembre del 2019 fue 8,2% lo que representó una disminución del desempleo en 0,6 puntos en comparación al mismo periodo del año anterior.</a:t>
            </a:r>
            <a:endParaRPr lang="es-EC" sz="1050" dirty="0"/>
          </a:p>
        </p:txBody>
      </p:sp>
      <p:sp>
        <p:nvSpPr>
          <p:cNvPr id="18" name="1 Título">
            <a:extLst>
              <a:ext uri="{FF2B5EF4-FFF2-40B4-BE49-F238E27FC236}">
                <a16:creationId xmlns:a16="http://schemas.microsoft.com/office/drawing/2014/main" id="{E5EA9510-242D-483F-B968-42A32FFD0C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027" y="-388620"/>
            <a:ext cx="5417748" cy="1436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Indicadores Laborales</a:t>
            </a:r>
          </a:p>
        </p:txBody>
      </p:sp>
      <p:graphicFrame>
        <p:nvGraphicFramePr>
          <p:cNvPr id="21" name="1 Gráfico"/>
          <p:cNvGraphicFramePr>
            <a:graphicFrameLocks/>
          </p:cNvGraphicFramePr>
          <p:nvPr/>
        </p:nvGraphicFramePr>
        <p:xfrm>
          <a:off x="2271884" y="4518165"/>
          <a:ext cx="9826983" cy="1729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3 Gráfico"/>
          <p:cNvGraphicFramePr>
            <a:graphicFrameLocks/>
          </p:cNvGraphicFramePr>
          <p:nvPr/>
        </p:nvGraphicFramePr>
        <p:xfrm>
          <a:off x="2133600" y="361743"/>
          <a:ext cx="9815684" cy="2190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2 Gráfico"/>
          <p:cNvGraphicFramePr>
            <a:graphicFrameLocks/>
          </p:cNvGraphicFramePr>
          <p:nvPr/>
        </p:nvGraphicFramePr>
        <p:xfrm>
          <a:off x="2400300" y="2505044"/>
          <a:ext cx="9677400" cy="2326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9" name="Imagen 3">
            <a:extLst>
              <a:ext uri="{FF2B5EF4-FFF2-40B4-BE49-F238E27FC236}">
                <a16:creationId xmlns:a16="http://schemas.microsoft.com/office/drawing/2014/main" id="{7498EFCB-E69F-459D-98E1-F323185365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247310"/>
            <a:ext cx="1243123" cy="625833"/>
          </a:xfrm>
          <a:prstGeom prst="rect">
            <a:avLst/>
          </a:prstGeom>
        </p:spPr>
      </p:pic>
      <p:pic>
        <p:nvPicPr>
          <p:cNvPr id="30" name="Imagen 5">
            <a:extLst>
              <a:ext uri="{FF2B5EF4-FFF2-40B4-BE49-F238E27FC236}">
                <a16:creationId xmlns:a16="http://schemas.microsoft.com/office/drawing/2014/main" id="{B5A6241F-97FA-4DC8-88DB-1ED30876F7C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" r="16755" b="-179058"/>
          <a:stretch/>
        </p:blipFill>
        <p:spPr>
          <a:xfrm>
            <a:off x="350876" y="6579859"/>
            <a:ext cx="10092536" cy="446582"/>
          </a:xfrm>
          <a:prstGeom prst="rect">
            <a:avLst/>
          </a:prstGeom>
        </p:spPr>
      </p:pic>
      <p:sp>
        <p:nvSpPr>
          <p:cNvPr id="31" name="8 CuadroTexto">
            <a:extLst>
              <a:ext uri="{FF2B5EF4-FFF2-40B4-BE49-F238E27FC236}">
                <a16:creationId xmlns:a16="http://schemas.microsoft.com/office/drawing/2014/main" id="{6647A057-A447-4748-8E32-1F930915573C}"/>
              </a:ext>
            </a:extLst>
          </p:cNvPr>
          <p:cNvSpPr txBox="1"/>
          <p:nvPr/>
        </p:nvSpPr>
        <p:spPr>
          <a:xfrm>
            <a:off x="731598" y="6378227"/>
            <a:ext cx="5456644" cy="303037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Fuente: </a:t>
            </a:r>
            <a:r>
              <a:rPr lang="es-EC" sz="1200" dirty="0">
                <a:solidFill>
                  <a:prstClr val="black"/>
                </a:solidFill>
                <a:latin typeface="Calibri"/>
              </a:rPr>
              <a:t>INEC</a:t>
            </a:r>
            <a:r>
              <a:rPr kumimoji="0" lang="es-EC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</a:t>
            </a:r>
            <a:r>
              <a:rPr lang="es-EC" sz="1200" dirty="0">
                <a:solidFill>
                  <a:prstClr val="black"/>
                </a:solidFill>
                <a:latin typeface="Calibri"/>
              </a:rPr>
              <a:t>E</a:t>
            </a:r>
            <a:r>
              <a:rPr kumimoji="0" lang="es-EC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laboración</a:t>
            </a:r>
            <a:r>
              <a:rPr kumimoji="0" lang="es-EC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SDPC</a:t>
            </a:r>
          </a:p>
        </p:txBody>
      </p:sp>
    </p:spTree>
    <p:extLst>
      <p:ext uri="{BB962C8B-B14F-4D97-AF65-F5344CB8AC3E}">
        <p14:creationId xmlns:p14="http://schemas.microsoft.com/office/powerpoint/2010/main" val="825480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5"/>
          <p:cNvPicPr>
            <a:picLocks noChangeAspect="1"/>
          </p:cNvPicPr>
          <p:nvPr/>
        </p:nvPicPr>
        <p:blipFill>
          <a:blip r:embed="rId3"/>
          <a:srcRect t="2" r="16755" b="-179057"/>
          <a:stretch>
            <a:fillRect/>
          </a:stretch>
        </p:blipFill>
        <p:spPr>
          <a:xfrm>
            <a:off x="533876" y="6429961"/>
            <a:ext cx="10092537" cy="44658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/>
          <p:cNvSpPr txBox="1">
            <a:spLocks noGrp="1"/>
          </p:cNvSpPr>
          <p:nvPr>
            <p:ph type="title"/>
          </p:nvPr>
        </p:nvSpPr>
        <p:spPr>
          <a:xfrm>
            <a:off x="0" y="-13105"/>
            <a:ext cx="12131209" cy="1143000"/>
          </a:xfrm>
        </p:spPr>
        <p:txBody>
          <a:bodyPr>
            <a:normAutofit/>
          </a:bodyPr>
          <a:lstStyle/>
          <a:p>
            <a:pPr lvl="0" algn="ctr"/>
            <a:r>
              <a:rPr lang="es-EC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Inversión Per cápita Quito vs Bogotá</a:t>
            </a:r>
          </a:p>
        </p:txBody>
      </p:sp>
      <p:pic>
        <p:nvPicPr>
          <p:cNvPr id="2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8089" y="6140416"/>
            <a:ext cx="1243120" cy="62583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8 CuadroTexto">
            <a:extLst>
              <a:ext uri="{FF2B5EF4-FFF2-40B4-BE49-F238E27FC236}">
                <a16:creationId xmlns:a16="http://schemas.microsoft.com/office/drawing/2014/main" id="{37181848-D0AB-4F13-AB6D-DF10B0120016}"/>
              </a:ext>
            </a:extLst>
          </p:cNvPr>
          <p:cNvSpPr txBox="1"/>
          <p:nvPr/>
        </p:nvSpPr>
        <p:spPr>
          <a:xfrm>
            <a:off x="603328" y="6150295"/>
            <a:ext cx="5456644" cy="303037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dirty="0">
                <a:solidFill>
                  <a:prstClr val="black"/>
                </a:solidFill>
                <a:latin typeface="Calibri"/>
              </a:rPr>
              <a:t>E</a:t>
            </a:r>
            <a:r>
              <a:rPr kumimoji="0" lang="es-EC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laboración</a:t>
            </a:r>
            <a:r>
              <a:rPr kumimoji="0" lang="es-EC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SDPC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380072" y="1121828"/>
            <a:ext cx="3200400" cy="9059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tx1"/>
                </a:solidFill>
              </a:rPr>
              <a:t>3,2 millones inversión local Quito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951969" y="1117595"/>
            <a:ext cx="3200400" cy="90593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tx1"/>
                </a:solidFill>
              </a:rPr>
              <a:t>75 millones inversión local Bogotá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282705" y="2341028"/>
            <a:ext cx="3395134" cy="1752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tx1"/>
                </a:solidFill>
              </a:rPr>
              <a:t>1 dólar por persona se invierte aproximadamente en cada quiteño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854602" y="2341027"/>
            <a:ext cx="3395134" cy="17526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tx1"/>
                </a:solidFill>
              </a:rPr>
              <a:t>10 dólares por persona se invierte aproximadamente en cada bogotano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4148671" y="4358635"/>
            <a:ext cx="3395134" cy="1752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tx1"/>
                </a:solidFill>
              </a:rPr>
              <a:t>Quito Invierte 10 veces menos per cápita en inversión productiva cada año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201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5"/>
          <p:cNvPicPr>
            <a:picLocks noChangeAspect="1"/>
          </p:cNvPicPr>
          <p:nvPr/>
        </p:nvPicPr>
        <p:blipFill>
          <a:blip r:embed="rId3"/>
          <a:srcRect t="2" r="16755" b="-179057"/>
          <a:stretch>
            <a:fillRect/>
          </a:stretch>
        </p:blipFill>
        <p:spPr>
          <a:xfrm>
            <a:off x="533876" y="6429961"/>
            <a:ext cx="10092537" cy="44658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/>
          <p:cNvSpPr txBox="1">
            <a:spLocks noGrp="1"/>
          </p:cNvSpPr>
          <p:nvPr>
            <p:ph type="title"/>
          </p:nvPr>
        </p:nvSpPr>
        <p:spPr>
          <a:xfrm>
            <a:off x="0" y="-13105"/>
            <a:ext cx="12131209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es-EC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Principales Ingresos por Impuestas, Tasas, Contribuciones y Multas Recaudadas por el DMQ 2018 </a:t>
            </a:r>
          </a:p>
        </p:txBody>
      </p:sp>
      <p:pic>
        <p:nvPicPr>
          <p:cNvPr id="2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8089" y="6140416"/>
            <a:ext cx="1243120" cy="62583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8 CuadroTexto">
            <a:extLst>
              <a:ext uri="{FF2B5EF4-FFF2-40B4-BE49-F238E27FC236}">
                <a16:creationId xmlns:a16="http://schemas.microsoft.com/office/drawing/2014/main" id="{37181848-D0AB-4F13-AB6D-DF10B0120016}"/>
              </a:ext>
            </a:extLst>
          </p:cNvPr>
          <p:cNvSpPr txBox="1"/>
          <p:nvPr/>
        </p:nvSpPr>
        <p:spPr>
          <a:xfrm>
            <a:off x="704928" y="6277078"/>
            <a:ext cx="5456644" cy="303037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Fuente: SRI      </a:t>
            </a:r>
            <a:r>
              <a:rPr lang="es-EC" sz="1200" dirty="0">
                <a:solidFill>
                  <a:prstClr val="black"/>
                </a:solidFill>
                <a:latin typeface="Calibri"/>
              </a:rPr>
              <a:t>E</a:t>
            </a:r>
            <a:r>
              <a:rPr kumimoji="0" lang="es-EC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laboración</a:t>
            </a:r>
            <a:r>
              <a:rPr kumimoji="0" lang="es-EC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SDPC</a:t>
            </a:r>
          </a:p>
        </p:txBody>
      </p:sp>
      <p:graphicFrame>
        <p:nvGraphicFramePr>
          <p:cNvPr id="8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6259948"/>
              </p:ext>
            </p:extLst>
          </p:nvPr>
        </p:nvGraphicFramePr>
        <p:xfrm>
          <a:off x="-787400" y="939800"/>
          <a:ext cx="12918609" cy="5337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7313082" y="3153833"/>
            <a:ext cx="3653383" cy="9059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tx1"/>
                </a:solidFill>
              </a:rPr>
              <a:t>76,3 millones</a:t>
            </a:r>
          </a:p>
          <a:p>
            <a:pPr algn="ctr"/>
            <a:r>
              <a:rPr lang="es-EC" dirty="0">
                <a:solidFill>
                  <a:schemeClr val="tx1"/>
                </a:solidFill>
              </a:rPr>
              <a:t>Se recaudan del Sector Productivo por patentes y activos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6997700" y="4538132"/>
            <a:ext cx="4284149" cy="106256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tx1"/>
                </a:solidFill>
              </a:rPr>
              <a:t>Se solicita que al menos el 15% de estos tributos se asignen al eje productivo 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4848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3092</TotalTime>
  <Words>4483</Words>
  <Application>Microsoft Office PowerPoint</Application>
  <PresentationFormat>Panorámica</PresentationFormat>
  <Paragraphs>672</Paragraphs>
  <Slides>37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4" baseType="lpstr">
      <vt:lpstr>Arial</vt:lpstr>
      <vt:lpstr>Arial Narrow</vt:lpstr>
      <vt:lpstr>Calibri</vt:lpstr>
      <vt:lpstr>Calibri Light</vt:lpstr>
      <vt:lpstr>Harlow Solid Italic</vt:lpstr>
      <vt:lpstr>tahoma</vt:lpstr>
      <vt:lpstr>Tema de Office</vt:lpstr>
      <vt:lpstr>Presentación de PowerPoint</vt:lpstr>
      <vt:lpstr>Presentación de PowerPoint</vt:lpstr>
      <vt:lpstr>Presentación de PowerPoint</vt:lpstr>
      <vt:lpstr>Situación Actual de Quito</vt:lpstr>
      <vt:lpstr>Inversión Extranjera Directa 2018/2019</vt:lpstr>
      <vt:lpstr>Inversión Extranjera Directa en Millones USD</vt:lpstr>
      <vt:lpstr>Indicadores Laborales</vt:lpstr>
      <vt:lpstr>Inversión Per cápita Quito vs Bogotá</vt:lpstr>
      <vt:lpstr>Principales Ingresos por Impuestas, Tasas, Contribuciones y Multas Recaudadas por el DMQ 2018 </vt:lpstr>
      <vt:lpstr>Presupuesto Eje Productivo en dólares vs Tasa de Desempleo %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Aplicación de la Ordenanza 309 de Creación de la Empresa </vt:lpstr>
      <vt:lpstr>SECTOR DESARROLLO PRODUCTIVO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ESTEBAN MARQUEZ</dc:creator>
  <cp:lastModifiedBy>Andres Nicolas Estrella Cartagena</cp:lastModifiedBy>
  <cp:revision>105</cp:revision>
  <dcterms:created xsi:type="dcterms:W3CDTF">2019-06-13T14:53:12Z</dcterms:created>
  <dcterms:modified xsi:type="dcterms:W3CDTF">2019-12-02T17:25:39Z</dcterms:modified>
</cp:coreProperties>
</file>