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E206A-0B8A-4B18-9900-59EBFDA6DA04}" type="datetimeFigureOut">
              <a:rPr lang="es-EC" smtClean="0"/>
              <a:t>10/5/2021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3FD70-F16A-436B-BED9-A291C11E032F}" type="slidenum">
              <a:rPr lang="es-EC" smtClean="0"/>
              <a:t>‹Nº›</a:t>
            </a:fld>
            <a:endParaRPr lang="es-EC"/>
          </a:p>
        </p:txBody>
      </p:sp>
    </p:spTree>
    <p:extLst>
      <p:ext uri="{BB962C8B-B14F-4D97-AF65-F5344CB8AC3E}">
        <p14:creationId xmlns:p14="http://schemas.microsoft.com/office/powerpoint/2010/main" val="107426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B125BA-B589-40D5-B9A3-BA6203A226DD}" type="slidenum">
              <a:rPr lang="es-EC" smtClean="0"/>
              <a:t>3</a:t>
            </a:fld>
            <a:endParaRPr lang="es-EC"/>
          </a:p>
        </p:txBody>
      </p:sp>
    </p:spTree>
    <p:extLst>
      <p:ext uri="{BB962C8B-B14F-4D97-AF65-F5344CB8AC3E}">
        <p14:creationId xmlns:p14="http://schemas.microsoft.com/office/powerpoint/2010/main" val="232855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56824217-7568-47C2-809D-880151891B3E}" type="datetimeFigureOut">
              <a:rPr lang="es-EC" smtClean="0"/>
              <a:t>10/5/2021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9627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56824217-7568-47C2-809D-880151891B3E}" type="datetimeFigureOut">
              <a:rPr lang="es-EC" smtClean="0"/>
              <a:t>10/5/2021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264609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56824217-7568-47C2-809D-880151891B3E}" type="datetimeFigureOut">
              <a:rPr lang="es-EC" smtClean="0"/>
              <a:t>10/5/2021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339502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56824217-7568-47C2-809D-880151891B3E}" type="datetimeFigureOut">
              <a:rPr lang="es-EC" smtClean="0"/>
              <a:t>10/5/2021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265859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6824217-7568-47C2-809D-880151891B3E}" type="datetimeFigureOut">
              <a:rPr lang="es-EC" smtClean="0"/>
              <a:t>10/5/2021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275387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56824217-7568-47C2-809D-880151891B3E}" type="datetimeFigureOut">
              <a:rPr lang="es-EC" smtClean="0"/>
              <a:t>10/5/2021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344570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56824217-7568-47C2-809D-880151891B3E}" type="datetimeFigureOut">
              <a:rPr lang="es-EC" smtClean="0"/>
              <a:t>10/5/2021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246303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56824217-7568-47C2-809D-880151891B3E}" type="datetimeFigureOut">
              <a:rPr lang="es-EC" smtClean="0"/>
              <a:t>10/5/2021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184338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824217-7568-47C2-809D-880151891B3E}" type="datetimeFigureOut">
              <a:rPr lang="es-EC" smtClean="0"/>
              <a:t>10/5/2021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238587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6824217-7568-47C2-809D-880151891B3E}" type="datetimeFigureOut">
              <a:rPr lang="es-EC" smtClean="0"/>
              <a:t>10/5/2021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134828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6824217-7568-47C2-809D-880151891B3E}" type="datetimeFigureOut">
              <a:rPr lang="es-EC" smtClean="0"/>
              <a:t>10/5/2021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226202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24217-7568-47C2-809D-880151891B3E}" type="datetimeFigureOut">
              <a:rPr lang="es-EC" smtClean="0"/>
              <a:t>10/5/2021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A4A65-35EB-48C7-A654-82540A5DAEB7}" type="slidenum">
              <a:rPr lang="es-EC" smtClean="0"/>
              <a:t>‹Nº›</a:t>
            </a:fld>
            <a:endParaRPr lang="es-EC"/>
          </a:p>
        </p:txBody>
      </p:sp>
    </p:spTree>
    <p:extLst>
      <p:ext uri="{BB962C8B-B14F-4D97-AF65-F5344CB8AC3E}">
        <p14:creationId xmlns:p14="http://schemas.microsoft.com/office/powerpoint/2010/main" val="2935592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642" y="1583926"/>
            <a:ext cx="7391400" cy="3721100"/>
          </a:xfrm>
          <a:prstGeom prst="rect">
            <a:avLst/>
          </a:prstGeom>
        </p:spPr>
      </p:pic>
    </p:spTree>
    <p:extLst>
      <p:ext uri="{BB962C8B-B14F-4D97-AF65-F5344CB8AC3E}">
        <p14:creationId xmlns:p14="http://schemas.microsoft.com/office/powerpoint/2010/main" val="2354030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7" name="CuadroTexto 6"/>
          <p:cNvSpPr txBox="1"/>
          <p:nvPr/>
        </p:nvSpPr>
        <p:spPr>
          <a:xfrm>
            <a:off x="1641764" y="1597965"/>
            <a:ext cx="9043120" cy="3293209"/>
          </a:xfrm>
          <a:prstGeom prst="rect">
            <a:avLst/>
          </a:prstGeom>
          <a:noFill/>
        </p:spPr>
        <p:txBody>
          <a:bodyPr wrap="square" rtlCol="0">
            <a:spAutoFit/>
          </a:bodyPr>
          <a:lstStyle/>
          <a:p>
            <a:pPr algn="ctr"/>
            <a:r>
              <a:rPr lang="es-ES" sz="4000" b="1" dirty="0">
                <a:solidFill>
                  <a:srgbClr val="0070C0"/>
                </a:solidFill>
              </a:rPr>
              <a:t>ASENTAMIENTO HUMANO DE HECHO Y CONSOLIDADO DE INTERES SOCIAL DENOMINADO : BARRIO TANLAHUA</a:t>
            </a:r>
            <a:endParaRPr lang="es-EC" sz="4000" b="1" dirty="0">
              <a:solidFill>
                <a:srgbClr val="0070C0"/>
              </a:solidFill>
            </a:endParaRPr>
          </a:p>
          <a:p>
            <a:pPr algn="ctr"/>
            <a:endParaRPr lang="es-ES_tradnl" sz="2400" b="1" dirty="0" smtClean="0">
              <a:solidFill>
                <a:srgbClr val="C00000"/>
              </a:solidFill>
            </a:endParaRPr>
          </a:p>
          <a:p>
            <a:pPr algn="ctr"/>
            <a:r>
              <a:rPr lang="es-ES_tradnl" sz="2400" b="1" dirty="0" smtClean="0">
                <a:solidFill>
                  <a:srgbClr val="C00000"/>
                </a:solidFill>
              </a:rPr>
              <a:t>PRIORIZACIÓN </a:t>
            </a:r>
            <a:r>
              <a:rPr lang="es-ES_tradnl" sz="2400" b="1" dirty="0">
                <a:solidFill>
                  <a:srgbClr val="C00000"/>
                </a:solidFill>
              </a:rPr>
              <a:t>GRUPO 2</a:t>
            </a:r>
            <a:r>
              <a:rPr lang="es-ES_tradnl" sz="2400" b="1" dirty="0" smtClean="0">
                <a:solidFill>
                  <a:srgbClr val="C00000"/>
                </a:solidFill>
              </a:rPr>
              <a:t>- </a:t>
            </a:r>
            <a:r>
              <a:rPr lang="es-ES_tradnl" sz="2400" b="1" dirty="0">
                <a:solidFill>
                  <a:srgbClr val="C00000"/>
                </a:solidFill>
              </a:rPr>
              <a:t>POSICIÓN </a:t>
            </a:r>
            <a:r>
              <a:rPr lang="es-EC" sz="2400" b="1" dirty="0" smtClean="0">
                <a:solidFill>
                  <a:srgbClr val="C00000"/>
                </a:solidFill>
              </a:rPr>
              <a:t>35</a:t>
            </a:r>
            <a:endParaRPr lang="es-EC" sz="2400" b="1" dirty="0">
              <a:solidFill>
                <a:srgbClr val="FF0000"/>
              </a:solidFill>
            </a:endParaRPr>
          </a:p>
          <a:p>
            <a:pPr algn="ctr"/>
            <a:endParaRPr lang="es-EC" sz="4000" b="1" dirty="0">
              <a:solidFill>
                <a:srgbClr val="0070C0"/>
              </a:solidFill>
            </a:endParaRPr>
          </a:p>
        </p:txBody>
      </p:sp>
    </p:spTree>
    <p:extLst>
      <p:ext uri="{BB962C8B-B14F-4D97-AF65-F5344CB8AC3E}">
        <p14:creationId xmlns:p14="http://schemas.microsoft.com/office/powerpoint/2010/main" val="2605411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5532" y="6210191"/>
            <a:ext cx="1243123" cy="625833"/>
          </a:xfrm>
          <a:prstGeom prst="rect">
            <a:avLst/>
          </a:prstGeom>
        </p:spPr>
      </p:pic>
      <p:pic>
        <p:nvPicPr>
          <p:cNvPr id="6" name="Imagen 5"/>
          <p:cNvPicPr>
            <a:picLocks noChangeAspect="1"/>
          </p:cNvPicPr>
          <p:nvPr/>
        </p:nvPicPr>
        <p:blipFill rotWithShape="1">
          <a:blip r:embed="rId4"/>
          <a:srcRect t="2" r="16755" b="-179058"/>
          <a:stretch/>
        </p:blipFill>
        <p:spPr>
          <a:xfrm>
            <a:off x="350876" y="6489432"/>
            <a:ext cx="10092536" cy="446582"/>
          </a:xfrm>
          <a:prstGeom prst="rect">
            <a:avLst/>
          </a:prstGeom>
        </p:spPr>
      </p:pic>
      <p:sp>
        <p:nvSpPr>
          <p:cNvPr id="7" name="CuadroTexto 6"/>
          <p:cNvSpPr txBox="1"/>
          <p:nvPr/>
        </p:nvSpPr>
        <p:spPr>
          <a:xfrm>
            <a:off x="1848595" y="28637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TANLAHUA</a:t>
            </a:r>
            <a:endParaRPr lang="es-EC" sz="1600" b="1" dirty="0">
              <a:solidFill>
                <a:srgbClr val="0070C0"/>
              </a:solidFill>
            </a:endParaRPr>
          </a:p>
        </p:txBody>
      </p:sp>
      <p:sp>
        <p:nvSpPr>
          <p:cNvPr id="8" name="CuadroTexto 7"/>
          <p:cNvSpPr txBox="1"/>
          <p:nvPr/>
        </p:nvSpPr>
        <p:spPr>
          <a:xfrm>
            <a:off x="3559430" y="762521"/>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a:t>
            </a:r>
            <a:r>
              <a:rPr lang="es-ES" sz="1200" b="1" dirty="0" smtClean="0">
                <a:solidFill>
                  <a:srgbClr val="80B8E0"/>
                </a:solidFill>
                <a:latin typeface="Calibri" pitchFamily="34" charset="0"/>
                <a:cs typeface="Arial" charset="0"/>
              </a:rPr>
              <a:t>LA DELICIA  </a:t>
            </a:r>
            <a:r>
              <a:rPr lang="en-US" sz="1200" b="1" dirty="0" smtClean="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SAN ANTONIO</a:t>
            </a:r>
          </a:p>
        </p:txBody>
      </p:sp>
      <p:graphicFrame>
        <p:nvGraphicFramePr>
          <p:cNvPr id="23" name="18 Tabla"/>
          <p:cNvGraphicFramePr>
            <a:graphicFrameLocks noGrp="1"/>
          </p:cNvGraphicFramePr>
          <p:nvPr>
            <p:extLst/>
          </p:nvPr>
        </p:nvGraphicFramePr>
        <p:xfrm>
          <a:off x="6434809" y="5265690"/>
          <a:ext cx="2594778" cy="1096487"/>
        </p:xfrm>
        <a:graphic>
          <a:graphicData uri="http://schemas.openxmlformats.org/drawingml/2006/table">
            <a:tbl>
              <a:tblPr firstRow="1" bandRow="1">
                <a:tableStyleId>{BDBED569-4797-4DF1-A0F4-6AAB3CD982D8}</a:tableStyleId>
              </a:tblPr>
              <a:tblGrid>
                <a:gridCol w="868194">
                  <a:extLst>
                    <a:ext uri="{9D8B030D-6E8A-4147-A177-3AD203B41FA5}"/>
                  </a:extLst>
                </a:gridCol>
                <a:gridCol w="584128">
                  <a:extLst>
                    <a:ext uri="{9D8B030D-6E8A-4147-A177-3AD203B41FA5}"/>
                  </a:extLst>
                </a:gridCol>
                <a:gridCol w="615381">
                  <a:extLst>
                    <a:ext uri="{9D8B030D-6E8A-4147-A177-3AD203B41FA5}"/>
                  </a:extLst>
                </a:gridCol>
                <a:gridCol w="527075">
                  <a:extLst>
                    <a:ext uri="{9D8B030D-6E8A-4147-A177-3AD203B41FA5}"/>
                  </a:extLst>
                </a:gridCol>
              </a:tblGrid>
              <a:tr h="376892">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smtClean="0">
                          <a:ln>
                            <a:noFill/>
                          </a:ln>
                          <a:solidFill>
                            <a:srgbClr val="002060"/>
                          </a:solidFill>
                          <a:effectLst/>
                          <a:latin typeface="+mn-lt"/>
                          <a:ea typeface="+mn-ea"/>
                          <a:cs typeface="+mn-cs"/>
                        </a:rPr>
                        <a:t>Obras de Infraestructura  Existentes:</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hMerge="1">
                  <a:txBody>
                    <a:bodyPr/>
                    <a:lstStyle/>
                    <a:p>
                      <a:endParaRPr lang="es-E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smtClean="0">
                          <a:ln>
                            <a:noFill/>
                          </a:ln>
                          <a:solidFill>
                            <a:srgbClr val="002060"/>
                          </a:solidFill>
                          <a:effectLst/>
                          <a:latin typeface="+mn-lt"/>
                          <a:ea typeface="+mn-ea"/>
                          <a:cs typeface="+mn-cs"/>
                        </a:rPr>
                        <a:t>Obras Civiles  Ejecutadas :</a:t>
                      </a:r>
                    </a:p>
                  </a:txBody>
                  <a:tcPr marL="91445" marR="91445" marT="45750" marB="45750" anchor="ctr"/>
                </a:tc>
                <a:tc hMerge="1">
                  <a:txBody>
                    <a:bodyPr/>
                    <a:lstStyle/>
                    <a:p>
                      <a:endParaRPr lang="es-ES"/>
                    </a:p>
                  </a:txBody>
                  <a:tcPr/>
                </a:tc>
                <a:extLst>
                  <a:ext uri="{0D108BD9-81ED-4DB2-BD59-A6C34878D82A}"/>
                </a:extLst>
              </a:tr>
              <a:tr h="239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smtClean="0">
                          <a:ln>
                            <a:noFill/>
                          </a:ln>
                          <a:solidFill>
                            <a:srgbClr val="002060"/>
                          </a:solidFill>
                          <a:effectLst/>
                          <a:latin typeface="+mn-lt"/>
                          <a:ea typeface="+mn-ea"/>
                          <a:cs typeface="+mn-cs"/>
                        </a:rPr>
                        <a:t>Agua Potable</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smtClean="0">
                          <a:ln>
                            <a:noFill/>
                          </a:ln>
                          <a:solidFill>
                            <a:srgbClr val="002060"/>
                          </a:solidFill>
                          <a:effectLst/>
                          <a:latin typeface="+mn-lt"/>
                          <a:ea typeface="+mn-ea"/>
                          <a:cs typeface="+mn-cs"/>
                        </a:rPr>
                        <a:t>100 %</a:t>
                      </a:r>
                    </a:p>
                  </a:txBody>
                  <a:tcPr marL="91445" marR="91445" marT="45750" marB="45750" anchor="ctr"/>
                </a:tc>
                <a:tc>
                  <a:txBody>
                    <a:bodyPr/>
                    <a:lstStyle/>
                    <a:p>
                      <a:pPr algn="l"/>
                      <a:r>
                        <a:rPr kumimoji="0" lang="es-EC" sz="800" u="none" strike="noStrike" kern="1200" cap="none" normalizeH="0" baseline="0" dirty="0" smtClean="0">
                          <a:ln>
                            <a:noFill/>
                          </a:ln>
                          <a:solidFill>
                            <a:srgbClr val="002060"/>
                          </a:solidFill>
                          <a:effectLst/>
                          <a:latin typeface="+mn-lt"/>
                          <a:ea typeface="+mn-ea"/>
                          <a:cs typeface="+mn-cs"/>
                        </a:rPr>
                        <a:t>Calzada</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smtClean="0">
                          <a:ln>
                            <a:noFill/>
                          </a:ln>
                          <a:solidFill>
                            <a:srgbClr val="002060"/>
                          </a:solidFill>
                          <a:effectLst/>
                          <a:latin typeface="+mn-lt"/>
                          <a:ea typeface="+mn-ea"/>
                          <a:cs typeface="+mn-cs"/>
                        </a:rPr>
                        <a:t>0 %</a:t>
                      </a:r>
                    </a:p>
                  </a:txBody>
                  <a:tcPr marL="91445" marR="91445" marT="45750" marB="45750" anchor="ctr"/>
                </a:tc>
                <a:extLst>
                  <a:ext uri="{0D108BD9-81ED-4DB2-BD59-A6C34878D82A}"/>
                </a:extLst>
              </a:tr>
              <a:tr h="239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Alcantarillado</a:t>
                      </a:r>
                      <a:endParaRPr kumimoji="0" lang="es-ES" sz="800" u="none" strike="noStrike" kern="1200" cap="none" normalizeH="0" baseline="0" dirty="0">
                        <a:ln>
                          <a:noFill/>
                        </a:ln>
                        <a:solidFill>
                          <a:srgbClr val="002060"/>
                        </a:solidFill>
                        <a:effectLst/>
                        <a:latin typeface="+mn-lt"/>
                        <a:ea typeface="+mn-ea"/>
                        <a:cs typeface="+mn-cs"/>
                      </a:endParaRPr>
                    </a:p>
                  </a:txBody>
                  <a:tcPr marL="68585" marR="6858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100 %</a:t>
                      </a:r>
                      <a:endParaRPr kumimoji="0" lang="es-ES" sz="800" u="none" strike="noStrike" kern="1200" cap="none" normalizeH="0" baseline="0" dirty="0">
                        <a:ln>
                          <a:noFill/>
                        </a:ln>
                        <a:solidFill>
                          <a:srgbClr val="002060"/>
                        </a:solidFill>
                        <a:effectLst/>
                        <a:latin typeface="+mn-lt"/>
                        <a:ea typeface="+mn-ea"/>
                        <a:cs typeface="+mn-cs"/>
                      </a:endParaRP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Aceras</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0  %</a:t>
                      </a:r>
                      <a:endParaRPr kumimoji="0" lang="es-ES" sz="800" u="none" strike="noStrike" kern="1200" cap="none" normalizeH="0" baseline="0" dirty="0">
                        <a:ln>
                          <a:noFill/>
                        </a:ln>
                        <a:solidFill>
                          <a:srgbClr val="002060"/>
                        </a:solidFill>
                        <a:effectLst/>
                        <a:latin typeface="+mn-lt"/>
                        <a:ea typeface="+mn-ea"/>
                        <a:cs typeface="+mn-cs"/>
                      </a:endParaRPr>
                    </a:p>
                  </a:txBody>
                  <a:tcPr marL="68585" marR="68585" marT="0" marB="0" anchor="ctr"/>
                </a:tc>
                <a:extLst>
                  <a:ext uri="{0D108BD9-81ED-4DB2-BD59-A6C34878D82A}"/>
                </a:extLst>
              </a:tr>
              <a:tr h="239865">
                <a:tc>
                  <a:txBody>
                    <a:bodyPr/>
                    <a:lstStyle/>
                    <a:p>
                      <a:pPr algn="l"/>
                      <a:r>
                        <a:rPr kumimoji="0" lang="es-ES" sz="800" u="none" strike="noStrike" kern="1200" cap="none" normalizeH="0" baseline="0" dirty="0" smtClean="0">
                          <a:ln>
                            <a:noFill/>
                          </a:ln>
                          <a:solidFill>
                            <a:srgbClr val="002060"/>
                          </a:solidFill>
                          <a:effectLst/>
                          <a:latin typeface="+mn-lt"/>
                          <a:ea typeface="+mn-ea"/>
                          <a:cs typeface="+mn-cs"/>
                        </a:rPr>
                        <a:t>Energía Eléctrica</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a:txBody>
                    <a:bodyPr/>
                    <a:lstStyle/>
                    <a:p>
                      <a:pPr algn="r"/>
                      <a:r>
                        <a:rPr kumimoji="0" lang="es-EC" sz="800" u="none" strike="noStrike" kern="1200" cap="none" normalizeH="0" baseline="0" dirty="0" smtClean="0">
                          <a:ln>
                            <a:noFill/>
                          </a:ln>
                          <a:solidFill>
                            <a:srgbClr val="002060"/>
                          </a:solidFill>
                          <a:effectLst/>
                          <a:latin typeface="+mn-lt"/>
                          <a:ea typeface="+mn-ea"/>
                          <a:cs typeface="+mn-cs"/>
                        </a:rPr>
                        <a:t>100 %</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smtClean="0">
                          <a:ln>
                            <a:noFill/>
                          </a:ln>
                          <a:solidFill>
                            <a:srgbClr val="002060"/>
                          </a:solidFill>
                          <a:effectLst/>
                          <a:latin typeface="+mn-lt"/>
                          <a:ea typeface="+mn-ea"/>
                          <a:cs typeface="+mn-cs"/>
                        </a:rPr>
                        <a:t>Bordillos</a:t>
                      </a:r>
                    </a:p>
                  </a:txBody>
                  <a:tcPr marL="91445" marR="91445" marT="45750" marB="45750" anchor="ctr"/>
                </a:tc>
                <a:tc>
                  <a:txBody>
                    <a:bodyPr/>
                    <a:lstStyle/>
                    <a:p>
                      <a:pPr algn="r"/>
                      <a:r>
                        <a:rPr kumimoji="0" lang="es-EC" sz="800" u="none" strike="noStrike" kern="1200" cap="none" normalizeH="0" baseline="0" dirty="0" smtClean="0">
                          <a:ln>
                            <a:noFill/>
                          </a:ln>
                          <a:solidFill>
                            <a:srgbClr val="002060"/>
                          </a:solidFill>
                          <a:effectLst/>
                          <a:latin typeface="+mn-lt"/>
                          <a:ea typeface="+mn-ea"/>
                          <a:cs typeface="+mn-cs"/>
                        </a:rPr>
                        <a:t>0 %</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extLst>
                  <a:ext uri="{0D108BD9-81ED-4DB2-BD59-A6C34878D82A}"/>
                </a:extLst>
              </a:tr>
            </a:tbl>
          </a:graphicData>
        </a:graphic>
      </p:graphicFrame>
      <p:sp>
        <p:nvSpPr>
          <p:cNvPr id="25" name="CuadroTexto 24"/>
          <p:cNvSpPr txBox="1"/>
          <p:nvPr/>
        </p:nvSpPr>
        <p:spPr>
          <a:xfrm>
            <a:off x="280143" y="1098195"/>
            <a:ext cx="8866780" cy="400110"/>
          </a:xfrm>
          <a:prstGeom prst="rect">
            <a:avLst/>
          </a:prstGeom>
          <a:noFill/>
        </p:spPr>
        <p:txBody>
          <a:bodyPr wrap="square" rtlCol="0">
            <a:spAutoFit/>
          </a:bodyPr>
          <a:lstStyle/>
          <a:p>
            <a:r>
              <a:rPr lang="es-ES_tradnl" sz="2000" b="1" dirty="0">
                <a:solidFill>
                  <a:srgbClr val="C00000"/>
                </a:solidFill>
              </a:rPr>
              <a:t>INFORMACIÓN DEL ASENTAMIENTO </a:t>
            </a:r>
            <a:r>
              <a:rPr lang="es-ES_tradnl" sz="1200" b="1" dirty="0">
                <a:solidFill>
                  <a:srgbClr val="C00000"/>
                </a:solidFill>
              </a:rPr>
              <a:t>PRIORIZACIÓN </a:t>
            </a:r>
            <a:r>
              <a:rPr lang="es-ES_tradnl" sz="1200" b="1" dirty="0" smtClean="0">
                <a:solidFill>
                  <a:srgbClr val="C00000"/>
                </a:solidFill>
              </a:rPr>
              <a:t>GRUPO 2- </a:t>
            </a:r>
            <a:r>
              <a:rPr lang="es-ES_tradnl" sz="1200" b="1" dirty="0">
                <a:solidFill>
                  <a:srgbClr val="C00000"/>
                </a:solidFill>
              </a:rPr>
              <a:t>POSICIÓN </a:t>
            </a:r>
            <a:r>
              <a:rPr lang="es-ES_tradnl" sz="1200" b="1" dirty="0" smtClean="0">
                <a:solidFill>
                  <a:srgbClr val="C00000"/>
                </a:solidFill>
              </a:rPr>
              <a:t>35</a:t>
            </a:r>
            <a:endParaRPr lang="es-ES_tradnl" sz="1200" b="1" dirty="0">
              <a:solidFill>
                <a:srgbClr val="C00000"/>
              </a:solidFill>
            </a:endParaRPr>
          </a:p>
        </p:txBody>
      </p:sp>
      <p:sp>
        <p:nvSpPr>
          <p:cNvPr id="35" name="CuadroTexto 34"/>
          <p:cNvSpPr txBox="1"/>
          <p:nvPr/>
        </p:nvSpPr>
        <p:spPr>
          <a:xfrm rot="16200000">
            <a:off x="11243043" y="4611101"/>
            <a:ext cx="894797" cy="215444"/>
          </a:xfrm>
          <a:prstGeom prst="rect">
            <a:avLst/>
          </a:prstGeom>
          <a:noFill/>
        </p:spPr>
        <p:txBody>
          <a:bodyPr wrap="none" rtlCol="0">
            <a:spAutoFit/>
          </a:bodyPr>
          <a:lstStyle/>
          <a:p>
            <a:r>
              <a:rPr lang="es-EC" sz="800" dirty="0" smtClean="0">
                <a:solidFill>
                  <a:schemeClr val="bg1"/>
                </a:solidFill>
              </a:rPr>
              <a:t>DE LOS NOGALES</a:t>
            </a:r>
            <a:endParaRPr lang="es-EC" sz="800" dirty="0">
              <a:solidFill>
                <a:schemeClr val="bg1"/>
              </a:solidFill>
            </a:endParaRPr>
          </a:p>
        </p:txBody>
      </p:sp>
      <p:graphicFrame>
        <p:nvGraphicFramePr>
          <p:cNvPr id="36" name="14 Tabla"/>
          <p:cNvGraphicFramePr>
            <a:graphicFrameLocks noGrp="1"/>
          </p:cNvGraphicFramePr>
          <p:nvPr>
            <p:extLst>
              <p:ext uri="{D42A27DB-BD31-4B8C-83A1-F6EECF244321}">
                <p14:modId xmlns:p14="http://schemas.microsoft.com/office/powerpoint/2010/main" val="982050907"/>
              </p:ext>
            </p:extLst>
          </p:nvPr>
        </p:nvGraphicFramePr>
        <p:xfrm>
          <a:off x="364427" y="1525078"/>
          <a:ext cx="5938151" cy="4837098"/>
        </p:xfrm>
        <a:graphic>
          <a:graphicData uri="http://schemas.openxmlformats.org/drawingml/2006/table">
            <a:tbl>
              <a:tblPr>
                <a:tableStyleId>{22838BEF-8BB2-4498-84A7-C5851F593DF1}</a:tableStyleId>
              </a:tblPr>
              <a:tblGrid>
                <a:gridCol w="1809669">
                  <a:extLst>
                    <a:ext uri="{9D8B030D-6E8A-4147-A177-3AD203B41FA5}"/>
                  </a:extLst>
                </a:gridCol>
                <a:gridCol w="796130">
                  <a:extLst>
                    <a:ext uri="{9D8B030D-6E8A-4147-A177-3AD203B41FA5}"/>
                  </a:extLst>
                </a:gridCol>
                <a:gridCol w="1221560">
                  <a:extLst>
                    <a:ext uri="{9D8B030D-6E8A-4147-A177-3AD203B41FA5}"/>
                  </a:extLst>
                </a:gridCol>
                <a:gridCol w="696814">
                  <a:extLst>
                    <a:ext uri="{9D8B030D-6E8A-4147-A177-3AD203B41FA5}"/>
                  </a:extLst>
                </a:gridCol>
                <a:gridCol w="139964">
                  <a:extLst>
                    <a:ext uri="{9D8B030D-6E8A-4147-A177-3AD203B41FA5}"/>
                  </a:extLst>
                </a:gridCol>
                <a:gridCol w="1274014">
                  <a:extLst>
                    <a:ext uri="{9D8B030D-6E8A-4147-A177-3AD203B41FA5}"/>
                  </a:extLst>
                </a:gridCol>
              </a:tblGrid>
              <a:tr h="214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rPr>
                        <a:t>AÑOS DE ASENTAMIENTO (INICIO):</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smtClean="0">
                          <a:ln>
                            <a:noFill/>
                          </a:ln>
                          <a:solidFill>
                            <a:srgbClr val="002060"/>
                          </a:solidFill>
                          <a:effectLst/>
                          <a:latin typeface="+mn-lt"/>
                          <a:ea typeface="+mn-ea"/>
                          <a:cs typeface="+mn-cs"/>
                        </a:rPr>
                        <a:t> 25 Años</a:t>
                      </a:r>
                    </a:p>
                  </a:txBody>
                  <a:tcPr marL="91419" marR="91419" marT="45711" marB="45711" anchor="ctr" horzOverflow="overflow"/>
                </a:tc>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CONSOLIDACIÓN:</a:t>
                      </a:r>
                      <a:endParaRPr kumimoji="0" lang="es-ES"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tc>
                <a:tc rowSpan="2" hMerge="1">
                  <a:txBody>
                    <a:bodyPr/>
                    <a:lstStyle/>
                    <a:p>
                      <a:endParaRPr lang="es-EC"/>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82,35  %</a:t>
                      </a:r>
                    </a:p>
                  </a:txBody>
                  <a:tcPr marL="91419" marR="91419" marT="45711" marB="45711" anchor="ctr" horzOverflow="overflow"/>
                </a:tc>
                <a:tc rowSpan="2" hMerge="1">
                  <a:txBody>
                    <a:bodyPr/>
                    <a:lstStyle/>
                    <a:p>
                      <a:endParaRPr lang="es-ES" dirty="0"/>
                    </a:p>
                  </a:txBody>
                  <a:tcPr/>
                </a:tc>
                <a:extLst>
                  <a:ext uri="{0D108BD9-81ED-4DB2-BD59-A6C34878D82A}"/>
                </a:extLst>
              </a:tr>
              <a:tr h="214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rPr>
                        <a:t>AÑOS DE ASENTAMIENTO (ACTUAL):</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smtClean="0">
                          <a:ln>
                            <a:noFill/>
                          </a:ln>
                          <a:solidFill>
                            <a:srgbClr val="002060"/>
                          </a:solidFill>
                          <a:effectLst/>
                          <a:latin typeface="+mn-lt"/>
                          <a:ea typeface="+mn-ea"/>
                          <a:cs typeface="+mn-cs"/>
                        </a:rPr>
                        <a:t> 27 Años</a:t>
                      </a:r>
                    </a:p>
                  </a:txBody>
                  <a:tcPr marL="91419" marR="91419" marT="45711" marB="45711" anchor="ctr" horzOverflow="overflow"/>
                </a:tc>
                <a:tc gridSpan="2"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tc>
                <a:tc hMerge="1" vMerge="1">
                  <a:txBody>
                    <a:bodyPr/>
                    <a:lstStyle/>
                    <a:p>
                      <a:endParaRPr lang="es-EC"/>
                    </a:p>
                  </a:txBody>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tc>
                <a:tc hMerge="1" vMerge="1">
                  <a:txBody>
                    <a:bodyPr/>
                    <a:lstStyle/>
                    <a:p>
                      <a:endParaRPr lang="es-EC"/>
                    </a:p>
                  </a:txBody>
                  <a:tcPr/>
                </a:tc>
              </a:tr>
              <a:tr h="214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NÚMERO DE LOTES:</a:t>
                      </a:r>
                    </a:p>
                  </a:txBody>
                  <a:tcPr marL="68564" marR="68564"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17</a:t>
                      </a:r>
                    </a:p>
                  </a:txBody>
                  <a:tcPr marL="91419" marR="91419" marT="45711" marB="45711" anchor="ctr" horzOverflow="overflow">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POBLACIÓN  BENEFICIADA:</a:t>
                      </a:r>
                    </a:p>
                  </a:txBody>
                  <a:tcPr marL="91419" marR="91419" marT="45711" marB="45711" anchor="ctr" horzOverflow="overflow">
                    <a:solidFill>
                      <a:schemeClr val="bg1"/>
                    </a:solidFill>
                  </a:tcPr>
                </a:tc>
                <a:tc hMerge="1">
                  <a:txBody>
                    <a:bodyPr/>
                    <a:lstStyle/>
                    <a:p>
                      <a:endParaRPr lang="es-EC"/>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68  Hab. </a:t>
                      </a:r>
                      <a:endParaRPr kumimoji="0" lang="es-ES"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a:txBody>
                    <a:bodyPr/>
                    <a:lstStyle/>
                    <a:p>
                      <a:endParaRPr lang="es-ES"/>
                    </a:p>
                  </a:txBody>
                  <a:tcPr/>
                </a:tc>
                <a:extLst>
                  <a:ext uri="{0D108BD9-81ED-4DB2-BD59-A6C34878D82A}"/>
                </a:extLst>
              </a:tr>
              <a:tr h="2149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smtClean="0">
                          <a:ln>
                            <a:noFill/>
                          </a:ln>
                          <a:solidFill>
                            <a:srgbClr val="002060"/>
                          </a:solidFill>
                          <a:effectLst/>
                          <a:latin typeface="+mn-lt"/>
                          <a:ea typeface="+mn-ea"/>
                          <a:cs typeface="+mn-cs"/>
                        </a:rPr>
                        <a:t>ZONIFICACIÓN ACTUAL:</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700" u="none" strike="noStrike" kern="1200" cap="none" normalizeH="0" baseline="0" dirty="0" smtClean="0">
                          <a:ln>
                            <a:noFill/>
                          </a:ln>
                          <a:solidFill>
                            <a:srgbClr val="002060"/>
                          </a:solidFill>
                          <a:effectLst/>
                          <a:latin typeface="+mn-lt"/>
                          <a:ea typeface="+mn-ea"/>
                          <a:cs typeface="+mn-cs"/>
                        </a:rPr>
                        <a:t>A77 (A25001-2)</a:t>
                      </a: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hMerge="1">
                  <a:txBody>
                    <a:bodyPr/>
                    <a:lstStyle/>
                    <a:p>
                      <a:endParaRPr lang="es-ES"/>
                    </a:p>
                  </a:txBody>
                  <a:tcPr/>
                </a:tc>
                <a:extLst>
                  <a:ext uri="{0D108BD9-81ED-4DB2-BD59-A6C34878D82A}"/>
                </a:extLst>
              </a:tr>
              <a:tr h="2149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ZONIFICACIÓN PROPUESTA:</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gridSpan="4">
                  <a:txBody>
                    <a:bodyPr/>
                    <a:lstStyle/>
                    <a:p>
                      <a:pPr marL="0" algn="l" rtl="0" eaLnBrk="1" fontAlgn="ctr" latinLnBrk="0" hangingPunct="1">
                        <a:spcBef>
                          <a:spcPts val="0"/>
                        </a:spcBef>
                        <a:spcAft>
                          <a:spcPts val="0"/>
                        </a:spcAft>
                      </a:pPr>
                      <a:r>
                        <a:rPr kumimoji="0" lang="es-EC" sz="700" u="none" strike="noStrike" kern="1200" cap="none" normalizeH="0" baseline="0" dirty="0" smtClean="0">
                          <a:ln>
                            <a:noFill/>
                          </a:ln>
                          <a:solidFill>
                            <a:srgbClr val="002060"/>
                          </a:solidFill>
                          <a:effectLst/>
                          <a:latin typeface="+mn-lt"/>
                          <a:ea typeface="+mn-ea"/>
                          <a:cs typeface="+mn-cs"/>
                        </a:rPr>
                        <a:t>A2 (A1002-35) </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C"/>
                    </a:p>
                  </a:txBody>
                  <a:tcPr/>
                </a:tc>
              </a:tr>
              <a:tr h="2149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LOTE MÍNIMO:</a:t>
                      </a:r>
                    </a:p>
                  </a:txBody>
                  <a:tcPr marL="68564" marR="68564" marT="0" marB="0" anchor="ctr" horzOverflow="overflow">
                    <a:solidFill>
                      <a:srgbClr val="DAE3F3"/>
                    </a:solidFill>
                  </a:tcPr>
                </a:tc>
                <a:tc hMerge="1">
                  <a:txBody>
                    <a:bodyPr/>
                    <a:lstStyle/>
                    <a:p>
                      <a:endParaRPr lang="es-EC"/>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1000 m2</a:t>
                      </a: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149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FORMA DE OCUPACIÓN DEL SUELO:</a:t>
                      </a:r>
                    </a:p>
                  </a:txBody>
                  <a:tcPr marL="91419" marR="91419" marT="45711" marB="45711" anchor="ctr" horzOverflow="overflow">
                    <a:noFill/>
                  </a:tcPr>
                </a:tc>
                <a:tc hMerge="1">
                  <a:txBody>
                    <a:bodyPr/>
                    <a:lstStyle/>
                    <a:p>
                      <a:endParaRPr lang="es-EC"/>
                    </a:p>
                  </a:txBody>
                  <a:tcPr/>
                </a:tc>
                <a:tc grid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C" sz="700" u="none" strike="noStrike" kern="1200" cap="none" normalizeH="0" baseline="0" dirty="0" smtClean="0">
                          <a:ln>
                            <a:noFill/>
                          </a:ln>
                          <a:solidFill>
                            <a:srgbClr val="002060"/>
                          </a:solidFill>
                          <a:effectLst/>
                          <a:latin typeface="+mn-lt"/>
                          <a:ea typeface="+mn-ea"/>
                          <a:cs typeface="+mn-cs"/>
                        </a:rPr>
                        <a:t>(A) Aislada</a:t>
                      </a: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S" dirty="0"/>
                    </a:p>
                  </a:txBody>
                  <a:tcPr/>
                </a:tc>
                <a:extLst>
                  <a:ext uri="{0D108BD9-81ED-4DB2-BD59-A6C34878D82A}"/>
                </a:extLst>
              </a:tr>
              <a:tr h="2149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USO PRINCIPAL:</a:t>
                      </a:r>
                    </a:p>
                  </a:txBody>
                  <a:tcPr marL="91419" marR="91419" marT="45711" marB="45711" anchor="ctr" horzOverflow="overflow">
                    <a:solidFill>
                      <a:srgbClr val="DAE3F3"/>
                    </a:solidFill>
                  </a:tcPr>
                </a:tc>
                <a:tc hMerge="1">
                  <a:txBody>
                    <a:bodyPr/>
                    <a:lstStyle/>
                    <a:p>
                      <a:endParaRPr lang="es-EC"/>
                    </a:p>
                  </a:txBody>
                  <a:tcPr/>
                </a:tc>
                <a:tc grid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700" u="none" strike="noStrike" kern="1200" cap="none" normalizeH="0" baseline="0" dirty="0" smtClean="0">
                          <a:ln>
                            <a:noFill/>
                          </a:ln>
                          <a:solidFill>
                            <a:srgbClr val="002060"/>
                          </a:solidFill>
                          <a:effectLst/>
                          <a:latin typeface="+mn-lt"/>
                          <a:ea typeface="+mn-ea"/>
                          <a:cs typeface="+mn-cs"/>
                        </a:rPr>
                        <a:t>Residencial Rural 2 (RR2)</a:t>
                      </a: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hMerge="1">
                  <a:txBody>
                    <a:bodyPr/>
                    <a:lstStyle/>
                    <a:p>
                      <a:endParaRPr lang="es-ES" dirty="0"/>
                    </a:p>
                  </a:txBody>
                  <a:tcPr/>
                </a:tc>
                <a:extLst>
                  <a:ext uri="{0D108BD9-81ED-4DB2-BD59-A6C34878D82A}"/>
                </a:extLst>
              </a:tr>
              <a:tr h="2149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CLASIFICACIÓN DEL SUELO:</a:t>
                      </a:r>
                    </a:p>
                  </a:txBody>
                  <a:tcPr marL="91419" marR="91419" marT="45711" marB="45711" anchor="ctr" horzOverflow="overflow">
                    <a:noFill/>
                  </a:tcPr>
                </a:tc>
                <a:tc hMerge="1">
                  <a:txBody>
                    <a:bodyPr/>
                    <a:lstStyle/>
                    <a:p>
                      <a:endParaRPr lang="es-EC"/>
                    </a:p>
                  </a:txBody>
                  <a:tcPr/>
                </a:tc>
                <a:tc gridSpan="4">
                  <a:txBody>
                    <a:bodyPr/>
                    <a:lstStyle/>
                    <a:p>
                      <a:pPr marL="0" algn="l" rtl="0" eaLnBrk="1" fontAlgn="ctr" latinLnBrk="0" hangingPunct="1">
                        <a:spcBef>
                          <a:spcPts val="0"/>
                        </a:spcBef>
                        <a:spcAft>
                          <a:spcPts val="0"/>
                        </a:spcAft>
                      </a:pPr>
                      <a:r>
                        <a:rPr kumimoji="0" lang="es-EC" sz="700" u="none" strike="noStrike" kern="1200" cap="none" normalizeH="0" baseline="0" dirty="0" smtClean="0">
                          <a:ln>
                            <a:noFill/>
                          </a:ln>
                          <a:solidFill>
                            <a:srgbClr val="002060"/>
                          </a:solidFill>
                          <a:effectLst/>
                          <a:latin typeface="+mn-lt"/>
                          <a:ea typeface="+mn-ea"/>
                          <a:cs typeface="+mn-cs"/>
                        </a:rPr>
                        <a:t>(SRU) Suelo Rural</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extLst>
              </a:tr>
              <a:tr h="17284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smtClean="0">
                          <a:ln>
                            <a:noFill/>
                          </a:ln>
                          <a:solidFill>
                            <a:srgbClr val="002060"/>
                          </a:solidFill>
                          <a:effectLst/>
                          <a:latin typeface="+mn-lt"/>
                          <a:ea typeface="+mn-ea"/>
                          <a:cs typeface="+mn-cs"/>
                        </a:rPr>
                        <a:t>INFORMES DE RIESGOS:</a:t>
                      </a:r>
                    </a:p>
                  </a:txBody>
                  <a:tcPr marL="91419" marR="91419" marT="45711" marB="45711" anchor="ctr" horzOverflow="overflow">
                    <a:solidFill>
                      <a:srgbClr val="DAE3F3"/>
                    </a:solidFill>
                  </a:tcPr>
                </a:tc>
                <a:tc hMerge="1">
                  <a:txBody>
                    <a:bodyPr/>
                    <a:lstStyle/>
                    <a:p>
                      <a:endParaRPr lang="es-ES"/>
                    </a:p>
                  </a:txBody>
                  <a:tcPr/>
                </a:tc>
                <a:tc gridSpan="4">
                  <a:txBody>
                    <a:body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EC" sz="900" b="0" u="none" strike="noStrike" kern="1200" cap="none" normalizeH="0" baseline="0" dirty="0" smtClean="0">
                          <a:ln>
                            <a:noFill/>
                          </a:ln>
                          <a:solidFill>
                            <a:srgbClr val="002060"/>
                          </a:solidFill>
                          <a:effectLst/>
                          <a:latin typeface="+mn-lt"/>
                          <a:ea typeface="+mn-ea"/>
                          <a:cs typeface="+mn-cs"/>
                        </a:rPr>
                        <a:t>Informe Técnico </a:t>
                      </a:r>
                      <a:r>
                        <a:rPr kumimoji="0" lang="es-ES" sz="900" b="0" u="none" strike="noStrike" kern="1200" cap="none" normalizeH="0" baseline="0" dirty="0" smtClean="0">
                          <a:ln>
                            <a:noFill/>
                          </a:ln>
                          <a:solidFill>
                            <a:srgbClr val="002060"/>
                          </a:solidFill>
                          <a:effectLst/>
                          <a:latin typeface="+mn-lt"/>
                          <a:ea typeface="+mn-ea"/>
                          <a:cs typeface="+mn-cs"/>
                        </a:rPr>
                        <a:t>de la Dirección Metropolitana de Gestión de Riesgos No. IT-ECR-125-AT-DMGR-2020, de 23 de septiembre de 2020, califica al AHHYC por movimientos en masa con un riesgo Bajo Mitigable para los lotes 1, 2, 3, 4, 5, 6, 7, 8, 9,10, 11, 12, 13, 14, 17 y un riesgo Moderado Mitigable para los lotes 15 y 16 frente a movimientos de remoción en masa, y deja sin efecto lo descrito en el informe técnico No. 145-AT-DMGR-2018 remitido mediante oficio No. SGSG-DMGR-2018-539 de 08 de junio de 2018, además del oficio No. GADDMQ-SGSG-DMGR-2019-0914-OF de 12 de noviembre de 2019.</a:t>
                      </a:r>
                      <a:endParaRPr kumimoji="0" lang="es-EC" sz="900" b="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extLst>
              </a:tr>
              <a:tr h="264569">
                <a:tc gridSpan="2">
                  <a:txBody>
                    <a:bodyPr/>
                    <a:lstStyle/>
                    <a:p>
                      <a:pPr algn="l">
                        <a:lnSpc>
                          <a:spcPct val="115000"/>
                        </a:lnSpc>
                        <a:spcAft>
                          <a:spcPts val="0"/>
                        </a:spcAft>
                      </a:pPr>
                      <a:r>
                        <a:rPr kumimoji="0" lang="es-ES" sz="1000" b="1" u="none" strike="noStrike" kern="1200" cap="none" normalizeH="0" baseline="0" dirty="0" smtClean="0">
                          <a:ln>
                            <a:noFill/>
                          </a:ln>
                          <a:solidFill>
                            <a:srgbClr val="002060"/>
                          </a:solidFill>
                          <a:effectLst/>
                          <a:latin typeface="+mn-lt"/>
                          <a:ea typeface="+mn-ea"/>
                          <a:cs typeface="+mn-cs"/>
                        </a:rPr>
                        <a:t>ÁREA ÚTIL DE LOTES:</a:t>
                      </a:r>
                      <a:endParaRPr kumimoji="0" lang="es-EC" sz="1000" b="1" u="none" strike="noStrike" kern="1200" cap="none" normalizeH="0" baseline="0" dirty="0">
                        <a:ln>
                          <a:noFill/>
                        </a:ln>
                        <a:solidFill>
                          <a:srgbClr val="002060"/>
                        </a:solidFill>
                        <a:effectLst/>
                        <a:latin typeface="+mn-lt"/>
                        <a:ea typeface="+mn-ea"/>
                        <a:cs typeface="+mn-cs"/>
                      </a:endParaRPr>
                    </a:p>
                  </a:txBody>
                  <a:tcPr marL="68580" marR="68580" marT="0" marB="0" anchor="ctr">
                    <a:noFill/>
                  </a:tcPr>
                </a:tc>
                <a:tc hMerge="1">
                  <a:txBody>
                    <a:bodyPr/>
                    <a:lstStyle/>
                    <a:p>
                      <a:endParaRPr lang="es-EC" dirty="0"/>
                    </a:p>
                  </a:txBody>
                  <a:tcPr marL="68580" marR="68580" marT="0" marB="0" anchor="ctr"/>
                </a:tc>
                <a:tc>
                  <a:txBody>
                    <a:bodyPr/>
                    <a:lstStyle/>
                    <a:p>
                      <a:pPr algn="r">
                        <a:lnSpc>
                          <a:spcPct val="115000"/>
                        </a:lnSpc>
                        <a:spcAft>
                          <a:spcPts val="0"/>
                        </a:spcAft>
                      </a:pPr>
                      <a:r>
                        <a:rPr lang="es-ES" sz="1000" b="1" dirty="0">
                          <a:solidFill>
                            <a:schemeClr val="tx2"/>
                          </a:solidFill>
                          <a:effectLst/>
                          <a:latin typeface="Calibri" panose="020F0502020204030204" pitchFamily="34" charset="0"/>
                          <a:cs typeface="Calibri" panose="020F0502020204030204" pitchFamily="34" charset="0"/>
                        </a:rPr>
                        <a:t>24887,87</a:t>
                      </a:r>
                      <a:endParaRPr lang="es-EC" sz="1000" dirty="0">
                        <a:solidFill>
                          <a:schemeClr val="tx2"/>
                        </a:solidFill>
                        <a:effectLst/>
                        <a:latin typeface="Calibri" panose="020F0502020204030204" pitchFamily="34" charset="0"/>
                      </a:endParaRPr>
                    </a:p>
                  </a:txBody>
                  <a:tcPr marL="68580" marR="68580" marT="0" marB="0" anchor="c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u="none" strike="noStrike" kern="1200" cap="none" normalizeH="0" baseline="0" dirty="0" smtClean="0">
                          <a:ln>
                            <a:noFill/>
                          </a:ln>
                          <a:solidFill>
                            <a:srgbClr val="002060"/>
                          </a:solidFill>
                          <a:effectLst/>
                          <a:latin typeface="+mn-lt"/>
                          <a:ea typeface="+mn-ea"/>
                          <a:cs typeface="+mn-cs"/>
                        </a:rPr>
                        <a:t>m2</a:t>
                      </a:r>
                      <a:endParaRPr kumimoji="0" lang="es-EC" sz="10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7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rgbClr val="DAE3F3"/>
                    </a:solidFill>
                  </a:tcPr>
                </a:tc>
                <a:extLst>
                  <a:ext uri="{0D108BD9-81ED-4DB2-BD59-A6C34878D82A}"/>
                </a:extLst>
              </a:tr>
              <a:tr h="380347">
                <a:tc gridSpan="2">
                  <a:txBody>
                    <a:bodyPr/>
                    <a:lstStyle/>
                    <a:p>
                      <a:pPr algn="l">
                        <a:lnSpc>
                          <a:spcPct val="115000"/>
                        </a:lnSpc>
                        <a:spcAft>
                          <a:spcPts val="0"/>
                        </a:spcAft>
                      </a:pPr>
                      <a:r>
                        <a:rPr kumimoji="0" lang="es-ES" sz="1000" u="none" strike="noStrike" kern="1200" cap="none" normalizeH="0" baseline="0" dirty="0" smtClean="0">
                          <a:ln>
                            <a:noFill/>
                          </a:ln>
                          <a:solidFill>
                            <a:srgbClr val="002060"/>
                          </a:solidFill>
                          <a:effectLst/>
                          <a:latin typeface="+mn-lt"/>
                          <a:ea typeface="+mn-ea"/>
                          <a:cs typeface="+mn-cs"/>
                        </a:rPr>
                        <a:t>ÁREA FAJA DE PROTECCIÓN POR TALUD ARTIFICIAL:</a:t>
                      </a:r>
                      <a:endParaRPr kumimoji="0" lang="es-EC" sz="1000"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hMerge="1">
                  <a:txBody>
                    <a:bodyPr/>
                    <a:lstStyle/>
                    <a:p>
                      <a:endParaRPr lang="es-EC" dirty="0"/>
                    </a:p>
                  </a:txBody>
                  <a:tcPr marL="68580" marR="68580" marT="0" marB="0" anchor="ctr"/>
                </a:tc>
                <a:tc>
                  <a:txBody>
                    <a:bodyPr/>
                    <a:lstStyle/>
                    <a:p>
                      <a:pPr algn="r">
                        <a:lnSpc>
                          <a:spcPct val="115000"/>
                        </a:lnSpc>
                        <a:spcAft>
                          <a:spcPts val="0"/>
                        </a:spcAft>
                      </a:pPr>
                      <a:r>
                        <a:rPr lang="es-ES" sz="1000" dirty="0">
                          <a:solidFill>
                            <a:schemeClr val="tx2"/>
                          </a:solidFill>
                          <a:effectLst/>
                          <a:latin typeface="Calibri" panose="020F0502020204030204" pitchFamily="34" charset="0"/>
                          <a:cs typeface="Calibri" panose="020F0502020204030204" pitchFamily="34" charset="0"/>
                        </a:rPr>
                        <a:t>2467,45</a:t>
                      </a:r>
                      <a:endParaRPr lang="es-EC" sz="1000" dirty="0">
                        <a:solidFill>
                          <a:schemeClr val="tx2"/>
                        </a:solidFill>
                        <a:effectLst/>
                        <a:latin typeface="Calibri" panose="020F0502020204030204" pitchFamily="34" charset="0"/>
                      </a:endParaRPr>
                    </a:p>
                  </a:txBody>
                  <a:tcPr marL="68580" marR="68580" marT="0" marB="0" anchor="ctr">
                    <a:solidFill>
                      <a:srgbClr val="DAE3F3"/>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2698750" algn="ctr"/>
                          <a:tab pos="5399088" algn="r"/>
                        </a:tabLst>
                      </a:pPr>
                      <a:r>
                        <a:rPr kumimoji="0" lang="es-ES" sz="1000" u="none" strike="noStrike" kern="1200" cap="none" normalizeH="0" baseline="0" dirty="0" smtClean="0">
                          <a:ln>
                            <a:noFill/>
                          </a:ln>
                          <a:solidFill>
                            <a:srgbClr val="002060"/>
                          </a:solidFill>
                          <a:effectLst/>
                          <a:latin typeface="+mn-lt"/>
                          <a:ea typeface="+mn-ea"/>
                          <a:cs typeface="+mn-cs"/>
                        </a:rPr>
                        <a:t>m2</a:t>
                      </a:r>
                    </a:p>
                  </a:txBody>
                  <a:tcPr marL="91419" marR="91419" marT="45711" marB="45711" anchor="ctr" horzOverflow="overflow">
                    <a:solidFill>
                      <a:srgbClr val="DAE3F3"/>
                    </a:solidFill>
                  </a:tcPr>
                </a:tc>
                <a:tc hMerge="1">
                  <a:txBody>
                    <a:bodyPr/>
                    <a:lstStyle/>
                    <a:p>
                      <a:endParaRPr lang="es-EC"/>
                    </a:p>
                  </a:txBody>
                  <a:tcPr/>
                </a:tc>
                <a:tc vMerge="1">
                  <a:txBody>
                    <a:bodyPr/>
                    <a:lstStyle/>
                    <a:p>
                      <a:endParaRPr lang="es-EC"/>
                    </a:p>
                  </a:txBody>
                  <a:tcPr/>
                </a:tc>
                <a:extLst>
                  <a:ext uri="{0D108BD9-81ED-4DB2-BD59-A6C34878D82A}"/>
                </a:extLst>
              </a:tr>
              <a:tr h="264569">
                <a:tc gridSpan="2">
                  <a:txBody>
                    <a:bodyPr/>
                    <a:lstStyle/>
                    <a:p>
                      <a:pPr algn="l">
                        <a:lnSpc>
                          <a:spcPct val="115000"/>
                        </a:lnSpc>
                        <a:spcAft>
                          <a:spcPts val="0"/>
                        </a:spcAft>
                      </a:pPr>
                      <a:r>
                        <a:rPr kumimoji="0" lang="es-ES" sz="1000" u="none" strike="noStrike" kern="1200" cap="none" normalizeH="0" baseline="0" dirty="0" smtClean="0">
                          <a:ln>
                            <a:noFill/>
                          </a:ln>
                          <a:solidFill>
                            <a:srgbClr val="002060"/>
                          </a:solidFill>
                          <a:effectLst/>
                          <a:latin typeface="+mn-lt"/>
                          <a:ea typeface="+mn-ea"/>
                          <a:cs typeface="+mn-cs"/>
                        </a:rPr>
                        <a:t>ÁREA DE VÍAS </a:t>
                      </a:r>
                      <a:r>
                        <a:rPr kumimoji="0" lang="es-EC" sz="1000" u="none" strike="noStrike" kern="1200" cap="none" normalizeH="0" baseline="0" dirty="0" smtClean="0">
                          <a:ln>
                            <a:noFill/>
                          </a:ln>
                          <a:solidFill>
                            <a:srgbClr val="002060"/>
                          </a:solidFill>
                          <a:effectLst/>
                          <a:latin typeface="+mn-lt"/>
                          <a:ea typeface="+mn-ea"/>
                          <a:cs typeface="+mn-cs"/>
                        </a:rPr>
                        <a:t>Y </a:t>
                      </a:r>
                      <a:r>
                        <a:rPr kumimoji="0" lang="es-ES" sz="1000" u="none" strike="noStrike" kern="1200" cap="none" normalizeH="0" baseline="0" dirty="0" smtClean="0">
                          <a:ln>
                            <a:noFill/>
                          </a:ln>
                          <a:solidFill>
                            <a:srgbClr val="002060"/>
                          </a:solidFill>
                          <a:effectLst/>
                          <a:latin typeface="+mn-lt"/>
                          <a:ea typeface="+mn-ea"/>
                          <a:cs typeface="+mn-cs"/>
                        </a:rPr>
                        <a:t>PASAJE:</a:t>
                      </a:r>
                      <a:endParaRPr kumimoji="0" lang="es-EC" sz="1000" u="none" strike="noStrike" kern="1200" cap="none" normalizeH="0" baseline="0" dirty="0">
                        <a:ln>
                          <a:noFill/>
                        </a:ln>
                        <a:solidFill>
                          <a:srgbClr val="002060"/>
                        </a:solidFill>
                        <a:effectLst/>
                        <a:latin typeface="+mn-lt"/>
                        <a:ea typeface="+mn-ea"/>
                        <a:cs typeface="+mn-cs"/>
                      </a:endParaRPr>
                    </a:p>
                  </a:txBody>
                  <a:tcPr marL="68580" marR="68580" marT="0" marB="0">
                    <a:noFill/>
                  </a:tcPr>
                </a:tc>
                <a:tc hMerge="1">
                  <a:txBody>
                    <a:bodyPr/>
                    <a:lstStyle/>
                    <a:p>
                      <a:endParaRPr lang="es-EC" dirty="0"/>
                    </a:p>
                  </a:txBody>
                  <a:tcPr marL="68580" marR="68580" marT="0" marB="0"/>
                </a:tc>
                <a:tc>
                  <a:txBody>
                    <a:bodyPr/>
                    <a:lstStyle/>
                    <a:p>
                      <a:pPr algn="r">
                        <a:lnSpc>
                          <a:spcPct val="115000"/>
                        </a:lnSpc>
                        <a:spcAft>
                          <a:spcPts val="0"/>
                        </a:spcAft>
                      </a:pPr>
                      <a:r>
                        <a:rPr lang="es-ES" sz="1000" dirty="0">
                          <a:solidFill>
                            <a:schemeClr val="tx2"/>
                          </a:solidFill>
                          <a:effectLst/>
                          <a:latin typeface="Calibri" panose="020F0502020204030204" pitchFamily="34" charset="0"/>
                          <a:cs typeface="Calibri" panose="020F0502020204030204" pitchFamily="34" charset="0"/>
                        </a:rPr>
                        <a:t>6998,93</a:t>
                      </a:r>
                      <a:endParaRPr lang="es-EC" sz="1000" dirty="0">
                        <a:solidFill>
                          <a:schemeClr val="tx2"/>
                        </a:solidFill>
                        <a:effectLst/>
                        <a:latin typeface="Calibri" panose="020F0502020204030204" pitchFamily="34" charset="0"/>
                      </a:endParaRPr>
                    </a:p>
                  </a:txBody>
                  <a:tcPr marL="68580" marR="68580" marT="0" marB="0" anchor="c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u="none" strike="noStrike" kern="1200" cap="none" normalizeH="0" baseline="0" dirty="0" smtClean="0">
                          <a:ln>
                            <a:noFill/>
                          </a:ln>
                          <a:solidFill>
                            <a:srgbClr val="002060"/>
                          </a:solidFill>
                          <a:effectLst/>
                          <a:latin typeface="+mn-lt"/>
                          <a:ea typeface="+mn-ea"/>
                          <a:cs typeface="+mn-cs"/>
                        </a:rPr>
                        <a:t>m2</a:t>
                      </a:r>
                      <a:endParaRPr kumimoji="0" lang="es-EC" sz="1000"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vMerge="1">
                  <a:txBody>
                    <a:bodyPr/>
                    <a:lstStyle/>
                    <a:p>
                      <a:endParaRPr lang="es-EC"/>
                    </a:p>
                  </a:txBody>
                  <a:tcPr/>
                </a:tc>
              </a:tr>
              <a:tr h="26456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1" u="none" strike="noStrike" kern="1200" cap="none" normalizeH="0" baseline="0" dirty="0" smtClean="0">
                          <a:ln>
                            <a:noFill/>
                          </a:ln>
                          <a:solidFill>
                            <a:srgbClr val="002060"/>
                          </a:solidFill>
                          <a:effectLst/>
                          <a:latin typeface="+mn-lt"/>
                          <a:ea typeface="+mn-ea"/>
                          <a:cs typeface="+mn-cs"/>
                        </a:rPr>
                        <a:t>ÁREA TOTAL:</a:t>
                      </a:r>
                      <a:endParaRPr kumimoji="0" lang="es-EC" sz="1000" b="1" u="none" strike="noStrike" kern="1200" cap="none" normalizeH="0" baseline="0" dirty="0" smtClean="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s-ES" sz="1000" b="1" dirty="0" smtClean="0">
                          <a:solidFill>
                            <a:schemeClr val="tx2"/>
                          </a:solidFill>
                          <a:effectLst/>
                          <a:latin typeface="Calibri" panose="020F0502020204030204" pitchFamily="34" charset="0"/>
                          <a:cs typeface="Calibri" panose="020F0502020204030204" pitchFamily="34" charset="0"/>
                        </a:rPr>
                        <a:t>34354,25</a:t>
                      </a:r>
                      <a:endParaRPr lang="es-EC" sz="1000" dirty="0" smtClean="0">
                        <a:solidFill>
                          <a:schemeClr val="tx2"/>
                        </a:solidFill>
                        <a:effectLst/>
                        <a:latin typeface="Calibri" panose="020F0502020204030204" pitchFamily="34" charset="0"/>
                      </a:endParaRPr>
                    </a:p>
                  </a:txBody>
                  <a:tcPr marL="68580" marR="68580" marT="0" marB="0">
                    <a:solidFill>
                      <a:srgbClr val="DAE3F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u="none" strike="noStrike" kern="1200" cap="none" normalizeH="0" baseline="0" dirty="0" smtClean="0">
                          <a:ln>
                            <a:noFill/>
                          </a:ln>
                          <a:solidFill>
                            <a:srgbClr val="002060"/>
                          </a:solidFill>
                          <a:effectLst/>
                          <a:latin typeface="+mn-lt"/>
                          <a:ea typeface="+mn-ea"/>
                          <a:cs typeface="+mn-cs"/>
                        </a:rPr>
                        <a:t>m2</a:t>
                      </a:r>
                    </a:p>
                  </a:txBody>
                  <a:tcPr marL="91419" marR="91419" marT="45711" marB="45711" anchor="ctr" horzOverflow="overflow">
                    <a:solidFill>
                      <a:srgbClr val="DAE3F3"/>
                    </a:solidFill>
                  </a:tcPr>
                </a:tc>
                <a:tc hMerge="1">
                  <a:txBody>
                    <a:bodyPr/>
                    <a:lstStyle/>
                    <a:p>
                      <a:endParaRPr lang="es-EC"/>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smtClean="0">
                          <a:ln>
                            <a:noFill/>
                          </a:ln>
                          <a:solidFill>
                            <a:srgbClr val="002060"/>
                          </a:solidFill>
                          <a:effectLst/>
                          <a:latin typeface="+mn-lt"/>
                          <a:ea typeface="+mn-ea"/>
                          <a:cs typeface="+mn-cs"/>
                        </a:rPr>
                        <a:t>UERB-AZLD</a:t>
                      </a:r>
                    </a:p>
                  </a:txBody>
                  <a:tcPr marL="91419" marR="91419" marT="45711" marB="45711" anchor="ctr" horzOverflow="overflow">
                    <a:solidFill>
                      <a:srgbClr val="DAE3F3"/>
                    </a:solidFill>
                  </a:tcPr>
                </a:tc>
              </a:tr>
            </a:tbl>
          </a:graphicData>
        </a:graphic>
      </p:graphicFrame>
      <p:grpSp>
        <p:nvGrpSpPr>
          <p:cNvPr id="22" name="Grupo 21"/>
          <p:cNvGrpSpPr/>
          <p:nvPr/>
        </p:nvGrpSpPr>
        <p:grpSpPr>
          <a:xfrm>
            <a:off x="9125719" y="3536438"/>
            <a:ext cx="2938914" cy="3259567"/>
            <a:chOff x="2706644" y="2180710"/>
            <a:chExt cx="6294512" cy="5080266"/>
          </a:xfrm>
        </p:grpSpPr>
        <p:sp>
          <p:nvSpPr>
            <p:cNvPr id="24" name="CuadroTexto 23"/>
            <p:cNvSpPr txBox="1"/>
            <p:nvPr/>
          </p:nvSpPr>
          <p:spPr>
            <a:xfrm rot="16764929">
              <a:off x="6589736" y="4336419"/>
              <a:ext cx="1883849" cy="261610"/>
            </a:xfrm>
            <a:prstGeom prst="rect">
              <a:avLst/>
            </a:prstGeom>
            <a:noFill/>
          </p:spPr>
          <p:txBody>
            <a:bodyPr wrap="none" rtlCol="0">
              <a:spAutoFit/>
            </a:bodyPr>
            <a:lstStyle/>
            <a:p>
              <a:r>
                <a:rPr lang="es-EC" sz="1100" dirty="0" smtClean="0">
                  <a:solidFill>
                    <a:schemeClr val="bg1"/>
                  </a:solidFill>
                </a:rPr>
                <a:t>MANUEL CORODVA GALARZA</a:t>
              </a:r>
              <a:endParaRPr lang="es-EC" sz="1100" dirty="0">
                <a:solidFill>
                  <a:schemeClr val="bg1"/>
                </a:solidFill>
              </a:endParaRPr>
            </a:p>
          </p:txBody>
        </p:sp>
        <p:sp>
          <p:nvSpPr>
            <p:cNvPr id="26" name="CuadroTexto 25"/>
            <p:cNvSpPr txBox="1"/>
            <p:nvPr/>
          </p:nvSpPr>
          <p:spPr>
            <a:xfrm rot="21301830">
              <a:off x="5482912" y="4430053"/>
              <a:ext cx="1415772" cy="215444"/>
            </a:xfrm>
            <a:prstGeom prst="rect">
              <a:avLst/>
            </a:prstGeom>
            <a:noFill/>
          </p:spPr>
          <p:txBody>
            <a:bodyPr wrap="none" rtlCol="0">
              <a:spAutoFit/>
            </a:bodyPr>
            <a:lstStyle/>
            <a:p>
              <a:r>
                <a:rPr lang="es-EC" sz="800" dirty="0" smtClean="0">
                  <a:solidFill>
                    <a:schemeClr val="bg1"/>
                  </a:solidFill>
                </a:rPr>
                <a:t>MANUEL CORODVA GALARZA</a:t>
              </a:r>
              <a:endParaRPr lang="es-EC" sz="800" dirty="0">
                <a:solidFill>
                  <a:schemeClr val="bg1"/>
                </a:solidFill>
              </a:endParaRPr>
            </a:p>
          </p:txBody>
        </p:sp>
        <p:sp>
          <p:nvSpPr>
            <p:cNvPr id="27" name="Forma libre 26"/>
            <p:cNvSpPr/>
            <p:nvPr/>
          </p:nvSpPr>
          <p:spPr>
            <a:xfrm>
              <a:off x="4667534" y="3889612"/>
              <a:ext cx="2756848" cy="696137"/>
            </a:xfrm>
            <a:custGeom>
              <a:avLst/>
              <a:gdLst>
                <a:gd name="connsiteX0" fmla="*/ 0 w 2756848"/>
                <a:gd name="connsiteY0" fmla="*/ 136478 h 696137"/>
                <a:gd name="connsiteX1" fmla="*/ 218365 w 2756848"/>
                <a:gd name="connsiteY1" fmla="*/ 341194 h 696137"/>
                <a:gd name="connsiteX2" fmla="*/ 354842 w 2756848"/>
                <a:gd name="connsiteY2" fmla="*/ 477672 h 696137"/>
                <a:gd name="connsiteX3" fmla="*/ 491320 w 2756848"/>
                <a:gd name="connsiteY3" fmla="*/ 504967 h 696137"/>
                <a:gd name="connsiteX4" fmla="*/ 573206 w 2756848"/>
                <a:gd name="connsiteY4" fmla="*/ 395785 h 696137"/>
                <a:gd name="connsiteX5" fmla="*/ 655093 w 2756848"/>
                <a:gd name="connsiteY5" fmla="*/ 286603 h 696137"/>
                <a:gd name="connsiteX6" fmla="*/ 764275 w 2756848"/>
                <a:gd name="connsiteY6" fmla="*/ 204716 h 696137"/>
                <a:gd name="connsiteX7" fmla="*/ 955344 w 2756848"/>
                <a:gd name="connsiteY7" fmla="*/ 368489 h 696137"/>
                <a:gd name="connsiteX8" fmla="*/ 1023582 w 2756848"/>
                <a:gd name="connsiteY8" fmla="*/ 477672 h 696137"/>
                <a:gd name="connsiteX9" fmla="*/ 1132765 w 2756848"/>
                <a:gd name="connsiteY9" fmla="*/ 477672 h 696137"/>
                <a:gd name="connsiteX10" fmla="*/ 1296538 w 2756848"/>
                <a:gd name="connsiteY10" fmla="*/ 395785 h 696137"/>
                <a:gd name="connsiteX11" fmla="*/ 1460311 w 2756848"/>
                <a:gd name="connsiteY11" fmla="*/ 368489 h 696137"/>
                <a:gd name="connsiteX12" fmla="*/ 1665027 w 2756848"/>
                <a:gd name="connsiteY12" fmla="*/ 464024 h 696137"/>
                <a:gd name="connsiteX13" fmla="*/ 1733266 w 2756848"/>
                <a:gd name="connsiteY13" fmla="*/ 614149 h 696137"/>
                <a:gd name="connsiteX14" fmla="*/ 1842448 w 2756848"/>
                <a:gd name="connsiteY14" fmla="*/ 696036 h 696137"/>
                <a:gd name="connsiteX15" fmla="*/ 2033517 w 2756848"/>
                <a:gd name="connsiteY15" fmla="*/ 627797 h 696137"/>
                <a:gd name="connsiteX16" fmla="*/ 2238233 w 2756848"/>
                <a:gd name="connsiteY16" fmla="*/ 491319 h 696137"/>
                <a:gd name="connsiteX17" fmla="*/ 2361063 w 2756848"/>
                <a:gd name="connsiteY17" fmla="*/ 341194 h 696137"/>
                <a:gd name="connsiteX18" fmla="*/ 2511188 w 2756848"/>
                <a:gd name="connsiteY18" fmla="*/ 122830 h 696137"/>
                <a:gd name="connsiteX19" fmla="*/ 2661314 w 2756848"/>
                <a:gd name="connsiteY19" fmla="*/ 27295 h 696137"/>
                <a:gd name="connsiteX20" fmla="*/ 2756848 w 2756848"/>
                <a:gd name="connsiteY20" fmla="*/ 0 h 6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6848" h="696137">
                  <a:moveTo>
                    <a:pt x="0" y="136478"/>
                  </a:moveTo>
                  <a:lnTo>
                    <a:pt x="218365" y="341194"/>
                  </a:lnTo>
                  <a:cubicBezTo>
                    <a:pt x="277505" y="398060"/>
                    <a:pt x="309350" y="450377"/>
                    <a:pt x="354842" y="477672"/>
                  </a:cubicBezTo>
                  <a:cubicBezTo>
                    <a:pt x="400335" y="504968"/>
                    <a:pt x="454926" y="518615"/>
                    <a:pt x="491320" y="504967"/>
                  </a:cubicBezTo>
                  <a:cubicBezTo>
                    <a:pt x="527714" y="491319"/>
                    <a:pt x="573206" y="395785"/>
                    <a:pt x="573206" y="395785"/>
                  </a:cubicBezTo>
                  <a:cubicBezTo>
                    <a:pt x="600501" y="359391"/>
                    <a:pt x="623248" y="318448"/>
                    <a:pt x="655093" y="286603"/>
                  </a:cubicBezTo>
                  <a:cubicBezTo>
                    <a:pt x="686938" y="254758"/>
                    <a:pt x="714233" y="191068"/>
                    <a:pt x="764275" y="204716"/>
                  </a:cubicBezTo>
                  <a:cubicBezTo>
                    <a:pt x="814317" y="218364"/>
                    <a:pt x="912126" y="322996"/>
                    <a:pt x="955344" y="368489"/>
                  </a:cubicBezTo>
                  <a:cubicBezTo>
                    <a:pt x="998562" y="413982"/>
                    <a:pt x="994012" y="459475"/>
                    <a:pt x="1023582" y="477672"/>
                  </a:cubicBezTo>
                  <a:cubicBezTo>
                    <a:pt x="1053152" y="495869"/>
                    <a:pt x="1087272" y="491320"/>
                    <a:pt x="1132765" y="477672"/>
                  </a:cubicBezTo>
                  <a:cubicBezTo>
                    <a:pt x="1178258" y="464024"/>
                    <a:pt x="1241947" y="413982"/>
                    <a:pt x="1296538" y="395785"/>
                  </a:cubicBezTo>
                  <a:cubicBezTo>
                    <a:pt x="1351129" y="377588"/>
                    <a:pt x="1398896" y="357116"/>
                    <a:pt x="1460311" y="368489"/>
                  </a:cubicBezTo>
                  <a:cubicBezTo>
                    <a:pt x="1521726" y="379862"/>
                    <a:pt x="1619535" y="423081"/>
                    <a:pt x="1665027" y="464024"/>
                  </a:cubicBezTo>
                  <a:cubicBezTo>
                    <a:pt x="1710519" y="504967"/>
                    <a:pt x="1703696" y="575480"/>
                    <a:pt x="1733266" y="614149"/>
                  </a:cubicBezTo>
                  <a:cubicBezTo>
                    <a:pt x="1762836" y="652818"/>
                    <a:pt x="1792406" y="693761"/>
                    <a:pt x="1842448" y="696036"/>
                  </a:cubicBezTo>
                  <a:cubicBezTo>
                    <a:pt x="1892490" y="698311"/>
                    <a:pt x="1967553" y="661916"/>
                    <a:pt x="2033517" y="627797"/>
                  </a:cubicBezTo>
                  <a:cubicBezTo>
                    <a:pt x="2099481" y="593678"/>
                    <a:pt x="2183642" y="539086"/>
                    <a:pt x="2238233" y="491319"/>
                  </a:cubicBezTo>
                  <a:cubicBezTo>
                    <a:pt x="2292824" y="443552"/>
                    <a:pt x="2315570" y="402609"/>
                    <a:pt x="2361063" y="341194"/>
                  </a:cubicBezTo>
                  <a:cubicBezTo>
                    <a:pt x="2406556" y="279779"/>
                    <a:pt x="2461146" y="175147"/>
                    <a:pt x="2511188" y="122830"/>
                  </a:cubicBezTo>
                  <a:cubicBezTo>
                    <a:pt x="2561230" y="70513"/>
                    <a:pt x="2620371" y="47767"/>
                    <a:pt x="2661314" y="27295"/>
                  </a:cubicBezTo>
                  <a:cubicBezTo>
                    <a:pt x="2702257" y="6823"/>
                    <a:pt x="2729552" y="3411"/>
                    <a:pt x="2756848" y="0"/>
                  </a:cubicBezTo>
                </a:path>
              </a:pathLst>
            </a:custGeom>
            <a:noFill/>
            <a:ln>
              <a:solidFill>
                <a:srgbClr val="FF0000"/>
              </a:solidFill>
            </a:ln>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ctr"/>
              <a:endParaRPr lang="es-EC"/>
            </a:p>
          </p:txBody>
        </p:sp>
        <p:sp>
          <p:nvSpPr>
            <p:cNvPr id="28" name="Rectángulo 27"/>
            <p:cNvSpPr/>
            <p:nvPr/>
          </p:nvSpPr>
          <p:spPr>
            <a:xfrm>
              <a:off x="5342151" y="4299966"/>
              <a:ext cx="995785" cy="304699"/>
            </a:xfrm>
            <a:prstGeom prst="rect">
              <a:avLst/>
            </a:prstGeom>
          </p:spPr>
          <p:txBody>
            <a:bodyPr wrap="none">
              <a:spAutoFit/>
            </a:bodyPr>
            <a:lstStyle/>
            <a:p>
              <a:pPr fontAlgn="ctr">
                <a:lnSpc>
                  <a:spcPct val="115000"/>
                </a:lnSpc>
              </a:pPr>
              <a:r>
                <a:rPr lang="es-EC" sz="1200" b="1" dirty="0" smtClean="0">
                  <a:solidFill>
                    <a:schemeClr val="bg1"/>
                  </a:solidFill>
                  <a:ea typeface="Times New Roman"/>
                  <a:cs typeface="Times New Roman"/>
                </a:rPr>
                <a:t>CALLKE N13J</a:t>
              </a:r>
              <a:endParaRPr lang="es-EC" sz="1200" b="1" dirty="0">
                <a:solidFill>
                  <a:schemeClr val="bg1"/>
                </a:solidFill>
                <a:ea typeface="Times New Roman"/>
                <a:cs typeface="Times New Roman"/>
              </a:endParaRPr>
            </a:p>
          </p:txBody>
        </p:sp>
        <p:pic>
          <p:nvPicPr>
            <p:cNvPr id="29" name="Imagen 28"/>
            <p:cNvPicPr>
              <a:picLocks noChangeAspect="1"/>
            </p:cNvPicPr>
            <p:nvPr/>
          </p:nvPicPr>
          <p:blipFill>
            <a:blip r:embed="rId5"/>
            <a:stretch>
              <a:fillRect/>
            </a:stretch>
          </p:blipFill>
          <p:spPr>
            <a:xfrm>
              <a:off x="2706644" y="2180710"/>
              <a:ext cx="6294512" cy="4219230"/>
            </a:xfrm>
            <a:prstGeom prst="rect">
              <a:avLst/>
            </a:prstGeom>
          </p:spPr>
        </p:pic>
        <p:sp>
          <p:nvSpPr>
            <p:cNvPr id="30" name="Forma libre 29"/>
            <p:cNvSpPr/>
            <p:nvPr/>
          </p:nvSpPr>
          <p:spPr>
            <a:xfrm>
              <a:off x="4673009" y="3535326"/>
              <a:ext cx="866554" cy="871869"/>
            </a:xfrm>
            <a:custGeom>
              <a:avLst/>
              <a:gdLst>
                <a:gd name="connsiteX0" fmla="*/ 866554 w 866554"/>
                <a:gd name="connsiteY0" fmla="*/ 313660 h 871869"/>
                <a:gd name="connsiteX1" fmla="*/ 749596 w 866554"/>
                <a:gd name="connsiteY1" fmla="*/ 186069 h 871869"/>
                <a:gd name="connsiteX2" fmla="*/ 600740 w 866554"/>
                <a:gd name="connsiteY2" fmla="*/ 47846 h 871869"/>
                <a:gd name="connsiteX3" fmla="*/ 478465 w 866554"/>
                <a:gd name="connsiteY3" fmla="*/ 0 h 871869"/>
                <a:gd name="connsiteX4" fmla="*/ 382772 w 866554"/>
                <a:gd name="connsiteY4" fmla="*/ 37214 h 871869"/>
                <a:gd name="connsiteX5" fmla="*/ 271131 w 866554"/>
                <a:gd name="connsiteY5" fmla="*/ 127590 h 871869"/>
                <a:gd name="connsiteX6" fmla="*/ 244549 w 866554"/>
                <a:gd name="connsiteY6" fmla="*/ 244548 h 871869"/>
                <a:gd name="connsiteX7" fmla="*/ 202019 w 866554"/>
                <a:gd name="connsiteY7" fmla="*/ 334925 h 871869"/>
                <a:gd name="connsiteX8" fmla="*/ 111642 w 866554"/>
                <a:gd name="connsiteY8" fmla="*/ 462516 h 871869"/>
                <a:gd name="connsiteX9" fmla="*/ 0 w 866554"/>
                <a:gd name="connsiteY9" fmla="*/ 552893 h 871869"/>
                <a:gd name="connsiteX10" fmla="*/ 196703 w 866554"/>
                <a:gd name="connsiteY10" fmla="*/ 871869 h 871869"/>
                <a:gd name="connsiteX11" fmla="*/ 313661 w 866554"/>
                <a:gd name="connsiteY11" fmla="*/ 728330 h 871869"/>
                <a:gd name="connsiteX12" fmla="*/ 404038 w 866554"/>
                <a:gd name="connsiteY12" fmla="*/ 648586 h 871869"/>
                <a:gd name="connsiteX13" fmla="*/ 473149 w 866554"/>
                <a:gd name="connsiteY13" fmla="*/ 606055 h 871869"/>
                <a:gd name="connsiteX14" fmla="*/ 526312 w 866554"/>
                <a:gd name="connsiteY14" fmla="*/ 505046 h 871869"/>
                <a:gd name="connsiteX15" fmla="*/ 606056 w 866554"/>
                <a:gd name="connsiteY15" fmla="*/ 451883 h 871869"/>
                <a:gd name="connsiteX16" fmla="*/ 707065 w 866554"/>
                <a:gd name="connsiteY16" fmla="*/ 425302 h 871869"/>
                <a:gd name="connsiteX17" fmla="*/ 792126 w 866554"/>
                <a:gd name="connsiteY17" fmla="*/ 382772 h 871869"/>
                <a:gd name="connsiteX18" fmla="*/ 866554 w 866554"/>
                <a:gd name="connsiteY18" fmla="*/ 313660 h 87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6554" h="871869">
                  <a:moveTo>
                    <a:pt x="866554" y="313660"/>
                  </a:moveTo>
                  <a:lnTo>
                    <a:pt x="749596" y="186069"/>
                  </a:lnTo>
                  <a:lnTo>
                    <a:pt x="600740" y="47846"/>
                  </a:lnTo>
                  <a:lnTo>
                    <a:pt x="478465" y="0"/>
                  </a:lnTo>
                  <a:lnTo>
                    <a:pt x="382772" y="37214"/>
                  </a:lnTo>
                  <a:lnTo>
                    <a:pt x="271131" y="127590"/>
                  </a:lnTo>
                  <a:lnTo>
                    <a:pt x="244549" y="244548"/>
                  </a:lnTo>
                  <a:lnTo>
                    <a:pt x="202019" y="334925"/>
                  </a:lnTo>
                  <a:lnTo>
                    <a:pt x="111642" y="462516"/>
                  </a:lnTo>
                  <a:lnTo>
                    <a:pt x="0" y="552893"/>
                  </a:lnTo>
                  <a:lnTo>
                    <a:pt x="196703" y="871869"/>
                  </a:lnTo>
                  <a:lnTo>
                    <a:pt x="313661" y="728330"/>
                  </a:lnTo>
                  <a:lnTo>
                    <a:pt x="404038" y="648586"/>
                  </a:lnTo>
                  <a:lnTo>
                    <a:pt x="473149" y="606055"/>
                  </a:lnTo>
                  <a:lnTo>
                    <a:pt x="526312" y="505046"/>
                  </a:lnTo>
                  <a:lnTo>
                    <a:pt x="606056" y="451883"/>
                  </a:lnTo>
                  <a:lnTo>
                    <a:pt x="707065" y="425302"/>
                  </a:lnTo>
                  <a:lnTo>
                    <a:pt x="792126" y="382772"/>
                  </a:lnTo>
                  <a:lnTo>
                    <a:pt x="866554" y="313660"/>
                  </a:lnTo>
                  <a:close/>
                </a:path>
              </a:pathLst>
            </a:custGeom>
            <a:solidFill>
              <a:srgbClr val="0070C0">
                <a:alpha val="50196"/>
              </a:srgbClr>
            </a:solidFill>
            <a:ln w="12700">
              <a:solidFill>
                <a:srgbClr val="0070C0"/>
              </a:solidFill>
              <a:prstDash val="sysDash"/>
            </a:ln>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just"/>
              <a:endParaRPr lang="es-EC" sz="1400" dirty="0" smtClean="0"/>
            </a:p>
          </p:txBody>
        </p:sp>
        <p:sp>
          <p:nvSpPr>
            <p:cNvPr id="32" name="Forma libre 31"/>
            <p:cNvSpPr/>
            <p:nvPr/>
          </p:nvSpPr>
          <p:spPr>
            <a:xfrm>
              <a:off x="3476625" y="2190750"/>
              <a:ext cx="2133600" cy="4229100"/>
            </a:xfrm>
            <a:custGeom>
              <a:avLst/>
              <a:gdLst>
                <a:gd name="connsiteX0" fmla="*/ 2133600 w 2133600"/>
                <a:gd name="connsiteY0" fmla="*/ 4229100 h 4229100"/>
                <a:gd name="connsiteX1" fmla="*/ 2133600 w 2133600"/>
                <a:gd name="connsiteY1" fmla="*/ 4229100 h 4229100"/>
                <a:gd name="connsiteX2" fmla="*/ 2105025 w 2133600"/>
                <a:gd name="connsiteY2" fmla="*/ 4152900 h 4229100"/>
                <a:gd name="connsiteX3" fmla="*/ 2085975 w 2133600"/>
                <a:gd name="connsiteY3" fmla="*/ 4124325 h 4229100"/>
                <a:gd name="connsiteX4" fmla="*/ 2076450 w 2133600"/>
                <a:gd name="connsiteY4" fmla="*/ 4105275 h 4229100"/>
                <a:gd name="connsiteX5" fmla="*/ 2076450 w 2133600"/>
                <a:gd name="connsiteY5" fmla="*/ 4105275 h 4229100"/>
                <a:gd name="connsiteX6" fmla="*/ 1838325 w 2133600"/>
                <a:gd name="connsiteY6" fmla="*/ 3905250 h 4229100"/>
                <a:gd name="connsiteX7" fmla="*/ 1600200 w 2133600"/>
                <a:gd name="connsiteY7" fmla="*/ 3590925 h 4229100"/>
                <a:gd name="connsiteX8" fmla="*/ 1400175 w 2133600"/>
                <a:gd name="connsiteY8" fmla="*/ 3190875 h 4229100"/>
                <a:gd name="connsiteX9" fmla="*/ 1266825 w 2133600"/>
                <a:gd name="connsiteY9" fmla="*/ 2895600 h 4229100"/>
                <a:gd name="connsiteX10" fmla="*/ 1209675 w 2133600"/>
                <a:gd name="connsiteY10" fmla="*/ 2819400 h 4229100"/>
                <a:gd name="connsiteX11" fmla="*/ 1076325 w 2133600"/>
                <a:gd name="connsiteY11" fmla="*/ 2686050 h 4229100"/>
                <a:gd name="connsiteX12" fmla="*/ 971550 w 2133600"/>
                <a:gd name="connsiteY12" fmla="*/ 2505075 h 4229100"/>
                <a:gd name="connsiteX13" fmla="*/ 885825 w 2133600"/>
                <a:gd name="connsiteY13" fmla="*/ 2343150 h 4229100"/>
                <a:gd name="connsiteX14" fmla="*/ 838200 w 2133600"/>
                <a:gd name="connsiteY14" fmla="*/ 2276475 h 4229100"/>
                <a:gd name="connsiteX15" fmla="*/ 666750 w 2133600"/>
                <a:gd name="connsiteY15" fmla="*/ 2057400 h 4229100"/>
                <a:gd name="connsiteX16" fmla="*/ 438150 w 2133600"/>
                <a:gd name="connsiteY16" fmla="*/ 1762125 h 4229100"/>
                <a:gd name="connsiteX17" fmla="*/ 209550 w 2133600"/>
                <a:gd name="connsiteY17" fmla="*/ 1409700 h 4229100"/>
                <a:gd name="connsiteX18" fmla="*/ 57150 w 2133600"/>
                <a:gd name="connsiteY18" fmla="*/ 1143000 h 4229100"/>
                <a:gd name="connsiteX19" fmla="*/ 28575 w 2133600"/>
                <a:gd name="connsiteY19" fmla="*/ 895350 h 4229100"/>
                <a:gd name="connsiteX20" fmla="*/ 0 w 2133600"/>
                <a:gd name="connsiteY20" fmla="*/ 619125 h 4229100"/>
                <a:gd name="connsiteX21" fmla="*/ 28575 w 2133600"/>
                <a:gd name="connsiteY21" fmla="*/ 381000 h 4229100"/>
                <a:gd name="connsiteX22" fmla="*/ 95250 w 2133600"/>
                <a:gd name="connsiteY22" fmla="*/ 228600 h 4229100"/>
                <a:gd name="connsiteX23" fmla="*/ 171450 w 2133600"/>
                <a:gd name="connsiteY23" fmla="*/ 152400 h 4229100"/>
                <a:gd name="connsiteX24" fmla="*/ 371475 w 2133600"/>
                <a:gd name="connsiteY24" fmla="*/ 104775 h 4229100"/>
                <a:gd name="connsiteX25" fmla="*/ 781050 w 2133600"/>
                <a:gd name="connsiteY25" fmla="*/ 47625 h 4229100"/>
                <a:gd name="connsiteX26" fmla="*/ 1143000 w 2133600"/>
                <a:gd name="connsiteY26" fmla="*/ 0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33600" h="4229100">
                  <a:moveTo>
                    <a:pt x="2133600" y="4229100"/>
                  </a:moveTo>
                  <a:lnTo>
                    <a:pt x="2133600" y="4229100"/>
                  </a:lnTo>
                  <a:cubicBezTo>
                    <a:pt x="2124075" y="4203700"/>
                    <a:pt x="2116250" y="4177596"/>
                    <a:pt x="2105025" y="4152900"/>
                  </a:cubicBezTo>
                  <a:cubicBezTo>
                    <a:pt x="2100288" y="4142478"/>
                    <a:pt x="2091865" y="4134141"/>
                    <a:pt x="2085975" y="4124325"/>
                  </a:cubicBezTo>
                  <a:cubicBezTo>
                    <a:pt x="2082322" y="4118237"/>
                    <a:pt x="2079625" y="4111625"/>
                    <a:pt x="2076450" y="4105275"/>
                  </a:cubicBezTo>
                  <a:lnTo>
                    <a:pt x="2076450" y="4105275"/>
                  </a:lnTo>
                  <a:lnTo>
                    <a:pt x="1838325" y="3905250"/>
                  </a:lnTo>
                  <a:lnTo>
                    <a:pt x="1600200" y="3590925"/>
                  </a:lnTo>
                  <a:lnTo>
                    <a:pt x="1400175" y="3190875"/>
                  </a:lnTo>
                  <a:lnTo>
                    <a:pt x="1266825" y="2895600"/>
                  </a:lnTo>
                  <a:lnTo>
                    <a:pt x="1209675" y="2819400"/>
                  </a:lnTo>
                  <a:lnTo>
                    <a:pt x="1076325" y="2686050"/>
                  </a:lnTo>
                  <a:lnTo>
                    <a:pt x="971550" y="2505075"/>
                  </a:lnTo>
                  <a:lnTo>
                    <a:pt x="885825" y="2343150"/>
                  </a:lnTo>
                  <a:lnTo>
                    <a:pt x="838200" y="2276475"/>
                  </a:lnTo>
                  <a:lnTo>
                    <a:pt x="666750" y="2057400"/>
                  </a:lnTo>
                  <a:lnTo>
                    <a:pt x="438150" y="1762125"/>
                  </a:lnTo>
                  <a:lnTo>
                    <a:pt x="209550" y="1409700"/>
                  </a:lnTo>
                  <a:lnTo>
                    <a:pt x="57150" y="1143000"/>
                  </a:lnTo>
                  <a:lnTo>
                    <a:pt x="28575" y="895350"/>
                  </a:lnTo>
                  <a:lnTo>
                    <a:pt x="0" y="619125"/>
                  </a:lnTo>
                  <a:lnTo>
                    <a:pt x="28575" y="381000"/>
                  </a:lnTo>
                  <a:lnTo>
                    <a:pt x="95250" y="228600"/>
                  </a:lnTo>
                  <a:lnTo>
                    <a:pt x="171450" y="152400"/>
                  </a:lnTo>
                  <a:lnTo>
                    <a:pt x="371475" y="104775"/>
                  </a:lnTo>
                  <a:lnTo>
                    <a:pt x="781050" y="47625"/>
                  </a:lnTo>
                  <a:lnTo>
                    <a:pt x="1143000" y="0"/>
                  </a:lnTo>
                </a:path>
              </a:pathLst>
            </a:custGeom>
            <a:noFill/>
            <a:ln w="38100">
              <a:solidFill>
                <a:srgbClr val="C00000"/>
              </a:solidFill>
            </a:ln>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ctr"/>
              <a:endParaRPr lang="es-EC"/>
            </a:p>
          </p:txBody>
        </p:sp>
        <p:sp>
          <p:nvSpPr>
            <p:cNvPr id="33" name="Forma libre 32"/>
            <p:cNvSpPr/>
            <p:nvPr/>
          </p:nvSpPr>
          <p:spPr>
            <a:xfrm>
              <a:off x="4333875" y="4238625"/>
              <a:ext cx="419100" cy="228600"/>
            </a:xfrm>
            <a:custGeom>
              <a:avLst/>
              <a:gdLst>
                <a:gd name="connsiteX0" fmla="*/ 0 w 419100"/>
                <a:gd name="connsiteY0" fmla="*/ 228600 h 228600"/>
                <a:gd name="connsiteX1" fmla="*/ 171450 w 419100"/>
                <a:gd name="connsiteY1" fmla="*/ 114300 h 228600"/>
                <a:gd name="connsiteX2" fmla="*/ 295275 w 419100"/>
                <a:gd name="connsiteY2" fmla="*/ 47625 h 228600"/>
                <a:gd name="connsiteX3" fmla="*/ 419100 w 419100"/>
                <a:gd name="connsiteY3" fmla="*/ 0 h 228600"/>
              </a:gdLst>
              <a:ahLst/>
              <a:cxnLst>
                <a:cxn ang="0">
                  <a:pos x="connsiteX0" y="connsiteY0"/>
                </a:cxn>
                <a:cxn ang="0">
                  <a:pos x="connsiteX1" y="connsiteY1"/>
                </a:cxn>
                <a:cxn ang="0">
                  <a:pos x="connsiteX2" y="connsiteY2"/>
                </a:cxn>
                <a:cxn ang="0">
                  <a:pos x="connsiteX3" y="connsiteY3"/>
                </a:cxn>
              </a:cxnLst>
              <a:rect l="l" t="t" r="r" b="b"/>
              <a:pathLst>
                <a:path w="419100" h="228600">
                  <a:moveTo>
                    <a:pt x="0" y="228600"/>
                  </a:moveTo>
                  <a:lnTo>
                    <a:pt x="171450" y="114300"/>
                  </a:lnTo>
                  <a:lnTo>
                    <a:pt x="295275" y="47625"/>
                  </a:lnTo>
                  <a:lnTo>
                    <a:pt x="419100" y="0"/>
                  </a:lnTo>
                </a:path>
              </a:pathLst>
            </a:custGeom>
            <a:noFill/>
            <a:ln>
              <a:solidFill>
                <a:srgbClr val="FFFF00"/>
              </a:solidFill>
            </a:ln>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ctr"/>
              <a:endParaRPr lang="es-EC"/>
            </a:p>
          </p:txBody>
        </p:sp>
        <p:sp>
          <p:nvSpPr>
            <p:cNvPr id="34" name="CuadroTexto 33"/>
            <p:cNvSpPr txBox="1"/>
            <p:nvPr/>
          </p:nvSpPr>
          <p:spPr>
            <a:xfrm rot="3802396">
              <a:off x="3465422" y="5605717"/>
              <a:ext cx="2861311" cy="449207"/>
            </a:xfrm>
            <a:prstGeom prst="rect">
              <a:avLst/>
            </a:prstGeom>
            <a:noFill/>
          </p:spPr>
          <p:txBody>
            <a:bodyPr wrap="square" rtlCol="0">
              <a:spAutoFit/>
            </a:bodyPr>
            <a:lstStyle/>
            <a:p>
              <a:r>
                <a:rPr lang="es-EC" sz="800" dirty="0" smtClean="0">
                  <a:solidFill>
                    <a:schemeClr val="bg1"/>
                  </a:solidFill>
                </a:rPr>
                <a:t>CALLE HUASIPUNGO</a:t>
              </a:r>
              <a:endParaRPr lang="es-EC" sz="800" dirty="0">
                <a:solidFill>
                  <a:schemeClr val="bg1"/>
                </a:solidFill>
              </a:endParaRPr>
            </a:p>
          </p:txBody>
        </p:sp>
        <p:sp>
          <p:nvSpPr>
            <p:cNvPr id="37" name="CuadroTexto 36"/>
            <p:cNvSpPr txBox="1"/>
            <p:nvPr/>
          </p:nvSpPr>
          <p:spPr>
            <a:xfrm rot="19238610">
              <a:off x="3759670" y="3561484"/>
              <a:ext cx="2861312" cy="364897"/>
            </a:xfrm>
            <a:prstGeom prst="rect">
              <a:avLst/>
            </a:prstGeom>
            <a:noFill/>
          </p:spPr>
          <p:txBody>
            <a:bodyPr wrap="square" rtlCol="0">
              <a:spAutoFit/>
            </a:bodyPr>
            <a:lstStyle/>
            <a:p>
              <a:r>
                <a:rPr lang="es-EC" sz="800" dirty="0" smtClean="0">
                  <a:solidFill>
                    <a:schemeClr val="bg1"/>
                  </a:solidFill>
                </a:rPr>
                <a:t>CALLE Oe9</a:t>
              </a:r>
              <a:endParaRPr lang="es-EC" sz="800" dirty="0">
                <a:solidFill>
                  <a:schemeClr val="bg1"/>
                </a:solidFill>
              </a:endParaRPr>
            </a:p>
          </p:txBody>
        </p:sp>
        <p:sp>
          <p:nvSpPr>
            <p:cNvPr id="38" name="Forma libre 37"/>
            <p:cNvSpPr/>
            <p:nvPr/>
          </p:nvSpPr>
          <p:spPr>
            <a:xfrm>
              <a:off x="4562475" y="3543300"/>
              <a:ext cx="1387475" cy="1311275"/>
            </a:xfrm>
            <a:custGeom>
              <a:avLst/>
              <a:gdLst>
                <a:gd name="connsiteX0" fmla="*/ 0 w 1387475"/>
                <a:gd name="connsiteY0" fmla="*/ 1311275 h 1311275"/>
                <a:gd name="connsiteX1" fmla="*/ 66675 w 1387475"/>
                <a:gd name="connsiteY1" fmla="*/ 1206500 h 1311275"/>
                <a:gd name="connsiteX2" fmla="*/ 177800 w 1387475"/>
                <a:gd name="connsiteY2" fmla="*/ 1054100 h 1311275"/>
                <a:gd name="connsiteX3" fmla="*/ 279400 w 1387475"/>
                <a:gd name="connsiteY3" fmla="*/ 923925 h 1311275"/>
                <a:gd name="connsiteX4" fmla="*/ 365125 w 1387475"/>
                <a:gd name="connsiteY4" fmla="*/ 828675 h 1311275"/>
                <a:gd name="connsiteX5" fmla="*/ 488950 w 1387475"/>
                <a:gd name="connsiteY5" fmla="*/ 692150 h 1311275"/>
                <a:gd name="connsiteX6" fmla="*/ 596900 w 1387475"/>
                <a:gd name="connsiteY6" fmla="*/ 622300 h 1311275"/>
                <a:gd name="connsiteX7" fmla="*/ 638175 w 1387475"/>
                <a:gd name="connsiteY7" fmla="*/ 536575 h 1311275"/>
                <a:gd name="connsiteX8" fmla="*/ 704850 w 1387475"/>
                <a:gd name="connsiteY8" fmla="*/ 476250 h 1311275"/>
                <a:gd name="connsiteX9" fmla="*/ 815975 w 1387475"/>
                <a:gd name="connsiteY9" fmla="*/ 434975 h 1311275"/>
                <a:gd name="connsiteX10" fmla="*/ 962025 w 1387475"/>
                <a:gd name="connsiteY10" fmla="*/ 355600 h 1311275"/>
                <a:gd name="connsiteX11" fmla="*/ 1101725 w 1387475"/>
                <a:gd name="connsiteY11" fmla="*/ 206375 h 1311275"/>
                <a:gd name="connsiteX12" fmla="*/ 1206500 w 1387475"/>
                <a:gd name="connsiteY12" fmla="*/ 107950 h 1311275"/>
                <a:gd name="connsiteX13" fmla="*/ 1374775 w 1387475"/>
                <a:gd name="connsiteY13" fmla="*/ 3175 h 1311275"/>
                <a:gd name="connsiteX14" fmla="*/ 1387475 w 1387475"/>
                <a:gd name="connsiteY14" fmla="*/ 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7475" h="1311275">
                  <a:moveTo>
                    <a:pt x="0" y="1311275"/>
                  </a:moveTo>
                  <a:lnTo>
                    <a:pt x="66675" y="1206500"/>
                  </a:lnTo>
                  <a:lnTo>
                    <a:pt x="177800" y="1054100"/>
                  </a:lnTo>
                  <a:lnTo>
                    <a:pt x="279400" y="923925"/>
                  </a:lnTo>
                  <a:lnTo>
                    <a:pt x="365125" y="828675"/>
                  </a:lnTo>
                  <a:lnTo>
                    <a:pt x="488950" y="692150"/>
                  </a:lnTo>
                  <a:lnTo>
                    <a:pt x="596900" y="622300"/>
                  </a:lnTo>
                  <a:lnTo>
                    <a:pt x="638175" y="536575"/>
                  </a:lnTo>
                  <a:lnTo>
                    <a:pt x="704850" y="476250"/>
                  </a:lnTo>
                  <a:lnTo>
                    <a:pt x="815975" y="434975"/>
                  </a:lnTo>
                  <a:lnTo>
                    <a:pt x="962025" y="355600"/>
                  </a:lnTo>
                  <a:lnTo>
                    <a:pt x="1101725" y="206375"/>
                  </a:lnTo>
                  <a:lnTo>
                    <a:pt x="1206500" y="107950"/>
                  </a:lnTo>
                  <a:lnTo>
                    <a:pt x="1374775" y="3175"/>
                  </a:lnTo>
                  <a:lnTo>
                    <a:pt x="1387475" y="0"/>
                  </a:lnTo>
                </a:path>
              </a:pathLst>
            </a:custGeom>
            <a:noFill/>
            <a:ln w="38100">
              <a:solidFill>
                <a:srgbClr val="C00000"/>
              </a:solidFill>
            </a:ln>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ctr"/>
              <a:endParaRPr lang="es-EC"/>
            </a:p>
          </p:txBody>
        </p:sp>
        <p:sp>
          <p:nvSpPr>
            <p:cNvPr id="39" name="Forma libre 38"/>
            <p:cNvSpPr/>
            <p:nvPr/>
          </p:nvSpPr>
          <p:spPr>
            <a:xfrm>
              <a:off x="5949950" y="3438525"/>
              <a:ext cx="387350" cy="104775"/>
            </a:xfrm>
            <a:custGeom>
              <a:avLst/>
              <a:gdLst>
                <a:gd name="connsiteX0" fmla="*/ 0 w 387350"/>
                <a:gd name="connsiteY0" fmla="*/ 104775 h 104775"/>
                <a:gd name="connsiteX1" fmla="*/ 161925 w 387350"/>
                <a:gd name="connsiteY1" fmla="*/ 57150 h 104775"/>
                <a:gd name="connsiteX2" fmla="*/ 387350 w 387350"/>
                <a:gd name="connsiteY2" fmla="*/ 0 h 104775"/>
              </a:gdLst>
              <a:ahLst/>
              <a:cxnLst>
                <a:cxn ang="0">
                  <a:pos x="connsiteX0" y="connsiteY0"/>
                </a:cxn>
                <a:cxn ang="0">
                  <a:pos x="connsiteX1" y="connsiteY1"/>
                </a:cxn>
                <a:cxn ang="0">
                  <a:pos x="connsiteX2" y="connsiteY2"/>
                </a:cxn>
              </a:cxnLst>
              <a:rect l="l" t="t" r="r" b="b"/>
              <a:pathLst>
                <a:path w="387350" h="104775">
                  <a:moveTo>
                    <a:pt x="0" y="104775"/>
                  </a:moveTo>
                  <a:lnTo>
                    <a:pt x="161925" y="57150"/>
                  </a:lnTo>
                  <a:lnTo>
                    <a:pt x="387350" y="0"/>
                  </a:lnTo>
                </a:path>
              </a:pathLst>
            </a:custGeom>
            <a:noFill/>
            <a:ln w="38100">
              <a:solidFill>
                <a:srgbClr val="C00000"/>
              </a:solidFill>
            </a:ln>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ctr"/>
              <a:endParaRPr lang="es-EC"/>
            </a:p>
          </p:txBody>
        </p:sp>
        <p:sp>
          <p:nvSpPr>
            <p:cNvPr id="40" name="CuadroTexto 39"/>
            <p:cNvSpPr txBox="1"/>
            <p:nvPr/>
          </p:nvSpPr>
          <p:spPr>
            <a:xfrm rot="18772939">
              <a:off x="4979058" y="3502957"/>
              <a:ext cx="2138845" cy="488154"/>
            </a:xfrm>
            <a:prstGeom prst="rect">
              <a:avLst/>
            </a:prstGeom>
            <a:noFill/>
          </p:spPr>
          <p:txBody>
            <a:bodyPr wrap="square" rtlCol="0">
              <a:spAutoFit/>
            </a:bodyPr>
            <a:lstStyle/>
            <a:p>
              <a:r>
                <a:rPr lang="es-EC" sz="800" dirty="0" smtClean="0">
                  <a:solidFill>
                    <a:schemeClr val="bg1"/>
                  </a:solidFill>
                </a:rPr>
                <a:t>CALLE Oe8</a:t>
              </a:r>
              <a:endParaRPr lang="es-EC" sz="800" dirty="0">
                <a:solidFill>
                  <a:schemeClr val="bg1"/>
                </a:solidFill>
              </a:endParaRPr>
            </a:p>
          </p:txBody>
        </p:sp>
        <p:sp>
          <p:nvSpPr>
            <p:cNvPr id="31" name="CuadroTexto 30"/>
            <p:cNvSpPr txBox="1"/>
            <p:nvPr/>
          </p:nvSpPr>
          <p:spPr>
            <a:xfrm>
              <a:off x="3735971" y="3105059"/>
              <a:ext cx="4136485" cy="479692"/>
            </a:xfrm>
            <a:prstGeom prst="rect">
              <a:avLst/>
            </a:prstGeom>
            <a:noFill/>
          </p:spPr>
          <p:txBody>
            <a:bodyPr wrap="square" rtlCol="0">
              <a:spAutoFit/>
            </a:bodyPr>
            <a:lstStyle/>
            <a:p>
              <a:r>
                <a:rPr lang="es-EC" sz="800" dirty="0" smtClean="0">
                  <a:solidFill>
                    <a:schemeClr val="bg1"/>
                  </a:solidFill>
                </a:rPr>
                <a:t>BARRIO “TANLAHUA</a:t>
              </a:r>
              <a:r>
                <a:rPr lang="es-EC" sz="1400" dirty="0" smtClean="0">
                  <a:solidFill>
                    <a:schemeClr val="bg1"/>
                  </a:solidFill>
                </a:rPr>
                <a:t>”</a:t>
              </a:r>
              <a:endParaRPr lang="es-EC" sz="1400" dirty="0">
                <a:solidFill>
                  <a:schemeClr val="bg1"/>
                </a:solidFill>
              </a:endParaRPr>
            </a:p>
          </p:txBody>
        </p:sp>
      </p:grpSp>
      <p:pic>
        <p:nvPicPr>
          <p:cNvPr id="41" name="Imagen 40"/>
          <p:cNvPicPr>
            <a:picLocks noChangeAspect="1"/>
          </p:cNvPicPr>
          <p:nvPr/>
        </p:nvPicPr>
        <p:blipFill rotWithShape="1">
          <a:blip r:embed="rId6" cstate="print">
            <a:extLst>
              <a:ext uri="{28A0092B-C50C-407E-A947-70E740481C1C}">
                <a14:useLocalDpi xmlns:a14="http://schemas.microsoft.com/office/drawing/2010/main" val="0"/>
              </a:ext>
            </a:extLst>
          </a:blip>
          <a:srcRect t="6584"/>
          <a:stretch/>
        </p:blipFill>
        <p:spPr>
          <a:xfrm>
            <a:off x="9147196" y="1473278"/>
            <a:ext cx="2917437" cy="1957384"/>
          </a:xfrm>
          <a:prstGeom prst="rect">
            <a:avLst/>
          </a:prstGeom>
        </p:spPr>
      </p:pic>
      <p:pic>
        <p:nvPicPr>
          <p:cNvPr id="42" name="Imagen 41"/>
          <p:cNvPicPr>
            <a:picLocks noChangeAspect="1"/>
          </p:cNvPicPr>
          <p:nvPr/>
        </p:nvPicPr>
        <p:blipFill rotWithShape="1">
          <a:blip r:embed="rId7" cstate="print">
            <a:extLst>
              <a:ext uri="{28A0092B-C50C-407E-A947-70E740481C1C}">
                <a14:useLocalDpi xmlns:a14="http://schemas.microsoft.com/office/drawing/2010/main" val="0"/>
              </a:ext>
            </a:extLst>
          </a:blip>
          <a:srcRect b="11756"/>
          <a:stretch/>
        </p:blipFill>
        <p:spPr>
          <a:xfrm>
            <a:off x="6434809" y="1477948"/>
            <a:ext cx="2566332" cy="1952714"/>
          </a:xfrm>
          <a:prstGeom prst="rect">
            <a:avLst/>
          </a:prstGeom>
        </p:spPr>
      </p:pic>
      <p:pic>
        <p:nvPicPr>
          <p:cNvPr id="43" name="Imagen 42"/>
          <p:cNvPicPr>
            <a:picLocks noChangeAspect="1"/>
          </p:cNvPicPr>
          <p:nvPr/>
        </p:nvPicPr>
        <p:blipFill rotWithShape="1">
          <a:blip r:embed="rId8" cstate="print">
            <a:extLst>
              <a:ext uri="{28A0092B-C50C-407E-A947-70E740481C1C}">
                <a14:useLocalDpi xmlns:a14="http://schemas.microsoft.com/office/drawing/2010/main" val="0"/>
              </a:ext>
            </a:extLst>
          </a:blip>
          <a:srcRect b="12453"/>
          <a:stretch/>
        </p:blipFill>
        <p:spPr>
          <a:xfrm>
            <a:off x="6424207" y="3542880"/>
            <a:ext cx="2566332" cy="1610592"/>
          </a:xfrm>
          <a:prstGeom prst="rect">
            <a:avLst/>
          </a:prstGeom>
        </p:spPr>
      </p:pic>
    </p:spTree>
    <p:extLst>
      <p:ext uri="{BB962C8B-B14F-4D97-AF65-F5344CB8AC3E}">
        <p14:creationId xmlns:p14="http://schemas.microsoft.com/office/powerpoint/2010/main" val="2211683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25" name="CuadroTexto 24"/>
          <p:cNvSpPr txBox="1"/>
          <p:nvPr/>
        </p:nvSpPr>
        <p:spPr>
          <a:xfrm>
            <a:off x="261195" y="1081883"/>
            <a:ext cx="6006255" cy="400110"/>
          </a:xfrm>
          <a:prstGeom prst="rect">
            <a:avLst/>
          </a:prstGeom>
          <a:noFill/>
        </p:spPr>
        <p:txBody>
          <a:bodyPr wrap="square" rtlCol="0">
            <a:spAutoFit/>
          </a:bodyPr>
          <a:lstStyle/>
          <a:p>
            <a:r>
              <a:rPr lang="es-ES_tradnl" sz="2000" b="1" dirty="0" smtClean="0">
                <a:solidFill>
                  <a:srgbClr val="C00000"/>
                </a:solidFill>
              </a:rPr>
              <a:t>ÁREAS VERDES CERCANAS AL ASENTAMIENTO:</a:t>
            </a:r>
            <a:endParaRPr lang="es-ES_tradnl" sz="2000" b="1" dirty="0">
              <a:solidFill>
                <a:srgbClr val="C00000"/>
              </a:solidFill>
            </a:endParaRPr>
          </a:p>
        </p:txBody>
      </p:sp>
      <p:grpSp>
        <p:nvGrpSpPr>
          <p:cNvPr id="65" name="Grupo 64"/>
          <p:cNvGrpSpPr/>
          <p:nvPr/>
        </p:nvGrpSpPr>
        <p:grpSpPr>
          <a:xfrm>
            <a:off x="9774639" y="1672734"/>
            <a:ext cx="2093395" cy="1042962"/>
            <a:chOff x="9774639" y="1672734"/>
            <a:chExt cx="2093395" cy="1042962"/>
          </a:xfrm>
        </p:grpSpPr>
        <p:grpSp>
          <p:nvGrpSpPr>
            <p:cNvPr id="21" name="Grupo 20"/>
            <p:cNvGrpSpPr/>
            <p:nvPr/>
          </p:nvGrpSpPr>
          <p:grpSpPr>
            <a:xfrm>
              <a:off x="9874806" y="1926523"/>
              <a:ext cx="1993228" cy="789173"/>
              <a:chOff x="9818807" y="1465809"/>
              <a:chExt cx="1993228" cy="789173"/>
            </a:xfrm>
          </p:grpSpPr>
          <p:sp>
            <p:nvSpPr>
              <p:cNvPr id="11" name="Rectángulo 10"/>
              <p:cNvSpPr/>
              <p:nvPr/>
            </p:nvSpPr>
            <p:spPr>
              <a:xfrm>
                <a:off x="9818807" y="1481993"/>
                <a:ext cx="365265" cy="20613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27"/>
              <p:cNvSpPr/>
              <p:nvPr/>
            </p:nvSpPr>
            <p:spPr>
              <a:xfrm>
                <a:off x="9818807" y="1774924"/>
                <a:ext cx="365265" cy="20613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7" name="Conector recto de flecha 16"/>
              <p:cNvCxnSpPr/>
              <p:nvPr/>
            </p:nvCxnSpPr>
            <p:spPr>
              <a:xfrm>
                <a:off x="9831823" y="2144389"/>
                <a:ext cx="35604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10184072" y="1465809"/>
                <a:ext cx="1064715" cy="230832"/>
              </a:xfrm>
              <a:prstGeom prst="rect">
                <a:avLst/>
              </a:prstGeom>
              <a:noFill/>
            </p:spPr>
            <p:txBody>
              <a:bodyPr wrap="none" rtlCol="0">
                <a:spAutoFit/>
              </a:bodyPr>
              <a:lstStyle/>
              <a:p>
                <a:r>
                  <a:rPr lang="es-EC" sz="900" dirty="0" smtClean="0"/>
                  <a:t>AHHYC TANLAHUA</a:t>
                </a:r>
                <a:endParaRPr lang="es-EC" sz="900" dirty="0"/>
              </a:p>
            </p:txBody>
          </p:sp>
          <p:sp>
            <p:nvSpPr>
              <p:cNvPr id="40" name="CuadroTexto 39"/>
              <p:cNvSpPr txBox="1"/>
              <p:nvPr/>
            </p:nvSpPr>
            <p:spPr>
              <a:xfrm>
                <a:off x="10187872" y="1760700"/>
                <a:ext cx="1624163" cy="230832"/>
              </a:xfrm>
              <a:prstGeom prst="rect">
                <a:avLst/>
              </a:prstGeom>
              <a:noFill/>
            </p:spPr>
            <p:txBody>
              <a:bodyPr wrap="none" rtlCol="0">
                <a:spAutoFit/>
              </a:bodyPr>
              <a:lstStyle/>
              <a:p>
                <a:r>
                  <a:rPr lang="es-EC" sz="900" dirty="0" smtClean="0"/>
                  <a:t>ÁREA VERDE / EQUIPAMIENTO</a:t>
                </a:r>
                <a:endParaRPr lang="es-EC" sz="900" dirty="0"/>
              </a:p>
            </p:txBody>
          </p:sp>
          <p:sp>
            <p:nvSpPr>
              <p:cNvPr id="41" name="CuadroTexto 40"/>
              <p:cNvSpPr txBox="1"/>
              <p:nvPr/>
            </p:nvSpPr>
            <p:spPr>
              <a:xfrm>
                <a:off x="10187872" y="2024150"/>
                <a:ext cx="716863" cy="230832"/>
              </a:xfrm>
              <a:prstGeom prst="rect">
                <a:avLst/>
              </a:prstGeom>
              <a:noFill/>
            </p:spPr>
            <p:txBody>
              <a:bodyPr wrap="none" rtlCol="0">
                <a:spAutoFit/>
              </a:bodyPr>
              <a:lstStyle/>
              <a:p>
                <a:r>
                  <a:rPr lang="es-EC" sz="900" dirty="0" smtClean="0"/>
                  <a:t>DISTANCIA </a:t>
                </a:r>
                <a:endParaRPr lang="es-EC" sz="900" dirty="0"/>
              </a:p>
            </p:txBody>
          </p:sp>
        </p:grpSp>
        <p:sp>
          <p:nvSpPr>
            <p:cNvPr id="64" name="CuadroTexto 63"/>
            <p:cNvSpPr txBox="1"/>
            <p:nvPr/>
          </p:nvSpPr>
          <p:spPr>
            <a:xfrm>
              <a:off x="9774639" y="1672734"/>
              <a:ext cx="785793" cy="261610"/>
            </a:xfrm>
            <a:prstGeom prst="rect">
              <a:avLst/>
            </a:prstGeom>
            <a:noFill/>
          </p:spPr>
          <p:txBody>
            <a:bodyPr wrap="none" rtlCol="0">
              <a:spAutoFit/>
            </a:bodyPr>
            <a:lstStyle/>
            <a:p>
              <a:r>
                <a:rPr lang="es-EC" sz="1100" b="1" dirty="0" smtClean="0"/>
                <a:t>LEYENDA:</a:t>
              </a:r>
              <a:r>
                <a:rPr lang="es-EC" sz="900" dirty="0" smtClean="0"/>
                <a:t> </a:t>
              </a:r>
              <a:endParaRPr lang="es-EC" sz="900" dirty="0"/>
            </a:p>
          </p:txBody>
        </p:sp>
      </p:grpSp>
      <p:sp>
        <p:nvSpPr>
          <p:cNvPr id="69" name="CuadroTexto 68"/>
          <p:cNvSpPr txBox="1"/>
          <p:nvPr/>
        </p:nvSpPr>
        <p:spPr>
          <a:xfrm rot="1838921">
            <a:off x="6897820" y="3218580"/>
            <a:ext cx="989373" cy="246221"/>
          </a:xfrm>
          <a:prstGeom prst="rect">
            <a:avLst/>
          </a:prstGeom>
          <a:noFill/>
        </p:spPr>
        <p:txBody>
          <a:bodyPr wrap="none" rtlCol="0">
            <a:spAutoFit/>
          </a:bodyPr>
          <a:lstStyle/>
          <a:p>
            <a:r>
              <a:rPr lang="es-EC" sz="1000" dirty="0" smtClean="0">
                <a:solidFill>
                  <a:schemeClr val="bg1"/>
                </a:solidFill>
              </a:rPr>
              <a:t>Calle José E19D</a:t>
            </a:r>
            <a:endParaRPr lang="es-EC" sz="1000" dirty="0">
              <a:solidFill>
                <a:schemeClr val="bg1"/>
              </a:solidFill>
            </a:endParaRPr>
          </a:p>
        </p:txBody>
      </p:sp>
      <p:sp>
        <p:nvSpPr>
          <p:cNvPr id="30" name="CuadroTexto 29"/>
          <p:cNvSpPr txBox="1"/>
          <p:nvPr/>
        </p:nvSpPr>
        <p:spPr>
          <a:xfrm>
            <a:off x="1848595" y="28637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TANLAHUA</a:t>
            </a:r>
            <a:endParaRPr lang="es-EC" sz="1600" b="1" dirty="0">
              <a:solidFill>
                <a:srgbClr val="0070C0"/>
              </a:solidFill>
            </a:endParaRPr>
          </a:p>
        </p:txBody>
      </p:sp>
      <p:sp>
        <p:nvSpPr>
          <p:cNvPr id="31" name="CuadroTexto 30"/>
          <p:cNvSpPr txBox="1"/>
          <p:nvPr/>
        </p:nvSpPr>
        <p:spPr>
          <a:xfrm>
            <a:off x="3559430" y="762521"/>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a:t>
            </a:r>
            <a:r>
              <a:rPr lang="es-ES" sz="1200" b="1" dirty="0" smtClean="0">
                <a:solidFill>
                  <a:srgbClr val="80B8E0"/>
                </a:solidFill>
                <a:latin typeface="Calibri" pitchFamily="34" charset="0"/>
                <a:cs typeface="Arial" charset="0"/>
              </a:rPr>
              <a:t>LA DELICIA  </a:t>
            </a:r>
            <a:r>
              <a:rPr lang="en-US" sz="1200" b="1" dirty="0" smtClean="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SAN ANTONIO</a:t>
            </a:r>
          </a:p>
        </p:txBody>
      </p:sp>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124" t="15658" r="9877" b="11453"/>
          <a:stretch/>
        </p:blipFill>
        <p:spPr>
          <a:xfrm>
            <a:off x="350876" y="1556188"/>
            <a:ext cx="9419963" cy="4754672"/>
          </a:xfrm>
          <a:prstGeom prst="rect">
            <a:avLst/>
          </a:prstGeom>
        </p:spPr>
      </p:pic>
      <p:sp>
        <p:nvSpPr>
          <p:cNvPr id="8" name="Forma libre 7"/>
          <p:cNvSpPr/>
          <p:nvPr/>
        </p:nvSpPr>
        <p:spPr>
          <a:xfrm>
            <a:off x="6429983" y="2636196"/>
            <a:ext cx="1712068" cy="2295727"/>
          </a:xfrm>
          <a:custGeom>
            <a:avLst/>
            <a:gdLst>
              <a:gd name="connsiteX0" fmla="*/ 97277 w 1712068"/>
              <a:gd name="connsiteY0" fmla="*/ 1575881 h 2295727"/>
              <a:gd name="connsiteX1" fmla="*/ 554477 w 1712068"/>
              <a:gd name="connsiteY1" fmla="*/ 2295727 h 2295727"/>
              <a:gd name="connsiteX2" fmla="*/ 651753 w 1712068"/>
              <a:gd name="connsiteY2" fmla="*/ 2081719 h 2295727"/>
              <a:gd name="connsiteX3" fmla="*/ 758757 w 1712068"/>
              <a:gd name="connsiteY3" fmla="*/ 1916349 h 2295727"/>
              <a:gd name="connsiteX4" fmla="*/ 972766 w 1712068"/>
              <a:gd name="connsiteY4" fmla="*/ 1673157 h 2295727"/>
              <a:gd name="connsiteX5" fmla="*/ 1186774 w 1712068"/>
              <a:gd name="connsiteY5" fmla="*/ 1293778 h 2295727"/>
              <a:gd name="connsiteX6" fmla="*/ 1342417 w 1712068"/>
              <a:gd name="connsiteY6" fmla="*/ 1128408 h 2295727"/>
              <a:gd name="connsiteX7" fmla="*/ 1546698 w 1712068"/>
              <a:gd name="connsiteY7" fmla="*/ 963038 h 2295727"/>
              <a:gd name="connsiteX8" fmla="*/ 1682885 w 1712068"/>
              <a:gd name="connsiteY8" fmla="*/ 758757 h 2295727"/>
              <a:gd name="connsiteX9" fmla="*/ 1712068 w 1712068"/>
              <a:gd name="connsiteY9" fmla="*/ 593387 h 2295727"/>
              <a:gd name="connsiteX10" fmla="*/ 1040860 w 1712068"/>
              <a:gd name="connsiteY10" fmla="*/ 0 h 2295727"/>
              <a:gd name="connsiteX11" fmla="*/ 807396 w 1712068"/>
              <a:gd name="connsiteY11" fmla="*/ 48638 h 2295727"/>
              <a:gd name="connsiteX12" fmla="*/ 690664 w 1712068"/>
              <a:gd name="connsiteY12" fmla="*/ 204281 h 2295727"/>
              <a:gd name="connsiteX13" fmla="*/ 622570 w 1712068"/>
              <a:gd name="connsiteY13" fmla="*/ 282102 h 2295727"/>
              <a:gd name="connsiteX14" fmla="*/ 583660 w 1712068"/>
              <a:gd name="connsiteY14" fmla="*/ 369651 h 2295727"/>
              <a:gd name="connsiteX15" fmla="*/ 525294 w 1712068"/>
              <a:gd name="connsiteY15" fmla="*/ 428017 h 2295727"/>
              <a:gd name="connsiteX16" fmla="*/ 525294 w 1712068"/>
              <a:gd name="connsiteY16" fmla="*/ 428017 h 2295727"/>
              <a:gd name="connsiteX17" fmla="*/ 515566 w 1712068"/>
              <a:gd name="connsiteY17" fmla="*/ 642025 h 2295727"/>
              <a:gd name="connsiteX18" fmla="*/ 369651 w 1712068"/>
              <a:gd name="connsiteY18" fmla="*/ 1001949 h 2295727"/>
              <a:gd name="connsiteX19" fmla="*/ 282102 w 1712068"/>
              <a:gd name="connsiteY19" fmla="*/ 1264595 h 2295727"/>
              <a:gd name="connsiteX20" fmla="*/ 68094 w 1712068"/>
              <a:gd name="connsiteY20" fmla="*/ 1459149 h 2295727"/>
              <a:gd name="connsiteX21" fmla="*/ 0 w 1712068"/>
              <a:gd name="connsiteY21" fmla="*/ 1498059 h 2295727"/>
              <a:gd name="connsiteX22" fmla="*/ 97277 w 1712068"/>
              <a:gd name="connsiteY22" fmla="*/ 1575881 h 22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2068" h="2295727">
                <a:moveTo>
                  <a:pt x="97277" y="1575881"/>
                </a:moveTo>
                <a:lnTo>
                  <a:pt x="554477" y="2295727"/>
                </a:lnTo>
                <a:lnTo>
                  <a:pt x="651753" y="2081719"/>
                </a:lnTo>
                <a:lnTo>
                  <a:pt x="758757" y="1916349"/>
                </a:lnTo>
                <a:lnTo>
                  <a:pt x="972766" y="1673157"/>
                </a:lnTo>
                <a:lnTo>
                  <a:pt x="1186774" y="1293778"/>
                </a:lnTo>
                <a:lnTo>
                  <a:pt x="1342417" y="1128408"/>
                </a:lnTo>
                <a:lnTo>
                  <a:pt x="1546698" y="963038"/>
                </a:lnTo>
                <a:lnTo>
                  <a:pt x="1682885" y="758757"/>
                </a:lnTo>
                <a:lnTo>
                  <a:pt x="1712068" y="593387"/>
                </a:lnTo>
                <a:lnTo>
                  <a:pt x="1040860" y="0"/>
                </a:lnTo>
                <a:lnTo>
                  <a:pt x="807396" y="48638"/>
                </a:lnTo>
                <a:lnTo>
                  <a:pt x="690664" y="204281"/>
                </a:lnTo>
                <a:lnTo>
                  <a:pt x="622570" y="282102"/>
                </a:lnTo>
                <a:lnTo>
                  <a:pt x="583660" y="369651"/>
                </a:lnTo>
                <a:lnTo>
                  <a:pt x="525294" y="428017"/>
                </a:lnTo>
                <a:lnTo>
                  <a:pt x="525294" y="428017"/>
                </a:lnTo>
                <a:lnTo>
                  <a:pt x="515566" y="642025"/>
                </a:lnTo>
                <a:lnTo>
                  <a:pt x="369651" y="1001949"/>
                </a:lnTo>
                <a:lnTo>
                  <a:pt x="282102" y="1264595"/>
                </a:lnTo>
                <a:lnTo>
                  <a:pt x="68094" y="1459149"/>
                </a:lnTo>
                <a:lnTo>
                  <a:pt x="0" y="1498059"/>
                </a:lnTo>
                <a:lnTo>
                  <a:pt x="97277" y="1575881"/>
                </a:lnTo>
                <a:close/>
              </a:path>
            </a:pathLst>
          </a:cu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4256915" y="2983599"/>
            <a:ext cx="856034" cy="1083984"/>
          </a:xfrm>
          <a:custGeom>
            <a:avLst/>
            <a:gdLst>
              <a:gd name="connsiteX0" fmla="*/ 0 w 856034"/>
              <a:gd name="connsiteY0" fmla="*/ 564204 h 1118680"/>
              <a:gd name="connsiteX1" fmla="*/ 466928 w 856034"/>
              <a:gd name="connsiteY1" fmla="*/ 1118680 h 1118680"/>
              <a:gd name="connsiteX2" fmla="*/ 856034 w 856034"/>
              <a:gd name="connsiteY2" fmla="*/ 671208 h 1118680"/>
              <a:gd name="connsiteX3" fmla="*/ 457200 w 856034"/>
              <a:gd name="connsiteY3" fmla="*/ 0 h 1118680"/>
              <a:gd name="connsiteX4" fmla="*/ 0 w 856034"/>
              <a:gd name="connsiteY4" fmla="*/ 564204 h 111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034" h="1118680">
                <a:moveTo>
                  <a:pt x="0" y="564204"/>
                </a:moveTo>
                <a:lnTo>
                  <a:pt x="466928" y="1118680"/>
                </a:lnTo>
                <a:lnTo>
                  <a:pt x="856034" y="671208"/>
                </a:lnTo>
                <a:lnTo>
                  <a:pt x="457200" y="0"/>
                </a:lnTo>
                <a:lnTo>
                  <a:pt x="0" y="564204"/>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6" name="Conector recto de flecha 15"/>
          <p:cNvCxnSpPr/>
          <p:nvPr/>
        </p:nvCxnSpPr>
        <p:spPr>
          <a:xfrm flipH="1">
            <a:off x="5846323" y="4464996"/>
            <a:ext cx="797668" cy="603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flipV="1">
            <a:off x="4756825" y="2959362"/>
            <a:ext cx="1089498" cy="19483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06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18750" t="6286" r="36572" b="5905"/>
          <a:stretch/>
        </p:blipFill>
        <p:spPr>
          <a:xfrm>
            <a:off x="6884126" y="1219905"/>
            <a:ext cx="4774131" cy="5277876"/>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4"/>
          <a:srcRect t="2" r="16755" b="-179058"/>
          <a:stretch/>
        </p:blipFill>
        <p:spPr>
          <a:xfrm>
            <a:off x="350876" y="6419439"/>
            <a:ext cx="10092536" cy="446582"/>
          </a:xfrm>
          <a:prstGeom prst="rect">
            <a:avLst/>
          </a:prstGeom>
        </p:spPr>
      </p:pic>
      <p:sp>
        <p:nvSpPr>
          <p:cNvPr id="9" name="CuadroTexto 7"/>
          <p:cNvSpPr txBox="1"/>
          <p:nvPr/>
        </p:nvSpPr>
        <p:spPr>
          <a:xfrm>
            <a:off x="617085" y="1284829"/>
            <a:ext cx="4847739" cy="461665"/>
          </a:xfrm>
          <a:prstGeom prst="rect">
            <a:avLst/>
          </a:prstGeom>
          <a:noFill/>
        </p:spPr>
        <p:txBody>
          <a:bodyPr wrap="square" rtlCol="0">
            <a:spAutoFit/>
          </a:bodyPr>
          <a:lstStyle/>
          <a:p>
            <a:r>
              <a:rPr lang="es-ES_tradnl" sz="2400" b="1" dirty="0" smtClean="0">
                <a:solidFill>
                  <a:srgbClr val="C00000"/>
                </a:solidFill>
              </a:rPr>
              <a:t>CAMBIO DE ZONIFICACIÓN :</a:t>
            </a:r>
            <a:endParaRPr lang="es-ES_tradnl" sz="2400" b="1" dirty="0">
              <a:solidFill>
                <a:srgbClr val="C00000"/>
              </a:solidFill>
            </a:endParaRPr>
          </a:p>
        </p:txBody>
      </p:sp>
      <p:sp>
        <p:nvSpPr>
          <p:cNvPr id="13" name="CuadroTexto 12"/>
          <p:cNvSpPr txBox="1"/>
          <p:nvPr/>
        </p:nvSpPr>
        <p:spPr>
          <a:xfrm>
            <a:off x="1848595" y="28637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TANLAHUA</a:t>
            </a:r>
            <a:endParaRPr lang="es-EC" sz="1600" b="1" dirty="0">
              <a:solidFill>
                <a:srgbClr val="0070C0"/>
              </a:solidFill>
            </a:endParaRPr>
          </a:p>
        </p:txBody>
      </p:sp>
      <p:sp>
        <p:nvSpPr>
          <p:cNvPr id="14" name="CuadroTexto 13"/>
          <p:cNvSpPr txBox="1"/>
          <p:nvPr/>
        </p:nvSpPr>
        <p:spPr>
          <a:xfrm>
            <a:off x="3559430" y="762521"/>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a:t>
            </a:r>
            <a:r>
              <a:rPr lang="es-ES" sz="1200" b="1" dirty="0" smtClean="0">
                <a:solidFill>
                  <a:srgbClr val="80B8E0"/>
                </a:solidFill>
                <a:latin typeface="Calibri" pitchFamily="34" charset="0"/>
                <a:cs typeface="Arial" charset="0"/>
              </a:rPr>
              <a:t>LA DELICIA  </a:t>
            </a:r>
            <a:r>
              <a:rPr lang="en-US" sz="1200" b="1" dirty="0" smtClean="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SAN ANTONIO</a:t>
            </a:r>
          </a:p>
        </p:txBody>
      </p:sp>
      <p:pic>
        <p:nvPicPr>
          <p:cNvPr id="2" name="Imagen 1"/>
          <p:cNvPicPr>
            <a:picLocks noChangeAspect="1"/>
          </p:cNvPicPr>
          <p:nvPr/>
        </p:nvPicPr>
        <p:blipFill rotWithShape="1">
          <a:blip r:embed="rId5"/>
          <a:srcRect l="54964" t="20190" r="8500" b="37524"/>
          <a:stretch/>
        </p:blipFill>
        <p:spPr>
          <a:xfrm>
            <a:off x="617085" y="1663587"/>
            <a:ext cx="5409844" cy="4487257"/>
          </a:xfrm>
          <a:prstGeom prst="rect">
            <a:avLst/>
          </a:prstGeom>
        </p:spPr>
      </p:pic>
    </p:spTree>
    <p:extLst>
      <p:ext uri="{BB962C8B-B14F-4D97-AF65-F5344CB8AC3E}">
        <p14:creationId xmlns:p14="http://schemas.microsoft.com/office/powerpoint/2010/main" val="1545940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1287" t="14627" r="17209" b="9903"/>
          <a:stretch/>
        </p:blipFill>
        <p:spPr>
          <a:xfrm>
            <a:off x="2426158" y="970396"/>
            <a:ext cx="9339434" cy="5544695"/>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381" y="6202175"/>
            <a:ext cx="1243123" cy="625833"/>
          </a:xfrm>
          <a:prstGeom prst="rect">
            <a:avLst/>
          </a:prstGeom>
        </p:spPr>
      </p:pic>
      <p:pic>
        <p:nvPicPr>
          <p:cNvPr id="6" name="Imagen 5"/>
          <p:cNvPicPr>
            <a:picLocks noChangeAspect="1"/>
          </p:cNvPicPr>
          <p:nvPr/>
        </p:nvPicPr>
        <p:blipFill rotWithShape="1">
          <a:blip r:embed="rId4"/>
          <a:srcRect t="2" r="16755" b="-179058"/>
          <a:stretch/>
        </p:blipFill>
        <p:spPr>
          <a:xfrm>
            <a:off x="161364" y="6411418"/>
            <a:ext cx="10443687" cy="446582"/>
          </a:xfrm>
          <a:prstGeom prst="rect">
            <a:avLst/>
          </a:prstGeom>
        </p:spPr>
      </p:pic>
      <p:sp>
        <p:nvSpPr>
          <p:cNvPr id="10" name="Rectángulo 9"/>
          <p:cNvSpPr/>
          <p:nvPr/>
        </p:nvSpPr>
        <p:spPr>
          <a:xfrm>
            <a:off x="432930" y="4616709"/>
            <a:ext cx="365265" cy="20613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432930" y="4909640"/>
            <a:ext cx="365265" cy="20613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a:off x="798195" y="4600525"/>
            <a:ext cx="1064715" cy="230832"/>
          </a:xfrm>
          <a:prstGeom prst="rect">
            <a:avLst/>
          </a:prstGeom>
          <a:noFill/>
        </p:spPr>
        <p:txBody>
          <a:bodyPr wrap="none" rtlCol="0">
            <a:spAutoFit/>
          </a:bodyPr>
          <a:lstStyle/>
          <a:p>
            <a:r>
              <a:rPr lang="es-EC" sz="900" dirty="0" smtClean="0"/>
              <a:t>AHHYC TANLAHUA</a:t>
            </a:r>
            <a:endParaRPr lang="es-EC" sz="900" dirty="0"/>
          </a:p>
        </p:txBody>
      </p:sp>
      <p:sp>
        <p:nvSpPr>
          <p:cNvPr id="13" name="CuadroTexto 12"/>
          <p:cNvSpPr txBox="1"/>
          <p:nvPr/>
        </p:nvSpPr>
        <p:spPr>
          <a:xfrm>
            <a:off x="801995" y="4895416"/>
            <a:ext cx="1624163" cy="230832"/>
          </a:xfrm>
          <a:prstGeom prst="rect">
            <a:avLst/>
          </a:prstGeom>
          <a:noFill/>
        </p:spPr>
        <p:txBody>
          <a:bodyPr wrap="none" rtlCol="0">
            <a:spAutoFit/>
          </a:bodyPr>
          <a:lstStyle/>
          <a:p>
            <a:r>
              <a:rPr lang="es-EC" sz="900" dirty="0" smtClean="0"/>
              <a:t>ÁREA VERDE / EQUIPAMIENTO</a:t>
            </a:r>
            <a:endParaRPr lang="es-EC" sz="900" dirty="0"/>
          </a:p>
        </p:txBody>
      </p:sp>
      <p:sp>
        <p:nvSpPr>
          <p:cNvPr id="16" name="CuadroTexto 15"/>
          <p:cNvSpPr txBox="1"/>
          <p:nvPr/>
        </p:nvSpPr>
        <p:spPr>
          <a:xfrm>
            <a:off x="1614076" y="993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TANLAHUA</a:t>
            </a:r>
            <a:endParaRPr lang="es-EC" sz="1600" b="1" dirty="0">
              <a:solidFill>
                <a:srgbClr val="0070C0"/>
              </a:solidFill>
            </a:endParaRPr>
          </a:p>
        </p:txBody>
      </p:sp>
      <p:sp>
        <p:nvSpPr>
          <p:cNvPr id="17" name="CuadroTexto 16"/>
          <p:cNvSpPr txBox="1"/>
          <p:nvPr/>
        </p:nvSpPr>
        <p:spPr>
          <a:xfrm>
            <a:off x="3177690" y="584802"/>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a:t>
            </a:r>
            <a:r>
              <a:rPr lang="es-ES" sz="1200" b="1" dirty="0" smtClean="0">
                <a:solidFill>
                  <a:srgbClr val="80B8E0"/>
                </a:solidFill>
                <a:latin typeface="Calibri" pitchFamily="34" charset="0"/>
                <a:cs typeface="Arial" charset="0"/>
              </a:rPr>
              <a:t>LA DELICIA  </a:t>
            </a:r>
            <a:r>
              <a:rPr lang="en-US" sz="1200" b="1" dirty="0" smtClean="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SAN ANTONIO</a:t>
            </a:r>
          </a:p>
        </p:txBody>
      </p:sp>
    </p:spTree>
    <p:extLst>
      <p:ext uri="{BB962C8B-B14F-4D97-AF65-F5344CB8AC3E}">
        <p14:creationId xmlns:p14="http://schemas.microsoft.com/office/powerpoint/2010/main" val="2416734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srcRect l="18750" t="6286" r="36572" b="5905"/>
          <a:stretch/>
        </p:blipFill>
        <p:spPr>
          <a:xfrm>
            <a:off x="6387738" y="893208"/>
            <a:ext cx="5110070" cy="5649262"/>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4"/>
          <a:srcRect t="2" r="16755" b="-179058"/>
          <a:stretch/>
        </p:blipFill>
        <p:spPr>
          <a:xfrm>
            <a:off x="350876" y="6419439"/>
            <a:ext cx="10092536" cy="446582"/>
          </a:xfrm>
          <a:prstGeom prst="rect">
            <a:avLst/>
          </a:prstGeom>
        </p:spPr>
      </p:pic>
      <p:sp>
        <p:nvSpPr>
          <p:cNvPr id="9" name="CuadroTexto 7"/>
          <p:cNvSpPr txBox="1"/>
          <p:nvPr/>
        </p:nvSpPr>
        <p:spPr>
          <a:xfrm>
            <a:off x="350876" y="1330825"/>
            <a:ext cx="4847739" cy="461665"/>
          </a:xfrm>
          <a:prstGeom prst="rect">
            <a:avLst/>
          </a:prstGeom>
          <a:noFill/>
        </p:spPr>
        <p:txBody>
          <a:bodyPr wrap="square" rtlCol="0">
            <a:spAutoFit/>
          </a:bodyPr>
          <a:lstStyle/>
          <a:p>
            <a:r>
              <a:rPr lang="es-ES_tradnl" sz="2400" b="1" dirty="0" smtClean="0">
                <a:solidFill>
                  <a:srgbClr val="C00000"/>
                </a:solidFill>
              </a:rPr>
              <a:t>LOTES POR EXCEPCIÓN:</a:t>
            </a:r>
            <a:endParaRPr lang="es-ES_tradnl" sz="2400" b="1" dirty="0">
              <a:solidFill>
                <a:srgbClr val="C00000"/>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4150557367"/>
              </p:ext>
            </p:extLst>
          </p:nvPr>
        </p:nvGraphicFramePr>
        <p:xfrm>
          <a:off x="3331296" y="5403472"/>
          <a:ext cx="1332998" cy="747175"/>
        </p:xfrm>
        <a:graphic>
          <a:graphicData uri="http://schemas.openxmlformats.org/drawingml/2006/table">
            <a:tbl>
              <a:tblPr firstRow="1" bandRow="1">
                <a:tableStyleId>{5C22544A-7EE6-4342-B048-85BDC9FD1C3A}</a:tableStyleId>
              </a:tblPr>
              <a:tblGrid>
                <a:gridCol w="550898"/>
                <a:gridCol w="782100"/>
              </a:tblGrid>
              <a:tr h="163018">
                <a:tc grid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1000" u="none" strike="noStrike" kern="1200" cap="none" normalizeH="0" baseline="0" dirty="0" smtClean="0">
                          <a:ln>
                            <a:noFill/>
                          </a:ln>
                          <a:solidFill>
                            <a:srgbClr val="002060"/>
                          </a:solidFill>
                          <a:effectLst/>
                          <a:latin typeface="+mn-lt"/>
                          <a:ea typeface="+mn-ea"/>
                          <a:cs typeface="+mn-cs"/>
                        </a:rPr>
                        <a:t>LEYENDA</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smtClean="0">
                        <a:ln>
                          <a:noFill/>
                        </a:ln>
                        <a:solidFill>
                          <a:schemeClr val="tx1"/>
                        </a:solidFill>
                        <a:effectLst/>
                        <a:latin typeface="+mn-lt"/>
                        <a:ea typeface="+mn-ea"/>
                        <a:cs typeface="+mn-cs"/>
                      </a:endParaRPr>
                    </a:p>
                  </a:txBody>
                  <a:tcPr marL="89551" marR="89551" marT="0" marB="0">
                    <a:lnT w="12700" cap="flat" cmpd="sng" algn="ctr">
                      <a:solidFill>
                        <a:srgbClr val="68B8EA"/>
                      </a:solidFill>
                      <a:prstDash val="solid"/>
                      <a:round/>
                      <a:headEnd type="none" w="med" len="med"/>
                      <a:tailEnd type="none" w="med" len="med"/>
                    </a:lnT>
                    <a:solidFill>
                      <a:srgbClr val="E9F1F5"/>
                    </a:solidFill>
                  </a:tcPr>
                </a:tc>
              </a:tr>
              <a:tr h="57191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2800" u="none" strike="noStrike" kern="1200" cap="none" normalizeH="0" baseline="0" dirty="0" smtClean="0">
                          <a:ln>
                            <a:noFill/>
                          </a:ln>
                          <a:solidFill>
                            <a:srgbClr val="002060"/>
                          </a:solidFill>
                          <a:effectLst/>
                          <a:latin typeface="+mn-lt"/>
                          <a:ea typeface="+mn-ea"/>
                          <a:cs typeface="+mn-cs"/>
                        </a:rPr>
                        <a:t>4</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smtClean="0">
                        <a:ln>
                          <a:noFill/>
                        </a:ln>
                        <a:solidFill>
                          <a:srgbClr val="00206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u="none" strike="noStrike" kern="1200" cap="none" normalizeH="0" baseline="0" dirty="0" smtClean="0">
                          <a:ln>
                            <a:noFill/>
                          </a:ln>
                          <a:solidFill>
                            <a:srgbClr val="002060"/>
                          </a:solidFill>
                          <a:effectLst/>
                          <a:latin typeface="+mn-lt"/>
                          <a:ea typeface="+mn-ea"/>
                          <a:cs typeface="+mn-cs"/>
                        </a:rPr>
                        <a:t>LOTES POR EXCEPCIÓN </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1460297518"/>
              </p:ext>
            </p:extLst>
          </p:nvPr>
        </p:nvGraphicFramePr>
        <p:xfrm>
          <a:off x="686070" y="1780580"/>
          <a:ext cx="2403754" cy="4370067"/>
        </p:xfrm>
        <a:graphic>
          <a:graphicData uri="http://schemas.openxmlformats.org/drawingml/2006/table">
            <a:tbl>
              <a:tblPr>
                <a:tableStyleId>{5C22544A-7EE6-4342-B048-85BDC9FD1C3A}</a:tableStyleId>
              </a:tblPr>
              <a:tblGrid>
                <a:gridCol w="780694"/>
                <a:gridCol w="1623060"/>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398">
                <a:tc>
                  <a:txBody>
                    <a:bodyPr/>
                    <a:lstStyle/>
                    <a:p>
                      <a:pPr algn="ctr" fontAlgn="b"/>
                      <a:r>
                        <a:rPr lang="es-EC" sz="1200" b="0" i="0" u="none" strike="noStrike" dirty="0">
                          <a:solidFill>
                            <a:srgbClr val="002060"/>
                          </a:solidFill>
                          <a:effectLst/>
                          <a:latin typeface="+mn-lt"/>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2060,04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dirty="0">
                          <a:solidFill>
                            <a:srgbClr val="00206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2171,82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a:solidFill>
                            <a:srgbClr val="002060"/>
                          </a:solidFill>
                          <a:effectLst/>
                          <a:latin typeface="+mn-lt"/>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3155,76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a:solidFill>
                            <a:srgbClr val="00206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1364,64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a:solidFill>
                            <a:srgbClr val="002060"/>
                          </a:solidFill>
                          <a:effectLst/>
                          <a:latin typeface="+mn-lt"/>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2224,49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a:solidFill>
                            <a:srgbClr val="00206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2201,10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a:solidFill>
                            <a:srgbClr val="002060"/>
                          </a:solidFill>
                          <a:effectLst/>
                          <a:latin typeface="+mn-lt"/>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2043,43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a:solidFill>
                            <a:srgbClr val="00206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2407,07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a:solidFill>
                            <a:srgbClr val="002060"/>
                          </a:solidFill>
                          <a:effectLst/>
                          <a:latin typeface="+mn-lt"/>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2152,79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a:solidFill>
                            <a:srgbClr val="00206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2314,43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a:solidFill>
                            <a:srgbClr val="002060"/>
                          </a:solidFill>
                          <a:effectLst/>
                          <a:latin typeface="+mn-lt"/>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2035,22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dirty="0">
                          <a:solidFill>
                            <a:srgbClr val="00206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mn-lt"/>
                          <a:ea typeface="+mn-ea"/>
                          <a:cs typeface="+mn-cs"/>
                        </a:rPr>
                        <a:t>486,48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398">
                <a:tc>
                  <a:txBody>
                    <a:bodyPr/>
                    <a:lstStyle/>
                    <a:p>
                      <a:pPr algn="ctr" fontAlgn="b"/>
                      <a:r>
                        <a:rPr lang="es-EC" sz="1200" b="0" i="0" u="none" strike="noStrike">
                          <a:solidFill>
                            <a:srgbClr val="002060"/>
                          </a:solidFill>
                          <a:effectLst/>
                          <a:latin typeface="+mn-lt"/>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mn-lt"/>
                          <a:ea typeface="+mn-ea"/>
                          <a:cs typeface="+mn-cs"/>
                        </a:rPr>
                        <a:t>467,20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398">
                <a:tc>
                  <a:txBody>
                    <a:bodyPr/>
                    <a:lstStyle/>
                    <a:p>
                      <a:pPr algn="ctr" fontAlgn="b"/>
                      <a:r>
                        <a:rPr lang="es-EC" sz="1200" b="0" i="0" u="none" strike="noStrike">
                          <a:solidFill>
                            <a:srgbClr val="00206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1024,71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a:solidFill>
                            <a:srgbClr val="002060"/>
                          </a:solidFill>
                          <a:effectLst/>
                          <a:latin typeface="+mn-lt"/>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1236,23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398">
                <a:tc>
                  <a:txBody>
                    <a:bodyPr/>
                    <a:lstStyle/>
                    <a:p>
                      <a:pPr algn="ctr" fontAlgn="b"/>
                      <a:r>
                        <a:rPr lang="es-EC" sz="1200" b="0" i="0" u="none" strike="noStrike" dirty="0">
                          <a:solidFill>
                            <a:srgbClr val="002060"/>
                          </a:solidFill>
                          <a:effectLst/>
                          <a:latin typeface="+mn-lt"/>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mn-lt"/>
                          <a:ea typeface="+mn-ea"/>
                          <a:cs typeface="+mn-cs"/>
                        </a:rPr>
                        <a:t>753,53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0398">
                <a:tc>
                  <a:txBody>
                    <a:bodyPr/>
                    <a:lstStyle/>
                    <a:p>
                      <a:pPr algn="ctr" fontAlgn="b"/>
                      <a:r>
                        <a:rPr lang="es-EC" sz="1200" b="0" i="0" u="none" strike="noStrike" dirty="0">
                          <a:solidFill>
                            <a:srgbClr val="002060"/>
                          </a:solidFill>
                          <a:effectLst/>
                          <a:latin typeface="+mn-lt"/>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mn-lt"/>
                          <a:ea typeface="+mn-ea"/>
                          <a:cs typeface="+mn-cs"/>
                        </a:rPr>
                        <a:t>308,09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17" name="CuadroTexto 16"/>
          <p:cNvSpPr txBox="1"/>
          <p:nvPr/>
        </p:nvSpPr>
        <p:spPr>
          <a:xfrm>
            <a:off x="1887947" y="9064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TANLAHUA</a:t>
            </a:r>
            <a:endParaRPr lang="es-EC" sz="1600" b="1" dirty="0">
              <a:solidFill>
                <a:srgbClr val="0070C0"/>
              </a:solidFill>
            </a:endParaRPr>
          </a:p>
        </p:txBody>
      </p:sp>
      <p:sp>
        <p:nvSpPr>
          <p:cNvPr id="18" name="CuadroTexto 17"/>
          <p:cNvSpPr txBox="1"/>
          <p:nvPr/>
        </p:nvSpPr>
        <p:spPr>
          <a:xfrm>
            <a:off x="3598782" y="566791"/>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a:t>
            </a:r>
            <a:r>
              <a:rPr lang="es-ES" sz="1200" b="1" dirty="0" smtClean="0">
                <a:solidFill>
                  <a:srgbClr val="80B8E0"/>
                </a:solidFill>
                <a:latin typeface="Calibri" pitchFamily="34" charset="0"/>
                <a:cs typeface="Arial" charset="0"/>
              </a:rPr>
              <a:t>LA DELICIA  </a:t>
            </a:r>
            <a:r>
              <a:rPr lang="en-US" sz="1200" b="1" dirty="0" smtClean="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SAN ANTONIO</a:t>
            </a:r>
          </a:p>
        </p:txBody>
      </p:sp>
    </p:spTree>
    <p:extLst>
      <p:ext uri="{BB962C8B-B14F-4D97-AF65-F5344CB8AC3E}">
        <p14:creationId xmlns:p14="http://schemas.microsoft.com/office/powerpoint/2010/main" val="1683970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a:srcRect l="18750" t="6286" r="36572" b="5905"/>
          <a:stretch/>
        </p:blipFill>
        <p:spPr>
          <a:xfrm>
            <a:off x="7471955" y="1467689"/>
            <a:ext cx="4590420" cy="5074781"/>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4"/>
          <a:srcRect t="2" r="16755" b="-179058"/>
          <a:stretch/>
        </p:blipFill>
        <p:spPr>
          <a:xfrm>
            <a:off x="350876" y="6419439"/>
            <a:ext cx="10092536" cy="446582"/>
          </a:xfrm>
          <a:prstGeom prst="rect">
            <a:avLst/>
          </a:prstGeom>
        </p:spPr>
      </p:pic>
      <p:sp>
        <p:nvSpPr>
          <p:cNvPr id="19" name="CuadroTexto 18"/>
          <p:cNvSpPr txBox="1"/>
          <p:nvPr/>
        </p:nvSpPr>
        <p:spPr>
          <a:xfrm>
            <a:off x="350876" y="963702"/>
            <a:ext cx="10657801" cy="461665"/>
          </a:xfrm>
          <a:prstGeom prst="rect">
            <a:avLst/>
          </a:prstGeom>
          <a:noFill/>
        </p:spPr>
        <p:txBody>
          <a:bodyPr wrap="square" rtlCol="0">
            <a:spAutoFit/>
          </a:bodyPr>
          <a:lstStyle/>
          <a:p>
            <a:r>
              <a:rPr lang="es-ES_tradnl" sz="2400" b="1" dirty="0">
                <a:solidFill>
                  <a:srgbClr val="C00000"/>
                </a:solidFill>
              </a:rPr>
              <a:t>PLAN METROPOLITANO DE ORDENAMIENTO TERRITORIAL/ </a:t>
            </a:r>
            <a:r>
              <a:rPr lang="es-ES_tradnl" sz="2400" b="1" dirty="0" smtClean="0">
                <a:solidFill>
                  <a:srgbClr val="C00000"/>
                </a:solidFill>
              </a:rPr>
              <a:t>PMDOT</a:t>
            </a:r>
            <a:endParaRPr lang="es-ES_tradnl" sz="2400" b="1" dirty="0">
              <a:solidFill>
                <a:srgbClr val="C00000"/>
              </a:solidFill>
            </a:endParaRPr>
          </a:p>
        </p:txBody>
      </p:sp>
      <p:sp>
        <p:nvSpPr>
          <p:cNvPr id="20" name="CuadroTexto 19"/>
          <p:cNvSpPr txBox="1"/>
          <p:nvPr/>
        </p:nvSpPr>
        <p:spPr>
          <a:xfrm>
            <a:off x="1887947" y="16823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TANLAHUA</a:t>
            </a:r>
            <a:endParaRPr lang="es-EC" sz="1600" b="1" dirty="0">
              <a:solidFill>
                <a:srgbClr val="0070C0"/>
              </a:solidFill>
            </a:endParaRPr>
          </a:p>
        </p:txBody>
      </p:sp>
      <p:sp>
        <p:nvSpPr>
          <p:cNvPr id="21" name="CuadroTexto 20"/>
          <p:cNvSpPr txBox="1"/>
          <p:nvPr/>
        </p:nvSpPr>
        <p:spPr>
          <a:xfrm>
            <a:off x="3598782" y="644381"/>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a:t>
            </a:r>
            <a:r>
              <a:rPr lang="es-ES" sz="1200" b="1" dirty="0" smtClean="0">
                <a:solidFill>
                  <a:srgbClr val="80B8E0"/>
                </a:solidFill>
                <a:latin typeface="Calibri" pitchFamily="34" charset="0"/>
                <a:cs typeface="Arial" charset="0"/>
              </a:rPr>
              <a:t>LA DELICIA  </a:t>
            </a:r>
            <a:r>
              <a:rPr lang="en-US" sz="1200" b="1" dirty="0" smtClean="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SAN ANTONIO</a:t>
            </a:r>
          </a:p>
        </p:txBody>
      </p:sp>
      <p:grpSp>
        <p:nvGrpSpPr>
          <p:cNvPr id="9" name="Grupo 8"/>
          <p:cNvGrpSpPr/>
          <p:nvPr/>
        </p:nvGrpSpPr>
        <p:grpSpPr>
          <a:xfrm>
            <a:off x="497371" y="1636055"/>
            <a:ext cx="6164686" cy="4518924"/>
            <a:chOff x="592455" y="2057205"/>
            <a:chExt cx="5292090" cy="3609975"/>
          </a:xfrm>
        </p:grpSpPr>
        <p:pic>
          <p:nvPicPr>
            <p:cNvPr id="22" name="Imagen 21"/>
            <p:cNvPicPr/>
            <p:nvPr/>
          </p:nvPicPr>
          <p:blipFill rotWithShape="1">
            <a:blip r:embed="rId5"/>
            <a:srcRect l="2599" t="24964" r="48880" b="16170"/>
            <a:stretch/>
          </p:blipFill>
          <p:spPr bwMode="auto">
            <a:xfrm>
              <a:off x="592455" y="2057205"/>
              <a:ext cx="5292090" cy="3609975"/>
            </a:xfrm>
            <a:prstGeom prst="rect">
              <a:avLst/>
            </a:prstGeom>
            <a:ln>
              <a:noFill/>
            </a:ln>
            <a:extLst>
              <a:ext uri="{53640926-AAD7-44D8-BBD7-CCE9431645EC}">
                <a14:shadowObscured xmlns:a14="http://schemas.microsoft.com/office/drawing/2010/main"/>
              </a:ext>
            </a:extLst>
          </p:spPr>
        </p:pic>
        <p:sp>
          <p:nvSpPr>
            <p:cNvPr id="23" name="Forma libre 22"/>
            <p:cNvSpPr/>
            <p:nvPr/>
          </p:nvSpPr>
          <p:spPr>
            <a:xfrm>
              <a:off x="3924300" y="3189289"/>
              <a:ext cx="714375" cy="857250"/>
            </a:xfrm>
            <a:custGeom>
              <a:avLst/>
              <a:gdLst>
                <a:gd name="connsiteX0" fmla="*/ 0 w 714375"/>
                <a:gd name="connsiteY0" fmla="*/ 581025 h 857250"/>
                <a:gd name="connsiteX1" fmla="*/ 142875 w 714375"/>
                <a:gd name="connsiteY1" fmla="*/ 409575 h 857250"/>
                <a:gd name="connsiteX2" fmla="*/ 171450 w 714375"/>
                <a:gd name="connsiteY2" fmla="*/ 228600 h 857250"/>
                <a:gd name="connsiteX3" fmla="*/ 266700 w 714375"/>
                <a:gd name="connsiteY3" fmla="*/ 76200 h 857250"/>
                <a:gd name="connsiteX4" fmla="*/ 371475 w 714375"/>
                <a:gd name="connsiteY4" fmla="*/ 0 h 857250"/>
                <a:gd name="connsiteX5" fmla="*/ 485775 w 714375"/>
                <a:gd name="connsiteY5" fmla="*/ 19050 h 857250"/>
                <a:gd name="connsiteX6" fmla="*/ 619125 w 714375"/>
                <a:gd name="connsiteY6" fmla="*/ 142875 h 857250"/>
                <a:gd name="connsiteX7" fmla="*/ 714375 w 714375"/>
                <a:gd name="connsiteY7" fmla="*/ 266700 h 857250"/>
                <a:gd name="connsiteX8" fmla="*/ 609600 w 714375"/>
                <a:gd name="connsiteY8" fmla="*/ 371475 h 857250"/>
                <a:gd name="connsiteX9" fmla="*/ 504825 w 714375"/>
                <a:gd name="connsiteY9" fmla="*/ 485775 h 857250"/>
                <a:gd name="connsiteX10" fmla="*/ 419100 w 714375"/>
                <a:gd name="connsiteY10" fmla="*/ 581025 h 857250"/>
                <a:gd name="connsiteX11" fmla="*/ 266700 w 714375"/>
                <a:gd name="connsiteY11" fmla="*/ 752475 h 857250"/>
                <a:gd name="connsiteX12" fmla="*/ 142875 w 714375"/>
                <a:gd name="connsiteY12" fmla="*/ 857250 h 857250"/>
                <a:gd name="connsiteX13" fmla="*/ 0 w 714375"/>
                <a:gd name="connsiteY13" fmla="*/ 58102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375" h="857250">
                  <a:moveTo>
                    <a:pt x="0" y="581025"/>
                  </a:moveTo>
                  <a:lnTo>
                    <a:pt x="142875" y="409575"/>
                  </a:lnTo>
                  <a:lnTo>
                    <a:pt x="171450" y="228600"/>
                  </a:lnTo>
                  <a:lnTo>
                    <a:pt x="266700" y="76200"/>
                  </a:lnTo>
                  <a:lnTo>
                    <a:pt x="371475" y="0"/>
                  </a:lnTo>
                  <a:lnTo>
                    <a:pt x="485775" y="19050"/>
                  </a:lnTo>
                  <a:lnTo>
                    <a:pt x="619125" y="142875"/>
                  </a:lnTo>
                  <a:lnTo>
                    <a:pt x="714375" y="266700"/>
                  </a:lnTo>
                  <a:lnTo>
                    <a:pt x="609600" y="371475"/>
                  </a:lnTo>
                  <a:lnTo>
                    <a:pt x="504825" y="485775"/>
                  </a:lnTo>
                  <a:lnTo>
                    <a:pt x="419100" y="581025"/>
                  </a:lnTo>
                  <a:lnTo>
                    <a:pt x="266700" y="752475"/>
                  </a:lnTo>
                  <a:lnTo>
                    <a:pt x="142875" y="857250"/>
                  </a:lnTo>
                  <a:lnTo>
                    <a:pt x="0" y="5810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 name="CuadroTexto 2"/>
            <p:cNvSpPr txBox="1"/>
            <p:nvPr/>
          </p:nvSpPr>
          <p:spPr>
            <a:xfrm>
              <a:off x="3238500" y="2560957"/>
              <a:ext cx="1768433" cy="338554"/>
            </a:xfrm>
            <a:prstGeom prst="rect">
              <a:avLst/>
            </a:prstGeom>
            <a:noFill/>
          </p:spPr>
          <p:txBody>
            <a:bodyPr wrap="none" rtlCol="0">
              <a:spAutoFit/>
            </a:bodyPr>
            <a:lstStyle/>
            <a:p>
              <a:r>
                <a:rPr lang="es-EC" sz="1600" dirty="0" smtClean="0"/>
                <a:t>AHHYC  TANLAHUA</a:t>
              </a:r>
              <a:endParaRPr lang="es-EC" sz="1600" dirty="0"/>
            </a:p>
          </p:txBody>
        </p:sp>
        <p:cxnSp>
          <p:nvCxnSpPr>
            <p:cNvPr id="8" name="Conector recto de flecha 7"/>
            <p:cNvCxnSpPr/>
            <p:nvPr/>
          </p:nvCxnSpPr>
          <p:spPr>
            <a:xfrm flipV="1">
              <a:off x="4060102" y="2872393"/>
              <a:ext cx="0" cy="7455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9308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531</Words>
  <Application>Microsoft Office PowerPoint</Application>
  <PresentationFormat>Panorámica</PresentationFormat>
  <Paragraphs>128</Paragraphs>
  <Slides>8</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Yessica Paola Burbano Puebla</dc:creator>
  <cp:lastModifiedBy>Glenda Alexandra Allan Alegria</cp:lastModifiedBy>
  <cp:revision>15</cp:revision>
  <dcterms:created xsi:type="dcterms:W3CDTF">2019-12-10T15:40:21Z</dcterms:created>
  <dcterms:modified xsi:type="dcterms:W3CDTF">2021-05-10T22:26:25Z</dcterms:modified>
</cp:coreProperties>
</file>