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63" r:id="rId4"/>
    <p:sldId id="283" r:id="rId5"/>
    <p:sldId id="264" r:id="rId6"/>
    <p:sldId id="287" r:id="rId7"/>
    <p:sldId id="298" r:id="rId8"/>
    <p:sldId id="267" r:id="rId9"/>
    <p:sldId id="268" r:id="rId10"/>
    <p:sldId id="294" r:id="rId11"/>
    <p:sldId id="272" r:id="rId12"/>
    <p:sldId id="295" r:id="rId13"/>
    <p:sldId id="299" r:id="rId14"/>
    <p:sldId id="300" r:id="rId15"/>
    <p:sldId id="301" r:id="rId16"/>
    <p:sldId id="290" r:id="rId17"/>
    <p:sldId id="302" r:id="rId18"/>
    <p:sldId id="289" r:id="rId19"/>
    <p:sldId id="303" r:id="rId20"/>
    <p:sldId id="304" r:id="rId21"/>
    <p:sldId id="297" r:id="rId22"/>
    <p:sldId id="305" r:id="rId23"/>
    <p:sldId id="292" r:id="rId24"/>
    <p:sldId id="306" r:id="rId25"/>
    <p:sldId id="307" r:id="rId26"/>
    <p:sldId id="308" r:id="rId27"/>
    <p:sldId id="321"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285" r:id="rId41"/>
    <p:sldId id="322" r:id="rId42"/>
    <p:sldId id="260" r:id="rId4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A377B-798A-4851-A914-BCF829D0165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S"/>
        </a:p>
      </dgm:t>
    </dgm:pt>
    <dgm:pt modelId="{A7EE9454-2D46-4866-A2C4-FCA0741F3984}">
      <dgm:prSet custT="1"/>
      <dgm:spPr/>
      <dgm:t>
        <a:bodyPr/>
        <a:lstStyle/>
        <a:p>
          <a:pPr algn="just" rtl="0"/>
          <a:r>
            <a:rPr lang="es-ES" sz="2000" b="1" dirty="0" smtClean="0"/>
            <a:t>CEM: </a:t>
          </a:r>
          <a:r>
            <a:rPr lang="es-ES" sz="1800" b="0" dirty="0" smtClean="0"/>
            <a:t>Es </a:t>
          </a:r>
          <a:r>
            <a:rPr lang="es-ES" sz="1800" b="0" dirty="0" smtClean="0"/>
            <a:t>el beneficio real o presuntivo proporcionado a las </a:t>
          </a:r>
          <a:r>
            <a:rPr lang="es-ES" sz="1800" b="0" dirty="0" smtClean="0"/>
            <a:t>propiedades </a:t>
          </a:r>
          <a:r>
            <a:rPr lang="es-ES" sz="1800" b="0" dirty="0" smtClean="0"/>
            <a:t>inmuebles por la construcción de una obra pública (Art. 569 COOTAD), que incluye el costo de la obra, sin los gastos generados por administración, mantenimiento y depreciación (Art. 589 COOTAD).</a:t>
          </a:r>
          <a:endParaRPr lang="es-ES" sz="2000" b="0" dirty="0" smtClean="0"/>
        </a:p>
        <a:p>
          <a:pPr rtl="0"/>
          <a:r>
            <a:rPr lang="es-ES" sz="2000" b="1" dirty="0" smtClean="0"/>
            <a:t>Tasa:</a:t>
          </a:r>
          <a:r>
            <a:rPr lang="es-ES" sz="2000" dirty="0" smtClean="0"/>
            <a:t> </a:t>
          </a:r>
          <a:r>
            <a:rPr lang="es-ES" sz="1800" dirty="0" smtClean="0"/>
            <a:t>Es </a:t>
          </a:r>
          <a:r>
            <a:rPr lang="es-ES" sz="1800" dirty="0" smtClean="0"/>
            <a:t>el pago retributivo de un servicio público (Art. 566 del COOTAD). </a:t>
          </a:r>
          <a:endParaRPr lang="es-ES" sz="2000" dirty="0" smtClean="0"/>
        </a:p>
      </dgm:t>
    </dgm:pt>
    <dgm:pt modelId="{D56102DD-0A96-4431-803F-3448AE3CA167}" type="parTrans" cxnId="{08567176-1D6B-4CE5-95D5-3C999813856A}">
      <dgm:prSet/>
      <dgm:spPr/>
      <dgm:t>
        <a:bodyPr/>
        <a:lstStyle/>
        <a:p>
          <a:pPr algn="just"/>
          <a:endParaRPr lang="es-ES" sz="2000"/>
        </a:p>
      </dgm:t>
    </dgm:pt>
    <dgm:pt modelId="{B848B409-3314-47CB-9C97-136367E8BDC7}" type="sibTrans" cxnId="{08567176-1D6B-4CE5-95D5-3C999813856A}">
      <dgm:prSet/>
      <dgm:spPr/>
      <dgm:t>
        <a:bodyPr/>
        <a:lstStyle/>
        <a:p>
          <a:pPr algn="just"/>
          <a:endParaRPr lang="es-ES" sz="2000"/>
        </a:p>
      </dgm:t>
    </dgm:pt>
    <dgm:pt modelId="{80F0F24A-63A7-43B3-931A-9CF68BE14B4B}">
      <dgm:prSet custT="1"/>
      <dgm:spPr/>
      <dgm:t>
        <a:bodyPr/>
        <a:lstStyle/>
        <a:p>
          <a:pPr algn="just" rtl="0"/>
          <a:r>
            <a:rPr lang="es-ES" sz="2000" b="1" dirty="0" smtClean="0"/>
            <a:t>Recomendación:</a:t>
          </a:r>
          <a:r>
            <a:rPr lang="es-ES" sz="2000" dirty="0" smtClean="0"/>
            <a:t> </a:t>
          </a:r>
          <a:r>
            <a:rPr lang="es-ES" sz="1800" dirty="0" smtClean="0"/>
            <a:t>Es imperativo revisar o reformular el proyecto de “Ordenanza Metropolitana Reformatoria al Título II, referente a las tasas, del Libro III del Código Municipal, mediante la cual se incluye la tasa por utilización de la infraestructura vial Ruta Viva”</a:t>
          </a:r>
          <a:endParaRPr lang="es-ES" sz="1800" dirty="0"/>
        </a:p>
      </dgm:t>
    </dgm:pt>
    <dgm:pt modelId="{351198B7-2337-4D94-9E0C-65414C579DCD}" type="parTrans" cxnId="{4BE6A3F9-D94C-417B-AB51-DF979E1A7494}">
      <dgm:prSet/>
      <dgm:spPr/>
      <dgm:t>
        <a:bodyPr/>
        <a:lstStyle/>
        <a:p>
          <a:pPr algn="just"/>
          <a:endParaRPr lang="es-ES" sz="2000"/>
        </a:p>
      </dgm:t>
    </dgm:pt>
    <dgm:pt modelId="{22EE3A11-BF35-4959-B780-4722630419F7}" type="sibTrans" cxnId="{4BE6A3F9-D94C-417B-AB51-DF979E1A7494}">
      <dgm:prSet/>
      <dgm:spPr/>
      <dgm:t>
        <a:bodyPr/>
        <a:lstStyle/>
        <a:p>
          <a:pPr algn="just"/>
          <a:endParaRPr lang="es-ES" sz="2000"/>
        </a:p>
      </dgm:t>
    </dgm:pt>
    <dgm:pt modelId="{3984F2A2-78EC-44F8-9B0A-44F50990D181}" type="pres">
      <dgm:prSet presAssocID="{09AA377B-798A-4851-A914-BCF829D0165E}" presName="linear" presStyleCnt="0">
        <dgm:presLayoutVars>
          <dgm:animLvl val="lvl"/>
          <dgm:resizeHandles val="exact"/>
        </dgm:presLayoutVars>
      </dgm:prSet>
      <dgm:spPr/>
      <dgm:t>
        <a:bodyPr/>
        <a:lstStyle/>
        <a:p>
          <a:endParaRPr lang="es-ES"/>
        </a:p>
      </dgm:t>
    </dgm:pt>
    <dgm:pt modelId="{E039A4C1-EEC1-439E-9C2F-431037BA4768}" type="pres">
      <dgm:prSet presAssocID="{A7EE9454-2D46-4866-A2C4-FCA0741F3984}" presName="parentText" presStyleLbl="node1" presStyleIdx="0" presStyleCnt="2">
        <dgm:presLayoutVars>
          <dgm:chMax val="0"/>
          <dgm:bulletEnabled val="1"/>
        </dgm:presLayoutVars>
      </dgm:prSet>
      <dgm:spPr/>
      <dgm:t>
        <a:bodyPr/>
        <a:lstStyle/>
        <a:p>
          <a:endParaRPr lang="es-ES"/>
        </a:p>
      </dgm:t>
    </dgm:pt>
    <dgm:pt modelId="{6D5CE830-998F-429E-B02A-FF407A3723F0}" type="pres">
      <dgm:prSet presAssocID="{B848B409-3314-47CB-9C97-136367E8BDC7}" presName="spacer" presStyleCnt="0"/>
      <dgm:spPr/>
    </dgm:pt>
    <dgm:pt modelId="{0EB935E0-325D-4A1E-BA53-1B5F20C3D411}" type="pres">
      <dgm:prSet presAssocID="{80F0F24A-63A7-43B3-931A-9CF68BE14B4B}" presName="parentText" presStyleLbl="node1" presStyleIdx="1" presStyleCnt="2">
        <dgm:presLayoutVars>
          <dgm:chMax val="0"/>
          <dgm:bulletEnabled val="1"/>
        </dgm:presLayoutVars>
      </dgm:prSet>
      <dgm:spPr/>
      <dgm:t>
        <a:bodyPr/>
        <a:lstStyle/>
        <a:p>
          <a:endParaRPr lang="es-ES"/>
        </a:p>
      </dgm:t>
    </dgm:pt>
  </dgm:ptLst>
  <dgm:cxnLst>
    <dgm:cxn modelId="{08567176-1D6B-4CE5-95D5-3C999813856A}" srcId="{09AA377B-798A-4851-A914-BCF829D0165E}" destId="{A7EE9454-2D46-4866-A2C4-FCA0741F3984}" srcOrd="0" destOrd="0" parTransId="{D56102DD-0A96-4431-803F-3448AE3CA167}" sibTransId="{B848B409-3314-47CB-9C97-136367E8BDC7}"/>
    <dgm:cxn modelId="{4BE6A3F9-D94C-417B-AB51-DF979E1A7494}" srcId="{09AA377B-798A-4851-A914-BCF829D0165E}" destId="{80F0F24A-63A7-43B3-931A-9CF68BE14B4B}" srcOrd="1" destOrd="0" parTransId="{351198B7-2337-4D94-9E0C-65414C579DCD}" sibTransId="{22EE3A11-BF35-4959-B780-4722630419F7}"/>
    <dgm:cxn modelId="{B361654F-99A0-4F5C-A558-CBB3B89E8B67}" type="presOf" srcId="{80F0F24A-63A7-43B3-931A-9CF68BE14B4B}" destId="{0EB935E0-325D-4A1E-BA53-1B5F20C3D411}" srcOrd="0" destOrd="0" presId="urn:microsoft.com/office/officeart/2005/8/layout/vList2"/>
    <dgm:cxn modelId="{3F54360C-7DBC-4A85-B626-1F40918371A7}" type="presOf" srcId="{09AA377B-798A-4851-A914-BCF829D0165E}" destId="{3984F2A2-78EC-44F8-9B0A-44F50990D181}" srcOrd="0" destOrd="0" presId="urn:microsoft.com/office/officeart/2005/8/layout/vList2"/>
    <dgm:cxn modelId="{853D5CEC-0911-49BB-8F5F-B6E80CFD0A43}" type="presOf" srcId="{A7EE9454-2D46-4866-A2C4-FCA0741F3984}" destId="{E039A4C1-EEC1-439E-9C2F-431037BA4768}" srcOrd="0" destOrd="0" presId="urn:microsoft.com/office/officeart/2005/8/layout/vList2"/>
    <dgm:cxn modelId="{104A1DE0-B24F-4F97-BFBC-7BCBDC5593EA}" type="presParOf" srcId="{3984F2A2-78EC-44F8-9B0A-44F50990D181}" destId="{E039A4C1-EEC1-439E-9C2F-431037BA4768}" srcOrd="0" destOrd="0" presId="urn:microsoft.com/office/officeart/2005/8/layout/vList2"/>
    <dgm:cxn modelId="{2FA90B87-0931-4A04-86FF-8D35F45B4BFB}" type="presParOf" srcId="{3984F2A2-78EC-44F8-9B0A-44F50990D181}" destId="{6D5CE830-998F-429E-B02A-FF407A3723F0}" srcOrd="1" destOrd="0" presId="urn:microsoft.com/office/officeart/2005/8/layout/vList2"/>
    <dgm:cxn modelId="{9C252695-BC89-4DD0-8769-0ED8F4062FF8}" type="presParOf" srcId="{3984F2A2-78EC-44F8-9B0A-44F50990D181}" destId="{0EB935E0-325D-4A1E-BA53-1B5F20C3D411}"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AA377B-798A-4851-A914-BCF829D0165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S"/>
        </a:p>
      </dgm:t>
    </dgm:pt>
    <dgm:pt modelId="{A7EE9454-2D46-4866-A2C4-FCA0741F3984}">
      <dgm:prSet custT="1"/>
      <dgm:spPr/>
      <dgm:t>
        <a:bodyPr/>
        <a:lstStyle/>
        <a:p>
          <a:pPr algn="just" rtl="0"/>
          <a:r>
            <a:rPr lang="es-ES" sz="2000" b="1" dirty="0" smtClean="0"/>
            <a:t>CEM: </a:t>
          </a:r>
          <a:r>
            <a:rPr lang="es-ES" sz="1800" b="0" dirty="0" smtClean="0"/>
            <a:t>Es </a:t>
          </a:r>
          <a:r>
            <a:rPr lang="es-ES" sz="1800" b="0" dirty="0" smtClean="0"/>
            <a:t>el beneficio real o presuntivo proporcionado a las </a:t>
          </a:r>
          <a:r>
            <a:rPr lang="es-ES" sz="1800" b="0" dirty="0" smtClean="0"/>
            <a:t>propiedades </a:t>
          </a:r>
          <a:r>
            <a:rPr lang="es-ES" sz="1800" b="0" dirty="0" smtClean="0"/>
            <a:t>inmuebles por la construcción de una obra pública (Art. 569 COOTAD), que incluye el costo de la obra, sin los gastos generados por administración, mantenimiento y depreciación (Art. 589 COOTAD).</a:t>
          </a:r>
          <a:endParaRPr lang="es-ES" sz="2000" b="0" dirty="0" smtClean="0"/>
        </a:p>
        <a:p>
          <a:pPr rtl="0"/>
          <a:r>
            <a:rPr lang="es-ES" sz="2000" b="1" dirty="0" smtClean="0"/>
            <a:t>Tasa:</a:t>
          </a:r>
          <a:r>
            <a:rPr lang="es-ES" sz="2000" dirty="0" smtClean="0"/>
            <a:t> </a:t>
          </a:r>
          <a:r>
            <a:rPr lang="es-ES" sz="1800" dirty="0" smtClean="0"/>
            <a:t>Es </a:t>
          </a:r>
          <a:r>
            <a:rPr lang="es-ES" sz="1800" dirty="0" smtClean="0"/>
            <a:t>el pago retributivo de un servicio público (Art. 566 del COOTAD). </a:t>
          </a:r>
          <a:endParaRPr lang="es-ES" sz="2000" dirty="0" smtClean="0"/>
        </a:p>
      </dgm:t>
    </dgm:pt>
    <dgm:pt modelId="{D56102DD-0A96-4431-803F-3448AE3CA167}" type="parTrans" cxnId="{08567176-1D6B-4CE5-95D5-3C999813856A}">
      <dgm:prSet/>
      <dgm:spPr/>
      <dgm:t>
        <a:bodyPr/>
        <a:lstStyle/>
        <a:p>
          <a:pPr algn="just"/>
          <a:endParaRPr lang="es-ES" sz="2000"/>
        </a:p>
      </dgm:t>
    </dgm:pt>
    <dgm:pt modelId="{B848B409-3314-47CB-9C97-136367E8BDC7}" type="sibTrans" cxnId="{08567176-1D6B-4CE5-95D5-3C999813856A}">
      <dgm:prSet/>
      <dgm:spPr/>
      <dgm:t>
        <a:bodyPr/>
        <a:lstStyle/>
        <a:p>
          <a:pPr algn="just"/>
          <a:endParaRPr lang="es-ES" sz="2000"/>
        </a:p>
      </dgm:t>
    </dgm:pt>
    <dgm:pt modelId="{80F0F24A-63A7-43B3-931A-9CF68BE14B4B}">
      <dgm:prSet custT="1"/>
      <dgm:spPr/>
      <dgm:t>
        <a:bodyPr/>
        <a:lstStyle/>
        <a:p>
          <a:pPr algn="just" rtl="0"/>
          <a:r>
            <a:rPr lang="es-ES" sz="2000" b="1" dirty="0" smtClean="0"/>
            <a:t>Recomendación:</a:t>
          </a:r>
          <a:r>
            <a:rPr lang="es-ES" sz="2000" dirty="0" smtClean="0"/>
            <a:t> </a:t>
          </a:r>
          <a:r>
            <a:rPr lang="es-ES" sz="1800" dirty="0" smtClean="0"/>
            <a:t>Es imperativo revisar o reformular el proyecto de “Ordenanza Metropolitana Reformatoria al Título II, referente a las tasas, del Libro III del Código Municipal, mediante la cual se incluye la tasa por utilización de la infraestructura vial Ruta Viva”</a:t>
          </a:r>
          <a:endParaRPr lang="es-ES" sz="1800" dirty="0"/>
        </a:p>
      </dgm:t>
    </dgm:pt>
    <dgm:pt modelId="{351198B7-2337-4D94-9E0C-65414C579DCD}" type="parTrans" cxnId="{4BE6A3F9-D94C-417B-AB51-DF979E1A7494}">
      <dgm:prSet/>
      <dgm:spPr/>
      <dgm:t>
        <a:bodyPr/>
        <a:lstStyle/>
        <a:p>
          <a:pPr algn="just"/>
          <a:endParaRPr lang="es-ES" sz="2000"/>
        </a:p>
      </dgm:t>
    </dgm:pt>
    <dgm:pt modelId="{22EE3A11-BF35-4959-B780-4722630419F7}" type="sibTrans" cxnId="{4BE6A3F9-D94C-417B-AB51-DF979E1A7494}">
      <dgm:prSet/>
      <dgm:spPr/>
      <dgm:t>
        <a:bodyPr/>
        <a:lstStyle/>
        <a:p>
          <a:pPr algn="just"/>
          <a:endParaRPr lang="es-ES" sz="2000"/>
        </a:p>
      </dgm:t>
    </dgm:pt>
    <dgm:pt modelId="{3984F2A2-78EC-44F8-9B0A-44F50990D181}" type="pres">
      <dgm:prSet presAssocID="{09AA377B-798A-4851-A914-BCF829D0165E}" presName="linear" presStyleCnt="0">
        <dgm:presLayoutVars>
          <dgm:animLvl val="lvl"/>
          <dgm:resizeHandles val="exact"/>
        </dgm:presLayoutVars>
      </dgm:prSet>
      <dgm:spPr/>
      <dgm:t>
        <a:bodyPr/>
        <a:lstStyle/>
        <a:p>
          <a:endParaRPr lang="es-ES"/>
        </a:p>
      </dgm:t>
    </dgm:pt>
    <dgm:pt modelId="{E039A4C1-EEC1-439E-9C2F-431037BA4768}" type="pres">
      <dgm:prSet presAssocID="{A7EE9454-2D46-4866-A2C4-FCA0741F3984}" presName="parentText" presStyleLbl="node1" presStyleIdx="0" presStyleCnt="2">
        <dgm:presLayoutVars>
          <dgm:chMax val="0"/>
          <dgm:bulletEnabled val="1"/>
        </dgm:presLayoutVars>
      </dgm:prSet>
      <dgm:spPr/>
      <dgm:t>
        <a:bodyPr/>
        <a:lstStyle/>
        <a:p>
          <a:endParaRPr lang="es-ES"/>
        </a:p>
      </dgm:t>
    </dgm:pt>
    <dgm:pt modelId="{6D5CE830-998F-429E-B02A-FF407A3723F0}" type="pres">
      <dgm:prSet presAssocID="{B848B409-3314-47CB-9C97-136367E8BDC7}" presName="spacer" presStyleCnt="0"/>
      <dgm:spPr/>
    </dgm:pt>
    <dgm:pt modelId="{0EB935E0-325D-4A1E-BA53-1B5F20C3D411}" type="pres">
      <dgm:prSet presAssocID="{80F0F24A-63A7-43B3-931A-9CF68BE14B4B}" presName="parentText" presStyleLbl="node1" presStyleIdx="1" presStyleCnt="2">
        <dgm:presLayoutVars>
          <dgm:chMax val="0"/>
          <dgm:bulletEnabled val="1"/>
        </dgm:presLayoutVars>
      </dgm:prSet>
      <dgm:spPr/>
      <dgm:t>
        <a:bodyPr/>
        <a:lstStyle/>
        <a:p>
          <a:endParaRPr lang="es-ES"/>
        </a:p>
      </dgm:t>
    </dgm:pt>
  </dgm:ptLst>
  <dgm:cxnLst>
    <dgm:cxn modelId="{08567176-1D6B-4CE5-95D5-3C999813856A}" srcId="{09AA377B-798A-4851-A914-BCF829D0165E}" destId="{A7EE9454-2D46-4866-A2C4-FCA0741F3984}" srcOrd="0" destOrd="0" parTransId="{D56102DD-0A96-4431-803F-3448AE3CA167}" sibTransId="{B848B409-3314-47CB-9C97-136367E8BDC7}"/>
    <dgm:cxn modelId="{4BE6A3F9-D94C-417B-AB51-DF979E1A7494}" srcId="{09AA377B-798A-4851-A914-BCF829D0165E}" destId="{80F0F24A-63A7-43B3-931A-9CF68BE14B4B}" srcOrd="1" destOrd="0" parTransId="{351198B7-2337-4D94-9E0C-65414C579DCD}" sibTransId="{22EE3A11-BF35-4959-B780-4722630419F7}"/>
    <dgm:cxn modelId="{B361654F-99A0-4F5C-A558-CBB3B89E8B67}" type="presOf" srcId="{80F0F24A-63A7-43B3-931A-9CF68BE14B4B}" destId="{0EB935E0-325D-4A1E-BA53-1B5F20C3D411}" srcOrd="0" destOrd="0" presId="urn:microsoft.com/office/officeart/2005/8/layout/vList2"/>
    <dgm:cxn modelId="{3F54360C-7DBC-4A85-B626-1F40918371A7}" type="presOf" srcId="{09AA377B-798A-4851-A914-BCF829D0165E}" destId="{3984F2A2-78EC-44F8-9B0A-44F50990D181}" srcOrd="0" destOrd="0" presId="urn:microsoft.com/office/officeart/2005/8/layout/vList2"/>
    <dgm:cxn modelId="{853D5CEC-0911-49BB-8F5F-B6E80CFD0A43}" type="presOf" srcId="{A7EE9454-2D46-4866-A2C4-FCA0741F3984}" destId="{E039A4C1-EEC1-439E-9C2F-431037BA4768}" srcOrd="0" destOrd="0" presId="urn:microsoft.com/office/officeart/2005/8/layout/vList2"/>
    <dgm:cxn modelId="{104A1DE0-B24F-4F97-BFBC-7BCBDC5593EA}" type="presParOf" srcId="{3984F2A2-78EC-44F8-9B0A-44F50990D181}" destId="{E039A4C1-EEC1-439E-9C2F-431037BA4768}" srcOrd="0" destOrd="0" presId="urn:microsoft.com/office/officeart/2005/8/layout/vList2"/>
    <dgm:cxn modelId="{2FA90B87-0931-4A04-86FF-8D35F45B4BFB}" type="presParOf" srcId="{3984F2A2-78EC-44F8-9B0A-44F50990D181}" destId="{6D5CE830-998F-429E-B02A-FF407A3723F0}" srcOrd="1" destOrd="0" presId="urn:microsoft.com/office/officeart/2005/8/layout/vList2"/>
    <dgm:cxn modelId="{9C252695-BC89-4DD0-8769-0ED8F4062FF8}" type="presParOf" srcId="{3984F2A2-78EC-44F8-9B0A-44F50990D181}" destId="{0EB935E0-325D-4A1E-BA53-1B5F20C3D41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EDFB59-CEE8-41CC-B560-68DC01174340}"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S"/>
        </a:p>
      </dgm:t>
    </dgm:pt>
    <dgm:pt modelId="{C0696A0B-CDA5-47C9-B285-9FAEE5E7D842}">
      <dgm:prSet custT="1"/>
      <dgm:spPr/>
      <dgm:t>
        <a:bodyPr/>
        <a:lstStyle/>
        <a:p>
          <a:pPr rtl="0"/>
          <a:r>
            <a:rPr lang="es-ES" sz="1200" b="1" dirty="0" smtClean="0">
              <a:latin typeface="Arial" panose="020B0604020202020204" pitchFamily="34" charset="0"/>
              <a:cs typeface="Arial" panose="020B0604020202020204" pitchFamily="34" charset="0"/>
            </a:rPr>
            <a:t>Valor técnico: </a:t>
          </a:r>
          <a:r>
            <a:rPr lang="es-ES" sz="1200" dirty="0" smtClean="0">
              <a:latin typeface="Arial" panose="020B0604020202020204" pitchFamily="34" charset="0"/>
              <a:cs typeface="Arial" panose="020B0604020202020204" pitchFamily="34" charset="0"/>
            </a:rPr>
            <a:t>en función de costos e ingresos</a:t>
          </a:r>
          <a:endParaRPr lang="es-ES" sz="1200" dirty="0">
            <a:latin typeface="Arial" panose="020B0604020202020204" pitchFamily="34" charset="0"/>
            <a:cs typeface="Arial" panose="020B0604020202020204" pitchFamily="34" charset="0"/>
          </a:endParaRPr>
        </a:p>
      </dgm:t>
    </dgm:pt>
    <dgm:pt modelId="{A4969130-AC09-4110-B380-97DD3F22ADA0}" type="parTrans" cxnId="{0C690257-9EFC-435F-9A67-A6818C82C7AA}">
      <dgm:prSet/>
      <dgm:spPr/>
      <dgm:t>
        <a:bodyPr/>
        <a:lstStyle/>
        <a:p>
          <a:endParaRPr lang="es-ES" sz="1100">
            <a:latin typeface="Arial" panose="020B0604020202020204" pitchFamily="34" charset="0"/>
            <a:cs typeface="Arial" panose="020B0604020202020204" pitchFamily="34" charset="0"/>
          </a:endParaRPr>
        </a:p>
      </dgm:t>
    </dgm:pt>
    <dgm:pt modelId="{0531E404-6C69-4259-B540-7234617874E0}" type="sibTrans" cxnId="{0C690257-9EFC-435F-9A67-A6818C82C7AA}">
      <dgm:prSet/>
      <dgm:spPr/>
      <dgm:t>
        <a:bodyPr/>
        <a:lstStyle/>
        <a:p>
          <a:endParaRPr lang="es-ES" sz="1100">
            <a:latin typeface="Arial" panose="020B0604020202020204" pitchFamily="34" charset="0"/>
            <a:cs typeface="Arial" panose="020B0604020202020204" pitchFamily="34" charset="0"/>
          </a:endParaRPr>
        </a:p>
      </dgm:t>
    </dgm:pt>
    <dgm:pt modelId="{81B4E212-F86B-437B-A740-6A67CCC16907}">
      <dgm:prSet custT="1"/>
      <dgm:spPr/>
      <dgm:t>
        <a:bodyPr/>
        <a:lstStyle/>
        <a:p>
          <a:pPr rtl="0"/>
          <a:r>
            <a:rPr lang="es-ES" sz="1200" b="1" dirty="0" smtClean="0">
              <a:latin typeface="Arial" panose="020B0604020202020204" pitchFamily="34" charset="0"/>
              <a:cs typeface="Arial" panose="020B0604020202020204" pitchFamily="34" charset="0"/>
            </a:rPr>
            <a:t>Valor de mercado: </a:t>
          </a:r>
          <a:r>
            <a:rPr lang="es-ES" sz="1200" dirty="0" smtClean="0">
              <a:latin typeface="Arial" panose="020B0604020202020204" pitchFamily="34" charset="0"/>
              <a:cs typeface="Arial" panose="020B0604020202020204" pitchFamily="34" charset="0"/>
            </a:rPr>
            <a:t>Comparativo de Peaje </a:t>
          </a:r>
          <a:r>
            <a:rPr lang="es-ES" sz="1200" dirty="0" err="1" smtClean="0">
              <a:latin typeface="Arial" panose="020B0604020202020204" pitchFamily="34" charset="0"/>
              <a:cs typeface="Arial" panose="020B0604020202020204" pitchFamily="34" charset="0"/>
            </a:rPr>
            <a:t>Intervalles</a:t>
          </a:r>
          <a:r>
            <a:rPr lang="es-ES" sz="1200" dirty="0" smtClean="0">
              <a:latin typeface="Arial" panose="020B0604020202020204" pitchFamily="34" charset="0"/>
              <a:cs typeface="Arial" panose="020B0604020202020204" pitchFamily="34" charset="0"/>
            </a:rPr>
            <a:t>, Rumiñahui y Guayasamín</a:t>
          </a:r>
          <a:endParaRPr lang="es-ES" sz="1200" dirty="0">
            <a:latin typeface="Arial" panose="020B0604020202020204" pitchFamily="34" charset="0"/>
            <a:cs typeface="Arial" panose="020B0604020202020204" pitchFamily="34" charset="0"/>
          </a:endParaRPr>
        </a:p>
      </dgm:t>
    </dgm:pt>
    <dgm:pt modelId="{8D65425B-F732-453D-9C3E-A303AC2C09E9}" type="parTrans" cxnId="{FDD6201D-83A7-490D-A4B0-5A253312D011}">
      <dgm:prSet/>
      <dgm:spPr/>
      <dgm:t>
        <a:bodyPr/>
        <a:lstStyle/>
        <a:p>
          <a:endParaRPr lang="es-ES" sz="1100">
            <a:latin typeface="Arial" panose="020B0604020202020204" pitchFamily="34" charset="0"/>
            <a:cs typeface="Arial" panose="020B0604020202020204" pitchFamily="34" charset="0"/>
          </a:endParaRPr>
        </a:p>
      </dgm:t>
    </dgm:pt>
    <dgm:pt modelId="{CB4DA753-4F72-4C3F-928F-36C385E6F967}" type="sibTrans" cxnId="{FDD6201D-83A7-490D-A4B0-5A253312D011}">
      <dgm:prSet/>
      <dgm:spPr/>
      <dgm:t>
        <a:bodyPr/>
        <a:lstStyle/>
        <a:p>
          <a:endParaRPr lang="es-ES" sz="1100">
            <a:latin typeface="Arial" panose="020B0604020202020204" pitchFamily="34" charset="0"/>
            <a:cs typeface="Arial" panose="020B0604020202020204" pitchFamily="34" charset="0"/>
          </a:endParaRPr>
        </a:p>
      </dgm:t>
    </dgm:pt>
    <dgm:pt modelId="{50EE2FC3-38F2-4F2B-BC95-8152A0FC199F}">
      <dgm:prSet custT="1"/>
      <dgm:spPr/>
      <dgm:t>
        <a:bodyPr/>
        <a:lstStyle/>
        <a:p>
          <a:pPr rtl="0"/>
          <a:r>
            <a:rPr lang="es-ES" sz="1200" b="1" dirty="0" smtClean="0">
              <a:latin typeface="Arial" panose="020B0604020202020204" pitchFamily="34" charset="0"/>
              <a:cs typeface="Arial" panose="020B0604020202020204" pitchFamily="34" charset="0"/>
            </a:rPr>
            <a:t>Valor socialmente aceptado: </a:t>
          </a:r>
          <a:r>
            <a:rPr lang="es-ES" sz="1200" dirty="0" smtClean="0">
              <a:latin typeface="Arial" panose="020B0604020202020204" pitchFamily="34" charset="0"/>
              <a:cs typeface="Arial" panose="020B0604020202020204" pitchFamily="34" charset="0"/>
            </a:rPr>
            <a:t>Estudio de mercado con encuestas de la elasticidad de la demanda</a:t>
          </a:r>
          <a:endParaRPr lang="es-ES" sz="1200" dirty="0">
            <a:latin typeface="Arial" panose="020B0604020202020204" pitchFamily="34" charset="0"/>
            <a:cs typeface="Arial" panose="020B0604020202020204" pitchFamily="34" charset="0"/>
          </a:endParaRPr>
        </a:p>
      </dgm:t>
    </dgm:pt>
    <dgm:pt modelId="{5FE2193A-3102-4ABE-8925-3C8115F10013}" type="parTrans" cxnId="{E89B2407-5FD2-4916-B018-5CE769661EA1}">
      <dgm:prSet/>
      <dgm:spPr/>
      <dgm:t>
        <a:bodyPr/>
        <a:lstStyle/>
        <a:p>
          <a:endParaRPr lang="es-ES" sz="1100">
            <a:latin typeface="Arial" panose="020B0604020202020204" pitchFamily="34" charset="0"/>
            <a:cs typeface="Arial" panose="020B0604020202020204" pitchFamily="34" charset="0"/>
          </a:endParaRPr>
        </a:p>
      </dgm:t>
    </dgm:pt>
    <dgm:pt modelId="{406B613A-C1BA-4B99-9A7B-3E790315DFD2}" type="sibTrans" cxnId="{E89B2407-5FD2-4916-B018-5CE769661EA1}">
      <dgm:prSet/>
      <dgm:spPr/>
      <dgm:t>
        <a:bodyPr/>
        <a:lstStyle/>
        <a:p>
          <a:endParaRPr lang="es-ES" sz="1100">
            <a:latin typeface="Arial" panose="020B0604020202020204" pitchFamily="34" charset="0"/>
            <a:cs typeface="Arial" panose="020B0604020202020204" pitchFamily="34" charset="0"/>
          </a:endParaRPr>
        </a:p>
      </dgm:t>
    </dgm:pt>
    <dgm:pt modelId="{09BDD0FD-7148-40F5-8D2D-CB1E5FB82066}" type="pres">
      <dgm:prSet presAssocID="{4FEDFB59-CEE8-41CC-B560-68DC01174340}" presName="diagram" presStyleCnt="0">
        <dgm:presLayoutVars>
          <dgm:dir/>
          <dgm:resizeHandles val="exact"/>
        </dgm:presLayoutVars>
      </dgm:prSet>
      <dgm:spPr/>
      <dgm:t>
        <a:bodyPr/>
        <a:lstStyle/>
        <a:p>
          <a:endParaRPr lang="es-ES"/>
        </a:p>
      </dgm:t>
    </dgm:pt>
    <dgm:pt modelId="{B376943F-DF05-4928-BB7E-7D16D9030A57}" type="pres">
      <dgm:prSet presAssocID="{C0696A0B-CDA5-47C9-B285-9FAEE5E7D842}" presName="node" presStyleLbl="node1" presStyleIdx="0" presStyleCnt="3" custScaleX="91899" custScaleY="53950" custLinFactNeighborY="7232">
        <dgm:presLayoutVars>
          <dgm:bulletEnabled val="1"/>
        </dgm:presLayoutVars>
      </dgm:prSet>
      <dgm:spPr/>
      <dgm:t>
        <a:bodyPr/>
        <a:lstStyle/>
        <a:p>
          <a:endParaRPr lang="es-ES"/>
        </a:p>
      </dgm:t>
    </dgm:pt>
    <dgm:pt modelId="{EF4E07E6-F7CC-4317-A7FE-0E9731003752}" type="pres">
      <dgm:prSet presAssocID="{0531E404-6C69-4259-B540-7234617874E0}" presName="sibTrans" presStyleCnt="0"/>
      <dgm:spPr/>
    </dgm:pt>
    <dgm:pt modelId="{4297CE6F-45F5-4143-8979-E8CB8F8F3A2D}" type="pres">
      <dgm:prSet presAssocID="{81B4E212-F86B-437B-A740-6A67CCC16907}" presName="node" presStyleLbl="node1" presStyleIdx="1" presStyleCnt="3" custScaleX="91899" custScaleY="53950">
        <dgm:presLayoutVars>
          <dgm:bulletEnabled val="1"/>
        </dgm:presLayoutVars>
      </dgm:prSet>
      <dgm:spPr/>
      <dgm:t>
        <a:bodyPr/>
        <a:lstStyle/>
        <a:p>
          <a:endParaRPr lang="es-ES"/>
        </a:p>
      </dgm:t>
    </dgm:pt>
    <dgm:pt modelId="{C59AA643-5EDC-47F4-A232-AC4955E1DA00}" type="pres">
      <dgm:prSet presAssocID="{CB4DA753-4F72-4C3F-928F-36C385E6F967}" presName="sibTrans" presStyleCnt="0"/>
      <dgm:spPr/>
    </dgm:pt>
    <dgm:pt modelId="{4242B235-2731-4D4E-8D00-4704FEC72AF1}" type="pres">
      <dgm:prSet presAssocID="{50EE2FC3-38F2-4F2B-BC95-8152A0FC199F}" presName="node" presStyleLbl="node1" presStyleIdx="2" presStyleCnt="3" custScaleX="91899" custScaleY="53950" custLinFactNeighborY="-7232">
        <dgm:presLayoutVars>
          <dgm:bulletEnabled val="1"/>
        </dgm:presLayoutVars>
      </dgm:prSet>
      <dgm:spPr/>
      <dgm:t>
        <a:bodyPr/>
        <a:lstStyle/>
        <a:p>
          <a:endParaRPr lang="es-ES"/>
        </a:p>
      </dgm:t>
    </dgm:pt>
  </dgm:ptLst>
  <dgm:cxnLst>
    <dgm:cxn modelId="{9880A47B-5437-46A1-A7D3-8A8D015B0920}" type="presOf" srcId="{81B4E212-F86B-437B-A740-6A67CCC16907}" destId="{4297CE6F-45F5-4143-8979-E8CB8F8F3A2D}" srcOrd="0" destOrd="0" presId="urn:microsoft.com/office/officeart/2005/8/layout/default"/>
    <dgm:cxn modelId="{0C690257-9EFC-435F-9A67-A6818C82C7AA}" srcId="{4FEDFB59-CEE8-41CC-B560-68DC01174340}" destId="{C0696A0B-CDA5-47C9-B285-9FAEE5E7D842}" srcOrd="0" destOrd="0" parTransId="{A4969130-AC09-4110-B380-97DD3F22ADA0}" sibTransId="{0531E404-6C69-4259-B540-7234617874E0}"/>
    <dgm:cxn modelId="{FDD6201D-83A7-490D-A4B0-5A253312D011}" srcId="{4FEDFB59-CEE8-41CC-B560-68DC01174340}" destId="{81B4E212-F86B-437B-A740-6A67CCC16907}" srcOrd="1" destOrd="0" parTransId="{8D65425B-F732-453D-9C3E-A303AC2C09E9}" sibTransId="{CB4DA753-4F72-4C3F-928F-36C385E6F967}"/>
    <dgm:cxn modelId="{E89B2407-5FD2-4916-B018-5CE769661EA1}" srcId="{4FEDFB59-CEE8-41CC-B560-68DC01174340}" destId="{50EE2FC3-38F2-4F2B-BC95-8152A0FC199F}" srcOrd="2" destOrd="0" parTransId="{5FE2193A-3102-4ABE-8925-3C8115F10013}" sibTransId="{406B613A-C1BA-4B99-9A7B-3E790315DFD2}"/>
    <dgm:cxn modelId="{67E2769A-8B7E-4F9B-B060-D197C139CA00}" type="presOf" srcId="{50EE2FC3-38F2-4F2B-BC95-8152A0FC199F}" destId="{4242B235-2731-4D4E-8D00-4704FEC72AF1}" srcOrd="0" destOrd="0" presId="urn:microsoft.com/office/officeart/2005/8/layout/default"/>
    <dgm:cxn modelId="{ABEF75B0-4B23-4189-90B1-D8F3C329EB45}" type="presOf" srcId="{C0696A0B-CDA5-47C9-B285-9FAEE5E7D842}" destId="{B376943F-DF05-4928-BB7E-7D16D9030A57}" srcOrd="0" destOrd="0" presId="urn:microsoft.com/office/officeart/2005/8/layout/default"/>
    <dgm:cxn modelId="{5F0FE75F-1934-4222-B74F-424FB63AA38B}" type="presOf" srcId="{4FEDFB59-CEE8-41CC-B560-68DC01174340}" destId="{09BDD0FD-7148-40F5-8D2D-CB1E5FB82066}" srcOrd="0" destOrd="0" presId="urn:microsoft.com/office/officeart/2005/8/layout/default"/>
    <dgm:cxn modelId="{7771E9E6-ECCD-4305-B416-E095AF774888}" type="presParOf" srcId="{09BDD0FD-7148-40F5-8D2D-CB1E5FB82066}" destId="{B376943F-DF05-4928-BB7E-7D16D9030A57}" srcOrd="0" destOrd="0" presId="urn:microsoft.com/office/officeart/2005/8/layout/default"/>
    <dgm:cxn modelId="{9A91F93C-F5C8-4292-9044-A873FFFFDAB8}" type="presParOf" srcId="{09BDD0FD-7148-40F5-8D2D-CB1E5FB82066}" destId="{EF4E07E6-F7CC-4317-A7FE-0E9731003752}" srcOrd="1" destOrd="0" presId="urn:microsoft.com/office/officeart/2005/8/layout/default"/>
    <dgm:cxn modelId="{49EBB1B8-4058-4C2D-B0B1-C1309BA9E960}" type="presParOf" srcId="{09BDD0FD-7148-40F5-8D2D-CB1E5FB82066}" destId="{4297CE6F-45F5-4143-8979-E8CB8F8F3A2D}" srcOrd="2" destOrd="0" presId="urn:microsoft.com/office/officeart/2005/8/layout/default"/>
    <dgm:cxn modelId="{C40B5F65-6756-46FD-96C9-11B94B0FDA48}" type="presParOf" srcId="{09BDD0FD-7148-40F5-8D2D-CB1E5FB82066}" destId="{C59AA643-5EDC-47F4-A232-AC4955E1DA00}" srcOrd="3" destOrd="0" presId="urn:microsoft.com/office/officeart/2005/8/layout/default"/>
    <dgm:cxn modelId="{9782B2EF-1739-4B9D-9071-391D539FC5AF}" type="presParOf" srcId="{09BDD0FD-7148-40F5-8D2D-CB1E5FB82066}" destId="{4242B235-2731-4D4E-8D00-4704FEC72AF1}"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A48CB4-51C8-4A41-B734-AED2947D0EA2}"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s-ES"/>
        </a:p>
      </dgm:t>
    </dgm:pt>
    <dgm:pt modelId="{0746460B-5B03-4132-99B0-7C7990513BED}">
      <dgm:prSet/>
      <dgm:spPr>
        <a:solidFill>
          <a:schemeClr val="accent1"/>
        </a:solidFill>
      </dgm:spPr>
      <dgm:t>
        <a:bodyPr/>
        <a:lstStyle/>
        <a:p>
          <a:pPr rtl="0"/>
          <a:r>
            <a:rPr lang="es-ES" dirty="0" smtClean="0">
              <a:solidFill>
                <a:schemeClr val="bg1"/>
              </a:solidFill>
            </a:rPr>
            <a:t>EPMMOP:</a:t>
          </a:r>
          <a:endParaRPr lang="es-EC" dirty="0">
            <a:solidFill>
              <a:schemeClr val="bg1"/>
            </a:solidFill>
          </a:endParaRPr>
        </a:p>
      </dgm:t>
    </dgm:pt>
    <dgm:pt modelId="{1F8F6719-D234-4F78-8600-DD56631596A7}" type="parTrans" cxnId="{140BD0C1-F3DB-49BE-B862-CD5416D97B73}">
      <dgm:prSet/>
      <dgm:spPr/>
      <dgm:t>
        <a:bodyPr/>
        <a:lstStyle/>
        <a:p>
          <a:endParaRPr lang="es-ES"/>
        </a:p>
      </dgm:t>
    </dgm:pt>
    <dgm:pt modelId="{4C5F0E2F-4D7F-433A-8DFD-17E8B9625773}" type="sibTrans" cxnId="{140BD0C1-F3DB-49BE-B862-CD5416D97B73}">
      <dgm:prSet/>
      <dgm:spPr/>
      <dgm:t>
        <a:bodyPr/>
        <a:lstStyle/>
        <a:p>
          <a:endParaRPr lang="es-ES"/>
        </a:p>
      </dgm:t>
    </dgm:pt>
    <dgm:pt modelId="{62B82E48-5676-4D2E-BA14-C1CD3E3420B7}">
      <dgm:prSet/>
      <dgm:spPr>
        <a:solidFill>
          <a:schemeClr val="accent1"/>
        </a:solidFill>
      </dgm:spPr>
      <dgm:t>
        <a:bodyPr/>
        <a:lstStyle/>
        <a:p>
          <a:pPr rtl="0"/>
          <a:r>
            <a:rPr lang="es-ES" dirty="0" smtClean="0">
              <a:solidFill>
                <a:schemeClr val="bg1"/>
              </a:solidFill>
            </a:rPr>
            <a:t>DMT :</a:t>
          </a:r>
          <a:endParaRPr lang="es-EC" dirty="0">
            <a:solidFill>
              <a:schemeClr val="bg1"/>
            </a:solidFill>
          </a:endParaRPr>
        </a:p>
      </dgm:t>
    </dgm:pt>
    <dgm:pt modelId="{7DB4D698-65E2-436B-ACFF-DA696ABDE068}" type="parTrans" cxnId="{81412F74-06A4-4789-A55A-ED58CB38AA2A}">
      <dgm:prSet/>
      <dgm:spPr/>
      <dgm:t>
        <a:bodyPr/>
        <a:lstStyle/>
        <a:p>
          <a:endParaRPr lang="es-ES"/>
        </a:p>
      </dgm:t>
    </dgm:pt>
    <dgm:pt modelId="{7D162F3A-9594-46E6-A997-834D7B83D45E}" type="sibTrans" cxnId="{81412F74-06A4-4789-A55A-ED58CB38AA2A}">
      <dgm:prSet/>
      <dgm:spPr/>
      <dgm:t>
        <a:bodyPr/>
        <a:lstStyle/>
        <a:p>
          <a:endParaRPr lang="es-ES"/>
        </a:p>
      </dgm:t>
    </dgm:pt>
    <dgm:pt modelId="{EBABA9D5-81FA-415D-9167-FE1A5C5FE031}">
      <dgm:prSet/>
      <dgm:spPr>
        <a:solidFill>
          <a:schemeClr val="accent1"/>
        </a:solidFill>
      </dgm:spPr>
      <dgm:t>
        <a:bodyPr/>
        <a:lstStyle/>
        <a:p>
          <a:pPr rtl="0"/>
          <a:r>
            <a:rPr lang="es-ES" dirty="0" smtClean="0">
              <a:solidFill>
                <a:schemeClr val="bg1"/>
              </a:solidFill>
            </a:rPr>
            <a:t>DMF:</a:t>
          </a:r>
          <a:endParaRPr lang="es-EC" dirty="0">
            <a:solidFill>
              <a:schemeClr val="bg1"/>
            </a:solidFill>
          </a:endParaRPr>
        </a:p>
      </dgm:t>
    </dgm:pt>
    <dgm:pt modelId="{9DADFC77-37B5-4C6A-9F1F-44F9E5D60438}" type="parTrans" cxnId="{59B49308-02C3-497B-9142-FFA50DA22F61}">
      <dgm:prSet/>
      <dgm:spPr/>
      <dgm:t>
        <a:bodyPr/>
        <a:lstStyle/>
        <a:p>
          <a:endParaRPr lang="es-ES"/>
        </a:p>
      </dgm:t>
    </dgm:pt>
    <dgm:pt modelId="{327B13E6-0F90-4A24-B61B-97D8666111DB}" type="sibTrans" cxnId="{59B49308-02C3-497B-9142-FFA50DA22F61}">
      <dgm:prSet/>
      <dgm:spPr/>
      <dgm:t>
        <a:bodyPr/>
        <a:lstStyle/>
        <a:p>
          <a:endParaRPr lang="es-ES"/>
        </a:p>
      </dgm:t>
    </dgm:pt>
    <dgm:pt modelId="{4E825D27-9333-429C-A1E3-9C98796CB066}">
      <dgm:prSet/>
      <dgm:spPr/>
      <dgm:t>
        <a:bodyPr/>
        <a:lstStyle/>
        <a:p>
          <a:pPr rtl="0"/>
          <a:r>
            <a:rPr lang="es-ES" smtClean="0"/>
            <a:t>Entidad responsable de la determinación de la contribución especial de mejoras. </a:t>
          </a:r>
          <a:endParaRPr lang="es-EC" dirty="0"/>
        </a:p>
      </dgm:t>
    </dgm:pt>
    <dgm:pt modelId="{237111E3-B4C5-48E8-BEF9-26A599D29DE9}" type="parTrans" cxnId="{7558E93D-AB8C-4924-A7CA-A4DD15F544C7}">
      <dgm:prSet/>
      <dgm:spPr/>
      <dgm:t>
        <a:bodyPr/>
        <a:lstStyle/>
        <a:p>
          <a:endParaRPr lang="es-ES"/>
        </a:p>
      </dgm:t>
    </dgm:pt>
    <dgm:pt modelId="{58BFDE27-1523-4028-8DAC-6C59DB735BF7}" type="sibTrans" cxnId="{7558E93D-AB8C-4924-A7CA-A4DD15F544C7}">
      <dgm:prSet/>
      <dgm:spPr/>
      <dgm:t>
        <a:bodyPr/>
        <a:lstStyle/>
        <a:p>
          <a:endParaRPr lang="es-ES"/>
        </a:p>
      </dgm:t>
    </dgm:pt>
    <dgm:pt modelId="{FA433D41-D542-4D1B-A5E7-09A16620E120}">
      <dgm:prSet/>
      <dgm:spPr/>
      <dgm:t>
        <a:bodyPr/>
        <a:lstStyle/>
        <a:p>
          <a:pPr rtl="0"/>
          <a:r>
            <a:rPr lang="es-ES" smtClean="0"/>
            <a:t>Entidad </a:t>
          </a:r>
          <a:r>
            <a:rPr lang="es-ES" dirty="0" smtClean="0"/>
            <a:t>responsable de la emisión de títulos.</a:t>
          </a:r>
          <a:endParaRPr lang="es-EC" dirty="0"/>
        </a:p>
      </dgm:t>
    </dgm:pt>
    <dgm:pt modelId="{052408BD-9A60-406C-8D15-74A71E568DF0}" type="parTrans" cxnId="{37F94930-3048-4A2C-AB47-9AC603940B63}">
      <dgm:prSet/>
      <dgm:spPr/>
      <dgm:t>
        <a:bodyPr/>
        <a:lstStyle/>
        <a:p>
          <a:endParaRPr lang="es-ES"/>
        </a:p>
      </dgm:t>
    </dgm:pt>
    <dgm:pt modelId="{A1114613-C248-48B7-B5F9-77A5B90C742F}" type="sibTrans" cxnId="{37F94930-3048-4A2C-AB47-9AC603940B63}">
      <dgm:prSet/>
      <dgm:spPr/>
      <dgm:t>
        <a:bodyPr/>
        <a:lstStyle/>
        <a:p>
          <a:endParaRPr lang="es-ES"/>
        </a:p>
      </dgm:t>
    </dgm:pt>
    <dgm:pt modelId="{5968D17A-015D-4A99-ADE7-75E831D73806}">
      <dgm:prSet/>
      <dgm:spPr/>
      <dgm:t>
        <a:bodyPr/>
        <a:lstStyle/>
        <a:p>
          <a:pPr rtl="0"/>
          <a:r>
            <a:rPr lang="es-ES" smtClean="0"/>
            <a:t>La Dirección Metropolitana Financiera transferirá a la cuenta de la Empresa Publica Metropolitana de Movilidad y Obras Públicas (EPMMOP) los fondos recaudados por concepto de la contribución especial de mejoras generada por inversiones en obras públicas, de acuerdo con las asignaciones.</a:t>
          </a:r>
          <a:endParaRPr lang="es-EC" dirty="0"/>
        </a:p>
      </dgm:t>
    </dgm:pt>
    <dgm:pt modelId="{F679CE32-306E-40E0-8988-AFB473293D5E}" type="parTrans" cxnId="{7AC1C382-7656-4CEC-A18F-FC6236F0B91E}">
      <dgm:prSet/>
      <dgm:spPr/>
      <dgm:t>
        <a:bodyPr/>
        <a:lstStyle/>
        <a:p>
          <a:endParaRPr lang="es-ES"/>
        </a:p>
      </dgm:t>
    </dgm:pt>
    <dgm:pt modelId="{A9A2E1DB-5CBC-44A2-B4A2-583D8D098DCC}" type="sibTrans" cxnId="{7AC1C382-7656-4CEC-A18F-FC6236F0B91E}">
      <dgm:prSet/>
      <dgm:spPr/>
      <dgm:t>
        <a:bodyPr/>
        <a:lstStyle/>
        <a:p>
          <a:endParaRPr lang="es-ES"/>
        </a:p>
      </dgm:t>
    </dgm:pt>
    <dgm:pt modelId="{FCFBE872-BF58-408A-A2CC-6697FE249F1A}" type="pres">
      <dgm:prSet presAssocID="{93A48CB4-51C8-4A41-B734-AED2947D0EA2}" presName="Name0" presStyleCnt="0">
        <dgm:presLayoutVars>
          <dgm:dir/>
          <dgm:animLvl val="lvl"/>
          <dgm:resizeHandles val="exact"/>
        </dgm:presLayoutVars>
      </dgm:prSet>
      <dgm:spPr/>
    </dgm:pt>
    <dgm:pt modelId="{F5DFD78A-6D58-4A57-BA5A-C91B1245EB08}" type="pres">
      <dgm:prSet presAssocID="{0746460B-5B03-4132-99B0-7C7990513BED}" presName="composite" presStyleCnt="0"/>
      <dgm:spPr/>
    </dgm:pt>
    <dgm:pt modelId="{35ECF9A2-C3F2-490F-A0CB-1B667372AED2}" type="pres">
      <dgm:prSet presAssocID="{0746460B-5B03-4132-99B0-7C7990513BED}" presName="parTx" presStyleLbl="alignNode1" presStyleIdx="0" presStyleCnt="3">
        <dgm:presLayoutVars>
          <dgm:chMax val="0"/>
          <dgm:chPref val="0"/>
          <dgm:bulletEnabled val="1"/>
        </dgm:presLayoutVars>
      </dgm:prSet>
      <dgm:spPr/>
    </dgm:pt>
    <dgm:pt modelId="{F2B89EC4-D6C3-478D-9883-9721B907706B}" type="pres">
      <dgm:prSet presAssocID="{0746460B-5B03-4132-99B0-7C7990513BED}" presName="desTx" presStyleLbl="alignAccFollowNode1" presStyleIdx="0" presStyleCnt="3">
        <dgm:presLayoutVars>
          <dgm:bulletEnabled val="1"/>
        </dgm:presLayoutVars>
      </dgm:prSet>
      <dgm:spPr/>
    </dgm:pt>
    <dgm:pt modelId="{993F5574-90DD-4C23-AF47-9018901B1D8F}" type="pres">
      <dgm:prSet presAssocID="{4C5F0E2F-4D7F-433A-8DFD-17E8B9625773}" presName="space" presStyleCnt="0"/>
      <dgm:spPr/>
    </dgm:pt>
    <dgm:pt modelId="{8049EE27-FBCA-40B6-828D-B7D1BA93B42B}" type="pres">
      <dgm:prSet presAssocID="{62B82E48-5676-4D2E-BA14-C1CD3E3420B7}" presName="composite" presStyleCnt="0"/>
      <dgm:spPr/>
    </dgm:pt>
    <dgm:pt modelId="{D42CD8CC-63E3-466B-9BA1-2430E42BAC4B}" type="pres">
      <dgm:prSet presAssocID="{62B82E48-5676-4D2E-BA14-C1CD3E3420B7}" presName="parTx" presStyleLbl="alignNode1" presStyleIdx="1" presStyleCnt="3">
        <dgm:presLayoutVars>
          <dgm:chMax val="0"/>
          <dgm:chPref val="0"/>
          <dgm:bulletEnabled val="1"/>
        </dgm:presLayoutVars>
      </dgm:prSet>
      <dgm:spPr/>
    </dgm:pt>
    <dgm:pt modelId="{24C73207-7F21-4BA8-972D-A9DE1CD3685D}" type="pres">
      <dgm:prSet presAssocID="{62B82E48-5676-4D2E-BA14-C1CD3E3420B7}" presName="desTx" presStyleLbl="alignAccFollowNode1" presStyleIdx="1" presStyleCnt="3">
        <dgm:presLayoutVars>
          <dgm:bulletEnabled val="1"/>
        </dgm:presLayoutVars>
      </dgm:prSet>
      <dgm:spPr/>
    </dgm:pt>
    <dgm:pt modelId="{BDA6500F-EA6C-46C3-807C-382180CA18CB}" type="pres">
      <dgm:prSet presAssocID="{7D162F3A-9594-46E6-A997-834D7B83D45E}" presName="space" presStyleCnt="0"/>
      <dgm:spPr/>
    </dgm:pt>
    <dgm:pt modelId="{0AA47295-5342-4E76-B560-387B638AB424}" type="pres">
      <dgm:prSet presAssocID="{EBABA9D5-81FA-415D-9167-FE1A5C5FE031}" presName="composite" presStyleCnt="0"/>
      <dgm:spPr/>
    </dgm:pt>
    <dgm:pt modelId="{16E27A6D-C59F-418D-8CC3-9F74813893B4}" type="pres">
      <dgm:prSet presAssocID="{EBABA9D5-81FA-415D-9167-FE1A5C5FE031}" presName="parTx" presStyleLbl="alignNode1" presStyleIdx="2" presStyleCnt="3">
        <dgm:presLayoutVars>
          <dgm:chMax val="0"/>
          <dgm:chPref val="0"/>
          <dgm:bulletEnabled val="1"/>
        </dgm:presLayoutVars>
      </dgm:prSet>
      <dgm:spPr/>
    </dgm:pt>
    <dgm:pt modelId="{07322327-F877-4649-8625-1B07AF3AE907}" type="pres">
      <dgm:prSet presAssocID="{EBABA9D5-81FA-415D-9167-FE1A5C5FE031}" presName="desTx" presStyleLbl="alignAccFollowNode1" presStyleIdx="2" presStyleCnt="3">
        <dgm:presLayoutVars>
          <dgm:bulletEnabled val="1"/>
        </dgm:presLayoutVars>
      </dgm:prSet>
      <dgm:spPr/>
    </dgm:pt>
  </dgm:ptLst>
  <dgm:cxnLst>
    <dgm:cxn modelId="{7558E93D-AB8C-4924-A7CA-A4DD15F544C7}" srcId="{0746460B-5B03-4132-99B0-7C7990513BED}" destId="{4E825D27-9333-429C-A1E3-9C98796CB066}" srcOrd="0" destOrd="0" parTransId="{237111E3-B4C5-48E8-BEF9-26A599D29DE9}" sibTransId="{58BFDE27-1523-4028-8DAC-6C59DB735BF7}"/>
    <dgm:cxn modelId="{BB573C17-195F-421D-9832-53DBCA7942C9}" type="presOf" srcId="{0746460B-5B03-4132-99B0-7C7990513BED}" destId="{35ECF9A2-C3F2-490F-A0CB-1B667372AED2}" srcOrd="0" destOrd="0" presId="urn:microsoft.com/office/officeart/2005/8/layout/hList1"/>
    <dgm:cxn modelId="{140BD0C1-F3DB-49BE-B862-CD5416D97B73}" srcId="{93A48CB4-51C8-4A41-B734-AED2947D0EA2}" destId="{0746460B-5B03-4132-99B0-7C7990513BED}" srcOrd="0" destOrd="0" parTransId="{1F8F6719-D234-4F78-8600-DD56631596A7}" sibTransId="{4C5F0E2F-4D7F-433A-8DFD-17E8B9625773}"/>
    <dgm:cxn modelId="{7AC1C382-7656-4CEC-A18F-FC6236F0B91E}" srcId="{EBABA9D5-81FA-415D-9167-FE1A5C5FE031}" destId="{5968D17A-015D-4A99-ADE7-75E831D73806}" srcOrd="0" destOrd="0" parTransId="{F679CE32-306E-40E0-8988-AFB473293D5E}" sibTransId="{A9A2E1DB-5CBC-44A2-B4A2-583D8D098DCC}"/>
    <dgm:cxn modelId="{33501536-109D-4998-B8FB-E1B649F07C55}" type="presOf" srcId="{62B82E48-5676-4D2E-BA14-C1CD3E3420B7}" destId="{D42CD8CC-63E3-466B-9BA1-2430E42BAC4B}" srcOrd="0" destOrd="0" presId="urn:microsoft.com/office/officeart/2005/8/layout/hList1"/>
    <dgm:cxn modelId="{DB409B8B-FBBD-40DB-BFD3-3A35D19D1C39}" type="presOf" srcId="{4E825D27-9333-429C-A1E3-9C98796CB066}" destId="{F2B89EC4-D6C3-478D-9883-9721B907706B}" srcOrd="0" destOrd="0" presId="urn:microsoft.com/office/officeart/2005/8/layout/hList1"/>
    <dgm:cxn modelId="{DE33CB69-B9AE-48BA-A46D-CF30D5912278}" type="presOf" srcId="{5968D17A-015D-4A99-ADE7-75E831D73806}" destId="{07322327-F877-4649-8625-1B07AF3AE907}" srcOrd="0" destOrd="0" presId="urn:microsoft.com/office/officeart/2005/8/layout/hList1"/>
    <dgm:cxn modelId="{4C1162C6-D9F4-4CAE-8FAD-074319FE7162}" type="presOf" srcId="{EBABA9D5-81FA-415D-9167-FE1A5C5FE031}" destId="{16E27A6D-C59F-418D-8CC3-9F74813893B4}" srcOrd="0" destOrd="0" presId="urn:microsoft.com/office/officeart/2005/8/layout/hList1"/>
    <dgm:cxn modelId="{0AC390A9-DCA1-42A3-8428-406A09163E42}" type="presOf" srcId="{93A48CB4-51C8-4A41-B734-AED2947D0EA2}" destId="{FCFBE872-BF58-408A-A2CC-6697FE249F1A}" srcOrd="0" destOrd="0" presId="urn:microsoft.com/office/officeart/2005/8/layout/hList1"/>
    <dgm:cxn modelId="{59B49308-02C3-497B-9142-FFA50DA22F61}" srcId="{93A48CB4-51C8-4A41-B734-AED2947D0EA2}" destId="{EBABA9D5-81FA-415D-9167-FE1A5C5FE031}" srcOrd="2" destOrd="0" parTransId="{9DADFC77-37B5-4C6A-9F1F-44F9E5D60438}" sibTransId="{327B13E6-0F90-4A24-B61B-97D8666111DB}"/>
    <dgm:cxn modelId="{D69B9C08-B76B-497C-AB80-E7497B5BC9C6}" type="presOf" srcId="{FA433D41-D542-4D1B-A5E7-09A16620E120}" destId="{24C73207-7F21-4BA8-972D-A9DE1CD3685D}" srcOrd="0" destOrd="0" presId="urn:microsoft.com/office/officeart/2005/8/layout/hList1"/>
    <dgm:cxn modelId="{81412F74-06A4-4789-A55A-ED58CB38AA2A}" srcId="{93A48CB4-51C8-4A41-B734-AED2947D0EA2}" destId="{62B82E48-5676-4D2E-BA14-C1CD3E3420B7}" srcOrd="1" destOrd="0" parTransId="{7DB4D698-65E2-436B-ACFF-DA696ABDE068}" sibTransId="{7D162F3A-9594-46E6-A997-834D7B83D45E}"/>
    <dgm:cxn modelId="{37F94930-3048-4A2C-AB47-9AC603940B63}" srcId="{62B82E48-5676-4D2E-BA14-C1CD3E3420B7}" destId="{FA433D41-D542-4D1B-A5E7-09A16620E120}" srcOrd="0" destOrd="0" parTransId="{052408BD-9A60-406C-8D15-74A71E568DF0}" sibTransId="{A1114613-C248-48B7-B5F9-77A5B90C742F}"/>
    <dgm:cxn modelId="{CA1D48F9-6273-4744-8E23-0EBF5E27C9AE}" type="presParOf" srcId="{FCFBE872-BF58-408A-A2CC-6697FE249F1A}" destId="{F5DFD78A-6D58-4A57-BA5A-C91B1245EB08}" srcOrd="0" destOrd="0" presId="urn:microsoft.com/office/officeart/2005/8/layout/hList1"/>
    <dgm:cxn modelId="{9E59EB5D-D72B-41CA-B6AE-D3064384F3A0}" type="presParOf" srcId="{F5DFD78A-6D58-4A57-BA5A-C91B1245EB08}" destId="{35ECF9A2-C3F2-490F-A0CB-1B667372AED2}" srcOrd="0" destOrd="0" presId="urn:microsoft.com/office/officeart/2005/8/layout/hList1"/>
    <dgm:cxn modelId="{8E203032-D537-4CCC-B1BC-D2E141299762}" type="presParOf" srcId="{F5DFD78A-6D58-4A57-BA5A-C91B1245EB08}" destId="{F2B89EC4-D6C3-478D-9883-9721B907706B}" srcOrd="1" destOrd="0" presId="urn:microsoft.com/office/officeart/2005/8/layout/hList1"/>
    <dgm:cxn modelId="{40708B4B-BE4C-4F54-9116-0721B08F07D5}" type="presParOf" srcId="{FCFBE872-BF58-408A-A2CC-6697FE249F1A}" destId="{993F5574-90DD-4C23-AF47-9018901B1D8F}" srcOrd="1" destOrd="0" presId="urn:microsoft.com/office/officeart/2005/8/layout/hList1"/>
    <dgm:cxn modelId="{530D1227-AEE2-405B-94A4-701538474C9E}" type="presParOf" srcId="{FCFBE872-BF58-408A-A2CC-6697FE249F1A}" destId="{8049EE27-FBCA-40B6-828D-B7D1BA93B42B}" srcOrd="2" destOrd="0" presId="urn:microsoft.com/office/officeart/2005/8/layout/hList1"/>
    <dgm:cxn modelId="{64A298BB-4F8A-47F5-A70A-87179F0489D0}" type="presParOf" srcId="{8049EE27-FBCA-40B6-828D-B7D1BA93B42B}" destId="{D42CD8CC-63E3-466B-9BA1-2430E42BAC4B}" srcOrd="0" destOrd="0" presId="urn:microsoft.com/office/officeart/2005/8/layout/hList1"/>
    <dgm:cxn modelId="{FDB07FCB-17E6-4BA6-924A-F6903A121724}" type="presParOf" srcId="{8049EE27-FBCA-40B6-828D-B7D1BA93B42B}" destId="{24C73207-7F21-4BA8-972D-A9DE1CD3685D}" srcOrd="1" destOrd="0" presId="urn:microsoft.com/office/officeart/2005/8/layout/hList1"/>
    <dgm:cxn modelId="{FE17B82D-B0AB-47F7-A536-FDFC2B8D8DED}" type="presParOf" srcId="{FCFBE872-BF58-408A-A2CC-6697FE249F1A}" destId="{BDA6500F-EA6C-46C3-807C-382180CA18CB}" srcOrd="3" destOrd="0" presId="urn:microsoft.com/office/officeart/2005/8/layout/hList1"/>
    <dgm:cxn modelId="{925DD889-62CD-4A52-BF9C-56F4C8C48450}" type="presParOf" srcId="{FCFBE872-BF58-408A-A2CC-6697FE249F1A}" destId="{0AA47295-5342-4E76-B560-387B638AB424}" srcOrd="4" destOrd="0" presId="urn:microsoft.com/office/officeart/2005/8/layout/hList1"/>
    <dgm:cxn modelId="{C901C71D-F7B0-4997-BAFC-D49EF95A9062}" type="presParOf" srcId="{0AA47295-5342-4E76-B560-387B638AB424}" destId="{16E27A6D-C59F-418D-8CC3-9F74813893B4}" srcOrd="0" destOrd="0" presId="urn:microsoft.com/office/officeart/2005/8/layout/hList1"/>
    <dgm:cxn modelId="{D356011B-502A-47E9-9526-630C970E374A}" type="presParOf" srcId="{0AA47295-5342-4E76-B560-387B638AB424}" destId="{07322327-F877-4649-8625-1B07AF3AE90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AA377B-798A-4851-A914-BCF829D0165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S"/>
        </a:p>
      </dgm:t>
    </dgm:pt>
    <dgm:pt modelId="{A7EE9454-2D46-4866-A2C4-FCA0741F3984}">
      <dgm:prSet custT="1"/>
      <dgm:spPr/>
      <dgm:t>
        <a:bodyPr/>
        <a:lstStyle/>
        <a:p>
          <a:pPr algn="just" rtl="0"/>
          <a:r>
            <a:rPr lang="es-ES" sz="2000" b="1" dirty="0" smtClean="0"/>
            <a:t>CEM: </a:t>
          </a:r>
          <a:r>
            <a:rPr lang="es-ES" sz="1800" b="0" dirty="0" smtClean="0"/>
            <a:t>Es </a:t>
          </a:r>
          <a:r>
            <a:rPr lang="es-ES" sz="1800" b="0" dirty="0" smtClean="0"/>
            <a:t>el beneficio real o presuntivo proporcionado a las </a:t>
          </a:r>
          <a:r>
            <a:rPr lang="es-ES" sz="1800" b="0" dirty="0" smtClean="0"/>
            <a:t>propiedades </a:t>
          </a:r>
          <a:r>
            <a:rPr lang="es-ES" sz="1800" b="0" dirty="0" smtClean="0"/>
            <a:t>inmuebles por la construcción de una obra pública (Art. 569 COOTAD), que incluye el costo de la obra, sin los gastos generados por administración, mantenimiento y depreciación (Art. 589 COOTAD).</a:t>
          </a:r>
          <a:endParaRPr lang="es-ES" sz="2000" b="0" dirty="0" smtClean="0"/>
        </a:p>
        <a:p>
          <a:pPr rtl="0"/>
          <a:r>
            <a:rPr lang="es-ES" sz="2000" b="1" dirty="0" smtClean="0"/>
            <a:t>Tasa:</a:t>
          </a:r>
          <a:r>
            <a:rPr lang="es-ES" sz="2000" dirty="0" smtClean="0"/>
            <a:t> </a:t>
          </a:r>
          <a:r>
            <a:rPr lang="es-ES" sz="1800" dirty="0" smtClean="0"/>
            <a:t>Es </a:t>
          </a:r>
          <a:r>
            <a:rPr lang="es-ES" sz="1800" dirty="0" smtClean="0"/>
            <a:t>el pago retributivo de un servicio público (Art. 566 del COOTAD). </a:t>
          </a:r>
          <a:endParaRPr lang="es-ES" sz="2000" dirty="0" smtClean="0"/>
        </a:p>
      </dgm:t>
    </dgm:pt>
    <dgm:pt modelId="{D56102DD-0A96-4431-803F-3448AE3CA167}" type="parTrans" cxnId="{08567176-1D6B-4CE5-95D5-3C999813856A}">
      <dgm:prSet/>
      <dgm:spPr/>
      <dgm:t>
        <a:bodyPr/>
        <a:lstStyle/>
        <a:p>
          <a:pPr algn="just"/>
          <a:endParaRPr lang="es-ES" sz="2000"/>
        </a:p>
      </dgm:t>
    </dgm:pt>
    <dgm:pt modelId="{B848B409-3314-47CB-9C97-136367E8BDC7}" type="sibTrans" cxnId="{08567176-1D6B-4CE5-95D5-3C999813856A}">
      <dgm:prSet/>
      <dgm:spPr/>
      <dgm:t>
        <a:bodyPr/>
        <a:lstStyle/>
        <a:p>
          <a:pPr algn="just"/>
          <a:endParaRPr lang="es-ES" sz="2000"/>
        </a:p>
      </dgm:t>
    </dgm:pt>
    <dgm:pt modelId="{80F0F24A-63A7-43B3-931A-9CF68BE14B4B}">
      <dgm:prSet custT="1"/>
      <dgm:spPr/>
      <dgm:t>
        <a:bodyPr/>
        <a:lstStyle/>
        <a:p>
          <a:pPr algn="just" rtl="0"/>
          <a:r>
            <a:rPr lang="es-ES" sz="2000" b="1" dirty="0" smtClean="0"/>
            <a:t>Recomendación:</a:t>
          </a:r>
          <a:r>
            <a:rPr lang="es-ES" sz="2000" dirty="0" smtClean="0"/>
            <a:t> </a:t>
          </a:r>
          <a:r>
            <a:rPr lang="es-ES" sz="1800" dirty="0" smtClean="0"/>
            <a:t>Es imperativo revisar o reformular el proyecto de “Ordenanza Metropolitana Reformatoria al Título II, referente a las tasas, del Libro III del Código Municipal, mediante la cual se incluye la tasa por utilización de la infraestructura vial Ruta Viva”</a:t>
          </a:r>
          <a:endParaRPr lang="es-ES" sz="1800" dirty="0"/>
        </a:p>
      </dgm:t>
    </dgm:pt>
    <dgm:pt modelId="{351198B7-2337-4D94-9E0C-65414C579DCD}" type="parTrans" cxnId="{4BE6A3F9-D94C-417B-AB51-DF979E1A7494}">
      <dgm:prSet/>
      <dgm:spPr/>
      <dgm:t>
        <a:bodyPr/>
        <a:lstStyle/>
        <a:p>
          <a:pPr algn="just"/>
          <a:endParaRPr lang="es-ES" sz="2000"/>
        </a:p>
      </dgm:t>
    </dgm:pt>
    <dgm:pt modelId="{22EE3A11-BF35-4959-B780-4722630419F7}" type="sibTrans" cxnId="{4BE6A3F9-D94C-417B-AB51-DF979E1A7494}">
      <dgm:prSet/>
      <dgm:spPr/>
      <dgm:t>
        <a:bodyPr/>
        <a:lstStyle/>
        <a:p>
          <a:pPr algn="just"/>
          <a:endParaRPr lang="es-ES" sz="2000"/>
        </a:p>
      </dgm:t>
    </dgm:pt>
    <dgm:pt modelId="{3984F2A2-78EC-44F8-9B0A-44F50990D181}" type="pres">
      <dgm:prSet presAssocID="{09AA377B-798A-4851-A914-BCF829D0165E}" presName="linear" presStyleCnt="0">
        <dgm:presLayoutVars>
          <dgm:animLvl val="lvl"/>
          <dgm:resizeHandles val="exact"/>
        </dgm:presLayoutVars>
      </dgm:prSet>
      <dgm:spPr/>
      <dgm:t>
        <a:bodyPr/>
        <a:lstStyle/>
        <a:p>
          <a:endParaRPr lang="es-ES"/>
        </a:p>
      </dgm:t>
    </dgm:pt>
    <dgm:pt modelId="{E039A4C1-EEC1-439E-9C2F-431037BA4768}" type="pres">
      <dgm:prSet presAssocID="{A7EE9454-2D46-4866-A2C4-FCA0741F3984}" presName="parentText" presStyleLbl="node1" presStyleIdx="0" presStyleCnt="2">
        <dgm:presLayoutVars>
          <dgm:chMax val="0"/>
          <dgm:bulletEnabled val="1"/>
        </dgm:presLayoutVars>
      </dgm:prSet>
      <dgm:spPr/>
      <dgm:t>
        <a:bodyPr/>
        <a:lstStyle/>
        <a:p>
          <a:endParaRPr lang="es-ES"/>
        </a:p>
      </dgm:t>
    </dgm:pt>
    <dgm:pt modelId="{6D5CE830-998F-429E-B02A-FF407A3723F0}" type="pres">
      <dgm:prSet presAssocID="{B848B409-3314-47CB-9C97-136367E8BDC7}" presName="spacer" presStyleCnt="0"/>
      <dgm:spPr/>
    </dgm:pt>
    <dgm:pt modelId="{0EB935E0-325D-4A1E-BA53-1B5F20C3D411}" type="pres">
      <dgm:prSet presAssocID="{80F0F24A-63A7-43B3-931A-9CF68BE14B4B}" presName="parentText" presStyleLbl="node1" presStyleIdx="1" presStyleCnt="2">
        <dgm:presLayoutVars>
          <dgm:chMax val="0"/>
          <dgm:bulletEnabled val="1"/>
        </dgm:presLayoutVars>
      </dgm:prSet>
      <dgm:spPr/>
      <dgm:t>
        <a:bodyPr/>
        <a:lstStyle/>
        <a:p>
          <a:endParaRPr lang="es-ES"/>
        </a:p>
      </dgm:t>
    </dgm:pt>
  </dgm:ptLst>
  <dgm:cxnLst>
    <dgm:cxn modelId="{08567176-1D6B-4CE5-95D5-3C999813856A}" srcId="{09AA377B-798A-4851-A914-BCF829D0165E}" destId="{A7EE9454-2D46-4866-A2C4-FCA0741F3984}" srcOrd="0" destOrd="0" parTransId="{D56102DD-0A96-4431-803F-3448AE3CA167}" sibTransId="{B848B409-3314-47CB-9C97-136367E8BDC7}"/>
    <dgm:cxn modelId="{4BE6A3F9-D94C-417B-AB51-DF979E1A7494}" srcId="{09AA377B-798A-4851-A914-BCF829D0165E}" destId="{80F0F24A-63A7-43B3-931A-9CF68BE14B4B}" srcOrd="1" destOrd="0" parTransId="{351198B7-2337-4D94-9E0C-65414C579DCD}" sibTransId="{22EE3A11-BF35-4959-B780-4722630419F7}"/>
    <dgm:cxn modelId="{B361654F-99A0-4F5C-A558-CBB3B89E8B67}" type="presOf" srcId="{80F0F24A-63A7-43B3-931A-9CF68BE14B4B}" destId="{0EB935E0-325D-4A1E-BA53-1B5F20C3D411}" srcOrd="0" destOrd="0" presId="urn:microsoft.com/office/officeart/2005/8/layout/vList2"/>
    <dgm:cxn modelId="{3F54360C-7DBC-4A85-B626-1F40918371A7}" type="presOf" srcId="{09AA377B-798A-4851-A914-BCF829D0165E}" destId="{3984F2A2-78EC-44F8-9B0A-44F50990D181}" srcOrd="0" destOrd="0" presId="urn:microsoft.com/office/officeart/2005/8/layout/vList2"/>
    <dgm:cxn modelId="{853D5CEC-0911-49BB-8F5F-B6E80CFD0A43}" type="presOf" srcId="{A7EE9454-2D46-4866-A2C4-FCA0741F3984}" destId="{E039A4C1-EEC1-439E-9C2F-431037BA4768}" srcOrd="0" destOrd="0" presId="urn:microsoft.com/office/officeart/2005/8/layout/vList2"/>
    <dgm:cxn modelId="{104A1DE0-B24F-4F97-BFBC-7BCBDC5593EA}" type="presParOf" srcId="{3984F2A2-78EC-44F8-9B0A-44F50990D181}" destId="{E039A4C1-EEC1-439E-9C2F-431037BA4768}" srcOrd="0" destOrd="0" presId="urn:microsoft.com/office/officeart/2005/8/layout/vList2"/>
    <dgm:cxn modelId="{2FA90B87-0931-4A04-86FF-8D35F45B4BFB}" type="presParOf" srcId="{3984F2A2-78EC-44F8-9B0A-44F50990D181}" destId="{6D5CE830-998F-429E-B02A-FF407A3723F0}" srcOrd="1" destOrd="0" presId="urn:microsoft.com/office/officeart/2005/8/layout/vList2"/>
    <dgm:cxn modelId="{9C252695-BC89-4DD0-8769-0ED8F4062FF8}" type="presParOf" srcId="{3984F2A2-78EC-44F8-9B0A-44F50990D181}" destId="{0EB935E0-325D-4A1E-BA53-1B5F20C3D41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9A4C1-EEC1-439E-9C2F-431037BA4768}">
      <dsp:nvSpPr>
        <dsp:cNvPr id="0" name=""/>
        <dsp:cNvSpPr/>
      </dsp:nvSpPr>
      <dsp:spPr>
        <a:xfrm>
          <a:off x="0" y="825134"/>
          <a:ext cx="10814343" cy="14829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1" kern="1200" dirty="0" smtClean="0"/>
            <a:t>CEM: </a:t>
          </a:r>
          <a:r>
            <a:rPr lang="es-ES" sz="1800" b="0" kern="1200" dirty="0" smtClean="0"/>
            <a:t>Es </a:t>
          </a:r>
          <a:r>
            <a:rPr lang="es-ES" sz="1800" b="0" kern="1200" dirty="0" smtClean="0"/>
            <a:t>el beneficio real o presuntivo proporcionado a las </a:t>
          </a:r>
          <a:r>
            <a:rPr lang="es-ES" sz="1800" b="0" kern="1200" dirty="0" smtClean="0"/>
            <a:t>propiedades </a:t>
          </a:r>
          <a:r>
            <a:rPr lang="es-ES" sz="1800" b="0" kern="1200" dirty="0" smtClean="0"/>
            <a:t>inmuebles por la construcción de una obra pública (Art. 569 COOTAD), que incluye el costo de la obra, sin los gastos generados por administración, mantenimiento y depreciación (Art. 589 COOTAD).</a:t>
          </a:r>
          <a:endParaRPr lang="es-ES" sz="2000" b="0" kern="1200" dirty="0" smtClean="0"/>
        </a:p>
        <a:p>
          <a:pPr lvl="0" defTabSz="889000" rtl="0">
            <a:lnSpc>
              <a:spcPct val="90000"/>
            </a:lnSpc>
            <a:spcBef>
              <a:spcPct val="0"/>
            </a:spcBef>
            <a:spcAft>
              <a:spcPct val="35000"/>
            </a:spcAft>
          </a:pPr>
          <a:r>
            <a:rPr lang="es-ES" sz="2000" b="1" kern="1200" dirty="0" smtClean="0"/>
            <a:t>Tasa:</a:t>
          </a:r>
          <a:r>
            <a:rPr lang="es-ES" sz="2000" kern="1200" dirty="0" smtClean="0"/>
            <a:t> </a:t>
          </a:r>
          <a:r>
            <a:rPr lang="es-ES" sz="1800" kern="1200" dirty="0" smtClean="0"/>
            <a:t>Es </a:t>
          </a:r>
          <a:r>
            <a:rPr lang="es-ES" sz="1800" kern="1200" dirty="0" smtClean="0"/>
            <a:t>el pago retributivo de un servicio público (Art. 566 del COOTAD). </a:t>
          </a:r>
          <a:endParaRPr lang="es-ES" sz="2000" kern="1200" dirty="0" smtClean="0"/>
        </a:p>
      </dsp:txBody>
      <dsp:txXfrm>
        <a:off x="72393" y="897527"/>
        <a:ext cx="10669557" cy="1338188"/>
      </dsp:txXfrm>
    </dsp:sp>
    <dsp:sp modelId="{0EB935E0-325D-4A1E-BA53-1B5F20C3D411}">
      <dsp:nvSpPr>
        <dsp:cNvPr id="0" name=""/>
        <dsp:cNvSpPr/>
      </dsp:nvSpPr>
      <dsp:spPr>
        <a:xfrm>
          <a:off x="0" y="2495309"/>
          <a:ext cx="10814343" cy="14829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1" kern="1200" dirty="0" smtClean="0"/>
            <a:t>Recomendación:</a:t>
          </a:r>
          <a:r>
            <a:rPr lang="es-ES" sz="2000" kern="1200" dirty="0" smtClean="0"/>
            <a:t> </a:t>
          </a:r>
          <a:r>
            <a:rPr lang="es-ES" sz="1800" kern="1200" dirty="0" smtClean="0"/>
            <a:t>Es imperativo revisar o reformular el proyecto de “Ordenanza Metropolitana Reformatoria al Título II, referente a las tasas, del Libro III del Código Municipal, mediante la cual se incluye la tasa por utilización de la infraestructura vial Ruta Viva”</a:t>
          </a:r>
          <a:endParaRPr lang="es-ES" sz="1800" kern="1200" dirty="0"/>
        </a:p>
      </dsp:txBody>
      <dsp:txXfrm>
        <a:off x="72393" y="2567702"/>
        <a:ext cx="10669557" cy="1338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9A4C1-EEC1-439E-9C2F-431037BA4768}">
      <dsp:nvSpPr>
        <dsp:cNvPr id="0" name=""/>
        <dsp:cNvSpPr/>
      </dsp:nvSpPr>
      <dsp:spPr>
        <a:xfrm>
          <a:off x="0" y="825134"/>
          <a:ext cx="10814343" cy="14829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1" kern="1200" dirty="0" smtClean="0"/>
            <a:t>CEM: </a:t>
          </a:r>
          <a:r>
            <a:rPr lang="es-ES" sz="1800" b="0" kern="1200" dirty="0" smtClean="0"/>
            <a:t>Es </a:t>
          </a:r>
          <a:r>
            <a:rPr lang="es-ES" sz="1800" b="0" kern="1200" dirty="0" smtClean="0"/>
            <a:t>el beneficio real o presuntivo proporcionado a las </a:t>
          </a:r>
          <a:r>
            <a:rPr lang="es-ES" sz="1800" b="0" kern="1200" dirty="0" smtClean="0"/>
            <a:t>propiedades </a:t>
          </a:r>
          <a:r>
            <a:rPr lang="es-ES" sz="1800" b="0" kern="1200" dirty="0" smtClean="0"/>
            <a:t>inmuebles por la construcción de una obra pública (Art. 569 COOTAD), que incluye el costo de la obra, sin los gastos generados por administración, mantenimiento y depreciación (Art. 589 COOTAD).</a:t>
          </a:r>
          <a:endParaRPr lang="es-ES" sz="2000" b="0" kern="1200" dirty="0" smtClean="0"/>
        </a:p>
        <a:p>
          <a:pPr lvl="0" defTabSz="889000" rtl="0">
            <a:lnSpc>
              <a:spcPct val="90000"/>
            </a:lnSpc>
            <a:spcBef>
              <a:spcPct val="0"/>
            </a:spcBef>
            <a:spcAft>
              <a:spcPct val="35000"/>
            </a:spcAft>
          </a:pPr>
          <a:r>
            <a:rPr lang="es-ES" sz="2000" b="1" kern="1200" dirty="0" smtClean="0"/>
            <a:t>Tasa:</a:t>
          </a:r>
          <a:r>
            <a:rPr lang="es-ES" sz="2000" kern="1200" dirty="0" smtClean="0"/>
            <a:t> </a:t>
          </a:r>
          <a:r>
            <a:rPr lang="es-ES" sz="1800" kern="1200" dirty="0" smtClean="0"/>
            <a:t>Es </a:t>
          </a:r>
          <a:r>
            <a:rPr lang="es-ES" sz="1800" kern="1200" dirty="0" smtClean="0"/>
            <a:t>el pago retributivo de un servicio público (Art. 566 del COOTAD). </a:t>
          </a:r>
          <a:endParaRPr lang="es-ES" sz="2000" kern="1200" dirty="0" smtClean="0"/>
        </a:p>
      </dsp:txBody>
      <dsp:txXfrm>
        <a:off x="72393" y="897527"/>
        <a:ext cx="10669557" cy="1338188"/>
      </dsp:txXfrm>
    </dsp:sp>
    <dsp:sp modelId="{0EB935E0-325D-4A1E-BA53-1B5F20C3D411}">
      <dsp:nvSpPr>
        <dsp:cNvPr id="0" name=""/>
        <dsp:cNvSpPr/>
      </dsp:nvSpPr>
      <dsp:spPr>
        <a:xfrm>
          <a:off x="0" y="2495309"/>
          <a:ext cx="10814343" cy="14829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1" kern="1200" dirty="0" smtClean="0"/>
            <a:t>Recomendación:</a:t>
          </a:r>
          <a:r>
            <a:rPr lang="es-ES" sz="2000" kern="1200" dirty="0" smtClean="0"/>
            <a:t> </a:t>
          </a:r>
          <a:r>
            <a:rPr lang="es-ES" sz="1800" kern="1200" dirty="0" smtClean="0"/>
            <a:t>Es imperativo revisar o reformular el proyecto de “Ordenanza Metropolitana Reformatoria al Título II, referente a las tasas, del Libro III del Código Municipal, mediante la cual se incluye la tasa por utilización de la infraestructura vial Ruta Viva”</a:t>
          </a:r>
          <a:endParaRPr lang="es-ES" sz="1800" kern="1200" dirty="0"/>
        </a:p>
      </dsp:txBody>
      <dsp:txXfrm>
        <a:off x="72393" y="2567702"/>
        <a:ext cx="10669557" cy="1338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6943F-DF05-4928-BB7E-7D16D9030A57}">
      <dsp:nvSpPr>
        <dsp:cNvPr id="0" name=""/>
        <dsp:cNvSpPr/>
      </dsp:nvSpPr>
      <dsp:spPr>
        <a:xfrm>
          <a:off x="490949" y="103097"/>
          <a:ext cx="2150656" cy="75753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b="1" kern="1200" dirty="0" smtClean="0">
              <a:latin typeface="Arial" panose="020B0604020202020204" pitchFamily="34" charset="0"/>
              <a:cs typeface="Arial" panose="020B0604020202020204" pitchFamily="34" charset="0"/>
            </a:rPr>
            <a:t>Valor técnico: </a:t>
          </a:r>
          <a:r>
            <a:rPr lang="es-ES" sz="1200" kern="1200" dirty="0" smtClean="0">
              <a:latin typeface="Arial" panose="020B0604020202020204" pitchFamily="34" charset="0"/>
              <a:cs typeface="Arial" panose="020B0604020202020204" pitchFamily="34" charset="0"/>
            </a:rPr>
            <a:t>en función de costos e ingresos</a:t>
          </a:r>
          <a:endParaRPr lang="es-ES" sz="1200" kern="1200" dirty="0">
            <a:latin typeface="Arial" panose="020B0604020202020204" pitchFamily="34" charset="0"/>
            <a:cs typeface="Arial" panose="020B0604020202020204" pitchFamily="34" charset="0"/>
          </a:endParaRPr>
        </a:p>
      </dsp:txBody>
      <dsp:txXfrm>
        <a:off x="490949" y="103097"/>
        <a:ext cx="2150656" cy="757535"/>
      </dsp:txXfrm>
    </dsp:sp>
    <dsp:sp modelId="{4297CE6F-45F5-4143-8979-E8CB8F8F3A2D}">
      <dsp:nvSpPr>
        <dsp:cNvPr id="0" name=""/>
        <dsp:cNvSpPr/>
      </dsp:nvSpPr>
      <dsp:spPr>
        <a:xfrm>
          <a:off x="490949" y="993108"/>
          <a:ext cx="2150656" cy="75753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b="1" kern="1200" dirty="0" smtClean="0">
              <a:latin typeface="Arial" panose="020B0604020202020204" pitchFamily="34" charset="0"/>
              <a:cs typeface="Arial" panose="020B0604020202020204" pitchFamily="34" charset="0"/>
            </a:rPr>
            <a:t>Valor de mercado: </a:t>
          </a:r>
          <a:r>
            <a:rPr lang="es-ES" sz="1200" kern="1200" dirty="0" smtClean="0">
              <a:latin typeface="Arial" panose="020B0604020202020204" pitchFamily="34" charset="0"/>
              <a:cs typeface="Arial" panose="020B0604020202020204" pitchFamily="34" charset="0"/>
            </a:rPr>
            <a:t>Comparativo de Peaje </a:t>
          </a:r>
          <a:r>
            <a:rPr lang="es-ES" sz="1200" kern="1200" dirty="0" err="1" smtClean="0">
              <a:latin typeface="Arial" panose="020B0604020202020204" pitchFamily="34" charset="0"/>
              <a:cs typeface="Arial" panose="020B0604020202020204" pitchFamily="34" charset="0"/>
            </a:rPr>
            <a:t>Intervalles</a:t>
          </a:r>
          <a:r>
            <a:rPr lang="es-ES" sz="1200" kern="1200" dirty="0" smtClean="0">
              <a:latin typeface="Arial" panose="020B0604020202020204" pitchFamily="34" charset="0"/>
              <a:cs typeface="Arial" panose="020B0604020202020204" pitchFamily="34" charset="0"/>
            </a:rPr>
            <a:t>, Rumiñahui y Guayasamín</a:t>
          </a:r>
          <a:endParaRPr lang="es-ES" sz="1200" kern="1200" dirty="0">
            <a:latin typeface="Arial" panose="020B0604020202020204" pitchFamily="34" charset="0"/>
            <a:cs typeface="Arial" panose="020B0604020202020204" pitchFamily="34" charset="0"/>
          </a:endParaRPr>
        </a:p>
      </dsp:txBody>
      <dsp:txXfrm>
        <a:off x="490949" y="993108"/>
        <a:ext cx="2150656" cy="757535"/>
      </dsp:txXfrm>
    </dsp:sp>
    <dsp:sp modelId="{4242B235-2731-4D4E-8D00-4704FEC72AF1}">
      <dsp:nvSpPr>
        <dsp:cNvPr id="0" name=""/>
        <dsp:cNvSpPr/>
      </dsp:nvSpPr>
      <dsp:spPr>
        <a:xfrm>
          <a:off x="490949" y="1883120"/>
          <a:ext cx="2150656" cy="75753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b="1" kern="1200" dirty="0" smtClean="0">
              <a:latin typeface="Arial" panose="020B0604020202020204" pitchFamily="34" charset="0"/>
              <a:cs typeface="Arial" panose="020B0604020202020204" pitchFamily="34" charset="0"/>
            </a:rPr>
            <a:t>Valor socialmente aceptado: </a:t>
          </a:r>
          <a:r>
            <a:rPr lang="es-ES" sz="1200" kern="1200" dirty="0" smtClean="0">
              <a:latin typeface="Arial" panose="020B0604020202020204" pitchFamily="34" charset="0"/>
              <a:cs typeface="Arial" panose="020B0604020202020204" pitchFamily="34" charset="0"/>
            </a:rPr>
            <a:t>Estudio de mercado con encuestas de la elasticidad de la demanda</a:t>
          </a:r>
          <a:endParaRPr lang="es-ES" sz="1200" kern="1200" dirty="0">
            <a:latin typeface="Arial" panose="020B0604020202020204" pitchFamily="34" charset="0"/>
            <a:cs typeface="Arial" panose="020B0604020202020204" pitchFamily="34" charset="0"/>
          </a:endParaRPr>
        </a:p>
      </dsp:txBody>
      <dsp:txXfrm>
        <a:off x="490949" y="1883120"/>
        <a:ext cx="2150656" cy="757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CF9A2-C3F2-490F-A0CB-1B667372AED2}">
      <dsp:nvSpPr>
        <dsp:cNvPr id="0" name=""/>
        <dsp:cNvSpPr/>
      </dsp:nvSpPr>
      <dsp:spPr>
        <a:xfrm>
          <a:off x="3437" y="123913"/>
          <a:ext cx="3351591" cy="547200"/>
        </a:xfrm>
        <a:prstGeom prst="rect">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s-ES" sz="1900" kern="1200" dirty="0" smtClean="0">
              <a:solidFill>
                <a:schemeClr val="bg1"/>
              </a:solidFill>
            </a:rPr>
            <a:t>EPMMOP:</a:t>
          </a:r>
          <a:endParaRPr lang="es-EC" sz="1900" kern="1200" dirty="0">
            <a:solidFill>
              <a:schemeClr val="bg1"/>
            </a:solidFill>
          </a:endParaRPr>
        </a:p>
      </dsp:txBody>
      <dsp:txXfrm>
        <a:off x="3437" y="123913"/>
        <a:ext cx="3351591" cy="547200"/>
      </dsp:txXfrm>
    </dsp:sp>
    <dsp:sp modelId="{F2B89EC4-D6C3-478D-9883-9721B907706B}">
      <dsp:nvSpPr>
        <dsp:cNvPr id="0" name=""/>
        <dsp:cNvSpPr/>
      </dsp:nvSpPr>
      <dsp:spPr>
        <a:xfrm>
          <a:off x="3437" y="671113"/>
          <a:ext cx="3351591" cy="3241759"/>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s-ES" sz="1900" kern="1200" smtClean="0"/>
            <a:t>Entidad responsable de la determinación de la contribución especial de mejoras. </a:t>
          </a:r>
          <a:endParaRPr lang="es-EC" sz="1900" kern="1200" dirty="0"/>
        </a:p>
      </dsp:txBody>
      <dsp:txXfrm>
        <a:off x="3437" y="671113"/>
        <a:ext cx="3351591" cy="3241759"/>
      </dsp:txXfrm>
    </dsp:sp>
    <dsp:sp modelId="{D42CD8CC-63E3-466B-9BA1-2430E42BAC4B}">
      <dsp:nvSpPr>
        <dsp:cNvPr id="0" name=""/>
        <dsp:cNvSpPr/>
      </dsp:nvSpPr>
      <dsp:spPr>
        <a:xfrm>
          <a:off x="3824251" y="123913"/>
          <a:ext cx="3351591" cy="547200"/>
        </a:xfrm>
        <a:prstGeom prst="rect">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s-ES" sz="1900" kern="1200" dirty="0" smtClean="0">
              <a:solidFill>
                <a:schemeClr val="bg1"/>
              </a:solidFill>
            </a:rPr>
            <a:t>DMT :</a:t>
          </a:r>
          <a:endParaRPr lang="es-EC" sz="1900" kern="1200" dirty="0">
            <a:solidFill>
              <a:schemeClr val="bg1"/>
            </a:solidFill>
          </a:endParaRPr>
        </a:p>
      </dsp:txBody>
      <dsp:txXfrm>
        <a:off x="3824251" y="123913"/>
        <a:ext cx="3351591" cy="547200"/>
      </dsp:txXfrm>
    </dsp:sp>
    <dsp:sp modelId="{24C73207-7F21-4BA8-972D-A9DE1CD3685D}">
      <dsp:nvSpPr>
        <dsp:cNvPr id="0" name=""/>
        <dsp:cNvSpPr/>
      </dsp:nvSpPr>
      <dsp:spPr>
        <a:xfrm>
          <a:off x="3824251" y="671113"/>
          <a:ext cx="3351591" cy="3241759"/>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s-ES" sz="1900" kern="1200" smtClean="0"/>
            <a:t>Entidad </a:t>
          </a:r>
          <a:r>
            <a:rPr lang="es-ES" sz="1900" kern="1200" dirty="0" smtClean="0"/>
            <a:t>responsable de la emisión de títulos.</a:t>
          </a:r>
          <a:endParaRPr lang="es-EC" sz="1900" kern="1200" dirty="0"/>
        </a:p>
      </dsp:txBody>
      <dsp:txXfrm>
        <a:off x="3824251" y="671113"/>
        <a:ext cx="3351591" cy="3241759"/>
      </dsp:txXfrm>
    </dsp:sp>
    <dsp:sp modelId="{16E27A6D-C59F-418D-8CC3-9F74813893B4}">
      <dsp:nvSpPr>
        <dsp:cNvPr id="0" name=""/>
        <dsp:cNvSpPr/>
      </dsp:nvSpPr>
      <dsp:spPr>
        <a:xfrm>
          <a:off x="7645066" y="123913"/>
          <a:ext cx="3351591" cy="547200"/>
        </a:xfrm>
        <a:prstGeom prst="rect">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s-ES" sz="1900" kern="1200" dirty="0" smtClean="0">
              <a:solidFill>
                <a:schemeClr val="bg1"/>
              </a:solidFill>
            </a:rPr>
            <a:t>DMF:</a:t>
          </a:r>
          <a:endParaRPr lang="es-EC" sz="1900" kern="1200" dirty="0">
            <a:solidFill>
              <a:schemeClr val="bg1"/>
            </a:solidFill>
          </a:endParaRPr>
        </a:p>
      </dsp:txBody>
      <dsp:txXfrm>
        <a:off x="7645066" y="123913"/>
        <a:ext cx="3351591" cy="547200"/>
      </dsp:txXfrm>
    </dsp:sp>
    <dsp:sp modelId="{07322327-F877-4649-8625-1B07AF3AE907}">
      <dsp:nvSpPr>
        <dsp:cNvPr id="0" name=""/>
        <dsp:cNvSpPr/>
      </dsp:nvSpPr>
      <dsp:spPr>
        <a:xfrm>
          <a:off x="7645066" y="671113"/>
          <a:ext cx="3351591" cy="3241759"/>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s-ES" sz="1900" kern="1200" smtClean="0"/>
            <a:t>La Dirección Metropolitana Financiera transferirá a la cuenta de la Empresa Publica Metropolitana de Movilidad y Obras Públicas (EPMMOP) los fondos recaudados por concepto de la contribución especial de mejoras generada por inversiones en obras públicas, de acuerdo con las asignaciones.</a:t>
          </a:r>
          <a:endParaRPr lang="es-EC" sz="1900" kern="1200" dirty="0"/>
        </a:p>
      </dsp:txBody>
      <dsp:txXfrm>
        <a:off x="7645066" y="671113"/>
        <a:ext cx="3351591" cy="32417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9A4C1-EEC1-439E-9C2F-431037BA4768}">
      <dsp:nvSpPr>
        <dsp:cNvPr id="0" name=""/>
        <dsp:cNvSpPr/>
      </dsp:nvSpPr>
      <dsp:spPr>
        <a:xfrm>
          <a:off x="0" y="825134"/>
          <a:ext cx="10814343" cy="14829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1" kern="1200" dirty="0" smtClean="0"/>
            <a:t>CEM: </a:t>
          </a:r>
          <a:r>
            <a:rPr lang="es-ES" sz="1800" b="0" kern="1200" dirty="0" smtClean="0"/>
            <a:t>Es </a:t>
          </a:r>
          <a:r>
            <a:rPr lang="es-ES" sz="1800" b="0" kern="1200" dirty="0" smtClean="0"/>
            <a:t>el beneficio real o presuntivo proporcionado a las </a:t>
          </a:r>
          <a:r>
            <a:rPr lang="es-ES" sz="1800" b="0" kern="1200" dirty="0" smtClean="0"/>
            <a:t>propiedades </a:t>
          </a:r>
          <a:r>
            <a:rPr lang="es-ES" sz="1800" b="0" kern="1200" dirty="0" smtClean="0"/>
            <a:t>inmuebles por la construcción de una obra pública (Art. 569 COOTAD), que incluye el costo de la obra, sin los gastos generados por administración, mantenimiento y depreciación (Art. 589 COOTAD).</a:t>
          </a:r>
          <a:endParaRPr lang="es-ES" sz="2000" b="0" kern="1200" dirty="0" smtClean="0"/>
        </a:p>
        <a:p>
          <a:pPr lvl="0" defTabSz="889000" rtl="0">
            <a:lnSpc>
              <a:spcPct val="90000"/>
            </a:lnSpc>
            <a:spcBef>
              <a:spcPct val="0"/>
            </a:spcBef>
            <a:spcAft>
              <a:spcPct val="35000"/>
            </a:spcAft>
          </a:pPr>
          <a:r>
            <a:rPr lang="es-ES" sz="2000" b="1" kern="1200" dirty="0" smtClean="0"/>
            <a:t>Tasa:</a:t>
          </a:r>
          <a:r>
            <a:rPr lang="es-ES" sz="2000" kern="1200" dirty="0" smtClean="0"/>
            <a:t> </a:t>
          </a:r>
          <a:r>
            <a:rPr lang="es-ES" sz="1800" kern="1200" dirty="0" smtClean="0"/>
            <a:t>Es </a:t>
          </a:r>
          <a:r>
            <a:rPr lang="es-ES" sz="1800" kern="1200" dirty="0" smtClean="0"/>
            <a:t>el pago retributivo de un servicio público (Art. 566 del COOTAD). </a:t>
          </a:r>
          <a:endParaRPr lang="es-ES" sz="2000" kern="1200" dirty="0" smtClean="0"/>
        </a:p>
      </dsp:txBody>
      <dsp:txXfrm>
        <a:off x="72393" y="897527"/>
        <a:ext cx="10669557" cy="1338188"/>
      </dsp:txXfrm>
    </dsp:sp>
    <dsp:sp modelId="{0EB935E0-325D-4A1E-BA53-1B5F20C3D411}">
      <dsp:nvSpPr>
        <dsp:cNvPr id="0" name=""/>
        <dsp:cNvSpPr/>
      </dsp:nvSpPr>
      <dsp:spPr>
        <a:xfrm>
          <a:off x="0" y="2495309"/>
          <a:ext cx="10814343" cy="14829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b="1" kern="1200" dirty="0" smtClean="0"/>
            <a:t>Recomendación:</a:t>
          </a:r>
          <a:r>
            <a:rPr lang="es-ES" sz="2000" kern="1200" dirty="0" smtClean="0"/>
            <a:t> </a:t>
          </a:r>
          <a:r>
            <a:rPr lang="es-ES" sz="1800" kern="1200" dirty="0" smtClean="0"/>
            <a:t>Es imperativo revisar o reformular el proyecto de “Ordenanza Metropolitana Reformatoria al Título II, referente a las tasas, del Libro III del Código Municipal, mediante la cual se incluye la tasa por utilización de la infraestructura vial Ruta Viva”</a:t>
          </a:r>
          <a:endParaRPr lang="es-ES" sz="1800" kern="1200" dirty="0"/>
        </a:p>
      </dsp:txBody>
      <dsp:txXfrm>
        <a:off x="72393" y="2567702"/>
        <a:ext cx="10669557" cy="13381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381BF-C329-4202-98A3-782F8E3B3B25}" type="datetimeFigureOut">
              <a:rPr lang="es-EC" smtClean="0"/>
              <a:t>11/12/2020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46250-DC43-4430-A1FF-39E1D9090764}" type="slidenum">
              <a:rPr lang="es-EC" smtClean="0"/>
              <a:t>‹Nº›</a:t>
            </a:fld>
            <a:endParaRPr lang="es-EC"/>
          </a:p>
        </p:txBody>
      </p:sp>
    </p:spTree>
    <p:extLst>
      <p:ext uri="{BB962C8B-B14F-4D97-AF65-F5344CB8AC3E}">
        <p14:creationId xmlns:p14="http://schemas.microsoft.com/office/powerpoint/2010/main" val="164118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2</a:t>
            </a:fld>
            <a:endParaRPr lang="es-EC"/>
          </a:p>
        </p:txBody>
      </p:sp>
    </p:spTree>
    <p:extLst>
      <p:ext uri="{BB962C8B-B14F-4D97-AF65-F5344CB8AC3E}">
        <p14:creationId xmlns:p14="http://schemas.microsoft.com/office/powerpoint/2010/main" val="3546936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13</a:t>
            </a:fld>
            <a:endParaRPr lang="es-EC"/>
          </a:p>
        </p:txBody>
      </p:sp>
    </p:spTree>
    <p:extLst>
      <p:ext uri="{BB962C8B-B14F-4D97-AF65-F5344CB8AC3E}">
        <p14:creationId xmlns:p14="http://schemas.microsoft.com/office/powerpoint/2010/main" val="2099372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14</a:t>
            </a:fld>
            <a:endParaRPr lang="es-EC"/>
          </a:p>
        </p:txBody>
      </p:sp>
    </p:spTree>
    <p:extLst>
      <p:ext uri="{BB962C8B-B14F-4D97-AF65-F5344CB8AC3E}">
        <p14:creationId xmlns:p14="http://schemas.microsoft.com/office/powerpoint/2010/main" val="4268790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15</a:t>
            </a:fld>
            <a:endParaRPr lang="es-EC"/>
          </a:p>
        </p:txBody>
      </p:sp>
    </p:spTree>
    <p:extLst>
      <p:ext uri="{BB962C8B-B14F-4D97-AF65-F5344CB8AC3E}">
        <p14:creationId xmlns:p14="http://schemas.microsoft.com/office/powerpoint/2010/main" val="80383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17</a:t>
            </a:fld>
            <a:endParaRPr lang="es-EC"/>
          </a:p>
        </p:txBody>
      </p:sp>
    </p:spTree>
    <p:extLst>
      <p:ext uri="{BB962C8B-B14F-4D97-AF65-F5344CB8AC3E}">
        <p14:creationId xmlns:p14="http://schemas.microsoft.com/office/powerpoint/2010/main" val="3804517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19</a:t>
            </a:fld>
            <a:endParaRPr lang="es-EC"/>
          </a:p>
        </p:txBody>
      </p:sp>
    </p:spTree>
    <p:extLst>
      <p:ext uri="{BB962C8B-B14F-4D97-AF65-F5344CB8AC3E}">
        <p14:creationId xmlns:p14="http://schemas.microsoft.com/office/powerpoint/2010/main" val="3420318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20</a:t>
            </a:fld>
            <a:endParaRPr lang="es-EC"/>
          </a:p>
        </p:txBody>
      </p:sp>
    </p:spTree>
    <p:extLst>
      <p:ext uri="{BB962C8B-B14F-4D97-AF65-F5344CB8AC3E}">
        <p14:creationId xmlns:p14="http://schemas.microsoft.com/office/powerpoint/2010/main" val="414481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21</a:t>
            </a:fld>
            <a:endParaRPr lang="es-EC"/>
          </a:p>
        </p:txBody>
      </p:sp>
    </p:spTree>
    <p:extLst>
      <p:ext uri="{BB962C8B-B14F-4D97-AF65-F5344CB8AC3E}">
        <p14:creationId xmlns:p14="http://schemas.microsoft.com/office/powerpoint/2010/main" val="3421125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22</a:t>
            </a:fld>
            <a:endParaRPr lang="es-EC"/>
          </a:p>
        </p:txBody>
      </p:sp>
    </p:spTree>
    <p:extLst>
      <p:ext uri="{BB962C8B-B14F-4D97-AF65-F5344CB8AC3E}">
        <p14:creationId xmlns:p14="http://schemas.microsoft.com/office/powerpoint/2010/main" val="124414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24</a:t>
            </a:fld>
            <a:endParaRPr lang="es-EC"/>
          </a:p>
        </p:txBody>
      </p:sp>
    </p:spTree>
    <p:extLst>
      <p:ext uri="{BB962C8B-B14F-4D97-AF65-F5344CB8AC3E}">
        <p14:creationId xmlns:p14="http://schemas.microsoft.com/office/powerpoint/2010/main" val="2032437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26</a:t>
            </a:fld>
            <a:endParaRPr lang="es-EC"/>
          </a:p>
        </p:txBody>
      </p:sp>
    </p:spTree>
    <p:extLst>
      <p:ext uri="{BB962C8B-B14F-4D97-AF65-F5344CB8AC3E}">
        <p14:creationId xmlns:p14="http://schemas.microsoft.com/office/powerpoint/2010/main" val="213484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3</a:t>
            </a:fld>
            <a:endParaRPr lang="es-EC"/>
          </a:p>
        </p:txBody>
      </p:sp>
    </p:spTree>
    <p:extLst>
      <p:ext uri="{BB962C8B-B14F-4D97-AF65-F5344CB8AC3E}">
        <p14:creationId xmlns:p14="http://schemas.microsoft.com/office/powerpoint/2010/main" val="357184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27</a:t>
            </a:fld>
            <a:endParaRPr lang="es-EC"/>
          </a:p>
        </p:txBody>
      </p:sp>
    </p:spTree>
    <p:extLst>
      <p:ext uri="{BB962C8B-B14F-4D97-AF65-F5344CB8AC3E}">
        <p14:creationId xmlns:p14="http://schemas.microsoft.com/office/powerpoint/2010/main" val="2850139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28</a:t>
            </a:fld>
            <a:endParaRPr lang="es-EC"/>
          </a:p>
        </p:txBody>
      </p:sp>
    </p:spTree>
    <p:extLst>
      <p:ext uri="{BB962C8B-B14F-4D97-AF65-F5344CB8AC3E}">
        <p14:creationId xmlns:p14="http://schemas.microsoft.com/office/powerpoint/2010/main" val="1086607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29</a:t>
            </a:fld>
            <a:endParaRPr lang="es-EC"/>
          </a:p>
        </p:txBody>
      </p:sp>
    </p:spTree>
    <p:extLst>
      <p:ext uri="{BB962C8B-B14F-4D97-AF65-F5344CB8AC3E}">
        <p14:creationId xmlns:p14="http://schemas.microsoft.com/office/powerpoint/2010/main" val="1342955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30</a:t>
            </a:fld>
            <a:endParaRPr lang="es-EC"/>
          </a:p>
        </p:txBody>
      </p:sp>
    </p:spTree>
    <p:extLst>
      <p:ext uri="{BB962C8B-B14F-4D97-AF65-F5344CB8AC3E}">
        <p14:creationId xmlns:p14="http://schemas.microsoft.com/office/powerpoint/2010/main" val="614091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31</a:t>
            </a:fld>
            <a:endParaRPr lang="es-EC"/>
          </a:p>
        </p:txBody>
      </p:sp>
    </p:spTree>
    <p:extLst>
      <p:ext uri="{BB962C8B-B14F-4D97-AF65-F5344CB8AC3E}">
        <p14:creationId xmlns:p14="http://schemas.microsoft.com/office/powerpoint/2010/main" val="4191513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32</a:t>
            </a:fld>
            <a:endParaRPr lang="es-EC"/>
          </a:p>
        </p:txBody>
      </p:sp>
    </p:spTree>
    <p:extLst>
      <p:ext uri="{BB962C8B-B14F-4D97-AF65-F5344CB8AC3E}">
        <p14:creationId xmlns:p14="http://schemas.microsoft.com/office/powerpoint/2010/main" val="1674165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33</a:t>
            </a:fld>
            <a:endParaRPr lang="es-EC"/>
          </a:p>
        </p:txBody>
      </p:sp>
    </p:spTree>
    <p:extLst>
      <p:ext uri="{BB962C8B-B14F-4D97-AF65-F5344CB8AC3E}">
        <p14:creationId xmlns:p14="http://schemas.microsoft.com/office/powerpoint/2010/main" val="2547659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34</a:t>
            </a:fld>
            <a:endParaRPr lang="es-EC"/>
          </a:p>
        </p:txBody>
      </p:sp>
    </p:spTree>
    <p:extLst>
      <p:ext uri="{BB962C8B-B14F-4D97-AF65-F5344CB8AC3E}">
        <p14:creationId xmlns:p14="http://schemas.microsoft.com/office/powerpoint/2010/main" val="3734307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35</a:t>
            </a:fld>
            <a:endParaRPr lang="es-EC"/>
          </a:p>
        </p:txBody>
      </p:sp>
    </p:spTree>
    <p:extLst>
      <p:ext uri="{BB962C8B-B14F-4D97-AF65-F5344CB8AC3E}">
        <p14:creationId xmlns:p14="http://schemas.microsoft.com/office/powerpoint/2010/main" val="1915811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36</a:t>
            </a:fld>
            <a:endParaRPr lang="es-EC"/>
          </a:p>
        </p:txBody>
      </p:sp>
    </p:spTree>
    <p:extLst>
      <p:ext uri="{BB962C8B-B14F-4D97-AF65-F5344CB8AC3E}">
        <p14:creationId xmlns:p14="http://schemas.microsoft.com/office/powerpoint/2010/main" val="19632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4</a:t>
            </a:fld>
            <a:endParaRPr lang="es-EC"/>
          </a:p>
        </p:txBody>
      </p:sp>
    </p:spTree>
    <p:extLst>
      <p:ext uri="{BB962C8B-B14F-4D97-AF65-F5344CB8AC3E}">
        <p14:creationId xmlns:p14="http://schemas.microsoft.com/office/powerpoint/2010/main" val="3288286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37</a:t>
            </a:fld>
            <a:endParaRPr lang="es-EC"/>
          </a:p>
        </p:txBody>
      </p:sp>
    </p:spTree>
    <p:extLst>
      <p:ext uri="{BB962C8B-B14F-4D97-AF65-F5344CB8AC3E}">
        <p14:creationId xmlns:p14="http://schemas.microsoft.com/office/powerpoint/2010/main" val="1482503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38</a:t>
            </a:fld>
            <a:endParaRPr lang="es-EC"/>
          </a:p>
        </p:txBody>
      </p:sp>
    </p:spTree>
    <p:extLst>
      <p:ext uri="{BB962C8B-B14F-4D97-AF65-F5344CB8AC3E}">
        <p14:creationId xmlns:p14="http://schemas.microsoft.com/office/powerpoint/2010/main" val="1010356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39</a:t>
            </a:fld>
            <a:endParaRPr lang="es-EC"/>
          </a:p>
        </p:txBody>
      </p:sp>
    </p:spTree>
    <p:extLst>
      <p:ext uri="{BB962C8B-B14F-4D97-AF65-F5344CB8AC3E}">
        <p14:creationId xmlns:p14="http://schemas.microsoft.com/office/powerpoint/2010/main" val="2471622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40</a:t>
            </a:fld>
            <a:endParaRPr lang="es-EC"/>
          </a:p>
        </p:txBody>
      </p:sp>
    </p:spTree>
    <p:extLst>
      <p:ext uri="{BB962C8B-B14F-4D97-AF65-F5344CB8AC3E}">
        <p14:creationId xmlns:p14="http://schemas.microsoft.com/office/powerpoint/2010/main" val="1984123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41</a:t>
            </a:fld>
            <a:endParaRPr lang="es-EC"/>
          </a:p>
        </p:txBody>
      </p:sp>
    </p:spTree>
    <p:extLst>
      <p:ext uri="{BB962C8B-B14F-4D97-AF65-F5344CB8AC3E}">
        <p14:creationId xmlns:p14="http://schemas.microsoft.com/office/powerpoint/2010/main" val="2105066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42</a:t>
            </a:fld>
            <a:endParaRPr lang="es-EC"/>
          </a:p>
        </p:txBody>
      </p:sp>
    </p:spTree>
    <p:extLst>
      <p:ext uri="{BB962C8B-B14F-4D97-AF65-F5344CB8AC3E}">
        <p14:creationId xmlns:p14="http://schemas.microsoft.com/office/powerpoint/2010/main" val="365152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5</a:t>
            </a:fld>
            <a:endParaRPr lang="es-EC"/>
          </a:p>
        </p:txBody>
      </p:sp>
    </p:spTree>
    <p:extLst>
      <p:ext uri="{BB962C8B-B14F-4D97-AF65-F5344CB8AC3E}">
        <p14:creationId xmlns:p14="http://schemas.microsoft.com/office/powerpoint/2010/main" val="268273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8</a:t>
            </a:fld>
            <a:endParaRPr lang="es-EC"/>
          </a:p>
        </p:txBody>
      </p:sp>
    </p:spTree>
    <p:extLst>
      <p:ext uri="{BB962C8B-B14F-4D97-AF65-F5344CB8AC3E}">
        <p14:creationId xmlns:p14="http://schemas.microsoft.com/office/powerpoint/2010/main" val="370482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9</a:t>
            </a:fld>
            <a:endParaRPr lang="es-EC"/>
          </a:p>
        </p:txBody>
      </p:sp>
    </p:spTree>
    <p:extLst>
      <p:ext uri="{BB962C8B-B14F-4D97-AF65-F5344CB8AC3E}">
        <p14:creationId xmlns:p14="http://schemas.microsoft.com/office/powerpoint/2010/main" val="2776796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10</a:t>
            </a:fld>
            <a:endParaRPr lang="es-EC"/>
          </a:p>
        </p:txBody>
      </p:sp>
    </p:spTree>
    <p:extLst>
      <p:ext uri="{BB962C8B-B14F-4D97-AF65-F5344CB8AC3E}">
        <p14:creationId xmlns:p14="http://schemas.microsoft.com/office/powerpoint/2010/main" val="45612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11</a:t>
            </a:fld>
            <a:endParaRPr lang="es-EC"/>
          </a:p>
        </p:txBody>
      </p:sp>
    </p:spTree>
    <p:extLst>
      <p:ext uri="{BB962C8B-B14F-4D97-AF65-F5344CB8AC3E}">
        <p14:creationId xmlns:p14="http://schemas.microsoft.com/office/powerpoint/2010/main" val="3959550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E360C75-73F4-47F4-AF9A-7C17506F8F71}" type="slidenum">
              <a:rPr lang="es-EC" smtClean="0"/>
              <a:t>12</a:t>
            </a:fld>
            <a:endParaRPr lang="es-EC"/>
          </a:p>
        </p:txBody>
      </p:sp>
    </p:spTree>
    <p:extLst>
      <p:ext uri="{BB962C8B-B14F-4D97-AF65-F5344CB8AC3E}">
        <p14:creationId xmlns:p14="http://schemas.microsoft.com/office/powerpoint/2010/main" val="10928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B0DAF41C-A78D-4CFA-84B2-121B591749DF}" type="datetimeFigureOut">
              <a:rPr lang="es-EC" smtClean="0"/>
              <a:t>11/12/2020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CC99DE9-1A3B-4EEE-B730-F9C9CF85FDF6}" type="slidenum">
              <a:rPr lang="es-EC" smtClean="0"/>
              <a:t>‹Nº›</a:t>
            </a:fld>
            <a:endParaRPr lang="es-EC"/>
          </a:p>
        </p:txBody>
      </p:sp>
    </p:spTree>
    <p:extLst>
      <p:ext uri="{BB962C8B-B14F-4D97-AF65-F5344CB8AC3E}">
        <p14:creationId xmlns:p14="http://schemas.microsoft.com/office/powerpoint/2010/main" val="97049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B0DAF41C-A78D-4CFA-84B2-121B591749DF}" type="datetimeFigureOut">
              <a:rPr lang="es-EC" smtClean="0"/>
              <a:t>11/12/2020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CC99DE9-1A3B-4EEE-B730-F9C9CF85FDF6}" type="slidenum">
              <a:rPr lang="es-EC" smtClean="0"/>
              <a:t>‹Nº›</a:t>
            </a:fld>
            <a:endParaRPr lang="es-EC"/>
          </a:p>
        </p:txBody>
      </p:sp>
    </p:spTree>
    <p:extLst>
      <p:ext uri="{BB962C8B-B14F-4D97-AF65-F5344CB8AC3E}">
        <p14:creationId xmlns:p14="http://schemas.microsoft.com/office/powerpoint/2010/main" val="65733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B0DAF41C-A78D-4CFA-84B2-121B591749DF}" type="datetimeFigureOut">
              <a:rPr lang="es-EC" smtClean="0"/>
              <a:t>11/12/2020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CC99DE9-1A3B-4EEE-B730-F9C9CF85FDF6}" type="slidenum">
              <a:rPr lang="es-EC" smtClean="0"/>
              <a:t>‹Nº›</a:t>
            </a:fld>
            <a:endParaRPr lang="es-EC"/>
          </a:p>
        </p:txBody>
      </p:sp>
    </p:spTree>
    <p:extLst>
      <p:ext uri="{BB962C8B-B14F-4D97-AF65-F5344CB8AC3E}">
        <p14:creationId xmlns:p14="http://schemas.microsoft.com/office/powerpoint/2010/main" val="377991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B0DAF41C-A78D-4CFA-84B2-121B591749DF}" type="datetimeFigureOut">
              <a:rPr lang="es-EC" smtClean="0"/>
              <a:t>11/12/2020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CC99DE9-1A3B-4EEE-B730-F9C9CF85FDF6}" type="slidenum">
              <a:rPr lang="es-EC" smtClean="0"/>
              <a:t>‹Nº›</a:t>
            </a:fld>
            <a:endParaRPr lang="es-EC"/>
          </a:p>
        </p:txBody>
      </p:sp>
    </p:spTree>
    <p:extLst>
      <p:ext uri="{BB962C8B-B14F-4D97-AF65-F5344CB8AC3E}">
        <p14:creationId xmlns:p14="http://schemas.microsoft.com/office/powerpoint/2010/main" val="348568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B0DAF41C-A78D-4CFA-84B2-121B591749DF}" type="datetimeFigureOut">
              <a:rPr lang="es-EC" smtClean="0"/>
              <a:t>11/12/2020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CC99DE9-1A3B-4EEE-B730-F9C9CF85FDF6}" type="slidenum">
              <a:rPr lang="es-EC" smtClean="0"/>
              <a:t>‹Nº›</a:t>
            </a:fld>
            <a:endParaRPr lang="es-EC"/>
          </a:p>
        </p:txBody>
      </p:sp>
    </p:spTree>
    <p:extLst>
      <p:ext uri="{BB962C8B-B14F-4D97-AF65-F5344CB8AC3E}">
        <p14:creationId xmlns:p14="http://schemas.microsoft.com/office/powerpoint/2010/main" val="129115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B0DAF41C-A78D-4CFA-84B2-121B591749DF}" type="datetimeFigureOut">
              <a:rPr lang="es-EC" smtClean="0"/>
              <a:t>11/12/2020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CC99DE9-1A3B-4EEE-B730-F9C9CF85FDF6}" type="slidenum">
              <a:rPr lang="es-EC" smtClean="0"/>
              <a:t>‹Nº›</a:t>
            </a:fld>
            <a:endParaRPr lang="es-EC"/>
          </a:p>
        </p:txBody>
      </p:sp>
    </p:spTree>
    <p:extLst>
      <p:ext uri="{BB962C8B-B14F-4D97-AF65-F5344CB8AC3E}">
        <p14:creationId xmlns:p14="http://schemas.microsoft.com/office/powerpoint/2010/main" val="147849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B0DAF41C-A78D-4CFA-84B2-121B591749DF}" type="datetimeFigureOut">
              <a:rPr lang="es-EC" smtClean="0"/>
              <a:t>11/12/2020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CC99DE9-1A3B-4EEE-B730-F9C9CF85FDF6}" type="slidenum">
              <a:rPr lang="es-EC" smtClean="0"/>
              <a:t>‹Nº›</a:t>
            </a:fld>
            <a:endParaRPr lang="es-EC"/>
          </a:p>
        </p:txBody>
      </p:sp>
    </p:spTree>
    <p:extLst>
      <p:ext uri="{BB962C8B-B14F-4D97-AF65-F5344CB8AC3E}">
        <p14:creationId xmlns:p14="http://schemas.microsoft.com/office/powerpoint/2010/main" val="231092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B0DAF41C-A78D-4CFA-84B2-121B591749DF}" type="datetimeFigureOut">
              <a:rPr lang="es-EC" smtClean="0"/>
              <a:t>11/12/2020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CC99DE9-1A3B-4EEE-B730-F9C9CF85FDF6}" type="slidenum">
              <a:rPr lang="es-EC" smtClean="0"/>
              <a:t>‹Nº›</a:t>
            </a:fld>
            <a:endParaRPr lang="es-EC"/>
          </a:p>
        </p:txBody>
      </p:sp>
    </p:spTree>
    <p:extLst>
      <p:ext uri="{BB962C8B-B14F-4D97-AF65-F5344CB8AC3E}">
        <p14:creationId xmlns:p14="http://schemas.microsoft.com/office/powerpoint/2010/main" val="48224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0DAF41C-A78D-4CFA-84B2-121B591749DF}" type="datetimeFigureOut">
              <a:rPr lang="es-EC" smtClean="0"/>
              <a:t>11/12/2020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CC99DE9-1A3B-4EEE-B730-F9C9CF85FDF6}" type="slidenum">
              <a:rPr lang="es-EC" smtClean="0"/>
              <a:t>‹Nº›</a:t>
            </a:fld>
            <a:endParaRPr lang="es-EC"/>
          </a:p>
        </p:txBody>
      </p:sp>
    </p:spTree>
    <p:extLst>
      <p:ext uri="{BB962C8B-B14F-4D97-AF65-F5344CB8AC3E}">
        <p14:creationId xmlns:p14="http://schemas.microsoft.com/office/powerpoint/2010/main" val="203737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0DAF41C-A78D-4CFA-84B2-121B591749DF}" type="datetimeFigureOut">
              <a:rPr lang="es-EC" smtClean="0"/>
              <a:t>11/12/2020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CC99DE9-1A3B-4EEE-B730-F9C9CF85FDF6}" type="slidenum">
              <a:rPr lang="es-EC" smtClean="0"/>
              <a:t>‹Nº›</a:t>
            </a:fld>
            <a:endParaRPr lang="es-EC"/>
          </a:p>
        </p:txBody>
      </p:sp>
    </p:spTree>
    <p:extLst>
      <p:ext uri="{BB962C8B-B14F-4D97-AF65-F5344CB8AC3E}">
        <p14:creationId xmlns:p14="http://schemas.microsoft.com/office/powerpoint/2010/main" val="99512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0DAF41C-A78D-4CFA-84B2-121B591749DF}" type="datetimeFigureOut">
              <a:rPr lang="es-EC" smtClean="0"/>
              <a:t>11/12/2020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CC99DE9-1A3B-4EEE-B730-F9C9CF85FDF6}" type="slidenum">
              <a:rPr lang="es-EC" smtClean="0"/>
              <a:t>‹Nº›</a:t>
            </a:fld>
            <a:endParaRPr lang="es-EC"/>
          </a:p>
        </p:txBody>
      </p:sp>
    </p:spTree>
    <p:extLst>
      <p:ext uri="{BB962C8B-B14F-4D97-AF65-F5344CB8AC3E}">
        <p14:creationId xmlns:p14="http://schemas.microsoft.com/office/powerpoint/2010/main" val="192487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AF41C-A78D-4CFA-84B2-121B591749DF}" type="datetimeFigureOut">
              <a:rPr lang="es-EC" smtClean="0"/>
              <a:t>11/12/2020</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99DE9-1A3B-4EEE-B730-F9C9CF85FDF6}" type="slidenum">
              <a:rPr lang="es-EC" smtClean="0"/>
              <a:t>‹Nº›</a:t>
            </a:fld>
            <a:endParaRPr lang="es-EC"/>
          </a:p>
        </p:txBody>
      </p:sp>
    </p:spTree>
    <p:extLst>
      <p:ext uri="{BB962C8B-B14F-4D97-AF65-F5344CB8AC3E}">
        <p14:creationId xmlns:p14="http://schemas.microsoft.com/office/powerpoint/2010/main" val="1436310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3.emf"/><Relationship Id="rId5" Type="http://schemas.openxmlformats.org/officeDocument/2006/relationships/diagramLayout" Target="../diagrams/layout3.xml"/><Relationship Id="rId10" Type="http://schemas.openxmlformats.org/officeDocument/2006/relationships/image" Target="../media/image5.png"/><Relationship Id="rId4" Type="http://schemas.openxmlformats.org/officeDocument/2006/relationships/diagramData" Target="../diagrams/data3.xml"/><Relationship Id="rId9"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emf"/><Relationship Id="rId7" Type="http://schemas.openxmlformats.org/officeDocument/2006/relationships/diagramQuickStyle" Target="../diagrams/quickStyle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jpeg"/><Relationship Id="rId9" Type="http://schemas.microsoft.com/office/2007/relationships/diagramDrawing" Target="../diagrams/drawing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emf"/><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227" y="1713053"/>
            <a:ext cx="6077306" cy="3059537"/>
          </a:xfrm>
          <a:prstGeom prst="rect">
            <a:avLst/>
          </a:prstGeom>
        </p:spPr>
      </p:pic>
    </p:spTree>
    <p:extLst>
      <p:ext uri="{BB962C8B-B14F-4D97-AF65-F5344CB8AC3E}">
        <p14:creationId xmlns:p14="http://schemas.microsoft.com/office/powerpoint/2010/main" val="3083015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234070"/>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715621" y="1485095"/>
            <a:ext cx="10781816" cy="4708981"/>
          </a:xfrm>
          <a:prstGeom prst="rect">
            <a:avLst/>
          </a:prstGeom>
        </p:spPr>
        <p:txBody>
          <a:bodyPr wrap="square">
            <a:spAutoFit/>
          </a:bodyPr>
          <a:lstStyle/>
          <a:p>
            <a:pPr algn="just"/>
            <a:r>
              <a:rPr lang="es-ES" sz="2000" i="1" dirty="0" smtClean="0"/>
              <a:t>“Revisar </a:t>
            </a:r>
            <a:r>
              <a:rPr lang="es-ES" sz="2000" i="1" dirty="0"/>
              <a:t>el incumplimiento de la Ordenanza No. 198 de 22 de diciembre de 2017, en la cual se determinó un régimen específico </a:t>
            </a:r>
            <a:r>
              <a:rPr lang="es-ES" sz="2000" i="1" dirty="0" smtClean="0"/>
              <a:t>en </a:t>
            </a:r>
            <a:r>
              <a:rPr lang="es-ES" sz="2000" i="1" dirty="0"/>
              <a:t>relación con la Ruta Viva, con la cual se establecía que para efectos de la recuperación de la inversión generada para esta </a:t>
            </a:r>
            <a:r>
              <a:rPr lang="es-ES" sz="2000" i="1" dirty="0" smtClean="0"/>
              <a:t>obra </a:t>
            </a:r>
            <a:r>
              <a:rPr lang="es-ES" sz="2000" i="1" dirty="0"/>
              <a:t>solamente para el año 2018, se contemplaba la inclusión del cálculo del costo anual por obras distritales con un </a:t>
            </a:r>
            <a:r>
              <a:rPr lang="es-ES" sz="2000" i="1" dirty="0" smtClean="0"/>
              <a:t>monto </a:t>
            </a:r>
            <a:r>
              <a:rPr lang="es-ES" sz="2000" i="1" dirty="0"/>
              <a:t>equivalente al 5% el valor total de la obra, y estableciendo mediante cronograma que para la recuperación del costo de la obra para los siguiente años se realizará mediante el cobro de </a:t>
            </a:r>
            <a:r>
              <a:rPr lang="es-ES" sz="2000" i="1" dirty="0" smtClean="0"/>
              <a:t>peaje.”</a:t>
            </a:r>
          </a:p>
          <a:p>
            <a:pPr algn="just"/>
            <a:endParaRPr lang="es-ES" sz="2000" dirty="0">
              <a:ea typeface="Calibri" panose="020F0502020204030204" pitchFamily="34" charset="0"/>
              <a:cs typeface="Times New Roman" panose="02020603050405020304" pitchFamily="18" charset="0"/>
            </a:endParaRPr>
          </a:p>
          <a:p>
            <a:pPr algn="just"/>
            <a:r>
              <a:rPr lang="es-ES" sz="2000" b="1" dirty="0" smtClean="0">
                <a:ea typeface="Calibri" panose="020F0502020204030204" pitchFamily="34" charset="0"/>
                <a:cs typeface="Times New Roman" panose="02020603050405020304" pitchFamily="18" charset="0"/>
              </a:rPr>
              <a:t>Respuesta:</a:t>
            </a:r>
          </a:p>
          <a:p>
            <a:pPr algn="just"/>
            <a:endParaRPr lang="es-ES" sz="2000" b="1" dirty="0" smtClean="0">
              <a:ea typeface="Calibri" panose="020F0502020204030204" pitchFamily="34" charset="0"/>
              <a:cs typeface="Times New Roman" panose="02020603050405020304" pitchFamily="18" charset="0"/>
            </a:endParaRPr>
          </a:p>
          <a:p>
            <a:pPr algn="just"/>
            <a:r>
              <a:rPr lang="es-ES" sz="2000" dirty="0">
                <a:ea typeface="Calibri" panose="020F0502020204030204" pitchFamily="34" charset="0"/>
                <a:cs typeface="Times New Roman" panose="02020603050405020304" pitchFamily="18" charset="0"/>
              </a:rPr>
              <a:t>De acuerdo a lo señalado en el Oficio Nro. EPMMOP-GG-1925-2020-OF, de 03 de agosto de 2020, se explica la imposibilidad normativa de crear un peaje para el pago de la construcción de la </a:t>
            </a:r>
            <a:r>
              <a:rPr lang="es-ES" sz="2000" dirty="0" smtClean="0">
                <a:ea typeface="Calibri" panose="020F0502020204030204" pitchFamily="34" charset="0"/>
                <a:cs typeface="Times New Roman" panose="02020603050405020304" pitchFamily="18" charset="0"/>
              </a:rPr>
              <a:t>vía</a:t>
            </a:r>
          </a:p>
          <a:p>
            <a:pPr algn="just"/>
            <a:endParaRPr lang="es-ES" sz="2000" b="1" dirty="0" smtClean="0">
              <a:ea typeface="Calibri" panose="020F0502020204030204" pitchFamily="34" charset="0"/>
              <a:cs typeface="Times New Roman" panose="02020603050405020304" pitchFamily="18" charset="0"/>
            </a:endParaRPr>
          </a:p>
          <a:p>
            <a:pPr algn="just"/>
            <a:r>
              <a:rPr lang="es-ES" sz="2000" b="1" dirty="0" smtClean="0">
                <a:ea typeface="Calibri" panose="020F0502020204030204" pitchFamily="34" charset="0"/>
                <a:cs typeface="Times New Roman" panose="02020603050405020304" pitchFamily="18" charset="0"/>
              </a:rPr>
              <a:t>Referencia:</a:t>
            </a:r>
          </a:p>
          <a:p>
            <a:pPr algn="just"/>
            <a:endParaRPr lang="es-ES" sz="2000" b="1" dirty="0">
              <a:ea typeface="Calibri" panose="020F0502020204030204" pitchFamily="34" charset="0"/>
              <a:cs typeface="Times New Roman" panose="02020603050405020304" pitchFamily="18" charset="0"/>
            </a:endParaRPr>
          </a:p>
          <a:p>
            <a:pPr algn="just"/>
            <a:r>
              <a:rPr lang="es-EC" sz="2000" dirty="0">
                <a:ea typeface="Calibri" panose="020F0502020204030204" pitchFamily="34" charset="0"/>
                <a:cs typeface="Times New Roman" panose="02020603050405020304" pitchFamily="18" charset="0"/>
              </a:rPr>
              <a:t>Oficio Nro. EPMMOP-GG-1925-2020-OF</a:t>
            </a:r>
            <a:endParaRPr lang="es-EC" sz="2000" dirty="0">
              <a:ea typeface="Calibri" panose="020F0502020204030204" pitchFamily="34" charset="0"/>
              <a:cs typeface="Times New Roman" panose="02020603050405020304" pitchFamily="18" charset="0"/>
            </a:endParaRPr>
          </a:p>
        </p:txBody>
      </p:sp>
      <p:sp>
        <p:nvSpPr>
          <p:cNvPr id="10" name="Rectángulo 9"/>
          <p:cNvSpPr/>
          <p:nvPr/>
        </p:nvSpPr>
        <p:spPr>
          <a:xfrm>
            <a:off x="1191356" y="562515"/>
            <a:ext cx="9857643" cy="400110"/>
          </a:xfrm>
          <a:prstGeom prst="rect">
            <a:avLst/>
          </a:prstGeom>
        </p:spPr>
        <p:txBody>
          <a:bodyPr wrap="square">
            <a:spAutoFit/>
          </a:bodyPr>
          <a:lstStyle/>
          <a:p>
            <a:r>
              <a:rPr lang="es-ES" sz="2000" b="1" dirty="0" smtClean="0">
                <a:solidFill>
                  <a:schemeClr val="bg1"/>
                </a:solidFill>
              </a:rPr>
              <a:t>CONCEJALA GISSELA CHALÁ – QUINTA OBSERVACIÓN</a:t>
            </a:r>
            <a:endParaRPr lang="es-EC" sz="2000" b="1" dirty="0">
              <a:solidFill>
                <a:schemeClr val="bg1"/>
              </a:solidFill>
            </a:endParaRPr>
          </a:p>
        </p:txBody>
      </p:sp>
    </p:spTree>
    <p:extLst>
      <p:ext uri="{BB962C8B-B14F-4D97-AF65-F5344CB8AC3E}">
        <p14:creationId xmlns:p14="http://schemas.microsoft.com/office/powerpoint/2010/main" val="1177358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3"/>
          <a:stretch>
            <a:fillRect/>
          </a:stretch>
        </p:blipFill>
        <p:spPr>
          <a:xfrm>
            <a:off x="9876511" y="6108123"/>
            <a:ext cx="2006600" cy="596900"/>
          </a:xfrm>
          <a:prstGeom prst="rect">
            <a:avLst/>
          </a:prstGeom>
        </p:spPr>
      </p:pic>
      <p:sp>
        <p:nvSpPr>
          <p:cNvPr id="11" name="CuadroTexto 10"/>
          <p:cNvSpPr txBox="1"/>
          <p:nvPr/>
        </p:nvSpPr>
        <p:spPr>
          <a:xfrm>
            <a:off x="113016" y="3093784"/>
            <a:ext cx="1276996" cy="784830"/>
          </a:xfrm>
          <a:prstGeom prst="rect">
            <a:avLst/>
          </a:prstGeom>
          <a:solidFill>
            <a:schemeClr val="bg1"/>
          </a:solidFill>
          <a:ln w="28575">
            <a:solidFill>
              <a:schemeClr val="accent5"/>
            </a:solidFill>
          </a:ln>
        </p:spPr>
        <p:txBody>
          <a:bodyPr wrap="square" rtlCol="0">
            <a:spAutoFit/>
          </a:bodyPr>
          <a:lstStyle/>
          <a:p>
            <a:pPr algn="ctr"/>
            <a:r>
              <a:rPr lang="es-ES" sz="1500" b="1" dirty="0" smtClean="0">
                <a:latin typeface="Arial" panose="020B0604020202020204" pitchFamily="34" charset="0"/>
                <a:cs typeface="Arial" panose="020B0604020202020204" pitchFamily="34" charset="0"/>
              </a:rPr>
              <a:t>Dic 2017: Ordenanza 198</a:t>
            </a:r>
            <a:endParaRPr lang="es-ES" sz="1500" b="1" dirty="0">
              <a:latin typeface="Arial" panose="020B0604020202020204" pitchFamily="34" charset="0"/>
              <a:cs typeface="Arial" panose="020B0604020202020204" pitchFamily="34" charset="0"/>
            </a:endParaRPr>
          </a:p>
        </p:txBody>
      </p:sp>
      <p:cxnSp>
        <p:nvCxnSpPr>
          <p:cNvPr id="14" name="Conector recto de flecha 13"/>
          <p:cNvCxnSpPr>
            <a:endCxn id="18" idx="2"/>
          </p:cNvCxnSpPr>
          <p:nvPr/>
        </p:nvCxnSpPr>
        <p:spPr>
          <a:xfrm flipH="1" flipV="1">
            <a:off x="1897965" y="2591612"/>
            <a:ext cx="824" cy="87229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1315413" y="1652893"/>
            <a:ext cx="1165104" cy="938719"/>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Oct 2018: </a:t>
            </a:r>
            <a:r>
              <a:rPr lang="es-ES" sz="1100" dirty="0" smtClean="0">
                <a:latin typeface="Arial" panose="020B0604020202020204" pitchFamily="34" charset="0"/>
                <a:cs typeface="Arial" panose="020B0604020202020204" pitchFamily="34" charset="0"/>
              </a:rPr>
              <a:t>EPMMOP remitió informe implementación de peajes</a:t>
            </a:r>
            <a:endParaRPr lang="es-ES" sz="1100" dirty="0">
              <a:latin typeface="Arial" panose="020B0604020202020204" pitchFamily="34" charset="0"/>
              <a:cs typeface="Arial" panose="020B0604020202020204" pitchFamily="34" charset="0"/>
            </a:endParaRPr>
          </a:p>
        </p:txBody>
      </p:sp>
      <p:cxnSp>
        <p:nvCxnSpPr>
          <p:cNvPr id="40" name="Conector recto de flecha 39"/>
          <p:cNvCxnSpPr>
            <a:endCxn id="41" idx="0"/>
          </p:cNvCxnSpPr>
          <p:nvPr/>
        </p:nvCxnSpPr>
        <p:spPr>
          <a:xfrm flipH="1">
            <a:off x="2562563" y="3495391"/>
            <a:ext cx="11727" cy="90498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CuadroTexto 40"/>
          <p:cNvSpPr txBox="1"/>
          <p:nvPr/>
        </p:nvSpPr>
        <p:spPr>
          <a:xfrm>
            <a:off x="1898012" y="4400371"/>
            <a:ext cx="1329102" cy="1107996"/>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Feb 2019: </a:t>
            </a:r>
            <a:r>
              <a:rPr lang="es-ES" sz="1100" dirty="0" smtClean="0">
                <a:latin typeface="Arial" panose="020B0604020202020204" pitchFamily="34" charset="0"/>
                <a:cs typeface="Arial" panose="020B0604020202020204" pitchFamily="34" charset="0"/>
              </a:rPr>
              <a:t>Secretaría de Movilidad remitió proyecto de Ordenanza al Alcalde</a:t>
            </a:r>
            <a:endParaRPr lang="es-ES" sz="1100" dirty="0">
              <a:latin typeface="Arial" panose="020B0604020202020204" pitchFamily="34" charset="0"/>
              <a:cs typeface="Arial" panose="020B0604020202020204" pitchFamily="34" charset="0"/>
            </a:endParaRPr>
          </a:p>
        </p:txBody>
      </p:sp>
      <p:cxnSp>
        <p:nvCxnSpPr>
          <p:cNvPr id="42" name="Conector recto de flecha 41"/>
          <p:cNvCxnSpPr/>
          <p:nvPr/>
        </p:nvCxnSpPr>
        <p:spPr>
          <a:xfrm flipV="1">
            <a:off x="3507339" y="2631668"/>
            <a:ext cx="4211" cy="84020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CuadroTexto 42"/>
          <p:cNvSpPr txBox="1"/>
          <p:nvPr/>
        </p:nvSpPr>
        <p:spPr>
          <a:xfrm>
            <a:off x="2705100" y="1670477"/>
            <a:ext cx="1460500" cy="938719"/>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Feb 2019: </a:t>
            </a:r>
            <a:r>
              <a:rPr lang="es-ES" sz="1100" dirty="0" smtClean="0">
                <a:latin typeface="Arial" panose="020B0604020202020204" pitchFamily="34" charset="0"/>
                <a:cs typeface="Arial" panose="020B0604020202020204" pitchFamily="34" charset="0"/>
              </a:rPr>
              <a:t>Alcalde asumió iniciativa y remitió a la CPFT el proyecto de Ordenanza</a:t>
            </a:r>
            <a:endParaRPr lang="es-ES" sz="1100" dirty="0">
              <a:latin typeface="Arial" panose="020B0604020202020204" pitchFamily="34" charset="0"/>
              <a:cs typeface="Arial" panose="020B0604020202020204" pitchFamily="34" charset="0"/>
            </a:endParaRPr>
          </a:p>
        </p:txBody>
      </p:sp>
      <p:cxnSp>
        <p:nvCxnSpPr>
          <p:cNvPr id="50" name="Conector recto de flecha 49"/>
          <p:cNvCxnSpPr>
            <a:stCxn id="11" idx="3"/>
          </p:cNvCxnSpPr>
          <p:nvPr/>
        </p:nvCxnSpPr>
        <p:spPr>
          <a:xfrm flipV="1">
            <a:off x="1390012" y="3441701"/>
            <a:ext cx="10581999" cy="444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p:nvPr/>
        </p:nvCxnSpPr>
        <p:spPr>
          <a:xfrm>
            <a:off x="4331357" y="3516254"/>
            <a:ext cx="2674" cy="70178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CuadroTexto 57"/>
          <p:cNvSpPr txBox="1"/>
          <p:nvPr/>
        </p:nvSpPr>
        <p:spPr>
          <a:xfrm>
            <a:off x="3455714" y="4222689"/>
            <a:ext cx="1751286" cy="1446550"/>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Marzo 2019: </a:t>
            </a:r>
            <a:r>
              <a:rPr lang="es-ES" sz="1100" dirty="0" smtClean="0">
                <a:latin typeface="Arial" panose="020B0604020202020204" pitchFamily="34" charset="0"/>
                <a:cs typeface="Arial" panose="020B0604020202020204" pitchFamily="34" charset="0"/>
              </a:rPr>
              <a:t>CPFT resolvió que </a:t>
            </a:r>
            <a:r>
              <a:rPr lang="es-EC" sz="1100" dirty="0" smtClean="0">
                <a:latin typeface="Arial" panose="020B0604020202020204" pitchFamily="34" charset="0"/>
                <a:cs typeface="Arial" panose="020B0604020202020204" pitchFamily="34" charset="0"/>
              </a:rPr>
              <a:t>al </a:t>
            </a:r>
            <a:r>
              <a:rPr lang="es-EC" sz="1100" dirty="0">
                <a:latin typeface="Arial" panose="020B0604020202020204" pitchFamily="34" charset="0"/>
                <a:cs typeface="Arial" panose="020B0604020202020204" pitchFamily="34" charset="0"/>
              </a:rPr>
              <a:t>quedar poco tiempo para que se efectúe el cambio de autoridades el análisis del proyecto deberá ser considerado por la siguiente administración</a:t>
            </a:r>
            <a:r>
              <a:rPr lang="es-EC" sz="1100" dirty="0" smtClean="0">
                <a:latin typeface="Arial" panose="020B0604020202020204" pitchFamily="34" charset="0"/>
                <a:cs typeface="Arial" panose="020B0604020202020204" pitchFamily="34" charset="0"/>
              </a:rPr>
              <a:t>.</a:t>
            </a:r>
            <a:endParaRPr lang="es-EC" sz="1100" dirty="0">
              <a:latin typeface="Arial" panose="020B0604020202020204" pitchFamily="34" charset="0"/>
              <a:cs typeface="Arial" panose="020B0604020202020204" pitchFamily="34" charset="0"/>
            </a:endParaRPr>
          </a:p>
        </p:txBody>
      </p:sp>
      <p:cxnSp>
        <p:nvCxnSpPr>
          <p:cNvPr id="69" name="Conector recto de flecha 68"/>
          <p:cNvCxnSpPr/>
          <p:nvPr/>
        </p:nvCxnSpPr>
        <p:spPr>
          <a:xfrm flipV="1">
            <a:off x="5130930" y="2604312"/>
            <a:ext cx="4211" cy="84020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CuadroTexto 69"/>
          <p:cNvSpPr txBox="1"/>
          <p:nvPr/>
        </p:nvSpPr>
        <p:spPr>
          <a:xfrm>
            <a:off x="4352083" y="1652893"/>
            <a:ext cx="1566116" cy="938719"/>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Jun 2019: </a:t>
            </a:r>
            <a:r>
              <a:rPr lang="es-ES" sz="1100" dirty="0" smtClean="0">
                <a:latin typeface="Arial" panose="020B0604020202020204" pitchFamily="34" charset="0"/>
                <a:cs typeface="Arial" panose="020B0604020202020204" pitchFamily="34" charset="0"/>
              </a:rPr>
              <a:t>EPMMOP remitió a la SM los informes para la implementación de peajes</a:t>
            </a:r>
            <a:endParaRPr lang="es-ES" sz="1100" dirty="0">
              <a:latin typeface="Arial" panose="020B0604020202020204" pitchFamily="34" charset="0"/>
              <a:cs typeface="Arial" panose="020B0604020202020204" pitchFamily="34" charset="0"/>
            </a:endParaRPr>
          </a:p>
        </p:txBody>
      </p:sp>
      <p:cxnSp>
        <p:nvCxnSpPr>
          <p:cNvPr id="73" name="Conector recto de flecha 72"/>
          <p:cNvCxnSpPr/>
          <p:nvPr/>
        </p:nvCxnSpPr>
        <p:spPr>
          <a:xfrm>
            <a:off x="6087792" y="3516254"/>
            <a:ext cx="0" cy="1104889"/>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CuadroTexto 73"/>
          <p:cNvSpPr txBox="1"/>
          <p:nvPr/>
        </p:nvSpPr>
        <p:spPr>
          <a:xfrm>
            <a:off x="5410541" y="4595048"/>
            <a:ext cx="1320706" cy="769441"/>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Dic 2020: </a:t>
            </a:r>
            <a:r>
              <a:rPr lang="es-ES" sz="1100" dirty="0" smtClean="0">
                <a:latin typeface="Arial" panose="020B0604020202020204" pitchFamily="34" charset="0"/>
                <a:cs typeface="Arial" panose="020B0604020202020204" pitchFamily="34" charset="0"/>
              </a:rPr>
              <a:t>SM remitió al alcalde el proyecto de Ordenanza</a:t>
            </a:r>
            <a:endParaRPr lang="es-ES" sz="1100" dirty="0">
              <a:latin typeface="Arial" panose="020B0604020202020204" pitchFamily="34" charset="0"/>
              <a:cs typeface="Arial" panose="020B0604020202020204" pitchFamily="34" charset="0"/>
            </a:endParaRPr>
          </a:p>
        </p:txBody>
      </p:sp>
      <p:cxnSp>
        <p:nvCxnSpPr>
          <p:cNvPr id="77" name="Conector recto de flecha 76"/>
          <p:cNvCxnSpPr>
            <a:endCxn id="78" idx="2"/>
          </p:cNvCxnSpPr>
          <p:nvPr/>
        </p:nvCxnSpPr>
        <p:spPr>
          <a:xfrm flipV="1">
            <a:off x="6693147" y="2510871"/>
            <a:ext cx="0" cy="93083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CuadroTexto 77"/>
          <p:cNvSpPr txBox="1"/>
          <p:nvPr/>
        </p:nvSpPr>
        <p:spPr>
          <a:xfrm>
            <a:off x="6136593" y="1741430"/>
            <a:ext cx="1113108" cy="769441"/>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Enero 2020: </a:t>
            </a:r>
            <a:r>
              <a:rPr lang="es-ES" sz="1100" dirty="0" smtClean="0">
                <a:latin typeface="Arial" panose="020B0604020202020204" pitchFamily="34" charset="0"/>
                <a:cs typeface="Arial" panose="020B0604020202020204" pitchFamily="34" charset="0"/>
              </a:rPr>
              <a:t>EPMMOP realizó estudio de mercado</a:t>
            </a:r>
            <a:endParaRPr lang="es-ES" sz="1100" dirty="0">
              <a:latin typeface="Arial" panose="020B0604020202020204" pitchFamily="34" charset="0"/>
              <a:cs typeface="Arial" panose="020B0604020202020204" pitchFamily="34" charset="0"/>
            </a:endParaRPr>
          </a:p>
        </p:txBody>
      </p:sp>
      <p:cxnSp>
        <p:nvCxnSpPr>
          <p:cNvPr id="86" name="Conector recto de flecha 85"/>
          <p:cNvCxnSpPr>
            <a:endCxn id="87" idx="0"/>
          </p:cNvCxnSpPr>
          <p:nvPr/>
        </p:nvCxnSpPr>
        <p:spPr>
          <a:xfrm>
            <a:off x="7512932" y="3494876"/>
            <a:ext cx="0" cy="981728"/>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CuadroTexto 86"/>
          <p:cNvSpPr txBox="1"/>
          <p:nvPr/>
        </p:nvSpPr>
        <p:spPr>
          <a:xfrm>
            <a:off x="6894271" y="4476604"/>
            <a:ext cx="1237322" cy="938719"/>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Feb 2020: </a:t>
            </a:r>
            <a:r>
              <a:rPr lang="es-ES" sz="1100" dirty="0" smtClean="0">
                <a:latin typeface="Arial" panose="020B0604020202020204" pitchFamily="34" charset="0"/>
                <a:cs typeface="Arial" panose="020B0604020202020204" pitchFamily="34" charset="0"/>
              </a:rPr>
              <a:t>Alcalde asumió la iniciativa del proyecto de Ordenanza</a:t>
            </a:r>
            <a:endParaRPr lang="es-ES" sz="1100" dirty="0">
              <a:latin typeface="Arial" panose="020B0604020202020204" pitchFamily="34" charset="0"/>
              <a:cs typeface="Arial" panose="020B0604020202020204" pitchFamily="34" charset="0"/>
            </a:endParaRPr>
          </a:p>
        </p:txBody>
      </p:sp>
      <p:cxnSp>
        <p:nvCxnSpPr>
          <p:cNvPr id="93" name="Conector recto de flecha 92"/>
          <p:cNvCxnSpPr/>
          <p:nvPr/>
        </p:nvCxnSpPr>
        <p:spPr>
          <a:xfrm flipV="1">
            <a:off x="8068094" y="2475527"/>
            <a:ext cx="22" cy="95050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 name="CuadroTexto 93"/>
          <p:cNvSpPr txBox="1"/>
          <p:nvPr/>
        </p:nvSpPr>
        <p:spPr>
          <a:xfrm>
            <a:off x="7449432" y="1846988"/>
            <a:ext cx="1237368" cy="600164"/>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Feb – Abr 2020: </a:t>
            </a:r>
            <a:r>
              <a:rPr lang="es-ES" sz="1100" dirty="0" smtClean="0">
                <a:latin typeface="Arial" panose="020B0604020202020204" pitchFamily="34" charset="0"/>
                <a:cs typeface="Arial" panose="020B0604020202020204" pitchFamily="34" charset="0"/>
              </a:rPr>
              <a:t>Sesiones de la CPFT</a:t>
            </a:r>
            <a:endParaRPr lang="es-ES" sz="1100" dirty="0">
              <a:latin typeface="Arial" panose="020B0604020202020204" pitchFamily="34" charset="0"/>
              <a:cs typeface="Arial" panose="020B0604020202020204" pitchFamily="34" charset="0"/>
            </a:endParaRPr>
          </a:p>
        </p:txBody>
      </p:sp>
      <p:cxnSp>
        <p:nvCxnSpPr>
          <p:cNvPr id="102" name="Conector recto de flecha 101"/>
          <p:cNvCxnSpPr>
            <a:endCxn id="103" idx="0"/>
          </p:cNvCxnSpPr>
          <p:nvPr/>
        </p:nvCxnSpPr>
        <p:spPr>
          <a:xfrm>
            <a:off x="8900359" y="3486199"/>
            <a:ext cx="0" cy="981728"/>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 name="CuadroTexto 102"/>
          <p:cNvSpPr txBox="1"/>
          <p:nvPr/>
        </p:nvSpPr>
        <p:spPr>
          <a:xfrm>
            <a:off x="8281698" y="4467927"/>
            <a:ext cx="1237322" cy="769441"/>
          </a:xfrm>
          <a:prstGeom prst="rect">
            <a:avLst/>
          </a:prstGeom>
          <a:noFill/>
          <a:ln>
            <a:solidFill>
              <a:schemeClr val="accent2">
                <a:lumMod val="75000"/>
              </a:schemeClr>
            </a:solidFill>
          </a:ln>
        </p:spPr>
        <p:txBody>
          <a:bodyPr wrap="square" rtlCol="0">
            <a:spAutoFit/>
          </a:bodyPr>
          <a:lstStyle/>
          <a:p>
            <a:pPr algn="ctr"/>
            <a:r>
              <a:rPr lang="es-ES" sz="1100" b="1" dirty="0" err="1" smtClean="0">
                <a:latin typeface="Arial" panose="020B0604020202020204" pitchFamily="34" charset="0"/>
                <a:cs typeface="Arial" panose="020B0604020202020204" pitchFamily="34" charset="0"/>
              </a:rPr>
              <a:t>Ago</a:t>
            </a:r>
            <a:r>
              <a:rPr lang="es-ES" sz="1100" b="1" dirty="0" smtClean="0">
                <a:latin typeface="Arial" panose="020B0604020202020204" pitchFamily="34" charset="0"/>
                <a:cs typeface="Arial" panose="020B0604020202020204" pitchFamily="34" charset="0"/>
              </a:rPr>
              <a:t> 2020: </a:t>
            </a:r>
            <a:r>
              <a:rPr lang="es-ES" sz="1100" dirty="0" smtClean="0">
                <a:latin typeface="Arial" panose="020B0604020202020204" pitchFamily="34" charset="0"/>
                <a:cs typeface="Arial" panose="020B0604020202020204" pitchFamily="34" charset="0"/>
              </a:rPr>
              <a:t>EPMMOP emitió criterio sobre tasa y CEM</a:t>
            </a:r>
            <a:endParaRPr lang="es-ES" sz="1100" dirty="0">
              <a:latin typeface="Arial" panose="020B0604020202020204" pitchFamily="34" charset="0"/>
              <a:cs typeface="Arial" panose="020B0604020202020204" pitchFamily="34" charset="0"/>
            </a:endParaRPr>
          </a:p>
        </p:txBody>
      </p:sp>
      <p:sp>
        <p:nvSpPr>
          <p:cNvPr id="104" name="CuadroTexto 103"/>
          <p:cNvSpPr txBox="1"/>
          <p:nvPr/>
        </p:nvSpPr>
        <p:spPr>
          <a:xfrm>
            <a:off x="6955408" y="1081893"/>
            <a:ext cx="2199972" cy="553998"/>
          </a:xfrm>
          <a:prstGeom prst="rect">
            <a:avLst/>
          </a:prstGeom>
          <a:solidFill>
            <a:schemeClr val="bg1"/>
          </a:solidFill>
          <a:ln>
            <a:solidFill>
              <a:schemeClr val="accent6"/>
            </a:solidFill>
          </a:ln>
        </p:spPr>
        <p:txBody>
          <a:bodyPr wrap="square" rtlCol="0">
            <a:spAutoFit/>
          </a:bodyPr>
          <a:lstStyle/>
          <a:p>
            <a:pPr algn="just"/>
            <a:r>
              <a:rPr lang="es-ES" sz="1000" b="1" dirty="0" smtClean="0">
                <a:latin typeface="Arial" panose="020B0604020202020204" pitchFamily="34" charset="0"/>
                <a:cs typeface="Arial" panose="020B0604020202020204" pitchFamily="34" charset="0"/>
              </a:rPr>
              <a:t>Mar 2020:</a:t>
            </a:r>
            <a:r>
              <a:rPr lang="es-ES" sz="1000" dirty="0" smtClean="0">
                <a:latin typeface="Arial" panose="020B0604020202020204" pitchFamily="34" charset="0"/>
                <a:cs typeface="Arial" panose="020B0604020202020204" pitchFamily="34" charset="0"/>
              </a:rPr>
              <a:t> DMT informó sobre la imposibilidad de implementación de un peaje para el pago de la obra</a:t>
            </a:r>
            <a:endParaRPr lang="es-ES" sz="1000" dirty="0">
              <a:latin typeface="Arial" panose="020B0604020202020204" pitchFamily="34" charset="0"/>
              <a:cs typeface="Arial" panose="020B0604020202020204" pitchFamily="34" charset="0"/>
            </a:endParaRPr>
          </a:p>
        </p:txBody>
      </p:sp>
      <p:cxnSp>
        <p:nvCxnSpPr>
          <p:cNvPr id="107" name="Conector recto de flecha 106"/>
          <p:cNvCxnSpPr/>
          <p:nvPr/>
        </p:nvCxnSpPr>
        <p:spPr>
          <a:xfrm flipV="1">
            <a:off x="9626265" y="2475527"/>
            <a:ext cx="22" cy="95050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8" name="CuadroTexto 107"/>
          <p:cNvSpPr txBox="1"/>
          <p:nvPr/>
        </p:nvSpPr>
        <p:spPr>
          <a:xfrm>
            <a:off x="9007603" y="1846988"/>
            <a:ext cx="1237368" cy="600164"/>
          </a:xfrm>
          <a:prstGeom prst="rect">
            <a:avLst/>
          </a:prstGeom>
          <a:noFill/>
          <a:ln>
            <a:solidFill>
              <a:schemeClr val="accent2">
                <a:lumMod val="75000"/>
              </a:schemeClr>
            </a:solidFill>
          </a:ln>
        </p:spPr>
        <p:txBody>
          <a:bodyPr wrap="square" rtlCol="0">
            <a:spAutoFit/>
          </a:bodyPr>
          <a:lstStyle/>
          <a:p>
            <a:pPr algn="ctr"/>
            <a:r>
              <a:rPr lang="es-ES" sz="1100" b="1" dirty="0" err="1" smtClean="0">
                <a:latin typeface="Arial" panose="020B0604020202020204" pitchFamily="34" charset="0"/>
                <a:cs typeface="Arial" panose="020B0604020202020204" pitchFamily="34" charset="0"/>
              </a:rPr>
              <a:t>Sep</a:t>
            </a:r>
            <a:r>
              <a:rPr lang="es-ES" sz="1100" b="1" dirty="0" smtClean="0">
                <a:latin typeface="Arial" panose="020B0604020202020204" pitchFamily="34" charset="0"/>
                <a:cs typeface="Arial" panose="020B0604020202020204" pitchFamily="34" charset="0"/>
              </a:rPr>
              <a:t>- Nov 2020: </a:t>
            </a:r>
            <a:r>
              <a:rPr lang="es-ES" sz="1100" dirty="0" smtClean="0">
                <a:latin typeface="Arial" panose="020B0604020202020204" pitchFamily="34" charset="0"/>
                <a:cs typeface="Arial" panose="020B0604020202020204" pitchFamily="34" charset="0"/>
              </a:rPr>
              <a:t>Sesiones de la CPFT</a:t>
            </a:r>
            <a:endParaRPr lang="es-ES" sz="1100" dirty="0">
              <a:latin typeface="Arial" panose="020B0604020202020204" pitchFamily="34" charset="0"/>
              <a:cs typeface="Arial" panose="020B0604020202020204" pitchFamily="34" charset="0"/>
            </a:endParaRPr>
          </a:p>
        </p:txBody>
      </p:sp>
      <p:pic>
        <p:nvPicPr>
          <p:cNvPr id="30" name="Picture 27">
            <a:extLst>
              <a:ext uri="{FF2B5EF4-FFF2-40B4-BE49-F238E27FC236}">
                <a16:creationId xmlns:a16="http://schemas.microsoft.com/office/drawing/2014/main" id="{BB6E64FE-110F-214B-9799-C63859B1D415}"/>
              </a:ext>
            </a:extLst>
          </p:cNvPr>
          <p:cNvPicPr>
            <a:picLocks noChangeAspect="1"/>
          </p:cNvPicPr>
          <p:nvPr/>
        </p:nvPicPr>
        <p:blipFill>
          <a:blip r:embed="rId4"/>
          <a:stretch>
            <a:fillRect/>
          </a:stretch>
        </p:blipFill>
        <p:spPr>
          <a:xfrm>
            <a:off x="241155" y="234070"/>
            <a:ext cx="10473507" cy="914400"/>
          </a:xfrm>
          <a:prstGeom prst="rect">
            <a:avLst/>
          </a:prstGeom>
        </p:spPr>
      </p:pic>
      <p:sp>
        <p:nvSpPr>
          <p:cNvPr id="31" name="Rectángulo 30"/>
          <p:cNvSpPr/>
          <p:nvPr/>
        </p:nvSpPr>
        <p:spPr>
          <a:xfrm>
            <a:off x="1191356" y="562515"/>
            <a:ext cx="9857643" cy="400110"/>
          </a:xfrm>
          <a:prstGeom prst="rect">
            <a:avLst/>
          </a:prstGeom>
        </p:spPr>
        <p:txBody>
          <a:bodyPr wrap="square">
            <a:spAutoFit/>
          </a:bodyPr>
          <a:lstStyle/>
          <a:p>
            <a:r>
              <a:rPr lang="es-ES" sz="2000" b="1" dirty="0" smtClean="0">
                <a:solidFill>
                  <a:schemeClr val="bg1"/>
                </a:solidFill>
              </a:rPr>
              <a:t>CONCEJALA GISSELA CHALÁ – QUINTA OBSERVACIÓN</a:t>
            </a:r>
            <a:endParaRPr lang="es-EC" sz="2000" b="1" dirty="0">
              <a:solidFill>
                <a:schemeClr val="bg1"/>
              </a:solidFill>
            </a:endParaRPr>
          </a:p>
        </p:txBody>
      </p:sp>
    </p:spTree>
    <p:extLst>
      <p:ext uri="{BB962C8B-B14F-4D97-AF65-F5344CB8AC3E}">
        <p14:creationId xmlns:p14="http://schemas.microsoft.com/office/powerpoint/2010/main" val="1139444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3"/>
          <a:stretch>
            <a:fillRect/>
          </a:stretch>
        </p:blipFill>
        <p:spPr>
          <a:xfrm>
            <a:off x="9876511" y="6108123"/>
            <a:ext cx="2006600" cy="596900"/>
          </a:xfrm>
          <a:prstGeom prst="rect">
            <a:avLst/>
          </a:prstGeom>
        </p:spPr>
      </p:pic>
      <p:graphicFrame>
        <p:nvGraphicFramePr>
          <p:cNvPr id="6" name="Diagrama 5"/>
          <p:cNvGraphicFramePr/>
          <p:nvPr>
            <p:extLst/>
          </p:nvPr>
        </p:nvGraphicFramePr>
        <p:xfrm>
          <a:off x="608621" y="1304704"/>
          <a:ext cx="10814343" cy="4803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p:cNvSpPr txBox="1"/>
          <p:nvPr/>
        </p:nvSpPr>
        <p:spPr>
          <a:xfrm>
            <a:off x="1123312" y="1368204"/>
            <a:ext cx="9188362" cy="523220"/>
          </a:xfrm>
          <a:prstGeom prst="rect">
            <a:avLst/>
          </a:prstGeom>
          <a:noFill/>
        </p:spPr>
        <p:txBody>
          <a:bodyPr wrap="square" rtlCol="0">
            <a:spAutoFit/>
          </a:bodyPr>
          <a:lstStyle/>
          <a:p>
            <a:pPr algn="ctr"/>
            <a:r>
              <a:rPr lang="es-ES" sz="2800" b="1" dirty="0" smtClean="0"/>
              <a:t>CRITERIO EPMMOP (3-ago-2020)</a:t>
            </a:r>
            <a:endParaRPr lang="es-ES_tradnl" sz="2800" b="1" dirty="0">
              <a:latin typeface="Gotham Medium" panose="02000504050000020004" pitchFamily="2" charset="0"/>
              <a:ea typeface="Gotham Black" charset="0"/>
              <a:cs typeface="Gotham Black" charset="0"/>
            </a:endParaRPr>
          </a:p>
        </p:txBody>
      </p:sp>
      <p:pic>
        <p:nvPicPr>
          <p:cNvPr id="8" name="Picture 27">
            <a:extLst>
              <a:ext uri="{FF2B5EF4-FFF2-40B4-BE49-F238E27FC236}">
                <a16:creationId xmlns:a16="http://schemas.microsoft.com/office/drawing/2014/main" id="{BB6E64FE-110F-214B-9799-C63859B1D415}"/>
              </a:ext>
            </a:extLst>
          </p:cNvPr>
          <p:cNvPicPr>
            <a:picLocks noChangeAspect="1"/>
          </p:cNvPicPr>
          <p:nvPr/>
        </p:nvPicPr>
        <p:blipFill>
          <a:blip r:embed="rId9"/>
          <a:stretch>
            <a:fillRect/>
          </a:stretch>
        </p:blipFill>
        <p:spPr>
          <a:xfrm>
            <a:off x="241155" y="234070"/>
            <a:ext cx="10473507" cy="914400"/>
          </a:xfrm>
          <a:prstGeom prst="rect">
            <a:avLst/>
          </a:prstGeom>
        </p:spPr>
      </p:pic>
      <p:sp>
        <p:nvSpPr>
          <p:cNvPr id="9" name="Rectángulo 8"/>
          <p:cNvSpPr/>
          <p:nvPr/>
        </p:nvSpPr>
        <p:spPr>
          <a:xfrm>
            <a:off x="1191356" y="562515"/>
            <a:ext cx="9857643" cy="400110"/>
          </a:xfrm>
          <a:prstGeom prst="rect">
            <a:avLst/>
          </a:prstGeom>
        </p:spPr>
        <p:txBody>
          <a:bodyPr wrap="square">
            <a:spAutoFit/>
          </a:bodyPr>
          <a:lstStyle/>
          <a:p>
            <a:r>
              <a:rPr lang="es-ES" sz="2000" b="1" dirty="0" smtClean="0">
                <a:solidFill>
                  <a:schemeClr val="bg1"/>
                </a:solidFill>
              </a:rPr>
              <a:t>CONCEJALA GISSELA CHALÁ – QUINTA OBSERVACIÓN</a:t>
            </a:r>
            <a:endParaRPr lang="es-EC" sz="2000" b="1" dirty="0">
              <a:solidFill>
                <a:schemeClr val="bg1"/>
              </a:solidFill>
            </a:endParaRPr>
          </a:p>
        </p:txBody>
      </p:sp>
    </p:spTree>
    <p:extLst>
      <p:ext uri="{BB962C8B-B14F-4D97-AF65-F5344CB8AC3E}">
        <p14:creationId xmlns:p14="http://schemas.microsoft.com/office/powerpoint/2010/main" val="4252732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234070"/>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715621" y="1485095"/>
            <a:ext cx="10781816" cy="4401205"/>
          </a:xfrm>
          <a:prstGeom prst="rect">
            <a:avLst/>
          </a:prstGeom>
        </p:spPr>
        <p:txBody>
          <a:bodyPr wrap="square">
            <a:spAutoFit/>
          </a:bodyPr>
          <a:lstStyle/>
          <a:p>
            <a:pPr algn="just"/>
            <a:r>
              <a:rPr lang="es-ES" sz="2000" i="1" dirty="0"/>
              <a:t>“Entregar un informe emitido por la EPMMOP en el cual se indique la situación actual de los estudios que debieron realizarse para la implementación del peaje en la Ruta Viva</a:t>
            </a:r>
            <a:r>
              <a:rPr lang="es-ES" sz="2000" i="1" dirty="0" smtClean="0"/>
              <a:t>, considerando </a:t>
            </a:r>
            <a:r>
              <a:rPr lang="es-ES" sz="2000" i="1" dirty="0"/>
              <a:t>que existían plazos forzosos en la Ordenanza referida en el punto precedente, y que se pretende  modificar con el presente proyecto de ordenanza e indicar cuál es el tiempo en el cual se deberá recuperar la inversión del </a:t>
            </a:r>
            <a:r>
              <a:rPr lang="es-ES" sz="2000" i="1" dirty="0" smtClean="0"/>
              <a:t>crédito”</a:t>
            </a:r>
          </a:p>
          <a:p>
            <a:pPr algn="just"/>
            <a:endParaRPr lang="es-ES" sz="2000" dirty="0">
              <a:ea typeface="Calibri" panose="020F0502020204030204" pitchFamily="34" charset="0"/>
              <a:cs typeface="Times New Roman" panose="02020603050405020304" pitchFamily="18" charset="0"/>
            </a:endParaRPr>
          </a:p>
          <a:p>
            <a:pPr algn="just"/>
            <a:r>
              <a:rPr lang="es-ES" sz="2000" b="1" dirty="0" smtClean="0">
                <a:ea typeface="Calibri" panose="020F0502020204030204" pitchFamily="34" charset="0"/>
                <a:cs typeface="Times New Roman" panose="02020603050405020304" pitchFamily="18" charset="0"/>
              </a:rPr>
              <a:t>Respuesta:</a:t>
            </a:r>
          </a:p>
          <a:p>
            <a:pPr algn="just"/>
            <a:endParaRPr lang="es-ES" sz="2000" b="1" dirty="0" smtClean="0">
              <a:ea typeface="Calibri" panose="020F0502020204030204" pitchFamily="34" charset="0"/>
              <a:cs typeface="Times New Roman" panose="02020603050405020304" pitchFamily="18" charset="0"/>
            </a:endParaRPr>
          </a:p>
          <a:p>
            <a:pPr algn="just"/>
            <a:r>
              <a:rPr lang="es-ES" sz="2000" dirty="0">
                <a:ea typeface="Calibri" panose="020F0502020204030204" pitchFamily="34" charset="0"/>
                <a:cs typeface="Times New Roman" panose="02020603050405020304" pitchFamily="18" charset="0"/>
              </a:rPr>
              <a:t>Con fecha 14 de septiembre de 2020, la EPMMOP remitió el informe que contiene la propuesta para establecer un peaje en la Ruta </a:t>
            </a:r>
            <a:r>
              <a:rPr lang="es-ES" sz="2000" dirty="0" smtClean="0">
                <a:ea typeface="Calibri" panose="020F0502020204030204" pitchFamily="34" charset="0"/>
                <a:cs typeface="Times New Roman" panose="02020603050405020304" pitchFamily="18" charset="0"/>
              </a:rPr>
              <a:t>Viva</a:t>
            </a:r>
          </a:p>
          <a:p>
            <a:pPr algn="just"/>
            <a:endParaRPr lang="es-ES" sz="2000" b="1" dirty="0" smtClean="0">
              <a:ea typeface="Calibri" panose="020F0502020204030204" pitchFamily="34" charset="0"/>
              <a:cs typeface="Times New Roman" panose="02020603050405020304" pitchFamily="18" charset="0"/>
            </a:endParaRPr>
          </a:p>
          <a:p>
            <a:pPr algn="just"/>
            <a:r>
              <a:rPr lang="es-ES" sz="2000" b="1" dirty="0" smtClean="0">
                <a:ea typeface="Calibri" panose="020F0502020204030204" pitchFamily="34" charset="0"/>
                <a:cs typeface="Times New Roman" panose="02020603050405020304" pitchFamily="18" charset="0"/>
              </a:rPr>
              <a:t>Referencia:</a:t>
            </a:r>
          </a:p>
          <a:p>
            <a:pPr algn="just"/>
            <a:endParaRPr lang="es-ES" sz="2000" b="1" dirty="0">
              <a:ea typeface="Calibri" panose="020F0502020204030204" pitchFamily="34" charset="0"/>
              <a:cs typeface="Times New Roman" panose="02020603050405020304" pitchFamily="18" charset="0"/>
            </a:endParaRPr>
          </a:p>
          <a:p>
            <a:pPr algn="just"/>
            <a:r>
              <a:rPr lang="es-EC" sz="2000" dirty="0">
                <a:ea typeface="Calibri" panose="020F0502020204030204" pitchFamily="34" charset="0"/>
                <a:cs typeface="Times New Roman" panose="02020603050405020304" pitchFamily="18" charset="0"/>
              </a:rPr>
              <a:t>Oficio Nro. </a:t>
            </a:r>
            <a:r>
              <a:rPr lang="es-EC" sz="2000" dirty="0" smtClean="0">
                <a:ea typeface="Calibri" panose="020F0502020204030204" pitchFamily="34" charset="0"/>
                <a:cs typeface="Times New Roman" panose="02020603050405020304" pitchFamily="18" charset="0"/>
              </a:rPr>
              <a:t>EPMMOP-GG-2239-2020-OF</a:t>
            </a:r>
            <a:endParaRPr lang="es-EC" sz="2000" dirty="0">
              <a:ea typeface="Calibri" panose="020F0502020204030204" pitchFamily="34" charset="0"/>
              <a:cs typeface="Times New Roman" panose="02020603050405020304" pitchFamily="18" charset="0"/>
            </a:endParaRPr>
          </a:p>
        </p:txBody>
      </p:sp>
      <p:sp>
        <p:nvSpPr>
          <p:cNvPr id="10" name="Rectángulo 9"/>
          <p:cNvSpPr/>
          <p:nvPr/>
        </p:nvSpPr>
        <p:spPr>
          <a:xfrm>
            <a:off x="1191356" y="562515"/>
            <a:ext cx="9857643" cy="461665"/>
          </a:xfrm>
          <a:prstGeom prst="rect">
            <a:avLst/>
          </a:prstGeom>
        </p:spPr>
        <p:txBody>
          <a:bodyPr wrap="square">
            <a:spAutoFit/>
          </a:bodyPr>
          <a:lstStyle/>
          <a:p>
            <a:r>
              <a:rPr lang="es-ES" sz="2400" b="1" dirty="0" smtClean="0">
                <a:solidFill>
                  <a:schemeClr val="bg1"/>
                </a:solidFill>
              </a:rPr>
              <a:t>CONCEJALA GISSELA CHALÁ – SEXTA OBSERVACIÓN</a:t>
            </a:r>
            <a:endParaRPr lang="es-EC" sz="2400" b="1" dirty="0">
              <a:solidFill>
                <a:schemeClr val="bg1"/>
              </a:solidFill>
            </a:endParaRPr>
          </a:p>
        </p:txBody>
      </p:sp>
    </p:spTree>
    <p:extLst>
      <p:ext uri="{BB962C8B-B14F-4D97-AF65-F5344CB8AC3E}">
        <p14:creationId xmlns:p14="http://schemas.microsoft.com/office/powerpoint/2010/main" val="1357213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3"/>
          <a:stretch>
            <a:fillRect/>
          </a:stretch>
        </p:blipFill>
        <p:spPr>
          <a:xfrm>
            <a:off x="9876511" y="6108123"/>
            <a:ext cx="2006600" cy="596900"/>
          </a:xfrm>
          <a:prstGeom prst="rect">
            <a:avLst/>
          </a:prstGeom>
        </p:spPr>
      </p:pic>
      <p:grpSp>
        <p:nvGrpSpPr>
          <p:cNvPr id="30" name="Grupo 29"/>
          <p:cNvGrpSpPr/>
          <p:nvPr/>
        </p:nvGrpSpPr>
        <p:grpSpPr>
          <a:xfrm>
            <a:off x="2578843" y="1330733"/>
            <a:ext cx="6222257" cy="1933796"/>
            <a:chOff x="3556017" y="2654855"/>
            <a:chExt cx="8052895" cy="2479306"/>
          </a:xfrm>
        </p:grpSpPr>
        <p:sp>
          <p:nvSpPr>
            <p:cNvPr id="34" name="Redondear rectángulo de esquina del mismo lado 33"/>
            <p:cNvSpPr/>
            <p:nvPr/>
          </p:nvSpPr>
          <p:spPr>
            <a:xfrm rot="5400000">
              <a:off x="6342812" y="-131940"/>
              <a:ext cx="2479306" cy="8052895"/>
            </a:xfrm>
            <a:prstGeom prst="round2SameRect">
              <a:avLst/>
            </a:prstGeom>
            <a:ln>
              <a:solidFill>
                <a:schemeClr val="tx2">
                  <a:alpha val="9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35" name="Redondear rectángulo de esquina del mismo lado 4"/>
            <p:cNvSpPr txBox="1"/>
            <p:nvPr/>
          </p:nvSpPr>
          <p:spPr>
            <a:xfrm>
              <a:off x="3556018" y="2775884"/>
              <a:ext cx="7931865" cy="22372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C" sz="1400" b="0" i="0" kern="1200" dirty="0" smtClean="0">
                  <a:latin typeface="Arial" panose="020B0604020202020204" pitchFamily="34" charset="0"/>
                  <a:cs typeface="Arial" panose="020B0604020202020204" pitchFamily="34" charset="0"/>
                </a:rPr>
                <a:t>EPMMOP remitió el proyecto de Ordenanza reformatoria, con su respectiva Exposición de Motivos y el Informe Técnico de justificación de los valores del peaje. </a:t>
              </a:r>
              <a:r>
                <a:rPr lang="es-ES" sz="1400" kern="1200" dirty="0" smtClean="0">
                  <a:latin typeface="Arial" panose="020B0604020202020204" pitchFamily="34" charset="0"/>
                  <a:cs typeface="Arial" panose="020B0604020202020204" pitchFamily="34" charset="0"/>
                </a:rPr>
                <a:t>Se adjuntó:</a:t>
              </a:r>
              <a:endParaRPr lang="es-ES" sz="1400" kern="1200" dirty="0">
                <a:latin typeface="Arial" panose="020B0604020202020204" pitchFamily="34" charset="0"/>
                <a:cs typeface="Arial" panose="020B0604020202020204" pitchFamily="34" charset="0"/>
              </a:endParaRPr>
            </a:p>
            <a:p>
              <a:pPr marL="457200" lvl="2" indent="-285750" algn="just" defTabSz="711200">
                <a:lnSpc>
                  <a:spcPct val="90000"/>
                </a:lnSpc>
                <a:spcBef>
                  <a:spcPct val="0"/>
                </a:spcBef>
                <a:spcAft>
                  <a:spcPct val="15000"/>
                </a:spcAft>
                <a:buFont typeface="Arial" panose="020B0604020202020204" pitchFamily="34" charset="0"/>
                <a:buChar char="–"/>
              </a:pPr>
              <a:r>
                <a:rPr lang="es-EC" sz="1400" b="0" i="0" kern="1200" dirty="0" smtClean="0">
                  <a:latin typeface="Arial" panose="020B0604020202020204" pitchFamily="34" charset="0"/>
                  <a:cs typeface="Arial" panose="020B0604020202020204" pitchFamily="34" charset="0"/>
                </a:rPr>
                <a:t>Proyecto OM Ruta Viva.docx (Peaje + </a:t>
              </a:r>
              <a:r>
                <a:rPr lang="es-EC" sz="1400" b="0" i="0" kern="1200" dirty="0" err="1" smtClean="0">
                  <a:latin typeface="Arial" panose="020B0604020202020204" pitchFamily="34" charset="0"/>
                  <a:cs typeface="Arial" panose="020B0604020202020204" pitchFamily="34" charset="0"/>
                </a:rPr>
                <a:t>Derogatoría</a:t>
              </a:r>
              <a:r>
                <a:rPr lang="es-EC" sz="1400" b="0" i="0" kern="1200" dirty="0" smtClean="0">
                  <a:latin typeface="Arial" panose="020B0604020202020204" pitchFamily="34" charset="0"/>
                  <a:cs typeface="Arial" panose="020B0604020202020204" pitchFamily="34" charset="0"/>
                </a:rPr>
                <a:t>)</a:t>
              </a:r>
              <a:endParaRPr lang="es-ES" sz="1400" kern="1200" dirty="0">
                <a:latin typeface="Arial" panose="020B0604020202020204" pitchFamily="34" charset="0"/>
                <a:cs typeface="Arial" panose="020B0604020202020204" pitchFamily="34" charset="0"/>
              </a:endParaRPr>
            </a:p>
            <a:p>
              <a:pPr marL="457200" lvl="2" indent="-285750" algn="just" defTabSz="711200">
                <a:lnSpc>
                  <a:spcPct val="90000"/>
                </a:lnSpc>
                <a:spcBef>
                  <a:spcPct val="0"/>
                </a:spcBef>
                <a:spcAft>
                  <a:spcPct val="15000"/>
                </a:spcAft>
                <a:buFont typeface="Arial" panose="020B0604020202020204" pitchFamily="34" charset="0"/>
                <a:buChar char="–"/>
              </a:pPr>
              <a:r>
                <a:rPr lang="es-EC" sz="1400" b="0" i="0" kern="1200" dirty="0" smtClean="0">
                  <a:latin typeface="Arial" panose="020B0604020202020204" pitchFamily="34" charset="0"/>
                  <a:cs typeface="Arial" panose="020B0604020202020204" pitchFamily="34" charset="0"/>
                </a:rPr>
                <a:t>Informe Tecnico.docx</a:t>
              </a:r>
              <a:endParaRPr lang="es-ES" sz="1400" kern="1200" dirty="0">
                <a:latin typeface="Arial" panose="020B0604020202020204" pitchFamily="34" charset="0"/>
                <a:cs typeface="Arial" panose="020B0604020202020204" pitchFamily="34" charset="0"/>
              </a:endParaRPr>
            </a:p>
            <a:p>
              <a:pPr marL="457200" lvl="2" indent="-285750" algn="just" defTabSz="711200">
                <a:lnSpc>
                  <a:spcPct val="90000"/>
                </a:lnSpc>
                <a:spcBef>
                  <a:spcPct val="0"/>
                </a:spcBef>
                <a:spcAft>
                  <a:spcPct val="15000"/>
                </a:spcAft>
                <a:buFont typeface="Arial" panose="020B0604020202020204" pitchFamily="34" charset="0"/>
                <a:buChar char="–"/>
              </a:pPr>
              <a:r>
                <a:rPr lang="es-EC" sz="1400" b="0" i="0" kern="1200" dirty="0" smtClean="0">
                  <a:latin typeface="Arial" panose="020B0604020202020204" pitchFamily="34" charset="0"/>
                  <a:cs typeface="Arial" panose="020B0604020202020204" pitchFamily="34" charset="0"/>
                </a:rPr>
                <a:t>Exposición de motivos.pdf</a:t>
              </a:r>
              <a:endParaRPr lang="es-ES" sz="1400" kern="1200" dirty="0">
                <a:latin typeface="Arial" panose="020B0604020202020204" pitchFamily="34" charset="0"/>
                <a:cs typeface="Arial" panose="020B0604020202020204" pitchFamily="34" charset="0"/>
              </a:endParaRPr>
            </a:p>
            <a:p>
              <a:pPr marL="457200" lvl="2" indent="-285750" algn="just" defTabSz="711200">
                <a:lnSpc>
                  <a:spcPct val="90000"/>
                </a:lnSpc>
                <a:spcBef>
                  <a:spcPct val="0"/>
                </a:spcBef>
                <a:spcAft>
                  <a:spcPct val="15000"/>
                </a:spcAft>
                <a:buFont typeface="Arial" panose="020B0604020202020204" pitchFamily="34" charset="0"/>
                <a:buChar char="–"/>
              </a:pPr>
              <a:r>
                <a:rPr lang="es-EC" sz="1400" b="0" i="0" kern="1200" dirty="0" smtClean="0">
                  <a:latin typeface="Arial" panose="020B0604020202020204" pitchFamily="34" charset="0"/>
                  <a:cs typeface="Arial" panose="020B0604020202020204" pitchFamily="34" charset="0"/>
                </a:rPr>
                <a:t>Informe de Justificacion.pdf</a:t>
              </a:r>
              <a:endParaRPr lang="es-ES" sz="1400" kern="1200" dirty="0">
                <a:latin typeface="Arial" panose="020B0604020202020204" pitchFamily="34" charset="0"/>
                <a:cs typeface="Arial" panose="020B0604020202020204" pitchFamily="34" charset="0"/>
              </a:endParaRPr>
            </a:p>
          </p:txBody>
        </p:sp>
      </p:grpSp>
      <p:grpSp>
        <p:nvGrpSpPr>
          <p:cNvPr id="31" name="Grupo 30"/>
          <p:cNvGrpSpPr/>
          <p:nvPr/>
        </p:nvGrpSpPr>
        <p:grpSpPr>
          <a:xfrm>
            <a:off x="266295" y="1425132"/>
            <a:ext cx="2219031" cy="1747127"/>
            <a:chOff x="88297" y="2773152"/>
            <a:chExt cx="3510013" cy="2242711"/>
          </a:xfrm>
        </p:grpSpPr>
        <p:sp>
          <p:nvSpPr>
            <p:cNvPr id="32" name="Rectángulo redondeado 31"/>
            <p:cNvSpPr/>
            <p:nvPr/>
          </p:nvSpPr>
          <p:spPr>
            <a:xfrm>
              <a:off x="88297" y="2773152"/>
              <a:ext cx="3510013" cy="2242711"/>
            </a:xfrm>
            <a:prstGeom prst="roundRect">
              <a:avLst/>
            </a:prstGeom>
            <a:solidFill>
              <a:schemeClr val="accent1"/>
            </a:solidFill>
            <a:ln>
              <a:solidFill>
                <a:schemeClr val="accent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3" name="CuadroTexto 32"/>
            <p:cNvSpPr txBox="1"/>
            <p:nvPr/>
          </p:nvSpPr>
          <p:spPr>
            <a:xfrm>
              <a:off x="197777" y="2882632"/>
              <a:ext cx="3291053" cy="20237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s-EC" sz="1600" b="1" kern="1200" dirty="0" smtClean="0">
                  <a:solidFill>
                    <a:schemeClr val="bg1"/>
                  </a:solidFill>
                  <a:latin typeface="Arial" panose="020B0604020202020204" pitchFamily="34" charset="0"/>
                  <a:cs typeface="Arial" panose="020B0604020202020204" pitchFamily="34" charset="0"/>
                </a:rPr>
                <a:t>14 de septiembre de 2020: </a:t>
              </a:r>
              <a:r>
                <a:rPr lang="es-ES" sz="1600" b="1" kern="1200" dirty="0" smtClean="0">
                  <a:solidFill>
                    <a:schemeClr val="bg1"/>
                  </a:solidFill>
                  <a:latin typeface="Arial" panose="020B0604020202020204" pitchFamily="34" charset="0"/>
                  <a:cs typeface="Arial" panose="020B0604020202020204" pitchFamily="34" charset="0"/>
                </a:rPr>
                <a:t>Oficio Nro. EPMMOP-GG-2239-2020-OF</a:t>
              </a:r>
              <a:endParaRPr lang="es-ES" sz="1600" b="1" kern="1200" dirty="0">
                <a:solidFill>
                  <a:schemeClr val="bg1"/>
                </a:solidFill>
                <a:latin typeface="Arial" panose="020B0604020202020204" pitchFamily="34" charset="0"/>
                <a:cs typeface="Arial" panose="020B0604020202020204" pitchFamily="34" charset="0"/>
              </a:endParaRPr>
            </a:p>
          </p:txBody>
        </p:sp>
      </p:grpSp>
      <p:graphicFrame>
        <p:nvGraphicFramePr>
          <p:cNvPr id="36" name="Tabla 35"/>
          <p:cNvGraphicFramePr>
            <a:graphicFrameLocks noGrp="1"/>
          </p:cNvGraphicFramePr>
          <p:nvPr>
            <p:extLst/>
          </p:nvPr>
        </p:nvGraphicFramePr>
        <p:xfrm>
          <a:off x="2896807" y="3861014"/>
          <a:ext cx="5996972" cy="2400085"/>
        </p:xfrm>
        <a:graphic>
          <a:graphicData uri="http://schemas.openxmlformats.org/drawingml/2006/table">
            <a:tbl>
              <a:tblPr firstRow="1" firstCol="1" bandRow="1"/>
              <a:tblGrid>
                <a:gridCol w="2476293">
                  <a:extLst>
                    <a:ext uri="{9D8B030D-6E8A-4147-A177-3AD203B41FA5}">
                      <a16:colId xmlns:a16="http://schemas.microsoft.com/office/drawing/2014/main" val="2973016046"/>
                    </a:ext>
                  </a:extLst>
                </a:gridCol>
                <a:gridCol w="1899568">
                  <a:extLst>
                    <a:ext uri="{9D8B030D-6E8A-4147-A177-3AD203B41FA5}">
                      <a16:colId xmlns:a16="http://schemas.microsoft.com/office/drawing/2014/main" val="2102931102"/>
                    </a:ext>
                  </a:extLst>
                </a:gridCol>
                <a:gridCol w="1621111">
                  <a:extLst>
                    <a:ext uri="{9D8B030D-6E8A-4147-A177-3AD203B41FA5}">
                      <a16:colId xmlns:a16="http://schemas.microsoft.com/office/drawing/2014/main" val="624046679"/>
                    </a:ext>
                  </a:extLst>
                </a:gridCol>
              </a:tblGrid>
              <a:tr h="674469">
                <a:tc>
                  <a:txBody>
                    <a:bodyPr/>
                    <a:lstStyle/>
                    <a:p>
                      <a:pPr indent="-3175" algn="just">
                        <a:lnSpc>
                          <a:spcPct val="108000"/>
                        </a:lnSpc>
                      </a:pPr>
                      <a:endParaRPr lang="es-ES" sz="1300" dirty="0">
                        <a:effectLst/>
                        <a:latin typeface="Arial" panose="020B0604020202020204" pitchFamily="34" charset="0"/>
                        <a:cs typeface="Arial" panose="020B0604020202020204" pitchFamily="34"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3175" algn="ctr">
                        <a:lnSpc>
                          <a:spcPct val="108000"/>
                        </a:lnSpc>
                        <a:spcAft>
                          <a:spcPts val="0"/>
                        </a:spcAft>
                      </a:pPr>
                      <a:r>
                        <a:rPr lang="es-ES" sz="13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Tarifa por </a:t>
                      </a:r>
                      <a:r>
                        <a:rPr lang="es-ES" sz="1300" b="1" dirty="0">
                          <a:solidFill>
                            <a:srgbClr val="FFFFFF"/>
                          </a:solidFill>
                          <a:effectLst/>
                          <a:latin typeface="Arial" panose="020B0604020202020204" pitchFamily="34" charset="0"/>
                          <a:ea typeface="Arial" panose="020B0604020202020204" pitchFamily="34" charset="0"/>
                          <a:cs typeface="Arial" panose="020B0604020202020204" pitchFamily="34" charset="0"/>
                        </a:rPr>
                        <a:t>la totalidad de la vía denominada Ruta </a:t>
                      </a:r>
                      <a:r>
                        <a:rPr lang="es-ES" sz="1300" b="1" dirty="0" smtClean="0">
                          <a:solidFill>
                            <a:srgbClr val="FFFFFF"/>
                          </a:solidFill>
                          <a:effectLst/>
                          <a:latin typeface="Arial" panose="020B0604020202020204" pitchFamily="34" charset="0"/>
                          <a:ea typeface="Arial" panose="020B0604020202020204" pitchFamily="34" charset="0"/>
                          <a:cs typeface="Arial" panose="020B0604020202020204" pitchFamily="34" charset="0"/>
                        </a:rPr>
                        <a:t>Viva</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3E4F"/>
                    </a:solidFill>
                  </a:tcPr>
                </a:tc>
                <a:tc>
                  <a:txBody>
                    <a:bodyPr/>
                    <a:lstStyle/>
                    <a:p>
                      <a:pPr indent="-3175" algn="ctr">
                        <a:lnSpc>
                          <a:spcPct val="108000"/>
                        </a:lnSpc>
                        <a:spcAft>
                          <a:spcPts val="0"/>
                        </a:spcAft>
                      </a:pPr>
                      <a:r>
                        <a:rPr lang="es-ES" sz="13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Tarifa por kilómetro recorrido</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3E4F"/>
                    </a:solidFill>
                  </a:tcPr>
                </a:tc>
                <a:extLst>
                  <a:ext uri="{0D108BD9-81ED-4DB2-BD59-A6C34878D82A}">
                    <a16:rowId xmlns:a16="http://schemas.microsoft.com/office/drawing/2014/main" val="134431421"/>
                  </a:ext>
                </a:extLst>
              </a:tr>
              <a:tr h="447134">
                <a:tc>
                  <a:txBody>
                    <a:bodyPr/>
                    <a:lstStyle/>
                    <a:p>
                      <a:pPr indent="-3175" algn="just">
                        <a:lnSpc>
                          <a:spcPct val="108000"/>
                        </a:lnSpc>
                        <a:spcAft>
                          <a:spcPts val="0"/>
                        </a:spcAft>
                      </a:pPr>
                      <a:r>
                        <a:rPr lang="es-E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Motocicletas</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lnSpc>
                          <a:spcPct val="108000"/>
                        </a:lnSpc>
                        <a:spcAft>
                          <a:spcPts val="0"/>
                        </a:spcAft>
                      </a:pPr>
                      <a:r>
                        <a:rPr lang="es-E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$0,12</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lnSpc>
                          <a:spcPct val="108000"/>
                        </a:lnSpc>
                        <a:spcAft>
                          <a:spcPts val="0"/>
                        </a:spcAft>
                      </a:pPr>
                      <a:r>
                        <a:rPr lang="es-E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s-ES" sz="13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0,009</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147873"/>
                  </a:ext>
                </a:extLst>
              </a:tr>
              <a:tr h="437789">
                <a:tc>
                  <a:txBody>
                    <a:bodyPr/>
                    <a:lstStyle/>
                    <a:p>
                      <a:pPr indent="-3175" algn="just">
                        <a:lnSpc>
                          <a:spcPct val="108000"/>
                        </a:lnSpc>
                        <a:spcAft>
                          <a:spcPts val="0"/>
                        </a:spcAft>
                      </a:pPr>
                      <a:r>
                        <a:rPr lang="es-E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Vehículos livianos</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lnSpc>
                          <a:spcPct val="108000"/>
                        </a:lnSpc>
                        <a:spcAft>
                          <a:spcPts val="0"/>
                        </a:spcAft>
                      </a:pPr>
                      <a:r>
                        <a:rPr lang="es-E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$0,48</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lnSpc>
                          <a:spcPct val="108000"/>
                        </a:lnSpc>
                        <a:spcAft>
                          <a:spcPts val="0"/>
                        </a:spcAft>
                      </a:pPr>
                      <a:r>
                        <a:rPr lang="es-E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s-ES" sz="13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0,038</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731924"/>
                  </a:ext>
                </a:extLst>
              </a:tr>
              <a:tr h="396747">
                <a:tc>
                  <a:txBody>
                    <a:bodyPr/>
                    <a:lstStyle/>
                    <a:p>
                      <a:pPr indent="-3175" algn="just">
                        <a:lnSpc>
                          <a:spcPct val="108000"/>
                        </a:lnSpc>
                        <a:spcAft>
                          <a:spcPts val="0"/>
                        </a:spcAft>
                      </a:pPr>
                      <a:r>
                        <a:rPr lang="es-E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Vehículos pesados de 2 ejes</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lnSpc>
                          <a:spcPct val="108000"/>
                        </a:lnSpc>
                        <a:spcAft>
                          <a:spcPts val="0"/>
                        </a:spcAft>
                      </a:pPr>
                      <a:r>
                        <a:rPr lang="es-ES"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$0,96</a:t>
                      </a:r>
                      <a:endParaRPr lang="es-ES" sz="13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lnSpc>
                          <a:spcPct val="108000"/>
                        </a:lnSpc>
                        <a:spcAft>
                          <a:spcPts val="0"/>
                        </a:spcAft>
                      </a:pPr>
                      <a:r>
                        <a:rPr lang="es-E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$0,075</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189870"/>
                  </a:ext>
                </a:extLst>
              </a:tr>
              <a:tr h="443946">
                <a:tc>
                  <a:txBody>
                    <a:bodyPr/>
                    <a:lstStyle/>
                    <a:p>
                      <a:pPr indent="-3175" algn="just">
                        <a:lnSpc>
                          <a:spcPct val="108000"/>
                        </a:lnSpc>
                        <a:spcAft>
                          <a:spcPts val="0"/>
                        </a:spcAft>
                      </a:pPr>
                      <a:r>
                        <a:rPr lang="es-E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Vehículos pesados </a:t>
                      </a:r>
                      <a:r>
                        <a:rPr lang="es-ES" sz="13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2 ejes</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lnSpc>
                          <a:spcPct val="108000"/>
                        </a:lnSpc>
                        <a:spcAft>
                          <a:spcPts val="0"/>
                        </a:spcAft>
                      </a:pPr>
                      <a:r>
                        <a:rPr lang="es-E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$1,44</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lnSpc>
                          <a:spcPct val="108000"/>
                        </a:lnSpc>
                        <a:spcAft>
                          <a:spcPts val="0"/>
                        </a:spcAft>
                      </a:pPr>
                      <a:r>
                        <a:rPr lang="es-E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s-ES" sz="13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0,113 </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959486"/>
                  </a:ext>
                </a:extLst>
              </a:tr>
            </a:tbl>
          </a:graphicData>
        </a:graphic>
      </p:graphicFrame>
      <p:graphicFrame>
        <p:nvGraphicFramePr>
          <p:cNvPr id="37" name="Diagrama 36"/>
          <p:cNvGraphicFramePr/>
          <p:nvPr>
            <p:extLst/>
          </p:nvPr>
        </p:nvGraphicFramePr>
        <p:xfrm>
          <a:off x="-13106" y="3718427"/>
          <a:ext cx="3132555" cy="27437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8" name="Imagen 3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82023" y="3970884"/>
            <a:ext cx="2639356" cy="1246692"/>
          </a:xfrm>
          <a:prstGeom prst="rect">
            <a:avLst/>
          </a:prstGeom>
          <a:noFill/>
          <a:ln>
            <a:solidFill>
              <a:schemeClr val="tx1"/>
            </a:solidFill>
          </a:ln>
        </p:spPr>
      </p:pic>
      <p:pic>
        <p:nvPicPr>
          <p:cNvPr id="39" name="Imagen 38"/>
          <p:cNvPicPr/>
          <p:nvPr/>
        </p:nvPicPr>
        <p:blipFill>
          <a:blip r:embed="rId10">
            <a:extLst>
              <a:ext uri="{28A0092B-C50C-407E-A947-70E740481C1C}">
                <a14:useLocalDpi xmlns:a14="http://schemas.microsoft.com/office/drawing/2010/main" val="0"/>
              </a:ext>
            </a:extLst>
          </a:blip>
          <a:srcRect/>
          <a:stretch>
            <a:fillRect/>
          </a:stretch>
        </p:blipFill>
        <p:spPr bwMode="auto">
          <a:xfrm>
            <a:off x="9271000" y="2210568"/>
            <a:ext cx="2750379" cy="1549401"/>
          </a:xfrm>
          <a:prstGeom prst="rect">
            <a:avLst/>
          </a:prstGeom>
          <a:noFill/>
        </p:spPr>
      </p:pic>
      <p:pic>
        <p:nvPicPr>
          <p:cNvPr id="15" name="Picture 27">
            <a:extLst>
              <a:ext uri="{FF2B5EF4-FFF2-40B4-BE49-F238E27FC236}">
                <a16:creationId xmlns:a16="http://schemas.microsoft.com/office/drawing/2014/main" id="{BB6E64FE-110F-214B-9799-C63859B1D415}"/>
              </a:ext>
            </a:extLst>
          </p:cNvPr>
          <p:cNvPicPr>
            <a:picLocks noChangeAspect="1"/>
          </p:cNvPicPr>
          <p:nvPr/>
        </p:nvPicPr>
        <p:blipFill>
          <a:blip r:embed="rId11"/>
          <a:stretch>
            <a:fillRect/>
          </a:stretch>
        </p:blipFill>
        <p:spPr>
          <a:xfrm>
            <a:off x="241155" y="234070"/>
            <a:ext cx="10473507" cy="914400"/>
          </a:xfrm>
          <a:prstGeom prst="rect">
            <a:avLst/>
          </a:prstGeom>
        </p:spPr>
      </p:pic>
      <p:sp>
        <p:nvSpPr>
          <p:cNvPr id="16" name="Rectángulo 15"/>
          <p:cNvSpPr/>
          <p:nvPr/>
        </p:nvSpPr>
        <p:spPr>
          <a:xfrm>
            <a:off x="1191356" y="562515"/>
            <a:ext cx="9857643" cy="461665"/>
          </a:xfrm>
          <a:prstGeom prst="rect">
            <a:avLst/>
          </a:prstGeom>
        </p:spPr>
        <p:txBody>
          <a:bodyPr wrap="square">
            <a:spAutoFit/>
          </a:bodyPr>
          <a:lstStyle/>
          <a:p>
            <a:r>
              <a:rPr lang="es-ES" sz="2400" b="1" dirty="0" smtClean="0">
                <a:solidFill>
                  <a:schemeClr val="bg1"/>
                </a:solidFill>
              </a:rPr>
              <a:t>CONCEJALA GISSELA CHALÁ – SEXTA OBSERVACIÓN</a:t>
            </a:r>
            <a:endParaRPr lang="es-EC" sz="2400" b="1" dirty="0">
              <a:solidFill>
                <a:schemeClr val="bg1"/>
              </a:solidFill>
            </a:endParaRPr>
          </a:p>
        </p:txBody>
      </p:sp>
    </p:spTree>
    <p:extLst>
      <p:ext uri="{BB962C8B-B14F-4D97-AF65-F5344CB8AC3E}">
        <p14:creationId xmlns:p14="http://schemas.microsoft.com/office/powerpoint/2010/main" val="989084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234070"/>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729269" y="1657937"/>
            <a:ext cx="10781816" cy="3816429"/>
          </a:xfrm>
          <a:prstGeom prst="rect">
            <a:avLst/>
          </a:prstGeom>
        </p:spPr>
        <p:txBody>
          <a:bodyPr wrap="square">
            <a:spAutoFit/>
          </a:bodyPr>
          <a:lstStyle/>
          <a:p>
            <a:pPr algn="just"/>
            <a:r>
              <a:rPr lang="es-ES" sz="2200" i="1" dirty="0"/>
              <a:t>“Conforme la EPMMOP indica que el valor total de la inversión aún está pendiente de la liquidación definitiva la EPMMOP debe indicar cuál es el monto total de la </a:t>
            </a:r>
            <a:r>
              <a:rPr lang="es-ES" sz="2200" i="1" dirty="0" smtClean="0"/>
              <a:t>obra”</a:t>
            </a:r>
          </a:p>
          <a:p>
            <a:pPr algn="just"/>
            <a:endParaRPr lang="es-ES" sz="2200" dirty="0">
              <a:ea typeface="Calibri" panose="020F0502020204030204" pitchFamily="34" charset="0"/>
              <a:cs typeface="Times New Roman" panose="02020603050405020304" pitchFamily="18" charset="0"/>
            </a:endParaRPr>
          </a:p>
          <a:p>
            <a:pPr algn="just"/>
            <a:r>
              <a:rPr lang="es-ES" sz="2200" b="1" dirty="0" smtClean="0">
                <a:ea typeface="Calibri" panose="020F0502020204030204" pitchFamily="34" charset="0"/>
                <a:cs typeface="Times New Roman" panose="02020603050405020304" pitchFamily="18" charset="0"/>
              </a:rPr>
              <a:t>Respuesta:</a:t>
            </a:r>
          </a:p>
          <a:p>
            <a:pPr algn="just"/>
            <a:endParaRPr lang="es-ES" sz="2200" b="1" dirty="0" smtClean="0">
              <a:ea typeface="Calibri" panose="020F0502020204030204" pitchFamily="34" charset="0"/>
              <a:cs typeface="Times New Roman" panose="02020603050405020304" pitchFamily="18" charset="0"/>
            </a:endParaRPr>
          </a:p>
          <a:p>
            <a:pPr algn="just"/>
            <a:r>
              <a:rPr lang="es-ES" sz="2200" dirty="0">
                <a:ea typeface="Calibri" panose="020F0502020204030204" pitchFamily="34" charset="0"/>
                <a:cs typeface="Times New Roman" panose="02020603050405020304" pitchFamily="18" charset="0"/>
              </a:rPr>
              <a:t>El 26 de noviembre de 2020, la EPMMOP remitió los valores totales de la obra. En caso de incrementos se estará a lo dispuesto en el art. III.5.332 del Código </a:t>
            </a:r>
            <a:r>
              <a:rPr lang="es-ES" sz="2200" dirty="0" smtClean="0">
                <a:ea typeface="Calibri" panose="020F0502020204030204" pitchFamily="34" charset="0"/>
                <a:cs typeface="Times New Roman" panose="02020603050405020304" pitchFamily="18" charset="0"/>
              </a:rPr>
              <a:t>Municipal</a:t>
            </a:r>
          </a:p>
          <a:p>
            <a:pPr algn="just"/>
            <a:endParaRPr lang="es-ES" sz="2200" b="1" dirty="0" smtClean="0">
              <a:ea typeface="Calibri" panose="020F0502020204030204" pitchFamily="34" charset="0"/>
              <a:cs typeface="Times New Roman" panose="02020603050405020304" pitchFamily="18" charset="0"/>
            </a:endParaRPr>
          </a:p>
          <a:p>
            <a:pPr algn="just"/>
            <a:r>
              <a:rPr lang="es-ES" sz="2200" b="1" dirty="0" smtClean="0">
                <a:ea typeface="Calibri" panose="020F0502020204030204" pitchFamily="34" charset="0"/>
                <a:cs typeface="Times New Roman" panose="02020603050405020304" pitchFamily="18" charset="0"/>
              </a:rPr>
              <a:t>Referencia:</a:t>
            </a:r>
          </a:p>
          <a:p>
            <a:pPr algn="just"/>
            <a:endParaRPr lang="es-ES" sz="2200" b="1" dirty="0">
              <a:ea typeface="Calibri" panose="020F0502020204030204" pitchFamily="34" charset="0"/>
              <a:cs typeface="Times New Roman" panose="02020603050405020304" pitchFamily="18" charset="0"/>
            </a:endParaRPr>
          </a:p>
          <a:p>
            <a:pPr algn="just"/>
            <a:r>
              <a:rPr lang="es-EC" sz="2200" dirty="0" smtClean="0">
                <a:ea typeface="Calibri" panose="020F0502020204030204" pitchFamily="34" charset="0"/>
                <a:cs typeface="Times New Roman" panose="02020603050405020304" pitchFamily="18" charset="0"/>
              </a:rPr>
              <a:t>Oficio </a:t>
            </a:r>
            <a:r>
              <a:rPr lang="es-EC" sz="2200" dirty="0">
                <a:ea typeface="Calibri" panose="020F0502020204030204" pitchFamily="34" charset="0"/>
                <a:cs typeface="Times New Roman" panose="02020603050405020304" pitchFamily="18" charset="0"/>
              </a:rPr>
              <a:t>Nro. EPMMOP-GG-2887-2020-OF</a:t>
            </a:r>
            <a:endParaRPr lang="es-EC" sz="2200" dirty="0">
              <a:ea typeface="Calibri" panose="020F0502020204030204" pitchFamily="34" charset="0"/>
              <a:cs typeface="Times New Roman" panose="02020603050405020304" pitchFamily="18" charset="0"/>
            </a:endParaRPr>
          </a:p>
        </p:txBody>
      </p:sp>
      <p:sp>
        <p:nvSpPr>
          <p:cNvPr id="10" name="Rectángulo 9"/>
          <p:cNvSpPr/>
          <p:nvPr/>
        </p:nvSpPr>
        <p:spPr>
          <a:xfrm>
            <a:off x="1191356" y="562515"/>
            <a:ext cx="9857643" cy="461665"/>
          </a:xfrm>
          <a:prstGeom prst="rect">
            <a:avLst/>
          </a:prstGeom>
        </p:spPr>
        <p:txBody>
          <a:bodyPr wrap="square">
            <a:spAutoFit/>
          </a:bodyPr>
          <a:lstStyle/>
          <a:p>
            <a:r>
              <a:rPr lang="es-ES" sz="2400" b="1" dirty="0" smtClean="0">
                <a:solidFill>
                  <a:schemeClr val="bg1"/>
                </a:solidFill>
              </a:rPr>
              <a:t>CONCEJALA GISSELA CHALÁ – SÉPTIMA OBSERVACIÓN</a:t>
            </a:r>
            <a:endParaRPr lang="es-EC" sz="2400" b="1" dirty="0">
              <a:solidFill>
                <a:schemeClr val="bg1"/>
              </a:solidFill>
            </a:endParaRPr>
          </a:p>
        </p:txBody>
      </p:sp>
    </p:spTree>
    <p:extLst>
      <p:ext uri="{BB962C8B-B14F-4D97-AF65-F5344CB8AC3E}">
        <p14:creationId xmlns:p14="http://schemas.microsoft.com/office/powerpoint/2010/main" val="574739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2377" y="1500895"/>
            <a:ext cx="10515600" cy="701612"/>
          </a:xfrm>
        </p:spPr>
        <p:txBody>
          <a:bodyPr>
            <a:noAutofit/>
          </a:bodyPr>
          <a:lstStyle/>
          <a:p>
            <a:r>
              <a:rPr lang="es-ES" sz="1800" dirty="0" smtClean="0">
                <a:latin typeface="+mn-lt"/>
              </a:rPr>
              <a:t>Conforme </a:t>
            </a:r>
            <a:r>
              <a:rPr lang="es-ES" sz="1800" dirty="0">
                <a:latin typeface="+mn-lt"/>
              </a:rPr>
              <a:t>la EPMMOP indica que el valor total de la inversión aún está pendiente de la liquidación definitiva la EPMMOP debe indicar cuál es el monto total de la </a:t>
            </a:r>
            <a:r>
              <a:rPr lang="es-ES" sz="1800" dirty="0" smtClean="0">
                <a:latin typeface="+mn-lt"/>
              </a:rPr>
              <a:t>obra</a:t>
            </a:r>
            <a:r>
              <a:rPr lang="es-ES" sz="2400" dirty="0" smtClean="0"/>
              <a:t>.</a:t>
            </a:r>
            <a:endParaRPr lang="es-EC" sz="24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669730341"/>
              </p:ext>
            </p:extLst>
          </p:nvPr>
        </p:nvGraphicFramePr>
        <p:xfrm>
          <a:off x="1787525" y="2454649"/>
          <a:ext cx="8899525" cy="2520488"/>
        </p:xfrm>
        <a:graphic>
          <a:graphicData uri="http://schemas.openxmlformats.org/drawingml/2006/table">
            <a:tbl>
              <a:tblPr>
                <a:tableStyleId>{18603FDC-E32A-4AB5-989C-0864C3EAD2B8}</a:tableStyleId>
              </a:tblPr>
              <a:tblGrid>
                <a:gridCol w="1704699">
                  <a:extLst>
                    <a:ext uri="{9D8B030D-6E8A-4147-A177-3AD203B41FA5}">
                      <a16:colId xmlns:a16="http://schemas.microsoft.com/office/drawing/2014/main" val="3975852167"/>
                    </a:ext>
                  </a:extLst>
                </a:gridCol>
                <a:gridCol w="4261744">
                  <a:extLst>
                    <a:ext uri="{9D8B030D-6E8A-4147-A177-3AD203B41FA5}">
                      <a16:colId xmlns:a16="http://schemas.microsoft.com/office/drawing/2014/main" val="56653006"/>
                    </a:ext>
                  </a:extLst>
                </a:gridCol>
                <a:gridCol w="2933082">
                  <a:extLst>
                    <a:ext uri="{9D8B030D-6E8A-4147-A177-3AD203B41FA5}">
                      <a16:colId xmlns:a16="http://schemas.microsoft.com/office/drawing/2014/main" val="599287229"/>
                    </a:ext>
                  </a:extLst>
                </a:gridCol>
              </a:tblGrid>
              <a:tr h="766223">
                <a:tc gridSpan="3">
                  <a:txBody>
                    <a:bodyPr/>
                    <a:lstStyle/>
                    <a:p>
                      <a:pPr algn="ctr" fontAlgn="b"/>
                      <a:r>
                        <a:rPr lang="es-ES" sz="1600" u="none" strike="noStrike" dirty="0" smtClean="0">
                          <a:solidFill>
                            <a:schemeClr val="bg1"/>
                          </a:solidFill>
                          <a:effectLst/>
                        </a:rPr>
                        <a:t>INVERSIONES </a:t>
                      </a:r>
                      <a:r>
                        <a:rPr lang="es-ES" sz="1600" u="none" strike="noStrike" dirty="0">
                          <a:solidFill>
                            <a:schemeClr val="bg1"/>
                          </a:solidFill>
                          <a:effectLst/>
                        </a:rPr>
                        <a:t>EN LA RUTA VIVA / GOP-GEF</a:t>
                      </a:r>
                      <a:endParaRPr lang="es-ES" sz="16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7933282"/>
                  </a:ext>
                </a:extLst>
              </a:tr>
              <a:tr h="171423">
                <a:tc>
                  <a:txBody>
                    <a:bodyPr/>
                    <a:lstStyle/>
                    <a:p>
                      <a:pPr algn="l" fontAlgn="b"/>
                      <a:endParaRPr lang="es-EC" sz="11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s-EC" sz="11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es-EC" sz="11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3533668"/>
                  </a:ext>
                </a:extLst>
              </a:tr>
              <a:tr h="222589">
                <a:tc>
                  <a:txBody>
                    <a:bodyPr/>
                    <a:lstStyle/>
                    <a:p>
                      <a:pPr algn="ctr" fontAlgn="b"/>
                      <a:r>
                        <a:rPr lang="es-EC" sz="1600" u="none" strike="noStrike" dirty="0">
                          <a:solidFill>
                            <a:schemeClr val="tx1"/>
                          </a:solidFill>
                          <a:effectLst/>
                        </a:rPr>
                        <a:t>Nº</a:t>
                      </a:r>
                      <a:endParaRPr lang="es-EC" sz="16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1600" u="none" strike="noStrike" dirty="0">
                          <a:solidFill>
                            <a:schemeClr val="tx1"/>
                          </a:solidFill>
                          <a:effectLst/>
                        </a:rPr>
                        <a:t>DESCRIPCIÓN</a:t>
                      </a:r>
                      <a:endParaRPr lang="es-EC" sz="16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1600" u="none" strike="noStrike" dirty="0">
                          <a:solidFill>
                            <a:schemeClr val="tx1"/>
                          </a:solidFill>
                          <a:effectLst/>
                        </a:rPr>
                        <a:t>MONTO</a:t>
                      </a:r>
                      <a:endParaRPr lang="es-EC" sz="16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08469352"/>
                  </a:ext>
                </a:extLst>
              </a:tr>
              <a:tr h="310275">
                <a:tc>
                  <a:txBody>
                    <a:bodyPr/>
                    <a:lstStyle/>
                    <a:p>
                      <a:pPr algn="ctr" fontAlgn="b"/>
                      <a:r>
                        <a:rPr lang="es-EC" sz="1600" u="none" strike="noStrike" dirty="0">
                          <a:solidFill>
                            <a:schemeClr val="tx1"/>
                          </a:solidFill>
                          <a:effectLst/>
                        </a:rPr>
                        <a:t>1</a:t>
                      </a:r>
                      <a:endParaRPr lang="es-EC" sz="16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C" sz="1600" u="none" strike="noStrike" dirty="0">
                          <a:solidFill>
                            <a:schemeClr val="tx1"/>
                          </a:solidFill>
                          <a:effectLst/>
                        </a:rPr>
                        <a:t>ESTUDIOS</a:t>
                      </a:r>
                      <a:endParaRPr lang="es-EC" sz="16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1600" u="none" strike="noStrike" dirty="0">
                          <a:solidFill>
                            <a:schemeClr val="tx1"/>
                          </a:solidFill>
                          <a:effectLst/>
                        </a:rPr>
                        <a:t> $        1.353.659,56 </a:t>
                      </a:r>
                      <a:endParaRPr lang="es-EC" sz="16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77002044"/>
                  </a:ext>
                </a:extLst>
              </a:tr>
              <a:tr h="222589">
                <a:tc>
                  <a:txBody>
                    <a:bodyPr/>
                    <a:lstStyle/>
                    <a:p>
                      <a:pPr algn="ctr" fontAlgn="b"/>
                      <a:r>
                        <a:rPr lang="es-EC" sz="1600" u="none" strike="noStrike" dirty="0">
                          <a:solidFill>
                            <a:schemeClr val="tx1"/>
                          </a:solidFill>
                          <a:effectLst/>
                        </a:rPr>
                        <a:t>3</a:t>
                      </a:r>
                      <a:endParaRPr lang="es-EC" sz="16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C" sz="1600" u="none" strike="noStrike" dirty="0">
                          <a:solidFill>
                            <a:schemeClr val="tx1"/>
                          </a:solidFill>
                          <a:effectLst/>
                        </a:rPr>
                        <a:t>CONSTRUCCION</a:t>
                      </a:r>
                      <a:endParaRPr lang="es-EC" sz="16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1600" u="none" strike="noStrike" dirty="0">
                          <a:solidFill>
                            <a:schemeClr val="tx1"/>
                          </a:solidFill>
                          <a:effectLst/>
                        </a:rPr>
                        <a:t> $   204.043.412,83 </a:t>
                      </a:r>
                      <a:endParaRPr lang="es-EC" sz="16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1942952"/>
                  </a:ext>
                </a:extLst>
              </a:tr>
              <a:tr h="222589">
                <a:tc>
                  <a:txBody>
                    <a:bodyPr/>
                    <a:lstStyle/>
                    <a:p>
                      <a:pPr algn="ctr" fontAlgn="b"/>
                      <a:r>
                        <a:rPr lang="es-EC" sz="1600" u="none" strike="noStrike">
                          <a:solidFill>
                            <a:schemeClr val="tx1"/>
                          </a:solidFill>
                          <a:effectLst/>
                        </a:rPr>
                        <a:t>4</a:t>
                      </a:r>
                      <a:endParaRPr lang="es-EC" sz="1600" b="0" i="0" u="none" strike="noStrike">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C" sz="1600" u="none" strike="noStrike" dirty="0">
                          <a:solidFill>
                            <a:schemeClr val="tx1"/>
                          </a:solidFill>
                          <a:effectLst/>
                        </a:rPr>
                        <a:t>FISCALIZACION</a:t>
                      </a:r>
                      <a:endParaRPr lang="es-EC" sz="16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1600" u="none" strike="noStrike" dirty="0" smtClean="0">
                          <a:solidFill>
                            <a:schemeClr val="tx1"/>
                          </a:solidFill>
                          <a:effectLst/>
                        </a:rPr>
                        <a:t>$      </a:t>
                      </a:r>
                      <a:r>
                        <a:rPr lang="es-EC" sz="1600" u="none" strike="noStrike" dirty="0">
                          <a:solidFill>
                            <a:schemeClr val="tx1"/>
                          </a:solidFill>
                          <a:effectLst/>
                        </a:rPr>
                        <a:t>7.625.334,46 </a:t>
                      </a:r>
                      <a:endParaRPr lang="es-EC" sz="16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24479658"/>
                  </a:ext>
                </a:extLst>
              </a:tr>
              <a:tr h="222589">
                <a:tc>
                  <a:txBody>
                    <a:bodyPr/>
                    <a:lstStyle/>
                    <a:p>
                      <a:pPr algn="ctr" fontAlgn="b"/>
                      <a:r>
                        <a:rPr lang="es-EC" sz="1600" u="none" strike="noStrike">
                          <a:solidFill>
                            <a:schemeClr val="tx1"/>
                          </a:solidFill>
                          <a:effectLst/>
                        </a:rPr>
                        <a:t>2</a:t>
                      </a:r>
                      <a:endParaRPr lang="es-EC" sz="1600" b="0" i="0" u="none" strike="noStrike">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C" sz="1600" u="none" strike="noStrike" dirty="0">
                          <a:solidFill>
                            <a:schemeClr val="tx1"/>
                          </a:solidFill>
                          <a:effectLst/>
                        </a:rPr>
                        <a:t>EXPROPIACIONES *</a:t>
                      </a:r>
                      <a:endParaRPr lang="es-EC" sz="16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1600" u="none" strike="noStrike" dirty="0" smtClean="0">
                          <a:solidFill>
                            <a:schemeClr val="tx1"/>
                          </a:solidFill>
                          <a:effectLst/>
                        </a:rPr>
                        <a:t>  $   </a:t>
                      </a:r>
                      <a:r>
                        <a:rPr lang="es-EC" sz="1600" u="none" strike="noStrike" baseline="0" dirty="0" smtClean="0">
                          <a:solidFill>
                            <a:schemeClr val="tx1"/>
                          </a:solidFill>
                          <a:effectLst/>
                        </a:rPr>
                        <a:t>  </a:t>
                      </a:r>
                      <a:r>
                        <a:rPr lang="es-EC" sz="1600" u="none" strike="noStrike" dirty="0" smtClean="0">
                          <a:solidFill>
                            <a:schemeClr val="tx1"/>
                          </a:solidFill>
                          <a:effectLst/>
                        </a:rPr>
                        <a:t> 61.617.195,57</a:t>
                      </a:r>
                      <a:endParaRPr lang="es-EC" sz="1600" b="0" i="0" u="none" strike="noStrike" dirty="0">
                        <a:solidFill>
                          <a:schemeClr val="tx1"/>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12461350"/>
                  </a:ext>
                </a:extLst>
              </a:tr>
              <a:tr h="222589">
                <a:tc>
                  <a:txBody>
                    <a:bodyPr/>
                    <a:lstStyle/>
                    <a:p>
                      <a:pPr algn="l" fontAlgn="b"/>
                      <a:r>
                        <a:rPr lang="es-EC" sz="1600" u="none" strike="noStrike" dirty="0">
                          <a:solidFill>
                            <a:schemeClr val="tx1"/>
                          </a:solidFill>
                          <a:effectLst/>
                        </a:rPr>
                        <a:t> </a:t>
                      </a:r>
                      <a:endParaRPr lang="es-EC" sz="16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s-EC" sz="1600" u="none" strike="noStrike" dirty="0" smtClean="0">
                          <a:solidFill>
                            <a:schemeClr val="tx1"/>
                          </a:solidFill>
                          <a:effectLst/>
                        </a:rPr>
                        <a:t>           TOTAL</a:t>
                      </a:r>
                      <a:endParaRPr lang="es-EC" sz="16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s-EC" sz="1600" u="none" strike="noStrike" dirty="0">
                          <a:solidFill>
                            <a:schemeClr val="tx1"/>
                          </a:solidFill>
                          <a:effectLst/>
                        </a:rPr>
                        <a:t> </a:t>
                      </a:r>
                      <a:r>
                        <a:rPr lang="es-EC" sz="1600" u="none" strike="noStrike" dirty="0" smtClean="0">
                          <a:solidFill>
                            <a:schemeClr val="tx1"/>
                          </a:solidFill>
                          <a:effectLst/>
                        </a:rPr>
                        <a:t>         $   </a:t>
                      </a:r>
                      <a:r>
                        <a:rPr lang="es-EC" sz="1600" u="none" strike="noStrike" dirty="0">
                          <a:solidFill>
                            <a:schemeClr val="tx1"/>
                          </a:solidFill>
                          <a:effectLst/>
                        </a:rPr>
                        <a:t>274.639.602,42 </a:t>
                      </a:r>
                      <a:endParaRPr lang="es-EC" sz="16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803170650"/>
                  </a:ext>
                </a:extLst>
              </a:tr>
            </a:tbl>
          </a:graphicData>
        </a:graphic>
      </p:graphicFrame>
      <p:pic>
        <p:nvPicPr>
          <p:cNvPr id="9" name="Picture 27">
            <a:extLst>
              <a:ext uri="{FF2B5EF4-FFF2-40B4-BE49-F238E27FC236}">
                <a16:creationId xmlns:a16="http://schemas.microsoft.com/office/drawing/2014/main" id="{BB6E64FE-110F-214B-9799-C63859B1D415}"/>
              </a:ext>
            </a:extLst>
          </p:cNvPr>
          <p:cNvPicPr>
            <a:picLocks noChangeAspect="1"/>
          </p:cNvPicPr>
          <p:nvPr/>
        </p:nvPicPr>
        <p:blipFill>
          <a:blip r:embed="rId2"/>
          <a:stretch>
            <a:fillRect/>
          </a:stretch>
        </p:blipFill>
        <p:spPr>
          <a:xfrm>
            <a:off x="241155" y="234070"/>
            <a:ext cx="10473507" cy="914400"/>
          </a:xfrm>
          <a:prstGeom prst="rect">
            <a:avLst/>
          </a:prstGeom>
        </p:spPr>
      </p:pic>
      <p:sp>
        <p:nvSpPr>
          <p:cNvPr id="10" name="Rectángulo 9"/>
          <p:cNvSpPr/>
          <p:nvPr/>
        </p:nvSpPr>
        <p:spPr>
          <a:xfrm>
            <a:off x="1191356" y="562515"/>
            <a:ext cx="9857643" cy="461665"/>
          </a:xfrm>
          <a:prstGeom prst="rect">
            <a:avLst/>
          </a:prstGeom>
        </p:spPr>
        <p:txBody>
          <a:bodyPr wrap="square">
            <a:spAutoFit/>
          </a:bodyPr>
          <a:lstStyle/>
          <a:p>
            <a:r>
              <a:rPr lang="es-ES" sz="2400" b="1" dirty="0" smtClean="0">
                <a:solidFill>
                  <a:schemeClr val="bg1"/>
                </a:solidFill>
              </a:rPr>
              <a:t>CONCEJALA GISSELA CHALÁ – SÉPTIMA OBSERVACIÓN</a:t>
            </a:r>
            <a:endParaRPr lang="es-EC" sz="2400" b="1" dirty="0">
              <a:solidFill>
                <a:schemeClr val="bg1"/>
              </a:solidFill>
            </a:endParaRPr>
          </a:p>
        </p:txBody>
      </p:sp>
      <p:pic>
        <p:nvPicPr>
          <p:cNvPr id="11" name="Picture 1">
            <a:extLst>
              <a:ext uri="{FF2B5EF4-FFF2-40B4-BE49-F238E27FC236}">
                <a16:creationId xmlns:a16="http://schemas.microsoft.com/office/drawing/2014/main" id="{7450C0E3-9AF1-5C4F-919E-3D8C106A13BF}"/>
              </a:ext>
            </a:extLst>
          </p:cNvPr>
          <p:cNvPicPr>
            <a:picLocks noChangeAspect="1"/>
          </p:cNvPicPr>
          <p:nvPr/>
        </p:nvPicPr>
        <p:blipFill>
          <a:blip r:embed="rId3"/>
          <a:stretch>
            <a:fillRect/>
          </a:stretch>
        </p:blipFill>
        <p:spPr>
          <a:xfrm>
            <a:off x="9876511" y="6108123"/>
            <a:ext cx="2006600" cy="596900"/>
          </a:xfrm>
          <a:prstGeom prst="rect">
            <a:avLst/>
          </a:prstGeom>
        </p:spPr>
      </p:pic>
    </p:spTree>
    <p:extLst>
      <p:ext uri="{BB962C8B-B14F-4D97-AF65-F5344CB8AC3E}">
        <p14:creationId xmlns:p14="http://schemas.microsoft.com/office/powerpoint/2010/main" val="42068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234070"/>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606439" y="1574481"/>
            <a:ext cx="10781816" cy="4401205"/>
          </a:xfrm>
          <a:prstGeom prst="rect">
            <a:avLst/>
          </a:prstGeom>
        </p:spPr>
        <p:txBody>
          <a:bodyPr wrap="square">
            <a:spAutoFit/>
          </a:bodyPr>
          <a:lstStyle/>
          <a:p>
            <a:pPr algn="just"/>
            <a:r>
              <a:rPr lang="es-ES" sz="2000" i="1" dirty="0"/>
              <a:t>“Se entregue por parte de la Administración General un informe detallado respecto a los porcentajes y valores desde el año 2018 hasta el presente respecto a los rubros generados por el recaudo de la contribución especial de mejoras, realizando adicionalmente una proyección al año 2021, considerando la contribución por la Ruta Viva y sin considerarla, con el objetivo de identificar el impacto en el tributo</a:t>
            </a:r>
            <a:r>
              <a:rPr lang="es-ES" sz="2000" i="1" dirty="0" smtClean="0"/>
              <a:t>.”</a:t>
            </a:r>
          </a:p>
          <a:p>
            <a:pPr algn="just"/>
            <a:endParaRPr lang="es-ES" sz="2000" dirty="0">
              <a:ea typeface="Calibri" panose="020F0502020204030204" pitchFamily="34" charset="0"/>
              <a:cs typeface="Times New Roman" panose="02020603050405020304" pitchFamily="18" charset="0"/>
            </a:endParaRPr>
          </a:p>
          <a:p>
            <a:pPr algn="just"/>
            <a:r>
              <a:rPr lang="es-ES" sz="2000" b="1" dirty="0" smtClean="0">
                <a:ea typeface="Calibri" panose="020F0502020204030204" pitchFamily="34" charset="0"/>
                <a:cs typeface="Times New Roman" panose="02020603050405020304" pitchFamily="18" charset="0"/>
              </a:rPr>
              <a:t>Respuesta:</a:t>
            </a:r>
          </a:p>
          <a:p>
            <a:pPr algn="just"/>
            <a:endParaRPr lang="es-ES" sz="2000" b="1" dirty="0" smtClean="0">
              <a:ea typeface="Calibri" panose="020F0502020204030204" pitchFamily="34" charset="0"/>
              <a:cs typeface="Times New Roman" panose="02020603050405020304" pitchFamily="18" charset="0"/>
            </a:endParaRPr>
          </a:p>
          <a:p>
            <a:pPr algn="just"/>
            <a:r>
              <a:rPr lang="es-ES" sz="2000" dirty="0">
                <a:ea typeface="Calibri" panose="020F0502020204030204" pitchFamily="34" charset="0"/>
                <a:cs typeface="Times New Roman" panose="02020603050405020304" pitchFamily="18" charset="0"/>
              </a:rPr>
              <a:t>Para realizar la simulación del CEM por predio se requiere contar con la información de catastros al año 2020. Considerando que la variación de los números de predios anualmente es importante, </a:t>
            </a:r>
            <a:r>
              <a:rPr lang="es-ES" sz="2000" dirty="0" err="1">
                <a:ea typeface="Calibri" panose="020F0502020204030204" pitchFamily="34" charset="0"/>
                <a:cs typeface="Times New Roman" panose="02020603050405020304" pitchFamily="18" charset="0"/>
              </a:rPr>
              <a:t>ej</a:t>
            </a:r>
            <a:r>
              <a:rPr lang="es-ES" sz="2000" dirty="0">
                <a:ea typeface="Calibri" panose="020F0502020204030204" pitchFamily="34" charset="0"/>
                <a:cs typeface="Times New Roman" panose="02020603050405020304" pitchFamily="18" charset="0"/>
              </a:rPr>
              <a:t> 2017: </a:t>
            </a:r>
            <a:r>
              <a:rPr lang="es-ES" sz="2000" dirty="0" err="1">
                <a:ea typeface="Calibri" panose="020F0502020204030204" pitchFamily="34" charset="0"/>
                <a:cs typeface="Times New Roman" panose="02020603050405020304" pitchFamily="18" charset="0"/>
              </a:rPr>
              <a:t>aprx</a:t>
            </a:r>
            <a:r>
              <a:rPr lang="es-ES" sz="2000" dirty="0">
                <a:ea typeface="Calibri" panose="020F0502020204030204" pitchFamily="34" charset="0"/>
                <a:cs typeface="Times New Roman" panose="02020603050405020304" pitchFamily="18" charset="0"/>
              </a:rPr>
              <a:t> 800 mil predios, 2020: </a:t>
            </a:r>
            <a:r>
              <a:rPr lang="es-ES" sz="2000" dirty="0" err="1">
                <a:ea typeface="Calibri" panose="020F0502020204030204" pitchFamily="34" charset="0"/>
                <a:cs typeface="Times New Roman" panose="02020603050405020304" pitchFamily="18" charset="0"/>
              </a:rPr>
              <a:t>aprx</a:t>
            </a:r>
            <a:r>
              <a:rPr lang="es-ES" sz="2000" dirty="0">
                <a:ea typeface="Calibri" panose="020F0502020204030204" pitchFamily="34" charset="0"/>
                <a:cs typeface="Times New Roman" panose="02020603050405020304" pitchFamily="18" charset="0"/>
              </a:rPr>
              <a:t> 1 </a:t>
            </a:r>
            <a:r>
              <a:rPr lang="es-ES" sz="2000" dirty="0" err="1">
                <a:ea typeface="Calibri" panose="020F0502020204030204" pitchFamily="34" charset="0"/>
                <a:cs typeface="Times New Roman" panose="02020603050405020304" pitchFamily="18" charset="0"/>
              </a:rPr>
              <a:t>millon</a:t>
            </a:r>
            <a:r>
              <a:rPr lang="es-ES" sz="2000" dirty="0">
                <a:ea typeface="Calibri" panose="020F0502020204030204" pitchFamily="34" charset="0"/>
                <a:cs typeface="Times New Roman" panose="02020603050405020304" pitchFamily="18" charset="0"/>
              </a:rPr>
              <a:t> de predios. Se contará con esta simulación hasta el lunes 14 de diciembre a las 12h00. Se adjunta el cronograma realizado con la Dirección Metropolitana de </a:t>
            </a:r>
            <a:r>
              <a:rPr lang="es-ES" sz="2000" dirty="0" smtClean="0">
                <a:ea typeface="Calibri" panose="020F0502020204030204" pitchFamily="34" charset="0"/>
                <a:cs typeface="Times New Roman" panose="02020603050405020304" pitchFamily="18" charset="0"/>
              </a:rPr>
              <a:t>Informática</a:t>
            </a:r>
          </a:p>
          <a:p>
            <a:pPr algn="just"/>
            <a:endParaRPr lang="es-ES" sz="2000" b="1" dirty="0" smtClean="0">
              <a:ea typeface="Calibri" panose="020F0502020204030204" pitchFamily="34" charset="0"/>
              <a:cs typeface="Times New Roman" panose="02020603050405020304" pitchFamily="18" charset="0"/>
            </a:endParaRPr>
          </a:p>
        </p:txBody>
      </p:sp>
      <p:sp>
        <p:nvSpPr>
          <p:cNvPr id="10" name="Rectángulo 9"/>
          <p:cNvSpPr/>
          <p:nvPr/>
        </p:nvSpPr>
        <p:spPr>
          <a:xfrm>
            <a:off x="1191356" y="562515"/>
            <a:ext cx="9857643" cy="461665"/>
          </a:xfrm>
          <a:prstGeom prst="rect">
            <a:avLst/>
          </a:prstGeom>
        </p:spPr>
        <p:txBody>
          <a:bodyPr wrap="square">
            <a:spAutoFit/>
          </a:bodyPr>
          <a:lstStyle/>
          <a:p>
            <a:r>
              <a:rPr lang="es-ES" sz="2400" b="1" dirty="0" smtClean="0">
                <a:solidFill>
                  <a:schemeClr val="bg1"/>
                </a:solidFill>
              </a:rPr>
              <a:t>CONCEJALA GISSELA CHALÁ – OCTAVA OBSERVACIÓN</a:t>
            </a:r>
            <a:endParaRPr lang="es-EC" sz="2400" b="1" dirty="0">
              <a:solidFill>
                <a:schemeClr val="bg1"/>
              </a:solidFill>
            </a:endParaRPr>
          </a:p>
        </p:txBody>
      </p:sp>
    </p:spTree>
    <p:extLst>
      <p:ext uri="{BB962C8B-B14F-4D97-AF65-F5344CB8AC3E}">
        <p14:creationId xmlns:p14="http://schemas.microsoft.com/office/powerpoint/2010/main" val="1386053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2377" y="1768700"/>
            <a:ext cx="10515600" cy="3509737"/>
          </a:xfrm>
        </p:spPr>
        <p:txBody>
          <a:bodyPr/>
          <a:lstStyle/>
          <a:p>
            <a:r>
              <a:rPr lang="es-EC" sz="1800" dirty="0"/>
              <a:t>No </a:t>
            </a:r>
            <a:r>
              <a:rPr lang="es-EC" sz="1800" dirty="0" smtClean="0"/>
              <a:t>aplica una corrida financiera, </a:t>
            </a:r>
            <a:r>
              <a:rPr lang="es-EC" sz="1800" dirty="0"/>
              <a:t>sin embargo </a:t>
            </a:r>
            <a:r>
              <a:rPr lang="es-EC" sz="1800" dirty="0" smtClean="0"/>
              <a:t>se </a:t>
            </a:r>
            <a:r>
              <a:rPr lang="es-EC" sz="1800" dirty="0"/>
              <a:t>realizó una simulación  del impacto que se espera por predio</a:t>
            </a:r>
            <a:r>
              <a:rPr lang="es-EC" dirty="0" smtClean="0"/>
              <a:t>:</a:t>
            </a:r>
          </a:p>
          <a:p>
            <a:endParaRPr lang="es-EC" dirty="0"/>
          </a:p>
          <a:p>
            <a:endParaRPr lang="es-EC" dirty="0" smtClean="0"/>
          </a:p>
          <a:p>
            <a:endParaRPr lang="es-EC" dirty="0"/>
          </a:p>
          <a:p>
            <a:pPr marL="0" indent="0">
              <a:buNone/>
            </a:pPr>
            <a:r>
              <a:rPr lang="es-EC" dirty="0" smtClean="0"/>
              <a:t> </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1111137817"/>
              </p:ext>
            </p:extLst>
          </p:nvPr>
        </p:nvGraphicFramePr>
        <p:xfrm>
          <a:off x="1028631" y="2638764"/>
          <a:ext cx="10183091" cy="2515383"/>
        </p:xfrm>
        <a:graphic>
          <a:graphicData uri="http://schemas.openxmlformats.org/drawingml/2006/table">
            <a:tbl>
              <a:tblPr>
                <a:tableStyleId>{5C22544A-7EE6-4342-B048-85BDC9FD1C3A}</a:tableStyleId>
              </a:tblPr>
              <a:tblGrid>
                <a:gridCol w="6405719">
                  <a:extLst>
                    <a:ext uri="{9D8B030D-6E8A-4147-A177-3AD203B41FA5}">
                      <a16:colId xmlns:a16="http://schemas.microsoft.com/office/drawing/2014/main" val="3295896146"/>
                    </a:ext>
                  </a:extLst>
                </a:gridCol>
                <a:gridCol w="1581658">
                  <a:extLst>
                    <a:ext uri="{9D8B030D-6E8A-4147-A177-3AD203B41FA5}">
                      <a16:colId xmlns:a16="http://schemas.microsoft.com/office/drawing/2014/main" val="2860370300"/>
                    </a:ext>
                  </a:extLst>
                </a:gridCol>
                <a:gridCol w="2195714">
                  <a:extLst>
                    <a:ext uri="{9D8B030D-6E8A-4147-A177-3AD203B41FA5}">
                      <a16:colId xmlns:a16="http://schemas.microsoft.com/office/drawing/2014/main" val="2899598934"/>
                    </a:ext>
                  </a:extLst>
                </a:gridCol>
              </a:tblGrid>
              <a:tr h="282723">
                <a:tc>
                  <a:txBody>
                    <a:bodyPr/>
                    <a:lstStyle/>
                    <a:p>
                      <a:pPr algn="ctr" fontAlgn="b"/>
                      <a:r>
                        <a:rPr lang="es-EC" sz="1600" b="1" u="none" strike="noStrike" dirty="0">
                          <a:effectLst/>
                        </a:rPr>
                        <a:t>SUPUESTOS:</a:t>
                      </a:r>
                      <a:endParaRPr lang="es-EC"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072049"/>
                  </a:ext>
                </a:extLst>
              </a:tr>
              <a:tr h="511728">
                <a:tc>
                  <a:txBody>
                    <a:bodyPr/>
                    <a:lstStyle/>
                    <a:p>
                      <a:pPr algn="l" fontAlgn="b"/>
                      <a:r>
                        <a:rPr lang="es-EC" sz="1800" u="none" strike="noStrike" dirty="0">
                          <a:effectLst/>
                        </a:rPr>
                        <a:t>MONTO PROVISIONAL REPORTADO RUTA VIVA OFICIO 2290-GG-GAF-DF-GRI-2017</a:t>
                      </a:r>
                      <a:endParaRPr lang="es-EC"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800" u="none" strike="noStrike">
                          <a:effectLst/>
                        </a:rPr>
                        <a:t> A </a:t>
                      </a:r>
                      <a:endParaRPr lang="es-EC"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800" u="none" strike="noStrike">
                          <a:effectLst/>
                        </a:rPr>
                        <a:t>                    252.981.681,19 </a:t>
                      </a:r>
                      <a:endParaRPr lang="es-EC"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7578661"/>
                  </a:ext>
                </a:extLst>
              </a:tr>
              <a:tr h="511728">
                <a:tc>
                  <a:txBody>
                    <a:bodyPr/>
                    <a:lstStyle/>
                    <a:p>
                      <a:pPr algn="l" fontAlgn="b"/>
                      <a:r>
                        <a:rPr lang="es-EC" sz="1800" u="none" strike="noStrike" dirty="0">
                          <a:effectLst/>
                        </a:rPr>
                        <a:t>5 % DEL MONTO REPORTADO</a:t>
                      </a:r>
                      <a:endParaRPr lang="es-EC"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800" u="none" strike="noStrike" dirty="0">
                          <a:effectLst/>
                        </a:rPr>
                        <a:t> B (0,05*A) </a:t>
                      </a:r>
                      <a:endParaRPr lang="es-EC"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800" u="none" strike="noStrike">
                          <a:effectLst/>
                        </a:rPr>
                        <a:t>                      12.649.084,06 </a:t>
                      </a:r>
                      <a:endParaRPr lang="es-EC"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4568670"/>
                  </a:ext>
                </a:extLst>
              </a:tr>
              <a:tr h="511728">
                <a:tc>
                  <a:txBody>
                    <a:bodyPr/>
                    <a:lstStyle/>
                    <a:p>
                      <a:pPr algn="l" fontAlgn="b"/>
                      <a:r>
                        <a:rPr lang="es-ES" sz="1800" u="none" strike="noStrike">
                          <a:effectLst/>
                        </a:rPr>
                        <a:t>MONTO INVERSIÓN A DICIEMBRE DE 2020 - JUSTIFICADO CON ACTAS:</a:t>
                      </a:r>
                      <a:endParaRPr lang="es-E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800" u="none" strike="noStrike" dirty="0">
                          <a:effectLst/>
                        </a:rPr>
                        <a:t> C </a:t>
                      </a:r>
                      <a:endParaRPr lang="es-EC"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800" u="none" strike="noStrike" dirty="0">
                          <a:effectLst/>
                        </a:rPr>
                        <a:t>                    274.000.000,00 </a:t>
                      </a:r>
                      <a:endParaRPr lang="es-EC"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6391381"/>
                  </a:ext>
                </a:extLst>
              </a:tr>
              <a:tr h="511728">
                <a:tc>
                  <a:txBody>
                    <a:bodyPr/>
                    <a:lstStyle/>
                    <a:p>
                      <a:pPr algn="l" fontAlgn="b"/>
                      <a:r>
                        <a:rPr lang="es-EC" sz="1800" u="none" strike="noStrike" dirty="0">
                          <a:effectLst/>
                        </a:rPr>
                        <a:t>SALDO POR EMITIR </a:t>
                      </a:r>
                      <a:endParaRPr lang="es-EC"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800" u="none" strike="noStrike">
                          <a:effectLst/>
                        </a:rPr>
                        <a:t> S= C-B </a:t>
                      </a:r>
                      <a:endParaRPr lang="es-EC"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800" u="none" strike="noStrike" dirty="0">
                          <a:effectLst/>
                        </a:rPr>
                        <a:t>                    </a:t>
                      </a:r>
                      <a:r>
                        <a:rPr lang="es-EC" sz="1800" b="1" u="none" strike="noStrike" dirty="0">
                          <a:effectLst/>
                        </a:rPr>
                        <a:t>261.350.915,94</a:t>
                      </a:r>
                      <a:r>
                        <a:rPr lang="es-EC" sz="1800" u="none" strike="noStrike" dirty="0">
                          <a:effectLst/>
                        </a:rPr>
                        <a:t> </a:t>
                      </a:r>
                      <a:endParaRPr lang="es-EC"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2397303"/>
                  </a:ext>
                </a:extLst>
              </a:tr>
            </a:tbl>
          </a:graphicData>
        </a:graphic>
      </p:graphicFrame>
      <p:sp>
        <p:nvSpPr>
          <p:cNvPr id="7" name="Elipse 6"/>
          <p:cNvSpPr/>
          <p:nvPr/>
        </p:nvSpPr>
        <p:spPr>
          <a:xfrm>
            <a:off x="722937" y="4604599"/>
            <a:ext cx="9991725" cy="790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27">
            <a:extLst>
              <a:ext uri="{FF2B5EF4-FFF2-40B4-BE49-F238E27FC236}">
                <a16:creationId xmlns:a16="http://schemas.microsoft.com/office/drawing/2014/main" id="{BB6E64FE-110F-214B-9799-C63859B1D415}"/>
              </a:ext>
            </a:extLst>
          </p:cNvPr>
          <p:cNvPicPr>
            <a:picLocks noChangeAspect="1"/>
          </p:cNvPicPr>
          <p:nvPr/>
        </p:nvPicPr>
        <p:blipFill>
          <a:blip r:embed="rId2"/>
          <a:stretch>
            <a:fillRect/>
          </a:stretch>
        </p:blipFill>
        <p:spPr>
          <a:xfrm>
            <a:off x="241155" y="234070"/>
            <a:ext cx="10473507" cy="914400"/>
          </a:xfrm>
          <a:prstGeom prst="rect">
            <a:avLst/>
          </a:prstGeom>
        </p:spPr>
      </p:pic>
      <p:pic>
        <p:nvPicPr>
          <p:cNvPr id="11" name="Picture 1">
            <a:extLst>
              <a:ext uri="{FF2B5EF4-FFF2-40B4-BE49-F238E27FC236}">
                <a16:creationId xmlns:a16="http://schemas.microsoft.com/office/drawing/2014/main" id="{7450C0E3-9AF1-5C4F-919E-3D8C106A13BF}"/>
              </a:ext>
            </a:extLst>
          </p:cNvPr>
          <p:cNvPicPr>
            <a:picLocks noChangeAspect="1"/>
          </p:cNvPicPr>
          <p:nvPr/>
        </p:nvPicPr>
        <p:blipFill>
          <a:blip r:embed="rId3"/>
          <a:stretch>
            <a:fillRect/>
          </a:stretch>
        </p:blipFill>
        <p:spPr>
          <a:xfrm>
            <a:off x="9876511" y="6108123"/>
            <a:ext cx="2006600" cy="596900"/>
          </a:xfrm>
          <a:prstGeom prst="rect">
            <a:avLst/>
          </a:prstGeom>
        </p:spPr>
      </p:pic>
      <p:sp>
        <p:nvSpPr>
          <p:cNvPr id="12" name="Rectángulo 11"/>
          <p:cNvSpPr/>
          <p:nvPr/>
        </p:nvSpPr>
        <p:spPr>
          <a:xfrm>
            <a:off x="1191356" y="562515"/>
            <a:ext cx="9857643" cy="461665"/>
          </a:xfrm>
          <a:prstGeom prst="rect">
            <a:avLst/>
          </a:prstGeom>
        </p:spPr>
        <p:txBody>
          <a:bodyPr wrap="square">
            <a:spAutoFit/>
          </a:bodyPr>
          <a:lstStyle/>
          <a:p>
            <a:r>
              <a:rPr lang="es-ES" sz="2400" b="1" dirty="0" smtClean="0">
                <a:solidFill>
                  <a:schemeClr val="bg1"/>
                </a:solidFill>
              </a:rPr>
              <a:t>CONCEJALA GISSELA CHALÁ – OCTAVA OBSERVACIÓN</a:t>
            </a:r>
            <a:endParaRPr lang="es-EC" sz="2400" b="1" dirty="0">
              <a:solidFill>
                <a:schemeClr val="bg1"/>
              </a:solidFill>
            </a:endParaRPr>
          </a:p>
        </p:txBody>
      </p:sp>
    </p:spTree>
    <p:extLst>
      <p:ext uri="{BB962C8B-B14F-4D97-AF65-F5344CB8AC3E}">
        <p14:creationId xmlns:p14="http://schemas.microsoft.com/office/powerpoint/2010/main" val="2112566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606439" y="1683663"/>
            <a:ext cx="10781816" cy="3970318"/>
          </a:xfrm>
          <a:prstGeom prst="rect">
            <a:avLst/>
          </a:prstGeom>
        </p:spPr>
        <p:txBody>
          <a:bodyPr wrap="square">
            <a:spAutoFit/>
          </a:bodyPr>
          <a:lstStyle/>
          <a:p>
            <a:pPr algn="just"/>
            <a:r>
              <a:rPr lang="es-ES" sz="2100" i="1" dirty="0"/>
              <a:t>“1. Es necesario contar con los informes de los órganos especializados, conforme lo </a:t>
            </a:r>
            <a:r>
              <a:rPr lang="es-ES" sz="2100" i="1" dirty="0" smtClean="0"/>
              <a:t>señala el </a:t>
            </a:r>
            <a:r>
              <a:rPr lang="es-ES" sz="2100" i="1" dirty="0"/>
              <a:t>Oficio de Procuraduría Metropolitana No. GADDMQ-PM-2020-3067-O de 23 </a:t>
            </a:r>
            <a:r>
              <a:rPr lang="es-ES" sz="2100" i="1" dirty="0" smtClean="0"/>
              <a:t>de noviembre </a:t>
            </a:r>
            <a:r>
              <a:rPr lang="es-ES" sz="2100" i="1" dirty="0"/>
              <a:t>de 2020 respecto a:</a:t>
            </a:r>
          </a:p>
          <a:p>
            <a:pPr algn="just"/>
            <a:r>
              <a:rPr lang="es-ES" sz="2100" i="1" dirty="0"/>
              <a:t>a)  Cobros efectuados en relación con la construcción de la Ruta Viva</a:t>
            </a:r>
            <a:r>
              <a:rPr lang="es-ES" sz="2100" i="1" dirty="0" smtClean="0"/>
              <a:t>;”</a:t>
            </a:r>
            <a:endParaRPr lang="es-ES" sz="2100" i="1" dirty="0"/>
          </a:p>
          <a:p>
            <a:pPr algn="just"/>
            <a:endParaRPr lang="es-ES" sz="2100" b="1" dirty="0" smtClean="0">
              <a:ea typeface="Calibri" panose="020F0502020204030204" pitchFamily="34" charset="0"/>
              <a:cs typeface="Times New Roman" panose="02020603050405020304" pitchFamily="18" charset="0"/>
            </a:endParaRPr>
          </a:p>
          <a:p>
            <a:pPr algn="just"/>
            <a:r>
              <a:rPr lang="es-ES" sz="2100" b="1" dirty="0" smtClean="0">
                <a:ea typeface="Calibri" panose="020F0502020204030204" pitchFamily="34" charset="0"/>
                <a:cs typeface="Times New Roman" panose="02020603050405020304" pitchFamily="18" charset="0"/>
              </a:rPr>
              <a:t>Respuesta:</a:t>
            </a:r>
          </a:p>
          <a:p>
            <a:pPr algn="just"/>
            <a:endParaRPr lang="es-ES" sz="2100" b="1" dirty="0" smtClean="0">
              <a:ea typeface="Calibri" panose="020F0502020204030204" pitchFamily="34" charset="0"/>
              <a:cs typeface="Times New Roman" panose="02020603050405020304" pitchFamily="18" charset="0"/>
            </a:endParaRPr>
          </a:p>
          <a:p>
            <a:pPr algn="just"/>
            <a:r>
              <a:rPr lang="es-ES" sz="2100" dirty="0">
                <a:ea typeface="Calibri" panose="020F0502020204030204" pitchFamily="34" charset="0"/>
                <a:cs typeface="Times New Roman" panose="02020603050405020304" pitchFamily="18" charset="0"/>
              </a:rPr>
              <a:t>Mediante oficio se solicitó a la  Dirección Metropolitana Tributaria lo requerido por la Concejala</a:t>
            </a:r>
            <a:endParaRPr lang="es-ES" sz="2100" dirty="0" smtClean="0">
              <a:ea typeface="Calibri" panose="020F0502020204030204" pitchFamily="34" charset="0"/>
              <a:cs typeface="Times New Roman" panose="02020603050405020304" pitchFamily="18" charset="0"/>
            </a:endParaRPr>
          </a:p>
          <a:p>
            <a:pPr algn="just"/>
            <a:endParaRPr lang="es-ES" sz="2100" b="1" dirty="0">
              <a:ea typeface="Calibri" panose="020F0502020204030204" pitchFamily="34" charset="0"/>
              <a:cs typeface="Times New Roman" panose="02020603050405020304" pitchFamily="18" charset="0"/>
            </a:endParaRPr>
          </a:p>
          <a:p>
            <a:pPr algn="just"/>
            <a:r>
              <a:rPr lang="es-ES" sz="2100" b="1" dirty="0" smtClean="0">
                <a:ea typeface="Calibri" panose="020F0502020204030204" pitchFamily="34" charset="0"/>
                <a:cs typeface="Times New Roman" panose="02020603050405020304" pitchFamily="18" charset="0"/>
              </a:rPr>
              <a:t>Referencia:</a:t>
            </a:r>
          </a:p>
          <a:p>
            <a:pPr algn="just"/>
            <a:endParaRPr lang="es-ES" sz="2100" b="1" dirty="0">
              <a:ea typeface="Calibri" panose="020F0502020204030204" pitchFamily="34" charset="0"/>
              <a:cs typeface="Times New Roman" panose="02020603050405020304" pitchFamily="18" charset="0"/>
            </a:endParaRPr>
          </a:p>
          <a:p>
            <a:pPr algn="just"/>
            <a:r>
              <a:rPr lang="es-ES" sz="2100" dirty="0">
                <a:ea typeface="Calibri" panose="020F0502020204030204" pitchFamily="34" charset="0"/>
                <a:cs typeface="Times New Roman" panose="02020603050405020304" pitchFamily="18" charset="0"/>
              </a:rPr>
              <a:t>Oficio Nro. EPMMOP-GG-2998-2020-OF</a:t>
            </a:r>
            <a:endParaRPr lang="es-ES" sz="2100" dirty="0" smtClean="0">
              <a:ea typeface="Calibri" panose="020F0502020204030204" pitchFamily="34" charset="0"/>
              <a:cs typeface="Times New Roman" panose="02020603050405020304" pitchFamily="18" charset="0"/>
            </a:endParaRPr>
          </a:p>
        </p:txBody>
      </p:sp>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CONCEJALA ANDREA HIDALGO – NOVENA OBSERVACIÓN</a:t>
            </a:r>
            <a:endParaRPr lang="es-EC" sz="2400" b="1" dirty="0">
              <a:solidFill>
                <a:schemeClr val="bg1"/>
              </a:solidFill>
            </a:endParaRPr>
          </a:p>
        </p:txBody>
      </p:sp>
    </p:spTree>
    <p:extLst>
      <p:ext uri="{BB962C8B-B14F-4D97-AF65-F5344CB8AC3E}">
        <p14:creationId xmlns:p14="http://schemas.microsoft.com/office/powerpoint/2010/main" val="1103577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3"/>
          <a:stretch>
            <a:fillRect/>
          </a:stretch>
        </p:blipFill>
        <p:spPr>
          <a:xfrm>
            <a:off x="9876511" y="6108123"/>
            <a:ext cx="2006600" cy="596900"/>
          </a:xfrm>
          <a:prstGeom prst="rect">
            <a:avLst/>
          </a:prstGeom>
        </p:spPr>
      </p:pic>
      <p:sp>
        <p:nvSpPr>
          <p:cNvPr id="6" name="Título 1"/>
          <p:cNvSpPr>
            <a:spLocks noGrp="1"/>
          </p:cNvSpPr>
          <p:nvPr>
            <p:ph type="title"/>
          </p:nvPr>
        </p:nvSpPr>
        <p:spPr>
          <a:xfrm>
            <a:off x="677916" y="2273878"/>
            <a:ext cx="10617491" cy="1120775"/>
          </a:xfrm>
        </p:spPr>
        <p:txBody>
          <a:bodyPr>
            <a:noAutofit/>
          </a:bodyPr>
          <a:lstStyle/>
          <a:p>
            <a:pPr algn="ctr" fontAlgn="base"/>
            <a:r>
              <a:rPr lang="es-ES" b="1" dirty="0" smtClean="0"/>
              <a:t/>
            </a:r>
            <a:br>
              <a:rPr lang="es-ES" b="1" dirty="0" smtClean="0"/>
            </a:br>
            <a:r>
              <a:rPr lang="es-EC" dirty="0" smtClean="0"/>
              <a:t>ORDENANZA METROPOLITANA REFORMATORIA DEL CÓDIGO MUNICIPAL PARA EL DISTRITO METROPOLITANO DE QUITO QUE INCLUYE UNA DISPOSICIÓN TRANSITORIA</a:t>
            </a:r>
            <a:endParaRPr lang="es-EC" dirty="0"/>
          </a:p>
        </p:txBody>
      </p:sp>
    </p:spTree>
    <p:extLst>
      <p:ext uri="{BB962C8B-B14F-4D97-AF65-F5344CB8AC3E}">
        <p14:creationId xmlns:p14="http://schemas.microsoft.com/office/powerpoint/2010/main" val="3733858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592791" y="1491475"/>
            <a:ext cx="10781816" cy="4616648"/>
          </a:xfrm>
          <a:prstGeom prst="rect">
            <a:avLst/>
          </a:prstGeom>
        </p:spPr>
        <p:txBody>
          <a:bodyPr wrap="square">
            <a:spAutoFit/>
          </a:bodyPr>
          <a:lstStyle/>
          <a:p>
            <a:pPr algn="just"/>
            <a:r>
              <a:rPr lang="es-ES" sz="2100" i="1" dirty="0"/>
              <a:t>“1. Es necesario contar con los informes de los órganos especializados, conforme lo </a:t>
            </a:r>
            <a:r>
              <a:rPr lang="es-ES" sz="2100" i="1" dirty="0" smtClean="0"/>
              <a:t>señala el </a:t>
            </a:r>
            <a:r>
              <a:rPr lang="es-ES" sz="2100" i="1" dirty="0"/>
              <a:t>Oficio de Procuraduría Metropolitana No. GADDMQ-PM-2020-3067-O de 23 </a:t>
            </a:r>
            <a:r>
              <a:rPr lang="es-ES" sz="2100" i="1" dirty="0" smtClean="0"/>
              <a:t>de noviembre </a:t>
            </a:r>
            <a:r>
              <a:rPr lang="es-ES" sz="2100" i="1" dirty="0"/>
              <a:t>de 2020 respecto a:</a:t>
            </a:r>
          </a:p>
          <a:p>
            <a:pPr algn="just"/>
            <a:r>
              <a:rPr lang="es-ES" sz="2100" i="1" dirty="0"/>
              <a:t>b)  Las acciones efectuadas o no en relación con la disposición transitoria única de la Ordenanza por parte de los órganos </a:t>
            </a:r>
            <a:r>
              <a:rPr lang="es-ES" sz="2100" i="1" dirty="0" smtClean="0"/>
              <a:t>competentes”</a:t>
            </a:r>
            <a:endParaRPr lang="es-ES" sz="2100" i="1" dirty="0"/>
          </a:p>
          <a:p>
            <a:pPr algn="just"/>
            <a:endParaRPr lang="es-ES" sz="2100" b="1" dirty="0" smtClean="0">
              <a:ea typeface="Calibri" panose="020F0502020204030204" pitchFamily="34" charset="0"/>
              <a:cs typeface="Times New Roman" panose="02020603050405020304" pitchFamily="18" charset="0"/>
            </a:endParaRPr>
          </a:p>
          <a:p>
            <a:pPr algn="just"/>
            <a:r>
              <a:rPr lang="es-ES" sz="2100" b="1" dirty="0" smtClean="0">
                <a:ea typeface="Calibri" panose="020F0502020204030204" pitchFamily="34" charset="0"/>
                <a:cs typeface="Times New Roman" panose="02020603050405020304" pitchFamily="18" charset="0"/>
              </a:rPr>
              <a:t>Respuesta:</a:t>
            </a:r>
          </a:p>
          <a:p>
            <a:pPr algn="just"/>
            <a:endParaRPr lang="es-ES" sz="2100" b="1" dirty="0" smtClean="0">
              <a:ea typeface="Calibri" panose="020F0502020204030204" pitchFamily="34" charset="0"/>
              <a:cs typeface="Times New Roman" panose="02020603050405020304" pitchFamily="18" charset="0"/>
            </a:endParaRPr>
          </a:p>
          <a:p>
            <a:pPr algn="just"/>
            <a:r>
              <a:rPr lang="es-ES" sz="2100" dirty="0">
                <a:ea typeface="Calibri" panose="020F0502020204030204" pitchFamily="34" charset="0"/>
                <a:cs typeface="Times New Roman" panose="02020603050405020304" pitchFamily="18" charset="0"/>
              </a:rPr>
              <a:t>El 04 de diciembre de 2020, la EPMMOP remitió a la Comisión el informe con  todas las acciones realizadas respecto a la transitoria única de la ordenanza </a:t>
            </a:r>
            <a:r>
              <a:rPr lang="es-ES" sz="2100" dirty="0" smtClean="0">
                <a:ea typeface="Calibri" panose="020F0502020204030204" pitchFamily="34" charset="0"/>
                <a:cs typeface="Times New Roman" panose="02020603050405020304" pitchFamily="18" charset="0"/>
              </a:rPr>
              <a:t>198</a:t>
            </a:r>
            <a:endParaRPr lang="es-ES" sz="2100" dirty="0" smtClean="0">
              <a:ea typeface="Calibri" panose="020F0502020204030204" pitchFamily="34" charset="0"/>
              <a:cs typeface="Times New Roman" panose="02020603050405020304" pitchFamily="18" charset="0"/>
            </a:endParaRPr>
          </a:p>
          <a:p>
            <a:pPr algn="just"/>
            <a:endParaRPr lang="es-ES" sz="2100" b="1" dirty="0">
              <a:ea typeface="Calibri" panose="020F0502020204030204" pitchFamily="34" charset="0"/>
              <a:cs typeface="Times New Roman" panose="02020603050405020304" pitchFamily="18" charset="0"/>
            </a:endParaRPr>
          </a:p>
          <a:p>
            <a:pPr algn="just"/>
            <a:r>
              <a:rPr lang="es-ES" sz="2100" b="1" dirty="0" smtClean="0">
                <a:ea typeface="Calibri" panose="020F0502020204030204" pitchFamily="34" charset="0"/>
                <a:cs typeface="Times New Roman" panose="02020603050405020304" pitchFamily="18" charset="0"/>
              </a:rPr>
              <a:t>Referencia:</a:t>
            </a:r>
          </a:p>
          <a:p>
            <a:pPr algn="just"/>
            <a:endParaRPr lang="es-ES" sz="2100" b="1" dirty="0">
              <a:ea typeface="Calibri" panose="020F0502020204030204" pitchFamily="34" charset="0"/>
              <a:cs typeface="Times New Roman" panose="02020603050405020304" pitchFamily="18" charset="0"/>
            </a:endParaRPr>
          </a:p>
          <a:p>
            <a:pPr algn="just"/>
            <a:r>
              <a:rPr lang="es-ES" sz="2100" dirty="0">
                <a:ea typeface="Calibri" panose="020F0502020204030204" pitchFamily="34" charset="0"/>
                <a:cs typeface="Times New Roman" panose="02020603050405020304" pitchFamily="18" charset="0"/>
              </a:rPr>
              <a:t>O</a:t>
            </a:r>
            <a:r>
              <a:rPr lang="es-ES" sz="2100" dirty="0" smtClean="0">
                <a:ea typeface="Calibri" panose="020F0502020204030204" pitchFamily="34" charset="0"/>
                <a:cs typeface="Times New Roman" panose="02020603050405020304" pitchFamily="18" charset="0"/>
              </a:rPr>
              <a:t>ficio </a:t>
            </a:r>
            <a:r>
              <a:rPr lang="es-ES" sz="2100" dirty="0">
                <a:ea typeface="Calibri" panose="020F0502020204030204" pitchFamily="34" charset="0"/>
                <a:cs typeface="Times New Roman" panose="02020603050405020304" pitchFamily="18" charset="0"/>
              </a:rPr>
              <a:t>Nro. EPMMOP-GG-2239-2020-OF</a:t>
            </a:r>
            <a:endParaRPr lang="es-ES" sz="2100" dirty="0" smtClean="0">
              <a:ea typeface="Calibri" panose="020F0502020204030204" pitchFamily="34" charset="0"/>
              <a:cs typeface="Times New Roman" panose="02020603050405020304" pitchFamily="18" charset="0"/>
            </a:endParaRPr>
          </a:p>
        </p:txBody>
      </p:sp>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CONCEJALA ANDREA HIDALGO – DÉCIMA OBSERVACIÓN</a:t>
            </a:r>
            <a:endParaRPr lang="es-EC" sz="2400" b="1" dirty="0">
              <a:solidFill>
                <a:schemeClr val="bg1"/>
              </a:solidFill>
            </a:endParaRPr>
          </a:p>
        </p:txBody>
      </p:sp>
    </p:spTree>
    <p:extLst>
      <p:ext uri="{BB962C8B-B14F-4D97-AF65-F5344CB8AC3E}">
        <p14:creationId xmlns:p14="http://schemas.microsoft.com/office/powerpoint/2010/main" val="2319875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28194" y="77502"/>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11" name="CuadroTexto 10"/>
          <p:cNvSpPr txBox="1"/>
          <p:nvPr/>
        </p:nvSpPr>
        <p:spPr>
          <a:xfrm>
            <a:off x="113016" y="3093784"/>
            <a:ext cx="1276996" cy="784830"/>
          </a:xfrm>
          <a:prstGeom prst="rect">
            <a:avLst/>
          </a:prstGeom>
          <a:solidFill>
            <a:schemeClr val="bg1"/>
          </a:solidFill>
          <a:ln w="28575">
            <a:solidFill>
              <a:schemeClr val="accent5"/>
            </a:solidFill>
          </a:ln>
        </p:spPr>
        <p:txBody>
          <a:bodyPr wrap="square" rtlCol="0">
            <a:spAutoFit/>
          </a:bodyPr>
          <a:lstStyle/>
          <a:p>
            <a:pPr algn="ctr"/>
            <a:r>
              <a:rPr lang="es-ES" sz="1500" b="1" dirty="0" smtClean="0">
                <a:latin typeface="Arial" panose="020B0604020202020204" pitchFamily="34" charset="0"/>
                <a:cs typeface="Arial" panose="020B0604020202020204" pitchFamily="34" charset="0"/>
              </a:rPr>
              <a:t>Dic 2017: Ordenanza 198</a:t>
            </a:r>
            <a:endParaRPr lang="es-ES" sz="1500" b="1" dirty="0">
              <a:latin typeface="Arial" panose="020B0604020202020204" pitchFamily="34" charset="0"/>
              <a:cs typeface="Arial" panose="020B0604020202020204" pitchFamily="34" charset="0"/>
            </a:endParaRPr>
          </a:p>
        </p:txBody>
      </p:sp>
      <p:cxnSp>
        <p:nvCxnSpPr>
          <p:cNvPr id="14" name="Conector recto de flecha 13"/>
          <p:cNvCxnSpPr>
            <a:endCxn id="18" idx="2"/>
          </p:cNvCxnSpPr>
          <p:nvPr/>
        </p:nvCxnSpPr>
        <p:spPr>
          <a:xfrm flipH="1" flipV="1">
            <a:off x="1897965" y="2591612"/>
            <a:ext cx="824" cy="87229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1315413" y="1652893"/>
            <a:ext cx="1165104" cy="938719"/>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Oct 2018: </a:t>
            </a:r>
            <a:r>
              <a:rPr lang="es-ES" sz="1100" dirty="0" smtClean="0">
                <a:latin typeface="Arial" panose="020B0604020202020204" pitchFamily="34" charset="0"/>
                <a:cs typeface="Arial" panose="020B0604020202020204" pitchFamily="34" charset="0"/>
              </a:rPr>
              <a:t>EPMMOP remitió informe implementación de peajes</a:t>
            </a:r>
            <a:endParaRPr lang="es-ES" sz="1100" dirty="0">
              <a:latin typeface="Arial" panose="020B0604020202020204" pitchFamily="34" charset="0"/>
              <a:cs typeface="Arial" panose="020B0604020202020204" pitchFamily="34" charset="0"/>
            </a:endParaRPr>
          </a:p>
        </p:txBody>
      </p:sp>
      <p:cxnSp>
        <p:nvCxnSpPr>
          <p:cNvPr id="40" name="Conector recto de flecha 39"/>
          <p:cNvCxnSpPr>
            <a:endCxn id="41" idx="0"/>
          </p:cNvCxnSpPr>
          <p:nvPr/>
        </p:nvCxnSpPr>
        <p:spPr>
          <a:xfrm flipH="1">
            <a:off x="2562563" y="3495391"/>
            <a:ext cx="11727" cy="90498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CuadroTexto 40"/>
          <p:cNvSpPr txBox="1"/>
          <p:nvPr/>
        </p:nvSpPr>
        <p:spPr>
          <a:xfrm>
            <a:off x="1898012" y="4400371"/>
            <a:ext cx="1329102" cy="1107996"/>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Feb 2019: </a:t>
            </a:r>
            <a:r>
              <a:rPr lang="es-ES" sz="1100" dirty="0" smtClean="0">
                <a:latin typeface="Arial" panose="020B0604020202020204" pitchFamily="34" charset="0"/>
                <a:cs typeface="Arial" panose="020B0604020202020204" pitchFamily="34" charset="0"/>
              </a:rPr>
              <a:t>Secretaría de Movilidad remitió proyecto de Ordenanza al Alcalde</a:t>
            </a:r>
            <a:endParaRPr lang="es-ES" sz="1100" dirty="0">
              <a:latin typeface="Arial" panose="020B0604020202020204" pitchFamily="34" charset="0"/>
              <a:cs typeface="Arial" panose="020B0604020202020204" pitchFamily="34" charset="0"/>
            </a:endParaRPr>
          </a:p>
        </p:txBody>
      </p:sp>
      <p:cxnSp>
        <p:nvCxnSpPr>
          <p:cNvPr id="42" name="Conector recto de flecha 41"/>
          <p:cNvCxnSpPr/>
          <p:nvPr/>
        </p:nvCxnSpPr>
        <p:spPr>
          <a:xfrm flipV="1">
            <a:off x="3507339" y="2631668"/>
            <a:ext cx="4211" cy="84020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CuadroTexto 42"/>
          <p:cNvSpPr txBox="1"/>
          <p:nvPr/>
        </p:nvSpPr>
        <p:spPr>
          <a:xfrm>
            <a:off x="2705100" y="1670477"/>
            <a:ext cx="1460500" cy="938719"/>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Feb 2019: </a:t>
            </a:r>
            <a:r>
              <a:rPr lang="es-ES" sz="1100" dirty="0" smtClean="0">
                <a:latin typeface="Arial" panose="020B0604020202020204" pitchFamily="34" charset="0"/>
                <a:cs typeface="Arial" panose="020B0604020202020204" pitchFamily="34" charset="0"/>
              </a:rPr>
              <a:t>Alcalde asumió iniciativa y remitió a la CPFT el proyecto de Ordenanza</a:t>
            </a:r>
            <a:endParaRPr lang="es-ES" sz="1100" dirty="0">
              <a:latin typeface="Arial" panose="020B0604020202020204" pitchFamily="34" charset="0"/>
              <a:cs typeface="Arial" panose="020B0604020202020204" pitchFamily="34" charset="0"/>
            </a:endParaRPr>
          </a:p>
        </p:txBody>
      </p:sp>
      <p:cxnSp>
        <p:nvCxnSpPr>
          <p:cNvPr id="50" name="Conector recto de flecha 49"/>
          <p:cNvCxnSpPr>
            <a:stCxn id="11" idx="3"/>
          </p:cNvCxnSpPr>
          <p:nvPr/>
        </p:nvCxnSpPr>
        <p:spPr>
          <a:xfrm flipV="1">
            <a:off x="1390012" y="3441701"/>
            <a:ext cx="10581999" cy="444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p:nvPr/>
        </p:nvCxnSpPr>
        <p:spPr>
          <a:xfrm>
            <a:off x="4331357" y="3516254"/>
            <a:ext cx="2674" cy="70178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CuadroTexto 57"/>
          <p:cNvSpPr txBox="1"/>
          <p:nvPr/>
        </p:nvSpPr>
        <p:spPr>
          <a:xfrm>
            <a:off x="3455714" y="4222689"/>
            <a:ext cx="1751286" cy="1446550"/>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Marzo 2019: </a:t>
            </a:r>
            <a:r>
              <a:rPr lang="es-ES" sz="1100" dirty="0" smtClean="0">
                <a:latin typeface="Arial" panose="020B0604020202020204" pitchFamily="34" charset="0"/>
                <a:cs typeface="Arial" panose="020B0604020202020204" pitchFamily="34" charset="0"/>
              </a:rPr>
              <a:t>CPFT resolvió que </a:t>
            </a:r>
            <a:r>
              <a:rPr lang="es-EC" sz="1100" dirty="0" smtClean="0">
                <a:latin typeface="Arial" panose="020B0604020202020204" pitchFamily="34" charset="0"/>
                <a:cs typeface="Arial" panose="020B0604020202020204" pitchFamily="34" charset="0"/>
              </a:rPr>
              <a:t>al </a:t>
            </a:r>
            <a:r>
              <a:rPr lang="es-EC" sz="1100" dirty="0">
                <a:latin typeface="Arial" panose="020B0604020202020204" pitchFamily="34" charset="0"/>
                <a:cs typeface="Arial" panose="020B0604020202020204" pitchFamily="34" charset="0"/>
              </a:rPr>
              <a:t>quedar poco tiempo para que se efectúe el cambio de autoridades el análisis del proyecto deberá ser considerado por la siguiente administración</a:t>
            </a:r>
            <a:r>
              <a:rPr lang="es-EC" sz="1100" dirty="0" smtClean="0">
                <a:latin typeface="Arial" panose="020B0604020202020204" pitchFamily="34" charset="0"/>
                <a:cs typeface="Arial" panose="020B0604020202020204" pitchFamily="34" charset="0"/>
              </a:rPr>
              <a:t>.</a:t>
            </a:r>
            <a:endParaRPr lang="es-EC" sz="1100" dirty="0">
              <a:latin typeface="Arial" panose="020B0604020202020204" pitchFamily="34" charset="0"/>
              <a:cs typeface="Arial" panose="020B0604020202020204" pitchFamily="34" charset="0"/>
            </a:endParaRPr>
          </a:p>
        </p:txBody>
      </p:sp>
      <p:cxnSp>
        <p:nvCxnSpPr>
          <p:cNvPr id="69" name="Conector recto de flecha 68"/>
          <p:cNvCxnSpPr/>
          <p:nvPr/>
        </p:nvCxnSpPr>
        <p:spPr>
          <a:xfrm flipV="1">
            <a:off x="5130930" y="2604312"/>
            <a:ext cx="4211" cy="84020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CuadroTexto 69"/>
          <p:cNvSpPr txBox="1"/>
          <p:nvPr/>
        </p:nvSpPr>
        <p:spPr>
          <a:xfrm>
            <a:off x="4352083" y="1652893"/>
            <a:ext cx="1566116" cy="938719"/>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Jun 2019: </a:t>
            </a:r>
            <a:r>
              <a:rPr lang="es-ES" sz="1100" dirty="0" smtClean="0">
                <a:latin typeface="Arial" panose="020B0604020202020204" pitchFamily="34" charset="0"/>
                <a:cs typeface="Arial" panose="020B0604020202020204" pitchFamily="34" charset="0"/>
              </a:rPr>
              <a:t>EPMMOP remitió a la SM los informes para la implementación de peajes</a:t>
            </a:r>
            <a:endParaRPr lang="es-ES" sz="1100" dirty="0">
              <a:latin typeface="Arial" panose="020B0604020202020204" pitchFamily="34" charset="0"/>
              <a:cs typeface="Arial" panose="020B0604020202020204" pitchFamily="34" charset="0"/>
            </a:endParaRPr>
          </a:p>
        </p:txBody>
      </p:sp>
      <p:cxnSp>
        <p:nvCxnSpPr>
          <p:cNvPr id="73" name="Conector recto de flecha 72"/>
          <p:cNvCxnSpPr/>
          <p:nvPr/>
        </p:nvCxnSpPr>
        <p:spPr>
          <a:xfrm>
            <a:off x="6087792" y="3516254"/>
            <a:ext cx="0" cy="1104889"/>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CuadroTexto 73"/>
          <p:cNvSpPr txBox="1"/>
          <p:nvPr/>
        </p:nvSpPr>
        <p:spPr>
          <a:xfrm>
            <a:off x="5410541" y="4595048"/>
            <a:ext cx="1320706" cy="769441"/>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Dic 2020: </a:t>
            </a:r>
            <a:r>
              <a:rPr lang="es-ES" sz="1100" dirty="0" smtClean="0">
                <a:latin typeface="Arial" panose="020B0604020202020204" pitchFamily="34" charset="0"/>
                <a:cs typeface="Arial" panose="020B0604020202020204" pitchFamily="34" charset="0"/>
              </a:rPr>
              <a:t>SM remitió al alcalde el proyecto de Ordenanza</a:t>
            </a:r>
            <a:endParaRPr lang="es-ES" sz="1100" dirty="0">
              <a:latin typeface="Arial" panose="020B0604020202020204" pitchFamily="34" charset="0"/>
              <a:cs typeface="Arial" panose="020B0604020202020204" pitchFamily="34" charset="0"/>
            </a:endParaRPr>
          </a:p>
        </p:txBody>
      </p:sp>
      <p:cxnSp>
        <p:nvCxnSpPr>
          <p:cNvPr id="77" name="Conector recto de flecha 76"/>
          <p:cNvCxnSpPr>
            <a:endCxn id="78" idx="2"/>
          </p:cNvCxnSpPr>
          <p:nvPr/>
        </p:nvCxnSpPr>
        <p:spPr>
          <a:xfrm flipV="1">
            <a:off x="6693147" y="2510871"/>
            <a:ext cx="0" cy="93083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CuadroTexto 77"/>
          <p:cNvSpPr txBox="1"/>
          <p:nvPr/>
        </p:nvSpPr>
        <p:spPr>
          <a:xfrm>
            <a:off x="6136593" y="1741430"/>
            <a:ext cx="1113108" cy="769441"/>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Enero 2020: </a:t>
            </a:r>
            <a:r>
              <a:rPr lang="es-ES" sz="1100" dirty="0" smtClean="0">
                <a:latin typeface="Arial" panose="020B0604020202020204" pitchFamily="34" charset="0"/>
                <a:cs typeface="Arial" panose="020B0604020202020204" pitchFamily="34" charset="0"/>
              </a:rPr>
              <a:t>EPMMOP realizó estudio de mercado</a:t>
            </a:r>
            <a:endParaRPr lang="es-ES" sz="1100" dirty="0">
              <a:latin typeface="Arial" panose="020B0604020202020204" pitchFamily="34" charset="0"/>
              <a:cs typeface="Arial" panose="020B0604020202020204" pitchFamily="34" charset="0"/>
            </a:endParaRPr>
          </a:p>
        </p:txBody>
      </p:sp>
      <p:cxnSp>
        <p:nvCxnSpPr>
          <p:cNvPr id="86" name="Conector recto de flecha 85"/>
          <p:cNvCxnSpPr>
            <a:endCxn id="87" idx="0"/>
          </p:cNvCxnSpPr>
          <p:nvPr/>
        </p:nvCxnSpPr>
        <p:spPr>
          <a:xfrm>
            <a:off x="7512932" y="3494876"/>
            <a:ext cx="0" cy="981728"/>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CuadroTexto 86"/>
          <p:cNvSpPr txBox="1"/>
          <p:nvPr/>
        </p:nvSpPr>
        <p:spPr>
          <a:xfrm>
            <a:off x="6894271" y="4476604"/>
            <a:ext cx="1237322" cy="938719"/>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Feb 2020: </a:t>
            </a:r>
            <a:r>
              <a:rPr lang="es-ES" sz="1100" dirty="0" smtClean="0">
                <a:latin typeface="Arial" panose="020B0604020202020204" pitchFamily="34" charset="0"/>
                <a:cs typeface="Arial" panose="020B0604020202020204" pitchFamily="34" charset="0"/>
              </a:rPr>
              <a:t>Alcalde asumió la iniciativa del proyecto de Ordenanza</a:t>
            </a:r>
            <a:endParaRPr lang="es-ES" sz="1100" dirty="0">
              <a:latin typeface="Arial" panose="020B0604020202020204" pitchFamily="34" charset="0"/>
              <a:cs typeface="Arial" panose="020B0604020202020204" pitchFamily="34" charset="0"/>
            </a:endParaRPr>
          </a:p>
        </p:txBody>
      </p:sp>
      <p:cxnSp>
        <p:nvCxnSpPr>
          <p:cNvPr id="93" name="Conector recto de flecha 92"/>
          <p:cNvCxnSpPr/>
          <p:nvPr/>
        </p:nvCxnSpPr>
        <p:spPr>
          <a:xfrm flipV="1">
            <a:off x="8068094" y="2475527"/>
            <a:ext cx="22" cy="95050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 name="CuadroTexto 93"/>
          <p:cNvSpPr txBox="1"/>
          <p:nvPr/>
        </p:nvSpPr>
        <p:spPr>
          <a:xfrm>
            <a:off x="7449432" y="1846988"/>
            <a:ext cx="1237368" cy="600164"/>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Feb – Abr 2020: </a:t>
            </a:r>
            <a:r>
              <a:rPr lang="es-ES" sz="1100" dirty="0" smtClean="0">
                <a:latin typeface="Arial" panose="020B0604020202020204" pitchFamily="34" charset="0"/>
                <a:cs typeface="Arial" panose="020B0604020202020204" pitchFamily="34" charset="0"/>
              </a:rPr>
              <a:t>Sesiones de la CPFT</a:t>
            </a:r>
            <a:endParaRPr lang="es-ES" sz="1100" dirty="0">
              <a:latin typeface="Arial" panose="020B0604020202020204" pitchFamily="34" charset="0"/>
              <a:cs typeface="Arial" panose="020B0604020202020204" pitchFamily="34" charset="0"/>
            </a:endParaRPr>
          </a:p>
        </p:txBody>
      </p:sp>
      <p:cxnSp>
        <p:nvCxnSpPr>
          <p:cNvPr id="102" name="Conector recto de flecha 101"/>
          <p:cNvCxnSpPr>
            <a:endCxn id="103" idx="0"/>
          </p:cNvCxnSpPr>
          <p:nvPr/>
        </p:nvCxnSpPr>
        <p:spPr>
          <a:xfrm>
            <a:off x="8900359" y="3486199"/>
            <a:ext cx="0" cy="981728"/>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 name="CuadroTexto 102"/>
          <p:cNvSpPr txBox="1"/>
          <p:nvPr/>
        </p:nvSpPr>
        <p:spPr>
          <a:xfrm>
            <a:off x="8281698" y="4467927"/>
            <a:ext cx="1237322" cy="769441"/>
          </a:xfrm>
          <a:prstGeom prst="rect">
            <a:avLst/>
          </a:prstGeom>
          <a:noFill/>
          <a:ln>
            <a:solidFill>
              <a:schemeClr val="accent2">
                <a:lumMod val="75000"/>
              </a:schemeClr>
            </a:solidFill>
          </a:ln>
        </p:spPr>
        <p:txBody>
          <a:bodyPr wrap="square" rtlCol="0">
            <a:spAutoFit/>
          </a:bodyPr>
          <a:lstStyle/>
          <a:p>
            <a:pPr algn="ctr"/>
            <a:r>
              <a:rPr lang="es-ES" sz="1100" b="1" dirty="0" err="1" smtClean="0">
                <a:latin typeface="Arial" panose="020B0604020202020204" pitchFamily="34" charset="0"/>
                <a:cs typeface="Arial" panose="020B0604020202020204" pitchFamily="34" charset="0"/>
              </a:rPr>
              <a:t>Ago</a:t>
            </a:r>
            <a:r>
              <a:rPr lang="es-ES" sz="1100" b="1" dirty="0" smtClean="0">
                <a:latin typeface="Arial" panose="020B0604020202020204" pitchFamily="34" charset="0"/>
                <a:cs typeface="Arial" panose="020B0604020202020204" pitchFamily="34" charset="0"/>
              </a:rPr>
              <a:t> 2020: </a:t>
            </a:r>
            <a:r>
              <a:rPr lang="es-ES" sz="1100" dirty="0" smtClean="0">
                <a:latin typeface="Arial" panose="020B0604020202020204" pitchFamily="34" charset="0"/>
                <a:cs typeface="Arial" panose="020B0604020202020204" pitchFamily="34" charset="0"/>
              </a:rPr>
              <a:t>EPMMOP emitió criterio sobre tasa y CEM</a:t>
            </a:r>
            <a:endParaRPr lang="es-ES" sz="1100" dirty="0">
              <a:latin typeface="Arial" panose="020B0604020202020204" pitchFamily="34" charset="0"/>
              <a:cs typeface="Arial" panose="020B0604020202020204" pitchFamily="34" charset="0"/>
            </a:endParaRPr>
          </a:p>
        </p:txBody>
      </p:sp>
      <p:sp>
        <p:nvSpPr>
          <p:cNvPr id="104" name="CuadroTexto 103"/>
          <p:cNvSpPr txBox="1"/>
          <p:nvPr/>
        </p:nvSpPr>
        <p:spPr>
          <a:xfrm>
            <a:off x="6955408" y="1081893"/>
            <a:ext cx="2199972" cy="553998"/>
          </a:xfrm>
          <a:prstGeom prst="rect">
            <a:avLst/>
          </a:prstGeom>
          <a:solidFill>
            <a:schemeClr val="bg1"/>
          </a:solidFill>
          <a:ln>
            <a:solidFill>
              <a:schemeClr val="accent6"/>
            </a:solidFill>
          </a:ln>
        </p:spPr>
        <p:txBody>
          <a:bodyPr wrap="square" rtlCol="0">
            <a:spAutoFit/>
          </a:bodyPr>
          <a:lstStyle/>
          <a:p>
            <a:pPr algn="just"/>
            <a:r>
              <a:rPr lang="es-ES" sz="1000" b="1" dirty="0" smtClean="0">
                <a:latin typeface="Arial" panose="020B0604020202020204" pitchFamily="34" charset="0"/>
                <a:cs typeface="Arial" panose="020B0604020202020204" pitchFamily="34" charset="0"/>
              </a:rPr>
              <a:t>Mar 2020:</a:t>
            </a:r>
            <a:r>
              <a:rPr lang="es-ES" sz="1000" dirty="0" smtClean="0">
                <a:latin typeface="Arial" panose="020B0604020202020204" pitchFamily="34" charset="0"/>
                <a:cs typeface="Arial" panose="020B0604020202020204" pitchFamily="34" charset="0"/>
              </a:rPr>
              <a:t> DMT informó sobre la imposibilidad de implementación de un peaje para el pago de la obra</a:t>
            </a:r>
            <a:endParaRPr lang="es-ES" sz="1000" dirty="0">
              <a:latin typeface="Arial" panose="020B0604020202020204" pitchFamily="34" charset="0"/>
              <a:cs typeface="Arial" panose="020B0604020202020204" pitchFamily="34" charset="0"/>
            </a:endParaRPr>
          </a:p>
        </p:txBody>
      </p:sp>
      <p:cxnSp>
        <p:nvCxnSpPr>
          <p:cNvPr id="107" name="Conector recto de flecha 106"/>
          <p:cNvCxnSpPr/>
          <p:nvPr/>
        </p:nvCxnSpPr>
        <p:spPr>
          <a:xfrm flipV="1">
            <a:off x="9626265" y="2475527"/>
            <a:ext cx="22" cy="95050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8" name="CuadroTexto 107"/>
          <p:cNvSpPr txBox="1"/>
          <p:nvPr/>
        </p:nvSpPr>
        <p:spPr>
          <a:xfrm>
            <a:off x="9007603" y="1846988"/>
            <a:ext cx="1237368" cy="600164"/>
          </a:xfrm>
          <a:prstGeom prst="rect">
            <a:avLst/>
          </a:prstGeom>
          <a:noFill/>
          <a:ln>
            <a:solidFill>
              <a:schemeClr val="accent2">
                <a:lumMod val="75000"/>
              </a:schemeClr>
            </a:solidFill>
          </a:ln>
        </p:spPr>
        <p:txBody>
          <a:bodyPr wrap="square" rtlCol="0">
            <a:spAutoFit/>
          </a:bodyPr>
          <a:lstStyle/>
          <a:p>
            <a:pPr algn="ctr"/>
            <a:r>
              <a:rPr lang="es-ES" sz="1100" b="1" dirty="0" err="1" smtClean="0">
                <a:latin typeface="Arial" panose="020B0604020202020204" pitchFamily="34" charset="0"/>
                <a:cs typeface="Arial" panose="020B0604020202020204" pitchFamily="34" charset="0"/>
              </a:rPr>
              <a:t>Sep</a:t>
            </a:r>
            <a:r>
              <a:rPr lang="es-ES" sz="1100" b="1" dirty="0" smtClean="0">
                <a:latin typeface="Arial" panose="020B0604020202020204" pitchFamily="34" charset="0"/>
                <a:cs typeface="Arial" panose="020B0604020202020204" pitchFamily="34" charset="0"/>
              </a:rPr>
              <a:t>- Nov 2020: </a:t>
            </a:r>
            <a:r>
              <a:rPr lang="es-ES" sz="1100" dirty="0" smtClean="0">
                <a:latin typeface="Arial" panose="020B0604020202020204" pitchFamily="34" charset="0"/>
                <a:cs typeface="Arial" panose="020B0604020202020204" pitchFamily="34" charset="0"/>
              </a:rPr>
              <a:t>Sesiones de la CPFT</a:t>
            </a:r>
            <a:endParaRPr lang="es-ES" sz="1100" dirty="0">
              <a:latin typeface="Arial" panose="020B0604020202020204" pitchFamily="34" charset="0"/>
              <a:cs typeface="Arial" panose="020B0604020202020204" pitchFamily="34" charset="0"/>
            </a:endParaRPr>
          </a:p>
        </p:txBody>
      </p:sp>
      <p:sp>
        <p:nvSpPr>
          <p:cNvPr id="30" name="Rectángulo 2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CONCEJALA ANDREA HIDALGO – DÉCIMA OBSERVACIÓN</a:t>
            </a:r>
            <a:endParaRPr lang="es-EC" sz="2400" b="1" dirty="0">
              <a:solidFill>
                <a:schemeClr val="bg1"/>
              </a:solidFill>
            </a:endParaRPr>
          </a:p>
        </p:txBody>
      </p:sp>
    </p:spTree>
    <p:extLst>
      <p:ext uri="{BB962C8B-B14F-4D97-AF65-F5344CB8AC3E}">
        <p14:creationId xmlns:p14="http://schemas.microsoft.com/office/powerpoint/2010/main" val="1564788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592791" y="1491475"/>
            <a:ext cx="10781816" cy="4293483"/>
          </a:xfrm>
          <a:prstGeom prst="rect">
            <a:avLst/>
          </a:prstGeom>
        </p:spPr>
        <p:txBody>
          <a:bodyPr wrap="square">
            <a:spAutoFit/>
          </a:bodyPr>
          <a:lstStyle/>
          <a:p>
            <a:pPr algn="just"/>
            <a:r>
              <a:rPr lang="es-ES" sz="2100" i="1" dirty="0"/>
              <a:t>“1. Es necesario contar con los informes de los órganos especializados, conforme lo </a:t>
            </a:r>
            <a:r>
              <a:rPr lang="es-ES" sz="2100" i="1" dirty="0" smtClean="0"/>
              <a:t>señala el </a:t>
            </a:r>
            <a:r>
              <a:rPr lang="es-ES" sz="2100" i="1" dirty="0"/>
              <a:t>Oficio de Procuraduría Metropolitana No. GADDMQ-PM-2020-3067-O de 23 </a:t>
            </a:r>
            <a:r>
              <a:rPr lang="es-ES" sz="2100" i="1" dirty="0" smtClean="0"/>
              <a:t>de noviembre </a:t>
            </a:r>
            <a:r>
              <a:rPr lang="es-ES" sz="2100" i="1" dirty="0"/>
              <a:t>de 2020 respecto a:</a:t>
            </a:r>
          </a:p>
          <a:p>
            <a:pPr marL="457200" indent="-457200" algn="just">
              <a:buAutoNum type="alphaLcParenR" startAt="3"/>
            </a:pPr>
            <a:r>
              <a:rPr lang="es-ES" sz="2100" i="1" dirty="0" smtClean="0"/>
              <a:t>Lapsos </a:t>
            </a:r>
            <a:r>
              <a:rPr lang="es-ES" sz="2100" i="1" dirty="0"/>
              <a:t>temporales dentro de los cuales se efectuaría el cobro de la contribución propuesta en el Proyecto desde la culminación de la </a:t>
            </a:r>
            <a:r>
              <a:rPr lang="es-ES" sz="2100" i="1" dirty="0" smtClean="0"/>
              <a:t>obra”</a:t>
            </a:r>
          </a:p>
          <a:p>
            <a:pPr algn="just"/>
            <a:endParaRPr lang="es-ES" sz="2100" b="1" dirty="0" smtClean="0">
              <a:ea typeface="Calibri" panose="020F0502020204030204" pitchFamily="34" charset="0"/>
              <a:cs typeface="Times New Roman" panose="02020603050405020304" pitchFamily="18" charset="0"/>
            </a:endParaRPr>
          </a:p>
          <a:p>
            <a:pPr algn="just"/>
            <a:r>
              <a:rPr lang="es-ES" sz="2100" b="1" dirty="0" smtClean="0">
                <a:ea typeface="Calibri" panose="020F0502020204030204" pitchFamily="34" charset="0"/>
                <a:cs typeface="Times New Roman" panose="02020603050405020304" pitchFamily="18" charset="0"/>
              </a:rPr>
              <a:t>Respuesta:</a:t>
            </a:r>
          </a:p>
          <a:p>
            <a:pPr algn="just"/>
            <a:endParaRPr lang="es-ES" sz="2100" b="1" dirty="0" smtClean="0">
              <a:ea typeface="Calibri" panose="020F0502020204030204" pitchFamily="34" charset="0"/>
              <a:cs typeface="Times New Roman" panose="02020603050405020304" pitchFamily="18" charset="0"/>
            </a:endParaRPr>
          </a:p>
          <a:p>
            <a:pPr algn="just"/>
            <a:r>
              <a:rPr lang="es-ES" sz="2100" dirty="0">
                <a:ea typeface="Calibri" panose="020F0502020204030204" pitchFamily="34" charset="0"/>
                <a:cs typeface="Times New Roman" panose="02020603050405020304" pitchFamily="18" charset="0"/>
              </a:rPr>
              <a:t>De acuerdo al texto de la ordenanza el cobro se realizará por 10 años, incluyendo el </a:t>
            </a:r>
            <a:r>
              <a:rPr lang="es-ES" sz="2100" dirty="0" smtClean="0">
                <a:ea typeface="Calibri" panose="020F0502020204030204" pitchFamily="34" charset="0"/>
                <a:cs typeface="Times New Roman" panose="02020603050405020304" pitchFamily="18" charset="0"/>
              </a:rPr>
              <a:t>2020.</a:t>
            </a:r>
            <a:endParaRPr lang="es-ES" sz="2100" dirty="0" smtClean="0">
              <a:ea typeface="Calibri" panose="020F0502020204030204" pitchFamily="34" charset="0"/>
              <a:cs typeface="Times New Roman" panose="02020603050405020304" pitchFamily="18" charset="0"/>
            </a:endParaRPr>
          </a:p>
          <a:p>
            <a:pPr algn="just"/>
            <a:endParaRPr lang="es-ES" sz="2100" b="1" dirty="0">
              <a:ea typeface="Calibri" panose="020F0502020204030204" pitchFamily="34" charset="0"/>
              <a:cs typeface="Times New Roman" panose="02020603050405020304" pitchFamily="18" charset="0"/>
            </a:endParaRPr>
          </a:p>
          <a:p>
            <a:pPr algn="just"/>
            <a:r>
              <a:rPr lang="es-ES" sz="2100" b="1" dirty="0" smtClean="0">
                <a:ea typeface="Calibri" panose="020F0502020204030204" pitchFamily="34" charset="0"/>
                <a:cs typeface="Times New Roman" panose="02020603050405020304" pitchFamily="18" charset="0"/>
              </a:rPr>
              <a:t>Referencia:</a:t>
            </a:r>
          </a:p>
          <a:p>
            <a:pPr algn="just"/>
            <a:endParaRPr lang="es-ES" sz="2100" b="1" dirty="0">
              <a:ea typeface="Calibri" panose="020F0502020204030204" pitchFamily="34" charset="0"/>
              <a:cs typeface="Times New Roman" panose="02020603050405020304" pitchFamily="18" charset="0"/>
            </a:endParaRPr>
          </a:p>
          <a:p>
            <a:pPr algn="just"/>
            <a:r>
              <a:rPr lang="es-ES" sz="2100" dirty="0" smtClean="0">
                <a:ea typeface="Calibri" panose="020F0502020204030204" pitchFamily="34" charset="0"/>
                <a:cs typeface="Times New Roman" panose="02020603050405020304" pitchFamily="18" charset="0"/>
              </a:rPr>
              <a:t>Oficio </a:t>
            </a:r>
            <a:r>
              <a:rPr lang="es-ES" sz="2100" dirty="0">
                <a:ea typeface="Calibri" panose="020F0502020204030204" pitchFamily="34" charset="0"/>
                <a:cs typeface="Times New Roman" panose="02020603050405020304" pitchFamily="18" charset="0"/>
              </a:rPr>
              <a:t>Nro. EPMMOP-GG-2975-2020-OF</a:t>
            </a:r>
            <a:endParaRPr lang="es-ES" sz="2100" dirty="0" smtClean="0">
              <a:ea typeface="Calibri" panose="020F0502020204030204" pitchFamily="34" charset="0"/>
              <a:cs typeface="Times New Roman" panose="02020603050405020304" pitchFamily="18" charset="0"/>
            </a:endParaRPr>
          </a:p>
        </p:txBody>
      </p:sp>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CONCEJALA ANDREA HIDALGO – DÉCIMA PRIMERA OBSERVACIÓN</a:t>
            </a:r>
            <a:endParaRPr lang="es-EC" sz="2400" b="1" dirty="0">
              <a:solidFill>
                <a:schemeClr val="bg1"/>
              </a:solidFill>
            </a:endParaRPr>
          </a:p>
        </p:txBody>
      </p:sp>
    </p:spTree>
    <p:extLst>
      <p:ext uri="{BB962C8B-B14F-4D97-AF65-F5344CB8AC3E}">
        <p14:creationId xmlns:p14="http://schemas.microsoft.com/office/powerpoint/2010/main" val="3932854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6314" y="1550152"/>
            <a:ext cx="10515600" cy="4004481"/>
          </a:xfrm>
        </p:spPr>
        <p:txBody>
          <a:bodyPr>
            <a:noAutofit/>
          </a:bodyPr>
          <a:lstStyle/>
          <a:p>
            <a:pPr marL="0" indent="0" algn="just">
              <a:buNone/>
            </a:pPr>
            <a:r>
              <a:rPr lang="es-ES" sz="2000" b="1" dirty="0"/>
              <a:t>Artículo III.5.351.- Fecha de exigibilidad y período de pago.- </a:t>
            </a:r>
            <a:r>
              <a:rPr lang="es-ES" sz="2000" dirty="0"/>
              <a:t>Las contribuciones especiales de mejora por obras de alcance distrital, podrán cobrarse fraccionando la obra a medida que vaya terminándose por tramos o partes. </a:t>
            </a:r>
            <a:r>
              <a:rPr lang="es-ES" sz="2000" dirty="0"/>
              <a:t>El cobro del tributo será prorrateado a diez años o al plazo establecido en el caso de crédito público reembolsable, sea interno o externo, el que sea mayor, desde el año siguiente a aquel en que se haya entregado la obra</a:t>
            </a:r>
            <a:r>
              <a:rPr lang="es-ES" sz="2000" dirty="0" smtClean="0"/>
              <a:t>.</a:t>
            </a:r>
          </a:p>
          <a:p>
            <a:pPr marL="0" indent="0" algn="just">
              <a:buNone/>
            </a:pPr>
            <a:endParaRPr lang="es-EC" sz="2000" dirty="0"/>
          </a:p>
          <a:p>
            <a:pPr marL="0" indent="0" algn="just">
              <a:buNone/>
            </a:pPr>
            <a:r>
              <a:rPr lang="es-ES" sz="2000" dirty="0"/>
              <a:t>Los pagos que correspondan por </a:t>
            </a:r>
            <a:r>
              <a:rPr lang="es-ES" sz="2000" dirty="0" smtClean="0"/>
              <a:t>contribución </a:t>
            </a:r>
            <a:r>
              <a:rPr lang="es-ES" sz="2000" dirty="0"/>
              <a:t>especial de mejoras podrán realizarse desde el primero de  enero hasta el 31 de diciembre.</a:t>
            </a:r>
            <a:endParaRPr lang="es-EC" sz="2000" dirty="0"/>
          </a:p>
          <a:p>
            <a:pPr marL="0" indent="0" algn="just">
              <a:buNone/>
            </a:pPr>
            <a:endParaRPr lang="es-ES" sz="2000" dirty="0" smtClean="0"/>
          </a:p>
          <a:p>
            <a:pPr marL="0" indent="0" algn="just">
              <a:buNone/>
            </a:pPr>
            <a:r>
              <a:rPr lang="es-ES" sz="2000" dirty="0" smtClean="0"/>
              <a:t>Cada </a:t>
            </a:r>
            <a:r>
              <a:rPr lang="es-ES" sz="2000" dirty="0"/>
              <a:t>dividendo será exigible individualmente, por tanto, vencido el plazo previsto anteriormente, se generarán los intereses previstos en el artículo 21 del Código Orgánico Tributario, y se dará inicio a la acción coactiva.</a:t>
            </a:r>
            <a:endParaRPr lang="es-EC" sz="2000" dirty="0"/>
          </a:p>
          <a:p>
            <a:pPr algn="just"/>
            <a:endParaRPr lang="es-EC" dirty="0"/>
          </a:p>
        </p:txBody>
      </p:sp>
      <p:pic>
        <p:nvPicPr>
          <p:cNvPr id="8" name="Picture 27">
            <a:extLst>
              <a:ext uri="{FF2B5EF4-FFF2-40B4-BE49-F238E27FC236}">
                <a16:creationId xmlns:a16="http://schemas.microsoft.com/office/drawing/2014/main" id="{BB6E64FE-110F-214B-9799-C63859B1D415}"/>
              </a:ext>
            </a:extLst>
          </p:cNvPr>
          <p:cNvPicPr>
            <a:picLocks noChangeAspect="1"/>
          </p:cNvPicPr>
          <p:nvPr/>
        </p:nvPicPr>
        <p:blipFill>
          <a:blip r:embed="rId2"/>
          <a:stretch>
            <a:fillRect/>
          </a:stretch>
        </p:blipFill>
        <p:spPr>
          <a:xfrm>
            <a:off x="241155" y="111238"/>
            <a:ext cx="10473507" cy="914400"/>
          </a:xfrm>
          <a:prstGeom prst="rect">
            <a:avLst/>
          </a:prstGeom>
        </p:spPr>
      </p:pic>
      <p:pic>
        <p:nvPicPr>
          <p:cNvPr id="9" name="Picture 1">
            <a:extLst>
              <a:ext uri="{FF2B5EF4-FFF2-40B4-BE49-F238E27FC236}">
                <a16:creationId xmlns:a16="http://schemas.microsoft.com/office/drawing/2014/main" id="{7450C0E3-9AF1-5C4F-919E-3D8C106A13BF}"/>
              </a:ext>
            </a:extLst>
          </p:cNvPr>
          <p:cNvPicPr>
            <a:picLocks noChangeAspect="1"/>
          </p:cNvPicPr>
          <p:nvPr/>
        </p:nvPicPr>
        <p:blipFill>
          <a:blip r:embed="rId3"/>
          <a:stretch>
            <a:fillRect/>
          </a:stretch>
        </p:blipFill>
        <p:spPr>
          <a:xfrm>
            <a:off x="9876511" y="6108123"/>
            <a:ext cx="2006600" cy="596900"/>
          </a:xfrm>
          <a:prstGeom prst="rect">
            <a:avLst/>
          </a:prstGeom>
        </p:spPr>
      </p:pic>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CONCEJALA ANDREA HIDALGO – DÉCIMA PRIMERA OBSERVACIÓN</a:t>
            </a:r>
            <a:endParaRPr lang="es-EC" sz="2400" b="1" dirty="0">
              <a:solidFill>
                <a:schemeClr val="bg1"/>
              </a:solidFill>
            </a:endParaRPr>
          </a:p>
        </p:txBody>
      </p:sp>
    </p:spTree>
    <p:extLst>
      <p:ext uri="{BB962C8B-B14F-4D97-AF65-F5344CB8AC3E}">
        <p14:creationId xmlns:p14="http://schemas.microsoft.com/office/powerpoint/2010/main" val="179700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592791" y="1354083"/>
            <a:ext cx="10781816" cy="4939814"/>
          </a:xfrm>
          <a:prstGeom prst="rect">
            <a:avLst/>
          </a:prstGeom>
        </p:spPr>
        <p:txBody>
          <a:bodyPr wrap="square">
            <a:spAutoFit/>
          </a:bodyPr>
          <a:lstStyle/>
          <a:p>
            <a:pPr algn="just"/>
            <a:r>
              <a:rPr lang="es-ES" sz="2100" i="1" dirty="0"/>
              <a:t>“1. Es necesario contar con los informes de los órganos especializados, conforme lo </a:t>
            </a:r>
            <a:r>
              <a:rPr lang="es-ES" sz="2100" i="1" dirty="0" smtClean="0"/>
              <a:t>señala el </a:t>
            </a:r>
            <a:r>
              <a:rPr lang="es-ES" sz="2100" i="1" dirty="0"/>
              <a:t>Oficio de Procuraduría Metropolitana No. GADDMQ-PM-2020-3067-O de 23 </a:t>
            </a:r>
            <a:r>
              <a:rPr lang="es-ES" sz="2100" i="1" dirty="0" smtClean="0"/>
              <a:t>de noviembre </a:t>
            </a:r>
            <a:r>
              <a:rPr lang="es-ES" sz="2100" i="1" dirty="0"/>
              <a:t>de 2020 respecto a:</a:t>
            </a:r>
          </a:p>
          <a:p>
            <a:pPr marL="914400" lvl="1" indent="-457200" algn="just">
              <a:buAutoNum type="alphaLcParenR" startAt="4"/>
            </a:pPr>
            <a:r>
              <a:rPr lang="es-ES" sz="2100" i="1" dirty="0" smtClean="0"/>
              <a:t>Determinación </a:t>
            </a:r>
            <a:r>
              <a:rPr lang="es-ES" sz="2100" i="1" dirty="0"/>
              <a:t>anual en base a la que se efectuaría el cobro de la contribución, que asegure que el GAD DMQ recupere los valores por la obra realizada de conformidad con el régimen jurídico </a:t>
            </a:r>
            <a:r>
              <a:rPr lang="es-ES" sz="2100" i="1" dirty="0" smtClean="0"/>
              <a:t>aplicable”</a:t>
            </a:r>
          </a:p>
          <a:p>
            <a:pPr lvl="1" algn="just"/>
            <a:endParaRPr lang="es-ES" sz="2100" b="1" dirty="0" smtClean="0">
              <a:ea typeface="Calibri" panose="020F0502020204030204" pitchFamily="34" charset="0"/>
              <a:cs typeface="Times New Roman" panose="02020603050405020304" pitchFamily="18" charset="0"/>
            </a:endParaRPr>
          </a:p>
          <a:p>
            <a:pPr algn="just"/>
            <a:r>
              <a:rPr lang="es-ES" sz="2100" b="1" dirty="0" smtClean="0">
                <a:ea typeface="Calibri" panose="020F0502020204030204" pitchFamily="34" charset="0"/>
                <a:cs typeface="Times New Roman" panose="02020603050405020304" pitchFamily="18" charset="0"/>
              </a:rPr>
              <a:t>Respuesta:</a:t>
            </a:r>
          </a:p>
          <a:p>
            <a:pPr algn="just"/>
            <a:endParaRPr lang="es-ES" sz="2100" b="1" dirty="0" smtClean="0">
              <a:ea typeface="Calibri" panose="020F0502020204030204" pitchFamily="34" charset="0"/>
              <a:cs typeface="Times New Roman" panose="02020603050405020304" pitchFamily="18" charset="0"/>
            </a:endParaRPr>
          </a:p>
          <a:p>
            <a:pPr algn="just"/>
            <a:r>
              <a:rPr lang="es-ES" sz="2100" dirty="0">
                <a:ea typeface="Calibri" panose="020F0502020204030204" pitchFamily="34" charset="0"/>
                <a:cs typeface="Times New Roman" panose="02020603050405020304" pitchFamily="18" charset="0"/>
              </a:rPr>
              <a:t>Se realizará de acuerdo al lo que establece el Código Municipal en el artículo III.5.329 del capítulo III del Título V, del Libro III.V, descontando el valor cobrado en el </a:t>
            </a:r>
            <a:r>
              <a:rPr lang="es-ES" sz="2100" dirty="0" smtClean="0">
                <a:ea typeface="Calibri" panose="020F0502020204030204" pitchFamily="34" charset="0"/>
                <a:cs typeface="Times New Roman" panose="02020603050405020304" pitchFamily="18" charset="0"/>
              </a:rPr>
              <a:t>2018</a:t>
            </a:r>
            <a:endParaRPr lang="es-ES" sz="2100" dirty="0" smtClean="0">
              <a:ea typeface="Calibri" panose="020F0502020204030204" pitchFamily="34" charset="0"/>
              <a:cs typeface="Times New Roman" panose="02020603050405020304" pitchFamily="18" charset="0"/>
            </a:endParaRPr>
          </a:p>
          <a:p>
            <a:pPr algn="just"/>
            <a:endParaRPr lang="es-ES" sz="2100" b="1" dirty="0">
              <a:ea typeface="Calibri" panose="020F0502020204030204" pitchFamily="34" charset="0"/>
              <a:cs typeface="Times New Roman" panose="02020603050405020304" pitchFamily="18" charset="0"/>
            </a:endParaRPr>
          </a:p>
          <a:p>
            <a:pPr algn="just"/>
            <a:r>
              <a:rPr lang="es-ES" sz="2100" b="1" dirty="0" smtClean="0">
                <a:ea typeface="Calibri" panose="020F0502020204030204" pitchFamily="34" charset="0"/>
                <a:cs typeface="Times New Roman" panose="02020603050405020304" pitchFamily="18" charset="0"/>
              </a:rPr>
              <a:t>Referencia:</a:t>
            </a:r>
          </a:p>
          <a:p>
            <a:pPr algn="just"/>
            <a:endParaRPr lang="es-ES" sz="2100" b="1" dirty="0">
              <a:ea typeface="Calibri" panose="020F0502020204030204" pitchFamily="34" charset="0"/>
              <a:cs typeface="Times New Roman" panose="02020603050405020304" pitchFamily="18" charset="0"/>
            </a:endParaRPr>
          </a:p>
          <a:p>
            <a:pPr algn="just"/>
            <a:r>
              <a:rPr lang="es-ES" sz="2100" dirty="0" smtClean="0">
                <a:ea typeface="Calibri" panose="020F0502020204030204" pitchFamily="34" charset="0"/>
                <a:cs typeface="Times New Roman" panose="02020603050405020304" pitchFamily="18" charset="0"/>
              </a:rPr>
              <a:t>Oficio </a:t>
            </a:r>
            <a:r>
              <a:rPr lang="es-ES" sz="2100" dirty="0">
                <a:ea typeface="Calibri" panose="020F0502020204030204" pitchFamily="34" charset="0"/>
                <a:cs typeface="Times New Roman" panose="02020603050405020304" pitchFamily="18" charset="0"/>
              </a:rPr>
              <a:t>Nro. EPMMOP-GG-2975-2020-OF</a:t>
            </a:r>
            <a:endParaRPr lang="es-ES" sz="2100" dirty="0" smtClean="0">
              <a:ea typeface="Calibri" panose="020F0502020204030204" pitchFamily="34" charset="0"/>
              <a:cs typeface="Times New Roman" panose="02020603050405020304" pitchFamily="18" charset="0"/>
            </a:endParaRPr>
          </a:p>
        </p:txBody>
      </p:sp>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CONCEJALA ANDREA HIDALGO – DÉCIMA SEGUNDA OBSERVACIÓN</a:t>
            </a:r>
            <a:endParaRPr lang="es-EC" sz="2400" b="1" dirty="0">
              <a:solidFill>
                <a:schemeClr val="bg1"/>
              </a:solidFill>
            </a:endParaRPr>
          </a:p>
        </p:txBody>
      </p:sp>
    </p:spTree>
    <p:extLst>
      <p:ext uri="{BB962C8B-B14F-4D97-AF65-F5344CB8AC3E}">
        <p14:creationId xmlns:p14="http://schemas.microsoft.com/office/powerpoint/2010/main" val="3047810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6314" y="1550152"/>
            <a:ext cx="10515600" cy="4004481"/>
          </a:xfrm>
        </p:spPr>
        <p:txBody>
          <a:bodyPr>
            <a:noAutofit/>
          </a:bodyPr>
          <a:lstStyle/>
          <a:p>
            <a:pPr marL="0" indent="0" algn="just">
              <a:buNone/>
            </a:pPr>
            <a:r>
              <a:rPr lang="es-ES" sz="2000" b="1" dirty="0"/>
              <a:t>Artículo III.5.351.- Fecha de exigibilidad y período de pago.- </a:t>
            </a:r>
            <a:r>
              <a:rPr lang="es-ES" sz="2000" dirty="0"/>
              <a:t>Las contribuciones especiales de mejora por obras de alcance distrital, podrán cobrarse fraccionando la obra a medida que vaya terminándose por tramos o partes. </a:t>
            </a:r>
            <a:r>
              <a:rPr lang="es-ES" sz="2000" dirty="0"/>
              <a:t>El cobro del tributo será prorrateado a diez años o al plazo establecido en el caso de crédito público reembolsable, sea interno o externo, el que sea mayor, desde el año siguiente a aquel en que se haya entregado la obra</a:t>
            </a:r>
            <a:r>
              <a:rPr lang="es-ES" sz="2000" dirty="0" smtClean="0"/>
              <a:t>.</a:t>
            </a:r>
          </a:p>
          <a:p>
            <a:pPr marL="0" indent="0" algn="just">
              <a:buNone/>
            </a:pPr>
            <a:endParaRPr lang="es-EC" sz="2000" dirty="0"/>
          </a:p>
          <a:p>
            <a:pPr marL="0" indent="0" algn="just">
              <a:buNone/>
            </a:pPr>
            <a:r>
              <a:rPr lang="es-ES" sz="2000" dirty="0"/>
              <a:t>Los pagos que correspondan por </a:t>
            </a:r>
            <a:r>
              <a:rPr lang="es-ES" sz="2000" dirty="0" smtClean="0"/>
              <a:t>contribución </a:t>
            </a:r>
            <a:r>
              <a:rPr lang="es-ES" sz="2000" dirty="0"/>
              <a:t>especial de mejoras podrán realizarse desde el primero de  enero hasta el 31 de diciembre.</a:t>
            </a:r>
            <a:endParaRPr lang="es-EC" sz="2000" dirty="0"/>
          </a:p>
          <a:p>
            <a:pPr marL="0" indent="0" algn="just">
              <a:buNone/>
            </a:pPr>
            <a:endParaRPr lang="es-ES" sz="2000" dirty="0" smtClean="0"/>
          </a:p>
          <a:p>
            <a:pPr marL="0" indent="0" algn="just">
              <a:buNone/>
            </a:pPr>
            <a:r>
              <a:rPr lang="es-ES" sz="2000" dirty="0" smtClean="0"/>
              <a:t>Cada </a:t>
            </a:r>
            <a:r>
              <a:rPr lang="es-ES" sz="2000" dirty="0"/>
              <a:t>dividendo será exigible individualmente, por tanto, vencido el plazo previsto anteriormente, se generarán los intereses previstos en el artículo 21 del Código Orgánico Tributario, y se dará inicio a la acción coactiva.</a:t>
            </a:r>
            <a:endParaRPr lang="es-EC" sz="2000" dirty="0"/>
          </a:p>
          <a:p>
            <a:pPr algn="just"/>
            <a:endParaRPr lang="es-EC" dirty="0"/>
          </a:p>
        </p:txBody>
      </p:sp>
      <p:pic>
        <p:nvPicPr>
          <p:cNvPr id="8" name="Picture 27">
            <a:extLst>
              <a:ext uri="{FF2B5EF4-FFF2-40B4-BE49-F238E27FC236}">
                <a16:creationId xmlns:a16="http://schemas.microsoft.com/office/drawing/2014/main" id="{BB6E64FE-110F-214B-9799-C63859B1D415}"/>
              </a:ext>
            </a:extLst>
          </p:cNvPr>
          <p:cNvPicPr>
            <a:picLocks noChangeAspect="1"/>
          </p:cNvPicPr>
          <p:nvPr/>
        </p:nvPicPr>
        <p:blipFill>
          <a:blip r:embed="rId2"/>
          <a:stretch>
            <a:fillRect/>
          </a:stretch>
        </p:blipFill>
        <p:spPr>
          <a:xfrm>
            <a:off x="241155" y="111238"/>
            <a:ext cx="10473507" cy="914400"/>
          </a:xfrm>
          <a:prstGeom prst="rect">
            <a:avLst/>
          </a:prstGeom>
        </p:spPr>
      </p:pic>
      <p:pic>
        <p:nvPicPr>
          <p:cNvPr id="9" name="Picture 1">
            <a:extLst>
              <a:ext uri="{FF2B5EF4-FFF2-40B4-BE49-F238E27FC236}">
                <a16:creationId xmlns:a16="http://schemas.microsoft.com/office/drawing/2014/main" id="{7450C0E3-9AF1-5C4F-919E-3D8C106A13BF}"/>
              </a:ext>
            </a:extLst>
          </p:cNvPr>
          <p:cNvPicPr>
            <a:picLocks noChangeAspect="1"/>
          </p:cNvPicPr>
          <p:nvPr/>
        </p:nvPicPr>
        <p:blipFill>
          <a:blip r:embed="rId3"/>
          <a:stretch>
            <a:fillRect/>
          </a:stretch>
        </p:blipFill>
        <p:spPr>
          <a:xfrm>
            <a:off x="9876511" y="6108123"/>
            <a:ext cx="2006600" cy="596900"/>
          </a:xfrm>
          <a:prstGeom prst="rect">
            <a:avLst/>
          </a:prstGeom>
        </p:spPr>
      </p:pic>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CONCEJALA ANDREA HIDALGO – DÉCIMA SEGUNDA OBSERVACIÓN</a:t>
            </a:r>
            <a:endParaRPr lang="es-EC" sz="2400" b="1" dirty="0">
              <a:solidFill>
                <a:schemeClr val="bg1"/>
              </a:solidFill>
            </a:endParaRPr>
          </a:p>
        </p:txBody>
      </p:sp>
    </p:spTree>
    <p:extLst>
      <p:ext uri="{BB962C8B-B14F-4D97-AF65-F5344CB8AC3E}">
        <p14:creationId xmlns:p14="http://schemas.microsoft.com/office/powerpoint/2010/main" val="3892038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701973" y="1149363"/>
            <a:ext cx="10781816" cy="3477875"/>
          </a:xfrm>
          <a:prstGeom prst="rect">
            <a:avLst/>
          </a:prstGeom>
        </p:spPr>
        <p:txBody>
          <a:bodyPr wrap="square">
            <a:spAutoFit/>
          </a:bodyPr>
          <a:lstStyle/>
          <a:p>
            <a:pPr algn="just"/>
            <a:r>
              <a:rPr lang="es-ES" sz="2000" i="1" dirty="0"/>
              <a:t>“2. Es necesario contar con un informe de la Dirección de Catastro, que incluya el número de predios con el que se realizó el cálculo, considerando el referente predial del año 2017, año en el que fue entregada la obra y determinante del hecho generador</a:t>
            </a:r>
            <a:r>
              <a:rPr lang="es-ES" sz="2000" i="1" dirty="0" smtClean="0"/>
              <a:t>.”</a:t>
            </a:r>
          </a:p>
          <a:p>
            <a:pPr algn="just"/>
            <a:endParaRPr lang="es-ES" sz="2000" b="1" dirty="0" smtClean="0">
              <a:ea typeface="Calibri" panose="020F0502020204030204" pitchFamily="34" charset="0"/>
              <a:cs typeface="Times New Roman" panose="02020603050405020304" pitchFamily="18" charset="0"/>
            </a:endParaRPr>
          </a:p>
          <a:p>
            <a:pPr algn="just"/>
            <a:r>
              <a:rPr lang="es-ES" sz="2000" b="1" dirty="0" smtClean="0">
                <a:ea typeface="Calibri" panose="020F0502020204030204" pitchFamily="34" charset="0"/>
                <a:cs typeface="Times New Roman" panose="02020603050405020304" pitchFamily="18" charset="0"/>
              </a:rPr>
              <a:t>Respuesta:</a:t>
            </a:r>
          </a:p>
          <a:p>
            <a:pPr algn="just"/>
            <a:endParaRPr lang="es-ES" sz="2000" b="1" dirty="0" smtClean="0">
              <a:ea typeface="Calibri" panose="020F0502020204030204" pitchFamily="34" charset="0"/>
              <a:cs typeface="Times New Roman" panose="02020603050405020304" pitchFamily="18" charset="0"/>
            </a:endParaRPr>
          </a:p>
          <a:p>
            <a:pPr algn="just"/>
            <a:r>
              <a:rPr lang="es-ES" sz="2000" dirty="0">
                <a:ea typeface="Calibri" panose="020F0502020204030204" pitchFamily="34" charset="0"/>
                <a:cs typeface="Times New Roman" panose="02020603050405020304" pitchFamily="18" charset="0"/>
              </a:rPr>
              <a:t>Mediante oficio se solicitó a la  Dirección Metropolitana de Catastros lo requerido por la </a:t>
            </a:r>
            <a:r>
              <a:rPr lang="es-ES" sz="2000" dirty="0" smtClean="0">
                <a:ea typeface="Calibri" panose="020F0502020204030204" pitchFamily="34" charset="0"/>
                <a:cs typeface="Times New Roman" panose="02020603050405020304" pitchFamily="18" charset="0"/>
              </a:rPr>
              <a:t>Concejala.</a:t>
            </a:r>
            <a:endParaRPr lang="es-ES" sz="2000" dirty="0" smtClean="0">
              <a:ea typeface="Calibri" panose="020F0502020204030204" pitchFamily="34" charset="0"/>
              <a:cs typeface="Times New Roman" panose="02020603050405020304" pitchFamily="18" charset="0"/>
            </a:endParaRPr>
          </a:p>
          <a:p>
            <a:pPr algn="just"/>
            <a:endParaRPr lang="es-ES" sz="2000" b="1" dirty="0">
              <a:ea typeface="Calibri" panose="020F0502020204030204" pitchFamily="34" charset="0"/>
              <a:cs typeface="Times New Roman" panose="02020603050405020304" pitchFamily="18" charset="0"/>
            </a:endParaRPr>
          </a:p>
          <a:p>
            <a:pPr algn="just"/>
            <a:r>
              <a:rPr lang="es-ES" sz="2000" b="1" dirty="0" smtClean="0">
                <a:ea typeface="Calibri" panose="020F0502020204030204" pitchFamily="34" charset="0"/>
                <a:cs typeface="Times New Roman" panose="02020603050405020304" pitchFamily="18" charset="0"/>
              </a:rPr>
              <a:t>Referencia:</a:t>
            </a:r>
          </a:p>
          <a:p>
            <a:pPr algn="just"/>
            <a:endParaRPr lang="es-ES" sz="2000" b="1" dirty="0">
              <a:ea typeface="Calibri" panose="020F0502020204030204" pitchFamily="34" charset="0"/>
              <a:cs typeface="Times New Roman" panose="02020603050405020304" pitchFamily="18" charset="0"/>
            </a:endParaRPr>
          </a:p>
          <a:p>
            <a:pPr algn="just"/>
            <a:r>
              <a:rPr lang="es-ES" sz="2000" dirty="0" smtClean="0">
                <a:ea typeface="Calibri" panose="020F0502020204030204" pitchFamily="34" charset="0"/>
                <a:cs typeface="Times New Roman" panose="02020603050405020304" pitchFamily="18" charset="0"/>
              </a:rPr>
              <a:t>Oficio </a:t>
            </a:r>
            <a:r>
              <a:rPr lang="es-ES" sz="2000" dirty="0">
                <a:ea typeface="Calibri" panose="020F0502020204030204" pitchFamily="34" charset="0"/>
                <a:cs typeface="Times New Roman" panose="02020603050405020304" pitchFamily="18" charset="0"/>
              </a:rPr>
              <a:t>Nro. EPMMOP-GG-2998-2020-OF</a:t>
            </a:r>
            <a:endParaRPr lang="es-ES" sz="2000" dirty="0" smtClean="0">
              <a:ea typeface="Calibri" panose="020F0502020204030204" pitchFamily="34" charset="0"/>
              <a:cs typeface="Times New Roman" panose="02020603050405020304" pitchFamily="18" charset="0"/>
            </a:endParaRPr>
          </a:p>
        </p:txBody>
      </p:sp>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CONCEJALA ANDREA HIDALGO – DÉCIMA TERCERA OBSERVACIÓN</a:t>
            </a:r>
            <a:endParaRPr lang="es-EC" sz="2400" b="1" dirty="0">
              <a:solidFill>
                <a:schemeClr val="bg1"/>
              </a:solidFill>
            </a:endParaRPr>
          </a:p>
        </p:txBody>
      </p:sp>
      <p:graphicFrame>
        <p:nvGraphicFramePr>
          <p:cNvPr id="6" name="Marcador de contenido 7"/>
          <p:cNvGraphicFramePr>
            <a:graphicFrameLocks noGrp="1"/>
          </p:cNvGraphicFramePr>
          <p:nvPr>
            <p:ph idx="1"/>
            <p:extLst>
              <p:ext uri="{D42A27DB-BD31-4B8C-83A1-F6EECF244321}">
                <p14:modId xmlns:p14="http://schemas.microsoft.com/office/powerpoint/2010/main" val="2728820078"/>
              </p:ext>
            </p:extLst>
          </p:nvPr>
        </p:nvGraphicFramePr>
        <p:xfrm>
          <a:off x="2283177" y="4750963"/>
          <a:ext cx="6970005" cy="1681440"/>
        </p:xfrm>
        <a:graphic>
          <a:graphicData uri="http://schemas.openxmlformats.org/drawingml/2006/table">
            <a:tbl>
              <a:tblPr>
                <a:tableStyleId>{5C22544A-7EE6-4342-B048-85BDC9FD1C3A}</a:tableStyleId>
              </a:tblPr>
              <a:tblGrid>
                <a:gridCol w="5380953">
                  <a:extLst>
                    <a:ext uri="{9D8B030D-6E8A-4147-A177-3AD203B41FA5}">
                      <a16:colId xmlns:a16="http://schemas.microsoft.com/office/drawing/2014/main" val="2716985999"/>
                    </a:ext>
                  </a:extLst>
                </a:gridCol>
                <a:gridCol w="1589052">
                  <a:extLst>
                    <a:ext uri="{9D8B030D-6E8A-4147-A177-3AD203B41FA5}">
                      <a16:colId xmlns:a16="http://schemas.microsoft.com/office/drawing/2014/main" val="3800363783"/>
                    </a:ext>
                  </a:extLst>
                </a:gridCol>
              </a:tblGrid>
              <a:tr h="560480">
                <a:tc>
                  <a:txBody>
                    <a:bodyPr/>
                    <a:lstStyle/>
                    <a:p>
                      <a:pPr algn="ctr" fontAlgn="b"/>
                      <a:r>
                        <a:rPr lang="es-EC" sz="2000" b="1" u="none" strike="noStrike" dirty="0">
                          <a:effectLst/>
                        </a:rPr>
                        <a:t>NÚMERO DE PREDIOS CATASTRO 2020</a:t>
                      </a:r>
                      <a:endParaRPr lang="es-EC"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2000" u="none" strike="noStrike" dirty="0" smtClean="0">
                          <a:effectLst/>
                        </a:rPr>
                        <a:t>968.984 </a:t>
                      </a:r>
                      <a:endParaRPr lang="es-EC"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4381193"/>
                  </a:ext>
                </a:extLst>
              </a:tr>
              <a:tr h="560480">
                <a:tc>
                  <a:txBody>
                    <a:bodyPr/>
                    <a:lstStyle/>
                    <a:p>
                      <a:pPr algn="ctr" fontAlgn="b"/>
                      <a:r>
                        <a:rPr lang="es-EC" sz="2000" b="1" u="none" strike="noStrike" dirty="0">
                          <a:effectLst/>
                        </a:rPr>
                        <a:t>NÚMERO DE PREDIOS CATASTRO 2017</a:t>
                      </a:r>
                      <a:endParaRPr lang="es-EC"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2000" u="none" strike="noStrike" dirty="0" smtClean="0">
                          <a:effectLst/>
                        </a:rPr>
                        <a:t>922.317 </a:t>
                      </a:r>
                      <a:endParaRPr lang="es-EC"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09068676"/>
                  </a:ext>
                </a:extLst>
              </a:tr>
              <a:tr h="560480">
                <a:tc>
                  <a:txBody>
                    <a:bodyPr/>
                    <a:lstStyle/>
                    <a:p>
                      <a:pPr algn="ctr" fontAlgn="b"/>
                      <a:r>
                        <a:rPr lang="es-ES" sz="2000" b="1" u="none" strike="noStrike" dirty="0">
                          <a:effectLst/>
                        </a:rPr>
                        <a:t>DIFERENCIA DE PREDIOS ENTRE 2017 Y 2020</a:t>
                      </a:r>
                      <a:endParaRPr lang="es-E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2000" u="none" strike="noStrike" dirty="0" smtClean="0">
                          <a:effectLst/>
                        </a:rPr>
                        <a:t>46.667 </a:t>
                      </a:r>
                      <a:endParaRPr lang="es-EC"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999223"/>
                  </a:ext>
                </a:extLst>
              </a:tr>
            </a:tbl>
          </a:graphicData>
        </a:graphic>
      </p:graphicFrame>
    </p:spTree>
    <p:extLst>
      <p:ext uri="{BB962C8B-B14F-4D97-AF65-F5344CB8AC3E}">
        <p14:creationId xmlns:p14="http://schemas.microsoft.com/office/powerpoint/2010/main" val="1792436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3"/>
          <a:stretch>
            <a:fillRect/>
          </a:stretch>
        </p:blipFill>
        <p:spPr>
          <a:xfrm>
            <a:off x="9876511" y="6108123"/>
            <a:ext cx="2006600" cy="596900"/>
          </a:xfrm>
          <a:prstGeom prst="rect">
            <a:avLst/>
          </a:prstGeom>
        </p:spPr>
      </p:pic>
      <p:sp>
        <p:nvSpPr>
          <p:cNvPr id="3" name="Rectángulo 2"/>
          <p:cNvSpPr/>
          <p:nvPr/>
        </p:nvSpPr>
        <p:spPr>
          <a:xfrm>
            <a:off x="729269" y="1291070"/>
            <a:ext cx="10781816" cy="630942"/>
          </a:xfrm>
          <a:prstGeom prst="rect">
            <a:avLst/>
          </a:prstGeom>
        </p:spPr>
        <p:txBody>
          <a:bodyPr wrap="square">
            <a:spAutoFit/>
          </a:bodyPr>
          <a:lstStyle/>
          <a:p>
            <a:pPr algn="just"/>
            <a:endParaRPr lang="es-ES" sz="1700" dirty="0" smtClean="0"/>
          </a:p>
          <a:p>
            <a:pPr lvl="0" algn="just"/>
            <a:endParaRPr lang="es-EC" sz="17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675241969"/>
              </p:ext>
            </p:extLst>
          </p:nvPr>
        </p:nvGraphicFramePr>
        <p:xfrm>
          <a:off x="1191355" y="1606541"/>
          <a:ext cx="9262829" cy="4371185"/>
        </p:xfrm>
        <a:graphic>
          <a:graphicData uri="http://schemas.openxmlformats.org/drawingml/2006/table">
            <a:tbl>
              <a:tblPr>
                <a:tableStyleId>{5C22544A-7EE6-4342-B048-85BDC9FD1C3A}</a:tableStyleId>
              </a:tblPr>
              <a:tblGrid>
                <a:gridCol w="3615970">
                  <a:extLst>
                    <a:ext uri="{9D8B030D-6E8A-4147-A177-3AD203B41FA5}">
                      <a16:colId xmlns:a16="http://schemas.microsoft.com/office/drawing/2014/main" val="3080199555"/>
                    </a:ext>
                  </a:extLst>
                </a:gridCol>
                <a:gridCol w="1915308">
                  <a:extLst>
                    <a:ext uri="{9D8B030D-6E8A-4147-A177-3AD203B41FA5}">
                      <a16:colId xmlns:a16="http://schemas.microsoft.com/office/drawing/2014/main" val="771521826"/>
                    </a:ext>
                  </a:extLst>
                </a:gridCol>
                <a:gridCol w="1766708">
                  <a:extLst>
                    <a:ext uri="{9D8B030D-6E8A-4147-A177-3AD203B41FA5}">
                      <a16:colId xmlns:a16="http://schemas.microsoft.com/office/drawing/2014/main" val="1508216600"/>
                    </a:ext>
                  </a:extLst>
                </a:gridCol>
                <a:gridCol w="1964843">
                  <a:extLst>
                    <a:ext uri="{9D8B030D-6E8A-4147-A177-3AD203B41FA5}">
                      <a16:colId xmlns:a16="http://schemas.microsoft.com/office/drawing/2014/main" val="3499822133"/>
                    </a:ext>
                  </a:extLst>
                </a:gridCol>
              </a:tblGrid>
              <a:tr h="223557">
                <a:tc>
                  <a:txBody>
                    <a:bodyPr/>
                    <a:lstStyle/>
                    <a:p>
                      <a:pPr algn="l" fontAlgn="b"/>
                      <a:r>
                        <a:rPr lang="es-EC" sz="1400" b="1" u="none" strike="noStrike" dirty="0">
                          <a:effectLst/>
                        </a:rPr>
                        <a:t>SUPUESTOS</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ctr" fontAlgn="b"/>
                      <a:r>
                        <a:rPr lang="es-EC" sz="1400" b="1" u="none" strike="noStrike">
                          <a:effectLst/>
                        </a:rPr>
                        <a:t>RV</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ctr" fontAlgn="b"/>
                      <a:r>
                        <a:rPr lang="es-EC" sz="1400" b="1" u="none" strike="noStrike">
                          <a:effectLst/>
                        </a:rPr>
                        <a:t>OBRAS 2021</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OBRAS 2021 + RV</a:t>
                      </a:r>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686472977"/>
                  </a:ext>
                </a:extLst>
              </a:tr>
              <a:tr h="223557">
                <a:tc>
                  <a:txBody>
                    <a:bodyPr/>
                    <a:lstStyle/>
                    <a:p>
                      <a:pPr algn="l" fontAlgn="b"/>
                      <a:r>
                        <a:rPr lang="es-EC" sz="1400" b="1" u="none" strike="noStrike" dirty="0">
                          <a:effectLst/>
                        </a:rPr>
                        <a:t>MONTO A RECUPERAR USD :</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261.350.916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11.658.181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273.009.096 </a:t>
                      </a:r>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2078322271"/>
                  </a:ext>
                </a:extLst>
              </a:tr>
              <a:tr h="439861">
                <a:tc>
                  <a:txBody>
                    <a:bodyPr/>
                    <a:lstStyle/>
                    <a:p>
                      <a:pPr algn="l" fontAlgn="b"/>
                      <a:r>
                        <a:rPr lang="es-EC" sz="1400" b="1" u="none" strike="noStrike" dirty="0">
                          <a:effectLst/>
                        </a:rPr>
                        <a:t>AVALUO TOTAL DMQ USD (FUENTE DATO - CATASTRO QUITO OCTUBRE 2020:</a:t>
                      </a:r>
                      <a:endParaRPr lang="es-EC" sz="1400" b="1" i="0" u="none" strike="noStrike" dirty="0">
                        <a:solidFill>
                          <a:srgbClr val="000000"/>
                        </a:solidFill>
                        <a:effectLst/>
                        <a:latin typeface="Calibri" panose="020F0502020204030204" pitchFamily="34" charset="0"/>
                      </a:endParaRPr>
                    </a:p>
                  </a:txBody>
                  <a:tcPr marL="7154" marR="7154" marT="7154" marB="0" anchor="b"/>
                </a:tc>
                <a:tc gridSpan="3">
                  <a:txBody>
                    <a:bodyPr/>
                    <a:lstStyle/>
                    <a:p>
                      <a:pPr algn="l" fontAlgn="ctr"/>
                      <a:r>
                        <a:rPr lang="es-EC" sz="1400" b="1" u="none" strike="noStrike" dirty="0">
                          <a:effectLst/>
                        </a:rPr>
                        <a:t>                                                   </a:t>
                      </a:r>
                      <a:r>
                        <a:rPr lang="es-EC" sz="1400" b="1" u="none" strike="noStrike" dirty="0" smtClean="0">
                          <a:effectLst/>
                        </a:rPr>
                        <a:t>99.224.374.629 </a:t>
                      </a:r>
                      <a:endParaRPr lang="es-EC" sz="1400" b="1" i="0" u="none" strike="noStrike" dirty="0">
                        <a:solidFill>
                          <a:srgbClr val="000000"/>
                        </a:solidFill>
                        <a:effectLst/>
                        <a:latin typeface="Calibri" panose="020F0502020204030204" pitchFamily="34" charset="0"/>
                      </a:endParaRPr>
                    </a:p>
                  </a:txBody>
                  <a:tcPr marL="7154" marR="7154" marT="7154"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16975776"/>
                  </a:ext>
                </a:extLst>
              </a:tr>
              <a:tr h="223557">
                <a:tc>
                  <a:txBody>
                    <a:bodyPr/>
                    <a:lstStyle/>
                    <a:p>
                      <a:pPr algn="l" fontAlgn="b"/>
                      <a:r>
                        <a:rPr lang="es-EC" sz="1400" b="1" u="none" strike="noStrike" dirty="0">
                          <a:effectLst/>
                        </a:rPr>
                        <a:t>TIEMPO DE RECUPERACIÓN AÑOS:</a:t>
                      </a:r>
                      <a:endParaRPr lang="es-EC" sz="1400" b="1" i="0" u="none" strike="noStrike" dirty="0">
                        <a:solidFill>
                          <a:srgbClr val="000000"/>
                        </a:solidFill>
                        <a:effectLst/>
                        <a:latin typeface="Calibri" panose="020F0502020204030204" pitchFamily="34" charset="0"/>
                      </a:endParaRPr>
                    </a:p>
                  </a:txBody>
                  <a:tcPr marL="7154" marR="7154" marT="7154" marB="0" anchor="b"/>
                </a:tc>
                <a:tc gridSpan="3">
                  <a:txBody>
                    <a:bodyPr/>
                    <a:lstStyle/>
                    <a:p>
                      <a:pPr algn="l" fontAlgn="ctr"/>
                      <a:r>
                        <a:rPr lang="es-EC" sz="1400" b="1" u="none" strike="noStrike" dirty="0">
                          <a:effectLst/>
                        </a:rPr>
                        <a:t>                                                             </a:t>
                      </a:r>
                      <a:r>
                        <a:rPr lang="es-EC" sz="1400" b="1" u="none" strike="noStrike" dirty="0" smtClean="0">
                          <a:effectLst/>
                        </a:rPr>
                        <a:t>10 </a:t>
                      </a:r>
                      <a:endParaRPr lang="es-EC" sz="1400" b="1" i="0" u="none" strike="noStrike" dirty="0">
                        <a:solidFill>
                          <a:srgbClr val="000000"/>
                        </a:solidFill>
                        <a:effectLst/>
                        <a:latin typeface="Calibri" panose="020F0502020204030204" pitchFamily="34" charset="0"/>
                      </a:endParaRPr>
                    </a:p>
                  </a:txBody>
                  <a:tcPr marL="7154" marR="7154" marT="7154"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24252700"/>
                  </a:ext>
                </a:extLst>
              </a:tr>
              <a:tr h="223557">
                <a:tc>
                  <a:txBody>
                    <a:bodyPr/>
                    <a:lstStyle/>
                    <a:p>
                      <a:pPr algn="l" fontAlgn="b"/>
                      <a:r>
                        <a:rPr lang="es-EC" sz="1400" b="1" u="none" strike="noStrike" dirty="0">
                          <a:effectLst/>
                        </a:rPr>
                        <a:t>NÚMERO DE PREDIOS CATASTRO 2020</a:t>
                      </a:r>
                      <a:endParaRPr lang="es-EC" sz="1400" b="1" i="0" u="none" strike="noStrike" dirty="0">
                        <a:solidFill>
                          <a:srgbClr val="000000"/>
                        </a:solidFill>
                        <a:effectLst/>
                        <a:latin typeface="Calibri" panose="020F0502020204030204" pitchFamily="34" charset="0"/>
                      </a:endParaRPr>
                    </a:p>
                  </a:txBody>
                  <a:tcPr marL="7154" marR="7154" marT="7154" marB="0" anchor="b"/>
                </a:tc>
                <a:tc gridSpan="3">
                  <a:txBody>
                    <a:bodyPr/>
                    <a:lstStyle/>
                    <a:p>
                      <a:pPr algn="l" fontAlgn="ctr"/>
                      <a:r>
                        <a:rPr lang="es-EC" sz="1400" b="1" u="none" strike="noStrike" dirty="0">
                          <a:effectLst/>
                        </a:rPr>
                        <a:t>                                                                                             </a:t>
                      </a:r>
                      <a:r>
                        <a:rPr lang="es-EC" sz="1400" b="1" u="none" strike="noStrike" dirty="0" smtClean="0">
                          <a:effectLst/>
                        </a:rPr>
                        <a:t>  </a:t>
                      </a:r>
                      <a:r>
                        <a:rPr lang="es-EC" sz="1400" b="1" u="none" strike="noStrike" dirty="0">
                          <a:effectLst/>
                        </a:rPr>
                        <a:t>968.984 </a:t>
                      </a:r>
                      <a:endParaRPr lang="es-EC" sz="1400" b="1" i="0" u="none" strike="noStrike" dirty="0">
                        <a:solidFill>
                          <a:srgbClr val="000000"/>
                        </a:solidFill>
                        <a:effectLst/>
                        <a:latin typeface="Calibri" panose="020F0502020204030204" pitchFamily="34" charset="0"/>
                      </a:endParaRPr>
                    </a:p>
                  </a:txBody>
                  <a:tcPr marL="7154" marR="7154" marT="7154"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112661228"/>
                  </a:ext>
                </a:extLst>
              </a:tr>
              <a:tr h="223557">
                <a:tc>
                  <a:txBody>
                    <a:bodyPr/>
                    <a:lstStyle/>
                    <a:p>
                      <a:pPr algn="l" fontAlgn="b"/>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3535973790"/>
                  </a:ext>
                </a:extLst>
              </a:tr>
              <a:tr h="223557">
                <a:tc>
                  <a:txBody>
                    <a:bodyPr/>
                    <a:lstStyle/>
                    <a:p>
                      <a:pPr algn="l" fontAlgn="b"/>
                      <a:r>
                        <a:rPr lang="es-EC" sz="1400" b="1" u="none" strike="noStrike">
                          <a:effectLst/>
                        </a:rPr>
                        <a:t>RESULTADOS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1286842239"/>
                  </a:ext>
                </a:extLst>
              </a:tr>
              <a:tr h="223557">
                <a:tc>
                  <a:txBody>
                    <a:bodyPr/>
                    <a:lstStyle/>
                    <a:p>
                      <a:pPr algn="l" fontAlgn="b"/>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3766331281"/>
                  </a:ext>
                </a:extLst>
              </a:tr>
              <a:tr h="223557">
                <a:tc>
                  <a:txBody>
                    <a:bodyPr/>
                    <a:lstStyle/>
                    <a:p>
                      <a:pPr algn="ctr" fontAlgn="b"/>
                      <a:r>
                        <a:rPr lang="es-EC" sz="1400" b="1" u="none" strike="noStrike">
                          <a:effectLst/>
                        </a:rPr>
                        <a:t> AVALUO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ctr" fontAlgn="b"/>
                      <a:r>
                        <a:rPr lang="es-EC" sz="1400" b="1" u="none" strike="noStrike" dirty="0">
                          <a:effectLst/>
                        </a:rPr>
                        <a:t>RV</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ctr" fontAlgn="b"/>
                      <a:r>
                        <a:rPr lang="es-EC" sz="1400" b="1" u="none" strike="noStrike">
                          <a:effectLst/>
                        </a:rPr>
                        <a:t>OBRAS 2021</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OBRAS 2021 + RV</a:t>
                      </a:r>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479669478"/>
                  </a:ext>
                </a:extLst>
              </a:tr>
              <a:tr h="223557">
                <a:tc>
                  <a:txBody>
                    <a:bodyPr/>
                    <a:lstStyle/>
                    <a:p>
                      <a:pPr algn="l" fontAlgn="b"/>
                      <a:r>
                        <a:rPr lang="es-EC" sz="1400" b="1" u="none" strike="noStrike">
                          <a:effectLst/>
                        </a:rPr>
                        <a:t>                                                           1.000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dirty="0">
                          <a:effectLst/>
                        </a:rPr>
                        <a:t>                           0,26 </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0,01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0,28 </a:t>
                      </a:r>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2186155234"/>
                  </a:ext>
                </a:extLst>
              </a:tr>
              <a:tr h="223557">
                <a:tc>
                  <a:txBody>
                    <a:bodyPr/>
                    <a:lstStyle/>
                    <a:p>
                      <a:pPr algn="l" fontAlgn="b"/>
                      <a:r>
                        <a:rPr lang="es-EC" sz="1400" b="1" u="none" strike="noStrike" dirty="0">
                          <a:effectLst/>
                        </a:rPr>
                        <a:t>                                                         70.000 </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dirty="0">
                          <a:effectLst/>
                        </a:rPr>
                        <a:t>                         18,44 </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0,82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19,26 </a:t>
                      </a:r>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3309978727"/>
                  </a:ext>
                </a:extLst>
              </a:tr>
              <a:tr h="223557">
                <a:tc>
                  <a:txBody>
                    <a:bodyPr/>
                    <a:lstStyle/>
                    <a:p>
                      <a:pPr algn="l" fontAlgn="b"/>
                      <a:r>
                        <a:rPr lang="es-EC" sz="1400" b="1" u="none" strike="noStrike" dirty="0">
                          <a:effectLst/>
                        </a:rPr>
                        <a:t>                                                       100.000 </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dirty="0">
                          <a:effectLst/>
                        </a:rPr>
                        <a:t>                         26,34 </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1,17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27,51 </a:t>
                      </a:r>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3432142116"/>
                  </a:ext>
                </a:extLst>
              </a:tr>
              <a:tr h="223557">
                <a:tc>
                  <a:txBody>
                    <a:bodyPr/>
                    <a:lstStyle/>
                    <a:p>
                      <a:pPr algn="l" fontAlgn="b"/>
                      <a:r>
                        <a:rPr lang="es-EC" sz="1400" b="1" u="none" strike="noStrike">
                          <a:effectLst/>
                        </a:rPr>
                        <a:t>                                                       150.000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dirty="0">
                          <a:effectLst/>
                        </a:rPr>
                        <a:t>                         39,51 </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dirty="0">
                          <a:effectLst/>
                        </a:rPr>
                        <a:t>                        1,76 </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41,27 </a:t>
                      </a:r>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642812071"/>
                  </a:ext>
                </a:extLst>
              </a:tr>
              <a:tr h="223557">
                <a:tc>
                  <a:txBody>
                    <a:bodyPr/>
                    <a:lstStyle/>
                    <a:p>
                      <a:pPr algn="l" fontAlgn="b"/>
                      <a:r>
                        <a:rPr lang="es-EC" sz="1400" b="1" u="none" strike="noStrike">
                          <a:effectLst/>
                        </a:rPr>
                        <a:t>                                                       200.000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dirty="0">
                          <a:effectLst/>
                        </a:rPr>
                        <a:t>                         52,68 </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dirty="0">
                          <a:effectLst/>
                        </a:rPr>
                        <a:t>                        2,35 </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55,03 </a:t>
                      </a:r>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1786334493"/>
                  </a:ext>
                </a:extLst>
              </a:tr>
              <a:tr h="223557">
                <a:tc>
                  <a:txBody>
                    <a:bodyPr/>
                    <a:lstStyle/>
                    <a:p>
                      <a:pPr algn="l" fontAlgn="b"/>
                      <a:r>
                        <a:rPr lang="es-EC" sz="1400" b="1" u="none" strike="noStrike">
                          <a:effectLst/>
                        </a:rPr>
                        <a:t>                                                       250.000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65,85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dirty="0">
                          <a:effectLst/>
                        </a:rPr>
                        <a:t>                        2,94 </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68,79 </a:t>
                      </a:r>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384581235"/>
                  </a:ext>
                </a:extLst>
              </a:tr>
              <a:tr h="223557">
                <a:tc>
                  <a:txBody>
                    <a:bodyPr/>
                    <a:lstStyle/>
                    <a:p>
                      <a:pPr algn="l" fontAlgn="b"/>
                      <a:r>
                        <a:rPr lang="es-EC" sz="1400" b="1" u="none" strike="noStrike">
                          <a:effectLst/>
                        </a:rPr>
                        <a:t>                                                       300.000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79,02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dirty="0">
                          <a:effectLst/>
                        </a:rPr>
                        <a:t>                        3,52 </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dirty="0">
                          <a:effectLst/>
                        </a:rPr>
                        <a:t>                          82,54 </a:t>
                      </a:r>
                      <a:endParaRPr lang="es-EC" sz="1400" b="1" i="0" u="none" strike="noStrike" dirty="0">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1234574562"/>
                  </a:ext>
                </a:extLst>
              </a:tr>
              <a:tr h="223557">
                <a:tc>
                  <a:txBody>
                    <a:bodyPr/>
                    <a:lstStyle/>
                    <a:p>
                      <a:pPr algn="l" fontAlgn="b"/>
                      <a:r>
                        <a:rPr lang="es-EC" sz="1400" b="1" u="none" strike="noStrike">
                          <a:effectLst/>
                        </a:rPr>
                        <a:t>                                                       500.000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131,70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dirty="0">
                          <a:effectLst/>
                        </a:rPr>
                        <a:t>                        5,87 </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dirty="0">
                          <a:effectLst/>
                        </a:rPr>
                        <a:t>                        137,57 </a:t>
                      </a:r>
                      <a:endParaRPr lang="es-EC" sz="1400" b="1" i="0" u="none" strike="noStrike" dirty="0">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3558673501"/>
                  </a:ext>
                </a:extLst>
              </a:tr>
              <a:tr h="223557">
                <a:tc>
                  <a:txBody>
                    <a:bodyPr/>
                    <a:lstStyle/>
                    <a:p>
                      <a:pPr algn="l" fontAlgn="b"/>
                      <a:r>
                        <a:rPr lang="es-EC" sz="1400" b="1" u="none" strike="noStrike">
                          <a:effectLst/>
                        </a:rPr>
                        <a:t>                                                   1.000.000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263,39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11,75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dirty="0">
                          <a:effectLst/>
                        </a:rPr>
                        <a:t>                        275,14 </a:t>
                      </a:r>
                      <a:endParaRPr lang="es-EC" sz="1400" b="1" i="0" u="none" strike="noStrike" dirty="0">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1866444488"/>
                  </a:ext>
                </a:extLst>
              </a:tr>
              <a:tr h="130855">
                <a:tc>
                  <a:txBody>
                    <a:bodyPr/>
                    <a:lstStyle/>
                    <a:p>
                      <a:pPr algn="l" fontAlgn="b"/>
                      <a:endParaRPr lang="es-EC" sz="800" b="0"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endParaRPr lang="es-EC" sz="800" b="0" i="0" u="none" strike="noStrike">
                        <a:solidFill>
                          <a:srgbClr val="000000"/>
                        </a:solidFill>
                        <a:effectLst/>
                        <a:latin typeface="Calibri" panose="020F0502020204030204" pitchFamily="34" charset="0"/>
                      </a:endParaRPr>
                    </a:p>
                  </a:txBody>
                  <a:tcPr marL="7154" marR="7154" marT="7154" marB="0" anchor="b"/>
                </a:tc>
                <a:tc>
                  <a:txBody>
                    <a:bodyPr/>
                    <a:lstStyle/>
                    <a:p>
                      <a:pPr algn="l" fontAlgn="b"/>
                      <a:endParaRPr lang="es-EC" sz="800" b="0" i="0" u="none" strike="noStrike">
                        <a:solidFill>
                          <a:srgbClr val="000000"/>
                        </a:solidFill>
                        <a:effectLst/>
                        <a:latin typeface="Calibri" panose="020F0502020204030204" pitchFamily="34" charset="0"/>
                      </a:endParaRPr>
                    </a:p>
                  </a:txBody>
                  <a:tcPr marL="7154" marR="7154" marT="7154" marB="0" anchor="b"/>
                </a:tc>
                <a:tc>
                  <a:txBody>
                    <a:bodyPr/>
                    <a:lstStyle/>
                    <a:p>
                      <a:pPr algn="l" fontAlgn="b"/>
                      <a:endParaRPr lang="es-EC" sz="800" b="0" i="0" u="none" strike="noStrike" dirty="0">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2268156450"/>
                  </a:ext>
                </a:extLst>
              </a:tr>
            </a:tbl>
          </a:graphicData>
        </a:graphic>
      </p:graphicFrame>
      <p:pic>
        <p:nvPicPr>
          <p:cNvPr id="9" name="Picture 27">
            <a:extLst>
              <a:ext uri="{FF2B5EF4-FFF2-40B4-BE49-F238E27FC236}">
                <a16:creationId xmlns:a16="http://schemas.microsoft.com/office/drawing/2014/main" id="{BB6E64FE-110F-214B-9799-C63859B1D415}"/>
              </a:ext>
            </a:extLst>
          </p:cNvPr>
          <p:cNvPicPr>
            <a:picLocks noChangeAspect="1"/>
          </p:cNvPicPr>
          <p:nvPr/>
        </p:nvPicPr>
        <p:blipFill>
          <a:blip r:embed="rId4"/>
          <a:stretch>
            <a:fillRect/>
          </a:stretch>
        </p:blipFill>
        <p:spPr>
          <a:xfrm>
            <a:off x="241155" y="111238"/>
            <a:ext cx="10473507" cy="914400"/>
          </a:xfrm>
          <a:prstGeom prst="rect">
            <a:avLst/>
          </a:prstGeom>
        </p:spPr>
      </p:pic>
      <p:sp>
        <p:nvSpPr>
          <p:cNvPr id="11" name="Rectángulo 10"/>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CONCEJALA ANDREA HIDALGO – DÉCIMA TERCERA OBSERVACIÓN</a:t>
            </a:r>
            <a:endParaRPr lang="es-EC" sz="2400" b="1" dirty="0">
              <a:solidFill>
                <a:schemeClr val="bg1"/>
              </a:solidFill>
            </a:endParaRPr>
          </a:p>
        </p:txBody>
      </p:sp>
    </p:spTree>
    <p:extLst>
      <p:ext uri="{BB962C8B-B14F-4D97-AF65-F5344CB8AC3E}">
        <p14:creationId xmlns:p14="http://schemas.microsoft.com/office/powerpoint/2010/main" val="934919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518614" y="1244899"/>
            <a:ext cx="11150221" cy="5262979"/>
          </a:xfrm>
          <a:prstGeom prst="rect">
            <a:avLst/>
          </a:prstGeom>
        </p:spPr>
        <p:txBody>
          <a:bodyPr wrap="square">
            <a:spAutoFit/>
          </a:bodyPr>
          <a:lstStyle/>
          <a:p>
            <a:pPr algn="just"/>
            <a:r>
              <a:rPr lang="es-ES" sz="1600" i="1" dirty="0"/>
              <a:t>“1. Es necesario conocer, cuánto se recaudó por el cobro de la contribución especial de mejoras por la construcción de la Ruta Viva hasta el ejercicio fiscal del año 2018, informe que deberá ser emitido por la Dirección Metropolitana Tributaria o entidad competente; y, dicho valor hacerlo constar como un CONSIDERANDO en el Proyecto de Ordenanza, con carácter de antecedente. Además, esta entidad, en el mismo informe, deberá emitir el valor para la determinación de la contribución especial de mejoras de los años 2019 y 2020, descontando lo cobrado por el año 2018. </a:t>
            </a:r>
          </a:p>
          <a:p>
            <a:pPr algn="just"/>
            <a:endParaRPr lang="es-ES" sz="1600" i="1" dirty="0"/>
          </a:p>
          <a:p>
            <a:pPr algn="just"/>
            <a:r>
              <a:rPr lang="es-ES" sz="1600" i="1" dirty="0"/>
              <a:t>Según el Informe Técnico de la EPMMOP, contenido en Oficio Nro. EPMMOP-GG-2887-2020-OF de 26 de noviembre de 2020, aún no se cuenta con la liquidación definitiva por concepto de expropiación de predios, lo que imposibilita conocer la liquidación final de los costos de la construcción de la Ruta Vida, por lo me permito solicitar aquello para el segundo debate de esta </a:t>
            </a:r>
            <a:r>
              <a:rPr lang="es-ES" sz="1600" i="1" dirty="0" smtClean="0"/>
              <a:t>ordenanza”</a:t>
            </a:r>
          </a:p>
          <a:p>
            <a:pPr algn="just"/>
            <a:endParaRPr lang="es-ES" sz="1600" b="1" dirty="0" smtClean="0">
              <a:ea typeface="Calibri" panose="020F0502020204030204" pitchFamily="34" charset="0"/>
              <a:cs typeface="Times New Roman" panose="02020603050405020304" pitchFamily="18" charset="0"/>
            </a:endParaRPr>
          </a:p>
          <a:p>
            <a:pPr algn="just"/>
            <a:r>
              <a:rPr lang="es-ES" sz="1600" b="1" dirty="0" smtClean="0">
                <a:ea typeface="Calibri" panose="020F0502020204030204" pitchFamily="34" charset="0"/>
                <a:cs typeface="Times New Roman" panose="02020603050405020304" pitchFamily="18" charset="0"/>
              </a:rPr>
              <a:t>Respuesta:</a:t>
            </a:r>
          </a:p>
          <a:p>
            <a:pPr algn="just"/>
            <a:endParaRPr lang="es-ES" sz="1600" b="1" dirty="0" smtClean="0">
              <a:ea typeface="Calibri" panose="020F0502020204030204" pitchFamily="34" charset="0"/>
              <a:cs typeface="Times New Roman" panose="02020603050405020304" pitchFamily="18" charset="0"/>
            </a:endParaRPr>
          </a:p>
          <a:p>
            <a:pPr algn="just"/>
            <a:r>
              <a:rPr lang="es-ES" sz="1600" dirty="0">
                <a:ea typeface="Calibri" panose="020F0502020204030204" pitchFamily="34" charset="0"/>
                <a:cs typeface="Times New Roman" panose="02020603050405020304" pitchFamily="18" charset="0"/>
              </a:rPr>
              <a:t>Mediante oficio se solicitó a la  Dirección Metropolitana Tributaria lo requerido por la Concejal.</a:t>
            </a:r>
          </a:p>
          <a:p>
            <a:pPr algn="just"/>
            <a:endParaRPr lang="es-ES" sz="1600" dirty="0">
              <a:ea typeface="Calibri" panose="020F0502020204030204" pitchFamily="34" charset="0"/>
              <a:cs typeface="Times New Roman" panose="02020603050405020304" pitchFamily="18" charset="0"/>
            </a:endParaRPr>
          </a:p>
          <a:p>
            <a:pPr algn="just"/>
            <a:r>
              <a:rPr lang="es-ES" sz="1600" dirty="0">
                <a:ea typeface="Calibri" panose="020F0502020204030204" pitchFamily="34" charset="0"/>
                <a:cs typeface="Times New Roman" panose="02020603050405020304" pitchFamily="18" charset="0"/>
              </a:rPr>
              <a:t>Respecto al Segundo inciso de la observación, el artículo III.5.321 del título 5, Capitulo 1, del Código Municipal, establece que una vez terminadas las obras, se remitirá una copia de las actas de recepción parcial, provisional o definitiva de las obras ejecutadas, por dicha razón se ha incluido el valor provisional de la expropiación de predios, mientras se finalizan los procesos judiciales</a:t>
            </a:r>
            <a:r>
              <a:rPr lang="es-ES" sz="1600" dirty="0" smtClean="0">
                <a:ea typeface="Calibri" panose="020F0502020204030204" pitchFamily="34" charset="0"/>
                <a:cs typeface="Times New Roman" panose="02020603050405020304" pitchFamily="18" charset="0"/>
              </a:rPr>
              <a:t>.</a:t>
            </a:r>
          </a:p>
          <a:p>
            <a:pPr algn="just"/>
            <a:endParaRPr lang="es-ES" sz="1600" b="1" dirty="0" smtClean="0">
              <a:ea typeface="Calibri" panose="020F0502020204030204" pitchFamily="34" charset="0"/>
              <a:cs typeface="Times New Roman" panose="02020603050405020304" pitchFamily="18" charset="0"/>
            </a:endParaRPr>
          </a:p>
          <a:p>
            <a:pPr algn="just"/>
            <a:r>
              <a:rPr lang="es-ES" sz="1600" b="1" dirty="0" smtClean="0">
                <a:ea typeface="Calibri" panose="020F0502020204030204" pitchFamily="34" charset="0"/>
                <a:cs typeface="Times New Roman" panose="02020603050405020304" pitchFamily="18" charset="0"/>
              </a:rPr>
              <a:t>Referencia:</a:t>
            </a:r>
            <a:endParaRPr lang="es-ES" sz="1600" b="1" dirty="0">
              <a:ea typeface="Calibri" panose="020F0502020204030204" pitchFamily="34" charset="0"/>
              <a:cs typeface="Times New Roman" panose="02020603050405020304" pitchFamily="18" charset="0"/>
            </a:endParaRPr>
          </a:p>
          <a:p>
            <a:pPr algn="just"/>
            <a:endParaRPr lang="es-ES" sz="1600" b="1" dirty="0">
              <a:ea typeface="Calibri" panose="020F0502020204030204" pitchFamily="34" charset="0"/>
              <a:cs typeface="Times New Roman" panose="02020603050405020304" pitchFamily="18" charset="0"/>
            </a:endParaRPr>
          </a:p>
          <a:p>
            <a:pPr algn="just"/>
            <a:r>
              <a:rPr lang="es-ES" sz="1600" dirty="0" smtClean="0">
                <a:ea typeface="Calibri" panose="020F0502020204030204" pitchFamily="34" charset="0"/>
                <a:cs typeface="Times New Roman" panose="02020603050405020304" pitchFamily="18" charset="0"/>
              </a:rPr>
              <a:t>Oficio Nro</a:t>
            </a:r>
            <a:r>
              <a:rPr lang="es-ES" sz="1600" dirty="0">
                <a:ea typeface="Calibri" panose="020F0502020204030204" pitchFamily="34" charset="0"/>
                <a:cs typeface="Times New Roman" panose="02020603050405020304" pitchFamily="18" charset="0"/>
              </a:rPr>
              <a:t>. EPMMOP-GG-2998-2020-OF</a:t>
            </a:r>
            <a:endParaRPr lang="es-ES" sz="1600" dirty="0" smtClean="0">
              <a:ea typeface="Calibri" panose="020F0502020204030204" pitchFamily="34" charset="0"/>
              <a:cs typeface="Times New Roman" panose="02020603050405020304" pitchFamily="18" charset="0"/>
            </a:endParaRPr>
          </a:p>
        </p:txBody>
      </p:sp>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 SANTIAGO GUARDERAS – DÉCIMA CUARTA OBSERVACIÓN</a:t>
            </a:r>
            <a:endParaRPr lang="es-EC" sz="2400" b="1" dirty="0">
              <a:solidFill>
                <a:schemeClr val="bg1"/>
              </a:solidFill>
            </a:endParaRPr>
          </a:p>
        </p:txBody>
      </p:sp>
    </p:spTree>
    <p:extLst>
      <p:ext uri="{BB962C8B-B14F-4D97-AF65-F5344CB8AC3E}">
        <p14:creationId xmlns:p14="http://schemas.microsoft.com/office/powerpoint/2010/main" val="1998021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graphicFrame>
        <p:nvGraphicFramePr>
          <p:cNvPr id="4" name="Diagrama 3"/>
          <p:cNvGraphicFramePr/>
          <p:nvPr>
            <p:extLst>
              <p:ext uri="{D42A27DB-BD31-4B8C-83A1-F6EECF244321}">
                <p14:modId xmlns:p14="http://schemas.microsoft.com/office/powerpoint/2010/main" val="3056728173"/>
              </p:ext>
            </p:extLst>
          </p:nvPr>
        </p:nvGraphicFramePr>
        <p:xfrm>
          <a:off x="641444" y="1818104"/>
          <a:ext cx="11000095" cy="40367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 SANTIAGO GUARDERAS – DÉCIMA CUARTA OBSERVACIÓN</a:t>
            </a:r>
            <a:endParaRPr lang="es-EC" sz="2400" b="1" dirty="0">
              <a:solidFill>
                <a:schemeClr val="bg1"/>
              </a:solidFill>
            </a:endParaRPr>
          </a:p>
        </p:txBody>
      </p:sp>
    </p:spTree>
    <p:extLst>
      <p:ext uri="{BB962C8B-B14F-4D97-AF65-F5344CB8AC3E}">
        <p14:creationId xmlns:p14="http://schemas.microsoft.com/office/powerpoint/2010/main" val="1623171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234070"/>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682636" y="1380488"/>
            <a:ext cx="10877018" cy="5016758"/>
          </a:xfrm>
          <a:prstGeom prst="rect">
            <a:avLst/>
          </a:prstGeom>
        </p:spPr>
        <p:txBody>
          <a:bodyPr wrap="square">
            <a:spAutoFit/>
          </a:bodyPr>
          <a:lstStyle/>
          <a:p>
            <a:pPr algn="just"/>
            <a:r>
              <a:rPr lang="es-ES" sz="2000" i="1" dirty="0" smtClean="0"/>
              <a:t>1. “ Realizar </a:t>
            </a:r>
            <a:r>
              <a:rPr lang="es-ES" sz="2000" i="1" dirty="0" smtClean="0"/>
              <a:t>un mayor análisis del objetivo del proyecto de ordenanza y convocar a mesas de trabajo para revisar el proyecto, considerando que se debería plantear la creación del peaje que sólo lo cancelarían las personas usuarias de la vía Ruta Viva y no la creación de un tributo para todos los ciudadanos</a:t>
            </a:r>
            <a:r>
              <a:rPr lang="es-ES" sz="2000" i="1" dirty="0" smtClean="0"/>
              <a:t>.”</a:t>
            </a:r>
          </a:p>
          <a:p>
            <a:pPr algn="just"/>
            <a:r>
              <a:rPr lang="es-ES" sz="2000" i="1" dirty="0" smtClean="0"/>
              <a:t>2. “Revisar </a:t>
            </a:r>
            <a:r>
              <a:rPr lang="es-ES" sz="2000" i="1" dirty="0"/>
              <a:t>la normativa legal aplicable al proyecto de ordenanza, indicando que la recuperación de inversión de la obra, considerándose como un crédito, debería ser por medio del cobro de peaje”</a:t>
            </a:r>
          </a:p>
          <a:p>
            <a:pPr algn="just"/>
            <a:endParaRPr lang="es-ES" sz="2000" dirty="0" smtClean="0"/>
          </a:p>
          <a:p>
            <a:pPr algn="just"/>
            <a:r>
              <a:rPr lang="es-ES" sz="2000" b="1" dirty="0" smtClean="0"/>
              <a:t>Respuesta: </a:t>
            </a:r>
            <a:endParaRPr lang="es-ES" sz="2000" b="1" dirty="0" smtClean="0"/>
          </a:p>
          <a:p>
            <a:pPr algn="just"/>
            <a:endParaRPr lang="es-ES" sz="2000" dirty="0"/>
          </a:p>
          <a:p>
            <a:pPr marL="285750" indent="-285750" algn="just">
              <a:buFontTx/>
              <a:buChar char="-"/>
            </a:pPr>
            <a:r>
              <a:rPr lang="es-ES" sz="2000" dirty="0"/>
              <a:t>De acuerdo a lo señalado en el Oficio Nro. EPMMOP-GG-1925-2020-OF, de 03 de agosto de 2020, se explica la imposibilidad normativa de crear un peaje para el pago de la construcción de la vía</a:t>
            </a:r>
          </a:p>
          <a:p>
            <a:pPr algn="just"/>
            <a:endParaRPr lang="es-ES" sz="2000" b="1" dirty="0" smtClean="0"/>
          </a:p>
          <a:p>
            <a:pPr algn="just"/>
            <a:r>
              <a:rPr lang="es-ES" sz="2000" b="1" dirty="0" smtClean="0"/>
              <a:t>Referencia: </a:t>
            </a:r>
          </a:p>
          <a:p>
            <a:pPr algn="just"/>
            <a:endParaRPr lang="es-ES" sz="2000" b="1" dirty="0" smtClean="0"/>
          </a:p>
          <a:p>
            <a:pPr algn="just"/>
            <a:r>
              <a:rPr lang="es-ES" sz="2000" dirty="0" smtClean="0"/>
              <a:t>Oficio EPMMOP-GG-1925-2020-OF (3 de agosto del 2020) se explica la imposibilidad normativa de crear un peaje para el pago de la construcción de la vía.</a:t>
            </a:r>
            <a:endParaRPr lang="es-EC"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1191356" y="562515"/>
            <a:ext cx="9857643" cy="461665"/>
          </a:xfrm>
          <a:prstGeom prst="rect">
            <a:avLst/>
          </a:prstGeom>
        </p:spPr>
        <p:txBody>
          <a:bodyPr wrap="square">
            <a:spAutoFit/>
          </a:bodyPr>
          <a:lstStyle/>
          <a:p>
            <a:r>
              <a:rPr lang="es-EC" sz="2400" b="1" dirty="0" smtClean="0">
                <a:solidFill>
                  <a:schemeClr val="bg1"/>
                </a:solidFill>
              </a:rPr>
              <a:t>MÓNICA SANDOVAL – PRIMERA Y SEGUNDA OBSERVACIÓN</a:t>
            </a:r>
            <a:endParaRPr lang="es-EC" sz="2400" b="1" dirty="0">
              <a:solidFill>
                <a:schemeClr val="bg1"/>
              </a:solidFill>
            </a:endParaRPr>
          </a:p>
        </p:txBody>
      </p:sp>
    </p:spTree>
    <p:extLst>
      <p:ext uri="{BB962C8B-B14F-4D97-AF65-F5344CB8AC3E}">
        <p14:creationId xmlns:p14="http://schemas.microsoft.com/office/powerpoint/2010/main" val="1878310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824846" y="1447084"/>
            <a:ext cx="10590662" cy="4539704"/>
          </a:xfrm>
          <a:prstGeom prst="rect">
            <a:avLst/>
          </a:prstGeom>
        </p:spPr>
        <p:txBody>
          <a:bodyPr wrap="square">
            <a:spAutoFit/>
          </a:bodyPr>
          <a:lstStyle/>
          <a:p>
            <a:pPr algn="just"/>
            <a:r>
              <a:rPr lang="es-ES" sz="1700" i="1" dirty="0" smtClean="0">
                <a:ea typeface="Calibri" panose="020F0502020204030204" pitchFamily="34" charset="0"/>
                <a:cs typeface="Times New Roman" panose="02020603050405020304" pitchFamily="18" charset="0"/>
              </a:rPr>
              <a:t>“2</a:t>
            </a:r>
            <a:r>
              <a:rPr lang="es-ES" sz="1700" i="1" dirty="0">
                <a:ea typeface="Calibri" panose="020F0502020204030204" pitchFamily="34" charset="0"/>
                <a:cs typeface="Times New Roman" panose="02020603050405020304" pitchFamily="18" charset="0"/>
              </a:rPr>
              <a:t>. Sin perjuicio del exhaustivo análisis que realiza la Procuraduría Metropolitana sobre la naturaleza de la contribución especial de mejoras, no existe en el expediente digital un informe que explique ni sustente técnica ni jurídicamente la derogatoria de la “Disposición Transitoria Única” de la Ordenanza Metropolitana No. 198, de 22 de diciembre de 2017, que </a:t>
            </a:r>
            <a:r>
              <a:rPr lang="es-ES" sz="1700" i="1" dirty="0" smtClean="0">
                <a:ea typeface="Calibri" panose="020F0502020204030204" pitchFamily="34" charset="0"/>
                <a:cs typeface="Times New Roman" panose="02020603050405020304" pitchFamily="18" charset="0"/>
              </a:rPr>
              <a:t>dispone:</a:t>
            </a:r>
            <a:r>
              <a:rPr lang="es-ES" sz="1700" i="1" dirty="0" smtClean="0">
                <a:ea typeface="Calibri" panose="020F0502020204030204" pitchFamily="34" charset="0"/>
                <a:cs typeface="Times New Roman" panose="02020603050405020304" pitchFamily="18" charset="0"/>
                <a:sym typeface="Wingdings" panose="05000000000000000000" pitchFamily="2" charset="2"/>
              </a:rPr>
              <a:t> (…)</a:t>
            </a:r>
            <a:endParaRPr lang="es-ES" sz="1700" i="1" dirty="0">
              <a:ea typeface="Calibri" panose="020F0502020204030204" pitchFamily="34" charset="0"/>
              <a:cs typeface="Times New Roman" panose="02020603050405020304" pitchFamily="18" charset="0"/>
            </a:endParaRPr>
          </a:p>
          <a:p>
            <a:pPr algn="just"/>
            <a:endParaRPr lang="es-ES" sz="1700" i="1" dirty="0">
              <a:ea typeface="Calibri" panose="020F0502020204030204" pitchFamily="34" charset="0"/>
              <a:cs typeface="Times New Roman" panose="02020603050405020304" pitchFamily="18" charset="0"/>
            </a:endParaRPr>
          </a:p>
          <a:p>
            <a:pPr algn="just"/>
            <a:r>
              <a:rPr lang="es-ES" sz="1700" i="1" dirty="0">
                <a:ea typeface="Calibri" panose="020F0502020204030204" pitchFamily="34" charset="0"/>
                <a:cs typeface="Times New Roman" panose="02020603050405020304" pitchFamily="18" charset="0"/>
              </a:rPr>
              <a:t>En virtud de ello, es necesario que previo al segundo debate, se cuente con un informe de la Empresa Pública Metropolitana de Movilidad y Obras Públicas que justifique esta derogatoria, considerando que esta disposición establecía algunas obligaciones de responsabilidad de dicha empresa que debían ser ejecutadas en el plazo de 60 y 120 días, contado a partir de la sanción de dicha ordenanza, que hasta la presente fecha no han sido cumplidas; y, además, un informe que explique las razones de este incumplimiento.</a:t>
            </a:r>
          </a:p>
          <a:p>
            <a:pPr algn="just"/>
            <a:endParaRPr lang="es-ES" sz="1700" i="1" dirty="0">
              <a:ea typeface="Calibri" panose="020F0502020204030204" pitchFamily="34" charset="0"/>
              <a:cs typeface="Times New Roman" panose="02020603050405020304" pitchFamily="18" charset="0"/>
            </a:endParaRPr>
          </a:p>
          <a:p>
            <a:pPr algn="just"/>
            <a:r>
              <a:rPr lang="es-ES" sz="1700" i="1" dirty="0">
                <a:ea typeface="Calibri" panose="020F0502020204030204" pitchFamily="34" charset="0"/>
                <a:cs typeface="Times New Roman" panose="02020603050405020304" pitchFamily="18" charset="0"/>
              </a:rPr>
              <a:t>No contar con informes al respecto y la identificación de los responsables de este incumplimiento, podría interpretarse como la voluntad del Concejo Metropolitano de avalarlo a través de la eliminación de la disposición que contenía el mandato hoy incumplido; por lo que además debería exhortarse al Alcalde Metropolitano para que solicite a la Contraloría General del Estado un examen especial integral a la obligación de recuperar la inversión realizada en la construcción de la Ruta Viva, pues parte de esta gestión se debía cumplir,  conforme disponía la norma a derogarse, a través de un sistema de peajes</a:t>
            </a:r>
            <a:r>
              <a:rPr lang="es-ES" sz="1700" i="1" dirty="0" smtClean="0">
                <a:ea typeface="Calibri" panose="020F0502020204030204" pitchFamily="34" charset="0"/>
                <a:cs typeface="Times New Roman" panose="02020603050405020304" pitchFamily="18" charset="0"/>
              </a:rPr>
              <a:t>.”</a:t>
            </a:r>
            <a:endParaRPr lang="es-ES" sz="1700" i="1" dirty="0" smtClean="0">
              <a:ea typeface="Calibri" panose="020F0502020204030204" pitchFamily="34" charset="0"/>
              <a:cs typeface="Times New Roman" panose="02020603050405020304" pitchFamily="18" charset="0"/>
            </a:endParaRPr>
          </a:p>
        </p:txBody>
      </p:sp>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 SANTIAGO GUARDERAS – DÉCIMA QUINTA OBSERVACIÓN</a:t>
            </a:r>
            <a:endParaRPr lang="es-EC" sz="2400" b="1" dirty="0">
              <a:solidFill>
                <a:schemeClr val="bg1"/>
              </a:solidFill>
            </a:endParaRPr>
          </a:p>
        </p:txBody>
      </p:sp>
    </p:spTree>
    <p:extLst>
      <p:ext uri="{BB962C8B-B14F-4D97-AF65-F5344CB8AC3E}">
        <p14:creationId xmlns:p14="http://schemas.microsoft.com/office/powerpoint/2010/main" val="1296503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681544" y="1449617"/>
            <a:ext cx="10877265" cy="4524315"/>
          </a:xfrm>
          <a:prstGeom prst="rect">
            <a:avLst/>
          </a:prstGeom>
        </p:spPr>
        <p:txBody>
          <a:bodyPr wrap="square">
            <a:spAutoFit/>
          </a:bodyPr>
          <a:lstStyle/>
          <a:p>
            <a:pPr algn="just"/>
            <a:r>
              <a:rPr lang="es-ES" sz="2400" b="1" dirty="0" smtClean="0">
                <a:ea typeface="Calibri" panose="020F0502020204030204" pitchFamily="34" charset="0"/>
                <a:cs typeface="Times New Roman" panose="02020603050405020304" pitchFamily="18" charset="0"/>
              </a:rPr>
              <a:t>Respuesta:</a:t>
            </a:r>
          </a:p>
          <a:p>
            <a:pPr algn="just"/>
            <a:endParaRPr lang="es-ES" sz="2400" b="1" dirty="0" smtClean="0">
              <a:ea typeface="Calibri" panose="020F0502020204030204" pitchFamily="34" charset="0"/>
              <a:cs typeface="Times New Roman" panose="02020603050405020304" pitchFamily="18" charset="0"/>
            </a:endParaRPr>
          </a:p>
          <a:p>
            <a:pPr algn="just"/>
            <a:r>
              <a:rPr lang="es-ES" sz="2400" dirty="0">
                <a:ea typeface="Calibri" panose="020F0502020204030204" pitchFamily="34" charset="0"/>
                <a:cs typeface="Times New Roman" panose="02020603050405020304" pitchFamily="18" charset="0"/>
              </a:rPr>
              <a:t>Se realiza informe y se remite el 04 de diciembre a la presidencia de la Comisión. </a:t>
            </a:r>
            <a:endParaRPr lang="es-ES" sz="2400" dirty="0" smtClean="0">
              <a:ea typeface="Calibri" panose="020F0502020204030204" pitchFamily="34" charset="0"/>
              <a:cs typeface="Times New Roman" panose="02020603050405020304" pitchFamily="18" charset="0"/>
            </a:endParaRPr>
          </a:p>
          <a:p>
            <a:pPr algn="just"/>
            <a:endParaRPr lang="es-ES" sz="2400" dirty="0">
              <a:ea typeface="Calibri" panose="020F0502020204030204" pitchFamily="34" charset="0"/>
              <a:cs typeface="Times New Roman" panose="02020603050405020304" pitchFamily="18" charset="0"/>
            </a:endParaRPr>
          </a:p>
          <a:p>
            <a:pPr algn="just"/>
            <a:r>
              <a:rPr lang="es-ES" sz="2400" dirty="0" smtClean="0">
                <a:ea typeface="Calibri" panose="020F0502020204030204" pitchFamily="34" charset="0"/>
                <a:cs typeface="Times New Roman" panose="02020603050405020304" pitchFamily="18" charset="0"/>
              </a:rPr>
              <a:t>De </a:t>
            </a:r>
            <a:r>
              <a:rPr lang="es-ES" sz="2400" dirty="0">
                <a:ea typeface="Calibri" panose="020F0502020204030204" pitchFamily="34" charset="0"/>
                <a:cs typeface="Times New Roman" panose="02020603050405020304" pitchFamily="18" charset="0"/>
              </a:rPr>
              <a:t>acuerdo a lo señalado en el Oficio Nro. EPMMOP-GG-1925-2020-OF, de 03 de agosto de 2020, se explica la imposibilidad normativa de crear un peaje para el pago de la construcción de la </a:t>
            </a:r>
            <a:r>
              <a:rPr lang="es-ES" sz="2400" dirty="0" smtClean="0">
                <a:ea typeface="Calibri" panose="020F0502020204030204" pitchFamily="34" charset="0"/>
                <a:cs typeface="Times New Roman" panose="02020603050405020304" pitchFamily="18" charset="0"/>
              </a:rPr>
              <a:t>vía.</a:t>
            </a:r>
          </a:p>
          <a:p>
            <a:pPr algn="just"/>
            <a:endParaRPr lang="es-ES" sz="2400" b="1" dirty="0" smtClean="0">
              <a:ea typeface="Calibri" panose="020F0502020204030204" pitchFamily="34" charset="0"/>
              <a:cs typeface="Times New Roman" panose="02020603050405020304" pitchFamily="18" charset="0"/>
            </a:endParaRPr>
          </a:p>
          <a:p>
            <a:pPr algn="just"/>
            <a:r>
              <a:rPr lang="es-ES" sz="2400" b="1" dirty="0" smtClean="0">
                <a:ea typeface="Calibri" panose="020F0502020204030204" pitchFamily="34" charset="0"/>
                <a:cs typeface="Times New Roman" panose="02020603050405020304" pitchFamily="18" charset="0"/>
              </a:rPr>
              <a:t>Referencia:</a:t>
            </a:r>
            <a:endParaRPr lang="es-ES" sz="2400" b="1" dirty="0">
              <a:ea typeface="Calibri" panose="020F0502020204030204" pitchFamily="34" charset="0"/>
              <a:cs typeface="Times New Roman" panose="02020603050405020304" pitchFamily="18" charset="0"/>
            </a:endParaRPr>
          </a:p>
          <a:p>
            <a:pPr algn="just"/>
            <a:endParaRPr lang="es-ES" sz="2400" b="1" dirty="0">
              <a:ea typeface="Calibri" panose="020F0502020204030204" pitchFamily="34" charset="0"/>
              <a:cs typeface="Times New Roman" panose="02020603050405020304" pitchFamily="18" charset="0"/>
            </a:endParaRPr>
          </a:p>
          <a:p>
            <a:pPr algn="just"/>
            <a:r>
              <a:rPr lang="es-ES" sz="2400" dirty="0">
                <a:ea typeface="Calibri" panose="020F0502020204030204" pitchFamily="34" charset="0"/>
                <a:cs typeface="Times New Roman" panose="02020603050405020304" pitchFamily="18" charset="0"/>
              </a:rPr>
              <a:t>Oficio Nro. EPMMOP-GG-2960-2020-OF</a:t>
            </a:r>
          </a:p>
          <a:p>
            <a:pPr algn="just"/>
            <a:r>
              <a:rPr lang="es-ES" sz="2400" dirty="0">
                <a:ea typeface="Calibri" panose="020F0502020204030204" pitchFamily="34" charset="0"/>
                <a:cs typeface="Times New Roman" panose="02020603050405020304" pitchFamily="18" charset="0"/>
              </a:rPr>
              <a:t>Oficio Nro. </a:t>
            </a:r>
            <a:r>
              <a:rPr lang="es-ES" sz="2400" dirty="0" smtClean="0">
                <a:ea typeface="Calibri" panose="020F0502020204030204" pitchFamily="34" charset="0"/>
                <a:cs typeface="Times New Roman" panose="02020603050405020304" pitchFamily="18" charset="0"/>
              </a:rPr>
              <a:t>EPMMOP-GG-1925-2020-OF</a:t>
            </a:r>
            <a:endParaRPr lang="es-ES" sz="2400" dirty="0" smtClean="0">
              <a:ea typeface="Calibri" panose="020F0502020204030204" pitchFamily="34" charset="0"/>
              <a:cs typeface="Times New Roman" panose="02020603050405020304" pitchFamily="18" charset="0"/>
            </a:endParaRPr>
          </a:p>
        </p:txBody>
      </p:sp>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 SANTIAGO GUARDERAS – DÉCIMA QUINTA OBSERVACIÓN</a:t>
            </a:r>
            <a:endParaRPr lang="es-EC" sz="2400" b="1" dirty="0">
              <a:solidFill>
                <a:schemeClr val="bg1"/>
              </a:solidFill>
            </a:endParaRPr>
          </a:p>
        </p:txBody>
      </p:sp>
    </p:spTree>
    <p:extLst>
      <p:ext uri="{BB962C8B-B14F-4D97-AF65-F5344CB8AC3E}">
        <p14:creationId xmlns:p14="http://schemas.microsoft.com/office/powerpoint/2010/main" val="2155561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3"/>
          <a:stretch>
            <a:fillRect/>
          </a:stretch>
        </p:blipFill>
        <p:spPr>
          <a:xfrm>
            <a:off x="9876511" y="6108123"/>
            <a:ext cx="2006600" cy="596900"/>
          </a:xfrm>
          <a:prstGeom prst="rect">
            <a:avLst/>
          </a:prstGeom>
        </p:spPr>
      </p:pic>
      <p:sp>
        <p:nvSpPr>
          <p:cNvPr id="11" name="CuadroTexto 10"/>
          <p:cNvSpPr txBox="1"/>
          <p:nvPr/>
        </p:nvSpPr>
        <p:spPr>
          <a:xfrm>
            <a:off x="113016" y="3093784"/>
            <a:ext cx="1276996" cy="784830"/>
          </a:xfrm>
          <a:prstGeom prst="rect">
            <a:avLst/>
          </a:prstGeom>
          <a:solidFill>
            <a:schemeClr val="bg1"/>
          </a:solidFill>
          <a:ln w="28575">
            <a:solidFill>
              <a:schemeClr val="accent5"/>
            </a:solidFill>
          </a:ln>
        </p:spPr>
        <p:txBody>
          <a:bodyPr wrap="square" rtlCol="0">
            <a:spAutoFit/>
          </a:bodyPr>
          <a:lstStyle/>
          <a:p>
            <a:pPr algn="ctr"/>
            <a:r>
              <a:rPr lang="es-ES" sz="1500" b="1" dirty="0" smtClean="0">
                <a:latin typeface="Arial" panose="020B0604020202020204" pitchFamily="34" charset="0"/>
                <a:cs typeface="Arial" panose="020B0604020202020204" pitchFamily="34" charset="0"/>
              </a:rPr>
              <a:t>Dic 2017: Ordenanza 198</a:t>
            </a:r>
            <a:endParaRPr lang="es-ES" sz="1500" b="1" dirty="0">
              <a:latin typeface="Arial" panose="020B0604020202020204" pitchFamily="34" charset="0"/>
              <a:cs typeface="Arial" panose="020B0604020202020204" pitchFamily="34" charset="0"/>
            </a:endParaRPr>
          </a:p>
        </p:txBody>
      </p:sp>
      <p:cxnSp>
        <p:nvCxnSpPr>
          <p:cNvPr id="14" name="Conector recto de flecha 13"/>
          <p:cNvCxnSpPr>
            <a:endCxn id="18" idx="2"/>
          </p:cNvCxnSpPr>
          <p:nvPr/>
        </p:nvCxnSpPr>
        <p:spPr>
          <a:xfrm flipH="1" flipV="1">
            <a:off x="1897965" y="2591612"/>
            <a:ext cx="824" cy="87229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1315413" y="1652893"/>
            <a:ext cx="1165104" cy="938719"/>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Oct 2018: </a:t>
            </a:r>
            <a:r>
              <a:rPr lang="es-ES" sz="1100" dirty="0" smtClean="0">
                <a:latin typeface="Arial" panose="020B0604020202020204" pitchFamily="34" charset="0"/>
                <a:cs typeface="Arial" panose="020B0604020202020204" pitchFamily="34" charset="0"/>
              </a:rPr>
              <a:t>EPMMOP remitió informe implementación de peajes</a:t>
            </a:r>
            <a:endParaRPr lang="es-ES" sz="1100" dirty="0">
              <a:latin typeface="Arial" panose="020B0604020202020204" pitchFamily="34" charset="0"/>
              <a:cs typeface="Arial" panose="020B0604020202020204" pitchFamily="34" charset="0"/>
            </a:endParaRPr>
          </a:p>
        </p:txBody>
      </p:sp>
      <p:cxnSp>
        <p:nvCxnSpPr>
          <p:cNvPr id="40" name="Conector recto de flecha 39"/>
          <p:cNvCxnSpPr>
            <a:endCxn id="41" idx="0"/>
          </p:cNvCxnSpPr>
          <p:nvPr/>
        </p:nvCxnSpPr>
        <p:spPr>
          <a:xfrm flipH="1">
            <a:off x="2562563" y="3495391"/>
            <a:ext cx="11727" cy="90498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CuadroTexto 40"/>
          <p:cNvSpPr txBox="1"/>
          <p:nvPr/>
        </p:nvSpPr>
        <p:spPr>
          <a:xfrm>
            <a:off x="1898012" y="4400371"/>
            <a:ext cx="1329102" cy="1107996"/>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Feb 2019: </a:t>
            </a:r>
            <a:r>
              <a:rPr lang="es-ES" sz="1100" dirty="0" smtClean="0">
                <a:latin typeface="Arial" panose="020B0604020202020204" pitchFamily="34" charset="0"/>
                <a:cs typeface="Arial" panose="020B0604020202020204" pitchFamily="34" charset="0"/>
              </a:rPr>
              <a:t>Secretaría de Movilidad remitió proyecto de Ordenanza al Alcalde</a:t>
            </a:r>
            <a:endParaRPr lang="es-ES" sz="1100" dirty="0">
              <a:latin typeface="Arial" panose="020B0604020202020204" pitchFamily="34" charset="0"/>
              <a:cs typeface="Arial" panose="020B0604020202020204" pitchFamily="34" charset="0"/>
            </a:endParaRPr>
          </a:p>
        </p:txBody>
      </p:sp>
      <p:cxnSp>
        <p:nvCxnSpPr>
          <p:cNvPr id="42" name="Conector recto de flecha 41"/>
          <p:cNvCxnSpPr/>
          <p:nvPr/>
        </p:nvCxnSpPr>
        <p:spPr>
          <a:xfrm flipV="1">
            <a:off x="3507339" y="2631668"/>
            <a:ext cx="4211" cy="84020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CuadroTexto 42"/>
          <p:cNvSpPr txBox="1"/>
          <p:nvPr/>
        </p:nvSpPr>
        <p:spPr>
          <a:xfrm>
            <a:off x="2705100" y="1670477"/>
            <a:ext cx="1460500" cy="938719"/>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Feb 2019: </a:t>
            </a:r>
            <a:r>
              <a:rPr lang="es-ES" sz="1100" dirty="0" smtClean="0">
                <a:latin typeface="Arial" panose="020B0604020202020204" pitchFamily="34" charset="0"/>
                <a:cs typeface="Arial" panose="020B0604020202020204" pitchFamily="34" charset="0"/>
              </a:rPr>
              <a:t>Alcalde asumió iniciativa y remitió a la CPFT el proyecto de Ordenanza</a:t>
            </a:r>
            <a:endParaRPr lang="es-ES" sz="1100" dirty="0">
              <a:latin typeface="Arial" panose="020B0604020202020204" pitchFamily="34" charset="0"/>
              <a:cs typeface="Arial" panose="020B0604020202020204" pitchFamily="34" charset="0"/>
            </a:endParaRPr>
          </a:p>
        </p:txBody>
      </p:sp>
      <p:cxnSp>
        <p:nvCxnSpPr>
          <p:cNvPr id="50" name="Conector recto de flecha 49"/>
          <p:cNvCxnSpPr>
            <a:stCxn id="11" idx="3"/>
          </p:cNvCxnSpPr>
          <p:nvPr/>
        </p:nvCxnSpPr>
        <p:spPr>
          <a:xfrm flipV="1">
            <a:off x="1390012" y="3441701"/>
            <a:ext cx="10581999" cy="444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p:nvPr/>
        </p:nvCxnSpPr>
        <p:spPr>
          <a:xfrm>
            <a:off x="4331357" y="3516254"/>
            <a:ext cx="2674" cy="70178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CuadroTexto 57"/>
          <p:cNvSpPr txBox="1"/>
          <p:nvPr/>
        </p:nvSpPr>
        <p:spPr>
          <a:xfrm>
            <a:off x="3455714" y="4222689"/>
            <a:ext cx="1751286" cy="1446550"/>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Marzo 2019: </a:t>
            </a:r>
            <a:r>
              <a:rPr lang="es-ES" sz="1100" dirty="0" smtClean="0">
                <a:latin typeface="Arial" panose="020B0604020202020204" pitchFamily="34" charset="0"/>
                <a:cs typeface="Arial" panose="020B0604020202020204" pitchFamily="34" charset="0"/>
              </a:rPr>
              <a:t>CPFT resolvió que </a:t>
            </a:r>
            <a:r>
              <a:rPr lang="es-EC" sz="1100" dirty="0" smtClean="0">
                <a:latin typeface="Arial" panose="020B0604020202020204" pitchFamily="34" charset="0"/>
                <a:cs typeface="Arial" panose="020B0604020202020204" pitchFamily="34" charset="0"/>
              </a:rPr>
              <a:t>al </a:t>
            </a:r>
            <a:r>
              <a:rPr lang="es-EC" sz="1100" dirty="0">
                <a:latin typeface="Arial" panose="020B0604020202020204" pitchFamily="34" charset="0"/>
                <a:cs typeface="Arial" panose="020B0604020202020204" pitchFamily="34" charset="0"/>
              </a:rPr>
              <a:t>quedar poco tiempo para que se efectúe el cambio de autoridades el análisis del proyecto deberá ser considerado por la siguiente administración</a:t>
            </a:r>
            <a:r>
              <a:rPr lang="es-EC" sz="1100" dirty="0" smtClean="0">
                <a:latin typeface="Arial" panose="020B0604020202020204" pitchFamily="34" charset="0"/>
                <a:cs typeface="Arial" panose="020B0604020202020204" pitchFamily="34" charset="0"/>
              </a:rPr>
              <a:t>.</a:t>
            </a:r>
            <a:endParaRPr lang="es-EC" sz="1100" dirty="0">
              <a:latin typeface="Arial" panose="020B0604020202020204" pitchFamily="34" charset="0"/>
              <a:cs typeface="Arial" panose="020B0604020202020204" pitchFamily="34" charset="0"/>
            </a:endParaRPr>
          </a:p>
        </p:txBody>
      </p:sp>
      <p:cxnSp>
        <p:nvCxnSpPr>
          <p:cNvPr id="69" name="Conector recto de flecha 68"/>
          <p:cNvCxnSpPr/>
          <p:nvPr/>
        </p:nvCxnSpPr>
        <p:spPr>
          <a:xfrm flipV="1">
            <a:off x="5130930" y="2604312"/>
            <a:ext cx="4211" cy="84020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CuadroTexto 69"/>
          <p:cNvSpPr txBox="1"/>
          <p:nvPr/>
        </p:nvSpPr>
        <p:spPr>
          <a:xfrm>
            <a:off x="4352083" y="1652893"/>
            <a:ext cx="1566116" cy="938719"/>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Jun 2019: </a:t>
            </a:r>
            <a:r>
              <a:rPr lang="es-ES" sz="1100" dirty="0" smtClean="0">
                <a:latin typeface="Arial" panose="020B0604020202020204" pitchFamily="34" charset="0"/>
                <a:cs typeface="Arial" panose="020B0604020202020204" pitchFamily="34" charset="0"/>
              </a:rPr>
              <a:t>EPMMOP remitió a la SM los informes para la implementación de peajes</a:t>
            </a:r>
            <a:endParaRPr lang="es-ES" sz="1100" dirty="0">
              <a:latin typeface="Arial" panose="020B0604020202020204" pitchFamily="34" charset="0"/>
              <a:cs typeface="Arial" panose="020B0604020202020204" pitchFamily="34" charset="0"/>
            </a:endParaRPr>
          </a:p>
        </p:txBody>
      </p:sp>
      <p:cxnSp>
        <p:nvCxnSpPr>
          <p:cNvPr id="73" name="Conector recto de flecha 72"/>
          <p:cNvCxnSpPr/>
          <p:nvPr/>
        </p:nvCxnSpPr>
        <p:spPr>
          <a:xfrm>
            <a:off x="6087792" y="3516254"/>
            <a:ext cx="0" cy="1104889"/>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CuadroTexto 73"/>
          <p:cNvSpPr txBox="1"/>
          <p:nvPr/>
        </p:nvSpPr>
        <p:spPr>
          <a:xfrm>
            <a:off x="5410541" y="4595048"/>
            <a:ext cx="1320706" cy="769441"/>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Dic 2020: </a:t>
            </a:r>
            <a:r>
              <a:rPr lang="es-ES" sz="1100" dirty="0" smtClean="0">
                <a:latin typeface="Arial" panose="020B0604020202020204" pitchFamily="34" charset="0"/>
                <a:cs typeface="Arial" panose="020B0604020202020204" pitchFamily="34" charset="0"/>
              </a:rPr>
              <a:t>SM remitió al alcalde el proyecto de Ordenanza</a:t>
            </a:r>
            <a:endParaRPr lang="es-ES" sz="1100" dirty="0">
              <a:latin typeface="Arial" panose="020B0604020202020204" pitchFamily="34" charset="0"/>
              <a:cs typeface="Arial" panose="020B0604020202020204" pitchFamily="34" charset="0"/>
            </a:endParaRPr>
          </a:p>
        </p:txBody>
      </p:sp>
      <p:cxnSp>
        <p:nvCxnSpPr>
          <p:cNvPr id="77" name="Conector recto de flecha 76"/>
          <p:cNvCxnSpPr>
            <a:endCxn id="78" idx="2"/>
          </p:cNvCxnSpPr>
          <p:nvPr/>
        </p:nvCxnSpPr>
        <p:spPr>
          <a:xfrm flipV="1">
            <a:off x="6693147" y="2510871"/>
            <a:ext cx="0" cy="93083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CuadroTexto 77"/>
          <p:cNvSpPr txBox="1"/>
          <p:nvPr/>
        </p:nvSpPr>
        <p:spPr>
          <a:xfrm>
            <a:off x="6136593" y="1741430"/>
            <a:ext cx="1113108" cy="769441"/>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Enero 2020: </a:t>
            </a:r>
            <a:r>
              <a:rPr lang="es-ES" sz="1100" dirty="0" smtClean="0">
                <a:latin typeface="Arial" panose="020B0604020202020204" pitchFamily="34" charset="0"/>
                <a:cs typeface="Arial" panose="020B0604020202020204" pitchFamily="34" charset="0"/>
              </a:rPr>
              <a:t>EPMMOP realizó estudio de mercado</a:t>
            </a:r>
            <a:endParaRPr lang="es-ES" sz="1100" dirty="0">
              <a:latin typeface="Arial" panose="020B0604020202020204" pitchFamily="34" charset="0"/>
              <a:cs typeface="Arial" panose="020B0604020202020204" pitchFamily="34" charset="0"/>
            </a:endParaRPr>
          </a:p>
        </p:txBody>
      </p:sp>
      <p:cxnSp>
        <p:nvCxnSpPr>
          <p:cNvPr id="86" name="Conector recto de flecha 85"/>
          <p:cNvCxnSpPr>
            <a:endCxn id="87" idx="0"/>
          </p:cNvCxnSpPr>
          <p:nvPr/>
        </p:nvCxnSpPr>
        <p:spPr>
          <a:xfrm>
            <a:off x="7512932" y="3494876"/>
            <a:ext cx="0" cy="981728"/>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CuadroTexto 86"/>
          <p:cNvSpPr txBox="1"/>
          <p:nvPr/>
        </p:nvSpPr>
        <p:spPr>
          <a:xfrm>
            <a:off x="6894271" y="4476604"/>
            <a:ext cx="1237322" cy="938719"/>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Feb 2020: </a:t>
            </a:r>
            <a:r>
              <a:rPr lang="es-ES" sz="1100" dirty="0" smtClean="0">
                <a:latin typeface="Arial" panose="020B0604020202020204" pitchFamily="34" charset="0"/>
                <a:cs typeface="Arial" panose="020B0604020202020204" pitchFamily="34" charset="0"/>
              </a:rPr>
              <a:t>Alcalde asumió la iniciativa del proyecto de Ordenanza</a:t>
            </a:r>
            <a:endParaRPr lang="es-ES" sz="1100" dirty="0">
              <a:latin typeface="Arial" panose="020B0604020202020204" pitchFamily="34" charset="0"/>
              <a:cs typeface="Arial" panose="020B0604020202020204" pitchFamily="34" charset="0"/>
            </a:endParaRPr>
          </a:p>
        </p:txBody>
      </p:sp>
      <p:cxnSp>
        <p:nvCxnSpPr>
          <p:cNvPr id="93" name="Conector recto de flecha 92"/>
          <p:cNvCxnSpPr/>
          <p:nvPr/>
        </p:nvCxnSpPr>
        <p:spPr>
          <a:xfrm flipV="1">
            <a:off x="8068094" y="2475527"/>
            <a:ext cx="22" cy="95050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 name="CuadroTexto 93"/>
          <p:cNvSpPr txBox="1"/>
          <p:nvPr/>
        </p:nvSpPr>
        <p:spPr>
          <a:xfrm>
            <a:off x="7449432" y="1846988"/>
            <a:ext cx="1237368" cy="600164"/>
          </a:xfrm>
          <a:prstGeom prst="rect">
            <a:avLst/>
          </a:prstGeom>
          <a:noFill/>
          <a:ln>
            <a:solidFill>
              <a:schemeClr val="accent2">
                <a:lumMod val="75000"/>
              </a:schemeClr>
            </a:solidFill>
          </a:ln>
        </p:spPr>
        <p:txBody>
          <a:bodyPr wrap="square" rtlCol="0">
            <a:spAutoFit/>
          </a:bodyPr>
          <a:lstStyle/>
          <a:p>
            <a:pPr algn="ctr"/>
            <a:r>
              <a:rPr lang="es-ES" sz="1100" b="1" dirty="0" smtClean="0">
                <a:latin typeface="Arial" panose="020B0604020202020204" pitchFamily="34" charset="0"/>
                <a:cs typeface="Arial" panose="020B0604020202020204" pitchFamily="34" charset="0"/>
              </a:rPr>
              <a:t>Feb – Abr 2020: </a:t>
            </a:r>
            <a:r>
              <a:rPr lang="es-ES" sz="1100" dirty="0" smtClean="0">
                <a:latin typeface="Arial" panose="020B0604020202020204" pitchFamily="34" charset="0"/>
                <a:cs typeface="Arial" panose="020B0604020202020204" pitchFamily="34" charset="0"/>
              </a:rPr>
              <a:t>Sesiones de la CPFT</a:t>
            </a:r>
            <a:endParaRPr lang="es-ES" sz="1100" dirty="0">
              <a:latin typeface="Arial" panose="020B0604020202020204" pitchFamily="34" charset="0"/>
              <a:cs typeface="Arial" panose="020B0604020202020204" pitchFamily="34" charset="0"/>
            </a:endParaRPr>
          </a:p>
        </p:txBody>
      </p:sp>
      <p:cxnSp>
        <p:nvCxnSpPr>
          <p:cNvPr id="102" name="Conector recto de flecha 101"/>
          <p:cNvCxnSpPr>
            <a:endCxn id="103" idx="0"/>
          </p:cNvCxnSpPr>
          <p:nvPr/>
        </p:nvCxnSpPr>
        <p:spPr>
          <a:xfrm>
            <a:off x="8900359" y="3486199"/>
            <a:ext cx="0" cy="981728"/>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 name="CuadroTexto 102"/>
          <p:cNvSpPr txBox="1"/>
          <p:nvPr/>
        </p:nvSpPr>
        <p:spPr>
          <a:xfrm>
            <a:off x="8281698" y="4467927"/>
            <a:ext cx="1237322" cy="769441"/>
          </a:xfrm>
          <a:prstGeom prst="rect">
            <a:avLst/>
          </a:prstGeom>
          <a:noFill/>
          <a:ln>
            <a:solidFill>
              <a:schemeClr val="accent2">
                <a:lumMod val="75000"/>
              </a:schemeClr>
            </a:solidFill>
          </a:ln>
        </p:spPr>
        <p:txBody>
          <a:bodyPr wrap="square" rtlCol="0">
            <a:spAutoFit/>
          </a:bodyPr>
          <a:lstStyle/>
          <a:p>
            <a:pPr algn="ctr"/>
            <a:r>
              <a:rPr lang="es-ES" sz="1100" b="1" dirty="0" err="1" smtClean="0">
                <a:latin typeface="Arial" panose="020B0604020202020204" pitchFamily="34" charset="0"/>
                <a:cs typeface="Arial" panose="020B0604020202020204" pitchFamily="34" charset="0"/>
              </a:rPr>
              <a:t>Ago</a:t>
            </a:r>
            <a:r>
              <a:rPr lang="es-ES" sz="1100" b="1" dirty="0" smtClean="0">
                <a:latin typeface="Arial" panose="020B0604020202020204" pitchFamily="34" charset="0"/>
                <a:cs typeface="Arial" panose="020B0604020202020204" pitchFamily="34" charset="0"/>
              </a:rPr>
              <a:t> 2020: </a:t>
            </a:r>
            <a:r>
              <a:rPr lang="es-ES" sz="1100" dirty="0" smtClean="0">
                <a:latin typeface="Arial" panose="020B0604020202020204" pitchFamily="34" charset="0"/>
                <a:cs typeface="Arial" panose="020B0604020202020204" pitchFamily="34" charset="0"/>
              </a:rPr>
              <a:t>EPMMOP emitió criterio sobre tasa y CEM</a:t>
            </a:r>
            <a:endParaRPr lang="es-ES" sz="1100" dirty="0">
              <a:latin typeface="Arial" panose="020B0604020202020204" pitchFamily="34" charset="0"/>
              <a:cs typeface="Arial" panose="020B0604020202020204" pitchFamily="34" charset="0"/>
            </a:endParaRPr>
          </a:p>
        </p:txBody>
      </p:sp>
      <p:sp>
        <p:nvSpPr>
          <p:cNvPr id="104" name="CuadroTexto 103"/>
          <p:cNvSpPr txBox="1"/>
          <p:nvPr/>
        </p:nvSpPr>
        <p:spPr>
          <a:xfrm>
            <a:off x="6955408" y="1081893"/>
            <a:ext cx="2199972" cy="553998"/>
          </a:xfrm>
          <a:prstGeom prst="rect">
            <a:avLst/>
          </a:prstGeom>
          <a:solidFill>
            <a:schemeClr val="bg1"/>
          </a:solidFill>
          <a:ln>
            <a:solidFill>
              <a:schemeClr val="accent6"/>
            </a:solidFill>
          </a:ln>
        </p:spPr>
        <p:txBody>
          <a:bodyPr wrap="square" rtlCol="0">
            <a:spAutoFit/>
          </a:bodyPr>
          <a:lstStyle/>
          <a:p>
            <a:pPr algn="just"/>
            <a:r>
              <a:rPr lang="es-ES" sz="1000" b="1" dirty="0" smtClean="0">
                <a:latin typeface="Arial" panose="020B0604020202020204" pitchFamily="34" charset="0"/>
                <a:cs typeface="Arial" panose="020B0604020202020204" pitchFamily="34" charset="0"/>
              </a:rPr>
              <a:t>Mar 2020:</a:t>
            </a:r>
            <a:r>
              <a:rPr lang="es-ES" sz="1000" dirty="0" smtClean="0">
                <a:latin typeface="Arial" panose="020B0604020202020204" pitchFamily="34" charset="0"/>
                <a:cs typeface="Arial" panose="020B0604020202020204" pitchFamily="34" charset="0"/>
              </a:rPr>
              <a:t> DMT informó sobre la imposibilidad de implementación de un peaje para el pago de la obra</a:t>
            </a:r>
            <a:endParaRPr lang="es-ES" sz="1000" dirty="0">
              <a:latin typeface="Arial" panose="020B0604020202020204" pitchFamily="34" charset="0"/>
              <a:cs typeface="Arial" panose="020B0604020202020204" pitchFamily="34" charset="0"/>
            </a:endParaRPr>
          </a:p>
        </p:txBody>
      </p:sp>
      <p:cxnSp>
        <p:nvCxnSpPr>
          <p:cNvPr id="107" name="Conector recto de flecha 106"/>
          <p:cNvCxnSpPr/>
          <p:nvPr/>
        </p:nvCxnSpPr>
        <p:spPr>
          <a:xfrm flipV="1">
            <a:off x="9626265" y="2475527"/>
            <a:ext cx="22" cy="95050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8" name="CuadroTexto 107"/>
          <p:cNvSpPr txBox="1"/>
          <p:nvPr/>
        </p:nvSpPr>
        <p:spPr>
          <a:xfrm>
            <a:off x="9007603" y="1846988"/>
            <a:ext cx="1237368" cy="600164"/>
          </a:xfrm>
          <a:prstGeom prst="rect">
            <a:avLst/>
          </a:prstGeom>
          <a:noFill/>
          <a:ln>
            <a:solidFill>
              <a:schemeClr val="accent2">
                <a:lumMod val="75000"/>
              </a:schemeClr>
            </a:solidFill>
          </a:ln>
        </p:spPr>
        <p:txBody>
          <a:bodyPr wrap="square" rtlCol="0">
            <a:spAutoFit/>
          </a:bodyPr>
          <a:lstStyle/>
          <a:p>
            <a:pPr algn="ctr"/>
            <a:r>
              <a:rPr lang="es-ES" sz="1100" b="1" dirty="0" err="1" smtClean="0">
                <a:latin typeface="Arial" panose="020B0604020202020204" pitchFamily="34" charset="0"/>
                <a:cs typeface="Arial" panose="020B0604020202020204" pitchFamily="34" charset="0"/>
              </a:rPr>
              <a:t>Sep</a:t>
            </a:r>
            <a:r>
              <a:rPr lang="es-ES" sz="1100" b="1" dirty="0" smtClean="0">
                <a:latin typeface="Arial" panose="020B0604020202020204" pitchFamily="34" charset="0"/>
                <a:cs typeface="Arial" panose="020B0604020202020204" pitchFamily="34" charset="0"/>
              </a:rPr>
              <a:t>- Nov 2020: </a:t>
            </a:r>
            <a:r>
              <a:rPr lang="es-ES" sz="1100" dirty="0" smtClean="0">
                <a:latin typeface="Arial" panose="020B0604020202020204" pitchFamily="34" charset="0"/>
                <a:cs typeface="Arial" panose="020B0604020202020204" pitchFamily="34" charset="0"/>
              </a:rPr>
              <a:t>Sesiones de la CPFT</a:t>
            </a:r>
            <a:endParaRPr lang="es-ES" sz="1100" dirty="0">
              <a:latin typeface="Arial" panose="020B0604020202020204" pitchFamily="34" charset="0"/>
              <a:cs typeface="Arial" panose="020B0604020202020204" pitchFamily="34" charset="0"/>
            </a:endParaRPr>
          </a:p>
        </p:txBody>
      </p:sp>
      <p:pic>
        <p:nvPicPr>
          <p:cNvPr id="31" name="Picture 27">
            <a:extLst>
              <a:ext uri="{FF2B5EF4-FFF2-40B4-BE49-F238E27FC236}">
                <a16:creationId xmlns:a16="http://schemas.microsoft.com/office/drawing/2014/main" id="{BB6E64FE-110F-214B-9799-C63859B1D415}"/>
              </a:ext>
            </a:extLst>
          </p:cNvPr>
          <p:cNvPicPr>
            <a:picLocks noChangeAspect="1"/>
          </p:cNvPicPr>
          <p:nvPr/>
        </p:nvPicPr>
        <p:blipFill>
          <a:blip r:embed="rId4"/>
          <a:stretch>
            <a:fillRect/>
          </a:stretch>
        </p:blipFill>
        <p:spPr>
          <a:xfrm>
            <a:off x="241155" y="111238"/>
            <a:ext cx="10473507" cy="914400"/>
          </a:xfrm>
          <a:prstGeom prst="rect">
            <a:avLst/>
          </a:prstGeom>
        </p:spPr>
      </p:pic>
      <p:sp>
        <p:nvSpPr>
          <p:cNvPr id="37" name="Rectángulo 36"/>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 SANTIAGO GUARDERAS – DÉCIMA QUINTA OBSERVACIÓN</a:t>
            </a:r>
            <a:endParaRPr lang="es-EC" sz="2400" b="1" dirty="0">
              <a:solidFill>
                <a:schemeClr val="bg1"/>
              </a:solidFill>
            </a:endParaRPr>
          </a:p>
        </p:txBody>
      </p:sp>
    </p:spTree>
    <p:extLst>
      <p:ext uri="{BB962C8B-B14F-4D97-AF65-F5344CB8AC3E}">
        <p14:creationId xmlns:p14="http://schemas.microsoft.com/office/powerpoint/2010/main" val="962664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3"/>
          <a:stretch>
            <a:fillRect/>
          </a:stretch>
        </p:blipFill>
        <p:spPr>
          <a:xfrm>
            <a:off x="9876511" y="6108123"/>
            <a:ext cx="2006600" cy="596900"/>
          </a:xfrm>
          <a:prstGeom prst="rect">
            <a:avLst/>
          </a:prstGeom>
        </p:spPr>
      </p:pic>
      <p:graphicFrame>
        <p:nvGraphicFramePr>
          <p:cNvPr id="6" name="Diagrama 5"/>
          <p:cNvGraphicFramePr/>
          <p:nvPr>
            <p:extLst/>
          </p:nvPr>
        </p:nvGraphicFramePr>
        <p:xfrm>
          <a:off x="608621" y="1304704"/>
          <a:ext cx="10814343" cy="4803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p:cNvSpPr txBox="1"/>
          <p:nvPr/>
        </p:nvSpPr>
        <p:spPr>
          <a:xfrm>
            <a:off x="1123312" y="1368204"/>
            <a:ext cx="9188362" cy="523220"/>
          </a:xfrm>
          <a:prstGeom prst="rect">
            <a:avLst/>
          </a:prstGeom>
          <a:noFill/>
        </p:spPr>
        <p:txBody>
          <a:bodyPr wrap="square" rtlCol="0">
            <a:spAutoFit/>
          </a:bodyPr>
          <a:lstStyle/>
          <a:p>
            <a:pPr algn="ctr"/>
            <a:r>
              <a:rPr lang="es-ES" sz="2800" b="1" dirty="0" smtClean="0"/>
              <a:t>CRITERIO EPMMOP (3-ago-2020)</a:t>
            </a:r>
            <a:endParaRPr lang="es-ES_tradnl" sz="2800" b="1" dirty="0">
              <a:latin typeface="Gotham Medium" panose="02000504050000020004" pitchFamily="2" charset="0"/>
              <a:ea typeface="Gotham Black" charset="0"/>
              <a:cs typeface="Gotham Black" charset="0"/>
            </a:endParaRPr>
          </a:p>
        </p:txBody>
      </p:sp>
      <p:pic>
        <p:nvPicPr>
          <p:cNvPr id="10" name="Picture 27">
            <a:extLst>
              <a:ext uri="{FF2B5EF4-FFF2-40B4-BE49-F238E27FC236}">
                <a16:creationId xmlns:a16="http://schemas.microsoft.com/office/drawing/2014/main" id="{BB6E64FE-110F-214B-9799-C63859B1D415}"/>
              </a:ext>
            </a:extLst>
          </p:cNvPr>
          <p:cNvPicPr>
            <a:picLocks noChangeAspect="1"/>
          </p:cNvPicPr>
          <p:nvPr/>
        </p:nvPicPr>
        <p:blipFill>
          <a:blip r:embed="rId9"/>
          <a:stretch>
            <a:fillRect/>
          </a:stretch>
        </p:blipFill>
        <p:spPr>
          <a:xfrm>
            <a:off x="241155" y="111238"/>
            <a:ext cx="10473507" cy="914400"/>
          </a:xfrm>
          <a:prstGeom prst="rect">
            <a:avLst/>
          </a:prstGeom>
        </p:spPr>
      </p:pic>
      <p:sp>
        <p:nvSpPr>
          <p:cNvPr id="12" name="Rectángulo 11"/>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 SANTIAGO GUARDERAS – DÉCIMA QUINTA OBSERVACIÓN</a:t>
            </a:r>
            <a:endParaRPr lang="es-EC" sz="2400" b="1" dirty="0">
              <a:solidFill>
                <a:schemeClr val="bg1"/>
              </a:solidFill>
            </a:endParaRPr>
          </a:p>
        </p:txBody>
      </p:sp>
    </p:spTree>
    <p:extLst>
      <p:ext uri="{BB962C8B-B14F-4D97-AF65-F5344CB8AC3E}">
        <p14:creationId xmlns:p14="http://schemas.microsoft.com/office/powerpoint/2010/main" val="1237094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620086" y="1396521"/>
            <a:ext cx="10781816" cy="4539704"/>
          </a:xfrm>
          <a:prstGeom prst="rect">
            <a:avLst/>
          </a:prstGeom>
        </p:spPr>
        <p:txBody>
          <a:bodyPr wrap="square">
            <a:spAutoFit/>
          </a:bodyPr>
          <a:lstStyle/>
          <a:p>
            <a:pPr algn="just"/>
            <a:r>
              <a:rPr lang="es-ES" sz="1700" i="1" dirty="0"/>
              <a:t>“3. Mediante oficios Nos. GADDMQ-SGCM-2020-0972-O y GADDMQ-SGCM-2020-1270-O de 03 y 30 de marzo de 2020, fui convocado por el Presidente de la Comisión de Presupuesto, Finanzas y Tributación para la “Continuación de la discusión del proyecto de “Ordenanza Metropolitana Reformatoria al Título II, referente a las tasas, del Libro III del Código Municipal, mediante la cual se incluye la tasa por utilización de la infraestructura vial Ruta Viva”.</a:t>
            </a:r>
          </a:p>
          <a:p>
            <a:pPr algn="just"/>
            <a:endParaRPr lang="es-ES" sz="1700" i="1" dirty="0"/>
          </a:p>
          <a:p>
            <a:pPr algn="just"/>
            <a:r>
              <a:rPr lang="es-ES" sz="1700" i="1" dirty="0"/>
              <a:t>Del expediente digital del referido proyecto normativo se desprende que mediante oficio No. GADDMQ-AM-2020-1248-OF de 05 de noviembre de 2020, el Alcalde Metropolitano remitió un nuevo proyecto de "Ordenanza Metropolitana reformatoria del Título IV del Libro III.5 del Código Municipal para el Distrito Metropolitano de Quito", resultado de la consolidación de los textos de los proyectos de ordenanzas respecto de (i) la revisión de la Disposición Transitoria Única de la Ordenanza Metropolitana No. 198 de 22 de diciembre de2017, vigente por mandato de las Disposiciones Transitorias Cuarta y Séptima del Código Municipal para el Distrito Metropolitano de Quito; y, (ii) sobre el Peaje de la Ruta Viva.</a:t>
            </a:r>
          </a:p>
          <a:p>
            <a:pPr algn="just"/>
            <a:endParaRPr lang="es-ES" sz="1700" i="1" dirty="0"/>
          </a:p>
          <a:p>
            <a:pPr algn="just"/>
            <a:r>
              <a:rPr lang="es-ES" sz="1700" i="1" dirty="0"/>
              <a:t>Considerando lo expuesto, es necesario se nos informe el estado del referido proyecto de ordenanza que, a decir del oficio del Alcalde, consolidaba la revisión de la Disposición Transitoria Única de la Ordenanza Metropolitana No. 198, hoy en primer debate, resultando fundamental conocer el desenlace de aquella iniciativa normativa que establecía el peaje por la utilización de la Ruta Viva</a:t>
            </a:r>
            <a:r>
              <a:rPr lang="es-ES" sz="1700" i="1" dirty="0" smtClean="0"/>
              <a:t>.”</a:t>
            </a:r>
            <a:endParaRPr lang="es-ES" sz="1700" dirty="0" smtClean="0">
              <a:ea typeface="Calibri" panose="020F0502020204030204" pitchFamily="34" charset="0"/>
              <a:cs typeface="Times New Roman" panose="02020603050405020304" pitchFamily="18" charset="0"/>
            </a:endParaRPr>
          </a:p>
        </p:txBody>
      </p:sp>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CONCEJALA SANTIAGO GUARDERAS – DÉCIMA SEXTA OBSERVACIÓN</a:t>
            </a:r>
            <a:endParaRPr lang="es-EC" sz="2400" b="1" dirty="0">
              <a:solidFill>
                <a:schemeClr val="bg1"/>
              </a:solidFill>
            </a:endParaRPr>
          </a:p>
        </p:txBody>
      </p:sp>
    </p:spTree>
    <p:extLst>
      <p:ext uri="{BB962C8B-B14F-4D97-AF65-F5344CB8AC3E}">
        <p14:creationId xmlns:p14="http://schemas.microsoft.com/office/powerpoint/2010/main" val="3626403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681544" y="1449617"/>
            <a:ext cx="10877265" cy="3785652"/>
          </a:xfrm>
          <a:prstGeom prst="rect">
            <a:avLst/>
          </a:prstGeom>
        </p:spPr>
        <p:txBody>
          <a:bodyPr wrap="square">
            <a:spAutoFit/>
          </a:bodyPr>
          <a:lstStyle/>
          <a:p>
            <a:pPr algn="just"/>
            <a:r>
              <a:rPr lang="es-ES" sz="2400" b="1" dirty="0" smtClean="0">
                <a:ea typeface="Calibri" panose="020F0502020204030204" pitchFamily="34" charset="0"/>
                <a:cs typeface="Times New Roman" panose="02020603050405020304" pitchFamily="18" charset="0"/>
              </a:rPr>
              <a:t>Respuesta:</a:t>
            </a:r>
          </a:p>
          <a:p>
            <a:pPr algn="just"/>
            <a:endParaRPr lang="es-ES" sz="2400" b="1" dirty="0" smtClean="0">
              <a:ea typeface="Calibri" panose="020F0502020204030204" pitchFamily="34" charset="0"/>
              <a:cs typeface="Times New Roman" panose="02020603050405020304" pitchFamily="18" charset="0"/>
            </a:endParaRPr>
          </a:p>
          <a:p>
            <a:pPr algn="just"/>
            <a:r>
              <a:rPr lang="es-ES" sz="2400" dirty="0">
                <a:ea typeface="Calibri" panose="020F0502020204030204" pitchFamily="34" charset="0"/>
                <a:cs typeface="Times New Roman" panose="02020603050405020304" pitchFamily="18" charset="0"/>
              </a:rPr>
              <a:t>En Sesión Nro.45 Extraordinaria de la Comisión de Presupuesto Finanzas y Tributación, por pedido de los miembros se solicitó a la EPMMOP trabajar en 2 ordenanzas, una para la derogatoria de la transitoria única de la 198 y otra respecto a la implementación de peajes para operación y mantenimiento de la vía. Al momento la EPMMOP se encuentra trabajando en el segundo borrador de ordenanza requerido</a:t>
            </a:r>
            <a:r>
              <a:rPr lang="es-ES" sz="2400" dirty="0" smtClean="0">
                <a:ea typeface="Calibri" panose="020F0502020204030204" pitchFamily="34" charset="0"/>
                <a:cs typeface="Times New Roman" panose="02020603050405020304" pitchFamily="18" charset="0"/>
              </a:rPr>
              <a:t>.</a:t>
            </a:r>
          </a:p>
          <a:p>
            <a:pPr algn="just"/>
            <a:endParaRPr lang="es-ES" sz="2400" b="1" dirty="0" smtClean="0">
              <a:ea typeface="Calibri" panose="020F0502020204030204" pitchFamily="34" charset="0"/>
              <a:cs typeface="Times New Roman" panose="02020603050405020304" pitchFamily="18" charset="0"/>
            </a:endParaRPr>
          </a:p>
          <a:p>
            <a:pPr algn="just"/>
            <a:r>
              <a:rPr lang="es-ES" sz="2400" b="1" dirty="0" smtClean="0">
                <a:ea typeface="Calibri" panose="020F0502020204030204" pitchFamily="34" charset="0"/>
                <a:cs typeface="Times New Roman" panose="02020603050405020304" pitchFamily="18" charset="0"/>
              </a:rPr>
              <a:t>Referencia:</a:t>
            </a:r>
            <a:endParaRPr lang="es-ES" sz="2400" b="1" dirty="0">
              <a:ea typeface="Calibri" panose="020F0502020204030204" pitchFamily="34" charset="0"/>
              <a:cs typeface="Times New Roman" panose="02020603050405020304" pitchFamily="18" charset="0"/>
            </a:endParaRPr>
          </a:p>
          <a:p>
            <a:pPr algn="just"/>
            <a:endParaRPr lang="es-ES" sz="2400" b="1" dirty="0">
              <a:ea typeface="Calibri" panose="020F0502020204030204" pitchFamily="34" charset="0"/>
              <a:cs typeface="Times New Roman" panose="02020603050405020304" pitchFamily="18" charset="0"/>
            </a:endParaRPr>
          </a:p>
        </p:txBody>
      </p:sp>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 SANTIAGO GUARDERAS – DÉCIMA SEXTA OBSERVACIÓN</a:t>
            </a:r>
            <a:endParaRPr lang="es-EC" sz="2400" b="1" dirty="0">
              <a:solidFill>
                <a:schemeClr val="bg1"/>
              </a:solidFill>
            </a:endParaRPr>
          </a:p>
        </p:txBody>
      </p:sp>
    </p:spTree>
    <p:extLst>
      <p:ext uri="{BB962C8B-B14F-4D97-AF65-F5344CB8AC3E}">
        <p14:creationId xmlns:p14="http://schemas.microsoft.com/office/powerpoint/2010/main" val="859597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641445" y="1325329"/>
            <a:ext cx="10822674" cy="4539704"/>
          </a:xfrm>
          <a:prstGeom prst="rect">
            <a:avLst/>
          </a:prstGeom>
        </p:spPr>
        <p:txBody>
          <a:bodyPr wrap="square">
            <a:spAutoFit/>
          </a:bodyPr>
          <a:lstStyle/>
          <a:p>
            <a:pPr algn="just"/>
            <a:r>
              <a:rPr lang="es-ES" sz="1700" i="1" dirty="0"/>
              <a:t>“1. Es recomendable agregar como motivación de hecho, un último CONSIDERANDO que relate que a partir del 2018 hasta la presente fecha no se gestionó  el cobro para recuperar la inversión de la construcción de la Ruta Viva, debido a que la Ordenanza Metropolitana No. 198 de 22 diciembre de 2017 no observó la figura jurídica tributaria adecuada, por lo que es necesario, recuperar esa inversión con la modificación de la Disposición Transitoria Única</a:t>
            </a:r>
            <a:r>
              <a:rPr lang="es-ES" sz="1700" i="1" dirty="0" smtClean="0"/>
              <a:t>.”</a:t>
            </a:r>
          </a:p>
          <a:p>
            <a:pPr algn="just"/>
            <a:endParaRPr lang="es-ES" sz="1700" i="1" dirty="0">
              <a:ea typeface="Calibri" panose="020F0502020204030204" pitchFamily="34" charset="0"/>
              <a:cs typeface="Times New Roman" panose="02020603050405020304" pitchFamily="18" charset="0"/>
            </a:endParaRPr>
          </a:p>
          <a:p>
            <a:pPr algn="just"/>
            <a:r>
              <a:rPr lang="es-ES" sz="1700" b="1" dirty="0" smtClean="0">
                <a:ea typeface="Calibri" panose="020F0502020204030204" pitchFamily="34" charset="0"/>
                <a:cs typeface="Times New Roman" panose="02020603050405020304" pitchFamily="18" charset="0"/>
              </a:rPr>
              <a:t>Respuesta:</a:t>
            </a:r>
          </a:p>
          <a:p>
            <a:pPr algn="just"/>
            <a:endParaRPr lang="es-ES" sz="1700" b="1" dirty="0" smtClean="0">
              <a:ea typeface="Calibri" panose="020F0502020204030204" pitchFamily="34" charset="0"/>
              <a:cs typeface="Times New Roman" panose="02020603050405020304" pitchFamily="18" charset="0"/>
            </a:endParaRPr>
          </a:p>
          <a:p>
            <a:pPr algn="just"/>
            <a:r>
              <a:rPr lang="es-ES" sz="1700" dirty="0">
                <a:ea typeface="Calibri" panose="020F0502020204030204" pitchFamily="34" charset="0"/>
                <a:cs typeface="Times New Roman" panose="02020603050405020304" pitchFamily="18" charset="0"/>
              </a:rPr>
              <a:t>Se adjunta texto de Ordenanza con esta </a:t>
            </a:r>
            <a:r>
              <a:rPr lang="es-ES" sz="1700" dirty="0" smtClean="0">
                <a:ea typeface="Calibri" panose="020F0502020204030204" pitchFamily="34" charset="0"/>
                <a:cs typeface="Times New Roman" panose="02020603050405020304" pitchFamily="18" charset="0"/>
              </a:rPr>
              <a:t>inclusión</a:t>
            </a:r>
          </a:p>
          <a:p>
            <a:pPr algn="just"/>
            <a:endParaRPr lang="es-ES" sz="1700" b="1" dirty="0" smtClean="0">
              <a:ea typeface="Calibri" panose="020F0502020204030204" pitchFamily="34" charset="0"/>
              <a:cs typeface="Times New Roman" panose="02020603050405020304" pitchFamily="18" charset="0"/>
            </a:endParaRPr>
          </a:p>
          <a:p>
            <a:pPr algn="just"/>
            <a:r>
              <a:rPr lang="es-ES" sz="1700" b="1" dirty="0" smtClean="0">
                <a:ea typeface="Calibri" panose="020F0502020204030204" pitchFamily="34" charset="0"/>
                <a:cs typeface="Times New Roman" panose="02020603050405020304" pitchFamily="18" charset="0"/>
              </a:rPr>
              <a:t>Referencia:</a:t>
            </a:r>
          </a:p>
          <a:p>
            <a:pPr algn="just"/>
            <a:endParaRPr lang="es-ES" sz="1700" b="1" dirty="0" smtClean="0">
              <a:ea typeface="Calibri" panose="020F0502020204030204" pitchFamily="34" charset="0"/>
              <a:cs typeface="Times New Roman" panose="02020603050405020304" pitchFamily="18" charset="0"/>
            </a:endParaRPr>
          </a:p>
          <a:p>
            <a:r>
              <a:rPr lang="es-EC" sz="1700" b="1" dirty="0"/>
              <a:t>CONSIDERANDO:</a:t>
            </a:r>
            <a:endParaRPr lang="es-EC" sz="1700" dirty="0"/>
          </a:p>
          <a:p>
            <a:pPr algn="just"/>
            <a:r>
              <a:rPr lang="es-EC" sz="1700" dirty="0"/>
              <a:t/>
            </a:r>
            <a:br>
              <a:rPr lang="es-EC" sz="1700" dirty="0"/>
            </a:br>
            <a:r>
              <a:rPr lang="es-EC" sz="1700" dirty="0" smtClean="0"/>
              <a:t>[…] </a:t>
            </a:r>
            <a:r>
              <a:rPr lang="es-ES" sz="1700" b="1" dirty="0" smtClean="0">
                <a:solidFill>
                  <a:srgbClr val="FF0000"/>
                </a:solidFill>
              </a:rPr>
              <a:t>Que</a:t>
            </a:r>
            <a:r>
              <a:rPr lang="es-ES" sz="1700" b="1" dirty="0">
                <a:solidFill>
                  <a:srgbClr val="FF0000"/>
                </a:solidFill>
              </a:rPr>
              <a:t>, </a:t>
            </a:r>
            <a:r>
              <a:rPr lang="es-ES" sz="1700" dirty="0">
                <a:solidFill>
                  <a:srgbClr val="FF0000"/>
                </a:solidFill>
              </a:rPr>
              <a:t> la Ordenanza Metropolitana Nro. 198, de 22 de diciembre de 2017, en su disposición transitoria única se contradice con los artículos 566 y 569 del COOTAD, por lo que no observó la figura jurídica tributaria adecuada, siendo necesario modificar la Disposición Transitoria Única</a:t>
            </a:r>
          </a:p>
          <a:p>
            <a:pPr algn="just"/>
            <a:endParaRPr lang="es-ES" sz="1700" b="1" dirty="0" smtClean="0">
              <a:ea typeface="Calibri" panose="020F0502020204030204" pitchFamily="34" charset="0"/>
              <a:cs typeface="Times New Roman" panose="02020603050405020304" pitchFamily="18" charset="0"/>
            </a:endParaRPr>
          </a:p>
        </p:txBody>
      </p:sp>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CONCEJALA SANTIAGO GUARDERAS – DÉCIMA SÉPTIMA OBSERVACIÓN</a:t>
            </a:r>
            <a:endParaRPr lang="es-EC" sz="2400" b="1" dirty="0">
              <a:solidFill>
                <a:schemeClr val="bg1"/>
              </a:solidFill>
            </a:endParaRPr>
          </a:p>
        </p:txBody>
      </p:sp>
    </p:spTree>
    <p:extLst>
      <p:ext uri="{BB962C8B-B14F-4D97-AF65-F5344CB8AC3E}">
        <p14:creationId xmlns:p14="http://schemas.microsoft.com/office/powerpoint/2010/main" val="1093922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573207" y="1257089"/>
            <a:ext cx="11081981" cy="4832092"/>
          </a:xfrm>
          <a:prstGeom prst="rect">
            <a:avLst/>
          </a:prstGeom>
        </p:spPr>
        <p:txBody>
          <a:bodyPr wrap="square">
            <a:spAutoFit/>
          </a:bodyPr>
          <a:lstStyle/>
          <a:p>
            <a:pPr algn="just"/>
            <a:r>
              <a:rPr lang="es-ES" sz="1400" i="1" dirty="0"/>
              <a:t>“2. En el segundo inciso de la DISPOSICIÓN TRANSITORIA del Proyecto de Ordenanza se debe reemplazar la palabra: “determinado” por “cobrado”, debido a que este es el valor que se debe restar para calcular el valor de la contribución especial de mejoras restantes; es decir, de los años 2019 y 2020. </a:t>
            </a:r>
          </a:p>
          <a:p>
            <a:pPr algn="just"/>
            <a:endParaRPr lang="es-ES" sz="1400" i="1" dirty="0"/>
          </a:p>
          <a:p>
            <a:pPr algn="just"/>
            <a:r>
              <a:rPr lang="es-ES" sz="1400" i="1" dirty="0"/>
              <a:t>En el segundo inciso de la DISPOSICIÓN TRANSITORIA del Proyecto de Ordenanza se indica que la EPMMOP determinará la contribución especial de mejoras “ya sea prorrateando el valor a diez años o al tiempo equivalente al plazo establecido en el crédito público, optando por el que fuere mayor (…)”.  Es decir, constan dos periodos del cobro de la contribución especial de mejoras, lo cual podría generar confusión en el momento de cobro, por lo que en un informe de la entidad correspondiente se deberá definir el periodo de cobro que mejor convenga a los intereses municipales.</a:t>
            </a:r>
          </a:p>
          <a:p>
            <a:pPr algn="just"/>
            <a:endParaRPr lang="es-ES" sz="1400" i="1" dirty="0"/>
          </a:p>
          <a:p>
            <a:pPr algn="just"/>
            <a:r>
              <a:rPr lang="es-ES" sz="1400" i="1" dirty="0"/>
              <a:t>Según el Art. 5.351 del Código Municipal para el Distrito Metropolitano de Quito existen dos periodos para exigir el cobro de la contribución especial de mejoras de una obra de alcance distrital, como es la Ruta Viva. Por un lado, el cobro podrá  ser prorrateado a diez años; pero, si la obra fue financiada por un préstamo reembolsable, interno o externo, el plazo será el establecido en el préstamo, y se aplicará, el que sea mayor, desde el año siguiente a aquel en que se haya entregado la obra.</a:t>
            </a:r>
          </a:p>
          <a:p>
            <a:pPr algn="just"/>
            <a:r>
              <a:rPr lang="es-ES" sz="1400" i="1" dirty="0"/>
              <a:t> </a:t>
            </a:r>
          </a:p>
          <a:p>
            <a:pPr algn="just"/>
            <a:r>
              <a:rPr lang="es-ES" sz="1400" i="1" dirty="0"/>
              <a:t>Por lo tanto, primero es necesario definir cuál de las dos fuentes de financiamiento recibió la construcción de la Ruta Viva, considerando el Art. III.5.351del Código Municipal: fondos propios de la EPMMOP o préstamo interno o externo. Segundo, dependiendo de la fuente de financiamiento, precisar en la Disposición Transitoria del Proyecto de Ordenanza, el periodo de cobro de la contribución especial de mejoras, que garantice la recuperación de los costos restantes de la construcción de la Ruta Viva.</a:t>
            </a:r>
          </a:p>
          <a:p>
            <a:pPr algn="just"/>
            <a:r>
              <a:rPr lang="es-ES" sz="1400" i="1" dirty="0"/>
              <a:t> </a:t>
            </a:r>
          </a:p>
          <a:p>
            <a:pPr algn="just"/>
            <a:r>
              <a:rPr lang="es-ES" sz="1400" i="1" dirty="0"/>
              <a:t>Para ello, si la obra fue ejecutada por la EPMMOP, es necesario contar con un informe técnico de esta empresa, que defina el plazo de recuperación de los costos restantes de la construcción de la Ruta Viva y que éste sea el que se establezca en esta Disposición, y que no podrá exceder de los diez años. Pero, si la obra fue financiada por un préstamo interno o externo, también se debe contar con un informe que detalle el plazo de este préstamo y sea éste el que se establezca en la Disposición Transitoria del Proyecto de Ordenanza, pero descontando lo recaudado en el año 2018</a:t>
            </a:r>
            <a:r>
              <a:rPr lang="es-ES" sz="1400" i="1" dirty="0" smtClean="0"/>
              <a:t>.”</a:t>
            </a:r>
            <a:endParaRPr lang="es-ES" sz="1400" i="1" dirty="0"/>
          </a:p>
        </p:txBody>
      </p:sp>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CONCEJALA SANTIAGO GUARDERAS – DÉCIMA OCTAVA OBSERVACIÓN</a:t>
            </a:r>
            <a:endParaRPr lang="es-EC" sz="2400" b="1" dirty="0">
              <a:solidFill>
                <a:schemeClr val="bg1"/>
              </a:solidFill>
            </a:endParaRPr>
          </a:p>
        </p:txBody>
      </p:sp>
    </p:spTree>
    <p:extLst>
      <p:ext uri="{BB962C8B-B14F-4D97-AF65-F5344CB8AC3E}">
        <p14:creationId xmlns:p14="http://schemas.microsoft.com/office/powerpoint/2010/main" val="3132674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641445" y="1325329"/>
            <a:ext cx="10822674" cy="4801314"/>
          </a:xfrm>
          <a:prstGeom prst="rect">
            <a:avLst/>
          </a:prstGeom>
        </p:spPr>
        <p:txBody>
          <a:bodyPr wrap="square">
            <a:spAutoFit/>
          </a:bodyPr>
          <a:lstStyle/>
          <a:p>
            <a:pPr algn="just"/>
            <a:r>
              <a:rPr lang="es-ES" b="1" dirty="0" smtClean="0">
                <a:ea typeface="Calibri" panose="020F0502020204030204" pitchFamily="34" charset="0"/>
                <a:cs typeface="Times New Roman" panose="02020603050405020304" pitchFamily="18" charset="0"/>
              </a:rPr>
              <a:t>Respuesta:</a:t>
            </a:r>
          </a:p>
          <a:p>
            <a:pPr algn="just"/>
            <a:endParaRPr lang="es-ES" b="1" dirty="0" smtClean="0">
              <a:ea typeface="Calibri" panose="020F0502020204030204" pitchFamily="34" charset="0"/>
              <a:cs typeface="Times New Roman" panose="02020603050405020304" pitchFamily="18" charset="0"/>
            </a:endParaRPr>
          </a:p>
          <a:p>
            <a:pPr algn="just"/>
            <a:r>
              <a:rPr lang="es-ES" dirty="0">
                <a:ea typeface="Calibri" panose="020F0502020204030204" pitchFamily="34" charset="0"/>
                <a:cs typeface="Times New Roman" panose="02020603050405020304" pitchFamily="18" charset="0"/>
              </a:rPr>
              <a:t>1. Los valores emitidos se mantienen como una obligación por lo que a pesar de no ser cobrados se mantienen </a:t>
            </a:r>
            <a:r>
              <a:rPr lang="es-ES" dirty="0" smtClean="0">
                <a:ea typeface="Calibri" panose="020F0502020204030204" pitchFamily="34" charset="0"/>
                <a:cs typeface="Times New Roman" panose="02020603050405020304" pitchFamily="18" charset="0"/>
              </a:rPr>
              <a:t>como tal</a:t>
            </a:r>
            <a:r>
              <a:rPr lang="es-ES" dirty="0">
                <a:ea typeface="Calibri" panose="020F0502020204030204" pitchFamily="34" charset="0"/>
                <a:cs typeface="Times New Roman" panose="02020603050405020304" pitchFamily="18" charset="0"/>
              </a:rPr>
              <a:t>, al únicamente contemplar el valor cobrado se duplicarían los valores pendientes.</a:t>
            </a:r>
          </a:p>
          <a:p>
            <a:pPr algn="just"/>
            <a:endParaRPr lang="es-ES" dirty="0">
              <a:ea typeface="Calibri" panose="020F0502020204030204" pitchFamily="34" charset="0"/>
              <a:cs typeface="Times New Roman" panose="02020603050405020304" pitchFamily="18" charset="0"/>
            </a:endParaRPr>
          </a:p>
          <a:p>
            <a:pPr algn="just"/>
            <a:r>
              <a:rPr lang="es-ES" dirty="0">
                <a:ea typeface="Calibri" panose="020F0502020204030204" pitchFamily="34" charset="0"/>
                <a:cs typeface="Times New Roman" panose="02020603050405020304" pitchFamily="18" charset="0"/>
              </a:rPr>
              <a:t>2. De acuerdo a la información constante en los créditos emitidos a favor del DMQ son: </a:t>
            </a:r>
          </a:p>
          <a:p>
            <a:pPr algn="just"/>
            <a:endParaRPr lang="es-ES" dirty="0">
              <a:ea typeface="Calibri" panose="020F0502020204030204" pitchFamily="34" charset="0"/>
              <a:cs typeface="Times New Roman" panose="02020603050405020304" pitchFamily="18" charset="0"/>
            </a:endParaRPr>
          </a:p>
          <a:p>
            <a:pPr algn="just"/>
            <a:endParaRPr lang="es-ES" dirty="0">
              <a:ea typeface="Calibri" panose="020F0502020204030204" pitchFamily="34" charset="0"/>
              <a:cs typeface="Times New Roman" panose="02020603050405020304" pitchFamily="18" charset="0"/>
            </a:endParaRPr>
          </a:p>
          <a:p>
            <a:pPr algn="just"/>
            <a:endParaRPr lang="es-ES" dirty="0">
              <a:ea typeface="Calibri" panose="020F0502020204030204" pitchFamily="34" charset="0"/>
              <a:cs typeface="Times New Roman" panose="02020603050405020304" pitchFamily="18" charset="0"/>
            </a:endParaRPr>
          </a:p>
          <a:p>
            <a:pPr algn="just"/>
            <a:endParaRPr lang="es-ES" dirty="0">
              <a:ea typeface="Calibri" panose="020F0502020204030204" pitchFamily="34" charset="0"/>
              <a:cs typeface="Times New Roman" panose="02020603050405020304" pitchFamily="18" charset="0"/>
            </a:endParaRPr>
          </a:p>
          <a:p>
            <a:pPr algn="just"/>
            <a:endParaRPr lang="es-ES" dirty="0">
              <a:ea typeface="Calibri" panose="020F0502020204030204" pitchFamily="34" charset="0"/>
              <a:cs typeface="Times New Roman" panose="02020603050405020304" pitchFamily="18" charset="0"/>
            </a:endParaRPr>
          </a:p>
          <a:p>
            <a:pPr algn="just"/>
            <a:endParaRPr lang="es-ES" dirty="0">
              <a:ea typeface="Calibri" panose="020F0502020204030204" pitchFamily="34" charset="0"/>
              <a:cs typeface="Times New Roman" panose="02020603050405020304" pitchFamily="18" charset="0"/>
            </a:endParaRPr>
          </a:p>
          <a:p>
            <a:pPr algn="just"/>
            <a:endParaRPr lang="es-ES" dirty="0">
              <a:ea typeface="Calibri" panose="020F0502020204030204" pitchFamily="34" charset="0"/>
              <a:cs typeface="Times New Roman" panose="02020603050405020304" pitchFamily="18" charset="0"/>
            </a:endParaRPr>
          </a:p>
          <a:p>
            <a:pPr algn="just"/>
            <a:r>
              <a:rPr lang="es-ES" dirty="0">
                <a:ea typeface="Calibri" panose="020F0502020204030204" pitchFamily="34" charset="0"/>
                <a:cs typeface="Times New Roman" panose="02020603050405020304" pitchFamily="18" charset="0"/>
              </a:rPr>
              <a:t>3. El Art. III.5.351 del Código Municipal da la posibilidad de ser prorrateado a 10 años o al plazo establecido en el crédito. En este caso en el proyecto de ordenanza se prevé que sea a 10 años que es mayor al plazo del vencimiento del crédito. </a:t>
            </a:r>
            <a:endParaRPr lang="es-ES" b="1" dirty="0" smtClean="0">
              <a:ea typeface="Calibri" panose="020F0502020204030204" pitchFamily="34" charset="0"/>
              <a:cs typeface="Times New Roman" panose="02020603050405020304" pitchFamily="18" charset="0"/>
            </a:endParaRPr>
          </a:p>
          <a:p>
            <a:pPr algn="just"/>
            <a:endParaRPr lang="es-ES" b="1" dirty="0" smtClean="0">
              <a:ea typeface="Calibri" panose="020F0502020204030204" pitchFamily="34" charset="0"/>
              <a:cs typeface="Times New Roman" panose="02020603050405020304" pitchFamily="18" charset="0"/>
            </a:endParaRPr>
          </a:p>
        </p:txBody>
      </p:sp>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CONCEJALA SANTIAGO GUARDERAS – DÉCIMA OCTAVA OBSERVACIÓN</a:t>
            </a:r>
            <a:endParaRPr lang="es-EC" sz="2400" b="1" dirty="0">
              <a:solidFill>
                <a:schemeClr val="bg1"/>
              </a:solidFill>
            </a:endParaRPr>
          </a:p>
        </p:txBody>
      </p:sp>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5651" y="3174460"/>
            <a:ext cx="6584464" cy="1520371"/>
          </a:xfrm>
          <a:prstGeom prst="rect">
            <a:avLst/>
          </a:prstGeom>
        </p:spPr>
      </p:pic>
    </p:spTree>
    <p:extLst>
      <p:ext uri="{BB962C8B-B14F-4D97-AF65-F5344CB8AC3E}">
        <p14:creationId xmlns:p14="http://schemas.microsoft.com/office/powerpoint/2010/main" val="1704739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708840" y="1582311"/>
            <a:ext cx="10822674" cy="4401205"/>
          </a:xfrm>
          <a:prstGeom prst="rect">
            <a:avLst/>
          </a:prstGeom>
        </p:spPr>
        <p:txBody>
          <a:bodyPr wrap="square">
            <a:spAutoFit/>
          </a:bodyPr>
          <a:lstStyle/>
          <a:p>
            <a:pPr algn="just"/>
            <a:r>
              <a:rPr lang="es-ES" sz="2000" i="1" dirty="0"/>
              <a:t>“3. Es necesario que en la Disposición Transitoria se defina el valor anual de la contribución especial de mejoras restante en dividendos, por el periodo de tiempo establecido para ello, conforme sugiere el numeral 60 del Informe Jurídico de la Procuraduría Metropolitana en oficio Nro. GADDMQ-PM-2020-3067-O de 23 de noviembre de 2020</a:t>
            </a:r>
            <a:r>
              <a:rPr lang="es-ES" sz="2000" i="1" dirty="0" smtClean="0"/>
              <a:t>.”</a:t>
            </a:r>
          </a:p>
          <a:p>
            <a:pPr algn="just"/>
            <a:endParaRPr lang="es-ES" sz="2000" i="1" dirty="0">
              <a:ea typeface="Calibri" panose="020F0502020204030204" pitchFamily="34" charset="0"/>
              <a:cs typeface="Times New Roman" panose="02020603050405020304" pitchFamily="18" charset="0"/>
            </a:endParaRPr>
          </a:p>
          <a:p>
            <a:pPr algn="just"/>
            <a:r>
              <a:rPr lang="es-ES" sz="2000" b="1" dirty="0" smtClean="0">
                <a:ea typeface="Calibri" panose="020F0502020204030204" pitchFamily="34" charset="0"/>
                <a:cs typeface="Times New Roman" panose="02020603050405020304" pitchFamily="18" charset="0"/>
              </a:rPr>
              <a:t>Respuesta:</a:t>
            </a:r>
          </a:p>
          <a:p>
            <a:pPr algn="just"/>
            <a:endParaRPr lang="es-ES" sz="2000" b="1" dirty="0" smtClean="0">
              <a:ea typeface="Calibri" panose="020F0502020204030204" pitchFamily="34" charset="0"/>
              <a:cs typeface="Times New Roman" panose="02020603050405020304" pitchFamily="18" charset="0"/>
            </a:endParaRPr>
          </a:p>
          <a:p>
            <a:pPr algn="just"/>
            <a:r>
              <a:rPr lang="es-ES" sz="2000" dirty="0">
                <a:ea typeface="Calibri" panose="020F0502020204030204" pitchFamily="34" charset="0"/>
                <a:cs typeface="Times New Roman" panose="02020603050405020304" pitchFamily="18" charset="0"/>
              </a:rPr>
              <a:t>Se incluirá este dato una vez se cuente con el informe de la Dirección Metropolitana Tributaria, respecto a los valores emitidos en 2018. </a:t>
            </a:r>
            <a:endParaRPr lang="es-ES" sz="2000" dirty="0" smtClean="0">
              <a:ea typeface="Calibri" panose="020F0502020204030204" pitchFamily="34" charset="0"/>
              <a:cs typeface="Times New Roman" panose="02020603050405020304" pitchFamily="18" charset="0"/>
            </a:endParaRPr>
          </a:p>
          <a:p>
            <a:pPr algn="just"/>
            <a:endParaRPr lang="es-ES" sz="2000" b="1" dirty="0" smtClean="0">
              <a:ea typeface="Calibri" panose="020F0502020204030204" pitchFamily="34" charset="0"/>
              <a:cs typeface="Times New Roman" panose="02020603050405020304" pitchFamily="18" charset="0"/>
            </a:endParaRPr>
          </a:p>
          <a:p>
            <a:pPr algn="just"/>
            <a:r>
              <a:rPr lang="es-ES" sz="2000" b="1" dirty="0" smtClean="0">
                <a:ea typeface="Calibri" panose="020F0502020204030204" pitchFamily="34" charset="0"/>
                <a:cs typeface="Times New Roman" panose="02020603050405020304" pitchFamily="18" charset="0"/>
              </a:rPr>
              <a:t>Referencia:</a:t>
            </a:r>
          </a:p>
          <a:p>
            <a:pPr algn="just"/>
            <a:endParaRPr lang="es-ES" sz="2000" b="1" dirty="0" smtClean="0">
              <a:ea typeface="Calibri" panose="020F0502020204030204" pitchFamily="34" charset="0"/>
              <a:cs typeface="Times New Roman" panose="02020603050405020304" pitchFamily="18" charset="0"/>
            </a:endParaRPr>
          </a:p>
          <a:p>
            <a:pPr algn="just"/>
            <a:r>
              <a:rPr lang="es-ES" sz="2000" dirty="0">
                <a:ea typeface="Calibri" panose="020F0502020204030204" pitchFamily="34" charset="0"/>
                <a:cs typeface="Times New Roman" panose="02020603050405020304" pitchFamily="18" charset="0"/>
              </a:rPr>
              <a:t>Oficio Nro. </a:t>
            </a:r>
            <a:r>
              <a:rPr lang="es-ES" sz="2000" dirty="0" smtClean="0">
                <a:ea typeface="Calibri" panose="020F0502020204030204" pitchFamily="34" charset="0"/>
                <a:cs typeface="Times New Roman" panose="02020603050405020304" pitchFamily="18" charset="0"/>
              </a:rPr>
              <a:t>EPMMOP-GG-2998-2020-OF</a:t>
            </a:r>
          </a:p>
          <a:p>
            <a:pPr algn="just"/>
            <a:endParaRPr lang="es-ES" sz="2000" dirty="0">
              <a:ea typeface="Calibri" panose="020F0502020204030204" pitchFamily="34" charset="0"/>
              <a:cs typeface="Times New Roman" panose="02020603050405020304" pitchFamily="18" charset="0"/>
            </a:endParaRPr>
          </a:p>
        </p:txBody>
      </p:sp>
      <p:sp>
        <p:nvSpPr>
          <p:cNvPr id="10" name="Rectángulo 9"/>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CONCEJALA SANTIAGO GUARDERAS – DÉCIMA NOVENA OBSERVACIÓN</a:t>
            </a:r>
            <a:endParaRPr lang="es-EC" sz="2400" b="1" dirty="0">
              <a:solidFill>
                <a:schemeClr val="bg1"/>
              </a:solidFill>
            </a:endParaRPr>
          </a:p>
        </p:txBody>
      </p:sp>
    </p:spTree>
    <p:extLst>
      <p:ext uri="{BB962C8B-B14F-4D97-AF65-F5344CB8AC3E}">
        <p14:creationId xmlns:p14="http://schemas.microsoft.com/office/powerpoint/2010/main" val="616134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28194" y="77502"/>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graphicFrame>
        <p:nvGraphicFramePr>
          <p:cNvPr id="6" name="Diagrama 5"/>
          <p:cNvGraphicFramePr/>
          <p:nvPr>
            <p:extLst>
              <p:ext uri="{D42A27DB-BD31-4B8C-83A1-F6EECF244321}">
                <p14:modId xmlns:p14="http://schemas.microsoft.com/office/powerpoint/2010/main" val="3672986285"/>
              </p:ext>
            </p:extLst>
          </p:nvPr>
        </p:nvGraphicFramePr>
        <p:xfrm>
          <a:off x="608621" y="1304704"/>
          <a:ext cx="10814343" cy="48034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p:cNvSpPr txBox="1"/>
          <p:nvPr/>
        </p:nvSpPr>
        <p:spPr>
          <a:xfrm>
            <a:off x="1123312" y="1368204"/>
            <a:ext cx="9188362" cy="523220"/>
          </a:xfrm>
          <a:prstGeom prst="rect">
            <a:avLst/>
          </a:prstGeom>
          <a:noFill/>
        </p:spPr>
        <p:txBody>
          <a:bodyPr wrap="square" rtlCol="0">
            <a:spAutoFit/>
          </a:bodyPr>
          <a:lstStyle/>
          <a:p>
            <a:pPr algn="ctr"/>
            <a:r>
              <a:rPr lang="es-ES" sz="2800" b="1" dirty="0" smtClean="0"/>
              <a:t>CRITERIO EPMMOP (3-ago-2020)</a:t>
            </a:r>
            <a:endParaRPr lang="es-ES_tradnl" sz="2800" b="1" dirty="0">
              <a:latin typeface="Gotham Medium" panose="02000504050000020004" pitchFamily="2" charset="0"/>
              <a:ea typeface="Gotham Black" charset="0"/>
              <a:cs typeface="Gotham Black" charset="0"/>
            </a:endParaRPr>
          </a:p>
        </p:txBody>
      </p:sp>
      <p:sp>
        <p:nvSpPr>
          <p:cNvPr id="8" name="Rectángulo 7"/>
          <p:cNvSpPr/>
          <p:nvPr/>
        </p:nvSpPr>
        <p:spPr>
          <a:xfrm>
            <a:off x="1191356" y="412387"/>
            <a:ext cx="9857643" cy="461665"/>
          </a:xfrm>
          <a:prstGeom prst="rect">
            <a:avLst/>
          </a:prstGeom>
        </p:spPr>
        <p:txBody>
          <a:bodyPr wrap="square">
            <a:spAutoFit/>
          </a:bodyPr>
          <a:lstStyle/>
          <a:p>
            <a:r>
              <a:rPr lang="es-EC" sz="2400" b="1" dirty="0" smtClean="0">
                <a:solidFill>
                  <a:schemeClr val="bg1"/>
                </a:solidFill>
              </a:rPr>
              <a:t>MÓNICA SANDOVAL – PRIMERA OBSERVACIÓN</a:t>
            </a:r>
            <a:endParaRPr lang="es-EC" sz="2400" b="1" dirty="0">
              <a:solidFill>
                <a:schemeClr val="bg1"/>
              </a:solidFill>
            </a:endParaRPr>
          </a:p>
        </p:txBody>
      </p:sp>
    </p:spTree>
    <p:extLst>
      <p:ext uri="{BB962C8B-B14F-4D97-AF65-F5344CB8AC3E}">
        <p14:creationId xmlns:p14="http://schemas.microsoft.com/office/powerpoint/2010/main" val="967410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3"/>
          <a:stretch>
            <a:fillRect/>
          </a:stretch>
        </p:blipFill>
        <p:spPr>
          <a:xfrm>
            <a:off x="9876511" y="6108123"/>
            <a:ext cx="2006600" cy="596900"/>
          </a:xfrm>
          <a:prstGeom prst="rect">
            <a:avLst/>
          </a:prstGeom>
        </p:spPr>
      </p:pic>
      <p:sp>
        <p:nvSpPr>
          <p:cNvPr id="8" name="Marcador de contenido 2"/>
          <p:cNvSpPr>
            <a:spLocks noGrp="1"/>
          </p:cNvSpPr>
          <p:nvPr>
            <p:ph idx="1"/>
          </p:nvPr>
        </p:nvSpPr>
        <p:spPr>
          <a:xfrm>
            <a:off x="818865" y="1665027"/>
            <a:ext cx="10230134" cy="4033198"/>
          </a:xfrm>
        </p:spPr>
        <p:txBody>
          <a:bodyPr>
            <a:noAutofit/>
          </a:bodyPr>
          <a:lstStyle/>
          <a:p>
            <a:pPr marL="0" indent="0">
              <a:buNone/>
            </a:pPr>
            <a:r>
              <a:rPr lang="es-ES" sz="2400" b="1" dirty="0"/>
              <a:t>Artículo III.5.351.- Fecha de exigibilidad y período de pago.- </a:t>
            </a:r>
            <a:r>
              <a:rPr lang="es-ES" sz="2400" dirty="0"/>
              <a:t>Las contribuciones especiales de mejora por obras de alcance distrital, podrán cobrarse fraccionando la obra a medida que vaya terminándose por tramos o partes. El cobro del tributo será prorrateado a diez años o al plazo establecido en el caso de crédito público reembolsable, sea interno o externo, el que sea mayor, desde el año siguiente a aquel en que se haya entregado la obra.</a:t>
            </a:r>
            <a:endParaRPr lang="es-EC" sz="2400" dirty="0"/>
          </a:p>
          <a:p>
            <a:pPr marL="0" indent="0">
              <a:buNone/>
            </a:pPr>
            <a:r>
              <a:rPr lang="es-ES" sz="2400" dirty="0"/>
              <a:t>Los pagos que correspondan por contribución especial de mejoras podrán realizarse desde el primero de  enero hasta el 31 de diciembre.</a:t>
            </a:r>
            <a:endParaRPr lang="es-EC" sz="2400" dirty="0"/>
          </a:p>
          <a:p>
            <a:pPr marL="0" indent="0">
              <a:buNone/>
            </a:pPr>
            <a:r>
              <a:rPr lang="es-ES" sz="2400" dirty="0"/>
              <a:t>Cada dividendo será exigible individualmente, por tanto, vencido el plazo previsto anteriormente, se generarán los intereses previstos en el artículo 21 del Código Orgánico Tributario, y se dará inicio a la acción coactiva.</a:t>
            </a:r>
            <a:endParaRPr lang="es-EC" sz="2400" dirty="0"/>
          </a:p>
          <a:p>
            <a:endParaRPr lang="es-EC" dirty="0"/>
          </a:p>
        </p:txBody>
      </p:sp>
      <p:pic>
        <p:nvPicPr>
          <p:cNvPr id="9" name="Picture 27">
            <a:extLst>
              <a:ext uri="{FF2B5EF4-FFF2-40B4-BE49-F238E27FC236}">
                <a16:creationId xmlns:a16="http://schemas.microsoft.com/office/drawing/2014/main" id="{BB6E64FE-110F-214B-9799-C63859B1D415}"/>
              </a:ext>
            </a:extLst>
          </p:cNvPr>
          <p:cNvPicPr>
            <a:picLocks noChangeAspect="1"/>
          </p:cNvPicPr>
          <p:nvPr/>
        </p:nvPicPr>
        <p:blipFill>
          <a:blip r:embed="rId4"/>
          <a:stretch>
            <a:fillRect/>
          </a:stretch>
        </p:blipFill>
        <p:spPr>
          <a:xfrm>
            <a:off x="241155" y="111238"/>
            <a:ext cx="10473507" cy="914400"/>
          </a:xfrm>
          <a:prstGeom prst="rect">
            <a:avLst/>
          </a:prstGeom>
        </p:spPr>
      </p:pic>
      <p:sp>
        <p:nvSpPr>
          <p:cNvPr id="11" name="Rectángulo 10"/>
          <p:cNvSpPr/>
          <p:nvPr/>
        </p:nvSpPr>
        <p:spPr>
          <a:xfrm>
            <a:off x="1191356" y="439683"/>
            <a:ext cx="9857643" cy="461665"/>
          </a:xfrm>
          <a:prstGeom prst="rect">
            <a:avLst/>
          </a:prstGeom>
        </p:spPr>
        <p:txBody>
          <a:bodyPr wrap="square">
            <a:spAutoFit/>
          </a:bodyPr>
          <a:lstStyle/>
          <a:p>
            <a:r>
              <a:rPr lang="es-ES" sz="2400" b="1" dirty="0" smtClean="0">
                <a:solidFill>
                  <a:schemeClr val="bg1"/>
                </a:solidFill>
              </a:rPr>
              <a:t>CONCEJALA SANTIAGO GUARDERAS – DÉCIMA NOVENA OBSERVACIÓN</a:t>
            </a:r>
            <a:endParaRPr lang="es-EC" sz="2400" b="1" dirty="0">
              <a:solidFill>
                <a:schemeClr val="bg1"/>
              </a:solidFill>
            </a:endParaRPr>
          </a:p>
        </p:txBody>
      </p:sp>
    </p:spTree>
    <p:extLst>
      <p:ext uri="{BB962C8B-B14F-4D97-AF65-F5344CB8AC3E}">
        <p14:creationId xmlns:p14="http://schemas.microsoft.com/office/powerpoint/2010/main" val="5550718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111238"/>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708840" y="1270680"/>
            <a:ext cx="10822674" cy="4478149"/>
          </a:xfrm>
          <a:prstGeom prst="rect">
            <a:avLst/>
          </a:prstGeom>
        </p:spPr>
        <p:txBody>
          <a:bodyPr wrap="square">
            <a:spAutoFit/>
          </a:bodyPr>
          <a:lstStyle/>
          <a:p>
            <a:pPr algn="just"/>
            <a:r>
              <a:rPr lang="es-ES" sz="1900" i="1" dirty="0" smtClean="0"/>
              <a:t>“4</a:t>
            </a:r>
            <a:r>
              <a:rPr lang="es-ES" sz="1900" i="1" dirty="0"/>
              <a:t>. Se sugiere, acoger la recomendación establecida en el literal c) del numeral 4.2 de las Observaciones Especificas en relación con el Proyecto de Ordenanza del informe jurídico de la Procuraduría Metropolitana, que señala que por técnica legislativa convendría efectuar una modificación en el último inciso de la Disposición Transitoria propuesta, evitando la posible generación de una antinomia, recomendando el siguiente texto: “Sin perjuicio de la temporalidad prevista en el art. III.5.5.358 del Código Municipal para el Distrito Metropolitano de Quito, la Empresa Pública Metropolitana de Movilidad y Obras Públicas remitirá a la Dirección Metropolitana Tributaria, los valores de la contribución especial de mejoras por la construcción de la Ruta Vida hasta el 20 de diciembre de 2002, para que se pueda realizar el cobro respectivo.” </a:t>
            </a:r>
            <a:endParaRPr lang="es-ES" sz="1900" i="1" dirty="0" smtClean="0"/>
          </a:p>
          <a:p>
            <a:pPr algn="just"/>
            <a:endParaRPr lang="es-ES" sz="1900" i="1" dirty="0">
              <a:ea typeface="Calibri" panose="020F0502020204030204" pitchFamily="34" charset="0"/>
              <a:cs typeface="Times New Roman" panose="02020603050405020304" pitchFamily="18" charset="0"/>
            </a:endParaRPr>
          </a:p>
          <a:p>
            <a:pPr algn="just"/>
            <a:r>
              <a:rPr lang="es-ES" sz="1900" b="1" dirty="0" smtClean="0">
                <a:ea typeface="Calibri" panose="020F0502020204030204" pitchFamily="34" charset="0"/>
                <a:cs typeface="Times New Roman" panose="02020603050405020304" pitchFamily="18" charset="0"/>
              </a:rPr>
              <a:t>Respuesta:</a:t>
            </a:r>
          </a:p>
          <a:p>
            <a:pPr algn="just"/>
            <a:endParaRPr lang="es-ES" sz="1900" b="1" dirty="0" smtClean="0">
              <a:ea typeface="Calibri" panose="020F0502020204030204" pitchFamily="34" charset="0"/>
              <a:cs typeface="Times New Roman" panose="02020603050405020304" pitchFamily="18" charset="0"/>
            </a:endParaRPr>
          </a:p>
          <a:p>
            <a:pPr algn="just"/>
            <a:r>
              <a:rPr lang="es-ES" sz="1900" dirty="0">
                <a:ea typeface="Calibri" panose="020F0502020204030204" pitchFamily="34" charset="0"/>
                <a:cs typeface="Times New Roman" panose="02020603050405020304" pitchFamily="18" charset="0"/>
              </a:rPr>
              <a:t>El artículo que se menciona (art. III.5.5.358) se refiere a obras de alcance local. La Ruta Viva es una obra de alcance Distrital o de beneficio general por lo cual aplicaría el art. III.5.346. Sin embargo, se acoge la recomendación.</a:t>
            </a:r>
            <a:endParaRPr lang="es-ES" sz="1900" b="1" dirty="0" smtClean="0">
              <a:ea typeface="Calibri" panose="020F0502020204030204" pitchFamily="34" charset="0"/>
              <a:cs typeface="Times New Roman" panose="02020603050405020304" pitchFamily="18" charset="0"/>
            </a:endParaRPr>
          </a:p>
          <a:p>
            <a:pPr algn="just"/>
            <a:endParaRPr lang="es-ES" sz="1900" dirty="0">
              <a:ea typeface="Calibri" panose="020F0502020204030204" pitchFamily="34" charset="0"/>
              <a:cs typeface="Times New Roman" panose="02020603050405020304" pitchFamily="18" charset="0"/>
            </a:endParaRPr>
          </a:p>
        </p:txBody>
      </p:sp>
      <p:sp>
        <p:nvSpPr>
          <p:cNvPr id="10" name="Rectángulo 9"/>
          <p:cNvSpPr/>
          <p:nvPr/>
        </p:nvSpPr>
        <p:spPr>
          <a:xfrm>
            <a:off x="1191356" y="439683"/>
            <a:ext cx="10177229" cy="461665"/>
          </a:xfrm>
          <a:prstGeom prst="rect">
            <a:avLst/>
          </a:prstGeom>
        </p:spPr>
        <p:txBody>
          <a:bodyPr wrap="square">
            <a:spAutoFit/>
          </a:bodyPr>
          <a:lstStyle/>
          <a:p>
            <a:r>
              <a:rPr lang="es-ES" sz="2400" b="1" dirty="0" smtClean="0">
                <a:solidFill>
                  <a:schemeClr val="bg1"/>
                </a:solidFill>
              </a:rPr>
              <a:t>CONCEJALA SANTIAGO GUARDERAS – VIGÉSIMA OBSERVACIÓN</a:t>
            </a:r>
            <a:endParaRPr lang="es-EC" sz="2400" b="1" dirty="0">
              <a:solidFill>
                <a:schemeClr val="bg1"/>
              </a:solidFill>
            </a:endParaRPr>
          </a:p>
        </p:txBody>
      </p:sp>
    </p:spTree>
    <p:extLst>
      <p:ext uri="{BB962C8B-B14F-4D97-AF65-F5344CB8AC3E}">
        <p14:creationId xmlns:p14="http://schemas.microsoft.com/office/powerpoint/2010/main" val="3721418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234070"/>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6" name="Rectángulo 5"/>
          <p:cNvSpPr/>
          <p:nvPr/>
        </p:nvSpPr>
        <p:spPr>
          <a:xfrm>
            <a:off x="1191356" y="562515"/>
            <a:ext cx="9857643" cy="400110"/>
          </a:xfrm>
          <a:prstGeom prst="rect">
            <a:avLst/>
          </a:prstGeom>
        </p:spPr>
        <p:txBody>
          <a:bodyPr wrap="square">
            <a:spAutoFit/>
          </a:bodyPr>
          <a:lstStyle/>
          <a:p>
            <a:r>
              <a:rPr lang="es-EC" sz="2000" b="1" dirty="0" smtClean="0">
                <a:solidFill>
                  <a:schemeClr val="bg1"/>
                </a:solidFill>
              </a:rPr>
              <a:t>PROPUESTA DE ORDENANZA </a:t>
            </a:r>
            <a:r>
              <a:rPr lang="es-EC" sz="2000" b="1" dirty="0">
                <a:solidFill>
                  <a:schemeClr val="bg1"/>
                </a:solidFill>
              </a:rPr>
              <a:t>METROPOLITANA REFORMATORIA DEL CÓDIGO MUNICIPAL</a:t>
            </a:r>
          </a:p>
        </p:txBody>
      </p:sp>
      <p:sp>
        <p:nvSpPr>
          <p:cNvPr id="7" name="Rectángulo 6"/>
          <p:cNvSpPr/>
          <p:nvPr/>
        </p:nvSpPr>
        <p:spPr>
          <a:xfrm>
            <a:off x="729269" y="1411266"/>
            <a:ext cx="10781816" cy="5293757"/>
          </a:xfrm>
          <a:prstGeom prst="rect">
            <a:avLst/>
          </a:prstGeom>
        </p:spPr>
        <p:txBody>
          <a:bodyPr wrap="square">
            <a:spAutoFit/>
          </a:bodyPr>
          <a:lstStyle/>
          <a:p>
            <a:pPr algn="just"/>
            <a:r>
              <a:rPr lang="es-ES" b="1" dirty="0"/>
              <a:t>ORDENANZA METROPOLITANA REFORMATORIA DEL CÓDIGO MUNICIPAL PARA EL DISTRITO METROPOLITANO DE QUITO QUE INCLUYE UNA DISPOSICIÓN TRANSITORIA</a:t>
            </a:r>
            <a:endParaRPr lang="es-EC" dirty="0"/>
          </a:p>
          <a:p>
            <a:r>
              <a:rPr lang="es-ES" dirty="0"/>
              <a:t> </a:t>
            </a:r>
            <a:endParaRPr lang="es-ES" dirty="0" smtClean="0"/>
          </a:p>
          <a:p>
            <a:r>
              <a:rPr lang="es-ES" b="1" dirty="0" smtClean="0"/>
              <a:t>Art</a:t>
            </a:r>
            <a:r>
              <a:rPr lang="es-ES" b="1" dirty="0"/>
              <a:t>. 1.-</a:t>
            </a:r>
            <a:r>
              <a:rPr lang="es-ES" dirty="0"/>
              <a:t> Deróguese expresamente la “Disposición Transitoria Única” de la Ordenanza Metropolitana Nro. 198, de 22 de diciembre de 2017. </a:t>
            </a:r>
            <a:endParaRPr lang="es-ES" b="0" dirty="0" smtClean="0">
              <a:effectLst/>
            </a:endParaRPr>
          </a:p>
          <a:p>
            <a:r>
              <a:rPr lang="es-ES" b="0" dirty="0" smtClean="0">
                <a:effectLst/>
              </a:rPr>
              <a:t/>
            </a:r>
            <a:br>
              <a:rPr lang="es-ES" b="0" dirty="0" smtClean="0">
                <a:effectLst/>
              </a:rPr>
            </a:br>
            <a:r>
              <a:rPr lang="es-ES" b="1" dirty="0"/>
              <a:t>Art. 2.-</a:t>
            </a:r>
            <a:r>
              <a:rPr lang="es-ES" dirty="0"/>
              <a:t> Inclúyase como disposición transitoria en el Código Municipal para el Distrito Metropolitano de Quito, el siguiente texto: </a:t>
            </a:r>
            <a:endParaRPr lang="es-ES" b="0" dirty="0" smtClean="0">
              <a:effectLst/>
            </a:endParaRPr>
          </a:p>
          <a:p>
            <a:r>
              <a:rPr lang="es-ES" dirty="0" smtClean="0"/>
              <a:t/>
            </a:r>
            <a:br>
              <a:rPr lang="es-ES" dirty="0" smtClean="0"/>
            </a:br>
            <a:r>
              <a:rPr lang="es-ES" i="1" dirty="0"/>
              <a:t>«Disposición Transitoria. - La Empresa Pública Metropolitana de Movilidad y Obras Públicas, calculará el valor de la contribución especial de mejoras correspondiente a los costos de construcción de la Ruta Viva sobre la base de la información utilizada para el cobro del mismo tributo en el año 2018.</a:t>
            </a:r>
            <a:endParaRPr lang="es-ES" sz="1600" b="0" dirty="0" smtClean="0">
              <a:effectLst/>
            </a:endParaRPr>
          </a:p>
          <a:p>
            <a:r>
              <a:rPr lang="es-ES" i="1" dirty="0"/>
              <a:t> </a:t>
            </a:r>
            <a:endParaRPr lang="es-ES" sz="1600" b="0" dirty="0" smtClean="0">
              <a:effectLst/>
            </a:endParaRPr>
          </a:p>
          <a:p>
            <a:r>
              <a:rPr lang="es-ES" i="1" dirty="0">
                <a:solidFill>
                  <a:srgbClr val="FF0000"/>
                </a:solidFill>
              </a:rPr>
              <a:t>La Empresa Pública Metropolitana de Movilidad y Obras Públicas remitirá a la Dirección Metropolitana Tributaria, los valores de la contribución especial de mejoras por la construcción de la Ruta Vida hasta el 20 de diciembre de 2020, para que se pueda realizar el cobro respectivo.</a:t>
            </a:r>
            <a:endParaRPr lang="es-ES" sz="1600" b="0" dirty="0" smtClean="0">
              <a:solidFill>
                <a:srgbClr val="FF0000"/>
              </a:solidFill>
              <a:effectLst/>
            </a:endParaRPr>
          </a:p>
          <a:p>
            <a:r>
              <a:rPr lang="es-ES" sz="1600" dirty="0" smtClean="0"/>
              <a:t/>
            </a:r>
            <a:br>
              <a:rPr lang="es-ES" sz="1600" dirty="0" smtClean="0"/>
            </a:br>
            <a:endParaRPr lang="es-ES" sz="1700" dirty="0" smtClean="0"/>
          </a:p>
          <a:p>
            <a:pPr lvl="0" algn="just"/>
            <a:endParaRPr lang="es-EC"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7189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234070"/>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729269" y="1608878"/>
            <a:ext cx="10781816" cy="3785652"/>
          </a:xfrm>
          <a:prstGeom prst="rect">
            <a:avLst/>
          </a:prstGeom>
        </p:spPr>
        <p:txBody>
          <a:bodyPr wrap="square">
            <a:spAutoFit/>
          </a:bodyPr>
          <a:lstStyle/>
          <a:p>
            <a:pPr algn="just"/>
            <a:r>
              <a:rPr lang="es-ES" sz="2000" i="1" dirty="0" smtClean="0"/>
              <a:t>“Solicita </a:t>
            </a:r>
            <a:r>
              <a:rPr lang="es-ES" sz="2000" i="1" dirty="0" smtClean="0"/>
              <a:t>que la Administración General o la Dirección Metropolitana Financiera, entreguen la corrida financiera referente al incremento de la contribución especial de mejoras desde el año 2021 para establecer el impacto en el pago de esta contribución con referencia al año </a:t>
            </a:r>
            <a:r>
              <a:rPr lang="es-ES" sz="2000" i="1" dirty="0" smtClean="0"/>
              <a:t>2020”</a:t>
            </a:r>
            <a:endParaRPr lang="es-ES" sz="2000" i="1" dirty="0" smtClean="0"/>
          </a:p>
          <a:p>
            <a:pPr algn="just"/>
            <a:endParaRPr lang="es-ES" sz="2000" dirty="0"/>
          </a:p>
          <a:p>
            <a:pPr algn="just"/>
            <a:r>
              <a:rPr lang="es-ES" sz="2000" b="1" dirty="0" smtClean="0"/>
              <a:t>Respuesta:</a:t>
            </a:r>
            <a:endParaRPr lang="es-ES" sz="2000" b="1" dirty="0" smtClean="0"/>
          </a:p>
          <a:p>
            <a:pPr algn="just"/>
            <a:endParaRPr lang="es-ES" sz="2000" dirty="0" smtClean="0"/>
          </a:p>
          <a:p>
            <a:pPr algn="just"/>
            <a:r>
              <a:rPr lang="es-ES" sz="2000" dirty="0"/>
              <a:t>Para realizar la simulación del CEM por predio se requiere contar con la información de catastros al año 2020. Considerando que la variación de los números de predios anualmente es importante, </a:t>
            </a:r>
            <a:r>
              <a:rPr lang="es-ES" sz="2000" dirty="0" err="1"/>
              <a:t>ej</a:t>
            </a:r>
            <a:r>
              <a:rPr lang="es-ES" sz="2000" dirty="0"/>
              <a:t> 2017: </a:t>
            </a:r>
            <a:r>
              <a:rPr lang="es-ES" sz="2000" dirty="0" err="1"/>
              <a:t>aprx</a:t>
            </a:r>
            <a:r>
              <a:rPr lang="es-ES" sz="2000" dirty="0"/>
              <a:t> 800 mil predios, 2020: </a:t>
            </a:r>
            <a:r>
              <a:rPr lang="es-ES" sz="2000" dirty="0" err="1"/>
              <a:t>aprx</a:t>
            </a:r>
            <a:r>
              <a:rPr lang="es-ES" sz="2000" dirty="0"/>
              <a:t> 1 </a:t>
            </a:r>
            <a:r>
              <a:rPr lang="es-ES" sz="2000" dirty="0" err="1"/>
              <a:t>millon</a:t>
            </a:r>
            <a:r>
              <a:rPr lang="es-ES" sz="2000" dirty="0"/>
              <a:t> de predios. Se contará con esta simulación hasta el lunes 14 de diciembre a las 12h00. Se adjunta el cronograma realizado con la Dirección Metropolitana de Informática</a:t>
            </a:r>
            <a:endParaRPr lang="es-ES" sz="2000" dirty="0" smtClean="0"/>
          </a:p>
          <a:p>
            <a:pPr lvl="0" algn="just"/>
            <a:endParaRPr lang="es-EC"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191356" y="562515"/>
            <a:ext cx="9857643" cy="461665"/>
          </a:xfrm>
          <a:prstGeom prst="rect">
            <a:avLst/>
          </a:prstGeom>
        </p:spPr>
        <p:txBody>
          <a:bodyPr wrap="square">
            <a:spAutoFit/>
          </a:bodyPr>
          <a:lstStyle/>
          <a:p>
            <a:r>
              <a:rPr lang="es-EC" sz="2400" b="1" dirty="0" smtClean="0">
                <a:solidFill>
                  <a:schemeClr val="bg1"/>
                </a:solidFill>
              </a:rPr>
              <a:t>MÓNICA SANDOVAL – TERCERA OBSERVACIÓN</a:t>
            </a:r>
            <a:endParaRPr lang="es-EC" sz="2400" b="1" dirty="0">
              <a:solidFill>
                <a:schemeClr val="bg1"/>
              </a:solidFill>
            </a:endParaRPr>
          </a:p>
        </p:txBody>
      </p:sp>
    </p:spTree>
    <p:extLst>
      <p:ext uri="{BB962C8B-B14F-4D97-AF65-F5344CB8AC3E}">
        <p14:creationId xmlns:p14="http://schemas.microsoft.com/office/powerpoint/2010/main" val="214113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38802"/>
            <a:ext cx="10515600" cy="1150361"/>
          </a:xfrm>
        </p:spPr>
        <p:txBody>
          <a:bodyPr>
            <a:noAutofit/>
          </a:bodyPr>
          <a:lstStyle/>
          <a:p>
            <a:r>
              <a:rPr lang="es-EC" sz="2400" b="1" dirty="0" smtClean="0"/>
              <a:t/>
            </a:r>
            <a:br>
              <a:rPr lang="es-EC" sz="2400" b="1" dirty="0" smtClean="0"/>
            </a:br>
            <a:r>
              <a:rPr lang="es-ES" sz="2400" dirty="0" smtClean="0"/>
              <a:t/>
            </a:r>
            <a:br>
              <a:rPr lang="es-ES" sz="2400" dirty="0" smtClean="0"/>
            </a:br>
            <a:endParaRPr lang="es-EC" sz="2400" dirty="0"/>
          </a:p>
        </p:txBody>
      </p:sp>
      <p:sp>
        <p:nvSpPr>
          <p:cNvPr id="3" name="Marcador de contenido 2"/>
          <p:cNvSpPr>
            <a:spLocks noGrp="1"/>
          </p:cNvSpPr>
          <p:nvPr>
            <p:ph idx="1"/>
          </p:nvPr>
        </p:nvSpPr>
        <p:spPr>
          <a:xfrm>
            <a:off x="838200" y="1446663"/>
            <a:ext cx="10515600" cy="4730301"/>
          </a:xfrm>
        </p:spPr>
        <p:txBody>
          <a:bodyPr/>
          <a:lstStyle/>
          <a:p>
            <a:r>
              <a:rPr lang="es-EC" sz="1800" dirty="0"/>
              <a:t>No </a:t>
            </a:r>
            <a:r>
              <a:rPr lang="es-EC" sz="1800" dirty="0" smtClean="0"/>
              <a:t>aplica una corrida financiera, </a:t>
            </a:r>
            <a:r>
              <a:rPr lang="es-EC" sz="1800" dirty="0"/>
              <a:t>sin embargo se realizó una simulación  del impacto que se espera por predio</a:t>
            </a:r>
            <a:r>
              <a:rPr lang="es-EC" sz="2600" dirty="0" smtClean="0"/>
              <a:t>:</a:t>
            </a:r>
          </a:p>
          <a:p>
            <a:endParaRPr lang="es-EC" dirty="0"/>
          </a:p>
          <a:p>
            <a:endParaRPr lang="es-EC" dirty="0" smtClean="0"/>
          </a:p>
          <a:p>
            <a:endParaRPr lang="es-EC" dirty="0"/>
          </a:p>
          <a:p>
            <a:pPr marL="0" indent="0">
              <a:buNone/>
            </a:pPr>
            <a:r>
              <a:rPr lang="es-EC" dirty="0" smtClean="0"/>
              <a:t> </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3997118221"/>
              </p:ext>
            </p:extLst>
          </p:nvPr>
        </p:nvGraphicFramePr>
        <p:xfrm>
          <a:off x="1099497" y="2597023"/>
          <a:ext cx="9582150" cy="3208798"/>
        </p:xfrm>
        <a:graphic>
          <a:graphicData uri="http://schemas.openxmlformats.org/drawingml/2006/table">
            <a:tbl>
              <a:tblPr>
                <a:tableStyleId>{5C22544A-7EE6-4342-B048-85BDC9FD1C3A}</a:tableStyleId>
              </a:tblPr>
              <a:tblGrid>
                <a:gridCol w="6027695">
                  <a:extLst>
                    <a:ext uri="{9D8B030D-6E8A-4147-A177-3AD203B41FA5}">
                      <a16:colId xmlns:a16="http://schemas.microsoft.com/office/drawing/2014/main" val="3295896146"/>
                    </a:ext>
                  </a:extLst>
                </a:gridCol>
                <a:gridCol w="1488318">
                  <a:extLst>
                    <a:ext uri="{9D8B030D-6E8A-4147-A177-3AD203B41FA5}">
                      <a16:colId xmlns:a16="http://schemas.microsoft.com/office/drawing/2014/main" val="2860370300"/>
                    </a:ext>
                  </a:extLst>
                </a:gridCol>
                <a:gridCol w="2066137">
                  <a:extLst>
                    <a:ext uri="{9D8B030D-6E8A-4147-A177-3AD203B41FA5}">
                      <a16:colId xmlns:a16="http://schemas.microsoft.com/office/drawing/2014/main" val="2899598934"/>
                    </a:ext>
                  </a:extLst>
                </a:gridCol>
              </a:tblGrid>
              <a:tr h="361930">
                <a:tc>
                  <a:txBody>
                    <a:bodyPr/>
                    <a:lstStyle/>
                    <a:p>
                      <a:pPr algn="l" fontAlgn="b"/>
                      <a:r>
                        <a:rPr lang="es-EC" sz="1800" b="1" u="none" strike="noStrike" dirty="0">
                          <a:effectLst/>
                        </a:rPr>
                        <a:t>SUPUESTOS:</a:t>
                      </a:r>
                      <a:endParaRPr lang="es-EC"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C"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EC"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072049"/>
                  </a:ext>
                </a:extLst>
              </a:tr>
              <a:tr h="711717">
                <a:tc>
                  <a:txBody>
                    <a:bodyPr/>
                    <a:lstStyle/>
                    <a:p>
                      <a:pPr algn="l" fontAlgn="b"/>
                      <a:r>
                        <a:rPr lang="es-EC" sz="1800" u="none" strike="noStrike" dirty="0">
                          <a:effectLst/>
                        </a:rPr>
                        <a:t>MONTO PROVISIONAL REPORTADO RUTA VIVA OFICIO 2290-GG-GAF-DF-GRI-2017</a:t>
                      </a:r>
                      <a:endParaRPr lang="es-EC"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800" u="none" strike="noStrike">
                          <a:effectLst/>
                        </a:rPr>
                        <a:t> A </a:t>
                      </a:r>
                      <a:endParaRPr lang="es-EC"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800" u="none" strike="noStrike">
                          <a:effectLst/>
                        </a:rPr>
                        <a:t>                    252.981.681,19 </a:t>
                      </a:r>
                      <a:endParaRPr lang="es-EC"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7578661"/>
                  </a:ext>
                </a:extLst>
              </a:tr>
              <a:tr h="711717">
                <a:tc>
                  <a:txBody>
                    <a:bodyPr/>
                    <a:lstStyle/>
                    <a:p>
                      <a:pPr algn="l" fontAlgn="b"/>
                      <a:r>
                        <a:rPr lang="es-EC" sz="1800" u="none" strike="noStrike" dirty="0">
                          <a:effectLst/>
                        </a:rPr>
                        <a:t>5 % DEL MONTO </a:t>
                      </a:r>
                      <a:r>
                        <a:rPr lang="es-EC" sz="1800" u="none" strike="noStrike" dirty="0" smtClean="0">
                          <a:effectLst/>
                        </a:rPr>
                        <a:t>REPORTADO</a:t>
                      </a:r>
                      <a:r>
                        <a:rPr lang="es-EC" sz="1800" u="none" strike="noStrike" baseline="0" dirty="0" smtClean="0">
                          <a:effectLst/>
                        </a:rPr>
                        <a:t> 2017</a:t>
                      </a:r>
                      <a:endParaRPr lang="es-EC"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800" u="none" strike="noStrike">
                          <a:effectLst/>
                        </a:rPr>
                        <a:t> B (0,05*A) </a:t>
                      </a:r>
                      <a:endParaRPr lang="es-EC"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800" u="none" strike="noStrike">
                          <a:effectLst/>
                        </a:rPr>
                        <a:t>                      12.649.084,06 </a:t>
                      </a:r>
                      <a:endParaRPr lang="es-EC"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4568670"/>
                  </a:ext>
                </a:extLst>
              </a:tr>
              <a:tr h="711717">
                <a:tc>
                  <a:txBody>
                    <a:bodyPr/>
                    <a:lstStyle/>
                    <a:p>
                      <a:pPr algn="l" fontAlgn="b"/>
                      <a:r>
                        <a:rPr lang="es-ES" sz="1800" u="none" strike="noStrike" dirty="0">
                          <a:effectLst/>
                        </a:rPr>
                        <a:t>MONTO INVERSIÓN A DICIEMBRE DE 2020 - JUSTIFICADO CON ACTAS:</a:t>
                      </a:r>
                      <a:endParaRPr lang="es-E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800" u="none" strike="noStrike" dirty="0">
                          <a:effectLst/>
                        </a:rPr>
                        <a:t> C </a:t>
                      </a:r>
                      <a:endParaRPr lang="es-EC"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800" u="none" strike="noStrike" dirty="0">
                          <a:effectLst/>
                        </a:rPr>
                        <a:t>                    274.000.000,00 </a:t>
                      </a:r>
                      <a:endParaRPr lang="es-EC"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6391381"/>
                  </a:ext>
                </a:extLst>
              </a:tr>
              <a:tr h="711717">
                <a:tc>
                  <a:txBody>
                    <a:bodyPr/>
                    <a:lstStyle/>
                    <a:p>
                      <a:pPr algn="l" fontAlgn="b"/>
                      <a:r>
                        <a:rPr lang="es-EC" sz="1800" u="none" strike="noStrike" dirty="0">
                          <a:effectLst/>
                        </a:rPr>
                        <a:t>SALDO POR EMITIR </a:t>
                      </a:r>
                      <a:endParaRPr lang="es-EC"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800" u="none" strike="noStrike" dirty="0">
                          <a:effectLst/>
                        </a:rPr>
                        <a:t> S= C-B </a:t>
                      </a:r>
                      <a:endParaRPr lang="es-EC"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800" b="1" u="none" strike="noStrike" dirty="0">
                          <a:effectLst/>
                        </a:rPr>
                        <a:t>                    261.350.915,94 </a:t>
                      </a:r>
                      <a:endParaRPr lang="es-EC"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2397303"/>
                  </a:ext>
                </a:extLst>
              </a:tr>
            </a:tbl>
          </a:graphicData>
        </a:graphic>
      </p:graphicFrame>
      <p:sp>
        <p:nvSpPr>
          <p:cNvPr id="7" name="Elipse 6"/>
          <p:cNvSpPr/>
          <p:nvPr/>
        </p:nvSpPr>
        <p:spPr>
          <a:xfrm>
            <a:off x="151534" y="5330364"/>
            <a:ext cx="10841182"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Picture 27">
            <a:extLst>
              <a:ext uri="{FF2B5EF4-FFF2-40B4-BE49-F238E27FC236}">
                <a16:creationId xmlns:a16="http://schemas.microsoft.com/office/drawing/2014/main" id="{BB6E64FE-110F-214B-9799-C63859B1D415}"/>
              </a:ext>
            </a:extLst>
          </p:cNvPr>
          <p:cNvPicPr>
            <a:picLocks noChangeAspect="1"/>
          </p:cNvPicPr>
          <p:nvPr/>
        </p:nvPicPr>
        <p:blipFill>
          <a:blip r:embed="rId2"/>
          <a:stretch>
            <a:fillRect/>
          </a:stretch>
        </p:blipFill>
        <p:spPr>
          <a:xfrm>
            <a:off x="241155" y="234070"/>
            <a:ext cx="10473507" cy="914400"/>
          </a:xfrm>
          <a:prstGeom prst="rect">
            <a:avLst/>
          </a:prstGeom>
        </p:spPr>
      </p:pic>
      <p:sp>
        <p:nvSpPr>
          <p:cNvPr id="14" name="Rectángulo 13"/>
          <p:cNvSpPr/>
          <p:nvPr/>
        </p:nvSpPr>
        <p:spPr>
          <a:xfrm>
            <a:off x="1191356" y="562515"/>
            <a:ext cx="9857643" cy="461665"/>
          </a:xfrm>
          <a:prstGeom prst="rect">
            <a:avLst/>
          </a:prstGeom>
        </p:spPr>
        <p:txBody>
          <a:bodyPr wrap="square">
            <a:spAutoFit/>
          </a:bodyPr>
          <a:lstStyle/>
          <a:p>
            <a:r>
              <a:rPr lang="es-EC" sz="2400" b="1" dirty="0" smtClean="0">
                <a:solidFill>
                  <a:schemeClr val="bg1"/>
                </a:solidFill>
              </a:rPr>
              <a:t>MÓNICA SANDOVAL – TERCERA OBSERVACIÓN</a:t>
            </a:r>
            <a:endParaRPr lang="es-EC" sz="2400" b="1" dirty="0">
              <a:solidFill>
                <a:schemeClr val="bg1"/>
              </a:solidFill>
            </a:endParaRPr>
          </a:p>
        </p:txBody>
      </p:sp>
      <p:pic>
        <p:nvPicPr>
          <p:cNvPr id="15" name="Picture 1">
            <a:extLst>
              <a:ext uri="{FF2B5EF4-FFF2-40B4-BE49-F238E27FC236}">
                <a16:creationId xmlns:a16="http://schemas.microsoft.com/office/drawing/2014/main" id="{7450C0E3-9AF1-5C4F-919E-3D8C106A13BF}"/>
              </a:ext>
            </a:extLst>
          </p:cNvPr>
          <p:cNvPicPr>
            <a:picLocks noChangeAspect="1"/>
          </p:cNvPicPr>
          <p:nvPr/>
        </p:nvPicPr>
        <p:blipFill>
          <a:blip r:embed="rId3"/>
          <a:stretch>
            <a:fillRect/>
          </a:stretch>
        </p:blipFill>
        <p:spPr>
          <a:xfrm>
            <a:off x="9876511" y="6108123"/>
            <a:ext cx="2006600" cy="596900"/>
          </a:xfrm>
          <a:prstGeom prst="rect">
            <a:avLst/>
          </a:prstGeom>
        </p:spPr>
      </p:pic>
    </p:spTree>
    <p:extLst>
      <p:ext uri="{BB962C8B-B14F-4D97-AF65-F5344CB8AC3E}">
        <p14:creationId xmlns:p14="http://schemas.microsoft.com/office/powerpoint/2010/main" val="448586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38802"/>
            <a:ext cx="10515600" cy="1150361"/>
          </a:xfrm>
        </p:spPr>
        <p:txBody>
          <a:bodyPr>
            <a:noAutofit/>
          </a:bodyPr>
          <a:lstStyle/>
          <a:p>
            <a:r>
              <a:rPr lang="es-EC" sz="2400" b="1" dirty="0" smtClean="0"/>
              <a:t/>
            </a:r>
            <a:br>
              <a:rPr lang="es-EC" sz="2400" b="1" dirty="0" smtClean="0"/>
            </a:br>
            <a:r>
              <a:rPr lang="es-ES" sz="2400" dirty="0" smtClean="0"/>
              <a:t/>
            </a:r>
            <a:br>
              <a:rPr lang="es-ES" sz="2400" dirty="0" smtClean="0"/>
            </a:br>
            <a:endParaRPr lang="es-EC" sz="2400" dirty="0"/>
          </a:p>
        </p:txBody>
      </p:sp>
      <p:pic>
        <p:nvPicPr>
          <p:cNvPr id="13" name="Picture 27">
            <a:extLst>
              <a:ext uri="{FF2B5EF4-FFF2-40B4-BE49-F238E27FC236}">
                <a16:creationId xmlns:a16="http://schemas.microsoft.com/office/drawing/2014/main" id="{BB6E64FE-110F-214B-9799-C63859B1D415}"/>
              </a:ext>
            </a:extLst>
          </p:cNvPr>
          <p:cNvPicPr>
            <a:picLocks noChangeAspect="1"/>
          </p:cNvPicPr>
          <p:nvPr/>
        </p:nvPicPr>
        <p:blipFill>
          <a:blip r:embed="rId2"/>
          <a:stretch>
            <a:fillRect/>
          </a:stretch>
        </p:blipFill>
        <p:spPr>
          <a:xfrm>
            <a:off x="241155" y="234070"/>
            <a:ext cx="10473507" cy="914400"/>
          </a:xfrm>
          <a:prstGeom prst="rect">
            <a:avLst/>
          </a:prstGeom>
        </p:spPr>
      </p:pic>
      <p:sp>
        <p:nvSpPr>
          <p:cNvPr id="14" name="Rectángulo 13"/>
          <p:cNvSpPr/>
          <p:nvPr/>
        </p:nvSpPr>
        <p:spPr>
          <a:xfrm>
            <a:off x="1191356" y="562515"/>
            <a:ext cx="9857643" cy="461665"/>
          </a:xfrm>
          <a:prstGeom prst="rect">
            <a:avLst/>
          </a:prstGeom>
        </p:spPr>
        <p:txBody>
          <a:bodyPr wrap="square">
            <a:spAutoFit/>
          </a:bodyPr>
          <a:lstStyle/>
          <a:p>
            <a:r>
              <a:rPr lang="es-EC" sz="2400" b="1" dirty="0" smtClean="0">
                <a:solidFill>
                  <a:schemeClr val="bg1"/>
                </a:solidFill>
              </a:rPr>
              <a:t>MÓNICA SANDOVAL – TERCERA OBSERVACIÓN</a:t>
            </a:r>
            <a:endParaRPr lang="es-EC" sz="2400" b="1" dirty="0">
              <a:solidFill>
                <a:schemeClr val="bg1"/>
              </a:solidFill>
            </a:endParaRPr>
          </a:p>
        </p:txBody>
      </p:sp>
      <p:pic>
        <p:nvPicPr>
          <p:cNvPr id="15" name="Picture 1">
            <a:extLst>
              <a:ext uri="{FF2B5EF4-FFF2-40B4-BE49-F238E27FC236}">
                <a16:creationId xmlns:a16="http://schemas.microsoft.com/office/drawing/2014/main" id="{7450C0E3-9AF1-5C4F-919E-3D8C106A13BF}"/>
              </a:ext>
            </a:extLst>
          </p:cNvPr>
          <p:cNvPicPr>
            <a:picLocks noChangeAspect="1"/>
          </p:cNvPicPr>
          <p:nvPr/>
        </p:nvPicPr>
        <p:blipFill>
          <a:blip r:embed="rId3"/>
          <a:stretch>
            <a:fillRect/>
          </a:stretch>
        </p:blipFill>
        <p:spPr>
          <a:xfrm>
            <a:off x="9876511" y="6108123"/>
            <a:ext cx="2006600" cy="596900"/>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2919150776"/>
              </p:ext>
            </p:extLst>
          </p:nvPr>
        </p:nvGraphicFramePr>
        <p:xfrm>
          <a:off x="1191356" y="1177338"/>
          <a:ext cx="9431383" cy="4977695"/>
        </p:xfrm>
        <a:graphic>
          <a:graphicData uri="http://schemas.openxmlformats.org/drawingml/2006/table">
            <a:tbl>
              <a:tblPr>
                <a:tableStyleId>{5C22544A-7EE6-4342-B048-85BDC9FD1C3A}</a:tableStyleId>
              </a:tblPr>
              <a:tblGrid>
                <a:gridCol w="3681769">
                  <a:extLst>
                    <a:ext uri="{9D8B030D-6E8A-4147-A177-3AD203B41FA5}">
                      <a16:colId xmlns:a16="http://schemas.microsoft.com/office/drawing/2014/main" val="3080199555"/>
                    </a:ext>
                  </a:extLst>
                </a:gridCol>
                <a:gridCol w="1950160">
                  <a:extLst>
                    <a:ext uri="{9D8B030D-6E8A-4147-A177-3AD203B41FA5}">
                      <a16:colId xmlns:a16="http://schemas.microsoft.com/office/drawing/2014/main" val="771521826"/>
                    </a:ext>
                  </a:extLst>
                </a:gridCol>
                <a:gridCol w="1798857">
                  <a:extLst>
                    <a:ext uri="{9D8B030D-6E8A-4147-A177-3AD203B41FA5}">
                      <a16:colId xmlns:a16="http://schemas.microsoft.com/office/drawing/2014/main" val="1508216600"/>
                    </a:ext>
                  </a:extLst>
                </a:gridCol>
                <a:gridCol w="2000597">
                  <a:extLst>
                    <a:ext uri="{9D8B030D-6E8A-4147-A177-3AD203B41FA5}">
                      <a16:colId xmlns:a16="http://schemas.microsoft.com/office/drawing/2014/main" val="3499822133"/>
                    </a:ext>
                  </a:extLst>
                </a:gridCol>
              </a:tblGrid>
              <a:tr h="388977">
                <a:tc>
                  <a:txBody>
                    <a:bodyPr/>
                    <a:lstStyle/>
                    <a:p>
                      <a:pPr algn="l" fontAlgn="b"/>
                      <a:r>
                        <a:rPr lang="es-EC" sz="1400" b="1" u="none" strike="noStrike" dirty="0">
                          <a:effectLst/>
                        </a:rPr>
                        <a:t>SUPUESTOS</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ctr" fontAlgn="b"/>
                      <a:r>
                        <a:rPr lang="es-EC" sz="2000" b="1" u="none" strike="noStrike" dirty="0" smtClean="0">
                          <a:effectLst/>
                        </a:rPr>
                        <a:t>Ruta Viva(RV)</a:t>
                      </a:r>
                      <a:endParaRPr lang="es-EC" sz="2000" b="1" i="0" u="none" strike="noStrike" dirty="0">
                        <a:solidFill>
                          <a:srgbClr val="000000"/>
                        </a:solidFill>
                        <a:effectLst/>
                        <a:latin typeface="Calibri" panose="020F0502020204030204" pitchFamily="34" charset="0"/>
                      </a:endParaRPr>
                    </a:p>
                  </a:txBody>
                  <a:tcPr marL="7154" marR="7154" marT="7154" marB="0" anchor="b"/>
                </a:tc>
                <a:tc>
                  <a:txBody>
                    <a:bodyPr/>
                    <a:lstStyle/>
                    <a:p>
                      <a:pPr algn="ctr" fontAlgn="b"/>
                      <a:r>
                        <a:rPr lang="es-EC" sz="2000" b="1" u="none" strike="noStrike">
                          <a:effectLst/>
                        </a:rPr>
                        <a:t>OBRAS 2021</a:t>
                      </a:r>
                      <a:endParaRPr lang="es-EC" sz="20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2000" b="1" u="none" strike="noStrike" dirty="0">
                          <a:effectLst/>
                        </a:rPr>
                        <a:t>OBRAS 2021 + RV</a:t>
                      </a:r>
                      <a:endParaRPr lang="es-EC" sz="2000" b="1" i="0" u="none" strike="noStrike" dirty="0">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686472977"/>
                  </a:ext>
                </a:extLst>
              </a:tr>
              <a:tr h="214635">
                <a:tc>
                  <a:txBody>
                    <a:bodyPr/>
                    <a:lstStyle/>
                    <a:p>
                      <a:pPr algn="l" fontAlgn="b"/>
                      <a:r>
                        <a:rPr lang="es-EC" sz="1400" b="1" u="none" strike="noStrike" dirty="0">
                          <a:effectLst/>
                        </a:rPr>
                        <a:t>MONTO A RECUPERAR </a:t>
                      </a:r>
                      <a:r>
                        <a:rPr lang="es-EC" sz="1400" b="1" u="none" strike="noStrike" dirty="0" smtClean="0">
                          <a:effectLst/>
                        </a:rPr>
                        <a:t>SALDO USD </a:t>
                      </a:r>
                      <a:r>
                        <a:rPr lang="es-EC" sz="1400" b="1" u="none" strike="noStrike" dirty="0">
                          <a:effectLst/>
                        </a:rPr>
                        <a:t>:</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dirty="0">
                          <a:effectLst/>
                        </a:rPr>
                        <a:t>            261.350.916 </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11.658.181 </a:t>
                      </a:r>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r>
                        <a:rPr lang="es-EC" sz="1400" b="1" u="none" strike="noStrike">
                          <a:effectLst/>
                        </a:rPr>
                        <a:t>             273.009.096 </a:t>
                      </a:r>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2078322271"/>
                  </a:ext>
                </a:extLst>
              </a:tr>
              <a:tr h="422308">
                <a:tc>
                  <a:txBody>
                    <a:bodyPr/>
                    <a:lstStyle/>
                    <a:p>
                      <a:pPr algn="l" fontAlgn="b"/>
                      <a:r>
                        <a:rPr lang="es-EC" sz="1400" b="1" u="none" strike="noStrike" dirty="0">
                          <a:effectLst/>
                        </a:rPr>
                        <a:t>AVALUO TOTAL DMQ USD </a:t>
                      </a:r>
                      <a:r>
                        <a:rPr lang="es-EC" sz="1400" b="1" u="none" strike="noStrike" dirty="0" smtClean="0">
                          <a:effectLst/>
                        </a:rPr>
                        <a:t>CATASTRO </a:t>
                      </a:r>
                      <a:r>
                        <a:rPr lang="es-EC" sz="1400" b="1" u="none" strike="noStrike" dirty="0">
                          <a:effectLst/>
                        </a:rPr>
                        <a:t>QUITO OCTUBRE 2020:</a:t>
                      </a:r>
                      <a:endParaRPr lang="es-EC" sz="1400" b="1" i="0" u="none" strike="noStrike" dirty="0">
                        <a:solidFill>
                          <a:srgbClr val="000000"/>
                        </a:solidFill>
                        <a:effectLst/>
                        <a:latin typeface="Calibri" panose="020F0502020204030204" pitchFamily="34" charset="0"/>
                      </a:endParaRPr>
                    </a:p>
                  </a:txBody>
                  <a:tcPr marL="7154" marR="7154" marT="7154" marB="0" anchor="b"/>
                </a:tc>
                <a:tc gridSpan="3">
                  <a:txBody>
                    <a:bodyPr/>
                    <a:lstStyle/>
                    <a:p>
                      <a:pPr algn="l" fontAlgn="ctr"/>
                      <a:r>
                        <a:rPr lang="es-EC" sz="1400" b="1" u="none" strike="noStrike" dirty="0">
                          <a:effectLst/>
                        </a:rPr>
                        <a:t>                                                  </a:t>
                      </a:r>
                      <a:r>
                        <a:rPr lang="es-EC" sz="1400" b="1" u="none" strike="noStrike" dirty="0" smtClean="0">
                          <a:effectLst/>
                        </a:rPr>
                        <a:t>USD 99.224.374.629 </a:t>
                      </a:r>
                      <a:endParaRPr lang="es-EC" sz="1400" b="1" i="0" u="none" strike="noStrike" dirty="0">
                        <a:solidFill>
                          <a:srgbClr val="000000"/>
                        </a:solidFill>
                        <a:effectLst/>
                        <a:latin typeface="Calibri" panose="020F0502020204030204" pitchFamily="34" charset="0"/>
                      </a:endParaRPr>
                    </a:p>
                  </a:txBody>
                  <a:tcPr marL="7154" marR="7154" marT="7154"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16975776"/>
                  </a:ext>
                </a:extLst>
              </a:tr>
              <a:tr h="214635">
                <a:tc>
                  <a:txBody>
                    <a:bodyPr/>
                    <a:lstStyle/>
                    <a:p>
                      <a:pPr algn="l" fontAlgn="b"/>
                      <a:r>
                        <a:rPr lang="es-EC" sz="1400" b="1" u="none" strike="noStrike" dirty="0">
                          <a:effectLst/>
                        </a:rPr>
                        <a:t>TIEMPO DE RECUPERACIÓN AÑOS:</a:t>
                      </a:r>
                      <a:endParaRPr lang="es-EC" sz="1400" b="1" i="0" u="none" strike="noStrike" dirty="0">
                        <a:solidFill>
                          <a:srgbClr val="000000"/>
                        </a:solidFill>
                        <a:effectLst/>
                        <a:latin typeface="Calibri" panose="020F0502020204030204" pitchFamily="34" charset="0"/>
                      </a:endParaRPr>
                    </a:p>
                  </a:txBody>
                  <a:tcPr marL="7154" marR="7154" marT="7154" marB="0" anchor="b"/>
                </a:tc>
                <a:tc gridSpan="3">
                  <a:txBody>
                    <a:bodyPr/>
                    <a:lstStyle/>
                    <a:p>
                      <a:pPr algn="l" fontAlgn="ctr"/>
                      <a:r>
                        <a:rPr lang="es-EC" sz="1400" b="1" u="none" strike="noStrike" dirty="0">
                          <a:effectLst/>
                        </a:rPr>
                        <a:t>                                                             </a:t>
                      </a:r>
                      <a:r>
                        <a:rPr lang="es-EC" sz="1400" b="1" u="none" strike="noStrike" dirty="0" smtClean="0">
                          <a:effectLst/>
                        </a:rPr>
                        <a:t>10 </a:t>
                      </a:r>
                      <a:endParaRPr lang="es-EC" sz="1400" b="1" i="0" u="none" strike="noStrike" dirty="0">
                        <a:solidFill>
                          <a:srgbClr val="000000"/>
                        </a:solidFill>
                        <a:effectLst/>
                        <a:latin typeface="Calibri" panose="020F0502020204030204" pitchFamily="34" charset="0"/>
                      </a:endParaRPr>
                    </a:p>
                  </a:txBody>
                  <a:tcPr marL="7154" marR="7154" marT="7154"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24252700"/>
                  </a:ext>
                </a:extLst>
              </a:tr>
              <a:tr h="214635">
                <a:tc>
                  <a:txBody>
                    <a:bodyPr/>
                    <a:lstStyle/>
                    <a:p>
                      <a:pPr algn="l" fontAlgn="b"/>
                      <a:r>
                        <a:rPr lang="es-EC" sz="1400" b="1" u="none" strike="noStrike" dirty="0">
                          <a:effectLst/>
                        </a:rPr>
                        <a:t>NÚMERO DE PREDIOS CATASTRO 2020</a:t>
                      </a:r>
                      <a:endParaRPr lang="es-EC" sz="1400" b="1" i="0" u="none" strike="noStrike" dirty="0">
                        <a:solidFill>
                          <a:srgbClr val="000000"/>
                        </a:solidFill>
                        <a:effectLst/>
                        <a:latin typeface="Calibri" panose="020F0502020204030204" pitchFamily="34" charset="0"/>
                      </a:endParaRPr>
                    </a:p>
                  </a:txBody>
                  <a:tcPr marL="7154" marR="7154" marT="7154" marB="0" anchor="b"/>
                </a:tc>
                <a:tc gridSpan="3">
                  <a:txBody>
                    <a:bodyPr/>
                    <a:lstStyle/>
                    <a:p>
                      <a:pPr algn="l" fontAlgn="ctr"/>
                      <a:r>
                        <a:rPr lang="es-EC" sz="1400" b="1" u="none" strike="noStrike" dirty="0">
                          <a:effectLst/>
                        </a:rPr>
                        <a:t>                                                       </a:t>
                      </a:r>
                      <a:r>
                        <a:rPr lang="es-EC" sz="1400" b="1" u="none" strike="noStrike" dirty="0" smtClean="0">
                          <a:effectLst/>
                        </a:rPr>
                        <a:t> </a:t>
                      </a:r>
                      <a:r>
                        <a:rPr lang="es-EC" sz="1400" b="1" u="none" strike="noStrike" dirty="0">
                          <a:effectLst/>
                        </a:rPr>
                        <a:t>968.984 </a:t>
                      </a:r>
                      <a:endParaRPr lang="es-EC" sz="1400" b="1" i="0" u="none" strike="noStrike" dirty="0">
                        <a:solidFill>
                          <a:srgbClr val="000000"/>
                        </a:solidFill>
                        <a:effectLst/>
                        <a:latin typeface="Calibri" panose="020F0502020204030204" pitchFamily="34" charset="0"/>
                      </a:endParaRPr>
                    </a:p>
                  </a:txBody>
                  <a:tcPr marL="7154" marR="7154" marT="7154"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112661228"/>
                  </a:ext>
                </a:extLst>
              </a:tr>
              <a:tr h="214635">
                <a:tc>
                  <a:txBody>
                    <a:bodyPr/>
                    <a:lstStyle/>
                    <a:p>
                      <a:pPr algn="l" fontAlgn="b"/>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3535973790"/>
                  </a:ext>
                </a:extLst>
              </a:tr>
              <a:tr h="214635">
                <a:tc>
                  <a:txBody>
                    <a:bodyPr/>
                    <a:lstStyle/>
                    <a:p>
                      <a:pPr algn="l" fontAlgn="b"/>
                      <a:r>
                        <a:rPr lang="es-EC" sz="1400" b="1" u="none" strike="noStrike" dirty="0">
                          <a:effectLst/>
                        </a:rPr>
                        <a:t>RESULTADOS </a:t>
                      </a:r>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1286842239"/>
                  </a:ext>
                </a:extLst>
              </a:tr>
              <a:tr h="291340">
                <a:tc>
                  <a:txBody>
                    <a:bodyPr/>
                    <a:lstStyle/>
                    <a:p>
                      <a:pPr algn="l" fontAlgn="b"/>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a:solidFill>
                          <a:srgbClr val="000000"/>
                        </a:solidFill>
                        <a:effectLst/>
                        <a:latin typeface="Calibri" panose="020F0502020204030204" pitchFamily="34" charset="0"/>
                      </a:endParaRPr>
                    </a:p>
                  </a:txBody>
                  <a:tcPr marL="7154" marR="7154" marT="7154" marB="0" anchor="b"/>
                </a:tc>
                <a:tc>
                  <a:txBody>
                    <a:bodyPr/>
                    <a:lstStyle/>
                    <a:p>
                      <a:pPr algn="l" fontAlgn="b"/>
                      <a:endParaRPr lang="es-EC" sz="1400" b="1" i="0" u="none" strike="noStrike">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3766331281"/>
                  </a:ext>
                </a:extLst>
              </a:tr>
              <a:tr h="214635">
                <a:tc>
                  <a:txBody>
                    <a:bodyPr/>
                    <a:lstStyle/>
                    <a:p>
                      <a:pPr algn="ctr" fontAlgn="b"/>
                      <a:r>
                        <a:rPr lang="es-EC" sz="1600" b="1" u="none" strike="noStrike" dirty="0">
                          <a:effectLst/>
                        </a:rPr>
                        <a:t> AVALUO </a:t>
                      </a:r>
                      <a:endParaRPr lang="es-EC" sz="1600" b="1" i="0" u="none" strike="noStrike" dirty="0">
                        <a:solidFill>
                          <a:srgbClr val="000000"/>
                        </a:solidFill>
                        <a:effectLst/>
                        <a:latin typeface="Calibri" panose="020F0502020204030204" pitchFamily="34" charset="0"/>
                      </a:endParaRPr>
                    </a:p>
                  </a:txBody>
                  <a:tcPr marL="7154" marR="7154" marT="7154" marB="0" anchor="ctr">
                    <a:solidFill>
                      <a:schemeClr val="accent4">
                        <a:lumMod val="40000"/>
                        <a:lumOff val="60000"/>
                      </a:schemeClr>
                    </a:solidFill>
                  </a:tcPr>
                </a:tc>
                <a:tc>
                  <a:txBody>
                    <a:bodyPr/>
                    <a:lstStyle/>
                    <a:p>
                      <a:pPr algn="ctr" fontAlgn="b"/>
                      <a:r>
                        <a:rPr lang="es-EC" sz="1600" b="1" u="none" strike="noStrike" dirty="0">
                          <a:effectLst/>
                        </a:rPr>
                        <a:t>RV</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2">
                        <a:lumMod val="40000"/>
                        <a:lumOff val="60000"/>
                      </a:schemeClr>
                    </a:solidFill>
                  </a:tcPr>
                </a:tc>
                <a:tc>
                  <a:txBody>
                    <a:bodyPr/>
                    <a:lstStyle/>
                    <a:p>
                      <a:pPr algn="ctr" fontAlgn="b"/>
                      <a:r>
                        <a:rPr lang="es-EC" sz="1600" b="1" u="none" strike="noStrike" dirty="0">
                          <a:effectLst/>
                        </a:rPr>
                        <a:t>OBRAS 2021</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6">
                        <a:lumMod val="60000"/>
                        <a:lumOff val="40000"/>
                      </a:schemeClr>
                    </a:solidFill>
                  </a:tcPr>
                </a:tc>
                <a:tc>
                  <a:txBody>
                    <a:bodyPr/>
                    <a:lstStyle/>
                    <a:p>
                      <a:pPr algn="ctr" fontAlgn="b"/>
                      <a:r>
                        <a:rPr lang="es-EC" sz="1600" b="1" u="none" strike="noStrike" dirty="0">
                          <a:effectLst/>
                        </a:rPr>
                        <a:t>OBRAS 2021 + RV</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5">
                        <a:lumMod val="60000"/>
                        <a:lumOff val="40000"/>
                      </a:schemeClr>
                    </a:solidFill>
                  </a:tcPr>
                </a:tc>
                <a:extLst>
                  <a:ext uri="{0D108BD9-81ED-4DB2-BD59-A6C34878D82A}">
                    <a16:rowId xmlns:a16="http://schemas.microsoft.com/office/drawing/2014/main" val="479669478"/>
                  </a:ext>
                </a:extLst>
              </a:tr>
              <a:tr h="244303">
                <a:tc>
                  <a:txBody>
                    <a:bodyPr/>
                    <a:lstStyle/>
                    <a:p>
                      <a:pPr algn="ctr" fontAlgn="b"/>
                      <a:r>
                        <a:rPr lang="es-EC" sz="1600" b="1" u="none" strike="noStrike" dirty="0">
                          <a:effectLst/>
                        </a:rPr>
                        <a:t>                                                           1.000 </a:t>
                      </a:r>
                      <a:endParaRPr lang="es-EC" sz="1600" b="1" i="0" u="none" strike="noStrike" dirty="0">
                        <a:solidFill>
                          <a:srgbClr val="000000"/>
                        </a:solidFill>
                        <a:effectLst/>
                        <a:latin typeface="Calibri" panose="020F0502020204030204" pitchFamily="34" charset="0"/>
                      </a:endParaRPr>
                    </a:p>
                  </a:txBody>
                  <a:tcPr marL="7154" marR="7154" marT="7154" marB="0" anchor="ctr">
                    <a:solidFill>
                      <a:schemeClr val="accent4">
                        <a:lumMod val="40000"/>
                        <a:lumOff val="60000"/>
                      </a:schemeClr>
                    </a:solidFill>
                  </a:tcPr>
                </a:tc>
                <a:tc>
                  <a:txBody>
                    <a:bodyPr/>
                    <a:lstStyle/>
                    <a:p>
                      <a:pPr algn="ctr" fontAlgn="b"/>
                      <a:r>
                        <a:rPr lang="es-EC" sz="1600" b="1" u="none" strike="noStrike" dirty="0">
                          <a:effectLst/>
                        </a:rPr>
                        <a:t>                           0,26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2">
                        <a:lumMod val="40000"/>
                        <a:lumOff val="60000"/>
                      </a:schemeClr>
                    </a:solidFill>
                  </a:tcPr>
                </a:tc>
                <a:tc>
                  <a:txBody>
                    <a:bodyPr/>
                    <a:lstStyle/>
                    <a:p>
                      <a:pPr algn="ctr" fontAlgn="b"/>
                      <a:r>
                        <a:rPr lang="es-EC" sz="1600" b="1" u="none" strike="noStrike" dirty="0">
                          <a:effectLst/>
                        </a:rPr>
                        <a:t>                        0,01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6">
                        <a:lumMod val="60000"/>
                        <a:lumOff val="40000"/>
                      </a:schemeClr>
                    </a:solidFill>
                  </a:tcPr>
                </a:tc>
                <a:tc>
                  <a:txBody>
                    <a:bodyPr/>
                    <a:lstStyle/>
                    <a:p>
                      <a:pPr algn="l" fontAlgn="b"/>
                      <a:r>
                        <a:rPr lang="es-EC" sz="1600" b="1" u="none" strike="noStrike" dirty="0" smtClean="0">
                          <a:effectLst/>
                        </a:rPr>
                        <a:t>                            0,28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5">
                        <a:lumMod val="60000"/>
                        <a:lumOff val="40000"/>
                      </a:schemeClr>
                    </a:solidFill>
                  </a:tcPr>
                </a:tc>
                <a:extLst>
                  <a:ext uri="{0D108BD9-81ED-4DB2-BD59-A6C34878D82A}">
                    <a16:rowId xmlns:a16="http://schemas.microsoft.com/office/drawing/2014/main" val="2186155234"/>
                  </a:ext>
                </a:extLst>
              </a:tr>
              <a:tr h="244303">
                <a:tc>
                  <a:txBody>
                    <a:bodyPr/>
                    <a:lstStyle/>
                    <a:p>
                      <a:pPr algn="ctr" fontAlgn="b"/>
                      <a:r>
                        <a:rPr lang="es-EC" sz="1600" b="1" u="none" strike="noStrike" dirty="0">
                          <a:effectLst/>
                        </a:rPr>
                        <a:t>                                                         70.000 </a:t>
                      </a:r>
                      <a:endParaRPr lang="es-EC" sz="1600" b="1" i="0" u="none" strike="noStrike" dirty="0">
                        <a:solidFill>
                          <a:srgbClr val="000000"/>
                        </a:solidFill>
                        <a:effectLst/>
                        <a:latin typeface="Calibri" panose="020F0502020204030204" pitchFamily="34" charset="0"/>
                      </a:endParaRPr>
                    </a:p>
                  </a:txBody>
                  <a:tcPr marL="7154" marR="7154" marT="7154" marB="0" anchor="ctr">
                    <a:solidFill>
                      <a:schemeClr val="accent4">
                        <a:lumMod val="40000"/>
                        <a:lumOff val="60000"/>
                      </a:schemeClr>
                    </a:solidFill>
                  </a:tcPr>
                </a:tc>
                <a:tc>
                  <a:txBody>
                    <a:bodyPr/>
                    <a:lstStyle/>
                    <a:p>
                      <a:pPr algn="ctr" fontAlgn="b"/>
                      <a:r>
                        <a:rPr lang="es-EC" sz="1600" b="1" u="none" strike="noStrike" dirty="0">
                          <a:effectLst/>
                        </a:rPr>
                        <a:t>                         18,44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2">
                        <a:lumMod val="40000"/>
                        <a:lumOff val="60000"/>
                      </a:schemeClr>
                    </a:solidFill>
                  </a:tcPr>
                </a:tc>
                <a:tc>
                  <a:txBody>
                    <a:bodyPr/>
                    <a:lstStyle/>
                    <a:p>
                      <a:pPr algn="ctr" fontAlgn="b"/>
                      <a:r>
                        <a:rPr lang="es-EC" sz="1600" b="1" u="none" strike="noStrike" dirty="0">
                          <a:effectLst/>
                        </a:rPr>
                        <a:t>                        0,82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6">
                        <a:lumMod val="60000"/>
                        <a:lumOff val="40000"/>
                      </a:schemeClr>
                    </a:solidFill>
                  </a:tcPr>
                </a:tc>
                <a:tc>
                  <a:txBody>
                    <a:bodyPr/>
                    <a:lstStyle/>
                    <a:p>
                      <a:pPr algn="l" fontAlgn="b"/>
                      <a:r>
                        <a:rPr lang="es-EC" sz="1600" b="1" u="none" strike="noStrike" dirty="0">
                          <a:effectLst/>
                        </a:rPr>
                        <a:t>                          19,26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5">
                        <a:lumMod val="60000"/>
                        <a:lumOff val="40000"/>
                      </a:schemeClr>
                    </a:solidFill>
                  </a:tcPr>
                </a:tc>
                <a:extLst>
                  <a:ext uri="{0D108BD9-81ED-4DB2-BD59-A6C34878D82A}">
                    <a16:rowId xmlns:a16="http://schemas.microsoft.com/office/drawing/2014/main" val="3309978727"/>
                  </a:ext>
                </a:extLst>
              </a:tr>
              <a:tr h="244303">
                <a:tc>
                  <a:txBody>
                    <a:bodyPr/>
                    <a:lstStyle/>
                    <a:p>
                      <a:pPr algn="ctr" fontAlgn="b"/>
                      <a:r>
                        <a:rPr lang="es-EC" sz="1600" b="1" u="none" strike="noStrike" dirty="0">
                          <a:effectLst/>
                        </a:rPr>
                        <a:t>                                                       100.000 </a:t>
                      </a:r>
                      <a:endParaRPr lang="es-EC" sz="1600" b="1" i="0" u="none" strike="noStrike" dirty="0">
                        <a:solidFill>
                          <a:srgbClr val="000000"/>
                        </a:solidFill>
                        <a:effectLst/>
                        <a:latin typeface="Calibri" panose="020F0502020204030204" pitchFamily="34" charset="0"/>
                      </a:endParaRPr>
                    </a:p>
                  </a:txBody>
                  <a:tcPr marL="7154" marR="7154" marT="7154" marB="0" anchor="ctr">
                    <a:solidFill>
                      <a:schemeClr val="accent4">
                        <a:lumMod val="40000"/>
                        <a:lumOff val="60000"/>
                      </a:schemeClr>
                    </a:solidFill>
                  </a:tcPr>
                </a:tc>
                <a:tc>
                  <a:txBody>
                    <a:bodyPr/>
                    <a:lstStyle/>
                    <a:p>
                      <a:pPr algn="ctr" fontAlgn="b"/>
                      <a:r>
                        <a:rPr lang="es-EC" sz="1600" b="1" u="none" strike="noStrike" dirty="0">
                          <a:effectLst/>
                        </a:rPr>
                        <a:t>                         26,34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2">
                        <a:lumMod val="40000"/>
                        <a:lumOff val="60000"/>
                      </a:schemeClr>
                    </a:solidFill>
                  </a:tcPr>
                </a:tc>
                <a:tc>
                  <a:txBody>
                    <a:bodyPr/>
                    <a:lstStyle/>
                    <a:p>
                      <a:pPr algn="ctr" fontAlgn="b"/>
                      <a:r>
                        <a:rPr lang="es-EC" sz="1600" b="1" u="none" strike="noStrike" dirty="0">
                          <a:effectLst/>
                        </a:rPr>
                        <a:t>                        1,17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6">
                        <a:lumMod val="60000"/>
                        <a:lumOff val="40000"/>
                      </a:schemeClr>
                    </a:solidFill>
                  </a:tcPr>
                </a:tc>
                <a:tc>
                  <a:txBody>
                    <a:bodyPr/>
                    <a:lstStyle/>
                    <a:p>
                      <a:pPr algn="l" fontAlgn="b"/>
                      <a:r>
                        <a:rPr lang="es-EC" sz="1600" b="1" u="none" strike="noStrike" dirty="0">
                          <a:effectLst/>
                        </a:rPr>
                        <a:t>                          27,51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5">
                        <a:lumMod val="60000"/>
                        <a:lumOff val="40000"/>
                      </a:schemeClr>
                    </a:solidFill>
                  </a:tcPr>
                </a:tc>
                <a:extLst>
                  <a:ext uri="{0D108BD9-81ED-4DB2-BD59-A6C34878D82A}">
                    <a16:rowId xmlns:a16="http://schemas.microsoft.com/office/drawing/2014/main" val="3432142116"/>
                  </a:ext>
                </a:extLst>
              </a:tr>
              <a:tr h="244303">
                <a:tc>
                  <a:txBody>
                    <a:bodyPr/>
                    <a:lstStyle/>
                    <a:p>
                      <a:pPr algn="ctr" fontAlgn="b"/>
                      <a:r>
                        <a:rPr lang="es-EC" sz="1600" b="1" u="none" strike="noStrike" dirty="0">
                          <a:effectLst/>
                        </a:rPr>
                        <a:t>                                                       150.000 </a:t>
                      </a:r>
                      <a:endParaRPr lang="es-EC" sz="1600" b="1" i="0" u="none" strike="noStrike" dirty="0">
                        <a:solidFill>
                          <a:srgbClr val="000000"/>
                        </a:solidFill>
                        <a:effectLst/>
                        <a:latin typeface="Calibri" panose="020F0502020204030204" pitchFamily="34" charset="0"/>
                      </a:endParaRPr>
                    </a:p>
                  </a:txBody>
                  <a:tcPr marL="7154" marR="7154" marT="7154" marB="0" anchor="ctr">
                    <a:solidFill>
                      <a:schemeClr val="accent4">
                        <a:lumMod val="40000"/>
                        <a:lumOff val="60000"/>
                      </a:schemeClr>
                    </a:solidFill>
                  </a:tcPr>
                </a:tc>
                <a:tc>
                  <a:txBody>
                    <a:bodyPr/>
                    <a:lstStyle/>
                    <a:p>
                      <a:pPr algn="ctr" fontAlgn="b"/>
                      <a:r>
                        <a:rPr lang="es-EC" sz="1600" b="1" u="none" strike="noStrike" dirty="0">
                          <a:effectLst/>
                        </a:rPr>
                        <a:t>                         39,51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2">
                        <a:lumMod val="40000"/>
                        <a:lumOff val="60000"/>
                      </a:schemeClr>
                    </a:solidFill>
                  </a:tcPr>
                </a:tc>
                <a:tc>
                  <a:txBody>
                    <a:bodyPr/>
                    <a:lstStyle/>
                    <a:p>
                      <a:pPr algn="ctr" fontAlgn="b"/>
                      <a:r>
                        <a:rPr lang="es-EC" sz="1600" b="1" u="none" strike="noStrike" dirty="0">
                          <a:effectLst/>
                        </a:rPr>
                        <a:t>                        1,76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6">
                        <a:lumMod val="60000"/>
                        <a:lumOff val="40000"/>
                      </a:schemeClr>
                    </a:solidFill>
                  </a:tcPr>
                </a:tc>
                <a:tc>
                  <a:txBody>
                    <a:bodyPr/>
                    <a:lstStyle/>
                    <a:p>
                      <a:pPr algn="l" fontAlgn="b"/>
                      <a:r>
                        <a:rPr lang="es-EC" sz="1600" b="1" u="none" strike="noStrike" dirty="0">
                          <a:effectLst/>
                        </a:rPr>
                        <a:t>                          41,27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5">
                        <a:lumMod val="60000"/>
                        <a:lumOff val="40000"/>
                      </a:schemeClr>
                    </a:solidFill>
                  </a:tcPr>
                </a:tc>
                <a:extLst>
                  <a:ext uri="{0D108BD9-81ED-4DB2-BD59-A6C34878D82A}">
                    <a16:rowId xmlns:a16="http://schemas.microsoft.com/office/drawing/2014/main" val="642812071"/>
                  </a:ext>
                </a:extLst>
              </a:tr>
              <a:tr h="244303">
                <a:tc>
                  <a:txBody>
                    <a:bodyPr/>
                    <a:lstStyle/>
                    <a:p>
                      <a:pPr algn="ctr" fontAlgn="b"/>
                      <a:r>
                        <a:rPr lang="es-EC" sz="1600" b="1" u="none" strike="noStrike" dirty="0">
                          <a:effectLst/>
                        </a:rPr>
                        <a:t>                                                       200.000 </a:t>
                      </a:r>
                      <a:endParaRPr lang="es-EC" sz="1600" b="1" i="0" u="none" strike="noStrike" dirty="0">
                        <a:solidFill>
                          <a:srgbClr val="000000"/>
                        </a:solidFill>
                        <a:effectLst/>
                        <a:latin typeface="Calibri" panose="020F0502020204030204" pitchFamily="34" charset="0"/>
                      </a:endParaRPr>
                    </a:p>
                  </a:txBody>
                  <a:tcPr marL="7154" marR="7154" marT="7154" marB="0" anchor="ctr">
                    <a:solidFill>
                      <a:schemeClr val="accent4">
                        <a:lumMod val="40000"/>
                        <a:lumOff val="60000"/>
                      </a:schemeClr>
                    </a:solidFill>
                  </a:tcPr>
                </a:tc>
                <a:tc>
                  <a:txBody>
                    <a:bodyPr/>
                    <a:lstStyle/>
                    <a:p>
                      <a:pPr algn="ctr" fontAlgn="b"/>
                      <a:r>
                        <a:rPr lang="es-EC" sz="1600" b="1" u="none" strike="noStrike" dirty="0">
                          <a:effectLst/>
                        </a:rPr>
                        <a:t>                         52,68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2">
                        <a:lumMod val="40000"/>
                        <a:lumOff val="60000"/>
                      </a:schemeClr>
                    </a:solidFill>
                  </a:tcPr>
                </a:tc>
                <a:tc>
                  <a:txBody>
                    <a:bodyPr/>
                    <a:lstStyle/>
                    <a:p>
                      <a:pPr algn="ctr" fontAlgn="b"/>
                      <a:r>
                        <a:rPr lang="es-EC" sz="1600" b="1" u="none" strike="noStrike" dirty="0">
                          <a:effectLst/>
                        </a:rPr>
                        <a:t>                        2,35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6">
                        <a:lumMod val="60000"/>
                        <a:lumOff val="40000"/>
                      </a:schemeClr>
                    </a:solidFill>
                  </a:tcPr>
                </a:tc>
                <a:tc>
                  <a:txBody>
                    <a:bodyPr/>
                    <a:lstStyle/>
                    <a:p>
                      <a:pPr algn="l" fontAlgn="b"/>
                      <a:r>
                        <a:rPr lang="es-EC" sz="1600" b="1" u="none" strike="noStrike" dirty="0">
                          <a:effectLst/>
                        </a:rPr>
                        <a:t>                          55,03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5">
                        <a:lumMod val="60000"/>
                        <a:lumOff val="40000"/>
                      </a:schemeClr>
                    </a:solidFill>
                  </a:tcPr>
                </a:tc>
                <a:extLst>
                  <a:ext uri="{0D108BD9-81ED-4DB2-BD59-A6C34878D82A}">
                    <a16:rowId xmlns:a16="http://schemas.microsoft.com/office/drawing/2014/main" val="1786334493"/>
                  </a:ext>
                </a:extLst>
              </a:tr>
              <a:tr h="244303">
                <a:tc>
                  <a:txBody>
                    <a:bodyPr/>
                    <a:lstStyle/>
                    <a:p>
                      <a:pPr algn="ctr" fontAlgn="b"/>
                      <a:r>
                        <a:rPr lang="es-EC" sz="1600" b="1" u="none" strike="noStrike" dirty="0">
                          <a:effectLst/>
                        </a:rPr>
                        <a:t>                                                       250.000 </a:t>
                      </a:r>
                      <a:endParaRPr lang="es-EC" sz="1600" b="1" i="0" u="none" strike="noStrike" dirty="0">
                        <a:solidFill>
                          <a:srgbClr val="000000"/>
                        </a:solidFill>
                        <a:effectLst/>
                        <a:latin typeface="Calibri" panose="020F0502020204030204" pitchFamily="34" charset="0"/>
                      </a:endParaRPr>
                    </a:p>
                  </a:txBody>
                  <a:tcPr marL="7154" marR="7154" marT="7154" marB="0" anchor="ctr">
                    <a:solidFill>
                      <a:schemeClr val="accent4">
                        <a:lumMod val="40000"/>
                        <a:lumOff val="60000"/>
                      </a:schemeClr>
                    </a:solidFill>
                  </a:tcPr>
                </a:tc>
                <a:tc>
                  <a:txBody>
                    <a:bodyPr/>
                    <a:lstStyle/>
                    <a:p>
                      <a:pPr algn="ctr" fontAlgn="b"/>
                      <a:r>
                        <a:rPr lang="es-EC" sz="1600" b="1" u="none" strike="noStrike" dirty="0">
                          <a:effectLst/>
                        </a:rPr>
                        <a:t>                         65,85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2">
                        <a:lumMod val="40000"/>
                        <a:lumOff val="60000"/>
                      </a:schemeClr>
                    </a:solidFill>
                  </a:tcPr>
                </a:tc>
                <a:tc>
                  <a:txBody>
                    <a:bodyPr/>
                    <a:lstStyle/>
                    <a:p>
                      <a:pPr algn="ctr" fontAlgn="b"/>
                      <a:r>
                        <a:rPr lang="es-EC" sz="1600" b="1" u="none" strike="noStrike" dirty="0">
                          <a:effectLst/>
                        </a:rPr>
                        <a:t>                        2,94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6">
                        <a:lumMod val="60000"/>
                        <a:lumOff val="40000"/>
                      </a:schemeClr>
                    </a:solidFill>
                  </a:tcPr>
                </a:tc>
                <a:tc>
                  <a:txBody>
                    <a:bodyPr/>
                    <a:lstStyle/>
                    <a:p>
                      <a:pPr algn="l" fontAlgn="b"/>
                      <a:r>
                        <a:rPr lang="es-EC" sz="1600" b="1" u="none" strike="noStrike" dirty="0">
                          <a:effectLst/>
                        </a:rPr>
                        <a:t>                          68,79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5">
                        <a:lumMod val="60000"/>
                        <a:lumOff val="40000"/>
                      </a:schemeClr>
                    </a:solidFill>
                  </a:tcPr>
                </a:tc>
                <a:extLst>
                  <a:ext uri="{0D108BD9-81ED-4DB2-BD59-A6C34878D82A}">
                    <a16:rowId xmlns:a16="http://schemas.microsoft.com/office/drawing/2014/main" val="384581235"/>
                  </a:ext>
                </a:extLst>
              </a:tr>
              <a:tr h="244303">
                <a:tc>
                  <a:txBody>
                    <a:bodyPr/>
                    <a:lstStyle/>
                    <a:p>
                      <a:pPr algn="ctr" fontAlgn="b"/>
                      <a:r>
                        <a:rPr lang="es-EC" sz="1600" b="1" u="none" strike="noStrike" dirty="0">
                          <a:effectLst/>
                        </a:rPr>
                        <a:t>                                                       300.000 </a:t>
                      </a:r>
                      <a:endParaRPr lang="es-EC" sz="1600" b="1" i="0" u="none" strike="noStrike" dirty="0">
                        <a:solidFill>
                          <a:srgbClr val="000000"/>
                        </a:solidFill>
                        <a:effectLst/>
                        <a:latin typeface="Calibri" panose="020F0502020204030204" pitchFamily="34" charset="0"/>
                      </a:endParaRPr>
                    </a:p>
                  </a:txBody>
                  <a:tcPr marL="7154" marR="7154" marT="7154" marB="0" anchor="ctr">
                    <a:solidFill>
                      <a:schemeClr val="accent4">
                        <a:lumMod val="40000"/>
                        <a:lumOff val="60000"/>
                      </a:schemeClr>
                    </a:solidFill>
                  </a:tcPr>
                </a:tc>
                <a:tc>
                  <a:txBody>
                    <a:bodyPr/>
                    <a:lstStyle/>
                    <a:p>
                      <a:pPr algn="ctr" fontAlgn="b"/>
                      <a:r>
                        <a:rPr lang="es-EC" sz="1600" b="1" u="none" strike="noStrike" dirty="0">
                          <a:effectLst/>
                        </a:rPr>
                        <a:t>                         79,02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2">
                        <a:lumMod val="40000"/>
                        <a:lumOff val="60000"/>
                      </a:schemeClr>
                    </a:solidFill>
                  </a:tcPr>
                </a:tc>
                <a:tc>
                  <a:txBody>
                    <a:bodyPr/>
                    <a:lstStyle/>
                    <a:p>
                      <a:pPr algn="ctr" fontAlgn="b"/>
                      <a:r>
                        <a:rPr lang="es-EC" sz="1600" b="1" u="none" strike="noStrike" dirty="0">
                          <a:effectLst/>
                        </a:rPr>
                        <a:t>                        3,52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6">
                        <a:lumMod val="60000"/>
                        <a:lumOff val="40000"/>
                      </a:schemeClr>
                    </a:solidFill>
                  </a:tcPr>
                </a:tc>
                <a:tc>
                  <a:txBody>
                    <a:bodyPr/>
                    <a:lstStyle/>
                    <a:p>
                      <a:pPr algn="l" fontAlgn="b"/>
                      <a:r>
                        <a:rPr lang="es-EC" sz="1600" b="1" u="none" strike="noStrike" dirty="0">
                          <a:effectLst/>
                        </a:rPr>
                        <a:t>                          82,54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5">
                        <a:lumMod val="60000"/>
                        <a:lumOff val="40000"/>
                      </a:schemeClr>
                    </a:solidFill>
                  </a:tcPr>
                </a:tc>
                <a:extLst>
                  <a:ext uri="{0D108BD9-81ED-4DB2-BD59-A6C34878D82A}">
                    <a16:rowId xmlns:a16="http://schemas.microsoft.com/office/drawing/2014/main" val="1234574562"/>
                  </a:ext>
                </a:extLst>
              </a:tr>
              <a:tr h="244303">
                <a:tc>
                  <a:txBody>
                    <a:bodyPr/>
                    <a:lstStyle/>
                    <a:p>
                      <a:pPr algn="ctr" fontAlgn="b"/>
                      <a:r>
                        <a:rPr lang="es-EC" sz="1600" b="1" u="none" strike="noStrike" dirty="0">
                          <a:effectLst/>
                        </a:rPr>
                        <a:t>                                                       500.000 </a:t>
                      </a:r>
                      <a:endParaRPr lang="es-EC" sz="1600" b="1" i="0" u="none" strike="noStrike" dirty="0">
                        <a:solidFill>
                          <a:srgbClr val="000000"/>
                        </a:solidFill>
                        <a:effectLst/>
                        <a:latin typeface="Calibri" panose="020F0502020204030204" pitchFamily="34" charset="0"/>
                      </a:endParaRPr>
                    </a:p>
                  </a:txBody>
                  <a:tcPr marL="7154" marR="7154" marT="7154" marB="0" anchor="ctr">
                    <a:solidFill>
                      <a:schemeClr val="accent4">
                        <a:lumMod val="40000"/>
                        <a:lumOff val="60000"/>
                      </a:schemeClr>
                    </a:solidFill>
                  </a:tcPr>
                </a:tc>
                <a:tc>
                  <a:txBody>
                    <a:bodyPr/>
                    <a:lstStyle/>
                    <a:p>
                      <a:pPr algn="ctr" fontAlgn="b"/>
                      <a:r>
                        <a:rPr lang="es-EC" sz="1600" b="1" u="none" strike="noStrike" dirty="0">
                          <a:effectLst/>
                        </a:rPr>
                        <a:t>                       131,70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2">
                        <a:lumMod val="40000"/>
                        <a:lumOff val="60000"/>
                      </a:schemeClr>
                    </a:solidFill>
                  </a:tcPr>
                </a:tc>
                <a:tc>
                  <a:txBody>
                    <a:bodyPr/>
                    <a:lstStyle/>
                    <a:p>
                      <a:pPr algn="ctr" fontAlgn="b"/>
                      <a:r>
                        <a:rPr lang="es-EC" sz="1600" b="1" u="none" strike="noStrike" dirty="0">
                          <a:effectLst/>
                        </a:rPr>
                        <a:t>                        5,87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6">
                        <a:lumMod val="60000"/>
                        <a:lumOff val="40000"/>
                      </a:schemeClr>
                    </a:solidFill>
                  </a:tcPr>
                </a:tc>
                <a:tc>
                  <a:txBody>
                    <a:bodyPr/>
                    <a:lstStyle/>
                    <a:p>
                      <a:pPr algn="l" fontAlgn="b"/>
                      <a:r>
                        <a:rPr lang="es-EC" sz="1600" b="1" u="none" strike="noStrike" dirty="0">
                          <a:effectLst/>
                        </a:rPr>
                        <a:t>                        137,57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5">
                        <a:lumMod val="60000"/>
                        <a:lumOff val="40000"/>
                      </a:schemeClr>
                    </a:solidFill>
                  </a:tcPr>
                </a:tc>
                <a:extLst>
                  <a:ext uri="{0D108BD9-81ED-4DB2-BD59-A6C34878D82A}">
                    <a16:rowId xmlns:a16="http://schemas.microsoft.com/office/drawing/2014/main" val="3558673501"/>
                  </a:ext>
                </a:extLst>
              </a:tr>
              <a:tr h="244303">
                <a:tc>
                  <a:txBody>
                    <a:bodyPr/>
                    <a:lstStyle/>
                    <a:p>
                      <a:pPr algn="ctr" fontAlgn="b"/>
                      <a:r>
                        <a:rPr lang="es-EC" sz="1600" b="1" u="none" strike="noStrike" dirty="0">
                          <a:effectLst/>
                        </a:rPr>
                        <a:t>                                                   1.000.000 </a:t>
                      </a:r>
                      <a:endParaRPr lang="es-EC" sz="1600" b="1" i="0" u="none" strike="noStrike" dirty="0">
                        <a:solidFill>
                          <a:srgbClr val="000000"/>
                        </a:solidFill>
                        <a:effectLst/>
                        <a:latin typeface="Calibri" panose="020F0502020204030204" pitchFamily="34" charset="0"/>
                      </a:endParaRPr>
                    </a:p>
                  </a:txBody>
                  <a:tcPr marL="7154" marR="7154" marT="7154" marB="0" anchor="ctr">
                    <a:solidFill>
                      <a:schemeClr val="accent4">
                        <a:lumMod val="40000"/>
                        <a:lumOff val="60000"/>
                      </a:schemeClr>
                    </a:solidFill>
                  </a:tcPr>
                </a:tc>
                <a:tc>
                  <a:txBody>
                    <a:bodyPr/>
                    <a:lstStyle/>
                    <a:p>
                      <a:pPr algn="ctr" fontAlgn="b"/>
                      <a:r>
                        <a:rPr lang="es-EC" sz="1600" b="1" u="none" strike="noStrike" dirty="0">
                          <a:effectLst/>
                        </a:rPr>
                        <a:t>                       263,39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2">
                        <a:lumMod val="40000"/>
                        <a:lumOff val="60000"/>
                      </a:schemeClr>
                    </a:solidFill>
                  </a:tcPr>
                </a:tc>
                <a:tc>
                  <a:txBody>
                    <a:bodyPr/>
                    <a:lstStyle/>
                    <a:p>
                      <a:pPr algn="ctr" fontAlgn="b"/>
                      <a:r>
                        <a:rPr lang="es-EC" sz="1600" b="1" u="none" strike="noStrike" dirty="0">
                          <a:effectLst/>
                        </a:rPr>
                        <a:t>                      11,75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6">
                        <a:lumMod val="60000"/>
                        <a:lumOff val="40000"/>
                      </a:schemeClr>
                    </a:solidFill>
                  </a:tcPr>
                </a:tc>
                <a:tc>
                  <a:txBody>
                    <a:bodyPr/>
                    <a:lstStyle/>
                    <a:p>
                      <a:pPr algn="l" fontAlgn="b"/>
                      <a:r>
                        <a:rPr lang="es-EC" sz="1600" b="1" u="none" strike="noStrike" dirty="0">
                          <a:effectLst/>
                        </a:rPr>
                        <a:t>                        275,14 </a:t>
                      </a:r>
                      <a:endParaRPr lang="es-EC" sz="1600" b="1" i="0" u="none" strike="noStrike" dirty="0">
                        <a:solidFill>
                          <a:srgbClr val="000000"/>
                        </a:solidFill>
                        <a:effectLst/>
                        <a:latin typeface="Calibri" panose="020F0502020204030204" pitchFamily="34" charset="0"/>
                      </a:endParaRPr>
                    </a:p>
                  </a:txBody>
                  <a:tcPr marL="7154" marR="7154" marT="7154" marB="0" anchor="b">
                    <a:solidFill>
                      <a:schemeClr val="accent5">
                        <a:lumMod val="60000"/>
                        <a:lumOff val="40000"/>
                      </a:schemeClr>
                    </a:solidFill>
                  </a:tcPr>
                </a:tc>
                <a:extLst>
                  <a:ext uri="{0D108BD9-81ED-4DB2-BD59-A6C34878D82A}">
                    <a16:rowId xmlns:a16="http://schemas.microsoft.com/office/drawing/2014/main" val="1866444488"/>
                  </a:ext>
                </a:extLst>
              </a:tr>
              <a:tr h="244303">
                <a:tc>
                  <a:txBody>
                    <a:bodyPr/>
                    <a:lstStyle/>
                    <a:p>
                      <a:pPr algn="l" fontAlgn="b"/>
                      <a:endParaRPr lang="es-EC" sz="1600" b="0" i="0" u="none" strike="noStrike">
                        <a:solidFill>
                          <a:srgbClr val="000000"/>
                        </a:solidFill>
                        <a:effectLst/>
                        <a:latin typeface="Calibri" panose="020F0502020204030204" pitchFamily="34" charset="0"/>
                      </a:endParaRPr>
                    </a:p>
                  </a:txBody>
                  <a:tcPr marL="7154" marR="7154" marT="7154" marB="0" anchor="b"/>
                </a:tc>
                <a:tc>
                  <a:txBody>
                    <a:bodyPr/>
                    <a:lstStyle/>
                    <a:p>
                      <a:pPr algn="l" fontAlgn="b"/>
                      <a:endParaRPr lang="es-EC" sz="1600" b="0"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endParaRPr lang="es-EC" sz="1600" b="0" i="0" u="none" strike="noStrike" dirty="0">
                        <a:solidFill>
                          <a:srgbClr val="000000"/>
                        </a:solidFill>
                        <a:effectLst/>
                        <a:latin typeface="Calibri" panose="020F0502020204030204" pitchFamily="34" charset="0"/>
                      </a:endParaRPr>
                    </a:p>
                  </a:txBody>
                  <a:tcPr marL="7154" marR="7154" marT="7154" marB="0" anchor="b"/>
                </a:tc>
                <a:tc>
                  <a:txBody>
                    <a:bodyPr/>
                    <a:lstStyle/>
                    <a:p>
                      <a:pPr algn="l" fontAlgn="b"/>
                      <a:endParaRPr lang="es-EC" sz="1600" b="0" i="0" u="none" strike="noStrike" dirty="0">
                        <a:solidFill>
                          <a:srgbClr val="000000"/>
                        </a:solidFill>
                        <a:effectLst/>
                        <a:latin typeface="Calibri" panose="020F0502020204030204" pitchFamily="34" charset="0"/>
                      </a:endParaRPr>
                    </a:p>
                  </a:txBody>
                  <a:tcPr marL="7154" marR="7154" marT="7154" marB="0" anchor="b"/>
                </a:tc>
                <a:extLst>
                  <a:ext uri="{0D108BD9-81ED-4DB2-BD59-A6C34878D82A}">
                    <a16:rowId xmlns:a16="http://schemas.microsoft.com/office/drawing/2014/main" val="2268156450"/>
                  </a:ext>
                </a:extLst>
              </a:tr>
            </a:tbl>
          </a:graphicData>
        </a:graphic>
      </p:graphicFrame>
    </p:spTree>
    <p:extLst>
      <p:ext uri="{BB962C8B-B14F-4D97-AF65-F5344CB8AC3E}">
        <p14:creationId xmlns:p14="http://schemas.microsoft.com/office/powerpoint/2010/main" val="658397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B6E64FE-110F-214B-9799-C63859B1D415}"/>
              </a:ext>
            </a:extLst>
          </p:cNvPr>
          <p:cNvPicPr>
            <a:picLocks noChangeAspect="1"/>
          </p:cNvPicPr>
          <p:nvPr/>
        </p:nvPicPr>
        <p:blipFill>
          <a:blip r:embed="rId3"/>
          <a:stretch>
            <a:fillRect/>
          </a:stretch>
        </p:blipFill>
        <p:spPr>
          <a:xfrm>
            <a:off x="241155" y="234070"/>
            <a:ext cx="10473507" cy="914400"/>
          </a:xfrm>
          <a:prstGeom prst="rect">
            <a:avLst/>
          </a:prstGeom>
        </p:spPr>
      </p:pic>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4"/>
          <a:stretch>
            <a:fillRect/>
          </a:stretch>
        </p:blipFill>
        <p:spPr>
          <a:xfrm>
            <a:off x="9876511" y="6108123"/>
            <a:ext cx="2006600" cy="596900"/>
          </a:xfrm>
          <a:prstGeom prst="rect">
            <a:avLst/>
          </a:prstGeom>
        </p:spPr>
      </p:pic>
      <p:sp>
        <p:nvSpPr>
          <p:cNvPr id="3" name="Rectángulo 2"/>
          <p:cNvSpPr/>
          <p:nvPr/>
        </p:nvSpPr>
        <p:spPr>
          <a:xfrm>
            <a:off x="729269" y="1659559"/>
            <a:ext cx="10781816" cy="4093428"/>
          </a:xfrm>
          <a:prstGeom prst="rect">
            <a:avLst/>
          </a:prstGeom>
        </p:spPr>
        <p:txBody>
          <a:bodyPr wrap="square">
            <a:spAutoFit/>
          </a:bodyPr>
          <a:lstStyle/>
          <a:p>
            <a:pPr algn="just"/>
            <a:r>
              <a:rPr lang="es-ES" sz="2000" i="1" dirty="0" smtClean="0"/>
              <a:t>“Aclarar </a:t>
            </a:r>
            <a:r>
              <a:rPr lang="es-ES" sz="2000" i="1" dirty="0" smtClean="0"/>
              <a:t>a fin de que se determine la diferencia entre los textos planteados por la Dirección Metropolitana Tributaria y el texto propuesto por el proponente de la iniciativa e indicar la razón de no considerar el texto propuesto por la Dirección Metropolitana Tributaria</a:t>
            </a:r>
            <a:r>
              <a:rPr lang="es-ES" sz="2000" i="1" dirty="0" smtClean="0"/>
              <a:t>.”</a:t>
            </a:r>
          </a:p>
          <a:p>
            <a:pPr algn="just"/>
            <a:endParaRPr lang="es-ES" sz="2000" i="1" dirty="0" smtClean="0">
              <a:ea typeface="Calibri" panose="020F0502020204030204" pitchFamily="34" charset="0"/>
              <a:cs typeface="Times New Roman" panose="02020603050405020304" pitchFamily="18" charset="0"/>
            </a:endParaRPr>
          </a:p>
          <a:p>
            <a:pPr algn="just"/>
            <a:r>
              <a:rPr lang="es-ES" sz="2000" b="1" dirty="0" smtClean="0">
                <a:ea typeface="Calibri" panose="020F0502020204030204" pitchFamily="34" charset="0"/>
                <a:cs typeface="Times New Roman" panose="02020603050405020304" pitchFamily="18" charset="0"/>
              </a:rPr>
              <a:t>Respuesta:</a:t>
            </a:r>
            <a:endParaRPr lang="es-ES" sz="2000" b="1" dirty="0">
              <a:ea typeface="Calibri" panose="020F0502020204030204" pitchFamily="34" charset="0"/>
              <a:cs typeface="Times New Roman" panose="02020603050405020304" pitchFamily="18" charset="0"/>
            </a:endParaRPr>
          </a:p>
          <a:p>
            <a:pPr algn="just"/>
            <a:endParaRPr lang="es-ES" sz="2000" i="1" dirty="0" smtClean="0">
              <a:ea typeface="Calibri" panose="020F0502020204030204" pitchFamily="34" charset="0"/>
              <a:cs typeface="Times New Roman" panose="02020603050405020304" pitchFamily="18" charset="0"/>
            </a:endParaRPr>
          </a:p>
          <a:p>
            <a:pPr algn="just"/>
            <a:r>
              <a:rPr lang="es-ES" sz="2000" i="1" dirty="0">
                <a:ea typeface="Calibri" panose="020F0502020204030204" pitchFamily="34" charset="0"/>
                <a:cs typeface="Times New Roman" panose="02020603050405020304" pitchFamily="18" charset="0"/>
              </a:rPr>
              <a:t>El 09 de noviembre de 2020, el Alcalde asume el texto de la iniciativa y remite al Concejo Metropolitano. La misma fecha la EPMMOP, mediante Oficio Nro. EPMMOP-GG-2706-2020-OF se adhiere a la iniciativa</a:t>
            </a:r>
            <a:r>
              <a:rPr lang="es-ES" sz="2000" i="1" dirty="0" smtClean="0">
                <a:ea typeface="Calibri" panose="020F0502020204030204" pitchFamily="34" charset="0"/>
                <a:cs typeface="Times New Roman" panose="02020603050405020304" pitchFamily="18" charset="0"/>
              </a:rPr>
              <a:t>.</a:t>
            </a:r>
          </a:p>
          <a:p>
            <a:pPr algn="just"/>
            <a:endParaRPr lang="es-ES" sz="2000" i="1" dirty="0">
              <a:ea typeface="Calibri" panose="020F0502020204030204" pitchFamily="34" charset="0"/>
              <a:cs typeface="Times New Roman" panose="02020603050405020304" pitchFamily="18" charset="0"/>
            </a:endParaRPr>
          </a:p>
          <a:p>
            <a:pPr algn="just"/>
            <a:r>
              <a:rPr lang="es-ES" sz="2000" b="1" dirty="0" smtClean="0">
                <a:ea typeface="Calibri" panose="020F0502020204030204" pitchFamily="34" charset="0"/>
                <a:cs typeface="Times New Roman" panose="02020603050405020304" pitchFamily="18" charset="0"/>
              </a:rPr>
              <a:t>Referencia:</a:t>
            </a:r>
          </a:p>
          <a:p>
            <a:pPr algn="just"/>
            <a:endParaRPr lang="es-ES" sz="2000" i="1" dirty="0">
              <a:ea typeface="Calibri" panose="020F0502020204030204" pitchFamily="34" charset="0"/>
              <a:cs typeface="Times New Roman" panose="02020603050405020304" pitchFamily="18" charset="0"/>
            </a:endParaRPr>
          </a:p>
          <a:p>
            <a:pPr algn="just"/>
            <a:r>
              <a:rPr lang="es-EC" sz="2000" i="1" dirty="0">
                <a:ea typeface="Calibri" panose="020F0502020204030204" pitchFamily="34" charset="0"/>
                <a:cs typeface="Times New Roman" panose="02020603050405020304" pitchFamily="18" charset="0"/>
              </a:rPr>
              <a:t>Oficio Nro. GADDMQ-AM-2020-1253-OF</a:t>
            </a:r>
            <a:endParaRPr lang="es-EC" sz="2000" i="1" dirty="0">
              <a:ea typeface="Calibri" panose="020F0502020204030204" pitchFamily="34" charset="0"/>
              <a:cs typeface="Times New Roman" panose="02020603050405020304" pitchFamily="18" charset="0"/>
            </a:endParaRPr>
          </a:p>
        </p:txBody>
      </p:sp>
      <p:sp>
        <p:nvSpPr>
          <p:cNvPr id="6" name="Rectángulo 5"/>
          <p:cNvSpPr/>
          <p:nvPr/>
        </p:nvSpPr>
        <p:spPr>
          <a:xfrm>
            <a:off x="1191356" y="562515"/>
            <a:ext cx="9857643" cy="461665"/>
          </a:xfrm>
          <a:prstGeom prst="rect">
            <a:avLst/>
          </a:prstGeom>
        </p:spPr>
        <p:txBody>
          <a:bodyPr wrap="square">
            <a:spAutoFit/>
          </a:bodyPr>
          <a:lstStyle/>
          <a:p>
            <a:r>
              <a:rPr lang="es-EC" sz="2400" b="1" dirty="0" smtClean="0">
                <a:solidFill>
                  <a:schemeClr val="bg1"/>
                </a:solidFill>
              </a:rPr>
              <a:t>MARIO GRANDA – CUARTA OBSERVACIÓN</a:t>
            </a:r>
            <a:endParaRPr lang="es-EC" sz="2400" b="1" dirty="0">
              <a:solidFill>
                <a:schemeClr val="bg1"/>
              </a:solidFill>
            </a:endParaRPr>
          </a:p>
        </p:txBody>
      </p:sp>
    </p:spTree>
    <p:extLst>
      <p:ext uri="{BB962C8B-B14F-4D97-AF65-F5344CB8AC3E}">
        <p14:creationId xmlns:p14="http://schemas.microsoft.com/office/powerpoint/2010/main" val="1887179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50C0E3-9AF1-5C4F-919E-3D8C106A13BF}"/>
              </a:ext>
            </a:extLst>
          </p:cNvPr>
          <p:cNvPicPr>
            <a:picLocks noChangeAspect="1"/>
          </p:cNvPicPr>
          <p:nvPr/>
        </p:nvPicPr>
        <p:blipFill>
          <a:blip r:embed="rId3"/>
          <a:stretch>
            <a:fillRect/>
          </a:stretch>
        </p:blipFill>
        <p:spPr>
          <a:xfrm>
            <a:off x="9876511" y="6108123"/>
            <a:ext cx="2006600" cy="596900"/>
          </a:xfrm>
          <a:prstGeom prst="rect">
            <a:avLst/>
          </a:prstGeom>
        </p:spPr>
      </p:pic>
      <p:sp>
        <p:nvSpPr>
          <p:cNvPr id="6" name="Rectángulo 5"/>
          <p:cNvSpPr/>
          <p:nvPr/>
        </p:nvSpPr>
        <p:spPr>
          <a:xfrm>
            <a:off x="773371" y="1301689"/>
            <a:ext cx="6710289" cy="5324535"/>
          </a:xfrm>
          <a:prstGeom prst="rect">
            <a:avLst/>
          </a:prstGeom>
        </p:spPr>
        <p:txBody>
          <a:bodyPr wrap="square">
            <a:spAutoFit/>
          </a:bodyPr>
          <a:lstStyle/>
          <a:p>
            <a:pPr algn="ctr"/>
            <a:r>
              <a:rPr lang="es-EC" sz="1700" b="1" dirty="0" smtClean="0">
                <a:latin typeface="Arial" panose="020B0604020202020204" pitchFamily="34" charset="0"/>
                <a:cs typeface="Arial" panose="020B0604020202020204" pitchFamily="34" charset="0"/>
              </a:rPr>
              <a:t>Proponente  y EPMMOP:</a:t>
            </a:r>
          </a:p>
          <a:p>
            <a:pPr algn="ctr"/>
            <a:endParaRPr lang="es-EC" sz="1700" b="1" dirty="0" smtClean="0">
              <a:latin typeface="Arial" panose="020B0604020202020204" pitchFamily="34" charset="0"/>
              <a:cs typeface="Arial" panose="020B0604020202020204" pitchFamily="34" charset="0"/>
            </a:endParaRPr>
          </a:p>
          <a:p>
            <a:pPr algn="just"/>
            <a:r>
              <a:rPr lang="es-EC" b="1" dirty="0" smtClean="0">
                <a:cs typeface="Arial" panose="020B0604020202020204" pitchFamily="34" charset="0"/>
              </a:rPr>
              <a:t>Art</a:t>
            </a:r>
            <a:r>
              <a:rPr lang="es-EC" b="1" dirty="0">
                <a:cs typeface="Arial" panose="020B0604020202020204" pitchFamily="34" charset="0"/>
              </a:rPr>
              <a:t>. 1.- </a:t>
            </a:r>
            <a:r>
              <a:rPr lang="es-EC" dirty="0">
                <a:cs typeface="Arial" panose="020B0604020202020204" pitchFamily="34" charset="0"/>
              </a:rPr>
              <a:t>Deróguese expresamente la “Disposición Transitoria Única” de la Ordenanza Metropolitana Nro. 198, de 22 de diciembre de 2017. </a:t>
            </a:r>
          </a:p>
          <a:p>
            <a:pPr algn="just"/>
            <a:endParaRPr lang="es-EC" dirty="0">
              <a:cs typeface="Arial" panose="020B0604020202020204" pitchFamily="34" charset="0"/>
            </a:endParaRPr>
          </a:p>
          <a:p>
            <a:pPr algn="just"/>
            <a:r>
              <a:rPr lang="es-EC" b="1" dirty="0">
                <a:cs typeface="Arial" panose="020B0604020202020204" pitchFamily="34" charset="0"/>
              </a:rPr>
              <a:t>Art. 2.- </a:t>
            </a:r>
            <a:r>
              <a:rPr lang="es-EC" dirty="0">
                <a:cs typeface="Arial" panose="020B0604020202020204" pitchFamily="34" charset="0"/>
              </a:rPr>
              <a:t>Inclúyase como disposición transitoria en el Código Municipal para el Distrito Metropolitano de Quito, el siguiente texto: </a:t>
            </a:r>
          </a:p>
          <a:p>
            <a:pPr algn="just"/>
            <a:endParaRPr lang="es-EC" dirty="0">
              <a:cs typeface="Arial" panose="020B0604020202020204" pitchFamily="34" charset="0"/>
            </a:endParaRPr>
          </a:p>
          <a:p>
            <a:pPr algn="just"/>
            <a:r>
              <a:rPr lang="es-EC" dirty="0" smtClean="0">
                <a:cs typeface="Arial" panose="020B0604020202020204" pitchFamily="34" charset="0"/>
              </a:rPr>
              <a:t>Disposición </a:t>
            </a:r>
            <a:r>
              <a:rPr lang="es-EC" dirty="0">
                <a:cs typeface="Arial" panose="020B0604020202020204" pitchFamily="34" charset="0"/>
              </a:rPr>
              <a:t>Transitoria. - La Empresa Pública Metropolitana de Movilidad y Obras Públicas, calculará el valor de la contribución especial de mejoras correspondiente a los costos de construcción de la Ruta Viva sobre la base de la información utilizada para el cobro del mismo tributo en el año 2018.</a:t>
            </a:r>
          </a:p>
          <a:p>
            <a:pPr algn="just"/>
            <a:r>
              <a:rPr lang="es-EC" dirty="0">
                <a:cs typeface="Arial" panose="020B0604020202020204" pitchFamily="34" charset="0"/>
              </a:rPr>
              <a:t> </a:t>
            </a:r>
          </a:p>
          <a:p>
            <a:pPr algn="just"/>
            <a:r>
              <a:rPr lang="es-EC" dirty="0">
                <a:cs typeface="Arial" panose="020B0604020202020204" pitchFamily="34" charset="0"/>
              </a:rPr>
              <a:t>La Empresa Pública Metropolitana de Movilidad y Obras Públicas remitirá a la Dirección Metropolitana Tributaria, los valores de la contribución especial de mejoras por la construcción de la Ruta Vida hasta el 20 de diciembre de 2002, para que se pueda realizar el cobro respectivo.</a:t>
            </a:r>
          </a:p>
        </p:txBody>
      </p:sp>
      <p:sp>
        <p:nvSpPr>
          <p:cNvPr id="7" name="Cerrar llave 6"/>
          <p:cNvSpPr/>
          <p:nvPr/>
        </p:nvSpPr>
        <p:spPr>
          <a:xfrm>
            <a:off x="7664994" y="2827606"/>
            <a:ext cx="225083" cy="369175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 name="CuadroTexto 7"/>
          <p:cNvSpPr txBox="1"/>
          <p:nvPr/>
        </p:nvSpPr>
        <p:spPr>
          <a:xfrm>
            <a:off x="8197724" y="4350315"/>
            <a:ext cx="3685387" cy="877163"/>
          </a:xfrm>
          <a:prstGeom prst="rect">
            <a:avLst/>
          </a:prstGeom>
          <a:noFill/>
        </p:spPr>
        <p:txBody>
          <a:bodyPr wrap="square" rtlCol="0">
            <a:spAutoFit/>
          </a:bodyPr>
          <a:lstStyle/>
          <a:p>
            <a:r>
              <a:rPr lang="es-ES" sz="1700" b="1" dirty="0" smtClean="0">
                <a:latin typeface="Arial" panose="020B0604020202020204" pitchFamily="34" charset="0"/>
                <a:cs typeface="Arial" panose="020B0604020202020204" pitchFamily="34" charset="0"/>
              </a:rPr>
              <a:t>Dirección Metropolitana Tributaria</a:t>
            </a:r>
            <a:r>
              <a:rPr lang="es-ES" sz="1700" dirty="0" smtClean="0">
                <a:latin typeface="Arial" panose="020B0604020202020204" pitchFamily="34" charset="0"/>
                <a:cs typeface="Arial" panose="020B0604020202020204" pitchFamily="34" charset="0"/>
              </a:rPr>
              <a:t>: Recomienda eliminar este artículo</a:t>
            </a:r>
            <a:endParaRPr lang="es-ES" sz="1700" dirty="0">
              <a:latin typeface="Arial" panose="020B0604020202020204" pitchFamily="34" charset="0"/>
              <a:cs typeface="Arial" panose="020B0604020202020204" pitchFamily="34" charset="0"/>
            </a:endParaRPr>
          </a:p>
        </p:txBody>
      </p:sp>
      <p:sp>
        <p:nvSpPr>
          <p:cNvPr id="9" name="Rectángulo 8"/>
          <p:cNvSpPr/>
          <p:nvPr/>
        </p:nvSpPr>
        <p:spPr>
          <a:xfrm>
            <a:off x="8043279" y="1657198"/>
            <a:ext cx="3994276" cy="2185214"/>
          </a:xfrm>
          <a:prstGeom prst="rect">
            <a:avLst/>
          </a:prstGeom>
          <a:ln>
            <a:solidFill>
              <a:schemeClr val="accent1"/>
            </a:solidFill>
          </a:ln>
        </p:spPr>
        <p:txBody>
          <a:bodyPr wrap="square">
            <a:spAutoFit/>
          </a:bodyPr>
          <a:lstStyle/>
          <a:p>
            <a:pPr algn="just"/>
            <a:r>
              <a:rPr lang="es-ES" sz="1700" dirty="0">
                <a:latin typeface="Arial" panose="020B0604020202020204" pitchFamily="34" charset="0"/>
                <a:cs typeface="Arial" panose="020B0604020202020204" pitchFamily="34" charset="0"/>
              </a:rPr>
              <a:t>El 09 de noviembre de 2020, mediante Oficio Nro. GADDMQ-AM-2020-1253-OF el Alcalde asume el texto de la </a:t>
            </a:r>
            <a:r>
              <a:rPr lang="es-ES" dirty="0">
                <a:cs typeface="Arial" panose="020B0604020202020204" pitchFamily="34" charset="0"/>
              </a:rPr>
              <a:t>iniciativa</a:t>
            </a:r>
            <a:r>
              <a:rPr lang="es-ES" sz="1700" dirty="0">
                <a:latin typeface="Arial" panose="020B0604020202020204" pitchFamily="34" charset="0"/>
                <a:cs typeface="Arial" panose="020B0604020202020204" pitchFamily="34" charset="0"/>
              </a:rPr>
              <a:t> y remite al Concejo </a:t>
            </a:r>
            <a:r>
              <a:rPr lang="es-ES" sz="1700" dirty="0" smtClean="0">
                <a:latin typeface="Arial" panose="020B0604020202020204" pitchFamily="34" charset="0"/>
                <a:cs typeface="Arial" panose="020B0604020202020204" pitchFamily="34" charset="0"/>
              </a:rPr>
              <a:t>Metropolitano la propuesta. </a:t>
            </a:r>
            <a:r>
              <a:rPr lang="es-ES" sz="1700" dirty="0">
                <a:latin typeface="Arial" panose="020B0604020202020204" pitchFamily="34" charset="0"/>
                <a:cs typeface="Arial" panose="020B0604020202020204" pitchFamily="34" charset="0"/>
              </a:rPr>
              <a:t>La misma fecha la EPMMOP, mediante Oficio Nro. EPMMOP-GG-2706-2020-OF se adhiere a la iniciativa.</a:t>
            </a:r>
          </a:p>
        </p:txBody>
      </p:sp>
      <p:pic>
        <p:nvPicPr>
          <p:cNvPr id="10" name="Picture 27">
            <a:extLst>
              <a:ext uri="{FF2B5EF4-FFF2-40B4-BE49-F238E27FC236}">
                <a16:creationId xmlns:a16="http://schemas.microsoft.com/office/drawing/2014/main" id="{BB6E64FE-110F-214B-9799-C63859B1D415}"/>
              </a:ext>
            </a:extLst>
          </p:cNvPr>
          <p:cNvPicPr>
            <a:picLocks noChangeAspect="1"/>
          </p:cNvPicPr>
          <p:nvPr/>
        </p:nvPicPr>
        <p:blipFill>
          <a:blip r:embed="rId4"/>
          <a:stretch>
            <a:fillRect/>
          </a:stretch>
        </p:blipFill>
        <p:spPr>
          <a:xfrm>
            <a:off x="241155" y="234070"/>
            <a:ext cx="10473507" cy="914400"/>
          </a:xfrm>
          <a:prstGeom prst="rect">
            <a:avLst/>
          </a:prstGeom>
        </p:spPr>
      </p:pic>
      <p:sp>
        <p:nvSpPr>
          <p:cNvPr id="11" name="Rectángulo 10"/>
          <p:cNvSpPr/>
          <p:nvPr/>
        </p:nvSpPr>
        <p:spPr>
          <a:xfrm>
            <a:off x="1191356" y="562515"/>
            <a:ext cx="9857643" cy="461665"/>
          </a:xfrm>
          <a:prstGeom prst="rect">
            <a:avLst/>
          </a:prstGeom>
        </p:spPr>
        <p:txBody>
          <a:bodyPr wrap="square">
            <a:spAutoFit/>
          </a:bodyPr>
          <a:lstStyle/>
          <a:p>
            <a:r>
              <a:rPr lang="es-EC" sz="2400" b="1" dirty="0" smtClean="0">
                <a:solidFill>
                  <a:schemeClr val="bg1"/>
                </a:solidFill>
              </a:rPr>
              <a:t>MARIO GRANDA – CUARTA OBSERVACIÓN</a:t>
            </a:r>
            <a:endParaRPr lang="es-EC" sz="2400" b="1" dirty="0">
              <a:solidFill>
                <a:schemeClr val="bg1"/>
              </a:solidFill>
            </a:endParaRPr>
          </a:p>
        </p:txBody>
      </p:sp>
    </p:spTree>
    <p:extLst>
      <p:ext uri="{BB962C8B-B14F-4D97-AF65-F5344CB8AC3E}">
        <p14:creationId xmlns:p14="http://schemas.microsoft.com/office/powerpoint/2010/main" val="2290132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5656</Words>
  <Application>Microsoft Office PowerPoint</Application>
  <PresentationFormat>Panorámica</PresentationFormat>
  <Paragraphs>551</Paragraphs>
  <Slides>42</Slides>
  <Notes>35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42</vt:i4>
      </vt:variant>
    </vt:vector>
  </HeadingPairs>
  <TitlesOfParts>
    <vt:vector size="50" baseType="lpstr">
      <vt:lpstr>Arial</vt:lpstr>
      <vt:lpstr>Calibri</vt:lpstr>
      <vt:lpstr>Calibri Light</vt:lpstr>
      <vt:lpstr>Gotham Black</vt:lpstr>
      <vt:lpstr>Gotham Medium</vt:lpstr>
      <vt:lpstr>Times New Roman</vt:lpstr>
      <vt:lpstr>Wingdings</vt:lpstr>
      <vt:lpstr>Tema de Office</vt:lpstr>
      <vt:lpstr>Presentación de PowerPoint</vt:lpstr>
      <vt:lpstr> ORDENANZA METROPOLITANA REFORMATORIA DEL CÓDIGO MUNICIPAL PARA EL DISTRITO METROPOLITANO DE QUITO QUE INCLUYE UNA DISPOSICIÓN TRANSITORIA</vt:lpstr>
      <vt:lpstr>Presentación de PowerPoint</vt:lpstr>
      <vt:lpstr>Presentación de PowerPoint</vt:lpstr>
      <vt:lpstr>Presentación de PowerPoint</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Conforme la EPMMOP indica que el valor total de la inversión aún está pendiente de la liquidación definitiva la EPMMOP debe indicar cuál es el monto total de la obra.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Eduardo Davalos Vallejo</dc:creator>
  <cp:lastModifiedBy>Ricardo Vinicio Salvador Acosta</cp:lastModifiedBy>
  <cp:revision>35</cp:revision>
  <dcterms:created xsi:type="dcterms:W3CDTF">2020-12-10T14:31:26Z</dcterms:created>
  <dcterms:modified xsi:type="dcterms:W3CDTF">2020-12-11T18:58:43Z</dcterms:modified>
</cp:coreProperties>
</file>