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79" r:id="rId5"/>
    <p:sldId id="292" r:id="rId6"/>
    <p:sldId id="293" r:id="rId7"/>
    <p:sldId id="281" r:id="rId8"/>
    <p:sldId id="287" r:id="rId9"/>
    <p:sldId id="286" r:id="rId10"/>
    <p:sldId id="288" r:id="rId11"/>
    <p:sldId id="289" r:id="rId12"/>
    <p:sldId id="291" r:id="rId13"/>
    <p:sldId id="260" r:id="rId1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19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snapToGrid="0" snapToObjects="1">
      <p:cViewPr>
        <p:scale>
          <a:sx n="66" d="100"/>
          <a:sy n="66" d="100"/>
        </p:scale>
        <p:origin x="-2094"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CF9BA-310E-41B0-87D2-8AD25FD1BF35}" type="datetimeFigureOut">
              <a:rPr lang="es-EC" smtClean="0"/>
              <a:t>29/12/2021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CF1D3-4B4D-4EBC-9C8C-F928F151CB5A}" type="slidenum">
              <a:rPr lang="es-EC" smtClean="0"/>
              <a:t>‹Nº›</a:t>
            </a:fld>
            <a:endParaRPr lang="es-EC"/>
          </a:p>
        </p:txBody>
      </p:sp>
    </p:spTree>
    <p:extLst>
      <p:ext uri="{BB962C8B-B14F-4D97-AF65-F5344CB8AC3E}">
        <p14:creationId xmlns:p14="http://schemas.microsoft.com/office/powerpoint/2010/main" val="50650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29CF1D3-4B4D-4EBC-9C8C-F928F151CB5A}" type="slidenum">
              <a:rPr lang="es-EC" smtClean="0"/>
              <a:t>11</a:t>
            </a:fld>
            <a:endParaRPr lang="es-EC"/>
          </a:p>
        </p:txBody>
      </p:sp>
    </p:spTree>
    <p:extLst>
      <p:ext uri="{BB962C8B-B14F-4D97-AF65-F5344CB8AC3E}">
        <p14:creationId xmlns:p14="http://schemas.microsoft.com/office/powerpoint/2010/main" val="365513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29CF1D3-4B4D-4EBC-9C8C-F928F151CB5A}" type="slidenum">
              <a:rPr lang="es-EC" smtClean="0"/>
              <a:t>12</a:t>
            </a:fld>
            <a:endParaRPr lang="es-EC"/>
          </a:p>
        </p:txBody>
      </p:sp>
    </p:spTree>
    <p:extLst>
      <p:ext uri="{BB962C8B-B14F-4D97-AF65-F5344CB8AC3E}">
        <p14:creationId xmlns:p14="http://schemas.microsoft.com/office/powerpoint/2010/main" val="365513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29/12/2021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374889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29/12/2021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56489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29/12/2021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08983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29/12/2021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12083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29/12/2021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24864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29/12/2021</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73646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29/12/2021</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316865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29/12/2021</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89617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29/12/2021</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424785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29/12/2021</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64952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29/12/2021</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79111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62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19" t="38096" r="35429" b="23809"/>
          <a:stretch/>
        </p:blipFill>
        <p:spPr bwMode="auto">
          <a:xfrm>
            <a:off x="1103085" y="1727200"/>
            <a:ext cx="7460343" cy="326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73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INSPECCIÓN</a:t>
            </a:r>
            <a:endParaRPr lang="es-ES" sz="2800" dirty="0">
              <a:latin typeface="Calibri"/>
              <a:cs typeface="Calibri"/>
            </a:endParaRPr>
          </a:p>
        </p:txBody>
      </p:sp>
      <p:sp>
        <p:nvSpPr>
          <p:cNvPr id="3" name="2 Rectángulo"/>
          <p:cNvSpPr/>
          <p:nvPr/>
        </p:nvSpPr>
        <p:spPr>
          <a:xfrm>
            <a:off x="569367" y="1037249"/>
            <a:ext cx="8144932" cy="2862322"/>
          </a:xfrm>
          <a:prstGeom prst="rect">
            <a:avLst/>
          </a:prstGeom>
        </p:spPr>
        <p:txBody>
          <a:bodyPr wrap="square">
            <a:spAutoFit/>
          </a:bodyPr>
          <a:lstStyle/>
          <a:p>
            <a:pPr algn="just"/>
            <a:r>
              <a:rPr lang="es-EC" sz="2000" dirty="0"/>
              <a:t>Realizada la inspección al sitio, se verifica que la calle Panecillo (Nomenclatura S2C y E2D) se encuentra consolidada con un ancho de 10,00 m: calzada de 7,00 m y acera de 1,50 m a cada lado. Posee todas las obras de infraestructura: alcantarillado, agua potable y alumbrado eléctrico. Además se encuentra con bordillos y aceras consolidadas por más de 30 años según lo manifestado por la comunidad. La calzada se encuentra adoquinada.</a:t>
            </a:r>
          </a:p>
          <a:p>
            <a:pPr algn="just"/>
            <a:endParaRPr lang="es-EC" sz="2000" dirty="0"/>
          </a:p>
          <a:p>
            <a:pPr algn="just"/>
            <a:endParaRPr lang="es-EC" sz="2000" dirty="0"/>
          </a:p>
          <a:p>
            <a:pPr algn="just"/>
            <a:endParaRPr lang="es-EC" sz="2000" dirty="0"/>
          </a:p>
        </p:txBody>
      </p:sp>
      <p:pic>
        <p:nvPicPr>
          <p:cNvPr id="6" name="5 Imagen" descr="CALLE-LOS-PINOS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967" y="3280003"/>
            <a:ext cx="3970866" cy="2177370"/>
          </a:xfrm>
          <a:prstGeom prst="rect">
            <a:avLst/>
          </a:prstGeom>
          <a:noFill/>
          <a:ln>
            <a:noFill/>
          </a:ln>
        </p:spPr>
      </p:pic>
      <p:pic>
        <p:nvPicPr>
          <p:cNvPr id="7" name="6 Imagen" descr="CALLE-LOS-PINO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5255" y="3283630"/>
            <a:ext cx="3983945" cy="2173743"/>
          </a:xfrm>
          <a:prstGeom prst="rect">
            <a:avLst/>
          </a:prstGeom>
          <a:noFill/>
          <a:ln>
            <a:noFill/>
          </a:ln>
        </p:spPr>
      </p:pic>
    </p:spTree>
    <p:extLst>
      <p:ext uri="{BB962C8B-B14F-4D97-AF65-F5344CB8AC3E}">
        <p14:creationId xmlns:p14="http://schemas.microsoft.com/office/powerpoint/2010/main" val="1731309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SOCIALIZACIÓN</a:t>
            </a:r>
            <a:endParaRPr lang="es-ES" sz="2800" dirty="0">
              <a:latin typeface="Calibri"/>
              <a:cs typeface="Calibri"/>
            </a:endParaRPr>
          </a:p>
        </p:txBody>
      </p:sp>
      <p:sp>
        <p:nvSpPr>
          <p:cNvPr id="3" name="2 Rectángulo"/>
          <p:cNvSpPr/>
          <p:nvPr/>
        </p:nvSpPr>
        <p:spPr>
          <a:xfrm>
            <a:off x="620167" y="867067"/>
            <a:ext cx="8144932" cy="2862322"/>
          </a:xfrm>
          <a:prstGeom prst="rect">
            <a:avLst/>
          </a:prstGeom>
        </p:spPr>
        <p:txBody>
          <a:bodyPr wrap="square">
            <a:spAutoFit/>
          </a:bodyPr>
          <a:lstStyle/>
          <a:p>
            <a:pPr algn="just"/>
            <a:r>
              <a:rPr lang="es-EC" sz="2000" dirty="0"/>
              <a:t>Con fecha 22 de Octubre de 2018, se realizó la Socialización con los frentistas colindantes a la vía Panecillo, donde se deja expresa constancia de: </a:t>
            </a:r>
            <a:r>
              <a:rPr lang="es-EC" sz="2000" i="1" dirty="0"/>
              <a:t>“…estamos de acuerdo en la regularización de la vía al ancho existente: 10,00 m aprox. Nuestro acuerdo es para que se realice con el proceso administrativo correspondiente de regularización y así a futuro no se proceda con cambios de trazado vial ni ampliación en la misma”.</a:t>
            </a:r>
            <a:endParaRPr lang="es-EC" sz="2000" dirty="0"/>
          </a:p>
          <a:p>
            <a:pPr algn="just"/>
            <a:endParaRPr lang="es-EC" sz="2000" dirty="0"/>
          </a:p>
          <a:p>
            <a:pPr algn="just"/>
            <a:endParaRPr lang="es-EC" sz="2000" dirty="0"/>
          </a:p>
          <a:p>
            <a:pPr algn="just"/>
            <a:endParaRPr lang="es-EC" sz="2000" dirty="0"/>
          </a:p>
        </p:txBody>
      </p:sp>
      <p:sp>
        <p:nvSpPr>
          <p:cNvPr id="6" name="CuadroTexto 7"/>
          <p:cNvSpPr txBox="1"/>
          <p:nvPr/>
        </p:nvSpPr>
        <p:spPr>
          <a:xfrm>
            <a:off x="588400" y="2879752"/>
            <a:ext cx="8144932" cy="523220"/>
          </a:xfrm>
          <a:prstGeom prst="rect">
            <a:avLst/>
          </a:prstGeom>
          <a:noFill/>
        </p:spPr>
        <p:txBody>
          <a:bodyPr wrap="square" rtlCol="0">
            <a:spAutoFit/>
          </a:bodyPr>
          <a:lstStyle/>
          <a:p>
            <a:pPr algn="ctr"/>
            <a:r>
              <a:rPr lang="es-ES" sz="2800" dirty="0" smtClean="0">
                <a:latin typeface="Calibri"/>
                <a:cs typeface="Calibri"/>
              </a:rPr>
              <a:t>CONCLUSIONES</a:t>
            </a:r>
            <a:endParaRPr lang="es-ES" sz="2800" dirty="0">
              <a:latin typeface="Calibri"/>
              <a:cs typeface="Calibri"/>
            </a:endParaRPr>
          </a:p>
        </p:txBody>
      </p:sp>
      <p:sp>
        <p:nvSpPr>
          <p:cNvPr id="2" name="1 Rectángulo"/>
          <p:cNvSpPr/>
          <p:nvPr/>
        </p:nvSpPr>
        <p:spPr>
          <a:xfrm>
            <a:off x="620167" y="3406287"/>
            <a:ext cx="8113165" cy="1631216"/>
          </a:xfrm>
          <a:prstGeom prst="rect">
            <a:avLst/>
          </a:prstGeom>
        </p:spPr>
        <p:txBody>
          <a:bodyPr wrap="square">
            <a:spAutoFit/>
          </a:bodyPr>
          <a:lstStyle/>
          <a:p>
            <a:pPr algn="just"/>
            <a:r>
              <a:rPr lang="es-EC" sz="2000" dirty="0"/>
              <a:t>Con estos antecedentes, la Unidad Administrativa de Territorio y Vivienda de la Administración Zonal Tumbaco, emite un Criterio Técnico </a:t>
            </a:r>
            <a:r>
              <a:rPr lang="es-EC" sz="2000" b="1" dirty="0"/>
              <a:t>FAVORABLE</a:t>
            </a:r>
            <a:r>
              <a:rPr lang="es-EC" sz="2000" dirty="0"/>
              <a:t> a  LA REGULARIZACION DEL TRAZADO VIAL CALLE PANECILLO(Nomenclatura S2C y E2D), BARRIO LA CERÁMICA, PARROQUIA TUMBACO, para que se proceda conforme lo establecido en la ley.</a:t>
            </a:r>
            <a:endParaRPr lang="es-EC" sz="2000" dirty="0">
              <a:effectLst/>
            </a:endParaRPr>
          </a:p>
        </p:txBody>
      </p:sp>
    </p:spTree>
    <p:extLst>
      <p:ext uri="{BB962C8B-B14F-4D97-AF65-F5344CB8AC3E}">
        <p14:creationId xmlns:p14="http://schemas.microsoft.com/office/powerpoint/2010/main" val="353487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p:nvPr/>
        </p:nvSpPr>
        <p:spPr>
          <a:xfrm>
            <a:off x="657216" y="481580"/>
            <a:ext cx="8144932" cy="523220"/>
          </a:xfrm>
          <a:prstGeom prst="rect">
            <a:avLst/>
          </a:prstGeom>
          <a:noFill/>
        </p:spPr>
        <p:txBody>
          <a:bodyPr wrap="square" rtlCol="0">
            <a:spAutoFit/>
          </a:bodyPr>
          <a:lstStyle/>
          <a:p>
            <a:pPr algn="ctr"/>
            <a:r>
              <a:rPr lang="es-ES" sz="2800" dirty="0" smtClean="0">
                <a:latin typeface="Calibri"/>
                <a:cs typeface="Calibri"/>
              </a:rPr>
              <a:t>TRAZADO VIAL</a:t>
            </a:r>
            <a:endParaRPr lang="es-ES" sz="2800" dirty="0">
              <a:latin typeface="Calibri"/>
              <a:cs typeface="Calibri"/>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48" t="29460" r="42416" b="6909"/>
          <a:stretch/>
        </p:blipFill>
        <p:spPr bwMode="auto">
          <a:xfrm>
            <a:off x="1427681" y="1004800"/>
            <a:ext cx="7092205" cy="545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919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AMZT-04.png"/>
          <p:cNvPicPr>
            <a:picLocks noChangeAspect="1"/>
          </p:cNvPicPr>
          <p:nvPr/>
        </p:nvPicPr>
        <p:blipFill rotWithShape="1">
          <a:blip r:embed="rId2">
            <a:extLst>
              <a:ext uri="{28A0092B-C50C-407E-A947-70E740481C1C}">
                <a14:useLocalDpi xmlns:a14="http://schemas.microsoft.com/office/drawing/2010/main" val="0"/>
              </a:ext>
            </a:extLst>
          </a:blip>
          <a:srcRect b="35714"/>
          <a:stretch/>
        </p:blipFill>
        <p:spPr>
          <a:xfrm>
            <a:off x="2256606" y="2266043"/>
            <a:ext cx="5008155" cy="1681843"/>
          </a:xfrm>
          <a:prstGeom prst="rect">
            <a:avLst/>
          </a:prstGeom>
        </p:spPr>
      </p:pic>
    </p:spTree>
    <p:extLst>
      <p:ext uri="{BB962C8B-B14F-4D97-AF65-F5344CB8AC3E}">
        <p14:creationId xmlns:p14="http://schemas.microsoft.com/office/powerpoint/2010/main" val="3904748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2065413" y="1814286"/>
            <a:ext cx="5654518" cy="3062514"/>
          </a:xfrm>
          <a:prstGeom prst="rect">
            <a:avLst/>
          </a:prstGeom>
          <a:solidFill>
            <a:schemeClr val="bg1">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19" name="CuadroTexto 18"/>
          <p:cNvSpPr txBox="1"/>
          <p:nvPr/>
        </p:nvSpPr>
        <p:spPr>
          <a:xfrm>
            <a:off x="2409903" y="1983957"/>
            <a:ext cx="4965535" cy="2677656"/>
          </a:xfrm>
          <a:prstGeom prst="rect">
            <a:avLst/>
          </a:prstGeom>
          <a:noFill/>
        </p:spPr>
        <p:txBody>
          <a:bodyPr wrap="square" rtlCol="0">
            <a:spAutoFit/>
          </a:bodyPr>
          <a:lstStyle/>
          <a:p>
            <a:pPr algn="ctr"/>
            <a:r>
              <a:rPr lang="es-EC" sz="2800" dirty="0" smtClean="0"/>
              <a:t>REGULARIZACIÓN </a:t>
            </a:r>
            <a:r>
              <a:rPr lang="es-EC" sz="2800" dirty="0"/>
              <a:t>DEL TRAZADO VIAL </a:t>
            </a:r>
            <a:r>
              <a:rPr lang="es-EC" sz="2800" dirty="0" smtClean="0"/>
              <a:t>CALLE PANECILLO (Nomenclatura </a:t>
            </a:r>
            <a:r>
              <a:rPr lang="es-EC" sz="2800" dirty="0"/>
              <a:t>S2C y Nomenclatura E2D), BARRIO LA </a:t>
            </a:r>
            <a:r>
              <a:rPr lang="es-EC" sz="2800" dirty="0" smtClean="0"/>
              <a:t>CERÁMICA, PARROQUIA </a:t>
            </a:r>
            <a:r>
              <a:rPr lang="es-EC" sz="2800" dirty="0"/>
              <a:t>DE TUMBACO</a:t>
            </a:r>
            <a:r>
              <a:rPr lang="es-EC" sz="2800" b="1" dirty="0"/>
              <a:t> </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695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882" y="1088572"/>
            <a:ext cx="8144932" cy="4708981"/>
          </a:xfrm>
          <a:prstGeom prst="rect">
            <a:avLst/>
          </a:prstGeom>
        </p:spPr>
        <p:txBody>
          <a:bodyPr wrap="square">
            <a:spAutoFit/>
          </a:bodyPr>
          <a:lstStyle/>
          <a:p>
            <a:pPr algn="just"/>
            <a:r>
              <a:rPr lang="es-EC" sz="2000" dirty="0" smtClean="0"/>
              <a:t>Con oficio </a:t>
            </a:r>
            <a:r>
              <a:rPr lang="es-EC" sz="2000" dirty="0"/>
              <a:t>S/N, ingresado </a:t>
            </a:r>
            <a:r>
              <a:rPr lang="es-EC" sz="2000" dirty="0" smtClean="0"/>
              <a:t>con </a:t>
            </a:r>
            <a:r>
              <a:rPr lang="es-EC" sz="2000" dirty="0"/>
              <a:t>ticket Nº 2016-004392, mediante el cual </a:t>
            </a:r>
            <a:r>
              <a:rPr lang="es-EC" sz="2000" dirty="0" smtClean="0"/>
              <a:t>indica: </a:t>
            </a:r>
            <a:endParaRPr lang="es-EC" sz="2000" dirty="0"/>
          </a:p>
          <a:p>
            <a:pPr algn="just"/>
            <a:r>
              <a:rPr lang="es-EC" sz="2000" i="1" dirty="0" smtClean="0"/>
              <a:t>“…Pongo </a:t>
            </a:r>
            <a:r>
              <a:rPr lang="es-EC" sz="2000" i="1" dirty="0"/>
              <a:t>en conocimiento que mi terreno escriturado el 6 de Noviembre de 1989, fue eliminado totalmente y se encuentra con juicio de coactiva por parte del Municipio, los N°  de juicios son 420165542-420210729-010299432 los mismos que eran llevados por el Dr. Marco Lucio Verdezoto, ya que desde el año 2002 no he cancelado el impuesto predial de este terreno debido a que dicho predio ya no existe. Cuando compramos hace veinte y seis años había una quebrada abierta (Quebrada Rumihuayco) y no existía carretera alguna, pero hace 13 años aproximadamente dicha quebrada fue rellenada con alcantarillado incluido, convirtiéndose así, en carretera adoquinada carrozable y eliminado totalmente el terreno de 140 m2 que me pertenece.</a:t>
            </a:r>
            <a:endParaRPr lang="es-EC" sz="2000" dirty="0"/>
          </a:p>
          <a:p>
            <a:pPr algn="just"/>
            <a:r>
              <a:rPr lang="es-EC" sz="2000" i="1" dirty="0"/>
              <a:t>(…) De la manera más comedida solicito a quien corresponda se me indemnice o a la vez que se me adjudique por algún otros sector los 140,00 m2 de terreno que me corresponde (…)”.</a:t>
            </a:r>
            <a:endParaRPr lang="es-EC" sz="2000" dirty="0"/>
          </a:p>
        </p:txBody>
      </p:sp>
      <p:sp>
        <p:nvSpPr>
          <p:cNvPr id="4"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REQUERIMIENTO</a:t>
            </a:r>
            <a:endParaRPr lang="es-ES" sz="2800" dirty="0">
              <a:latin typeface="Calibri"/>
              <a:cs typeface="Calibri"/>
            </a:endParaRPr>
          </a:p>
        </p:txBody>
      </p:sp>
    </p:spTree>
    <p:extLst>
      <p:ext uri="{BB962C8B-B14F-4D97-AF65-F5344CB8AC3E}">
        <p14:creationId xmlns:p14="http://schemas.microsoft.com/office/powerpoint/2010/main" val="147456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98396" y="809564"/>
            <a:ext cx="8144932" cy="5601533"/>
          </a:xfrm>
          <a:prstGeom prst="rect">
            <a:avLst/>
          </a:prstGeom>
        </p:spPr>
        <p:txBody>
          <a:bodyPr wrap="square">
            <a:spAutoFit/>
          </a:bodyPr>
          <a:lstStyle/>
          <a:p>
            <a:pPr marL="342900" indent="-342900" algn="just">
              <a:buFont typeface="Arial" panose="020B0604020202020204" pitchFamily="34" charset="0"/>
              <a:buChar char="•"/>
            </a:pPr>
            <a:r>
              <a:rPr lang="es-EC" sz="2000" dirty="0"/>
              <a:t>Con oficio N° 511-09-UGPIM de 18 de febrero de 2009, La Unidad de </a:t>
            </a:r>
            <a:r>
              <a:rPr lang="es-EC" sz="2000" dirty="0" smtClean="0"/>
              <a:t>Gestión </a:t>
            </a:r>
            <a:r>
              <a:rPr lang="es-EC" sz="2000" dirty="0"/>
              <a:t>de la Propiedad Inmueble Municipal, solicita a esta Administración Zonal, constate que proyecto municipal afectó la propiedad del señor GONZALO COYAGO TOAPANTA, ubicado en Tumbaco, vía </a:t>
            </a:r>
            <a:r>
              <a:rPr lang="es-EC" sz="2000" dirty="0" smtClean="0"/>
              <a:t>Interoceánica</a:t>
            </a:r>
            <a:r>
              <a:rPr lang="es-EC" sz="2000" dirty="0"/>
              <a:t>, toda vez que la Empresa Metropolitana de Movilidad y Obras Públicas en oficio N° 086 de 11 de febrero de 2009, informa que dicho inmueble fue afectado por la construcción de la ampliación de la Av. Interoceánica, tramo III; de continuar con el trámite </a:t>
            </a:r>
            <a:r>
              <a:rPr lang="es-EC" sz="2000" dirty="0" smtClean="0"/>
              <a:t>expropiatorio.</a:t>
            </a:r>
          </a:p>
          <a:p>
            <a:pPr algn="just"/>
            <a:endParaRPr lang="es-EC" dirty="0" smtClean="0"/>
          </a:p>
          <a:p>
            <a:pPr marL="342900" indent="-342900" algn="just">
              <a:buFont typeface="Arial" panose="020B0604020202020204" pitchFamily="34" charset="0"/>
              <a:buChar char="•"/>
            </a:pPr>
            <a:r>
              <a:rPr lang="es-EC" sz="2000" dirty="0" smtClean="0"/>
              <a:t>Con Memorando </a:t>
            </a:r>
            <a:r>
              <a:rPr lang="es-EC" sz="2000" dirty="0"/>
              <a:t>N° CDZ-AMZVT-09 de fecha 04 de junio de 2009, de la Coordinación de Zonificación y Desarrollo Zonal de esta Administración en su parte pertinente informa:</a:t>
            </a:r>
          </a:p>
          <a:p>
            <a:pPr lvl="0" algn="just"/>
            <a:r>
              <a:rPr lang="es-EC" sz="2000" dirty="0" smtClean="0"/>
              <a:t>- La </a:t>
            </a:r>
            <a:r>
              <a:rPr lang="es-EC" sz="2000" dirty="0"/>
              <a:t>ampliación de la Av. Interoceánica hace algunos años y su reciente mejoramiento no afectó al predio en referencia, ya que las obras antes mencionadas los hicieron desaparecer físicamente.</a:t>
            </a:r>
          </a:p>
          <a:p>
            <a:pPr lvl="0" algn="just"/>
            <a:r>
              <a:rPr lang="es-EC" sz="2000" dirty="0" smtClean="0"/>
              <a:t>- Insiste </a:t>
            </a:r>
            <a:r>
              <a:rPr lang="es-EC" sz="2000" dirty="0"/>
              <a:t>que la obra que afecto al lote de propiedad del señor Coyago Toapanta fue el alcantarillado de la quebrada Rumihuayco.</a:t>
            </a:r>
          </a:p>
          <a:p>
            <a:pPr marL="342900" indent="-342900" algn="just">
              <a:buFont typeface="Arial" panose="020B0604020202020204" pitchFamily="34" charset="0"/>
              <a:buChar char="•"/>
            </a:pPr>
            <a:endParaRPr lang="es-EC" sz="2000" dirty="0"/>
          </a:p>
        </p:txBody>
      </p:sp>
      <p:sp>
        <p:nvSpPr>
          <p:cNvPr id="4"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ANTECEDENTES</a:t>
            </a:r>
            <a:endParaRPr lang="es-ES" sz="2800" dirty="0">
              <a:latin typeface="Calibri"/>
              <a:cs typeface="Calibri"/>
            </a:endParaRPr>
          </a:p>
        </p:txBody>
      </p:sp>
    </p:spTree>
    <p:extLst>
      <p:ext uri="{BB962C8B-B14F-4D97-AF65-F5344CB8AC3E}">
        <p14:creationId xmlns:p14="http://schemas.microsoft.com/office/powerpoint/2010/main" val="2841174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98396" y="809564"/>
            <a:ext cx="8144932" cy="4093428"/>
          </a:xfrm>
          <a:prstGeom prst="rect">
            <a:avLst/>
          </a:prstGeom>
        </p:spPr>
        <p:txBody>
          <a:bodyPr wrap="square">
            <a:spAutoFit/>
          </a:bodyPr>
          <a:lstStyle/>
          <a:p>
            <a:pPr marL="342900" indent="-342900" algn="just">
              <a:buFont typeface="Arial" panose="020B0604020202020204" pitchFamily="34" charset="0"/>
              <a:buChar char="•"/>
            </a:pPr>
            <a:r>
              <a:rPr lang="es-EC" sz="2000" dirty="0" smtClean="0"/>
              <a:t>En los años 2016 , 2017 y enero de 2018, se solicita a la Dirección Metropolitana de Catastro la emisión de la ficha valorativa del predio. </a:t>
            </a:r>
          </a:p>
          <a:p>
            <a:pPr algn="just"/>
            <a:endParaRPr lang="es-EC" sz="2000" dirty="0" smtClean="0"/>
          </a:p>
          <a:p>
            <a:pPr marL="342900" indent="-342900" algn="just">
              <a:buFont typeface="Arial" panose="020B0604020202020204" pitchFamily="34" charset="0"/>
              <a:buChar char="•"/>
            </a:pPr>
            <a:r>
              <a:rPr lang="es-EC" sz="2000" dirty="0" smtClean="0"/>
              <a:t>Mediante </a:t>
            </a:r>
            <a:r>
              <a:rPr lang="es-EC" sz="2000" dirty="0"/>
              <a:t>oficio AMZT-2018-0000348 de fecha 15 de febrero de 2018, se solicita a la Administración General del Municipio del Distrito Metropolitano de Quito, se emita la respectiva factibilidad de la partida presupuestaria, para que se continúe con el proceso administrativo correspondiente para la Declaratoria de Utilidad </a:t>
            </a:r>
            <a:r>
              <a:rPr lang="es-EC" sz="2000" dirty="0" smtClean="0"/>
              <a:t>Pública.</a:t>
            </a:r>
          </a:p>
          <a:p>
            <a:pPr algn="just"/>
            <a:endParaRPr lang="es-EC" sz="2000" dirty="0" smtClean="0"/>
          </a:p>
          <a:p>
            <a:pPr marL="342900" indent="-342900" algn="just">
              <a:buFont typeface="Arial" panose="020B0604020202020204" pitchFamily="34" charset="0"/>
              <a:buChar char="•"/>
            </a:pPr>
            <a:r>
              <a:rPr lang="es-EC" sz="2000" dirty="0" smtClean="0"/>
              <a:t>Mediante </a:t>
            </a:r>
            <a:r>
              <a:rPr lang="es-EC" sz="2000" dirty="0"/>
              <a:t>Oficio N° DMGBI-2018-01419 de fecha 09 de mayo de 2018, se remite la certificación presupuestaria para legalización de expropiación con expediente Coyago Toapanta Gonzalo.</a:t>
            </a:r>
          </a:p>
          <a:p>
            <a:pPr marL="342900" indent="-342900" algn="just">
              <a:buFont typeface="Arial" panose="020B0604020202020204" pitchFamily="34" charset="0"/>
              <a:buChar char="•"/>
            </a:pPr>
            <a:endParaRPr lang="es-EC" sz="2000" dirty="0"/>
          </a:p>
        </p:txBody>
      </p:sp>
      <p:sp>
        <p:nvSpPr>
          <p:cNvPr id="4"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ANTECEDENTES</a:t>
            </a:r>
            <a:endParaRPr lang="es-ES" sz="2800" dirty="0">
              <a:latin typeface="Calibri"/>
              <a:cs typeface="Calibri"/>
            </a:endParaRPr>
          </a:p>
        </p:txBody>
      </p:sp>
      <p:graphicFrame>
        <p:nvGraphicFramePr>
          <p:cNvPr id="2" name="1 Tabla"/>
          <p:cNvGraphicFramePr>
            <a:graphicFrameLocks noGrp="1"/>
          </p:cNvGraphicFramePr>
          <p:nvPr>
            <p:extLst>
              <p:ext uri="{D42A27DB-BD31-4B8C-83A1-F6EECF244321}">
                <p14:modId xmlns:p14="http://schemas.microsoft.com/office/powerpoint/2010/main" val="2092090165"/>
              </p:ext>
            </p:extLst>
          </p:nvPr>
        </p:nvGraphicFramePr>
        <p:xfrm>
          <a:off x="1159873" y="4688046"/>
          <a:ext cx="7142299" cy="1524068"/>
        </p:xfrm>
        <a:graphic>
          <a:graphicData uri="http://schemas.openxmlformats.org/drawingml/2006/table">
            <a:tbl>
              <a:tblPr firstRow="1" firstCol="1" bandRow="1">
                <a:tableStyleId>{5C22544A-7EE6-4342-B048-85BDC9FD1C3A}</a:tableStyleId>
              </a:tblPr>
              <a:tblGrid>
                <a:gridCol w="2380491"/>
                <a:gridCol w="2380491"/>
                <a:gridCol w="2381317"/>
              </a:tblGrid>
              <a:tr h="605958">
                <a:tc>
                  <a:txBody>
                    <a:bodyPr/>
                    <a:lstStyle/>
                    <a:p>
                      <a:pPr algn="ctr">
                        <a:lnSpc>
                          <a:spcPct val="115000"/>
                        </a:lnSpc>
                        <a:spcAft>
                          <a:spcPts val="1000"/>
                        </a:spcAft>
                      </a:pPr>
                      <a:r>
                        <a:rPr lang="es-EC" sz="900">
                          <a:effectLst/>
                        </a:rPr>
                        <a:t>Propietario</a:t>
                      </a:r>
                      <a:endParaRPr lang="es-EC" sz="11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900">
                          <a:effectLst/>
                        </a:rPr>
                        <a:t>Obra por la Declaratoria de Utilidad Pública</a:t>
                      </a:r>
                      <a:endParaRPr lang="es-EC" sz="11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900">
                          <a:effectLst/>
                        </a:rPr>
                        <a:t>Valor de la Afectación (Certificación Presupuestaria).</a:t>
                      </a:r>
                      <a:endParaRPr lang="es-EC" sz="1100">
                        <a:effectLst/>
                        <a:latin typeface="Calibri"/>
                        <a:ea typeface="Times New Roman"/>
                        <a:cs typeface="Times New Roman"/>
                      </a:endParaRPr>
                    </a:p>
                  </a:txBody>
                  <a:tcPr marL="68580" marR="68580" marT="0" marB="0" anchor="ctr"/>
                </a:tc>
              </a:tr>
              <a:tr h="918110">
                <a:tc>
                  <a:txBody>
                    <a:bodyPr/>
                    <a:lstStyle/>
                    <a:p>
                      <a:pPr algn="ctr">
                        <a:lnSpc>
                          <a:spcPct val="115000"/>
                        </a:lnSpc>
                        <a:spcAft>
                          <a:spcPts val="1000"/>
                        </a:spcAft>
                      </a:pPr>
                      <a:r>
                        <a:rPr lang="es-EC" sz="900">
                          <a:effectLst/>
                        </a:rPr>
                        <a:t>COYAGO TOAPANTA GONZALO</a:t>
                      </a:r>
                      <a:endParaRPr lang="es-EC" sz="11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900">
                          <a:effectLst/>
                        </a:rPr>
                        <a:t>Proyecto Ampliación de la Av. Interoceánica y Mejoramiento Vial calle Panecillo parroquia Tumbaco</a:t>
                      </a:r>
                      <a:endParaRPr lang="es-EC" sz="1100">
                        <a:effectLst/>
                        <a:latin typeface="Calibri"/>
                        <a:ea typeface="Times New Roman"/>
                        <a:cs typeface="Times New Roman"/>
                      </a:endParaRPr>
                    </a:p>
                  </a:txBody>
                  <a:tcPr marL="68580" marR="68580" marT="0" marB="0" anchor="ctr"/>
                </a:tc>
                <a:tc>
                  <a:txBody>
                    <a:bodyPr/>
                    <a:lstStyle/>
                    <a:p>
                      <a:pPr algn="ctr">
                        <a:lnSpc>
                          <a:spcPct val="115000"/>
                        </a:lnSpc>
                        <a:spcAft>
                          <a:spcPts val="1000"/>
                        </a:spcAft>
                      </a:pPr>
                      <a:r>
                        <a:rPr lang="es-EC" sz="900" dirty="0">
                          <a:effectLst/>
                        </a:rPr>
                        <a:t>USD 28,700.00</a:t>
                      </a:r>
                      <a:endParaRPr lang="es-EC" sz="110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55445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98396" y="1723964"/>
            <a:ext cx="8144932" cy="3170099"/>
          </a:xfrm>
          <a:prstGeom prst="rect">
            <a:avLst/>
          </a:prstGeom>
        </p:spPr>
        <p:txBody>
          <a:bodyPr wrap="square">
            <a:spAutoFit/>
          </a:bodyPr>
          <a:lstStyle/>
          <a:p>
            <a:pPr algn="just"/>
            <a:r>
              <a:rPr lang="es-EC" sz="2000" dirty="0"/>
              <a:t>Mediante Memorando N° AMZT-DAJ-2018-2015 de fecha 23 de julio de 2018, indica “</a:t>
            </a:r>
            <a:r>
              <a:rPr lang="es-EC" sz="2000" i="1" dirty="0"/>
              <a:t>conforme lo señalado en la Ordenanza 181 que contiene el procedimiento expropiatorio en el Municipio del Distrito Metropolitano de Quito, Art. 8 señala: En el caso de vías, se deberá contar con la resolución del Concejo Metropolitano de aprobación del trazado vial…”, al respecto, sírvase adjuntar la aprobación del trazado vial que afectó al inmueble en mención, en virtud de que esta Administración Municipal únicamente es responsable de tramitar los expedientes expropiatorios relacionados con vías locales y proyectos zonales”.</a:t>
            </a:r>
            <a:endParaRPr lang="es-EC" sz="2000" dirty="0"/>
          </a:p>
          <a:p>
            <a:pPr algn="just"/>
            <a:endParaRPr lang="es-EC" sz="2000" dirty="0"/>
          </a:p>
        </p:txBody>
      </p:sp>
      <p:sp>
        <p:nvSpPr>
          <p:cNvPr id="4"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ANTECEDENTES</a:t>
            </a:r>
            <a:endParaRPr lang="es-ES" sz="2800" dirty="0">
              <a:latin typeface="Calibri"/>
              <a:cs typeface="Calibri"/>
            </a:endParaRPr>
          </a:p>
        </p:txBody>
      </p:sp>
    </p:spTree>
    <p:extLst>
      <p:ext uri="{BB962C8B-B14F-4D97-AF65-F5344CB8AC3E}">
        <p14:creationId xmlns:p14="http://schemas.microsoft.com/office/powerpoint/2010/main" val="3973193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MAPA PUOS V2</a:t>
            </a:r>
            <a:endParaRPr lang="es-ES" sz="2800" dirty="0">
              <a:latin typeface="Calibri"/>
              <a:cs typeface="Calibri"/>
            </a:endParaRPr>
          </a:p>
        </p:txBody>
      </p:sp>
      <p:sp>
        <p:nvSpPr>
          <p:cNvPr id="3" name="2 Rectángulo"/>
          <p:cNvSpPr/>
          <p:nvPr/>
        </p:nvSpPr>
        <p:spPr>
          <a:xfrm>
            <a:off x="569367" y="998885"/>
            <a:ext cx="8144932" cy="2862322"/>
          </a:xfrm>
          <a:prstGeom prst="rect">
            <a:avLst/>
          </a:prstGeom>
        </p:spPr>
        <p:txBody>
          <a:bodyPr wrap="square">
            <a:spAutoFit/>
          </a:bodyPr>
          <a:lstStyle/>
          <a:p>
            <a:pPr algn="just"/>
            <a:r>
              <a:rPr lang="es-EC" sz="2000" dirty="0"/>
              <a:t>De conformidad con la Ordenanza Metropolitana 001 sancionada el 29 de marzo del 2019, mediante el cual se expide el Código Municipal para el Distrito Metropolitano de Quito, Sub </a:t>
            </a:r>
            <a:r>
              <a:rPr lang="es-EC" sz="2000" dirty="0" smtClean="0"/>
              <a:t>Parágrafo </a:t>
            </a:r>
            <a:r>
              <a:rPr lang="es-EC" sz="2000" dirty="0"/>
              <a:t>II del Plan de Uso y Ocupación de Suelo  Art. IV.1.22 Numeral 1 literal b, anexo del  Mapa PUOS V-2 que contiene el Mapa de Caracterización y Dimensionamiento Vial, donde se verifica donde se verifica que existe una vía proyectada de 12,00m, como se indica en el gráfico siguiente:</a:t>
            </a:r>
          </a:p>
          <a:p>
            <a:pPr algn="just"/>
            <a:endParaRPr lang="es-EC" sz="2000" dirty="0"/>
          </a:p>
          <a:p>
            <a:pPr algn="just"/>
            <a:endParaRPr lang="es-EC" sz="2000" dirty="0"/>
          </a:p>
        </p:txBody>
      </p:sp>
      <p:sp>
        <p:nvSpPr>
          <p:cNvPr id="6" name="17 Cuadro de texto"/>
          <p:cNvSpPr txBox="1"/>
          <p:nvPr/>
        </p:nvSpPr>
        <p:spPr>
          <a:xfrm>
            <a:off x="5994400" y="4864372"/>
            <a:ext cx="1647825" cy="400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C" sz="1100" dirty="0">
                <a:effectLst/>
                <a:ea typeface="Times New Roman"/>
                <a:cs typeface="Times New Roman"/>
              </a:rPr>
              <a:t>Ubicación vía proyectada</a:t>
            </a:r>
          </a:p>
        </p:txBody>
      </p:sp>
      <p:pic>
        <p:nvPicPr>
          <p:cNvPr id="7" name="6 Imagen"/>
          <p:cNvPicPr/>
          <p:nvPr/>
        </p:nvPicPr>
        <p:blipFill>
          <a:blip r:embed="rId2">
            <a:extLst>
              <a:ext uri="{28A0092B-C50C-407E-A947-70E740481C1C}">
                <a14:useLocalDpi xmlns:a14="http://schemas.microsoft.com/office/drawing/2010/main" val="0"/>
              </a:ext>
            </a:extLst>
          </a:blip>
          <a:srcRect l="14462" t="24170" r="34120" b="18126"/>
          <a:stretch>
            <a:fillRect/>
          </a:stretch>
        </p:blipFill>
        <p:spPr bwMode="auto">
          <a:xfrm>
            <a:off x="769030" y="3356973"/>
            <a:ext cx="4659313" cy="3014798"/>
          </a:xfrm>
          <a:prstGeom prst="rect">
            <a:avLst/>
          </a:prstGeom>
          <a:noFill/>
          <a:ln>
            <a:noFill/>
          </a:ln>
        </p:spPr>
      </p:pic>
      <p:cxnSp>
        <p:nvCxnSpPr>
          <p:cNvPr id="5" name="16 Conector recto de flecha"/>
          <p:cNvCxnSpPr/>
          <p:nvPr/>
        </p:nvCxnSpPr>
        <p:spPr>
          <a:xfrm flipH="1">
            <a:off x="3002417" y="5103858"/>
            <a:ext cx="2991983"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95971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BASE VIAL ADMINISTRACIÓN ZONAL</a:t>
            </a:r>
            <a:endParaRPr lang="es-ES" sz="2800" dirty="0">
              <a:latin typeface="Calibri"/>
              <a:cs typeface="Calibri"/>
            </a:endParaRPr>
          </a:p>
        </p:txBody>
      </p:sp>
      <p:sp>
        <p:nvSpPr>
          <p:cNvPr id="3" name="2 Rectángulo"/>
          <p:cNvSpPr/>
          <p:nvPr/>
        </p:nvSpPr>
        <p:spPr>
          <a:xfrm>
            <a:off x="569367" y="998885"/>
            <a:ext cx="8144932" cy="1631216"/>
          </a:xfrm>
          <a:prstGeom prst="rect">
            <a:avLst/>
          </a:prstGeom>
        </p:spPr>
        <p:txBody>
          <a:bodyPr wrap="square">
            <a:spAutoFit/>
          </a:bodyPr>
          <a:lstStyle/>
          <a:p>
            <a:pPr algn="just"/>
            <a:r>
              <a:rPr lang="es-EC" sz="2000" dirty="0"/>
              <a:t>Revisada la Base vial de la Unidad Administrativa de Territorio y Vivienda, se verifica que existe una vía proyectada de 12,00 m de ancho con nomenclatura S2C y E2D, como se muestra en el gráfico:</a:t>
            </a:r>
          </a:p>
          <a:p>
            <a:pPr algn="just"/>
            <a:endParaRPr lang="es-EC" sz="2000" dirty="0"/>
          </a:p>
          <a:p>
            <a:pPr algn="just"/>
            <a:endParaRPr lang="es-EC" sz="2000" dirty="0"/>
          </a:p>
        </p:txBody>
      </p:sp>
      <p:pic>
        <p:nvPicPr>
          <p:cNvPr id="9" name="8 Imagen"/>
          <p:cNvPicPr/>
          <p:nvPr/>
        </p:nvPicPr>
        <p:blipFill rotWithShape="1">
          <a:blip r:embed="rId2"/>
          <a:srcRect l="11725" t="10573" r="18709" b="8081"/>
          <a:stretch/>
        </p:blipFill>
        <p:spPr bwMode="auto">
          <a:xfrm>
            <a:off x="746107" y="2214227"/>
            <a:ext cx="5404321" cy="4215601"/>
          </a:xfrm>
          <a:prstGeom prst="rect">
            <a:avLst/>
          </a:prstGeom>
          <a:ln>
            <a:noFill/>
          </a:ln>
          <a:extLst>
            <a:ext uri="{53640926-AAD7-44D8-BBD7-CCE9431645EC}">
              <a14:shadowObscured xmlns:a14="http://schemas.microsoft.com/office/drawing/2010/main"/>
            </a:ext>
          </a:extLst>
        </p:spPr>
      </p:pic>
      <p:sp>
        <p:nvSpPr>
          <p:cNvPr id="10" name="Cuadro de texto 8"/>
          <p:cNvSpPr txBox="1">
            <a:spLocks noChangeArrowheads="1"/>
          </p:cNvSpPr>
          <p:nvPr/>
        </p:nvSpPr>
        <p:spPr bwMode="auto">
          <a:xfrm>
            <a:off x="7116536" y="4525735"/>
            <a:ext cx="1181100" cy="8953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dirty="0">
                <a:effectLst/>
                <a:latin typeface="Calibri"/>
                <a:ea typeface="Times New Roman"/>
                <a:cs typeface="Times New Roman"/>
              </a:rPr>
              <a:t>Ubicación calle “Panecillo” (Nomenclatura S2C y E2D)</a:t>
            </a:r>
          </a:p>
        </p:txBody>
      </p:sp>
      <p:sp>
        <p:nvSpPr>
          <p:cNvPr id="11" name="Cuadro de texto 8"/>
          <p:cNvSpPr txBox="1">
            <a:spLocks noChangeArrowheads="1"/>
          </p:cNvSpPr>
          <p:nvPr/>
        </p:nvSpPr>
        <p:spPr bwMode="auto">
          <a:xfrm>
            <a:off x="7068911" y="3366633"/>
            <a:ext cx="1276350"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dirty="0">
                <a:effectLst/>
                <a:latin typeface="Calibri"/>
                <a:ea typeface="Times New Roman"/>
                <a:cs typeface="Times New Roman"/>
              </a:rPr>
              <a:t>Ubicación predio N° 280318</a:t>
            </a:r>
          </a:p>
        </p:txBody>
      </p:sp>
      <p:cxnSp>
        <p:nvCxnSpPr>
          <p:cNvPr id="12" name="16 Conector recto de flecha"/>
          <p:cNvCxnSpPr>
            <a:stCxn id="10" idx="1"/>
          </p:cNvCxnSpPr>
          <p:nvPr/>
        </p:nvCxnSpPr>
        <p:spPr>
          <a:xfrm flipH="1">
            <a:off x="4003904" y="4973410"/>
            <a:ext cx="3112632" cy="44767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16 Conector recto de flecha"/>
          <p:cNvCxnSpPr/>
          <p:nvPr/>
        </p:nvCxnSpPr>
        <p:spPr>
          <a:xfrm flipH="1">
            <a:off x="5005389" y="3628571"/>
            <a:ext cx="1932440" cy="150544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95325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SIREC-Q</a:t>
            </a:r>
            <a:endParaRPr lang="es-ES" sz="2800" dirty="0">
              <a:latin typeface="Calibri"/>
              <a:cs typeface="Calibri"/>
            </a:endParaRPr>
          </a:p>
        </p:txBody>
      </p:sp>
      <p:sp>
        <p:nvSpPr>
          <p:cNvPr id="2" name="1 Rectángulo"/>
          <p:cNvSpPr/>
          <p:nvPr/>
        </p:nvSpPr>
        <p:spPr>
          <a:xfrm>
            <a:off x="689429" y="1093765"/>
            <a:ext cx="7923270" cy="1015663"/>
          </a:xfrm>
          <a:prstGeom prst="rect">
            <a:avLst/>
          </a:prstGeom>
        </p:spPr>
        <p:txBody>
          <a:bodyPr wrap="square">
            <a:spAutoFit/>
          </a:bodyPr>
          <a:lstStyle/>
          <a:p>
            <a:pPr algn="just"/>
            <a:r>
              <a:rPr lang="es-EC" sz="2000" dirty="0"/>
              <a:t>Revisado el sistema SIREC-Q, se verifica que se encuentra catastrado un espacio de 10,00m aproximadamente(parte con nomenclatura S2C) y de 17,00 m aproximadamente (parte con nomenclatura E2D).</a:t>
            </a:r>
          </a:p>
        </p:txBody>
      </p:sp>
      <p:pic>
        <p:nvPicPr>
          <p:cNvPr id="10" name="9 Imagen"/>
          <p:cNvPicPr/>
          <p:nvPr/>
        </p:nvPicPr>
        <p:blipFill rotWithShape="1">
          <a:blip r:embed="rId2"/>
          <a:srcRect l="32966" t="34139" r="7486" b="7481"/>
          <a:stretch/>
        </p:blipFill>
        <p:spPr bwMode="auto">
          <a:xfrm>
            <a:off x="818696" y="2431369"/>
            <a:ext cx="6075589" cy="3403374"/>
          </a:xfrm>
          <a:prstGeom prst="rect">
            <a:avLst/>
          </a:prstGeom>
          <a:ln>
            <a:noFill/>
          </a:ln>
          <a:extLst>
            <a:ext uri="{53640926-AAD7-44D8-BBD7-CCE9431645EC}">
              <a14:shadowObscured xmlns:a14="http://schemas.microsoft.com/office/drawing/2010/main"/>
            </a:ext>
          </a:extLst>
        </p:spPr>
      </p:pic>
      <p:sp>
        <p:nvSpPr>
          <p:cNvPr id="11" name="Cuadro de texto 8"/>
          <p:cNvSpPr txBox="1">
            <a:spLocks noChangeArrowheads="1"/>
          </p:cNvSpPr>
          <p:nvPr/>
        </p:nvSpPr>
        <p:spPr bwMode="auto">
          <a:xfrm>
            <a:off x="7211786" y="4133056"/>
            <a:ext cx="1181100" cy="8953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dirty="0">
                <a:effectLst/>
                <a:latin typeface="Calibri"/>
                <a:ea typeface="Times New Roman"/>
                <a:cs typeface="Times New Roman"/>
              </a:rPr>
              <a:t>Ubicación calle “Panecillo” (Nomenclatura S2C y E2D)</a:t>
            </a:r>
          </a:p>
        </p:txBody>
      </p:sp>
      <p:sp>
        <p:nvSpPr>
          <p:cNvPr id="12" name="Cuadro de texto 8"/>
          <p:cNvSpPr txBox="1">
            <a:spLocks noChangeArrowheads="1"/>
          </p:cNvSpPr>
          <p:nvPr/>
        </p:nvSpPr>
        <p:spPr bwMode="auto">
          <a:xfrm>
            <a:off x="7116536" y="3074985"/>
            <a:ext cx="1276350"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s-EC" sz="1100" dirty="0">
                <a:effectLst/>
                <a:latin typeface="Calibri"/>
                <a:ea typeface="Times New Roman"/>
                <a:cs typeface="Times New Roman"/>
              </a:rPr>
              <a:t>Ubicación predio N° 280318</a:t>
            </a:r>
          </a:p>
        </p:txBody>
      </p:sp>
      <p:cxnSp>
        <p:nvCxnSpPr>
          <p:cNvPr id="13" name="16 Conector recto de flecha"/>
          <p:cNvCxnSpPr>
            <a:stCxn id="12" idx="1"/>
          </p:cNvCxnSpPr>
          <p:nvPr/>
        </p:nvCxnSpPr>
        <p:spPr>
          <a:xfrm flipH="1">
            <a:off x="5184096" y="3336923"/>
            <a:ext cx="1932440" cy="10443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16 Conector recto de flecha"/>
          <p:cNvCxnSpPr>
            <a:stCxn id="11" idx="1"/>
          </p:cNvCxnSpPr>
          <p:nvPr/>
        </p:nvCxnSpPr>
        <p:spPr>
          <a:xfrm flipH="1">
            <a:off x="4651065" y="4580731"/>
            <a:ext cx="2560721" cy="19446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159079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1046</Words>
  <Application>Microsoft Office PowerPoint</Application>
  <PresentationFormat>Presentación en pantalla (4:3)</PresentationFormat>
  <Paragraphs>47</Paragraphs>
  <Slides>13</Slides>
  <Notes>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Yepez</dc:creator>
  <cp:lastModifiedBy>Alexandra Cristina Gutierrez Caicedo</cp:lastModifiedBy>
  <cp:revision>88</cp:revision>
  <dcterms:created xsi:type="dcterms:W3CDTF">2015-07-19T03:49:41Z</dcterms:created>
  <dcterms:modified xsi:type="dcterms:W3CDTF">2021-12-29T17:47:06Z</dcterms:modified>
</cp:coreProperties>
</file>