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74" r:id="rId3"/>
    <p:sldId id="267" r:id="rId4"/>
    <p:sldId id="281" r:id="rId5"/>
    <p:sldId id="273" r:id="rId6"/>
    <p:sldId id="283" r:id="rId7"/>
    <p:sldId id="282" r:id="rId8"/>
    <p:sldId id="279" r:id="rId9"/>
    <p:sldId id="280" r:id="rId10"/>
    <p:sldId id="278" r:id="rId11"/>
    <p:sldId id="277" r:id="rId12"/>
  </p:sldIdLst>
  <p:sldSz cx="12192000" cy="6858000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5B6E2-A47F-46D7-8A81-F7E0F16F3DC4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C14FDF36-CEB0-45E1-B25A-1C36789F55CE}">
      <dgm:prSet phldrT="[Texto]"/>
      <dgm:spPr/>
      <dgm:t>
        <a:bodyPr/>
        <a:lstStyle/>
        <a:p>
          <a:r>
            <a:rPr lang="es-EC" dirty="0"/>
            <a:t>Constitución de la República</a:t>
          </a:r>
        </a:p>
      </dgm:t>
    </dgm:pt>
    <dgm:pt modelId="{DFE91312-D620-4FB4-9BAF-AD092F4895EC}" type="parTrans" cxnId="{09ABDACC-2EF9-4F8C-BC29-7796DB6F5F50}">
      <dgm:prSet/>
      <dgm:spPr/>
      <dgm:t>
        <a:bodyPr/>
        <a:lstStyle/>
        <a:p>
          <a:endParaRPr lang="es-EC"/>
        </a:p>
      </dgm:t>
    </dgm:pt>
    <dgm:pt modelId="{7435EC62-3660-4E01-8ECC-0D2D3EB0AFBB}" type="sibTrans" cxnId="{09ABDACC-2EF9-4F8C-BC29-7796DB6F5F50}">
      <dgm:prSet/>
      <dgm:spPr/>
      <dgm:t>
        <a:bodyPr/>
        <a:lstStyle/>
        <a:p>
          <a:endParaRPr lang="es-EC"/>
        </a:p>
      </dgm:t>
    </dgm:pt>
    <dgm:pt modelId="{04CF70C2-AA19-406B-869B-A381ECA18817}">
      <dgm:prSet phldrT="[Texto]" custT="1"/>
      <dgm:spPr/>
      <dgm:t>
        <a:bodyPr/>
        <a:lstStyle/>
        <a:p>
          <a:r>
            <a:rPr lang="es-EC" sz="1400" dirty="0"/>
            <a:t>Arts. 132 (núm. 3), 264 (núm. 5) y 301.</a:t>
          </a:r>
        </a:p>
      </dgm:t>
    </dgm:pt>
    <dgm:pt modelId="{2C1EAAB1-7F58-472E-ABB3-A83D8E9869FD}" type="parTrans" cxnId="{2198456A-1B8C-4259-86A2-95243908613B}">
      <dgm:prSet/>
      <dgm:spPr/>
      <dgm:t>
        <a:bodyPr/>
        <a:lstStyle/>
        <a:p>
          <a:endParaRPr lang="es-EC"/>
        </a:p>
      </dgm:t>
    </dgm:pt>
    <dgm:pt modelId="{1979FDE3-4892-4EB5-8351-CB59128B7E7E}" type="sibTrans" cxnId="{2198456A-1B8C-4259-86A2-95243908613B}">
      <dgm:prSet/>
      <dgm:spPr/>
      <dgm:t>
        <a:bodyPr/>
        <a:lstStyle/>
        <a:p>
          <a:endParaRPr lang="es-EC"/>
        </a:p>
      </dgm:t>
    </dgm:pt>
    <dgm:pt modelId="{D342F67A-DB5F-458D-B5AA-91EABDB304B3}">
      <dgm:prSet phldrT="[Texto]"/>
      <dgm:spPr/>
      <dgm:t>
        <a:bodyPr/>
        <a:lstStyle/>
        <a:p>
          <a:r>
            <a:rPr lang="es-EC" dirty="0"/>
            <a:t>Procurador General del Estado</a:t>
          </a:r>
        </a:p>
      </dgm:t>
    </dgm:pt>
    <dgm:pt modelId="{6D68377B-111E-401A-B98E-62D7DAA7CE34}" type="parTrans" cxnId="{5831D99C-A47D-45FF-B5CA-DF47C6881A7A}">
      <dgm:prSet/>
      <dgm:spPr/>
      <dgm:t>
        <a:bodyPr/>
        <a:lstStyle/>
        <a:p>
          <a:endParaRPr lang="es-EC"/>
        </a:p>
      </dgm:t>
    </dgm:pt>
    <dgm:pt modelId="{990DEE35-3E69-4113-9CE0-22F81F26D60A}" type="sibTrans" cxnId="{5831D99C-A47D-45FF-B5CA-DF47C6881A7A}">
      <dgm:prSet/>
      <dgm:spPr/>
      <dgm:t>
        <a:bodyPr/>
        <a:lstStyle/>
        <a:p>
          <a:endParaRPr lang="es-EC"/>
        </a:p>
      </dgm:t>
    </dgm:pt>
    <dgm:pt modelId="{9C32DF3F-FF38-476F-A325-5F28EC2E5B89}">
      <dgm:prSet phldrT="[Texto]" custT="1"/>
      <dgm:spPr/>
      <dgm:t>
        <a:bodyPr/>
        <a:lstStyle/>
        <a:p>
          <a:r>
            <a:rPr lang="es-EC" sz="1400" dirty="0"/>
            <a:t>Dictámenes vinculantes: Oficios  </a:t>
          </a:r>
          <a:r>
            <a:rPr lang="es-ES" sz="1400" dirty="0"/>
            <a:t>037752, 14562, 16547, 01387, 03545 y 10616. </a:t>
          </a:r>
          <a:endParaRPr lang="es-EC" sz="1400" dirty="0"/>
        </a:p>
      </dgm:t>
    </dgm:pt>
    <dgm:pt modelId="{FE25AA74-A192-4BE9-924B-298EE49FCC5D}" type="parTrans" cxnId="{284BE7F5-44B5-4622-82DC-ECA16B7DD09D}">
      <dgm:prSet/>
      <dgm:spPr/>
      <dgm:t>
        <a:bodyPr/>
        <a:lstStyle/>
        <a:p>
          <a:endParaRPr lang="es-EC"/>
        </a:p>
      </dgm:t>
    </dgm:pt>
    <dgm:pt modelId="{B0B39C7B-39D8-4E85-B298-CC98DA5E70F4}" type="sibTrans" cxnId="{284BE7F5-44B5-4622-82DC-ECA16B7DD09D}">
      <dgm:prSet/>
      <dgm:spPr/>
      <dgm:t>
        <a:bodyPr/>
        <a:lstStyle/>
        <a:p>
          <a:endParaRPr lang="es-EC"/>
        </a:p>
      </dgm:t>
    </dgm:pt>
    <dgm:pt modelId="{B304155E-EDCC-49AE-B21A-B06A14C9019F}">
      <dgm:prSet phldrT="[Texto]"/>
      <dgm:spPr/>
      <dgm:t>
        <a:bodyPr/>
        <a:lstStyle/>
        <a:p>
          <a:r>
            <a:rPr lang="es-EC" dirty="0"/>
            <a:t>Corte Constitucional</a:t>
          </a:r>
        </a:p>
      </dgm:t>
    </dgm:pt>
    <dgm:pt modelId="{CFC9C0E0-B37B-442F-B5CD-5260DEAC3047}" type="parTrans" cxnId="{A0EA6196-EA59-4CD4-A7DE-DCD2671DE5C1}">
      <dgm:prSet/>
      <dgm:spPr/>
      <dgm:t>
        <a:bodyPr/>
        <a:lstStyle/>
        <a:p>
          <a:endParaRPr lang="es-EC"/>
        </a:p>
      </dgm:t>
    </dgm:pt>
    <dgm:pt modelId="{235A4EDF-19DE-4672-AA85-7235D405DE13}" type="sibTrans" cxnId="{A0EA6196-EA59-4CD4-A7DE-DCD2671DE5C1}">
      <dgm:prSet/>
      <dgm:spPr/>
      <dgm:t>
        <a:bodyPr/>
        <a:lstStyle/>
        <a:p>
          <a:endParaRPr lang="es-EC"/>
        </a:p>
      </dgm:t>
    </dgm:pt>
    <dgm:pt modelId="{3222DDFC-D269-4B9B-8506-968522E073A4}">
      <dgm:prSet phldrT="[Texto]" custT="1"/>
      <dgm:spPr/>
      <dgm:t>
        <a:bodyPr/>
        <a:lstStyle/>
        <a:p>
          <a:r>
            <a:rPr lang="es-EC" sz="1400" dirty="0"/>
            <a:t>Sentencia No. 70-11-IN/21, de 22-09-2021, párr. 69.</a:t>
          </a:r>
        </a:p>
      </dgm:t>
    </dgm:pt>
    <dgm:pt modelId="{DC4131D5-9BF4-49D7-B393-1BCEBCFF541E}" type="parTrans" cxnId="{A1A57282-FC5E-44F4-8657-7684C411BA64}">
      <dgm:prSet/>
      <dgm:spPr/>
      <dgm:t>
        <a:bodyPr/>
        <a:lstStyle/>
        <a:p>
          <a:endParaRPr lang="es-EC"/>
        </a:p>
      </dgm:t>
    </dgm:pt>
    <dgm:pt modelId="{6EFE1E08-76BA-4A59-82EB-27425468FD80}" type="sibTrans" cxnId="{A1A57282-FC5E-44F4-8657-7684C411BA64}">
      <dgm:prSet/>
      <dgm:spPr/>
      <dgm:t>
        <a:bodyPr/>
        <a:lstStyle/>
        <a:p>
          <a:endParaRPr lang="es-EC"/>
        </a:p>
      </dgm:t>
    </dgm:pt>
    <dgm:pt modelId="{8A068A1D-A9A8-4FBC-9F97-450B3248053E}">
      <dgm:prSet custT="1"/>
      <dgm:spPr/>
      <dgm:t>
        <a:bodyPr/>
        <a:lstStyle/>
        <a:p>
          <a:endParaRPr lang="es-EC" sz="1400" dirty="0"/>
        </a:p>
      </dgm:t>
    </dgm:pt>
    <dgm:pt modelId="{23FB4855-C200-4174-B79C-8B03C29BC99B}" type="parTrans" cxnId="{B88738E9-207C-430B-8FC7-438401288C2F}">
      <dgm:prSet/>
      <dgm:spPr/>
      <dgm:t>
        <a:bodyPr/>
        <a:lstStyle/>
        <a:p>
          <a:endParaRPr lang="es-EC"/>
        </a:p>
      </dgm:t>
    </dgm:pt>
    <dgm:pt modelId="{22721A17-DC73-45AF-9C34-3331109C5442}" type="sibTrans" cxnId="{B88738E9-207C-430B-8FC7-438401288C2F}">
      <dgm:prSet/>
      <dgm:spPr/>
      <dgm:t>
        <a:bodyPr/>
        <a:lstStyle/>
        <a:p>
          <a:endParaRPr lang="es-EC"/>
        </a:p>
      </dgm:t>
    </dgm:pt>
    <dgm:pt modelId="{3E0F03CC-3D4C-48B6-9772-C489C40AD4D5}">
      <dgm:prSet custT="1"/>
      <dgm:spPr/>
      <dgm:t>
        <a:bodyPr/>
        <a:lstStyle/>
        <a:p>
          <a:endParaRPr lang="es-EC" sz="1400" dirty="0"/>
        </a:p>
      </dgm:t>
    </dgm:pt>
    <dgm:pt modelId="{6F929C1F-C43E-4E04-BEA4-417461394B51}" type="parTrans" cxnId="{4151E356-3D41-44AD-972B-38C01A8D286C}">
      <dgm:prSet/>
      <dgm:spPr/>
      <dgm:t>
        <a:bodyPr/>
        <a:lstStyle/>
        <a:p>
          <a:endParaRPr lang="es-EC"/>
        </a:p>
      </dgm:t>
    </dgm:pt>
    <dgm:pt modelId="{4AE4645D-5647-4230-936E-4770BA31513C}" type="sibTrans" cxnId="{4151E356-3D41-44AD-972B-38C01A8D286C}">
      <dgm:prSet/>
      <dgm:spPr/>
      <dgm:t>
        <a:bodyPr/>
        <a:lstStyle/>
        <a:p>
          <a:endParaRPr lang="es-EC"/>
        </a:p>
      </dgm:t>
    </dgm:pt>
    <dgm:pt modelId="{91A66886-AC15-4ED4-87E3-C4990DA52F51}" type="pres">
      <dgm:prSet presAssocID="{8725B6E2-A47F-46D7-8A81-F7E0F16F3DC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CB102F35-A1CD-40BF-99A0-91B6C1D1D53D}" type="pres">
      <dgm:prSet presAssocID="{C14FDF36-CEB0-45E1-B25A-1C36789F55CE}" presName="composite" presStyleCnt="0"/>
      <dgm:spPr/>
    </dgm:pt>
    <dgm:pt modelId="{80270685-7220-41B9-A8A1-6F1236951B6D}" type="pres">
      <dgm:prSet presAssocID="{C14FDF36-CEB0-45E1-B25A-1C36789F55CE}" presName="bentUpArrow1" presStyleLbl="alignImgPlace1" presStyleIdx="0" presStyleCnt="2"/>
      <dgm:spPr/>
    </dgm:pt>
    <dgm:pt modelId="{0F62A14F-479E-43D6-9E31-C620BD5268B4}" type="pres">
      <dgm:prSet presAssocID="{C14FDF36-CEB0-45E1-B25A-1C36789F55CE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C899BF8-EA19-4F57-B6A8-ADDBFEA82E7E}" type="pres">
      <dgm:prSet presAssocID="{C14FDF36-CEB0-45E1-B25A-1C36789F55CE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8B26B61-0D0A-4175-A3A4-9CDD9FE40552}" type="pres">
      <dgm:prSet presAssocID="{7435EC62-3660-4E01-8ECC-0D2D3EB0AFBB}" presName="sibTrans" presStyleCnt="0"/>
      <dgm:spPr/>
    </dgm:pt>
    <dgm:pt modelId="{27BDC0FE-2722-444C-B8CE-C9C7F7119845}" type="pres">
      <dgm:prSet presAssocID="{D342F67A-DB5F-458D-B5AA-91EABDB304B3}" presName="composite" presStyleCnt="0"/>
      <dgm:spPr/>
    </dgm:pt>
    <dgm:pt modelId="{A38CEB20-E002-4407-97FA-EF832126AB57}" type="pres">
      <dgm:prSet presAssocID="{D342F67A-DB5F-458D-B5AA-91EABDB304B3}" presName="bentUpArrow1" presStyleLbl="alignImgPlace1" presStyleIdx="1" presStyleCnt="2"/>
      <dgm:spPr/>
    </dgm:pt>
    <dgm:pt modelId="{26E1E011-A7E3-44A3-93C2-CE5514D8CF43}" type="pres">
      <dgm:prSet presAssocID="{D342F67A-DB5F-458D-B5AA-91EABDB304B3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BDFCDF0-8BBF-4B17-B2F2-44FA75E1611F}" type="pres">
      <dgm:prSet presAssocID="{D342F67A-DB5F-458D-B5AA-91EABDB304B3}" presName="ChildText" presStyleLbl="revTx" presStyleIdx="1" presStyleCnt="3" custScaleX="115325" custScaleY="115078" custLinFactNeighborX="9776" custLinFactNeighborY="38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83907C9-A51D-4185-9621-395E16D7DDB6}" type="pres">
      <dgm:prSet presAssocID="{990DEE35-3E69-4113-9CE0-22F81F26D60A}" presName="sibTrans" presStyleCnt="0"/>
      <dgm:spPr/>
    </dgm:pt>
    <dgm:pt modelId="{B627E94E-720E-4C12-ADD1-21A4354666F9}" type="pres">
      <dgm:prSet presAssocID="{B304155E-EDCC-49AE-B21A-B06A14C9019F}" presName="composite" presStyleCnt="0"/>
      <dgm:spPr/>
    </dgm:pt>
    <dgm:pt modelId="{7CC58CBC-4E05-429A-B545-C7CA9F87E274}" type="pres">
      <dgm:prSet presAssocID="{B304155E-EDCC-49AE-B21A-B06A14C9019F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A0EB6F5-306F-4BBF-A448-EEFA49CFB21A}" type="pres">
      <dgm:prSet presAssocID="{B304155E-EDCC-49AE-B21A-B06A14C9019F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1A57282-FC5E-44F4-8657-7684C411BA64}" srcId="{B304155E-EDCC-49AE-B21A-B06A14C9019F}" destId="{3222DDFC-D269-4B9B-8506-968522E073A4}" srcOrd="0" destOrd="0" parTransId="{DC4131D5-9BF4-49D7-B393-1BCEBCFF541E}" sibTransId="{6EFE1E08-76BA-4A59-82EB-27425468FD80}"/>
    <dgm:cxn modelId="{B88738E9-207C-430B-8FC7-438401288C2F}" srcId="{C14FDF36-CEB0-45E1-B25A-1C36789F55CE}" destId="{8A068A1D-A9A8-4FBC-9F97-450B3248053E}" srcOrd="1" destOrd="0" parTransId="{23FB4855-C200-4174-B79C-8B03C29BC99B}" sibTransId="{22721A17-DC73-45AF-9C34-3331109C5442}"/>
    <dgm:cxn modelId="{2198456A-1B8C-4259-86A2-95243908613B}" srcId="{C14FDF36-CEB0-45E1-B25A-1C36789F55CE}" destId="{04CF70C2-AA19-406B-869B-A381ECA18817}" srcOrd="0" destOrd="0" parTransId="{2C1EAAB1-7F58-472E-ABB3-A83D8E9869FD}" sibTransId="{1979FDE3-4892-4EB5-8351-CB59128B7E7E}"/>
    <dgm:cxn modelId="{105E9D51-7358-4BCC-9479-3180710F596F}" type="presOf" srcId="{3222DDFC-D269-4B9B-8506-968522E073A4}" destId="{AA0EB6F5-306F-4BBF-A448-EEFA49CFB21A}" srcOrd="0" destOrd="0" presId="urn:microsoft.com/office/officeart/2005/8/layout/StepDownProcess"/>
    <dgm:cxn modelId="{14EECC95-1678-4461-A4C3-5930497A1488}" type="presOf" srcId="{B304155E-EDCC-49AE-B21A-B06A14C9019F}" destId="{7CC58CBC-4E05-429A-B545-C7CA9F87E274}" srcOrd="0" destOrd="0" presId="urn:microsoft.com/office/officeart/2005/8/layout/StepDownProcess"/>
    <dgm:cxn modelId="{284BE7F5-44B5-4622-82DC-ECA16B7DD09D}" srcId="{D342F67A-DB5F-458D-B5AA-91EABDB304B3}" destId="{9C32DF3F-FF38-476F-A325-5F28EC2E5B89}" srcOrd="0" destOrd="0" parTransId="{FE25AA74-A192-4BE9-924B-298EE49FCC5D}" sibTransId="{B0B39C7B-39D8-4E85-B298-CC98DA5E70F4}"/>
    <dgm:cxn modelId="{751C2CCB-F600-4364-9943-4DE9A056701E}" type="presOf" srcId="{D342F67A-DB5F-458D-B5AA-91EABDB304B3}" destId="{26E1E011-A7E3-44A3-93C2-CE5514D8CF43}" srcOrd="0" destOrd="0" presId="urn:microsoft.com/office/officeart/2005/8/layout/StepDownProcess"/>
    <dgm:cxn modelId="{2BAF0394-D2CC-4AA6-BF57-4C48AA3AF0E5}" type="presOf" srcId="{8A068A1D-A9A8-4FBC-9F97-450B3248053E}" destId="{AC899BF8-EA19-4F57-B6A8-ADDBFEA82E7E}" srcOrd="0" destOrd="1" presId="urn:microsoft.com/office/officeart/2005/8/layout/StepDownProcess"/>
    <dgm:cxn modelId="{ED051ABF-826F-45C5-86E6-0DB32A41CD3B}" type="presOf" srcId="{8725B6E2-A47F-46D7-8A81-F7E0F16F3DC4}" destId="{91A66886-AC15-4ED4-87E3-C4990DA52F51}" srcOrd="0" destOrd="0" presId="urn:microsoft.com/office/officeart/2005/8/layout/StepDownProcess"/>
    <dgm:cxn modelId="{5831D99C-A47D-45FF-B5CA-DF47C6881A7A}" srcId="{8725B6E2-A47F-46D7-8A81-F7E0F16F3DC4}" destId="{D342F67A-DB5F-458D-B5AA-91EABDB304B3}" srcOrd="1" destOrd="0" parTransId="{6D68377B-111E-401A-B98E-62D7DAA7CE34}" sibTransId="{990DEE35-3E69-4113-9CE0-22F81F26D60A}"/>
    <dgm:cxn modelId="{7E57EDDC-4CD0-4A17-8214-800F1AE4BFD3}" type="presOf" srcId="{04CF70C2-AA19-406B-869B-A381ECA18817}" destId="{AC899BF8-EA19-4F57-B6A8-ADDBFEA82E7E}" srcOrd="0" destOrd="0" presId="urn:microsoft.com/office/officeart/2005/8/layout/StepDownProcess"/>
    <dgm:cxn modelId="{09ABDACC-2EF9-4F8C-BC29-7796DB6F5F50}" srcId="{8725B6E2-A47F-46D7-8A81-F7E0F16F3DC4}" destId="{C14FDF36-CEB0-45E1-B25A-1C36789F55CE}" srcOrd="0" destOrd="0" parTransId="{DFE91312-D620-4FB4-9BAF-AD092F4895EC}" sibTransId="{7435EC62-3660-4E01-8ECC-0D2D3EB0AFBB}"/>
    <dgm:cxn modelId="{480250CD-E74C-4B48-B044-15AA80604C89}" type="presOf" srcId="{3E0F03CC-3D4C-48B6-9772-C489C40AD4D5}" destId="{7BDFCDF0-8BBF-4B17-B2F2-44FA75E1611F}" srcOrd="0" destOrd="1" presId="urn:microsoft.com/office/officeart/2005/8/layout/StepDownProcess"/>
    <dgm:cxn modelId="{F17C5AE5-2A28-4D22-9A7B-4116DEB34FEF}" type="presOf" srcId="{C14FDF36-CEB0-45E1-B25A-1C36789F55CE}" destId="{0F62A14F-479E-43D6-9E31-C620BD5268B4}" srcOrd="0" destOrd="0" presId="urn:microsoft.com/office/officeart/2005/8/layout/StepDownProcess"/>
    <dgm:cxn modelId="{4151E356-3D41-44AD-972B-38C01A8D286C}" srcId="{D342F67A-DB5F-458D-B5AA-91EABDB304B3}" destId="{3E0F03CC-3D4C-48B6-9772-C489C40AD4D5}" srcOrd="1" destOrd="0" parTransId="{6F929C1F-C43E-4E04-BEA4-417461394B51}" sibTransId="{4AE4645D-5647-4230-936E-4770BA31513C}"/>
    <dgm:cxn modelId="{9AC8022F-705E-4A74-A2A4-C6DA081C0AF7}" type="presOf" srcId="{9C32DF3F-FF38-476F-A325-5F28EC2E5B89}" destId="{7BDFCDF0-8BBF-4B17-B2F2-44FA75E1611F}" srcOrd="0" destOrd="0" presId="urn:microsoft.com/office/officeart/2005/8/layout/StepDownProcess"/>
    <dgm:cxn modelId="{A0EA6196-EA59-4CD4-A7DE-DCD2671DE5C1}" srcId="{8725B6E2-A47F-46D7-8A81-F7E0F16F3DC4}" destId="{B304155E-EDCC-49AE-B21A-B06A14C9019F}" srcOrd="2" destOrd="0" parTransId="{CFC9C0E0-B37B-442F-B5CD-5260DEAC3047}" sibTransId="{235A4EDF-19DE-4672-AA85-7235D405DE13}"/>
    <dgm:cxn modelId="{43B9627D-E5AD-4791-ABFD-90E307F10D6B}" type="presParOf" srcId="{91A66886-AC15-4ED4-87E3-C4990DA52F51}" destId="{CB102F35-A1CD-40BF-99A0-91B6C1D1D53D}" srcOrd="0" destOrd="0" presId="urn:microsoft.com/office/officeart/2005/8/layout/StepDownProcess"/>
    <dgm:cxn modelId="{D71AFFC8-5A2C-4CBA-8667-8ED3D499CEDF}" type="presParOf" srcId="{CB102F35-A1CD-40BF-99A0-91B6C1D1D53D}" destId="{80270685-7220-41B9-A8A1-6F1236951B6D}" srcOrd="0" destOrd="0" presId="urn:microsoft.com/office/officeart/2005/8/layout/StepDownProcess"/>
    <dgm:cxn modelId="{5A12CFD7-366C-4B12-8217-48A1F9CB1058}" type="presParOf" srcId="{CB102F35-A1CD-40BF-99A0-91B6C1D1D53D}" destId="{0F62A14F-479E-43D6-9E31-C620BD5268B4}" srcOrd="1" destOrd="0" presId="urn:microsoft.com/office/officeart/2005/8/layout/StepDownProcess"/>
    <dgm:cxn modelId="{A2946024-E968-4A79-BFD7-9CBA46D25CB6}" type="presParOf" srcId="{CB102F35-A1CD-40BF-99A0-91B6C1D1D53D}" destId="{AC899BF8-EA19-4F57-B6A8-ADDBFEA82E7E}" srcOrd="2" destOrd="0" presId="urn:microsoft.com/office/officeart/2005/8/layout/StepDownProcess"/>
    <dgm:cxn modelId="{CE9E724F-55C2-4EEB-9B68-E0B0488FB4E4}" type="presParOf" srcId="{91A66886-AC15-4ED4-87E3-C4990DA52F51}" destId="{58B26B61-0D0A-4175-A3A4-9CDD9FE40552}" srcOrd="1" destOrd="0" presId="urn:microsoft.com/office/officeart/2005/8/layout/StepDownProcess"/>
    <dgm:cxn modelId="{4F8A28A1-ED57-4607-A579-31892FED3EF1}" type="presParOf" srcId="{91A66886-AC15-4ED4-87E3-C4990DA52F51}" destId="{27BDC0FE-2722-444C-B8CE-C9C7F7119845}" srcOrd="2" destOrd="0" presId="urn:microsoft.com/office/officeart/2005/8/layout/StepDownProcess"/>
    <dgm:cxn modelId="{C6FCCF6C-B2D4-448A-AD1D-4BDE28196EE9}" type="presParOf" srcId="{27BDC0FE-2722-444C-B8CE-C9C7F7119845}" destId="{A38CEB20-E002-4407-97FA-EF832126AB57}" srcOrd="0" destOrd="0" presId="urn:microsoft.com/office/officeart/2005/8/layout/StepDownProcess"/>
    <dgm:cxn modelId="{84863678-2777-4C2B-8C96-48F6E08E67A7}" type="presParOf" srcId="{27BDC0FE-2722-444C-B8CE-C9C7F7119845}" destId="{26E1E011-A7E3-44A3-93C2-CE5514D8CF43}" srcOrd="1" destOrd="0" presId="urn:microsoft.com/office/officeart/2005/8/layout/StepDownProcess"/>
    <dgm:cxn modelId="{26481DA9-7979-4F1D-B5EF-3ADB1CEE4863}" type="presParOf" srcId="{27BDC0FE-2722-444C-B8CE-C9C7F7119845}" destId="{7BDFCDF0-8BBF-4B17-B2F2-44FA75E1611F}" srcOrd="2" destOrd="0" presId="urn:microsoft.com/office/officeart/2005/8/layout/StepDownProcess"/>
    <dgm:cxn modelId="{FF2A716F-CC0A-4FB1-817C-02E437D180CC}" type="presParOf" srcId="{91A66886-AC15-4ED4-87E3-C4990DA52F51}" destId="{C83907C9-A51D-4185-9621-395E16D7DDB6}" srcOrd="3" destOrd="0" presId="urn:microsoft.com/office/officeart/2005/8/layout/StepDownProcess"/>
    <dgm:cxn modelId="{E1F71A9F-AABA-4694-A353-DB70B4D9A486}" type="presParOf" srcId="{91A66886-AC15-4ED4-87E3-C4990DA52F51}" destId="{B627E94E-720E-4C12-ADD1-21A4354666F9}" srcOrd="4" destOrd="0" presId="urn:microsoft.com/office/officeart/2005/8/layout/StepDownProcess"/>
    <dgm:cxn modelId="{5C5A8138-6F6B-4CBA-95CF-3BF4D9EE1166}" type="presParOf" srcId="{B627E94E-720E-4C12-ADD1-21A4354666F9}" destId="{7CC58CBC-4E05-429A-B545-C7CA9F87E274}" srcOrd="0" destOrd="0" presId="urn:microsoft.com/office/officeart/2005/8/layout/StepDownProcess"/>
    <dgm:cxn modelId="{90820B9F-6B75-4F53-9183-86432655F2BE}" type="presParOf" srcId="{B627E94E-720E-4C12-ADD1-21A4354666F9}" destId="{AA0EB6F5-306F-4BBF-A448-EEFA49CFB21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20A67A-4B48-4760-87DB-C098E54532C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71981E8-1F4A-4007-B0FF-52ADC124B0EC}">
      <dgm:prSet phldrT="[Texto]" custT="1"/>
      <dgm:spPr/>
      <dgm:t>
        <a:bodyPr/>
        <a:lstStyle/>
        <a:p>
          <a:r>
            <a:rPr lang="es-EC" sz="3600" b="1" dirty="0"/>
            <a:t>Código Tributario </a:t>
          </a:r>
        </a:p>
      </dgm:t>
    </dgm:pt>
    <dgm:pt modelId="{1BD2EF0E-6266-46A1-AB17-705A2E1BB288}" type="parTrans" cxnId="{1459923C-0850-43D1-BD24-D9487E0D1D64}">
      <dgm:prSet/>
      <dgm:spPr/>
      <dgm:t>
        <a:bodyPr/>
        <a:lstStyle/>
        <a:p>
          <a:endParaRPr lang="es-EC"/>
        </a:p>
      </dgm:t>
    </dgm:pt>
    <dgm:pt modelId="{57B729B3-16D8-445A-9026-6CA421AF9EF9}" type="sibTrans" cxnId="{1459923C-0850-43D1-BD24-D9487E0D1D64}">
      <dgm:prSet/>
      <dgm:spPr/>
      <dgm:t>
        <a:bodyPr/>
        <a:lstStyle/>
        <a:p>
          <a:endParaRPr lang="es-EC"/>
        </a:p>
      </dgm:t>
    </dgm:pt>
    <dgm:pt modelId="{12268AFC-5D9A-43E2-BECA-B0235CD6C5F9}">
      <dgm:prSet phldrT="[Texto]" custT="1"/>
      <dgm:spPr/>
      <dgm:t>
        <a:bodyPr/>
        <a:lstStyle/>
        <a:p>
          <a:r>
            <a:rPr lang="es-EC" sz="2800" b="1" dirty="0"/>
            <a:t>Art. 54.- Remisión.-  </a:t>
          </a:r>
        </a:p>
      </dgm:t>
    </dgm:pt>
    <dgm:pt modelId="{CB87A236-17CC-453D-BD77-B4BC94FBCB31}" type="parTrans" cxnId="{3854D06E-7A65-4C97-A013-9B0CCB013ED6}">
      <dgm:prSet/>
      <dgm:spPr/>
      <dgm:t>
        <a:bodyPr/>
        <a:lstStyle/>
        <a:p>
          <a:endParaRPr lang="es-EC"/>
        </a:p>
      </dgm:t>
    </dgm:pt>
    <dgm:pt modelId="{0BF0C5BA-3390-4806-A9F1-0F7881398EEF}" type="sibTrans" cxnId="{3854D06E-7A65-4C97-A013-9B0CCB013ED6}">
      <dgm:prSet/>
      <dgm:spPr/>
      <dgm:t>
        <a:bodyPr/>
        <a:lstStyle/>
        <a:p>
          <a:endParaRPr lang="es-EC"/>
        </a:p>
      </dgm:t>
    </dgm:pt>
    <dgm:pt modelId="{507FF0AE-8D05-4CAC-995E-B092A91B03EA}">
      <dgm:prSet phldrT="[Texto]"/>
      <dgm:spPr/>
      <dgm:t>
        <a:bodyPr/>
        <a:lstStyle/>
        <a:p>
          <a:r>
            <a:rPr lang="es-EC" dirty="0"/>
            <a:t>Reserva de ley implica:</a:t>
          </a:r>
          <a:r>
            <a:rPr lang="es-EC" i="1" dirty="0"/>
            <a:t> “establecer, modificar, exonerar o </a:t>
          </a:r>
          <a:r>
            <a:rPr lang="es-EC" b="0" i="1" dirty="0"/>
            <a:t>extinguir</a:t>
          </a:r>
          <a:r>
            <a:rPr lang="es-EC" i="1" dirty="0"/>
            <a:t> tributos”. </a:t>
          </a:r>
        </a:p>
      </dgm:t>
    </dgm:pt>
    <dgm:pt modelId="{C3D4E248-6EB4-4FFF-9C28-73BB2AEFEC66}" type="parTrans" cxnId="{5D3CD1CE-2027-478A-8BD3-B62C1992AFA5}">
      <dgm:prSet/>
      <dgm:spPr/>
      <dgm:t>
        <a:bodyPr/>
        <a:lstStyle/>
        <a:p>
          <a:endParaRPr lang="es-EC"/>
        </a:p>
      </dgm:t>
    </dgm:pt>
    <dgm:pt modelId="{76D7F70E-9E0B-4CAA-A06B-B6F717476332}" type="sibTrans" cxnId="{5D3CD1CE-2027-478A-8BD3-B62C1992AFA5}">
      <dgm:prSet/>
      <dgm:spPr/>
      <dgm:t>
        <a:bodyPr/>
        <a:lstStyle/>
        <a:p>
          <a:endParaRPr lang="es-EC"/>
        </a:p>
      </dgm:t>
    </dgm:pt>
    <dgm:pt modelId="{1083579D-DB92-41A4-AA2F-EED9FB592427}">
      <dgm:prSet phldrT="[Texto]"/>
      <dgm:spPr/>
      <dgm:t>
        <a:bodyPr/>
        <a:lstStyle/>
        <a:p>
          <a:r>
            <a:rPr lang="es-EC" dirty="0"/>
            <a:t>Art. 37 (núm. 4).- La remisión es una forma de extinguir la obligación tributaria. </a:t>
          </a:r>
        </a:p>
        <a:p>
          <a:r>
            <a:rPr lang="es-EC" dirty="0">
              <a:solidFill>
                <a:schemeClr val="bg1"/>
              </a:solidFill>
            </a:rPr>
            <a:t>Por consiguiente</a:t>
          </a:r>
          <a:r>
            <a:rPr lang="es-EC" dirty="0"/>
            <a:t>, para la remisión de los intereses, multas y recargos generados por mora en el pago de tasas, la reserva legal se cumple con la emisión de la correspondiente ordenanza </a:t>
          </a:r>
          <a:r>
            <a:rPr lang="es-ES" dirty="0"/>
            <a:t>del órgano legislativo del GAD respectivo.</a:t>
          </a:r>
          <a:r>
            <a:rPr lang="es-EC" dirty="0"/>
            <a:t> </a:t>
          </a:r>
        </a:p>
      </dgm:t>
    </dgm:pt>
    <dgm:pt modelId="{4D4A0D85-10BE-44FD-9ACD-401DDD9B230B}" type="sibTrans" cxnId="{C544C628-7832-4AD3-9740-1B0BD5E6649F}">
      <dgm:prSet/>
      <dgm:spPr/>
      <dgm:t>
        <a:bodyPr/>
        <a:lstStyle/>
        <a:p>
          <a:endParaRPr lang="es-EC"/>
        </a:p>
      </dgm:t>
    </dgm:pt>
    <dgm:pt modelId="{994C5762-87BA-4BB2-B1C6-EFB22C728DC0}" type="parTrans" cxnId="{C544C628-7832-4AD3-9740-1B0BD5E6649F}">
      <dgm:prSet/>
      <dgm:spPr/>
      <dgm:t>
        <a:bodyPr/>
        <a:lstStyle/>
        <a:p>
          <a:endParaRPr lang="es-EC"/>
        </a:p>
      </dgm:t>
    </dgm:pt>
    <dgm:pt modelId="{B20986FD-8BB6-48C9-99AD-9F787A2E1694}">
      <dgm:prSet custT="1"/>
      <dgm:spPr/>
      <dgm:t>
        <a:bodyPr/>
        <a:lstStyle/>
        <a:p>
          <a:r>
            <a:rPr lang="es-ES" sz="2000" i="1" dirty="0"/>
            <a:t>“Las deudas tributarias sólo podrán condonarse o remitirse en virtud de ley (…)”. </a:t>
          </a:r>
          <a:endParaRPr lang="es-EC" sz="2000" i="1" dirty="0"/>
        </a:p>
      </dgm:t>
    </dgm:pt>
    <dgm:pt modelId="{D8810C95-4D4E-483E-AA3A-829CFF3B603E}" type="parTrans" cxnId="{8B62CB1D-6A03-4A2B-BF65-188C68CC3FAB}">
      <dgm:prSet/>
      <dgm:spPr/>
      <dgm:t>
        <a:bodyPr/>
        <a:lstStyle/>
        <a:p>
          <a:endParaRPr lang="es-EC"/>
        </a:p>
      </dgm:t>
    </dgm:pt>
    <dgm:pt modelId="{EDBBA848-8788-4297-ADF8-27A514A18E5B}" type="sibTrans" cxnId="{8B62CB1D-6A03-4A2B-BF65-188C68CC3FAB}">
      <dgm:prSet/>
      <dgm:spPr/>
      <dgm:t>
        <a:bodyPr/>
        <a:lstStyle/>
        <a:p>
          <a:endParaRPr lang="es-EC"/>
        </a:p>
      </dgm:t>
    </dgm:pt>
    <dgm:pt modelId="{46024E35-C4DF-499E-95AA-A0D4A19F8E7A}" type="pres">
      <dgm:prSet presAssocID="{2920A67A-4B48-4760-87DB-C098E54532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BEF029D-6C62-40A4-A242-3624B33539F7}" type="pres">
      <dgm:prSet presAssocID="{1083579D-DB92-41A4-AA2F-EED9FB592427}" presName="boxAndChildren" presStyleCnt="0"/>
      <dgm:spPr/>
    </dgm:pt>
    <dgm:pt modelId="{44A47692-4DEA-49DA-9314-CB9C0A2320BB}" type="pres">
      <dgm:prSet presAssocID="{1083579D-DB92-41A4-AA2F-EED9FB592427}" presName="parentTextBox" presStyleLbl="node1" presStyleIdx="0" presStyleCnt="2" custLinFactNeighborY="114"/>
      <dgm:spPr/>
      <dgm:t>
        <a:bodyPr/>
        <a:lstStyle/>
        <a:p>
          <a:endParaRPr lang="es-EC"/>
        </a:p>
      </dgm:t>
    </dgm:pt>
    <dgm:pt modelId="{15DA371C-6633-495D-AE17-5A551C1AAC68}" type="pres">
      <dgm:prSet presAssocID="{57B729B3-16D8-445A-9026-6CA421AF9EF9}" presName="sp" presStyleCnt="0"/>
      <dgm:spPr/>
    </dgm:pt>
    <dgm:pt modelId="{2217DA5B-5B44-429F-AC0D-9F82A5F2CA11}" type="pres">
      <dgm:prSet presAssocID="{371981E8-1F4A-4007-B0FF-52ADC124B0EC}" presName="arrowAndChildren" presStyleCnt="0"/>
      <dgm:spPr/>
    </dgm:pt>
    <dgm:pt modelId="{55C85FAD-2648-46D5-925E-5F784ADD5469}" type="pres">
      <dgm:prSet presAssocID="{371981E8-1F4A-4007-B0FF-52ADC124B0EC}" presName="parentTextArrow" presStyleLbl="node1" presStyleIdx="0" presStyleCnt="2"/>
      <dgm:spPr/>
      <dgm:t>
        <a:bodyPr/>
        <a:lstStyle/>
        <a:p>
          <a:endParaRPr lang="es-EC"/>
        </a:p>
      </dgm:t>
    </dgm:pt>
    <dgm:pt modelId="{33AA1B31-72FA-4E04-8502-B90B6BB5DB9E}" type="pres">
      <dgm:prSet presAssocID="{371981E8-1F4A-4007-B0FF-52ADC124B0EC}" presName="arrow" presStyleLbl="node1" presStyleIdx="1" presStyleCnt="2" custLinFactNeighborX="10313" custLinFactNeighborY="-74"/>
      <dgm:spPr/>
      <dgm:t>
        <a:bodyPr/>
        <a:lstStyle/>
        <a:p>
          <a:endParaRPr lang="es-EC"/>
        </a:p>
      </dgm:t>
    </dgm:pt>
    <dgm:pt modelId="{E1B1B5DD-70DC-4ADA-8D53-E031494E03DA}" type="pres">
      <dgm:prSet presAssocID="{371981E8-1F4A-4007-B0FF-52ADC124B0EC}" presName="descendantArrow" presStyleCnt="0"/>
      <dgm:spPr/>
    </dgm:pt>
    <dgm:pt modelId="{24F7CD5A-C175-4A05-A0C0-C80BEF49A67A}" type="pres">
      <dgm:prSet presAssocID="{12268AFC-5D9A-43E2-BECA-B0235CD6C5F9}" presName="childTextArrow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48DC7B6-DB1F-4A51-8997-4EB439C11F1A}" type="pres">
      <dgm:prSet presAssocID="{B20986FD-8BB6-48C9-99AD-9F787A2E1694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696F8FA-086B-4625-8C21-F62FD9D13FD8}" type="pres">
      <dgm:prSet presAssocID="{507FF0AE-8D05-4CAC-995E-B092A91B03EA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459923C-0850-43D1-BD24-D9487E0D1D64}" srcId="{2920A67A-4B48-4760-87DB-C098E54532CF}" destId="{371981E8-1F4A-4007-B0FF-52ADC124B0EC}" srcOrd="0" destOrd="0" parTransId="{1BD2EF0E-6266-46A1-AB17-705A2E1BB288}" sibTransId="{57B729B3-16D8-445A-9026-6CA421AF9EF9}"/>
    <dgm:cxn modelId="{3854D06E-7A65-4C97-A013-9B0CCB013ED6}" srcId="{371981E8-1F4A-4007-B0FF-52ADC124B0EC}" destId="{12268AFC-5D9A-43E2-BECA-B0235CD6C5F9}" srcOrd="0" destOrd="0" parTransId="{CB87A236-17CC-453D-BD77-B4BC94FBCB31}" sibTransId="{0BF0C5BA-3390-4806-A9F1-0F7881398EEF}"/>
    <dgm:cxn modelId="{5D3CD1CE-2027-478A-8BD3-B62C1992AFA5}" srcId="{371981E8-1F4A-4007-B0FF-52ADC124B0EC}" destId="{507FF0AE-8D05-4CAC-995E-B092A91B03EA}" srcOrd="2" destOrd="0" parTransId="{C3D4E248-6EB4-4FFF-9C28-73BB2AEFEC66}" sibTransId="{76D7F70E-9E0B-4CAA-A06B-B6F717476332}"/>
    <dgm:cxn modelId="{C544C628-7832-4AD3-9740-1B0BD5E6649F}" srcId="{2920A67A-4B48-4760-87DB-C098E54532CF}" destId="{1083579D-DB92-41A4-AA2F-EED9FB592427}" srcOrd="1" destOrd="0" parTransId="{994C5762-87BA-4BB2-B1C6-EFB22C728DC0}" sibTransId="{4D4A0D85-10BE-44FD-9ACD-401DDD9B230B}"/>
    <dgm:cxn modelId="{0B2510A2-9E50-46D1-99F4-B3A9A7C03F7E}" type="presOf" srcId="{371981E8-1F4A-4007-B0FF-52ADC124B0EC}" destId="{55C85FAD-2648-46D5-925E-5F784ADD5469}" srcOrd="0" destOrd="0" presId="urn:microsoft.com/office/officeart/2005/8/layout/process4"/>
    <dgm:cxn modelId="{C93B5ECB-C017-44EC-8AEB-2FB430D6F482}" type="presOf" srcId="{12268AFC-5D9A-43E2-BECA-B0235CD6C5F9}" destId="{24F7CD5A-C175-4A05-A0C0-C80BEF49A67A}" srcOrd="0" destOrd="0" presId="urn:microsoft.com/office/officeart/2005/8/layout/process4"/>
    <dgm:cxn modelId="{8B62CB1D-6A03-4A2B-BF65-188C68CC3FAB}" srcId="{371981E8-1F4A-4007-B0FF-52ADC124B0EC}" destId="{B20986FD-8BB6-48C9-99AD-9F787A2E1694}" srcOrd="1" destOrd="0" parTransId="{D8810C95-4D4E-483E-AA3A-829CFF3B603E}" sibTransId="{EDBBA848-8788-4297-ADF8-27A514A18E5B}"/>
    <dgm:cxn modelId="{E5E59C08-E61E-4453-9692-1520D5214043}" type="presOf" srcId="{2920A67A-4B48-4760-87DB-C098E54532CF}" destId="{46024E35-C4DF-499E-95AA-A0D4A19F8E7A}" srcOrd="0" destOrd="0" presId="urn:microsoft.com/office/officeart/2005/8/layout/process4"/>
    <dgm:cxn modelId="{5B9B5862-6EC3-4034-887B-5CDF374B8C13}" type="presOf" srcId="{507FF0AE-8D05-4CAC-995E-B092A91B03EA}" destId="{5696F8FA-086B-4625-8C21-F62FD9D13FD8}" srcOrd="0" destOrd="0" presId="urn:microsoft.com/office/officeart/2005/8/layout/process4"/>
    <dgm:cxn modelId="{88DF6D95-EB96-4E1B-A9F7-4DFAB229E270}" type="presOf" srcId="{371981E8-1F4A-4007-B0FF-52ADC124B0EC}" destId="{33AA1B31-72FA-4E04-8502-B90B6BB5DB9E}" srcOrd="1" destOrd="0" presId="urn:microsoft.com/office/officeart/2005/8/layout/process4"/>
    <dgm:cxn modelId="{40D57465-3C1D-474F-B798-45BDBCED8337}" type="presOf" srcId="{B20986FD-8BB6-48C9-99AD-9F787A2E1694}" destId="{F48DC7B6-DB1F-4A51-8997-4EB439C11F1A}" srcOrd="0" destOrd="0" presId="urn:microsoft.com/office/officeart/2005/8/layout/process4"/>
    <dgm:cxn modelId="{9D40282B-1182-4C0D-8CF4-8DC232E80297}" type="presOf" srcId="{1083579D-DB92-41A4-AA2F-EED9FB592427}" destId="{44A47692-4DEA-49DA-9314-CB9C0A2320BB}" srcOrd="0" destOrd="0" presId="urn:microsoft.com/office/officeart/2005/8/layout/process4"/>
    <dgm:cxn modelId="{8368DD7C-F76F-4284-A903-028E49E81C15}" type="presParOf" srcId="{46024E35-C4DF-499E-95AA-A0D4A19F8E7A}" destId="{BBEF029D-6C62-40A4-A242-3624B33539F7}" srcOrd="0" destOrd="0" presId="urn:microsoft.com/office/officeart/2005/8/layout/process4"/>
    <dgm:cxn modelId="{E487101E-69CB-44A2-9846-C5D5CB2DFF18}" type="presParOf" srcId="{BBEF029D-6C62-40A4-A242-3624B33539F7}" destId="{44A47692-4DEA-49DA-9314-CB9C0A2320BB}" srcOrd="0" destOrd="0" presId="urn:microsoft.com/office/officeart/2005/8/layout/process4"/>
    <dgm:cxn modelId="{8C7629CC-2BDA-4B43-B97B-F43A108ECDB9}" type="presParOf" srcId="{46024E35-C4DF-499E-95AA-A0D4A19F8E7A}" destId="{15DA371C-6633-495D-AE17-5A551C1AAC68}" srcOrd="1" destOrd="0" presId="urn:microsoft.com/office/officeart/2005/8/layout/process4"/>
    <dgm:cxn modelId="{0682E47E-D36F-44EE-8BA3-AAF7030B0026}" type="presParOf" srcId="{46024E35-C4DF-499E-95AA-A0D4A19F8E7A}" destId="{2217DA5B-5B44-429F-AC0D-9F82A5F2CA11}" srcOrd="2" destOrd="0" presId="urn:microsoft.com/office/officeart/2005/8/layout/process4"/>
    <dgm:cxn modelId="{A8B45A0D-47A4-4176-8172-E2B1E2C94968}" type="presParOf" srcId="{2217DA5B-5B44-429F-AC0D-9F82A5F2CA11}" destId="{55C85FAD-2648-46D5-925E-5F784ADD5469}" srcOrd="0" destOrd="0" presId="urn:microsoft.com/office/officeart/2005/8/layout/process4"/>
    <dgm:cxn modelId="{E7BFCD6A-94C2-4D61-882E-DB3FA313804D}" type="presParOf" srcId="{2217DA5B-5B44-429F-AC0D-9F82A5F2CA11}" destId="{33AA1B31-72FA-4E04-8502-B90B6BB5DB9E}" srcOrd="1" destOrd="0" presId="urn:microsoft.com/office/officeart/2005/8/layout/process4"/>
    <dgm:cxn modelId="{F0FAD3A4-4A7E-4606-8663-5920BD95B40C}" type="presParOf" srcId="{2217DA5B-5B44-429F-AC0D-9F82A5F2CA11}" destId="{E1B1B5DD-70DC-4ADA-8D53-E031494E03DA}" srcOrd="2" destOrd="0" presId="urn:microsoft.com/office/officeart/2005/8/layout/process4"/>
    <dgm:cxn modelId="{8E4E06D0-E9D7-4B09-922C-6D66B9B835EB}" type="presParOf" srcId="{E1B1B5DD-70DC-4ADA-8D53-E031494E03DA}" destId="{24F7CD5A-C175-4A05-A0C0-C80BEF49A67A}" srcOrd="0" destOrd="0" presId="urn:microsoft.com/office/officeart/2005/8/layout/process4"/>
    <dgm:cxn modelId="{BF3106EC-DC31-4687-9CBF-A61A28319304}" type="presParOf" srcId="{E1B1B5DD-70DC-4ADA-8D53-E031494E03DA}" destId="{F48DC7B6-DB1F-4A51-8997-4EB439C11F1A}" srcOrd="1" destOrd="0" presId="urn:microsoft.com/office/officeart/2005/8/layout/process4"/>
    <dgm:cxn modelId="{EA1B63E8-B159-4C6D-B772-BC95319129CC}" type="presParOf" srcId="{E1B1B5DD-70DC-4ADA-8D53-E031494E03DA}" destId="{5696F8FA-086B-4625-8C21-F62FD9D13FD8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70685-7220-41B9-A8A1-6F1236951B6D}">
      <dsp:nvSpPr>
        <dsp:cNvPr id="0" name=""/>
        <dsp:cNvSpPr/>
      </dsp:nvSpPr>
      <dsp:spPr>
        <a:xfrm rot="5400000">
          <a:off x="2351651" y="1271326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62A14F-479E-43D6-9E31-C620BD5268B4}">
      <dsp:nvSpPr>
        <dsp:cNvPr id="0" name=""/>
        <dsp:cNvSpPr/>
      </dsp:nvSpPr>
      <dsp:spPr>
        <a:xfrm>
          <a:off x="2053759" y="24930"/>
          <a:ext cx="1892792" cy="1324893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/>
            <a:t>Constitución de la República</a:t>
          </a:r>
        </a:p>
      </dsp:txBody>
      <dsp:txXfrm>
        <a:off x="2118447" y="89618"/>
        <a:ext cx="1763416" cy="1195517"/>
      </dsp:txXfrm>
    </dsp:sp>
    <dsp:sp modelId="{AC899BF8-EA19-4F57-B6A8-ADDBFEA82E7E}">
      <dsp:nvSpPr>
        <dsp:cNvPr id="0" name=""/>
        <dsp:cNvSpPr/>
      </dsp:nvSpPr>
      <dsp:spPr>
        <a:xfrm>
          <a:off x="3946551" y="151288"/>
          <a:ext cx="1376636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/>
            <a:t>Arts. 132 (núm. 3), 264 (núm. 5) y 301.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400" kern="1200" dirty="0"/>
        </a:p>
      </dsp:txBody>
      <dsp:txXfrm>
        <a:off x="3946551" y="151288"/>
        <a:ext cx="1376636" cy="1070837"/>
      </dsp:txXfrm>
    </dsp:sp>
    <dsp:sp modelId="{A38CEB20-E002-4407-97FA-EF832126AB57}">
      <dsp:nvSpPr>
        <dsp:cNvPr id="0" name=""/>
        <dsp:cNvSpPr/>
      </dsp:nvSpPr>
      <dsp:spPr>
        <a:xfrm rot="5400000">
          <a:off x="3920977" y="2759619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-7344354"/>
            <a:satOff val="-15375"/>
            <a:lumOff val="105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1E011-A7E3-44A3-93C2-CE5514D8CF43}">
      <dsp:nvSpPr>
        <dsp:cNvPr id="0" name=""/>
        <dsp:cNvSpPr/>
      </dsp:nvSpPr>
      <dsp:spPr>
        <a:xfrm>
          <a:off x="3623085" y="1513222"/>
          <a:ext cx="1892792" cy="1324893"/>
        </a:xfrm>
        <a:prstGeom prst="roundRect">
          <a:avLst>
            <a:gd name="adj" fmla="val 1667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/>
            <a:t>Procurador General del Estado</a:t>
          </a:r>
        </a:p>
      </dsp:txBody>
      <dsp:txXfrm>
        <a:off x="3687773" y="1577910"/>
        <a:ext cx="1763416" cy="1195517"/>
      </dsp:txXfrm>
    </dsp:sp>
    <dsp:sp modelId="{7BDFCDF0-8BBF-4B17-B2F2-44FA75E1611F}">
      <dsp:nvSpPr>
        <dsp:cNvPr id="0" name=""/>
        <dsp:cNvSpPr/>
      </dsp:nvSpPr>
      <dsp:spPr>
        <a:xfrm>
          <a:off x="5544972" y="1600474"/>
          <a:ext cx="1587606" cy="1232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/>
            <a:t>Dictámenes vinculantes: Oficios  </a:t>
          </a:r>
          <a:r>
            <a:rPr lang="es-ES" sz="1400" kern="1200" dirty="0"/>
            <a:t>037752, 14562, 16547, 01387, 03545 y 10616. </a:t>
          </a:r>
          <a:endParaRPr lang="es-EC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400" kern="1200" dirty="0"/>
        </a:p>
      </dsp:txBody>
      <dsp:txXfrm>
        <a:off x="5544972" y="1600474"/>
        <a:ext cx="1587606" cy="1232297"/>
      </dsp:txXfrm>
    </dsp:sp>
    <dsp:sp modelId="{7CC58CBC-4E05-429A-B545-C7CA9F87E274}">
      <dsp:nvSpPr>
        <dsp:cNvPr id="0" name=""/>
        <dsp:cNvSpPr/>
      </dsp:nvSpPr>
      <dsp:spPr>
        <a:xfrm>
          <a:off x="5192411" y="3001514"/>
          <a:ext cx="1892792" cy="1324893"/>
        </a:xfrm>
        <a:prstGeom prst="roundRect">
          <a:avLst>
            <a:gd name="adj" fmla="val 1667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/>
            <a:t>Corte Constitucional</a:t>
          </a:r>
        </a:p>
      </dsp:txBody>
      <dsp:txXfrm>
        <a:off x="5257099" y="3066202"/>
        <a:ext cx="1763416" cy="1195517"/>
      </dsp:txXfrm>
    </dsp:sp>
    <dsp:sp modelId="{AA0EB6F5-306F-4BBF-A448-EEFA49CFB21A}">
      <dsp:nvSpPr>
        <dsp:cNvPr id="0" name=""/>
        <dsp:cNvSpPr/>
      </dsp:nvSpPr>
      <dsp:spPr>
        <a:xfrm>
          <a:off x="7085203" y="3127873"/>
          <a:ext cx="1376636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/>
            <a:t>Sentencia No. 70-11-IN/21, de 22-09-2021, párr. 69.</a:t>
          </a:r>
        </a:p>
      </dsp:txBody>
      <dsp:txXfrm>
        <a:off x="7085203" y="3127873"/>
        <a:ext cx="1376636" cy="1070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47692-4DEA-49DA-9314-CB9C0A2320BB}">
      <dsp:nvSpPr>
        <dsp:cNvPr id="0" name=""/>
        <dsp:cNvSpPr/>
      </dsp:nvSpPr>
      <dsp:spPr>
        <a:xfrm>
          <a:off x="0" y="2628225"/>
          <a:ext cx="10515600" cy="1723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/>
            <a:t>Art. 37 (núm. 4).- La remisión es una forma de extinguir la obligación tributaria.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>
              <a:solidFill>
                <a:schemeClr val="bg1"/>
              </a:solidFill>
            </a:rPr>
            <a:t>Por consiguiente</a:t>
          </a:r>
          <a:r>
            <a:rPr lang="es-EC" sz="2200" kern="1200" dirty="0"/>
            <a:t>, para la remisión de los intereses, multas y recargos generados por mora en el pago de tasas, la reserva legal se cumple con la emisión de la correspondiente ordenanza </a:t>
          </a:r>
          <a:r>
            <a:rPr lang="es-ES" sz="2200" kern="1200" dirty="0"/>
            <a:t>del órgano legislativo del GAD respectivo.</a:t>
          </a:r>
          <a:r>
            <a:rPr lang="es-EC" sz="2200" kern="1200" dirty="0"/>
            <a:t> </a:t>
          </a:r>
        </a:p>
      </dsp:txBody>
      <dsp:txXfrm>
        <a:off x="0" y="2628225"/>
        <a:ext cx="10515600" cy="1723112"/>
      </dsp:txXfrm>
    </dsp:sp>
    <dsp:sp modelId="{33AA1B31-72FA-4E04-8502-B90B6BB5DB9E}">
      <dsp:nvSpPr>
        <dsp:cNvPr id="0" name=""/>
        <dsp:cNvSpPr/>
      </dsp:nvSpPr>
      <dsp:spPr>
        <a:xfrm rot="10800000">
          <a:off x="0" y="1"/>
          <a:ext cx="10515600" cy="265014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b="1" kern="1200" dirty="0"/>
            <a:t>Código Tributario </a:t>
          </a:r>
        </a:p>
      </dsp:txBody>
      <dsp:txXfrm rot="-10800000">
        <a:off x="0" y="1"/>
        <a:ext cx="10515600" cy="930201"/>
      </dsp:txXfrm>
    </dsp:sp>
    <dsp:sp modelId="{24F7CD5A-C175-4A05-A0C0-C80BEF49A67A}">
      <dsp:nvSpPr>
        <dsp:cNvPr id="0" name=""/>
        <dsp:cNvSpPr/>
      </dsp:nvSpPr>
      <dsp:spPr>
        <a:xfrm>
          <a:off x="5134" y="932163"/>
          <a:ext cx="3501776" cy="7923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/>
            <a:t>Art. 54.- Remisión.-  </a:t>
          </a:r>
        </a:p>
      </dsp:txBody>
      <dsp:txXfrm>
        <a:off x="5134" y="932163"/>
        <a:ext cx="3501776" cy="792394"/>
      </dsp:txXfrm>
    </dsp:sp>
    <dsp:sp modelId="{F48DC7B6-DB1F-4A51-8997-4EB439C11F1A}">
      <dsp:nvSpPr>
        <dsp:cNvPr id="0" name=""/>
        <dsp:cNvSpPr/>
      </dsp:nvSpPr>
      <dsp:spPr>
        <a:xfrm>
          <a:off x="3506911" y="932163"/>
          <a:ext cx="3501776" cy="7923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i="1" kern="1200" dirty="0"/>
            <a:t>“Las deudas tributarias sólo podrán condonarse o remitirse en virtud de ley (…)”. </a:t>
          </a:r>
          <a:endParaRPr lang="es-EC" sz="2000" i="1" kern="1200" dirty="0"/>
        </a:p>
      </dsp:txBody>
      <dsp:txXfrm>
        <a:off x="3506911" y="932163"/>
        <a:ext cx="3501776" cy="792394"/>
      </dsp:txXfrm>
    </dsp:sp>
    <dsp:sp modelId="{5696F8FA-086B-4625-8C21-F62FD9D13FD8}">
      <dsp:nvSpPr>
        <dsp:cNvPr id="0" name=""/>
        <dsp:cNvSpPr/>
      </dsp:nvSpPr>
      <dsp:spPr>
        <a:xfrm>
          <a:off x="7008688" y="932163"/>
          <a:ext cx="3501776" cy="7923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/>
            <a:t>Reserva de ley implica:</a:t>
          </a:r>
          <a:r>
            <a:rPr lang="es-EC" sz="1700" i="1" kern="1200" dirty="0"/>
            <a:t> “establecer, modificar, exonerar o </a:t>
          </a:r>
          <a:r>
            <a:rPr lang="es-EC" sz="1700" b="0" i="1" kern="1200" dirty="0"/>
            <a:t>extinguir</a:t>
          </a:r>
          <a:r>
            <a:rPr lang="es-EC" sz="1700" i="1" kern="1200" dirty="0"/>
            <a:t> tributos”. </a:t>
          </a:r>
        </a:p>
      </dsp:txBody>
      <dsp:txXfrm>
        <a:off x="7008688" y="932163"/>
        <a:ext cx="3501776" cy="792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7C354-832B-47A4-A605-14F2BB27689F}" type="datetimeFigureOut">
              <a:rPr lang="es-EC" smtClean="0"/>
              <a:t>15/12/2022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3A363-D64E-4B9B-88A5-66C25F7FA7E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02553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4B7D-9F72-45EF-B6F8-1EF7019C187F}" type="datetimeFigureOut">
              <a:rPr lang="es-EC" smtClean="0"/>
              <a:t>15/12/2022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EC0-C1AA-4E4C-8A7A-40E768ADA0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4817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4B7D-9F72-45EF-B6F8-1EF7019C187F}" type="datetimeFigureOut">
              <a:rPr lang="es-EC" smtClean="0"/>
              <a:t>15/12/2022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EC0-C1AA-4E4C-8A7A-40E768ADA0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0034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4B7D-9F72-45EF-B6F8-1EF7019C187F}" type="datetimeFigureOut">
              <a:rPr lang="es-EC" smtClean="0"/>
              <a:t>15/12/2022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EC0-C1AA-4E4C-8A7A-40E768ADA0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4758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4B7D-9F72-45EF-B6F8-1EF7019C187F}" type="datetimeFigureOut">
              <a:rPr lang="es-EC" smtClean="0"/>
              <a:t>15/12/2022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EC0-C1AA-4E4C-8A7A-40E768ADA0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910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4B7D-9F72-45EF-B6F8-1EF7019C187F}" type="datetimeFigureOut">
              <a:rPr lang="es-EC" smtClean="0"/>
              <a:t>15/12/2022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EC0-C1AA-4E4C-8A7A-40E768ADA0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3710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4B7D-9F72-45EF-B6F8-1EF7019C187F}" type="datetimeFigureOut">
              <a:rPr lang="es-EC" smtClean="0"/>
              <a:t>15/12/2022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EC0-C1AA-4E4C-8A7A-40E768ADA0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459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4B7D-9F72-45EF-B6F8-1EF7019C187F}" type="datetimeFigureOut">
              <a:rPr lang="es-EC" smtClean="0"/>
              <a:t>15/12/2022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EC0-C1AA-4E4C-8A7A-40E768ADA0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790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4B7D-9F72-45EF-B6F8-1EF7019C187F}" type="datetimeFigureOut">
              <a:rPr lang="es-EC" smtClean="0"/>
              <a:t>15/12/2022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EC0-C1AA-4E4C-8A7A-40E768ADA0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445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4B7D-9F72-45EF-B6F8-1EF7019C187F}" type="datetimeFigureOut">
              <a:rPr lang="es-EC" smtClean="0"/>
              <a:t>15/12/2022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EC0-C1AA-4E4C-8A7A-40E768ADA0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686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4B7D-9F72-45EF-B6F8-1EF7019C187F}" type="datetimeFigureOut">
              <a:rPr lang="es-EC" smtClean="0"/>
              <a:t>15/12/2022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EC0-C1AA-4E4C-8A7A-40E768ADA0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5087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4B7D-9F72-45EF-B6F8-1EF7019C187F}" type="datetimeFigureOut">
              <a:rPr lang="es-EC" smtClean="0"/>
              <a:t>15/12/2022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EC0-C1AA-4E4C-8A7A-40E768ADA0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6199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84B7D-9F72-45EF-B6F8-1EF7019C187F}" type="datetimeFigureOut">
              <a:rPr lang="es-EC" smtClean="0"/>
              <a:t>15/12/2022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8EC0-C1AA-4E4C-8A7A-40E768ADA0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5881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3B339EA-64AD-44DD-AA9A-512B11E92793}"/>
              </a:ext>
            </a:extLst>
          </p:cNvPr>
          <p:cNvGrpSpPr/>
          <p:nvPr/>
        </p:nvGrpSpPr>
        <p:grpSpPr>
          <a:xfrm>
            <a:off x="2111188" y="4824181"/>
            <a:ext cx="5150223" cy="1418214"/>
            <a:chOff x="1071385" y="736246"/>
            <a:chExt cx="8333563" cy="2972043"/>
          </a:xfrm>
        </p:grpSpPr>
        <p:pic>
          <p:nvPicPr>
            <p:cNvPr id="7" name="Imagen 6">
              <a:extLst>
                <a:ext uri="{FF2B5EF4-FFF2-40B4-BE49-F238E27FC236}">
                  <a16:creationId xmlns="" xmlns:a16="http://schemas.microsoft.com/office/drawing/2014/main" id="{B8959B9B-58B6-460A-B179-D6DECE0B53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1385" y="736246"/>
              <a:ext cx="1188793" cy="1397353"/>
            </a:xfrm>
            <a:prstGeom prst="rect">
              <a:avLst/>
            </a:prstGeom>
          </p:spPr>
        </p:pic>
        <p:pic>
          <p:nvPicPr>
            <p:cNvPr id="8" name="Imagen 7">
              <a:extLst>
                <a:ext uri="{FF2B5EF4-FFF2-40B4-BE49-F238E27FC236}">
                  <a16:creationId xmlns="" xmlns:a16="http://schemas.microsoft.com/office/drawing/2014/main" id="{04155892-5561-4DF4-8246-4DE02066C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60178" y="1694986"/>
              <a:ext cx="7144770" cy="2013303"/>
            </a:xfrm>
            <a:prstGeom prst="rect">
              <a:avLst/>
            </a:prstGeom>
          </p:spPr>
        </p:pic>
      </p:grpSp>
      <p:sp>
        <p:nvSpPr>
          <p:cNvPr id="5" name="CuadroTexto 4"/>
          <p:cNvSpPr txBox="1"/>
          <p:nvPr/>
        </p:nvSpPr>
        <p:spPr>
          <a:xfrm>
            <a:off x="2976664" y="1287910"/>
            <a:ext cx="6544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CARTERA  MUNICIPAL DMQ </a:t>
            </a:r>
            <a:endParaRPr lang="es-EC" sz="36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9682767" y="5873063"/>
            <a:ext cx="233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Diciembre 2022</a:t>
            </a:r>
            <a:endParaRPr lang="es-EC" b="1" dirty="0"/>
          </a:p>
        </p:txBody>
      </p:sp>
      <p:sp>
        <p:nvSpPr>
          <p:cNvPr id="10" name="Rectángulo 9"/>
          <p:cNvSpPr/>
          <p:nvPr/>
        </p:nvSpPr>
        <p:spPr>
          <a:xfrm>
            <a:off x="928385" y="2378937"/>
            <a:ext cx="978159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lvl="0" indent="-895350" algn="ctr"/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	</a:t>
            </a:r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Microsoft YaHei Light" panose="020B0502040204020203" pitchFamily="34" charset="-122"/>
              </a:rPr>
              <a:t>“ORDENANZA 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Microsoft YaHei Light" panose="020B0502040204020203" pitchFamily="34" charset="-122"/>
              </a:rPr>
              <a:t>METROPOLITANA PARA LA APLICACIÓN DE LA REMISIÓN DE MULTAS, INTERESES Y RECARGOS POR MORA GENERADOS EN LAS TASAS ADEUDADAS ENTRE EL GOBIERNO AUTÓNOMO DESCENTRALIZADO DEL DISTRITO METROPOLITANO DE QUITO Y SUS ENTIDADES ADSCRITAS, Y SUS EMPRESAS PÚBLICAS METROPOLITANAS”.</a:t>
            </a:r>
            <a:endParaRPr lang="es-EC" sz="2400" b="1" dirty="0">
              <a:solidFill>
                <a:schemeClr val="accent5">
                  <a:lumMod val="75000"/>
                </a:schemeClr>
              </a:solidFill>
              <a:latin typeface="+mj-lt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54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CDDF70E-08AB-4E33-ABAA-D2C734CA063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044" y="5434894"/>
            <a:ext cx="9144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5"/>
          <p:cNvSpPr/>
          <p:nvPr/>
        </p:nvSpPr>
        <p:spPr>
          <a:xfrm>
            <a:off x="1064501" y="1194308"/>
            <a:ext cx="10472743" cy="4165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1750" dirty="0" smtClean="0"/>
              <a:t>La aprobación de la Ordenanza está comprendida dentro del marco legal nacional (Constitución, COOTAD, Código Tributario, Pronunciamiento de la PGE y CC)</a:t>
            </a:r>
            <a:r>
              <a:rPr lang="es-EC" sz="1750" dirty="0" smtClean="0"/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1750" dirty="0" smtClean="0"/>
              <a:t>La ordenanza propone la remisión de multas, intereses y recargos y NO implica condonación de deuda. </a:t>
            </a:r>
            <a:endParaRPr lang="es-EC" sz="1750" dirty="0" smtClean="0"/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1750" dirty="0" smtClean="0"/>
              <a:t>Esta resolverá un problema de casi dos décadas entre el MDMQ y EPMAPS, que CGE ha recomendado, con carácter obligatorio, su solución.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1750" dirty="0" smtClean="0"/>
              <a:t>La solución de la deuda municipal reducirá 63,08 % de la cartera vencida de EPMPAS.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1750" dirty="0" smtClean="0"/>
              <a:t>La EPMAPS tendrá un impacto positivo en sus resultados financieros.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1750" dirty="0" smtClean="0"/>
              <a:t>El MDMQ deberá aprovechar que se enceran las cuentas con Ligas barriales y mercados para replantear y resolver de manera definitiva la responsabilidad de pago de los servicios de cada entidad beneficiaria de la ocupación de predios municipales.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1750" dirty="0" smtClean="0"/>
              <a:t>A partir de enero 2023, todas las entidades municipales deberán iniciar la cancelación regular de sus obligaciones de pago por servicios de agua potable y alcantarillado a EPMPAS.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321422" y="145806"/>
            <a:ext cx="46795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s-ES" sz="2800" dirty="0" smtClean="0">
                <a:solidFill>
                  <a:schemeClr val="accent5">
                    <a:lumMod val="75000"/>
                  </a:schemeClr>
                </a:solidFill>
                <a:ea typeface="Microsoft YaHei Light" panose="020B0502040204020203" pitchFamily="34" charset="-122"/>
              </a:rPr>
              <a:t>CONCLUSIONES Y RECOMENDACIONES </a:t>
            </a:r>
          </a:p>
        </p:txBody>
      </p:sp>
    </p:spTree>
    <p:extLst>
      <p:ext uri="{BB962C8B-B14F-4D97-AF65-F5344CB8AC3E}">
        <p14:creationId xmlns:p14="http://schemas.microsoft.com/office/powerpoint/2010/main" val="26756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CDDF70E-08AB-4E33-ABAA-D2C734CA063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044" y="5434894"/>
            <a:ext cx="9144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4775171" y="2880694"/>
            <a:ext cx="18004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GRACIAS</a:t>
            </a:r>
            <a:endParaRPr lang="es-EC" sz="2800" b="1" dirty="0">
              <a:solidFill>
                <a:schemeClr val="accent5">
                  <a:lumMod val="75000"/>
                </a:schemeClr>
              </a:solidFill>
              <a:effectLst/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11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CDDF70E-08AB-4E33-ABAA-D2C734CA063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044" y="5434894"/>
            <a:ext cx="9144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834340" y="950498"/>
            <a:ext cx="10506577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C" sz="1750" dirty="0" smtClean="0"/>
              <a:t>El Municipio del Distrito Metropolitano de Quito y entidades adscritas, al </a:t>
            </a:r>
            <a:r>
              <a:rPr lang="es-EC" sz="1750" dirty="0"/>
              <a:t>30 de noviembre de 2022 </a:t>
            </a:r>
            <a:r>
              <a:rPr lang="es-EC" sz="1750" dirty="0" smtClean="0"/>
              <a:t>mantiene una deuda con la EPMAPS que asciende a </a:t>
            </a:r>
            <a:r>
              <a:rPr lang="es-EC" sz="1750" b="1" dirty="0">
                <a:latin typeface="Microsoft New Tai Lue" panose="020B0502040204020203" pitchFamily="34" charset="0"/>
                <a:ea typeface="Microsoft YaHei Light" panose="020B0502040204020203" pitchFamily="34" charset="-122"/>
                <a:cs typeface="Microsoft New Tai Lue" panose="020B0502040204020203" pitchFamily="34" charset="0"/>
              </a:rPr>
              <a:t>USD </a:t>
            </a:r>
            <a:r>
              <a:rPr lang="es-EC" sz="1750" b="1" dirty="0" smtClean="0">
                <a:latin typeface="Microsoft New Tai Lue" panose="020B0502040204020203" pitchFamily="34" charset="0"/>
                <a:ea typeface="Microsoft YaHei Light" panose="020B0502040204020203" pitchFamily="34" charset="-122"/>
                <a:cs typeface="Microsoft New Tai Lue" panose="020B0502040204020203" pitchFamily="34" charset="0"/>
              </a:rPr>
              <a:t>19.364.416,03 </a:t>
            </a:r>
            <a:r>
              <a:rPr lang="es-EC" sz="1750" dirty="0" smtClean="0"/>
              <a:t>por concepto de servicios de agua potable y alcantarillado, con una antigüedad de más de 17 </a:t>
            </a:r>
            <a:r>
              <a:rPr lang="es-EC" sz="1750" dirty="0"/>
              <a:t>años, desglosada en: capital</a:t>
            </a:r>
            <a:r>
              <a:rPr lang="es-EC" sz="1750" b="1" dirty="0"/>
              <a:t> USD  </a:t>
            </a:r>
            <a:r>
              <a:rPr lang="es-EC" sz="1750" b="1" dirty="0" smtClean="0"/>
              <a:t>10.975.052,87</a:t>
            </a:r>
            <a:r>
              <a:rPr lang="es-EC" sz="1750" dirty="0" smtClean="0"/>
              <a:t> </a:t>
            </a:r>
            <a:r>
              <a:rPr lang="es-EC" sz="1750" dirty="0"/>
              <a:t>intereses</a:t>
            </a:r>
            <a:r>
              <a:rPr lang="es-EC" sz="1750" b="1" dirty="0"/>
              <a:t> USD  </a:t>
            </a:r>
            <a:r>
              <a:rPr lang="es-EC" sz="1750" b="1" dirty="0" smtClean="0"/>
              <a:t>8.363.125,19 </a:t>
            </a:r>
            <a:r>
              <a:rPr lang="es-EC" sz="1750" dirty="0"/>
              <a:t>y multas por </a:t>
            </a:r>
            <a:r>
              <a:rPr lang="es-EC" sz="1750" b="1" dirty="0"/>
              <a:t>USD  </a:t>
            </a:r>
            <a:r>
              <a:rPr lang="es-EC" sz="1750" b="1" dirty="0" smtClean="0"/>
              <a:t>26.238,13</a:t>
            </a:r>
            <a:r>
              <a:rPr lang="es-EC" sz="1750" dirty="0" smtClean="0"/>
              <a:t>.</a:t>
            </a:r>
            <a:endParaRPr lang="es-EC" sz="1750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C" sz="1750" dirty="0" smtClean="0"/>
              <a:t>El 22 de marzo del 2018 se suscribió el Convenio de Cooperación para Identificación de cuentas entre EPMAPS y el MDMQ.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C" sz="1750" dirty="0" smtClean="0"/>
              <a:t>Mediante </a:t>
            </a:r>
            <a:r>
              <a:rPr lang="es-EC" sz="1750" dirty="0"/>
              <a:t>oficios No. EPMAPS-GG-2018 y EPMAPS-GC-2018-141 </a:t>
            </a:r>
            <a:r>
              <a:rPr lang="es-EC" sz="1750" dirty="0" smtClean="0"/>
              <a:t>de 31 </a:t>
            </a:r>
            <a:r>
              <a:rPr lang="es-EC" sz="1750" dirty="0"/>
              <a:t>de agosto </a:t>
            </a:r>
            <a:r>
              <a:rPr lang="es-EC" sz="1750" dirty="0" smtClean="0"/>
              <a:t>y </a:t>
            </a:r>
            <a:r>
              <a:rPr lang="es-EC" sz="1750" dirty="0"/>
              <a:t>29 de octubre de </a:t>
            </a:r>
            <a:r>
              <a:rPr lang="es-EC" sz="1750" dirty="0" smtClean="0"/>
              <a:t>2018, la EPMAPS  informó </a:t>
            </a:r>
            <a:r>
              <a:rPr lang="es-EC" sz="1750" dirty="0"/>
              <a:t>al </a:t>
            </a:r>
            <a:r>
              <a:rPr lang="es-EC" sz="1750" dirty="0" smtClean="0"/>
              <a:t>MDMQ </a:t>
            </a:r>
            <a:r>
              <a:rPr lang="es-EC" sz="1750" dirty="0"/>
              <a:t>la posibilidad de acogerse a la remisión de intereses</a:t>
            </a:r>
            <a:r>
              <a:rPr lang="es-EC" sz="1750" dirty="0" smtClean="0"/>
              <a:t>. Mediante oficios  090 </a:t>
            </a:r>
            <a:r>
              <a:rPr lang="es-EC" sz="1750" dirty="0"/>
              <a:t>y </a:t>
            </a:r>
            <a:r>
              <a:rPr lang="es-EC" sz="1750" dirty="0" smtClean="0"/>
              <a:t>289 de 21 </a:t>
            </a:r>
            <a:r>
              <a:rPr lang="es-EC" sz="1750" dirty="0"/>
              <a:t>de enero </a:t>
            </a:r>
            <a:r>
              <a:rPr lang="es-EC" sz="1750" dirty="0" smtClean="0"/>
              <a:t>y </a:t>
            </a:r>
            <a:r>
              <a:rPr lang="es-EC" sz="1750" dirty="0"/>
              <a:t>19 de febrero de </a:t>
            </a:r>
            <a:r>
              <a:rPr lang="es-EC" sz="1750" dirty="0" smtClean="0"/>
              <a:t>2019, el MDMQ, manifestó su </a:t>
            </a:r>
            <a:r>
              <a:rPr lang="es-EC" sz="1750" dirty="0"/>
              <a:t>negativa a acogerse a la remisión </a:t>
            </a:r>
            <a:r>
              <a:rPr lang="es-EC" sz="1750" dirty="0" smtClean="0"/>
              <a:t>y solicitó </a:t>
            </a:r>
            <a:r>
              <a:rPr lang="es-EC" sz="1750" dirty="0"/>
              <a:t>“(…) la prescripción de las obligaciones </a:t>
            </a:r>
            <a:r>
              <a:rPr lang="es-EC" sz="1750" dirty="0" smtClean="0"/>
              <a:t>tributarias comprendidas </a:t>
            </a:r>
            <a:r>
              <a:rPr lang="es-EC" sz="1750" dirty="0"/>
              <a:t>entre el año 1990 a enero de </a:t>
            </a:r>
            <a:r>
              <a:rPr lang="es-EC" sz="1750" dirty="0" smtClean="0"/>
              <a:t>2014”.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750" dirty="0"/>
              <a:t>El 8 de abril  del 2019 la EPMAPS notificó al Administrador General del MDMQ 25.000 Títulos de Crédito, correspondientes a 591 cuentas en mora.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750" dirty="0" smtClean="0"/>
              <a:t>El </a:t>
            </a:r>
            <a:r>
              <a:rPr lang="es-ES" sz="1750" dirty="0"/>
              <a:t>19 de junio de 2019 delegados de la EPMAPS y el MDMQ suscribieron una Acta de reunión de trabajo de la Comisión interinstitucional MDMQ – EPMAPS, resolviendo conformar Subcomisiones Técnicas. </a:t>
            </a:r>
            <a:endParaRPr lang="es-ES" sz="1750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750" dirty="0"/>
              <a:t>Mediante Oficio EPMAPS-2022-0055-OFICIO de 14 de abril de 2022 suscrito por el Ing. Othón Zevallos M., Gerente General de la EPMAPS, dirigido al Administrador General del MDMQ, </a:t>
            </a:r>
            <a:r>
              <a:rPr lang="es-ES" sz="1750" dirty="0" err="1"/>
              <a:t>Mgs</a:t>
            </a:r>
            <a:r>
              <a:rPr lang="es-ES" sz="1750" dirty="0"/>
              <a:t>. Freddy Erazo Costa, se comunicó la renovación automática del Convenio de Cooperación para la Identificación de cuentas EPMAPS-GG-2018 , en virtud de lo establecido en  l</a:t>
            </a:r>
            <a:r>
              <a:rPr lang="es-EC" sz="1750" dirty="0"/>
              <a:t>a cláusula quinta “Plazo” del Convenio original</a:t>
            </a:r>
            <a:r>
              <a:rPr lang="es-EC" sz="1750" dirty="0" smtClean="0"/>
              <a:t>.</a:t>
            </a:r>
            <a:endParaRPr lang="es-EC" sz="1750" dirty="0"/>
          </a:p>
        </p:txBody>
      </p:sp>
      <p:sp>
        <p:nvSpPr>
          <p:cNvPr id="3" name="Rectángulo 2"/>
          <p:cNvSpPr/>
          <p:nvPr/>
        </p:nvSpPr>
        <p:spPr>
          <a:xfrm>
            <a:off x="4358311" y="285412"/>
            <a:ext cx="31392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ANTECEDENTES</a:t>
            </a:r>
            <a:endParaRPr lang="es-EC" sz="2800" b="1" dirty="0">
              <a:solidFill>
                <a:schemeClr val="accent5">
                  <a:lumMod val="75000"/>
                </a:schemeClr>
              </a:solidFill>
              <a:effectLst/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53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CDDF70E-08AB-4E33-ABAA-D2C734CA063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044" y="5434894"/>
            <a:ext cx="9144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809971" y="406971"/>
            <a:ext cx="10526105" cy="6187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C" sz="1750" dirty="0" smtClean="0"/>
              <a:t>La </a:t>
            </a:r>
            <a:r>
              <a:rPr lang="es-EC" sz="1750" dirty="0"/>
              <a:t>EPMAPS mediante Oficio Nro. EPMAPS-2022-0124-OFICIO del 22 de agosto de </a:t>
            </a:r>
            <a:r>
              <a:rPr lang="es-EC" sz="1750" dirty="0" smtClean="0"/>
              <a:t>2022 remitió </a:t>
            </a:r>
            <a:r>
              <a:rPr lang="es-EC" sz="1750" dirty="0"/>
              <a:t>al MDMQ </a:t>
            </a:r>
            <a:r>
              <a:rPr lang="es-EC" sz="1750" dirty="0" smtClean="0"/>
              <a:t>el </a:t>
            </a:r>
            <a:r>
              <a:rPr lang="es-ES" sz="1750" dirty="0" smtClean="0"/>
              <a:t>proyecto de  </a:t>
            </a:r>
            <a:r>
              <a:rPr lang="es-ES" sz="1750" dirty="0"/>
              <a:t>”ORDENANZA METROPOLITANA PARA LA APLICACIÓN DE LA REMISIÓN DE MULTAS, INTERESES Y RECARGOS POR MORA GENERADOS EN LAS TASAS ADEUDADAS ENTRE EL GOBIERNO AUTÓNOMO DESCENTRALIZADO DEL DISTRITO METROPOLITANO DE QUITO Y SUS ENTIDADES ADSCRITAS, Y SUS EMPRESAS PÚBLICAS METROPOLITANAS</a:t>
            </a:r>
            <a:r>
              <a:rPr lang="es-ES" sz="1750" dirty="0" smtClean="0"/>
              <a:t>”.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750" dirty="0" smtClean="0"/>
              <a:t>Con </a:t>
            </a:r>
            <a:r>
              <a:rPr lang="es-ES" sz="1750" dirty="0"/>
              <a:t>Oficio GADDMQ-AM-2022-1611-OF de 10 de octubre de 2022 el señor Alcalde del Distrito Metropolitano de Quito, dispuso el desarrollo de mesas de trabajo entre las Administraciones Zonales y la EPMAPS para determinar las cuentas pertenecientes al MDMQ</a:t>
            </a:r>
            <a:r>
              <a:rPr lang="es-ES" sz="1750" dirty="0" smtClean="0"/>
              <a:t>.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C" sz="1750" dirty="0"/>
              <a:t>En el marco del Convenio de Cooperación Interinstitucional, la EPMAPS conjuntamente con el MDMQ han trabajado para determinar las obligaciones pendientes de pago que pertenecen a la municipalidad.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1750" dirty="0" smtClean="0">
                <a:ea typeface="Microsoft YaHei Light" panose="020B0502040204020203" pitchFamily="34" charset="-122"/>
                <a:cs typeface="Microsoft New Tai Lue" panose="020B0502040204020203" pitchFamily="34" charset="0"/>
              </a:rPr>
              <a:t>Del </a:t>
            </a:r>
            <a:r>
              <a:rPr lang="es-EC" sz="1750" dirty="0">
                <a:ea typeface="Microsoft YaHei Light" panose="020B0502040204020203" pitchFamily="34" charset="-122"/>
                <a:cs typeface="Microsoft New Tai Lue" panose="020B0502040204020203" pitchFamily="34" charset="0"/>
              </a:rPr>
              <a:t>26 al 28 de octubre de 2022, la EPMAPS realizó mesas de trabajo para depurar cuentas municipales y definir la cartera vencida correspondiente a cada una de las Administraciones Zonales, con la suscripción de las respectivas actas de trabajo.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1750" dirty="0"/>
              <a:t>Con las  Ligas Barriales, durante el año 2022 se realizaron inspecciones y numerosas mesas de trabajo para determinar su deuda con la suscripción de actas y convenios de pago</a:t>
            </a:r>
            <a:r>
              <a:rPr lang="es-ES" sz="1750" dirty="0" smtClean="0"/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C" sz="1750" dirty="0"/>
              <a:t>Por pedido de la Agencia Distrital del Comercio, mediante  varias mesas de trabajo con representantes de los </a:t>
            </a:r>
            <a:r>
              <a:rPr lang="es-EC" sz="1750" dirty="0" smtClean="0"/>
              <a:t>mercados, se </a:t>
            </a:r>
            <a:r>
              <a:rPr lang="es-EC" sz="1750" dirty="0"/>
              <a:t>determinaron las respectivas deudas.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s-ES" sz="1750" dirty="0"/>
          </a:p>
        </p:txBody>
      </p:sp>
    </p:spTree>
    <p:extLst>
      <p:ext uri="{BB962C8B-B14F-4D97-AF65-F5344CB8AC3E}">
        <p14:creationId xmlns:p14="http://schemas.microsoft.com/office/powerpoint/2010/main" val="224398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CDDF70E-08AB-4E33-ABAA-D2C734CA063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044" y="5434894"/>
            <a:ext cx="9144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5"/>
          <p:cNvSpPr/>
          <p:nvPr/>
        </p:nvSpPr>
        <p:spPr>
          <a:xfrm>
            <a:off x="785097" y="3884960"/>
            <a:ext cx="10472743" cy="186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1750" dirty="0" smtClean="0"/>
              <a:t>La </a:t>
            </a:r>
            <a:r>
              <a:rPr lang="es-ES" sz="1750" dirty="0"/>
              <a:t>EPMAPS a partir del 18 Agosto de 2022 ha realizado varias reuniones con funcionarios de la Empresa Pública Metropolitana de Transporte de Pasajeros de Quito, para determinar y validar las cuentas pendientes de pago.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750" dirty="0">
                <a:ea typeface="Microsoft YaHei Light" panose="020B0502040204020203" pitchFamily="34" charset="-122"/>
                <a:cs typeface="Microsoft New Tai Lue" panose="020B0502040204020203" pitchFamily="34" charset="0"/>
              </a:rPr>
              <a:t>El 2 de diciembre de 2022 se remitió a la asesora de la alcaldía del MDMQ la </a:t>
            </a:r>
            <a:r>
              <a:rPr lang="es-EC" sz="1750" dirty="0"/>
              <a:t>base de datos final con las </a:t>
            </a:r>
            <a:r>
              <a:rPr lang="es-ES" sz="1750" dirty="0">
                <a:ea typeface="Microsoft YaHei Light" panose="020B0502040204020203" pitchFamily="34" charset="-122"/>
                <a:cs typeface="Microsoft New Tai Lue" panose="020B0502040204020203" pitchFamily="34" charset="0"/>
              </a:rPr>
              <a:t>actas firmadas </a:t>
            </a:r>
            <a:r>
              <a:rPr lang="es-EC" sz="1750" dirty="0"/>
              <a:t>por las nueve Administraciones Zonales del Distrito Metropolitano de Quito, en respaldo a las mesas de trabajo desarrolladas</a:t>
            </a:r>
            <a:r>
              <a:rPr lang="es-EC" sz="1750" dirty="0" smtClean="0"/>
              <a:t>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931458" y="379441"/>
            <a:ext cx="5177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DEUDA CONSOLIDADA SEGÚN ANTIGÜEDAD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4386" y="748773"/>
            <a:ext cx="8745989" cy="313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0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CDDF70E-08AB-4E33-ABAA-D2C734CA063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044" y="5434894"/>
            <a:ext cx="9144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914399" y="215395"/>
            <a:ext cx="10165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 algn="ctr"/>
            <a:r>
              <a:rPr lang="es-EC" sz="2800" b="1" dirty="0" smtClean="0">
                <a:solidFill>
                  <a:schemeClr val="accent5">
                    <a:lumMod val="7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Clasificación por cuentas Cartera Municipal al </a:t>
            </a:r>
            <a:r>
              <a:rPr lang="es-EC" sz="2800" b="1" dirty="0" smtClean="0">
                <a:solidFill>
                  <a:schemeClr val="accent5">
                    <a:lumMod val="7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13/12/2022</a:t>
            </a:r>
            <a:endParaRPr lang="es-EC" sz="2800" b="1" dirty="0">
              <a:solidFill>
                <a:schemeClr val="accent5">
                  <a:lumMod val="75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97068" y="6238728"/>
            <a:ext cx="10082180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sz="1600" dirty="0" smtClean="0">
                <a:solidFill>
                  <a:srgbClr val="FF0000"/>
                </a:solidFill>
              </a:rPr>
              <a:t>*</a:t>
            </a:r>
            <a:r>
              <a:rPr lang="es-EC" sz="1600" dirty="0" smtClean="0"/>
              <a:t>Los </a:t>
            </a:r>
            <a:r>
              <a:rPr lang="es-EC" sz="1600" dirty="0"/>
              <a:t>valores de cartera </a:t>
            </a:r>
            <a:r>
              <a:rPr lang="es-EC" sz="1600" dirty="0" smtClean="0"/>
              <a:t>presentados </a:t>
            </a:r>
            <a:r>
              <a:rPr lang="es-EC" sz="1600" dirty="0"/>
              <a:t>por la EPMAPS, </a:t>
            </a:r>
            <a:r>
              <a:rPr lang="es-EC" sz="1600" dirty="0" smtClean="0"/>
              <a:t>serán susceptibles </a:t>
            </a:r>
            <a:r>
              <a:rPr lang="es-EC" sz="1600" dirty="0"/>
              <a:t>de actualización </a:t>
            </a:r>
            <a:r>
              <a:rPr lang="es-EC" sz="1600" dirty="0" smtClean="0"/>
              <a:t>en función de </a:t>
            </a:r>
            <a:r>
              <a:rPr lang="es-EC" sz="1600" dirty="0"/>
              <a:t>la fecha </a:t>
            </a:r>
            <a:r>
              <a:rPr lang="es-EC" sz="1600" dirty="0" smtClean="0"/>
              <a:t>de aprobación de la Ordenanza</a:t>
            </a:r>
            <a:r>
              <a:rPr lang="es-EC" sz="1600" dirty="0"/>
              <a:t>.</a:t>
            </a:r>
          </a:p>
        </p:txBody>
      </p:sp>
      <p:pic>
        <p:nvPicPr>
          <p:cNvPr id="2050" name="Picture 2" descr="image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990" y="738615"/>
            <a:ext cx="8562462" cy="55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03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CDDF70E-08AB-4E33-ABAA-D2C734CA063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044" y="5434894"/>
            <a:ext cx="9144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/>
          <p:cNvSpPr/>
          <p:nvPr/>
        </p:nvSpPr>
        <p:spPr>
          <a:xfrm>
            <a:off x="3328711" y="288825"/>
            <a:ext cx="51771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DEUDA A SER PRESCRITA SIN CONSIDERAR EMPRESAS MUNICIPALES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7556" y="5573327"/>
            <a:ext cx="1199444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respecto, el Departamento de Cartera y Cobranzas de la Gerencia Comercial luego de analizar la base de datos del Sistema Comercial SAP ISU, ha determinado que la cartera vencida municipal correspondiente al </a:t>
            </a:r>
            <a:r>
              <a:rPr kumimoji="0" lang="es-EC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kumimoji="0" lang="es-EC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EC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 2005 al 31 de diciembre del 2017</a:t>
            </a:r>
            <a:r>
              <a:rPr kumimoji="0" lang="es-EC" altLang="es-EC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alcanza un monto de </a:t>
            </a:r>
            <a:r>
              <a:rPr kumimoji="0" lang="es-EC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USD</a:t>
            </a:r>
            <a:r>
              <a:rPr kumimoji="0" lang="es-EC" altLang="es-EC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C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9.490.790,31</a:t>
            </a:r>
            <a:r>
              <a:rPr kumimoji="0" lang="es-EC" altLang="es-EC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desglosado en: capital </a:t>
            </a:r>
            <a:r>
              <a:rPr kumimoji="0" lang="es-EC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USD 5.876.254,86,</a:t>
            </a:r>
            <a:r>
              <a:rPr kumimoji="0" lang="es-EC" altLang="es-EC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intereses </a:t>
            </a:r>
            <a:r>
              <a:rPr kumimoji="0" lang="es-EC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USD 3.610.368,03</a:t>
            </a:r>
            <a:r>
              <a:rPr kumimoji="0" lang="es-EC" altLang="es-EC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multas por </a:t>
            </a:r>
            <a:r>
              <a:rPr kumimoji="0" lang="es-EC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USD 4.167,42,</a:t>
            </a:r>
            <a:r>
              <a:rPr kumimoji="0" lang="es-EC" altLang="es-EC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como se describe en el siguiente cuadro: </a:t>
            </a:r>
            <a:endParaRPr kumimoji="0" lang="es-EC" altLang="es-EC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867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64" y="909069"/>
            <a:ext cx="10261224" cy="459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CDDF70E-08AB-4E33-ABAA-D2C734CA063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044" y="5434894"/>
            <a:ext cx="9144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/>
          <p:cNvSpPr/>
          <p:nvPr/>
        </p:nvSpPr>
        <p:spPr>
          <a:xfrm>
            <a:off x="2864476" y="269601"/>
            <a:ext cx="5533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DEUDA A SER REMITIDA INTERESES Y MULTAS SIN CONSIDERAR EMPRESAS MUNICIPALES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867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681" y="1427523"/>
            <a:ext cx="9263384" cy="219471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249865" y="3973058"/>
            <a:ext cx="915101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dirty="0" smtClean="0"/>
              <a:t>Cartera para remisión de intereses y multas y pago de capital 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403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="" xmlns:a16="http://schemas.microsoft.com/office/drawing/2014/main" id="{AC68840C-0C76-42BA-BA3C-0C82F516FE8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-533400" y="152773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30F2DB39-2581-4940-B785-AAA379F3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371"/>
            <a:ext cx="10515600" cy="461666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NORMATIVO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066127B5-FCB2-40D1-9FCF-86E190129B5F}"/>
              </a:ext>
            </a:extLst>
          </p:cNvPr>
          <p:cNvSpPr txBox="1"/>
          <p:nvPr/>
        </p:nvSpPr>
        <p:spPr>
          <a:xfrm>
            <a:off x="1148315" y="842778"/>
            <a:ext cx="4657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Principio de reserva de Ley: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="" xmlns:a16="http://schemas.microsoft.com/office/drawing/2014/main" id="{C19A8767-241C-40EF-A8B1-A62C062ED159}"/>
              </a:ext>
            </a:extLst>
          </p:cNvPr>
          <p:cNvGrpSpPr/>
          <p:nvPr/>
        </p:nvGrpSpPr>
        <p:grpSpPr>
          <a:xfrm>
            <a:off x="4886686" y="1677281"/>
            <a:ext cx="5095514" cy="1070837"/>
            <a:chOff x="3946551" y="151288"/>
            <a:chExt cx="1740740" cy="1070837"/>
          </a:xfrm>
        </p:grpSpPr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64F5F812-4FB0-40EB-82EA-6A84B1B25EFC}"/>
                </a:ext>
              </a:extLst>
            </p:cNvPr>
            <p:cNvSpPr/>
            <p:nvPr/>
          </p:nvSpPr>
          <p:spPr>
            <a:xfrm>
              <a:off x="3946551" y="151288"/>
              <a:ext cx="1376636" cy="10708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CuadroTexto 8">
              <a:extLst>
                <a:ext uri="{FF2B5EF4-FFF2-40B4-BE49-F238E27FC236}">
                  <a16:creationId xmlns="" xmlns:a16="http://schemas.microsoft.com/office/drawing/2014/main" id="{E790DECB-BC7B-4D4F-9CC1-7ECE6CB86565}"/>
                </a:ext>
              </a:extLst>
            </p:cNvPr>
            <p:cNvSpPr txBox="1"/>
            <p:nvPr/>
          </p:nvSpPr>
          <p:spPr>
            <a:xfrm>
              <a:off x="3946551" y="151288"/>
              <a:ext cx="1740740" cy="1070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C" sz="1600" kern="1200" dirty="0"/>
                <a:t>En materia de tasas y contribuciones especiales de mejoras, el principio de reserva de ley se cumple </a:t>
              </a:r>
              <a:r>
                <a:rPr lang="es-ES" sz="1600" kern="1200" dirty="0"/>
                <a:t>con el acto normativo del órgano legislativo del GAD respectivo.</a:t>
              </a:r>
              <a:endParaRPr lang="es-EC" sz="1600" kern="1200" dirty="0"/>
            </a:p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C" sz="1600" kern="1200" dirty="0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F919CECE-89DF-4A65-A91C-4797B3C1A9F6}"/>
              </a:ext>
            </a:extLst>
          </p:cNvPr>
          <p:cNvGrpSpPr/>
          <p:nvPr/>
        </p:nvGrpSpPr>
        <p:grpSpPr>
          <a:xfrm>
            <a:off x="6521034" y="2971789"/>
            <a:ext cx="5095514" cy="1070837"/>
            <a:chOff x="3946551" y="151288"/>
            <a:chExt cx="1740740" cy="1070837"/>
          </a:xfrm>
        </p:grpSpPr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14FDD14D-707D-4F25-A282-650570444C08}"/>
                </a:ext>
              </a:extLst>
            </p:cNvPr>
            <p:cNvSpPr/>
            <p:nvPr/>
          </p:nvSpPr>
          <p:spPr>
            <a:xfrm>
              <a:off x="3946551" y="151288"/>
              <a:ext cx="1376636" cy="10708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uadroTexto 11">
              <a:extLst>
                <a:ext uri="{FF2B5EF4-FFF2-40B4-BE49-F238E27FC236}">
                  <a16:creationId xmlns="" xmlns:a16="http://schemas.microsoft.com/office/drawing/2014/main" id="{72254F76-AC6C-473C-8372-64EFB58C110B}"/>
                </a:ext>
              </a:extLst>
            </p:cNvPr>
            <p:cNvSpPr txBox="1"/>
            <p:nvPr/>
          </p:nvSpPr>
          <p:spPr>
            <a:xfrm>
              <a:off x="3946551" y="151288"/>
              <a:ext cx="1740740" cy="1070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s-EC" sz="1600" dirty="0"/>
                <a:t>La reserva legal es exclusiva de los impuestos, mientras que las tasas y contribuciones especiales se pueden crear, modificar o extinguir mediante ordenanzas municipales. </a:t>
              </a:r>
            </a:p>
            <a:p>
              <a:pPr marL="0" lvl="1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C" sz="1600" kern="1200" dirty="0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="" xmlns:a16="http://schemas.microsoft.com/office/drawing/2014/main" id="{3E0663A5-B232-454B-BEF7-0C746EE4BFE9}"/>
              </a:ext>
            </a:extLst>
          </p:cNvPr>
          <p:cNvGrpSpPr/>
          <p:nvPr/>
        </p:nvGrpSpPr>
        <p:grpSpPr>
          <a:xfrm>
            <a:off x="7899990" y="4730791"/>
            <a:ext cx="3868957" cy="1511770"/>
            <a:chOff x="3946551" y="151288"/>
            <a:chExt cx="1740740" cy="1070837"/>
          </a:xfrm>
        </p:grpSpPr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B7765C46-9C55-4A17-B938-7E73239D6BF5}"/>
                </a:ext>
              </a:extLst>
            </p:cNvPr>
            <p:cNvSpPr/>
            <p:nvPr/>
          </p:nvSpPr>
          <p:spPr>
            <a:xfrm>
              <a:off x="3946551" y="151288"/>
              <a:ext cx="1376636" cy="10708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CuadroTexto 14">
              <a:extLst>
                <a:ext uri="{FF2B5EF4-FFF2-40B4-BE49-F238E27FC236}">
                  <a16:creationId xmlns="" xmlns:a16="http://schemas.microsoft.com/office/drawing/2014/main" id="{1AE52295-26DC-4133-ADDF-B16585C86646}"/>
                </a:ext>
              </a:extLst>
            </p:cNvPr>
            <p:cNvSpPr txBox="1"/>
            <p:nvPr/>
          </p:nvSpPr>
          <p:spPr>
            <a:xfrm>
              <a:off x="3946551" y="151288"/>
              <a:ext cx="1740740" cy="1070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s-ES" sz="1600" dirty="0"/>
                <a:t>El principio de legalidad en materia tributaria tiene dos ámbitos: </a:t>
              </a:r>
              <a:r>
                <a:rPr lang="es-ES" sz="1600" b="1" i="1" dirty="0"/>
                <a:t>i)</a:t>
              </a:r>
              <a:r>
                <a:rPr lang="es-ES" sz="1600" dirty="0"/>
                <a:t> los impuestos, cuya creación, modificación o supresión le corresponde al legislador; y, </a:t>
              </a:r>
              <a:r>
                <a:rPr lang="es-ES" sz="1600" b="1" i="1" dirty="0"/>
                <a:t>ii)</a:t>
              </a:r>
              <a:r>
                <a:rPr lang="es-ES" sz="1600" dirty="0"/>
                <a:t> las tasas y contribuciones especiales, cuya regulación corresponde al órgano competente del GAD. </a:t>
              </a:r>
              <a:endParaRPr lang="es-EC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5345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30F2DB39-2581-4940-B785-AAA379F3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371"/>
            <a:ext cx="10515600" cy="461666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NORMATIVO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066127B5-FCB2-40D1-9FCF-86E190129B5F}"/>
              </a:ext>
            </a:extLst>
          </p:cNvPr>
          <p:cNvSpPr txBox="1"/>
          <p:nvPr/>
        </p:nvSpPr>
        <p:spPr>
          <a:xfrm>
            <a:off x="1148315" y="842778"/>
            <a:ext cx="4657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Principio de reserva de Ley:</a:t>
            </a:r>
          </a:p>
        </p:txBody>
      </p:sp>
      <p:graphicFrame>
        <p:nvGraphicFramePr>
          <p:cNvPr id="16" name="Marcador de contenido 15">
            <a:extLst>
              <a:ext uri="{FF2B5EF4-FFF2-40B4-BE49-F238E27FC236}">
                <a16:creationId xmlns="" xmlns:a16="http://schemas.microsoft.com/office/drawing/2014/main" id="{A1B33D04-B9C0-4314-A172-D456F089235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6305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1193</Words>
  <Application>Microsoft Office PowerPoint</Application>
  <PresentationFormat>Panorámica</PresentationFormat>
  <Paragraphs>53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Microsoft YaHei Light</vt:lpstr>
      <vt:lpstr>Arial</vt:lpstr>
      <vt:lpstr>Calibri</vt:lpstr>
      <vt:lpstr>Calibri Light</vt:lpstr>
      <vt:lpstr>Microsoft New Tai Lue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MARCO NORMATIVO</vt:lpstr>
      <vt:lpstr>MARCO NORMATIVO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Jonathan Fiallos</dc:creator>
  <cp:lastModifiedBy>Walter Maldonado</cp:lastModifiedBy>
  <cp:revision>215</cp:revision>
  <cp:lastPrinted>2022-12-08T15:42:10Z</cp:lastPrinted>
  <dcterms:created xsi:type="dcterms:W3CDTF">2021-11-19T20:43:15Z</dcterms:created>
  <dcterms:modified xsi:type="dcterms:W3CDTF">2022-12-15T17:45:35Z</dcterms:modified>
</cp:coreProperties>
</file>