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14"/>
  </p:notesMasterIdLst>
  <p:sldIdLst>
    <p:sldId id="446" r:id="rId3"/>
    <p:sldId id="457" r:id="rId4"/>
    <p:sldId id="2465" r:id="rId5"/>
    <p:sldId id="2474" r:id="rId6"/>
    <p:sldId id="2466" r:id="rId7"/>
    <p:sldId id="2470" r:id="rId8"/>
    <p:sldId id="2467" r:id="rId9"/>
    <p:sldId id="2468" r:id="rId10"/>
    <p:sldId id="2469" r:id="rId11"/>
    <p:sldId id="2472" r:id="rId12"/>
    <p:sldId id="329" r:id="rId13"/>
  </p:sldIdLst>
  <p:sldSz cx="18286413" cy="10287000"/>
  <p:notesSz cx="6797675" cy="9929813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Pazmiño Rubio" initials="MPR" lastIdx="1" clrIdx="0">
    <p:extLst>
      <p:ext uri="{19B8F6BF-5375-455C-9EA6-DF929625EA0E}">
        <p15:presenceInfo xmlns:p15="http://schemas.microsoft.com/office/powerpoint/2012/main" userId="S-1-5-21-3358720325-3515710308-4110116532-2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496"/>
    <a:srgbClr val="1B587C"/>
    <a:srgbClr val="6EA92D"/>
    <a:srgbClr val="006600"/>
    <a:srgbClr val="C00000"/>
    <a:srgbClr val="203764"/>
    <a:srgbClr val="C10000"/>
    <a:srgbClr val="1A587C"/>
    <a:srgbClr val="14425D"/>
    <a:srgbClr val="4E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58" autoAdjust="0"/>
    <p:restoredTop sz="94061" autoAdjust="0"/>
  </p:normalViewPr>
  <p:slideViewPr>
    <p:cSldViewPr snapToGrid="0">
      <p:cViewPr varScale="1">
        <p:scale>
          <a:sx n="58" d="100"/>
          <a:sy n="58" d="100"/>
        </p:scale>
        <p:origin x="984" y="34"/>
      </p:cViewPr>
      <p:guideLst>
        <p:guide orient="horz" pos="3238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31269-5C45-405F-B8B6-9F52CBA30E77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26947B82-03D5-47B9-8D1C-73FDEB2F0E52}">
      <dgm:prSet phldrT="[Texto]" custT="1"/>
      <dgm:spPr>
        <a:xfrm>
          <a:off x="1084" y="421933"/>
          <a:ext cx="1776504" cy="1776504"/>
        </a:xfrm>
        <a:prstGeom prst="ellipse">
          <a:avLst/>
        </a:prstGeom>
        <a:solidFill>
          <a:srgbClr val="ED7D31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Taller de Mantenimiento </a:t>
          </a:r>
          <a:r>
            <a:rPr lang="es-ES" sz="1800" b="1" dirty="0" err="1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Chiriyacu</a:t>
          </a:r>
          <a:endParaRPr lang="es-EC" sz="1800" b="1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DC1ED5E6-93C8-47C0-AF2B-F9EA4153197B}" type="parTrans" cxnId="{17400CE0-31F8-4A4F-88AE-93C45FCA7AB9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40F16D7A-F999-46EA-8493-C9B6EAEEFF66}" type="sibTrans" cxnId="{17400CE0-31F8-4A4F-88AE-93C45FCA7AB9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37880289-1F83-4B74-9C27-E868A35CC89D}">
      <dgm:prSet phldrT="[Texto]" custT="1"/>
      <dgm:spPr>
        <a:xfrm>
          <a:off x="1422288" y="421933"/>
          <a:ext cx="1776504" cy="1776504"/>
        </a:xfrm>
        <a:prstGeom prst="ellipse">
          <a:avLst/>
        </a:prstGeom>
        <a:solidFill>
          <a:srgbClr val="A5A5A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Taller de Mantenimiento Recreo</a:t>
          </a:r>
          <a:endParaRPr lang="es-EC" sz="1800" b="1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55530B5F-BCF6-4297-BAB6-3044341DCE83}" type="parTrans" cxnId="{B62DBA2A-4413-4570-AE2B-07BB1E28ADAA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E2F7A909-9C40-440C-B06F-17E02C70D2F3}" type="sibTrans" cxnId="{B62DBA2A-4413-4570-AE2B-07BB1E28ADAA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76F4C04A-1B5C-4DFA-B812-1E062A0B0A9F}">
      <dgm:prSet phldrT="[Texto]" custT="1"/>
      <dgm:spPr>
        <a:xfrm>
          <a:off x="2843491" y="421933"/>
          <a:ext cx="1776504" cy="1776504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i="1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Taller de Mantenimiento Rio Coca</a:t>
          </a:r>
          <a:endParaRPr lang="es-EC" sz="1800" b="1" i="1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4A7C01F7-A4E5-4C93-913F-C8807A327A32}" type="parTrans" cxnId="{C16A98E3-4D52-4EF5-8626-5718CB58D5B9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495BAE52-EFB5-46D6-9350-3FA7564D2801}" type="sibTrans" cxnId="{C16A98E3-4D52-4EF5-8626-5718CB58D5B9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328B4B2F-C79A-4820-B25F-D02E67385C75}">
      <dgm:prSet phldrT="[Texto]" custT="1"/>
      <dgm:spPr>
        <a:xfrm>
          <a:off x="4264695" y="421933"/>
          <a:ext cx="1776504" cy="1776504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Estaciones y Terminales con dispensadores de combustible</a:t>
          </a:r>
          <a:endParaRPr lang="es-EC" sz="1800" b="1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E4B0DBA6-7896-4909-9C3C-392DC4A33709}" type="parTrans" cxnId="{287C1AA2-C3AE-4262-AF61-4AE13C6AAEC2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E688AAAA-B2CF-4C02-9458-ACC75F8C0BCE}" type="sibTrans" cxnId="{287C1AA2-C3AE-4262-AF61-4AE13C6AAEC2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71D8274E-BE34-453C-872D-DEA1FEB22379}">
      <dgm:prSet custT="1"/>
      <dgm:spPr>
        <a:xfrm>
          <a:off x="5685898" y="421933"/>
          <a:ext cx="1776504" cy="1776504"/>
        </a:xfrm>
        <a:prstGeom prst="ellipse">
          <a:avLst/>
        </a:prstGeom>
        <a:solidFill>
          <a:srgbClr val="70AD4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Text" lastClr="0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Estaciones y Terminales sin dispensadores de combustible</a:t>
          </a:r>
          <a:endParaRPr lang="es-EC" sz="1800" b="1" dirty="0">
            <a:solidFill>
              <a:sysClr val="windowText" lastClr="000000"/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gm:t>
    </dgm:pt>
    <dgm:pt modelId="{E79AA07E-F72E-4CC0-BE36-5B0A9ABE70A5}" type="parTrans" cxnId="{31E80D13-2707-470B-A9F4-36CA97A8F7CC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3A32F831-1154-4AE6-B82B-FE8A1EB2194D}" type="sibTrans" cxnId="{31E80D13-2707-470B-A9F4-36CA97A8F7CC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29909136-494E-4241-BE61-D06CF6111ACB}">
      <dgm:prSet custT="1"/>
      <dgm:spPr>
        <a:xfrm>
          <a:off x="7107102" y="421933"/>
          <a:ext cx="1776504" cy="1776504"/>
        </a:xfrm>
        <a:prstGeom prst="ellipse">
          <a:avLst/>
        </a:prstGeom>
        <a:solidFill>
          <a:srgbClr val="ED7D31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Oficinas Magdalena</a:t>
          </a:r>
          <a:endParaRPr lang="es-EC" sz="1800" b="1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86AA2ED6-5FC3-461D-A17D-872B3E2007A8}" type="parTrans" cxnId="{AA4BAE4B-01A4-43CB-AE59-94862C08C662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DA446FDB-63EB-4CB7-8908-514748C87837}" type="sibTrans" cxnId="{AA4BAE4B-01A4-43CB-AE59-94862C08C662}">
      <dgm:prSet/>
      <dgm:spPr/>
      <dgm:t>
        <a:bodyPr/>
        <a:lstStyle/>
        <a:p>
          <a:endParaRPr lang="es-EC" sz="1800" b="1">
            <a:solidFill>
              <a:schemeClr val="tx1"/>
            </a:solidFill>
            <a:effectLst/>
            <a:latin typeface="Franklin Gothic Book" panose="020B0503020102020204" pitchFamily="34" charset="0"/>
          </a:endParaRPr>
        </a:p>
      </dgm:t>
    </dgm:pt>
    <dgm:pt modelId="{E761F47D-BB76-45B5-BAE3-25874B568A97}" type="pres">
      <dgm:prSet presAssocID="{96031269-5C45-405F-B8B6-9F52CBA30E77}" presName="Name0" presStyleCnt="0">
        <dgm:presLayoutVars>
          <dgm:dir/>
          <dgm:resizeHandles val="exact"/>
        </dgm:presLayoutVars>
      </dgm:prSet>
      <dgm:spPr/>
    </dgm:pt>
    <dgm:pt modelId="{ED1292F5-1347-4077-BF42-CCD6CF9BC717}" type="pres">
      <dgm:prSet presAssocID="{26947B82-03D5-47B9-8D1C-73FDEB2F0E52}" presName="Name5" presStyleLbl="vennNode1" presStyleIdx="0" presStyleCnt="6">
        <dgm:presLayoutVars>
          <dgm:bulletEnabled val="1"/>
        </dgm:presLayoutVars>
      </dgm:prSet>
      <dgm:spPr/>
    </dgm:pt>
    <dgm:pt modelId="{F578E10E-D301-4EF5-8743-2BA687588227}" type="pres">
      <dgm:prSet presAssocID="{40F16D7A-F999-46EA-8493-C9B6EAEEFF66}" presName="space" presStyleCnt="0"/>
      <dgm:spPr/>
    </dgm:pt>
    <dgm:pt modelId="{308649DD-80F7-446A-A046-8B842BA3E515}" type="pres">
      <dgm:prSet presAssocID="{37880289-1F83-4B74-9C27-E868A35CC89D}" presName="Name5" presStyleLbl="vennNode1" presStyleIdx="1" presStyleCnt="6">
        <dgm:presLayoutVars>
          <dgm:bulletEnabled val="1"/>
        </dgm:presLayoutVars>
      </dgm:prSet>
      <dgm:spPr/>
    </dgm:pt>
    <dgm:pt modelId="{FBC94A23-11F5-4C9A-B5E8-057056B03780}" type="pres">
      <dgm:prSet presAssocID="{E2F7A909-9C40-440C-B06F-17E02C70D2F3}" presName="space" presStyleCnt="0"/>
      <dgm:spPr/>
    </dgm:pt>
    <dgm:pt modelId="{649C534A-61C8-4E6F-A811-D873584E2292}" type="pres">
      <dgm:prSet presAssocID="{76F4C04A-1B5C-4DFA-B812-1E062A0B0A9F}" presName="Name5" presStyleLbl="vennNode1" presStyleIdx="2" presStyleCnt="6">
        <dgm:presLayoutVars>
          <dgm:bulletEnabled val="1"/>
        </dgm:presLayoutVars>
      </dgm:prSet>
      <dgm:spPr/>
    </dgm:pt>
    <dgm:pt modelId="{DDC039BD-BBE3-4EAE-A4E1-0A2A1C94042E}" type="pres">
      <dgm:prSet presAssocID="{495BAE52-EFB5-46D6-9350-3FA7564D2801}" presName="space" presStyleCnt="0"/>
      <dgm:spPr/>
    </dgm:pt>
    <dgm:pt modelId="{C6A27386-02AF-4A86-A075-2D3FFDA3A96D}" type="pres">
      <dgm:prSet presAssocID="{328B4B2F-C79A-4820-B25F-D02E67385C75}" presName="Name5" presStyleLbl="vennNode1" presStyleIdx="3" presStyleCnt="6">
        <dgm:presLayoutVars>
          <dgm:bulletEnabled val="1"/>
        </dgm:presLayoutVars>
      </dgm:prSet>
      <dgm:spPr/>
    </dgm:pt>
    <dgm:pt modelId="{30D411F4-918F-4AC1-A6EE-2116D7E2A217}" type="pres">
      <dgm:prSet presAssocID="{E688AAAA-B2CF-4C02-9458-ACC75F8C0BCE}" presName="space" presStyleCnt="0"/>
      <dgm:spPr/>
    </dgm:pt>
    <dgm:pt modelId="{3FD8A99B-BF8A-4659-98FA-65E3B8861748}" type="pres">
      <dgm:prSet presAssocID="{71D8274E-BE34-453C-872D-DEA1FEB22379}" presName="Name5" presStyleLbl="vennNode1" presStyleIdx="4" presStyleCnt="6">
        <dgm:presLayoutVars>
          <dgm:bulletEnabled val="1"/>
        </dgm:presLayoutVars>
      </dgm:prSet>
      <dgm:spPr/>
    </dgm:pt>
    <dgm:pt modelId="{CF22A9F8-6639-4AF5-A18D-7121E85A9D9B}" type="pres">
      <dgm:prSet presAssocID="{3A32F831-1154-4AE6-B82B-FE8A1EB2194D}" presName="space" presStyleCnt="0"/>
      <dgm:spPr/>
    </dgm:pt>
    <dgm:pt modelId="{5DC6F2B3-3A56-41D8-A83E-AA30F53337AB}" type="pres">
      <dgm:prSet presAssocID="{29909136-494E-4241-BE61-D06CF6111ACB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2811A300-1F27-4EFB-9856-F0F35547B0EB}" type="presOf" srcId="{328B4B2F-C79A-4820-B25F-D02E67385C75}" destId="{C6A27386-02AF-4A86-A075-2D3FFDA3A96D}" srcOrd="0" destOrd="0" presId="urn:microsoft.com/office/officeart/2005/8/layout/venn3"/>
    <dgm:cxn modelId="{18A40B02-C90E-46A6-8CA7-EF1AD2A33245}" type="presOf" srcId="{37880289-1F83-4B74-9C27-E868A35CC89D}" destId="{308649DD-80F7-446A-A046-8B842BA3E515}" srcOrd="0" destOrd="0" presId="urn:microsoft.com/office/officeart/2005/8/layout/venn3"/>
    <dgm:cxn modelId="{31E80D13-2707-470B-A9F4-36CA97A8F7CC}" srcId="{96031269-5C45-405F-B8B6-9F52CBA30E77}" destId="{71D8274E-BE34-453C-872D-DEA1FEB22379}" srcOrd="4" destOrd="0" parTransId="{E79AA07E-F72E-4CC0-BE36-5B0A9ABE70A5}" sibTransId="{3A32F831-1154-4AE6-B82B-FE8A1EB2194D}"/>
    <dgm:cxn modelId="{B62DBA2A-4413-4570-AE2B-07BB1E28ADAA}" srcId="{96031269-5C45-405F-B8B6-9F52CBA30E77}" destId="{37880289-1F83-4B74-9C27-E868A35CC89D}" srcOrd="1" destOrd="0" parTransId="{55530B5F-BCF6-4297-BAB6-3044341DCE83}" sibTransId="{E2F7A909-9C40-440C-B06F-17E02C70D2F3}"/>
    <dgm:cxn modelId="{F974BE60-8A5B-4F63-9E92-0E6B86F49178}" type="presOf" srcId="{26947B82-03D5-47B9-8D1C-73FDEB2F0E52}" destId="{ED1292F5-1347-4077-BF42-CCD6CF9BC717}" srcOrd="0" destOrd="0" presId="urn:microsoft.com/office/officeart/2005/8/layout/venn3"/>
    <dgm:cxn modelId="{AA4BAE4B-01A4-43CB-AE59-94862C08C662}" srcId="{96031269-5C45-405F-B8B6-9F52CBA30E77}" destId="{29909136-494E-4241-BE61-D06CF6111ACB}" srcOrd="5" destOrd="0" parTransId="{86AA2ED6-5FC3-461D-A17D-872B3E2007A8}" sibTransId="{DA446FDB-63EB-4CB7-8908-514748C87837}"/>
    <dgm:cxn modelId="{287C1AA2-C3AE-4262-AF61-4AE13C6AAEC2}" srcId="{96031269-5C45-405F-B8B6-9F52CBA30E77}" destId="{328B4B2F-C79A-4820-B25F-D02E67385C75}" srcOrd="3" destOrd="0" parTransId="{E4B0DBA6-7896-4909-9C3C-392DC4A33709}" sibTransId="{E688AAAA-B2CF-4C02-9458-ACC75F8C0BCE}"/>
    <dgm:cxn modelId="{AF762DA2-5F5F-4248-903F-AA357BD4264A}" type="presOf" srcId="{96031269-5C45-405F-B8B6-9F52CBA30E77}" destId="{E761F47D-BB76-45B5-BAE3-25874B568A97}" srcOrd="0" destOrd="0" presId="urn:microsoft.com/office/officeart/2005/8/layout/venn3"/>
    <dgm:cxn modelId="{3B3643BA-C155-4061-80F0-DA3734F6EBB9}" type="presOf" srcId="{76F4C04A-1B5C-4DFA-B812-1E062A0B0A9F}" destId="{649C534A-61C8-4E6F-A811-D873584E2292}" srcOrd="0" destOrd="0" presId="urn:microsoft.com/office/officeart/2005/8/layout/venn3"/>
    <dgm:cxn modelId="{824F64DB-DE33-4A0D-B08C-605665DA5F34}" type="presOf" srcId="{71D8274E-BE34-453C-872D-DEA1FEB22379}" destId="{3FD8A99B-BF8A-4659-98FA-65E3B8861748}" srcOrd="0" destOrd="0" presId="urn:microsoft.com/office/officeart/2005/8/layout/venn3"/>
    <dgm:cxn modelId="{17400CE0-31F8-4A4F-88AE-93C45FCA7AB9}" srcId="{96031269-5C45-405F-B8B6-9F52CBA30E77}" destId="{26947B82-03D5-47B9-8D1C-73FDEB2F0E52}" srcOrd="0" destOrd="0" parTransId="{DC1ED5E6-93C8-47C0-AF2B-F9EA4153197B}" sibTransId="{40F16D7A-F999-46EA-8493-C9B6EAEEFF66}"/>
    <dgm:cxn modelId="{C16A98E3-4D52-4EF5-8626-5718CB58D5B9}" srcId="{96031269-5C45-405F-B8B6-9F52CBA30E77}" destId="{76F4C04A-1B5C-4DFA-B812-1E062A0B0A9F}" srcOrd="2" destOrd="0" parTransId="{4A7C01F7-A4E5-4C93-913F-C8807A327A32}" sibTransId="{495BAE52-EFB5-46D6-9350-3FA7564D2801}"/>
    <dgm:cxn modelId="{08545DF6-9543-40D9-BD9A-FCE6831BC16B}" type="presOf" srcId="{29909136-494E-4241-BE61-D06CF6111ACB}" destId="{5DC6F2B3-3A56-41D8-A83E-AA30F53337AB}" srcOrd="0" destOrd="0" presId="urn:microsoft.com/office/officeart/2005/8/layout/venn3"/>
    <dgm:cxn modelId="{B3652977-DA9A-40B5-BF2E-81709E698961}" type="presParOf" srcId="{E761F47D-BB76-45B5-BAE3-25874B568A97}" destId="{ED1292F5-1347-4077-BF42-CCD6CF9BC717}" srcOrd="0" destOrd="0" presId="urn:microsoft.com/office/officeart/2005/8/layout/venn3"/>
    <dgm:cxn modelId="{3BAECC91-01FF-43AE-8407-A469220D5964}" type="presParOf" srcId="{E761F47D-BB76-45B5-BAE3-25874B568A97}" destId="{F578E10E-D301-4EF5-8743-2BA687588227}" srcOrd="1" destOrd="0" presId="urn:microsoft.com/office/officeart/2005/8/layout/venn3"/>
    <dgm:cxn modelId="{4CB5F870-88C3-42C4-931E-008DE767BB12}" type="presParOf" srcId="{E761F47D-BB76-45B5-BAE3-25874B568A97}" destId="{308649DD-80F7-446A-A046-8B842BA3E515}" srcOrd="2" destOrd="0" presId="urn:microsoft.com/office/officeart/2005/8/layout/venn3"/>
    <dgm:cxn modelId="{CF221EDA-4392-479F-AFDD-09454BF67E7F}" type="presParOf" srcId="{E761F47D-BB76-45B5-BAE3-25874B568A97}" destId="{FBC94A23-11F5-4C9A-B5E8-057056B03780}" srcOrd="3" destOrd="0" presId="urn:microsoft.com/office/officeart/2005/8/layout/venn3"/>
    <dgm:cxn modelId="{2B7079D7-6351-4137-AFE0-0BAC2DA82388}" type="presParOf" srcId="{E761F47D-BB76-45B5-BAE3-25874B568A97}" destId="{649C534A-61C8-4E6F-A811-D873584E2292}" srcOrd="4" destOrd="0" presId="urn:microsoft.com/office/officeart/2005/8/layout/venn3"/>
    <dgm:cxn modelId="{9F02BC35-0E2F-405F-99AA-4FDBD06CC444}" type="presParOf" srcId="{E761F47D-BB76-45B5-BAE3-25874B568A97}" destId="{DDC039BD-BBE3-4EAE-A4E1-0A2A1C94042E}" srcOrd="5" destOrd="0" presId="urn:microsoft.com/office/officeart/2005/8/layout/venn3"/>
    <dgm:cxn modelId="{40AEA7D2-4B96-4777-9CFC-E3BB18C9E97D}" type="presParOf" srcId="{E761F47D-BB76-45B5-BAE3-25874B568A97}" destId="{C6A27386-02AF-4A86-A075-2D3FFDA3A96D}" srcOrd="6" destOrd="0" presId="urn:microsoft.com/office/officeart/2005/8/layout/venn3"/>
    <dgm:cxn modelId="{F61D795F-BE4B-4262-AE09-D0738FE15086}" type="presParOf" srcId="{E761F47D-BB76-45B5-BAE3-25874B568A97}" destId="{30D411F4-918F-4AC1-A6EE-2116D7E2A217}" srcOrd="7" destOrd="0" presId="urn:microsoft.com/office/officeart/2005/8/layout/venn3"/>
    <dgm:cxn modelId="{7588C7C0-CCD9-478D-A92F-9EFD384F9452}" type="presParOf" srcId="{E761F47D-BB76-45B5-BAE3-25874B568A97}" destId="{3FD8A99B-BF8A-4659-98FA-65E3B8861748}" srcOrd="8" destOrd="0" presId="urn:microsoft.com/office/officeart/2005/8/layout/venn3"/>
    <dgm:cxn modelId="{BFC52194-8F36-466C-9EAB-19AB1D6E2724}" type="presParOf" srcId="{E761F47D-BB76-45B5-BAE3-25874B568A97}" destId="{CF22A9F8-6639-4AF5-A18D-7121E85A9D9B}" srcOrd="9" destOrd="0" presId="urn:microsoft.com/office/officeart/2005/8/layout/venn3"/>
    <dgm:cxn modelId="{88853778-A97F-4FB3-BFAD-FF9A9BDB6ACD}" type="presParOf" srcId="{E761F47D-BB76-45B5-BAE3-25874B568A97}" destId="{5DC6F2B3-3A56-41D8-A83E-AA30F53337AB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D1CE5-336F-40B9-8FC1-07EE629EB974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675724A-1C90-48E5-A9F4-D1751545D7B2}">
      <dgm:prSet phldrT="[Texto]" custT="1"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1F0CF3FE-4A02-4BB9-8EAA-E0CAF1C5B22C}" type="parTrans" cxnId="{1CA62D59-4FDA-4E4E-8FB7-6AA6F53AAB7A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FCA3549D-0E81-4D03-A38F-F9B387934B5E}" type="sibTrans" cxnId="{1CA62D59-4FDA-4E4E-8FB7-6AA6F53AAB7A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1F71B0C9-3C32-44C0-87FE-973A84F2C1EC}">
      <dgm:prSet phldrT="[Texto]" custT="1"/>
      <dgm:spPr/>
      <dgm:t>
        <a:bodyPr/>
        <a:lstStyle/>
        <a:p>
          <a:pPr algn="ctr"/>
          <a:r>
            <a:rPr lang="es-EC" sz="2000" dirty="0">
              <a:latin typeface="Arial Narrow" panose="020B0606020202030204" pitchFamily="34" charset="0"/>
            </a:rPr>
            <a:t>Etapa precontractual y Suscripción del Contrato</a:t>
          </a:r>
        </a:p>
      </dgm:t>
    </dgm:pt>
    <dgm:pt modelId="{06610094-6177-44DB-9745-1D0E4867EAA1}" type="parTrans" cxnId="{7EAA5FCD-0E54-44C9-AF08-BF46B61FE329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CA62CFB2-31B3-4D90-8D38-6F77D298F826}" type="sibTrans" cxnId="{7EAA5FCD-0E54-44C9-AF08-BF46B61FE329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34FC2D59-AA04-4621-A41B-211025F19E01}">
      <dgm:prSet phldrT="[Texto]" custT="1"/>
      <dgm:spPr/>
      <dgm:t>
        <a:bodyPr/>
        <a:lstStyle/>
        <a:p>
          <a:pPr algn="ctr"/>
          <a:r>
            <a:rPr lang="es-EC" sz="2000" dirty="0">
              <a:latin typeface="Arial Narrow" panose="020B0606020202030204" pitchFamily="34" charset="0"/>
            </a:rPr>
            <a:t>Fabricación de  Trolebuses</a:t>
          </a:r>
        </a:p>
      </dgm:t>
    </dgm:pt>
    <dgm:pt modelId="{4F9AC7C9-E33E-4BAD-9D05-2DFB2611F7F5}" type="parTrans" cxnId="{332FF8D6-7332-4A18-BAD0-501474B70661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367419E2-F7BE-4380-AA56-CDD872F56794}" type="sibTrans" cxnId="{332FF8D6-7332-4A18-BAD0-501474B70661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B3B65669-BAA2-452E-8658-78B7A9D6AF12}">
      <dgm:prSet phldrT="[Texto]" custT="1"/>
      <dgm:spPr/>
      <dgm:t>
        <a:bodyPr/>
        <a:lstStyle/>
        <a:p>
          <a:pPr algn="ctr"/>
          <a:r>
            <a:rPr lang="es-EC" sz="2000" dirty="0">
              <a:latin typeface="Arial Narrow" panose="020B0606020202030204" pitchFamily="34" charset="0"/>
            </a:rPr>
            <a:t>Importación y Nacionalización</a:t>
          </a:r>
        </a:p>
      </dgm:t>
    </dgm:pt>
    <dgm:pt modelId="{05FF4588-FB80-400F-982D-E29AFBF40656}" type="parTrans" cxnId="{7F035DB2-E14D-468F-A79A-85234CA69D21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F8B86C2D-459D-4B4C-A487-91D3A171C24A}" type="sibTrans" cxnId="{7F035DB2-E14D-468F-A79A-85234CA69D21}">
      <dgm:prSet/>
      <dgm:spPr/>
      <dgm:t>
        <a:bodyPr/>
        <a:lstStyle/>
        <a:p>
          <a:endParaRPr lang="es-EC" sz="2000">
            <a:latin typeface="Arial Narrow" panose="020B0606020202030204" pitchFamily="34" charset="0"/>
          </a:endParaRPr>
        </a:p>
      </dgm:t>
    </dgm:pt>
    <dgm:pt modelId="{B23F23A3-CBC7-43C9-9DB4-0550A383F9AE}" type="pres">
      <dgm:prSet presAssocID="{2BED1CE5-336F-40B9-8FC1-07EE629EB974}" presName="arrowDiagram" presStyleCnt="0">
        <dgm:presLayoutVars>
          <dgm:chMax val="5"/>
          <dgm:dir/>
          <dgm:resizeHandles val="exact"/>
        </dgm:presLayoutVars>
      </dgm:prSet>
      <dgm:spPr/>
    </dgm:pt>
    <dgm:pt modelId="{F209C6DA-892C-46CB-A7F8-202ACA4B8D89}" type="pres">
      <dgm:prSet presAssocID="{2BED1CE5-336F-40B9-8FC1-07EE629EB974}" presName="arrow" presStyleLbl="bgShp" presStyleIdx="0" presStyleCnt="1" custScaleX="100985" custScaleY="100000" custLinFactNeighborX="964" custLinFactNeighborY="12486"/>
      <dgm:spPr>
        <a:solidFill>
          <a:schemeClr val="tx2">
            <a:lumMod val="60000"/>
            <a:lumOff val="40000"/>
          </a:schemeClr>
        </a:solidFill>
      </dgm:spPr>
    </dgm:pt>
    <dgm:pt modelId="{0F556679-C8BD-476E-B8BD-DF2B9455F8E6}" type="pres">
      <dgm:prSet presAssocID="{2BED1CE5-336F-40B9-8FC1-07EE629EB974}" presName="arrowDiagram4" presStyleCnt="0"/>
      <dgm:spPr/>
    </dgm:pt>
    <dgm:pt modelId="{E2F93561-D13E-4E4D-ACBC-3CF53E520464}" type="pres">
      <dgm:prSet presAssocID="{1F71B0C9-3C32-44C0-87FE-973A84F2C1EC}" presName="bullet4a" presStyleLbl="node1" presStyleIdx="0" presStyleCnt="4"/>
      <dgm:spPr/>
    </dgm:pt>
    <dgm:pt modelId="{B2F4CA7D-E990-4CAF-A000-FDEF69B4C54F}" type="pres">
      <dgm:prSet presAssocID="{1F71B0C9-3C32-44C0-87FE-973A84F2C1EC}" presName="textBox4a" presStyleLbl="revTx" presStyleIdx="0" presStyleCnt="4">
        <dgm:presLayoutVars>
          <dgm:bulletEnabled val="1"/>
        </dgm:presLayoutVars>
      </dgm:prSet>
      <dgm:spPr/>
    </dgm:pt>
    <dgm:pt modelId="{9C4C6738-8C33-4798-93E6-4181BB3B2671}" type="pres">
      <dgm:prSet presAssocID="{34FC2D59-AA04-4621-A41B-211025F19E01}" presName="bullet4b" presStyleLbl="node1" presStyleIdx="1" presStyleCnt="4"/>
      <dgm:spPr/>
    </dgm:pt>
    <dgm:pt modelId="{4B8B98A1-5382-432E-BECE-0F8B325FB604}" type="pres">
      <dgm:prSet presAssocID="{34FC2D59-AA04-4621-A41B-211025F19E01}" presName="textBox4b" presStyleLbl="revTx" presStyleIdx="1" presStyleCnt="4" custScaleY="53892" custLinFactNeighborX="2376" custLinFactNeighborY="-10435">
        <dgm:presLayoutVars>
          <dgm:bulletEnabled val="1"/>
        </dgm:presLayoutVars>
      </dgm:prSet>
      <dgm:spPr/>
    </dgm:pt>
    <dgm:pt modelId="{B3E53B90-4B60-4561-BFDC-8D07A172B65A}" type="pres">
      <dgm:prSet presAssocID="{B3B65669-BAA2-452E-8658-78B7A9D6AF12}" presName="bullet4c" presStyleLbl="node1" presStyleIdx="2" presStyleCnt="4"/>
      <dgm:spPr/>
    </dgm:pt>
    <dgm:pt modelId="{9D9D01E9-8382-4323-B0C0-8E98BB4E7637}" type="pres">
      <dgm:prSet presAssocID="{B3B65669-BAA2-452E-8658-78B7A9D6AF12}" presName="textBox4c" presStyleLbl="revTx" presStyleIdx="2" presStyleCnt="4" custScaleY="35207" custLinFactNeighborX="3825" custLinFactNeighborY="-17258">
        <dgm:presLayoutVars>
          <dgm:bulletEnabled val="1"/>
        </dgm:presLayoutVars>
      </dgm:prSet>
      <dgm:spPr/>
    </dgm:pt>
    <dgm:pt modelId="{0188B5BF-A9E2-4FA4-9ABF-8DE9315A6FA3}" type="pres">
      <dgm:prSet presAssocID="{3675724A-1C90-48E5-A9F4-D1751545D7B2}" presName="bullet4d" presStyleLbl="node1" presStyleIdx="3" presStyleCnt="4"/>
      <dgm:spPr/>
    </dgm:pt>
    <dgm:pt modelId="{B54D1491-B05E-4459-9214-2EB4E790B478}" type="pres">
      <dgm:prSet presAssocID="{3675724A-1C90-48E5-A9F4-D1751545D7B2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80B8A100-2769-4620-B346-BD83AD9C3017}" type="presOf" srcId="{B3B65669-BAA2-452E-8658-78B7A9D6AF12}" destId="{9D9D01E9-8382-4323-B0C0-8E98BB4E7637}" srcOrd="0" destOrd="0" presId="urn:microsoft.com/office/officeart/2005/8/layout/arrow2"/>
    <dgm:cxn modelId="{35A34927-F39C-45B6-BAB7-CD7512F589E1}" type="presOf" srcId="{3675724A-1C90-48E5-A9F4-D1751545D7B2}" destId="{B54D1491-B05E-4459-9214-2EB4E790B478}" srcOrd="0" destOrd="0" presId="urn:microsoft.com/office/officeart/2005/8/layout/arrow2"/>
    <dgm:cxn modelId="{B19FED28-CF84-4FE7-99A8-128D142D600C}" type="presOf" srcId="{34FC2D59-AA04-4621-A41B-211025F19E01}" destId="{4B8B98A1-5382-432E-BECE-0F8B325FB604}" srcOrd="0" destOrd="0" presId="urn:microsoft.com/office/officeart/2005/8/layout/arrow2"/>
    <dgm:cxn modelId="{1CA62D59-4FDA-4E4E-8FB7-6AA6F53AAB7A}" srcId="{2BED1CE5-336F-40B9-8FC1-07EE629EB974}" destId="{3675724A-1C90-48E5-A9F4-D1751545D7B2}" srcOrd="3" destOrd="0" parTransId="{1F0CF3FE-4A02-4BB9-8EAA-E0CAF1C5B22C}" sibTransId="{FCA3549D-0E81-4D03-A38F-F9B387934B5E}"/>
    <dgm:cxn modelId="{718FA28B-EBCC-4C33-B5A6-ED55C2FC9D01}" type="presOf" srcId="{2BED1CE5-336F-40B9-8FC1-07EE629EB974}" destId="{B23F23A3-CBC7-43C9-9DB4-0550A383F9AE}" srcOrd="0" destOrd="0" presId="urn:microsoft.com/office/officeart/2005/8/layout/arrow2"/>
    <dgm:cxn modelId="{7F035DB2-E14D-468F-A79A-85234CA69D21}" srcId="{2BED1CE5-336F-40B9-8FC1-07EE629EB974}" destId="{B3B65669-BAA2-452E-8658-78B7A9D6AF12}" srcOrd="2" destOrd="0" parTransId="{05FF4588-FB80-400F-982D-E29AFBF40656}" sibTransId="{F8B86C2D-459D-4B4C-A487-91D3A171C24A}"/>
    <dgm:cxn modelId="{7EAA5FCD-0E54-44C9-AF08-BF46B61FE329}" srcId="{2BED1CE5-336F-40B9-8FC1-07EE629EB974}" destId="{1F71B0C9-3C32-44C0-87FE-973A84F2C1EC}" srcOrd="0" destOrd="0" parTransId="{06610094-6177-44DB-9745-1D0E4867EAA1}" sibTransId="{CA62CFB2-31B3-4D90-8D38-6F77D298F826}"/>
    <dgm:cxn modelId="{332FF8D6-7332-4A18-BAD0-501474B70661}" srcId="{2BED1CE5-336F-40B9-8FC1-07EE629EB974}" destId="{34FC2D59-AA04-4621-A41B-211025F19E01}" srcOrd="1" destOrd="0" parTransId="{4F9AC7C9-E33E-4BAD-9D05-2DFB2611F7F5}" sibTransId="{367419E2-F7BE-4380-AA56-CDD872F56794}"/>
    <dgm:cxn modelId="{AE23C2DB-0598-47F2-B9C3-E860240E5D27}" type="presOf" srcId="{1F71B0C9-3C32-44C0-87FE-973A84F2C1EC}" destId="{B2F4CA7D-E990-4CAF-A000-FDEF69B4C54F}" srcOrd="0" destOrd="0" presId="urn:microsoft.com/office/officeart/2005/8/layout/arrow2"/>
    <dgm:cxn modelId="{E023C0C1-6E35-4C84-B67C-F461A532794E}" type="presParOf" srcId="{B23F23A3-CBC7-43C9-9DB4-0550A383F9AE}" destId="{F209C6DA-892C-46CB-A7F8-202ACA4B8D89}" srcOrd="0" destOrd="0" presId="urn:microsoft.com/office/officeart/2005/8/layout/arrow2"/>
    <dgm:cxn modelId="{851E1A7C-920F-4555-BA0E-26115C48F8C1}" type="presParOf" srcId="{B23F23A3-CBC7-43C9-9DB4-0550A383F9AE}" destId="{0F556679-C8BD-476E-B8BD-DF2B9455F8E6}" srcOrd="1" destOrd="0" presId="urn:microsoft.com/office/officeart/2005/8/layout/arrow2"/>
    <dgm:cxn modelId="{5DFC82AE-453F-4877-8FE0-BE04D0582340}" type="presParOf" srcId="{0F556679-C8BD-476E-B8BD-DF2B9455F8E6}" destId="{E2F93561-D13E-4E4D-ACBC-3CF53E520464}" srcOrd="0" destOrd="0" presId="urn:microsoft.com/office/officeart/2005/8/layout/arrow2"/>
    <dgm:cxn modelId="{0E5CB9A4-7188-4156-A761-A8A52B8AF0E2}" type="presParOf" srcId="{0F556679-C8BD-476E-B8BD-DF2B9455F8E6}" destId="{B2F4CA7D-E990-4CAF-A000-FDEF69B4C54F}" srcOrd="1" destOrd="0" presId="urn:microsoft.com/office/officeart/2005/8/layout/arrow2"/>
    <dgm:cxn modelId="{D2702D7A-C51A-4082-94AE-2DF3DB5E1E77}" type="presParOf" srcId="{0F556679-C8BD-476E-B8BD-DF2B9455F8E6}" destId="{9C4C6738-8C33-4798-93E6-4181BB3B2671}" srcOrd="2" destOrd="0" presId="urn:microsoft.com/office/officeart/2005/8/layout/arrow2"/>
    <dgm:cxn modelId="{4943EC2B-6E65-41A7-874C-36E7D038004A}" type="presParOf" srcId="{0F556679-C8BD-476E-B8BD-DF2B9455F8E6}" destId="{4B8B98A1-5382-432E-BECE-0F8B325FB604}" srcOrd="3" destOrd="0" presId="urn:microsoft.com/office/officeart/2005/8/layout/arrow2"/>
    <dgm:cxn modelId="{A60B08DE-5D3C-4A94-8F18-2C6C21D4DF51}" type="presParOf" srcId="{0F556679-C8BD-476E-B8BD-DF2B9455F8E6}" destId="{B3E53B90-4B60-4561-BFDC-8D07A172B65A}" srcOrd="4" destOrd="0" presId="urn:microsoft.com/office/officeart/2005/8/layout/arrow2"/>
    <dgm:cxn modelId="{3CEBB33E-786F-47FB-A431-96976F2DF510}" type="presParOf" srcId="{0F556679-C8BD-476E-B8BD-DF2B9455F8E6}" destId="{9D9D01E9-8382-4323-B0C0-8E98BB4E7637}" srcOrd="5" destOrd="0" presId="urn:microsoft.com/office/officeart/2005/8/layout/arrow2"/>
    <dgm:cxn modelId="{2F5714E4-4498-49E0-9D23-04AD7B63604B}" type="presParOf" srcId="{0F556679-C8BD-476E-B8BD-DF2B9455F8E6}" destId="{0188B5BF-A9E2-4FA4-9ABF-8DE9315A6FA3}" srcOrd="6" destOrd="0" presId="urn:microsoft.com/office/officeart/2005/8/layout/arrow2"/>
    <dgm:cxn modelId="{34B9DAD1-8F05-45BF-95C0-DC626ED703F9}" type="presParOf" srcId="{0F556679-C8BD-476E-B8BD-DF2B9455F8E6}" destId="{B54D1491-B05E-4459-9214-2EB4E790B47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292F5-1347-4077-BF42-CCD6CF9BC717}">
      <dsp:nvSpPr>
        <dsp:cNvPr id="0" name=""/>
        <dsp:cNvSpPr/>
      </dsp:nvSpPr>
      <dsp:spPr>
        <a:xfrm>
          <a:off x="1626" y="740083"/>
          <a:ext cx="2664507" cy="2664507"/>
        </a:xfrm>
        <a:prstGeom prst="ellipse">
          <a:avLst/>
        </a:prstGeom>
        <a:solidFill>
          <a:srgbClr val="ED7D31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37" tIns="22860" rIns="14663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Taller de Mantenimiento </a:t>
          </a:r>
          <a:r>
            <a:rPr lang="es-ES" sz="1800" b="1" kern="1200" dirty="0" err="1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Chiriyacu</a:t>
          </a:r>
          <a:endParaRPr lang="es-EC" sz="1800" b="1" kern="1200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391834" y="1130291"/>
        <a:ext cx="1884091" cy="1884091"/>
      </dsp:txXfrm>
    </dsp:sp>
    <dsp:sp modelId="{308649DD-80F7-446A-A046-8B842BA3E515}">
      <dsp:nvSpPr>
        <dsp:cNvPr id="0" name=""/>
        <dsp:cNvSpPr/>
      </dsp:nvSpPr>
      <dsp:spPr>
        <a:xfrm>
          <a:off x="2133233" y="740083"/>
          <a:ext cx="2664507" cy="2664507"/>
        </a:xfrm>
        <a:prstGeom prst="ellipse">
          <a:avLst/>
        </a:prstGeom>
        <a:solidFill>
          <a:srgbClr val="A5A5A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37" tIns="22860" rIns="14663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Taller de Mantenimiento Recreo</a:t>
          </a:r>
          <a:endParaRPr lang="es-EC" sz="1800" b="1" kern="1200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2523441" y="1130291"/>
        <a:ext cx="1884091" cy="1884091"/>
      </dsp:txXfrm>
    </dsp:sp>
    <dsp:sp modelId="{649C534A-61C8-4E6F-A811-D873584E2292}">
      <dsp:nvSpPr>
        <dsp:cNvPr id="0" name=""/>
        <dsp:cNvSpPr/>
      </dsp:nvSpPr>
      <dsp:spPr>
        <a:xfrm>
          <a:off x="4264839" y="740083"/>
          <a:ext cx="2664507" cy="2664507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37" tIns="22860" rIns="14663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Taller de Mantenimiento Rio Coca</a:t>
          </a:r>
          <a:endParaRPr lang="es-EC" sz="1800" b="1" i="1" kern="1200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4655047" y="1130291"/>
        <a:ext cx="1884091" cy="1884091"/>
      </dsp:txXfrm>
    </dsp:sp>
    <dsp:sp modelId="{C6A27386-02AF-4A86-A075-2D3FFDA3A96D}">
      <dsp:nvSpPr>
        <dsp:cNvPr id="0" name=""/>
        <dsp:cNvSpPr/>
      </dsp:nvSpPr>
      <dsp:spPr>
        <a:xfrm>
          <a:off x="6396445" y="740083"/>
          <a:ext cx="2664507" cy="2664507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37" tIns="22860" rIns="14663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Estaciones y Terminales con dispensadores de combustible</a:t>
          </a:r>
          <a:endParaRPr lang="es-EC" sz="1800" b="1" kern="1200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6786653" y="1130291"/>
        <a:ext cx="1884091" cy="1884091"/>
      </dsp:txXfrm>
    </dsp:sp>
    <dsp:sp modelId="{3FD8A99B-BF8A-4659-98FA-65E3B8861748}">
      <dsp:nvSpPr>
        <dsp:cNvPr id="0" name=""/>
        <dsp:cNvSpPr/>
      </dsp:nvSpPr>
      <dsp:spPr>
        <a:xfrm>
          <a:off x="8528052" y="740083"/>
          <a:ext cx="2664507" cy="2664507"/>
        </a:xfrm>
        <a:prstGeom prst="ellipse">
          <a:avLst/>
        </a:prstGeom>
        <a:solidFill>
          <a:srgbClr val="70AD4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37" tIns="22860" rIns="14663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Text" lastClr="0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Estaciones y Terminales sin dispensadores de combustible</a:t>
          </a:r>
          <a:endParaRPr lang="es-EC" sz="1800" b="1" kern="1200" dirty="0">
            <a:solidFill>
              <a:sysClr val="windowText" lastClr="000000"/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8918260" y="1130291"/>
        <a:ext cx="1884091" cy="1884091"/>
      </dsp:txXfrm>
    </dsp:sp>
    <dsp:sp modelId="{5DC6F2B3-3A56-41D8-A83E-AA30F53337AB}">
      <dsp:nvSpPr>
        <dsp:cNvPr id="0" name=""/>
        <dsp:cNvSpPr/>
      </dsp:nvSpPr>
      <dsp:spPr>
        <a:xfrm>
          <a:off x="10659658" y="740083"/>
          <a:ext cx="2664507" cy="2664507"/>
        </a:xfrm>
        <a:prstGeom prst="ellipse">
          <a:avLst/>
        </a:prstGeom>
        <a:solidFill>
          <a:srgbClr val="ED7D31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637" tIns="22860" rIns="14663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Text" lastClr="000000"/>
              </a:solidFill>
              <a:effectLst/>
              <a:latin typeface="Franklin Gothic Book" panose="020B0503020102020204" pitchFamily="34" charset="0"/>
              <a:ea typeface="+mn-ea"/>
              <a:cs typeface="+mn-cs"/>
            </a:rPr>
            <a:t>Oficinas Magdalena</a:t>
          </a:r>
          <a:endParaRPr lang="es-EC" sz="1800" b="1" kern="1200" dirty="0">
            <a:solidFill>
              <a:sysClr val="windowText" lastClr="000000"/>
            </a:solidFill>
            <a:effectLst/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11049866" y="1130291"/>
        <a:ext cx="1884091" cy="1884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9C6DA-892C-46CB-A7F8-202ACA4B8D89}">
      <dsp:nvSpPr>
        <dsp:cNvPr id="0" name=""/>
        <dsp:cNvSpPr/>
      </dsp:nvSpPr>
      <dsp:spPr>
        <a:xfrm>
          <a:off x="4131589" y="0"/>
          <a:ext cx="9394623" cy="5814367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93561-D13E-4E4D-ACBC-3CF53E520464}">
      <dsp:nvSpPr>
        <dsp:cNvPr id="0" name=""/>
        <dsp:cNvSpPr/>
      </dsp:nvSpPr>
      <dsp:spPr>
        <a:xfrm>
          <a:off x="5004069" y="4323564"/>
          <a:ext cx="213968" cy="2139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4CA7D-E990-4CAF-A000-FDEF69B4C54F}">
      <dsp:nvSpPr>
        <dsp:cNvPr id="0" name=""/>
        <dsp:cNvSpPr/>
      </dsp:nvSpPr>
      <dsp:spPr>
        <a:xfrm>
          <a:off x="5111054" y="4430548"/>
          <a:ext cx="1590811" cy="138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78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Arial Narrow" panose="020B0606020202030204" pitchFamily="34" charset="0"/>
            </a:rPr>
            <a:t>Etapa precontractual y Suscripción del Contrato</a:t>
          </a:r>
        </a:p>
      </dsp:txBody>
      <dsp:txXfrm>
        <a:off x="5111054" y="4430548"/>
        <a:ext cx="1590811" cy="1383819"/>
      </dsp:txXfrm>
    </dsp:sp>
    <dsp:sp modelId="{9C4C6738-8C33-4798-93E6-4181BB3B2671}">
      <dsp:nvSpPr>
        <dsp:cNvPr id="0" name=""/>
        <dsp:cNvSpPr/>
      </dsp:nvSpPr>
      <dsp:spPr>
        <a:xfrm>
          <a:off x="6515805" y="2971142"/>
          <a:ext cx="372119" cy="3721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B98A1-5382-432E-BECE-0F8B325FB604}">
      <dsp:nvSpPr>
        <dsp:cNvPr id="0" name=""/>
        <dsp:cNvSpPr/>
      </dsp:nvSpPr>
      <dsp:spPr>
        <a:xfrm>
          <a:off x="6748283" y="3492509"/>
          <a:ext cx="1953627" cy="14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178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Arial Narrow" panose="020B0606020202030204" pitchFamily="34" charset="0"/>
            </a:rPr>
            <a:t>Fabricación de  Trolebuses</a:t>
          </a:r>
        </a:p>
      </dsp:txBody>
      <dsp:txXfrm>
        <a:off x="6748283" y="3492509"/>
        <a:ext cx="1953627" cy="1431999"/>
      </dsp:txXfrm>
    </dsp:sp>
    <dsp:sp modelId="{B3E53B90-4B60-4561-BFDC-8D07A172B65A}">
      <dsp:nvSpPr>
        <dsp:cNvPr id="0" name=""/>
        <dsp:cNvSpPr/>
      </dsp:nvSpPr>
      <dsp:spPr>
        <a:xfrm>
          <a:off x="8446175" y="1974559"/>
          <a:ext cx="493058" cy="4930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D01E9-8382-4323-B0C0-8E98BB4E7637}">
      <dsp:nvSpPr>
        <dsp:cNvPr id="0" name=""/>
        <dsp:cNvSpPr/>
      </dsp:nvSpPr>
      <dsp:spPr>
        <a:xfrm>
          <a:off x="8767431" y="2765057"/>
          <a:ext cx="1953627" cy="126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61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Arial Narrow" panose="020B0606020202030204" pitchFamily="34" charset="0"/>
            </a:rPr>
            <a:t>Importación y Nacionalización</a:t>
          </a:r>
        </a:p>
      </dsp:txBody>
      <dsp:txXfrm>
        <a:off x="8767431" y="2765057"/>
        <a:ext cx="1953627" cy="1265085"/>
      </dsp:txXfrm>
    </dsp:sp>
    <dsp:sp modelId="{0188B5BF-A9E2-4FA4-9ABF-8DE9315A6FA3}">
      <dsp:nvSpPr>
        <dsp:cNvPr id="0" name=""/>
        <dsp:cNvSpPr/>
      </dsp:nvSpPr>
      <dsp:spPr>
        <a:xfrm>
          <a:off x="10548651" y="1315210"/>
          <a:ext cx="660512" cy="6605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D1491-B05E-4459-9214-2EB4E790B478}">
      <dsp:nvSpPr>
        <dsp:cNvPr id="0" name=""/>
        <dsp:cNvSpPr/>
      </dsp:nvSpPr>
      <dsp:spPr>
        <a:xfrm>
          <a:off x="10878907" y="1645466"/>
          <a:ext cx="1953627" cy="416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99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>
            <a:latin typeface="Arial Narrow" panose="020B0606020202030204" pitchFamily="34" charset="0"/>
          </a:endParaRPr>
        </a:p>
      </dsp:txBody>
      <dsp:txXfrm>
        <a:off x="10878907" y="1645466"/>
        <a:ext cx="1953627" cy="416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6" tIns="46733" rIns="93466" bIns="467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3466" tIns="46733" rIns="93466" bIns="467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5659" cy="496491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6491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Licitación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6A6F-5877-4588-8318-22C0307FC82D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3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Licitación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6A6F-5877-4588-8318-22C0307FC82D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11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0" y="1731527"/>
            <a:ext cx="18286413" cy="1011673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731527"/>
            <a:ext cx="16236850" cy="1011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278623" y="9432788"/>
            <a:ext cx="952666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054927"/>
            <a:ext cx="16200313" cy="596438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38831"/>
            <a:ext cx="18286412" cy="46408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5303069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189280"/>
            <a:ext cx="4462687" cy="3898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3189280"/>
            <a:ext cx="8568950" cy="3898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3189280"/>
            <a:ext cx="5254774" cy="38984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928135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928134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928132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826535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826534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826532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877338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877337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877335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683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055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683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055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683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055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170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542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170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542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170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542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8776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2501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8776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2501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8776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2501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3650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7375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3650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7375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3650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7375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86767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35823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95113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23408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35823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21421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26202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48352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417112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23371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265908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8017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4541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31817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6499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5544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30744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7174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4072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7055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60456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82450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8095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9261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30449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7511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62245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63411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4600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71662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4240334"/>
            <a:ext cx="8766629" cy="3140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330040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6105"/>
            <a:ext cx="8766629" cy="3140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4196112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289701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301360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308988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426243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2632B25F-DDFB-4954-8197-C600D075AB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8286413" cy="102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6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3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8286413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0" y="2361457"/>
            <a:ext cx="1368051" cy="7669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320" y="2366010"/>
            <a:ext cx="7954590" cy="41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7503" y="2366010"/>
            <a:ext cx="7954590" cy="41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7457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953CE-2E20-7843-A127-00AA99008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802" y="1683545"/>
            <a:ext cx="13714810" cy="3581400"/>
          </a:xfrm>
          <a:prstGeom prst="rect">
            <a:avLst/>
          </a:prstGeom>
        </p:spPr>
        <p:txBody>
          <a:bodyPr anchor="b"/>
          <a:lstStyle>
            <a:lvl1pPr algn="ctr">
              <a:defRPr sz="8999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5810C-89F9-2A48-93AA-C6142677E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802" y="5403057"/>
            <a:ext cx="1371481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844A9-A816-D34D-9F13-1C8CBB80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3DDE0B24-4DCA-454C-99D6-F06C7AA577A7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AB4608-EDEA-2C42-9F74-DB86ABEC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FC22361-48DF-8945-85E0-FD8340BFD1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50339" y="9210675"/>
            <a:ext cx="1371481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274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67BB5-2840-1444-8019-F91B6245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0FF5C-175C-D14E-896F-1AF24020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4307C6-4545-B448-A27D-D7EE3C5E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3DDE0B24-4DCA-454C-99D6-F06C7AA577A7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251525-CAC4-C948-A40E-E96F7920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0CDAD-4ECB-974A-8DCD-6C9FC3AA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40573206-10BE-4DF8-A91E-671CBE718BE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433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B363E-BC84-C149-8171-E9296DE5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67" y="2564608"/>
            <a:ext cx="15772031" cy="4279106"/>
          </a:xfrm>
          <a:prstGeom prst="rect">
            <a:avLst/>
          </a:prstGeom>
        </p:spPr>
        <p:txBody>
          <a:bodyPr anchor="b"/>
          <a:lstStyle>
            <a:lvl1pPr>
              <a:defRPr sz="8999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67235-AE17-5A43-BF75-82F359271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667" y="6884195"/>
            <a:ext cx="15772031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8BE88-7AC8-8B42-90C6-3CBB413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3DDE0B24-4DCA-454C-99D6-F06C7AA577A7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8D6B92-7B5D-6247-9292-91216336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FA94A3-ED1E-1B4B-AEB7-9EA9DD91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40573206-10BE-4DF8-A91E-671CBE718BE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374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941C5-48B8-9D42-B857-64AF81E6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1AD97-58E5-9746-875E-398B19EAD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191" y="2738438"/>
            <a:ext cx="7771726" cy="6527007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F7B11-7D49-9C4C-A51C-BD132D9E9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7496" y="2738438"/>
            <a:ext cx="7771726" cy="6527007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2270E-F09A-9648-A52D-4B8A9FF1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5A1DE3-FE19-724B-A49B-A3D83F21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B1F86E-D782-F442-8308-4C869AE7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8903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EEFAA-9D67-274A-81D3-B8E6B391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73" y="547688"/>
            <a:ext cx="15772031" cy="198834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0FB7F-387F-A947-BA35-A853E170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573" y="2521745"/>
            <a:ext cx="7736009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B612B2-2EF9-E441-9C31-71729974E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573" y="3757613"/>
            <a:ext cx="7736009" cy="55268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309859-96B9-7E46-9D1D-229B6EE3E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7497" y="2521745"/>
            <a:ext cx="7774107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F59BE9-73EA-8344-B519-1CD30CB5B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7497" y="3757613"/>
            <a:ext cx="7774107" cy="55268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CEC8AB-6F39-2048-8D1D-AF0C4C02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570946-EF00-6545-9717-2C4C8BD4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C34F22-D729-0F44-9EC9-055FCCCC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1748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6F52D-A98F-8D45-9F77-BFE1CD37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3A5D9C-9D1D-7140-B891-9EEB7D78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9795B-A3B4-844D-9725-180AB569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DA329A-1447-454B-82AE-B2E6D689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56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572588"/>
            <a:ext cx="16457772" cy="54768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614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AD5829-3A71-024C-9E08-0B2A3C5B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4B57A1-1B17-B14D-8118-74F20E81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697679-14DB-3943-9DDF-B4107F4B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1801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D445E-7CF8-E844-AED8-AD8DD2CF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73" y="685800"/>
            <a:ext cx="5897844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88536-5D41-8741-BF49-84AD8C75F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107" y="1481138"/>
            <a:ext cx="9257497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558E3F-7FFD-CE43-9691-7618CDCD8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573" y="3086100"/>
            <a:ext cx="5897844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754" indent="0">
              <a:buNone/>
              <a:defRPr sz="2100"/>
            </a:lvl2pPr>
            <a:lvl3pPr marL="1371509" indent="0">
              <a:buNone/>
              <a:defRPr sz="1800"/>
            </a:lvl3pPr>
            <a:lvl4pPr marL="2057263" indent="0">
              <a:buNone/>
              <a:defRPr sz="1500"/>
            </a:lvl4pPr>
            <a:lvl5pPr marL="2743017" indent="0">
              <a:buNone/>
              <a:defRPr sz="1500"/>
            </a:lvl5pPr>
            <a:lvl6pPr marL="3428771" indent="0">
              <a:buNone/>
              <a:defRPr sz="1500"/>
            </a:lvl6pPr>
            <a:lvl7pPr marL="4114526" indent="0">
              <a:buNone/>
              <a:defRPr sz="1500"/>
            </a:lvl7pPr>
            <a:lvl8pPr marL="4800280" indent="0">
              <a:buNone/>
              <a:defRPr sz="1500"/>
            </a:lvl8pPr>
            <a:lvl9pPr marL="5486034" indent="0">
              <a:buNone/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36BC74-0174-AA49-85C5-33D9BB83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3A94C9-6EA8-2246-8972-448568A4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B6B1C5-1A53-CD43-BC73-5460A2BD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6851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6F66E-CF95-DA41-9E54-2641F9BF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73" y="685800"/>
            <a:ext cx="5897844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E1339D-D0F8-5A47-B9ED-C10006E3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107" y="1481138"/>
            <a:ext cx="9257497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754" indent="0">
              <a:buNone/>
              <a:defRPr sz="4200"/>
            </a:lvl2pPr>
            <a:lvl3pPr marL="1371509" indent="0">
              <a:buNone/>
              <a:defRPr sz="3600"/>
            </a:lvl3pPr>
            <a:lvl4pPr marL="2057263" indent="0">
              <a:buNone/>
              <a:defRPr sz="3000"/>
            </a:lvl4pPr>
            <a:lvl5pPr marL="2743017" indent="0">
              <a:buNone/>
              <a:defRPr sz="3000"/>
            </a:lvl5pPr>
            <a:lvl6pPr marL="3428771" indent="0">
              <a:buNone/>
              <a:defRPr sz="3000"/>
            </a:lvl6pPr>
            <a:lvl7pPr marL="4114526" indent="0">
              <a:buNone/>
              <a:defRPr sz="3000"/>
            </a:lvl7pPr>
            <a:lvl8pPr marL="4800280" indent="0">
              <a:buNone/>
              <a:defRPr sz="3000"/>
            </a:lvl8pPr>
            <a:lvl9pPr marL="5486034" indent="0">
              <a:buNone/>
              <a:defRPr sz="3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8230E3-8FE3-8D46-BC86-496F6626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573" y="3086100"/>
            <a:ext cx="5897844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754" indent="0">
              <a:buNone/>
              <a:defRPr sz="2100"/>
            </a:lvl2pPr>
            <a:lvl3pPr marL="1371509" indent="0">
              <a:buNone/>
              <a:defRPr sz="1800"/>
            </a:lvl3pPr>
            <a:lvl4pPr marL="2057263" indent="0">
              <a:buNone/>
              <a:defRPr sz="1500"/>
            </a:lvl4pPr>
            <a:lvl5pPr marL="2743017" indent="0">
              <a:buNone/>
              <a:defRPr sz="1500"/>
            </a:lvl5pPr>
            <a:lvl6pPr marL="3428771" indent="0">
              <a:buNone/>
              <a:defRPr sz="1500"/>
            </a:lvl6pPr>
            <a:lvl7pPr marL="4114526" indent="0">
              <a:buNone/>
              <a:defRPr sz="1500"/>
            </a:lvl7pPr>
            <a:lvl8pPr marL="4800280" indent="0">
              <a:buNone/>
              <a:defRPr sz="1500"/>
            </a:lvl8pPr>
            <a:lvl9pPr marL="5486034" indent="0">
              <a:buNone/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BE8BD2-471D-B34C-B0E5-F545CAE0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8F7F91-8568-A442-8003-A4B4B3BD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A10014-F79A-214C-B2F4-4B6A6C82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0406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73992-CF36-264D-84E8-AE94C6AD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71072-52A0-C04C-8510-1C8A50012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5FF97-BE31-E947-AC9C-6D610CFB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FEE66F-83C8-7346-8563-267E9934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2432AE-532C-DB4B-AB94-137CE295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0321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E195D4-CD2F-2F48-9F5D-639E1CD57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6214" y="547688"/>
            <a:ext cx="3943008" cy="871775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F68F32-43A0-E949-96F5-23F6A320B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191" y="547688"/>
            <a:ext cx="11600443" cy="871775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BFF47-BB4B-DB44-907F-678B9493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8438BEA3-385A-D44F-8D54-74BF5B90FDB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7942D-0F13-AF44-B74A-FFFD1423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68382-69AE-B444-B432-1D5341C2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AE1F15A0-D805-1C45-968F-7842CD906C8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134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ED71-0B2B-4516-86B6-5FB4C46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29" y="5818908"/>
            <a:ext cx="11398103" cy="2098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966F3A14-C3F3-48A1-B6A7-A08D01E79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328" y="8354291"/>
            <a:ext cx="11398103" cy="103366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4B06248-1E4B-4F6C-86E2-2FF67DADF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4873" y="4780881"/>
            <a:ext cx="10480146" cy="8198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46E781-23BD-4119-8431-19F381690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"/>
          <a:stretch/>
        </p:blipFill>
        <p:spPr>
          <a:xfrm>
            <a:off x="0" y="0"/>
            <a:ext cx="6188149" cy="10287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6AC40E-148B-4748-89F9-FDF108C1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2" t="10251" r="10506" b="19156"/>
          <a:stretch/>
        </p:blipFill>
        <p:spPr>
          <a:xfrm>
            <a:off x="6443328" y="2463708"/>
            <a:ext cx="9165266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08697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57544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37601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38381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47228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62095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331334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342992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3548810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4254987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60223" y="552369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76811" y="5640281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5759163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6465340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838" y="1543100"/>
            <a:ext cx="16990296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88734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300393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12281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28995"/>
            <a:ext cx="6433348" cy="178143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89039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300698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312586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832045"/>
            <a:ext cx="6433348" cy="203530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31EB54B-63EC-4B59-99D8-32CEEF4A0BFF}"/>
              </a:ext>
            </a:extLst>
          </p:cNvPr>
          <p:cNvSpPr/>
          <p:nvPr userDrawn="1"/>
        </p:nvSpPr>
        <p:spPr>
          <a:xfrm>
            <a:off x="17372092" y="9192126"/>
            <a:ext cx="914320" cy="1094874"/>
          </a:xfrm>
          <a:prstGeom prst="rect">
            <a:avLst/>
          </a:prstGeom>
          <a:solidFill>
            <a:srgbClr val="E62E3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2400" dirty="0">
              <a:solidFill>
                <a:schemeClr val="bg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1572588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3250574"/>
            <a:ext cx="16457772" cy="528288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70BFE03-39FC-429D-A245-70BE0AF7A8C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0590028" cy="1412732"/>
          </a:xfrm>
          <a:prstGeom prst="rect">
            <a:avLst/>
          </a:prstGeom>
        </p:spPr>
      </p:pic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9F5AAFFC-5D56-40DE-BBE2-C37FEDC43A4B}"/>
              </a:ext>
            </a:extLst>
          </p:cNvPr>
          <p:cNvPicPr/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400" y="292667"/>
            <a:ext cx="2604781" cy="10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774" r:id="rId3"/>
    <p:sldLayoutId id="2147483775" r:id="rId4"/>
    <p:sldLayoutId id="2147483675" r:id="rId5"/>
    <p:sldLayoutId id="2147483751" r:id="rId6"/>
    <p:sldLayoutId id="2147483676" r:id="rId7"/>
    <p:sldLayoutId id="2147483773" r:id="rId8"/>
    <p:sldLayoutId id="2147483752" r:id="rId9"/>
    <p:sldLayoutId id="2147483706" r:id="rId10"/>
    <p:sldLayoutId id="2147483660" r:id="rId11"/>
    <p:sldLayoutId id="2147483704" r:id="rId12"/>
    <p:sldLayoutId id="2147483671" r:id="rId13"/>
    <p:sldLayoutId id="2147483718" r:id="rId14"/>
    <p:sldLayoutId id="2147483680" r:id="rId15"/>
    <p:sldLayoutId id="2147483757" r:id="rId16"/>
    <p:sldLayoutId id="2147483691" r:id="rId17"/>
    <p:sldLayoutId id="2147483702" r:id="rId18"/>
    <p:sldLayoutId id="2147483750" r:id="rId19"/>
    <p:sldLayoutId id="2147483714" r:id="rId20"/>
    <p:sldLayoutId id="2147483776" r:id="rId21"/>
    <p:sldLayoutId id="2147483777" r:id="rId22"/>
    <p:sldLayoutId id="2147483779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1A9EB8B-396F-D54B-96AD-A34CCB2C25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891" y="8979716"/>
            <a:ext cx="7422478" cy="16629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497FE1-2B83-B44E-B2FB-0FFB34B159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59139"/>
            <a:ext cx="9233950" cy="3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37150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13715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6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40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4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9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3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7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1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jp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4"/>
            <a:ext cx="18286413" cy="102861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872" y="1735234"/>
            <a:ext cx="9396929" cy="37075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0ABA63-823E-40EB-B124-8363140CF498}"/>
              </a:ext>
            </a:extLst>
          </p:cNvPr>
          <p:cNvSpPr txBox="1"/>
          <p:nvPr/>
        </p:nvSpPr>
        <p:spPr>
          <a:xfrm>
            <a:off x="3461657" y="6243442"/>
            <a:ext cx="11118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 PÚBLICA METROPOLITANA DE TRANSPORTE DE PASAJEROS DE QUITO</a:t>
            </a:r>
          </a:p>
          <a:p>
            <a:pPr algn="ctr"/>
            <a:r>
              <a:rPr lang="es-E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(EPMTPQ)</a:t>
            </a:r>
          </a:p>
        </p:txBody>
      </p:sp>
    </p:spTree>
    <p:extLst>
      <p:ext uri="{BB962C8B-B14F-4D97-AF65-F5344CB8AC3E}">
        <p14:creationId xmlns:p14="http://schemas.microsoft.com/office/powerpoint/2010/main" val="145274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D24CABE-8762-A287-B862-9906753B738E}"/>
              </a:ext>
            </a:extLst>
          </p:cNvPr>
          <p:cNvSpPr txBox="1">
            <a:spLocks/>
          </p:cNvSpPr>
          <p:nvPr/>
        </p:nvSpPr>
        <p:spPr>
          <a:xfrm>
            <a:off x="1760182" y="286163"/>
            <a:ext cx="13951597" cy="68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s-EC" sz="4000" b="1" dirty="0">
                <a:solidFill>
                  <a:srgbClr val="2F2C81"/>
                </a:solidFill>
                <a:latin typeface="Arial Narrow" panose="020B0606020202030204" pitchFamily="34" charset="0"/>
              </a:rPr>
              <a:t> Adquisición de trolebuses articulados cien por ciento eléctricos </a:t>
            </a:r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id="{ED7BB552-BA6D-D675-5C95-D7E66B3A3484}"/>
              </a:ext>
            </a:extLst>
          </p:cNvPr>
          <p:cNvGrpSpPr/>
          <p:nvPr/>
        </p:nvGrpSpPr>
        <p:grpSpPr>
          <a:xfrm>
            <a:off x="6323060" y="3339052"/>
            <a:ext cx="4981047" cy="5235101"/>
            <a:chOff x="3977422" y="1759135"/>
            <a:chExt cx="4240806" cy="4231872"/>
          </a:xfrm>
        </p:grpSpPr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7F20AB32-AFE6-90A8-EAFD-DE238838E434}"/>
                </a:ext>
              </a:extLst>
            </p:cNvPr>
            <p:cNvSpPr/>
            <p:nvPr/>
          </p:nvSpPr>
          <p:spPr>
            <a:xfrm rot="2700000">
              <a:off x="6840060" y="1827159"/>
              <a:ext cx="1373962" cy="123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1365" extrusionOk="0">
                  <a:moveTo>
                    <a:pt x="1744" y="14634"/>
                  </a:moveTo>
                  <a:cubicBezTo>
                    <a:pt x="4367" y="14634"/>
                    <a:pt x="6392" y="17551"/>
                    <a:pt x="5546" y="20733"/>
                  </a:cubicBezTo>
                  <a:cubicBezTo>
                    <a:pt x="5494" y="20957"/>
                    <a:pt x="5423" y="21161"/>
                    <a:pt x="5335" y="21345"/>
                  </a:cubicBezTo>
                  <a:cubicBezTo>
                    <a:pt x="6902" y="20916"/>
                    <a:pt x="8557" y="20692"/>
                    <a:pt x="10229" y="20692"/>
                  </a:cubicBezTo>
                  <a:cubicBezTo>
                    <a:pt x="11919" y="20692"/>
                    <a:pt x="13574" y="20916"/>
                    <a:pt x="15158" y="21365"/>
                  </a:cubicBezTo>
                  <a:cubicBezTo>
                    <a:pt x="14877" y="20733"/>
                    <a:pt x="14718" y="20039"/>
                    <a:pt x="14718" y="19285"/>
                  </a:cubicBezTo>
                  <a:cubicBezTo>
                    <a:pt x="14718" y="16735"/>
                    <a:pt x="16514" y="14655"/>
                    <a:pt x="18714" y="14655"/>
                  </a:cubicBezTo>
                  <a:lnTo>
                    <a:pt x="18714" y="14655"/>
                  </a:lnTo>
                  <a:cubicBezTo>
                    <a:pt x="20228" y="14655"/>
                    <a:pt x="21038" y="12554"/>
                    <a:pt x="19999" y="11269"/>
                  </a:cubicBezTo>
                  <a:lnTo>
                    <a:pt x="11602" y="703"/>
                  </a:lnTo>
                  <a:cubicBezTo>
                    <a:pt x="10863" y="-235"/>
                    <a:pt x="9595" y="-235"/>
                    <a:pt x="8856" y="703"/>
                  </a:cubicBezTo>
                  <a:lnTo>
                    <a:pt x="459" y="11269"/>
                  </a:lnTo>
                  <a:cubicBezTo>
                    <a:pt x="-562" y="12533"/>
                    <a:pt x="230" y="14634"/>
                    <a:pt x="1744" y="1463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C3A5430D-A4F7-AC65-E2F1-DDDD4E508E36}"/>
                </a:ext>
              </a:extLst>
            </p:cNvPr>
            <p:cNvSpPr/>
            <p:nvPr/>
          </p:nvSpPr>
          <p:spPr>
            <a:xfrm rot="2700000">
              <a:off x="4045714" y="1750699"/>
              <a:ext cx="1237909" cy="137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0458" extrusionOk="0">
                  <a:moveTo>
                    <a:pt x="20692" y="10229"/>
                  </a:moveTo>
                  <a:cubicBezTo>
                    <a:pt x="20692" y="8540"/>
                    <a:pt x="20916" y="6887"/>
                    <a:pt x="21365" y="5304"/>
                  </a:cubicBezTo>
                  <a:cubicBezTo>
                    <a:pt x="20733" y="5585"/>
                    <a:pt x="20039" y="5744"/>
                    <a:pt x="19284" y="5744"/>
                  </a:cubicBezTo>
                  <a:cubicBezTo>
                    <a:pt x="16735" y="5744"/>
                    <a:pt x="14654" y="3950"/>
                    <a:pt x="14654" y="1751"/>
                  </a:cubicBezTo>
                  <a:lnTo>
                    <a:pt x="14654" y="1751"/>
                  </a:lnTo>
                  <a:cubicBezTo>
                    <a:pt x="14654" y="238"/>
                    <a:pt x="12554" y="-571"/>
                    <a:pt x="11269" y="467"/>
                  </a:cubicBezTo>
                  <a:lnTo>
                    <a:pt x="703" y="8857"/>
                  </a:lnTo>
                  <a:cubicBezTo>
                    <a:pt x="-235" y="9596"/>
                    <a:pt x="-235" y="10862"/>
                    <a:pt x="703" y="11601"/>
                  </a:cubicBezTo>
                  <a:lnTo>
                    <a:pt x="11269" y="19991"/>
                  </a:lnTo>
                  <a:cubicBezTo>
                    <a:pt x="12574" y="21029"/>
                    <a:pt x="14654" y="20220"/>
                    <a:pt x="14654" y="18707"/>
                  </a:cubicBezTo>
                  <a:cubicBezTo>
                    <a:pt x="14654" y="16086"/>
                    <a:pt x="17571" y="14063"/>
                    <a:pt x="20753" y="14908"/>
                  </a:cubicBezTo>
                  <a:cubicBezTo>
                    <a:pt x="20977" y="14961"/>
                    <a:pt x="21181" y="15031"/>
                    <a:pt x="21365" y="15119"/>
                  </a:cubicBezTo>
                  <a:cubicBezTo>
                    <a:pt x="20916" y="13553"/>
                    <a:pt x="20692" y="11918"/>
                    <a:pt x="20692" y="10229"/>
                  </a:cubicBezTo>
                  <a:close/>
                </a:path>
              </a:pathLst>
            </a:custGeom>
            <a:solidFill>
              <a:srgbClr val="ED7D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626DB979-5A17-6B87-A733-300346123956}"/>
                </a:ext>
              </a:extLst>
            </p:cNvPr>
            <p:cNvSpPr/>
            <p:nvPr/>
          </p:nvSpPr>
          <p:spPr>
            <a:xfrm rot="2700000">
              <a:off x="6911952" y="4617011"/>
              <a:ext cx="1238058" cy="137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458" extrusionOk="0">
                  <a:moveTo>
                    <a:pt x="20682" y="8857"/>
                  </a:moveTo>
                  <a:lnTo>
                    <a:pt x="10117" y="467"/>
                  </a:lnTo>
                  <a:cubicBezTo>
                    <a:pt x="8811" y="-571"/>
                    <a:pt x="6731" y="238"/>
                    <a:pt x="6731" y="1751"/>
                  </a:cubicBezTo>
                  <a:cubicBezTo>
                    <a:pt x="6731" y="4372"/>
                    <a:pt x="3814" y="6394"/>
                    <a:pt x="632" y="5550"/>
                  </a:cubicBezTo>
                  <a:cubicBezTo>
                    <a:pt x="408" y="5497"/>
                    <a:pt x="204" y="5427"/>
                    <a:pt x="20" y="5339"/>
                  </a:cubicBezTo>
                  <a:cubicBezTo>
                    <a:pt x="449" y="6905"/>
                    <a:pt x="673" y="8558"/>
                    <a:pt x="673" y="10229"/>
                  </a:cubicBezTo>
                  <a:cubicBezTo>
                    <a:pt x="673" y="11918"/>
                    <a:pt x="449" y="13571"/>
                    <a:pt x="0" y="15154"/>
                  </a:cubicBezTo>
                  <a:cubicBezTo>
                    <a:pt x="632" y="14873"/>
                    <a:pt x="1326" y="14714"/>
                    <a:pt x="2081" y="14714"/>
                  </a:cubicBezTo>
                  <a:cubicBezTo>
                    <a:pt x="4630" y="14714"/>
                    <a:pt x="6711" y="16508"/>
                    <a:pt x="6711" y="18707"/>
                  </a:cubicBezTo>
                  <a:lnTo>
                    <a:pt x="6711" y="18707"/>
                  </a:lnTo>
                  <a:cubicBezTo>
                    <a:pt x="6711" y="20220"/>
                    <a:pt x="8811" y="21029"/>
                    <a:pt x="10096" y="19991"/>
                  </a:cubicBezTo>
                  <a:lnTo>
                    <a:pt x="20662" y="11601"/>
                  </a:lnTo>
                  <a:cubicBezTo>
                    <a:pt x="21600" y="10862"/>
                    <a:pt x="21600" y="9596"/>
                    <a:pt x="20682" y="8857"/>
                  </a:cubicBezTo>
                  <a:close/>
                </a:path>
              </a:pathLst>
            </a:custGeom>
            <a:solidFill>
              <a:srgbClr val="5B9B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892E417B-B9F3-A2D1-75E8-B0F122B20152}"/>
                </a:ext>
              </a:extLst>
            </p:cNvPr>
            <p:cNvSpPr/>
            <p:nvPr/>
          </p:nvSpPr>
          <p:spPr>
            <a:xfrm rot="2700000">
              <a:off x="3982154" y="4685065"/>
              <a:ext cx="1373971" cy="123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1365" extrusionOk="0">
                  <a:moveTo>
                    <a:pt x="18722" y="6731"/>
                  </a:moveTo>
                  <a:cubicBezTo>
                    <a:pt x="16099" y="6731"/>
                    <a:pt x="14074" y="3814"/>
                    <a:pt x="14919" y="632"/>
                  </a:cubicBezTo>
                  <a:cubicBezTo>
                    <a:pt x="14972" y="408"/>
                    <a:pt x="15043" y="204"/>
                    <a:pt x="15131" y="20"/>
                  </a:cubicBezTo>
                  <a:cubicBezTo>
                    <a:pt x="13564" y="449"/>
                    <a:pt x="11909" y="673"/>
                    <a:pt x="10237" y="673"/>
                  </a:cubicBezTo>
                  <a:cubicBezTo>
                    <a:pt x="8547" y="673"/>
                    <a:pt x="6892" y="449"/>
                    <a:pt x="5308" y="0"/>
                  </a:cubicBezTo>
                  <a:cubicBezTo>
                    <a:pt x="5589" y="632"/>
                    <a:pt x="5748" y="1326"/>
                    <a:pt x="5748" y="2080"/>
                  </a:cubicBezTo>
                  <a:cubicBezTo>
                    <a:pt x="5748" y="4630"/>
                    <a:pt x="3952" y="6710"/>
                    <a:pt x="1752" y="6710"/>
                  </a:cubicBezTo>
                  <a:cubicBezTo>
                    <a:pt x="238" y="6710"/>
                    <a:pt x="-572" y="8811"/>
                    <a:pt x="467" y="10096"/>
                  </a:cubicBezTo>
                  <a:lnTo>
                    <a:pt x="8864" y="20662"/>
                  </a:lnTo>
                  <a:cubicBezTo>
                    <a:pt x="9603" y="21600"/>
                    <a:pt x="10871" y="21600"/>
                    <a:pt x="11610" y="20662"/>
                  </a:cubicBezTo>
                  <a:lnTo>
                    <a:pt x="20007" y="10096"/>
                  </a:lnTo>
                  <a:cubicBezTo>
                    <a:pt x="21028" y="8832"/>
                    <a:pt x="20236" y="6731"/>
                    <a:pt x="18722" y="6731"/>
                  </a:cubicBezTo>
                  <a:close/>
                </a:path>
              </a:pathLst>
            </a:custGeom>
            <a:solidFill>
              <a:srgbClr val="A5A5A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Circle">
              <a:extLst>
                <a:ext uri="{FF2B5EF4-FFF2-40B4-BE49-F238E27FC236}">
                  <a16:creationId xmlns:a16="http://schemas.microsoft.com/office/drawing/2014/main" id="{4F7B05E0-1290-04AB-A067-67D9264A40B7}"/>
                </a:ext>
              </a:extLst>
            </p:cNvPr>
            <p:cNvSpPr/>
            <p:nvPr/>
          </p:nvSpPr>
          <p:spPr>
            <a:xfrm>
              <a:off x="4771805" y="2549208"/>
              <a:ext cx="2656651" cy="2656642"/>
            </a:xfrm>
            <a:prstGeom prst="ellipse">
              <a:avLst/>
            </a:prstGeom>
            <a:solidFill>
              <a:sysClr val="window" lastClr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57F667D0-F416-F4D7-4CCF-07C70EDBD6E4}"/>
                </a:ext>
              </a:extLst>
            </p:cNvPr>
            <p:cNvSpPr/>
            <p:nvPr/>
          </p:nvSpPr>
          <p:spPr>
            <a:xfrm rot="2700000">
              <a:off x="7050202" y="3377713"/>
              <a:ext cx="1008070" cy="100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94" extrusionOk="0">
                  <a:moveTo>
                    <a:pt x="10010" y="8525"/>
                  </a:moveTo>
                  <a:lnTo>
                    <a:pt x="10010" y="8525"/>
                  </a:lnTo>
                  <a:cubicBezTo>
                    <a:pt x="9734" y="8801"/>
                    <a:pt x="9910" y="9252"/>
                    <a:pt x="10311" y="9277"/>
                  </a:cubicBezTo>
                  <a:lnTo>
                    <a:pt x="12745" y="9378"/>
                  </a:lnTo>
                  <a:cubicBezTo>
                    <a:pt x="15931" y="12664"/>
                    <a:pt x="18440" y="16578"/>
                    <a:pt x="20070" y="20943"/>
                  </a:cubicBezTo>
                  <a:cubicBezTo>
                    <a:pt x="20246" y="21420"/>
                    <a:pt x="20848" y="21545"/>
                    <a:pt x="21199" y="21194"/>
                  </a:cubicBezTo>
                  <a:lnTo>
                    <a:pt x="21199" y="21194"/>
                  </a:lnTo>
                  <a:cubicBezTo>
                    <a:pt x="21400" y="20993"/>
                    <a:pt x="21450" y="20717"/>
                    <a:pt x="21350" y="20466"/>
                  </a:cubicBezTo>
                  <a:cubicBezTo>
                    <a:pt x="19694" y="16026"/>
                    <a:pt x="17135" y="11987"/>
                    <a:pt x="13899" y="8625"/>
                  </a:cubicBezTo>
                  <a:lnTo>
                    <a:pt x="13773" y="5790"/>
                  </a:lnTo>
                  <a:cubicBezTo>
                    <a:pt x="13748" y="5414"/>
                    <a:pt x="13297" y="5213"/>
                    <a:pt x="13021" y="5489"/>
                  </a:cubicBezTo>
                  <a:lnTo>
                    <a:pt x="11867" y="6643"/>
                  </a:lnTo>
                  <a:cubicBezTo>
                    <a:pt x="8681" y="3808"/>
                    <a:pt x="4993" y="1551"/>
                    <a:pt x="929" y="45"/>
                  </a:cubicBezTo>
                  <a:cubicBezTo>
                    <a:pt x="678" y="-55"/>
                    <a:pt x="377" y="20"/>
                    <a:pt x="201" y="196"/>
                  </a:cubicBezTo>
                  <a:lnTo>
                    <a:pt x="201" y="196"/>
                  </a:lnTo>
                  <a:cubicBezTo>
                    <a:pt x="-150" y="547"/>
                    <a:pt x="-25" y="1149"/>
                    <a:pt x="452" y="1325"/>
                  </a:cubicBezTo>
                  <a:cubicBezTo>
                    <a:pt x="4316" y="2780"/>
                    <a:pt x="7853" y="4912"/>
                    <a:pt x="10888" y="7622"/>
                  </a:cubicBezTo>
                  <a:lnTo>
                    <a:pt x="10010" y="852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A3D46A76-ED0B-09A1-80F0-FDA4E89484B4}"/>
                </a:ext>
              </a:extLst>
            </p:cNvPr>
            <p:cNvSpPr/>
            <p:nvPr/>
          </p:nvSpPr>
          <p:spPr>
            <a:xfrm rot="2700000">
              <a:off x="5603679" y="4820472"/>
              <a:ext cx="1001915" cy="10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00" extrusionOk="0">
                  <a:moveTo>
                    <a:pt x="14156" y="12535"/>
                  </a:moveTo>
                  <a:cubicBezTo>
                    <a:pt x="17285" y="9214"/>
                    <a:pt x="19758" y="5269"/>
                    <a:pt x="21348" y="924"/>
                  </a:cubicBezTo>
                  <a:cubicBezTo>
                    <a:pt x="21449" y="674"/>
                    <a:pt x="21373" y="399"/>
                    <a:pt x="21197" y="200"/>
                  </a:cubicBezTo>
                  <a:lnTo>
                    <a:pt x="21197" y="200"/>
                  </a:lnTo>
                  <a:cubicBezTo>
                    <a:pt x="20843" y="-150"/>
                    <a:pt x="20238" y="-25"/>
                    <a:pt x="20061" y="449"/>
                  </a:cubicBezTo>
                  <a:cubicBezTo>
                    <a:pt x="18522" y="4595"/>
                    <a:pt x="16150" y="8365"/>
                    <a:pt x="13172" y="11561"/>
                  </a:cubicBezTo>
                  <a:lnTo>
                    <a:pt x="12087" y="10488"/>
                  </a:lnTo>
                  <a:lnTo>
                    <a:pt x="12087" y="10488"/>
                  </a:lnTo>
                  <a:cubicBezTo>
                    <a:pt x="11810" y="10213"/>
                    <a:pt x="11356" y="10388"/>
                    <a:pt x="11330" y="10787"/>
                  </a:cubicBezTo>
                  <a:lnTo>
                    <a:pt x="11229" y="13484"/>
                  </a:lnTo>
                  <a:cubicBezTo>
                    <a:pt x="8126" y="16306"/>
                    <a:pt x="4467" y="18578"/>
                    <a:pt x="455" y="20077"/>
                  </a:cubicBezTo>
                  <a:cubicBezTo>
                    <a:pt x="-25" y="20251"/>
                    <a:pt x="-151" y="20851"/>
                    <a:pt x="202" y="21200"/>
                  </a:cubicBezTo>
                  <a:lnTo>
                    <a:pt x="202" y="21200"/>
                  </a:lnTo>
                  <a:cubicBezTo>
                    <a:pt x="404" y="21400"/>
                    <a:pt x="682" y="21450"/>
                    <a:pt x="934" y="21350"/>
                  </a:cubicBezTo>
                  <a:cubicBezTo>
                    <a:pt x="5173" y="19752"/>
                    <a:pt x="9009" y="17355"/>
                    <a:pt x="12289" y="14358"/>
                  </a:cubicBezTo>
                  <a:lnTo>
                    <a:pt x="14838" y="14258"/>
                  </a:lnTo>
                  <a:cubicBezTo>
                    <a:pt x="15216" y="14233"/>
                    <a:pt x="15418" y="13784"/>
                    <a:pt x="15141" y="13509"/>
                  </a:cubicBezTo>
                  <a:lnTo>
                    <a:pt x="14156" y="1253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47357193-DA3D-1011-6896-4E1BC5F8B2BB}"/>
                </a:ext>
              </a:extLst>
            </p:cNvPr>
            <p:cNvSpPr/>
            <p:nvPr/>
          </p:nvSpPr>
          <p:spPr>
            <a:xfrm rot="2700000">
              <a:off x="4133975" y="3368939"/>
              <a:ext cx="1006894" cy="100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94" extrusionOk="0">
                  <a:moveTo>
                    <a:pt x="10197" y="11641"/>
                  </a:moveTo>
                  <a:lnTo>
                    <a:pt x="10197" y="11641"/>
                  </a:lnTo>
                  <a:cubicBezTo>
                    <a:pt x="10197" y="11240"/>
                    <a:pt x="9871" y="10888"/>
                    <a:pt x="9444" y="10863"/>
                  </a:cubicBezTo>
                  <a:lnTo>
                    <a:pt x="7535" y="10788"/>
                  </a:lnTo>
                  <a:cubicBezTo>
                    <a:pt x="4873" y="7778"/>
                    <a:pt x="2763" y="4290"/>
                    <a:pt x="1331" y="452"/>
                  </a:cubicBezTo>
                  <a:cubicBezTo>
                    <a:pt x="1156" y="-25"/>
                    <a:pt x="553" y="-150"/>
                    <a:pt x="201" y="201"/>
                  </a:cubicBezTo>
                  <a:lnTo>
                    <a:pt x="201" y="201"/>
                  </a:lnTo>
                  <a:cubicBezTo>
                    <a:pt x="0" y="402"/>
                    <a:pt x="-50" y="678"/>
                    <a:pt x="51" y="929"/>
                  </a:cubicBezTo>
                  <a:cubicBezTo>
                    <a:pt x="1507" y="4792"/>
                    <a:pt x="3617" y="8355"/>
                    <a:pt x="6279" y="11415"/>
                  </a:cubicBezTo>
                  <a:lnTo>
                    <a:pt x="6405" y="14350"/>
                  </a:lnTo>
                  <a:cubicBezTo>
                    <a:pt x="6430" y="14727"/>
                    <a:pt x="6882" y="14927"/>
                    <a:pt x="7158" y="14651"/>
                  </a:cubicBezTo>
                  <a:lnTo>
                    <a:pt x="8264" y="13548"/>
                  </a:lnTo>
                  <a:cubicBezTo>
                    <a:pt x="11704" y="16934"/>
                    <a:pt x="15874" y="19619"/>
                    <a:pt x="20470" y="21350"/>
                  </a:cubicBezTo>
                  <a:cubicBezTo>
                    <a:pt x="20721" y="21450"/>
                    <a:pt x="21022" y="21375"/>
                    <a:pt x="21198" y="21199"/>
                  </a:cubicBezTo>
                  <a:lnTo>
                    <a:pt x="21198" y="21199"/>
                  </a:lnTo>
                  <a:cubicBezTo>
                    <a:pt x="21550" y="20848"/>
                    <a:pt x="21424" y="20246"/>
                    <a:pt x="20947" y="20070"/>
                  </a:cubicBezTo>
                  <a:cubicBezTo>
                    <a:pt x="16527" y="18414"/>
                    <a:pt x="12533" y="15856"/>
                    <a:pt x="9218" y="12594"/>
                  </a:cubicBezTo>
                  <a:lnTo>
                    <a:pt x="10197" y="1164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56295002-3217-8799-C428-48C2A6028898}"/>
                </a:ext>
              </a:extLst>
            </p:cNvPr>
            <p:cNvSpPr/>
            <p:nvPr/>
          </p:nvSpPr>
          <p:spPr>
            <a:xfrm rot="2700000">
              <a:off x="5597353" y="1909810"/>
              <a:ext cx="1013732" cy="100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98" extrusionOk="0">
                  <a:moveTo>
                    <a:pt x="9124" y="7041"/>
                  </a:moveTo>
                  <a:lnTo>
                    <a:pt x="6580" y="7142"/>
                  </a:lnTo>
                  <a:cubicBezTo>
                    <a:pt x="6206" y="7167"/>
                    <a:pt x="6006" y="7621"/>
                    <a:pt x="6280" y="7899"/>
                  </a:cubicBezTo>
                  <a:lnTo>
                    <a:pt x="7253" y="8883"/>
                  </a:lnTo>
                  <a:cubicBezTo>
                    <a:pt x="4160" y="12188"/>
                    <a:pt x="1691" y="16125"/>
                    <a:pt x="45" y="20465"/>
                  </a:cubicBezTo>
                  <a:cubicBezTo>
                    <a:pt x="-55" y="20717"/>
                    <a:pt x="20" y="21020"/>
                    <a:pt x="194" y="21197"/>
                  </a:cubicBezTo>
                  <a:lnTo>
                    <a:pt x="194" y="21197"/>
                  </a:lnTo>
                  <a:cubicBezTo>
                    <a:pt x="544" y="21550"/>
                    <a:pt x="1142" y="21424"/>
                    <a:pt x="1317" y="20944"/>
                  </a:cubicBezTo>
                  <a:cubicBezTo>
                    <a:pt x="2888" y="16781"/>
                    <a:pt x="5258" y="13021"/>
                    <a:pt x="8226" y="9842"/>
                  </a:cubicBezTo>
                  <a:lnTo>
                    <a:pt x="9298" y="10927"/>
                  </a:lnTo>
                  <a:lnTo>
                    <a:pt x="9298" y="10927"/>
                  </a:lnTo>
                  <a:cubicBezTo>
                    <a:pt x="9672" y="11028"/>
                    <a:pt x="10047" y="10750"/>
                    <a:pt x="10071" y="10346"/>
                  </a:cubicBezTo>
                  <a:lnTo>
                    <a:pt x="10171" y="7924"/>
                  </a:lnTo>
                  <a:cubicBezTo>
                    <a:pt x="13289" y="5072"/>
                    <a:pt x="16930" y="2827"/>
                    <a:pt x="20946" y="1338"/>
                  </a:cubicBezTo>
                  <a:cubicBezTo>
                    <a:pt x="21420" y="1161"/>
                    <a:pt x="21545" y="556"/>
                    <a:pt x="21196" y="202"/>
                  </a:cubicBezTo>
                  <a:lnTo>
                    <a:pt x="21196" y="202"/>
                  </a:lnTo>
                  <a:cubicBezTo>
                    <a:pt x="20996" y="0"/>
                    <a:pt x="20722" y="-50"/>
                    <a:pt x="20472" y="51"/>
                  </a:cubicBezTo>
                  <a:cubicBezTo>
                    <a:pt x="16232" y="1641"/>
                    <a:pt x="12391" y="4038"/>
                    <a:pt x="9124" y="7041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5" name="Group 42">
            <a:extLst>
              <a:ext uri="{FF2B5EF4-FFF2-40B4-BE49-F238E27FC236}">
                <a16:creationId xmlns:a16="http://schemas.microsoft.com/office/drawing/2014/main" id="{8476AD10-92E3-22F4-8F09-99CD4127F598}"/>
              </a:ext>
            </a:extLst>
          </p:cNvPr>
          <p:cNvGrpSpPr/>
          <p:nvPr/>
        </p:nvGrpSpPr>
        <p:grpSpPr>
          <a:xfrm>
            <a:off x="11205674" y="3578234"/>
            <a:ext cx="5720885" cy="2603076"/>
            <a:chOff x="319755" y="3104790"/>
            <a:chExt cx="2099833" cy="2573139"/>
          </a:xfrm>
        </p:grpSpPr>
        <p:sp>
          <p:nvSpPr>
            <p:cNvPr id="56" name="TextBox 43">
              <a:extLst>
                <a:ext uri="{FF2B5EF4-FFF2-40B4-BE49-F238E27FC236}">
                  <a16:creationId xmlns:a16="http://schemas.microsoft.com/office/drawing/2014/main" id="{877E1C3C-65EA-71E5-10DF-67629F803C0E}"/>
                </a:ext>
              </a:extLst>
            </p:cNvPr>
            <p:cNvSpPr txBox="1"/>
            <p:nvPr/>
          </p:nvSpPr>
          <p:spPr>
            <a:xfrm>
              <a:off x="330595" y="3104790"/>
              <a:ext cx="2088993" cy="136906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 defTabSz="914400"/>
              <a:r>
                <a:rPr kumimoji="0" lang="es-EC" sz="280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Retomar la vanguardia en la gestión de la </a:t>
              </a:r>
              <a:r>
                <a:rPr kumimoji="0" lang="es-EC" sz="2800" b="1" dirty="0" err="1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ecomovilidad</a:t>
              </a:r>
              <a:endParaRPr kumimoji="0" lang="es-EC" sz="28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defTabSz="914400"/>
              <a:endParaRPr kumimoji="0" lang="en-US" sz="2800" b="1" noProof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82C15BB2-85B1-B8BC-49F2-593AFF7517F7}"/>
                </a:ext>
              </a:extLst>
            </p:cNvPr>
            <p:cNvSpPr/>
            <p:nvPr/>
          </p:nvSpPr>
          <p:spPr>
            <a:xfrm>
              <a:off x="319755" y="4308862"/>
              <a:ext cx="2088993" cy="136906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just" defTabSz="914400">
                <a:spcBef>
                  <a:spcPts val="1200"/>
                </a:spcBef>
              </a:pPr>
              <a:r>
                <a:rPr kumimoji="0" lang="es-EC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Aportar a los objetivos de disminución de emisiones de gases de efecto invernadero.</a:t>
              </a:r>
            </a:p>
          </p:txBody>
        </p:sp>
      </p:grpSp>
      <p:grpSp>
        <p:nvGrpSpPr>
          <p:cNvPr id="58" name="Group 46">
            <a:extLst>
              <a:ext uri="{FF2B5EF4-FFF2-40B4-BE49-F238E27FC236}">
                <a16:creationId xmlns:a16="http://schemas.microsoft.com/office/drawing/2014/main" id="{489DF0E6-4BDE-974D-C1EF-FB507F3908B5}"/>
              </a:ext>
            </a:extLst>
          </p:cNvPr>
          <p:cNvGrpSpPr/>
          <p:nvPr/>
        </p:nvGrpSpPr>
        <p:grpSpPr>
          <a:xfrm>
            <a:off x="11073531" y="6509026"/>
            <a:ext cx="6645509" cy="3040085"/>
            <a:chOff x="179896" y="3638974"/>
            <a:chExt cx="2228853" cy="2796569"/>
          </a:xfrm>
        </p:grpSpPr>
        <p:sp>
          <p:nvSpPr>
            <p:cNvPr id="59" name="TextBox 68">
              <a:extLst>
                <a:ext uri="{FF2B5EF4-FFF2-40B4-BE49-F238E27FC236}">
                  <a16:creationId xmlns:a16="http://schemas.microsoft.com/office/drawing/2014/main" id="{0E7C2EAC-EB3E-76C8-C0BA-92DD0D88D39F}"/>
                </a:ext>
              </a:extLst>
            </p:cNvPr>
            <p:cNvSpPr txBox="1"/>
            <p:nvPr/>
          </p:nvSpPr>
          <p:spPr>
            <a:xfrm>
              <a:off x="179896" y="3638974"/>
              <a:ext cx="2088993" cy="1217429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 defTabSz="914400"/>
              <a:r>
                <a:rPr kumimoji="0" lang="es-ES" sz="2800" b="1" dirty="0">
                  <a:solidFill>
                    <a:srgbClr val="5B9BD5"/>
                  </a:solidFill>
                  <a:latin typeface="Arial Narrow" panose="020B0606020202030204" pitchFamily="34" charset="0"/>
                </a:rPr>
                <a:t>Aprovechar la infraestructura existente</a:t>
              </a:r>
              <a:endParaRPr kumimoji="0" lang="es-EC" sz="2800" b="1" dirty="0">
                <a:solidFill>
                  <a:srgbClr val="5B9BD5"/>
                </a:solidFill>
                <a:latin typeface="Arial Narrow" panose="020B0606020202030204" pitchFamily="34" charset="0"/>
              </a:endParaRPr>
            </a:p>
            <a:p>
              <a:pPr defTabSz="914400"/>
              <a:endParaRPr kumimoji="0" lang="en-US" sz="2400" b="1" noProof="1">
                <a:solidFill>
                  <a:srgbClr val="5B9BD5"/>
                </a:solidFill>
                <a:latin typeface="Calibri" panose="020F0502020204030204"/>
              </a:endParaRPr>
            </a:p>
          </p:txBody>
        </p:sp>
        <p:sp>
          <p:nvSpPr>
            <p:cNvPr id="60" name="Rectangle 69">
              <a:extLst>
                <a:ext uri="{FF2B5EF4-FFF2-40B4-BE49-F238E27FC236}">
                  <a16:creationId xmlns:a16="http://schemas.microsoft.com/office/drawing/2014/main" id="{9C7FBD2B-8BB6-292B-F335-96A76664745C}"/>
                </a:ext>
              </a:extLst>
            </p:cNvPr>
            <p:cNvSpPr/>
            <p:nvPr/>
          </p:nvSpPr>
          <p:spPr>
            <a:xfrm>
              <a:off x="319756" y="4765116"/>
              <a:ext cx="2088993" cy="167042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just" defTabSz="914400">
                <a:spcBef>
                  <a:spcPts val="1200"/>
                </a:spcBef>
              </a:pPr>
              <a:r>
                <a:rPr kumimoji="0" lang="es-ES" sz="2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Utilización de la Línea Aérea de Contacto y subestaciones tanto del tramo Recreo Quitumbe como Recreo Labrador.</a:t>
              </a:r>
              <a:endParaRPr kumimoji="0" lang="en-US" sz="1400" noProof="1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1" name="Group 70">
            <a:extLst>
              <a:ext uri="{FF2B5EF4-FFF2-40B4-BE49-F238E27FC236}">
                <a16:creationId xmlns:a16="http://schemas.microsoft.com/office/drawing/2014/main" id="{D0E4A454-5A92-78A3-D31A-94963D0C78FC}"/>
              </a:ext>
            </a:extLst>
          </p:cNvPr>
          <p:cNvGrpSpPr/>
          <p:nvPr/>
        </p:nvGrpSpPr>
        <p:grpSpPr>
          <a:xfrm>
            <a:off x="1300480" y="3374368"/>
            <a:ext cx="5226881" cy="2324123"/>
            <a:chOff x="319755" y="3729374"/>
            <a:chExt cx="2088994" cy="2563219"/>
          </a:xfrm>
        </p:grpSpPr>
        <p:sp>
          <p:nvSpPr>
            <p:cNvPr id="62" name="TextBox 71">
              <a:extLst>
                <a:ext uri="{FF2B5EF4-FFF2-40B4-BE49-F238E27FC236}">
                  <a16:creationId xmlns:a16="http://schemas.microsoft.com/office/drawing/2014/main" id="{17DF9D87-9011-40AD-EA0A-95F1ADAD50DC}"/>
                </a:ext>
              </a:extLst>
            </p:cNvPr>
            <p:cNvSpPr txBox="1"/>
            <p:nvPr/>
          </p:nvSpPr>
          <p:spPr>
            <a:xfrm>
              <a:off x="319755" y="3729374"/>
              <a:ext cx="2088993" cy="1052261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 defTabSz="914400"/>
              <a:r>
                <a:rPr kumimoji="0" lang="es-EC" sz="2800" b="1" dirty="0">
                  <a:solidFill>
                    <a:srgbClr val="ED7D31"/>
                  </a:solidFill>
                  <a:latin typeface="Arial Narrow" panose="020B0606020202030204" pitchFamily="34" charset="0"/>
                </a:rPr>
                <a:t>Mejorar el servicio de transporte público</a:t>
              </a:r>
            </a:p>
          </p:txBody>
        </p:sp>
        <p:sp>
          <p:nvSpPr>
            <p:cNvPr id="63" name="Rectangle 72">
              <a:extLst>
                <a:ext uri="{FF2B5EF4-FFF2-40B4-BE49-F238E27FC236}">
                  <a16:creationId xmlns:a16="http://schemas.microsoft.com/office/drawing/2014/main" id="{D2D423B7-8ECB-FA44-6407-8561EA7A3B8B}"/>
                </a:ext>
              </a:extLst>
            </p:cNvPr>
            <p:cNvSpPr/>
            <p:nvPr/>
          </p:nvSpPr>
          <p:spPr>
            <a:xfrm>
              <a:off x="319756" y="4765116"/>
              <a:ext cx="2088993" cy="15274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just" defTabSz="914400">
                <a:spcBef>
                  <a:spcPts val="1200"/>
                </a:spcBef>
              </a:pPr>
              <a:r>
                <a:rPr kumimoji="0" lang="es-EC" sz="2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Reforzar las acciones para mejora la calidad de prestación del servicios al usuario</a:t>
              </a:r>
              <a:r>
                <a:rPr kumimoji="0" lang="en-US" sz="2800" noProof="1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64" name="Group 73">
            <a:extLst>
              <a:ext uri="{FF2B5EF4-FFF2-40B4-BE49-F238E27FC236}">
                <a16:creationId xmlns:a16="http://schemas.microsoft.com/office/drawing/2014/main" id="{CFCDA8A2-6E67-7272-7D55-9B64629F1461}"/>
              </a:ext>
            </a:extLst>
          </p:cNvPr>
          <p:cNvGrpSpPr/>
          <p:nvPr/>
        </p:nvGrpSpPr>
        <p:grpSpPr>
          <a:xfrm>
            <a:off x="934720" y="6392047"/>
            <a:ext cx="5761417" cy="3894953"/>
            <a:chOff x="325939" y="3151164"/>
            <a:chExt cx="2099622" cy="2590357"/>
          </a:xfrm>
        </p:grpSpPr>
        <p:sp>
          <p:nvSpPr>
            <p:cNvPr id="65" name="TextBox 74">
              <a:extLst>
                <a:ext uri="{FF2B5EF4-FFF2-40B4-BE49-F238E27FC236}">
                  <a16:creationId xmlns:a16="http://schemas.microsoft.com/office/drawing/2014/main" id="{B2214465-52ED-8808-F2DE-35952937AAF8}"/>
                </a:ext>
              </a:extLst>
            </p:cNvPr>
            <p:cNvSpPr txBox="1"/>
            <p:nvPr/>
          </p:nvSpPr>
          <p:spPr>
            <a:xfrm>
              <a:off x="325939" y="3151164"/>
              <a:ext cx="2088993" cy="149422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 defTabSz="914400"/>
              <a:r>
                <a:rPr kumimoji="0" lang="es-ES" sz="2800" b="1" dirty="0">
                  <a:solidFill>
                    <a:srgbClr val="A5A5A5">
                      <a:lumMod val="75000"/>
                    </a:srgbClr>
                  </a:solidFill>
                  <a:latin typeface="Arial Narrow" panose="020B0606020202030204" pitchFamily="34" charset="0"/>
                </a:rPr>
                <a:t>Dar de baja las unidades que cumplen su vida útil y las unidades que presentan problemas técnicos </a:t>
              </a:r>
              <a:endParaRPr kumimoji="0" lang="es-EC" sz="2800" b="1" dirty="0">
                <a:solidFill>
                  <a:srgbClr val="A5A5A5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algn="r" defTabSz="914400"/>
              <a:endParaRPr kumimoji="0" lang="en-US" sz="2800" b="1" noProof="1">
                <a:solidFill>
                  <a:srgbClr val="A5A5A5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Rectangle 75">
              <a:extLst>
                <a:ext uri="{FF2B5EF4-FFF2-40B4-BE49-F238E27FC236}">
                  <a16:creationId xmlns:a16="http://schemas.microsoft.com/office/drawing/2014/main" id="{44E945A0-0C29-3FAC-FB02-2E38CC0A4B6F}"/>
                </a:ext>
              </a:extLst>
            </p:cNvPr>
            <p:cNvSpPr/>
            <p:nvPr/>
          </p:nvSpPr>
          <p:spPr>
            <a:xfrm>
              <a:off x="336568" y="4533860"/>
              <a:ext cx="2088993" cy="120766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 defTabSz="914400">
                <a:spcBef>
                  <a:spcPts val="1200"/>
                </a:spcBef>
              </a:pPr>
              <a:r>
                <a:rPr kumimoji="0" lang="es-ES" sz="2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Evaluación técnica de la flota determinando la </a:t>
              </a:r>
              <a:r>
                <a:rPr kumimoji="0" lang="es-EC" sz="28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probabilidad de que la flota lleve a cabo su función adecuadamente</a:t>
              </a:r>
              <a:r>
                <a:rPr kumimoji="0" lang="en-US" sz="2800" noProof="1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pic>
        <p:nvPicPr>
          <p:cNvPr id="67" name="Imagen 66">
            <a:extLst>
              <a:ext uri="{FF2B5EF4-FFF2-40B4-BE49-F238E27FC236}">
                <a16:creationId xmlns:a16="http://schemas.microsoft.com/office/drawing/2014/main" id="{A2824DEA-A777-186F-6284-423DBDAAC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8766" r="21949" b="14194"/>
          <a:stretch/>
        </p:blipFill>
        <p:spPr>
          <a:xfrm>
            <a:off x="7760154" y="4768924"/>
            <a:ext cx="1951655" cy="1982624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id="{E56C1BD8-B226-E773-CF77-7F6244EF255B}"/>
              </a:ext>
            </a:extLst>
          </p:cNvPr>
          <p:cNvSpPr/>
          <p:nvPr/>
        </p:nvSpPr>
        <p:spPr>
          <a:xfrm>
            <a:off x="751841" y="1253437"/>
            <a:ext cx="1686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Incorporar unidades de transporte con tecnología eléctrica que contribuya a la movilidad sostenible con la reducción de las emisiones contaminantes y la prestación de un servicio de calidad</a:t>
            </a:r>
            <a:r>
              <a:rPr lang="es-EC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5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4">
            <a:extLst>
              <a:ext uri="{FF2B5EF4-FFF2-40B4-BE49-F238E27FC236}">
                <a16:creationId xmlns:a16="http://schemas.microsoft.com/office/drawing/2014/main" id="{6E95DE1F-59D6-41D9-BD79-D7C8181E4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38583"/>
              </p:ext>
            </p:extLst>
          </p:nvPr>
        </p:nvGraphicFramePr>
        <p:xfrm>
          <a:off x="-2623931" y="2378454"/>
          <a:ext cx="17478440" cy="581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80F937F0-0876-4086-A884-5AEECB089BF0}"/>
              </a:ext>
            </a:extLst>
          </p:cNvPr>
          <p:cNvSpPr txBox="1"/>
          <p:nvPr/>
        </p:nvSpPr>
        <p:spPr>
          <a:xfrm>
            <a:off x="1372014" y="8301823"/>
            <a:ext cx="19753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Septiembre </a:t>
            </a:r>
          </a:p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Noviembre</a:t>
            </a:r>
          </a:p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2022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F938841-825E-4DC8-90B0-13E559898023}"/>
              </a:ext>
            </a:extLst>
          </p:cNvPr>
          <p:cNvCxnSpPr>
            <a:cxnSpLocks/>
          </p:cNvCxnSpPr>
          <p:nvPr/>
        </p:nvCxnSpPr>
        <p:spPr>
          <a:xfrm>
            <a:off x="2506056" y="6984352"/>
            <a:ext cx="0" cy="1390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6D8B8FC-5BE5-45ED-8D18-2BCC6964DAC8}"/>
              </a:ext>
            </a:extLst>
          </p:cNvPr>
          <p:cNvCxnSpPr>
            <a:cxnSpLocks/>
          </p:cNvCxnSpPr>
          <p:nvPr/>
        </p:nvCxnSpPr>
        <p:spPr>
          <a:xfrm>
            <a:off x="4124348" y="5729954"/>
            <a:ext cx="0" cy="2606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2FCC132-D263-46BC-B55E-74A8CC809A26}"/>
              </a:ext>
            </a:extLst>
          </p:cNvPr>
          <p:cNvSpPr txBox="1"/>
          <p:nvPr/>
        </p:nvSpPr>
        <p:spPr>
          <a:xfrm>
            <a:off x="3252232" y="8340668"/>
            <a:ext cx="1975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Noviembre</a:t>
            </a:r>
          </a:p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2022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795517F-6772-447D-9B88-BC0B022CA8D7}"/>
              </a:ext>
            </a:extLst>
          </p:cNvPr>
          <p:cNvCxnSpPr>
            <a:cxnSpLocks/>
          </p:cNvCxnSpPr>
          <p:nvPr/>
        </p:nvCxnSpPr>
        <p:spPr>
          <a:xfrm>
            <a:off x="6100679" y="4872116"/>
            <a:ext cx="14610" cy="342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1C7450A-3CEC-44B1-B6E2-1C95DAC11FA0}"/>
              </a:ext>
            </a:extLst>
          </p:cNvPr>
          <p:cNvSpPr txBox="1"/>
          <p:nvPr/>
        </p:nvSpPr>
        <p:spPr>
          <a:xfrm>
            <a:off x="5221566" y="8336548"/>
            <a:ext cx="1975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Febrero</a:t>
            </a:r>
          </a:p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2023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D0AC3B3-26EC-4148-BF6B-E9840D5EFC70}"/>
              </a:ext>
            </a:extLst>
          </p:cNvPr>
          <p:cNvCxnSpPr>
            <a:cxnSpLocks/>
          </p:cNvCxnSpPr>
          <p:nvPr/>
        </p:nvCxnSpPr>
        <p:spPr>
          <a:xfrm>
            <a:off x="8267962" y="4383605"/>
            <a:ext cx="1" cy="389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6FF2DAD-8C65-4EA0-B637-22864E8056BA}"/>
              </a:ext>
            </a:extLst>
          </p:cNvPr>
          <p:cNvSpPr txBox="1"/>
          <p:nvPr/>
        </p:nvSpPr>
        <p:spPr>
          <a:xfrm>
            <a:off x="7280282" y="8336548"/>
            <a:ext cx="1975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Abril</a:t>
            </a:r>
          </a:p>
          <a:p>
            <a:pPr algn="ctr" defTabSz="1371509"/>
            <a:r>
              <a:rPr kumimoji="0" lang="es-EC" sz="2100" b="1" dirty="0">
                <a:solidFill>
                  <a:srgbClr val="305496"/>
                </a:solidFill>
                <a:latin typeface="Calibri" panose="020F0502020204030204"/>
              </a:rPr>
              <a:t>2023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4BADEB3-8B3B-4AA3-910E-9CD6FAEA0CE3}"/>
              </a:ext>
            </a:extLst>
          </p:cNvPr>
          <p:cNvSpPr txBox="1"/>
          <p:nvPr/>
        </p:nvSpPr>
        <p:spPr>
          <a:xfrm>
            <a:off x="8317291" y="4789557"/>
            <a:ext cx="146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509"/>
            <a:r>
              <a:rPr kumimoji="0" lang="es-ES" sz="20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Puesta en operación</a:t>
            </a:r>
            <a:endParaRPr kumimoji="0" lang="es-EC" sz="2000" dirty="0">
              <a:solidFill>
                <a:prstClr val="black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AE58052-EF2D-4A6E-AC4A-13870556B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3686" y="2238992"/>
            <a:ext cx="4182234" cy="243460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9835" y="1017194"/>
            <a:ext cx="74290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509"/>
            <a:r>
              <a:rPr kumimoji="0" lang="es-EC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Etapa Preparatoria</a:t>
            </a:r>
          </a:p>
          <a:p>
            <a:pPr algn="ctr" defTabSz="1371509"/>
            <a:endParaRPr kumimoji="0" lang="es-EC" sz="2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28596" indent="-428596" defTabSz="1371509">
              <a:buFont typeface="Wingdings" panose="05000000000000000000" pitchFamily="2" charset="2"/>
              <a:buChar char="ü"/>
            </a:pPr>
            <a:r>
              <a:rPr kumimoji="0" lang="es-EC" sz="2600" dirty="0">
                <a:solidFill>
                  <a:prstClr val="black"/>
                </a:solidFill>
                <a:latin typeface="Arial Narrow" panose="020B0606020202030204" pitchFamily="34" charset="0"/>
              </a:rPr>
              <a:t>Informe Técnico de Necesidad Actualizado</a:t>
            </a:r>
          </a:p>
          <a:p>
            <a:pPr marL="428596" indent="-428596" defTabSz="1371509">
              <a:buFont typeface="Wingdings" panose="05000000000000000000" pitchFamily="2" charset="2"/>
              <a:buChar char="ü"/>
            </a:pPr>
            <a:r>
              <a:rPr kumimoji="0" lang="es-EC" sz="2600" dirty="0">
                <a:solidFill>
                  <a:prstClr val="black"/>
                </a:solidFill>
                <a:latin typeface="Arial Narrow" panose="020B0606020202030204" pitchFamily="34" charset="0"/>
              </a:rPr>
              <a:t>Especificaciones Técnicas Actualizadas</a:t>
            </a: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600" dirty="0">
                <a:solidFill>
                  <a:prstClr val="black"/>
                </a:solidFill>
                <a:latin typeface="Arial Narrow" panose="020B0606020202030204" pitchFamily="34" charset="0"/>
              </a:rPr>
              <a:t>Estudio de Mercado en Proceso de Actualización</a:t>
            </a: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600" dirty="0">
                <a:solidFill>
                  <a:prstClr val="black"/>
                </a:solidFill>
                <a:latin typeface="Arial Narrow" panose="020B0606020202030204" pitchFamily="34" charset="0"/>
              </a:rPr>
              <a:t>Certificaciones Quito Honesto </a:t>
            </a: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600" dirty="0">
                <a:solidFill>
                  <a:prstClr val="black"/>
                </a:solidFill>
                <a:latin typeface="Arial Narrow" panose="020B0606020202030204" pitchFamily="34" charset="0"/>
              </a:rPr>
              <a:t>Informe de pertinencia CGE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1846560" y="4918209"/>
            <a:ext cx="6158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509"/>
            <a:r>
              <a:rPr kumimoji="0" lang="es-EC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Estudio de Mercado</a:t>
            </a:r>
          </a:p>
          <a:p>
            <a:pPr algn="ctr" defTabSz="1371509"/>
            <a:endParaRPr kumimoji="0" lang="es-EC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800" dirty="0">
                <a:solidFill>
                  <a:prstClr val="black"/>
                </a:solidFill>
                <a:latin typeface="Arial Narrow" panose="020B0606020202030204" pitchFamily="34" charset="0"/>
              </a:rPr>
              <a:t>Se remitió a mas de 30 empresas las E. T.</a:t>
            </a: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800" dirty="0">
                <a:solidFill>
                  <a:prstClr val="black"/>
                </a:solidFill>
                <a:latin typeface="Arial Narrow" panose="020B0606020202030204" pitchFamily="34" charset="0"/>
              </a:rPr>
              <a:t>4 respuestas de manifestaciones de interés</a:t>
            </a: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800" dirty="0">
                <a:solidFill>
                  <a:prstClr val="black"/>
                </a:solidFill>
                <a:latin typeface="Arial Narrow" panose="020B0606020202030204" pitchFamily="34" charset="0"/>
              </a:rPr>
              <a:t>Reuniones técnica con los interesados para solventar observaciones</a:t>
            </a: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800" dirty="0">
                <a:solidFill>
                  <a:prstClr val="black"/>
                </a:solidFill>
                <a:latin typeface="Arial Narrow" panose="020B0606020202030204" pitchFamily="34" charset="0"/>
              </a:rPr>
              <a:t>Han remitido las manifestaciones de interés actualizada</a:t>
            </a:r>
          </a:p>
          <a:p>
            <a:pPr marL="428596" indent="-428596" defTabSz="1371509">
              <a:buFont typeface="Arial" panose="020B0604020202020204" pitchFamily="34" charset="0"/>
              <a:buChar char="•"/>
            </a:pPr>
            <a:r>
              <a:rPr kumimoji="0" lang="es-EC" sz="2800" dirty="0">
                <a:solidFill>
                  <a:prstClr val="black"/>
                </a:solidFill>
                <a:latin typeface="Arial Narrow" panose="020B0606020202030204" pitchFamily="34" charset="0"/>
              </a:rPr>
              <a:t>Se actualizo las Especificaciones Técnicas en función del Estudio de Mercado.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4686CE0A-68CB-4EC0-FA93-9F39D62A816D}"/>
              </a:ext>
            </a:extLst>
          </p:cNvPr>
          <p:cNvSpPr txBox="1">
            <a:spLocks/>
          </p:cNvSpPr>
          <p:nvPr/>
        </p:nvSpPr>
        <p:spPr>
          <a:xfrm>
            <a:off x="1881954" y="176178"/>
            <a:ext cx="13951597" cy="68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s-EC" sz="3200" b="1" dirty="0">
                <a:solidFill>
                  <a:srgbClr val="2F2C81"/>
                </a:solidFill>
                <a:latin typeface="Arial Narrow" panose="020B0606020202030204" pitchFamily="34" charset="0"/>
              </a:rPr>
              <a:t> </a:t>
            </a:r>
            <a:r>
              <a:rPr lang="es-EC" sz="4000" b="1" dirty="0">
                <a:solidFill>
                  <a:srgbClr val="2F2C81"/>
                </a:solidFill>
                <a:latin typeface="Arial Narrow" panose="020B0606020202030204" pitchFamily="34" charset="0"/>
              </a:rPr>
              <a:t>Adquisición de trolebuses articulados cien por ciento eléctricos </a:t>
            </a:r>
            <a:endParaRPr lang="es-EC" sz="3200" b="1" dirty="0">
              <a:solidFill>
                <a:srgbClr val="2F2C8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z="160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</a:t>
            </a:fld>
            <a:endParaRPr lang="ja-JP" altLang="en-US" sz="160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485619" y="443582"/>
            <a:ext cx="14860398" cy="903534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sz="48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Antecedes Reforma segundo semestre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41EE54-8073-BC7A-4ABC-25F6F9C0AAF0}"/>
              </a:ext>
            </a:extLst>
          </p:cNvPr>
          <p:cNvSpPr txBox="1"/>
          <p:nvPr/>
        </p:nvSpPr>
        <p:spPr>
          <a:xfrm>
            <a:off x="1095219" y="1651916"/>
            <a:ext cx="163393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25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Proforma Presupuestaria 2022</a:t>
            </a:r>
            <a:r>
              <a:rPr lang="es-EC" sz="25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C" sz="25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</a:t>
            </a:r>
            <a:r>
              <a:rPr lang="es-EC" sz="25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aprobados con un presupuesto de </a:t>
            </a:r>
            <a:r>
              <a:rPr lang="es-EC" sz="25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USD </a:t>
            </a:r>
            <a:r>
              <a:rPr lang="es-EC" sz="25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$82.120.664,81</a:t>
            </a:r>
            <a:endParaRPr lang="es-EC" sz="25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reformó el techo presupuestario al valor de USD$ </a:t>
            </a:r>
            <a:r>
              <a:rPr lang="es-EC" sz="25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77.007.753,05 </a:t>
            </a:r>
            <a:r>
              <a:rPr lang="es-EC" sz="25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concepto de:</a:t>
            </a:r>
          </a:p>
          <a:p>
            <a:pPr algn="just"/>
            <a:endParaRPr lang="es-EC" sz="2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59276" lvl="1" indent="-342900" algn="just"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Liquidación presupuestaria del ejercicio 2021, valores de saldo caja bancos por USD$2.814.774,79</a:t>
            </a:r>
            <a:endParaRPr lang="es-EC" sz="2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59276" lvl="1" indent="-342900" algn="just"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Traspaso de crédito por USD$ (-) 7.927.686,55 correspondiente a la implementación del Sistema Integrado de Recaudación (SIR) de la EP</a:t>
            </a:r>
            <a:r>
              <a:rPr lang="es-ES" sz="2500" dirty="0">
                <a:latin typeface="Arial Narrow" panose="020B0606020202030204" pitchFamily="34" charset="0"/>
                <a:cs typeface="Calibri" panose="020F0502020204030204" pitchFamily="34" charset="0"/>
              </a:rPr>
              <a:t>MTP-Q</a:t>
            </a:r>
            <a:r>
              <a:rPr lang="es-ES" sz="2500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DD0CDB8-9C59-3E5C-8AC9-26FC61E52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40962"/>
              </p:ext>
            </p:extLst>
          </p:nvPr>
        </p:nvGraphicFramePr>
        <p:xfrm>
          <a:off x="1174424" y="4323788"/>
          <a:ext cx="16168268" cy="2235241"/>
        </p:xfrm>
        <a:graphic>
          <a:graphicData uri="http://schemas.openxmlformats.org/drawingml/2006/table">
            <a:tbl>
              <a:tblPr firstRow="1" firstCol="1" bandRow="1"/>
              <a:tblGrid>
                <a:gridCol w="3549209">
                  <a:extLst>
                    <a:ext uri="{9D8B030D-6E8A-4147-A177-3AD203B41FA5}">
                      <a16:colId xmlns:a16="http://schemas.microsoft.com/office/drawing/2014/main" val="984552202"/>
                    </a:ext>
                  </a:extLst>
                </a:gridCol>
                <a:gridCol w="4062063">
                  <a:extLst>
                    <a:ext uri="{9D8B030D-6E8A-4147-A177-3AD203B41FA5}">
                      <a16:colId xmlns:a16="http://schemas.microsoft.com/office/drawing/2014/main" val="367371170"/>
                    </a:ext>
                  </a:extLst>
                </a:gridCol>
                <a:gridCol w="4101272">
                  <a:extLst>
                    <a:ext uri="{9D8B030D-6E8A-4147-A177-3AD203B41FA5}">
                      <a16:colId xmlns:a16="http://schemas.microsoft.com/office/drawing/2014/main" val="564213"/>
                    </a:ext>
                  </a:extLst>
                </a:gridCol>
                <a:gridCol w="4455724">
                  <a:extLst>
                    <a:ext uri="{9D8B030D-6E8A-4147-A177-3AD203B41FA5}">
                      <a16:colId xmlns:a16="http://schemas.microsoft.com/office/drawing/2014/main" val="3780141601"/>
                    </a:ext>
                  </a:extLst>
                </a:gridCol>
              </a:tblGrid>
              <a:tr h="456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FUENTE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ASIGNADO </a:t>
                      </a:r>
                      <a:r>
                        <a:rPr lang="es-EC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INCIAL USD</a:t>
                      </a:r>
                      <a:r>
                        <a:rPr lang="es-EC" sz="28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EC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REFORMA USD</a:t>
                      </a:r>
                      <a:endParaRPr lang="es-EC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CODIFICADO </a:t>
                      </a:r>
                      <a:r>
                        <a:rPr lang="es-EC" sz="3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USD</a:t>
                      </a:r>
                      <a:endParaRPr lang="es-EC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02865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PROPIOS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          41.966.111,54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$ 2.814.774,79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$ 44.780.886,33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87727"/>
                  </a:ext>
                </a:extLst>
              </a:tr>
              <a:tr h="900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MUNICIPALES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          40.154.553,27</a:t>
                      </a:r>
                      <a:endParaRPr lang="es-EC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-7.927.686,55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$ 32.226.866,72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480507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       82.120.664,81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-5.112.911,76</a:t>
                      </a:r>
                      <a:endParaRPr lang="es-EC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$77.007.753,05</a:t>
                      </a:r>
                      <a:endParaRPr lang="es-EC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4377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6EE8EAA-2076-530A-5E3B-C8DB9CD92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36258"/>
              </p:ext>
            </p:extLst>
          </p:nvPr>
        </p:nvGraphicFramePr>
        <p:xfrm>
          <a:off x="1239521" y="7805722"/>
          <a:ext cx="16134079" cy="144203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14879">
                  <a:extLst>
                    <a:ext uri="{9D8B030D-6E8A-4147-A177-3AD203B41FA5}">
                      <a16:colId xmlns:a16="http://schemas.microsoft.com/office/drawing/2014/main" val="1383704180"/>
                    </a:ext>
                  </a:extLst>
                </a:gridCol>
                <a:gridCol w="2722584">
                  <a:extLst>
                    <a:ext uri="{9D8B030D-6E8A-4147-A177-3AD203B41FA5}">
                      <a16:colId xmlns:a16="http://schemas.microsoft.com/office/drawing/2014/main" val="2838279083"/>
                    </a:ext>
                  </a:extLst>
                </a:gridCol>
                <a:gridCol w="3637576">
                  <a:extLst>
                    <a:ext uri="{9D8B030D-6E8A-4147-A177-3AD203B41FA5}">
                      <a16:colId xmlns:a16="http://schemas.microsoft.com/office/drawing/2014/main" val="560785628"/>
                    </a:ext>
                  </a:extLst>
                </a:gridCol>
                <a:gridCol w="2279208">
                  <a:extLst>
                    <a:ext uri="{9D8B030D-6E8A-4147-A177-3AD203B41FA5}">
                      <a16:colId xmlns:a16="http://schemas.microsoft.com/office/drawing/2014/main" val="2303733585"/>
                    </a:ext>
                  </a:extLst>
                </a:gridCol>
                <a:gridCol w="211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9332">
                  <a:extLst>
                    <a:ext uri="{9D8B030D-6E8A-4147-A177-3AD203B41FA5}">
                      <a16:colId xmlns:a16="http://schemas.microsoft.com/office/drawing/2014/main" val="405031293"/>
                    </a:ext>
                  </a:extLst>
                </a:gridCol>
              </a:tblGrid>
              <a:tr h="7210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PRESUPUESTO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 CODIFICADO</a:t>
                      </a:r>
                      <a:r>
                        <a:rPr lang="es-EC" sz="2000" u="none" strike="noStrike" baseline="0" dirty="0">
                          <a:effectLst/>
                        </a:rPr>
                        <a:t> USD $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 COMPROMETIDO</a:t>
                      </a:r>
                    </a:p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u="none" strike="noStrike" baseline="0" dirty="0">
                          <a:effectLst/>
                        </a:rPr>
                        <a:t>USD $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 % COMPROMETIDO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 DEVENGADO</a:t>
                      </a:r>
                    </a:p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u="none" strike="noStrike" baseline="0" dirty="0">
                          <a:effectLst/>
                        </a:rPr>
                        <a:t>USD $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 % EJECUCION PRESUPUESTARIA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6600662"/>
                  </a:ext>
                </a:extLst>
              </a:tr>
              <a:tr h="7210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</a:rPr>
                        <a:t>Total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 dirty="0">
                          <a:effectLst/>
                        </a:rPr>
                        <a:t> 77.007.753,05 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 dirty="0">
                          <a:effectLst/>
                        </a:rPr>
                        <a:t>       44.577.182,66 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</a:rPr>
                        <a:t>57,89%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 dirty="0">
                          <a:effectLst/>
                        </a:rPr>
                        <a:t> 36.094.592,10 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</a:rPr>
                        <a:t>46,87%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427777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341120" y="6807200"/>
            <a:ext cx="131470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500" b="1" u="sng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Ejecución presupuestaria de gasto </a:t>
            </a:r>
            <a:r>
              <a:rPr lang="es-ES" sz="2500" u="sng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 de Agosto del 2022)</a:t>
            </a:r>
          </a:p>
          <a:p>
            <a:pPr algn="ctr"/>
            <a:endParaRPr lang="es-ES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3532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406106" y="322243"/>
            <a:ext cx="14913407" cy="903534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_tradnl" sz="48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Detalle de la Reforma - Asignación Municipal</a:t>
            </a:r>
            <a:endParaRPr lang="es-EC" sz="4800" dirty="0"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F7A5CD-B488-4F4E-DE10-4C8A516FC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87636"/>
              </p:ext>
            </p:extLst>
          </p:nvPr>
        </p:nvGraphicFramePr>
        <p:xfrm>
          <a:off x="1097280" y="2388965"/>
          <a:ext cx="16337279" cy="6604313"/>
        </p:xfrm>
        <a:graphic>
          <a:graphicData uri="http://schemas.openxmlformats.org/drawingml/2006/table">
            <a:tbl>
              <a:tblPr firstRow="1" firstCol="1" bandRow="1"/>
              <a:tblGrid>
                <a:gridCol w="8745541">
                  <a:extLst>
                    <a:ext uri="{9D8B030D-6E8A-4147-A177-3AD203B41FA5}">
                      <a16:colId xmlns:a16="http://schemas.microsoft.com/office/drawing/2014/main" val="3311305836"/>
                    </a:ext>
                  </a:extLst>
                </a:gridCol>
                <a:gridCol w="7591738">
                  <a:extLst>
                    <a:ext uri="{9D8B030D-6E8A-4147-A177-3AD203B41FA5}">
                      <a16:colId xmlns:a16="http://schemas.microsoft.com/office/drawing/2014/main" val="3086529615"/>
                    </a:ext>
                  </a:extLst>
                </a:gridCol>
              </a:tblGrid>
              <a:tr h="39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DETALLE</a:t>
                      </a:r>
                      <a:endParaRPr lang="es-EC" sz="3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NECESIDAD DE INCREMENTO USD $</a:t>
                      </a:r>
                      <a:endParaRPr lang="es-EC" sz="3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84624"/>
                  </a:ext>
                </a:extLst>
              </a:tr>
              <a:tr h="39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Pago</a:t>
                      </a:r>
                      <a:r>
                        <a:rPr lang="es-EC" sz="34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a</a:t>
                      </a: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limentadores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4.833.006,91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9111"/>
                  </a:ext>
                </a:extLst>
              </a:tr>
              <a:tr h="39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Adquisición de neumáticos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1.050.000,00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161420"/>
                  </a:ext>
                </a:extLst>
              </a:tr>
              <a:tr h="39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Jubilación Patronal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330.285,73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09334"/>
                  </a:ext>
                </a:extLst>
              </a:tr>
              <a:tr h="764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Sistema contraincendios en estaciones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80.347,14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2899"/>
                  </a:ext>
                </a:extLst>
              </a:tr>
              <a:tr h="854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Repotenciación de sistema de cámaras video vigilancia y equipamiento de almacenamiento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200.000,00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4532"/>
                  </a:ext>
                </a:extLst>
              </a:tr>
              <a:tr h="854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Contratación de la prestación de servicio de alimentadores para la ruta Sur Occidental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400.040,37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151891"/>
                  </a:ext>
                </a:extLst>
              </a:tr>
              <a:tr h="1147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Adquisición de trolebuses articulados 100% eléctricos (Solicitud</a:t>
                      </a:r>
                      <a:r>
                        <a:rPr lang="es-EC" sz="34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</a:t>
                      </a: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financiamiento de </a:t>
                      </a:r>
                      <a:r>
                        <a:rPr lang="es-EC" sz="3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buses adicionales</a:t>
                      </a: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9.000.000,00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94083"/>
                  </a:ext>
                </a:extLst>
              </a:tr>
              <a:tr h="39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general </a:t>
                      </a:r>
                      <a:endParaRPr lang="es-EC" sz="3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15.893.680,15</a:t>
                      </a:r>
                      <a:endParaRPr lang="es-EC" sz="3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0564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9D432D6-1FDD-5FFF-0589-FC7BDAF48D0C}"/>
              </a:ext>
            </a:extLst>
          </p:cNvPr>
          <p:cNvSpPr txBox="1"/>
          <p:nvPr/>
        </p:nvSpPr>
        <p:spPr>
          <a:xfrm>
            <a:off x="304799" y="1225777"/>
            <a:ext cx="16525462" cy="518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s-ES_tradnl" sz="2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Producto del análisis y priorización de necesidades para el segundo semestre del 2022, del cual se presenta el detalle:</a:t>
            </a:r>
            <a:endParaRPr lang="es-EC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2F0695E8-6A70-E8C3-0C35-294DC2B8099E}"/>
              </a:ext>
            </a:extLst>
          </p:cNvPr>
          <p:cNvSpPr/>
          <p:nvPr/>
        </p:nvSpPr>
        <p:spPr>
          <a:xfrm>
            <a:off x="692055" y="4544757"/>
            <a:ext cx="7527235" cy="2835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33497E5-6908-419A-B0DB-9DD3C3EA178B}"/>
              </a:ext>
            </a:extLst>
          </p:cNvPr>
          <p:cNvSpPr/>
          <p:nvPr/>
        </p:nvSpPr>
        <p:spPr>
          <a:xfrm>
            <a:off x="652661" y="2645116"/>
            <a:ext cx="7658219" cy="1308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4686CE0A-68CB-4EC0-FA93-9F39D62A816D}"/>
              </a:ext>
            </a:extLst>
          </p:cNvPr>
          <p:cNvSpPr txBox="1">
            <a:spLocks/>
          </p:cNvSpPr>
          <p:nvPr/>
        </p:nvSpPr>
        <p:spPr>
          <a:xfrm>
            <a:off x="692055" y="182434"/>
            <a:ext cx="13951597" cy="800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es-EC" sz="4400" b="1" dirty="0">
                <a:solidFill>
                  <a:srgbClr val="2F2C81"/>
                </a:solidFill>
                <a:latin typeface="Arial Narrow" panose="020B0606020202030204" pitchFamily="34" charset="0"/>
              </a:rPr>
              <a:t> Rutas Alimentadores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746457-C6E6-5F0E-6132-9A79AF3C7657}"/>
              </a:ext>
            </a:extLst>
          </p:cNvPr>
          <p:cNvSpPr txBox="1"/>
          <p:nvPr/>
        </p:nvSpPr>
        <p:spPr>
          <a:xfrm>
            <a:off x="3091468" y="8209611"/>
            <a:ext cx="461786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alimentadoras: </a:t>
            </a:r>
            <a:r>
              <a:rPr lang="es-419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(Trolebús y </a:t>
            </a:r>
            <a:r>
              <a:rPr lang="es-419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Ecovía</a:t>
            </a:r>
            <a:r>
              <a:rPr lang="es-419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/>
            <a:r>
              <a:rPr lang="es-419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301 unidades</a:t>
            </a:r>
            <a:endParaRPr lang="es-419" sz="1600" b="1" dirty="0"/>
          </a:p>
          <a:p>
            <a:endParaRPr lang="es-EC" sz="1050" dirty="0">
              <a:solidFill>
                <a:srgbClr val="0056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0C0BEC-D45C-A59F-81ED-F39FBE4E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58" y="7646498"/>
            <a:ext cx="1750272" cy="14842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59547E-F970-2F05-8D24-9CF83B193467}"/>
              </a:ext>
            </a:extLst>
          </p:cNvPr>
          <p:cNvSpPr txBox="1"/>
          <p:nvPr/>
        </p:nvSpPr>
        <p:spPr>
          <a:xfrm>
            <a:off x="692055" y="1070850"/>
            <a:ext cx="16562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 Narrow" panose="020B0606020202030204" pitchFamily="34" charset="0"/>
              </a:rPr>
              <a:t>El Subsistema Metrobús Q, mantiene dos componentes para su operación el sistema troncalizado y el sistema de rutas alimentadoras que es el servicio prestado por unidades de menor capacidad de operadoras privadas, que conectan las estaciones y terminales con los distintos barrios, extendiendo la cobertura del sistema integrado.</a:t>
            </a:r>
            <a:endParaRPr lang="es-EC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082D56B-DDD5-FEAC-23CC-B7B9AB168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58368"/>
              </p:ext>
            </p:extLst>
          </p:nvPr>
        </p:nvGraphicFramePr>
        <p:xfrm>
          <a:off x="9462052" y="2385892"/>
          <a:ext cx="6095999" cy="5260606"/>
        </p:xfrm>
        <a:graphic>
          <a:graphicData uri="http://schemas.openxmlformats.org/drawingml/2006/table">
            <a:tbl>
              <a:tblPr/>
              <a:tblGrid>
                <a:gridCol w="2933905">
                  <a:extLst>
                    <a:ext uri="{9D8B030D-6E8A-4147-A177-3AD203B41FA5}">
                      <a16:colId xmlns:a16="http://schemas.microsoft.com/office/drawing/2014/main" val="435289662"/>
                    </a:ext>
                  </a:extLst>
                </a:gridCol>
                <a:gridCol w="3162094">
                  <a:extLst>
                    <a:ext uri="{9D8B030D-6E8A-4147-A177-3AD203B41FA5}">
                      <a16:colId xmlns:a16="http://schemas.microsoft.com/office/drawing/2014/main" val="3149505942"/>
                    </a:ext>
                  </a:extLst>
                </a:gridCol>
              </a:tblGrid>
              <a:tr h="4046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Proyección Servicio de Alimentadores </a:t>
                      </a:r>
                      <a:r>
                        <a:rPr lang="es-EC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2190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1.572.368,73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1376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1.405.077,14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7118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1.549.485,81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46011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1.490.888,08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04619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1.794.853,20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47261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1.616.962,01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37982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1.773.855,37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07840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1.783.892,24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875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1.768.238,89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102689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1.770.589,74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822382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1.757.563,99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714633"/>
                  </a:ext>
                </a:extLst>
              </a:tr>
              <a:tr h="404662">
                <a:tc>
                  <a:txBody>
                    <a:bodyPr/>
                    <a:lstStyle/>
                    <a:p>
                      <a:pPr algn="ctr" fontAlgn="b"/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18.283.775,21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18014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C05F9FDD-2D11-1FB0-2AFB-51BCE7C95F00}"/>
              </a:ext>
            </a:extLst>
          </p:cNvPr>
          <p:cNvSpPr txBox="1"/>
          <p:nvPr/>
        </p:nvSpPr>
        <p:spPr>
          <a:xfrm>
            <a:off x="801018" y="2853666"/>
            <a:ext cx="72457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partir del 01 de abril del 2022, se amplió el servicio del Trolebús, </a:t>
            </a:r>
            <a:r>
              <a:rPr lang="es-EC" sz="2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Ecovía</a:t>
            </a:r>
            <a:r>
              <a:rPr lang="es-EC" sz="2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y sus rutas alimentadoras una hora más los días ordinarios de lunes a viernes.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FB9F1AA-8CAD-0877-B9BE-3998A054CF03}"/>
              </a:ext>
            </a:extLst>
          </p:cNvPr>
          <p:cNvSpPr txBox="1"/>
          <p:nvPr/>
        </p:nvSpPr>
        <p:spPr>
          <a:xfrm>
            <a:off x="855391" y="4642948"/>
            <a:ext cx="7150689" cy="270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</a:t>
            </a: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Costos fijos y Variables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Fijos: </a:t>
            </a:r>
            <a:r>
              <a:rPr lang="es-ES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 de obra y costos administrativos con la actualización a la tabla salarial 2022.</a:t>
            </a:r>
            <a:endParaRPr lang="es-EC" sz="20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ostos variables por el incremento de los combustibles, cuyo factor se actualizó con un incremento por Km a USD $0,57</a:t>
            </a:r>
            <a:endParaRPr lang="es-EC" sz="20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 </a:t>
            </a: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ecreto </a:t>
            </a:r>
            <a:r>
              <a:rPr lang="es-ES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jecutivo No. 467, se estableció el nuevo costo del Diesel  mismo entró en vigencia desde el 1 de julio de 2022 por USD 1,75</a:t>
            </a:r>
            <a:endParaRPr lang="es-EC" sz="20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F39BA8-54AA-A9AF-AE09-4A0EBBE80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72845"/>
              </p:ext>
            </p:extLst>
          </p:nvPr>
        </p:nvGraphicFramePr>
        <p:xfrm>
          <a:off x="9462051" y="8218967"/>
          <a:ext cx="6096000" cy="421069"/>
        </p:xfrm>
        <a:graphic>
          <a:graphicData uri="http://schemas.openxmlformats.org/drawingml/2006/table">
            <a:tbl>
              <a:tblPr firstRow="1" firstCol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33067889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7936716"/>
                    </a:ext>
                  </a:extLst>
                </a:gridCol>
              </a:tblGrid>
              <a:tr h="398842">
                <a:tc>
                  <a:txBody>
                    <a:bodyPr/>
                    <a:lstStyle>
                      <a:lvl1pPr marL="0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685754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1371509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2057263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2743017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3428771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4114526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4800280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5486034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Alimentadores</a:t>
                      </a:r>
                      <a:endParaRPr lang="es-EC" sz="2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0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685754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1371509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2057263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2743017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3428771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4114526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4800280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5486034" algn="l" defTabSz="1371509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4.833.006,91</a:t>
                      </a:r>
                      <a:endParaRPr lang="es-EC" sz="2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74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406106" y="322243"/>
            <a:ext cx="14913407" cy="903534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48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Adquisición de Neumáticos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548561-FEB9-46C5-A106-82112835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67613"/>
              </p:ext>
            </p:extLst>
          </p:nvPr>
        </p:nvGraphicFramePr>
        <p:xfrm>
          <a:off x="9136934" y="6777845"/>
          <a:ext cx="7885042" cy="1003046"/>
        </p:xfrm>
        <a:graphic>
          <a:graphicData uri="http://schemas.openxmlformats.org/drawingml/2006/table">
            <a:tbl>
              <a:tblPr firstRow="1" firstCol="1" bandRow="1"/>
              <a:tblGrid>
                <a:gridCol w="3942521">
                  <a:extLst>
                    <a:ext uri="{9D8B030D-6E8A-4147-A177-3AD203B41FA5}">
                      <a16:colId xmlns:a16="http://schemas.microsoft.com/office/drawing/2014/main" val="1919206056"/>
                    </a:ext>
                  </a:extLst>
                </a:gridCol>
                <a:gridCol w="3942521">
                  <a:extLst>
                    <a:ext uri="{9D8B030D-6E8A-4147-A177-3AD203B41FA5}">
                      <a16:colId xmlns:a16="http://schemas.microsoft.com/office/drawing/2014/main" val="1158102531"/>
                    </a:ext>
                  </a:extLst>
                </a:gridCol>
              </a:tblGrid>
              <a:tr h="39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Adquisición de Neumáticos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USD</a:t>
                      </a:r>
                      <a:r>
                        <a:rPr lang="es-EC" sz="32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</a:t>
                      </a:r>
                      <a:r>
                        <a:rPr lang="es-EC" sz="3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1.050.000,00</a:t>
                      </a:r>
                      <a:endParaRPr lang="es-EC" sz="3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419708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9C71CBA-46DA-7D87-A2C7-DC0A0E136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12761"/>
              </p:ext>
            </p:extLst>
          </p:nvPr>
        </p:nvGraphicFramePr>
        <p:xfrm>
          <a:off x="1399796" y="2814519"/>
          <a:ext cx="7604705" cy="4868481"/>
        </p:xfrm>
        <a:graphic>
          <a:graphicData uri="http://schemas.openxmlformats.org/drawingml/2006/table">
            <a:tbl>
              <a:tblPr/>
              <a:tblGrid>
                <a:gridCol w="3144561">
                  <a:extLst>
                    <a:ext uri="{9D8B030D-6E8A-4147-A177-3AD203B41FA5}">
                      <a16:colId xmlns:a16="http://schemas.microsoft.com/office/drawing/2014/main" val="1077558121"/>
                    </a:ext>
                  </a:extLst>
                </a:gridCol>
                <a:gridCol w="1989417">
                  <a:extLst>
                    <a:ext uri="{9D8B030D-6E8A-4147-A177-3AD203B41FA5}">
                      <a16:colId xmlns:a16="http://schemas.microsoft.com/office/drawing/2014/main" val="2033465851"/>
                    </a:ext>
                  </a:extLst>
                </a:gridCol>
                <a:gridCol w="2470727">
                  <a:extLst>
                    <a:ext uri="{9D8B030D-6E8A-4147-A177-3AD203B41FA5}">
                      <a16:colId xmlns:a16="http://schemas.microsoft.com/office/drawing/2014/main" val="2417534040"/>
                    </a:ext>
                  </a:extLst>
                </a:gridCol>
              </a:tblGrid>
              <a:tr h="117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VEHÍCULO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UNIDADES POR FLOTA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CANTIDAD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77801"/>
                  </a:ext>
                </a:extLst>
              </a:tr>
              <a:tr h="447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TROLEBUS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71763"/>
                  </a:ext>
                </a:extLst>
              </a:tr>
              <a:tr h="262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B10M ARTICULADO 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59036"/>
                  </a:ext>
                </a:extLst>
              </a:tr>
              <a:tr h="273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92413"/>
                  </a:ext>
                </a:extLst>
              </a:tr>
              <a:tr h="262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MBO500  ARTICULADO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81575"/>
                  </a:ext>
                </a:extLst>
              </a:tr>
              <a:tr h="273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EJES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87020"/>
                  </a:ext>
                </a:extLst>
              </a:tr>
              <a:tr h="513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VOLVO B12M ARTICULADO 3 EJES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33805"/>
                  </a:ext>
                </a:extLst>
              </a:tr>
              <a:tr h="513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BIARTICULADO 4 EJES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86251"/>
                  </a:ext>
                </a:extLst>
              </a:tr>
              <a:tr h="273026">
                <a:tc>
                  <a:txBody>
                    <a:bodyPr/>
                    <a:lstStyle/>
                    <a:p>
                      <a:pPr algn="l" fontAlgn="ctr"/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2070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5113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F8B2A999-0019-2682-0C99-13EB7BA43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70" y="4496784"/>
            <a:ext cx="1510466" cy="16195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E10924-2CD8-7D3F-E3C7-DBC7D1BA81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4188" r="11025" b="48205"/>
          <a:stretch/>
        </p:blipFill>
        <p:spPr>
          <a:xfrm>
            <a:off x="9673829" y="3296642"/>
            <a:ext cx="6332271" cy="17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3B1EA95-3CBC-8B42-535D-ADE561E2E267}"/>
              </a:ext>
            </a:extLst>
          </p:cNvPr>
          <p:cNvSpPr/>
          <p:nvPr/>
        </p:nvSpPr>
        <p:spPr>
          <a:xfrm>
            <a:off x="1020417" y="1603513"/>
            <a:ext cx="16351675" cy="1775791"/>
          </a:xfrm>
          <a:prstGeom prst="round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latin typeface="Arial Narrow" panose="020B0606020202030204" pitchFamily="34" charset="0"/>
              </a:rPr>
              <a:pPr/>
              <a:t>6</a:t>
            </a:fld>
            <a:endParaRPr lang="ja-JP" altLang="en-US">
              <a:latin typeface="Arial Narrow" panose="020B0606020202030204" pitchFamily="34" charset="0"/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EAF1F9E3-1545-1C5A-7A3C-1987C7635410}"/>
              </a:ext>
            </a:extLst>
          </p:cNvPr>
          <p:cNvSpPr txBox="1">
            <a:spLocks/>
          </p:cNvSpPr>
          <p:nvPr/>
        </p:nvSpPr>
        <p:spPr>
          <a:xfrm>
            <a:off x="692055" y="182434"/>
            <a:ext cx="13951597" cy="946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es-EC" sz="4800" b="1" dirty="0">
                <a:solidFill>
                  <a:srgbClr val="2F2C81"/>
                </a:solidFill>
                <a:latin typeface="Arial Narrow" panose="020B0606020202030204" pitchFamily="34" charset="0"/>
              </a:rPr>
              <a:t>Jubilación Patronal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DA1905A1-4DDA-65CC-8091-503C67607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32620"/>
              </p:ext>
            </p:extLst>
          </p:nvPr>
        </p:nvGraphicFramePr>
        <p:xfrm>
          <a:off x="5208134" y="7450447"/>
          <a:ext cx="7976241" cy="495300"/>
        </p:xfrm>
        <a:graphic>
          <a:graphicData uri="http://schemas.openxmlformats.org/drawingml/2006/table">
            <a:tbl>
              <a:tblPr/>
              <a:tblGrid>
                <a:gridCol w="7052165">
                  <a:extLst>
                    <a:ext uri="{9D8B030D-6E8A-4147-A177-3AD203B41FA5}">
                      <a16:colId xmlns:a16="http://schemas.microsoft.com/office/drawing/2014/main" val="3320918101"/>
                    </a:ext>
                  </a:extLst>
                </a:gridCol>
                <a:gridCol w="924076">
                  <a:extLst>
                    <a:ext uri="{9D8B030D-6E8A-4147-A177-3AD203B41FA5}">
                      <a16:colId xmlns:a16="http://schemas.microsoft.com/office/drawing/2014/main" val="555304587"/>
                    </a:ext>
                  </a:extLst>
                </a:gridCol>
              </a:tblGrid>
              <a:tr h="4297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PERSONAS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29067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E4B3D6-B603-FCD7-9F16-47E9A45E7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41510"/>
              </p:ext>
            </p:extLst>
          </p:nvPr>
        </p:nvGraphicFramePr>
        <p:xfrm>
          <a:off x="5208133" y="7945747"/>
          <a:ext cx="7976242" cy="481203"/>
        </p:xfrm>
        <a:graphic>
          <a:graphicData uri="http://schemas.openxmlformats.org/drawingml/2006/table">
            <a:tbl>
              <a:tblPr firstRow="1" firstCol="1" bandRow="1"/>
              <a:tblGrid>
                <a:gridCol w="3988121">
                  <a:extLst>
                    <a:ext uri="{9D8B030D-6E8A-4147-A177-3AD203B41FA5}">
                      <a16:colId xmlns:a16="http://schemas.microsoft.com/office/drawing/2014/main" val="3704856671"/>
                    </a:ext>
                  </a:extLst>
                </a:gridCol>
                <a:gridCol w="3988121">
                  <a:extLst>
                    <a:ext uri="{9D8B030D-6E8A-4147-A177-3AD203B41FA5}">
                      <a16:colId xmlns:a16="http://schemas.microsoft.com/office/drawing/2014/main" val="2814023961"/>
                    </a:ext>
                  </a:extLst>
                </a:gridCol>
              </a:tblGrid>
              <a:tr h="39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Jubilación Patronal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USD $</a:t>
                      </a:r>
                      <a:r>
                        <a:rPr lang="es-EC" sz="3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330.285,73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46606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A8DB7B8-E389-2993-9747-D121CA49B8B4}"/>
              </a:ext>
            </a:extLst>
          </p:cNvPr>
          <p:cNvSpPr txBox="1"/>
          <p:nvPr/>
        </p:nvSpPr>
        <p:spPr>
          <a:xfrm>
            <a:off x="1311169" y="1700028"/>
            <a:ext cx="15664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Ordenanza interpretativa 0211-2022 : la pensión jubilar patronal al trabajador, deberá ejecutarse desde el 06 de junio de 2018, fecha en la que entró en vigencia la Ordenanza Metropolitana No. 0211, actual artículo 73 y siguientes del Código Municipal.</a:t>
            </a:r>
            <a:endParaRPr lang="es-EC" sz="3200" b="0" dirty="0">
              <a:solidFill>
                <a:schemeClr val="bg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áfico 7" descr="Grupo de personas">
            <a:extLst>
              <a:ext uri="{FF2B5EF4-FFF2-40B4-BE49-F238E27FC236}">
                <a16:creationId xmlns:a16="http://schemas.microsoft.com/office/drawing/2014/main" id="{0DEC0A2A-6810-BB55-D760-7C5408543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3600" y="4287520"/>
            <a:ext cx="3003826" cy="29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B5CF7CCA-A433-B19D-0FBD-FD9A40B6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601463"/>
              </p:ext>
            </p:extLst>
          </p:nvPr>
        </p:nvGraphicFramePr>
        <p:xfrm>
          <a:off x="4905497" y="2734202"/>
          <a:ext cx="13325793" cy="414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EAF1F9E3-1545-1C5A-7A3C-1987C7635410}"/>
              </a:ext>
            </a:extLst>
          </p:cNvPr>
          <p:cNvSpPr txBox="1">
            <a:spLocks/>
          </p:cNvSpPr>
          <p:nvPr/>
        </p:nvSpPr>
        <p:spPr>
          <a:xfrm>
            <a:off x="493273" y="12473"/>
            <a:ext cx="10204319" cy="62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solidFill>
                  <a:srgbClr val="2F2C81"/>
                </a:solidFill>
                <a:latin typeface="Otterco" pitchFamily="2" charset="77"/>
              </a:rPr>
              <a:t>INSTALACIÓN DE SISTEMAS CONTRAINCENDIOS EN ESTACIONES </a:t>
            </a:r>
            <a:endParaRPr lang="es-EC" sz="2800" b="1" dirty="0">
              <a:solidFill>
                <a:srgbClr val="2F2C81"/>
              </a:solidFill>
              <a:latin typeface="Otterco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7F00E2-E031-D0A1-4754-BDC29109A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4" y="2493527"/>
            <a:ext cx="4987740" cy="6080629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58033298-9A47-EC78-48B9-9996EC848DA0}"/>
              </a:ext>
            </a:extLst>
          </p:cNvPr>
          <p:cNvSpPr txBox="1">
            <a:spLocks/>
          </p:cNvSpPr>
          <p:nvPr/>
        </p:nvSpPr>
        <p:spPr>
          <a:xfrm>
            <a:off x="397565" y="849549"/>
            <a:ext cx="17396600" cy="1060531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s-ES" sz="3600" b="1" i="1" dirty="0">
                <a:solidFill>
                  <a:prstClr val="white"/>
                </a:solidFill>
                <a:latin typeface="Arial Narrow" panose="020B0606020202030204" pitchFamily="34" charset="0"/>
              </a:rPr>
              <a:t>Priorizar la atención a las necesidades de mantenimiento, adecuación e instalación de equipos y sistemas de protección colectiva contra incendio requeridas por la EPMTPQ.</a:t>
            </a:r>
            <a:endParaRPr lang="en-US" sz="36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39E7FE4-47E3-D978-0ACE-D7F609EFA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94964"/>
              </p:ext>
            </p:extLst>
          </p:nvPr>
        </p:nvGraphicFramePr>
        <p:xfrm>
          <a:off x="6333655" y="7451072"/>
          <a:ext cx="10281920" cy="1003046"/>
        </p:xfrm>
        <a:graphic>
          <a:graphicData uri="http://schemas.openxmlformats.org/drawingml/2006/table">
            <a:tbl>
              <a:tblPr firstRow="1" firstCol="1" bandRow="1"/>
              <a:tblGrid>
                <a:gridCol w="5936010">
                  <a:extLst>
                    <a:ext uri="{9D8B030D-6E8A-4147-A177-3AD203B41FA5}">
                      <a16:colId xmlns:a16="http://schemas.microsoft.com/office/drawing/2014/main" val="3725871814"/>
                    </a:ext>
                  </a:extLst>
                </a:gridCol>
                <a:gridCol w="4345910">
                  <a:extLst>
                    <a:ext uri="{9D8B030D-6E8A-4147-A177-3AD203B41FA5}">
                      <a16:colId xmlns:a16="http://schemas.microsoft.com/office/drawing/2014/main" val="3086399010"/>
                    </a:ext>
                  </a:extLst>
                </a:gridCol>
              </a:tblGrid>
              <a:tr h="764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Instalación de sistemas contraincendios en estaciones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USD $</a:t>
                      </a: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80.347,14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550308"/>
                  </a:ext>
                </a:extLst>
              </a:tr>
            </a:tbl>
          </a:graphicData>
        </a:graphic>
      </p:graphicFrame>
      <p:sp>
        <p:nvSpPr>
          <p:cNvPr id="5" name="Flecha: a la izquierda, derecha y arriba 4">
            <a:extLst>
              <a:ext uri="{FF2B5EF4-FFF2-40B4-BE49-F238E27FC236}">
                <a16:creationId xmlns:a16="http://schemas.microsoft.com/office/drawing/2014/main" id="{E60F3FBC-CBBC-1134-C654-5E93F172909D}"/>
              </a:ext>
            </a:extLst>
          </p:cNvPr>
          <p:cNvSpPr/>
          <p:nvPr/>
        </p:nvSpPr>
        <p:spPr>
          <a:xfrm>
            <a:off x="6802254" y="2734202"/>
            <a:ext cx="993119" cy="795131"/>
          </a:xfrm>
          <a:prstGeom prst="leftRightUpArrow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5AD551-AE6E-230B-4339-A132C8DF3221}"/>
              </a:ext>
            </a:extLst>
          </p:cNvPr>
          <p:cNvSpPr txBox="1"/>
          <p:nvPr/>
        </p:nvSpPr>
        <p:spPr>
          <a:xfrm>
            <a:off x="5979476" y="2205446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Prioridad 2022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0866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EAF1F9E3-1545-1C5A-7A3C-1987C7635410}"/>
              </a:ext>
            </a:extLst>
          </p:cNvPr>
          <p:cNvSpPr txBox="1">
            <a:spLocks/>
          </p:cNvSpPr>
          <p:nvPr/>
        </p:nvSpPr>
        <p:spPr>
          <a:xfrm>
            <a:off x="2021102" y="1522679"/>
            <a:ext cx="13951597" cy="62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2F2C81"/>
                </a:solidFill>
                <a:latin typeface="Arial Narrow" panose="020B0606020202030204" pitchFamily="34" charset="0"/>
              </a:rPr>
              <a:t>Adquisición de cámaras video vigilancia y equipamiento de almacenamiento</a:t>
            </a:r>
          </a:p>
          <a:p>
            <a:pPr algn="l"/>
            <a:r>
              <a:rPr lang="es-ES_tradnl" sz="3200" b="1" dirty="0">
                <a:solidFill>
                  <a:srgbClr val="2F2C81"/>
                </a:solidFill>
                <a:latin typeface="Arial Narrow" panose="020B0606020202030204" pitchFamily="34" charset="0"/>
              </a:rPr>
              <a:t> </a:t>
            </a:r>
            <a:endParaRPr lang="es-EC" sz="3200" b="1" dirty="0">
              <a:solidFill>
                <a:srgbClr val="2F2C8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hlinkClick r:id="" action="ppaction://noaction"/>
            <a:extLst>
              <a:ext uri="{FF2B5EF4-FFF2-40B4-BE49-F238E27FC236}">
                <a16:creationId xmlns:a16="http://schemas.microsoft.com/office/drawing/2014/main" id="{A17DDECA-71C7-7FBD-6A0B-8530B583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6111" r="7500" b="24444"/>
          <a:stretch/>
        </p:blipFill>
        <p:spPr>
          <a:xfrm>
            <a:off x="976686" y="3970550"/>
            <a:ext cx="2638747" cy="19851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1285DC-389B-3D3C-F261-B52B033AC117}"/>
              </a:ext>
            </a:extLst>
          </p:cNvPr>
          <p:cNvSpPr txBox="1"/>
          <p:nvPr/>
        </p:nvSpPr>
        <p:spPr>
          <a:xfrm>
            <a:off x="1670704" y="6016188"/>
            <a:ext cx="1858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i="1" dirty="0"/>
              <a:t>Paradas y </a:t>
            </a:r>
          </a:p>
          <a:p>
            <a:r>
              <a:rPr lang="es-CO" sz="2000" i="1" dirty="0"/>
              <a:t>Estaciones</a:t>
            </a:r>
          </a:p>
        </p:txBody>
      </p:sp>
      <p:pic>
        <p:nvPicPr>
          <p:cNvPr id="11" name="Gráfico 10" descr="Cámara de seguridad">
            <a:extLst>
              <a:ext uri="{FF2B5EF4-FFF2-40B4-BE49-F238E27FC236}">
                <a16:creationId xmlns:a16="http://schemas.microsoft.com/office/drawing/2014/main" id="{3A166245-9E4B-4970-725B-0FE64CBBE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801" y="1804623"/>
            <a:ext cx="1342301" cy="11699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A3842C0-75E9-ED1F-5A7E-99D8701549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00" t="37937" r="14294" b="45132"/>
          <a:stretch/>
        </p:blipFill>
        <p:spPr>
          <a:xfrm>
            <a:off x="14467291" y="4198101"/>
            <a:ext cx="1763333" cy="1546003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8BB713C-EDB2-AF0F-689B-3AA33EAE77CB}"/>
              </a:ext>
            </a:extLst>
          </p:cNvPr>
          <p:cNvCxnSpPr>
            <a:cxnSpLocks/>
          </p:cNvCxnSpPr>
          <p:nvPr/>
        </p:nvCxnSpPr>
        <p:spPr>
          <a:xfrm flipH="1" flipV="1">
            <a:off x="1815548" y="2813837"/>
            <a:ext cx="1199403" cy="111733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61FA345-C894-E329-251B-547C78426083}"/>
              </a:ext>
            </a:extLst>
          </p:cNvPr>
          <p:cNvCxnSpPr>
            <a:cxnSpLocks/>
          </p:cNvCxnSpPr>
          <p:nvPr/>
        </p:nvCxnSpPr>
        <p:spPr>
          <a:xfrm flipH="1" flipV="1">
            <a:off x="1807310" y="2800696"/>
            <a:ext cx="3665838" cy="1539805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0FB2D5E-68E2-3487-3F13-4A878B51F6E2}"/>
              </a:ext>
            </a:extLst>
          </p:cNvPr>
          <p:cNvSpPr txBox="1"/>
          <p:nvPr/>
        </p:nvSpPr>
        <p:spPr>
          <a:xfrm>
            <a:off x="5242560" y="5816620"/>
            <a:ext cx="222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i="1" dirty="0"/>
              <a:t>Monitoreo en el centro de control</a:t>
            </a:r>
          </a:p>
        </p:txBody>
      </p:sp>
      <p:pic>
        <p:nvPicPr>
          <p:cNvPr id="28" name="Gráfico 27" descr="Diseño web">
            <a:extLst>
              <a:ext uri="{FF2B5EF4-FFF2-40B4-BE49-F238E27FC236}">
                <a16:creationId xmlns:a16="http://schemas.microsoft.com/office/drawing/2014/main" id="{803F9111-A7C9-AD0F-EEF9-8E78196F14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930" y="3217076"/>
            <a:ext cx="914400" cy="914400"/>
          </a:xfrm>
          <a:prstGeom prst="rect">
            <a:avLst/>
          </a:prstGeom>
        </p:spPr>
      </p:pic>
      <p:pic>
        <p:nvPicPr>
          <p:cNvPr id="30" name="Gráfico 29" descr="Red social">
            <a:extLst>
              <a:ext uri="{FF2B5EF4-FFF2-40B4-BE49-F238E27FC236}">
                <a16:creationId xmlns:a16="http://schemas.microsoft.com/office/drawing/2014/main" id="{A71C6081-3FEB-A360-B41C-DF9299EEC0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142" y="4253242"/>
            <a:ext cx="1303491" cy="1303491"/>
          </a:xfrm>
          <a:prstGeom prst="rect">
            <a:avLst/>
          </a:prstGeom>
        </p:spPr>
      </p:pic>
      <p:pic>
        <p:nvPicPr>
          <p:cNvPr id="34" name="Gráfico 33" descr="Bombero">
            <a:extLst>
              <a:ext uri="{FF2B5EF4-FFF2-40B4-BE49-F238E27FC236}">
                <a16:creationId xmlns:a16="http://schemas.microsoft.com/office/drawing/2014/main" id="{7101F198-544D-5B2B-BE6A-C65A6CE6F1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20544" y="5660872"/>
            <a:ext cx="914400" cy="914400"/>
          </a:xfrm>
          <a:prstGeom prst="rect">
            <a:avLst/>
          </a:prstGeom>
        </p:spPr>
      </p:pic>
      <p:pic>
        <p:nvPicPr>
          <p:cNvPr id="36" name="Gráfico 35" descr="Sirena">
            <a:extLst>
              <a:ext uri="{FF2B5EF4-FFF2-40B4-BE49-F238E27FC236}">
                <a16:creationId xmlns:a16="http://schemas.microsoft.com/office/drawing/2014/main" id="{D6F27FB9-F379-304C-3472-09382A3045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7688" y="3537295"/>
            <a:ext cx="914400" cy="914400"/>
          </a:xfrm>
          <a:prstGeom prst="rect">
            <a:avLst/>
          </a:prstGeom>
        </p:spPr>
      </p:pic>
      <p:pic>
        <p:nvPicPr>
          <p:cNvPr id="41" name="Gráfico 40" descr="Policía">
            <a:extLst>
              <a:ext uri="{FF2B5EF4-FFF2-40B4-BE49-F238E27FC236}">
                <a16:creationId xmlns:a16="http://schemas.microsoft.com/office/drawing/2014/main" id="{4340C9D7-52FA-D72B-2254-B0848B73E0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66386" y="5679647"/>
            <a:ext cx="914400" cy="914400"/>
          </a:xfrm>
          <a:prstGeom prst="rect">
            <a:avLst/>
          </a:prstGeom>
        </p:spPr>
      </p:pic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A33FFA1D-EFF1-4E4F-8B93-70D8A62EC5FD}"/>
              </a:ext>
            </a:extLst>
          </p:cNvPr>
          <p:cNvCxnSpPr>
            <a:cxnSpLocks/>
          </p:cNvCxnSpPr>
          <p:nvPr/>
        </p:nvCxnSpPr>
        <p:spPr>
          <a:xfrm flipH="1">
            <a:off x="7469031" y="4071920"/>
            <a:ext cx="2104494" cy="53716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ABFFBCD-7689-2C55-71C6-43120BC721E5}"/>
              </a:ext>
            </a:extLst>
          </p:cNvPr>
          <p:cNvCxnSpPr>
            <a:cxnSpLocks/>
          </p:cNvCxnSpPr>
          <p:nvPr/>
        </p:nvCxnSpPr>
        <p:spPr>
          <a:xfrm flipH="1" flipV="1">
            <a:off x="10370326" y="4068905"/>
            <a:ext cx="3830990" cy="836083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áfico 46" descr="Disco">
            <a:extLst>
              <a:ext uri="{FF2B5EF4-FFF2-40B4-BE49-F238E27FC236}">
                <a16:creationId xmlns:a16="http://schemas.microsoft.com/office/drawing/2014/main" id="{DC5E33A4-49BF-21B8-18D4-D884C80F5EC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891757" y="3334054"/>
            <a:ext cx="914400" cy="91440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6654731E-CF24-0FA5-21AB-3EA66F587D67}"/>
              </a:ext>
            </a:extLst>
          </p:cNvPr>
          <p:cNvSpPr txBox="1"/>
          <p:nvPr/>
        </p:nvSpPr>
        <p:spPr>
          <a:xfrm>
            <a:off x="8832321" y="2517098"/>
            <a:ext cx="210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i="1" dirty="0"/>
              <a:t>Generación de alertas y coordinación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CE21AFA-6567-8E42-36DF-12C5067A176C}"/>
              </a:ext>
            </a:extLst>
          </p:cNvPr>
          <p:cNvSpPr txBox="1"/>
          <p:nvPr/>
        </p:nvSpPr>
        <p:spPr>
          <a:xfrm>
            <a:off x="13975315" y="5844459"/>
            <a:ext cx="274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i="1" dirty="0"/>
              <a:t>2 nuevos servidores para Almacenamiento 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05F0C69-9CDB-9E95-ABB9-EC83F59329C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091" b="19066"/>
          <a:stretch/>
        </p:blipFill>
        <p:spPr>
          <a:xfrm>
            <a:off x="5145283" y="4451695"/>
            <a:ext cx="2163408" cy="1340726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BA36E42-394C-3CCD-D3B8-7A7D4FF17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39802"/>
              </p:ext>
            </p:extLst>
          </p:nvPr>
        </p:nvGraphicFramePr>
        <p:xfrm>
          <a:off x="2885435" y="7604750"/>
          <a:ext cx="13553444" cy="1003046"/>
        </p:xfrm>
        <a:graphic>
          <a:graphicData uri="http://schemas.openxmlformats.org/drawingml/2006/table">
            <a:tbl>
              <a:tblPr firstRow="1" firstCol="1" bandRow="1"/>
              <a:tblGrid>
                <a:gridCol w="6776722">
                  <a:extLst>
                    <a:ext uri="{9D8B030D-6E8A-4147-A177-3AD203B41FA5}">
                      <a16:colId xmlns:a16="http://schemas.microsoft.com/office/drawing/2014/main" val="565820970"/>
                    </a:ext>
                  </a:extLst>
                </a:gridCol>
                <a:gridCol w="6776722">
                  <a:extLst>
                    <a:ext uri="{9D8B030D-6E8A-4147-A177-3AD203B41FA5}">
                      <a16:colId xmlns:a16="http://schemas.microsoft.com/office/drawing/2014/main" val="1723393219"/>
                    </a:ext>
                  </a:extLst>
                </a:gridCol>
              </a:tblGrid>
              <a:tr h="854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Adquisición de cámaras video vigilancia y equipamiento de almacenamiento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USD $200.000,00</a:t>
                      </a:r>
                      <a:endParaRPr lang="es-EC" sz="3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2512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155E173-9AA9-1BEA-4AE3-AAC31DC3C9EA}"/>
              </a:ext>
            </a:extLst>
          </p:cNvPr>
          <p:cNvSpPr txBox="1"/>
          <p:nvPr/>
        </p:nvSpPr>
        <p:spPr>
          <a:xfrm>
            <a:off x="1349951" y="1993966"/>
            <a:ext cx="2747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i="1" dirty="0"/>
              <a:t>104 cámaras</a:t>
            </a:r>
          </a:p>
          <a:p>
            <a:pPr algn="ctr"/>
            <a:r>
              <a:rPr lang="es-CO" sz="2000" i="1" dirty="0"/>
              <a:t>88 fijas</a:t>
            </a:r>
          </a:p>
          <a:p>
            <a:pPr algn="ctr"/>
            <a:r>
              <a:rPr lang="es-CO" sz="2000" i="1" dirty="0"/>
              <a:t>Y 16 PTZ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559B11-3AEB-887A-182D-1327773DAE0B}"/>
              </a:ext>
            </a:extLst>
          </p:cNvPr>
          <p:cNvSpPr txBox="1"/>
          <p:nvPr/>
        </p:nvSpPr>
        <p:spPr>
          <a:xfrm>
            <a:off x="4734561" y="3930659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i="1" dirty="0"/>
              <a:t>Software de gestión </a:t>
            </a:r>
          </a:p>
          <a:p>
            <a:pPr algn="ctr"/>
            <a:r>
              <a:rPr lang="es-CO" sz="2000" i="1" dirty="0"/>
              <a:t>de video</a:t>
            </a:r>
          </a:p>
        </p:txBody>
      </p:sp>
    </p:spTree>
    <p:extLst>
      <p:ext uri="{BB962C8B-B14F-4D97-AF65-F5344CB8AC3E}">
        <p14:creationId xmlns:p14="http://schemas.microsoft.com/office/powerpoint/2010/main" val="111322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EAF1F9E3-1545-1C5A-7A3C-1987C7635410}"/>
              </a:ext>
            </a:extLst>
          </p:cNvPr>
          <p:cNvSpPr txBox="1">
            <a:spLocks/>
          </p:cNvSpPr>
          <p:nvPr/>
        </p:nvSpPr>
        <p:spPr>
          <a:xfrm>
            <a:off x="1023359" y="1160423"/>
            <a:ext cx="15555111" cy="946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s-EC" sz="4800" b="1" dirty="0">
                <a:solidFill>
                  <a:srgbClr val="2F2C81"/>
                </a:solidFill>
                <a:latin typeface="Arial Narrow" panose="020B0606020202030204" pitchFamily="34" charset="0"/>
              </a:rPr>
              <a:t>Contratación de la prestación de servicio de alimentadores para la ruta Sur Occidental</a:t>
            </a:r>
          </a:p>
          <a:p>
            <a:r>
              <a:rPr lang="es-ES_tradnl" sz="3200" b="1" dirty="0">
                <a:solidFill>
                  <a:srgbClr val="2F2C81"/>
                </a:solidFill>
                <a:latin typeface="Arial Narrow" panose="020B0606020202030204" pitchFamily="34" charset="0"/>
              </a:rPr>
              <a:t> </a:t>
            </a:r>
            <a:endParaRPr lang="es-EC" sz="3200" b="1" dirty="0">
              <a:solidFill>
                <a:srgbClr val="2F2C8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B841BC-182C-ADA5-9B6E-0A3513DE5722}"/>
              </a:ext>
            </a:extLst>
          </p:cNvPr>
          <p:cNvSpPr txBox="1"/>
          <p:nvPr/>
        </p:nvSpPr>
        <p:spPr>
          <a:xfrm>
            <a:off x="5737296" y="1829880"/>
            <a:ext cx="3946207" cy="45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Costos por Integración Tarifaria</a:t>
            </a:r>
            <a:endParaRPr lang="es-EC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C393122-E47E-ADAF-BE85-545725F47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4045"/>
              </p:ext>
            </p:extLst>
          </p:nvPr>
        </p:nvGraphicFramePr>
        <p:xfrm>
          <a:off x="2682239" y="7059519"/>
          <a:ext cx="12496800" cy="1003046"/>
        </p:xfrm>
        <a:graphic>
          <a:graphicData uri="http://schemas.openxmlformats.org/drawingml/2006/table">
            <a:tbl>
              <a:tblPr firstRow="1" firstCol="1" bandRow="1"/>
              <a:tblGrid>
                <a:gridCol w="7864661">
                  <a:extLst>
                    <a:ext uri="{9D8B030D-6E8A-4147-A177-3AD203B41FA5}">
                      <a16:colId xmlns:a16="http://schemas.microsoft.com/office/drawing/2014/main" val="2013255555"/>
                    </a:ext>
                  </a:extLst>
                </a:gridCol>
                <a:gridCol w="4632139">
                  <a:extLst>
                    <a:ext uri="{9D8B030D-6E8A-4147-A177-3AD203B41FA5}">
                      <a16:colId xmlns:a16="http://schemas.microsoft.com/office/drawing/2014/main" val="829318652"/>
                    </a:ext>
                  </a:extLst>
                </a:gridCol>
              </a:tblGrid>
              <a:tr h="547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Contratación de la prestación de servicio de alimentadores para la ruta Sur Occidental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3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USD $4</a:t>
                      </a:r>
                      <a:r>
                        <a:rPr lang="es-EC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00.040,37</a:t>
                      </a:r>
                      <a:endParaRPr lang="es-EC" sz="3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3936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4A74FDD-A102-C7FB-E112-16852ADF029F}"/>
              </a:ext>
            </a:extLst>
          </p:cNvPr>
          <p:cNvSpPr txBox="1"/>
          <p:nvPr/>
        </p:nvSpPr>
        <p:spPr>
          <a:xfrm>
            <a:off x="2322969" y="8457120"/>
            <a:ext cx="1364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 Narrow" panose="020B0606020202030204" pitchFamily="34" charset="0"/>
              </a:rPr>
              <a:t>Al irse regularizando e incrementando la demanda se contó con un pago promedio de USD $ 166.000, el mismo que se ha ido incrementando paulatinamente por lo cual es necesario recursos para cubrir la integración tarifaria </a:t>
            </a:r>
            <a:endParaRPr lang="es-EC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BB2F0D9-CAC3-482B-E428-BB032C38C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13718"/>
              </p:ext>
            </p:extLst>
          </p:nvPr>
        </p:nvGraphicFramePr>
        <p:xfrm>
          <a:off x="5737296" y="2321367"/>
          <a:ext cx="6572217" cy="4562981"/>
        </p:xfrm>
        <a:graphic>
          <a:graphicData uri="http://schemas.openxmlformats.org/drawingml/2006/table">
            <a:tbl>
              <a:tblPr/>
              <a:tblGrid>
                <a:gridCol w="2248390">
                  <a:extLst>
                    <a:ext uri="{9D8B030D-6E8A-4147-A177-3AD203B41FA5}">
                      <a16:colId xmlns:a16="http://schemas.microsoft.com/office/drawing/2014/main" val="2579788004"/>
                    </a:ext>
                  </a:extLst>
                </a:gridCol>
                <a:gridCol w="1883267">
                  <a:extLst>
                    <a:ext uri="{9D8B030D-6E8A-4147-A177-3AD203B41FA5}">
                      <a16:colId xmlns:a16="http://schemas.microsoft.com/office/drawing/2014/main" val="1264591924"/>
                    </a:ext>
                  </a:extLst>
                </a:gridCol>
                <a:gridCol w="2440560">
                  <a:extLst>
                    <a:ext uri="{9D8B030D-6E8A-4147-A177-3AD203B41FA5}">
                      <a16:colId xmlns:a16="http://schemas.microsoft.com/office/drawing/2014/main" val="3960499068"/>
                    </a:ext>
                  </a:extLst>
                </a:gridCol>
              </a:tblGrid>
              <a:tr h="766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PROMEDIO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DEVENGO / PROYECCIÓN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48089"/>
                  </a:ext>
                </a:extLst>
              </a:tr>
              <a:tr h="632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ENERO - JULIO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960.664,60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1.164.400,51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89416"/>
                  </a:ext>
                </a:extLst>
              </a:tr>
              <a:tr h="632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AGOSTO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137.237,80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2218"/>
                  </a:ext>
                </a:extLst>
              </a:tr>
              <a:tr h="632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SEPTIEMBRE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137.237,80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46635"/>
                  </a:ext>
                </a:extLst>
              </a:tr>
              <a:tr h="632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OCTUBRE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137.237,80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81070"/>
                  </a:ext>
                </a:extLst>
              </a:tr>
              <a:tr h="632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NOVIEMBRE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137.237,80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180.000,00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94632"/>
                  </a:ext>
                </a:extLst>
              </a:tr>
              <a:tr h="632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Necesidad  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1.509.615,81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1.884.400,51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7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948359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24343</TotalTime>
  <Words>1042</Words>
  <Application>Microsoft Office PowerPoint</Application>
  <PresentationFormat>Personalizado</PresentationFormat>
  <Paragraphs>225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Century Gothic</vt:lpstr>
      <vt:lpstr>Franklin Gothic Book</vt:lpstr>
      <vt:lpstr>Open Sans</vt:lpstr>
      <vt:lpstr>Otterco</vt:lpstr>
      <vt:lpstr>Route 159 Light</vt:lpstr>
      <vt:lpstr>Route 159 SemiBold</vt:lpstr>
      <vt:lpstr>Route 159 UltraLight</vt:lpstr>
      <vt:lpstr>Tahoma</vt:lpstr>
      <vt:lpstr>Wingdings</vt:lpstr>
      <vt:lpstr>Vega - Header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Marcelo Pazmiño Rubio</cp:lastModifiedBy>
  <cp:revision>1023</cp:revision>
  <cp:lastPrinted>2022-08-15T14:41:31Z</cp:lastPrinted>
  <dcterms:created xsi:type="dcterms:W3CDTF">2015-09-05T11:42:45Z</dcterms:created>
  <dcterms:modified xsi:type="dcterms:W3CDTF">2022-08-15T14:47:02Z</dcterms:modified>
</cp:coreProperties>
</file>