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326" r:id="rId2"/>
    <p:sldId id="295" r:id="rId3"/>
    <p:sldId id="296" r:id="rId4"/>
    <p:sldId id="297" r:id="rId5"/>
    <p:sldId id="298" r:id="rId6"/>
    <p:sldId id="299" r:id="rId7"/>
    <p:sldId id="300" r:id="rId8"/>
    <p:sldId id="301" r:id="rId9"/>
    <p:sldId id="303" r:id="rId10"/>
    <p:sldId id="304" r:id="rId11"/>
    <p:sldId id="305" r:id="rId12"/>
    <p:sldId id="306" r:id="rId13"/>
    <p:sldId id="307" r:id="rId14"/>
    <p:sldId id="302" r:id="rId15"/>
    <p:sldId id="308" r:id="rId16"/>
    <p:sldId id="309" r:id="rId17"/>
    <p:sldId id="310" r:id="rId18"/>
    <p:sldId id="311" r:id="rId19"/>
    <p:sldId id="312" r:id="rId20"/>
    <p:sldId id="313" r:id="rId21"/>
    <p:sldId id="314" r:id="rId22"/>
    <p:sldId id="319" r:id="rId23"/>
    <p:sldId id="324" r:id="rId24"/>
    <p:sldId id="321" r:id="rId25"/>
    <p:sldId id="322" r:id="rId26"/>
    <p:sldId id="323" r:id="rId27"/>
    <p:sldId id="316" r:id="rId28"/>
    <p:sldId id="317" r:id="rId29"/>
    <p:sldId id="325" r:id="rId30"/>
    <p:sldId id="276" r:id="rId31"/>
    <p:sldId id="327" r:id="rId32"/>
    <p:sldId id="292" r:id="rId33"/>
    <p:sldId id="328" r:id="rId34"/>
    <p:sldId id="329" r:id="rId35"/>
  </p:sldIdLst>
  <p:sldSz cx="12192000" cy="6858000"/>
  <p:notesSz cx="6858000" cy="9926638"/>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2F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17"/>
    <p:restoredTop sz="94658"/>
  </p:normalViewPr>
  <p:slideViewPr>
    <p:cSldViewPr snapToGrid="0" snapToObjects="1">
      <p:cViewPr varScale="1">
        <p:scale>
          <a:sx n="130" d="100"/>
          <a:sy n="130" d="100"/>
        </p:scale>
        <p:origin x="224" y="25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03AD799E-EAD5-457B-A8CA-8485A616BE1C}" type="datetimeFigureOut">
              <a:rPr lang="es-EC" smtClean="0"/>
              <a:t>8/3/22</a:t>
            </a:fld>
            <a:endParaRPr lang="es-EC"/>
          </a:p>
        </p:txBody>
      </p:sp>
      <p:sp>
        <p:nvSpPr>
          <p:cNvPr id="4" name="Marcador de imagen de diapositiva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79CE440F-FD64-4C22-8FAF-00DCB2A5A02B}" type="slidenum">
              <a:rPr lang="es-EC" smtClean="0"/>
              <a:t>‹Nr.›</a:t>
            </a:fld>
            <a:endParaRPr lang="es-EC"/>
          </a:p>
        </p:txBody>
      </p:sp>
    </p:spTree>
    <p:extLst>
      <p:ext uri="{BB962C8B-B14F-4D97-AF65-F5344CB8AC3E}">
        <p14:creationId xmlns:p14="http://schemas.microsoft.com/office/powerpoint/2010/main" val="1197421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94517-5DAE-4A94-9C23-0B4777B430BC}" type="slidenum">
              <a:rPr lang="en-US" smtClean="0"/>
              <a:t>1</a:t>
            </a:fld>
            <a:endParaRPr lang="en-US"/>
          </a:p>
        </p:txBody>
      </p:sp>
    </p:spTree>
    <p:extLst>
      <p:ext uri="{BB962C8B-B14F-4D97-AF65-F5344CB8AC3E}">
        <p14:creationId xmlns:p14="http://schemas.microsoft.com/office/powerpoint/2010/main" val="809995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10</a:t>
            </a:fld>
            <a:endParaRPr lang="es-EC"/>
          </a:p>
        </p:txBody>
      </p:sp>
    </p:spTree>
    <p:extLst>
      <p:ext uri="{BB962C8B-B14F-4D97-AF65-F5344CB8AC3E}">
        <p14:creationId xmlns:p14="http://schemas.microsoft.com/office/powerpoint/2010/main" val="1620848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11</a:t>
            </a:fld>
            <a:endParaRPr lang="es-EC"/>
          </a:p>
        </p:txBody>
      </p:sp>
    </p:spTree>
    <p:extLst>
      <p:ext uri="{BB962C8B-B14F-4D97-AF65-F5344CB8AC3E}">
        <p14:creationId xmlns:p14="http://schemas.microsoft.com/office/powerpoint/2010/main" val="1556195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12</a:t>
            </a:fld>
            <a:endParaRPr lang="es-EC"/>
          </a:p>
        </p:txBody>
      </p:sp>
    </p:spTree>
    <p:extLst>
      <p:ext uri="{BB962C8B-B14F-4D97-AF65-F5344CB8AC3E}">
        <p14:creationId xmlns:p14="http://schemas.microsoft.com/office/powerpoint/2010/main" val="1178657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13</a:t>
            </a:fld>
            <a:endParaRPr lang="es-EC"/>
          </a:p>
        </p:txBody>
      </p:sp>
    </p:spTree>
    <p:extLst>
      <p:ext uri="{BB962C8B-B14F-4D97-AF65-F5344CB8AC3E}">
        <p14:creationId xmlns:p14="http://schemas.microsoft.com/office/powerpoint/2010/main" val="3106255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14</a:t>
            </a:fld>
            <a:endParaRPr lang="es-EC"/>
          </a:p>
        </p:txBody>
      </p:sp>
    </p:spTree>
    <p:extLst>
      <p:ext uri="{BB962C8B-B14F-4D97-AF65-F5344CB8AC3E}">
        <p14:creationId xmlns:p14="http://schemas.microsoft.com/office/powerpoint/2010/main" val="2486991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15</a:t>
            </a:fld>
            <a:endParaRPr lang="es-EC"/>
          </a:p>
        </p:txBody>
      </p:sp>
    </p:spTree>
    <p:extLst>
      <p:ext uri="{BB962C8B-B14F-4D97-AF65-F5344CB8AC3E}">
        <p14:creationId xmlns:p14="http://schemas.microsoft.com/office/powerpoint/2010/main" val="2711205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16</a:t>
            </a:fld>
            <a:endParaRPr lang="es-EC"/>
          </a:p>
        </p:txBody>
      </p:sp>
    </p:spTree>
    <p:extLst>
      <p:ext uri="{BB962C8B-B14F-4D97-AF65-F5344CB8AC3E}">
        <p14:creationId xmlns:p14="http://schemas.microsoft.com/office/powerpoint/2010/main" val="151974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17</a:t>
            </a:fld>
            <a:endParaRPr lang="es-EC"/>
          </a:p>
        </p:txBody>
      </p:sp>
    </p:spTree>
    <p:extLst>
      <p:ext uri="{BB962C8B-B14F-4D97-AF65-F5344CB8AC3E}">
        <p14:creationId xmlns:p14="http://schemas.microsoft.com/office/powerpoint/2010/main" val="1493522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18</a:t>
            </a:fld>
            <a:endParaRPr lang="es-EC"/>
          </a:p>
        </p:txBody>
      </p:sp>
    </p:spTree>
    <p:extLst>
      <p:ext uri="{BB962C8B-B14F-4D97-AF65-F5344CB8AC3E}">
        <p14:creationId xmlns:p14="http://schemas.microsoft.com/office/powerpoint/2010/main" val="84366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19</a:t>
            </a:fld>
            <a:endParaRPr lang="es-EC"/>
          </a:p>
        </p:txBody>
      </p:sp>
    </p:spTree>
    <p:extLst>
      <p:ext uri="{BB962C8B-B14F-4D97-AF65-F5344CB8AC3E}">
        <p14:creationId xmlns:p14="http://schemas.microsoft.com/office/powerpoint/2010/main" val="2658634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2</a:t>
            </a:fld>
            <a:endParaRPr lang="es-EC"/>
          </a:p>
        </p:txBody>
      </p:sp>
    </p:spTree>
    <p:extLst>
      <p:ext uri="{BB962C8B-B14F-4D97-AF65-F5344CB8AC3E}">
        <p14:creationId xmlns:p14="http://schemas.microsoft.com/office/powerpoint/2010/main" val="2439565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20</a:t>
            </a:fld>
            <a:endParaRPr lang="es-EC"/>
          </a:p>
        </p:txBody>
      </p:sp>
    </p:spTree>
    <p:extLst>
      <p:ext uri="{BB962C8B-B14F-4D97-AF65-F5344CB8AC3E}">
        <p14:creationId xmlns:p14="http://schemas.microsoft.com/office/powerpoint/2010/main" val="2833417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21</a:t>
            </a:fld>
            <a:endParaRPr lang="es-EC"/>
          </a:p>
        </p:txBody>
      </p:sp>
    </p:spTree>
    <p:extLst>
      <p:ext uri="{BB962C8B-B14F-4D97-AF65-F5344CB8AC3E}">
        <p14:creationId xmlns:p14="http://schemas.microsoft.com/office/powerpoint/2010/main" val="3572567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22</a:t>
            </a:fld>
            <a:endParaRPr lang="es-EC"/>
          </a:p>
        </p:txBody>
      </p:sp>
    </p:spTree>
    <p:extLst>
      <p:ext uri="{BB962C8B-B14F-4D97-AF65-F5344CB8AC3E}">
        <p14:creationId xmlns:p14="http://schemas.microsoft.com/office/powerpoint/2010/main" val="2228586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23</a:t>
            </a:fld>
            <a:endParaRPr lang="es-EC"/>
          </a:p>
        </p:txBody>
      </p:sp>
    </p:spTree>
    <p:extLst>
      <p:ext uri="{BB962C8B-B14F-4D97-AF65-F5344CB8AC3E}">
        <p14:creationId xmlns:p14="http://schemas.microsoft.com/office/powerpoint/2010/main" val="2633249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24</a:t>
            </a:fld>
            <a:endParaRPr lang="es-EC"/>
          </a:p>
        </p:txBody>
      </p:sp>
    </p:spTree>
    <p:extLst>
      <p:ext uri="{BB962C8B-B14F-4D97-AF65-F5344CB8AC3E}">
        <p14:creationId xmlns:p14="http://schemas.microsoft.com/office/powerpoint/2010/main" val="41052322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25</a:t>
            </a:fld>
            <a:endParaRPr lang="es-EC"/>
          </a:p>
        </p:txBody>
      </p:sp>
    </p:spTree>
    <p:extLst>
      <p:ext uri="{BB962C8B-B14F-4D97-AF65-F5344CB8AC3E}">
        <p14:creationId xmlns:p14="http://schemas.microsoft.com/office/powerpoint/2010/main" val="626811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26</a:t>
            </a:fld>
            <a:endParaRPr lang="es-EC"/>
          </a:p>
        </p:txBody>
      </p:sp>
    </p:spTree>
    <p:extLst>
      <p:ext uri="{BB962C8B-B14F-4D97-AF65-F5344CB8AC3E}">
        <p14:creationId xmlns:p14="http://schemas.microsoft.com/office/powerpoint/2010/main" val="37570108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27</a:t>
            </a:fld>
            <a:endParaRPr lang="es-EC"/>
          </a:p>
        </p:txBody>
      </p:sp>
    </p:spTree>
    <p:extLst>
      <p:ext uri="{BB962C8B-B14F-4D97-AF65-F5344CB8AC3E}">
        <p14:creationId xmlns:p14="http://schemas.microsoft.com/office/powerpoint/2010/main" val="11744660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28</a:t>
            </a:fld>
            <a:endParaRPr lang="es-EC"/>
          </a:p>
        </p:txBody>
      </p:sp>
    </p:spTree>
    <p:extLst>
      <p:ext uri="{BB962C8B-B14F-4D97-AF65-F5344CB8AC3E}">
        <p14:creationId xmlns:p14="http://schemas.microsoft.com/office/powerpoint/2010/main" val="35569726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29</a:t>
            </a:fld>
            <a:endParaRPr lang="es-EC"/>
          </a:p>
        </p:txBody>
      </p:sp>
    </p:spTree>
    <p:extLst>
      <p:ext uri="{BB962C8B-B14F-4D97-AF65-F5344CB8AC3E}">
        <p14:creationId xmlns:p14="http://schemas.microsoft.com/office/powerpoint/2010/main" val="2705158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3</a:t>
            </a:fld>
            <a:endParaRPr lang="es-EC"/>
          </a:p>
        </p:txBody>
      </p:sp>
    </p:spTree>
    <p:extLst>
      <p:ext uri="{BB962C8B-B14F-4D97-AF65-F5344CB8AC3E}">
        <p14:creationId xmlns:p14="http://schemas.microsoft.com/office/powerpoint/2010/main" val="17547514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30</a:t>
            </a:fld>
            <a:endParaRPr lang="es-EC"/>
          </a:p>
        </p:txBody>
      </p:sp>
    </p:spTree>
    <p:extLst>
      <p:ext uri="{BB962C8B-B14F-4D97-AF65-F5344CB8AC3E}">
        <p14:creationId xmlns:p14="http://schemas.microsoft.com/office/powerpoint/2010/main" val="20554075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31</a:t>
            </a:fld>
            <a:endParaRPr lang="es-EC"/>
          </a:p>
        </p:txBody>
      </p:sp>
    </p:spTree>
    <p:extLst>
      <p:ext uri="{BB962C8B-B14F-4D97-AF65-F5344CB8AC3E}">
        <p14:creationId xmlns:p14="http://schemas.microsoft.com/office/powerpoint/2010/main" val="7895400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32</a:t>
            </a:fld>
            <a:endParaRPr lang="es-EC"/>
          </a:p>
        </p:txBody>
      </p:sp>
    </p:spTree>
    <p:extLst>
      <p:ext uri="{BB962C8B-B14F-4D97-AF65-F5344CB8AC3E}">
        <p14:creationId xmlns:p14="http://schemas.microsoft.com/office/powerpoint/2010/main" val="26663139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33</a:t>
            </a:fld>
            <a:endParaRPr lang="es-EC"/>
          </a:p>
        </p:txBody>
      </p:sp>
    </p:spTree>
    <p:extLst>
      <p:ext uri="{BB962C8B-B14F-4D97-AF65-F5344CB8AC3E}">
        <p14:creationId xmlns:p14="http://schemas.microsoft.com/office/powerpoint/2010/main" val="911126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4</a:t>
            </a:fld>
            <a:endParaRPr lang="es-EC"/>
          </a:p>
        </p:txBody>
      </p:sp>
    </p:spTree>
    <p:extLst>
      <p:ext uri="{BB962C8B-B14F-4D97-AF65-F5344CB8AC3E}">
        <p14:creationId xmlns:p14="http://schemas.microsoft.com/office/powerpoint/2010/main" val="4168768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5</a:t>
            </a:fld>
            <a:endParaRPr lang="es-EC"/>
          </a:p>
        </p:txBody>
      </p:sp>
    </p:spTree>
    <p:extLst>
      <p:ext uri="{BB962C8B-B14F-4D97-AF65-F5344CB8AC3E}">
        <p14:creationId xmlns:p14="http://schemas.microsoft.com/office/powerpoint/2010/main" val="2906912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6</a:t>
            </a:fld>
            <a:endParaRPr lang="es-EC"/>
          </a:p>
        </p:txBody>
      </p:sp>
    </p:spTree>
    <p:extLst>
      <p:ext uri="{BB962C8B-B14F-4D97-AF65-F5344CB8AC3E}">
        <p14:creationId xmlns:p14="http://schemas.microsoft.com/office/powerpoint/2010/main" val="1151414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7</a:t>
            </a:fld>
            <a:endParaRPr lang="es-EC"/>
          </a:p>
        </p:txBody>
      </p:sp>
    </p:spTree>
    <p:extLst>
      <p:ext uri="{BB962C8B-B14F-4D97-AF65-F5344CB8AC3E}">
        <p14:creationId xmlns:p14="http://schemas.microsoft.com/office/powerpoint/2010/main" val="3459858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8</a:t>
            </a:fld>
            <a:endParaRPr lang="es-EC"/>
          </a:p>
        </p:txBody>
      </p:sp>
    </p:spTree>
    <p:extLst>
      <p:ext uri="{BB962C8B-B14F-4D97-AF65-F5344CB8AC3E}">
        <p14:creationId xmlns:p14="http://schemas.microsoft.com/office/powerpoint/2010/main" val="2788658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9</a:t>
            </a:fld>
            <a:endParaRPr lang="es-EC"/>
          </a:p>
        </p:txBody>
      </p:sp>
    </p:spTree>
    <p:extLst>
      <p:ext uri="{BB962C8B-B14F-4D97-AF65-F5344CB8AC3E}">
        <p14:creationId xmlns:p14="http://schemas.microsoft.com/office/powerpoint/2010/main" val="2712981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0203E48-F20F-404A-8DD0-F16AF58C336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xmlns="" id="{21DC274B-9F17-8047-BCFF-A25B29E896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xmlns="" id="{49DCE61F-B6CE-4D40-94CC-C854F7B570EC}"/>
              </a:ext>
            </a:extLst>
          </p:cNvPr>
          <p:cNvSpPr>
            <a:spLocks noGrp="1"/>
          </p:cNvSpPr>
          <p:nvPr>
            <p:ph type="dt" sz="half" idx="10"/>
          </p:nvPr>
        </p:nvSpPr>
        <p:spPr/>
        <p:txBody>
          <a:bodyPr/>
          <a:lstStyle/>
          <a:p>
            <a:fld id="{818BE6FF-661C-C749-8226-DCA3ED096249}" type="datetimeFigureOut">
              <a:rPr lang="es-EC" smtClean="0"/>
              <a:t>8/3/22</a:t>
            </a:fld>
            <a:endParaRPr lang="es-EC"/>
          </a:p>
        </p:txBody>
      </p:sp>
      <p:sp>
        <p:nvSpPr>
          <p:cNvPr id="5" name="Marcador de pie de página 4">
            <a:extLst>
              <a:ext uri="{FF2B5EF4-FFF2-40B4-BE49-F238E27FC236}">
                <a16:creationId xmlns:a16="http://schemas.microsoft.com/office/drawing/2014/main" xmlns="" id="{3917CF79-A236-4E42-93CB-988E3A2E4CB9}"/>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72360562-1F1A-AE4A-AFDE-A3131E801748}"/>
              </a:ext>
            </a:extLst>
          </p:cNvPr>
          <p:cNvSpPr>
            <a:spLocks noGrp="1"/>
          </p:cNvSpPr>
          <p:nvPr>
            <p:ph type="sldNum" sz="quarter" idx="12"/>
          </p:nvPr>
        </p:nvSpPr>
        <p:spPr/>
        <p:txBody>
          <a:bodyPr/>
          <a:lstStyle/>
          <a:p>
            <a:fld id="{CB3FFA4C-D43F-3D4B-B4C0-7251190C2CA9}" type="slidenum">
              <a:rPr lang="es-EC" smtClean="0"/>
              <a:t>‹Nr.›</a:t>
            </a:fld>
            <a:endParaRPr lang="es-EC"/>
          </a:p>
        </p:txBody>
      </p:sp>
    </p:spTree>
    <p:extLst>
      <p:ext uri="{BB962C8B-B14F-4D97-AF65-F5344CB8AC3E}">
        <p14:creationId xmlns:p14="http://schemas.microsoft.com/office/powerpoint/2010/main" val="1737185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A0C6392-9D3A-9940-BCD7-D0FBA0B30DB9}"/>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xmlns="" id="{23BB037A-4A7D-EE43-A262-18BA7E9637F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63CC2A55-A541-5348-AC4F-DF8D3C1ACF29}"/>
              </a:ext>
            </a:extLst>
          </p:cNvPr>
          <p:cNvSpPr>
            <a:spLocks noGrp="1"/>
          </p:cNvSpPr>
          <p:nvPr>
            <p:ph type="dt" sz="half" idx="10"/>
          </p:nvPr>
        </p:nvSpPr>
        <p:spPr/>
        <p:txBody>
          <a:bodyPr/>
          <a:lstStyle/>
          <a:p>
            <a:fld id="{818BE6FF-661C-C749-8226-DCA3ED096249}" type="datetimeFigureOut">
              <a:rPr lang="es-EC" smtClean="0"/>
              <a:t>8/3/22</a:t>
            </a:fld>
            <a:endParaRPr lang="es-EC"/>
          </a:p>
        </p:txBody>
      </p:sp>
      <p:sp>
        <p:nvSpPr>
          <p:cNvPr id="5" name="Marcador de pie de página 4">
            <a:extLst>
              <a:ext uri="{FF2B5EF4-FFF2-40B4-BE49-F238E27FC236}">
                <a16:creationId xmlns:a16="http://schemas.microsoft.com/office/drawing/2014/main" xmlns="" id="{136538CF-F028-9349-9300-2BB7FA4A92EF}"/>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FA9529A2-BC03-484F-A8DF-D1B4F29A0F61}"/>
              </a:ext>
            </a:extLst>
          </p:cNvPr>
          <p:cNvSpPr>
            <a:spLocks noGrp="1"/>
          </p:cNvSpPr>
          <p:nvPr>
            <p:ph type="sldNum" sz="quarter" idx="12"/>
          </p:nvPr>
        </p:nvSpPr>
        <p:spPr/>
        <p:txBody>
          <a:bodyPr/>
          <a:lstStyle/>
          <a:p>
            <a:fld id="{CB3FFA4C-D43F-3D4B-B4C0-7251190C2CA9}" type="slidenum">
              <a:rPr lang="es-EC" smtClean="0"/>
              <a:t>‹Nr.›</a:t>
            </a:fld>
            <a:endParaRPr lang="es-EC"/>
          </a:p>
        </p:txBody>
      </p:sp>
    </p:spTree>
    <p:extLst>
      <p:ext uri="{BB962C8B-B14F-4D97-AF65-F5344CB8AC3E}">
        <p14:creationId xmlns:p14="http://schemas.microsoft.com/office/powerpoint/2010/main" val="3515371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410DEDE2-1F27-1149-8BBF-6CF79FF1DE7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xmlns="" id="{4CBCC570-4C23-F64B-9C07-77DEBDF41FC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1D657BEC-60A7-4940-951E-920D1FEF9921}"/>
              </a:ext>
            </a:extLst>
          </p:cNvPr>
          <p:cNvSpPr>
            <a:spLocks noGrp="1"/>
          </p:cNvSpPr>
          <p:nvPr>
            <p:ph type="dt" sz="half" idx="10"/>
          </p:nvPr>
        </p:nvSpPr>
        <p:spPr/>
        <p:txBody>
          <a:bodyPr/>
          <a:lstStyle/>
          <a:p>
            <a:fld id="{818BE6FF-661C-C749-8226-DCA3ED096249}" type="datetimeFigureOut">
              <a:rPr lang="es-EC" smtClean="0"/>
              <a:t>8/3/22</a:t>
            </a:fld>
            <a:endParaRPr lang="es-EC"/>
          </a:p>
        </p:txBody>
      </p:sp>
      <p:sp>
        <p:nvSpPr>
          <p:cNvPr id="5" name="Marcador de pie de página 4">
            <a:extLst>
              <a:ext uri="{FF2B5EF4-FFF2-40B4-BE49-F238E27FC236}">
                <a16:creationId xmlns:a16="http://schemas.microsoft.com/office/drawing/2014/main" xmlns="" id="{E60AAFAA-6052-4B49-AFEC-FDF6DB6946E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2D6FF39D-5992-DB4E-A90B-689D004A504E}"/>
              </a:ext>
            </a:extLst>
          </p:cNvPr>
          <p:cNvSpPr>
            <a:spLocks noGrp="1"/>
          </p:cNvSpPr>
          <p:nvPr>
            <p:ph type="sldNum" sz="quarter" idx="12"/>
          </p:nvPr>
        </p:nvSpPr>
        <p:spPr/>
        <p:txBody>
          <a:bodyPr/>
          <a:lstStyle/>
          <a:p>
            <a:fld id="{CB3FFA4C-D43F-3D4B-B4C0-7251190C2CA9}" type="slidenum">
              <a:rPr lang="es-EC" smtClean="0"/>
              <a:t>‹Nr.›</a:t>
            </a:fld>
            <a:endParaRPr lang="es-EC"/>
          </a:p>
        </p:txBody>
      </p:sp>
    </p:spTree>
    <p:extLst>
      <p:ext uri="{BB962C8B-B14F-4D97-AF65-F5344CB8AC3E}">
        <p14:creationId xmlns:p14="http://schemas.microsoft.com/office/powerpoint/2010/main" val="1140454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35792B9-5A4D-9D43-B1B3-5E68671B6F8A}"/>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6E9983F2-52E8-2F45-9037-B1EFB5F302E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DE1309F8-B0A8-604F-8626-30FFFB26CDB6}"/>
              </a:ext>
            </a:extLst>
          </p:cNvPr>
          <p:cNvSpPr>
            <a:spLocks noGrp="1"/>
          </p:cNvSpPr>
          <p:nvPr>
            <p:ph type="dt" sz="half" idx="10"/>
          </p:nvPr>
        </p:nvSpPr>
        <p:spPr/>
        <p:txBody>
          <a:bodyPr/>
          <a:lstStyle/>
          <a:p>
            <a:fld id="{818BE6FF-661C-C749-8226-DCA3ED096249}" type="datetimeFigureOut">
              <a:rPr lang="es-EC" smtClean="0"/>
              <a:t>8/3/22</a:t>
            </a:fld>
            <a:endParaRPr lang="es-EC"/>
          </a:p>
        </p:txBody>
      </p:sp>
      <p:sp>
        <p:nvSpPr>
          <p:cNvPr id="5" name="Marcador de pie de página 4">
            <a:extLst>
              <a:ext uri="{FF2B5EF4-FFF2-40B4-BE49-F238E27FC236}">
                <a16:creationId xmlns:a16="http://schemas.microsoft.com/office/drawing/2014/main" xmlns="" id="{7CAD6B92-1E95-A94C-9206-4C99791BA0E6}"/>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F490C92A-9952-AA47-AF61-71C53209E0D8}"/>
              </a:ext>
            </a:extLst>
          </p:cNvPr>
          <p:cNvSpPr>
            <a:spLocks noGrp="1"/>
          </p:cNvSpPr>
          <p:nvPr>
            <p:ph type="sldNum" sz="quarter" idx="12"/>
          </p:nvPr>
        </p:nvSpPr>
        <p:spPr/>
        <p:txBody>
          <a:bodyPr/>
          <a:lstStyle/>
          <a:p>
            <a:fld id="{CB3FFA4C-D43F-3D4B-B4C0-7251190C2CA9}" type="slidenum">
              <a:rPr lang="es-EC" smtClean="0"/>
              <a:t>‹Nr.›</a:t>
            </a:fld>
            <a:endParaRPr lang="es-EC"/>
          </a:p>
        </p:txBody>
      </p:sp>
    </p:spTree>
    <p:extLst>
      <p:ext uri="{BB962C8B-B14F-4D97-AF65-F5344CB8AC3E}">
        <p14:creationId xmlns:p14="http://schemas.microsoft.com/office/powerpoint/2010/main" val="2410494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6D275C4-787C-8F40-A0B8-22371611058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8D7AD3C7-6B8B-9D4C-91BA-0A29BAD4BC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87309399-DD55-A246-A69D-A8B5CB9B5ECF}"/>
              </a:ext>
            </a:extLst>
          </p:cNvPr>
          <p:cNvSpPr>
            <a:spLocks noGrp="1"/>
          </p:cNvSpPr>
          <p:nvPr>
            <p:ph type="dt" sz="half" idx="10"/>
          </p:nvPr>
        </p:nvSpPr>
        <p:spPr/>
        <p:txBody>
          <a:bodyPr/>
          <a:lstStyle/>
          <a:p>
            <a:fld id="{818BE6FF-661C-C749-8226-DCA3ED096249}" type="datetimeFigureOut">
              <a:rPr lang="es-EC" smtClean="0"/>
              <a:t>8/3/22</a:t>
            </a:fld>
            <a:endParaRPr lang="es-EC"/>
          </a:p>
        </p:txBody>
      </p:sp>
      <p:sp>
        <p:nvSpPr>
          <p:cNvPr id="5" name="Marcador de pie de página 4">
            <a:extLst>
              <a:ext uri="{FF2B5EF4-FFF2-40B4-BE49-F238E27FC236}">
                <a16:creationId xmlns:a16="http://schemas.microsoft.com/office/drawing/2014/main" xmlns="" id="{05646878-0F42-9F44-BC6F-FC7A7C2ADEDD}"/>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822C6983-9242-9549-8632-863DD9192D16}"/>
              </a:ext>
            </a:extLst>
          </p:cNvPr>
          <p:cNvSpPr>
            <a:spLocks noGrp="1"/>
          </p:cNvSpPr>
          <p:nvPr>
            <p:ph type="sldNum" sz="quarter" idx="12"/>
          </p:nvPr>
        </p:nvSpPr>
        <p:spPr/>
        <p:txBody>
          <a:bodyPr/>
          <a:lstStyle/>
          <a:p>
            <a:fld id="{CB3FFA4C-D43F-3D4B-B4C0-7251190C2CA9}" type="slidenum">
              <a:rPr lang="es-EC" smtClean="0"/>
              <a:t>‹Nr.›</a:t>
            </a:fld>
            <a:endParaRPr lang="es-EC"/>
          </a:p>
        </p:txBody>
      </p:sp>
    </p:spTree>
    <p:extLst>
      <p:ext uri="{BB962C8B-B14F-4D97-AF65-F5344CB8AC3E}">
        <p14:creationId xmlns:p14="http://schemas.microsoft.com/office/powerpoint/2010/main" val="3024395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5324B24-A771-944F-8380-9D47BC5D304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171D2FEC-1A2D-B945-BF4D-1F302A79318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xmlns="" id="{11535F52-E383-644E-88D4-16206C8E57C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xmlns="" id="{8E9B2BBD-91EB-2248-B0D2-3C87350756C5}"/>
              </a:ext>
            </a:extLst>
          </p:cNvPr>
          <p:cNvSpPr>
            <a:spLocks noGrp="1"/>
          </p:cNvSpPr>
          <p:nvPr>
            <p:ph type="dt" sz="half" idx="10"/>
          </p:nvPr>
        </p:nvSpPr>
        <p:spPr/>
        <p:txBody>
          <a:bodyPr/>
          <a:lstStyle/>
          <a:p>
            <a:fld id="{818BE6FF-661C-C749-8226-DCA3ED096249}" type="datetimeFigureOut">
              <a:rPr lang="es-EC" smtClean="0"/>
              <a:t>8/3/22</a:t>
            </a:fld>
            <a:endParaRPr lang="es-EC"/>
          </a:p>
        </p:txBody>
      </p:sp>
      <p:sp>
        <p:nvSpPr>
          <p:cNvPr id="6" name="Marcador de pie de página 5">
            <a:extLst>
              <a:ext uri="{FF2B5EF4-FFF2-40B4-BE49-F238E27FC236}">
                <a16:creationId xmlns:a16="http://schemas.microsoft.com/office/drawing/2014/main" xmlns="" id="{9A62E4B4-E112-EF46-96C8-4D62B6974C35}"/>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xmlns="" id="{B8818CF7-9E8E-D145-A100-2449ABCACCCB}"/>
              </a:ext>
            </a:extLst>
          </p:cNvPr>
          <p:cNvSpPr>
            <a:spLocks noGrp="1"/>
          </p:cNvSpPr>
          <p:nvPr>
            <p:ph type="sldNum" sz="quarter" idx="12"/>
          </p:nvPr>
        </p:nvSpPr>
        <p:spPr/>
        <p:txBody>
          <a:bodyPr/>
          <a:lstStyle/>
          <a:p>
            <a:fld id="{CB3FFA4C-D43F-3D4B-B4C0-7251190C2CA9}" type="slidenum">
              <a:rPr lang="es-EC" smtClean="0"/>
              <a:t>‹Nr.›</a:t>
            </a:fld>
            <a:endParaRPr lang="es-EC"/>
          </a:p>
        </p:txBody>
      </p:sp>
    </p:spTree>
    <p:extLst>
      <p:ext uri="{BB962C8B-B14F-4D97-AF65-F5344CB8AC3E}">
        <p14:creationId xmlns:p14="http://schemas.microsoft.com/office/powerpoint/2010/main" val="2038992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2AD5F7D-B1AF-594E-9D5D-86F2A7F6D61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D00B0DF5-42E9-4A41-9792-525A6ECFE2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25047520-F234-044E-85BA-ECB134A3C78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xmlns="" id="{3AAFD1E5-BA9A-EF4D-969A-EA8F918CF9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91FF0CBA-EAF2-9F45-8F0F-96924EA4ECF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xmlns="" id="{29AFBE00-21C8-1D43-BC84-0CE80EB3BBF7}"/>
              </a:ext>
            </a:extLst>
          </p:cNvPr>
          <p:cNvSpPr>
            <a:spLocks noGrp="1"/>
          </p:cNvSpPr>
          <p:nvPr>
            <p:ph type="dt" sz="half" idx="10"/>
          </p:nvPr>
        </p:nvSpPr>
        <p:spPr/>
        <p:txBody>
          <a:bodyPr/>
          <a:lstStyle/>
          <a:p>
            <a:fld id="{818BE6FF-661C-C749-8226-DCA3ED096249}" type="datetimeFigureOut">
              <a:rPr lang="es-EC" smtClean="0"/>
              <a:t>8/3/22</a:t>
            </a:fld>
            <a:endParaRPr lang="es-EC"/>
          </a:p>
        </p:txBody>
      </p:sp>
      <p:sp>
        <p:nvSpPr>
          <p:cNvPr id="8" name="Marcador de pie de página 7">
            <a:extLst>
              <a:ext uri="{FF2B5EF4-FFF2-40B4-BE49-F238E27FC236}">
                <a16:creationId xmlns:a16="http://schemas.microsoft.com/office/drawing/2014/main" xmlns="" id="{7256AF68-4E0F-DA4A-9776-CF6DF5592DA4}"/>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xmlns="" id="{63FE04CC-E51F-184B-A474-24D28BAB5521}"/>
              </a:ext>
            </a:extLst>
          </p:cNvPr>
          <p:cNvSpPr>
            <a:spLocks noGrp="1"/>
          </p:cNvSpPr>
          <p:nvPr>
            <p:ph type="sldNum" sz="quarter" idx="12"/>
          </p:nvPr>
        </p:nvSpPr>
        <p:spPr/>
        <p:txBody>
          <a:bodyPr/>
          <a:lstStyle/>
          <a:p>
            <a:fld id="{CB3FFA4C-D43F-3D4B-B4C0-7251190C2CA9}" type="slidenum">
              <a:rPr lang="es-EC" smtClean="0"/>
              <a:t>‹Nr.›</a:t>
            </a:fld>
            <a:endParaRPr lang="es-EC"/>
          </a:p>
        </p:txBody>
      </p:sp>
    </p:spTree>
    <p:extLst>
      <p:ext uri="{BB962C8B-B14F-4D97-AF65-F5344CB8AC3E}">
        <p14:creationId xmlns:p14="http://schemas.microsoft.com/office/powerpoint/2010/main" val="284948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3FCFFAF-D526-9A4B-96B6-6054B6F8D7C1}"/>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xmlns="" id="{DED5627B-FF77-2D4F-B952-C4119E37F6FB}"/>
              </a:ext>
            </a:extLst>
          </p:cNvPr>
          <p:cNvSpPr>
            <a:spLocks noGrp="1"/>
          </p:cNvSpPr>
          <p:nvPr>
            <p:ph type="dt" sz="half" idx="10"/>
          </p:nvPr>
        </p:nvSpPr>
        <p:spPr/>
        <p:txBody>
          <a:bodyPr/>
          <a:lstStyle/>
          <a:p>
            <a:fld id="{818BE6FF-661C-C749-8226-DCA3ED096249}" type="datetimeFigureOut">
              <a:rPr lang="es-EC" smtClean="0"/>
              <a:t>8/3/22</a:t>
            </a:fld>
            <a:endParaRPr lang="es-EC"/>
          </a:p>
        </p:txBody>
      </p:sp>
      <p:sp>
        <p:nvSpPr>
          <p:cNvPr id="4" name="Marcador de pie de página 3">
            <a:extLst>
              <a:ext uri="{FF2B5EF4-FFF2-40B4-BE49-F238E27FC236}">
                <a16:creationId xmlns:a16="http://schemas.microsoft.com/office/drawing/2014/main" xmlns="" id="{F86E5A11-B782-3941-AF0B-5CB6774F85F0}"/>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xmlns="" id="{C6223B8D-DBE6-404F-8397-FDF1A1BCBEF2}"/>
              </a:ext>
            </a:extLst>
          </p:cNvPr>
          <p:cNvSpPr>
            <a:spLocks noGrp="1"/>
          </p:cNvSpPr>
          <p:nvPr>
            <p:ph type="sldNum" sz="quarter" idx="12"/>
          </p:nvPr>
        </p:nvSpPr>
        <p:spPr/>
        <p:txBody>
          <a:bodyPr/>
          <a:lstStyle/>
          <a:p>
            <a:fld id="{CB3FFA4C-D43F-3D4B-B4C0-7251190C2CA9}" type="slidenum">
              <a:rPr lang="es-EC" smtClean="0"/>
              <a:t>‹Nr.›</a:t>
            </a:fld>
            <a:endParaRPr lang="es-EC"/>
          </a:p>
        </p:txBody>
      </p:sp>
    </p:spTree>
    <p:extLst>
      <p:ext uri="{BB962C8B-B14F-4D97-AF65-F5344CB8AC3E}">
        <p14:creationId xmlns:p14="http://schemas.microsoft.com/office/powerpoint/2010/main" val="3984819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D6C274D4-9555-9247-A225-CDEF13BE2518}"/>
              </a:ext>
            </a:extLst>
          </p:cNvPr>
          <p:cNvSpPr>
            <a:spLocks noGrp="1"/>
          </p:cNvSpPr>
          <p:nvPr>
            <p:ph type="dt" sz="half" idx="10"/>
          </p:nvPr>
        </p:nvSpPr>
        <p:spPr/>
        <p:txBody>
          <a:bodyPr/>
          <a:lstStyle/>
          <a:p>
            <a:fld id="{818BE6FF-661C-C749-8226-DCA3ED096249}" type="datetimeFigureOut">
              <a:rPr lang="es-EC" smtClean="0"/>
              <a:t>8/3/22</a:t>
            </a:fld>
            <a:endParaRPr lang="es-EC"/>
          </a:p>
        </p:txBody>
      </p:sp>
      <p:sp>
        <p:nvSpPr>
          <p:cNvPr id="3" name="Marcador de pie de página 2">
            <a:extLst>
              <a:ext uri="{FF2B5EF4-FFF2-40B4-BE49-F238E27FC236}">
                <a16:creationId xmlns:a16="http://schemas.microsoft.com/office/drawing/2014/main" xmlns="" id="{F4434BB2-980E-B641-95E4-E78175570381}"/>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xmlns="" id="{6C662693-BBB7-CD48-B3A6-628C3C26ADA8}"/>
              </a:ext>
            </a:extLst>
          </p:cNvPr>
          <p:cNvSpPr>
            <a:spLocks noGrp="1"/>
          </p:cNvSpPr>
          <p:nvPr>
            <p:ph type="sldNum" sz="quarter" idx="12"/>
          </p:nvPr>
        </p:nvSpPr>
        <p:spPr/>
        <p:txBody>
          <a:bodyPr/>
          <a:lstStyle/>
          <a:p>
            <a:fld id="{CB3FFA4C-D43F-3D4B-B4C0-7251190C2CA9}" type="slidenum">
              <a:rPr lang="es-EC" smtClean="0"/>
              <a:t>‹Nr.›</a:t>
            </a:fld>
            <a:endParaRPr lang="es-EC"/>
          </a:p>
        </p:txBody>
      </p:sp>
    </p:spTree>
    <p:extLst>
      <p:ext uri="{BB962C8B-B14F-4D97-AF65-F5344CB8AC3E}">
        <p14:creationId xmlns:p14="http://schemas.microsoft.com/office/powerpoint/2010/main" val="356056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3E75B7D-773C-5445-9599-493BF1B2064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265F740F-3BE3-3949-ACFC-44E9833E92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xmlns="" id="{EE5B7F49-C318-2147-9372-7D79D3EC08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B572C8F2-6488-7147-9D47-50C1BB27B15C}"/>
              </a:ext>
            </a:extLst>
          </p:cNvPr>
          <p:cNvSpPr>
            <a:spLocks noGrp="1"/>
          </p:cNvSpPr>
          <p:nvPr>
            <p:ph type="dt" sz="half" idx="10"/>
          </p:nvPr>
        </p:nvSpPr>
        <p:spPr/>
        <p:txBody>
          <a:bodyPr/>
          <a:lstStyle/>
          <a:p>
            <a:fld id="{818BE6FF-661C-C749-8226-DCA3ED096249}" type="datetimeFigureOut">
              <a:rPr lang="es-EC" smtClean="0"/>
              <a:t>8/3/22</a:t>
            </a:fld>
            <a:endParaRPr lang="es-EC"/>
          </a:p>
        </p:txBody>
      </p:sp>
      <p:sp>
        <p:nvSpPr>
          <p:cNvPr id="6" name="Marcador de pie de página 5">
            <a:extLst>
              <a:ext uri="{FF2B5EF4-FFF2-40B4-BE49-F238E27FC236}">
                <a16:creationId xmlns:a16="http://schemas.microsoft.com/office/drawing/2014/main" xmlns="" id="{E93D13E7-0724-D64A-83D6-3C430DE0F9EB}"/>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xmlns="" id="{4CE7F9F9-D032-204F-8FEB-B18B8B3E2A2B}"/>
              </a:ext>
            </a:extLst>
          </p:cNvPr>
          <p:cNvSpPr>
            <a:spLocks noGrp="1"/>
          </p:cNvSpPr>
          <p:nvPr>
            <p:ph type="sldNum" sz="quarter" idx="12"/>
          </p:nvPr>
        </p:nvSpPr>
        <p:spPr/>
        <p:txBody>
          <a:bodyPr/>
          <a:lstStyle/>
          <a:p>
            <a:fld id="{CB3FFA4C-D43F-3D4B-B4C0-7251190C2CA9}" type="slidenum">
              <a:rPr lang="es-EC" smtClean="0"/>
              <a:t>‹Nr.›</a:t>
            </a:fld>
            <a:endParaRPr lang="es-EC"/>
          </a:p>
        </p:txBody>
      </p:sp>
    </p:spTree>
    <p:extLst>
      <p:ext uri="{BB962C8B-B14F-4D97-AF65-F5344CB8AC3E}">
        <p14:creationId xmlns:p14="http://schemas.microsoft.com/office/powerpoint/2010/main" val="257458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BDC55BD-17C7-8F48-8053-D64A336A06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xmlns="" id="{30DF76A4-CA0E-3641-ADA7-A786C4C532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xmlns="" id="{D9895C98-28D2-DF41-B4AE-79E75B8D44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16979757-11EE-754A-80CD-6A0BE7053D0D}"/>
              </a:ext>
            </a:extLst>
          </p:cNvPr>
          <p:cNvSpPr>
            <a:spLocks noGrp="1"/>
          </p:cNvSpPr>
          <p:nvPr>
            <p:ph type="dt" sz="half" idx="10"/>
          </p:nvPr>
        </p:nvSpPr>
        <p:spPr/>
        <p:txBody>
          <a:bodyPr/>
          <a:lstStyle/>
          <a:p>
            <a:fld id="{818BE6FF-661C-C749-8226-DCA3ED096249}" type="datetimeFigureOut">
              <a:rPr lang="es-EC" smtClean="0"/>
              <a:t>8/3/22</a:t>
            </a:fld>
            <a:endParaRPr lang="es-EC"/>
          </a:p>
        </p:txBody>
      </p:sp>
      <p:sp>
        <p:nvSpPr>
          <p:cNvPr id="6" name="Marcador de pie de página 5">
            <a:extLst>
              <a:ext uri="{FF2B5EF4-FFF2-40B4-BE49-F238E27FC236}">
                <a16:creationId xmlns:a16="http://schemas.microsoft.com/office/drawing/2014/main" xmlns="" id="{5A2C046B-1317-C048-899F-95043CBF8232}"/>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xmlns="" id="{C6B52A66-E45C-1547-BD7B-A1107CB49668}"/>
              </a:ext>
            </a:extLst>
          </p:cNvPr>
          <p:cNvSpPr>
            <a:spLocks noGrp="1"/>
          </p:cNvSpPr>
          <p:nvPr>
            <p:ph type="sldNum" sz="quarter" idx="12"/>
          </p:nvPr>
        </p:nvSpPr>
        <p:spPr/>
        <p:txBody>
          <a:bodyPr/>
          <a:lstStyle/>
          <a:p>
            <a:fld id="{CB3FFA4C-D43F-3D4B-B4C0-7251190C2CA9}" type="slidenum">
              <a:rPr lang="es-EC" smtClean="0"/>
              <a:t>‹Nr.›</a:t>
            </a:fld>
            <a:endParaRPr lang="es-EC"/>
          </a:p>
        </p:txBody>
      </p:sp>
    </p:spTree>
    <p:extLst>
      <p:ext uri="{BB962C8B-B14F-4D97-AF65-F5344CB8AC3E}">
        <p14:creationId xmlns:p14="http://schemas.microsoft.com/office/powerpoint/2010/main" val="16469736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A7A15A84-C688-E740-A5EB-87EB2B7245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C2CB1D77-CEEC-5D4C-8C08-2F0B6F27C3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AFEF10AD-4BDE-834A-8E76-5F7CEE0A2F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8BE6FF-661C-C749-8226-DCA3ED096249}" type="datetimeFigureOut">
              <a:rPr lang="es-EC" smtClean="0"/>
              <a:t>8/3/22</a:t>
            </a:fld>
            <a:endParaRPr lang="es-EC"/>
          </a:p>
        </p:txBody>
      </p:sp>
      <p:sp>
        <p:nvSpPr>
          <p:cNvPr id="5" name="Marcador de pie de página 4">
            <a:extLst>
              <a:ext uri="{FF2B5EF4-FFF2-40B4-BE49-F238E27FC236}">
                <a16:creationId xmlns:a16="http://schemas.microsoft.com/office/drawing/2014/main" xmlns="" id="{9285C6DF-51D3-FE43-96EC-8141637174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xmlns="" id="{678523AA-AB81-B44E-BCEE-E1F2B8790E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3FFA4C-D43F-3D4B-B4C0-7251190C2CA9}" type="slidenum">
              <a:rPr lang="es-EC" smtClean="0"/>
              <a:t>‹Nr.›</a:t>
            </a:fld>
            <a:endParaRPr lang="es-EC"/>
          </a:p>
        </p:txBody>
      </p:sp>
    </p:spTree>
    <p:extLst>
      <p:ext uri="{BB962C8B-B14F-4D97-AF65-F5344CB8AC3E}">
        <p14:creationId xmlns:p14="http://schemas.microsoft.com/office/powerpoint/2010/main" val="1954632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64530" cy="6858000"/>
          </a:xfrm>
          <a:prstGeom prst="rect">
            <a:avLst/>
          </a:prstGeom>
        </p:spPr>
      </p:pic>
      <p:sp>
        <p:nvSpPr>
          <p:cNvPr id="3" name="Subtitle 2">
            <a:extLst>
              <a:ext uri="{FF2B5EF4-FFF2-40B4-BE49-F238E27FC236}">
                <a16:creationId xmlns="" xmlns:a16="http://schemas.microsoft.com/office/drawing/2014/main" id="{E41585BE-9612-46D1-8C95-AFA906D51E30}"/>
              </a:ext>
            </a:extLst>
          </p:cNvPr>
          <p:cNvSpPr>
            <a:spLocks noGrp="1"/>
          </p:cNvSpPr>
          <p:nvPr>
            <p:ph type="subTitle" idx="1"/>
          </p:nvPr>
        </p:nvSpPr>
        <p:spPr>
          <a:xfrm>
            <a:off x="3097666" y="4506108"/>
            <a:ext cx="2292481" cy="402776"/>
          </a:xfrm>
          <a:noFill/>
        </p:spPr>
        <p:txBody>
          <a:bodyPr>
            <a:normAutofit/>
          </a:bodyPr>
          <a:lstStyle/>
          <a:p>
            <a:r>
              <a:rPr lang="es-ES" sz="1800" dirty="0" smtClean="0">
                <a:solidFill>
                  <a:srgbClr val="3E3476"/>
                </a:solidFill>
                <a:latin typeface="Otterco Light" charset="0"/>
                <a:ea typeface="Otterco Light" charset="0"/>
                <a:cs typeface="Otterco Light" charset="0"/>
              </a:rPr>
              <a:t>8 </a:t>
            </a:r>
            <a:r>
              <a:rPr lang="es-ES" sz="1800" smtClean="0">
                <a:solidFill>
                  <a:srgbClr val="3E3476"/>
                </a:solidFill>
                <a:latin typeface="Otterco Light" charset="0"/>
                <a:ea typeface="Otterco Light" charset="0"/>
                <a:cs typeface="Otterco Light" charset="0"/>
              </a:rPr>
              <a:t>de marzo de 2022</a:t>
            </a:r>
            <a:endParaRPr lang="en-US" sz="1800" dirty="0">
              <a:solidFill>
                <a:srgbClr val="3E3476"/>
              </a:solidFill>
              <a:latin typeface="Otterco Light" charset="0"/>
              <a:ea typeface="Otterco Light" charset="0"/>
              <a:cs typeface="Otterco Light" charset="0"/>
            </a:endParaRPr>
          </a:p>
        </p:txBody>
      </p:sp>
      <p:sp>
        <p:nvSpPr>
          <p:cNvPr id="7" name="CuadroTexto 6"/>
          <p:cNvSpPr txBox="1"/>
          <p:nvPr/>
        </p:nvSpPr>
        <p:spPr>
          <a:xfrm>
            <a:off x="546970" y="2873216"/>
            <a:ext cx="7401464" cy="1477328"/>
          </a:xfrm>
          <a:prstGeom prst="rect">
            <a:avLst/>
          </a:prstGeom>
          <a:noFill/>
        </p:spPr>
        <p:txBody>
          <a:bodyPr wrap="square" rtlCol="0">
            <a:spAutoFit/>
          </a:bodyPr>
          <a:lstStyle/>
          <a:p>
            <a:pPr algn="ctr"/>
            <a:r>
              <a:rPr lang="es-EC" b="1" dirty="0">
                <a:solidFill>
                  <a:srgbClr val="312F7B"/>
                </a:solidFill>
                <a:latin typeface="Otterco" charset="0"/>
                <a:ea typeface="Otterco" charset="0"/>
                <a:cs typeface="Otterco" charset="0"/>
              </a:rPr>
              <a:t>OBSERVACIONES DEL PRIMER DEBATE DEL PROYECTO DE ORDENANZA METROPOLITANA QUE INCORPORA LAS DISPOSICIONES TRANSITORIAS EN EL CÓDIGO MUNICIPAL PARA EL DISTRITO METROPOLITANO DE QUITO PARA EL SERVICIO PÚBLICO DE REVISIÓN TÉCNICA VEHÍCULAR CORRESPONDIENTE AL PERÍODO DEL AÑO 2022 EN EL DISTRITO METROPOLITANO DE QUITO</a:t>
            </a:r>
            <a:endParaRPr lang="es-EC" dirty="0">
              <a:solidFill>
                <a:srgbClr val="312F7B"/>
              </a:solidFill>
              <a:latin typeface="Otterco" charset="0"/>
              <a:ea typeface="Otterco" charset="0"/>
              <a:cs typeface="Otterco" charset="0"/>
            </a:endParaRPr>
          </a:p>
        </p:txBody>
      </p:sp>
    </p:spTree>
    <p:extLst>
      <p:ext uri="{BB962C8B-B14F-4D97-AF65-F5344CB8AC3E}">
        <p14:creationId xmlns:p14="http://schemas.microsoft.com/office/powerpoint/2010/main" val="1904507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4" name="Marcador de contenido 2"/>
          <p:cNvSpPr>
            <a:spLocks noGrp="1"/>
          </p:cNvSpPr>
          <p:nvPr>
            <p:ph idx="1"/>
          </p:nvPr>
        </p:nvSpPr>
        <p:spPr>
          <a:xfrm>
            <a:off x="234782" y="688799"/>
            <a:ext cx="11722435" cy="1120744"/>
          </a:xfrm>
          <a:solidFill>
            <a:schemeClr val="accent1">
              <a:lumMod val="50000"/>
            </a:schemeClr>
          </a:solidFill>
        </p:spPr>
        <p:txBody>
          <a:bodyPr>
            <a:noAutofit/>
          </a:bodyPr>
          <a:lstStyle/>
          <a:p>
            <a:pPr marL="0" indent="0">
              <a:buNone/>
            </a:pPr>
            <a:r>
              <a:rPr lang="es-EC" sz="1800" i="1" dirty="0" smtClean="0">
                <a:solidFill>
                  <a:schemeClr val="bg1"/>
                </a:solidFill>
              </a:rPr>
              <a:t>No le parece justo que los usuarios deban ir a otros cantones, unos más cerca, pero por ejemplo </a:t>
            </a:r>
            <a:r>
              <a:rPr lang="es-EC" sz="1800" i="1" dirty="0" err="1" smtClean="0">
                <a:solidFill>
                  <a:schemeClr val="bg1"/>
                </a:solidFill>
              </a:rPr>
              <a:t>Otavalo</a:t>
            </a:r>
            <a:r>
              <a:rPr lang="es-EC" sz="1800" i="1" dirty="0" smtClean="0">
                <a:solidFill>
                  <a:schemeClr val="bg1"/>
                </a:solidFill>
              </a:rPr>
              <a:t>, San Gabriel están a 5 horas de distancia, y se pregunta si a los señores transportistas querrán irse 5 horas para hacer la revisión técnica vehicular, considera preocupante ya que no en todos los casos se aprueba la revisión vehicular en la primera vez que se presenta.</a:t>
            </a:r>
            <a:endParaRPr lang="es-EC" sz="1800" dirty="0">
              <a:solidFill>
                <a:schemeClr val="bg1"/>
              </a:solidFill>
              <a:effectLst/>
            </a:endParaRPr>
          </a:p>
        </p:txBody>
      </p:sp>
      <p:sp>
        <p:nvSpPr>
          <p:cNvPr id="2" name="Rectángulo 1"/>
          <p:cNvSpPr/>
          <p:nvPr/>
        </p:nvSpPr>
        <p:spPr>
          <a:xfrm>
            <a:off x="-133877" y="1784740"/>
            <a:ext cx="11878407" cy="584775"/>
          </a:xfrm>
          <a:prstGeom prst="rect">
            <a:avLst/>
          </a:prstGeom>
        </p:spPr>
        <p:txBody>
          <a:bodyPr wrap="square">
            <a:spAutoFit/>
          </a:bodyPr>
          <a:lstStyle/>
          <a:p>
            <a:pPr marL="449580"/>
            <a:r>
              <a:rPr lang="es-ES" sz="1600" dirty="0">
                <a:latin typeface="Arial" panose="020B0604020202020204" pitchFamily="34" charset="0"/>
              </a:rPr>
              <a:t>De los 58.029 vehículos que requieren realizar la revisión técnica vehicular en otro GAD, 21.860 corresponde a transporte público y comercial.</a:t>
            </a:r>
            <a:endParaRPr lang="es-EC" sz="1600" dirty="0">
              <a:effectLst/>
            </a:endParaRPr>
          </a:p>
        </p:txBody>
      </p:sp>
      <p:graphicFrame>
        <p:nvGraphicFramePr>
          <p:cNvPr id="5" name="Tabla 4"/>
          <p:cNvGraphicFramePr>
            <a:graphicFrameLocks noGrp="1"/>
          </p:cNvGraphicFramePr>
          <p:nvPr>
            <p:extLst>
              <p:ext uri="{D42A27DB-BD31-4B8C-83A1-F6EECF244321}">
                <p14:modId xmlns:p14="http://schemas.microsoft.com/office/powerpoint/2010/main" val="1511799228"/>
              </p:ext>
            </p:extLst>
          </p:nvPr>
        </p:nvGraphicFramePr>
        <p:xfrm>
          <a:off x="2345970" y="2233180"/>
          <a:ext cx="7500058" cy="1270871"/>
        </p:xfrm>
        <a:graphic>
          <a:graphicData uri="http://schemas.openxmlformats.org/drawingml/2006/table">
            <a:tbl>
              <a:tblPr firstRow="1" firstCol="1" bandRow="1"/>
              <a:tblGrid>
                <a:gridCol w="5468008"/>
                <a:gridCol w="2032050"/>
              </a:tblGrid>
              <a:tr h="194543">
                <a:tc>
                  <a:txBody>
                    <a:bodyPr/>
                    <a:lstStyle/>
                    <a:p>
                      <a:pPr algn="ctr">
                        <a:lnSpc>
                          <a:spcPct val="107000"/>
                        </a:lnSpc>
                      </a:pPr>
                      <a:r>
                        <a:rPr lang="es-EC" sz="11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CASO O TIPO DE VEHICULOS</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TOTAL 1ER. SEMESTRE</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80383">
                <a:tc>
                  <a:txBody>
                    <a:bodyPr/>
                    <a:lstStyle/>
                    <a:p>
                      <a:pPr>
                        <a:lnSpc>
                          <a:spcPct val="107000"/>
                        </a:lnSpc>
                      </a:pPr>
                      <a:r>
                        <a:rPr lang="es-EC"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RTV OBLIGATORIO 1ER SEM.</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1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383">
                <a:tc>
                  <a:txBody>
                    <a:bodyPr/>
                    <a:lstStyle/>
                    <a:p>
                      <a:pPr indent="101600">
                        <a:lnSpc>
                          <a:spcPct val="107000"/>
                        </a:lnSpc>
                      </a:pPr>
                      <a:r>
                        <a:rPr lang="es-EC"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Condicionales RTV 2022</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12.297</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383">
                <a:tc>
                  <a:txBody>
                    <a:bodyPr/>
                    <a:lstStyle/>
                    <a:p>
                      <a:pPr indent="102235">
                        <a:lnSpc>
                          <a:spcPct val="107000"/>
                        </a:lnSpc>
                      </a:pPr>
                      <a:r>
                        <a:rPr lang="es-EC" sz="1100" b="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Transporte comercial</a:t>
                      </a:r>
                      <a:endParaRPr lang="es-EC" sz="11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100" b="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19.931</a:t>
                      </a:r>
                      <a:endParaRPr lang="es-EC" sz="11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383">
                <a:tc>
                  <a:txBody>
                    <a:bodyPr/>
                    <a:lstStyle/>
                    <a:p>
                      <a:pPr indent="102235">
                        <a:lnSpc>
                          <a:spcPct val="107000"/>
                        </a:lnSpc>
                      </a:pPr>
                      <a:r>
                        <a:rPr lang="es-EC" sz="1100" b="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Transporte público</a:t>
                      </a:r>
                      <a:endParaRPr lang="es-EC" sz="11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1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1.929</a:t>
                      </a:r>
                      <a:endParaRPr lang="es-EC" sz="1100" dirty="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383">
                <a:tc>
                  <a:txBody>
                    <a:bodyPr/>
                    <a:lstStyle/>
                    <a:p>
                      <a:pPr indent="101600">
                        <a:lnSpc>
                          <a:spcPct val="107000"/>
                        </a:lnSpc>
                      </a:pPr>
                      <a:r>
                        <a:rPr lang="es-EC"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Transferencias de dominio</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23.872</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383">
                <a:tc>
                  <a:txBody>
                    <a:bodyPr/>
                    <a:lstStyle/>
                    <a:p>
                      <a:pPr indent="101600">
                        <a:lnSpc>
                          <a:spcPct val="107000"/>
                        </a:lnSpc>
                      </a:pPr>
                      <a:r>
                        <a:rPr lang="es-EC" sz="1100" i="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SUBTOTAL 1ER. SEMESTRE</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100" b="1"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58.029</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ángulo 6"/>
          <p:cNvSpPr/>
          <p:nvPr/>
        </p:nvSpPr>
        <p:spPr>
          <a:xfrm>
            <a:off x="361949" y="3592120"/>
            <a:ext cx="11468100" cy="830997"/>
          </a:xfrm>
          <a:prstGeom prst="rect">
            <a:avLst/>
          </a:prstGeom>
        </p:spPr>
        <p:txBody>
          <a:bodyPr wrap="square">
            <a:spAutoFit/>
          </a:bodyPr>
          <a:lstStyle/>
          <a:p>
            <a:r>
              <a:rPr lang="es-EC" sz="1600" dirty="0">
                <a:latin typeface="Arial" panose="020B0604020202020204" pitchFamily="34" charset="0"/>
                <a:ea typeface="Calibri" panose="020F0502020204030204" pitchFamily="34" charset="0"/>
              </a:rPr>
              <a:t>La revisión técnica vehicular de los 21.860 vehículos, de acuerdo al análisis del historial de datos se requerirá realizar  </a:t>
            </a:r>
            <a:r>
              <a:rPr lang="es-EC" sz="1600" dirty="0">
                <a:latin typeface="Arial" panose="020B0604020202020204" pitchFamily="34" charset="0"/>
                <a:ea typeface="Times New Roman" panose="02020603050405020304" pitchFamily="18" charset="0"/>
              </a:rPr>
              <a:t>32.134 revisiones, debido a que  </a:t>
            </a:r>
            <a:r>
              <a:rPr lang="es-EC" sz="1600" dirty="0">
                <a:latin typeface="Arial" panose="020B0604020202020204" pitchFamily="34" charset="0"/>
                <a:ea typeface="Calibri" panose="020F0502020204030204" pitchFamily="34" charset="0"/>
              </a:rPr>
              <a:t>el  47% de los 21.860  vehículos aprueban la RTV en segunda, tercera o cuarta visita. En la siguiente tabla se muestra la capacidad de GAD Rumiñahui y Mejía</a:t>
            </a:r>
            <a:endParaRPr lang="es-EC" sz="1600" dirty="0"/>
          </a:p>
        </p:txBody>
      </p:sp>
      <p:graphicFrame>
        <p:nvGraphicFramePr>
          <p:cNvPr id="8" name="Tabla 7"/>
          <p:cNvGraphicFramePr>
            <a:graphicFrameLocks noGrp="1"/>
          </p:cNvGraphicFramePr>
          <p:nvPr>
            <p:extLst>
              <p:ext uri="{D42A27DB-BD31-4B8C-83A1-F6EECF244321}">
                <p14:modId xmlns:p14="http://schemas.microsoft.com/office/powerpoint/2010/main" val="781617019"/>
              </p:ext>
            </p:extLst>
          </p:nvPr>
        </p:nvGraphicFramePr>
        <p:xfrm>
          <a:off x="521675" y="4511186"/>
          <a:ext cx="11148648" cy="1422114"/>
        </p:xfrm>
        <a:graphic>
          <a:graphicData uri="http://schemas.openxmlformats.org/drawingml/2006/table">
            <a:tbl>
              <a:tblPr firstRow="1" firstCol="1" bandRow="1"/>
              <a:tblGrid>
                <a:gridCol w="929054"/>
                <a:gridCol w="929054"/>
                <a:gridCol w="929054"/>
                <a:gridCol w="929054"/>
                <a:gridCol w="929054"/>
                <a:gridCol w="929054"/>
                <a:gridCol w="929054"/>
                <a:gridCol w="929054"/>
                <a:gridCol w="929054"/>
                <a:gridCol w="929054"/>
                <a:gridCol w="929054"/>
                <a:gridCol w="929054"/>
              </a:tblGrid>
              <a:tr h="469709">
                <a:tc rowSpan="2">
                  <a:txBody>
                    <a:bodyPr/>
                    <a:lstStyle/>
                    <a:p>
                      <a:pPr algn="ctr">
                        <a:lnSpc>
                          <a:spcPct val="107000"/>
                        </a:lnSpc>
                      </a:pPr>
                      <a:r>
                        <a:rPr lang="es-EC" sz="11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GAD</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a:lnSpc>
                          <a:spcPct val="107000"/>
                        </a:lnSpc>
                      </a:pPr>
                      <a:r>
                        <a:rPr lang="es-EC"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NÚMERO DE LÍNEAS DE REVISIÓN INSTALADAS</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EC"/>
                    </a:p>
                  </a:txBody>
                  <a:tcPr/>
                </a:tc>
                <a:tc gridSpan="3">
                  <a:txBody>
                    <a:bodyPr/>
                    <a:lstStyle/>
                    <a:p>
                      <a:pPr algn="ctr">
                        <a:lnSpc>
                          <a:spcPct val="107000"/>
                        </a:lnSpc>
                      </a:pPr>
                      <a:r>
                        <a:rPr lang="es-EC"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CAPACIDAD INSTALADA (NÚMERO DE REVISIONES ANUAL)</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EC"/>
                    </a:p>
                  </a:txBody>
                  <a:tcPr/>
                </a:tc>
                <a:tc hMerge="1">
                  <a:txBody>
                    <a:bodyPr/>
                    <a:lstStyle/>
                    <a:p>
                      <a:endParaRPr lang="es-EC"/>
                    </a:p>
                  </a:txBody>
                  <a:tcPr/>
                </a:tc>
                <a:tc gridSpan="3">
                  <a:txBody>
                    <a:bodyPr/>
                    <a:lstStyle/>
                    <a:p>
                      <a:pPr algn="ctr">
                        <a:lnSpc>
                          <a:spcPct val="107000"/>
                        </a:lnSpc>
                      </a:pPr>
                      <a:r>
                        <a:rPr lang="es-EC" sz="11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CAPACIDAD REQUERIDA POR GAD</a:t>
                      </a:r>
                      <a:endParaRPr lang="es-EC" sz="1100" dirty="0">
                        <a:solidFill>
                          <a:schemeClr val="tx1"/>
                        </a:solidFill>
                        <a:effectLst/>
                        <a:latin typeface="Calibri" panose="020F0502020204030204" pitchFamily="34" charset="0"/>
                        <a:cs typeface="Times New Roman" panose="02020603050405020304" pitchFamily="18" charset="0"/>
                      </a:endParaRPr>
                    </a:p>
                    <a:p>
                      <a:pPr algn="ctr">
                        <a:lnSpc>
                          <a:spcPct val="107000"/>
                        </a:lnSpc>
                      </a:pPr>
                      <a:r>
                        <a:rPr lang="es-EC" sz="11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(NÚMERO DE REVISIONES ANUAL)</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EC"/>
                    </a:p>
                  </a:txBody>
                  <a:tcPr/>
                </a:tc>
                <a:tc hMerge="1">
                  <a:txBody>
                    <a:bodyPr/>
                    <a:lstStyle/>
                    <a:p>
                      <a:endParaRPr lang="es-EC"/>
                    </a:p>
                  </a:txBody>
                  <a:tcPr/>
                </a:tc>
                <a:tc gridSpan="3">
                  <a:txBody>
                    <a:bodyPr/>
                    <a:lstStyle/>
                    <a:p>
                      <a:pPr algn="ctr">
                        <a:lnSpc>
                          <a:spcPct val="107000"/>
                        </a:lnSpc>
                      </a:pPr>
                      <a:r>
                        <a:rPr lang="es-EC"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REMANENTE </a:t>
                      </a:r>
                      <a:endParaRPr lang="es-EC" sz="1100">
                        <a:solidFill>
                          <a:schemeClr val="tx1"/>
                        </a:solidFill>
                        <a:effectLst/>
                        <a:latin typeface="Calibri" panose="020F0502020204030204" pitchFamily="34" charset="0"/>
                        <a:cs typeface="Times New Roman" panose="02020603050405020304" pitchFamily="18" charset="0"/>
                      </a:endParaRPr>
                    </a:p>
                    <a:p>
                      <a:pPr algn="ctr">
                        <a:lnSpc>
                          <a:spcPct val="107000"/>
                        </a:lnSpc>
                      </a:pPr>
                      <a:r>
                        <a:rPr lang="es-EC"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GAD DMQ</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EC"/>
                    </a:p>
                  </a:txBody>
                  <a:tcPr/>
                </a:tc>
                <a:tc hMerge="1">
                  <a:txBody>
                    <a:bodyPr/>
                    <a:lstStyle/>
                    <a:p>
                      <a:endParaRPr lang="es-EC"/>
                    </a:p>
                  </a:txBody>
                  <a:tcPr/>
                </a:tc>
              </a:tr>
              <a:tr h="234854">
                <a:tc vMerge="1">
                  <a:txBody>
                    <a:bodyPr/>
                    <a:lstStyle/>
                    <a:p>
                      <a:endParaRPr lang="es-EC"/>
                    </a:p>
                  </a:txBody>
                  <a:tcPr/>
                </a:tc>
                <a:tc>
                  <a:txBody>
                    <a:bodyPr/>
                    <a:lstStyle/>
                    <a:p>
                      <a:pPr algn="ctr">
                        <a:lnSpc>
                          <a:spcPct val="107000"/>
                        </a:lnSpc>
                      </a:pPr>
                      <a:r>
                        <a:rPr lang="es-EC" sz="11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UNIVERSAL MIXTA</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1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LIVIANOS</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1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UNIVERSAL MIXTA</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LIVIANOS</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r>
                        <a:rPr lang="es-EC"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pPr>
                      <a:r>
                        <a:rPr lang="es-EC"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UNIVERSAL MIXTA</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LIVIANOS</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r>
                        <a:rPr lang="es-EC"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pPr>
                      <a:r>
                        <a:rPr lang="es-EC"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UNIVERSAL MIXTA</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LIVIANOS</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r>
                        <a:rPr lang="es-EC"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234854">
                <a:tc>
                  <a:txBody>
                    <a:bodyPr/>
                    <a:lstStyle/>
                    <a:p>
                      <a:pPr>
                        <a:lnSpc>
                          <a:spcPct val="107000"/>
                        </a:lnSpc>
                      </a:pPr>
                      <a:r>
                        <a:rPr lang="es-EC"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Rumiñahui</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16.457</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23.543</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40.000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8.229</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11.772</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20.000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8.229</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11.772</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20.000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428">
                <a:tc>
                  <a:txBody>
                    <a:bodyPr/>
                    <a:lstStyle/>
                    <a:p>
                      <a:pPr>
                        <a:lnSpc>
                          <a:spcPct val="107000"/>
                        </a:lnSpc>
                      </a:pPr>
                      <a:r>
                        <a:rPr lang="es-EC"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Mejía</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s-EC"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s-EC"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22.000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22.000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10.000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10.000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12.000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12.000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428">
                <a:tc gridSpan="11">
                  <a:txBody>
                    <a:bodyPr/>
                    <a:lstStyle/>
                    <a:p>
                      <a:pPr algn="r">
                        <a:lnSpc>
                          <a:spcPct val="107000"/>
                        </a:lnSpc>
                      </a:pPr>
                      <a:r>
                        <a:rPr lang="es-EC"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NÚMERO DE REVISIONES</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r">
                        <a:lnSpc>
                          <a:spcPct val="107000"/>
                        </a:lnSpc>
                      </a:pPr>
                      <a:r>
                        <a:rPr lang="es-EC" sz="11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32.000</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Rectángulo 9"/>
          <p:cNvSpPr/>
          <p:nvPr/>
        </p:nvSpPr>
        <p:spPr>
          <a:xfrm>
            <a:off x="10299762" y="272728"/>
            <a:ext cx="1774845" cy="369332"/>
          </a:xfrm>
          <a:prstGeom prst="rect">
            <a:avLst/>
          </a:prstGeom>
        </p:spPr>
        <p:txBody>
          <a:bodyPr wrap="none">
            <a:spAutoFit/>
          </a:bodyPr>
          <a:lstStyle/>
          <a:p>
            <a:r>
              <a:rPr lang="es-EC" u="sng" dirty="0">
                <a:latin typeface="Arial" panose="020B0604020202020204" pitchFamily="34" charset="0"/>
                <a:ea typeface="Calibri" panose="020F0502020204030204" pitchFamily="34" charset="0"/>
              </a:rPr>
              <a:t>Andrea Hidalgo</a:t>
            </a:r>
            <a:endParaRPr lang="es-EC" dirty="0"/>
          </a:p>
        </p:txBody>
      </p:sp>
    </p:spTree>
    <p:extLst>
      <p:ext uri="{BB962C8B-B14F-4D97-AF65-F5344CB8AC3E}">
        <p14:creationId xmlns:p14="http://schemas.microsoft.com/office/powerpoint/2010/main" val="2177089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4" name="Marcador de contenido 2"/>
          <p:cNvSpPr>
            <a:spLocks noGrp="1"/>
          </p:cNvSpPr>
          <p:nvPr>
            <p:ph idx="1"/>
          </p:nvPr>
        </p:nvSpPr>
        <p:spPr>
          <a:xfrm>
            <a:off x="322053" y="642060"/>
            <a:ext cx="11722435" cy="1086238"/>
          </a:xfrm>
          <a:solidFill>
            <a:schemeClr val="accent1">
              <a:lumMod val="50000"/>
            </a:schemeClr>
          </a:solidFill>
        </p:spPr>
        <p:txBody>
          <a:bodyPr>
            <a:normAutofit fontScale="77500" lnSpcReduction="20000"/>
          </a:bodyPr>
          <a:lstStyle/>
          <a:p>
            <a:pPr marL="0" indent="0">
              <a:buNone/>
            </a:pPr>
            <a:r>
              <a:rPr lang="es-EC" i="1" dirty="0" smtClean="0">
                <a:solidFill>
                  <a:schemeClr val="bg1"/>
                </a:solidFill>
              </a:rPr>
              <a:t>Se debe considerar una solución para alguien que necesita realizar las transferencias de dominio, duplicación de matrícula, reposición de placa, cambios de servicio también debe irse a otro cantón a matricular ya no va a ser únicamente los que están estipulados en la ordenanza, porque para todos estos rubros el carro debe estar matriculado en el año que se va hacer todo esto.</a:t>
            </a:r>
            <a:endParaRPr lang="es-EC" dirty="0">
              <a:solidFill>
                <a:schemeClr val="bg1"/>
              </a:solidFill>
              <a:effectLst/>
            </a:endParaRPr>
          </a:p>
        </p:txBody>
      </p:sp>
      <p:sp>
        <p:nvSpPr>
          <p:cNvPr id="2" name="Rectángulo 1"/>
          <p:cNvSpPr/>
          <p:nvPr/>
        </p:nvSpPr>
        <p:spPr>
          <a:xfrm>
            <a:off x="234782" y="1759789"/>
            <a:ext cx="11722435" cy="1477328"/>
          </a:xfrm>
          <a:prstGeom prst="rect">
            <a:avLst/>
          </a:prstGeom>
        </p:spPr>
        <p:txBody>
          <a:bodyPr wrap="square">
            <a:spAutoFit/>
          </a:bodyPr>
          <a:lstStyle/>
          <a:p>
            <a:r>
              <a:rPr lang="es-EC" b="1" dirty="0">
                <a:latin typeface="Arial" panose="020B0604020202020204" pitchFamily="34" charset="0"/>
              </a:rPr>
              <a:t>Respuesta</a:t>
            </a:r>
            <a:r>
              <a:rPr lang="es-EC" dirty="0">
                <a:latin typeface="Arial" panose="020B0604020202020204" pitchFamily="34" charset="0"/>
              </a:rPr>
              <a:t>:</a:t>
            </a:r>
            <a:endParaRPr lang="es-EC" dirty="0"/>
          </a:p>
          <a:p>
            <a:r>
              <a:rPr lang="es-EC" dirty="0">
                <a:latin typeface="Arial" panose="020B0604020202020204" pitchFamily="34" charset="0"/>
              </a:rPr>
              <a:t> </a:t>
            </a:r>
            <a:endParaRPr lang="es-EC" dirty="0"/>
          </a:p>
          <a:p>
            <a:pPr marL="449580" algn="just"/>
            <a:r>
              <a:rPr lang="es-EC" dirty="0">
                <a:latin typeface="Arial" panose="020B0604020202020204" pitchFamily="34" charset="0"/>
              </a:rPr>
              <a:t>En la siguiente tabla se muestra los casos o tipo de vehículos que deberán realizar la Revisión Técnica Vehicular en otro GAD, en los </a:t>
            </a:r>
            <a:r>
              <a:rPr lang="es-EC" dirty="0">
                <a:latin typeface="Arial" panose="020B0604020202020204" pitchFamily="34" charset="0"/>
                <a:ea typeface="Times New Roman" panose="02020603050405020304" pitchFamily="18" charset="0"/>
              </a:rPr>
              <a:t>58.029 vehículos, si están</a:t>
            </a:r>
            <a:r>
              <a:rPr lang="es-EC" b="1" i="1" dirty="0">
                <a:latin typeface="Arial" panose="020B0604020202020204" pitchFamily="34" charset="0"/>
                <a:ea typeface="Times New Roman" panose="02020603050405020304" pitchFamily="18" charset="0"/>
              </a:rPr>
              <a:t> </a:t>
            </a:r>
            <a:r>
              <a:rPr lang="es-EC" dirty="0">
                <a:latin typeface="Arial" panose="020B0604020202020204" pitchFamily="34" charset="0"/>
              </a:rPr>
              <a:t>considerados los propietarios de los vehículos que requerirán realizar el trámite de transferencia de dominio.  </a:t>
            </a:r>
            <a:endParaRPr lang="es-EC" dirty="0">
              <a:effectLst/>
            </a:endParaRPr>
          </a:p>
        </p:txBody>
      </p:sp>
      <p:graphicFrame>
        <p:nvGraphicFramePr>
          <p:cNvPr id="3" name="Tabla 2"/>
          <p:cNvGraphicFramePr>
            <a:graphicFrameLocks noGrp="1"/>
          </p:cNvGraphicFramePr>
          <p:nvPr>
            <p:extLst>
              <p:ext uri="{D42A27DB-BD31-4B8C-83A1-F6EECF244321}">
                <p14:modId xmlns:p14="http://schemas.microsoft.com/office/powerpoint/2010/main" val="1834627800"/>
              </p:ext>
            </p:extLst>
          </p:nvPr>
        </p:nvGraphicFramePr>
        <p:xfrm>
          <a:off x="2945243" y="3354786"/>
          <a:ext cx="6301512" cy="1565656"/>
        </p:xfrm>
        <a:graphic>
          <a:graphicData uri="http://schemas.openxmlformats.org/drawingml/2006/table">
            <a:tbl>
              <a:tblPr firstRow="1" firstCol="1" bandRow="1"/>
              <a:tblGrid>
                <a:gridCol w="4593903"/>
                <a:gridCol w="1707609"/>
              </a:tblGrid>
              <a:tr h="153035">
                <a:tc>
                  <a:txBody>
                    <a:bodyPr/>
                    <a:lstStyle/>
                    <a:p>
                      <a:pPr algn="just">
                        <a:lnSpc>
                          <a:spcPct val="107000"/>
                        </a:lnSpc>
                      </a:pPr>
                      <a:r>
                        <a:rPr lang="es-EC" sz="12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CASO O TIPO DE VEHICULOS</a:t>
                      </a:r>
                      <a:endParaRPr lang="es-EC" sz="12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07000"/>
                        </a:lnSpc>
                      </a:pPr>
                      <a:r>
                        <a:rPr lang="es-EC" sz="12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TOTAL 1ER. SEMESTRE</a:t>
                      </a:r>
                      <a:endParaRPr lang="es-EC" sz="12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153035">
                <a:tc>
                  <a:txBody>
                    <a:bodyPr/>
                    <a:lstStyle/>
                    <a:p>
                      <a:pPr algn="just">
                        <a:lnSpc>
                          <a:spcPct val="107000"/>
                        </a:lnSpc>
                      </a:pPr>
                      <a:r>
                        <a:rPr lang="es-EC"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RTV OBLIGATORIO 1ER SEM.</a:t>
                      </a:r>
                      <a:endParaRPr lang="es-EC" sz="12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pPr>
                      <a:r>
                        <a:rPr lang="es-EC" sz="12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2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035">
                <a:tc>
                  <a:txBody>
                    <a:bodyPr/>
                    <a:lstStyle/>
                    <a:p>
                      <a:pPr indent="101600" algn="just">
                        <a:lnSpc>
                          <a:spcPct val="107000"/>
                        </a:lnSpc>
                      </a:pPr>
                      <a:r>
                        <a:rPr lang="es-EC"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Condicionales RTV 2022</a:t>
                      </a:r>
                      <a:endParaRPr lang="es-EC" sz="12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12.297</a:t>
                      </a:r>
                      <a:endParaRPr lang="es-EC" sz="12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035">
                <a:tc>
                  <a:txBody>
                    <a:bodyPr/>
                    <a:lstStyle/>
                    <a:p>
                      <a:pPr indent="101600" algn="just">
                        <a:lnSpc>
                          <a:spcPct val="107000"/>
                        </a:lnSpc>
                      </a:pPr>
                      <a:r>
                        <a:rPr lang="es-EC"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Transporte comercial</a:t>
                      </a:r>
                      <a:endParaRPr lang="es-EC" sz="12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19.931</a:t>
                      </a:r>
                      <a:endParaRPr lang="es-EC" sz="12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035">
                <a:tc>
                  <a:txBody>
                    <a:bodyPr/>
                    <a:lstStyle/>
                    <a:p>
                      <a:pPr indent="101600" algn="just">
                        <a:lnSpc>
                          <a:spcPct val="107000"/>
                        </a:lnSpc>
                      </a:pPr>
                      <a:r>
                        <a:rPr lang="es-EC"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Transporte público</a:t>
                      </a:r>
                      <a:endParaRPr lang="es-EC" sz="12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1.929</a:t>
                      </a:r>
                      <a:endParaRPr lang="es-EC" sz="12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035">
                <a:tc>
                  <a:txBody>
                    <a:bodyPr/>
                    <a:lstStyle/>
                    <a:p>
                      <a:pPr indent="101600" algn="just">
                        <a:lnSpc>
                          <a:spcPct val="107000"/>
                        </a:lnSpc>
                      </a:pPr>
                      <a:r>
                        <a:rPr lang="es-EC" sz="12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Transferencias de dominio </a:t>
                      </a:r>
                      <a:endParaRPr lang="es-EC" sz="12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2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23.872</a:t>
                      </a:r>
                      <a:endParaRPr lang="es-EC" sz="12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035">
                <a:tc>
                  <a:txBody>
                    <a:bodyPr/>
                    <a:lstStyle/>
                    <a:p>
                      <a:pPr indent="101600" algn="just">
                        <a:lnSpc>
                          <a:spcPct val="107000"/>
                        </a:lnSpc>
                      </a:pPr>
                      <a:r>
                        <a:rPr lang="es-EC" sz="12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SUBTOTAL 1ER. SEMESTRE</a:t>
                      </a:r>
                      <a:endParaRPr lang="es-EC" sz="12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200" b="1"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58.029</a:t>
                      </a:r>
                      <a:endParaRPr lang="es-EC" sz="12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ángulo 4"/>
          <p:cNvSpPr/>
          <p:nvPr/>
        </p:nvSpPr>
        <p:spPr>
          <a:xfrm>
            <a:off x="347931" y="5038111"/>
            <a:ext cx="11496136" cy="923330"/>
          </a:xfrm>
          <a:prstGeom prst="rect">
            <a:avLst/>
          </a:prstGeom>
        </p:spPr>
        <p:txBody>
          <a:bodyPr wrap="square">
            <a:spAutoFit/>
          </a:bodyPr>
          <a:lstStyle/>
          <a:p>
            <a:pPr marL="449580" algn="just"/>
            <a:r>
              <a:rPr lang="es-EC" dirty="0">
                <a:latin typeface="Arial" panose="020B0604020202020204" pitchFamily="34" charset="0"/>
              </a:rPr>
              <a:t>Por otro lado, la Agencia Metropolitana de Tránsito, está realizando los trámites de matriculación para los cuales no es requisito la aprobación de la revisión técnica vehicular como por ejemplo: duplicado de matrícula y reposición de placa. </a:t>
            </a:r>
            <a:endParaRPr lang="es-EC" dirty="0">
              <a:effectLst/>
            </a:endParaRPr>
          </a:p>
        </p:txBody>
      </p:sp>
      <p:sp>
        <p:nvSpPr>
          <p:cNvPr id="7" name="Rectángulo 6"/>
          <p:cNvSpPr/>
          <p:nvPr/>
        </p:nvSpPr>
        <p:spPr>
          <a:xfrm>
            <a:off x="10299762" y="272728"/>
            <a:ext cx="1774845" cy="369332"/>
          </a:xfrm>
          <a:prstGeom prst="rect">
            <a:avLst/>
          </a:prstGeom>
        </p:spPr>
        <p:txBody>
          <a:bodyPr wrap="none">
            <a:spAutoFit/>
          </a:bodyPr>
          <a:lstStyle/>
          <a:p>
            <a:r>
              <a:rPr lang="es-EC" u="sng" dirty="0">
                <a:latin typeface="Arial" panose="020B0604020202020204" pitchFamily="34" charset="0"/>
                <a:ea typeface="Calibri" panose="020F0502020204030204" pitchFamily="34" charset="0"/>
              </a:rPr>
              <a:t>Andrea Hidalgo</a:t>
            </a:r>
            <a:endParaRPr lang="es-EC" dirty="0"/>
          </a:p>
        </p:txBody>
      </p:sp>
    </p:spTree>
    <p:extLst>
      <p:ext uri="{BB962C8B-B14F-4D97-AF65-F5344CB8AC3E}">
        <p14:creationId xmlns:p14="http://schemas.microsoft.com/office/powerpoint/2010/main" val="2057149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4" name="Marcador de contenido 2"/>
          <p:cNvSpPr>
            <a:spLocks noGrp="1"/>
          </p:cNvSpPr>
          <p:nvPr>
            <p:ph idx="1"/>
          </p:nvPr>
        </p:nvSpPr>
        <p:spPr>
          <a:xfrm>
            <a:off x="234782" y="642060"/>
            <a:ext cx="11722435" cy="911437"/>
          </a:xfrm>
          <a:solidFill>
            <a:schemeClr val="accent1">
              <a:lumMod val="50000"/>
            </a:schemeClr>
          </a:solidFill>
        </p:spPr>
        <p:txBody>
          <a:bodyPr>
            <a:noAutofit/>
          </a:bodyPr>
          <a:lstStyle/>
          <a:p>
            <a:pPr marL="0" indent="0">
              <a:buNone/>
            </a:pPr>
            <a:r>
              <a:rPr lang="es-EC" sz="1800" i="1" dirty="0">
                <a:solidFill>
                  <a:schemeClr val="bg1"/>
                </a:solidFill>
              </a:rPr>
              <a:t>¿Cómo se realizará el cruce de información entre cantones para que los vehículos que sean revisados y matriculados en cantones aledaños, en este año, no aparezcan con multas por no haber realizado el procedimiento de revisión técnica vehicular y matriculación en el Distrito Metropolitano de Quito en años posteriores al 2022?</a:t>
            </a:r>
            <a:r>
              <a:rPr lang="es-EC" sz="1800" b="1" i="1" dirty="0">
                <a:solidFill>
                  <a:schemeClr val="bg1"/>
                </a:solidFill>
              </a:rPr>
              <a:t> </a:t>
            </a:r>
            <a:endParaRPr lang="es-EC" sz="1800" dirty="0">
              <a:solidFill>
                <a:schemeClr val="bg1"/>
              </a:solidFill>
              <a:effectLst/>
            </a:endParaRPr>
          </a:p>
        </p:txBody>
      </p:sp>
      <p:sp>
        <p:nvSpPr>
          <p:cNvPr id="2" name="Rectángulo 1"/>
          <p:cNvSpPr/>
          <p:nvPr/>
        </p:nvSpPr>
        <p:spPr>
          <a:xfrm>
            <a:off x="243422" y="1694401"/>
            <a:ext cx="11722435" cy="2192908"/>
          </a:xfrm>
          <a:prstGeom prst="rect">
            <a:avLst/>
          </a:prstGeom>
        </p:spPr>
        <p:txBody>
          <a:bodyPr wrap="square">
            <a:spAutoFit/>
          </a:bodyPr>
          <a:lstStyle/>
          <a:p>
            <a:r>
              <a:rPr lang="es-EC" sz="1400" b="1" dirty="0">
                <a:latin typeface="Arial" panose="020B0604020202020204" pitchFamily="34" charset="0"/>
              </a:rPr>
              <a:t>Respuesta</a:t>
            </a:r>
            <a:r>
              <a:rPr lang="es-EC" sz="1400" dirty="0">
                <a:latin typeface="Arial" panose="020B0604020202020204" pitchFamily="34" charset="0"/>
              </a:rPr>
              <a:t>:</a:t>
            </a:r>
            <a:endParaRPr lang="es-EC" sz="1400" dirty="0"/>
          </a:p>
          <a:p>
            <a:r>
              <a:rPr lang="es-EC" sz="1400" dirty="0">
                <a:latin typeface="Arial" panose="020B0604020202020204" pitchFamily="34" charset="0"/>
              </a:rPr>
              <a:t> </a:t>
            </a:r>
            <a:endParaRPr lang="es-EC" sz="1400" dirty="0"/>
          </a:p>
          <a:p>
            <a:pPr marL="228600"/>
            <a:r>
              <a:rPr lang="es-EC" sz="1400" dirty="0">
                <a:latin typeface="Arial" panose="020B0604020202020204" pitchFamily="34" charset="0"/>
              </a:rPr>
              <a:t>El objeto de los Convenios Interinstitucionales que están en proceso de suscripción establecen: </a:t>
            </a:r>
            <a:endParaRPr lang="es-EC" sz="1400" dirty="0"/>
          </a:p>
          <a:p>
            <a:pPr marL="228600"/>
            <a:r>
              <a:rPr lang="es-EC" sz="1400" b="1" dirty="0">
                <a:latin typeface="Arial" panose="020B0604020202020204" pitchFamily="34" charset="0"/>
              </a:rPr>
              <a:t> </a:t>
            </a:r>
            <a:endParaRPr lang="es-EC" sz="1400" dirty="0"/>
          </a:p>
          <a:p>
            <a:pPr marL="342900" lvl="0" indent="-342900">
              <a:lnSpc>
                <a:spcPct val="115000"/>
              </a:lnSpc>
              <a:spcAft>
                <a:spcPts val="0"/>
              </a:spcAft>
              <a:buFont typeface="Symbol" panose="05050102010706020507" pitchFamily="18" charset="2"/>
              <a:buChar char=""/>
            </a:pPr>
            <a:r>
              <a:rPr lang="es-EC" sz="1400" dirty="0">
                <a:latin typeface="Arial" panose="020B0604020202020204" pitchFamily="34" charset="0"/>
                <a:ea typeface="Times New Roman" panose="02020603050405020304" pitchFamily="18" charset="0"/>
                <a:cs typeface="Times New Roman" panose="02020603050405020304" pitchFamily="18" charset="0"/>
              </a:rPr>
              <a:t>Cumplir con la normativa legal vigente.  </a:t>
            </a:r>
            <a:endParaRPr lang="es-EC" sz="1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s-EC" sz="1400" b="1" u="sng" dirty="0">
                <a:latin typeface="Arial" panose="020B0604020202020204" pitchFamily="34" charset="0"/>
                <a:ea typeface="Times New Roman" panose="02020603050405020304" pitchFamily="18" charset="0"/>
                <a:cs typeface="Times New Roman" panose="02020603050405020304" pitchFamily="18" charset="0"/>
              </a:rPr>
              <a:t>Intercambiar determinada información de los automotores que aprueben la revisión técnica vehicular. </a:t>
            </a:r>
            <a:endParaRPr lang="es-EC" sz="1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s-EC" sz="1400" dirty="0">
                <a:latin typeface="Arial" panose="020B0604020202020204" pitchFamily="34" charset="0"/>
                <a:ea typeface="Times New Roman" panose="02020603050405020304" pitchFamily="18" charset="0"/>
                <a:cs typeface="Times New Roman" panose="02020603050405020304" pitchFamily="18" charset="0"/>
              </a:rPr>
              <a:t>Entregar al Gobierno Autónomo Descentralizado del cantón (…) determinada información de los automotores para que realicen la revisión técnica vehicular de conformidad al tipo de transporte que pertenezcan; y, </a:t>
            </a:r>
            <a:endParaRPr lang="es-EC" sz="1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s-EC" sz="1400" dirty="0">
                <a:latin typeface="Arial" panose="020B0604020202020204" pitchFamily="34" charset="0"/>
                <a:ea typeface="Times New Roman" panose="02020603050405020304" pitchFamily="18" charset="0"/>
                <a:cs typeface="Times New Roman" panose="02020603050405020304" pitchFamily="18" charset="0"/>
              </a:rPr>
              <a:t>Intercambiar determinada información de los sistemas informáticos utilizados para realizar la revisión técnica vehicular.</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1547584916"/>
              </p:ext>
            </p:extLst>
          </p:nvPr>
        </p:nvGraphicFramePr>
        <p:xfrm>
          <a:off x="346493" y="3968558"/>
          <a:ext cx="11499012" cy="1973263"/>
        </p:xfrm>
        <a:graphic>
          <a:graphicData uri="http://schemas.openxmlformats.org/drawingml/2006/table">
            <a:tbl>
              <a:tblPr firstRow="1" firstCol="1" bandRow="1">
                <a:tableStyleId>{5C22544A-7EE6-4342-B048-85BDC9FD1C3A}</a:tableStyleId>
              </a:tblPr>
              <a:tblGrid>
                <a:gridCol w="3179733">
                  <a:extLst>
                    <a:ext uri="{9D8B030D-6E8A-4147-A177-3AD203B41FA5}">
                      <a16:colId xmlns:a16="http://schemas.microsoft.com/office/drawing/2014/main" xmlns="" val="20000"/>
                    </a:ext>
                  </a:extLst>
                </a:gridCol>
                <a:gridCol w="5388453">
                  <a:extLst>
                    <a:ext uri="{9D8B030D-6E8A-4147-A177-3AD203B41FA5}">
                      <a16:colId xmlns:a16="http://schemas.microsoft.com/office/drawing/2014/main" xmlns="" val="20001"/>
                    </a:ext>
                  </a:extLst>
                </a:gridCol>
                <a:gridCol w="2930826">
                  <a:extLst>
                    <a:ext uri="{9D8B030D-6E8A-4147-A177-3AD203B41FA5}">
                      <a16:colId xmlns:a16="http://schemas.microsoft.com/office/drawing/2014/main" xmlns="" val="20002"/>
                    </a:ext>
                  </a:extLst>
                </a:gridCol>
              </a:tblGrid>
              <a:tr h="122098">
                <a:tc>
                  <a:txBody>
                    <a:bodyPr/>
                    <a:lstStyle/>
                    <a:p>
                      <a:pPr algn="ctr">
                        <a:lnSpc>
                          <a:spcPct val="107000"/>
                        </a:lnSpc>
                      </a:pPr>
                      <a:r>
                        <a:rPr lang="es-EC" sz="1100" dirty="0" smtClean="0">
                          <a:effectLst/>
                        </a:rPr>
                        <a:t>ACCIÓN </a:t>
                      </a:r>
                      <a:endParaRPr lang="es-EC" sz="1100" dirty="0">
                        <a:effectLst/>
                        <a:latin typeface="Calibri" panose="020F0502020204030204" pitchFamily="34" charset="0"/>
                        <a:cs typeface="Times New Roman" panose="02020603050405020304" pitchFamily="18" charset="0"/>
                      </a:endParaRPr>
                    </a:p>
                  </a:txBody>
                  <a:tcPr marL="43531" marR="43531" marT="0" marB="0"/>
                </a:tc>
                <a:tc>
                  <a:txBody>
                    <a:bodyPr/>
                    <a:lstStyle/>
                    <a:p>
                      <a:pPr algn="just">
                        <a:lnSpc>
                          <a:spcPct val="107000"/>
                        </a:lnSpc>
                      </a:pPr>
                      <a:r>
                        <a:rPr lang="es-EC" sz="1100">
                          <a:effectLst/>
                        </a:rPr>
                        <a:t>DESCRIPCIÓN </a:t>
                      </a:r>
                      <a:endParaRPr lang="es-EC" sz="1100">
                        <a:effectLst/>
                        <a:latin typeface="Calibri" panose="020F0502020204030204" pitchFamily="34" charset="0"/>
                        <a:cs typeface="Times New Roman" panose="02020603050405020304" pitchFamily="18" charset="0"/>
                      </a:endParaRPr>
                    </a:p>
                  </a:txBody>
                  <a:tcPr marL="43531" marR="43531" marT="0" marB="0"/>
                </a:tc>
                <a:tc>
                  <a:txBody>
                    <a:bodyPr/>
                    <a:lstStyle/>
                    <a:p>
                      <a:pPr algn="ctr">
                        <a:lnSpc>
                          <a:spcPct val="107000"/>
                        </a:lnSpc>
                      </a:pPr>
                      <a:r>
                        <a:rPr lang="es-EC" sz="1100">
                          <a:effectLst/>
                        </a:rPr>
                        <a:t>BASE LEGAL</a:t>
                      </a:r>
                      <a:endParaRPr lang="es-EC" sz="1100">
                        <a:effectLst/>
                        <a:latin typeface="Calibri" panose="020F0502020204030204" pitchFamily="34" charset="0"/>
                        <a:cs typeface="Times New Roman" panose="02020603050405020304" pitchFamily="18" charset="0"/>
                      </a:endParaRPr>
                    </a:p>
                  </a:txBody>
                  <a:tcPr marL="43531" marR="43531" marT="0" marB="0"/>
                </a:tc>
                <a:extLst>
                  <a:ext uri="{0D108BD9-81ED-4DB2-BD59-A6C34878D82A}">
                    <a16:rowId xmlns:a16="http://schemas.microsoft.com/office/drawing/2014/main" xmlns="" val="10000"/>
                  </a:ext>
                </a:extLst>
              </a:tr>
              <a:tr h="1144102">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endParaRPr lang="es-ES" sz="1100" b="0" u="none" dirty="0" smtClean="0"/>
                    </a:p>
                    <a:p>
                      <a:pPr marL="0" marR="0" indent="0" algn="ctr" defTabSz="914400" rtl="0" eaLnBrk="1" fontAlgn="auto" latinLnBrk="0" hangingPunct="1">
                        <a:lnSpc>
                          <a:spcPct val="107000"/>
                        </a:lnSpc>
                        <a:spcBef>
                          <a:spcPts val="0"/>
                        </a:spcBef>
                        <a:spcAft>
                          <a:spcPts val="0"/>
                        </a:spcAft>
                        <a:buClrTx/>
                        <a:buSzTx/>
                        <a:buFontTx/>
                        <a:buNone/>
                        <a:tabLst/>
                        <a:defRPr/>
                      </a:pPr>
                      <a:endParaRPr lang="es-ES" sz="1100" b="0" u="none" dirty="0" smtClean="0"/>
                    </a:p>
                    <a:p>
                      <a:pPr marL="0" marR="0" indent="0" algn="ctr" defTabSz="914400" rtl="0" eaLnBrk="1" fontAlgn="auto" latinLnBrk="0" hangingPunct="1">
                        <a:lnSpc>
                          <a:spcPct val="107000"/>
                        </a:lnSpc>
                        <a:spcBef>
                          <a:spcPts val="0"/>
                        </a:spcBef>
                        <a:spcAft>
                          <a:spcPts val="0"/>
                        </a:spcAft>
                        <a:buClrTx/>
                        <a:buSzTx/>
                        <a:buFontTx/>
                        <a:buNone/>
                        <a:tabLst/>
                        <a:defRPr/>
                      </a:pPr>
                      <a:r>
                        <a:rPr lang="es-ES" sz="1800" b="0" u="none" dirty="0" smtClean="0"/>
                        <a:t>Proyecto</a:t>
                      </a:r>
                      <a:r>
                        <a:rPr lang="es-ES" sz="1800" b="0" u="none" baseline="0" dirty="0" smtClean="0"/>
                        <a:t> de Ordenanza </a:t>
                      </a:r>
                    </a:p>
                    <a:p>
                      <a:pPr marL="0" marR="0" indent="0" algn="ctr" defTabSz="914400" rtl="0" eaLnBrk="1" fontAlgn="auto" latinLnBrk="0" hangingPunct="1">
                        <a:lnSpc>
                          <a:spcPct val="107000"/>
                        </a:lnSpc>
                        <a:spcBef>
                          <a:spcPts val="0"/>
                        </a:spcBef>
                        <a:spcAft>
                          <a:spcPts val="0"/>
                        </a:spcAft>
                        <a:buClrTx/>
                        <a:buSzTx/>
                        <a:buFontTx/>
                        <a:buNone/>
                        <a:tabLst/>
                        <a:defRPr/>
                      </a:pPr>
                      <a:r>
                        <a:rPr lang="es-ES" sz="1800" b="0" u="none" dirty="0" smtClean="0"/>
                        <a:t>Reformar</a:t>
                      </a:r>
                      <a:r>
                        <a:rPr lang="es-ES" sz="1800" b="0" u="none" baseline="0" dirty="0" smtClean="0"/>
                        <a:t> el </a:t>
                      </a:r>
                      <a:r>
                        <a:rPr lang="es-ES" sz="1800" b="0" u="none" dirty="0" smtClean="0"/>
                        <a:t>Art. 3112</a:t>
                      </a:r>
                    </a:p>
                  </a:txBody>
                  <a:tcPr marL="43531" marR="43531" marT="0" marB="0"/>
                </a:tc>
                <a:tc>
                  <a:txBody>
                    <a:bodyPr/>
                    <a:lstStyle/>
                    <a:p>
                      <a:pPr>
                        <a:lnSpc>
                          <a:spcPct val="107000"/>
                        </a:lnSpc>
                      </a:pPr>
                      <a:r>
                        <a:rPr lang="es-ES" sz="1100" b="1" u="sng" kern="1200" dirty="0" smtClean="0">
                          <a:solidFill>
                            <a:schemeClr val="dk1"/>
                          </a:solidFill>
                          <a:effectLst/>
                          <a:latin typeface="+mn-lt"/>
                          <a:ea typeface="+mn-ea"/>
                          <a:cs typeface="+mn-cs"/>
                        </a:rPr>
                        <a:t>MULTA POR CONVOCATORIA</a:t>
                      </a:r>
                      <a:endParaRPr lang="es-EC" sz="1100" b="1" u="sng" kern="1200" dirty="0" smtClean="0">
                        <a:solidFill>
                          <a:schemeClr val="dk1"/>
                        </a:solidFill>
                        <a:effectLst/>
                        <a:latin typeface="+mn-lt"/>
                        <a:ea typeface="+mn-ea"/>
                        <a:cs typeface="+mn-cs"/>
                      </a:endParaRPr>
                    </a:p>
                    <a:p>
                      <a:pPr>
                        <a:lnSpc>
                          <a:spcPct val="107000"/>
                        </a:lnSpc>
                      </a:pPr>
                      <a:r>
                        <a:rPr lang="es-EC" sz="1100" b="1" u="sng" kern="1200" dirty="0" smtClean="0">
                          <a:solidFill>
                            <a:schemeClr val="dk1"/>
                          </a:solidFill>
                          <a:effectLst/>
                          <a:latin typeface="+mn-lt"/>
                          <a:ea typeface="+mn-ea"/>
                          <a:cs typeface="+mn-cs"/>
                        </a:rPr>
                        <a:t>ART</a:t>
                      </a:r>
                      <a:r>
                        <a:rPr lang="es-EC" sz="1100" b="1" u="sng" kern="1200" dirty="0">
                          <a:solidFill>
                            <a:schemeClr val="dk1"/>
                          </a:solidFill>
                          <a:effectLst/>
                          <a:latin typeface="+mn-lt"/>
                          <a:ea typeface="+mn-ea"/>
                          <a:cs typeface="+mn-cs"/>
                        </a:rPr>
                        <a:t>. 3112.- </a:t>
                      </a:r>
                      <a:r>
                        <a:rPr lang="es-EC" sz="1100" kern="1200" dirty="0">
                          <a:solidFill>
                            <a:schemeClr val="dk1"/>
                          </a:solidFill>
                          <a:effectLst/>
                          <a:latin typeface="+mn-lt"/>
                          <a:ea typeface="+mn-ea"/>
                          <a:cs typeface="+mn-cs"/>
                        </a:rPr>
                        <a:t>SANCIÓN </a:t>
                      </a:r>
                      <a:r>
                        <a:rPr lang="es-EC" sz="1100" dirty="0">
                          <a:effectLst/>
                        </a:rPr>
                        <a:t>POR INASISTENCIA A LA REVISIÓN VEHICULAR.- LOS VEHÍCULOS QUE NO HUBIEREN CONCURRIDO Y APROBADO LA RTV DEBIENDO HABERLO HECHO, SERÁN SANCIONADOS CON UNA MULTA ACUMULATIVA POR CADA CONVOCATORIA INASISTIDA DE CINCUENTA DÓLARES DE LOS ESTADOS UNIDOS DE NORTEAMÉRICA, CITADOS A UN CRTV Y RETENIDOS HASTA QUE LEGALICEN SU SITUACIÓN EN CASO DE ESTAR SUJETOS A LA AGENCIA METROPOLITANA DE TRÁNSITO. SE LES DEBERÁ ADEMÁS RETIRAR LA HABILITACIÓN OPERACIONAL, LA MISMA QUE SERÁ DEVUELTA SÓLO CON LA PRESENTACIÓN DEL CERTIFICADO QUE ACREDITE QUE EL VEHÍCULO HA APROBADO LA REVISIÓN TÉCNICA VEHICULAR.</a:t>
                      </a:r>
                      <a:endParaRPr lang="es-EC" sz="1100" dirty="0">
                        <a:effectLst/>
                        <a:latin typeface="Calibri" panose="020F0502020204030204" pitchFamily="34" charset="0"/>
                        <a:cs typeface="Times New Roman" panose="02020603050405020304" pitchFamily="18" charset="0"/>
                      </a:endParaRPr>
                    </a:p>
                  </a:txBody>
                  <a:tcPr marL="43531" marR="43531" marT="0" marB="0"/>
                </a:tc>
                <a:tc>
                  <a:txBody>
                    <a:bodyPr/>
                    <a:lstStyle/>
                    <a:p>
                      <a:pPr>
                        <a:lnSpc>
                          <a:spcPct val="107000"/>
                        </a:lnSpc>
                      </a:pPr>
                      <a:r>
                        <a:rPr lang="es-EC" sz="1100" dirty="0">
                          <a:effectLst/>
                        </a:rPr>
                        <a:t>CÓDIGO MUNICIPAL PARA EL DISTRITO</a:t>
                      </a:r>
                    </a:p>
                    <a:p>
                      <a:pPr>
                        <a:lnSpc>
                          <a:spcPct val="107000"/>
                        </a:lnSpc>
                      </a:pPr>
                      <a:r>
                        <a:rPr lang="es-EC" sz="1100" dirty="0">
                          <a:effectLst/>
                        </a:rPr>
                        <a:t>METROPOLITANO DE </a:t>
                      </a:r>
                      <a:r>
                        <a:rPr lang="es-EC" sz="1100" dirty="0" smtClean="0">
                          <a:effectLst/>
                        </a:rPr>
                        <a:t>QUITO.</a:t>
                      </a:r>
                    </a:p>
                    <a:p>
                      <a:pPr>
                        <a:lnSpc>
                          <a:spcPct val="107000"/>
                        </a:lnSpc>
                      </a:pPr>
                      <a:endParaRPr lang="es-ES" sz="1100" dirty="0" smtClean="0">
                        <a:effectLst/>
                      </a:endParaRPr>
                    </a:p>
                    <a:p>
                      <a:pPr>
                        <a:lnSpc>
                          <a:spcPct val="107000"/>
                        </a:lnSpc>
                      </a:pPr>
                      <a:endParaRPr lang="es-EC" sz="1100" dirty="0">
                        <a:effectLst/>
                      </a:endParaRPr>
                    </a:p>
                    <a:p>
                      <a:pPr>
                        <a:lnSpc>
                          <a:spcPct val="107000"/>
                        </a:lnSpc>
                      </a:pPr>
                      <a:r>
                        <a:rPr lang="es-EC" sz="1100" dirty="0">
                          <a:effectLst/>
                        </a:rPr>
                        <a:t> </a:t>
                      </a:r>
                      <a:endParaRPr lang="es-EC" sz="1100" dirty="0">
                        <a:effectLst/>
                        <a:latin typeface="Calibri" panose="020F0502020204030204" pitchFamily="34" charset="0"/>
                        <a:cs typeface="Times New Roman" panose="02020603050405020304" pitchFamily="18" charset="0"/>
                      </a:endParaRPr>
                    </a:p>
                  </a:txBody>
                  <a:tcPr marL="43531" marR="43531" marT="0" marB="0"/>
                </a:tc>
                <a:extLst>
                  <a:ext uri="{0D108BD9-81ED-4DB2-BD59-A6C34878D82A}">
                    <a16:rowId xmlns:a16="http://schemas.microsoft.com/office/drawing/2014/main" xmlns="" val="10001"/>
                  </a:ext>
                </a:extLst>
              </a:tr>
            </a:tbl>
          </a:graphicData>
        </a:graphic>
      </p:graphicFrame>
      <p:sp>
        <p:nvSpPr>
          <p:cNvPr id="7" name="Rectángulo 6"/>
          <p:cNvSpPr/>
          <p:nvPr/>
        </p:nvSpPr>
        <p:spPr>
          <a:xfrm>
            <a:off x="10299762" y="272728"/>
            <a:ext cx="1774845" cy="369332"/>
          </a:xfrm>
          <a:prstGeom prst="rect">
            <a:avLst/>
          </a:prstGeom>
        </p:spPr>
        <p:txBody>
          <a:bodyPr wrap="none">
            <a:spAutoFit/>
          </a:bodyPr>
          <a:lstStyle/>
          <a:p>
            <a:r>
              <a:rPr lang="es-EC" u="sng" dirty="0">
                <a:latin typeface="Arial" panose="020B0604020202020204" pitchFamily="34" charset="0"/>
                <a:ea typeface="Calibri" panose="020F0502020204030204" pitchFamily="34" charset="0"/>
              </a:rPr>
              <a:t>Andrea Hidalgo</a:t>
            </a:r>
            <a:endParaRPr lang="es-EC" dirty="0"/>
          </a:p>
        </p:txBody>
      </p:sp>
    </p:spTree>
    <p:extLst>
      <p:ext uri="{BB962C8B-B14F-4D97-AF65-F5344CB8AC3E}">
        <p14:creationId xmlns:p14="http://schemas.microsoft.com/office/powerpoint/2010/main" val="1495033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600536" y="6003985"/>
            <a:ext cx="3528204" cy="7677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Imagen 5">
            <a:extLst>
              <a:ext uri="{FF2B5EF4-FFF2-40B4-BE49-F238E27FC236}">
                <a16:creationId xmlns:a16="http://schemas.microsoft.com/office/drawing/2014/main" xmlns=""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4" name="Marcador de contenido 2"/>
          <p:cNvSpPr>
            <a:spLocks noGrp="1"/>
          </p:cNvSpPr>
          <p:nvPr>
            <p:ph idx="1"/>
          </p:nvPr>
        </p:nvSpPr>
        <p:spPr>
          <a:xfrm>
            <a:off x="234782" y="772179"/>
            <a:ext cx="11722435" cy="616584"/>
          </a:xfrm>
          <a:solidFill>
            <a:schemeClr val="accent1">
              <a:lumMod val="50000"/>
            </a:schemeClr>
          </a:solidFill>
        </p:spPr>
        <p:txBody>
          <a:bodyPr>
            <a:noAutofit/>
          </a:bodyPr>
          <a:lstStyle/>
          <a:p>
            <a:pPr marL="0" indent="0">
              <a:buNone/>
            </a:pPr>
            <a:r>
              <a:rPr lang="es-EC" sz="2000" i="1" dirty="0">
                <a:solidFill>
                  <a:schemeClr val="bg1"/>
                </a:solidFill>
              </a:rPr>
              <a:t>¿Cuáles han sido los medios de comunicación que se han manejado para poner en conocimiento de los propietarios de vehículos de transporte público y escolares?</a:t>
            </a:r>
            <a:endParaRPr lang="es-EC" sz="2000" dirty="0">
              <a:solidFill>
                <a:schemeClr val="bg1"/>
              </a:solidFill>
              <a:effectLst/>
            </a:endParaRPr>
          </a:p>
        </p:txBody>
      </p:sp>
      <p:sp>
        <p:nvSpPr>
          <p:cNvPr id="2" name="Rectángulo 1"/>
          <p:cNvSpPr/>
          <p:nvPr/>
        </p:nvSpPr>
        <p:spPr>
          <a:xfrm>
            <a:off x="0" y="1526549"/>
            <a:ext cx="11600660" cy="4339650"/>
          </a:xfrm>
          <a:prstGeom prst="rect">
            <a:avLst/>
          </a:prstGeom>
        </p:spPr>
        <p:txBody>
          <a:bodyPr wrap="square">
            <a:spAutoFit/>
          </a:bodyPr>
          <a:lstStyle/>
          <a:p>
            <a:pPr marL="449580" algn="just"/>
            <a:r>
              <a:rPr lang="es-EC" sz="1200" b="1" dirty="0" smtClean="0"/>
              <a:t>Respuesta</a:t>
            </a:r>
          </a:p>
          <a:p>
            <a:pPr marL="449580" algn="just"/>
            <a:endParaRPr lang="es-EC" sz="1200" dirty="0" smtClean="0">
              <a:latin typeface="Arial" panose="020B0604020202020204" pitchFamily="34" charset="0"/>
              <a:ea typeface="Times New Roman" panose="02020603050405020304" pitchFamily="18" charset="0"/>
            </a:endParaRPr>
          </a:p>
          <a:p>
            <a:pPr marL="449580" algn="just"/>
            <a:r>
              <a:rPr lang="es-EC" sz="1200" dirty="0" smtClean="0">
                <a:latin typeface="Arial" panose="020B0604020202020204" pitchFamily="34" charset="0"/>
                <a:ea typeface="Times New Roman" panose="02020603050405020304" pitchFamily="18" charset="0"/>
              </a:rPr>
              <a:t>Mediante </a:t>
            </a:r>
            <a:r>
              <a:rPr lang="es-EC" sz="1200" b="1" dirty="0">
                <a:latin typeface="Arial" panose="020B0604020202020204" pitchFamily="34" charset="0"/>
                <a:ea typeface="Times New Roman" panose="02020603050405020304" pitchFamily="18" charset="0"/>
              </a:rPr>
              <a:t>RESOLUCIÓN No. 001-DIR-2022-ANT</a:t>
            </a:r>
            <a:r>
              <a:rPr lang="es-EC" sz="1200" dirty="0">
                <a:latin typeface="Arial" panose="020B0604020202020204" pitchFamily="34" charset="0"/>
                <a:ea typeface="Times New Roman" panose="02020603050405020304" pitchFamily="18" charset="0"/>
              </a:rPr>
              <a:t> de fecha 02 de febrero de 2022 suscrita por el Ing. Mario Pardo Duque, Presidente del Directorio de la ANT y el Dr. Adrián Castro Piedra, Director Ejecutivo de la ANT resuelve lo siguiente:</a:t>
            </a:r>
            <a:endParaRPr lang="es-EC" sz="1200" dirty="0"/>
          </a:p>
          <a:p>
            <a:pPr marL="449580" algn="just"/>
            <a:r>
              <a:rPr lang="es-EC" sz="1200" b="1" dirty="0">
                <a:latin typeface="Arial" panose="020B0604020202020204" pitchFamily="34" charset="0"/>
              </a:rPr>
              <a:t> </a:t>
            </a:r>
            <a:endParaRPr lang="es-EC" sz="1200" dirty="0"/>
          </a:p>
          <a:p>
            <a:pPr marL="449580" algn="just"/>
            <a:r>
              <a:rPr lang="es-EC" sz="1200" b="1" dirty="0">
                <a:latin typeface="Arial" panose="020B0604020202020204" pitchFamily="34" charset="0"/>
              </a:rPr>
              <a:t>RÉGIMEN DE TRANSICIÓN PARA EL PROCESO DE REVISIÓN TÉCNICA VEHICULAR Y MATRICULACIÓN EN EL DISTRITO METROPOLITANO DE QUITO PARA EL AÑO 2022, MEDIANTE LA REFORMA DE LA RESOLUCIÓN N° 008-DIR-2017-ANT </a:t>
            </a:r>
            <a:endParaRPr lang="es-EC" sz="1200" dirty="0"/>
          </a:p>
          <a:p>
            <a:r>
              <a:rPr lang="es-EC" sz="1200" dirty="0">
                <a:latin typeface="Arial" panose="020B0604020202020204" pitchFamily="34" charset="0"/>
              </a:rPr>
              <a:t> </a:t>
            </a:r>
            <a:endParaRPr lang="es-EC" sz="1200" dirty="0"/>
          </a:p>
          <a:p>
            <a:pPr marL="449580" algn="just"/>
            <a:r>
              <a:rPr lang="es-EC" sz="1200" b="1" i="1" dirty="0">
                <a:latin typeface="Arial" panose="020B0604020202020204" pitchFamily="34" charset="0"/>
              </a:rPr>
              <a:t>“NOVENA.- </a:t>
            </a:r>
            <a:r>
              <a:rPr lang="es-EC" sz="1200" i="1" u="sng" dirty="0">
                <a:latin typeface="Arial" panose="020B0604020202020204" pitchFamily="34" charset="0"/>
              </a:rPr>
              <a:t>Las reglas específicas y complementarias, condiciones de circulación dentro de la circunscripción territorial del DMQ, así como la casuística que se llegare a presentar respecto a los procesos de RTV y matriculación, cuyas competencias le corresponden exclusivamente al GADM-Q, deberán ser conocidas y autorizadas con base a la normativa local que al respecto expida o reforme el Concejo Metropolitano o el Alcalde dentro del ámbito de sus competencias</a:t>
            </a:r>
            <a:r>
              <a:rPr lang="es-EC" sz="1200" i="1" dirty="0">
                <a:latin typeface="Arial" panose="020B0604020202020204" pitchFamily="34" charset="0"/>
              </a:rPr>
              <a:t>. </a:t>
            </a:r>
            <a:endParaRPr lang="es-EC" sz="1200" dirty="0"/>
          </a:p>
          <a:p>
            <a:pPr marL="449580" algn="just"/>
            <a:r>
              <a:rPr lang="es-EC" sz="1200" b="1" i="1" dirty="0">
                <a:latin typeface="Arial" panose="020B0604020202020204" pitchFamily="34" charset="0"/>
              </a:rPr>
              <a:t> </a:t>
            </a:r>
            <a:endParaRPr lang="es-EC" sz="1200" dirty="0"/>
          </a:p>
          <a:p>
            <a:pPr marL="449580" algn="just"/>
            <a:r>
              <a:rPr lang="es-EC" sz="1200" b="1" i="1" dirty="0">
                <a:latin typeface="Arial" panose="020B0604020202020204" pitchFamily="34" charset="0"/>
              </a:rPr>
              <a:t>DÉCIMA.- </a:t>
            </a:r>
            <a:r>
              <a:rPr lang="es-EC" sz="1200" i="1" dirty="0">
                <a:latin typeface="Arial" panose="020B0604020202020204" pitchFamily="34" charset="0"/>
              </a:rPr>
              <a:t>La regulación local indicada en la disposición transitoria anterior, se referirá al menos a los siguientes casos: a) automotores adquiridos y matriculados por primera vez en el año 2022; b) automotores que no aprobaron la RTV en el año 2021; c) automotores particulares que no hubieren concluido su proceso de matriculación hasta el 30 de junio del 2022; </a:t>
            </a:r>
            <a:r>
              <a:rPr lang="es-EC" sz="1200" i="1" u="sng" dirty="0">
                <a:latin typeface="Arial" panose="020B0604020202020204" pitchFamily="34" charset="0"/>
              </a:rPr>
              <a:t>d) planes de contingencia para los procesos de RTV y matriculación para el transporte público y comercia</a:t>
            </a:r>
            <a:r>
              <a:rPr lang="es-EC" sz="1200" i="1" dirty="0">
                <a:latin typeface="Arial" panose="020B0604020202020204" pitchFamily="34" charset="0"/>
              </a:rPr>
              <a:t>l; e) </a:t>
            </a:r>
            <a:r>
              <a:rPr lang="es-EC" sz="1200" i="1" dirty="0" err="1">
                <a:latin typeface="Arial" panose="020B0604020202020204" pitchFamily="34" charset="0"/>
              </a:rPr>
              <a:t>parametrización</a:t>
            </a:r>
            <a:r>
              <a:rPr lang="es-EC" sz="1200" i="1" dirty="0">
                <a:latin typeface="Arial" panose="020B0604020202020204" pitchFamily="34" charset="0"/>
              </a:rPr>
              <a:t> de los sistemas informáticos para evitar la generación de multas y/o recargos derivados de la recalendarización dentro del DMQ; entre otros que se consideren necesarios y minimicen la afectación a los usuarios y propietarios de los automotores”.</a:t>
            </a:r>
            <a:endParaRPr lang="es-EC" sz="1200" dirty="0"/>
          </a:p>
          <a:p>
            <a:r>
              <a:rPr lang="es-EC" sz="1200" dirty="0">
                <a:latin typeface="Arial" panose="020B0604020202020204" pitchFamily="34" charset="0"/>
              </a:rPr>
              <a:t> </a:t>
            </a:r>
            <a:endParaRPr lang="es-EC" sz="1200" dirty="0"/>
          </a:p>
          <a:p>
            <a:pPr indent="449580"/>
            <a:r>
              <a:rPr lang="es-EC" sz="1200" b="1" dirty="0">
                <a:latin typeface="Arial" panose="020B0604020202020204" pitchFamily="34" charset="0"/>
              </a:rPr>
              <a:t>En este contexto, la propuesta de la presente Ordenanza indica:</a:t>
            </a:r>
            <a:endParaRPr lang="es-EC" sz="1200" b="1" dirty="0"/>
          </a:p>
          <a:p>
            <a:r>
              <a:rPr lang="es-EC" sz="1200" dirty="0">
                <a:latin typeface="Arial" panose="020B0604020202020204" pitchFamily="34" charset="0"/>
              </a:rPr>
              <a:t> </a:t>
            </a:r>
            <a:endParaRPr lang="es-EC" sz="1200" dirty="0"/>
          </a:p>
          <a:p>
            <a:pPr marL="449580" algn="just"/>
            <a:r>
              <a:rPr lang="es-EC" sz="1200" b="1" i="1" dirty="0">
                <a:latin typeface="Arial" panose="020B0604020202020204" pitchFamily="34" charset="0"/>
              </a:rPr>
              <a:t>“d)</a:t>
            </a:r>
            <a:r>
              <a:rPr lang="es-EC" sz="1200" i="1" dirty="0">
                <a:latin typeface="Arial" panose="020B0604020202020204" pitchFamily="34" charset="0"/>
              </a:rPr>
              <a:t> Los automotores de transporte público y comercial deberán realizar la revisión técnica vehicular de acuerdo a la calendarización Resolución No. 008-DIR-2017-ANT y podrán realizarla en cualquiera de los Gobiernos Autónomos Descentralizados que dispongan de Centros de Revisión y Control Técnico Vehicular autorizados por la Agencia Nacional de Tránsito”. </a:t>
            </a:r>
            <a:endParaRPr lang="es-EC" sz="1200" dirty="0">
              <a:effectLst/>
            </a:endParaRPr>
          </a:p>
        </p:txBody>
      </p:sp>
      <p:sp>
        <p:nvSpPr>
          <p:cNvPr id="7" name="Rectángulo 6"/>
          <p:cNvSpPr/>
          <p:nvPr/>
        </p:nvSpPr>
        <p:spPr>
          <a:xfrm>
            <a:off x="10299762" y="272728"/>
            <a:ext cx="1774845" cy="369332"/>
          </a:xfrm>
          <a:prstGeom prst="rect">
            <a:avLst/>
          </a:prstGeom>
        </p:spPr>
        <p:txBody>
          <a:bodyPr wrap="none">
            <a:spAutoFit/>
          </a:bodyPr>
          <a:lstStyle/>
          <a:p>
            <a:r>
              <a:rPr lang="es-EC" u="sng" dirty="0">
                <a:latin typeface="Arial" panose="020B0604020202020204" pitchFamily="34" charset="0"/>
                <a:ea typeface="Calibri" panose="020F0502020204030204" pitchFamily="34" charset="0"/>
              </a:rPr>
              <a:t>Andrea Hidalgo</a:t>
            </a:r>
            <a:endParaRPr lang="es-EC" dirty="0"/>
          </a:p>
        </p:txBody>
      </p:sp>
    </p:spTree>
    <p:extLst>
      <p:ext uri="{BB962C8B-B14F-4D97-AF65-F5344CB8AC3E}">
        <p14:creationId xmlns:p14="http://schemas.microsoft.com/office/powerpoint/2010/main" val="1199477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4" name="Marcador de contenido 2"/>
          <p:cNvSpPr>
            <a:spLocks noGrp="1"/>
          </p:cNvSpPr>
          <p:nvPr>
            <p:ph idx="1"/>
          </p:nvPr>
        </p:nvSpPr>
        <p:spPr>
          <a:xfrm>
            <a:off x="234782" y="1754326"/>
            <a:ext cx="11722435" cy="801567"/>
          </a:xfrm>
          <a:solidFill>
            <a:schemeClr val="accent1">
              <a:lumMod val="50000"/>
            </a:schemeClr>
          </a:solidFill>
        </p:spPr>
        <p:txBody>
          <a:bodyPr>
            <a:normAutofit fontScale="77500" lnSpcReduction="20000"/>
          </a:bodyPr>
          <a:lstStyle/>
          <a:p>
            <a:pPr marL="0" indent="0">
              <a:buNone/>
            </a:pPr>
            <a:r>
              <a:rPr lang="es-EC" i="1" dirty="0">
                <a:solidFill>
                  <a:schemeClr val="bg1"/>
                </a:solidFill>
              </a:rPr>
              <a:t>Considera contrario al principio de igualdad de derechos y condiciones el hecho de que a unas personas les toque movilizarse a otros cantones, y otros a través de esta recalendarización lo harán a partir de julio.</a:t>
            </a:r>
            <a:endParaRPr lang="es-EC" dirty="0">
              <a:solidFill>
                <a:schemeClr val="bg1"/>
              </a:solidFill>
              <a:effectLst/>
            </a:endParaRPr>
          </a:p>
        </p:txBody>
      </p:sp>
      <p:sp>
        <p:nvSpPr>
          <p:cNvPr id="2" name="Rectángulo 1"/>
          <p:cNvSpPr/>
          <p:nvPr/>
        </p:nvSpPr>
        <p:spPr>
          <a:xfrm>
            <a:off x="352172" y="3429000"/>
            <a:ext cx="11335110" cy="1754326"/>
          </a:xfrm>
          <a:prstGeom prst="rect">
            <a:avLst/>
          </a:prstGeom>
        </p:spPr>
        <p:txBody>
          <a:bodyPr wrap="square">
            <a:spAutoFit/>
          </a:bodyPr>
          <a:lstStyle/>
          <a:p>
            <a:r>
              <a:rPr lang="es-EC" b="1" dirty="0">
                <a:latin typeface="Arial" panose="020B0604020202020204" pitchFamily="34" charset="0"/>
              </a:rPr>
              <a:t>Respuesta</a:t>
            </a:r>
            <a:r>
              <a:rPr lang="es-EC" dirty="0">
                <a:latin typeface="Arial" panose="020B0604020202020204" pitchFamily="34" charset="0"/>
              </a:rPr>
              <a:t>:</a:t>
            </a:r>
            <a:endParaRPr lang="es-EC" dirty="0"/>
          </a:p>
          <a:p>
            <a:pPr algn="just"/>
            <a:r>
              <a:rPr lang="es-EC" dirty="0">
                <a:latin typeface="Arial" panose="020B0604020202020204" pitchFamily="34" charset="0"/>
              </a:rPr>
              <a:t> </a:t>
            </a:r>
            <a:endParaRPr lang="es-EC" dirty="0"/>
          </a:p>
          <a:p>
            <a:pPr marL="449580" algn="just"/>
            <a:r>
              <a:rPr lang="es-ES" dirty="0">
                <a:latin typeface="Arial" panose="020B0604020202020204" pitchFamily="34" charset="0"/>
              </a:rPr>
              <a:t>El criterio establecido para priorizar las revisiones de transporte público y comercial atiende la significación de las emisiones de dichos vehículos para la calidad del aire de Quito. Igualmente, en atención al número de pasajeros movilizados y kilómetros recorridos, este segmento del parque automotor es prioritario para la Seguridad Vial de la ciudad.</a:t>
            </a:r>
            <a:endParaRPr lang="es-EC" dirty="0">
              <a:effectLst/>
            </a:endParaRPr>
          </a:p>
        </p:txBody>
      </p:sp>
      <p:sp>
        <p:nvSpPr>
          <p:cNvPr id="5" name="Rectángulo 4"/>
          <p:cNvSpPr/>
          <p:nvPr/>
        </p:nvSpPr>
        <p:spPr>
          <a:xfrm>
            <a:off x="10182372" y="1275618"/>
            <a:ext cx="1774845" cy="369332"/>
          </a:xfrm>
          <a:prstGeom prst="rect">
            <a:avLst/>
          </a:prstGeom>
        </p:spPr>
        <p:txBody>
          <a:bodyPr wrap="none">
            <a:spAutoFit/>
          </a:bodyPr>
          <a:lstStyle/>
          <a:p>
            <a:r>
              <a:rPr lang="es-EC" u="sng" dirty="0">
                <a:latin typeface="Arial" panose="020B0604020202020204" pitchFamily="34" charset="0"/>
                <a:ea typeface="Calibri" panose="020F0502020204030204" pitchFamily="34" charset="0"/>
              </a:rPr>
              <a:t>Andrea Hidalgo</a:t>
            </a:r>
            <a:endParaRPr lang="es-EC" dirty="0"/>
          </a:p>
        </p:txBody>
      </p:sp>
    </p:spTree>
    <p:extLst>
      <p:ext uri="{BB962C8B-B14F-4D97-AF65-F5344CB8AC3E}">
        <p14:creationId xmlns:p14="http://schemas.microsoft.com/office/powerpoint/2010/main" val="3012085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4" name="Marcador de contenido 2"/>
          <p:cNvSpPr>
            <a:spLocks noGrp="1"/>
          </p:cNvSpPr>
          <p:nvPr>
            <p:ph idx="1"/>
          </p:nvPr>
        </p:nvSpPr>
        <p:spPr>
          <a:xfrm>
            <a:off x="234782" y="2156228"/>
            <a:ext cx="11722435" cy="784314"/>
          </a:xfrm>
          <a:solidFill>
            <a:schemeClr val="accent1">
              <a:lumMod val="50000"/>
            </a:schemeClr>
          </a:solidFill>
        </p:spPr>
        <p:txBody>
          <a:bodyPr>
            <a:normAutofit fontScale="85000" lnSpcReduction="10000"/>
          </a:bodyPr>
          <a:lstStyle/>
          <a:p>
            <a:pPr marL="0" indent="0">
              <a:buNone/>
            </a:pPr>
            <a:r>
              <a:rPr lang="es-EC" i="1" dirty="0">
                <a:solidFill>
                  <a:schemeClr val="bg1"/>
                </a:solidFill>
              </a:rPr>
              <a:t>No se establece quién va a hacer esta revisión técnica vehicular, cuáles son las garantías que se tiene para que el cronograma que se nos ha presentado efectivamente se cumpla.</a:t>
            </a:r>
            <a:endParaRPr lang="es-EC" dirty="0">
              <a:solidFill>
                <a:schemeClr val="bg1"/>
              </a:solidFill>
              <a:effectLst/>
            </a:endParaRPr>
          </a:p>
        </p:txBody>
      </p:sp>
      <p:sp>
        <p:nvSpPr>
          <p:cNvPr id="2" name="Rectángulo 1"/>
          <p:cNvSpPr/>
          <p:nvPr/>
        </p:nvSpPr>
        <p:spPr>
          <a:xfrm>
            <a:off x="234782" y="3543199"/>
            <a:ext cx="11566154" cy="1477328"/>
          </a:xfrm>
          <a:prstGeom prst="rect">
            <a:avLst/>
          </a:prstGeom>
        </p:spPr>
        <p:txBody>
          <a:bodyPr wrap="square">
            <a:spAutoFit/>
          </a:bodyPr>
          <a:lstStyle/>
          <a:p>
            <a:r>
              <a:rPr lang="es-EC" b="1" dirty="0">
                <a:latin typeface="Arial" panose="020B0604020202020204" pitchFamily="34" charset="0"/>
              </a:rPr>
              <a:t>Respuesta</a:t>
            </a:r>
            <a:r>
              <a:rPr lang="es-EC" dirty="0">
                <a:latin typeface="Arial" panose="020B0604020202020204" pitchFamily="34" charset="0"/>
              </a:rPr>
              <a:t>:</a:t>
            </a:r>
            <a:endParaRPr lang="es-EC" dirty="0"/>
          </a:p>
          <a:p>
            <a:pPr algn="just"/>
            <a:r>
              <a:rPr lang="es-EC" dirty="0">
                <a:latin typeface="Arial" panose="020B0604020202020204" pitchFamily="34" charset="0"/>
              </a:rPr>
              <a:t> </a:t>
            </a:r>
            <a:endParaRPr lang="es-EC" dirty="0"/>
          </a:p>
          <a:p>
            <a:pPr marL="449580" algn="just"/>
            <a:r>
              <a:rPr lang="es-EC" dirty="0">
                <a:latin typeface="Arial" panose="020B0604020202020204" pitchFamily="34" charset="0"/>
              </a:rPr>
              <a:t>La Agencia Metropolitana de Tránsito está llevando a cabo las acciones para  liquidar los contratos con las empresas Danton S.A. y el Consorcio ITLS; además se encuentra en la etapa preparatoria del modelo de gestión para operación de los centros del revisión vehicular. </a:t>
            </a:r>
            <a:endParaRPr lang="es-EC" dirty="0">
              <a:effectLst/>
            </a:endParaRPr>
          </a:p>
        </p:txBody>
      </p:sp>
      <p:sp>
        <p:nvSpPr>
          <p:cNvPr id="5" name="Rectángulo 4"/>
          <p:cNvSpPr/>
          <p:nvPr/>
        </p:nvSpPr>
        <p:spPr>
          <a:xfrm>
            <a:off x="10182372" y="1521060"/>
            <a:ext cx="1774845" cy="369332"/>
          </a:xfrm>
          <a:prstGeom prst="rect">
            <a:avLst/>
          </a:prstGeom>
        </p:spPr>
        <p:txBody>
          <a:bodyPr wrap="none">
            <a:spAutoFit/>
          </a:bodyPr>
          <a:lstStyle/>
          <a:p>
            <a:r>
              <a:rPr lang="es-EC" u="sng" dirty="0">
                <a:latin typeface="Arial" panose="020B0604020202020204" pitchFamily="34" charset="0"/>
                <a:ea typeface="Calibri" panose="020F0502020204030204" pitchFamily="34" charset="0"/>
              </a:rPr>
              <a:t>Andrea Hidalgo</a:t>
            </a:r>
            <a:endParaRPr lang="es-EC" dirty="0"/>
          </a:p>
        </p:txBody>
      </p:sp>
    </p:spTree>
    <p:extLst>
      <p:ext uri="{BB962C8B-B14F-4D97-AF65-F5344CB8AC3E}">
        <p14:creationId xmlns:p14="http://schemas.microsoft.com/office/powerpoint/2010/main" val="2392180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4" name="Marcador de contenido 2"/>
          <p:cNvSpPr>
            <a:spLocks noGrp="1"/>
          </p:cNvSpPr>
          <p:nvPr>
            <p:ph idx="1"/>
          </p:nvPr>
        </p:nvSpPr>
        <p:spPr>
          <a:xfrm>
            <a:off x="234781" y="670582"/>
            <a:ext cx="11722435" cy="2200690"/>
          </a:xfrm>
          <a:solidFill>
            <a:schemeClr val="accent1">
              <a:lumMod val="50000"/>
            </a:schemeClr>
          </a:solidFill>
        </p:spPr>
        <p:txBody>
          <a:bodyPr>
            <a:noAutofit/>
          </a:bodyPr>
          <a:lstStyle/>
          <a:p>
            <a:pPr marL="0" indent="0">
              <a:buNone/>
            </a:pPr>
            <a:r>
              <a:rPr lang="es-EC" sz="1600" i="1" dirty="0">
                <a:solidFill>
                  <a:schemeClr val="bg1"/>
                </a:solidFill>
              </a:rPr>
              <a:t>Solicita a la Comisión de Movilidad los informes pertinentes relacionados con el proyecto de ordenanza que permita establecer y regular el proceso de licitación para la prestación de servicio de revisión vehicular en el DMQ, a fin de conocer y dar el tramite que corresponda</a:t>
            </a:r>
            <a:r>
              <a:rPr lang="es-EC" sz="1600" i="1" dirty="0" smtClean="0">
                <a:solidFill>
                  <a:schemeClr val="bg1"/>
                </a:solidFill>
              </a:rPr>
              <a:t>.</a:t>
            </a:r>
          </a:p>
          <a:p>
            <a:pPr marL="0" indent="0">
              <a:buNone/>
            </a:pPr>
            <a:r>
              <a:rPr lang="es-EC" sz="1600" i="1" dirty="0">
                <a:solidFill>
                  <a:schemeClr val="bg1"/>
                </a:solidFill>
              </a:rPr>
              <a:t>Solicita a la Comisión de Movilidad que presente los informes pertinentes relacionados con el proyecto de ordenanza que permita establecer y regular el proceso de licitación para la prestación de servicio de revisión vehicular en el DMQ, así como lo recomienda en sus respectivos informes la Contraloría del Estado</a:t>
            </a:r>
            <a:r>
              <a:rPr lang="es-EC" sz="1600" dirty="0" smtClean="0">
                <a:solidFill>
                  <a:schemeClr val="bg1"/>
                </a:solidFill>
              </a:rPr>
              <a:t>.</a:t>
            </a:r>
          </a:p>
          <a:p>
            <a:pPr marL="0" indent="0">
              <a:buNone/>
            </a:pPr>
            <a:r>
              <a:rPr lang="es-EC" sz="1600" i="1" dirty="0">
                <a:solidFill>
                  <a:schemeClr val="bg1"/>
                </a:solidFill>
              </a:rPr>
              <a:t>Se requiere una ordenanza que establezca los procesos y las bases de una licitación para contratar a las empresas que se van hacer cargo de la revisión técnica vehicular. Se hace referencia en el informe realizado por la Contraloría General del Estado. Solicita que se analice bien, porque en el informe se hace referencia de una solicitud para que exista una ordenanza específica para poner las bases para una licitación.</a:t>
            </a:r>
            <a:endParaRPr lang="es-EC" sz="1600" dirty="0">
              <a:solidFill>
                <a:schemeClr val="bg1"/>
              </a:solidFill>
            </a:endParaRPr>
          </a:p>
          <a:p>
            <a:pPr marL="0" indent="0">
              <a:buNone/>
            </a:pPr>
            <a:endParaRPr lang="es-EC" sz="1600" dirty="0">
              <a:solidFill>
                <a:schemeClr val="bg1"/>
              </a:solidFill>
            </a:endParaRPr>
          </a:p>
          <a:p>
            <a:pPr marL="0" indent="0">
              <a:buNone/>
            </a:pPr>
            <a:endParaRPr lang="es-EC" sz="1600" dirty="0">
              <a:solidFill>
                <a:schemeClr val="bg1"/>
              </a:solidFill>
              <a:effectLst/>
            </a:endParaRPr>
          </a:p>
        </p:txBody>
      </p:sp>
      <p:sp>
        <p:nvSpPr>
          <p:cNvPr id="2" name="Rectángulo 1"/>
          <p:cNvSpPr/>
          <p:nvPr/>
        </p:nvSpPr>
        <p:spPr>
          <a:xfrm>
            <a:off x="234782" y="2976411"/>
            <a:ext cx="11722435" cy="2862322"/>
          </a:xfrm>
          <a:prstGeom prst="rect">
            <a:avLst/>
          </a:prstGeom>
        </p:spPr>
        <p:txBody>
          <a:bodyPr wrap="square">
            <a:spAutoFit/>
          </a:bodyPr>
          <a:lstStyle/>
          <a:p>
            <a:r>
              <a:rPr lang="es-EC" sz="1200" b="1" dirty="0">
                <a:latin typeface="Arial" panose="020B0604020202020204" pitchFamily="34" charset="0"/>
              </a:rPr>
              <a:t>Respuesta</a:t>
            </a:r>
            <a:endParaRPr lang="es-EC" sz="1200" dirty="0"/>
          </a:p>
          <a:p>
            <a:r>
              <a:rPr lang="es-EC" sz="1200" b="1" dirty="0">
                <a:latin typeface="Arial" panose="020B0604020202020204" pitchFamily="34" charset="0"/>
              </a:rPr>
              <a:t> </a:t>
            </a:r>
            <a:endParaRPr lang="es-EC" sz="1200" dirty="0"/>
          </a:p>
          <a:p>
            <a:pPr marL="449580" algn="just"/>
            <a:r>
              <a:rPr lang="es-EC" sz="1200" dirty="0">
                <a:latin typeface="Arial" panose="020B0604020202020204" pitchFamily="34" charset="0"/>
              </a:rPr>
              <a:t>Mediante informe Jurídico No. RTV-002, la Secretaría de Movilidad, determina que el proyecto de RTV puede llevarse a cabo a través de lo establecido en el segundo inciso del artículo 74 del COA (</a:t>
            </a:r>
            <a:r>
              <a:rPr lang="es-EC" sz="1200" b="1" u="sng" dirty="0">
                <a:latin typeface="Arial" panose="020B0604020202020204" pitchFamily="34" charset="0"/>
              </a:rPr>
              <a:t>Gestión Delegada</a:t>
            </a:r>
            <a:r>
              <a:rPr lang="es-EC" sz="1200" dirty="0">
                <a:latin typeface="Arial" panose="020B0604020202020204" pitchFamily="34" charset="0"/>
              </a:rPr>
              <a:t>); y, recomienda a la Máxima Autoridad que el proyecto se ejecute a través de la AMT de conformidad al ámbito de sus competencias y atribuciones conforme lo establece el artículo 2 de la Resolución Administrativa No. A0006-2013 de 22 de abril de 2013.</a:t>
            </a:r>
            <a:endParaRPr lang="es-EC" sz="1200" dirty="0"/>
          </a:p>
          <a:p>
            <a:pPr marL="449580" algn="just"/>
            <a:r>
              <a:rPr lang="es-EC" sz="1200" dirty="0">
                <a:latin typeface="Arial" panose="020B0604020202020204" pitchFamily="34" charset="0"/>
              </a:rPr>
              <a:t> </a:t>
            </a:r>
            <a:endParaRPr lang="es-EC" sz="1200" dirty="0"/>
          </a:p>
          <a:p>
            <a:pPr marL="449580" algn="just"/>
            <a:r>
              <a:rPr lang="es-EC" sz="1200" dirty="0">
                <a:latin typeface="Arial" panose="020B0604020202020204" pitchFamily="34" charset="0"/>
              </a:rPr>
              <a:t>El 7 de octubre de 2020, se emite la </a:t>
            </a:r>
            <a:r>
              <a:rPr lang="es-EC" sz="1200" b="1" u="sng" dirty="0">
                <a:latin typeface="Arial" panose="020B0604020202020204" pitchFamily="34" charset="0"/>
              </a:rPr>
              <a:t>Resolución No. A-070 </a:t>
            </a:r>
            <a:r>
              <a:rPr lang="es-EC" sz="1200" dirty="0">
                <a:latin typeface="Arial" panose="020B0604020202020204" pitchFamily="34" charset="0"/>
              </a:rPr>
              <a:t>suscrita por el </a:t>
            </a:r>
            <a:r>
              <a:rPr lang="es-EC" sz="1200" b="1" u="sng" dirty="0">
                <a:latin typeface="Arial" panose="020B0604020202020204" pitchFamily="34" charset="0"/>
              </a:rPr>
              <a:t>Alcalde del Distrito Metropolitano de Quito</a:t>
            </a:r>
            <a:r>
              <a:rPr lang="es-EC" sz="1200" dirty="0">
                <a:latin typeface="Arial" panose="020B0604020202020204" pitchFamily="34" charset="0"/>
              </a:rPr>
              <a:t>, donde se resolvió en sus artículos 1,2 y 3: “(…) Autorizar la delegación a la iniciativa privada del proyecto público que comprende la construcción, equipamiento y operación de los centros de revisión y control técnico vehicular del Distrito Metropolitana de Quito, a favor del gestor privado que resulte adjudicatario en el concurso público que se convocare para el efecto (…)”, “</a:t>
            </a:r>
            <a:r>
              <a:rPr lang="es-EC" sz="1200" b="1" u="sng" dirty="0">
                <a:latin typeface="Arial" panose="020B0604020202020204" pitchFamily="34" charset="0"/>
              </a:rPr>
              <a:t>Delegar a la Agencia Metropolitana de Tránsito</a:t>
            </a:r>
            <a:r>
              <a:rPr lang="es-EC" sz="1200" dirty="0">
                <a:latin typeface="Arial" panose="020B0604020202020204" pitchFamily="34" charset="0"/>
              </a:rPr>
              <a:t>, la organización y conducción de las etapas preparatoria, precontractual, contractual, y ejecución de la selección del gestor privado para que construya, equipe, mantenga y opere los centros de revisión y control técnico vehicular del Distrito Metropolitano de Quito (…)”; y, Los entes y Órganos del GAD del DMQ, dentro del Ámbito de sus competencias: (a) Facilitarán la información y documentación que se requiera para el cumplimiento de las actividades, permisos y autorizaciones requeridas para el desarrollo del proyecto CRTV; (b) Considerarán al proyecto CRTV dentro de los instrumentos de planificación; y (c) Previo al cumplimiento de los requisitos establecidos en el régimen jurídico aplicable, emitirán las habilidades legales cuya competencia corresponda al GAD DMQ(…).”, respectivamente.</a:t>
            </a:r>
            <a:endParaRPr lang="es-EC" sz="1200" dirty="0">
              <a:effectLst/>
            </a:endParaRPr>
          </a:p>
        </p:txBody>
      </p:sp>
      <p:sp>
        <p:nvSpPr>
          <p:cNvPr id="3" name="Rectángulo 2"/>
          <p:cNvSpPr/>
          <p:nvPr/>
        </p:nvSpPr>
        <p:spPr>
          <a:xfrm>
            <a:off x="7248190" y="289643"/>
            <a:ext cx="2672526" cy="369332"/>
          </a:xfrm>
          <a:prstGeom prst="rect">
            <a:avLst/>
          </a:prstGeom>
        </p:spPr>
        <p:txBody>
          <a:bodyPr wrap="none">
            <a:spAutoFit/>
          </a:bodyPr>
          <a:lstStyle/>
          <a:p>
            <a:r>
              <a:rPr lang="es-EC" u="sng" dirty="0">
                <a:latin typeface="Arial" panose="020B0604020202020204" pitchFamily="34" charset="0"/>
                <a:ea typeface="Calibri" panose="020F0502020204030204" pitchFamily="34" charset="0"/>
              </a:rPr>
              <a:t>Soledad Benítez Burgos</a:t>
            </a:r>
            <a:endParaRPr lang="es-EC" dirty="0"/>
          </a:p>
        </p:txBody>
      </p:sp>
      <p:sp>
        <p:nvSpPr>
          <p:cNvPr id="7" name="Rectángulo 6"/>
          <p:cNvSpPr/>
          <p:nvPr/>
        </p:nvSpPr>
        <p:spPr>
          <a:xfrm>
            <a:off x="10105673" y="289643"/>
            <a:ext cx="1390124" cy="369332"/>
          </a:xfrm>
          <a:prstGeom prst="rect">
            <a:avLst/>
          </a:prstGeom>
        </p:spPr>
        <p:txBody>
          <a:bodyPr wrap="none">
            <a:spAutoFit/>
          </a:bodyPr>
          <a:lstStyle/>
          <a:p>
            <a:r>
              <a:rPr lang="es-EC" u="sng" dirty="0">
                <a:latin typeface="Arial" panose="020B0604020202020204" pitchFamily="34" charset="0"/>
                <a:ea typeface="Calibri" panose="020F0502020204030204" pitchFamily="34" charset="0"/>
              </a:rPr>
              <a:t>Luis Robles</a:t>
            </a:r>
            <a:endParaRPr lang="es-EC" dirty="0"/>
          </a:p>
        </p:txBody>
      </p:sp>
    </p:spTree>
    <p:extLst>
      <p:ext uri="{BB962C8B-B14F-4D97-AF65-F5344CB8AC3E}">
        <p14:creationId xmlns:p14="http://schemas.microsoft.com/office/powerpoint/2010/main" val="2723548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171C17EA-9B2B-114C-9BA7-B9DA9987D85F}"/>
              </a:ext>
            </a:extLst>
          </p:cNvPr>
          <p:cNvPicPr>
            <a:picLocks noChangeAspect="1"/>
          </p:cNvPicPr>
          <p:nvPr/>
        </p:nvPicPr>
        <p:blipFill>
          <a:blip r:embed="rId3"/>
          <a:stretch>
            <a:fillRect/>
          </a:stretch>
        </p:blipFill>
        <p:spPr>
          <a:xfrm>
            <a:off x="-1" y="0"/>
            <a:ext cx="12192000" cy="6858000"/>
          </a:xfrm>
          <a:prstGeom prst="rect">
            <a:avLst/>
          </a:prstGeom>
        </p:spPr>
      </p:pic>
      <p:sp>
        <p:nvSpPr>
          <p:cNvPr id="4" name="Marcador de contenido 2"/>
          <p:cNvSpPr>
            <a:spLocks noGrp="1"/>
          </p:cNvSpPr>
          <p:nvPr>
            <p:ph idx="1"/>
          </p:nvPr>
        </p:nvSpPr>
        <p:spPr>
          <a:xfrm>
            <a:off x="234782" y="798632"/>
            <a:ext cx="11722435" cy="2647620"/>
          </a:xfrm>
          <a:solidFill>
            <a:schemeClr val="accent1">
              <a:lumMod val="50000"/>
            </a:schemeClr>
          </a:solidFill>
        </p:spPr>
        <p:txBody>
          <a:bodyPr>
            <a:normAutofit fontScale="55000" lnSpcReduction="20000"/>
          </a:bodyPr>
          <a:lstStyle/>
          <a:p>
            <a:r>
              <a:rPr lang="es-EC" i="1" dirty="0" smtClean="0">
                <a:solidFill>
                  <a:schemeClr val="bg1"/>
                </a:solidFill>
              </a:rPr>
              <a:t>Mi preocupación está en la calidad del servicio y la eficiencia, ¿será conveniente que el servicio sea provisto por un tercero o será mejor y más rentable que lo haga el municipio?</a:t>
            </a:r>
            <a:r>
              <a:rPr lang="es-EC" b="1" dirty="0" smtClean="0">
                <a:solidFill>
                  <a:schemeClr val="bg1"/>
                </a:solidFill>
              </a:rPr>
              <a:t> </a:t>
            </a:r>
            <a:endParaRPr lang="es-EC" dirty="0" smtClean="0">
              <a:solidFill>
                <a:schemeClr val="bg1"/>
              </a:solidFill>
            </a:endParaRPr>
          </a:p>
          <a:p>
            <a:r>
              <a:rPr lang="es-EC" i="1" dirty="0" smtClean="0">
                <a:solidFill>
                  <a:schemeClr val="bg1"/>
                </a:solidFill>
              </a:rPr>
              <a:t>Pregunta si se han acogido las recomendaciones de obligatorio cumplimiento realizadas por la Contraloría General del Estado, al alcalde y diferentes dependencias municipales.</a:t>
            </a:r>
            <a:r>
              <a:rPr lang="es-EC" b="1" dirty="0" smtClean="0">
                <a:solidFill>
                  <a:schemeClr val="bg1"/>
                </a:solidFill>
              </a:rPr>
              <a:t> </a:t>
            </a:r>
            <a:endParaRPr lang="es-EC" dirty="0" smtClean="0">
              <a:solidFill>
                <a:schemeClr val="bg1"/>
              </a:solidFill>
            </a:endParaRPr>
          </a:p>
          <a:p>
            <a:r>
              <a:rPr lang="es-EC" i="1" dirty="0" smtClean="0">
                <a:solidFill>
                  <a:schemeClr val="bg1"/>
                </a:solidFill>
              </a:rPr>
              <a:t>Si el municipio hubiera recibido la maquinaria y hubiera capacitado al personal como corresponde, no estaríamos con este problema. Recomienda que se reciba los equipos que son necesarios para la revisión y convierta parte del cuerpo de agentes en talento humano, para que el propio municipio realice la revisión vehicular.</a:t>
            </a:r>
            <a:endParaRPr lang="es-EC" dirty="0" smtClean="0">
              <a:solidFill>
                <a:schemeClr val="bg1"/>
              </a:solidFill>
            </a:endParaRPr>
          </a:p>
          <a:p>
            <a:r>
              <a:rPr lang="es-EC" i="1" dirty="0" smtClean="0">
                <a:solidFill>
                  <a:schemeClr val="bg1"/>
                </a:solidFill>
              </a:rPr>
              <a:t>En lugar de pagar sumas millonarias a una empresa para que contrate talento humano de forma temporal para hacer la revisión, el municipio podría apropiarse de este activo más valioso que es la gente y sumar el talento a sus propias filas, para formarlo de manera permanente para que el servicio sea cada vez mejor.</a:t>
            </a:r>
            <a:endParaRPr lang="es-EC" dirty="0" smtClean="0">
              <a:solidFill>
                <a:schemeClr val="bg1"/>
              </a:solidFill>
            </a:endParaRPr>
          </a:p>
          <a:p>
            <a:r>
              <a:rPr lang="es-EC" i="1" dirty="0" smtClean="0">
                <a:solidFill>
                  <a:schemeClr val="bg1"/>
                </a:solidFill>
              </a:rPr>
              <a:t>Solicita que en el plazo de 30 días la AMT y de pasajeros la EMMOP presenten un proyecto de viabilidad técnica, financiera y legal; para que, de ser el caso, potencie la infraestructura y capacidad técnica instalada y el municipio pueda asumir de forma directa y rápida la operación.</a:t>
            </a:r>
            <a:endParaRPr lang="es-EC" dirty="0">
              <a:solidFill>
                <a:schemeClr val="bg1"/>
              </a:solidFill>
              <a:effectLst/>
            </a:endParaRPr>
          </a:p>
        </p:txBody>
      </p:sp>
      <p:sp>
        <p:nvSpPr>
          <p:cNvPr id="2" name="Rectángulo 1"/>
          <p:cNvSpPr/>
          <p:nvPr/>
        </p:nvSpPr>
        <p:spPr>
          <a:xfrm>
            <a:off x="274104" y="3657999"/>
            <a:ext cx="11643790" cy="2031325"/>
          </a:xfrm>
          <a:prstGeom prst="rect">
            <a:avLst/>
          </a:prstGeom>
        </p:spPr>
        <p:txBody>
          <a:bodyPr wrap="square">
            <a:spAutoFit/>
          </a:bodyPr>
          <a:lstStyle/>
          <a:p>
            <a:r>
              <a:rPr lang="es-EC" b="1" dirty="0">
                <a:latin typeface="Arial" panose="020B0604020202020204" pitchFamily="34" charset="0"/>
              </a:rPr>
              <a:t>Respuesta</a:t>
            </a:r>
            <a:endParaRPr lang="es-EC" dirty="0"/>
          </a:p>
          <a:p>
            <a:pPr algn="just"/>
            <a:r>
              <a:rPr lang="es-EC" dirty="0">
                <a:latin typeface="Arial" panose="020B0604020202020204" pitchFamily="34" charset="0"/>
              </a:rPr>
              <a:t> </a:t>
            </a:r>
            <a:endParaRPr lang="es-EC" dirty="0"/>
          </a:p>
          <a:p>
            <a:pPr marL="449580" algn="just"/>
            <a:r>
              <a:rPr lang="es-ES" dirty="0">
                <a:latin typeface="Arial" panose="020B0604020202020204" pitchFamily="34" charset="0"/>
              </a:rPr>
              <a:t>Los Agentes de Tránsito se rigen por el Código Orgánico de entidades de Seguridad Ciudadana y Orden Público, que ejecutan actividades de control.</a:t>
            </a:r>
            <a:endParaRPr lang="es-EC" dirty="0"/>
          </a:p>
          <a:p>
            <a:pPr marL="449580" algn="just"/>
            <a:r>
              <a:rPr lang="es-EC" dirty="0">
                <a:latin typeface="Arial" panose="020B0604020202020204" pitchFamily="34" charset="0"/>
              </a:rPr>
              <a:t> </a:t>
            </a:r>
            <a:endParaRPr lang="es-EC" dirty="0"/>
          </a:p>
          <a:p>
            <a:pPr marL="449580" algn="just"/>
            <a:r>
              <a:rPr lang="es-ES" dirty="0">
                <a:latin typeface="Arial" panose="020B0604020202020204" pitchFamily="34" charset="0"/>
              </a:rPr>
              <a:t>Las empresas municipales deberán presentar el proyecto en el plazo establecido de los 30 días por el Concejo Metropolitano. </a:t>
            </a:r>
            <a:endParaRPr lang="es-EC" dirty="0">
              <a:effectLst/>
            </a:endParaRPr>
          </a:p>
        </p:txBody>
      </p:sp>
      <p:sp>
        <p:nvSpPr>
          <p:cNvPr id="5" name="Rectángulo 4"/>
          <p:cNvSpPr/>
          <p:nvPr/>
        </p:nvSpPr>
        <p:spPr>
          <a:xfrm>
            <a:off x="9284691" y="360743"/>
            <a:ext cx="2672526" cy="369332"/>
          </a:xfrm>
          <a:prstGeom prst="rect">
            <a:avLst/>
          </a:prstGeom>
        </p:spPr>
        <p:txBody>
          <a:bodyPr wrap="none">
            <a:spAutoFit/>
          </a:bodyPr>
          <a:lstStyle/>
          <a:p>
            <a:r>
              <a:rPr lang="es-EC" u="sng" dirty="0">
                <a:latin typeface="Arial" panose="020B0604020202020204" pitchFamily="34" charset="0"/>
                <a:ea typeface="Calibri" panose="020F0502020204030204" pitchFamily="34" charset="0"/>
              </a:rPr>
              <a:t>Soledad Benítez Burgos</a:t>
            </a:r>
            <a:endParaRPr lang="es-EC" dirty="0"/>
          </a:p>
        </p:txBody>
      </p:sp>
    </p:spTree>
    <p:extLst>
      <p:ext uri="{BB962C8B-B14F-4D97-AF65-F5344CB8AC3E}">
        <p14:creationId xmlns:p14="http://schemas.microsoft.com/office/powerpoint/2010/main" val="3780764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4" name="Marcador de contenido 2"/>
          <p:cNvSpPr>
            <a:spLocks noGrp="1"/>
          </p:cNvSpPr>
          <p:nvPr>
            <p:ph idx="1"/>
          </p:nvPr>
        </p:nvSpPr>
        <p:spPr>
          <a:xfrm>
            <a:off x="213925" y="1530538"/>
            <a:ext cx="11722435" cy="663320"/>
          </a:xfrm>
          <a:solidFill>
            <a:schemeClr val="accent1">
              <a:lumMod val="50000"/>
            </a:schemeClr>
          </a:solidFill>
        </p:spPr>
        <p:txBody>
          <a:bodyPr>
            <a:normAutofit fontScale="92500" lnSpcReduction="20000"/>
          </a:bodyPr>
          <a:lstStyle/>
          <a:p>
            <a:pPr marL="0" indent="0">
              <a:buNone/>
            </a:pPr>
            <a:r>
              <a:rPr lang="es-EC" i="1" dirty="0">
                <a:solidFill>
                  <a:schemeClr val="bg1"/>
                </a:solidFill>
              </a:rPr>
              <a:t>Considera necesario analizar si es pertinente una derogatoria expresa para que permita esta implementación de la única revisión vehicular.</a:t>
            </a:r>
            <a:endParaRPr lang="es-EC" dirty="0">
              <a:solidFill>
                <a:schemeClr val="bg1"/>
              </a:solidFill>
              <a:effectLst/>
            </a:endParaRPr>
          </a:p>
        </p:txBody>
      </p:sp>
      <p:sp>
        <p:nvSpPr>
          <p:cNvPr id="2" name="Rectángulo 1"/>
          <p:cNvSpPr/>
          <p:nvPr/>
        </p:nvSpPr>
        <p:spPr>
          <a:xfrm>
            <a:off x="213926" y="2854725"/>
            <a:ext cx="11722434" cy="2585323"/>
          </a:xfrm>
          <a:prstGeom prst="rect">
            <a:avLst/>
          </a:prstGeom>
        </p:spPr>
        <p:txBody>
          <a:bodyPr wrap="square">
            <a:spAutoFit/>
          </a:bodyPr>
          <a:lstStyle/>
          <a:p>
            <a:r>
              <a:rPr lang="es-EC" b="1" dirty="0">
                <a:latin typeface="Arial" panose="020B0604020202020204" pitchFamily="34" charset="0"/>
              </a:rPr>
              <a:t>Respuesta</a:t>
            </a:r>
            <a:endParaRPr lang="es-EC" dirty="0"/>
          </a:p>
          <a:p>
            <a:pPr algn="just"/>
            <a:r>
              <a:rPr lang="es-EC" dirty="0">
                <a:latin typeface="Arial" panose="020B0604020202020204" pitchFamily="34" charset="0"/>
              </a:rPr>
              <a:t> </a:t>
            </a:r>
            <a:endParaRPr lang="es-EC" dirty="0"/>
          </a:p>
          <a:p>
            <a:pPr marL="449580" algn="just"/>
            <a:r>
              <a:rPr lang="es-ES" dirty="0">
                <a:latin typeface="Arial" panose="020B0604020202020204" pitchFamily="34" charset="0"/>
              </a:rPr>
              <a:t>La Ley Orgánica de Transporte Terrestre Tránsito y Seguridad Vial en el artículo </a:t>
            </a:r>
            <a:r>
              <a:rPr lang="es-EC" b="1" dirty="0">
                <a:latin typeface="Arial" panose="020B0604020202020204" pitchFamily="34" charset="0"/>
              </a:rPr>
              <a:t>Art. 206</a:t>
            </a:r>
            <a:r>
              <a:rPr lang="es-EC" dirty="0">
                <a:latin typeface="Arial" panose="020B0604020202020204" pitchFamily="34" charset="0"/>
              </a:rPr>
              <a:t>.a Revisión técnica vehicular.- (Agregado por el Art. 136 de la Ley s/n R.O. 512-5S, 10-VIII-2021).-</a:t>
            </a:r>
            <a:r>
              <a:rPr lang="es-EC" i="1" dirty="0">
                <a:latin typeface="Arial" panose="020B0604020202020204" pitchFamily="34" charset="0"/>
              </a:rPr>
              <a:t> “Los vehículos que presten el servicio de transporte público y comercial, se sujetarán a una revisión técnica vehicular</a:t>
            </a:r>
            <a:r>
              <a:rPr lang="es-EC" i="1" u="sng" dirty="0">
                <a:latin typeface="Arial" panose="020B0604020202020204" pitchFamily="34" charset="0"/>
              </a:rPr>
              <a:t> </a:t>
            </a:r>
            <a:r>
              <a:rPr lang="es-EC" i="1" dirty="0">
                <a:latin typeface="Arial" panose="020B0604020202020204" pitchFamily="34" charset="0"/>
              </a:rPr>
              <a:t>que será un requisito previo al otorgamiento de la matrícula respectiva”.</a:t>
            </a:r>
            <a:endParaRPr lang="es-EC" dirty="0"/>
          </a:p>
          <a:p>
            <a:pPr algn="just"/>
            <a:r>
              <a:rPr lang="es-EC" dirty="0">
                <a:latin typeface="Arial" panose="020B0604020202020204" pitchFamily="34" charset="0"/>
              </a:rPr>
              <a:t> </a:t>
            </a:r>
            <a:endParaRPr lang="es-EC" dirty="0"/>
          </a:p>
          <a:p>
            <a:pPr marL="449580" algn="just"/>
            <a:r>
              <a:rPr lang="es-EC" dirty="0">
                <a:latin typeface="Arial" panose="020B0604020202020204" pitchFamily="34" charset="0"/>
              </a:rPr>
              <a:t>En este contexto la Secretaría de Movilidad y la Agencia Metropolitana de Tránsito, se encuentran elaborando el proyecto de Ordenanza.</a:t>
            </a:r>
            <a:endParaRPr lang="es-EC" dirty="0">
              <a:effectLst/>
            </a:endParaRPr>
          </a:p>
        </p:txBody>
      </p:sp>
      <p:sp>
        <p:nvSpPr>
          <p:cNvPr id="3" name="Rectángulo 2"/>
          <p:cNvSpPr/>
          <p:nvPr/>
        </p:nvSpPr>
        <p:spPr>
          <a:xfrm>
            <a:off x="10661652" y="1067441"/>
            <a:ext cx="1274708" cy="369332"/>
          </a:xfrm>
          <a:prstGeom prst="rect">
            <a:avLst/>
          </a:prstGeom>
        </p:spPr>
        <p:txBody>
          <a:bodyPr wrap="none">
            <a:spAutoFit/>
          </a:bodyPr>
          <a:lstStyle/>
          <a:p>
            <a:r>
              <a:rPr lang="es-EC" u="sng" dirty="0">
                <a:latin typeface="Arial" panose="020B0604020202020204" pitchFamily="34" charset="0"/>
                <a:ea typeface="Calibri" panose="020F0502020204030204" pitchFamily="34" charset="0"/>
              </a:rPr>
              <a:t>Luis Reina</a:t>
            </a:r>
            <a:endParaRPr lang="es-EC" dirty="0"/>
          </a:p>
        </p:txBody>
      </p:sp>
    </p:spTree>
    <p:extLst>
      <p:ext uri="{BB962C8B-B14F-4D97-AF65-F5344CB8AC3E}">
        <p14:creationId xmlns:p14="http://schemas.microsoft.com/office/powerpoint/2010/main" val="2705519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4" name="Marcador de contenido 2"/>
          <p:cNvSpPr>
            <a:spLocks noGrp="1"/>
          </p:cNvSpPr>
          <p:nvPr>
            <p:ph idx="1"/>
          </p:nvPr>
        </p:nvSpPr>
        <p:spPr>
          <a:xfrm>
            <a:off x="234782" y="951787"/>
            <a:ext cx="11722435" cy="1245982"/>
          </a:xfrm>
          <a:solidFill>
            <a:schemeClr val="accent1">
              <a:lumMod val="50000"/>
            </a:schemeClr>
          </a:solidFill>
        </p:spPr>
        <p:txBody>
          <a:bodyPr>
            <a:normAutofit fontScale="70000" lnSpcReduction="20000"/>
          </a:bodyPr>
          <a:lstStyle/>
          <a:p>
            <a:pPr marL="0" indent="0">
              <a:buNone/>
            </a:pPr>
            <a:r>
              <a:rPr lang="es-EC" i="1" dirty="0" smtClean="0">
                <a:solidFill>
                  <a:schemeClr val="bg1"/>
                </a:solidFill>
              </a:rPr>
              <a:t>En el artículo único, letra a) hacer referencia a los vehículos nuevos adquiridos y matriculados por primera vez en el 2022. La revisión vehicular para los vehículos nuevos no se debería hacer, porque así lo establece la norma superior, de acuerdo a la ley orgánica; y no es, es el Art. 308 del reglamento de la ley orgánica. También es importante cumplir con lo establecido en la ordenanza 336; la misma que fue absorbida dentro del código municipal.</a:t>
            </a:r>
            <a:endParaRPr lang="es-EC" dirty="0">
              <a:solidFill>
                <a:schemeClr val="bg1"/>
              </a:solidFill>
              <a:effectLst/>
            </a:endParaRPr>
          </a:p>
        </p:txBody>
      </p:sp>
      <p:sp>
        <p:nvSpPr>
          <p:cNvPr id="2" name="Rectángulo 1"/>
          <p:cNvSpPr/>
          <p:nvPr/>
        </p:nvSpPr>
        <p:spPr>
          <a:xfrm>
            <a:off x="296173" y="2433079"/>
            <a:ext cx="8028317" cy="923330"/>
          </a:xfrm>
          <a:prstGeom prst="rect">
            <a:avLst/>
          </a:prstGeom>
        </p:spPr>
        <p:txBody>
          <a:bodyPr wrap="square">
            <a:spAutoFit/>
          </a:bodyPr>
          <a:lstStyle/>
          <a:p>
            <a:r>
              <a:rPr lang="es-EC" b="1" dirty="0">
                <a:latin typeface="Arial" panose="020B0604020202020204" pitchFamily="34" charset="0"/>
              </a:rPr>
              <a:t>Respuesta</a:t>
            </a:r>
            <a:endParaRPr lang="es-EC" dirty="0"/>
          </a:p>
          <a:p>
            <a:r>
              <a:rPr lang="es-EC" b="1" dirty="0">
                <a:latin typeface="Arial" panose="020B0604020202020204" pitchFamily="34" charset="0"/>
              </a:rPr>
              <a:t> </a:t>
            </a:r>
            <a:endParaRPr lang="es-EC" dirty="0"/>
          </a:p>
          <a:p>
            <a:pPr indent="449580"/>
            <a:r>
              <a:rPr lang="es-EC" dirty="0">
                <a:latin typeface="Arial" panose="020B0604020202020204" pitchFamily="34" charset="0"/>
              </a:rPr>
              <a:t>Se acoge la recomendación. </a:t>
            </a:r>
            <a:endParaRPr lang="es-EC" dirty="0">
              <a:effectLst/>
            </a:endParaRPr>
          </a:p>
        </p:txBody>
      </p:sp>
      <p:sp>
        <p:nvSpPr>
          <p:cNvPr id="5" name="Marcador de contenido 2"/>
          <p:cNvSpPr txBox="1">
            <a:spLocks/>
          </p:cNvSpPr>
          <p:nvPr/>
        </p:nvSpPr>
        <p:spPr>
          <a:xfrm>
            <a:off x="296173" y="3738836"/>
            <a:ext cx="11722435" cy="1116432"/>
          </a:xfrm>
          <a:prstGeom prst="rect">
            <a:avLst/>
          </a:prstGeom>
          <a:solidFill>
            <a:schemeClr val="accent1">
              <a:lumMod val="50000"/>
            </a:schemeClr>
          </a:solidFill>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i="1" dirty="0">
                <a:solidFill>
                  <a:schemeClr val="bg1"/>
                </a:solidFill>
              </a:rPr>
              <a:t>Sugiere que se cambie la exposición de motivos en el último párrafo donde se señala que la norma busca garantizar los derechos y la salud de los propietarios de los vehículos.</a:t>
            </a:r>
            <a:endParaRPr lang="es-EC" dirty="0">
              <a:solidFill>
                <a:schemeClr val="bg1"/>
              </a:solidFill>
            </a:endParaRPr>
          </a:p>
          <a:p>
            <a:pPr marL="0" indent="0">
              <a:buNone/>
            </a:pPr>
            <a:r>
              <a:rPr lang="es-EC" i="1" dirty="0">
                <a:solidFill>
                  <a:schemeClr val="bg1"/>
                </a:solidFill>
              </a:rPr>
              <a:t>Estamos en proceso de contratación de las operadoras que van a realizar la revisión vehicular.</a:t>
            </a:r>
            <a:endParaRPr lang="es-EC" dirty="0">
              <a:solidFill>
                <a:schemeClr val="bg1"/>
              </a:solidFill>
              <a:effectLst/>
            </a:endParaRPr>
          </a:p>
        </p:txBody>
      </p:sp>
      <p:sp>
        <p:nvSpPr>
          <p:cNvPr id="7" name="Rectángulo 6"/>
          <p:cNvSpPr/>
          <p:nvPr/>
        </p:nvSpPr>
        <p:spPr>
          <a:xfrm>
            <a:off x="296173" y="5090578"/>
            <a:ext cx="6096000" cy="923330"/>
          </a:xfrm>
          <a:prstGeom prst="rect">
            <a:avLst/>
          </a:prstGeom>
        </p:spPr>
        <p:txBody>
          <a:bodyPr>
            <a:spAutoFit/>
          </a:bodyPr>
          <a:lstStyle/>
          <a:p>
            <a:r>
              <a:rPr lang="es-EC" b="1" dirty="0">
                <a:latin typeface="Arial" panose="020B0604020202020204" pitchFamily="34" charset="0"/>
              </a:rPr>
              <a:t>Respuesta</a:t>
            </a:r>
            <a:endParaRPr lang="es-EC" dirty="0"/>
          </a:p>
          <a:p>
            <a:r>
              <a:rPr lang="es-EC" b="1" dirty="0">
                <a:latin typeface="Arial" panose="020B0604020202020204" pitchFamily="34" charset="0"/>
              </a:rPr>
              <a:t> </a:t>
            </a:r>
            <a:endParaRPr lang="es-EC" dirty="0"/>
          </a:p>
          <a:p>
            <a:pPr indent="449580"/>
            <a:r>
              <a:rPr lang="es-EC" dirty="0">
                <a:latin typeface="Arial" panose="020B0604020202020204" pitchFamily="34" charset="0"/>
              </a:rPr>
              <a:t>Se acoge la recomendación. </a:t>
            </a:r>
            <a:endParaRPr lang="es-EC" dirty="0">
              <a:effectLst/>
            </a:endParaRPr>
          </a:p>
        </p:txBody>
      </p:sp>
      <p:sp>
        <p:nvSpPr>
          <p:cNvPr id="3" name="Rectángulo 2"/>
          <p:cNvSpPr/>
          <p:nvPr/>
        </p:nvSpPr>
        <p:spPr>
          <a:xfrm>
            <a:off x="9753871" y="473934"/>
            <a:ext cx="1954381" cy="383823"/>
          </a:xfrm>
          <a:prstGeom prst="rect">
            <a:avLst/>
          </a:prstGeom>
        </p:spPr>
        <p:txBody>
          <a:bodyPr wrap="none">
            <a:spAutoFit/>
          </a:bodyPr>
          <a:lstStyle/>
          <a:p>
            <a:pPr>
              <a:lnSpc>
                <a:spcPct val="115000"/>
              </a:lnSpc>
              <a:spcBef>
                <a:spcPts val="1200"/>
              </a:spcBef>
              <a:spcAft>
                <a:spcPts val="0"/>
              </a:spcAft>
            </a:pPr>
            <a:r>
              <a:rPr lang="es-EC" u="sng" dirty="0">
                <a:latin typeface="Arial" panose="020B0604020202020204" pitchFamily="34" charset="0"/>
                <a:ea typeface="Calibri" panose="020F0502020204030204" pitchFamily="34" charset="0"/>
              </a:rPr>
              <a:t>Mónica Sandoval</a:t>
            </a:r>
          </a:p>
        </p:txBody>
      </p:sp>
      <p:sp>
        <p:nvSpPr>
          <p:cNvPr id="8" name="Rectángulo 7"/>
          <p:cNvSpPr/>
          <p:nvPr/>
        </p:nvSpPr>
        <p:spPr>
          <a:xfrm>
            <a:off x="9859042" y="3356409"/>
            <a:ext cx="2044149" cy="390363"/>
          </a:xfrm>
          <a:prstGeom prst="rect">
            <a:avLst/>
          </a:prstGeom>
        </p:spPr>
        <p:txBody>
          <a:bodyPr wrap="none">
            <a:spAutoFit/>
          </a:bodyPr>
          <a:lstStyle/>
          <a:p>
            <a:pPr>
              <a:lnSpc>
                <a:spcPct val="115000"/>
              </a:lnSpc>
              <a:spcBef>
                <a:spcPts val="1200"/>
              </a:spcBef>
              <a:spcAft>
                <a:spcPts val="0"/>
              </a:spcAft>
            </a:pPr>
            <a:r>
              <a:rPr lang="es-EC" u="sng" kern="0" dirty="0">
                <a:latin typeface="Arial" panose="020B0604020202020204" pitchFamily="34" charset="0"/>
                <a:ea typeface="Times New Roman" panose="02020603050405020304" pitchFamily="18" charset="0"/>
                <a:cs typeface="Times New Roman" panose="02020603050405020304" pitchFamily="18" charset="0"/>
              </a:rPr>
              <a:t>Marco Collaguazo</a:t>
            </a:r>
            <a:endParaRPr lang="es-EC" sz="3600"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660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4" name="Marcador de contenido 2"/>
          <p:cNvSpPr>
            <a:spLocks noGrp="1"/>
          </p:cNvSpPr>
          <p:nvPr>
            <p:ph idx="1"/>
          </p:nvPr>
        </p:nvSpPr>
        <p:spPr>
          <a:xfrm>
            <a:off x="340659" y="1872096"/>
            <a:ext cx="11722435" cy="1784978"/>
          </a:xfrm>
          <a:solidFill>
            <a:schemeClr val="accent1">
              <a:lumMod val="50000"/>
            </a:schemeClr>
          </a:solidFill>
        </p:spPr>
        <p:txBody>
          <a:bodyPr>
            <a:normAutofit fontScale="70000" lnSpcReduction="20000"/>
          </a:bodyPr>
          <a:lstStyle/>
          <a:p>
            <a:pPr marL="0" indent="0">
              <a:buNone/>
            </a:pPr>
            <a:r>
              <a:rPr lang="es-EC" b="1" i="1" dirty="0" smtClean="0">
                <a:solidFill>
                  <a:schemeClr val="bg1"/>
                </a:solidFill>
              </a:rPr>
              <a:t>Primera</a:t>
            </a:r>
            <a:r>
              <a:rPr lang="es-EC" b="1" i="1" dirty="0">
                <a:solidFill>
                  <a:schemeClr val="bg1"/>
                </a:solidFill>
              </a:rPr>
              <a:t>.  </a:t>
            </a:r>
            <a:r>
              <a:rPr lang="es-EC" i="1" dirty="0">
                <a:solidFill>
                  <a:schemeClr val="bg1"/>
                </a:solidFill>
              </a:rPr>
              <a:t>“Se debe de incluir en el proyecto de ordenanza lo establecido en el artículo 308 del Reglamento de la Ley Orgánica de Transporte Terrestre Transito y Seguridad Vial: “Art. 308.- Los vehículos que prestan el servicio de transporte público y comercial están obligados a someterse a una revisión técnica vehicular semestral, y los vehículos por cuenta propia y particulares, una vez al año. Los vehículos nuevos, es decir aquellos cuyo recorrido es menor a mil kilómetros (1.000 Km.) y su año de fabricación consta igual o uno mayor o menor al año en curso, que cumplan con las disposiciones de seguridad automotriz vigentes para su comercialización; están exentos de la Revisión Técnica Vehicular durante tres periodos contados a partir de la fecha de su adquisición.”</a:t>
            </a:r>
            <a:endParaRPr lang="es-EC" dirty="0">
              <a:solidFill>
                <a:schemeClr val="bg1"/>
              </a:solidFill>
              <a:effectLst/>
            </a:endParaRPr>
          </a:p>
        </p:txBody>
      </p:sp>
      <p:sp>
        <p:nvSpPr>
          <p:cNvPr id="3" name="Rectángulo 2"/>
          <p:cNvSpPr/>
          <p:nvPr/>
        </p:nvSpPr>
        <p:spPr>
          <a:xfrm>
            <a:off x="234780" y="4211128"/>
            <a:ext cx="11722435" cy="1200329"/>
          </a:xfrm>
          <a:prstGeom prst="rect">
            <a:avLst/>
          </a:prstGeom>
        </p:spPr>
        <p:txBody>
          <a:bodyPr wrap="square">
            <a:spAutoFit/>
          </a:bodyPr>
          <a:lstStyle/>
          <a:p>
            <a:r>
              <a:rPr lang="es-EC" b="1" dirty="0">
                <a:latin typeface="Arial" panose="020B0604020202020204" pitchFamily="34" charset="0"/>
              </a:rPr>
              <a:t>Respuesta</a:t>
            </a:r>
            <a:r>
              <a:rPr lang="es-EC" dirty="0">
                <a:latin typeface="Arial" panose="020B0604020202020204" pitchFamily="34" charset="0"/>
              </a:rPr>
              <a:t>: </a:t>
            </a:r>
            <a:endParaRPr lang="es-EC" dirty="0"/>
          </a:p>
          <a:p>
            <a:pPr marL="449580"/>
            <a:r>
              <a:rPr lang="es-EC" dirty="0">
                <a:latin typeface="Arial" panose="020B0604020202020204" pitchFamily="34" charset="0"/>
              </a:rPr>
              <a:t>La inclusión del primer inciso es una reforma del artículo 3049 del código municipal que debe contener su propia exposición de motivo. </a:t>
            </a:r>
            <a:endParaRPr lang="es-EC" dirty="0"/>
          </a:p>
          <a:p>
            <a:pPr marL="449580"/>
            <a:r>
              <a:rPr lang="es-EC" dirty="0">
                <a:latin typeface="Arial" panose="020B0604020202020204" pitchFamily="34" charset="0"/>
              </a:rPr>
              <a:t>El segundo inciso es lo requerido para esta Ordenanza Metropolitana, por lo tanto se incluye la observación. </a:t>
            </a:r>
            <a:endParaRPr lang="es-EC" dirty="0">
              <a:effectLst/>
            </a:endParaRPr>
          </a:p>
        </p:txBody>
      </p:sp>
      <p:sp>
        <p:nvSpPr>
          <p:cNvPr id="8" name="Rectángulo 7"/>
          <p:cNvSpPr/>
          <p:nvPr/>
        </p:nvSpPr>
        <p:spPr>
          <a:xfrm>
            <a:off x="9489873" y="1133376"/>
            <a:ext cx="2467342" cy="369332"/>
          </a:xfrm>
          <a:prstGeom prst="rect">
            <a:avLst/>
          </a:prstGeom>
        </p:spPr>
        <p:txBody>
          <a:bodyPr wrap="none">
            <a:spAutoFit/>
          </a:bodyPr>
          <a:lstStyle/>
          <a:p>
            <a:pPr algn="r"/>
            <a:r>
              <a:rPr lang="es-EC" u="sng" dirty="0" smtClean="0">
                <a:latin typeface="Arial" panose="020B0604020202020204" pitchFamily="34" charset="0"/>
                <a:ea typeface="Calibri" panose="020F0502020204030204" pitchFamily="34" charset="0"/>
              </a:rPr>
              <a:t>Luis </a:t>
            </a:r>
            <a:r>
              <a:rPr lang="es-EC" u="sng" dirty="0">
                <a:latin typeface="Arial" panose="020B0604020202020204" pitchFamily="34" charset="0"/>
                <a:ea typeface="Calibri" panose="020F0502020204030204" pitchFamily="34" charset="0"/>
              </a:rPr>
              <a:t>Humberto </a:t>
            </a:r>
            <a:r>
              <a:rPr lang="es-EC" u="sng" dirty="0" smtClean="0">
                <a:latin typeface="Arial" panose="020B0604020202020204" pitchFamily="34" charset="0"/>
                <a:ea typeface="Calibri" panose="020F0502020204030204" pitchFamily="34" charset="0"/>
              </a:rPr>
              <a:t>Robles</a:t>
            </a:r>
            <a:endParaRPr lang="es-EC" dirty="0"/>
          </a:p>
        </p:txBody>
      </p:sp>
    </p:spTree>
    <p:extLst>
      <p:ext uri="{BB962C8B-B14F-4D97-AF65-F5344CB8AC3E}">
        <p14:creationId xmlns:p14="http://schemas.microsoft.com/office/powerpoint/2010/main" val="3269359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4" name="Marcador de contenido 2"/>
          <p:cNvSpPr>
            <a:spLocks noGrp="1"/>
          </p:cNvSpPr>
          <p:nvPr>
            <p:ph idx="1"/>
          </p:nvPr>
        </p:nvSpPr>
        <p:spPr>
          <a:xfrm>
            <a:off x="234780" y="962091"/>
            <a:ext cx="11722435" cy="982721"/>
          </a:xfrm>
          <a:solidFill>
            <a:schemeClr val="accent1">
              <a:lumMod val="50000"/>
            </a:schemeClr>
          </a:solidFill>
        </p:spPr>
        <p:txBody>
          <a:bodyPr>
            <a:normAutofit fontScale="70000" lnSpcReduction="20000"/>
          </a:bodyPr>
          <a:lstStyle/>
          <a:p>
            <a:pPr marL="0" indent="0">
              <a:buNone/>
            </a:pPr>
            <a:r>
              <a:rPr lang="es-EC" i="1" dirty="0">
                <a:solidFill>
                  <a:schemeClr val="bg1"/>
                </a:solidFill>
              </a:rPr>
              <a:t>En la disposición transitoria </a:t>
            </a:r>
            <a:r>
              <a:rPr lang="es-EC" i="1" dirty="0" err="1">
                <a:solidFill>
                  <a:schemeClr val="bg1"/>
                </a:solidFill>
              </a:rPr>
              <a:t>innumerada</a:t>
            </a:r>
            <a:r>
              <a:rPr lang="es-EC" i="1" dirty="0">
                <a:solidFill>
                  <a:schemeClr val="bg1"/>
                </a:solidFill>
              </a:rPr>
              <a:t>, luego del artículo único, dice </a:t>
            </a:r>
            <a:r>
              <a:rPr lang="es-EC" i="1" dirty="0" smtClean="0">
                <a:solidFill>
                  <a:schemeClr val="bg1"/>
                </a:solidFill>
              </a:rPr>
              <a:t>“[…]los </a:t>
            </a:r>
            <a:r>
              <a:rPr lang="es-EC" i="1" dirty="0">
                <a:solidFill>
                  <a:schemeClr val="bg1"/>
                </a:solidFill>
              </a:rPr>
              <a:t>propietarios de los vehículos en el DMQ”, ¿Qué tipo de vehículos?, ¿motorizados o no? Sugiere que se especifique que se trata de vehículos motorizados, inclusive que se cruce con el texto del Código Municipal porque ahí dice vehículos motorizados terrestres. ¿una bicicleta también es un vehículo?</a:t>
            </a:r>
            <a:endParaRPr lang="es-EC" dirty="0">
              <a:solidFill>
                <a:schemeClr val="bg1"/>
              </a:solidFill>
              <a:effectLst/>
            </a:endParaRPr>
          </a:p>
        </p:txBody>
      </p:sp>
      <p:sp>
        <p:nvSpPr>
          <p:cNvPr id="5" name="Rectángulo 4"/>
          <p:cNvSpPr/>
          <p:nvPr/>
        </p:nvSpPr>
        <p:spPr>
          <a:xfrm>
            <a:off x="301925" y="2053777"/>
            <a:ext cx="6096000" cy="923330"/>
          </a:xfrm>
          <a:prstGeom prst="rect">
            <a:avLst/>
          </a:prstGeom>
        </p:spPr>
        <p:txBody>
          <a:bodyPr>
            <a:spAutoFit/>
          </a:bodyPr>
          <a:lstStyle/>
          <a:p>
            <a:r>
              <a:rPr lang="es-EC" b="1" dirty="0">
                <a:latin typeface="Arial" panose="020B0604020202020204" pitchFamily="34" charset="0"/>
              </a:rPr>
              <a:t>Respuesta</a:t>
            </a:r>
            <a:endParaRPr lang="es-EC" dirty="0"/>
          </a:p>
          <a:p>
            <a:r>
              <a:rPr lang="es-EC" b="1" dirty="0">
                <a:latin typeface="Arial" panose="020B0604020202020204" pitchFamily="34" charset="0"/>
              </a:rPr>
              <a:t> </a:t>
            </a:r>
            <a:endParaRPr lang="es-EC" dirty="0"/>
          </a:p>
          <a:p>
            <a:pPr indent="449580"/>
            <a:r>
              <a:rPr lang="es-EC" dirty="0">
                <a:latin typeface="Arial" panose="020B0604020202020204" pitchFamily="34" charset="0"/>
              </a:rPr>
              <a:t>Se acoge la recomendación. </a:t>
            </a:r>
            <a:endParaRPr lang="es-EC" dirty="0">
              <a:effectLst/>
            </a:endParaRPr>
          </a:p>
        </p:txBody>
      </p:sp>
      <p:sp>
        <p:nvSpPr>
          <p:cNvPr id="7" name="Marcador de contenido 2"/>
          <p:cNvSpPr txBox="1">
            <a:spLocks/>
          </p:cNvSpPr>
          <p:nvPr/>
        </p:nvSpPr>
        <p:spPr>
          <a:xfrm>
            <a:off x="234779" y="3746772"/>
            <a:ext cx="11722435" cy="985596"/>
          </a:xfrm>
          <a:prstGeom prst="rect">
            <a:avLst/>
          </a:prstGeom>
          <a:solidFill>
            <a:schemeClr val="accent1">
              <a:lumMod val="50000"/>
            </a:schemeClr>
          </a:solid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i="1" dirty="0">
                <a:solidFill>
                  <a:schemeClr val="bg1"/>
                </a:solidFill>
              </a:rPr>
              <a:t>En la disposición final, se dice que “(…)la presente ordenanza entrará en la vigencia a partir de su aprobación, luego de la aprobación del Concejo, pasa a sanción del Alcalde; por lo tanto, la ordenanza debe entrar en vigencia a partir de la sanción del Sr. Alcalde.</a:t>
            </a:r>
            <a:endParaRPr lang="es-EC" dirty="0">
              <a:solidFill>
                <a:schemeClr val="bg1"/>
              </a:solidFill>
              <a:effectLst/>
            </a:endParaRPr>
          </a:p>
        </p:txBody>
      </p:sp>
      <p:sp>
        <p:nvSpPr>
          <p:cNvPr id="8" name="Rectángulo 7"/>
          <p:cNvSpPr/>
          <p:nvPr/>
        </p:nvSpPr>
        <p:spPr>
          <a:xfrm>
            <a:off x="405441" y="4852302"/>
            <a:ext cx="6096000" cy="923330"/>
          </a:xfrm>
          <a:prstGeom prst="rect">
            <a:avLst/>
          </a:prstGeom>
        </p:spPr>
        <p:txBody>
          <a:bodyPr>
            <a:spAutoFit/>
          </a:bodyPr>
          <a:lstStyle/>
          <a:p>
            <a:r>
              <a:rPr lang="es-EC" b="1" dirty="0">
                <a:latin typeface="Arial" panose="020B0604020202020204" pitchFamily="34" charset="0"/>
              </a:rPr>
              <a:t>Respuesta</a:t>
            </a:r>
            <a:endParaRPr lang="es-EC" dirty="0"/>
          </a:p>
          <a:p>
            <a:r>
              <a:rPr lang="es-EC" b="1" dirty="0">
                <a:latin typeface="Arial" panose="020B0604020202020204" pitchFamily="34" charset="0"/>
              </a:rPr>
              <a:t> </a:t>
            </a:r>
            <a:endParaRPr lang="es-EC" dirty="0"/>
          </a:p>
          <a:p>
            <a:pPr indent="449580"/>
            <a:r>
              <a:rPr lang="es-EC" dirty="0">
                <a:latin typeface="Arial" panose="020B0604020202020204" pitchFamily="34" charset="0"/>
              </a:rPr>
              <a:t>Se acoge la recomendación. </a:t>
            </a:r>
            <a:endParaRPr lang="es-EC" dirty="0">
              <a:effectLst/>
            </a:endParaRPr>
          </a:p>
        </p:txBody>
      </p:sp>
      <p:sp>
        <p:nvSpPr>
          <p:cNvPr id="9" name="Rectángulo 8"/>
          <p:cNvSpPr/>
          <p:nvPr/>
        </p:nvSpPr>
        <p:spPr>
          <a:xfrm>
            <a:off x="9913066" y="584763"/>
            <a:ext cx="2044149" cy="390363"/>
          </a:xfrm>
          <a:prstGeom prst="rect">
            <a:avLst/>
          </a:prstGeom>
        </p:spPr>
        <p:txBody>
          <a:bodyPr wrap="none">
            <a:spAutoFit/>
          </a:bodyPr>
          <a:lstStyle/>
          <a:p>
            <a:pPr>
              <a:lnSpc>
                <a:spcPct val="115000"/>
              </a:lnSpc>
              <a:spcBef>
                <a:spcPts val="1200"/>
              </a:spcBef>
              <a:spcAft>
                <a:spcPts val="0"/>
              </a:spcAft>
            </a:pPr>
            <a:r>
              <a:rPr lang="es-EC" u="sng" kern="0" dirty="0">
                <a:latin typeface="Arial" panose="020B0604020202020204" pitchFamily="34" charset="0"/>
                <a:ea typeface="Times New Roman" panose="02020603050405020304" pitchFamily="18" charset="0"/>
                <a:cs typeface="Times New Roman" panose="02020603050405020304" pitchFamily="18" charset="0"/>
              </a:rPr>
              <a:t>Marco Collaguazo</a:t>
            </a:r>
            <a:endParaRPr lang="es-EC" sz="3600"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0" name="Rectángulo 9"/>
          <p:cNvSpPr/>
          <p:nvPr/>
        </p:nvSpPr>
        <p:spPr>
          <a:xfrm>
            <a:off x="9859042" y="3356409"/>
            <a:ext cx="2044149" cy="390363"/>
          </a:xfrm>
          <a:prstGeom prst="rect">
            <a:avLst/>
          </a:prstGeom>
        </p:spPr>
        <p:txBody>
          <a:bodyPr wrap="none">
            <a:spAutoFit/>
          </a:bodyPr>
          <a:lstStyle/>
          <a:p>
            <a:pPr>
              <a:lnSpc>
                <a:spcPct val="115000"/>
              </a:lnSpc>
              <a:spcBef>
                <a:spcPts val="1200"/>
              </a:spcBef>
              <a:spcAft>
                <a:spcPts val="0"/>
              </a:spcAft>
            </a:pPr>
            <a:r>
              <a:rPr lang="es-EC" u="sng" kern="0" dirty="0">
                <a:latin typeface="Arial" panose="020B0604020202020204" pitchFamily="34" charset="0"/>
                <a:ea typeface="Times New Roman" panose="02020603050405020304" pitchFamily="18" charset="0"/>
                <a:cs typeface="Times New Roman" panose="02020603050405020304" pitchFamily="18" charset="0"/>
              </a:rPr>
              <a:t>Marco Collaguazo</a:t>
            </a:r>
            <a:endParaRPr lang="es-EC" sz="3600"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2515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7" name="Marcador de contenido 2"/>
          <p:cNvSpPr txBox="1">
            <a:spLocks/>
          </p:cNvSpPr>
          <p:nvPr/>
        </p:nvSpPr>
        <p:spPr>
          <a:xfrm>
            <a:off x="234782" y="584413"/>
            <a:ext cx="11722435" cy="830320"/>
          </a:xfrm>
          <a:prstGeom prst="rect">
            <a:avLst/>
          </a:prstGeom>
          <a:solidFill>
            <a:schemeClr val="accent1">
              <a:lumMod val="5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i="1" dirty="0">
                <a:solidFill>
                  <a:schemeClr val="bg1"/>
                </a:solidFill>
              </a:rPr>
              <a:t>Considera necesario tener una línea de tiempo concreta para saber cómo se va a resolver el tema de provisión de servicio, con la modalidad correcta.</a:t>
            </a:r>
            <a:endParaRPr lang="es-EC" dirty="0">
              <a:solidFill>
                <a:schemeClr val="bg1"/>
              </a:solidFill>
              <a:effectLst/>
            </a:endParaRPr>
          </a:p>
        </p:txBody>
      </p:sp>
      <p:sp>
        <p:nvSpPr>
          <p:cNvPr id="5" name="Rectángulo 4"/>
          <p:cNvSpPr/>
          <p:nvPr/>
        </p:nvSpPr>
        <p:spPr>
          <a:xfrm>
            <a:off x="234782" y="1672419"/>
            <a:ext cx="11274725" cy="1200329"/>
          </a:xfrm>
          <a:prstGeom prst="rect">
            <a:avLst/>
          </a:prstGeom>
        </p:spPr>
        <p:txBody>
          <a:bodyPr wrap="square">
            <a:spAutoFit/>
          </a:bodyPr>
          <a:lstStyle/>
          <a:p>
            <a:r>
              <a:rPr lang="es-EC" b="1" dirty="0">
                <a:latin typeface="Arial" panose="020B0604020202020204" pitchFamily="34" charset="0"/>
              </a:rPr>
              <a:t>Respuesta</a:t>
            </a:r>
            <a:endParaRPr lang="es-EC" dirty="0"/>
          </a:p>
          <a:p>
            <a:pPr marL="449580" algn="just"/>
            <a:r>
              <a:rPr lang="es-EC" dirty="0">
                <a:latin typeface="Arial" panose="020B0604020202020204" pitchFamily="34" charset="0"/>
              </a:rPr>
              <a:t> </a:t>
            </a:r>
            <a:endParaRPr lang="es-EC" dirty="0"/>
          </a:p>
          <a:p>
            <a:pPr marL="449580" algn="just"/>
            <a:r>
              <a:rPr lang="es-EC" dirty="0">
                <a:latin typeface="Arial" panose="020B0604020202020204" pitchFamily="34" charset="0"/>
              </a:rPr>
              <a:t>La Agencia Metropolitana de Tránsito,  se encuentra en la etapa preparatoria del modelo de gestión para operación de los centros del revisión vehicular. </a:t>
            </a:r>
            <a:endParaRPr lang="es-EC" dirty="0">
              <a:effectLst/>
            </a:endParaRPr>
          </a:p>
        </p:txBody>
      </p:sp>
      <p:sp>
        <p:nvSpPr>
          <p:cNvPr id="8" name="Rectángulo 7"/>
          <p:cNvSpPr/>
          <p:nvPr/>
        </p:nvSpPr>
        <p:spPr>
          <a:xfrm>
            <a:off x="9887420" y="215883"/>
            <a:ext cx="2069797" cy="369332"/>
          </a:xfrm>
          <a:prstGeom prst="rect">
            <a:avLst/>
          </a:prstGeom>
        </p:spPr>
        <p:txBody>
          <a:bodyPr wrap="none">
            <a:spAutoFit/>
          </a:bodyPr>
          <a:lstStyle/>
          <a:p>
            <a:r>
              <a:rPr lang="es-EC" u="sng" dirty="0">
                <a:latin typeface="Arial" panose="020B0604020202020204" pitchFamily="34" charset="0"/>
                <a:ea typeface="Calibri" panose="020F0502020204030204" pitchFamily="34" charset="0"/>
              </a:rPr>
              <a:t>Luz Elena Coloma</a:t>
            </a:r>
            <a:endParaRPr lang="es-EC" dirty="0"/>
          </a:p>
        </p:txBody>
      </p:sp>
      <p:sp>
        <p:nvSpPr>
          <p:cNvPr id="9" name="Marcador de contenido 2"/>
          <p:cNvSpPr txBox="1">
            <a:spLocks/>
          </p:cNvSpPr>
          <p:nvPr/>
        </p:nvSpPr>
        <p:spPr>
          <a:xfrm>
            <a:off x="372804" y="3206843"/>
            <a:ext cx="11722435" cy="830320"/>
          </a:xfrm>
          <a:prstGeom prst="rect">
            <a:avLst/>
          </a:prstGeom>
          <a:solidFill>
            <a:schemeClr val="accent1">
              <a:lumMod val="50000"/>
            </a:schemeClr>
          </a:solidFill>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i="1" smtClean="0">
                <a:solidFill>
                  <a:schemeClr val="bg1"/>
                </a:solidFill>
              </a:rPr>
              <a:t>Consulta, si el valor que está en el presupuesto de la AMT va a determinar acciones; ¿se va a asignar recursos para la operación?, se va a contratar los centros de revisión vehicular, quisiera entender a que se destina.</a:t>
            </a:r>
            <a:endParaRPr lang="es-EC" dirty="0">
              <a:solidFill>
                <a:schemeClr val="bg1"/>
              </a:solidFill>
              <a:effectLst/>
            </a:endParaRPr>
          </a:p>
        </p:txBody>
      </p:sp>
      <p:sp>
        <p:nvSpPr>
          <p:cNvPr id="10" name="Rectángulo 9"/>
          <p:cNvSpPr/>
          <p:nvPr/>
        </p:nvSpPr>
        <p:spPr>
          <a:xfrm>
            <a:off x="380999" y="4230424"/>
            <a:ext cx="11430000" cy="1754326"/>
          </a:xfrm>
          <a:prstGeom prst="rect">
            <a:avLst/>
          </a:prstGeom>
        </p:spPr>
        <p:txBody>
          <a:bodyPr wrap="square">
            <a:spAutoFit/>
          </a:bodyPr>
          <a:lstStyle/>
          <a:p>
            <a:r>
              <a:rPr lang="es-EC" b="1" dirty="0">
                <a:latin typeface="Arial" panose="020B0604020202020204" pitchFamily="34" charset="0"/>
              </a:rPr>
              <a:t>Respuesta</a:t>
            </a:r>
            <a:endParaRPr lang="es-EC" dirty="0"/>
          </a:p>
          <a:p>
            <a:r>
              <a:rPr lang="es-EC" b="1" dirty="0">
                <a:latin typeface="Arial" panose="020B0604020202020204" pitchFamily="34" charset="0"/>
              </a:rPr>
              <a:t> </a:t>
            </a:r>
            <a:endParaRPr lang="es-EC" dirty="0"/>
          </a:p>
          <a:p>
            <a:pPr marL="449580" algn="just"/>
            <a:r>
              <a:rPr lang="es-EC" dirty="0">
                <a:latin typeface="Arial" panose="020B0604020202020204" pitchFamily="34" charset="0"/>
              </a:rPr>
              <a:t>De la asignación histórica de 8 millones, se sacó 1’188.000 para el nuevo proyecto porque se tenía pensado realizar la liquidación de los convenios e iniciar un nuevo proyecto en septiembre de 2022. El nuevo director que ingresa en octubre de 2021 desecha el proyecto y solicita la inclusión de este monto nuevamente en el valor histórico de RTV (8 millones).</a:t>
            </a:r>
            <a:endParaRPr lang="es-EC" dirty="0">
              <a:effectLst/>
            </a:endParaRPr>
          </a:p>
        </p:txBody>
      </p:sp>
      <p:sp>
        <p:nvSpPr>
          <p:cNvPr id="11" name="Rectángulo 10"/>
          <p:cNvSpPr/>
          <p:nvPr/>
        </p:nvSpPr>
        <p:spPr>
          <a:xfrm>
            <a:off x="9887420" y="2829686"/>
            <a:ext cx="2069797" cy="369332"/>
          </a:xfrm>
          <a:prstGeom prst="rect">
            <a:avLst/>
          </a:prstGeom>
        </p:spPr>
        <p:txBody>
          <a:bodyPr wrap="none">
            <a:spAutoFit/>
          </a:bodyPr>
          <a:lstStyle/>
          <a:p>
            <a:r>
              <a:rPr lang="es-EC" u="sng" dirty="0">
                <a:latin typeface="Arial" panose="020B0604020202020204" pitchFamily="34" charset="0"/>
                <a:ea typeface="Calibri" panose="020F0502020204030204" pitchFamily="34" charset="0"/>
              </a:rPr>
              <a:t>Luz Elena Coloma</a:t>
            </a:r>
            <a:endParaRPr lang="es-EC" dirty="0"/>
          </a:p>
        </p:txBody>
      </p:sp>
    </p:spTree>
    <p:extLst>
      <p:ext uri="{BB962C8B-B14F-4D97-AF65-F5344CB8AC3E}">
        <p14:creationId xmlns:p14="http://schemas.microsoft.com/office/powerpoint/2010/main" val="3111490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171C17EA-9B2B-114C-9BA7-B9DA9987D85F}"/>
              </a:ext>
            </a:extLst>
          </p:cNvPr>
          <p:cNvPicPr>
            <a:picLocks noChangeAspect="1"/>
          </p:cNvPicPr>
          <p:nvPr/>
        </p:nvPicPr>
        <p:blipFill>
          <a:blip r:embed="rId3"/>
          <a:stretch>
            <a:fillRect/>
          </a:stretch>
        </p:blipFill>
        <p:spPr>
          <a:xfrm>
            <a:off x="0" y="-21574"/>
            <a:ext cx="12192000" cy="6858000"/>
          </a:xfrm>
          <a:prstGeom prst="rect">
            <a:avLst/>
          </a:prstGeom>
        </p:spPr>
      </p:pic>
      <p:sp>
        <p:nvSpPr>
          <p:cNvPr id="4" name="Marcador de contenido 2"/>
          <p:cNvSpPr txBox="1">
            <a:spLocks/>
          </p:cNvSpPr>
          <p:nvPr/>
        </p:nvSpPr>
        <p:spPr>
          <a:xfrm>
            <a:off x="285605" y="582683"/>
            <a:ext cx="11722435" cy="571527"/>
          </a:xfrm>
          <a:prstGeom prst="rect">
            <a:avLst/>
          </a:prstGeom>
          <a:solidFill>
            <a:schemeClr val="accent1">
              <a:lumMod val="50000"/>
            </a:schemeClr>
          </a:solidFill>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i="1" dirty="0" smtClean="0">
                <a:solidFill>
                  <a:schemeClr val="bg1"/>
                </a:solidFill>
              </a:rPr>
              <a:t>Consulta si los contratos que se mantiene con las empresas privadas, serán suficientes para realizar la revisión vehicular por parte del municipio a mitad del año.</a:t>
            </a:r>
            <a:endParaRPr lang="es-EC" dirty="0">
              <a:solidFill>
                <a:schemeClr val="bg1"/>
              </a:solidFill>
              <a:effectLst/>
            </a:endParaRPr>
          </a:p>
        </p:txBody>
      </p:sp>
      <p:sp>
        <p:nvSpPr>
          <p:cNvPr id="2" name="Rectángulo 1"/>
          <p:cNvSpPr/>
          <p:nvPr/>
        </p:nvSpPr>
        <p:spPr>
          <a:xfrm>
            <a:off x="409247" y="1258267"/>
            <a:ext cx="11543153" cy="830997"/>
          </a:xfrm>
          <a:prstGeom prst="rect">
            <a:avLst/>
          </a:prstGeom>
        </p:spPr>
        <p:txBody>
          <a:bodyPr wrap="square">
            <a:spAutoFit/>
          </a:bodyPr>
          <a:lstStyle/>
          <a:p>
            <a:r>
              <a:rPr lang="es-EC" sz="1600" b="1" dirty="0">
                <a:latin typeface="Arial" panose="020B0604020202020204" pitchFamily="34" charset="0"/>
              </a:rPr>
              <a:t>Respuesta</a:t>
            </a:r>
            <a:endParaRPr lang="es-EC" sz="1600" dirty="0"/>
          </a:p>
          <a:p>
            <a:r>
              <a:rPr lang="es-EC" sz="1600" dirty="0" smtClean="0">
                <a:latin typeface="Arial" panose="020B0604020202020204" pitchFamily="34" charset="0"/>
              </a:rPr>
              <a:t>En </a:t>
            </a:r>
            <a:r>
              <a:rPr lang="es-EC" sz="1600" dirty="0">
                <a:latin typeface="Arial" panose="020B0604020202020204" pitchFamily="34" charset="0"/>
              </a:rPr>
              <a:t>la siguiente tabla se muestra la cantidad estimada de vehículos que se revisarán de acuerdo a la Calendarización Excepcional aprobada mediante </a:t>
            </a:r>
            <a:r>
              <a:rPr lang="es-EC" sz="1600" b="1" dirty="0">
                <a:latin typeface="Arial" panose="020B0604020202020204" pitchFamily="34" charset="0"/>
              </a:rPr>
              <a:t>RESOLUCIÓN</a:t>
            </a:r>
            <a:r>
              <a:rPr lang="es-EC" sz="1600" b="1" dirty="0">
                <a:latin typeface="Arial" panose="020B0604020202020204" pitchFamily="34" charset="0"/>
                <a:ea typeface="Times New Roman" panose="02020603050405020304" pitchFamily="18" charset="0"/>
              </a:rPr>
              <a:t> No. 001-DIR-2022-ANT</a:t>
            </a:r>
            <a:endParaRPr lang="es-EC" sz="1600" dirty="0">
              <a:effectLst/>
            </a:endParaRPr>
          </a:p>
        </p:txBody>
      </p:sp>
      <p:graphicFrame>
        <p:nvGraphicFramePr>
          <p:cNvPr id="3" name="Tabla 2"/>
          <p:cNvGraphicFramePr>
            <a:graphicFrameLocks noGrp="1"/>
          </p:cNvGraphicFramePr>
          <p:nvPr>
            <p:extLst>
              <p:ext uri="{D42A27DB-BD31-4B8C-83A1-F6EECF244321}">
                <p14:modId xmlns:p14="http://schemas.microsoft.com/office/powerpoint/2010/main" val="778783158"/>
              </p:ext>
            </p:extLst>
          </p:nvPr>
        </p:nvGraphicFramePr>
        <p:xfrm>
          <a:off x="474450" y="2163097"/>
          <a:ext cx="11344746" cy="1569110"/>
        </p:xfrm>
        <a:graphic>
          <a:graphicData uri="http://schemas.openxmlformats.org/drawingml/2006/table">
            <a:tbl>
              <a:tblPr firstRow="1" firstCol="1" bandRow="1"/>
              <a:tblGrid>
                <a:gridCol w="1743615"/>
                <a:gridCol w="1743615"/>
                <a:gridCol w="1743615"/>
                <a:gridCol w="1743615"/>
                <a:gridCol w="2559177"/>
                <a:gridCol w="1811109"/>
              </a:tblGrid>
              <a:tr h="354354">
                <a:tc gridSpan="6">
                  <a:txBody>
                    <a:bodyPr/>
                    <a:lstStyle/>
                    <a:p>
                      <a:pPr algn="ctr">
                        <a:lnSpc>
                          <a:spcPct val="107000"/>
                        </a:lnSpc>
                      </a:pPr>
                      <a:r>
                        <a:rPr lang="es-EC" sz="11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PROYECCIÓN 2022</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92555">
                <a:tc>
                  <a:txBody>
                    <a:bodyPr/>
                    <a:lstStyle/>
                    <a:p>
                      <a:pPr algn="ctr">
                        <a:lnSpc>
                          <a:spcPct val="107000"/>
                        </a:lnSpc>
                      </a:pPr>
                      <a:r>
                        <a:rPr lang="es-EC" sz="1100" i="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100" i="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100" i="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 = A - B</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1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100" i="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 = C - D</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r>
                        <a:rPr lang="es-EC" sz="1100" i="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 = E * 1.47</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323">
                <a:tc>
                  <a:txBody>
                    <a:bodyPr/>
                    <a:lstStyle/>
                    <a:p>
                      <a:pPr algn="ctr">
                        <a:lnSpc>
                          <a:spcPct val="107000"/>
                        </a:lnSpc>
                      </a:pPr>
                      <a:r>
                        <a:rPr lang="es-EC" sz="10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Cantidad estimada de vehículos que se revisarán en el 2022 (Incluidos los vehículos nuevos)</a:t>
                      </a:r>
                      <a:endParaRPr lang="es-EC" sz="1050" dirty="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0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Cantidad estimada de vehículos que se matricularán por primera vez en el año 2022  (Vehículos nuevos)</a:t>
                      </a:r>
                      <a:endParaRPr lang="es-EC" sz="1050" dirty="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0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Cantidad estimada de vehículos que se revisarán en el 2022  (Excluidos los vehículos nuevos)</a:t>
                      </a:r>
                      <a:endParaRPr lang="es-EC" sz="1050" dirty="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0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Cantidad estimada de vehículos que requieren revisar la RTV en el primer semestre. (Otro GAD)</a:t>
                      </a:r>
                      <a:endParaRPr lang="es-EC" sz="1050" dirty="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0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Cantidad estimada de </a:t>
                      </a:r>
                      <a:r>
                        <a:rPr lang="es-EC" sz="1050" b="1" u="sng"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vehículos</a:t>
                      </a:r>
                      <a:r>
                        <a:rPr lang="es-EC" sz="10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que realizarán la RTV de acuerdo a la Calendarización Excepcional DMQ (Desde julio 2022)</a:t>
                      </a:r>
                      <a:endParaRPr lang="es-EC" sz="1050" dirty="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0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Cantidad estimada de </a:t>
                      </a:r>
                      <a:r>
                        <a:rPr lang="es-EC" sz="1050" b="1" u="sng"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revisiones</a:t>
                      </a:r>
                      <a:r>
                        <a:rPr lang="es-EC" sz="10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de acuerdo a la Calendarización Excepcional DMQ</a:t>
                      </a:r>
                      <a:endParaRPr lang="es-EC" sz="1050" dirty="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92555">
                <a:tc>
                  <a:txBody>
                    <a:bodyPr/>
                    <a:lstStyle/>
                    <a:p>
                      <a:pPr algn="r">
                        <a:lnSpc>
                          <a:spcPct val="107000"/>
                        </a:lnSpc>
                      </a:pPr>
                      <a:r>
                        <a:rPr lang="es-EC"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449 832</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55.390</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394.442</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58 029</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336.413</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1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510.787</a:t>
                      </a:r>
                      <a:endParaRPr lang="es-EC" sz="1100" b="1" dirty="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ángulo 4"/>
          <p:cNvSpPr/>
          <p:nvPr/>
        </p:nvSpPr>
        <p:spPr>
          <a:xfrm>
            <a:off x="414064" y="3842143"/>
            <a:ext cx="11473135" cy="523220"/>
          </a:xfrm>
          <a:prstGeom prst="rect">
            <a:avLst/>
          </a:prstGeom>
        </p:spPr>
        <p:txBody>
          <a:bodyPr wrap="square">
            <a:spAutoFit/>
          </a:bodyPr>
          <a:lstStyle/>
          <a:p>
            <a:r>
              <a:rPr lang="es-EC" sz="1400" dirty="0">
                <a:latin typeface="Arial" panose="020B0604020202020204" pitchFamily="34" charset="0"/>
              </a:rPr>
              <a:t>En la siguiente tabla se muestra la capacidad del número de revisiones vehiculares de las 20 líneas; </a:t>
            </a:r>
            <a:r>
              <a:rPr lang="es-EC" sz="1400" dirty="0" smtClean="0">
                <a:latin typeface="Arial" panose="020B0604020202020204" pitchFamily="34" charset="0"/>
              </a:rPr>
              <a:t> los centros operaban en el </a:t>
            </a:r>
            <a:r>
              <a:rPr lang="es-EC" sz="1400" u="sng" dirty="0" smtClean="0">
                <a:latin typeface="Arial" panose="020B0604020202020204" pitchFamily="34" charset="0"/>
              </a:rPr>
              <a:t>horario de 8:00 a 17:00 y sábado 8:00 a 12:00</a:t>
            </a:r>
            <a:r>
              <a:rPr lang="es-EC" sz="1400" dirty="0" smtClean="0">
                <a:latin typeface="Arial" panose="020B0604020202020204" pitchFamily="34" charset="0"/>
              </a:rPr>
              <a:t>, por lo tanto la capacidad </a:t>
            </a:r>
            <a:r>
              <a:rPr lang="es-EC" sz="1400" dirty="0">
                <a:latin typeface="Arial" panose="020B0604020202020204" pitchFamily="34" charset="0"/>
              </a:rPr>
              <a:t>anual </a:t>
            </a:r>
            <a:r>
              <a:rPr lang="es-EC" sz="1400" dirty="0" smtClean="0">
                <a:latin typeface="Arial" panose="020B0604020202020204" pitchFamily="34" charset="0"/>
              </a:rPr>
              <a:t>era de 846.720 </a:t>
            </a:r>
            <a:r>
              <a:rPr lang="es-EC" sz="1400" dirty="0">
                <a:latin typeface="Arial" panose="020B0604020202020204" pitchFamily="34" charset="0"/>
              </a:rPr>
              <a:t>revisiones y semestral de 423.360 revisiones. </a:t>
            </a:r>
            <a:endParaRPr lang="es-EC" sz="1400" dirty="0"/>
          </a:p>
        </p:txBody>
      </p:sp>
      <p:sp>
        <p:nvSpPr>
          <p:cNvPr id="8" name="Rectángulo 7"/>
          <p:cNvSpPr/>
          <p:nvPr/>
        </p:nvSpPr>
        <p:spPr>
          <a:xfrm>
            <a:off x="8324491" y="5963825"/>
            <a:ext cx="3632726" cy="7302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7" name="Tabla 6"/>
          <p:cNvGraphicFramePr>
            <a:graphicFrameLocks noGrp="1"/>
          </p:cNvGraphicFramePr>
          <p:nvPr>
            <p:extLst>
              <p:ext uri="{D42A27DB-BD31-4B8C-83A1-F6EECF244321}">
                <p14:modId xmlns:p14="http://schemas.microsoft.com/office/powerpoint/2010/main" val="44357281"/>
              </p:ext>
            </p:extLst>
          </p:nvPr>
        </p:nvGraphicFramePr>
        <p:xfrm>
          <a:off x="406447" y="4413568"/>
          <a:ext cx="11412749" cy="2152652"/>
        </p:xfrm>
        <a:graphic>
          <a:graphicData uri="http://schemas.openxmlformats.org/drawingml/2006/table">
            <a:tbl>
              <a:tblPr firstRow="1" firstCol="1" bandRow="1"/>
              <a:tblGrid>
                <a:gridCol w="2707104"/>
                <a:gridCol w="1273663"/>
                <a:gridCol w="1278228"/>
                <a:gridCol w="1266815"/>
                <a:gridCol w="1266815"/>
                <a:gridCol w="1113884"/>
                <a:gridCol w="1426594"/>
                <a:gridCol w="1079646"/>
              </a:tblGrid>
              <a:tr h="73125">
                <a:tc>
                  <a:txBody>
                    <a:bodyPr/>
                    <a:lstStyle/>
                    <a:p>
                      <a:pPr algn="ctr">
                        <a:lnSpc>
                          <a:spcPct val="107000"/>
                        </a:lnSpc>
                      </a:pPr>
                      <a:r>
                        <a:rPr lang="es-ES" sz="11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Centros de Revisión Vehicular</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Centro </a:t>
                      </a:r>
                      <a:r>
                        <a:rPr lang="es-ES" sz="1100" b="1"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Monotipo</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Centro Monotipo</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Centro Monotipo</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Centro Monotipo</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Centro Mixto</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Centro Mixto</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601">
                <a:tc>
                  <a:txBody>
                    <a:bodyPr/>
                    <a:lstStyle/>
                    <a:p>
                      <a:pPr algn="just">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Cantidad de revisiones en una hora por CRCV</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360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208">
                <a:tc>
                  <a:txBody>
                    <a:bodyPr/>
                    <a:lstStyle/>
                    <a:p>
                      <a:pPr algn="just">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Número de horas que se trabaja al día</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208">
                <a:tc>
                  <a:txBody>
                    <a:bodyPr/>
                    <a:lstStyle/>
                    <a:p>
                      <a:pPr algn="just">
                        <a:lnSpc>
                          <a:spcPct val="107000"/>
                        </a:lnSpc>
                      </a:pPr>
                      <a:r>
                        <a:rPr lang="es-E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Revisiones/ día (lunes a viernes</a:t>
                      </a:r>
                      <a:r>
                        <a:rPr lang="es-ES" sz="11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07000"/>
                        </a:lnSpc>
                      </a:pPr>
                      <a:r>
                        <a:rPr lang="es-ES" sz="1100" dirty="0" smtClean="0">
                          <a:solidFill>
                            <a:schemeClr val="tx1"/>
                          </a:solidFill>
                          <a:effectLst/>
                          <a:latin typeface="Arial" panose="020B0604020202020204" pitchFamily="34" charset="0"/>
                          <a:cs typeface="Times New Roman" panose="02020603050405020304" pitchFamily="18" charset="0"/>
                        </a:rPr>
                        <a:t>Horario</a:t>
                      </a:r>
                      <a:r>
                        <a:rPr lang="es-ES" sz="1100" baseline="0" dirty="0" smtClean="0">
                          <a:solidFill>
                            <a:schemeClr val="tx1"/>
                          </a:solidFill>
                          <a:effectLst/>
                          <a:latin typeface="Arial" panose="020B0604020202020204" pitchFamily="34" charset="0"/>
                          <a:cs typeface="Times New Roman" panose="02020603050405020304" pitchFamily="18" charset="0"/>
                        </a:rPr>
                        <a:t> de 8:00 a 17:00</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540</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540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540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540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540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540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3.240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208">
                <a:tc>
                  <a:txBody>
                    <a:bodyPr/>
                    <a:lstStyle/>
                    <a:p>
                      <a:pPr algn="just">
                        <a:lnSpc>
                          <a:spcPct val="107000"/>
                        </a:lnSpc>
                      </a:pPr>
                      <a:r>
                        <a:rPr lang="es-E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Revisiones/ sábados (solo 4 horas</a:t>
                      </a:r>
                      <a:r>
                        <a:rPr lang="es-ES" sz="11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p>
                      <a:pPr algn="just">
                        <a:lnSpc>
                          <a:spcPct val="107000"/>
                        </a:lnSpc>
                      </a:pPr>
                      <a:r>
                        <a:rPr lang="es-ES" sz="1100" dirty="0" smtClean="0">
                          <a:solidFill>
                            <a:schemeClr val="tx1"/>
                          </a:solidFill>
                          <a:effectLst/>
                          <a:latin typeface="Arial" panose="020B0604020202020204" pitchFamily="34" charset="0"/>
                          <a:cs typeface="Times New Roman" panose="02020603050405020304" pitchFamily="18" charset="0"/>
                        </a:rPr>
                        <a:t>Horario de 8:00 a 12:00</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240</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240</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240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240</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240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240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1.440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601">
                <a:tc>
                  <a:txBody>
                    <a:bodyPr/>
                    <a:lstStyle/>
                    <a:p>
                      <a:pPr algn="just">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Revisiones semanales  (de Lunes a Sábado)</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2.940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2.940</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2.940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2.940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2.940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2.940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17.640</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208">
                <a:tc>
                  <a:txBody>
                    <a:bodyPr/>
                    <a:lstStyle/>
                    <a:p>
                      <a:pPr algn="just">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revisiones al mes</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11.760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11.760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11.760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11.760</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11.760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11.760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70.560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208">
                <a:tc>
                  <a:txBody>
                    <a:bodyPr/>
                    <a:lstStyle/>
                    <a:p>
                      <a:pPr algn="just">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Revisiones al año </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141.120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141.120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141.120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141.120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141.120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141.120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846.720</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Rectángulo 9"/>
          <p:cNvSpPr/>
          <p:nvPr/>
        </p:nvSpPr>
        <p:spPr>
          <a:xfrm>
            <a:off x="9887420" y="169675"/>
            <a:ext cx="2069797" cy="369332"/>
          </a:xfrm>
          <a:prstGeom prst="rect">
            <a:avLst/>
          </a:prstGeom>
        </p:spPr>
        <p:txBody>
          <a:bodyPr wrap="none">
            <a:spAutoFit/>
          </a:bodyPr>
          <a:lstStyle/>
          <a:p>
            <a:r>
              <a:rPr lang="es-EC" u="sng" dirty="0">
                <a:latin typeface="Arial" panose="020B0604020202020204" pitchFamily="34" charset="0"/>
                <a:ea typeface="Calibri" panose="020F0502020204030204" pitchFamily="34" charset="0"/>
              </a:rPr>
              <a:t>Luz Elena Coloma</a:t>
            </a:r>
            <a:endParaRPr lang="es-EC" dirty="0"/>
          </a:p>
        </p:txBody>
      </p:sp>
    </p:spTree>
    <p:extLst>
      <p:ext uri="{BB962C8B-B14F-4D97-AF65-F5344CB8AC3E}">
        <p14:creationId xmlns:p14="http://schemas.microsoft.com/office/powerpoint/2010/main" val="2493912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7" name="Rectángulo 6"/>
          <p:cNvSpPr/>
          <p:nvPr/>
        </p:nvSpPr>
        <p:spPr>
          <a:xfrm>
            <a:off x="289594" y="1779473"/>
            <a:ext cx="11473135" cy="523220"/>
          </a:xfrm>
          <a:prstGeom prst="rect">
            <a:avLst/>
          </a:prstGeom>
        </p:spPr>
        <p:txBody>
          <a:bodyPr wrap="square">
            <a:spAutoFit/>
          </a:bodyPr>
          <a:lstStyle/>
          <a:p>
            <a:r>
              <a:rPr lang="es-EC" sz="1400" dirty="0">
                <a:latin typeface="Arial" panose="020B0604020202020204" pitchFamily="34" charset="0"/>
              </a:rPr>
              <a:t>En la siguiente tabla se muestra la capacidad del número de revisiones vehiculares de las 20 líneas; </a:t>
            </a:r>
            <a:r>
              <a:rPr lang="es-EC" sz="1400" dirty="0" smtClean="0">
                <a:latin typeface="Arial" panose="020B0604020202020204" pitchFamily="34" charset="0"/>
              </a:rPr>
              <a:t> los centros operarán en el </a:t>
            </a:r>
            <a:r>
              <a:rPr lang="es-EC" sz="1400" u="sng" dirty="0" smtClean="0">
                <a:latin typeface="Arial" panose="020B0604020202020204" pitchFamily="34" charset="0"/>
              </a:rPr>
              <a:t>horario extendido de 7:00 a 19:00 y sábado 8:00 a 17:00</a:t>
            </a:r>
            <a:r>
              <a:rPr lang="es-EC" sz="1400" dirty="0" smtClean="0">
                <a:latin typeface="Arial" panose="020B0604020202020204" pitchFamily="34" charset="0"/>
              </a:rPr>
              <a:t>, por lo tanto la capacidad será de </a:t>
            </a:r>
            <a:r>
              <a:rPr lang="es-EC" sz="1400" b="1" dirty="0" smtClean="0">
                <a:latin typeface="Arial" panose="020B0604020202020204" pitchFamily="34" charset="0"/>
              </a:rPr>
              <a:t>1.175.040 </a:t>
            </a:r>
            <a:r>
              <a:rPr lang="es-EC" sz="1400" dirty="0" smtClean="0">
                <a:latin typeface="Arial" panose="020B0604020202020204" pitchFamily="34" charset="0"/>
              </a:rPr>
              <a:t>revisiones </a:t>
            </a:r>
            <a:r>
              <a:rPr lang="es-EC" sz="1400" dirty="0">
                <a:latin typeface="Arial" panose="020B0604020202020204" pitchFamily="34" charset="0"/>
              </a:rPr>
              <a:t>y semestral de </a:t>
            </a:r>
            <a:r>
              <a:rPr lang="es-EC" sz="1400" b="1" dirty="0" smtClean="0">
                <a:latin typeface="Arial" panose="020B0604020202020204" pitchFamily="34" charset="0"/>
              </a:rPr>
              <a:t>587.520 </a:t>
            </a:r>
            <a:r>
              <a:rPr lang="es-EC" sz="1400" dirty="0" smtClean="0">
                <a:latin typeface="Arial" panose="020B0604020202020204" pitchFamily="34" charset="0"/>
              </a:rPr>
              <a:t>revisiones</a:t>
            </a:r>
            <a:r>
              <a:rPr lang="es-EC" sz="1400" dirty="0">
                <a:latin typeface="Arial" panose="020B0604020202020204" pitchFamily="34" charset="0"/>
              </a:rPr>
              <a:t>. </a:t>
            </a:r>
            <a:endParaRPr lang="es-EC" sz="1400" dirty="0"/>
          </a:p>
        </p:txBody>
      </p:sp>
      <p:graphicFrame>
        <p:nvGraphicFramePr>
          <p:cNvPr id="2" name="Tabla 1"/>
          <p:cNvGraphicFramePr>
            <a:graphicFrameLocks noGrp="1"/>
          </p:cNvGraphicFramePr>
          <p:nvPr>
            <p:extLst>
              <p:ext uri="{D42A27DB-BD31-4B8C-83A1-F6EECF244321}">
                <p14:modId xmlns:p14="http://schemas.microsoft.com/office/powerpoint/2010/main" val="520756785"/>
              </p:ext>
            </p:extLst>
          </p:nvPr>
        </p:nvGraphicFramePr>
        <p:xfrm>
          <a:off x="389409" y="2868268"/>
          <a:ext cx="11273507" cy="2714625"/>
        </p:xfrm>
        <a:graphic>
          <a:graphicData uri="http://schemas.openxmlformats.org/drawingml/2006/table">
            <a:tbl>
              <a:tblPr firstRow="1" firstCol="1" bandRow="1"/>
              <a:tblGrid>
                <a:gridCol w="3793454"/>
                <a:gridCol w="1068579"/>
                <a:gridCol w="1068579"/>
                <a:gridCol w="1068579"/>
                <a:gridCol w="1068579"/>
                <a:gridCol w="1068579"/>
                <a:gridCol w="1068579"/>
                <a:gridCol w="1068579"/>
              </a:tblGrid>
              <a:tr h="390525">
                <a:tc>
                  <a:txBody>
                    <a:bodyPr/>
                    <a:lstStyle/>
                    <a:p>
                      <a:pPr algn="ctr" rtl="0" fontAlgn="ctr"/>
                      <a:r>
                        <a:rPr lang="es-EC" sz="1100" b="1" i="0" u="none" strike="noStrike" dirty="0">
                          <a:solidFill>
                            <a:schemeClr val="tx1"/>
                          </a:solidFill>
                          <a:effectLst/>
                          <a:latin typeface="Arial" panose="020B0604020202020204" pitchFamily="34" charset="0"/>
                        </a:rPr>
                        <a:t>Centros de Revisión Vehicular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1" i="0" u="none" strike="noStrike">
                          <a:solidFill>
                            <a:schemeClr val="tx1"/>
                          </a:solidFill>
                          <a:effectLst/>
                          <a:latin typeface="Arial" panose="020B0604020202020204" pitchFamily="34" charset="0"/>
                        </a:rPr>
                        <a:t>Centro Monotipo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1" i="0" u="none" strike="noStrike">
                          <a:solidFill>
                            <a:schemeClr val="tx1"/>
                          </a:solidFill>
                          <a:effectLst/>
                          <a:latin typeface="Arial" panose="020B0604020202020204" pitchFamily="34" charset="0"/>
                        </a:rPr>
                        <a:t>Centro Monotipo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1" i="0" u="none" strike="noStrike">
                          <a:solidFill>
                            <a:schemeClr val="tx1"/>
                          </a:solidFill>
                          <a:effectLst/>
                          <a:latin typeface="Arial" panose="020B0604020202020204" pitchFamily="34" charset="0"/>
                        </a:rPr>
                        <a:t>Centro Monotipo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1" i="0" u="none" strike="noStrike">
                          <a:solidFill>
                            <a:schemeClr val="tx1"/>
                          </a:solidFill>
                          <a:effectLst/>
                          <a:latin typeface="Arial" panose="020B0604020202020204" pitchFamily="34" charset="0"/>
                        </a:rPr>
                        <a:t>Centro Monotipo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1" i="0" u="none" strike="noStrike">
                          <a:solidFill>
                            <a:schemeClr val="tx1"/>
                          </a:solidFill>
                          <a:effectLst/>
                          <a:latin typeface="Arial" panose="020B0604020202020204" pitchFamily="34" charset="0"/>
                        </a:rPr>
                        <a:t>Centro Mixto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1" i="0" u="none" strike="noStrike">
                          <a:solidFill>
                            <a:schemeClr val="tx1"/>
                          </a:solidFill>
                          <a:effectLst/>
                          <a:latin typeface="Arial" panose="020B0604020202020204" pitchFamily="34" charset="0"/>
                        </a:rPr>
                        <a:t>Centro Mixto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1" i="0" u="none" strike="noStrike">
                          <a:solidFill>
                            <a:schemeClr val="tx1"/>
                          </a:solidFill>
                          <a:effectLst/>
                          <a:latin typeface="Arial" panose="020B060402020202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475">
                <a:tc>
                  <a:txBody>
                    <a:bodyPr/>
                    <a:lstStyle/>
                    <a:p>
                      <a:pPr algn="just" rtl="0" fontAlgn="ctr"/>
                      <a:r>
                        <a:rPr lang="es-ES" sz="1100" b="0" i="0" u="none" strike="noStrike" dirty="0">
                          <a:solidFill>
                            <a:schemeClr val="tx1"/>
                          </a:solidFill>
                          <a:effectLst/>
                          <a:latin typeface="Arial" panose="020B0604020202020204" pitchFamily="34" charset="0"/>
                        </a:rPr>
                        <a:t>Cantidad de revisiones en una hora por CRCV</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0" i="0" u="none" strike="noStrike">
                          <a:solidFill>
                            <a:schemeClr val="tx1"/>
                          </a:solidFill>
                          <a:effectLst/>
                          <a:latin typeface="Arial" panose="020B0604020202020204" pitchFamily="34" charset="0"/>
                        </a:rPr>
                        <a:t>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0" i="0" u="none" strike="noStrike">
                          <a:solidFill>
                            <a:schemeClr val="tx1"/>
                          </a:solidFill>
                          <a:effectLst/>
                          <a:latin typeface="Arial" panose="020B0604020202020204" pitchFamily="34" charset="0"/>
                        </a:rPr>
                        <a:t>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0" i="0" u="none" strike="noStrike">
                          <a:solidFill>
                            <a:schemeClr val="tx1"/>
                          </a:solidFill>
                          <a:effectLst/>
                          <a:latin typeface="Arial" panose="020B0604020202020204" pitchFamily="34" charset="0"/>
                        </a:rPr>
                        <a:t>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0" i="0" u="none" strike="noStrike">
                          <a:solidFill>
                            <a:schemeClr val="tx1"/>
                          </a:solidFill>
                          <a:effectLst/>
                          <a:latin typeface="Arial" panose="020B0604020202020204" pitchFamily="34" charset="0"/>
                        </a:rPr>
                        <a:t>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0" i="0" u="none" strike="noStrike">
                          <a:solidFill>
                            <a:schemeClr val="tx1"/>
                          </a:solidFill>
                          <a:effectLst/>
                          <a:latin typeface="Arial" panose="020B0604020202020204" pitchFamily="34" charset="0"/>
                        </a:rPr>
                        <a:t>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0" i="0" u="none" strike="noStrike">
                          <a:solidFill>
                            <a:schemeClr val="tx1"/>
                          </a:solidFill>
                          <a:effectLst/>
                          <a:latin typeface="Arial" panose="020B0604020202020204" pitchFamily="34" charset="0"/>
                        </a:rPr>
                        <a:t>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0" i="0" u="none" strike="noStrike">
                          <a:solidFill>
                            <a:schemeClr val="tx1"/>
                          </a:solidFill>
                          <a:effectLst/>
                          <a:latin typeface="Arial" panose="020B0604020202020204" pitchFamily="34" charset="0"/>
                        </a:rPr>
                        <a:t>360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just" rtl="0" fontAlgn="ctr"/>
                      <a:r>
                        <a:rPr lang="es-ES" sz="1100" b="0" i="0" u="none" strike="noStrike">
                          <a:solidFill>
                            <a:schemeClr val="tx1"/>
                          </a:solidFill>
                          <a:effectLst/>
                          <a:latin typeface="Arial" panose="020B0604020202020204" pitchFamily="34" charset="0"/>
                        </a:rPr>
                        <a:t>Número de horas que se trabaja al día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0" i="0" u="none" strike="noStrike">
                          <a:solidFill>
                            <a:schemeClr val="tx1"/>
                          </a:solidFill>
                          <a:effectLst/>
                          <a:latin typeface="Arial" panose="020B0604020202020204" pitchFamily="34" charset="0"/>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0" i="0" u="none" strike="noStrike">
                          <a:solidFill>
                            <a:schemeClr val="tx1"/>
                          </a:solidFill>
                          <a:effectLst/>
                          <a:latin typeface="Arial" panose="020B0604020202020204" pitchFamily="34" charset="0"/>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0" i="0" u="none" strike="noStrike">
                          <a:solidFill>
                            <a:schemeClr val="tx1"/>
                          </a:solidFill>
                          <a:effectLst/>
                          <a:latin typeface="Arial" panose="020B0604020202020204" pitchFamily="34" charset="0"/>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0" i="0" u="none" strike="noStrike">
                          <a:solidFill>
                            <a:schemeClr val="tx1"/>
                          </a:solidFill>
                          <a:effectLst/>
                          <a:latin typeface="Arial" panose="020B0604020202020204" pitchFamily="34" charset="0"/>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0" i="0" u="none" strike="noStrike">
                          <a:solidFill>
                            <a:schemeClr val="tx1"/>
                          </a:solidFill>
                          <a:effectLst/>
                          <a:latin typeface="Arial" panose="020B0604020202020204" pitchFamily="34" charset="0"/>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0" i="0" u="none" strike="noStrike">
                          <a:solidFill>
                            <a:schemeClr val="tx1"/>
                          </a:solidFill>
                          <a:effectLst/>
                          <a:latin typeface="Arial" panose="020B0604020202020204" pitchFamily="34" charset="0"/>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0" i="0" u="none" strike="noStrike">
                          <a:solidFill>
                            <a:schemeClr val="tx1"/>
                          </a:solidFill>
                          <a:effectLst/>
                          <a:latin typeface="Arial" panose="020B0604020202020204" pitchFamily="34" charset="0"/>
                        </a:rPr>
                        <a:t>72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just" rtl="0" fontAlgn="ctr"/>
                      <a:r>
                        <a:rPr lang="es-ES" sz="1100" b="0" i="0" u="none" strike="noStrike">
                          <a:solidFill>
                            <a:schemeClr val="tx1"/>
                          </a:solidFill>
                          <a:effectLst/>
                          <a:latin typeface="Arial" panose="020B0604020202020204" pitchFamily="34" charset="0"/>
                        </a:rPr>
                        <a:t>Revisiones/ día (lunes a viernes)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r" rtl="0" fontAlgn="ctr"/>
                      <a:r>
                        <a:rPr lang="es-EC" sz="1100" b="0" i="0" u="none" strike="noStrike">
                          <a:solidFill>
                            <a:schemeClr val="tx1"/>
                          </a:solidFill>
                          <a:effectLst/>
                          <a:latin typeface="Arial" panose="020B0604020202020204" pitchFamily="34" charset="0"/>
                        </a:rPr>
                        <a:t>720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r" rtl="0" fontAlgn="ctr"/>
                      <a:r>
                        <a:rPr lang="es-EC" sz="1100" b="0" i="0" u="none" strike="noStrike">
                          <a:solidFill>
                            <a:schemeClr val="tx1"/>
                          </a:solidFill>
                          <a:effectLst/>
                          <a:latin typeface="Arial" panose="020B0604020202020204" pitchFamily="34" charset="0"/>
                        </a:rPr>
                        <a:t>720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r" rtl="0" fontAlgn="ctr"/>
                      <a:r>
                        <a:rPr lang="es-EC" sz="1100" b="0" i="0" u="none" strike="noStrike">
                          <a:solidFill>
                            <a:schemeClr val="tx1"/>
                          </a:solidFill>
                          <a:effectLst/>
                          <a:latin typeface="Arial" panose="020B0604020202020204" pitchFamily="34" charset="0"/>
                        </a:rPr>
                        <a:t>720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r" rtl="0" fontAlgn="ctr"/>
                      <a:r>
                        <a:rPr lang="es-EC" sz="1100" b="0" i="0" u="none" strike="noStrike">
                          <a:solidFill>
                            <a:schemeClr val="tx1"/>
                          </a:solidFill>
                          <a:effectLst/>
                          <a:latin typeface="Arial" panose="020B0604020202020204" pitchFamily="34" charset="0"/>
                        </a:rPr>
                        <a:t>720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r" rtl="0" fontAlgn="ctr"/>
                      <a:r>
                        <a:rPr lang="es-EC" sz="1100" b="0" i="0" u="none" strike="noStrike">
                          <a:solidFill>
                            <a:schemeClr val="tx1"/>
                          </a:solidFill>
                          <a:effectLst/>
                          <a:latin typeface="Arial" panose="020B0604020202020204" pitchFamily="34" charset="0"/>
                        </a:rPr>
                        <a:t>720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r" rtl="0" fontAlgn="ctr"/>
                      <a:r>
                        <a:rPr lang="es-EC" sz="1100" b="0" i="0" u="none" strike="noStrike">
                          <a:solidFill>
                            <a:schemeClr val="tx1"/>
                          </a:solidFill>
                          <a:effectLst/>
                          <a:latin typeface="Arial" panose="020B0604020202020204" pitchFamily="34" charset="0"/>
                        </a:rPr>
                        <a:t>720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r" rtl="0" fontAlgn="ctr"/>
                      <a:r>
                        <a:rPr lang="es-EC" sz="1100" b="0" i="0" u="none" strike="noStrike">
                          <a:solidFill>
                            <a:schemeClr val="tx1"/>
                          </a:solidFill>
                          <a:effectLst/>
                          <a:latin typeface="Arial" panose="020B0604020202020204" pitchFamily="34" charset="0"/>
                        </a:rPr>
                        <a:t>25.920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just" rtl="0" fontAlgn="ctr"/>
                      <a:r>
                        <a:rPr lang="es-EC" sz="1100" b="0" i="0" u="none" strike="noStrike">
                          <a:solidFill>
                            <a:schemeClr val="tx1"/>
                          </a:solidFill>
                          <a:effectLst/>
                          <a:latin typeface="Arial" panose="020B0604020202020204" pitchFamily="34" charset="0"/>
                        </a:rPr>
                        <a:t>Horario de 7:00 a 19:00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90500">
                <a:tc>
                  <a:txBody>
                    <a:bodyPr/>
                    <a:lstStyle/>
                    <a:p>
                      <a:pPr algn="just" rtl="0" fontAlgn="ctr"/>
                      <a:r>
                        <a:rPr lang="es-ES" sz="1100" b="0" i="0" u="none" strike="noStrike">
                          <a:solidFill>
                            <a:schemeClr val="tx1"/>
                          </a:solidFill>
                          <a:effectLst/>
                          <a:latin typeface="Arial" panose="020B0604020202020204" pitchFamily="34" charset="0"/>
                        </a:rPr>
                        <a:t>Revisiones/ sábados (solo 8 horas)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r" rtl="0" fontAlgn="ctr"/>
                      <a:r>
                        <a:rPr lang="es-EC" sz="1100" b="0" i="0" u="none" strike="noStrike">
                          <a:solidFill>
                            <a:schemeClr val="tx1"/>
                          </a:solidFill>
                          <a:effectLst/>
                          <a:latin typeface="Arial" panose="020B0604020202020204" pitchFamily="34" charset="0"/>
                        </a:rPr>
                        <a:t>480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r" rtl="0" fontAlgn="ctr"/>
                      <a:r>
                        <a:rPr lang="es-EC" sz="1100" b="0" i="0" u="none" strike="noStrike">
                          <a:solidFill>
                            <a:schemeClr val="tx1"/>
                          </a:solidFill>
                          <a:effectLst/>
                          <a:latin typeface="Arial" panose="020B0604020202020204" pitchFamily="34" charset="0"/>
                        </a:rPr>
                        <a:t>480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r" rtl="0" fontAlgn="ctr"/>
                      <a:r>
                        <a:rPr lang="es-EC" sz="1100" b="0" i="0" u="none" strike="noStrike">
                          <a:solidFill>
                            <a:schemeClr val="tx1"/>
                          </a:solidFill>
                          <a:effectLst/>
                          <a:latin typeface="Arial" panose="020B0604020202020204" pitchFamily="34" charset="0"/>
                        </a:rPr>
                        <a:t>480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r" rtl="0" fontAlgn="ctr"/>
                      <a:r>
                        <a:rPr lang="es-EC" sz="1100" b="0" i="0" u="none" strike="noStrike">
                          <a:solidFill>
                            <a:schemeClr val="tx1"/>
                          </a:solidFill>
                          <a:effectLst/>
                          <a:latin typeface="Arial" panose="020B0604020202020204" pitchFamily="34" charset="0"/>
                        </a:rPr>
                        <a:t>480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r" rtl="0" fontAlgn="ctr"/>
                      <a:r>
                        <a:rPr lang="es-EC" sz="1100" b="0" i="0" u="none" strike="noStrike">
                          <a:solidFill>
                            <a:schemeClr val="tx1"/>
                          </a:solidFill>
                          <a:effectLst/>
                          <a:latin typeface="Arial" panose="020B0604020202020204" pitchFamily="34" charset="0"/>
                        </a:rPr>
                        <a:t>480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r" rtl="0" fontAlgn="ctr"/>
                      <a:r>
                        <a:rPr lang="es-EC" sz="1100" b="0" i="0" u="none" strike="noStrike">
                          <a:solidFill>
                            <a:schemeClr val="tx1"/>
                          </a:solidFill>
                          <a:effectLst/>
                          <a:latin typeface="Arial" panose="020B0604020202020204" pitchFamily="34" charset="0"/>
                        </a:rPr>
                        <a:t>480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r" rtl="0" fontAlgn="ctr"/>
                      <a:r>
                        <a:rPr lang="es-EC" sz="1100" b="0" i="0" u="none" strike="noStrike">
                          <a:solidFill>
                            <a:schemeClr val="tx1"/>
                          </a:solidFill>
                          <a:effectLst/>
                          <a:latin typeface="Arial" panose="020B0604020202020204" pitchFamily="34" charset="0"/>
                        </a:rPr>
                        <a:t>2.880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just" rtl="0" fontAlgn="ctr"/>
                      <a:r>
                        <a:rPr lang="es-EC" sz="1100" b="0" i="0" u="none" strike="noStrike">
                          <a:solidFill>
                            <a:schemeClr val="tx1"/>
                          </a:solidFill>
                          <a:effectLst/>
                          <a:latin typeface="Arial" panose="020B0604020202020204" pitchFamily="34" charset="0"/>
                        </a:rPr>
                        <a:t>Horario de 8:00 a 16:00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371475">
                <a:tc>
                  <a:txBody>
                    <a:bodyPr/>
                    <a:lstStyle/>
                    <a:p>
                      <a:pPr algn="just" rtl="0" fontAlgn="ctr"/>
                      <a:r>
                        <a:rPr lang="es-ES" sz="1100" b="0" i="0" u="none" strike="noStrike">
                          <a:solidFill>
                            <a:schemeClr val="tx1"/>
                          </a:solidFill>
                          <a:effectLst/>
                          <a:latin typeface="Arial" panose="020B0604020202020204" pitchFamily="34" charset="0"/>
                        </a:rPr>
                        <a:t>Revisiones semanales  (de Lunes a Sábado)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0" i="0" u="none" strike="noStrike">
                          <a:solidFill>
                            <a:schemeClr val="tx1"/>
                          </a:solidFill>
                          <a:effectLst/>
                          <a:latin typeface="Arial" panose="020B0604020202020204" pitchFamily="34" charset="0"/>
                        </a:rPr>
                        <a:t>4.080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0" i="0" u="none" strike="noStrike">
                          <a:solidFill>
                            <a:schemeClr val="tx1"/>
                          </a:solidFill>
                          <a:effectLst/>
                          <a:latin typeface="Arial" panose="020B0604020202020204" pitchFamily="34" charset="0"/>
                        </a:rPr>
                        <a:t>4.080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0" i="0" u="none" strike="noStrike">
                          <a:solidFill>
                            <a:schemeClr val="tx1"/>
                          </a:solidFill>
                          <a:effectLst/>
                          <a:latin typeface="Arial" panose="020B0604020202020204" pitchFamily="34" charset="0"/>
                        </a:rPr>
                        <a:t>4.080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0" i="0" u="none" strike="noStrike">
                          <a:solidFill>
                            <a:schemeClr val="tx1"/>
                          </a:solidFill>
                          <a:effectLst/>
                          <a:latin typeface="Arial" panose="020B0604020202020204" pitchFamily="34" charset="0"/>
                        </a:rPr>
                        <a:t>4.080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0" i="0" u="none" strike="noStrike">
                          <a:solidFill>
                            <a:schemeClr val="tx1"/>
                          </a:solidFill>
                          <a:effectLst/>
                          <a:latin typeface="Arial" panose="020B0604020202020204" pitchFamily="34" charset="0"/>
                        </a:rPr>
                        <a:t>4.080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0" i="0" u="none" strike="noStrike">
                          <a:solidFill>
                            <a:schemeClr val="tx1"/>
                          </a:solidFill>
                          <a:effectLst/>
                          <a:latin typeface="Arial" panose="020B0604020202020204" pitchFamily="34" charset="0"/>
                        </a:rPr>
                        <a:t>4.080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0" i="0" u="none" strike="noStrike">
                          <a:solidFill>
                            <a:schemeClr val="tx1"/>
                          </a:solidFill>
                          <a:effectLst/>
                          <a:latin typeface="Arial" panose="020B0604020202020204" pitchFamily="34" charset="0"/>
                        </a:rPr>
                        <a:t>24.480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just" rtl="0" fontAlgn="ctr"/>
                      <a:r>
                        <a:rPr lang="es-EC" sz="1100" b="1" i="0" u="none" strike="noStrike">
                          <a:solidFill>
                            <a:schemeClr val="tx1"/>
                          </a:solidFill>
                          <a:effectLst/>
                          <a:latin typeface="Arial" panose="020B0604020202020204" pitchFamily="34" charset="0"/>
                        </a:rPr>
                        <a:t>Revisiones al mes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1" i="0" u="none" strike="noStrike">
                          <a:solidFill>
                            <a:schemeClr val="tx1"/>
                          </a:solidFill>
                          <a:effectLst/>
                          <a:latin typeface="Arial" panose="020B0604020202020204" pitchFamily="34" charset="0"/>
                        </a:rPr>
                        <a:t>16.320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1" i="0" u="none" strike="noStrike">
                          <a:solidFill>
                            <a:schemeClr val="tx1"/>
                          </a:solidFill>
                          <a:effectLst/>
                          <a:latin typeface="Arial" panose="020B0604020202020204" pitchFamily="34" charset="0"/>
                        </a:rPr>
                        <a:t>16.320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1" i="0" u="none" strike="noStrike">
                          <a:solidFill>
                            <a:schemeClr val="tx1"/>
                          </a:solidFill>
                          <a:effectLst/>
                          <a:latin typeface="Arial" panose="020B0604020202020204" pitchFamily="34" charset="0"/>
                        </a:rPr>
                        <a:t>16.320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1" i="0" u="none" strike="noStrike">
                          <a:solidFill>
                            <a:schemeClr val="tx1"/>
                          </a:solidFill>
                          <a:effectLst/>
                          <a:latin typeface="Arial" panose="020B0604020202020204" pitchFamily="34" charset="0"/>
                        </a:rPr>
                        <a:t>16.320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1" i="0" u="none" strike="noStrike">
                          <a:solidFill>
                            <a:schemeClr val="tx1"/>
                          </a:solidFill>
                          <a:effectLst/>
                          <a:latin typeface="Arial" panose="020B0604020202020204" pitchFamily="34" charset="0"/>
                        </a:rPr>
                        <a:t>16.320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1" i="0" u="none" strike="noStrike">
                          <a:solidFill>
                            <a:schemeClr val="tx1"/>
                          </a:solidFill>
                          <a:effectLst/>
                          <a:latin typeface="Arial" panose="020B0604020202020204" pitchFamily="34" charset="0"/>
                        </a:rPr>
                        <a:t>16.320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1" i="0" u="none" strike="noStrike">
                          <a:solidFill>
                            <a:schemeClr val="tx1"/>
                          </a:solidFill>
                          <a:effectLst/>
                          <a:latin typeface="Arial" panose="020B0604020202020204" pitchFamily="34" charset="0"/>
                        </a:rPr>
                        <a:t>97.920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just" rtl="0" fontAlgn="ctr"/>
                      <a:r>
                        <a:rPr lang="es-EC" sz="1100" b="1" i="0" u="none" strike="noStrike">
                          <a:solidFill>
                            <a:schemeClr val="tx1"/>
                          </a:solidFill>
                          <a:effectLst/>
                          <a:latin typeface="Arial" panose="020B0604020202020204" pitchFamily="34" charset="0"/>
                        </a:rPr>
                        <a:t>Revisiones al año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1" i="0" u="none" strike="noStrike">
                          <a:solidFill>
                            <a:schemeClr val="tx1"/>
                          </a:solidFill>
                          <a:effectLst/>
                          <a:latin typeface="Arial" panose="020B0604020202020204" pitchFamily="34" charset="0"/>
                        </a:rPr>
                        <a:t>195.840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1" i="0" u="none" strike="noStrike">
                          <a:solidFill>
                            <a:schemeClr val="tx1"/>
                          </a:solidFill>
                          <a:effectLst/>
                          <a:latin typeface="Arial" panose="020B0604020202020204" pitchFamily="34" charset="0"/>
                        </a:rPr>
                        <a:t>195.840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1" i="0" u="none" strike="noStrike">
                          <a:solidFill>
                            <a:schemeClr val="tx1"/>
                          </a:solidFill>
                          <a:effectLst/>
                          <a:latin typeface="Arial" panose="020B0604020202020204" pitchFamily="34" charset="0"/>
                        </a:rPr>
                        <a:t>195.840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1" i="0" u="none" strike="noStrike">
                          <a:solidFill>
                            <a:schemeClr val="tx1"/>
                          </a:solidFill>
                          <a:effectLst/>
                          <a:latin typeface="Arial" panose="020B0604020202020204" pitchFamily="34" charset="0"/>
                        </a:rPr>
                        <a:t>195.840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1" i="0" u="none" strike="noStrike">
                          <a:solidFill>
                            <a:schemeClr val="tx1"/>
                          </a:solidFill>
                          <a:effectLst/>
                          <a:latin typeface="Arial" panose="020B0604020202020204" pitchFamily="34" charset="0"/>
                        </a:rPr>
                        <a:t>195.840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1" i="0" u="none" strike="noStrike">
                          <a:solidFill>
                            <a:schemeClr val="tx1"/>
                          </a:solidFill>
                          <a:effectLst/>
                          <a:latin typeface="Arial" panose="020B0604020202020204" pitchFamily="34" charset="0"/>
                        </a:rPr>
                        <a:t>195.840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1" i="0" u="none" strike="noStrike" dirty="0">
                          <a:solidFill>
                            <a:schemeClr val="tx1"/>
                          </a:solidFill>
                          <a:effectLst/>
                          <a:latin typeface="Arial" panose="020B0604020202020204" pitchFamily="34" charset="0"/>
                        </a:rPr>
                        <a:t>1.175.040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just" rtl="0" fontAlgn="ctr"/>
                      <a:r>
                        <a:rPr lang="es-EC" sz="1100" b="1" i="0" u="none" strike="noStrike" dirty="0">
                          <a:solidFill>
                            <a:schemeClr val="tx1"/>
                          </a:solidFill>
                          <a:effectLst/>
                          <a:latin typeface="Arial" panose="020B0604020202020204" pitchFamily="34" charset="0"/>
                        </a:rPr>
                        <a:t>Revisiones </a:t>
                      </a:r>
                      <a:r>
                        <a:rPr lang="es-EC" sz="1100" b="1" i="0" u="none" strike="noStrike" dirty="0" smtClean="0">
                          <a:solidFill>
                            <a:schemeClr val="tx1"/>
                          </a:solidFill>
                          <a:effectLst/>
                          <a:latin typeface="Arial" panose="020B0604020202020204" pitchFamily="34" charset="0"/>
                        </a:rPr>
                        <a:t>semestral </a:t>
                      </a:r>
                      <a:endParaRPr lang="es-EC" sz="1100" b="1" i="0" u="none" strike="noStrike" dirty="0">
                        <a:solidFill>
                          <a:schemeClr val="tx1"/>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1" i="0" u="none" strike="noStrike">
                          <a:solidFill>
                            <a:schemeClr val="tx1"/>
                          </a:solidFill>
                          <a:effectLst/>
                          <a:latin typeface="Arial" panose="020B0604020202020204" pitchFamily="34" charset="0"/>
                        </a:rPr>
                        <a:t>97.920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1" i="0" u="none" strike="noStrike">
                          <a:solidFill>
                            <a:schemeClr val="tx1"/>
                          </a:solidFill>
                          <a:effectLst/>
                          <a:latin typeface="Arial" panose="020B0604020202020204" pitchFamily="34" charset="0"/>
                        </a:rPr>
                        <a:t>97.920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1" i="0" u="none" strike="noStrike">
                          <a:solidFill>
                            <a:schemeClr val="tx1"/>
                          </a:solidFill>
                          <a:effectLst/>
                          <a:latin typeface="Arial" panose="020B0604020202020204" pitchFamily="34" charset="0"/>
                        </a:rPr>
                        <a:t>97.920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1" i="0" u="none" strike="noStrike">
                          <a:solidFill>
                            <a:schemeClr val="tx1"/>
                          </a:solidFill>
                          <a:effectLst/>
                          <a:latin typeface="Arial" panose="020B0604020202020204" pitchFamily="34" charset="0"/>
                        </a:rPr>
                        <a:t>97.920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1" i="0" u="none" strike="noStrike">
                          <a:solidFill>
                            <a:schemeClr val="tx1"/>
                          </a:solidFill>
                          <a:effectLst/>
                          <a:latin typeface="Arial" panose="020B0604020202020204" pitchFamily="34" charset="0"/>
                        </a:rPr>
                        <a:t>97.920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1" i="0" u="none" strike="noStrike">
                          <a:solidFill>
                            <a:schemeClr val="tx1"/>
                          </a:solidFill>
                          <a:effectLst/>
                          <a:latin typeface="Arial" panose="020B0604020202020204" pitchFamily="34" charset="0"/>
                        </a:rPr>
                        <a:t>97.920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1" i="0" u="none" strike="noStrike" dirty="0">
                          <a:solidFill>
                            <a:schemeClr val="tx1"/>
                          </a:solidFill>
                          <a:effectLst/>
                          <a:latin typeface="Arial" panose="020B0604020202020204" pitchFamily="34" charset="0"/>
                        </a:rPr>
                        <a:t>587.520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ectángulo 8"/>
          <p:cNvSpPr/>
          <p:nvPr/>
        </p:nvSpPr>
        <p:spPr>
          <a:xfrm>
            <a:off x="9817402" y="390829"/>
            <a:ext cx="2069797" cy="369332"/>
          </a:xfrm>
          <a:prstGeom prst="rect">
            <a:avLst/>
          </a:prstGeom>
        </p:spPr>
        <p:txBody>
          <a:bodyPr wrap="none">
            <a:spAutoFit/>
          </a:bodyPr>
          <a:lstStyle/>
          <a:p>
            <a:r>
              <a:rPr lang="es-EC" u="sng" dirty="0">
                <a:latin typeface="Arial" panose="020B0604020202020204" pitchFamily="34" charset="0"/>
                <a:ea typeface="Calibri" panose="020F0502020204030204" pitchFamily="34" charset="0"/>
              </a:rPr>
              <a:t>Luz Elena Coloma</a:t>
            </a:r>
            <a:endParaRPr lang="es-EC" dirty="0"/>
          </a:p>
        </p:txBody>
      </p:sp>
      <p:sp>
        <p:nvSpPr>
          <p:cNvPr id="10" name="Marcador de contenido 2"/>
          <p:cNvSpPr txBox="1">
            <a:spLocks/>
          </p:cNvSpPr>
          <p:nvPr/>
        </p:nvSpPr>
        <p:spPr>
          <a:xfrm>
            <a:off x="289413" y="832003"/>
            <a:ext cx="11722435" cy="571527"/>
          </a:xfrm>
          <a:prstGeom prst="rect">
            <a:avLst/>
          </a:prstGeom>
          <a:solidFill>
            <a:schemeClr val="accent1">
              <a:lumMod val="50000"/>
            </a:schemeClr>
          </a:solidFill>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i="1" dirty="0" smtClean="0">
                <a:solidFill>
                  <a:schemeClr val="bg1"/>
                </a:solidFill>
              </a:rPr>
              <a:t>Consulta si los contratos que se mantiene con las empresas privadas, serán suficientes para realizar la revisión vehicular por parte del municipio a mitad del año.</a:t>
            </a:r>
            <a:endParaRPr lang="es-EC" dirty="0">
              <a:solidFill>
                <a:schemeClr val="bg1"/>
              </a:solidFill>
              <a:effectLst/>
            </a:endParaRPr>
          </a:p>
        </p:txBody>
      </p:sp>
    </p:spTree>
    <p:extLst>
      <p:ext uri="{BB962C8B-B14F-4D97-AF65-F5344CB8AC3E}">
        <p14:creationId xmlns:p14="http://schemas.microsoft.com/office/powerpoint/2010/main" val="2679219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171C17EA-9B2B-114C-9BA7-B9DA9987D85F}"/>
              </a:ext>
            </a:extLst>
          </p:cNvPr>
          <p:cNvPicPr>
            <a:picLocks noChangeAspect="1"/>
          </p:cNvPicPr>
          <p:nvPr/>
        </p:nvPicPr>
        <p:blipFill>
          <a:blip r:embed="rId3"/>
          <a:stretch>
            <a:fillRect/>
          </a:stretch>
        </p:blipFill>
        <p:spPr>
          <a:xfrm>
            <a:off x="-1" y="0"/>
            <a:ext cx="12192000" cy="6858000"/>
          </a:xfrm>
          <a:prstGeom prst="rect">
            <a:avLst/>
          </a:prstGeom>
        </p:spPr>
      </p:pic>
      <p:sp>
        <p:nvSpPr>
          <p:cNvPr id="4" name="Marcador de contenido 2"/>
          <p:cNvSpPr txBox="1">
            <a:spLocks/>
          </p:cNvSpPr>
          <p:nvPr/>
        </p:nvSpPr>
        <p:spPr>
          <a:xfrm>
            <a:off x="234782" y="755257"/>
            <a:ext cx="11722435" cy="3133572"/>
          </a:xfrm>
          <a:prstGeom prst="rect">
            <a:avLst/>
          </a:prstGeom>
          <a:solidFill>
            <a:schemeClr val="accent1">
              <a:lumMod val="50000"/>
            </a:schemeClr>
          </a:solidFill>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b="1" i="1" dirty="0">
                <a:solidFill>
                  <a:schemeClr val="bg1"/>
                </a:solidFill>
              </a:rPr>
              <a:t>“PRIMERO. -</a:t>
            </a:r>
            <a:r>
              <a:rPr lang="es-EC" i="1" dirty="0">
                <a:solidFill>
                  <a:schemeClr val="bg1"/>
                </a:solidFill>
              </a:rPr>
              <a:t>Se plantea las siguientes modificaciones en la parte considerativa del proyecto de ordenanza metropolitana de esta forma:</a:t>
            </a:r>
            <a:endParaRPr lang="es-EC" dirty="0">
              <a:solidFill>
                <a:schemeClr val="bg1"/>
              </a:solidFill>
            </a:endParaRPr>
          </a:p>
          <a:p>
            <a:r>
              <a:rPr lang="es-EC" b="1" i="1" dirty="0">
                <a:solidFill>
                  <a:schemeClr val="bg1"/>
                </a:solidFill>
              </a:rPr>
              <a:t>1.1.-</a:t>
            </a:r>
            <a:r>
              <a:rPr lang="es-EC" i="1" dirty="0">
                <a:solidFill>
                  <a:schemeClr val="bg1"/>
                </a:solidFill>
              </a:rPr>
              <a:t>Se deben eliminar los artículos 389 y 394 de la Constitución de la República del Ecuador por no corresponder al tema que desarrollo el proyecto de ordenanza metropolitana.</a:t>
            </a:r>
            <a:endParaRPr lang="es-EC" dirty="0">
              <a:solidFill>
                <a:schemeClr val="bg1"/>
              </a:solidFill>
            </a:endParaRPr>
          </a:p>
          <a:p>
            <a:r>
              <a:rPr lang="es-EC" b="1" i="1" dirty="0">
                <a:solidFill>
                  <a:schemeClr val="bg1"/>
                </a:solidFill>
              </a:rPr>
              <a:t>1.2.-</a:t>
            </a:r>
            <a:r>
              <a:rPr lang="es-EC" i="1" dirty="0">
                <a:solidFill>
                  <a:schemeClr val="bg1"/>
                </a:solidFill>
              </a:rPr>
              <a:t>Se debe eliminar el literal f) del artículo 55 del Código Orgánico de Organización Territorial, Autonomía y Descentralización, por cuanto ya está transcrito el literal q) del</a:t>
            </a:r>
            <a:endParaRPr lang="es-EC" dirty="0">
              <a:solidFill>
                <a:schemeClr val="bg1"/>
              </a:solidFill>
            </a:endParaRPr>
          </a:p>
          <a:p>
            <a:r>
              <a:rPr lang="es-EC" i="1" dirty="0">
                <a:solidFill>
                  <a:schemeClr val="bg1"/>
                </a:solidFill>
              </a:rPr>
              <a:t>artículo 84 </a:t>
            </a:r>
            <a:r>
              <a:rPr lang="es-EC" i="1" dirty="0" err="1">
                <a:solidFill>
                  <a:schemeClr val="bg1"/>
                </a:solidFill>
              </a:rPr>
              <a:t>ibidem</a:t>
            </a:r>
            <a:r>
              <a:rPr lang="es-EC" i="1" dirty="0">
                <a:solidFill>
                  <a:schemeClr val="bg1"/>
                </a:solidFill>
              </a:rPr>
              <a:t>.</a:t>
            </a:r>
            <a:endParaRPr lang="es-EC" dirty="0">
              <a:solidFill>
                <a:schemeClr val="bg1"/>
              </a:solidFill>
            </a:endParaRPr>
          </a:p>
          <a:p>
            <a:r>
              <a:rPr lang="es-EC" b="1" i="1" dirty="0">
                <a:solidFill>
                  <a:schemeClr val="bg1"/>
                </a:solidFill>
              </a:rPr>
              <a:t>1.3.-</a:t>
            </a:r>
            <a:r>
              <a:rPr lang="es-EC" i="1" dirty="0">
                <a:solidFill>
                  <a:schemeClr val="bg1"/>
                </a:solidFill>
              </a:rPr>
              <a:t>Eliminar los literales c), d), m) y p) del artículo 30.5 Ley Orgánica de Transporte Terrestre, Tránsito y Seguridad Vial para mantener exclusivamente el literal j)</a:t>
            </a:r>
            <a:endParaRPr lang="es-EC" dirty="0">
              <a:solidFill>
                <a:schemeClr val="bg1"/>
              </a:solidFill>
            </a:endParaRPr>
          </a:p>
          <a:p>
            <a:r>
              <a:rPr lang="es-EC" b="1" i="1" dirty="0">
                <a:solidFill>
                  <a:schemeClr val="bg1"/>
                </a:solidFill>
              </a:rPr>
              <a:t>1.4.-</a:t>
            </a:r>
            <a:r>
              <a:rPr lang="es-EC" i="1" dirty="0">
                <a:solidFill>
                  <a:schemeClr val="bg1"/>
                </a:solidFill>
              </a:rPr>
              <a:t>Redactar “Que, el último inciso del artículo 160 del Reglamento General para la aplicación de la Ley Orgánica de Transporte Terrestre, Tránsito y Seguridad Vial </a:t>
            </a:r>
            <a:r>
              <a:rPr lang="es-EC" i="1" dirty="0" smtClean="0">
                <a:solidFill>
                  <a:schemeClr val="bg1"/>
                </a:solidFill>
              </a:rPr>
              <a:t>(…)”.</a:t>
            </a:r>
            <a:endParaRPr lang="es-EC" dirty="0">
              <a:solidFill>
                <a:schemeClr val="bg1"/>
              </a:solidFill>
            </a:endParaRPr>
          </a:p>
          <a:p>
            <a:r>
              <a:rPr lang="es-EC" b="1" i="1" dirty="0">
                <a:solidFill>
                  <a:schemeClr val="bg1"/>
                </a:solidFill>
              </a:rPr>
              <a:t>1.5.- </a:t>
            </a:r>
            <a:r>
              <a:rPr lang="es-EC" i="1" dirty="0">
                <a:solidFill>
                  <a:schemeClr val="bg1"/>
                </a:solidFill>
              </a:rPr>
              <a:t>Agregar las palabras “Que, el primer inciso del” en los considerados que se refieren a los artículos 307 y 308 del Reglamento General para la aplicación de la Ley Orgánica de Transporte Terrestre, Tránsito y Seguridad Vial, así como artículo 1568 del Código Municipal para el Distrito Metropolitano de Quito”.</a:t>
            </a:r>
            <a:endParaRPr lang="es-EC" dirty="0">
              <a:solidFill>
                <a:schemeClr val="bg1"/>
              </a:solidFill>
            </a:endParaRPr>
          </a:p>
        </p:txBody>
      </p:sp>
      <p:sp>
        <p:nvSpPr>
          <p:cNvPr id="2" name="Rectángulo 1"/>
          <p:cNvSpPr/>
          <p:nvPr/>
        </p:nvSpPr>
        <p:spPr>
          <a:xfrm>
            <a:off x="234782" y="4155198"/>
            <a:ext cx="11592033" cy="1754326"/>
          </a:xfrm>
          <a:prstGeom prst="rect">
            <a:avLst/>
          </a:prstGeom>
        </p:spPr>
        <p:txBody>
          <a:bodyPr wrap="square">
            <a:spAutoFit/>
          </a:bodyPr>
          <a:lstStyle/>
          <a:p>
            <a:pPr algn="just"/>
            <a:r>
              <a:rPr lang="es-EC" b="1" dirty="0">
                <a:latin typeface="Arial" panose="020B0604020202020204" pitchFamily="34" charset="0"/>
              </a:rPr>
              <a:t>Respuesta</a:t>
            </a:r>
            <a:endParaRPr lang="es-EC" dirty="0"/>
          </a:p>
          <a:p>
            <a:pPr algn="just"/>
            <a:r>
              <a:rPr lang="es-EC" dirty="0">
                <a:latin typeface="Arial" panose="020B0604020202020204" pitchFamily="34" charset="0"/>
              </a:rPr>
              <a:t> </a:t>
            </a:r>
            <a:endParaRPr lang="es-EC" dirty="0"/>
          </a:p>
          <a:p>
            <a:pPr marL="449580" algn="just"/>
            <a:r>
              <a:rPr lang="es-EC" dirty="0">
                <a:latin typeface="Arial" panose="020B0604020202020204" pitchFamily="34" charset="0"/>
              </a:rPr>
              <a:t>Se acoge lo dispuesto en los literales 1.1, 1.2, 1.3, 1.4</a:t>
            </a:r>
            <a:endParaRPr lang="es-EC" dirty="0"/>
          </a:p>
          <a:p>
            <a:pPr marL="449580" algn="just"/>
            <a:r>
              <a:rPr lang="es-EC" dirty="0">
                <a:latin typeface="Arial" panose="020B0604020202020204" pitchFamily="34" charset="0"/>
              </a:rPr>
              <a:t>En el 1.5 se acoge lo agregado al artículo 307 del RLTTTSV; respecto al 308 no procede por cuanto el inciso primero requiere de una exposición de motivos específica para reformar el artículo 3049. Se agrega lo requerido a partir del segundo inciso. </a:t>
            </a:r>
            <a:endParaRPr lang="es-EC" dirty="0">
              <a:effectLst/>
            </a:endParaRPr>
          </a:p>
        </p:txBody>
      </p:sp>
      <p:sp>
        <p:nvSpPr>
          <p:cNvPr id="3" name="Rectángulo 2"/>
          <p:cNvSpPr/>
          <p:nvPr/>
        </p:nvSpPr>
        <p:spPr>
          <a:xfrm>
            <a:off x="8619816" y="184878"/>
            <a:ext cx="3262432" cy="390363"/>
          </a:xfrm>
          <a:prstGeom prst="rect">
            <a:avLst/>
          </a:prstGeom>
        </p:spPr>
        <p:txBody>
          <a:bodyPr wrap="none">
            <a:spAutoFit/>
          </a:bodyPr>
          <a:lstStyle/>
          <a:p>
            <a:pPr>
              <a:lnSpc>
                <a:spcPct val="115000"/>
              </a:lnSpc>
              <a:spcBef>
                <a:spcPts val="1200"/>
              </a:spcBef>
              <a:spcAft>
                <a:spcPts val="0"/>
              </a:spcAft>
            </a:pPr>
            <a:r>
              <a:rPr lang="es-EC" u="sng" kern="0" dirty="0" err="1">
                <a:latin typeface="Arial" panose="020B0604020202020204" pitchFamily="34" charset="0"/>
                <a:ea typeface="Times New Roman" panose="02020603050405020304" pitchFamily="18" charset="0"/>
                <a:cs typeface="Times New Roman" panose="02020603050405020304" pitchFamily="18" charset="0"/>
              </a:rPr>
              <a:t>Brith</a:t>
            </a:r>
            <a:r>
              <a:rPr lang="es-EC" u="sng" kern="0" dirty="0">
                <a:latin typeface="Arial" panose="020B0604020202020204" pitchFamily="34" charset="0"/>
                <a:ea typeface="Times New Roman" panose="02020603050405020304" pitchFamily="18" charset="0"/>
                <a:cs typeface="Times New Roman" panose="02020603050405020304" pitchFamily="18" charset="0"/>
              </a:rPr>
              <a:t> Catherine Vaca </a:t>
            </a:r>
            <a:r>
              <a:rPr lang="es-EC" u="sng" kern="0" dirty="0" err="1">
                <a:latin typeface="Arial" panose="020B0604020202020204" pitchFamily="34" charset="0"/>
                <a:ea typeface="Times New Roman" panose="02020603050405020304" pitchFamily="18" charset="0"/>
                <a:cs typeface="Times New Roman" panose="02020603050405020304" pitchFamily="18" charset="0"/>
              </a:rPr>
              <a:t>Chicaiza</a:t>
            </a:r>
            <a:endParaRPr lang="es-EC" sz="3600" u="sng"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9192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4" name="Marcador de contenido 2"/>
          <p:cNvSpPr txBox="1">
            <a:spLocks/>
          </p:cNvSpPr>
          <p:nvPr/>
        </p:nvSpPr>
        <p:spPr>
          <a:xfrm>
            <a:off x="234782" y="584413"/>
            <a:ext cx="11722435" cy="1227134"/>
          </a:xfrm>
          <a:prstGeom prst="rect">
            <a:avLst/>
          </a:prstGeom>
          <a:solidFill>
            <a:schemeClr val="accent1">
              <a:lumMod val="5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sz="1400" b="1" i="1" dirty="0">
                <a:solidFill>
                  <a:schemeClr val="bg1"/>
                </a:solidFill>
              </a:rPr>
              <a:t>SEGUNDO. -</a:t>
            </a:r>
            <a:r>
              <a:rPr lang="es-EC" sz="1400" i="1" dirty="0">
                <a:solidFill>
                  <a:schemeClr val="bg1"/>
                </a:solidFill>
              </a:rPr>
              <a:t>Se propone reemplazar el título del proyecto de ordenanza </a:t>
            </a:r>
            <a:r>
              <a:rPr lang="es-EC" sz="1400" i="1" dirty="0" smtClean="0">
                <a:solidFill>
                  <a:schemeClr val="bg1"/>
                </a:solidFill>
              </a:rPr>
              <a:t>metropolitana por </a:t>
            </a:r>
            <a:r>
              <a:rPr lang="es-EC" sz="1400" i="1" dirty="0">
                <a:solidFill>
                  <a:schemeClr val="bg1"/>
                </a:solidFill>
              </a:rPr>
              <a:t>el siguiente:</a:t>
            </a:r>
            <a:endParaRPr lang="es-EC" sz="1400" dirty="0">
              <a:solidFill>
                <a:schemeClr val="bg1"/>
              </a:solidFill>
            </a:endParaRPr>
          </a:p>
          <a:p>
            <a:pPr marL="0" indent="0">
              <a:buNone/>
            </a:pPr>
            <a:r>
              <a:rPr lang="es-EC" sz="1400" b="1" i="1" dirty="0">
                <a:solidFill>
                  <a:schemeClr val="bg1"/>
                </a:solidFill>
              </a:rPr>
              <a:t>“Proyecto de Ordenanza Metropolitana que incorpora las Disposiciones Transitorias en el Código Municipal para el Distrito Metropolitano de Quito para el servicio público de revisión técnica </a:t>
            </a:r>
            <a:r>
              <a:rPr lang="es-EC" sz="1400" b="1" i="1" dirty="0" err="1">
                <a:solidFill>
                  <a:schemeClr val="bg1"/>
                </a:solidFill>
              </a:rPr>
              <a:t>vehícular</a:t>
            </a:r>
            <a:r>
              <a:rPr lang="es-EC" sz="1400" b="1" i="1" dirty="0">
                <a:solidFill>
                  <a:schemeClr val="bg1"/>
                </a:solidFill>
              </a:rPr>
              <a:t> correspondiente al período del año 2022 en el Distrito Metropolitano de Quito”.</a:t>
            </a:r>
            <a:endParaRPr lang="es-EC" sz="1400" dirty="0">
              <a:solidFill>
                <a:schemeClr val="bg1"/>
              </a:solidFill>
            </a:endParaRPr>
          </a:p>
        </p:txBody>
      </p:sp>
      <p:sp>
        <p:nvSpPr>
          <p:cNvPr id="2" name="Rectángulo 1"/>
          <p:cNvSpPr/>
          <p:nvPr/>
        </p:nvSpPr>
        <p:spPr>
          <a:xfrm>
            <a:off x="737128" y="1984913"/>
            <a:ext cx="6096000" cy="923330"/>
          </a:xfrm>
          <a:prstGeom prst="rect">
            <a:avLst/>
          </a:prstGeom>
        </p:spPr>
        <p:txBody>
          <a:bodyPr>
            <a:spAutoFit/>
          </a:bodyPr>
          <a:lstStyle/>
          <a:p>
            <a:pPr algn="just"/>
            <a:r>
              <a:rPr lang="es-EC" b="1" dirty="0">
                <a:latin typeface="Arial" panose="020B0604020202020204" pitchFamily="34" charset="0"/>
              </a:rPr>
              <a:t>Respuesta</a:t>
            </a:r>
            <a:endParaRPr lang="es-EC" dirty="0"/>
          </a:p>
          <a:p>
            <a:pPr indent="449580"/>
            <a:r>
              <a:rPr lang="es-EC" dirty="0">
                <a:latin typeface="Arial" panose="020B0604020202020204" pitchFamily="34" charset="0"/>
              </a:rPr>
              <a:t> </a:t>
            </a:r>
            <a:endParaRPr lang="es-EC" dirty="0"/>
          </a:p>
          <a:p>
            <a:pPr indent="449580"/>
            <a:r>
              <a:rPr lang="es-EC" dirty="0">
                <a:latin typeface="Arial" panose="020B0604020202020204" pitchFamily="34" charset="0"/>
              </a:rPr>
              <a:t>Se acoge la recomendación. </a:t>
            </a:r>
            <a:endParaRPr lang="es-EC" dirty="0">
              <a:effectLst/>
            </a:endParaRPr>
          </a:p>
        </p:txBody>
      </p:sp>
      <p:sp>
        <p:nvSpPr>
          <p:cNvPr id="5" name="Marcador de contenido 2"/>
          <p:cNvSpPr txBox="1">
            <a:spLocks/>
          </p:cNvSpPr>
          <p:nvPr/>
        </p:nvSpPr>
        <p:spPr>
          <a:xfrm>
            <a:off x="234782" y="3503706"/>
            <a:ext cx="11722435" cy="1200040"/>
          </a:xfrm>
          <a:prstGeom prst="rect">
            <a:avLst/>
          </a:prstGeom>
          <a:solidFill>
            <a:schemeClr val="accent1">
              <a:lumMod val="50000"/>
            </a:schemeClr>
          </a:solidFill>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b="1" i="1" dirty="0">
                <a:solidFill>
                  <a:schemeClr val="bg1"/>
                </a:solidFill>
              </a:rPr>
              <a:t>“TERCERO. -</a:t>
            </a:r>
            <a:r>
              <a:rPr lang="es-EC" i="1" dirty="0">
                <a:solidFill>
                  <a:schemeClr val="bg1"/>
                </a:solidFill>
              </a:rPr>
              <a:t>En el párrafo de fundamento jurídico previo a la expedición del proyecto de ordenanza metropolitana reformatoria sugiero se considere el siguiente texto:</a:t>
            </a:r>
            <a:endParaRPr lang="es-EC" dirty="0">
              <a:solidFill>
                <a:schemeClr val="bg1"/>
              </a:solidFill>
            </a:endParaRPr>
          </a:p>
          <a:p>
            <a:pPr marL="0" indent="0">
              <a:buNone/>
            </a:pPr>
            <a:r>
              <a:rPr lang="es-EC" i="1" dirty="0">
                <a:solidFill>
                  <a:schemeClr val="bg1"/>
                </a:solidFill>
              </a:rPr>
              <a:t>“</a:t>
            </a:r>
            <a:r>
              <a:rPr lang="es-EC" b="1" i="1" dirty="0">
                <a:solidFill>
                  <a:schemeClr val="bg1"/>
                </a:solidFill>
              </a:rPr>
              <a:t>En ejercicio de las atribuciones que confieren el primer inciso del artículo 240 de la Constitución de la República del Ecuador, el literal a) artículo 87 y el primer inciso del  artículo 322 del Código Orgánico de Organización Territorial, Autonomía y Descentralización; y, el artículo 8 de la Ley Orgánica de Régimen para el Distrito Metropolitano de Quito.”</a:t>
            </a:r>
            <a:endParaRPr lang="es-EC" dirty="0">
              <a:solidFill>
                <a:schemeClr val="bg1"/>
              </a:solidFill>
            </a:endParaRPr>
          </a:p>
        </p:txBody>
      </p:sp>
      <p:sp>
        <p:nvSpPr>
          <p:cNvPr id="7" name="Rectángulo 6"/>
          <p:cNvSpPr/>
          <p:nvPr/>
        </p:nvSpPr>
        <p:spPr>
          <a:xfrm>
            <a:off x="737128" y="4837544"/>
            <a:ext cx="6096000" cy="923330"/>
          </a:xfrm>
          <a:prstGeom prst="rect">
            <a:avLst/>
          </a:prstGeom>
        </p:spPr>
        <p:txBody>
          <a:bodyPr>
            <a:spAutoFit/>
          </a:bodyPr>
          <a:lstStyle/>
          <a:p>
            <a:pPr algn="just"/>
            <a:r>
              <a:rPr lang="es-EC" b="1" dirty="0">
                <a:latin typeface="Arial" panose="020B0604020202020204" pitchFamily="34" charset="0"/>
              </a:rPr>
              <a:t>Respuesta</a:t>
            </a:r>
            <a:endParaRPr lang="es-EC" dirty="0"/>
          </a:p>
          <a:p>
            <a:pPr algn="just"/>
            <a:r>
              <a:rPr lang="es-EC" b="1" dirty="0">
                <a:latin typeface="Arial" panose="020B0604020202020204" pitchFamily="34" charset="0"/>
              </a:rPr>
              <a:t> </a:t>
            </a:r>
            <a:endParaRPr lang="es-EC" dirty="0"/>
          </a:p>
          <a:p>
            <a:pPr indent="449580"/>
            <a:r>
              <a:rPr lang="es-EC" dirty="0">
                <a:latin typeface="Arial" panose="020B0604020202020204" pitchFamily="34" charset="0"/>
              </a:rPr>
              <a:t>Se acoge la recomendación. </a:t>
            </a:r>
            <a:endParaRPr lang="es-EC" dirty="0">
              <a:effectLst/>
            </a:endParaRPr>
          </a:p>
        </p:txBody>
      </p:sp>
      <p:sp>
        <p:nvSpPr>
          <p:cNvPr id="8" name="Rectángulo 7"/>
          <p:cNvSpPr/>
          <p:nvPr/>
        </p:nvSpPr>
        <p:spPr>
          <a:xfrm>
            <a:off x="8619816" y="184878"/>
            <a:ext cx="3262432" cy="390363"/>
          </a:xfrm>
          <a:prstGeom prst="rect">
            <a:avLst/>
          </a:prstGeom>
        </p:spPr>
        <p:txBody>
          <a:bodyPr wrap="none">
            <a:spAutoFit/>
          </a:bodyPr>
          <a:lstStyle/>
          <a:p>
            <a:pPr>
              <a:lnSpc>
                <a:spcPct val="115000"/>
              </a:lnSpc>
              <a:spcBef>
                <a:spcPts val="1200"/>
              </a:spcBef>
              <a:spcAft>
                <a:spcPts val="0"/>
              </a:spcAft>
            </a:pPr>
            <a:r>
              <a:rPr lang="es-EC" u="sng" kern="0" dirty="0" err="1">
                <a:latin typeface="Arial" panose="020B0604020202020204" pitchFamily="34" charset="0"/>
                <a:ea typeface="Times New Roman" panose="02020603050405020304" pitchFamily="18" charset="0"/>
                <a:cs typeface="Times New Roman" panose="02020603050405020304" pitchFamily="18" charset="0"/>
              </a:rPr>
              <a:t>Brith</a:t>
            </a:r>
            <a:r>
              <a:rPr lang="es-EC" u="sng" kern="0" dirty="0">
                <a:latin typeface="Arial" panose="020B0604020202020204" pitchFamily="34" charset="0"/>
                <a:ea typeface="Times New Roman" panose="02020603050405020304" pitchFamily="18" charset="0"/>
                <a:cs typeface="Times New Roman" panose="02020603050405020304" pitchFamily="18" charset="0"/>
              </a:rPr>
              <a:t> Catherine Vaca </a:t>
            </a:r>
            <a:r>
              <a:rPr lang="es-EC" u="sng" kern="0" dirty="0" err="1">
                <a:latin typeface="Arial" panose="020B0604020202020204" pitchFamily="34" charset="0"/>
                <a:ea typeface="Times New Roman" panose="02020603050405020304" pitchFamily="18" charset="0"/>
                <a:cs typeface="Times New Roman" panose="02020603050405020304" pitchFamily="18" charset="0"/>
              </a:rPr>
              <a:t>Chicaiza</a:t>
            </a:r>
            <a:endParaRPr lang="es-EC" sz="3600" u="sng"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9" name="Rectángulo 8"/>
          <p:cNvSpPr/>
          <p:nvPr/>
        </p:nvSpPr>
        <p:spPr>
          <a:xfrm>
            <a:off x="8809141" y="3038637"/>
            <a:ext cx="3262432" cy="390363"/>
          </a:xfrm>
          <a:prstGeom prst="rect">
            <a:avLst/>
          </a:prstGeom>
        </p:spPr>
        <p:txBody>
          <a:bodyPr wrap="none">
            <a:spAutoFit/>
          </a:bodyPr>
          <a:lstStyle/>
          <a:p>
            <a:pPr>
              <a:lnSpc>
                <a:spcPct val="115000"/>
              </a:lnSpc>
              <a:spcBef>
                <a:spcPts val="1200"/>
              </a:spcBef>
              <a:spcAft>
                <a:spcPts val="0"/>
              </a:spcAft>
            </a:pPr>
            <a:r>
              <a:rPr lang="es-EC" u="sng" kern="0" dirty="0" err="1">
                <a:latin typeface="Arial" panose="020B0604020202020204" pitchFamily="34" charset="0"/>
                <a:ea typeface="Times New Roman" panose="02020603050405020304" pitchFamily="18" charset="0"/>
                <a:cs typeface="Times New Roman" panose="02020603050405020304" pitchFamily="18" charset="0"/>
              </a:rPr>
              <a:t>Brith</a:t>
            </a:r>
            <a:r>
              <a:rPr lang="es-EC" u="sng" kern="0" dirty="0">
                <a:latin typeface="Arial" panose="020B0604020202020204" pitchFamily="34" charset="0"/>
                <a:ea typeface="Times New Roman" panose="02020603050405020304" pitchFamily="18" charset="0"/>
                <a:cs typeface="Times New Roman" panose="02020603050405020304" pitchFamily="18" charset="0"/>
              </a:rPr>
              <a:t> Catherine Vaca </a:t>
            </a:r>
            <a:r>
              <a:rPr lang="es-EC" u="sng" kern="0" dirty="0" err="1">
                <a:latin typeface="Arial" panose="020B0604020202020204" pitchFamily="34" charset="0"/>
                <a:ea typeface="Times New Roman" panose="02020603050405020304" pitchFamily="18" charset="0"/>
                <a:cs typeface="Times New Roman" panose="02020603050405020304" pitchFamily="18" charset="0"/>
              </a:rPr>
              <a:t>Chicaiza</a:t>
            </a:r>
            <a:endParaRPr lang="es-EC" sz="3600" u="sng"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0132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5" name="Marcador de contenido 2"/>
          <p:cNvSpPr txBox="1">
            <a:spLocks/>
          </p:cNvSpPr>
          <p:nvPr/>
        </p:nvSpPr>
        <p:spPr>
          <a:xfrm>
            <a:off x="234782" y="584413"/>
            <a:ext cx="11722435" cy="1227134"/>
          </a:xfrm>
          <a:prstGeom prst="rect">
            <a:avLst/>
          </a:prstGeom>
          <a:solidFill>
            <a:schemeClr val="accent1">
              <a:lumMod val="5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1400" b="1" i="1" dirty="0">
                <a:solidFill>
                  <a:schemeClr val="bg1"/>
                </a:solidFill>
              </a:rPr>
              <a:t>“CUARTO. -</a:t>
            </a:r>
            <a:r>
              <a:rPr lang="es-EC" sz="1400" i="1" dirty="0">
                <a:solidFill>
                  <a:schemeClr val="bg1"/>
                </a:solidFill>
              </a:rPr>
              <a:t>Propongo se mejore la redacción del artículo único contenido en el proyecto de ordenanza metropolitana de la siguiente forma:</a:t>
            </a:r>
            <a:endParaRPr lang="es-EC" sz="1400" dirty="0">
              <a:solidFill>
                <a:schemeClr val="bg1"/>
              </a:solidFill>
            </a:endParaRPr>
          </a:p>
          <a:p>
            <a:r>
              <a:rPr lang="es-EC" sz="1400" b="1" i="1" dirty="0">
                <a:solidFill>
                  <a:schemeClr val="bg1"/>
                </a:solidFill>
              </a:rPr>
              <a:t>“Artículo único. -Incorpórese en el Código Municipal para el Distrito Metropolitano de Quito, las siguientes disposiciones transitorias para la revisión técnica vehicular en el período del año 2022, al tenor del siguiente texto:”</a:t>
            </a:r>
            <a:endParaRPr lang="es-EC" sz="1400" dirty="0">
              <a:solidFill>
                <a:schemeClr val="bg1"/>
              </a:solidFill>
            </a:endParaRPr>
          </a:p>
        </p:txBody>
      </p:sp>
      <p:sp>
        <p:nvSpPr>
          <p:cNvPr id="7" name="Rectángulo 6"/>
          <p:cNvSpPr/>
          <p:nvPr/>
        </p:nvSpPr>
        <p:spPr>
          <a:xfrm>
            <a:off x="494581" y="1974675"/>
            <a:ext cx="6096000" cy="923330"/>
          </a:xfrm>
          <a:prstGeom prst="rect">
            <a:avLst/>
          </a:prstGeom>
        </p:spPr>
        <p:txBody>
          <a:bodyPr>
            <a:spAutoFit/>
          </a:bodyPr>
          <a:lstStyle/>
          <a:p>
            <a:pPr algn="just"/>
            <a:r>
              <a:rPr lang="es-EC" b="1" dirty="0">
                <a:latin typeface="Arial" panose="020B0604020202020204" pitchFamily="34" charset="0"/>
              </a:rPr>
              <a:t>Respuesta</a:t>
            </a:r>
            <a:endParaRPr lang="es-EC" dirty="0"/>
          </a:p>
          <a:p>
            <a:pPr algn="just">
              <a:spcAft>
                <a:spcPts val="0"/>
              </a:spcAft>
            </a:pPr>
            <a:r>
              <a:rPr lang="es-EC" i="1" dirty="0">
                <a:latin typeface="Arial" panose="020B0604020202020204" pitchFamily="34" charset="0"/>
                <a:ea typeface="Calibri" panose="020F0502020204030204" pitchFamily="34" charset="0"/>
                <a:cs typeface="Times New Roman" panose="02020603050405020304" pitchFamily="18" charset="0"/>
              </a:rPr>
              <a:t> </a:t>
            </a:r>
            <a:endParaRPr lang="es-EC" sz="2800" dirty="0">
              <a:latin typeface="Calibri" panose="020F0502020204030204" pitchFamily="34" charset="0"/>
              <a:ea typeface="Calibri" panose="020F0502020204030204" pitchFamily="34" charset="0"/>
              <a:cs typeface="Times New Roman" panose="02020603050405020304" pitchFamily="18" charset="0"/>
            </a:endParaRPr>
          </a:p>
          <a:p>
            <a:pPr indent="449580"/>
            <a:r>
              <a:rPr lang="es-EC" dirty="0">
                <a:latin typeface="Arial" panose="020B0604020202020204" pitchFamily="34" charset="0"/>
              </a:rPr>
              <a:t>Se acoge la recomendación. </a:t>
            </a:r>
            <a:endParaRPr lang="es-EC" dirty="0">
              <a:effectLst/>
            </a:endParaRPr>
          </a:p>
        </p:txBody>
      </p:sp>
      <p:sp>
        <p:nvSpPr>
          <p:cNvPr id="8" name="Marcador de contenido 2"/>
          <p:cNvSpPr txBox="1">
            <a:spLocks/>
          </p:cNvSpPr>
          <p:nvPr/>
        </p:nvSpPr>
        <p:spPr>
          <a:xfrm>
            <a:off x="416943" y="3457950"/>
            <a:ext cx="11722435" cy="1227134"/>
          </a:xfrm>
          <a:prstGeom prst="rect">
            <a:avLst/>
          </a:prstGeom>
          <a:solidFill>
            <a:schemeClr val="accent1">
              <a:lumMod val="5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1400" i="1" dirty="0">
                <a:solidFill>
                  <a:schemeClr val="bg1"/>
                </a:solidFill>
              </a:rPr>
              <a:t>“</a:t>
            </a:r>
            <a:r>
              <a:rPr lang="es-EC" sz="1400" b="1" i="1" dirty="0">
                <a:solidFill>
                  <a:schemeClr val="bg1"/>
                </a:solidFill>
              </a:rPr>
              <a:t>QUINTO</a:t>
            </a:r>
            <a:r>
              <a:rPr lang="es-EC" sz="1400" i="1" dirty="0">
                <a:solidFill>
                  <a:schemeClr val="bg1"/>
                </a:solidFill>
              </a:rPr>
              <a:t>. – Por redacción legislativa es preciso que en todo el texto del proyecto de ordenanza metropolitana se escriba el nombre Agencia Nacional de Regulación y Control del Transporte Terrestre, Tránsito y Seguridad Vial cada vez que se haga referencia a la institución pública cuyas siglas son A.N.T”.</a:t>
            </a:r>
            <a:endParaRPr lang="es-EC" sz="1400" dirty="0">
              <a:solidFill>
                <a:schemeClr val="bg1"/>
              </a:solidFill>
            </a:endParaRPr>
          </a:p>
        </p:txBody>
      </p:sp>
      <p:sp>
        <p:nvSpPr>
          <p:cNvPr id="9" name="Rectángulo 8"/>
          <p:cNvSpPr/>
          <p:nvPr/>
        </p:nvSpPr>
        <p:spPr>
          <a:xfrm>
            <a:off x="599104" y="4993299"/>
            <a:ext cx="6096000" cy="923330"/>
          </a:xfrm>
          <a:prstGeom prst="rect">
            <a:avLst/>
          </a:prstGeom>
        </p:spPr>
        <p:txBody>
          <a:bodyPr>
            <a:spAutoFit/>
          </a:bodyPr>
          <a:lstStyle/>
          <a:p>
            <a:pPr algn="just"/>
            <a:r>
              <a:rPr lang="es-EC" b="1" dirty="0">
                <a:latin typeface="Arial" panose="020B0604020202020204" pitchFamily="34" charset="0"/>
              </a:rPr>
              <a:t>Respuesta</a:t>
            </a:r>
            <a:endParaRPr lang="es-EC" dirty="0"/>
          </a:p>
          <a:p>
            <a:pPr algn="just"/>
            <a:r>
              <a:rPr lang="es-EC" i="1" dirty="0">
                <a:latin typeface="Arial" panose="020B0604020202020204" pitchFamily="34" charset="0"/>
              </a:rPr>
              <a:t> </a:t>
            </a:r>
            <a:endParaRPr lang="es-EC" dirty="0"/>
          </a:p>
          <a:p>
            <a:pPr indent="449580"/>
            <a:r>
              <a:rPr lang="es-EC" dirty="0">
                <a:latin typeface="Arial" panose="020B0604020202020204" pitchFamily="34" charset="0"/>
              </a:rPr>
              <a:t>Se acoge la recomendación. </a:t>
            </a:r>
            <a:endParaRPr lang="es-EC" dirty="0">
              <a:effectLst/>
            </a:endParaRPr>
          </a:p>
        </p:txBody>
      </p:sp>
      <p:sp>
        <p:nvSpPr>
          <p:cNvPr id="11" name="Rectángulo 10"/>
          <p:cNvSpPr/>
          <p:nvPr/>
        </p:nvSpPr>
        <p:spPr>
          <a:xfrm>
            <a:off x="8799309" y="3067587"/>
            <a:ext cx="3262432" cy="390363"/>
          </a:xfrm>
          <a:prstGeom prst="rect">
            <a:avLst/>
          </a:prstGeom>
        </p:spPr>
        <p:txBody>
          <a:bodyPr wrap="none">
            <a:spAutoFit/>
          </a:bodyPr>
          <a:lstStyle/>
          <a:p>
            <a:pPr>
              <a:lnSpc>
                <a:spcPct val="115000"/>
              </a:lnSpc>
              <a:spcBef>
                <a:spcPts val="1200"/>
              </a:spcBef>
              <a:spcAft>
                <a:spcPts val="0"/>
              </a:spcAft>
            </a:pPr>
            <a:r>
              <a:rPr lang="es-EC" u="sng" kern="0" dirty="0" err="1">
                <a:latin typeface="Arial" panose="020B0604020202020204" pitchFamily="34" charset="0"/>
                <a:ea typeface="Times New Roman" panose="02020603050405020304" pitchFamily="18" charset="0"/>
                <a:cs typeface="Times New Roman" panose="02020603050405020304" pitchFamily="18" charset="0"/>
              </a:rPr>
              <a:t>Brith</a:t>
            </a:r>
            <a:r>
              <a:rPr lang="es-EC" u="sng" kern="0" dirty="0">
                <a:latin typeface="Arial" panose="020B0604020202020204" pitchFamily="34" charset="0"/>
                <a:ea typeface="Times New Roman" panose="02020603050405020304" pitchFamily="18" charset="0"/>
                <a:cs typeface="Times New Roman" panose="02020603050405020304" pitchFamily="18" charset="0"/>
              </a:rPr>
              <a:t> Catherine Vaca </a:t>
            </a:r>
            <a:r>
              <a:rPr lang="es-EC" u="sng" kern="0" dirty="0" err="1">
                <a:latin typeface="Arial" panose="020B0604020202020204" pitchFamily="34" charset="0"/>
                <a:ea typeface="Times New Roman" panose="02020603050405020304" pitchFamily="18" charset="0"/>
                <a:cs typeface="Times New Roman" panose="02020603050405020304" pitchFamily="18" charset="0"/>
              </a:rPr>
              <a:t>Chicaiza</a:t>
            </a:r>
            <a:endParaRPr lang="es-EC" sz="3600" u="sng"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2" name="Rectángulo 11"/>
          <p:cNvSpPr/>
          <p:nvPr/>
        </p:nvSpPr>
        <p:spPr>
          <a:xfrm>
            <a:off x="8799309" y="217796"/>
            <a:ext cx="3262432" cy="390363"/>
          </a:xfrm>
          <a:prstGeom prst="rect">
            <a:avLst/>
          </a:prstGeom>
        </p:spPr>
        <p:txBody>
          <a:bodyPr wrap="none">
            <a:spAutoFit/>
          </a:bodyPr>
          <a:lstStyle/>
          <a:p>
            <a:pPr>
              <a:lnSpc>
                <a:spcPct val="115000"/>
              </a:lnSpc>
              <a:spcBef>
                <a:spcPts val="1200"/>
              </a:spcBef>
              <a:spcAft>
                <a:spcPts val="0"/>
              </a:spcAft>
            </a:pPr>
            <a:r>
              <a:rPr lang="es-EC" u="sng" kern="0" dirty="0" err="1">
                <a:latin typeface="Arial" panose="020B0604020202020204" pitchFamily="34" charset="0"/>
                <a:ea typeface="Times New Roman" panose="02020603050405020304" pitchFamily="18" charset="0"/>
                <a:cs typeface="Times New Roman" panose="02020603050405020304" pitchFamily="18" charset="0"/>
              </a:rPr>
              <a:t>Brith</a:t>
            </a:r>
            <a:r>
              <a:rPr lang="es-EC" u="sng" kern="0" dirty="0">
                <a:latin typeface="Arial" panose="020B0604020202020204" pitchFamily="34" charset="0"/>
                <a:ea typeface="Times New Roman" panose="02020603050405020304" pitchFamily="18" charset="0"/>
                <a:cs typeface="Times New Roman" panose="02020603050405020304" pitchFamily="18" charset="0"/>
              </a:rPr>
              <a:t> Catherine Vaca </a:t>
            </a:r>
            <a:r>
              <a:rPr lang="es-EC" u="sng" kern="0" dirty="0" err="1">
                <a:latin typeface="Arial" panose="020B0604020202020204" pitchFamily="34" charset="0"/>
                <a:ea typeface="Times New Roman" panose="02020603050405020304" pitchFamily="18" charset="0"/>
                <a:cs typeface="Times New Roman" panose="02020603050405020304" pitchFamily="18" charset="0"/>
              </a:rPr>
              <a:t>Chicaiza</a:t>
            </a:r>
            <a:endParaRPr lang="es-EC" sz="3600" u="sng"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0056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171C17EA-9B2B-114C-9BA7-B9DA9987D85F}"/>
              </a:ext>
            </a:extLst>
          </p:cNvPr>
          <p:cNvPicPr>
            <a:picLocks noChangeAspect="1"/>
          </p:cNvPicPr>
          <p:nvPr/>
        </p:nvPicPr>
        <p:blipFill>
          <a:blip r:embed="rId3"/>
          <a:stretch>
            <a:fillRect/>
          </a:stretch>
        </p:blipFill>
        <p:spPr>
          <a:xfrm>
            <a:off x="-24012" y="0"/>
            <a:ext cx="12192000" cy="6858000"/>
          </a:xfrm>
          <a:prstGeom prst="rect">
            <a:avLst/>
          </a:prstGeom>
        </p:spPr>
      </p:pic>
      <p:sp>
        <p:nvSpPr>
          <p:cNvPr id="7" name="Marcador de contenido 2"/>
          <p:cNvSpPr txBox="1">
            <a:spLocks/>
          </p:cNvSpPr>
          <p:nvPr/>
        </p:nvSpPr>
        <p:spPr>
          <a:xfrm>
            <a:off x="234782" y="584413"/>
            <a:ext cx="11722435" cy="1227134"/>
          </a:xfrm>
          <a:prstGeom prst="rect">
            <a:avLst/>
          </a:prstGeom>
          <a:solidFill>
            <a:schemeClr val="accent1">
              <a:lumMod val="5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1400" b="1" i="1" dirty="0" smtClean="0">
                <a:solidFill>
                  <a:schemeClr val="bg1"/>
                </a:solidFill>
              </a:rPr>
              <a:t>“SEXTO. - </a:t>
            </a:r>
            <a:r>
              <a:rPr lang="es-EC" sz="1400" i="1" dirty="0" smtClean="0">
                <a:solidFill>
                  <a:schemeClr val="bg1"/>
                </a:solidFill>
              </a:rPr>
              <a:t>Se debe modificar el texto de la disposición planteada para que de acuerdo a la técnica legislativa sea transitoria caso contrario como está redactada es un formato de disposición general, por lo que se propone lo siguiente:</a:t>
            </a:r>
            <a:endParaRPr lang="es-EC" sz="1400" dirty="0" smtClean="0">
              <a:solidFill>
                <a:schemeClr val="bg1"/>
              </a:solidFill>
            </a:endParaRPr>
          </a:p>
          <a:p>
            <a:r>
              <a:rPr lang="es-EC" sz="1400" b="1" i="1" dirty="0" smtClean="0">
                <a:solidFill>
                  <a:schemeClr val="bg1"/>
                </a:solidFill>
              </a:rPr>
              <a:t> “Disposición Transitoria xx. – Los propietarios de vehículos en el Distrito Metropolitano de Quito, desde la vigencia de la presente ordenanza metropolitana hasta el 31 de diciembre del año 2021, cumplirán con el proceso de revisión técnica y matriculación </a:t>
            </a:r>
            <a:r>
              <a:rPr lang="es-EC" sz="1400" b="1" i="1" dirty="0" err="1" smtClean="0">
                <a:solidFill>
                  <a:schemeClr val="bg1"/>
                </a:solidFill>
              </a:rPr>
              <a:t>vehícular</a:t>
            </a:r>
            <a:r>
              <a:rPr lang="es-EC" sz="1400" b="1" i="1" dirty="0" smtClean="0">
                <a:solidFill>
                  <a:schemeClr val="bg1"/>
                </a:solidFill>
              </a:rPr>
              <a:t> conforme los siguientes lineamientos: (</a:t>
            </a:r>
            <a:r>
              <a:rPr lang="es-EC" sz="1400" i="1" dirty="0" smtClean="0">
                <a:solidFill>
                  <a:schemeClr val="bg1"/>
                </a:solidFill>
              </a:rPr>
              <a:t>…</a:t>
            </a:r>
            <a:r>
              <a:rPr lang="es-EC" sz="1400" b="1" i="1" dirty="0" smtClean="0">
                <a:solidFill>
                  <a:schemeClr val="bg1"/>
                </a:solidFill>
              </a:rPr>
              <a:t>)”</a:t>
            </a:r>
            <a:endParaRPr lang="es-EC" sz="1400" dirty="0">
              <a:solidFill>
                <a:schemeClr val="bg1"/>
              </a:solidFill>
            </a:endParaRPr>
          </a:p>
        </p:txBody>
      </p:sp>
      <p:sp>
        <p:nvSpPr>
          <p:cNvPr id="5" name="Rectángulo 4"/>
          <p:cNvSpPr/>
          <p:nvPr/>
        </p:nvSpPr>
        <p:spPr>
          <a:xfrm>
            <a:off x="303608" y="1875840"/>
            <a:ext cx="6096000" cy="738664"/>
          </a:xfrm>
          <a:prstGeom prst="rect">
            <a:avLst/>
          </a:prstGeom>
        </p:spPr>
        <p:txBody>
          <a:bodyPr>
            <a:spAutoFit/>
          </a:bodyPr>
          <a:lstStyle/>
          <a:p>
            <a:pPr algn="just"/>
            <a:r>
              <a:rPr lang="es-EC" sz="1400" b="1" dirty="0">
                <a:latin typeface="Arial" panose="020B0604020202020204" pitchFamily="34" charset="0"/>
              </a:rPr>
              <a:t>Respuesta</a:t>
            </a:r>
            <a:endParaRPr lang="es-EC" sz="1400" dirty="0"/>
          </a:p>
          <a:p>
            <a:pPr algn="just"/>
            <a:r>
              <a:rPr lang="es-EC" sz="1400" i="1" dirty="0">
                <a:latin typeface="Arial" panose="020B0604020202020204" pitchFamily="34" charset="0"/>
              </a:rPr>
              <a:t> </a:t>
            </a:r>
            <a:endParaRPr lang="es-EC" sz="1400" dirty="0"/>
          </a:p>
          <a:p>
            <a:pPr indent="449580"/>
            <a:r>
              <a:rPr lang="es-EC" sz="1400" dirty="0">
                <a:latin typeface="Arial" panose="020B0604020202020204" pitchFamily="34" charset="0"/>
              </a:rPr>
              <a:t>Se acoge la recomendación. </a:t>
            </a:r>
            <a:endParaRPr lang="es-EC" sz="1400" dirty="0">
              <a:effectLst/>
            </a:endParaRPr>
          </a:p>
        </p:txBody>
      </p:sp>
      <p:sp>
        <p:nvSpPr>
          <p:cNvPr id="8" name="Marcador de contenido 2"/>
          <p:cNvSpPr txBox="1">
            <a:spLocks/>
          </p:cNvSpPr>
          <p:nvPr/>
        </p:nvSpPr>
        <p:spPr>
          <a:xfrm>
            <a:off x="234782" y="2983836"/>
            <a:ext cx="11722435" cy="550977"/>
          </a:xfrm>
          <a:prstGeom prst="rect">
            <a:avLst/>
          </a:prstGeom>
          <a:solidFill>
            <a:schemeClr val="accent1">
              <a:lumMod val="5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1400" b="1" i="1" smtClean="0">
                <a:solidFill>
                  <a:schemeClr val="bg1"/>
                </a:solidFill>
              </a:rPr>
              <a:t>“SÉPTIMO. - </a:t>
            </a:r>
            <a:r>
              <a:rPr lang="es-EC" sz="1400" i="1" smtClean="0">
                <a:solidFill>
                  <a:schemeClr val="bg1"/>
                </a:solidFill>
              </a:rPr>
              <a:t>Se debe suprimir el texto del literal a) de la Disposición Transitoria XX del proyecto de ordenanza metropolitana”.</a:t>
            </a:r>
            <a:endParaRPr lang="es-EC" sz="1400" dirty="0">
              <a:solidFill>
                <a:schemeClr val="bg1"/>
              </a:solidFill>
            </a:endParaRPr>
          </a:p>
        </p:txBody>
      </p:sp>
      <p:sp>
        <p:nvSpPr>
          <p:cNvPr id="9" name="Rectángulo 8"/>
          <p:cNvSpPr/>
          <p:nvPr/>
        </p:nvSpPr>
        <p:spPr>
          <a:xfrm>
            <a:off x="234782" y="3738119"/>
            <a:ext cx="11746446" cy="1937966"/>
          </a:xfrm>
          <a:prstGeom prst="rect">
            <a:avLst/>
          </a:prstGeom>
        </p:spPr>
        <p:txBody>
          <a:bodyPr wrap="square">
            <a:spAutoFit/>
          </a:bodyPr>
          <a:lstStyle/>
          <a:p>
            <a:pPr algn="just"/>
            <a:r>
              <a:rPr lang="es-EC" sz="1200" b="1" dirty="0">
                <a:latin typeface="Arial" panose="020B0604020202020204" pitchFamily="34" charset="0"/>
              </a:rPr>
              <a:t>Respuesta</a:t>
            </a:r>
            <a:endParaRPr lang="es-EC" sz="1200" dirty="0"/>
          </a:p>
          <a:p>
            <a:pPr algn="just">
              <a:spcAft>
                <a:spcPts val="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 </a:t>
            </a:r>
            <a:endParaRPr lang="es-EC" sz="1200" dirty="0">
              <a:latin typeface="Calibri" panose="020F0502020204030204" pitchFamily="34" charset="0"/>
              <a:ea typeface="Calibri" panose="020F0502020204030204" pitchFamily="34" charset="0"/>
              <a:cs typeface="Times New Roman" panose="02020603050405020304" pitchFamily="18" charset="0"/>
            </a:endParaRPr>
          </a:p>
          <a:p>
            <a:pPr marL="228600" algn="just">
              <a:spcAft>
                <a:spcPts val="0"/>
              </a:spcAft>
            </a:pPr>
            <a:r>
              <a:rPr lang="es-EC" sz="1200" dirty="0">
                <a:latin typeface="Arial" panose="020B0604020202020204" pitchFamily="34" charset="0"/>
                <a:ea typeface="Calibri" panose="020F0502020204030204" pitchFamily="34" charset="0"/>
                <a:cs typeface="Times New Roman" panose="02020603050405020304" pitchFamily="18" charset="0"/>
              </a:rPr>
              <a:t>La Resolución 001-DIR-2022-ANT en el artículo 2 incorpora en la Resolución No. 008-DIR-2017-ANT la disposición transitoria DÉCIMA que autoriza al Municipio de Quito, regular sobre: “ </a:t>
            </a:r>
            <a:r>
              <a:rPr lang="es-EC" sz="1200" i="1" dirty="0">
                <a:latin typeface="Arial" panose="020B0604020202020204" pitchFamily="34" charset="0"/>
                <a:ea typeface="Calibri" panose="020F0502020204030204" pitchFamily="34" charset="0"/>
                <a:cs typeface="Times New Roman" panose="02020603050405020304" pitchFamily="18" charset="0"/>
              </a:rPr>
              <a:t>a) automotores adquiridos y matriculados por primera vez en el año 2022</a:t>
            </a:r>
            <a:r>
              <a:rPr lang="es-EC" sz="1200" dirty="0">
                <a:latin typeface="Arial" panose="020B0604020202020204" pitchFamily="34" charset="0"/>
                <a:ea typeface="Calibri" panose="020F0502020204030204" pitchFamily="34" charset="0"/>
                <a:cs typeface="Times New Roman" panose="02020603050405020304" pitchFamily="18" charset="0"/>
              </a:rPr>
              <a:t>.”; en este contexto y con el propósito de cumplir con lo establecido en el RLOTTTSV en el artículo 308, segundo inciso; la presente propuesta de ordenanza establece: </a:t>
            </a:r>
            <a:endParaRPr lang="es-EC" sz="1200" dirty="0">
              <a:latin typeface="Calibri" panose="020F0502020204030204" pitchFamily="34" charset="0"/>
              <a:ea typeface="Calibri" panose="020F0502020204030204" pitchFamily="34" charset="0"/>
              <a:cs typeface="Times New Roman" panose="02020603050405020304" pitchFamily="18" charset="0"/>
            </a:endParaRPr>
          </a:p>
          <a:p>
            <a:pPr marL="228600" algn="just">
              <a:spcAft>
                <a:spcPts val="0"/>
              </a:spcAft>
            </a:pPr>
            <a:r>
              <a:rPr lang="es-EC" sz="1200" dirty="0">
                <a:latin typeface="Arial" panose="020B0604020202020204" pitchFamily="34" charset="0"/>
                <a:ea typeface="Calibri" panose="020F0502020204030204" pitchFamily="34" charset="0"/>
                <a:cs typeface="Times New Roman" panose="02020603050405020304" pitchFamily="18" charset="0"/>
              </a:rPr>
              <a:t> </a:t>
            </a:r>
            <a:endParaRPr lang="es-EC"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lphaLcParenR"/>
            </a:pPr>
            <a:r>
              <a:rPr lang="es-EC" sz="1200" i="1" dirty="0">
                <a:latin typeface="Arial" panose="020B0604020202020204" pitchFamily="34" charset="0"/>
                <a:ea typeface="Times New Roman" panose="02020603050405020304" pitchFamily="18" charset="0"/>
                <a:cs typeface="Times New Roman" panose="02020603050405020304" pitchFamily="18" charset="0"/>
              </a:rPr>
              <a:t>Los vehículos nuevos, adquiridos y matriculados por primera vez en el año 2022, estarán exonerados de la Revisión Técnica Vehicular, de acuerdo a lo estipulado en el segundo inciso del artículo 308 del Reglamento a la Ley Orgánica de Transporte Terrestre, Tránsito y Seguridad Vial.</a:t>
            </a:r>
            <a:endParaRPr lang="es-EC" sz="1200" dirty="0">
              <a:latin typeface="Calibri" panose="020F0502020204030204" pitchFamily="34" charset="0"/>
              <a:ea typeface="Times New Roman" panose="02020603050405020304" pitchFamily="18" charset="0"/>
              <a:cs typeface="Times New Roman" panose="02020603050405020304" pitchFamily="18" charset="0"/>
            </a:endParaRPr>
          </a:p>
          <a:p>
            <a:pPr marL="228600" algn="just">
              <a:spcAft>
                <a:spcPts val="0"/>
              </a:spcAft>
            </a:pPr>
            <a:r>
              <a:rPr lang="es-EC" sz="1200" dirty="0">
                <a:latin typeface="Arial" panose="020B0604020202020204" pitchFamily="34" charset="0"/>
                <a:ea typeface="Calibri" panose="020F0502020204030204" pitchFamily="34" charset="0"/>
                <a:cs typeface="Times New Roman" panose="02020603050405020304" pitchFamily="18" charset="0"/>
              </a:rPr>
              <a:t>Por lo expuesto, no es posible suprimir este literal por cuanto es uno de los objetos del proyecto de esta Ordenanza.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ángulo 9"/>
          <p:cNvSpPr/>
          <p:nvPr/>
        </p:nvSpPr>
        <p:spPr>
          <a:xfrm>
            <a:off x="8905556" y="194050"/>
            <a:ext cx="3262432" cy="390363"/>
          </a:xfrm>
          <a:prstGeom prst="rect">
            <a:avLst/>
          </a:prstGeom>
        </p:spPr>
        <p:txBody>
          <a:bodyPr wrap="none">
            <a:spAutoFit/>
          </a:bodyPr>
          <a:lstStyle/>
          <a:p>
            <a:pPr>
              <a:lnSpc>
                <a:spcPct val="115000"/>
              </a:lnSpc>
              <a:spcBef>
                <a:spcPts val="1200"/>
              </a:spcBef>
              <a:spcAft>
                <a:spcPts val="0"/>
              </a:spcAft>
            </a:pPr>
            <a:r>
              <a:rPr lang="es-EC" u="sng" kern="0" dirty="0" err="1">
                <a:latin typeface="Arial" panose="020B0604020202020204" pitchFamily="34" charset="0"/>
                <a:ea typeface="Times New Roman" panose="02020603050405020304" pitchFamily="18" charset="0"/>
                <a:cs typeface="Times New Roman" panose="02020603050405020304" pitchFamily="18" charset="0"/>
              </a:rPr>
              <a:t>Brith</a:t>
            </a:r>
            <a:r>
              <a:rPr lang="es-EC" u="sng" kern="0" dirty="0">
                <a:latin typeface="Arial" panose="020B0604020202020204" pitchFamily="34" charset="0"/>
                <a:ea typeface="Times New Roman" panose="02020603050405020304" pitchFamily="18" charset="0"/>
                <a:cs typeface="Times New Roman" panose="02020603050405020304" pitchFamily="18" charset="0"/>
              </a:rPr>
              <a:t> Catherine Vaca </a:t>
            </a:r>
            <a:r>
              <a:rPr lang="es-EC" u="sng" kern="0" dirty="0" err="1">
                <a:latin typeface="Arial" panose="020B0604020202020204" pitchFamily="34" charset="0"/>
                <a:ea typeface="Times New Roman" panose="02020603050405020304" pitchFamily="18" charset="0"/>
                <a:cs typeface="Times New Roman" panose="02020603050405020304" pitchFamily="18" charset="0"/>
              </a:rPr>
              <a:t>Chicaiza</a:t>
            </a:r>
            <a:endParaRPr lang="es-EC" sz="3600" u="sng"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1" name="Rectángulo 10"/>
          <p:cNvSpPr/>
          <p:nvPr/>
        </p:nvSpPr>
        <p:spPr>
          <a:xfrm>
            <a:off x="8800171" y="2614504"/>
            <a:ext cx="3262432" cy="390363"/>
          </a:xfrm>
          <a:prstGeom prst="rect">
            <a:avLst/>
          </a:prstGeom>
        </p:spPr>
        <p:txBody>
          <a:bodyPr wrap="none">
            <a:spAutoFit/>
          </a:bodyPr>
          <a:lstStyle/>
          <a:p>
            <a:pPr>
              <a:lnSpc>
                <a:spcPct val="115000"/>
              </a:lnSpc>
              <a:spcBef>
                <a:spcPts val="1200"/>
              </a:spcBef>
              <a:spcAft>
                <a:spcPts val="0"/>
              </a:spcAft>
            </a:pPr>
            <a:r>
              <a:rPr lang="es-EC" u="sng" kern="0" dirty="0" err="1">
                <a:latin typeface="Arial" panose="020B0604020202020204" pitchFamily="34" charset="0"/>
                <a:ea typeface="Times New Roman" panose="02020603050405020304" pitchFamily="18" charset="0"/>
                <a:cs typeface="Times New Roman" panose="02020603050405020304" pitchFamily="18" charset="0"/>
              </a:rPr>
              <a:t>Brith</a:t>
            </a:r>
            <a:r>
              <a:rPr lang="es-EC" u="sng" kern="0" dirty="0">
                <a:latin typeface="Arial" panose="020B0604020202020204" pitchFamily="34" charset="0"/>
                <a:ea typeface="Times New Roman" panose="02020603050405020304" pitchFamily="18" charset="0"/>
                <a:cs typeface="Times New Roman" panose="02020603050405020304" pitchFamily="18" charset="0"/>
              </a:rPr>
              <a:t> Catherine Vaca </a:t>
            </a:r>
            <a:r>
              <a:rPr lang="es-EC" u="sng" kern="0" dirty="0" err="1">
                <a:latin typeface="Arial" panose="020B0604020202020204" pitchFamily="34" charset="0"/>
                <a:ea typeface="Times New Roman" panose="02020603050405020304" pitchFamily="18" charset="0"/>
                <a:cs typeface="Times New Roman" panose="02020603050405020304" pitchFamily="18" charset="0"/>
              </a:rPr>
              <a:t>Chicaiza</a:t>
            </a:r>
            <a:endParaRPr lang="es-EC" sz="3600" u="sng"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7548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7" name="Marcador de contenido 2"/>
          <p:cNvSpPr txBox="1">
            <a:spLocks/>
          </p:cNvSpPr>
          <p:nvPr/>
        </p:nvSpPr>
        <p:spPr>
          <a:xfrm>
            <a:off x="234782" y="584412"/>
            <a:ext cx="11722435" cy="3357860"/>
          </a:xfrm>
          <a:prstGeom prst="rect">
            <a:avLst/>
          </a:prstGeom>
          <a:solidFill>
            <a:schemeClr val="accent1">
              <a:lumMod val="5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sz="1600" b="1" dirty="0">
                <a:solidFill>
                  <a:schemeClr val="bg1"/>
                </a:solidFill>
              </a:rPr>
              <a:t>“OCTAVO. - </a:t>
            </a:r>
            <a:r>
              <a:rPr lang="es-EC" sz="1600" dirty="0">
                <a:solidFill>
                  <a:schemeClr val="bg1"/>
                </a:solidFill>
              </a:rPr>
              <a:t>Se sugiere separar en dos disposiciones transitorias más los incisos penúltimo y último de la disposición transitoria originaria del proyecto de ordenanza metropolitana en la siguiente manera:</a:t>
            </a:r>
          </a:p>
          <a:p>
            <a:pPr marL="0" indent="0">
              <a:buNone/>
            </a:pPr>
            <a:r>
              <a:rPr lang="es-EC" sz="1600" b="1" dirty="0">
                <a:solidFill>
                  <a:schemeClr val="bg1"/>
                </a:solidFill>
              </a:rPr>
              <a:t>“Disposición Transitoria xxx. – En el plazo de treinta (30) días contados desde la sanción de la presente ordenanza metropolitana, </a:t>
            </a:r>
            <a:r>
              <a:rPr lang="es-EC" sz="1600" dirty="0">
                <a:solidFill>
                  <a:schemeClr val="bg1"/>
                </a:solidFill>
              </a:rPr>
              <a:t>La Agencia Metropolitana de Control de Transporte Terrestre, Tránsito y Seguridad Vial-AMT deberá adecuar el sistema informático para evitar la generación de multas o recargos derivados de la recalendarización emitida por la Agencia Nacional de Regulación y Control del Transporte Terrestre, Tránsito y Seguridad Vial (ANT) dentro del Distrito Metropolitano de Quito y demás territorio nacional, a fin de contener el impacto de la afectación a los propietarios de los vehículos.”</a:t>
            </a:r>
          </a:p>
          <a:p>
            <a:pPr marL="0" indent="0">
              <a:buNone/>
            </a:pPr>
            <a:r>
              <a:rPr lang="es-EC" sz="1600" b="1" dirty="0">
                <a:solidFill>
                  <a:schemeClr val="bg1"/>
                </a:solidFill>
              </a:rPr>
              <a:t>“Disposición Transitoria </a:t>
            </a:r>
            <a:r>
              <a:rPr lang="es-EC" sz="1600" b="1" dirty="0" err="1">
                <a:solidFill>
                  <a:schemeClr val="bg1"/>
                </a:solidFill>
              </a:rPr>
              <a:t>xxxx</a:t>
            </a:r>
            <a:r>
              <a:rPr lang="es-EC" sz="1600" b="1" dirty="0">
                <a:solidFill>
                  <a:schemeClr val="bg1"/>
                </a:solidFill>
              </a:rPr>
              <a:t>. – En el plazo de quince (15) días contados desde la sanción de la presente ordenanza metropolitana, </a:t>
            </a:r>
            <a:r>
              <a:rPr lang="es-EC" sz="1600" dirty="0">
                <a:solidFill>
                  <a:schemeClr val="bg1"/>
                </a:solidFill>
              </a:rPr>
              <a:t>la Secretaría Metropolitana de Comunicación, en coordinación con la Agencia Metropolitana de Control de Transporte Terrestre, Tránsito y Seguridad Vial-AMT, diseñará e implementará una campaña de difusión dirigida a la ciudadanía y a los agentes civiles de tránsito del Distrito Metropolitano de Quito que durará hasta el 31 de diciembre de 2022, que comunique de manera clara y sencilla, el contenido de esta ordenanza metropolitana, así como el procedimiento correspondiente que se debe cumplir para realizar la matriculación vehicular dentro del período de este año 2022”.</a:t>
            </a:r>
          </a:p>
        </p:txBody>
      </p:sp>
      <p:sp>
        <p:nvSpPr>
          <p:cNvPr id="5" name="Rectángulo 4"/>
          <p:cNvSpPr/>
          <p:nvPr/>
        </p:nvSpPr>
        <p:spPr>
          <a:xfrm>
            <a:off x="295167" y="4384472"/>
            <a:ext cx="6096000" cy="1015663"/>
          </a:xfrm>
          <a:prstGeom prst="rect">
            <a:avLst/>
          </a:prstGeom>
        </p:spPr>
        <p:txBody>
          <a:bodyPr>
            <a:spAutoFit/>
          </a:bodyPr>
          <a:lstStyle/>
          <a:p>
            <a:pPr algn="just"/>
            <a:r>
              <a:rPr lang="es-EC" b="1" dirty="0">
                <a:latin typeface="Arial" panose="020B0604020202020204" pitchFamily="34" charset="0"/>
              </a:rPr>
              <a:t>Respuesta</a:t>
            </a:r>
            <a:endParaRPr lang="es-EC" dirty="0"/>
          </a:p>
          <a:p>
            <a:pPr algn="just">
              <a:spcAft>
                <a:spcPts val="0"/>
              </a:spcAft>
            </a:pPr>
            <a:r>
              <a:rPr lang="es-EC" sz="2400" dirty="0">
                <a:latin typeface="Times New Roman" panose="02020603050405020304" pitchFamily="18" charset="0"/>
                <a:ea typeface="Calibri" panose="020F0502020204030204" pitchFamily="34" charset="0"/>
                <a:cs typeface="Times New Roman" panose="02020603050405020304" pitchFamily="18" charset="0"/>
              </a:rPr>
              <a:t> </a:t>
            </a:r>
            <a:endParaRPr lang="es-EC" sz="2800" dirty="0">
              <a:latin typeface="Calibri" panose="020F0502020204030204" pitchFamily="34" charset="0"/>
              <a:ea typeface="Calibri" panose="020F0502020204030204" pitchFamily="34" charset="0"/>
              <a:cs typeface="Times New Roman" panose="02020603050405020304" pitchFamily="18" charset="0"/>
            </a:endParaRPr>
          </a:p>
          <a:p>
            <a:pPr indent="449580"/>
            <a:r>
              <a:rPr lang="es-EC" dirty="0">
                <a:solidFill>
                  <a:srgbClr val="2F5496"/>
                </a:solidFill>
                <a:latin typeface="Arial" panose="020B0604020202020204" pitchFamily="34" charset="0"/>
              </a:rPr>
              <a:t>Se acoge la recomendación. </a:t>
            </a:r>
            <a:endParaRPr lang="es-EC" dirty="0">
              <a:effectLst/>
            </a:endParaRPr>
          </a:p>
        </p:txBody>
      </p:sp>
      <p:sp>
        <p:nvSpPr>
          <p:cNvPr id="8" name="Rectángulo 7"/>
          <p:cNvSpPr/>
          <p:nvPr/>
        </p:nvSpPr>
        <p:spPr>
          <a:xfrm>
            <a:off x="8694785" y="194049"/>
            <a:ext cx="3262432" cy="390363"/>
          </a:xfrm>
          <a:prstGeom prst="rect">
            <a:avLst/>
          </a:prstGeom>
        </p:spPr>
        <p:txBody>
          <a:bodyPr wrap="none">
            <a:spAutoFit/>
          </a:bodyPr>
          <a:lstStyle/>
          <a:p>
            <a:pPr>
              <a:lnSpc>
                <a:spcPct val="115000"/>
              </a:lnSpc>
              <a:spcBef>
                <a:spcPts val="1200"/>
              </a:spcBef>
              <a:spcAft>
                <a:spcPts val="0"/>
              </a:spcAft>
            </a:pPr>
            <a:r>
              <a:rPr lang="es-EC" u="sng" kern="0" dirty="0" err="1">
                <a:latin typeface="Arial" panose="020B0604020202020204" pitchFamily="34" charset="0"/>
                <a:ea typeface="Times New Roman" panose="02020603050405020304" pitchFamily="18" charset="0"/>
                <a:cs typeface="Times New Roman" panose="02020603050405020304" pitchFamily="18" charset="0"/>
              </a:rPr>
              <a:t>Brith</a:t>
            </a:r>
            <a:r>
              <a:rPr lang="es-EC" u="sng" kern="0" dirty="0">
                <a:latin typeface="Arial" panose="020B0604020202020204" pitchFamily="34" charset="0"/>
                <a:ea typeface="Times New Roman" panose="02020603050405020304" pitchFamily="18" charset="0"/>
                <a:cs typeface="Times New Roman" panose="02020603050405020304" pitchFamily="18" charset="0"/>
              </a:rPr>
              <a:t> Catherine Vaca </a:t>
            </a:r>
            <a:r>
              <a:rPr lang="es-EC" u="sng" kern="0" dirty="0" err="1">
                <a:latin typeface="Arial" panose="020B0604020202020204" pitchFamily="34" charset="0"/>
                <a:ea typeface="Times New Roman" panose="02020603050405020304" pitchFamily="18" charset="0"/>
                <a:cs typeface="Times New Roman" panose="02020603050405020304" pitchFamily="18" charset="0"/>
              </a:rPr>
              <a:t>Chicaiza</a:t>
            </a:r>
            <a:endParaRPr lang="es-EC" sz="3600" u="sng"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703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4" name="Marcador de contenido 2"/>
          <p:cNvSpPr txBox="1">
            <a:spLocks/>
          </p:cNvSpPr>
          <p:nvPr/>
        </p:nvSpPr>
        <p:spPr>
          <a:xfrm>
            <a:off x="234782" y="584413"/>
            <a:ext cx="11722435" cy="1227134"/>
          </a:xfrm>
          <a:prstGeom prst="rect">
            <a:avLst/>
          </a:prstGeom>
          <a:solidFill>
            <a:schemeClr val="accent1">
              <a:lumMod val="5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1400" b="1" i="1" dirty="0">
                <a:solidFill>
                  <a:schemeClr val="bg1"/>
                </a:solidFill>
              </a:rPr>
              <a:t>“NOVENO. -</a:t>
            </a:r>
            <a:r>
              <a:rPr lang="es-EC" sz="1400" i="1" dirty="0">
                <a:solidFill>
                  <a:schemeClr val="bg1"/>
                </a:solidFill>
              </a:rPr>
              <a:t>Se propone incluir como última disposición transitoria del proyecto de ordenanza metropolitana una que disponga:</a:t>
            </a:r>
            <a:endParaRPr lang="es-EC" sz="1400" dirty="0">
              <a:solidFill>
                <a:schemeClr val="bg1"/>
              </a:solidFill>
            </a:endParaRPr>
          </a:p>
          <a:p>
            <a:r>
              <a:rPr lang="es-EC" sz="1400" b="1" i="1" dirty="0">
                <a:solidFill>
                  <a:schemeClr val="bg1"/>
                </a:solidFill>
              </a:rPr>
              <a:t>“Disposición Transitoria </a:t>
            </a:r>
            <a:r>
              <a:rPr lang="es-EC" sz="1400" b="1" i="1" dirty="0" err="1">
                <a:solidFill>
                  <a:schemeClr val="bg1"/>
                </a:solidFill>
              </a:rPr>
              <a:t>xxxxx</a:t>
            </a:r>
            <a:r>
              <a:rPr lang="es-EC" sz="1400" b="1" i="1" dirty="0">
                <a:solidFill>
                  <a:schemeClr val="bg1"/>
                </a:solidFill>
              </a:rPr>
              <a:t>. – En el plazo de noventa (90) días contados desde la sanción de la presente ordenanza metropolitana, </a:t>
            </a:r>
            <a:r>
              <a:rPr lang="es-EC" sz="1400" i="1" dirty="0">
                <a:solidFill>
                  <a:schemeClr val="bg1"/>
                </a:solidFill>
              </a:rPr>
              <a:t>la Agencia Metropolitana de Control de Transporte Terrestre, Tránsito y Seguridad Vial-AMT, debe cumplir con las observaciones emitidas por la Contraloría General del Estado mediante Informe DPPCH-0015-2020 producto del examen especial realizado a los contratos para el funcionamiento de los centros de revisión técnica </a:t>
            </a:r>
            <a:r>
              <a:rPr lang="es-EC" sz="1400" i="1" dirty="0" err="1">
                <a:solidFill>
                  <a:schemeClr val="bg1"/>
                </a:solidFill>
              </a:rPr>
              <a:t>vehícular</a:t>
            </a:r>
            <a:r>
              <a:rPr lang="es-EC" sz="1400" i="1" dirty="0">
                <a:solidFill>
                  <a:schemeClr val="bg1"/>
                </a:solidFill>
              </a:rPr>
              <a:t> (CRTV).”.</a:t>
            </a:r>
            <a:endParaRPr lang="es-EC" sz="1400" dirty="0">
              <a:solidFill>
                <a:schemeClr val="bg1"/>
              </a:solidFill>
            </a:endParaRPr>
          </a:p>
        </p:txBody>
      </p:sp>
      <p:sp>
        <p:nvSpPr>
          <p:cNvPr id="2" name="Rectángulo 1"/>
          <p:cNvSpPr/>
          <p:nvPr/>
        </p:nvSpPr>
        <p:spPr>
          <a:xfrm>
            <a:off x="234782" y="1928177"/>
            <a:ext cx="11505769" cy="1292662"/>
          </a:xfrm>
          <a:prstGeom prst="rect">
            <a:avLst/>
          </a:prstGeom>
        </p:spPr>
        <p:txBody>
          <a:bodyPr wrap="square">
            <a:spAutoFit/>
          </a:bodyPr>
          <a:lstStyle/>
          <a:p>
            <a:pPr algn="just"/>
            <a:r>
              <a:rPr lang="es-EC" b="1" dirty="0">
                <a:latin typeface="Arial" panose="020B0604020202020204" pitchFamily="34" charset="0"/>
              </a:rPr>
              <a:t>Respuesta</a:t>
            </a:r>
            <a:endParaRPr lang="es-EC" dirty="0"/>
          </a:p>
          <a:p>
            <a:pPr algn="just">
              <a:spcAft>
                <a:spcPts val="0"/>
              </a:spcAft>
            </a:pPr>
            <a:r>
              <a:rPr lang="es-EC" sz="2400" dirty="0">
                <a:latin typeface="Times New Roman" panose="02020603050405020304" pitchFamily="18" charset="0"/>
                <a:ea typeface="Calibri" panose="020F0502020204030204" pitchFamily="34" charset="0"/>
                <a:cs typeface="Times New Roman" panose="02020603050405020304" pitchFamily="18" charset="0"/>
              </a:rPr>
              <a:t> </a:t>
            </a:r>
            <a:endParaRPr lang="es-EC" sz="2800" dirty="0">
              <a:latin typeface="Calibri" panose="020F0502020204030204" pitchFamily="34" charset="0"/>
              <a:ea typeface="Calibri" panose="020F0502020204030204" pitchFamily="34" charset="0"/>
              <a:cs typeface="Times New Roman" panose="02020603050405020304" pitchFamily="18" charset="0"/>
            </a:endParaRPr>
          </a:p>
          <a:p>
            <a:pPr marL="449580"/>
            <a:r>
              <a:rPr lang="es-EC" dirty="0">
                <a:latin typeface="Arial" panose="020B0604020202020204" pitchFamily="34" charset="0"/>
              </a:rPr>
              <a:t>La Agencia Metropolitana de Tránsito se encuentra ejecutando las acciones con el fin de cumplir con las recomendaciones del  Informe DPPCH-0015-2020.</a:t>
            </a:r>
            <a:endParaRPr lang="es-EC" dirty="0">
              <a:effectLst/>
            </a:endParaRPr>
          </a:p>
        </p:txBody>
      </p:sp>
      <p:sp>
        <p:nvSpPr>
          <p:cNvPr id="5" name="Marcador de contenido 2"/>
          <p:cNvSpPr txBox="1">
            <a:spLocks/>
          </p:cNvSpPr>
          <p:nvPr/>
        </p:nvSpPr>
        <p:spPr>
          <a:xfrm>
            <a:off x="234782" y="3355815"/>
            <a:ext cx="11722435" cy="1227134"/>
          </a:xfrm>
          <a:prstGeom prst="rect">
            <a:avLst/>
          </a:prstGeom>
          <a:solidFill>
            <a:schemeClr val="accent1">
              <a:lumMod val="5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sz="1400" i="1" dirty="0">
                <a:solidFill>
                  <a:schemeClr val="bg1"/>
                </a:solidFill>
              </a:rPr>
              <a:t>“</a:t>
            </a:r>
            <a:r>
              <a:rPr lang="es-EC" sz="1400" b="1" i="1" dirty="0">
                <a:solidFill>
                  <a:schemeClr val="bg1"/>
                </a:solidFill>
              </a:rPr>
              <a:t>DÉCIMO</a:t>
            </a:r>
            <a:r>
              <a:rPr lang="es-EC" sz="1400" i="1" dirty="0">
                <a:solidFill>
                  <a:schemeClr val="bg1"/>
                </a:solidFill>
              </a:rPr>
              <a:t>. -Se plantea reemplazar por el siguiente texto, la disposición final del proyecto de ordenanza metropolitana: </a:t>
            </a:r>
            <a:endParaRPr lang="es-EC" sz="1400" dirty="0">
              <a:solidFill>
                <a:schemeClr val="bg1"/>
              </a:solidFill>
            </a:endParaRPr>
          </a:p>
          <a:p>
            <a:pPr marL="0" indent="0">
              <a:buNone/>
            </a:pPr>
            <a:r>
              <a:rPr lang="es-EC" sz="1400" i="1" dirty="0">
                <a:solidFill>
                  <a:schemeClr val="bg1"/>
                </a:solidFill>
              </a:rPr>
              <a:t>Disposición final. –La presente ordenanza metropolitana entrará en vigencia a partir de su sanción sin perjuicio de su publicación en la Gaceta Oficial, en la página web institucional y en el Registro Oficial”.</a:t>
            </a:r>
            <a:endParaRPr lang="es-EC" sz="1400" dirty="0">
              <a:solidFill>
                <a:schemeClr val="bg1"/>
              </a:solidFill>
            </a:endParaRPr>
          </a:p>
        </p:txBody>
      </p:sp>
      <p:sp>
        <p:nvSpPr>
          <p:cNvPr id="7" name="Rectángulo 6"/>
          <p:cNvSpPr/>
          <p:nvPr/>
        </p:nvSpPr>
        <p:spPr>
          <a:xfrm>
            <a:off x="330679" y="4821303"/>
            <a:ext cx="6096000" cy="1015663"/>
          </a:xfrm>
          <a:prstGeom prst="rect">
            <a:avLst/>
          </a:prstGeom>
        </p:spPr>
        <p:txBody>
          <a:bodyPr>
            <a:spAutoFit/>
          </a:bodyPr>
          <a:lstStyle/>
          <a:p>
            <a:pPr algn="just"/>
            <a:r>
              <a:rPr lang="es-EC" b="1" dirty="0">
                <a:latin typeface="Arial" panose="020B0604020202020204" pitchFamily="34" charset="0"/>
              </a:rPr>
              <a:t>Respuesta</a:t>
            </a:r>
            <a:endParaRPr lang="es-EC" dirty="0"/>
          </a:p>
          <a:p>
            <a:pPr>
              <a:spcAft>
                <a:spcPts val="0"/>
              </a:spcAft>
            </a:pPr>
            <a:r>
              <a:rPr lang="es-EC" sz="2400" dirty="0">
                <a:latin typeface="Times New Roman" panose="02020603050405020304" pitchFamily="18" charset="0"/>
                <a:ea typeface="Calibri" panose="020F0502020204030204" pitchFamily="34" charset="0"/>
                <a:cs typeface="Times New Roman" panose="02020603050405020304" pitchFamily="18" charset="0"/>
              </a:rPr>
              <a:t> </a:t>
            </a:r>
            <a:endParaRPr lang="es-EC" sz="2800" dirty="0">
              <a:latin typeface="Calibri" panose="020F0502020204030204" pitchFamily="34" charset="0"/>
              <a:ea typeface="Calibri" panose="020F0502020204030204" pitchFamily="34" charset="0"/>
              <a:cs typeface="Times New Roman" panose="02020603050405020304" pitchFamily="18" charset="0"/>
            </a:endParaRPr>
          </a:p>
          <a:p>
            <a:pPr indent="449580"/>
            <a:r>
              <a:rPr lang="es-EC" dirty="0">
                <a:latin typeface="Arial" panose="020B0604020202020204" pitchFamily="34" charset="0"/>
              </a:rPr>
              <a:t>Se acoge la recomendación. </a:t>
            </a:r>
            <a:endParaRPr lang="es-EC" dirty="0">
              <a:effectLst/>
            </a:endParaRPr>
          </a:p>
        </p:txBody>
      </p:sp>
      <p:sp>
        <p:nvSpPr>
          <p:cNvPr id="8" name="Rectángulo 7"/>
          <p:cNvSpPr/>
          <p:nvPr/>
        </p:nvSpPr>
        <p:spPr>
          <a:xfrm>
            <a:off x="8694785" y="194050"/>
            <a:ext cx="3262432" cy="390363"/>
          </a:xfrm>
          <a:prstGeom prst="rect">
            <a:avLst/>
          </a:prstGeom>
        </p:spPr>
        <p:txBody>
          <a:bodyPr wrap="none">
            <a:spAutoFit/>
          </a:bodyPr>
          <a:lstStyle/>
          <a:p>
            <a:pPr>
              <a:lnSpc>
                <a:spcPct val="115000"/>
              </a:lnSpc>
              <a:spcBef>
                <a:spcPts val="1200"/>
              </a:spcBef>
              <a:spcAft>
                <a:spcPts val="0"/>
              </a:spcAft>
            </a:pPr>
            <a:r>
              <a:rPr lang="es-EC" u="sng" kern="0" dirty="0" err="1">
                <a:latin typeface="Arial" panose="020B0604020202020204" pitchFamily="34" charset="0"/>
                <a:ea typeface="Times New Roman" panose="02020603050405020304" pitchFamily="18" charset="0"/>
                <a:cs typeface="Times New Roman" panose="02020603050405020304" pitchFamily="18" charset="0"/>
              </a:rPr>
              <a:t>Brith</a:t>
            </a:r>
            <a:r>
              <a:rPr lang="es-EC" u="sng" kern="0" dirty="0">
                <a:latin typeface="Arial" panose="020B0604020202020204" pitchFamily="34" charset="0"/>
                <a:ea typeface="Times New Roman" panose="02020603050405020304" pitchFamily="18" charset="0"/>
                <a:cs typeface="Times New Roman" panose="02020603050405020304" pitchFamily="18" charset="0"/>
              </a:rPr>
              <a:t> Catherine Vaca </a:t>
            </a:r>
            <a:r>
              <a:rPr lang="es-EC" u="sng" kern="0" dirty="0" err="1">
                <a:latin typeface="Arial" panose="020B0604020202020204" pitchFamily="34" charset="0"/>
                <a:ea typeface="Times New Roman" panose="02020603050405020304" pitchFamily="18" charset="0"/>
                <a:cs typeface="Times New Roman" panose="02020603050405020304" pitchFamily="18" charset="0"/>
              </a:rPr>
              <a:t>Chicaiza</a:t>
            </a:r>
            <a:endParaRPr lang="es-EC" sz="3600" u="sng"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9" name="Rectángulo 8"/>
          <p:cNvSpPr/>
          <p:nvPr/>
        </p:nvSpPr>
        <p:spPr>
          <a:xfrm>
            <a:off x="8799309" y="2941666"/>
            <a:ext cx="3262432" cy="390363"/>
          </a:xfrm>
          <a:prstGeom prst="rect">
            <a:avLst/>
          </a:prstGeom>
        </p:spPr>
        <p:txBody>
          <a:bodyPr wrap="none">
            <a:spAutoFit/>
          </a:bodyPr>
          <a:lstStyle/>
          <a:p>
            <a:pPr>
              <a:lnSpc>
                <a:spcPct val="115000"/>
              </a:lnSpc>
              <a:spcBef>
                <a:spcPts val="1200"/>
              </a:spcBef>
              <a:spcAft>
                <a:spcPts val="0"/>
              </a:spcAft>
            </a:pPr>
            <a:r>
              <a:rPr lang="es-EC" u="sng" kern="0" dirty="0" err="1">
                <a:latin typeface="Arial" panose="020B0604020202020204" pitchFamily="34" charset="0"/>
                <a:ea typeface="Times New Roman" panose="02020603050405020304" pitchFamily="18" charset="0"/>
                <a:cs typeface="Times New Roman" panose="02020603050405020304" pitchFamily="18" charset="0"/>
              </a:rPr>
              <a:t>Brith</a:t>
            </a:r>
            <a:r>
              <a:rPr lang="es-EC" u="sng" kern="0" dirty="0">
                <a:latin typeface="Arial" panose="020B0604020202020204" pitchFamily="34" charset="0"/>
                <a:ea typeface="Times New Roman" panose="02020603050405020304" pitchFamily="18" charset="0"/>
                <a:cs typeface="Times New Roman" panose="02020603050405020304" pitchFamily="18" charset="0"/>
              </a:rPr>
              <a:t> Catherine Vaca </a:t>
            </a:r>
            <a:r>
              <a:rPr lang="es-EC" u="sng" kern="0" dirty="0" err="1">
                <a:latin typeface="Arial" panose="020B0604020202020204" pitchFamily="34" charset="0"/>
                <a:ea typeface="Times New Roman" panose="02020603050405020304" pitchFamily="18" charset="0"/>
                <a:cs typeface="Times New Roman" panose="02020603050405020304" pitchFamily="18" charset="0"/>
              </a:rPr>
              <a:t>Chicaiza</a:t>
            </a:r>
            <a:endParaRPr lang="es-EC" sz="3600" u="sng"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1168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4" name="Marcador de contenido 2"/>
          <p:cNvSpPr>
            <a:spLocks noGrp="1"/>
          </p:cNvSpPr>
          <p:nvPr>
            <p:ph idx="1"/>
          </p:nvPr>
        </p:nvSpPr>
        <p:spPr>
          <a:xfrm>
            <a:off x="234782" y="826844"/>
            <a:ext cx="11722435" cy="917415"/>
          </a:xfrm>
          <a:solidFill>
            <a:schemeClr val="accent1">
              <a:lumMod val="50000"/>
            </a:schemeClr>
          </a:solidFill>
        </p:spPr>
        <p:txBody>
          <a:bodyPr>
            <a:normAutofit fontScale="55000" lnSpcReduction="20000"/>
          </a:bodyPr>
          <a:lstStyle/>
          <a:p>
            <a:pPr marL="0" indent="0">
              <a:buNone/>
            </a:pPr>
            <a:r>
              <a:rPr lang="es-EC" b="1" i="1" dirty="0">
                <a:solidFill>
                  <a:schemeClr val="bg1"/>
                </a:solidFill>
              </a:rPr>
              <a:t>Segunda.  </a:t>
            </a:r>
            <a:r>
              <a:rPr lang="es-EC" i="1" dirty="0">
                <a:solidFill>
                  <a:schemeClr val="bg1"/>
                </a:solidFill>
              </a:rPr>
              <a:t>“Se debe incluir la siguiente disposición derogatoria con el fin de armonizar la legislación Municipal con la legislación Nacional:</a:t>
            </a:r>
            <a:endParaRPr lang="es-EC" dirty="0">
              <a:solidFill>
                <a:schemeClr val="bg1"/>
              </a:solidFill>
            </a:endParaRPr>
          </a:p>
          <a:p>
            <a:pPr marL="0" indent="0">
              <a:buNone/>
            </a:pPr>
            <a:r>
              <a:rPr lang="es-EC" b="1" i="1" dirty="0">
                <a:solidFill>
                  <a:schemeClr val="bg1"/>
                </a:solidFill>
              </a:rPr>
              <a:t>Disposición derogatoria:</a:t>
            </a:r>
            <a:endParaRPr lang="es-EC" dirty="0">
              <a:solidFill>
                <a:schemeClr val="bg1"/>
              </a:solidFill>
            </a:endParaRPr>
          </a:p>
          <a:p>
            <a:pPr marL="0" indent="0">
              <a:buNone/>
            </a:pPr>
            <a:r>
              <a:rPr lang="es-EC" i="1" dirty="0">
                <a:solidFill>
                  <a:schemeClr val="bg1"/>
                </a:solidFill>
              </a:rPr>
              <a:t>Derogase los siguientes artículos del Código Municipal: Artículo 1568.- </a:t>
            </a:r>
            <a:r>
              <a:rPr lang="es-EC" i="1" dirty="0" smtClean="0">
                <a:solidFill>
                  <a:schemeClr val="bg1"/>
                </a:solidFill>
              </a:rPr>
              <a:t>Hecho generador</a:t>
            </a:r>
            <a:r>
              <a:rPr lang="es-EC" i="1" dirty="0">
                <a:solidFill>
                  <a:schemeClr val="bg1"/>
                </a:solidFill>
              </a:rPr>
              <a:t>, Artículo 1570.- Sujeto pasivo, Artículo 1573.- Recaudación”</a:t>
            </a:r>
            <a:endParaRPr lang="es-EC" dirty="0">
              <a:solidFill>
                <a:schemeClr val="bg1"/>
              </a:solidFill>
              <a:effectLst/>
            </a:endParaRPr>
          </a:p>
        </p:txBody>
      </p:sp>
      <p:sp>
        <p:nvSpPr>
          <p:cNvPr id="2" name="Rectangle 2"/>
          <p:cNvSpPr>
            <a:spLocks noChangeArrowheads="1"/>
          </p:cNvSpPr>
          <p:nvPr/>
        </p:nvSpPr>
        <p:spPr bwMode="auto">
          <a:xfrm>
            <a:off x="276036" y="1916293"/>
            <a:ext cx="11553921" cy="278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1" i="0" u="none" strike="noStrike" cap="none" normalizeH="0" baseline="0" dirty="0" smtClean="0">
                <a:ln>
                  <a:noFill/>
                </a:ln>
                <a:effectLst/>
                <a:cs typeface="Arial" panose="020B0604020202020204" pitchFamily="34" charset="0"/>
              </a:rPr>
              <a:t>Respuesta: </a:t>
            </a:r>
            <a:endParaRPr kumimoji="0" lang="es-EC"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effectLst/>
                <a:cs typeface="Arial" panose="020B0604020202020204" pitchFamily="34" charset="0"/>
              </a:rPr>
              <a:t>El Código</a:t>
            </a:r>
            <a:r>
              <a:rPr kumimoji="0" lang="es-EC" sz="1200" b="0" i="1" u="none" strike="noStrike" cap="none" normalizeH="0" baseline="0" dirty="0" smtClean="0">
                <a:ln>
                  <a:noFill/>
                </a:ln>
                <a:effectLst/>
                <a:cs typeface="Arial" panose="020B0604020202020204" pitchFamily="34" charset="0"/>
              </a:rPr>
              <a:t> </a:t>
            </a:r>
            <a:r>
              <a:rPr kumimoji="0" lang="es-EC" sz="1200" b="0" i="0" u="none" strike="noStrike" cap="none" normalizeH="0" baseline="0" dirty="0" smtClean="0">
                <a:ln>
                  <a:noFill/>
                </a:ln>
                <a:effectLst/>
                <a:cs typeface="Arial" panose="020B0604020202020204" pitchFamily="34" charset="0"/>
              </a:rPr>
              <a:t>Municipal establece en</a:t>
            </a:r>
            <a:r>
              <a:rPr kumimoji="0" lang="es-EC" sz="1200" b="0" i="1" u="none" strike="noStrike" cap="none" normalizeH="0" baseline="0" dirty="0" smtClean="0">
                <a:ln>
                  <a:noFill/>
                </a:ln>
                <a:effectLst/>
                <a:cs typeface="Arial" panose="020B0604020202020204" pitchFamily="34" charset="0"/>
              </a:rPr>
              <a:t> </a:t>
            </a:r>
            <a:r>
              <a:rPr kumimoji="0" lang="es-EC" sz="1200" b="0" i="0" u="none" strike="noStrike" cap="none" normalizeH="0" baseline="0" dirty="0" smtClean="0">
                <a:ln>
                  <a:noFill/>
                </a:ln>
                <a:effectLst/>
                <a:cs typeface="Arial" panose="020B0604020202020204" pitchFamily="34" charset="0"/>
              </a:rPr>
              <a:t> los artículos 1568, 1570 y 1573 lo siguiente: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effectLst/>
                <a:ea typeface="Times New Roman" panose="02020603050405020304" pitchFamily="18" charset="0"/>
                <a:cs typeface="Arial" panose="020B0604020202020204" pitchFamily="34" charset="0"/>
              </a:rPr>
              <a:t>DE LA TASA POR EL SERVICIO P</a:t>
            </a:r>
            <a:r>
              <a:rPr kumimoji="0" lang="es-ES" sz="1200" b="1" i="0"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Ú</a:t>
            </a:r>
            <a:r>
              <a:rPr kumimoji="0" lang="es-ES" sz="1200" b="1" i="0" u="none" strike="noStrike" cap="none" normalizeH="0" baseline="0" dirty="0" smtClean="0">
                <a:ln>
                  <a:noFill/>
                </a:ln>
                <a:effectLst/>
                <a:ea typeface="Times New Roman" panose="02020603050405020304" pitchFamily="18" charset="0"/>
                <a:cs typeface="Arial" panose="020B0604020202020204" pitchFamily="34" charset="0"/>
              </a:rPr>
              <a:t>BLICO DE REVISI</a:t>
            </a:r>
            <a:r>
              <a:rPr kumimoji="0" lang="es-ES" sz="1200" b="1" i="0"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Ó</a:t>
            </a:r>
            <a:r>
              <a:rPr kumimoji="0" lang="es-ES" sz="1200" b="1" i="0" u="none" strike="noStrike" cap="none" normalizeH="0" baseline="0" dirty="0" smtClean="0">
                <a:ln>
                  <a:noFill/>
                </a:ln>
                <a:effectLst/>
                <a:ea typeface="Times New Roman" panose="02020603050405020304" pitchFamily="18" charset="0"/>
                <a:cs typeface="Arial" panose="020B0604020202020204" pitchFamily="34" charset="0"/>
              </a:rPr>
              <a:t>N T</a:t>
            </a:r>
            <a:r>
              <a:rPr kumimoji="0" lang="es-ES" sz="1200" b="1" i="0"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É</a:t>
            </a:r>
            <a:r>
              <a:rPr kumimoji="0" lang="es-ES" sz="1200" b="1" i="0" u="none" strike="noStrike" cap="none" normalizeH="0" baseline="0" dirty="0" smtClean="0">
                <a:ln>
                  <a:noFill/>
                </a:ln>
                <a:effectLst/>
                <a:ea typeface="Times New Roman" panose="02020603050405020304" pitchFamily="18" charset="0"/>
                <a:cs typeface="Arial" panose="020B0604020202020204" pitchFamily="34" charset="0"/>
              </a:rPr>
              <a:t>CNICA VEHICULAR EN EL DISTRITO METROPOLITANO DE QUITO</a:t>
            </a:r>
            <a:endParaRPr kumimoji="0" lang="es-EC"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100" b="1" i="1" u="none" strike="noStrike" cap="none" normalizeH="0" baseline="0" dirty="0" smtClean="0">
                <a:ln>
                  <a:noFill/>
                </a:ln>
                <a:effectLst/>
                <a:ea typeface="Times New Roman" panose="02020603050405020304" pitchFamily="18" charset="0"/>
                <a:cs typeface="Arial" panose="020B0604020202020204" pitchFamily="34" charset="0"/>
              </a:rPr>
              <a:t>Art. 1568</a:t>
            </a:r>
            <a:r>
              <a:rPr kumimoji="0" lang="es-ES" sz="1100" b="0" i="1" u="none" strike="noStrike" cap="none" normalizeH="0" baseline="0" dirty="0" smtClean="0">
                <a:ln>
                  <a:noFill/>
                </a:ln>
                <a:effectLst/>
                <a:ea typeface="Times New Roman" panose="02020603050405020304" pitchFamily="18" charset="0"/>
                <a:cs typeface="Arial" panose="020B0604020202020204" pitchFamily="34" charset="0"/>
              </a:rPr>
              <a:t>.- Hecho generador.- El hecho generador de la tasa constituye el acceso efectivo al servicio p</a:t>
            </a:r>
            <a:r>
              <a:rPr kumimoji="0" lang="es-ES" sz="1100" b="0" i="1"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ú</a:t>
            </a:r>
            <a:r>
              <a:rPr kumimoji="0" lang="es-ES" sz="1100" b="0" i="1" u="none" strike="noStrike" cap="none" normalizeH="0" baseline="0" dirty="0" smtClean="0">
                <a:ln>
                  <a:noFill/>
                </a:ln>
                <a:effectLst/>
                <a:ea typeface="Times New Roman" panose="02020603050405020304" pitchFamily="18" charset="0"/>
                <a:cs typeface="Arial" panose="020B0604020202020204" pitchFamily="34" charset="0"/>
              </a:rPr>
              <a:t>blico de Revisi</a:t>
            </a:r>
            <a:r>
              <a:rPr kumimoji="0" lang="es-ES" sz="1100" b="0" i="1"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ó</a:t>
            </a:r>
            <a:r>
              <a:rPr kumimoji="0" lang="es-ES" sz="1100" b="0" i="1" u="none" strike="noStrike" cap="none" normalizeH="0" baseline="0" dirty="0" smtClean="0">
                <a:ln>
                  <a:noFill/>
                </a:ln>
                <a:effectLst/>
                <a:ea typeface="Times New Roman" panose="02020603050405020304" pitchFamily="18" charset="0"/>
                <a:cs typeface="Arial" panose="020B0604020202020204" pitchFamily="34" charset="0"/>
              </a:rPr>
              <a:t>n T</a:t>
            </a:r>
            <a:r>
              <a:rPr kumimoji="0" lang="es-ES" sz="1100" b="0" i="1"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é</a:t>
            </a:r>
            <a:r>
              <a:rPr kumimoji="0" lang="es-ES" sz="1100" b="0" i="1" u="none" strike="noStrike" cap="none" normalizeH="0" baseline="0" dirty="0" smtClean="0">
                <a:ln>
                  <a:noFill/>
                </a:ln>
                <a:effectLst/>
                <a:ea typeface="Times New Roman" panose="02020603050405020304" pitchFamily="18" charset="0"/>
                <a:cs typeface="Arial" panose="020B0604020202020204" pitchFamily="34" charset="0"/>
              </a:rPr>
              <a:t>cnica Vehicular que el Municipio del Distrito Metropolitano de Quito presta a los administrados en calidad de contribuyentes, directamente o a trav</a:t>
            </a:r>
            <a:r>
              <a:rPr kumimoji="0" lang="es-ES" sz="1100" b="0" i="1"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é</a:t>
            </a:r>
            <a:r>
              <a:rPr kumimoji="0" lang="es-ES" sz="1100" b="0" i="1" u="none" strike="noStrike" cap="none" normalizeH="0" baseline="0" dirty="0" smtClean="0">
                <a:ln>
                  <a:noFill/>
                </a:ln>
                <a:effectLst/>
                <a:ea typeface="Times New Roman" panose="02020603050405020304" pitchFamily="18" charset="0"/>
                <a:cs typeface="Arial" panose="020B0604020202020204" pitchFamily="34" charset="0"/>
              </a:rPr>
              <a:t>s de la Autoridad Municipal Responsable o sus </a:t>
            </a:r>
            <a:r>
              <a:rPr kumimoji="0" lang="es-ES" sz="1100" b="0" i="1"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ó</a:t>
            </a:r>
            <a:r>
              <a:rPr kumimoji="0" lang="es-ES" sz="1100" b="0" i="1" u="none" strike="noStrike" cap="none" normalizeH="0" baseline="0" dirty="0" smtClean="0">
                <a:ln>
                  <a:noFill/>
                </a:ln>
                <a:effectLst/>
                <a:ea typeface="Times New Roman" panose="02020603050405020304" pitchFamily="18" charset="0"/>
                <a:cs typeface="Arial" panose="020B0604020202020204" pitchFamily="34" charset="0"/>
              </a:rPr>
              <a:t>rganos dependientes o sus delegatarias.</a:t>
            </a:r>
            <a:endParaRPr kumimoji="0" lang="es-EC" sz="11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100" b="1" i="1" u="none" strike="noStrike" cap="none" normalizeH="0" baseline="0" dirty="0" smtClean="0">
                <a:ln>
                  <a:noFill/>
                </a:ln>
                <a:effectLst/>
                <a:ea typeface="Times New Roman" panose="02020603050405020304" pitchFamily="18" charset="0"/>
                <a:cs typeface="Arial" panose="020B0604020202020204" pitchFamily="34" charset="0"/>
              </a:rPr>
              <a:t>Art. 1570</a:t>
            </a:r>
            <a:r>
              <a:rPr kumimoji="0" lang="es-ES" sz="1100" b="0" i="1" u="none" strike="noStrike" cap="none" normalizeH="0" baseline="0" dirty="0" smtClean="0">
                <a:ln>
                  <a:noFill/>
                </a:ln>
                <a:effectLst/>
                <a:ea typeface="Times New Roman" panose="02020603050405020304" pitchFamily="18" charset="0"/>
                <a:cs typeface="Arial" panose="020B0604020202020204" pitchFamily="34" charset="0"/>
              </a:rPr>
              <a:t>.- Sujeto pasivo.- Son sujetos pasivos de la tasa en calidad de contribuyentes, las personas naturales o jur</a:t>
            </a:r>
            <a:r>
              <a:rPr kumimoji="0" lang="es-ES" sz="1100" b="0" i="1"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í</a:t>
            </a:r>
            <a:r>
              <a:rPr kumimoji="0" lang="es-ES" sz="1100" b="0" i="1" u="none" strike="noStrike" cap="none" normalizeH="0" baseline="0" dirty="0" smtClean="0">
                <a:ln>
                  <a:noFill/>
                </a:ln>
                <a:effectLst/>
                <a:ea typeface="Times New Roman" panose="02020603050405020304" pitchFamily="18" charset="0"/>
                <a:cs typeface="Arial" panose="020B0604020202020204" pitchFamily="34" charset="0"/>
              </a:rPr>
              <a:t>dicas propietarias o tenedoras de un veh</a:t>
            </a:r>
            <a:r>
              <a:rPr kumimoji="0" lang="es-ES" sz="1100" b="0" i="1"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í</a:t>
            </a:r>
            <a:r>
              <a:rPr kumimoji="0" lang="es-ES" sz="1100" b="0" i="1" u="none" strike="noStrike" cap="none" normalizeH="0" baseline="0" dirty="0" smtClean="0">
                <a:ln>
                  <a:noFill/>
                </a:ln>
                <a:effectLst/>
                <a:ea typeface="Times New Roman" panose="02020603050405020304" pitchFamily="18" charset="0"/>
                <a:cs typeface="Arial" panose="020B0604020202020204" pitchFamily="34" charset="0"/>
              </a:rPr>
              <a:t>culo motorizado que circulen en el territorio del Distrito Metropolitano de Quito de manera permanente, por el acceso efectivo al servicio p</a:t>
            </a:r>
            <a:r>
              <a:rPr kumimoji="0" lang="es-ES" sz="1100" b="0" i="1"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ú</a:t>
            </a:r>
            <a:r>
              <a:rPr kumimoji="0" lang="es-ES" sz="1100" b="0" i="1" u="none" strike="noStrike" cap="none" normalizeH="0" baseline="0" dirty="0" smtClean="0">
                <a:ln>
                  <a:noFill/>
                </a:ln>
                <a:effectLst/>
                <a:ea typeface="Times New Roman" panose="02020603050405020304" pitchFamily="18" charset="0"/>
                <a:cs typeface="Arial" panose="020B0604020202020204" pitchFamily="34" charset="0"/>
              </a:rPr>
              <a:t>blico de Revisi</a:t>
            </a:r>
            <a:r>
              <a:rPr kumimoji="0" lang="es-ES" sz="1100" b="0" i="1"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ó</a:t>
            </a:r>
            <a:r>
              <a:rPr kumimoji="0" lang="es-ES" sz="1100" b="0" i="1" u="none" strike="noStrike" cap="none" normalizeH="0" baseline="0" dirty="0" smtClean="0">
                <a:ln>
                  <a:noFill/>
                </a:ln>
                <a:effectLst/>
                <a:ea typeface="Times New Roman" panose="02020603050405020304" pitchFamily="18" charset="0"/>
                <a:cs typeface="Arial" panose="020B0604020202020204" pitchFamily="34" charset="0"/>
              </a:rPr>
              <a:t>n T</a:t>
            </a:r>
            <a:r>
              <a:rPr kumimoji="0" lang="es-ES" sz="1100" b="0" i="1"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é</a:t>
            </a:r>
            <a:r>
              <a:rPr kumimoji="0" lang="es-ES" sz="1100" b="0" i="1" u="none" strike="noStrike" cap="none" normalizeH="0" baseline="0" dirty="0" smtClean="0">
                <a:ln>
                  <a:noFill/>
                </a:ln>
                <a:effectLst/>
                <a:ea typeface="Times New Roman" panose="02020603050405020304" pitchFamily="18" charset="0"/>
                <a:cs typeface="Arial" panose="020B0604020202020204" pitchFamily="34" charset="0"/>
              </a:rPr>
              <a:t>cnica Vehicular</a:t>
            </a:r>
            <a:endParaRPr kumimoji="0" lang="es-EC" sz="11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100" b="1" i="1" u="none" strike="noStrike" cap="none" normalizeH="0" baseline="0" dirty="0" smtClean="0">
                <a:ln>
                  <a:noFill/>
                </a:ln>
                <a:effectLst/>
                <a:ea typeface="Times New Roman" panose="02020603050405020304" pitchFamily="18" charset="0"/>
                <a:cs typeface="Arial" panose="020B0604020202020204" pitchFamily="34" charset="0"/>
              </a:rPr>
              <a:t>Art. 1573</a:t>
            </a:r>
            <a:r>
              <a:rPr kumimoji="0" lang="es-ES" sz="1100" b="0" i="1" u="none" strike="noStrike" cap="none" normalizeH="0" baseline="0" dirty="0" smtClean="0">
                <a:ln>
                  <a:noFill/>
                </a:ln>
                <a:effectLst/>
                <a:ea typeface="Times New Roman" panose="02020603050405020304" pitchFamily="18" charset="0"/>
                <a:cs typeface="Arial" panose="020B0604020202020204" pitchFamily="34" charset="0"/>
              </a:rPr>
              <a:t>.- Recaudaci</a:t>
            </a:r>
            <a:r>
              <a:rPr kumimoji="0" lang="es-ES" sz="1100" b="0" i="1"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ó</a:t>
            </a:r>
            <a:r>
              <a:rPr kumimoji="0" lang="es-ES" sz="1100" b="0" i="1" u="none" strike="noStrike" cap="none" normalizeH="0" baseline="0" dirty="0" smtClean="0">
                <a:ln>
                  <a:noFill/>
                </a:ln>
                <a:effectLst/>
                <a:ea typeface="Times New Roman" panose="02020603050405020304" pitchFamily="18" charset="0"/>
                <a:cs typeface="Arial" panose="020B0604020202020204" pitchFamily="34" charset="0"/>
              </a:rPr>
              <a:t>n.- La tasa por el servicio p</a:t>
            </a:r>
            <a:r>
              <a:rPr kumimoji="0" lang="es-ES" sz="1100" b="0" i="1"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ú</a:t>
            </a:r>
            <a:r>
              <a:rPr kumimoji="0" lang="es-ES" sz="1100" b="0" i="1" u="none" strike="noStrike" cap="none" normalizeH="0" baseline="0" dirty="0" smtClean="0">
                <a:ln>
                  <a:noFill/>
                </a:ln>
                <a:effectLst/>
                <a:ea typeface="Times New Roman" panose="02020603050405020304" pitchFamily="18" charset="0"/>
                <a:cs typeface="Arial" panose="020B0604020202020204" pitchFamily="34" charset="0"/>
              </a:rPr>
              <a:t>blico de revisi</a:t>
            </a:r>
            <a:r>
              <a:rPr kumimoji="0" lang="es-ES" sz="1100" b="0" i="1"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ó</a:t>
            </a:r>
            <a:r>
              <a:rPr kumimoji="0" lang="es-ES" sz="1100" b="0" i="1" u="none" strike="noStrike" cap="none" normalizeH="0" baseline="0" dirty="0" smtClean="0">
                <a:ln>
                  <a:noFill/>
                </a:ln>
                <a:effectLst/>
                <a:ea typeface="Times New Roman" panose="02020603050405020304" pitchFamily="18" charset="0"/>
                <a:cs typeface="Arial" panose="020B0604020202020204" pitchFamily="34" charset="0"/>
              </a:rPr>
              <a:t>n t</a:t>
            </a:r>
            <a:r>
              <a:rPr kumimoji="0" lang="es-ES" sz="1100" b="0" i="1"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é</a:t>
            </a:r>
            <a:r>
              <a:rPr kumimoji="0" lang="es-ES" sz="1100" b="0" i="1" u="none" strike="noStrike" cap="none" normalizeH="0" baseline="0" dirty="0" smtClean="0">
                <a:ln>
                  <a:noFill/>
                </a:ln>
                <a:effectLst/>
                <a:ea typeface="Times New Roman" panose="02020603050405020304" pitchFamily="18" charset="0"/>
                <a:cs typeface="Arial" panose="020B0604020202020204" pitchFamily="34" charset="0"/>
              </a:rPr>
              <a:t>cnica vehicular ser</a:t>
            </a:r>
            <a:r>
              <a:rPr kumimoji="0" lang="es-ES" sz="1100" b="0" i="1"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á</a:t>
            </a:r>
            <a:r>
              <a:rPr kumimoji="0" lang="es-ES" sz="1100" b="0" i="1" u="none" strike="noStrike" cap="none" normalizeH="0" baseline="0" dirty="0" smtClean="0">
                <a:ln>
                  <a:noFill/>
                </a:ln>
                <a:effectLst/>
                <a:ea typeface="Times New Roman" panose="02020603050405020304" pitchFamily="18" charset="0"/>
                <a:cs typeface="Arial" panose="020B0604020202020204" pitchFamily="34" charset="0"/>
              </a:rPr>
              <a:t> recaudada por el Municipio del Distrito Metropolitano de Quito o por su delegado.</a:t>
            </a:r>
            <a:endParaRPr kumimoji="0" lang="es-EC" sz="11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200" b="0" i="0" u="none" strike="noStrike" cap="none" normalizeH="0" baseline="0" dirty="0" smtClean="0">
              <a:ln>
                <a:noFill/>
              </a:ln>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effectLst/>
                <a:ea typeface="Times New Roman" panose="02020603050405020304" pitchFamily="18" charset="0"/>
                <a:cs typeface="Arial" panose="020B0604020202020204" pitchFamily="34" charset="0"/>
              </a:rPr>
              <a:t>Mediante </a:t>
            </a:r>
            <a:r>
              <a:rPr kumimoji="0" lang="es-EC" sz="1200" b="1" i="0" u="none" strike="noStrike" cap="none" normalizeH="0" baseline="0" dirty="0" smtClean="0">
                <a:ln>
                  <a:noFill/>
                </a:ln>
                <a:effectLst/>
                <a:ea typeface="Times New Roman" panose="02020603050405020304" pitchFamily="18" charset="0"/>
                <a:cs typeface="Arial" panose="020B0604020202020204" pitchFamily="34" charset="0"/>
              </a:rPr>
              <a:t>RESOLUCIÓN No. 001-DIR-2022-ANT</a:t>
            </a:r>
            <a:r>
              <a:rPr kumimoji="0" lang="es-EC" sz="1200" b="0" i="0" u="none" strike="noStrike" cap="none" normalizeH="0" baseline="0" dirty="0" smtClean="0">
                <a:ln>
                  <a:noFill/>
                </a:ln>
                <a:effectLst/>
                <a:ea typeface="Times New Roman" panose="02020603050405020304" pitchFamily="18" charset="0"/>
                <a:cs typeface="Arial" panose="020B0604020202020204" pitchFamily="34" charset="0"/>
              </a:rPr>
              <a:t> de fecha 02 de febrero de 2022 suscrita por el Ing. Mario Pardo Duque, Presidente del Directorio de la ANT y el Dr. Adrián Castro Piedra, Director Ejecutivo de la ANT resuelve lo siguiente:</a:t>
            </a:r>
            <a:endParaRPr kumimoji="0" lang="es-EC"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1" i="0" u="none" strike="noStrike" cap="none" normalizeH="0" baseline="0" dirty="0" smtClean="0">
                <a:ln>
                  <a:noFill/>
                </a:ln>
                <a:effectLst/>
                <a:cs typeface="Arial" panose="020B0604020202020204" pitchFamily="34" charset="0"/>
              </a:rPr>
              <a:t> </a:t>
            </a:r>
            <a:endParaRPr kumimoji="0" lang="es-EC"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1" i="0" u="none" strike="noStrike" cap="none" normalizeH="0" baseline="0" dirty="0" smtClean="0">
                <a:ln>
                  <a:noFill/>
                </a:ln>
                <a:effectLst/>
                <a:cs typeface="Arial" panose="020B0604020202020204" pitchFamily="34" charset="0"/>
              </a:rPr>
              <a:t>RÉGIMEN DE TRANSICIÓN PARA EL PROCESO DE REVISIÓN TÉCNICA VEHICULAR Y MATRICULACIÓN EN EL DISTRITO METROPOLITANO DE QUITO PARA EL AÑO 2022, MEDIANTE LA REFORMA DE LA RESOLUCIÓN N° 008-DIR-2017-ANT .</a:t>
            </a:r>
            <a:endParaRPr kumimoji="0" lang="es-EC" sz="1200" b="0" i="0" u="none" strike="noStrike" cap="none" normalizeH="0" baseline="0" dirty="0" smtClean="0">
              <a:ln>
                <a:noFill/>
              </a:ln>
              <a:effectLst/>
            </a:endParaRPr>
          </a:p>
        </p:txBody>
      </p:sp>
      <p:pic>
        <p:nvPicPr>
          <p:cNvPr id="1025" name="Imagen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431" y="4804035"/>
            <a:ext cx="3051881" cy="135939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3737765" y="5068232"/>
            <a:ext cx="772176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effectLst/>
                <a:latin typeface="Arial" panose="020B0604020202020204" pitchFamily="34" charset="0"/>
                <a:ea typeface="Times New Roman" panose="02020603050405020304" pitchFamily="18" charset="0"/>
                <a:cs typeface="Arial" panose="020B0604020202020204" pitchFamily="34" charset="0"/>
              </a:rPr>
              <a:t>La tasa de Revisión Técnica Vehicular establecida en el Código Municipal en los artículos 1568, 1570 y 1573, se aplicará a partir de julio 2022.</a:t>
            </a:r>
            <a:endParaRPr kumimoji="0" lang="es-EC" sz="1200" b="0" i="0" u="none" strike="noStrike" cap="none" normalizeH="0" baseline="0" dirty="0" smtClean="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effectLst/>
                <a:latin typeface="Arial" panose="020B0604020202020204" pitchFamily="34" charset="0"/>
                <a:cs typeface="Arial" panose="020B0604020202020204" pitchFamily="34" charset="0"/>
              </a:rPr>
              <a:t>No procede la recomendación ya que no es el objeto de este proyecto de Ordenanza. Se requiere la inclusión de disposiciones transitorias por excepcionalidad. </a:t>
            </a:r>
            <a:endParaRPr kumimoji="0" lang="es-EC" sz="1200" b="0" i="0" u="none" strike="noStrike" cap="none" normalizeH="0" baseline="0" dirty="0" smtClean="0">
              <a:ln>
                <a:noFill/>
              </a:ln>
              <a:effectLst/>
              <a:latin typeface="Arial" panose="020B0604020202020204" pitchFamily="34" charset="0"/>
            </a:endParaRPr>
          </a:p>
        </p:txBody>
      </p:sp>
      <p:sp>
        <p:nvSpPr>
          <p:cNvPr id="8" name="Rectángulo 7"/>
          <p:cNvSpPr/>
          <p:nvPr/>
        </p:nvSpPr>
        <p:spPr>
          <a:xfrm>
            <a:off x="9489875" y="330985"/>
            <a:ext cx="2467342" cy="369332"/>
          </a:xfrm>
          <a:prstGeom prst="rect">
            <a:avLst/>
          </a:prstGeom>
        </p:spPr>
        <p:txBody>
          <a:bodyPr wrap="none">
            <a:spAutoFit/>
          </a:bodyPr>
          <a:lstStyle/>
          <a:p>
            <a:pPr algn="r"/>
            <a:r>
              <a:rPr lang="es-EC" u="sng" dirty="0" smtClean="0">
                <a:latin typeface="Arial" panose="020B0604020202020204" pitchFamily="34" charset="0"/>
                <a:ea typeface="Calibri" panose="020F0502020204030204" pitchFamily="34" charset="0"/>
              </a:rPr>
              <a:t>Luis </a:t>
            </a:r>
            <a:r>
              <a:rPr lang="es-EC" u="sng" dirty="0">
                <a:latin typeface="Arial" panose="020B0604020202020204" pitchFamily="34" charset="0"/>
                <a:ea typeface="Calibri" panose="020F0502020204030204" pitchFamily="34" charset="0"/>
              </a:rPr>
              <a:t>Humberto </a:t>
            </a:r>
            <a:r>
              <a:rPr lang="es-EC" u="sng" dirty="0" smtClean="0">
                <a:latin typeface="Arial" panose="020B0604020202020204" pitchFamily="34" charset="0"/>
                <a:ea typeface="Calibri" panose="020F0502020204030204" pitchFamily="34" charset="0"/>
              </a:rPr>
              <a:t>Robles</a:t>
            </a:r>
            <a:endParaRPr lang="es-EC" dirty="0"/>
          </a:p>
        </p:txBody>
      </p:sp>
    </p:spTree>
    <p:extLst>
      <p:ext uri="{BB962C8B-B14F-4D97-AF65-F5344CB8AC3E}">
        <p14:creationId xmlns:p14="http://schemas.microsoft.com/office/powerpoint/2010/main" val="3669917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4" name="Marcador de contenido 2"/>
          <p:cNvSpPr>
            <a:spLocks noGrp="1"/>
          </p:cNvSpPr>
          <p:nvPr>
            <p:ph idx="1"/>
          </p:nvPr>
        </p:nvSpPr>
        <p:spPr>
          <a:xfrm>
            <a:off x="234782" y="1720645"/>
            <a:ext cx="11722435" cy="747252"/>
          </a:xfrm>
          <a:solidFill>
            <a:schemeClr val="accent1">
              <a:lumMod val="50000"/>
            </a:schemeClr>
          </a:solidFill>
        </p:spPr>
        <p:txBody>
          <a:bodyPr anchor="ctr">
            <a:noAutofit/>
          </a:bodyPr>
          <a:lstStyle/>
          <a:p>
            <a:pPr marL="0" indent="0" algn="ctr">
              <a:buNone/>
            </a:pPr>
            <a:r>
              <a:rPr lang="es-EC" sz="1600" smtClean="0">
                <a:solidFill>
                  <a:schemeClr val="bg1"/>
                </a:solidFill>
                <a:latin typeface="Arial" panose="020B0604020202020204" pitchFamily="34" charset="0"/>
                <a:ea typeface="Times New Roman" panose="02020603050405020304" pitchFamily="18" charset="0"/>
              </a:rPr>
              <a:t>Informe </a:t>
            </a:r>
            <a:r>
              <a:rPr lang="es-EC" sz="1600" dirty="0">
                <a:solidFill>
                  <a:schemeClr val="bg1"/>
                </a:solidFill>
                <a:latin typeface="Arial" panose="020B0604020202020204" pitchFamily="34" charset="0"/>
                <a:ea typeface="Times New Roman" panose="02020603050405020304" pitchFamily="18" charset="0"/>
              </a:rPr>
              <a:t>DPPCH-0015-2020, se realizó el Examen Especial</a:t>
            </a:r>
            <a:endParaRPr lang="es-EC" sz="1600" dirty="0">
              <a:solidFill>
                <a:schemeClr val="bg1"/>
              </a:solidFill>
            </a:endParaRPr>
          </a:p>
        </p:txBody>
      </p:sp>
      <p:sp>
        <p:nvSpPr>
          <p:cNvPr id="2" name="Rectángulo 1"/>
          <p:cNvSpPr/>
          <p:nvPr/>
        </p:nvSpPr>
        <p:spPr>
          <a:xfrm>
            <a:off x="311413" y="3160793"/>
            <a:ext cx="11722435" cy="1077218"/>
          </a:xfrm>
          <a:prstGeom prst="rect">
            <a:avLst/>
          </a:prstGeom>
        </p:spPr>
        <p:txBody>
          <a:bodyPr wrap="square">
            <a:spAutoFit/>
          </a:bodyPr>
          <a:lstStyle/>
          <a:p>
            <a:r>
              <a:rPr lang="es-EC" sz="1600" dirty="0">
                <a:latin typeface="Arial" panose="020B0604020202020204" pitchFamily="34" charset="0"/>
                <a:ea typeface="Times New Roman" panose="02020603050405020304" pitchFamily="18" charset="0"/>
              </a:rPr>
              <a:t>Mediante el Informe DPPCH-0015-2020, se realizó el Examen Especial a la ejecución de los convenios y contratos para el servicio de Revisión Técnica Vehicular con las empresas Consorcio ITLS y Danton S. A. en el MUNICIPIO DEL DISTRITO METROPOLITANO DE QUITO y entidades relacionadas, por el período comprendido entre el 1 de enero de 2015 y el 31 de enero de 2020, en cual se emitieron las siguientes recomendaciones:</a:t>
            </a:r>
            <a:endParaRPr lang="es-EC" sz="1600" dirty="0"/>
          </a:p>
        </p:txBody>
      </p:sp>
    </p:spTree>
    <p:extLst>
      <p:ext uri="{BB962C8B-B14F-4D97-AF65-F5344CB8AC3E}">
        <p14:creationId xmlns:p14="http://schemas.microsoft.com/office/powerpoint/2010/main" val="2651261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graphicFrame>
        <p:nvGraphicFramePr>
          <p:cNvPr id="6" name="Tabla 5"/>
          <p:cNvGraphicFramePr>
            <a:graphicFrameLocks noGrp="1"/>
          </p:cNvGraphicFramePr>
          <p:nvPr>
            <p:extLst>
              <p:ext uri="{D42A27DB-BD31-4B8C-83A1-F6EECF244321}">
                <p14:modId xmlns:p14="http://schemas.microsoft.com/office/powerpoint/2010/main" val="166522491"/>
              </p:ext>
            </p:extLst>
          </p:nvPr>
        </p:nvGraphicFramePr>
        <p:xfrm>
          <a:off x="394770" y="483819"/>
          <a:ext cx="11402460" cy="5104778"/>
        </p:xfrm>
        <a:graphic>
          <a:graphicData uri="http://schemas.openxmlformats.org/drawingml/2006/table">
            <a:tbl>
              <a:tblPr firstRow="1" firstCol="1" bandRow="1">
                <a:tableStyleId>{5C22544A-7EE6-4342-B048-85BDC9FD1C3A}</a:tableStyleId>
              </a:tblPr>
              <a:tblGrid>
                <a:gridCol w="9781908">
                  <a:extLst>
                    <a:ext uri="{9D8B030D-6E8A-4147-A177-3AD203B41FA5}">
                      <a16:colId xmlns:a16="http://schemas.microsoft.com/office/drawing/2014/main" xmlns="" val="20000"/>
                    </a:ext>
                  </a:extLst>
                </a:gridCol>
                <a:gridCol w="1620552">
                  <a:extLst>
                    <a:ext uri="{9D8B030D-6E8A-4147-A177-3AD203B41FA5}">
                      <a16:colId xmlns:a16="http://schemas.microsoft.com/office/drawing/2014/main" xmlns="" val="20001"/>
                    </a:ext>
                  </a:extLst>
                </a:gridCol>
              </a:tblGrid>
              <a:tr h="305993">
                <a:tc>
                  <a:txBody>
                    <a:bodyPr/>
                    <a:lstStyle/>
                    <a:p>
                      <a:pPr algn="just">
                        <a:lnSpc>
                          <a:spcPct val="107000"/>
                        </a:lnSpc>
                        <a:spcAft>
                          <a:spcPts val="0"/>
                        </a:spcAft>
                      </a:pPr>
                      <a:r>
                        <a:rPr lang="es-EC" sz="1400" dirty="0">
                          <a:effectLst/>
                        </a:rPr>
                        <a:t>RECOMENDACIÓN</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tc>
                  <a:txBody>
                    <a:bodyPr/>
                    <a:lstStyle/>
                    <a:p>
                      <a:pPr algn="just">
                        <a:lnSpc>
                          <a:spcPct val="107000"/>
                        </a:lnSpc>
                        <a:spcAft>
                          <a:spcPts val="0"/>
                        </a:spcAft>
                      </a:pPr>
                      <a:r>
                        <a:rPr lang="es-EC" sz="1400" dirty="0">
                          <a:effectLst/>
                        </a:rPr>
                        <a:t>DIRIGIDA 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extLst>
                  <a:ext uri="{0D108BD9-81ED-4DB2-BD59-A6C34878D82A}">
                    <a16:rowId xmlns:a16="http://schemas.microsoft.com/office/drawing/2014/main" xmlns="" val="10000"/>
                  </a:ext>
                </a:extLst>
              </a:tr>
              <a:tr h="917980">
                <a:tc>
                  <a:txBody>
                    <a:bodyPr/>
                    <a:lstStyle/>
                    <a:p>
                      <a:pPr algn="just">
                        <a:lnSpc>
                          <a:spcPct val="107000"/>
                        </a:lnSpc>
                        <a:spcAft>
                          <a:spcPts val="0"/>
                        </a:spcAft>
                      </a:pPr>
                      <a:r>
                        <a:rPr lang="es-EC" sz="1400" dirty="0">
                          <a:effectLst/>
                        </a:rPr>
                        <a:t>Dispondrá al Secretario de Movilidad del MDMQ efectué conjuntamente con el Director General de la AMT, los trámites correspondientes para la entrega recepción definitiva de los 6 centros de revisión vehicular y Nuevo Centro de Revisión Vehicular "</a:t>
                      </a:r>
                      <a:r>
                        <a:rPr lang="es-EC" sz="1400" dirty="0" err="1">
                          <a:effectLst/>
                        </a:rPr>
                        <a:t>Cristianía</a:t>
                      </a:r>
                      <a:r>
                        <a:rPr lang="es-EC" sz="1400" dirty="0">
                          <a:effectLst/>
                        </a:rPr>
                        <a:t>", lo que permitirá proceder con la liquidación del contrato y adendas suscritos para el servicio de revisión técnica vehicular, así como que la Municipalidad asuma la competencia de la operación, consecuentemente los bienes se registren en los activos de la Entidad.</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tc>
                  <a:txBody>
                    <a:bodyPr/>
                    <a:lstStyle/>
                    <a:p>
                      <a:pPr algn="just">
                        <a:lnSpc>
                          <a:spcPct val="107000"/>
                        </a:lnSpc>
                        <a:spcAft>
                          <a:spcPts val="0"/>
                        </a:spcAft>
                      </a:pPr>
                      <a:r>
                        <a:rPr lang="es-EC" sz="1400">
                          <a:effectLst/>
                        </a:rPr>
                        <a:t>Alcalde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extLst>
                  <a:ext uri="{0D108BD9-81ED-4DB2-BD59-A6C34878D82A}">
                    <a16:rowId xmlns:a16="http://schemas.microsoft.com/office/drawing/2014/main" xmlns="" val="10001"/>
                  </a:ext>
                </a:extLst>
              </a:tr>
              <a:tr h="611988">
                <a:tc>
                  <a:txBody>
                    <a:bodyPr/>
                    <a:lstStyle/>
                    <a:p>
                      <a:pPr algn="just">
                        <a:lnSpc>
                          <a:spcPct val="107000"/>
                        </a:lnSpc>
                        <a:spcAft>
                          <a:spcPts val="0"/>
                        </a:spcAft>
                      </a:pPr>
                      <a:r>
                        <a:rPr lang="es-EC" sz="1400" dirty="0">
                          <a:effectLst/>
                        </a:rPr>
                        <a:t>Solicitará a la Comisión de Movilidad los informes pertinentes relacionados con el proyecto de ordenanza que permita establecer y regular el proceso de licitación para la prestación del servicio de revisión técnica vehicular en el DMQ, a fin de conocer y dar el trámite que corresponda.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tc>
                  <a:txBody>
                    <a:bodyPr/>
                    <a:lstStyle/>
                    <a:p>
                      <a:pPr algn="just">
                        <a:lnSpc>
                          <a:spcPct val="107000"/>
                        </a:lnSpc>
                        <a:spcAft>
                          <a:spcPts val="0"/>
                        </a:spcAft>
                      </a:pPr>
                      <a:r>
                        <a:rPr lang="es-EC" sz="1400">
                          <a:effectLst/>
                        </a:rPr>
                        <a:t>Concejo del Distrito Metropolitano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extLst>
                  <a:ext uri="{0D108BD9-81ED-4DB2-BD59-A6C34878D82A}">
                    <a16:rowId xmlns:a16="http://schemas.microsoft.com/office/drawing/2014/main" xmlns="" val="10002"/>
                  </a:ext>
                </a:extLst>
              </a:tr>
              <a:tr h="611988">
                <a:tc>
                  <a:txBody>
                    <a:bodyPr/>
                    <a:lstStyle/>
                    <a:p>
                      <a:pPr algn="just">
                        <a:lnSpc>
                          <a:spcPct val="107000"/>
                        </a:lnSpc>
                        <a:spcAft>
                          <a:spcPts val="0"/>
                        </a:spcAft>
                      </a:pPr>
                      <a:r>
                        <a:rPr lang="es-EC" sz="1400" dirty="0">
                          <a:effectLst/>
                        </a:rPr>
                        <a:t>Dispondrá al Secretario de Movilidad que elabore los informes técnicos, legales, económicos y los estudios correspondientes, a fin de garantizar la ejecución del proceso de concurso público para la selección del nuevo gestor que brinde el servicio de revisión técnica vehicular en el DMQ acorde a los intereses institucionales.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tc>
                  <a:txBody>
                    <a:bodyPr/>
                    <a:lstStyle/>
                    <a:p>
                      <a:pPr algn="just">
                        <a:lnSpc>
                          <a:spcPct val="107000"/>
                        </a:lnSpc>
                        <a:spcAft>
                          <a:spcPts val="0"/>
                        </a:spcAft>
                      </a:pPr>
                      <a:r>
                        <a:rPr lang="es-EC" sz="1400">
                          <a:effectLst/>
                        </a:rPr>
                        <a:t>Alcalde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extLst>
                  <a:ext uri="{0D108BD9-81ED-4DB2-BD59-A6C34878D82A}">
                    <a16:rowId xmlns:a16="http://schemas.microsoft.com/office/drawing/2014/main" xmlns="" val="10003"/>
                  </a:ext>
                </a:extLst>
              </a:tr>
              <a:tr h="917980">
                <a:tc>
                  <a:txBody>
                    <a:bodyPr/>
                    <a:lstStyle/>
                    <a:p>
                      <a:pPr algn="just">
                        <a:lnSpc>
                          <a:spcPct val="107000"/>
                        </a:lnSpc>
                        <a:spcAft>
                          <a:spcPts val="0"/>
                        </a:spcAft>
                      </a:pPr>
                      <a:r>
                        <a:rPr lang="es-EC" sz="1400" dirty="0">
                          <a:effectLst/>
                        </a:rPr>
                        <a:t>Dispondrá al Secretario de Movilidad que elabore los estudios prepare los pliegos, los mismos que contendrán las bases administrativas, técnicas económicas, financieras y los términos contractuales con los que se convocará a concurso público de conformidad con el régimen jurídico aplicable, a fin de seleccionar del nuevo gestor privado que preste el servicio de revisión técnica vehicular en el DMQ.</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tc>
                  <a:txBody>
                    <a:bodyPr/>
                    <a:lstStyle/>
                    <a:p>
                      <a:pPr algn="just">
                        <a:lnSpc>
                          <a:spcPct val="107000"/>
                        </a:lnSpc>
                        <a:spcAft>
                          <a:spcPts val="0"/>
                        </a:spcAft>
                      </a:pPr>
                      <a:r>
                        <a:rPr lang="es-EC" sz="1400">
                          <a:effectLst/>
                        </a:rPr>
                        <a:t>Alcalde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extLst>
                  <a:ext uri="{0D108BD9-81ED-4DB2-BD59-A6C34878D82A}">
                    <a16:rowId xmlns:a16="http://schemas.microsoft.com/office/drawing/2014/main" xmlns="" val="10004"/>
                  </a:ext>
                </a:extLst>
              </a:tr>
              <a:tr h="611988">
                <a:tc>
                  <a:txBody>
                    <a:bodyPr/>
                    <a:lstStyle/>
                    <a:p>
                      <a:pPr algn="just">
                        <a:lnSpc>
                          <a:spcPct val="107000"/>
                        </a:lnSpc>
                        <a:spcAft>
                          <a:spcPts val="0"/>
                        </a:spcAft>
                      </a:pPr>
                      <a:r>
                        <a:rPr lang="es-EC" sz="1400" dirty="0">
                          <a:effectLst/>
                        </a:rPr>
                        <a:t>Dispondrá al Secretario de Movilidad realice los estudios y análisis de parámetros técnicos y económicos que permitan determinar la razonabilidad y conveniencia para los intereses del Municipio de Quito, sobre los porcentajes de distribución que deban aplicarse tanto al DMQ como al nuevo operador de servicio de revisión técnica vehicular.</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tc>
                  <a:txBody>
                    <a:bodyPr/>
                    <a:lstStyle/>
                    <a:p>
                      <a:pPr algn="just">
                        <a:lnSpc>
                          <a:spcPct val="107000"/>
                        </a:lnSpc>
                        <a:spcAft>
                          <a:spcPts val="0"/>
                        </a:spcAft>
                      </a:pPr>
                      <a:r>
                        <a:rPr lang="es-EC" sz="1400">
                          <a:effectLst/>
                        </a:rPr>
                        <a:t>Alcalde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extLst>
                  <a:ext uri="{0D108BD9-81ED-4DB2-BD59-A6C34878D82A}">
                    <a16:rowId xmlns:a16="http://schemas.microsoft.com/office/drawing/2014/main" xmlns="" val="10005"/>
                  </a:ext>
                </a:extLst>
              </a:tr>
              <a:tr h="611988">
                <a:tc>
                  <a:txBody>
                    <a:bodyPr/>
                    <a:lstStyle/>
                    <a:p>
                      <a:pPr algn="just">
                        <a:lnSpc>
                          <a:spcPct val="107000"/>
                        </a:lnSpc>
                        <a:spcAft>
                          <a:spcPts val="0"/>
                        </a:spcAft>
                      </a:pPr>
                      <a:r>
                        <a:rPr lang="es-EC" sz="1400" dirty="0">
                          <a:effectLst/>
                        </a:rPr>
                        <a:t>Solicitará a la Comisión de Movilidad los informes pertinentes relacionados con el proyecto de ordenanza que permita establecer y regular el proceso de licitación para la prestación del servicio de revisión técnica vehicular en el DMQ, a fin de conocer y dar el trámite que corresponda.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tc>
                  <a:txBody>
                    <a:bodyPr/>
                    <a:lstStyle/>
                    <a:p>
                      <a:pPr algn="just">
                        <a:lnSpc>
                          <a:spcPct val="107000"/>
                        </a:lnSpc>
                        <a:spcAft>
                          <a:spcPts val="0"/>
                        </a:spcAft>
                      </a:pPr>
                      <a:r>
                        <a:rPr lang="es-EC" sz="1400" dirty="0">
                          <a:effectLst/>
                        </a:rPr>
                        <a:t>Concejo del Distrito Metropolitano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47717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171C17EA-9B2B-114C-9BA7-B9DA9987D85F}"/>
              </a:ext>
            </a:extLst>
          </p:cNvPr>
          <p:cNvPicPr>
            <a:picLocks noChangeAspect="1"/>
          </p:cNvPicPr>
          <p:nvPr/>
        </p:nvPicPr>
        <p:blipFill>
          <a:blip r:embed="rId3"/>
          <a:stretch>
            <a:fillRect/>
          </a:stretch>
        </p:blipFill>
        <p:spPr>
          <a:xfrm>
            <a:off x="0" y="28765"/>
            <a:ext cx="12192000" cy="6858000"/>
          </a:xfrm>
          <a:prstGeom prst="rect">
            <a:avLst/>
          </a:prstGeom>
        </p:spPr>
      </p:pic>
      <p:sp>
        <p:nvSpPr>
          <p:cNvPr id="4" name="Marcador de contenido 2"/>
          <p:cNvSpPr>
            <a:spLocks noGrp="1"/>
          </p:cNvSpPr>
          <p:nvPr>
            <p:ph idx="1"/>
          </p:nvPr>
        </p:nvSpPr>
        <p:spPr>
          <a:xfrm>
            <a:off x="311413" y="2133600"/>
            <a:ext cx="11575787" cy="889541"/>
          </a:xfrm>
          <a:solidFill>
            <a:schemeClr val="accent1">
              <a:lumMod val="50000"/>
            </a:schemeClr>
          </a:solidFill>
        </p:spPr>
        <p:txBody>
          <a:bodyPr anchor="ctr">
            <a:noAutofit/>
          </a:bodyPr>
          <a:lstStyle/>
          <a:p>
            <a:pPr marL="0" indent="0" algn="ctr">
              <a:buNone/>
            </a:pPr>
            <a:endParaRPr lang="es-ES" sz="1600" dirty="0" smtClean="0">
              <a:solidFill>
                <a:schemeClr val="bg1"/>
              </a:solidFill>
            </a:endParaRPr>
          </a:p>
          <a:p>
            <a:pPr marL="0" indent="0" algn="ctr">
              <a:buNone/>
            </a:pPr>
            <a:endParaRPr lang="es-ES" sz="1600" dirty="0">
              <a:solidFill>
                <a:schemeClr val="bg1"/>
              </a:solidFill>
            </a:endParaRPr>
          </a:p>
          <a:p>
            <a:pPr marL="0" indent="0" algn="ctr">
              <a:buNone/>
            </a:pPr>
            <a:r>
              <a:rPr lang="es-ES" sz="1600" dirty="0" smtClean="0">
                <a:solidFill>
                  <a:schemeClr val="bg1"/>
                </a:solidFill>
              </a:rPr>
              <a:t>Pregunta </a:t>
            </a:r>
            <a:r>
              <a:rPr lang="es-ES" sz="1600" dirty="0">
                <a:solidFill>
                  <a:schemeClr val="bg1"/>
                </a:solidFill>
              </a:rPr>
              <a:t>si se han acogido las recomendaciones de obligatorio cumplimiento realizadas por la Contraloría General del Estado, al alcalde y diferentes dependencias municipales.</a:t>
            </a:r>
          </a:p>
          <a:p>
            <a:endParaRPr lang="es-EC" sz="1600" dirty="0">
              <a:solidFill>
                <a:schemeClr val="bg1"/>
              </a:solidFill>
            </a:endParaRPr>
          </a:p>
          <a:p>
            <a:endParaRPr lang="es-EC" sz="1600" dirty="0">
              <a:solidFill>
                <a:schemeClr val="bg1"/>
              </a:solidFill>
            </a:endParaRPr>
          </a:p>
        </p:txBody>
      </p:sp>
      <p:sp>
        <p:nvSpPr>
          <p:cNvPr id="2" name="Rectángulo 1"/>
          <p:cNvSpPr/>
          <p:nvPr/>
        </p:nvSpPr>
        <p:spPr>
          <a:xfrm>
            <a:off x="311413" y="3457765"/>
            <a:ext cx="11722435" cy="954107"/>
          </a:xfrm>
          <a:prstGeom prst="rect">
            <a:avLst/>
          </a:prstGeom>
        </p:spPr>
        <p:txBody>
          <a:bodyPr wrap="square">
            <a:spAutoFit/>
          </a:bodyPr>
          <a:lstStyle/>
          <a:p>
            <a:r>
              <a:rPr lang="es-EC" sz="1400" dirty="0">
                <a:latin typeface="Arial" panose="020B0604020202020204" pitchFamily="34" charset="0"/>
                <a:ea typeface="Times New Roman" panose="02020603050405020304" pitchFamily="18" charset="0"/>
              </a:rPr>
              <a:t>Mediante el Informe DPPCH-0015-2020, se realizó el Examen Especial a la ejecución de los convenios y contratos para el servicio de Revisión Técnica Vehicular con las empresas Consorcio ITLS y Danton S. A. en el MUNICIPIO DEL DISTRITO METROPOLITANO DE QUITO y entidades relacionadas, por el período comprendido entre el 1 de enero de 2015 y el 31 de enero de 2020, en cual se emitieron las siguientes recomendaciones:</a:t>
            </a:r>
            <a:endParaRPr lang="es-EC" sz="1400" dirty="0"/>
          </a:p>
        </p:txBody>
      </p:sp>
    </p:spTree>
    <p:extLst>
      <p:ext uri="{BB962C8B-B14F-4D97-AF65-F5344CB8AC3E}">
        <p14:creationId xmlns:p14="http://schemas.microsoft.com/office/powerpoint/2010/main" val="20203793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171C17EA-9B2B-114C-9BA7-B9DA9987D85F}"/>
              </a:ext>
            </a:extLst>
          </p:cNvPr>
          <p:cNvPicPr>
            <a:picLocks noChangeAspect="1"/>
          </p:cNvPicPr>
          <p:nvPr/>
        </p:nvPicPr>
        <p:blipFill>
          <a:blip r:embed="rId3"/>
          <a:stretch>
            <a:fillRect/>
          </a:stretch>
        </p:blipFill>
        <p:spPr>
          <a:xfrm>
            <a:off x="0" y="28765"/>
            <a:ext cx="12192000" cy="6858000"/>
          </a:xfrm>
          <a:prstGeom prst="rect">
            <a:avLst/>
          </a:prstGeom>
        </p:spPr>
      </p:pic>
      <p:graphicFrame>
        <p:nvGraphicFramePr>
          <p:cNvPr id="6" name="Tabla 5"/>
          <p:cNvGraphicFramePr>
            <a:graphicFrameLocks noGrp="1"/>
          </p:cNvGraphicFramePr>
          <p:nvPr>
            <p:extLst>
              <p:ext uri="{D42A27DB-BD31-4B8C-83A1-F6EECF244321}">
                <p14:modId xmlns:p14="http://schemas.microsoft.com/office/powerpoint/2010/main" val="437530514"/>
              </p:ext>
            </p:extLst>
          </p:nvPr>
        </p:nvGraphicFramePr>
        <p:xfrm>
          <a:off x="371366" y="542814"/>
          <a:ext cx="11449267" cy="5056710"/>
        </p:xfrm>
        <a:graphic>
          <a:graphicData uri="http://schemas.openxmlformats.org/drawingml/2006/table">
            <a:tbl>
              <a:tblPr firstRow="1" firstCol="1" bandRow="1">
                <a:tableStyleId>{5C22544A-7EE6-4342-B048-85BDC9FD1C3A}</a:tableStyleId>
              </a:tblPr>
              <a:tblGrid>
                <a:gridCol w="9828715">
                  <a:extLst>
                    <a:ext uri="{9D8B030D-6E8A-4147-A177-3AD203B41FA5}">
                      <a16:colId xmlns:a16="http://schemas.microsoft.com/office/drawing/2014/main" xmlns="" val="20000"/>
                    </a:ext>
                  </a:extLst>
                </a:gridCol>
                <a:gridCol w="1620552">
                  <a:extLst>
                    <a:ext uri="{9D8B030D-6E8A-4147-A177-3AD203B41FA5}">
                      <a16:colId xmlns:a16="http://schemas.microsoft.com/office/drawing/2014/main" xmlns="" val="20001"/>
                    </a:ext>
                  </a:extLst>
                </a:gridCol>
              </a:tblGrid>
              <a:tr h="199094">
                <a:tc>
                  <a:txBody>
                    <a:bodyPr/>
                    <a:lstStyle/>
                    <a:p>
                      <a:pPr algn="just">
                        <a:lnSpc>
                          <a:spcPct val="107000"/>
                        </a:lnSpc>
                        <a:spcAft>
                          <a:spcPts val="0"/>
                        </a:spcAft>
                      </a:pPr>
                      <a:r>
                        <a:rPr lang="es-EC" sz="1200" dirty="0">
                          <a:effectLst/>
                        </a:rPr>
                        <a:t>RECOMENDACIÓN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tc>
                  <a:txBody>
                    <a:bodyPr/>
                    <a:lstStyle/>
                    <a:p>
                      <a:pPr algn="just">
                        <a:lnSpc>
                          <a:spcPct val="107000"/>
                        </a:lnSpc>
                        <a:spcAft>
                          <a:spcPts val="0"/>
                        </a:spcAft>
                      </a:pPr>
                      <a:r>
                        <a:rPr lang="es-EC" sz="1200">
                          <a:effectLst/>
                        </a:rPr>
                        <a:t>DIRIGIDA 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extLst>
                  <a:ext uri="{0D108BD9-81ED-4DB2-BD59-A6C34878D82A}">
                    <a16:rowId xmlns:a16="http://schemas.microsoft.com/office/drawing/2014/main" xmlns="" val="10000"/>
                  </a:ext>
                </a:extLst>
              </a:tr>
              <a:tr h="615663">
                <a:tc>
                  <a:txBody>
                    <a:bodyPr/>
                    <a:lstStyle/>
                    <a:p>
                      <a:pPr algn="just">
                        <a:lnSpc>
                          <a:spcPct val="107000"/>
                        </a:lnSpc>
                        <a:spcAft>
                          <a:spcPts val="0"/>
                        </a:spcAft>
                      </a:pPr>
                      <a:r>
                        <a:rPr lang="es-EC" sz="1200" dirty="0">
                          <a:effectLst/>
                        </a:rPr>
                        <a:t>Dispondrá al Secretario de Movilidad que elabore los informes técnicos, legales, económicos y los estudios correspondientes, a fin de garantizar la ejecución del proceso de concurso público para la selección del nuevo gestor que brinde el servicio de revisión técnica vehicular en el DMQ acorde a los intereses institucionales.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tc>
                  <a:txBody>
                    <a:bodyPr/>
                    <a:lstStyle/>
                    <a:p>
                      <a:pPr algn="just">
                        <a:lnSpc>
                          <a:spcPct val="107000"/>
                        </a:lnSpc>
                        <a:spcAft>
                          <a:spcPts val="0"/>
                        </a:spcAft>
                      </a:pPr>
                      <a:r>
                        <a:rPr lang="es-EC" sz="1200" dirty="0">
                          <a:effectLst/>
                        </a:rPr>
                        <a:t>Alcalde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extLst>
                  <a:ext uri="{0D108BD9-81ED-4DB2-BD59-A6C34878D82A}">
                    <a16:rowId xmlns:a16="http://schemas.microsoft.com/office/drawing/2014/main" xmlns="" val="10007"/>
                  </a:ext>
                </a:extLst>
              </a:tr>
              <a:tr h="754767">
                <a:tc>
                  <a:txBody>
                    <a:bodyPr/>
                    <a:lstStyle/>
                    <a:p>
                      <a:pPr algn="just">
                        <a:lnSpc>
                          <a:spcPct val="107000"/>
                        </a:lnSpc>
                        <a:spcAft>
                          <a:spcPts val="0"/>
                        </a:spcAft>
                      </a:pPr>
                      <a:r>
                        <a:rPr lang="es-EC" sz="1200" dirty="0">
                          <a:effectLst/>
                        </a:rPr>
                        <a:t>Dispondrá al Secretario de Movilidad que elabore los estudios prepare los pliegos, los mismos que contendrán las bases administrativas, técnicas económicas, financieras y los términos contractuales con los que se convocará a concurso público de conformidad con el régimen jurídico aplicable, a fin de seleccionar del nuevo gestor privado que preste el servicio de revisión técnica vehicular en el DMQ.</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tc>
                  <a:txBody>
                    <a:bodyPr/>
                    <a:lstStyle/>
                    <a:p>
                      <a:pPr algn="just">
                        <a:lnSpc>
                          <a:spcPct val="107000"/>
                        </a:lnSpc>
                        <a:spcAft>
                          <a:spcPts val="0"/>
                        </a:spcAft>
                      </a:pPr>
                      <a:r>
                        <a:rPr lang="es-EC" sz="1200">
                          <a:effectLst/>
                        </a:rPr>
                        <a:t>Alcalde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extLst>
                  <a:ext uri="{0D108BD9-81ED-4DB2-BD59-A6C34878D82A}">
                    <a16:rowId xmlns:a16="http://schemas.microsoft.com/office/drawing/2014/main" xmlns="" val="10008"/>
                  </a:ext>
                </a:extLst>
              </a:tr>
              <a:tr h="615663">
                <a:tc>
                  <a:txBody>
                    <a:bodyPr/>
                    <a:lstStyle/>
                    <a:p>
                      <a:pPr algn="just">
                        <a:lnSpc>
                          <a:spcPct val="107000"/>
                        </a:lnSpc>
                        <a:spcAft>
                          <a:spcPts val="0"/>
                        </a:spcAft>
                      </a:pPr>
                      <a:r>
                        <a:rPr lang="es-EC" sz="1200" dirty="0">
                          <a:effectLst/>
                        </a:rPr>
                        <a:t>Dispondrá al Secretario de Movilidad realice los estudios y análisis de parámetros técnicos y económicos que permitan determinar la razonabilidad y conveniencia para los intereses del Municipio de Quito, sobre los porcentajes de distribución que deban aplicarse tanto al DMQ como al nuevo operador de servicio de revisión técnica vehicular.</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tc>
                  <a:txBody>
                    <a:bodyPr/>
                    <a:lstStyle/>
                    <a:p>
                      <a:pPr algn="just">
                        <a:lnSpc>
                          <a:spcPct val="107000"/>
                        </a:lnSpc>
                        <a:spcAft>
                          <a:spcPts val="0"/>
                        </a:spcAft>
                      </a:pPr>
                      <a:r>
                        <a:rPr lang="es-EC" sz="1200">
                          <a:effectLst/>
                        </a:rPr>
                        <a:t>Alcalde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extLst>
                  <a:ext uri="{0D108BD9-81ED-4DB2-BD59-A6C34878D82A}">
                    <a16:rowId xmlns:a16="http://schemas.microsoft.com/office/drawing/2014/main" xmlns="" val="10009"/>
                  </a:ext>
                </a:extLst>
              </a:tr>
              <a:tr h="563965">
                <a:tc>
                  <a:txBody>
                    <a:bodyPr/>
                    <a:lstStyle/>
                    <a:p>
                      <a:pPr algn="just">
                        <a:lnSpc>
                          <a:spcPct val="107000"/>
                        </a:lnSpc>
                        <a:spcAft>
                          <a:spcPts val="0"/>
                        </a:spcAft>
                      </a:pPr>
                      <a:r>
                        <a:rPr lang="es-EC" sz="1200">
                          <a:effectLst/>
                        </a:rPr>
                        <a:t>Verificará que previo a la autorización de los pagos correspondientes por el servicio de revisión técnica vehicular, se realicen los descuentos legales que hubiera lugar, a fin de que se sustenten al propiedad, legalidad y conformidad de los valores a ser cancelados.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tc>
                  <a:txBody>
                    <a:bodyPr/>
                    <a:lstStyle/>
                    <a:p>
                      <a:pPr algn="just">
                        <a:lnSpc>
                          <a:spcPct val="107000"/>
                        </a:lnSpc>
                        <a:spcAft>
                          <a:spcPts val="0"/>
                        </a:spcAft>
                      </a:pPr>
                      <a:r>
                        <a:rPr lang="es-EC" sz="1200" dirty="0">
                          <a:effectLst/>
                        </a:rPr>
                        <a:t>Coordinador General Administrativo Financiero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extLst>
                  <a:ext uri="{0D108BD9-81ED-4DB2-BD59-A6C34878D82A}">
                    <a16:rowId xmlns:a16="http://schemas.microsoft.com/office/drawing/2014/main" xmlns="" val="10010"/>
                  </a:ext>
                </a:extLst>
              </a:tr>
              <a:tr h="563965">
                <a:tc>
                  <a:txBody>
                    <a:bodyPr/>
                    <a:lstStyle/>
                    <a:p>
                      <a:pPr algn="just">
                        <a:lnSpc>
                          <a:spcPct val="107000"/>
                        </a:lnSpc>
                        <a:spcAft>
                          <a:spcPts val="0"/>
                        </a:spcAft>
                      </a:pPr>
                      <a:r>
                        <a:rPr lang="es-EC" sz="1200">
                          <a:effectLst/>
                        </a:rPr>
                        <a:t>Dispondrá al responsable de bienes de la AMT, registre en el sistema de control los bienes y equipos donados, así como a la Contadora realice el registro contable a fin de que estos bienes pasen a formar parte de la empresa para su uso y control.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tc>
                  <a:txBody>
                    <a:bodyPr/>
                    <a:lstStyle/>
                    <a:p>
                      <a:pPr algn="just">
                        <a:lnSpc>
                          <a:spcPct val="107000"/>
                        </a:lnSpc>
                        <a:spcAft>
                          <a:spcPts val="0"/>
                        </a:spcAft>
                      </a:pPr>
                      <a:r>
                        <a:rPr lang="es-EC" sz="1200">
                          <a:effectLst/>
                        </a:rPr>
                        <a:t>Coordinador General Administrativo Financiero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extLst>
                  <a:ext uri="{0D108BD9-81ED-4DB2-BD59-A6C34878D82A}">
                    <a16:rowId xmlns:a16="http://schemas.microsoft.com/office/drawing/2014/main" xmlns="" val="10011"/>
                  </a:ext>
                </a:extLst>
              </a:tr>
              <a:tr h="563965">
                <a:tc>
                  <a:txBody>
                    <a:bodyPr/>
                    <a:lstStyle/>
                    <a:p>
                      <a:pPr algn="just">
                        <a:lnSpc>
                          <a:spcPct val="107000"/>
                        </a:lnSpc>
                        <a:spcAft>
                          <a:spcPts val="0"/>
                        </a:spcAft>
                      </a:pPr>
                      <a:r>
                        <a:rPr lang="es-EC" sz="1200">
                          <a:effectLst/>
                        </a:rPr>
                        <a:t>Realizará los trámites pertinentes ante la Agencia Nacional de Tránsito,  a fin de matricular los vehículos de la AMT y evitar que se generen multas por este concepto.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tc>
                  <a:txBody>
                    <a:bodyPr/>
                    <a:lstStyle/>
                    <a:p>
                      <a:pPr algn="just">
                        <a:lnSpc>
                          <a:spcPct val="107000"/>
                        </a:lnSpc>
                        <a:spcAft>
                          <a:spcPts val="0"/>
                        </a:spcAft>
                      </a:pPr>
                      <a:r>
                        <a:rPr lang="es-EC" sz="1200" dirty="0">
                          <a:effectLst/>
                        </a:rPr>
                        <a:t>Coordinador General Administrativo Financiero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extLst>
                  <a:ext uri="{0D108BD9-81ED-4DB2-BD59-A6C34878D82A}">
                    <a16:rowId xmlns:a16="http://schemas.microsoft.com/office/drawing/2014/main" xmlns="" val="10012"/>
                  </a:ext>
                </a:extLst>
              </a:tr>
              <a:tr h="563965">
                <a:tc>
                  <a:txBody>
                    <a:bodyPr/>
                    <a:lstStyle/>
                    <a:p>
                      <a:pPr algn="just">
                        <a:lnSpc>
                          <a:spcPct val="107000"/>
                        </a:lnSpc>
                        <a:spcAft>
                          <a:spcPts val="0"/>
                        </a:spcAft>
                      </a:pPr>
                      <a:r>
                        <a:rPr lang="es-EC" sz="1200" dirty="0">
                          <a:effectLst/>
                        </a:rPr>
                        <a:t>Dispondrá al Director de Registro y Administración Vehicular de la AMT que, durante la ejecución de los contratos, verifique la entrega documental y vigencia de las garantías, a fin de garantizar el cumplimiento de las reinversiones de conformidad a las disposiciones legales vigentes.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tc>
                  <a:txBody>
                    <a:bodyPr/>
                    <a:lstStyle/>
                    <a:p>
                      <a:pPr algn="just">
                        <a:lnSpc>
                          <a:spcPct val="107000"/>
                        </a:lnSpc>
                        <a:spcAft>
                          <a:spcPts val="0"/>
                        </a:spcAft>
                      </a:pPr>
                      <a:r>
                        <a:rPr lang="es-EC" sz="1200" dirty="0">
                          <a:effectLst/>
                        </a:rPr>
                        <a:t>Director General de la AMT</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extLst>
                  <a:ext uri="{0D108BD9-81ED-4DB2-BD59-A6C34878D82A}">
                    <a16:rowId xmlns:a16="http://schemas.microsoft.com/office/drawing/2014/main" xmlns="" val="10013"/>
                  </a:ext>
                </a:extLst>
              </a:tr>
              <a:tr h="615663">
                <a:tc>
                  <a:txBody>
                    <a:bodyPr/>
                    <a:lstStyle/>
                    <a:p>
                      <a:pPr algn="just">
                        <a:lnSpc>
                          <a:spcPct val="107000"/>
                        </a:lnSpc>
                        <a:spcAft>
                          <a:spcPts val="0"/>
                        </a:spcAft>
                      </a:pPr>
                      <a:r>
                        <a:rPr lang="es-EC" sz="1200" dirty="0">
                          <a:effectLst/>
                        </a:rPr>
                        <a:t>Dispondrá al Secretario de Movilidad efectúe conjuntamente con la operadores del servicio de revisión técnica vehicular, la entrega recepción y se formalice la transferencia de los lotes de terreno a nombre de la Municipalidad de Quito, a  fin de que los bienes inmuebles se registren contablemente, y consecuentemente incrementen el patrimonio institucional.</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tc>
                  <a:txBody>
                    <a:bodyPr/>
                    <a:lstStyle/>
                    <a:p>
                      <a:pPr algn="just">
                        <a:lnSpc>
                          <a:spcPct val="107000"/>
                        </a:lnSpc>
                        <a:spcAft>
                          <a:spcPts val="0"/>
                        </a:spcAft>
                      </a:pPr>
                      <a:r>
                        <a:rPr lang="es-EC" sz="1200" dirty="0">
                          <a:effectLst/>
                        </a:rPr>
                        <a:t>Al Alcalde Metropolitano de Quito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19232959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00"/>
            <a:ext cx="12241818" cy="6845300"/>
          </a:xfrm>
          <a:prstGeom prst="rect">
            <a:avLst/>
          </a:prstGeom>
        </p:spPr>
      </p:pic>
    </p:spTree>
    <p:extLst>
      <p:ext uri="{BB962C8B-B14F-4D97-AF65-F5344CB8AC3E}">
        <p14:creationId xmlns:p14="http://schemas.microsoft.com/office/powerpoint/2010/main" val="662972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4" name="Marcador de contenido 2"/>
          <p:cNvSpPr>
            <a:spLocks noGrp="1"/>
          </p:cNvSpPr>
          <p:nvPr>
            <p:ph idx="1"/>
          </p:nvPr>
        </p:nvSpPr>
        <p:spPr>
          <a:xfrm>
            <a:off x="234782" y="2339339"/>
            <a:ext cx="11722435" cy="1465801"/>
          </a:xfrm>
          <a:solidFill>
            <a:schemeClr val="accent1">
              <a:lumMod val="50000"/>
            </a:schemeClr>
          </a:solidFill>
        </p:spPr>
        <p:txBody>
          <a:bodyPr>
            <a:normAutofit fontScale="70000" lnSpcReduction="20000"/>
          </a:bodyPr>
          <a:lstStyle/>
          <a:p>
            <a:pPr marL="0" indent="0">
              <a:buNone/>
            </a:pPr>
            <a:r>
              <a:rPr lang="es-EC" b="1" i="1" dirty="0" smtClean="0">
                <a:solidFill>
                  <a:schemeClr val="bg1"/>
                </a:solidFill>
              </a:rPr>
              <a:t>Tercera.  </a:t>
            </a:r>
            <a:r>
              <a:rPr lang="es-EC" i="1" dirty="0" smtClean="0">
                <a:solidFill>
                  <a:schemeClr val="bg1"/>
                </a:solidFill>
              </a:rPr>
              <a:t>“Debido al complejo que puede ser cumplir con lo estipulado en el Examen Especial DPPch-0015-2020 realizado por la Contraloría General del Estado, se  sugiere se realice la consulta a la Agencia Metropolitana de Transito, en el sentido si hasta julio de 2022 lograra cumplir con todos los procesos y fases previas para que entre en operación la Revisión Técnica Vehicular en dicho mes, caso contrario se analice la posibilidad que la Revisión Técnica Vehicular entre en operación cuando el ente encargado logre cumplir con todos los procesos”.</a:t>
            </a:r>
            <a:endParaRPr lang="es-EC" dirty="0">
              <a:solidFill>
                <a:schemeClr val="bg1"/>
              </a:solidFill>
              <a:effectLst/>
            </a:endParaRPr>
          </a:p>
        </p:txBody>
      </p:sp>
      <p:sp>
        <p:nvSpPr>
          <p:cNvPr id="2" name="Rectángulo 1"/>
          <p:cNvSpPr/>
          <p:nvPr/>
        </p:nvSpPr>
        <p:spPr>
          <a:xfrm>
            <a:off x="0" y="4227933"/>
            <a:ext cx="11360126" cy="923330"/>
          </a:xfrm>
          <a:prstGeom prst="rect">
            <a:avLst/>
          </a:prstGeom>
        </p:spPr>
        <p:txBody>
          <a:bodyPr wrap="square">
            <a:spAutoFit/>
          </a:bodyPr>
          <a:lstStyle/>
          <a:p>
            <a:pPr marL="449580" algn="just"/>
            <a:r>
              <a:rPr lang="es-EC" b="1" dirty="0">
                <a:latin typeface="Arial" panose="020B0604020202020204" pitchFamily="34" charset="0"/>
              </a:rPr>
              <a:t>Respuesta</a:t>
            </a:r>
            <a:r>
              <a:rPr lang="es-EC" dirty="0">
                <a:latin typeface="Arial" panose="020B0604020202020204" pitchFamily="34" charset="0"/>
              </a:rPr>
              <a:t>: </a:t>
            </a:r>
            <a:endParaRPr lang="es-EC" dirty="0"/>
          </a:p>
          <a:p>
            <a:pPr marL="449580" algn="just"/>
            <a:r>
              <a:rPr lang="es-EC" dirty="0">
                <a:latin typeface="Arial" panose="020B0604020202020204" pitchFamily="34" charset="0"/>
              </a:rPr>
              <a:t>La Agencia Metropolitana de Tránsito está llevando a cabo las acciones necesarias para liquidar los contratos con las empresas Danton S.A. y el Consorcio ITLS.</a:t>
            </a:r>
            <a:endParaRPr lang="es-EC" dirty="0">
              <a:effectLst/>
            </a:endParaRPr>
          </a:p>
        </p:txBody>
      </p:sp>
      <p:sp>
        <p:nvSpPr>
          <p:cNvPr id="7" name="Rectángulo 6"/>
          <p:cNvSpPr/>
          <p:nvPr/>
        </p:nvSpPr>
        <p:spPr>
          <a:xfrm>
            <a:off x="9489875" y="1573945"/>
            <a:ext cx="2467342" cy="369332"/>
          </a:xfrm>
          <a:prstGeom prst="rect">
            <a:avLst/>
          </a:prstGeom>
        </p:spPr>
        <p:txBody>
          <a:bodyPr wrap="none">
            <a:spAutoFit/>
          </a:bodyPr>
          <a:lstStyle/>
          <a:p>
            <a:pPr algn="r"/>
            <a:r>
              <a:rPr lang="es-EC" u="sng" dirty="0" smtClean="0">
                <a:latin typeface="Arial" panose="020B0604020202020204" pitchFamily="34" charset="0"/>
                <a:ea typeface="Calibri" panose="020F0502020204030204" pitchFamily="34" charset="0"/>
              </a:rPr>
              <a:t>Luis </a:t>
            </a:r>
            <a:r>
              <a:rPr lang="es-EC" u="sng" dirty="0">
                <a:latin typeface="Arial" panose="020B0604020202020204" pitchFamily="34" charset="0"/>
                <a:ea typeface="Calibri" panose="020F0502020204030204" pitchFamily="34" charset="0"/>
              </a:rPr>
              <a:t>Humberto </a:t>
            </a:r>
            <a:r>
              <a:rPr lang="es-EC" u="sng" dirty="0" smtClean="0">
                <a:latin typeface="Arial" panose="020B0604020202020204" pitchFamily="34" charset="0"/>
                <a:ea typeface="Calibri" panose="020F0502020204030204" pitchFamily="34" charset="0"/>
              </a:rPr>
              <a:t>Robles</a:t>
            </a:r>
            <a:endParaRPr lang="es-EC" dirty="0"/>
          </a:p>
        </p:txBody>
      </p:sp>
    </p:spTree>
    <p:extLst>
      <p:ext uri="{BB962C8B-B14F-4D97-AF65-F5344CB8AC3E}">
        <p14:creationId xmlns:p14="http://schemas.microsoft.com/office/powerpoint/2010/main" val="3575510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171C17EA-9B2B-114C-9BA7-B9DA9987D85F}"/>
              </a:ext>
            </a:extLst>
          </p:cNvPr>
          <p:cNvPicPr>
            <a:picLocks noChangeAspect="1"/>
          </p:cNvPicPr>
          <p:nvPr/>
        </p:nvPicPr>
        <p:blipFill>
          <a:blip r:embed="rId3"/>
          <a:stretch>
            <a:fillRect/>
          </a:stretch>
        </p:blipFill>
        <p:spPr>
          <a:xfrm>
            <a:off x="-2" y="802"/>
            <a:ext cx="12192000" cy="6858000"/>
          </a:xfrm>
          <a:prstGeom prst="rect">
            <a:avLst/>
          </a:prstGeom>
        </p:spPr>
      </p:pic>
      <p:sp>
        <p:nvSpPr>
          <p:cNvPr id="4" name="Marcador de contenido 2"/>
          <p:cNvSpPr>
            <a:spLocks noGrp="1"/>
          </p:cNvSpPr>
          <p:nvPr>
            <p:ph idx="1"/>
          </p:nvPr>
        </p:nvSpPr>
        <p:spPr>
          <a:xfrm>
            <a:off x="234779" y="911145"/>
            <a:ext cx="11722435" cy="654918"/>
          </a:xfrm>
          <a:solidFill>
            <a:schemeClr val="accent1">
              <a:lumMod val="50000"/>
            </a:schemeClr>
          </a:solidFill>
        </p:spPr>
        <p:txBody>
          <a:bodyPr>
            <a:noAutofit/>
          </a:bodyPr>
          <a:lstStyle/>
          <a:p>
            <a:pPr marL="0" indent="0">
              <a:buNone/>
            </a:pPr>
            <a:r>
              <a:rPr lang="es-EC" sz="2000" i="1" dirty="0">
                <a:solidFill>
                  <a:schemeClr val="bg1"/>
                </a:solidFill>
              </a:rPr>
              <a:t>Desea saber ¿Cuáles serán las medidas que se implementarán para asegurar la revisión técnica vehicular de los 595.840 vehículos en 6 meses? </a:t>
            </a:r>
            <a:endParaRPr lang="es-EC" sz="2000" dirty="0">
              <a:solidFill>
                <a:schemeClr val="bg1"/>
              </a:solidFill>
              <a:effectLst/>
            </a:endParaRPr>
          </a:p>
        </p:txBody>
      </p:sp>
      <p:sp>
        <p:nvSpPr>
          <p:cNvPr id="7" name="Rectángulo 6"/>
          <p:cNvSpPr/>
          <p:nvPr/>
        </p:nvSpPr>
        <p:spPr>
          <a:xfrm>
            <a:off x="234779" y="1704944"/>
            <a:ext cx="11722435" cy="923330"/>
          </a:xfrm>
          <a:prstGeom prst="rect">
            <a:avLst/>
          </a:prstGeom>
        </p:spPr>
        <p:txBody>
          <a:bodyPr wrap="square">
            <a:spAutoFit/>
          </a:bodyPr>
          <a:lstStyle/>
          <a:p>
            <a:r>
              <a:rPr lang="es-EC" b="1" dirty="0">
                <a:latin typeface="Arial" panose="020B0604020202020204" pitchFamily="34" charset="0"/>
              </a:rPr>
              <a:t>Respuesta</a:t>
            </a:r>
            <a:r>
              <a:rPr lang="es-EC" dirty="0">
                <a:latin typeface="Arial" panose="020B0604020202020204" pitchFamily="34" charset="0"/>
              </a:rPr>
              <a:t>: </a:t>
            </a:r>
            <a:endParaRPr lang="es-EC" dirty="0"/>
          </a:p>
          <a:p>
            <a:pPr marL="449580" algn="just"/>
            <a:r>
              <a:rPr lang="es-EC" dirty="0">
                <a:latin typeface="Arial" panose="020B0604020202020204" pitchFamily="34" charset="0"/>
              </a:rPr>
              <a:t>En la siguiente tabla se muestra la cantidad estimada de vehículos que se revisarán de acuerdo a la Calendarización Excepcional aprobada mediante </a:t>
            </a:r>
            <a:r>
              <a:rPr lang="es-EC" b="1" dirty="0">
                <a:latin typeface="Arial" panose="020B0604020202020204" pitchFamily="34" charset="0"/>
              </a:rPr>
              <a:t>RESOLUCIÓN</a:t>
            </a:r>
            <a:r>
              <a:rPr lang="es-EC" b="1" dirty="0">
                <a:latin typeface="Arial" panose="020B0604020202020204" pitchFamily="34" charset="0"/>
                <a:ea typeface="Times New Roman" panose="02020603050405020304" pitchFamily="18" charset="0"/>
              </a:rPr>
              <a:t> No. 001-DIR-2022-ANT</a:t>
            </a:r>
            <a:endParaRPr lang="es-EC" dirty="0">
              <a:effectLst/>
            </a:endParaRPr>
          </a:p>
        </p:txBody>
      </p:sp>
      <p:graphicFrame>
        <p:nvGraphicFramePr>
          <p:cNvPr id="9" name="Tabla 8"/>
          <p:cNvGraphicFramePr>
            <a:graphicFrameLocks noGrp="1"/>
          </p:cNvGraphicFramePr>
          <p:nvPr>
            <p:extLst>
              <p:ext uri="{D42A27DB-BD31-4B8C-83A1-F6EECF244321}">
                <p14:modId xmlns:p14="http://schemas.microsoft.com/office/powerpoint/2010/main" val="649997113"/>
              </p:ext>
            </p:extLst>
          </p:nvPr>
        </p:nvGraphicFramePr>
        <p:xfrm>
          <a:off x="556629" y="2829679"/>
          <a:ext cx="11078737" cy="2904388"/>
        </p:xfrm>
        <a:graphic>
          <a:graphicData uri="http://schemas.openxmlformats.org/drawingml/2006/table">
            <a:tbl>
              <a:tblPr firstRow="1" firstCol="1" bandRow="1"/>
              <a:tblGrid>
                <a:gridCol w="1702731"/>
                <a:gridCol w="1702731"/>
                <a:gridCol w="1702731"/>
                <a:gridCol w="1702731"/>
                <a:gridCol w="2499170"/>
                <a:gridCol w="1768643"/>
              </a:tblGrid>
              <a:tr h="295172">
                <a:tc gridSpan="6">
                  <a:txBody>
                    <a:bodyPr/>
                    <a:lstStyle/>
                    <a:p>
                      <a:pPr algn="ctr">
                        <a:lnSpc>
                          <a:spcPct val="107000"/>
                        </a:lnSpc>
                      </a:pPr>
                      <a:r>
                        <a:rPr lang="es-EC" sz="16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PROYECCIÓN 2022</a:t>
                      </a:r>
                      <a:endParaRPr lang="es-EC" sz="160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0500">
                <a:tc>
                  <a:txBody>
                    <a:bodyPr/>
                    <a:lstStyle/>
                    <a:p>
                      <a:pPr algn="ctr">
                        <a:lnSpc>
                          <a:spcPct val="107000"/>
                        </a:lnSpc>
                      </a:pPr>
                      <a:r>
                        <a:rPr lang="es-EC" sz="16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a:t>
                      </a:r>
                      <a:endParaRPr lang="es-EC" sz="1600" dirty="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6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a:t>
                      </a:r>
                      <a:endParaRPr lang="es-EC" sz="1600" dirty="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6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 = A - B</a:t>
                      </a:r>
                      <a:endParaRPr lang="es-EC" sz="1600" dirty="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6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a:t>
                      </a:r>
                      <a:endParaRPr lang="es-EC" sz="1600" dirty="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6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 = C - D</a:t>
                      </a:r>
                      <a:endParaRPr lang="es-EC" sz="1600" dirty="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6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 = E * 1.47</a:t>
                      </a:r>
                      <a:endParaRPr lang="es-EC" sz="1600" dirty="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6320">
                <a:tc>
                  <a:txBody>
                    <a:bodyPr/>
                    <a:lstStyle/>
                    <a:p>
                      <a:pPr algn="ctr">
                        <a:lnSpc>
                          <a:spcPct val="107000"/>
                        </a:lnSpc>
                      </a:pPr>
                      <a:r>
                        <a:rPr lang="es-EC"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Cantidad estimada de vehículos que se revisarán en el 2022 (Incluidos los vehículos nuevos)</a:t>
                      </a:r>
                      <a:endParaRPr lang="es-EC" sz="160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Cantidad estimada de vehículos que se matricularán por primera vez en el año 2022  (Vehículos nuevos)</a:t>
                      </a:r>
                      <a:endParaRPr lang="es-EC" sz="1600" dirty="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Cantidad estimada de vehículos que se revisarán en el 2022  (Excluidos los vehículos nuevos)</a:t>
                      </a:r>
                      <a:endParaRPr lang="es-EC" sz="160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Cantidad estimada de vehículos que requieren revisar la RTV en el primer semestre. (Otro GAD)</a:t>
                      </a:r>
                      <a:endParaRPr lang="es-EC" sz="160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Cantidad estimada de </a:t>
                      </a:r>
                      <a:r>
                        <a:rPr lang="es-EC" sz="1600" b="1" u="sng">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vehículos</a:t>
                      </a:r>
                      <a:r>
                        <a:rPr lang="es-EC"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que realizarán la RTV de acuerdo a la Calendarización Excepcional DMQ (Desde julio 2022)</a:t>
                      </a:r>
                      <a:endParaRPr lang="es-EC" sz="160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Cantidad estimada de </a:t>
                      </a:r>
                      <a:r>
                        <a:rPr lang="es-EC" sz="1600" b="1" u="sng">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revisiones</a:t>
                      </a:r>
                      <a:r>
                        <a:rPr lang="es-EC"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de acuerdo a la Calendarización Excepcional DMQ</a:t>
                      </a:r>
                      <a:endParaRPr lang="es-EC" sz="160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182880">
                <a:tc>
                  <a:txBody>
                    <a:bodyPr/>
                    <a:lstStyle/>
                    <a:p>
                      <a:pPr algn="r">
                        <a:lnSpc>
                          <a:spcPct val="107000"/>
                        </a:lnSpc>
                      </a:pPr>
                      <a:r>
                        <a:rPr lang="es-EC"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449 832</a:t>
                      </a:r>
                      <a:endParaRPr lang="es-EC" sz="160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55.390</a:t>
                      </a:r>
                      <a:endParaRPr lang="es-EC" sz="1600" dirty="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394.442</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58 029</a:t>
                      </a:r>
                      <a:endParaRPr lang="es-EC" sz="160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336.413</a:t>
                      </a:r>
                      <a:endParaRPr lang="es-EC" sz="160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510.787</a:t>
                      </a:r>
                      <a:endParaRPr lang="es-EC" sz="1600" dirty="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Rectángulo 10"/>
          <p:cNvSpPr/>
          <p:nvPr/>
        </p:nvSpPr>
        <p:spPr>
          <a:xfrm>
            <a:off x="10105209" y="402932"/>
            <a:ext cx="1774845" cy="369332"/>
          </a:xfrm>
          <a:prstGeom prst="rect">
            <a:avLst/>
          </a:prstGeom>
        </p:spPr>
        <p:txBody>
          <a:bodyPr wrap="none">
            <a:spAutoFit/>
          </a:bodyPr>
          <a:lstStyle/>
          <a:p>
            <a:r>
              <a:rPr lang="es-EC" u="sng" dirty="0">
                <a:latin typeface="Arial" panose="020B0604020202020204" pitchFamily="34" charset="0"/>
                <a:ea typeface="Calibri" panose="020F0502020204030204" pitchFamily="34" charset="0"/>
              </a:rPr>
              <a:t>Andrea Hidalgo</a:t>
            </a:r>
            <a:endParaRPr lang="es-EC" dirty="0"/>
          </a:p>
        </p:txBody>
      </p:sp>
    </p:spTree>
    <p:extLst>
      <p:ext uri="{BB962C8B-B14F-4D97-AF65-F5344CB8AC3E}">
        <p14:creationId xmlns:p14="http://schemas.microsoft.com/office/powerpoint/2010/main" val="876825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3" name="Rectángulo 2"/>
          <p:cNvSpPr/>
          <p:nvPr/>
        </p:nvSpPr>
        <p:spPr>
          <a:xfrm>
            <a:off x="163902" y="1574107"/>
            <a:ext cx="11671540" cy="1200329"/>
          </a:xfrm>
          <a:prstGeom prst="rect">
            <a:avLst/>
          </a:prstGeom>
        </p:spPr>
        <p:txBody>
          <a:bodyPr wrap="square">
            <a:spAutoFit/>
          </a:bodyPr>
          <a:lstStyle/>
          <a:p>
            <a:pPr marL="449580" algn="just"/>
            <a:r>
              <a:rPr lang="es-EC" dirty="0">
                <a:latin typeface="Arial" panose="020B0604020202020204" pitchFamily="34" charset="0"/>
              </a:rPr>
              <a:t>Las 20 líneas  (16 para vehículos livianos y  4 para vehículos pesados) con las que operaban las empresas DANTON S.A y</a:t>
            </a:r>
            <a:r>
              <a:rPr lang="es-EC" b="1" dirty="0">
                <a:latin typeface="Arial" panose="020B0604020202020204" pitchFamily="34" charset="0"/>
              </a:rPr>
              <a:t> </a:t>
            </a:r>
            <a:r>
              <a:rPr lang="es-EC" dirty="0">
                <a:latin typeface="Arial" panose="020B0604020202020204" pitchFamily="34" charset="0"/>
              </a:rPr>
              <a:t>Consorcio ITLS del Ecuador, en el </a:t>
            </a:r>
            <a:r>
              <a:rPr lang="es-EC" dirty="0" smtClean="0">
                <a:latin typeface="Arial" panose="020B0604020202020204" pitchFamily="34" charset="0"/>
              </a:rPr>
              <a:t>marco </a:t>
            </a:r>
            <a:r>
              <a:rPr lang="es-EC" dirty="0">
                <a:latin typeface="Arial" panose="020B0604020202020204" pitchFamily="34" charset="0"/>
              </a:rPr>
              <a:t>del proceso de liquidación serán transferidas al MDMQ. En la siguiente tabla se muestra la capacidad del número de revisiones vehiculares de las 20 líneas; capacidad anual de 846.720 revisiones y semestral de 423.360 revisiones. </a:t>
            </a:r>
            <a:endParaRPr lang="es-EC" dirty="0">
              <a:effectLst/>
            </a:endParaRPr>
          </a:p>
        </p:txBody>
      </p:sp>
      <p:sp>
        <p:nvSpPr>
          <p:cNvPr id="7" name="Marcador de contenido 2"/>
          <p:cNvSpPr txBox="1">
            <a:spLocks/>
          </p:cNvSpPr>
          <p:nvPr/>
        </p:nvSpPr>
        <p:spPr>
          <a:xfrm>
            <a:off x="234781" y="739792"/>
            <a:ext cx="11722435" cy="741182"/>
          </a:xfrm>
          <a:prstGeom prst="rect">
            <a:avLst/>
          </a:prstGeom>
          <a:solidFill>
            <a:schemeClr val="accent1">
              <a:lumMod val="5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sz="2400" i="1" dirty="0" smtClean="0">
                <a:solidFill>
                  <a:schemeClr val="bg1"/>
                </a:solidFill>
              </a:rPr>
              <a:t>Desea saber ¿Cuáles serán las medidas que se implementarán para asegurar la revisión técnica vehicular de los 595.840 vehículos en 6 meses? </a:t>
            </a:r>
            <a:endParaRPr lang="es-EC" sz="2400" dirty="0">
              <a:solidFill>
                <a:schemeClr val="bg1"/>
              </a:solidFill>
            </a:endParaRPr>
          </a:p>
        </p:txBody>
      </p:sp>
      <p:graphicFrame>
        <p:nvGraphicFramePr>
          <p:cNvPr id="8" name="Tabla 7"/>
          <p:cNvGraphicFramePr>
            <a:graphicFrameLocks noGrp="1"/>
          </p:cNvGraphicFramePr>
          <p:nvPr>
            <p:extLst>
              <p:ext uri="{D42A27DB-BD31-4B8C-83A1-F6EECF244321}">
                <p14:modId xmlns:p14="http://schemas.microsoft.com/office/powerpoint/2010/main" val="1953596418"/>
              </p:ext>
            </p:extLst>
          </p:nvPr>
        </p:nvGraphicFramePr>
        <p:xfrm>
          <a:off x="838199" y="2962453"/>
          <a:ext cx="10515600" cy="2348484"/>
        </p:xfrm>
        <a:graphic>
          <a:graphicData uri="http://schemas.openxmlformats.org/drawingml/2006/table">
            <a:tbl>
              <a:tblPr firstRow="1" firstCol="1" bandRow="1"/>
              <a:tblGrid>
                <a:gridCol w="2490094"/>
                <a:gridCol w="1173541"/>
                <a:gridCol w="1177748"/>
                <a:gridCol w="1167231"/>
                <a:gridCol w="1167231"/>
                <a:gridCol w="1026323"/>
                <a:gridCol w="1314450"/>
                <a:gridCol w="998982"/>
              </a:tblGrid>
              <a:tr h="124218">
                <a:tc>
                  <a:txBody>
                    <a:bodyPr/>
                    <a:lstStyle/>
                    <a:p>
                      <a:pPr algn="ctr">
                        <a:lnSpc>
                          <a:spcPct val="107000"/>
                        </a:lnSpc>
                      </a:pPr>
                      <a:r>
                        <a:rPr lang="es-ES" sz="12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Centros de Revisión Vehicular</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2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Centro Monotipo</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2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Centro Monotipo</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2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Centro Monotipo</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2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Centro Monotipo</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2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Centro Mixto</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2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Centro Mixto</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2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914">
                <a:tc>
                  <a:txBody>
                    <a:bodyPr/>
                    <a:lstStyle/>
                    <a:p>
                      <a:pPr algn="just">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Cantidad de revisiones en una hora por CRCV</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360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914">
                <a:tc>
                  <a:txBody>
                    <a:bodyPr/>
                    <a:lstStyle/>
                    <a:p>
                      <a:pPr algn="just">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Número de horas que se trabaja al día</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010">
                <a:tc>
                  <a:txBody>
                    <a:bodyPr/>
                    <a:lstStyle/>
                    <a:p>
                      <a:pPr algn="just">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Revisiones/ día (lunes a viernes)</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3.240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124">
                <a:tc>
                  <a:txBody>
                    <a:bodyPr/>
                    <a:lstStyle/>
                    <a:p>
                      <a:pPr algn="just">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Revisiones/ sábados (solo 4 horas)</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1.440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914">
                <a:tc>
                  <a:txBody>
                    <a:bodyPr/>
                    <a:lstStyle/>
                    <a:p>
                      <a:pPr algn="just">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Revisiones semanales  (de Lunes a Sábado)</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2.940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2.940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2.940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2.940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2.940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2.940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17.640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419">
                <a:tc>
                  <a:txBody>
                    <a:bodyPr/>
                    <a:lstStyle/>
                    <a:p>
                      <a:pPr algn="just">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revisiones al mes</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11.760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11.760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11.760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11.760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11.760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11.760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70.560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514">
                <a:tc>
                  <a:txBody>
                    <a:bodyPr/>
                    <a:lstStyle/>
                    <a:p>
                      <a:pPr algn="just">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Revisiones al año </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141.120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141.120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141.120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141.120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141.120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141.120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846.720</a:t>
                      </a:r>
                      <a:endParaRPr lang="es-EC" sz="1200" dirty="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ectángulo 8"/>
          <p:cNvSpPr/>
          <p:nvPr/>
        </p:nvSpPr>
        <p:spPr>
          <a:xfrm>
            <a:off x="75412" y="5466027"/>
            <a:ext cx="11473132" cy="646331"/>
          </a:xfrm>
          <a:prstGeom prst="rect">
            <a:avLst/>
          </a:prstGeom>
        </p:spPr>
        <p:txBody>
          <a:bodyPr wrap="square">
            <a:spAutoFit/>
          </a:bodyPr>
          <a:lstStyle/>
          <a:p>
            <a:pPr marL="449580" algn="just"/>
            <a:r>
              <a:rPr lang="es-EC" dirty="0">
                <a:latin typeface="Arial" panose="020B0604020202020204" pitchFamily="34" charset="0"/>
              </a:rPr>
              <a:t>Las medidas que se implementarán será la ampliación de horarios de atención y habilitación del centro del CRCV </a:t>
            </a:r>
            <a:r>
              <a:rPr lang="es-EC" dirty="0" err="1">
                <a:latin typeface="Arial" panose="020B0604020202020204" pitchFamily="34" charset="0"/>
              </a:rPr>
              <a:t>Cristianía</a:t>
            </a:r>
            <a:r>
              <a:rPr lang="es-EC" dirty="0">
                <a:latin typeface="Arial" panose="020B0604020202020204" pitchFamily="34" charset="0"/>
              </a:rPr>
              <a:t>.</a:t>
            </a:r>
            <a:endParaRPr lang="es-EC" dirty="0">
              <a:effectLst/>
            </a:endParaRPr>
          </a:p>
        </p:txBody>
      </p:sp>
      <p:sp>
        <p:nvSpPr>
          <p:cNvPr id="10" name="Rectángulo 9"/>
          <p:cNvSpPr/>
          <p:nvPr/>
        </p:nvSpPr>
        <p:spPr>
          <a:xfrm>
            <a:off x="10299762" y="272728"/>
            <a:ext cx="1774845" cy="369332"/>
          </a:xfrm>
          <a:prstGeom prst="rect">
            <a:avLst/>
          </a:prstGeom>
        </p:spPr>
        <p:txBody>
          <a:bodyPr wrap="none">
            <a:spAutoFit/>
          </a:bodyPr>
          <a:lstStyle/>
          <a:p>
            <a:r>
              <a:rPr lang="es-EC" u="sng" dirty="0">
                <a:latin typeface="Arial" panose="020B0604020202020204" pitchFamily="34" charset="0"/>
                <a:ea typeface="Calibri" panose="020F0502020204030204" pitchFamily="34" charset="0"/>
              </a:rPr>
              <a:t>Andrea Hidalgo</a:t>
            </a:r>
            <a:endParaRPr lang="es-EC" dirty="0"/>
          </a:p>
        </p:txBody>
      </p:sp>
    </p:spTree>
    <p:extLst>
      <p:ext uri="{BB962C8B-B14F-4D97-AF65-F5344CB8AC3E}">
        <p14:creationId xmlns:p14="http://schemas.microsoft.com/office/powerpoint/2010/main" val="238234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4" name="Marcador de contenido 2"/>
          <p:cNvSpPr>
            <a:spLocks noGrp="1"/>
          </p:cNvSpPr>
          <p:nvPr>
            <p:ph idx="1"/>
          </p:nvPr>
        </p:nvSpPr>
        <p:spPr>
          <a:xfrm>
            <a:off x="234782" y="1926372"/>
            <a:ext cx="11722435" cy="603159"/>
          </a:xfrm>
          <a:solidFill>
            <a:schemeClr val="accent1">
              <a:lumMod val="50000"/>
            </a:schemeClr>
          </a:solidFill>
        </p:spPr>
        <p:txBody>
          <a:bodyPr>
            <a:normAutofit fontScale="77500" lnSpcReduction="20000"/>
          </a:bodyPr>
          <a:lstStyle/>
          <a:p>
            <a:pPr marL="0" indent="0">
              <a:buNone/>
            </a:pPr>
            <a:r>
              <a:rPr lang="es-EC" i="1" dirty="0" smtClean="0">
                <a:solidFill>
                  <a:schemeClr val="bg1"/>
                </a:solidFill>
              </a:rPr>
              <a:t>¿Se han considerado las medidas de seguridad de limitación de aforo y distanciamiento social que todavía se recomienda para poder cuidarnos de la pandemia?</a:t>
            </a:r>
            <a:endParaRPr lang="es-EC" dirty="0">
              <a:solidFill>
                <a:schemeClr val="bg1"/>
              </a:solidFill>
              <a:effectLst/>
            </a:endParaRPr>
          </a:p>
        </p:txBody>
      </p:sp>
      <p:sp>
        <p:nvSpPr>
          <p:cNvPr id="2" name="Rectángulo 1"/>
          <p:cNvSpPr/>
          <p:nvPr/>
        </p:nvSpPr>
        <p:spPr>
          <a:xfrm>
            <a:off x="234782" y="3202086"/>
            <a:ext cx="11661044" cy="1754326"/>
          </a:xfrm>
          <a:prstGeom prst="rect">
            <a:avLst/>
          </a:prstGeom>
        </p:spPr>
        <p:txBody>
          <a:bodyPr wrap="square">
            <a:spAutoFit/>
          </a:bodyPr>
          <a:lstStyle/>
          <a:p>
            <a:r>
              <a:rPr lang="es-EC" b="1" dirty="0">
                <a:latin typeface="Arial" panose="020B0604020202020204" pitchFamily="34" charset="0"/>
              </a:rPr>
              <a:t>Respuesta</a:t>
            </a:r>
            <a:r>
              <a:rPr lang="es-EC" dirty="0">
                <a:latin typeface="Arial" panose="020B0604020202020204" pitchFamily="34" charset="0"/>
              </a:rPr>
              <a:t>: </a:t>
            </a:r>
            <a:endParaRPr lang="es-EC" dirty="0"/>
          </a:p>
          <a:p>
            <a:r>
              <a:rPr lang="es-EC" dirty="0">
                <a:latin typeface="Arial" panose="020B0604020202020204" pitchFamily="34" charset="0"/>
              </a:rPr>
              <a:t> </a:t>
            </a:r>
            <a:endParaRPr lang="es-EC" dirty="0"/>
          </a:p>
          <a:p>
            <a:pPr marL="449580" algn="just"/>
            <a:r>
              <a:rPr lang="es-ES" dirty="0">
                <a:latin typeface="Arial" panose="020B0604020202020204" pitchFamily="34" charset="0"/>
              </a:rPr>
              <a:t>El nuevo operador deberá aplicar medidas de bioseguridad similares a las aplicadas en los CRCV hasta diciembre 2021, alineadas con las disposiciones del Comité de Operaciones de Emergencia; vale indicar que las medidas aplicadas  al personal de operación y a los ciudadanos usuarios del servicio, no significaron disminución del número de revisiones realizadas. </a:t>
            </a:r>
            <a:endParaRPr lang="es-EC" dirty="0">
              <a:effectLst/>
            </a:endParaRPr>
          </a:p>
        </p:txBody>
      </p:sp>
      <p:sp>
        <p:nvSpPr>
          <p:cNvPr id="5" name="Rectángulo 4"/>
          <p:cNvSpPr/>
          <p:nvPr/>
        </p:nvSpPr>
        <p:spPr>
          <a:xfrm>
            <a:off x="10182372" y="1405429"/>
            <a:ext cx="1774845" cy="369332"/>
          </a:xfrm>
          <a:prstGeom prst="rect">
            <a:avLst/>
          </a:prstGeom>
        </p:spPr>
        <p:txBody>
          <a:bodyPr wrap="none">
            <a:spAutoFit/>
          </a:bodyPr>
          <a:lstStyle/>
          <a:p>
            <a:r>
              <a:rPr lang="es-EC" u="sng" dirty="0">
                <a:latin typeface="Arial" panose="020B0604020202020204" pitchFamily="34" charset="0"/>
                <a:ea typeface="Calibri" panose="020F0502020204030204" pitchFamily="34" charset="0"/>
              </a:rPr>
              <a:t>Andrea Hidalgo</a:t>
            </a:r>
            <a:endParaRPr lang="es-EC" dirty="0"/>
          </a:p>
        </p:txBody>
      </p:sp>
    </p:spTree>
    <p:extLst>
      <p:ext uri="{BB962C8B-B14F-4D97-AF65-F5344CB8AC3E}">
        <p14:creationId xmlns:p14="http://schemas.microsoft.com/office/powerpoint/2010/main" val="2827539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4" name="Marcador de contenido 2"/>
          <p:cNvSpPr>
            <a:spLocks noGrp="1"/>
          </p:cNvSpPr>
          <p:nvPr>
            <p:ph idx="1"/>
          </p:nvPr>
        </p:nvSpPr>
        <p:spPr>
          <a:xfrm>
            <a:off x="352172" y="834987"/>
            <a:ext cx="11722435" cy="875389"/>
          </a:xfrm>
          <a:solidFill>
            <a:schemeClr val="accent1">
              <a:lumMod val="50000"/>
            </a:schemeClr>
          </a:solidFill>
        </p:spPr>
        <p:txBody>
          <a:bodyPr>
            <a:normAutofit fontScale="62500" lnSpcReduction="20000"/>
          </a:bodyPr>
          <a:lstStyle/>
          <a:p>
            <a:pPr marL="0" indent="0">
              <a:buNone/>
            </a:pPr>
            <a:r>
              <a:rPr lang="es-EC" i="1" dirty="0">
                <a:solidFill>
                  <a:schemeClr val="bg1"/>
                </a:solidFill>
              </a:rPr>
              <a:t>“De qué forma los </a:t>
            </a:r>
            <a:r>
              <a:rPr lang="es-EC" i="1" dirty="0" err="1">
                <a:solidFill>
                  <a:schemeClr val="bg1"/>
                </a:solidFill>
              </a:rPr>
              <a:t>GADs</a:t>
            </a:r>
            <a:r>
              <a:rPr lang="es-EC" i="1" dirty="0">
                <a:solidFill>
                  <a:schemeClr val="bg1"/>
                </a:solidFill>
              </a:rPr>
              <a:t> de los cantones aledaños podrán realizar el procedimiento de revisión técnica vehicular y matriculación, los cantones que se mencionó de acuerdo a la calendarización dado que, a nivel nacional el cronograma no se ha modificado. Se desconoce si dichos cantones cuentan con el sistema para considerar este tipo de vehículos dentro de sus procesos de revisión técnica vehicular diaria</a:t>
            </a:r>
            <a:r>
              <a:rPr lang="es-EC" dirty="0">
                <a:solidFill>
                  <a:schemeClr val="bg1"/>
                </a:solidFill>
              </a:rPr>
              <a:t>.”</a:t>
            </a:r>
            <a:endParaRPr lang="es-EC" dirty="0">
              <a:solidFill>
                <a:schemeClr val="bg1"/>
              </a:solidFill>
              <a:effectLst/>
            </a:endParaRPr>
          </a:p>
        </p:txBody>
      </p:sp>
      <p:sp>
        <p:nvSpPr>
          <p:cNvPr id="8" name="Rectangle 8"/>
          <p:cNvSpPr>
            <a:spLocks noChangeArrowheads="1"/>
          </p:cNvSpPr>
          <p:nvPr/>
        </p:nvSpPr>
        <p:spPr bwMode="auto">
          <a:xfrm>
            <a:off x="234782" y="1959230"/>
            <a:ext cx="700278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286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8600" algn="just" defTabSz="914400" rtl="0" eaLnBrk="0" fontAlgn="base" latinLnBrk="0" hangingPunct="0">
              <a:lnSpc>
                <a:spcPct val="100000"/>
              </a:lnSpc>
              <a:spcBef>
                <a:spcPct val="0"/>
              </a:spcBef>
              <a:spcAft>
                <a:spcPct val="0"/>
              </a:spcAft>
              <a:buClrTx/>
              <a:buSzTx/>
              <a:buFontTx/>
              <a:buNone/>
              <a:tabLst/>
            </a:pPr>
            <a:r>
              <a:rPr kumimoji="0" lang="es-EC" sz="1400" b="1" i="0" u="none" strike="noStrike" cap="none" normalizeH="0" baseline="0" dirty="0" smtClean="0">
                <a:ln>
                  <a:noFill/>
                </a:ln>
                <a:effectLst/>
                <a:cs typeface="Arial" panose="020B0604020202020204" pitchFamily="34" charset="0"/>
              </a:rPr>
              <a:t>Respuesta</a:t>
            </a:r>
            <a:r>
              <a:rPr kumimoji="0" lang="es-EC" sz="1400" b="0" i="0" u="none" strike="noStrike" cap="none" normalizeH="0" baseline="0" dirty="0" smtClean="0">
                <a:ln>
                  <a:noFill/>
                </a:ln>
                <a:effectLst/>
                <a:cs typeface="Arial" panose="020B0604020202020204" pitchFamily="34" charset="0"/>
              </a:rPr>
              <a:t>:</a:t>
            </a:r>
            <a:endParaRPr lang="es-EC" sz="1400" dirty="0" smtClean="0"/>
          </a:p>
          <a:p>
            <a:pPr marL="0" marR="0" lvl="0" indent="228600" algn="just" defTabSz="914400" rtl="0" eaLnBrk="0" fontAlgn="base" latinLnBrk="0" hangingPunct="0">
              <a:lnSpc>
                <a:spcPct val="100000"/>
              </a:lnSpc>
              <a:spcBef>
                <a:spcPct val="0"/>
              </a:spcBef>
              <a:spcAft>
                <a:spcPct val="0"/>
              </a:spcAft>
              <a:buClrTx/>
              <a:buSzTx/>
              <a:buFontTx/>
              <a:buNone/>
              <a:tabLst/>
            </a:pPr>
            <a:endParaRPr kumimoji="0" lang="es-EC" sz="1400" b="0" i="0" u="none" strike="noStrike" cap="none" normalizeH="0" baseline="0" dirty="0">
              <a:ln>
                <a:noFill/>
              </a:ln>
              <a:effectLst/>
              <a:cs typeface="Arial" panose="020B0604020202020204"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effectLst/>
                <a:cs typeface="Arial" panose="020B0604020202020204" pitchFamily="34" charset="0"/>
              </a:rPr>
              <a:t>La normativa legal vigente establece los procedimientos que se deben cumplir para llevar a cabo la revisión técnica vehicular. A  continuación los instrumentos legales:</a:t>
            </a:r>
          </a:p>
          <a:p>
            <a:pPr marL="0" marR="0" lvl="0" indent="228600" algn="just" defTabSz="914400" rtl="0" eaLnBrk="0" fontAlgn="base" latinLnBrk="0" hangingPunct="0">
              <a:lnSpc>
                <a:spcPct val="100000"/>
              </a:lnSpc>
              <a:spcBef>
                <a:spcPct val="0"/>
              </a:spcBef>
              <a:spcAft>
                <a:spcPct val="0"/>
              </a:spcAft>
              <a:buClrTx/>
              <a:buSzTx/>
              <a:buFontTx/>
              <a:buNone/>
              <a:tabLst/>
            </a:pPr>
            <a:endParaRPr kumimoji="0" lang="es-EC" sz="1400" b="0" i="0" u="none" strike="noStrike" cap="none" normalizeH="0" baseline="0" dirty="0" smtClean="0">
              <a:ln>
                <a:noFill/>
              </a:ln>
              <a:effectLst/>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sz="1400" b="0" i="0" u="none" strike="noStrike" cap="none" normalizeH="0" baseline="0" dirty="0" smtClean="0">
                <a:ln>
                  <a:noFill/>
                </a:ln>
                <a:effectLst/>
                <a:ea typeface="Times New Roman" panose="02020603050405020304" pitchFamily="18" charset="0"/>
                <a:cs typeface="Arial" panose="020B0604020202020204" pitchFamily="34" charset="0"/>
              </a:rPr>
              <a:t>REGLAMENTO PROCEDIMIENTOS Y REQUISITOS PARA MATRICULACI</a:t>
            </a:r>
            <a:r>
              <a:rPr kumimoji="0" lang="es-ES" sz="1400" b="0" i="0"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Ó</a:t>
            </a:r>
            <a:r>
              <a:rPr kumimoji="0" lang="es-ES" sz="1400" b="0" i="0" u="none" strike="noStrike" cap="none" normalizeH="0" baseline="0" dirty="0" smtClean="0">
                <a:ln>
                  <a:noFill/>
                </a:ln>
                <a:effectLst/>
                <a:ea typeface="Times New Roman" panose="02020603050405020304" pitchFamily="18" charset="0"/>
                <a:cs typeface="Arial" panose="020B0604020202020204" pitchFamily="34" charset="0"/>
              </a:rPr>
              <a:t>N VEHICULAR</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s-EC" sz="1400" b="0" i="0" u="none" strike="noStrike" cap="none" normalizeH="0" baseline="0" dirty="0" smtClean="0">
              <a:ln>
                <a:noFill/>
              </a:ln>
              <a:effectLst/>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sz="1400" b="0" i="0" u="none" strike="noStrike" cap="none" normalizeH="0" baseline="0" dirty="0" smtClean="0">
                <a:ln>
                  <a:noFill/>
                </a:ln>
                <a:effectLst/>
                <a:ea typeface="Times New Roman" panose="02020603050405020304" pitchFamily="18" charset="0"/>
                <a:cs typeface="Arial" panose="020B0604020202020204" pitchFamily="34" charset="0"/>
              </a:rPr>
              <a:t>RESOLUCI</a:t>
            </a:r>
            <a:r>
              <a:rPr kumimoji="0" lang="es-ES" sz="1400" b="0" i="0"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Ó</a:t>
            </a:r>
            <a:r>
              <a:rPr kumimoji="0" lang="es-ES" sz="1400" b="0" i="0" u="none" strike="noStrike" cap="none" normalizeH="0" baseline="0" dirty="0" smtClean="0">
                <a:ln>
                  <a:noFill/>
                </a:ln>
                <a:effectLst/>
                <a:ea typeface="Times New Roman" panose="02020603050405020304" pitchFamily="18" charset="0"/>
                <a:cs typeface="Arial" panose="020B0604020202020204" pitchFamily="34" charset="0"/>
              </a:rPr>
              <a:t>N NRO. 008-DIR-2017-ANT REFORMADA MEDIANTE RESOLUCI</a:t>
            </a:r>
            <a:r>
              <a:rPr kumimoji="0" lang="es-ES" sz="1400" b="0" i="0"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Ó</a:t>
            </a:r>
            <a:r>
              <a:rPr kumimoji="0" lang="es-ES" sz="1400" b="0" i="0" u="none" strike="noStrike" cap="none" normalizeH="0" baseline="0" dirty="0" smtClean="0">
                <a:ln>
                  <a:noFill/>
                </a:ln>
                <a:effectLst/>
                <a:ea typeface="Times New Roman" panose="02020603050405020304" pitchFamily="18" charset="0"/>
                <a:cs typeface="Arial" panose="020B0604020202020204" pitchFamily="34" charset="0"/>
              </a:rPr>
              <a:t>N NRO. 093-DIR-2021-ANT SOBRE EL REGLAMENTO DE PROCEDIMIENTOS Y REQUISITOS PARA LA MATRICULACI</a:t>
            </a:r>
            <a:r>
              <a:rPr kumimoji="0" lang="es-ES" sz="1400" b="0" i="0"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Ó</a:t>
            </a:r>
            <a:r>
              <a:rPr kumimoji="0" lang="es-ES" sz="1400" b="0" i="0" u="none" strike="noStrike" cap="none" normalizeH="0" baseline="0" dirty="0" smtClean="0">
                <a:ln>
                  <a:noFill/>
                </a:ln>
                <a:effectLst/>
                <a:ea typeface="Times New Roman" panose="02020603050405020304" pitchFamily="18" charset="0"/>
                <a:cs typeface="Arial" panose="020B0604020202020204" pitchFamily="34" charset="0"/>
              </a:rPr>
              <a:t>N DE VEH</a:t>
            </a:r>
            <a:r>
              <a:rPr kumimoji="0" lang="es-ES" sz="1400" b="0" i="0"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Í</a:t>
            </a:r>
            <a:r>
              <a:rPr kumimoji="0" lang="es-ES" sz="1400" b="0" i="0" u="none" strike="noStrike" cap="none" normalizeH="0" baseline="0" dirty="0" smtClean="0">
                <a:ln>
                  <a:noFill/>
                </a:ln>
                <a:effectLst/>
                <a:ea typeface="Times New Roman" panose="02020603050405020304" pitchFamily="18" charset="0"/>
                <a:cs typeface="Arial" panose="020B0604020202020204" pitchFamily="34" charset="0"/>
              </a:rPr>
              <a:t>CULOS A MOTOR</a:t>
            </a:r>
          </a:p>
          <a:p>
            <a:pPr marL="0" marR="0" lvl="0" indent="228600" algn="just" defTabSz="914400" rtl="0" eaLnBrk="0" fontAlgn="base" latinLnBrk="0" hangingPunct="0">
              <a:lnSpc>
                <a:spcPct val="100000"/>
              </a:lnSpc>
              <a:spcBef>
                <a:spcPct val="0"/>
              </a:spcBef>
              <a:spcAft>
                <a:spcPct val="0"/>
              </a:spcAft>
              <a:buClrTx/>
              <a:buSzTx/>
              <a:buFontTx/>
              <a:buChar char="•"/>
              <a:tabLst/>
            </a:pPr>
            <a:endParaRPr kumimoji="0" lang="es-EC" sz="1400" b="0" i="0" u="none" strike="noStrike" cap="none" normalizeH="0" baseline="0" dirty="0" smtClean="0">
              <a:ln>
                <a:noFill/>
              </a:ln>
              <a:effectLst/>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sz="1400" b="0" i="0" u="none" strike="noStrike" cap="none" normalizeH="0" baseline="0" dirty="0" smtClean="0">
                <a:ln>
                  <a:noFill/>
                </a:ln>
                <a:effectLst/>
                <a:cs typeface="Arial" panose="020B0604020202020204" pitchFamily="34" charset="0"/>
              </a:rPr>
              <a:t>El software de la Agencia Nacional de Tránsito, para realizar el trámite de matriculación es el sistema AXIS. Software utilizado por los cantones aledaños. </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s-EC" sz="1400" b="0" i="0" u="none" strike="noStrike" cap="none" normalizeH="0" baseline="0" dirty="0" smtClean="0">
              <a:ln>
                <a:noFill/>
              </a:ln>
              <a:effectLst/>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sz="1400" b="0" i="0" u="none" strike="noStrike" cap="none" normalizeH="0" baseline="0" dirty="0" smtClean="0">
                <a:ln>
                  <a:noFill/>
                </a:ln>
                <a:effectLst/>
                <a:cs typeface="Arial" panose="020B0604020202020204" pitchFamily="34" charset="0"/>
              </a:rPr>
              <a:t>En la especie de matrícula se indica la modalidad de transporte público o comercial; lo que permite realizar la RTV de los parámetros específicos de acuerdo a la modalidad.</a:t>
            </a:r>
            <a:endParaRPr kumimoji="0" lang="es-EC" sz="1400" b="0" i="0" u="none" strike="noStrike" cap="none" normalizeH="0" baseline="0" dirty="0" smtClean="0">
              <a:ln>
                <a:noFill/>
              </a:ln>
              <a:effectLst/>
            </a:endParaRPr>
          </a:p>
          <a:p>
            <a:pPr marL="0" marR="0" lvl="0" indent="228600" algn="just" defTabSz="914400" rtl="0" eaLnBrk="0" fontAlgn="base" latinLnBrk="0" hangingPunct="0">
              <a:lnSpc>
                <a:spcPct val="100000"/>
              </a:lnSpc>
              <a:spcBef>
                <a:spcPct val="0"/>
              </a:spcBef>
              <a:spcAft>
                <a:spcPct val="0"/>
              </a:spcAft>
              <a:buClrTx/>
              <a:buSzTx/>
              <a:buFontTx/>
              <a:buNone/>
              <a:tabLst/>
            </a:pPr>
            <a:endParaRPr kumimoji="0" lang="es-EC" sz="1400" b="0" i="0" u="none" strike="noStrike" cap="none" normalizeH="0" baseline="0" dirty="0" smtClean="0">
              <a:ln>
                <a:noFill/>
              </a:ln>
              <a:effectLst/>
            </a:endParaRPr>
          </a:p>
        </p:txBody>
      </p:sp>
      <p:pic>
        <p:nvPicPr>
          <p:cNvPr id="3079" name="Imagen 6" descr="Diagrama&#10;&#10;Descripción generada automáticamen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8270" y="2942348"/>
            <a:ext cx="3605986" cy="228841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9"/>
          <p:cNvSpPr>
            <a:spLocks noChangeArrowheads="1"/>
          </p:cNvSpPr>
          <p:nvPr/>
        </p:nvSpPr>
        <p:spPr bwMode="auto">
          <a:xfrm>
            <a:off x="395654" y="453683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3" name="Rectángulo 12"/>
          <p:cNvSpPr/>
          <p:nvPr/>
        </p:nvSpPr>
        <p:spPr>
          <a:xfrm>
            <a:off x="10299762" y="401467"/>
            <a:ext cx="1774845" cy="369332"/>
          </a:xfrm>
          <a:prstGeom prst="rect">
            <a:avLst/>
          </a:prstGeom>
        </p:spPr>
        <p:txBody>
          <a:bodyPr wrap="none">
            <a:spAutoFit/>
          </a:bodyPr>
          <a:lstStyle/>
          <a:p>
            <a:r>
              <a:rPr lang="es-EC" u="sng" dirty="0">
                <a:latin typeface="Arial" panose="020B0604020202020204" pitchFamily="34" charset="0"/>
                <a:ea typeface="Calibri" panose="020F0502020204030204" pitchFamily="34" charset="0"/>
              </a:rPr>
              <a:t>Andrea Hidalgo</a:t>
            </a:r>
            <a:endParaRPr lang="es-EC" dirty="0"/>
          </a:p>
        </p:txBody>
      </p:sp>
    </p:spTree>
    <p:extLst>
      <p:ext uri="{BB962C8B-B14F-4D97-AF65-F5344CB8AC3E}">
        <p14:creationId xmlns:p14="http://schemas.microsoft.com/office/powerpoint/2010/main" val="3247396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4" name="Marcador de contenido 2"/>
          <p:cNvSpPr>
            <a:spLocks noGrp="1"/>
          </p:cNvSpPr>
          <p:nvPr>
            <p:ph idx="1"/>
          </p:nvPr>
        </p:nvSpPr>
        <p:spPr>
          <a:xfrm>
            <a:off x="234781" y="914788"/>
            <a:ext cx="11722435" cy="1103491"/>
          </a:xfrm>
          <a:solidFill>
            <a:schemeClr val="accent1">
              <a:lumMod val="50000"/>
            </a:schemeClr>
          </a:solidFill>
        </p:spPr>
        <p:txBody>
          <a:bodyPr>
            <a:normAutofit fontScale="77500" lnSpcReduction="20000"/>
          </a:bodyPr>
          <a:lstStyle/>
          <a:p>
            <a:pPr marL="0" indent="0">
              <a:buNone/>
            </a:pPr>
            <a:r>
              <a:rPr lang="es-EC" i="1" dirty="0">
                <a:solidFill>
                  <a:schemeClr val="bg1"/>
                </a:solidFill>
              </a:rPr>
              <a:t>¿Dónde están los convenios firmados, porque la Secretaria de Movilidad menciona tener convenios firmados con los cantones aledaños? </a:t>
            </a:r>
            <a:r>
              <a:rPr lang="es-EC" dirty="0">
                <a:solidFill>
                  <a:schemeClr val="bg1"/>
                </a:solidFill>
              </a:rPr>
              <a:t>¿Existe algún tipo de acta o reunión que se haya mantenido, para que certifique que van a tener esa posibilidad de cumplir la demanda de vehículos de Quito?</a:t>
            </a:r>
            <a:endParaRPr lang="es-EC" dirty="0">
              <a:solidFill>
                <a:schemeClr val="bg1"/>
              </a:solidFill>
              <a:effectLst/>
            </a:endParaRPr>
          </a:p>
        </p:txBody>
      </p:sp>
      <p:sp>
        <p:nvSpPr>
          <p:cNvPr id="2" name="Rectángulo 1"/>
          <p:cNvSpPr/>
          <p:nvPr/>
        </p:nvSpPr>
        <p:spPr>
          <a:xfrm>
            <a:off x="234782" y="1974646"/>
            <a:ext cx="11722434" cy="1477328"/>
          </a:xfrm>
          <a:prstGeom prst="rect">
            <a:avLst/>
          </a:prstGeom>
        </p:spPr>
        <p:txBody>
          <a:bodyPr wrap="square">
            <a:spAutoFit/>
          </a:bodyPr>
          <a:lstStyle/>
          <a:p>
            <a:pPr marL="449580" algn="just"/>
            <a:endParaRPr lang="es-EC" dirty="0" smtClean="0">
              <a:latin typeface="Arial" panose="020B0604020202020204" pitchFamily="34" charset="0"/>
            </a:endParaRPr>
          </a:p>
          <a:p>
            <a:pPr marL="449580" algn="just"/>
            <a:r>
              <a:rPr lang="es-EC" b="1" dirty="0" smtClean="0"/>
              <a:t>Respuesta</a:t>
            </a:r>
          </a:p>
          <a:p>
            <a:pPr marL="449580" algn="just"/>
            <a:r>
              <a:rPr lang="es-EC" dirty="0" smtClean="0">
                <a:latin typeface="Arial" panose="020B0604020202020204" pitchFamily="34" charset="0"/>
              </a:rPr>
              <a:t>La </a:t>
            </a:r>
            <a:r>
              <a:rPr lang="es-EC" dirty="0">
                <a:latin typeface="Arial" panose="020B0604020202020204" pitchFamily="34" charset="0"/>
              </a:rPr>
              <a:t>Agencia Metropolitana de Tránsito, visitó los centros de revisión vehicular y mantiene reuniones constantes con los cantones aledaños con el propósito de suscribir  los Convenios de Cooperación Interinstitucional. Los proyectos de convenios fueron remitidos con los siguientes oficios: </a:t>
            </a:r>
            <a:endParaRPr lang="es-EC" dirty="0">
              <a:effectLst/>
            </a:endParaRPr>
          </a:p>
        </p:txBody>
      </p:sp>
      <p:pic>
        <p:nvPicPr>
          <p:cNvPr id="5" name="Imagen 4"/>
          <p:cNvPicPr/>
          <p:nvPr/>
        </p:nvPicPr>
        <p:blipFill>
          <a:blip r:embed="rId4">
            <a:extLst>
              <a:ext uri="{28A0092B-C50C-407E-A947-70E740481C1C}">
                <a14:useLocalDpi xmlns:a14="http://schemas.microsoft.com/office/drawing/2010/main" val="0"/>
              </a:ext>
            </a:extLst>
          </a:blip>
          <a:srcRect/>
          <a:stretch>
            <a:fillRect/>
          </a:stretch>
        </p:blipFill>
        <p:spPr bwMode="auto">
          <a:xfrm>
            <a:off x="1314743" y="3684104"/>
            <a:ext cx="6369734" cy="2593829"/>
          </a:xfrm>
          <a:prstGeom prst="rect">
            <a:avLst/>
          </a:prstGeom>
          <a:noFill/>
          <a:ln>
            <a:noFill/>
          </a:ln>
        </p:spPr>
      </p:pic>
      <p:sp>
        <p:nvSpPr>
          <p:cNvPr id="7" name="Rectángulo 6"/>
          <p:cNvSpPr/>
          <p:nvPr/>
        </p:nvSpPr>
        <p:spPr>
          <a:xfrm>
            <a:off x="10112949" y="420212"/>
            <a:ext cx="1774845" cy="369332"/>
          </a:xfrm>
          <a:prstGeom prst="rect">
            <a:avLst/>
          </a:prstGeom>
        </p:spPr>
        <p:txBody>
          <a:bodyPr wrap="none">
            <a:spAutoFit/>
          </a:bodyPr>
          <a:lstStyle/>
          <a:p>
            <a:r>
              <a:rPr lang="es-EC" u="sng" dirty="0">
                <a:latin typeface="Arial" panose="020B0604020202020204" pitchFamily="34" charset="0"/>
                <a:ea typeface="Calibri" panose="020F0502020204030204" pitchFamily="34" charset="0"/>
              </a:rPr>
              <a:t>Andrea Hidalgo</a:t>
            </a:r>
            <a:endParaRPr lang="es-EC" dirty="0"/>
          </a:p>
        </p:txBody>
      </p:sp>
    </p:spTree>
    <p:extLst>
      <p:ext uri="{BB962C8B-B14F-4D97-AF65-F5344CB8AC3E}">
        <p14:creationId xmlns:p14="http://schemas.microsoft.com/office/powerpoint/2010/main" val="186124050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1216</TotalTime>
  <Words>5637</Words>
  <Application>Microsoft Macintosh PowerPoint</Application>
  <PresentationFormat>Panorámica</PresentationFormat>
  <Paragraphs>638</Paragraphs>
  <Slides>34</Slides>
  <Notes>33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34</vt:i4>
      </vt:variant>
    </vt:vector>
  </HeadingPairs>
  <TitlesOfParts>
    <vt:vector size="42" baseType="lpstr">
      <vt:lpstr>Calibri</vt:lpstr>
      <vt:lpstr>Calibri Light</vt:lpstr>
      <vt:lpstr>Otterco</vt:lpstr>
      <vt:lpstr>Otterco Light</vt:lpstr>
      <vt:lpstr>Symbol</vt:lpstr>
      <vt:lpstr>Times New Roman</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Máximo Hernán Vivanco Fierro</dc:creator>
  <cp:lastModifiedBy>Usuario de Microsoft Office</cp:lastModifiedBy>
  <cp:revision>272</cp:revision>
  <cp:lastPrinted>2022-03-03T14:26:14Z</cp:lastPrinted>
  <dcterms:created xsi:type="dcterms:W3CDTF">2022-01-20T20:47:29Z</dcterms:created>
  <dcterms:modified xsi:type="dcterms:W3CDTF">2022-03-09T04:56:12Z</dcterms:modified>
</cp:coreProperties>
</file>