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  <Override PartName="/ppt/charts/colors5.xml" ContentType="application/vnd.ms-office.chartcolorstyle+xml"/>
  <Override PartName="/ppt/charts/style5.xml" ContentType="application/vnd.ms-office.chartstyle+xml"/>
  <Override PartName="/ppt/charts/colors6.xml" ContentType="application/vnd.ms-office.chartcolorstyle+xml"/>
  <Override PartName="/ppt/charts/style6.xml" ContentType="application/vnd.ms-office.chartstyle+xml"/>
  <Override PartName="/ppt/charts/colors7.xml" ContentType="application/vnd.ms-office.chartcolorstyle+xml"/>
  <Override PartName="/ppt/charts/style7.xml" ContentType="application/vnd.ms-office.chartstyle+xml"/>
  <Override PartName="/ppt/charts/colors8.xml" ContentType="application/vnd.ms-office.chartcolorstyle+xml"/>
  <Override PartName="/ppt/charts/style8.xml" ContentType="application/vnd.ms-office.chartstyle+xml"/>
  <Override PartName="/ppt/charts/colors9.xml" ContentType="application/vnd.ms-office.chartcolorstyle+xml"/>
  <Override PartName="/ppt/charts/style9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5" r:id="rId2"/>
    <p:sldId id="323" r:id="rId3"/>
    <p:sldId id="324" r:id="rId4"/>
    <p:sldId id="325" r:id="rId5"/>
    <p:sldId id="326" r:id="rId6"/>
    <p:sldId id="327" r:id="rId7"/>
    <p:sldId id="328" r:id="rId8"/>
    <p:sldId id="322" r:id="rId9"/>
    <p:sldId id="291" r:id="rId10"/>
    <p:sldId id="289" r:id="rId11"/>
    <p:sldId id="316" r:id="rId12"/>
    <p:sldId id="292" r:id="rId13"/>
    <p:sldId id="293" r:id="rId14"/>
    <p:sldId id="294" r:id="rId15"/>
    <p:sldId id="295" r:id="rId16"/>
    <p:sldId id="317" r:id="rId17"/>
    <p:sldId id="297" r:id="rId18"/>
    <p:sldId id="298" r:id="rId19"/>
    <p:sldId id="299" r:id="rId20"/>
    <p:sldId id="318" r:id="rId21"/>
    <p:sldId id="286" r:id="rId22"/>
    <p:sldId id="303" r:id="rId23"/>
    <p:sldId id="301" r:id="rId24"/>
    <p:sldId id="329" r:id="rId25"/>
    <p:sldId id="304" r:id="rId26"/>
    <p:sldId id="319" r:id="rId27"/>
    <p:sldId id="321" r:id="rId28"/>
    <p:sldId id="257" r:id="rId29"/>
    <p:sldId id="258" r:id="rId30"/>
    <p:sldId id="269" r:id="rId31"/>
    <p:sldId id="270" r:id="rId32"/>
    <p:sldId id="262" r:id="rId33"/>
    <p:sldId id="276" r:id="rId34"/>
    <p:sldId id="277" r:id="rId35"/>
    <p:sldId id="330" r:id="rId36"/>
    <p:sldId id="275" r:id="rId37"/>
    <p:sldId id="274" r:id="rId38"/>
    <p:sldId id="278" r:id="rId39"/>
    <p:sldId id="279" r:id="rId40"/>
    <p:sldId id="283" r:id="rId41"/>
    <p:sldId id="282" r:id="rId42"/>
    <p:sldId id="306" r:id="rId43"/>
    <p:sldId id="307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E7EA"/>
    <a:srgbClr val="7DC0C9"/>
    <a:srgbClr val="35767F"/>
    <a:srgbClr val="B3DADF"/>
    <a:srgbClr val="ADD7DD"/>
    <a:srgbClr val="68B6C0"/>
    <a:srgbClr val="AFD9E0"/>
    <a:srgbClr val="87B000"/>
    <a:srgbClr val="AFD9E1"/>
    <a:srgbClr val="FFC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04" autoAdjust="0"/>
    <p:restoredTop sz="94660"/>
  </p:normalViewPr>
  <p:slideViewPr>
    <p:cSldViewPr snapToGrid="0">
      <p:cViewPr>
        <p:scale>
          <a:sx n="66" d="100"/>
          <a:sy n="66" d="100"/>
        </p:scale>
        <p:origin x="-714" y="-2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quillupangui\Documents\BEL\5%20AGO-DIC%202021\2.2%20Presentaci&#243;n%20Ordenanza%20Valor%20de%20Suelo\RESPALDOS\CUADRO%20VARIACION%20AIVAS%20Y%20METODO%20DE%20CALCULO.xls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microsoft.com/office/2011/relationships/chartStyle" Target="style8.xml"/><Relationship Id="rId2" Type="http://schemas.microsoft.com/office/2011/relationships/chartColorStyle" Target="colors8.xml"/><Relationship Id="rId1" Type="http://schemas.openxmlformats.org/officeDocument/2006/relationships/oleObject" Target="file:///C:\Users\mquillupangui\Documents\BEL\5%20AGO-DIC%202021\17%20Presentaci&#243;n%20resultados%205ta%20Simulacion\Repaldos\RESUMEN%20ANALISIS%20AVALUO%20(version%202)%20(1).xlsx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microsoft.com/office/2011/relationships/chartStyle" Target="style9.xml"/><Relationship Id="rId2" Type="http://schemas.microsoft.com/office/2011/relationships/chartColorStyle" Target="colors9.xml"/><Relationship Id="rId1" Type="http://schemas.openxmlformats.org/officeDocument/2006/relationships/oleObject" Target="file:///C:\Users\mquillupangui\Documents\BEL\5%20AGO-DIC%202021\17%20Presentaci&#243;n%20resultados%205ta%20Simulacion\Repaldos\RESUMEN%20ANALISIS%20AVALUO%20(version%202)%20(1)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C:\Users\mquillupangui\Documents\BEL\5%20AGO-DIC%202021\2%20Presentaci&#243;n%20ordenanza%20de%20factores\respaldos%20bel\METODO%20DE%20CALCULO%20RESUMEN%20FINAL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C:\Users\mquillupangui\Documents\BEL\5%20AGO-DIC%202021\2%20Presentaci&#243;n%20ordenanza%20de%20factores\respaldos%20bel\METODO%20DE%20CALCULO%20RESUMEN%20FINAL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oleObject" Target="file:///C:\Users\mquillupangui\Documents\BEL\5%20AGO-DIC%202021\17%20Presentaci&#243;n%20resultados%205ta%20Simulacion\Repaldos\Resumen%20Variacion%205ta%20simulacion%2017%20nov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oleObject" Target="file:///C:\Users\mquillupangui\Documents\BEL\5%20AGO-DIC%202021\17%20Presentaci&#243;n%20resultados%205ta%20Simulacion\Repaldos\Resumen%20Variacion%205ta%20simulacion%2017%20nov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oleObject" Target="file:///C:\Users\mbel3\AppData\Roaming\Microsoft\Excel\Resumen%20Variacion%205ta%20simulacion%2017%20nov%20(version%201).xlsb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oleObject" Target="file:///C:\Users\mquillupangui\Documents\BEL\5%20AGO-DIC%202021\17%20Presentaci&#243;n%20resultados%205ta%20Simulacion\Repaldos\RESUMEN%20ANALISIS%20AVALUO%20(version%202)%20(1)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quillupangui\Documents\BEL\5%20AGO-DIC%202021\17%20Presentaci&#243;n%20resultados%205ta%20Simulacion\Repaldos\RESUMEN%20ANALISIS%20AVALUO%20(version%202)%20(1)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oleObject" Target="file:///C:\Users\mquillupangui\Documents\BEL\5%20AGO-DIC%202021\17%20Presentaci&#243;n%20resultados%205ta%20Simulacion\Repaldos\RESUMEN%20ANALISIS%20AVALUO%20(version%202)%20(1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0951513823084748E-2"/>
          <c:y val="6.7129629629629636E-2"/>
          <c:w val="0.95088480107010154"/>
          <c:h val="0.90277777777777779"/>
        </c:manualLayout>
      </c:layout>
      <c:pie3DChart>
        <c:varyColors val="1"/>
        <c:ser>
          <c:idx val="0"/>
          <c:order val="0"/>
          <c:explosion val="43"/>
          <c:dPt>
            <c:idx val="0"/>
            <c:bubble3D val="0"/>
            <c:explosion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BA1-4CF0-A1C0-595FBFB5EE02}"/>
              </c:ext>
            </c:extLst>
          </c:dPt>
          <c:dPt>
            <c:idx val="1"/>
            <c:bubble3D val="0"/>
            <c:explosion val="5"/>
            <c:spPr>
              <a:solidFill>
                <a:srgbClr val="AFD9E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BA1-4CF0-A1C0-595FBFB5EE02}"/>
              </c:ext>
            </c:extLst>
          </c:dPt>
          <c:dPt>
            <c:idx val="2"/>
            <c:bubble3D val="0"/>
            <c:explosion val="1"/>
            <c:spPr>
              <a:solidFill>
                <a:srgbClr val="87B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BA1-4CF0-A1C0-595FBFB5EE02}"/>
              </c:ext>
            </c:extLst>
          </c:dPt>
          <c:dLbls>
            <c:dLbl>
              <c:idx val="0"/>
              <c:layout>
                <c:manualLayout>
                  <c:x val="4.1764993508573739E-2"/>
                  <c:y val="-3.210812190142899E-2"/>
                </c:manualLayout>
              </c:layout>
              <c:numFmt formatCode="0.00%" sourceLinked="0"/>
              <c:spPr>
                <a:noFill/>
                <a:ln w="25400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CBA1-4CF0-A1C0-595FBFB5EE02}"/>
                </c:ext>
              </c:extLst>
            </c:dLbl>
            <c:dLbl>
              <c:idx val="1"/>
              <c:layout>
                <c:manualLayout>
                  <c:x val="2.8361743861246465E-2"/>
                  <c:y val="-0.26072944006999127"/>
                </c:manualLayout>
              </c:layout>
              <c:numFmt formatCode="0.00%" sourceLinked="0"/>
              <c:spPr>
                <a:noFill/>
                <a:ln w="25400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CBA1-4CF0-A1C0-595FBFB5EE02}"/>
                </c:ext>
              </c:extLst>
            </c:dLbl>
            <c:dLbl>
              <c:idx val="2"/>
              <c:layout>
                <c:manualLayout>
                  <c:x val="-9.7068797877781332E-2"/>
                  <c:y val="-3.7041046952464275E-2"/>
                </c:manualLayout>
              </c:layout>
              <c:numFmt formatCode="0.00%" sourceLinked="0"/>
              <c:spPr>
                <a:noFill/>
                <a:ln w="25400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CBA1-4CF0-A1C0-595FBFB5EE02}"/>
                </c:ext>
              </c:extLst>
            </c:dLbl>
            <c:numFmt formatCode="0.0%" sourceLinked="0"/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val>
            <c:numRef>
              <c:f>'C:\Users\mquillupangui\Documents\BEL\5 AGO-DIC 2021\2.2 Presentación Ordenanza Valor de Suelo\RESPALDOS\[METODO DE CALCULO RESUMEN FINAL.xlsx]Hoja2'!$H$5:$H$7</c:f>
              <c:numCache>
                <c:formatCode>General</c:formatCode>
                <c:ptCount val="3"/>
                <c:pt idx="0">
                  <c:v>4.4583333333333336E-2</c:v>
                </c:pt>
                <c:pt idx="1">
                  <c:v>0.9375</c:v>
                </c:pt>
                <c:pt idx="2">
                  <c:v>1.7916666666666668E-2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CBA1-4CF0-A1C0-595FBFB5EE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E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7926397320449004E-2"/>
          <c:y val="9.9224143902833239E-2"/>
          <c:w val="0.91207360267955095"/>
          <c:h val="0.82333443656786298"/>
        </c:manualLayout>
      </c:layout>
      <c:bar3DChart>
        <c:barDir val="col"/>
        <c:grouping val="clustered"/>
        <c:varyColors val="0"/>
        <c:ser>
          <c:idx val="1"/>
          <c:order val="0"/>
          <c:tx>
            <c:strRef>
              <c:f>'[RESUMEN ANALISIS AVALUO (version 2) (1).xlsx]AIVAS SUBEN O BAJAN excluidos'!$C$6</c:f>
              <c:strCache>
                <c:ptCount val="1"/>
                <c:pt idx="0">
                  <c:v>Año 2021</c:v>
                </c:pt>
              </c:strCache>
            </c:strRef>
          </c:tx>
          <c:spPr>
            <a:solidFill>
              <a:srgbClr val="AFD9E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2.2197829856256006E-2"/>
                  <c:y val="-2.93255131964809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D4FC-4D9B-99E7-03D9970BE0F7}"/>
                </c:ext>
              </c:extLst>
            </c:dLbl>
            <c:dLbl>
              <c:idx val="1"/>
              <c:layout>
                <c:manualLayout>
                  <c:x val="4.2555318898837229E-2"/>
                  <c:y val="-2.28087324861518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4FC-4D9B-99E7-03D9970BE0F7}"/>
                </c:ext>
              </c:extLst>
            </c:dLbl>
            <c:numFmt formatCode="&quot;$&quot;#,##0.0&quot; millones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'[RESUMEN ANALISIS AVALUO (version 2) (1).xlsx]AIVAS SUBEN O BAJAN excluidos'!$A$8:$A$9</c:f>
              <c:strCache>
                <c:ptCount val="1"/>
                <c:pt idx="0">
                  <c:v>PREDIOS EN AIVAS QUE SUBEN DE VALOR</c:v>
                </c:pt>
              </c:strCache>
              <c:extLst xmlns:c16r2="http://schemas.microsoft.com/office/drawing/2015/06/chart"/>
            </c:strRef>
          </c:cat>
          <c:val>
            <c:numRef>
              <c:f>'[RESUMEN ANALISIS AVALUO (version 2) (1).xlsx]AIVAS SUBEN O BAJAN excluidos'!$C$8:$C$9</c:f>
              <c:numCache>
                <c:formatCode>_-[$$-409]* #,##0.00_ ;_-[$$-409]* \-#,##0.00\ ;_-[$$-409]* "-"??_ ;_-@_ </c:formatCode>
                <c:ptCount val="1"/>
                <c:pt idx="0">
                  <c:v>5334207405.43995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4FC-4D9B-99E7-03D9970BE0F7}"/>
            </c:ext>
          </c:extLst>
        </c:ser>
        <c:ser>
          <c:idx val="2"/>
          <c:order val="1"/>
          <c:tx>
            <c:strRef>
              <c:f>'[RESUMEN ANALISIS AVALUO (version 2) (1).xlsx]AIVAS SUBEN O BAJAN excluidos'!$D$6</c:f>
              <c:strCache>
                <c:ptCount val="1"/>
                <c:pt idx="0">
                  <c:v>Bienio 2022-2023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8.3668743304349258E-2"/>
                  <c:y val="-3.91006842619746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D4FC-4D9B-99E7-03D9970BE0F7}"/>
                </c:ext>
              </c:extLst>
            </c:dLbl>
            <c:dLbl>
              <c:idx val="1"/>
              <c:layout>
                <c:manualLayout>
                  <c:x val="6.9790722994092988E-2"/>
                  <c:y val="-3.91006842619745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4FC-4D9B-99E7-03D9970BE0F7}"/>
                </c:ext>
              </c:extLst>
            </c:dLbl>
            <c:numFmt formatCode="&quot;$&quot;#,##0.0&quot; millones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'[RESUMEN ANALISIS AVALUO (version 2) (1).xlsx]AIVAS SUBEN O BAJAN excluidos'!$A$8:$A$9</c:f>
              <c:strCache>
                <c:ptCount val="1"/>
                <c:pt idx="0">
                  <c:v>PREDIOS EN AIVAS QUE SUBEN DE VALOR</c:v>
                </c:pt>
              </c:strCache>
              <c:extLst xmlns:c16r2="http://schemas.microsoft.com/office/drawing/2015/06/chart"/>
            </c:strRef>
          </c:cat>
          <c:val>
            <c:numRef>
              <c:f>'[RESUMEN ANALISIS AVALUO (version 2) (1).xlsx]AIVAS SUBEN O BAJAN excluidos'!$D$8:$D$9</c:f>
              <c:numCache>
                <c:formatCode>_-[$$-409]* #,##0.00_ ;_-[$$-409]* \-#,##0.00\ ;_-[$$-409]* "-"??_ ;_-@_ </c:formatCode>
                <c:ptCount val="1"/>
                <c:pt idx="0">
                  <c:v>5416730859.1500473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D4FC-4D9B-99E7-03D9970BE0F7}"/>
            </c:ext>
          </c:extLst>
        </c:ser>
        <c:ser>
          <c:idx val="3"/>
          <c:order val="2"/>
          <c:tx>
            <c:strRef>
              <c:f>'[RESUMEN ANALISIS AVALUO (version 2) (1).xlsx]AIVAS SUBEN O BAJAN excluidos'!$E$6</c:f>
              <c:strCache>
                <c:ptCount val="1"/>
                <c:pt idx="0">
                  <c:v>Diferencia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4.4395659712511762E-2"/>
                  <c:y val="-7.49429781687847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D4FC-4D9B-99E7-03D9970BE0F7}"/>
                </c:ext>
              </c:extLst>
            </c:dLbl>
            <c:dLbl>
              <c:idx val="1"/>
              <c:layout>
                <c:manualLayout>
                  <c:x val="-1.2482749341873328E-16"/>
                  <c:y val="-1.3033561420658195E-2"/>
                </c:manualLayout>
              </c:layout>
              <c:numFmt formatCode="&quot;$&quot;#,##0.0&quot; millones&quot;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4FC-4D9B-99E7-03D9970BE0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'[RESUMEN ANALISIS AVALUO (version 2) (1).xlsx]AIVAS SUBEN O BAJAN excluidos'!$A$8:$A$9</c:f>
              <c:strCache>
                <c:ptCount val="1"/>
                <c:pt idx="0">
                  <c:v>PREDIOS EN AIVAS QUE SUBEN DE VALOR</c:v>
                </c:pt>
              </c:strCache>
              <c:extLst xmlns:c16r2="http://schemas.microsoft.com/office/drawing/2015/06/chart"/>
            </c:strRef>
          </c:cat>
          <c:val>
            <c:numRef>
              <c:f>'[RESUMEN ANALISIS AVALUO (version 2) (1).xlsx]AIVAS SUBEN O BAJAN excluidos'!$E$8:$E$9</c:f>
              <c:numCache>
                <c:formatCode>_-[$$-409]* #,##0.00_ ;_-[$$-409]* \-#,##0.00\ ;_-[$$-409]* "-"??_ ;_-@_ </c:formatCode>
                <c:ptCount val="1"/>
                <c:pt idx="0">
                  <c:v>82523453.710097313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D4FC-4D9B-99E7-03D9970BE0F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198976640"/>
        <c:axId val="198978176"/>
        <c:axId val="0"/>
        <c:extLst xmlns:c16r2="http://schemas.microsoft.com/office/drawing/2015/06/chart"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'[RESUMEN ANALISIS AVALUO (version 2) (1).xlsx]AIVAS SUBEN O BAJAN excluidos'!$B$6</c15:sqref>
                        </c15:formulaRef>
                      </c:ext>
                    </c:extLst>
                    <c:strCache>
                      <c:ptCount val="1"/>
                      <c:pt idx="0">
                        <c:v>CANTIDAD DE PREDIOS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  <a:sp3d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2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EC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'[RESUMEN ANALISIS AVALUO (version 2) (1).xlsx]AIVAS SUBEN O BAJAN excluidos'!$A$8:$A$9</c15:sqref>
                        </c15:formulaRef>
                      </c:ext>
                    </c:extLst>
                    <c:strCache>
                      <c:ptCount val="1"/>
                      <c:pt idx="0">
                        <c:v>PREDIOS EN AIVAS QUE SUBEN DE VALOR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'[RESUMEN ANALISIS AVALUO (version 2) (1).xlsx]AIVAS SUBEN O BAJAN excluidos'!$B$8:$B$9</c15:sqref>
                        </c15:formulaRef>
                      </c:ext>
                    </c:extLst>
                    <c:numCache>
                      <c:formatCode>#,##0</c:formatCode>
                      <c:ptCount val="1"/>
                      <c:pt idx="0">
                        <c:v>74408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9-D4FC-4D9B-99E7-03D9970BE0F7}"/>
                  </c:ext>
                </c:extLst>
              </c15:ser>
            </c15:filteredBarSeries>
          </c:ext>
        </c:extLst>
      </c:bar3DChart>
      <c:catAx>
        <c:axId val="1989766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98978176"/>
        <c:crosses val="autoZero"/>
        <c:auto val="1"/>
        <c:lblAlgn val="ctr"/>
        <c:lblOffset val="100"/>
        <c:noMultiLvlLbl val="0"/>
      </c:catAx>
      <c:valAx>
        <c:axId val="198978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 [$$-409]* #,##0_ ;_ [$$-409]* \-#,##0_ ;_ [$$-409]* &quot;-&quot;_ ;_ @_ 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98976640"/>
        <c:crosses val="autoZero"/>
        <c:crossBetween val="between"/>
        <c:dispUnits>
          <c:builtInUnit val="millions"/>
        </c:dispUnits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s-E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1"/>
          <c:order val="0"/>
          <c:tx>
            <c:strRef>
              <c:f>'[RESUMEN ANALISIS AVALUO (version 2) (1).xlsx]AIVAS SUBEN O BAJAN total'!$C$6</c:f>
              <c:strCache>
                <c:ptCount val="1"/>
                <c:pt idx="0">
                  <c:v>Año 2021</c:v>
                </c:pt>
              </c:strCache>
            </c:strRef>
          </c:tx>
          <c:spPr>
            <a:solidFill>
              <a:srgbClr val="AFD9E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9892101369123359E-2"/>
                  <c:y val="-3.10574954942176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610F-4D33-99F7-886241C51F24}"/>
                </c:ext>
              </c:extLst>
            </c:dLbl>
            <c:numFmt formatCode="&quot;$&quot;#,##0.0&quot; millones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'[RESUMEN ANALISIS AVALUO (version 2) (1).xlsx]AIVAS SUBEN O BAJAN total'!$A$8:$A$9</c:f>
              <c:strCache>
                <c:ptCount val="1"/>
                <c:pt idx="0">
                  <c:v>PREDIOS EN AIVAS QUE  BAJAN DE VALOR</c:v>
                </c:pt>
              </c:strCache>
              <c:extLst xmlns:c16r2="http://schemas.microsoft.com/office/drawing/2015/06/chart"/>
            </c:strRef>
          </c:cat>
          <c:val>
            <c:numRef>
              <c:f>'[RESUMEN ANALISIS AVALUO (version 2) (1).xlsx]AIVAS SUBEN O BAJAN total'!$C$8:$C$9</c:f>
              <c:numCache>
                <c:formatCode>_-[$$-409]* #,##0.00_ ;_-[$$-409]* \-#,##0.00\ ;_-[$$-409]* "-"??_ ;_-@_ </c:formatCode>
                <c:ptCount val="1"/>
                <c:pt idx="0">
                  <c:v>2586346805.5299821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10F-4D33-99F7-886241C51F24}"/>
            </c:ext>
          </c:extLst>
        </c:ser>
        <c:ser>
          <c:idx val="2"/>
          <c:order val="1"/>
          <c:tx>
            <c:strRef>
              <c:f>'[RESUMEN ANALISIS AVALUO (version 2) (1).xlsx]AIVAS SUBEN O BAJAN total'!$D$6</c:f>
              <c:strCache>
                <c:ptCount val="1"/>
                <c:pt idx="0">
                  <c:v>Bienio 2022-2023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7.0526541217800998E-2"/>
                  <c:y val="-4.14099939922902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610F-4D33-99F7-886241C51F24}"/>
                </c:ext>
              </c:extLst>
            </c:dLbl>
            <c:numFmt formatCode="&quot;$&quot;#,##0.0&quot; millones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'[RESUMEN ANALISIS AVALUO (version 2) (1).xlsx]AIVAS SUBEN O BAJAN total'!$A$8:$A$9</c:f>
              <c:strCache>
                <c:ptCount val="1"/>
                <c:pt idx="0">
                  <c:v>PREDIOS EN AIVAS QUE  BAJAN DE VALOR</c:v>
                </c:pt>
              </c:strCache>
              <c:extLst xmlns:c16r2="http://schemas.microsoft.com/office/drawing/2015/06/chart"/>
            </c:strRef>
          </c:cat>
          <c:val>
            <c:numRef>
              <c:f>'[RESUMEN ANALISIS AVALUO (version 2) (1).xlsx]AIVAS SUBEN O BAJAN total'!$D$8:$D$9</c:f>
              <c:numCache>
                <c:formatCode>_-[$$-409]* #,##0.00_ ;_-[$$-409]* \-#,##0.00\ ;_-[$$-409]* "-"??_ ;_-@_ </c:formatCode>
                <c:ptCount val="1"/>
                <c:pt idx="0">
                  <c:v>2400720564.7900171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10F-4D33-99F7-886241C51F24}"/>
            </c:ext>
          </c:extLst>
        </c:ser>
        <c:ser>
          <c:idx val="3"/>
          <c:order val="2"/>
          <c:tx>
            <c:strRef>
              <c:f>'[RESUMEN ANALISIS AVALUO (version 2) (1).xlsx]AIVAS SUBEN O BAJAN total'!$E$6</c:f>
              <c:strCache>
                <c:ptCount val="1"/>
                <c:pt idx="0">
                  <c:v>Diferencia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8083728517384872E-3"/>
                  <c:y val="3.79591611595993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610F-4D33-99F7-886241C51F2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'[RESUMEN ANALISIS AVALUO (version 2) (1).xlsx]AIVAS SUBEN O BAJAN total'!$A$8:$A$9</c:f>
              <c:strCache>
                <c:ptCount val="1"/>
                <c:pt idx="0">
                  <c:v>PREDIOS EN AIVAS QUE  BAJAN DE VALOR</c:v>
                </c:pt>
              </c:strCache>
              <c:extLst xmlns:c16r2="http://schemas.microsoft.com/office/drawing/2015/06/chart"/>
            </c:strRef>
          </c:cat>
          <c:val>
            <c:numRef>
              <c:f>'[RESUMEN ANALISIS AVALUO (version 2) (1).xlsx]AIVAS SUBEN O BAJAN total'!$E$8:$E$9</c:f>
              <c:numCache>
                <c:formatCode>_-[$$-409]* #,##0.00_ ;_-[$$-409]* \-#,##0.00\ ;_-[$$-409]* "-"??_ ;_-@_ </c:formatCode>
                <c:ptCount val="1"/>
                <c:pt idx="0">
                  <c:v>-185626240.73996496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10F-4D33-99F7-886241C51F2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198818432"/>
        <c:axId val="198713728"/>
        <c:axId val="0"/>
        <c:extLst xmlns:c16r2="http://schemas.microsoft.com/office/drawing/2015/06/chart"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'[RESUMEN ANALISIS AVALUO (version 2) (1).xlsx]AIVAS SUBEN O BAJAN total'!$B$6</c15:sqref>
                        </c15:formulaRef>
                      </c:ext>
                    </c:extLst>
                    <c:strCache>
                      <c:ptCount val="1"/>
                      <c:pt idx="0">
                        <c:v>CANTIDAD DE PREDIOS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  <a:sp3d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2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EC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'[RESUMEN ANALISIS AVALUO (version 2) (1).xlsx]AIVAS SUBEN O BAJAN total'!$A$8:$A$9</c15:sqref>
                        </c15:formulaRef>
                      </c:ext>
                    </c:extLst>
                    <c:strCache>
                      <c:ptCount val="1"/>
                      <c:pt idx="0">
                        <c:v>PREDIOS EN AIVAS QUE  BAJAN DE VALOR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'[RESUMEN ANALISIS AVALUO (version 2) (1).xlsx]AIVAS SUBEN O BAJAN total'!$B$8:$B$9</c15:sqref>
                        </c15:formulaRef>
                      </c:ext>
                    </c:extLst>
                    <c:numCache>
                      <c:formatCode>#,##0</c:formatCode>
                      <c:ptCount val="1"/>
                      <c:pt idx="0">
                        <c:v>25789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3-610F-4D33-99F7-886241C51F24}"/>
                  </c:ext>
                </c:extLst>
              </c15:ser>
            </c15:filteredBarSeries>
          </c:ext>
        </c:extLst>
      </c:bar3DChart>
      <c:catAx>
        <c:axId val="1988184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98713728"/>
        <c:crosses val="autoZero"/>
        <c:auto val="1"/>
        <c:lblAlgn val="ctr"/>
        <c:lblOffset val="100"/>
        <c:noMultiLvlLbl val="0"/>
      </c:catAx>
      <c:valAx>
        <c:axId val="198713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 [$$-409]* #,##0_ ;_ [$$-409]* \-#,##0_ ;_ [$$-409]* &quot;-&quot;_ ;_ @_ 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98818432"/>
        <c:crosses val="autoZero"/>
        <c:crossBetween val="between"/>
        <c:dispUnits>
          <c:builtInUnit val="millions"/>
        </c:dispUnits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s-E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9722549641187691E-2"/>
          <c:y val="0.15719711466979369"/>
          <c:w val="0.88501660395475346"/>
          <c:h val="0.83829631021908502"/>
        </c:manualLayout>
      </c:layout>
      <c:pie3DChart>
        <c:varyColors val="1"/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8915357349377194E-2"/>
          <c:y val="0.10570193313577539"/>
          <c:w val="0.91108464265062283"/>
          <c:h val="0.89429806686422464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9FD0D5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34A-430A-B6C9-476859FAD070}"/>
              </c:ext>
            </c:extLst>
          </c:dPt>
          <c:dPt>
            <c:idx val="1"/>
            <c:bubble3D val="0"/>
            <c:explosion val="4"/>
            <c:spPr>
              <a:solidFill>
                <a:srgbClr val="E8890A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34A-430A-B6C9-476859FAD070}"/>
              </c:ext>
            </c:extLst>
          </c:dPt>
          <c:dLbls>
            <c:dLbl>
              <c:idx val="0"/>
              <c:layout>
                <c:manualLayout>
                  <c:x val="-0.16334696308328003"/>
                  <c:y val="-0.7198875746502633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34A-430A-B6C9-476859FAD070}"/>
                </c:ext>
              </c:extLst>
            </c:dLbl>
            <c:dLbl>
              <c:idx val="1"/>
              <c:layout>
                <c:manualLayout>
                  <c:x val="6.4716771549886129E-2"/>
                  <c:y val="-0.14214308136638859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234A-430A-B6C9-476859FAD0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val>
            <c:numRef>
              <c:f>Hoja2!$H$28:$H$29</c:f>
              <c:numCache>
                <c:formatCode>0.0%</c:formatCode>
                <c:ptCount val="2"/>
                <c:pt idx="0">
                  <c:v>0.6791666666666667</c:v>
                </c:pt>
                <c:pt idx="1">
                  <c:v>0.32083333333333336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34A-430A-B6C9-476859FAD070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'RESUMEN 5TA SUIMULAICION'!$I$4</c:f>
              <c:strCache>
                <c:ptCount val="1"/>
                <c:pt idx="0">
                  <c:v>AÑO 2021</c:v>
                </c:pt>
              </c:strCache>
            </c:strRef>
          </c:tx>
          <c:spPr>
            <a:solidFill>
              <a:srgbClr val="AFD9E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"/>
                  <c:y val="0.17881568832805983"/>
                </c:manualLayout>
              </c:layout>
              <c:tx>
                <c:rich>
                  <a:bodyPr/>
                  <a:lstStyle/>
                  <a:p>
                    <a:fld id="{F277975B-A88D-44FE-9604-72A44D4BDE5A}" type="CELLREF">
                      <a:rPr lang="en-US"/>
                      <a:pPr/>
                      <a:t>[CELLREF]</a:t>
                    </a:fld>
                    <a:endParaRPr lang="es-EC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{F277975B-A88D-44FE-9604-72A44D4BDE5A}</c15:txfldGUID>
                      <c15:f>'RESUMEN 5TA SUIMULAICION'!$L$4</c15:f>
                      <c15:dlblFieldTableCache>
                        <c:ptCount val="1"/>
                        <c:pt idx="0">
                          <c:v>977.797
predios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0-5E1E-4FA6-8AB8-EC47A9C86595}"/>
                </c:ext>
              </c:extLst>
            </c:dLbl>
            <c:dLbl>
              <c:idx val="1"/>
              <c:layout>
                <c:manualLayout>
                  <c:x val="-5.8424617005358847E-3"/>
                  <c:y val="0.31578089640912693"/>
                </c:manualLayout>
              </c:layout>
              <c:tx>
                <c:rich>
                  <a:bodyPr/>
                  <a:lstStyle/>
                  <a:p>
                    <a:fld id="{67112E9B-B90F-4812-ACE0-77FA64213CF2}" type="CELLREF">
                      <a:rPr lang="en-US"/>
                      <a:pPr/>
                      <a:t>[CELLREF]</a:t>
                    </a:fld>
                    <a:endParaRPr lang="es-EC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{67112E9B-B90F-4812-ACE0-77FA64213CF2}</c15:txfldGUID>
                      <c15:f>'RESUMEN 5TA SUIMULAICION'!$M$4</c15:f>
                      <c15:dlblFieldTableCache>
                        <c:ptCount val="1"/>
                        <c:pt idx="0">
                          <c:v> $ 101'747
millones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1-5E1E-4FA6-8AB8-EC47A9C8659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'RESUMEN 5TA SUIMULAICION'!$J$3:$K$3</c:f>
              <c:strCache>
                <c:ptCount val="2"/>
                <c:pt idx="0">
                  <c:v>CANTIDAD DE PREDIOS</c:v>
                </c:pt>
                <c:pt idx="1">
                  <c:v>AVALUO TOTAL</c:v>
                </c:pt>
              </c:strCache>
            </c:strRef>
          </c:cat>
          <c:val>
            <c:numRef>
              <c:f>'RESUMEN 5TA SUIMULAICION'!$J$4:$K$4</c:f>
              <c:numCache>
                <c:formatCode>_-[$$-409]* #,##0.00_ ;_-[$$-409]* \-#,##0.00\ ;_-[$$-409]* "-"??_ ;_-@_ </c:formatCode>
                <c:ptCount val="2"/>
                <c:pt idx="0" formatCode="#,##0">
                  <c:v>97779700000</c:v>
                </c:pt>
                <c:pt idx="1">
                  <c:v>101747150587.47388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E1E-4FA6-8AB8-EC47A9C86595}"/>
            </c:ext>
          </c:extLst>
        </c:ser>
        <c:ser>
          <c:idx val="1"/>
          <c:order val="1"/>
          <c:tx>
            <c:strRef>
              <c:f>'RESUMEN 5TA SUIMULAICION'!$I$5</c:f>
              <c:strCache>
                <c:ptCount val="1"/>
                <c:pt idx="0">
                  <c:v>BIENIO 2022-2023</c:v>
                </c:pt>
              </c:strCache>
            </c:strRef>
          </c:tx>
          <c:spPr>
            <a:solidFill>
              <a:srgbClr val="F6B53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3.5045339457950665E-2"/>
                  <c:y val="-9.1310138720711434E-2"/>
                </c:manualLayout>
              </c:layout>
              <c:tx>
                <c:rich>
                  <a:bodyPr/>
                  <a:lstStyle/>
                  <a:p>
                    <a:fld id="{4EE200BA-8451-4F30-9A28-6C26B9F8429C}" type="CELLREF">
                      <a:rPr lang="en-US"/>
                      <a:pPr/>
                      <a:t>[CELLREF]</a:t>
                    </a:fld>
                    <a:endParaRPr lang="es-EC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{4EE200BA-8451-4F30-9A28-6C26B9F8429C}</c15:txfldGUID>
                      <c15:f>'RESUMEN 5TA SUIMULAICION'!$L$5</c15:f>
                      <c15:dlblFieldTableCache>
                        <c:ptCount val="1"/>
                        <c:pt idx="0">
                          <c:v>987.852
predios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3-5E1E-4FA6-8AB8-EC47A9C86595}"/>
                </c:ext>
              </c:extLst>
            </c:dLbl>
            <c:dLbl>
              <c:idx val="1"/>
              <c:layout>
                <c:manualLayout>
                  <c:x val="3.9436616478617223E-2"/>
                  <c:y val="-0.10272390606080033"/>
                </c:manualLayout>
              </c:layout>
              <c:tx>
                <c:rich>
                  <a:bodyPr/>
                  <a:lstStyle/>
                  <a:p>
                    <a:fld id="{1FBC2E5F-9608-428F-9C31-7954D7953FF6}" type="CELLREF">
                      <a:rPr lang="en-US"/>
                      <a:pPr/>
                      <a:t>[CELLREF]</a:t>
                    </a:fld>
                    <a:endParaRPr lang="es-EC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{1FBC2E5F-9608-428F-9C31-7954D7953FF6}</c15:txfldGUID>
                      <c15:f>'RESUMEN 5TA SUIMULAICION'!$M$5</c15:f>
                      <c15:dlblFieldTableCache>
                        <c:ptCount val="1"/>
                        <c:pt idx="0">
                          <c:v>$ 92'869
millones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4-5E1E-4FA6-8AB8-EC47A9C8659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'RESUMEN 5TA SUIMULAICION'!$J$3:$K$3</c:f>
              <c:strCache>
                <c:ptCount val="2"/>
                <c:pt idx="0">
                  <c:v>CANTIDAD DE PREDIOS</c:v>
                </c:pt>
                <c:pt idx="1">
                  <c:v>AVALUO TOTAL</c:v>
                </c:pt>
              </c:strCache>
            </c:strRef>
          </c:cat>
          <c:val>
            <c:numRef>
              <c:f>'RESUMEN 5TA SUIMULAICION'!$J$5:$K$5</c:f>
              <c:numCache>
                <c:formatCode>_-[$$-409]* #,##0.00_ ;_-[$$-409]* \-#,##0.00\ ;_-[$$-409]* "-"??_ ;_-@_ </c:formatCode>
                <c:ptCount val="2"/>
                <c:pt idx="0" formatCode="#,##0">
                  <c:v>98785200000</c:v>
                </c:pt>
                <c:pt idx="1">
                  <c:v>92869235615.115433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5E1E-4FA6-8AB8-EC47A9C8659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73"/>
        <c:gapDepth val="395"/>
        <c:shape val="box"/>
        <c:axId val="197845376"/>
        <c:axId val="197846912"/>
        <c:axId val="0"/>
      </c:bar3DChart>
      <c:catAx>
        <c:axId val="1978453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97846912"/>
        <c:crosses val="autoZero"/>
        <c:auto val="1"/>
        <c:lblAlgn val="ctr"/>
        <c:lblOffset val="100"/>
        <c:noMultiLvlLbl val="0"/>
      </c:catAx>
      <c:valAx>
        <c:axId val="197846912"/>
        <c:scaling>
          <c:orientation val="minMax"/>
          <c:min val="5000000000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#,##0" sourceLinked="1"/>
        <c:majorTickMark val="out"/>
        <c:minorTickMark val="none"/>
        <c:tickLblPos val="nextTo"/>
        <c:crossAx val="1978453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300"/>
      </a:pPr>
      <a:endParaRPr lang="es-E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VALORACIÓN POR PREDIOS QUE SUBEN, BAJAN O SE MANTIENEN</a:t>
            </a:r>
          </a:p>
        </c:rich>
      </c:tx>
      <c:layout>
        <c:manualLayout>
          <c:xMode val="edge"/>
          <c:yMode val="edge"/>
          <c:x val="0.17430401031567483"/>
          <c:y val="0.10823302750082799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6700099705295351"/>
          <c:y val="0.23711693880917042"/>
          <c:w val="0.80666353355642129"/>
          <c:h val="0.5330071925937081"/>
        </c:manualLayout>
      </c:layout>
      <c:bar3DChart>
        <c:barDir val="col"/>
        <c:grouping val="clustered"/>
        <c:varyColors val="0"/>
        <c:ser>
          <c:idx val="3"/>
          <c:order val="0"/>
          <c:tx>
            <c:strRef>
              <c:f>'RESUMEN 5TA SUIMULAICION'!$E$26</c:f>
              <c:strCache>
                <c:ptCount val="1"/>
                <c:pt idx="0">
                  <c:v>Año 2021</c:v>
                </c:pt>
              </c:strCache>
            </c:strRef>
          </c:tx>
          <c:spPr>
            <a:solidFill>
              <a:srgbClr val="AFD9E0"/>
            </a:solidFill>
            <a:ln>
              <a:noFill/>
            </a:ln>
            <a:effectLst/>
            <a:sp3d/>
          </c:spPr>
          <c:invertIfNegative val="0"/>
          <c:cat>
            <c:strRef>
              <c:f>'RESUMEN 5TA SUIMULAICION'!$A$27:$A$29</c:f>
              <c:strCache>
                <c:ptCount val="3"/>
                <c:pt idx="0">
                  <c:v>SUBE 
AVALÚO</c:v>
                </c:pt>
                <c:pt idx="1">
                  <c:v>BAJA 
AVALÚO</c:v>
                </c:pt>
                <c:pt idx="2">
                  <c:v>SE MANTIENE 
AVALÚO</c:v>
                </c:pt>
              </c:strCache>
            </c:strRef>
          </c:cat>
          <c:val>
            <c:numRef>
              <c:f>'RESUMEN 5TA SUIMULAICION'!$E$27:$E$29</c:f>
              <c:numCache>
                <c:formatCode>_-[$$-409]* #,##0.00_ ;_-[$$-409]* \-#,##0.00\ ;_-[$$-409]* "-"??_ ;_-@_ </c:formatCode>
                <c:ptCount val="3"/>
                <c:pt idx="0">
                  <c:v>48143083212.842972</c:v>
                </c:pt>
                <c:pt idx="1">
                  <c:v>45645262535.631599</c:v>
                </c:pt>
                <c:pt idx="2">
                  <c:v>7958804839.0099754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A6F-47DB-82D0-B23B11F7B44C}"/>
            </c:ext>
          </c:extLst>
        </c:ser>
        <c:ser>
          <c:idx val="4"/>
          <c:order val="1"/>
          <c:tx>
            <c:strRef>
              <c:f>'RESUMEN 5TA SUIMULAICION'!$F$26</c:f>
              <c:strCache>
                <c:ptCount val="1"/>
                <c:pt idx="0">
                  <c:v>Bienio 2022-2023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'RESUMEN 5TA SUIMULAICION'!$A$27:$A$29</c:f>
              <c:strCache>
                <c:ptCount val="3"/>
                <c:pt idx="0">
                  <c:v>SUBE 
AVALÚO</c:v>
                </c:pt>
                <c:pt idx="1">
                  <c:v>BAJA 
AVALÚO</c:v>
                </c:pt>
                <c:pt idx="2">
                  <c:v>SE MANTIENE 
AVALÚO</c:v>
                </c:pt>
              </c:strCache>
            </c:strRef>
          </c:cat>
          <c:val>
            <c:numRef>
              <c:f>'RESUMEN 5TA SUIMULAICION'!$F$27:$F$29</c:f>
              <c:numCache>
                <c:formatCode>_-[$$-409]* #,##0.00_ ;_-[$$-409]* \-#,##0.00\ ;_-[$$-409]* "-"??_ ;_-@_ </c:formatCode>
                <c:ptCount val="3"/>
                <c:pt idx="0">
                  <c:v>51661482071.60701</c:v>
                </c:pt>
                <c:pt idx="1">
                  <c:v>33248948704.50061</c:v>
                </c:pt>
                <c:pt idx="2">
                  <c:v>7958804839.0099754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A6F-47DB-82D0-B23B11F7B4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70"/>
        <c:shape val="box"/>
        <c:axId val="198170880"/>
        <c:axId val="197853184"/>
        <c:axId val="0"/>
        <c:extLst xmlns:c16r2="http://schemas.microsoft.com/office/drawing/2015/06/chart"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'RESUMEN 5TA SUIMULAICION'!$B$26</c15:sqref>
                        </c15:formulaRef>
                      </c:ext>
                    </c:extLst>
                    <c:strCache>
                      <c:ptCount val="1"/>
                      <c:pt idx="0">
                        <c:v>Cantidad de predios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  <a:sp3d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'RESUMEN 5TA SUIMULAICION'!$A$27:$A$29</c15:sqref>
                        </c15:formulaRef>
                      </c:ext>
                    </c:extLst>
                    <c:strCache>
                      <c:ptCount val="3"/>
                      <c:pt idx="0">
                        <c:v>SUBE 
AVALÚO</c:v>
                      </c:pt>
                      <c:pt idx="1">
                        <c:v>BAJA 
AVALÚO</c:v>
                      </c:pt>
                      <c:pt idx="2">
                        <c:v>SE MANTIENE 
AVALÚO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'RESUMEN 5TA SUIMULAICION'!$B$27:$B$29</c15:sqref>
                        </c15:formulaRef>
                      </c:ext>
                    </c:extLst>
                    <c:numCache>
                      <c:formatCode>#,##0</c:formatCode>
                      <c:ptCount val="3"/>
                      <c:pt idx="0">
                        <c:v>629546</c:v>
                      </c:pt>
                      <c:pt idx="1">
                        <c:v>262563</c:v>
                      </c:pt>
                      <c:pt idx="2">
                        <c:v>95743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2A6F-47DB-82D0-B23B11F7B44C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'RESUMEN 5TA SUIMULAICION'!$C$26</c15:sqref>
                        </c15:formulaRef>
                      </c:ext>
                    </c:extLst>
                    <c:strCache>
                      <c:ptCount val="1"/>
                      <c:pt idx="0">
                        <c:v>Columna1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  <a:sp3d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'RESUMEN 5TA SUIMULAICION'!$A$27:$A$29</c15:sqref>
                        </c15:formulaRef>
                      </c:ext>
                    </c:extLst>
                    <c:strCache>
                      <c:ptCount val="3"/>
                      <c:pt idx="0">
                        <c:v>SUBE 
AVALÚO</c:v>
                      </c:pt>
                      <c:pt idx="1">
                        <c:v>BAJA 
AVALÚO</c:v>
                      </c:pt>
                      <c:pt idx="2">
                        <c:v>SE MANTIENE 
AVALÚO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'RESUMEN 5TA SUIMULAICION'!$C$27:$C$29</c15:sqref>
                        </c15:formulaRef>
                      </c:ext>
                    </c:extLst>
                    <c:numCache>
                      <c:formatCode>#,##0</c:formatCode>
                      <c:ptCount val="3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2A6F-47DB-82D0-B23B11F7B44C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'RESUMEN 5TA SUIMULAICION'!$D$26</c15:sqref>
                        </c15:formulaRef>
                      </c:ext>
                    </c:extLst>
                    <c:strCache>
                      <c:ptCount val="1"/>
                      <c:pt idx="0">
                        <c:v>%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  <a:sp3d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'RESUMEN 5TA SUIMULAICION'!$A$27:$A$29</c15:sqref>
                        </c15:formulaRef>
                      </c:ext>
                    </c:extLst>
                    <c:strCache>
                      <c:ptCount val="3"/>
                      <c:pt idx="0">
                        <c:v>SUBE 
AVALÚO</c:v>
                      </c:pt>
                      <c:pt idx="1">
                        <c:v>BAJA 
AVALÚO</c:v>
                      </c:pt>
                      <c:pt idx="2">
                        <c:v>SE MANTIENE 
AVALÚO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'RESUMEN 5TA SUIMULAICION'!$D$27:$D$29</c15:sqref>
                        </c15:formulaRef>
                      </c:ext>
                    </c:extLst>
                    <c:numCache>
                      <c:formatCode>0.00%</c:formatCode>
                      <c:ptCount val="3"/>
                      <c:pt idx="0">
                        <c:v>0.63728777185246377</c:v>
                      </c:pt>
                      <c:pt idx="1">
                        <c:v>0.26579183926337141</c:v>
                      </c:pt>
                      <c:pt idx="2">
                        <c:v>9.6920388884164835E-2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2A6F-47DB-82D0-B23B11F7B44C}"/>
                  </c:ext>
                </c:extLst>
              </c15:ser>
            </c15:filteredBarSeries>
          </c:ext>
        </c:extLst>
      </c:bar3DChart>
      <c:catAx>
        <c:axId val="198170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97853184"/>
        <c:crosses val="autoZero"/>
        <c:auto val="1"/>
        <c:lblAlgn val="ctr"/>
        <c:lblOffset val="100"/>
        <c:noMultiLvlLbl val="0"/>
      </c:catAx>
      <c:valAx>
        <c:axId val="197853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 [$$-409]* #,##0_ ;_ [$$-409]* \-#,##0_ ;_ [$$-409]* &quot;-&quot;_ ;_ @_ 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98170880"/>
        <c:crosses val="autoZero"/>
        <c:crossBetween val="between"/>
        <c:majorUnit val="20000000000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</c:dispUnitsLbl>
        </c:dispUnits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es-E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VARIACIÓN DE AVALÚO POR PREDIOS</a:t>
            </a:r>
            <a:endParaRPr lang="es-EC"/>
          </a:p>
        </c:rich>
      </c:tx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'RESUMEN 5TA SUIMULAICION'!$B$26</c:f>
              <c:strCache>
                <c:ptCount val="1"/>
                <c:pt idx="0">
                  <c:v>Cantidad de predios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A47-4356-AC0A-C86B3CBC163E}"/>
              </c:ext>
            </c:extLst>
          </c:dPt>
          <c:dPt>
            <c:idx val="1"/>
            <c:invertIfNegative val="0"/>
            <c:bubble3D val="0"/>
            <c:spPr>
              <a:solidFill>
                <a:srgbClr val="AFD9E0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A47-4356-AC0A-C86B3CBC163E}"/>
              </c:ext>
            </c:extLst>
          </c:dPt>
          <c:dPt>
            <c:idx val="2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A47-4356-AC0A-C86B3CBC163E}"/>
              </c:ext>
            </c:extLst>
          </c:dPt>
          <c:dLbls>
            <c:dLbl>
              <c:idx val="0"/>
              <c:layout>
                <c:manualLayout>
                  <c:x val="3.5867656817409353E-2"/>
                  <c:y val="-4.99910941062665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FA47-4356-AC0A-C86B3CBC163E}"/>
                </c:ext>
              </c:extLst>
            </c:dLbl>
            <c:dLbl>
              <c:idx val="1"/>
              <c:layout>
                <c:manualLayout>
                  <c:x val="4.7205689366970095E-2"/>
                  <c:y val="-3.12648941703888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17820862015108757"/>
                      <c:h val="0.2020479275744238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FA47-4356-AC0A-C86B3CBC163E}"/>
                </c:ext>
              </c:extLst>
            </c:dLbl>
            <c:dLbl>
              <c:idx val="2"/>
              <c:layout>
                <c:manualLayout>
                  <c:x val="6.4781529095078907E-2"/>
                  <c:y val="-4.77607272043865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17559861177109795"/>
                      <c:h val="0.1513305663762380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FA47-4356-AC0A-C86B3CBC163E}"/>
                </c:ext>
              </c:extLst>
            </c:dLbl>
            <c:numFmt formatCode="#,##0&quot; predios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'RESUMEN 5TA SUIMULAICION'!$A$27:$A$29</c:f>
              <c:strCache>
                <c:ptCount val="3"/>
                <c:pt idx="0">
                  <c:v>PREDIOS QUE
SUBEN AVALÚO</c:v>
                </c:pt>
                <c:pt idx="1">
                  <c:v>PREDIOS QUE 
BAJAN AVALÚO</c:v>
                </c:pt>
                <c:pt idx="2">
                  <c:v>PREDIOS QUE SE 
MANTIENE AVALUO 
AVALÚO</c:v>
                </c:pt>
              </c:strCache>
            </c:strRef>
          </c:cat>
          <c:val>
            <c:numRef>
              <c:f>'RESUMEN 5TA SUIMULAICION'!$B$27:$B$29</c:f>
              <c:numCache>
                <c:formatCode>#,##0</c:formatCode>
                <c:ptCount val="3"/>
                <c:pt idx="0">
                  <c:v>629546</c:v>
                </c:pt>
                <c:pt idx="1">
                  <c:v>262563</c:v>
                </c:pt>
                <c:pt idx="2">
                  <c:v>95743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FA47-4356-AC0A-C86B3CBC163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1"/>
        <c:gapDepth val="153"/>
        <c:shape val="box"/>
        <c:axId val="198484352"/>
        <c:axId val="198492544"/>
        <c:axId val="0"/>
      </c:bar3DChart>
      <c:catAx>
        <c:axId val="19848435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out"/>
        <c:minorTickMark val="none"/>
        <c:tickLblPos val="nextTo"/>
        <c:crossAx val="198492544"/>
        <c:crosses val="autoZero"/>
        <c:auto val="1"/>
        <c:lblAlgn val="ctr"/>
        <c:lblOffset val="100"/>
        <c:noMultiLvlLbl val="0"/>
      </c:catAx>
      <c:valAx>
        <c:axId val="198492544"/>
        <c:scaling>
          <c:orientation val="minMax"/>
          <c:max val="800000"/>
          <c:min val="0"/>
        </c:scaling>
        <c:delete val="1"/>
        <c:axPos val="l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#,##0" sourceLinked="1"/>
        <c:majorTickMark val="out"/>
        <c:minorTickMark val="none"/>
        <c:tickLblPos val="nextTo"/>
        <c:crossAx val="198484352"/>
        <c:crosses val="autoZero"/>
        <c:crossBetween val="between"/>
        <c:majorUnit val="200000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50"/>
      </a:pPr>
      <a:endParaRPr lang="es-E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550703528662417"/>
          <c:y val="0.20282184255674976"/>
          <c:w val="0.8944929647133758"/>
          <c:h val="0.77087135007469731"/>
        </c:manualLayout>
      </c:layout>
      <c:bar3DChart>
        <c:barDir val="col"/>
        <c:grouping val="clustered"/>
        <c:varyColors val="0"/>
        <c:ser>
          <c:idx val="1"/>
          <c:order val="0"/>
          <c:tx>
            <c:strRef>
              <c:f>'[RESUMEN ANALISIS AVALUO (version 2) (1).xlsx]CAMBIO ZONIFICACION Y SUG (2)'!$C$6</c:f>
              <c:strCache>
                <c:ptCount val="1"/>
                <c:pt idx="0">
                  <c:v>Año 2021</c:v>
                </c:pt>
              </c:strCache>
            </c:strRef>
          </c:tx>
          <c:spPr>
            <a:solidFill>
              <a:srgbClr val="AFD9E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3.483198528118725E-2"/>
                  <c:y val="-4.30962446034254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24DB-439C-9168-AB8B070469BF}"/>
                </c:ext>
              </c:extLst>
            </c:dLbl>
            <c:numFmt formatCode="&quot;$&quot;#,##0&quot; millones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'[RESUMEN ANALISIS AVALUO (version 2) (1).xlsx]CAMBIO ZONIFICACION Y SUG (2)'!$A$7:$A$9</c:f>
              <c:strCache>
                <c:ptCount val="1"/>
                <c:pt idx="0">
                  <c:v>De rural a urbano</c:v>
                </c:pt>
              </c:strCache>
              <c:extLst xmlns:c16r2="http://schemas.microsoft.com/office/drawing/2015/06/chart"/>
            </c:strRef>
          </c:cat>
          <c:val>
            <c:numRef>
              <c:f>'[RESUMEN ANALISIS AVALUO (version 2) (1).xlsx]CAMBIO ZONIFICACION Y SUG (2)'!$C$7:$C$9</c:f>
              <c:numCache>
                <c:formatCode>_-[$$-409]* #,##0.00_ ;_-[$$-409]* \-#,##0.00\ ;_-[$$-409]* "-"??_ ;_-@_ </c:formatCode>
                <c:ptCount val="1"/>
                <c:pt idx="0">
                  <c:v>891681765.70000005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4DB-439C-9168-AB8B070469BF}"/>
            </c:ext>
          </c:extLst>
        </c:ser>
        <c:ser>
          <c:idx val="2"/>
          <c:order val="1"/>
          <c:tx>
            <c:strRef>
              <c:f>'[RESUMEN ANALISIS AVALUO (version 2) (1).xlsx]CAMBIO ZONIFICACION Y SUG (2)'!$D$6</c:f>
              <c:strCache>
                <c:ptCount val="1"/>
                <c:pt idx="0">
                  <c:v>Bienio 2022-2023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6642073982989987E-2"/>
                  <c:y val="-2.15481223017127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24DB-439C-9168-AB8B070469BF}"/>
                </c:ext>
              </c:extLst>
            </c:dLbl>
            <c:numFmt formatCode="&quot;$&quot;#,##0&quot; millones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'[RESUMEN ANALISIS AVALUO (version 2) (1).xlsx]CAMBIO ZONIFICACION Y SUG (2)'!$A$7:$A$9</c:f>
              <c:strCache>
                <c:ptCount val="1"/>
                <c:pt idx="0">
                  <c:v>De rural a urbano</c:v>
                </c:pt>
              </c:strCache>
              <c:extLst xmlns:c16r2="http://schemas.microsoft.com/office/drawing/2015/06/chart"/>
            </c:strRef>
          </c:cat>
          <c:val>
            <c:numRef>
              <c:f>'[RESUMEN ANALISIS AVALUO (version 2) (1).xlsx]CAMBIO ZONIFICACION Y SUG (2)'!$D$7:$D$9</c:f>
              <c:numCache>
                <c:formatCode>_-[$$-409]* #,##0.00_ ;_-[$$-409]* \-#,##0.00\ ;_-[$$-409]* "-"??_ ;_-@_ </c:formatCode>
                <c:ptCount val="1"/>
                <c:pt idx="0">
                  <c:v>2758471261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4DB-439C-9168-AB8B070469BF}"/>
            </c:ext>
          </c:extLst>
        </c:ser>
        <c:ser>
          <c:idx val="3"/>
          <c:order val="2"/>
          <c:tx>
            <c:strRef>
              <c:f>'[RESUMEN ANALISIS AVALUO (version 2) (1).xlsx]CAMBIO ZONIFICACION Y SUG (2)'!$E$6</c:f>
              <c:strCache>
                <c:ptCount val="1"/>
                <c:pt idx="0">
                  <c:v>Diferencia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7.3778051029818548E-2"/>
                  <c:y val="-5.38703057542818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24DB-439C-9168-AB8B070469BF}"/>
                </c:ext>
              </c:extLst>
            </c:dLbl>
            <c:numFmt formatCode="&quot;$&quot;#,##0&quot; millones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'[RESUMEN ANALISIS AVALUO (version 2) (1).xlsx]CAMBIO ZONIFICACION Y SUG (2)'!$A$7:$A$9</c:f>
              <c:strCache>
                <c:ptCount val="1"/>
                <c:pt idx="0">
                  <c:v>De rural a urbano</c:v>
                </c:pt>
              </c:strCache>
              <c:extLst xmlns:c16r2="http://schemas.microsoft.com/office/drawing/2015/06/chart"/>
            </c:strRef>
          </c:cat>
          <c:val>
            <c:numRef>
              <c:f>'[RESUMEN ANALISIS AVALUO (version 2) (1).xlsx]CAMBIO ZONIFICACION Y SUG (2)'!$E$7:$E$9</c:f>
              <c:numCache>
                <c:formatCode>_-[$$-409]* #,##0.00_ ;_-[$$-409]* \-#,##0.00\ ;_-[$$-409]* "-"??_ ;_-@_ </c:formatCode>
                <c:ptCount val="1"/>
                <c:pt idx="0">
                  <c:v>1866789495.3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24DB-439C-9168-AB8B070469B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198230784"/>
        <c:axId val="198232320"/>
        <c:axId val="0"/>
        <c:extLst xmlns:c16r2="http://schemas.microsoft.com/office/drawing/2015/06/chart"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'[RESUMEN ANALISIS AVALUO (version 2) (1).xlsx]CAMBIO ZONIFICACION Y SUG (2)'!$B$6</c15:sqref>
                        </c15:formulaRef>
                      </c:ext>
                    </c:extLst>
                    <c:strCache>
                      <c:ptCount val="1"/>
                      <c:pt idx="0">
                        <c:v>CANTIDAD DE PREDIOS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  <a:sp3d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2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EC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'[RESUMEN ANALISIS AVALUO (version 2) (1).xlsx]CAMBIO ZONIFICACION Y SUG (2)'!$A$7:$A$9</c15:sqref>
                        </c15:formulaRef>
                      </c:ext>
                    </c:extLst>
                    <c:strCache>
                      <c:ptCount val="1"/>
                      <c:pt idx="0">
                        <c:v>De rural a urbano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'[RESUMEN ANALISIS AVALUO (version 2) (1).xlsx]CAMBIO ZONIFICACION Y SUG (2)'!$B$7:$B$9</c15:sqref>
                        </c15:formulaRef>
                      </c:ext>
                    </c:extLst>
                    <c:numCache>
                      <c:formatCode>#,##0</c:formatCode>
                      <c:ptCount val="1"/>
                      <c:pt idx="0">
                        <c:v>6373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6-24DB-439C-9168-AB8B070469BF}"/>
                  </c:ext>
                </c:extLst>
              </c15:ser>
            </c15:filteredBarSeries>
          </c:ext>
        </c:extLst>
      </c:bar3DChart>
      <c:catAx>
        <c:axId val="198230784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98232320"/>
        <c:crosses val="autoZero"/>
        <c:auto val="1"/>
        <c:lblAlgn val="ctr"/>
        <c:lblOffset val="100"/>
        <c:noMultiLvlLbl val="0"/>
      </c:catAx>
      <c:valAx>
        <c:axId val="198232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_ [$$-409]* #,##0_ ;_ [$$-409]* \-#,##0_ ;_ [$$-409]* &quot;-&quot;_ ;_ @_ 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98230784"/>
        <c:crosses val="autoZero"/>
        <c:crossBetween val="between"/>
        <c:dispUnits>
          <c:builtInUnit val="millions"/>
        </c:dispUnits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s-E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="0"/>
            </a:pPr>
            <a:r>
              <a:rPr lang="es-EC" b="0"/>
              <a:t>VARIACIÓN</a:t>
            </a:r>
            <a:r>
              <a:rPr lang="es-EC" b="0" baseline="0"/>
              <a:t> AVALÚO DE PREDIOS QUE CAMBIAN DE CLASIFICACIÓN DE SUELO URBANO A RURAL</a:t>
            </a:r>
            <a:endParaRPr lang="es-EC" b="0"/>
          </a:p>
        </c:rich>
      </c:tx>
      <c:overlay val="0"/>
    </c:title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1"/>
          <c:order val="0"/>
          <c:tx>
            <c:strRef>
              <c:f>'[RESUMEN ANALISIS AVALUO (version 2) (1).xlsx]CAMBIO ZONIFICACION Y SUG (2)'!$C$6</c:f>
              <c:strCache>
                <c:ptCount val="1"/>
                <c:pt idx="0">
                  <c:v>Año 2021</c:v>
                </c:pt>
              </c:strCache>
            </c:strRef>
          </c:tx>
          <c:spPr>
            <a:solidFill>
              <a:srgbClr val="AFD9E0"/>
            </a:solidFill>
          </c:spPr>
          <c:invertIfNegative val="0"/>
          <c:dLbls>
            <c:numFmt formatCode="[$$-300A]#,##0.0&quot; millones&quot;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'[RESUMEN ANALISIS AVALUO (version 2) (1).xlsx]CAMBIO ZONIFICACION Y SUG (2)'!$A$7:$A$9</c:f>
              <c:strCache>
                <c:ptCount val="1"/>
                <c:pt idx="0">
                  <c:v>De urbano a rural</c:v>
                </c:pt>
              </c:strCache>
              <c:extLst xmlns:c16r2="http://schemas.microsoft.com/office/drawing/2015/06/chart"/>
            </c:strRef>
          </c:cat>
          <c:val>
            <c:numRef>
              <c:f>'[RESUMEN ANALISIS AVALUO (version 2) (1).xlsx]CAMBIO ZONIFICACION Y SUG (2)'!$C$7:$C$9</c:f>
              <c:numCache>
                <c:formatCode>_-[$$-409]* #,##0.00_ ;_-[$$-409]* \-#,##0.00\ ;_-[$$-409]* "-"??_ ;_-@_ </c:formatCode>
                <c:ptCount val="1"/>
                <c:pt idx="0">
                  <c:v>3405353942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418-4C87-9147-7A244576DB79}"/>
            </c:ext>
          </c:extLst>
        </c:ser>
        <c:ser>
          <c:idx val="2"/>
          <c:order val="1"/>
          <c:tx>
            <c:strRef>
              <c:f>'[RESUMEN ANALISIS AVALUO (version 2) (1).xlsx]CAMBIO ZONIFICACION Y SUG (2)'!$D$6</c:f>
              <c:strCache>
                <c:ptCount val="1"/>
                <c:pt idx="0">
                  <c:v>Bienio 2022-2023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Lbls>
            <c:numFmt formatCode="[$$-300A]#,##0.0&quot; millones&quot;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'[RESUMEN ANALISIS AVALUO (version 2) (1).xlsx]CAMBIO ZONIFICACION Y SUG (2)'!$A$7:$A$9</c:f>
              <c:strCache>
                <c:ptCount val="1"/>
                <c:pt idx="0">
                  <c:v>De urbano a rural</c:v>
                </c:pt>
              </c:strCache>
              <c:extLst xmlns:c16r2="http://schemas.microsoft.com/office/drawing/2015/06/chart"/>
            </c:strRef>
          </c:cat>
          <c:val>
            <c:numRef>
              <c:f>'[RESUMEN ANALISIS AVALUO (version 2) (1).xlsx]CAMBIO ZONIFICACION Y SUG (2)'!$D$7:$D$9</c:f>
              <c:numCache>
                <c:formatCode>_-[$$-409]* #,##0.00_ ;_-[$$-409]* \-#,##0.00\ ;_-[$$-409]* "-"??_ ;_-@_ </c:formatCode>
                <c:ptCount val="1"/>
                <c:pt idx="0">
                  <c:v>1010729910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418-4C87-9147-7A244576DB79}"/>
            </c:ext>
          </c:extLst>
        </c:ser>
        <c:ser>
          <c:idx val="3"/>
          <c:order val="2"/>
          <c:tx>
            <c:strRef>
              <c:f>'[RESUMEN ANALISIS AVALUO (version 2) (1).xlsx]CAMBIO ZONIFICACION Y SUG (2)'!$E$6</c:f>
              <c:strCache>
                <c:ptCount val="1"/>
                <c:pt idx="0">
                  <c:v>Diferencia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</c:spPr>
          <c:invertIfNegative val="0"/>
          <c:dLbls>
            <c:dLbl>
              <c:idx val="0"/>
              <c:numFmt formatCode="[$$-300A]#,##0.0&quot; millones&quot;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/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'[RESUMEN ANALISIS AVALUO (version 2) (1).xlsx]CAMBIO ZONIFICACION Y SUG (2)'!$A$7:$A$9</c:f>
              <c:strCache>
                <c:ptCount val="1"/>
                <c:pt idx="0">
                  <c:v>De urbano a rural</c:v>
                </c:pt>
              </c:strCache>
              <c:extLst xmlns:c16r2="http://schemas.microsoft.com/office/drawing/2015/06/chart"/>
            </c:strRef>
          </c:cat>
          <c:val>
            <c:numRef>
              <c:f>'[RESUMEN ANALISIS AVALUO (version 2) (1).xlsx]CAMBIO ZONIFICACION Y SUG (2)'!$E$7:$E$9</c:f>
              <c:numCache>
                <c:formatCode>_-[$$-409]* #,##0.00_ ;_-[$$-409]* \-#,##0.00\ ;_-[$$-409]* "-"??_ ;_-@_ </c:formatCode>
                <c:ptCount val="1"/>
                <c:pt idx="0">
                  <c:v>-2394624032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418-4C87-9147-7A244576DB7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198425216"/>
        <c:axId val="198431104"/>
        <c:axId val="0"/>
        <c:extLst xmlns:c16r2="http://schemas.microsoft.com/office/drawing/2015/06/chart"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'[RESUMEN ANALISIS AVALUO (version 2) (1).xlsx]CAMBIO ZONIFICACION Y SUG (2)'!$B$6</c15:sqref>
                        </c15:formulaRef>
                      </c:ext>
                    </c:extLst>
                    <c:strCache>
                      <c:ptCount val="1"/>
                      <c:pt idx="0">
                        <c:v>CANTIDAD DE PREDIOS</c:v>
                      </c:pt>
                    </c:strCache>
                  </c:strRef>
                </c:tx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'[RESUMEN ANALISIS AVALUO (version 2) (1).xlsx]CAMBIO ZONIFICACION Y SUG (2)'!$A$7:$A$9</c15:sqref>
                        </c15:formulaRef>
                      </c:ext>
                    </c:extLst>
                    <c:strCache>
                      <c:ptCount val="1"/>
                      <c:pt idx="0">
                        <c:v>De urbano a rural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'[RESUMEN ANALISIS AVALUO (version 2) (1).xlsx]CAMBIO ZONIFICACION Y SUG (2)'!$B$7:$B$9</c15:sqref>
                        </c15:formulaRef>
                      </c:ext>
                    </c:extLst>
                    <c:numCache>
                      <c:formatCode>#,##0</c:formatCode>
                      <c:ptCount val="1"/>
                      <c:pt idx="0">
                        <c:v>10344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4-4418-4C87-9147-7A244576DB79}"/>
                  </c:ext>
                </c:extLst>
              </c15:ser>
            </c15:filteredBarSeries>
          </c:ext>
        </c:extLst>
      </c:bar3DChart>
      <c:catAx>
        <c:axId val="198425216"/>
        <c:scaling>
          <c:orientation val="minMax"/>
        </c:scaling>
        <c:delete val="1"/>
        <c:axPos val="b"/>
        <c:majorGridlines>
          <c:spPr>
            <a:ln>
              <a:solidFill>
                <a:schemeClr val="bg2"/>
              </a:solidFill>
            </a:ln>
          </c:spPr>
        </c:majorGridlines>
        <c:minorGridlines/>
        <c:numFmt formatCode="General" sourceLinked="1"/>
        <c:majorTickMark val="out"/>
        <c:minorTickMark val="none"/>
        <c:tickLblPos val="nextTo"/>
        <c:crossAx val="198431104"/>
        <c:crosses val="autoZero"/>
        <c:auto val="1"/>
        <c:lblAlgn val="ctr"/>
        <c:lblOffset val="100"/>
        <c:noMultiLvlLbl val="0"/>
      </c:catAx>
      <c:valAx>
        <c:axId val="198431104"/>
        <c:scaling>
          <c:orientation val="minMax"/>
        </c:scaling>
        <c:delete val="0"/>
        <c:axPos val="l"/>
        <c:majorGridlines/>
        <c:minorGridlines>
          <c:spPr>
            <a:ln>
              <a:solidFill>
                <a:schemeClr val="bg2">
                  <a:lumMod val="90000"/>
                </a:schemeClr>
              </a:solidFill>
            </a:ln>
          </c:spPr>
        </c:minorGridlines>
        <c:numFmt formatCode="_-[$$-409]* #,##0.00_ ;_-[$$-409]* \-#,##0.00\ ;_-[$$-409]* &quot;-&quot;??_ ;_-@_ " sourceLinked="1"/>
        <c:majorTickMark val="none"/>
        <c:minorTickMark val="none"/>
        <c:tickLblPos val="nextTo"/>
        <c:crossAx val="198425216"/>
        <c:crosses val="autoZero"/>
        <c:crossBetween val="between"/>
        <c:dispUnits>
          <c:builtInUnit val="millions"/>
        </c:dispUnits>
      </c:valAx>
    </c:plotArea>
    <c:legend>
      <c:legendPos val="b"/>
      <c:overlay val="0"/>
      <c:txPr>
        <a:bodyPr/>
        <a:lstStyle/>
        <a:p>
          <a:pPr>
            <a:defRPr sz="1500"/>
          </a:pPr>
          <a:endParaRPr lang="es-ES"/>
        </a:p>
      </c:txPr>
    </c:legend>
    <c:plotVisOnly val="1"/>
    <c:dispBlanksAs val="gap"/>
    <c:showDLblsOverMax val="0"/>
  </c:chart>
  <c:txPr>
    <a:bodyPr/>
    <a:lstStyle/>
    <a:p>
      <a:pPr>
        <a:defRPr sz="1200"/>
      </a:pPr>
      <a:endParaRPr lang="es-E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VARIACIÓN</a:t>
            </a:r>
            <a:r>
              <a:rPr lang="es-EC" baseline="0"/>
              <a:t> AVALÚO PREDIOS SIN UBICACIÓN GEOGRÁFICA</a:t>
            </a:r>
            <a:endParaRPr lang="es-EC"/>
          </a:p>
        </c:rich>
      </c:tx>
      <c:overlay val="0"/>
      <c:spPr>
        <a:noFill/>
        <a:ln>
          <a:noFill/>
        </a:ln>
        <a:effectLst/>
      </c:spPr>
    </c:title>
    <c:autoTitleDeleted val="0"/>
    <c:view3D>
      <c:rotX val="15"/>
      <c:rotY val="2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1"/>
          <c:order val="0"/>
          <c:tx>
            <c:strRef>
              <c:f>'[RESUMEN ANALISIS AVALUO (version 2) (1).xlsx]CAMBIO ZONIFICACION Y SUG (2)'!$C$6</c:f>
              <c:strCache>
                <c:ptCount val="1"/>
                <c:pt idx="0">
                  <c:v>Año 2021</c:v>
                </c:pt>
              </c:strCache>
            </c:strRef>
          </c:tx>
          <c:spPr>
            <a:solidFill>
              <a:srgbClr val="AFD9E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4.2555318898837229E-2"/>
                  <c:y val="-2.28087324861518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C71E-4B42-A2D8-B0400C286A5E}"/>
                </c:ext>
              </c:extLst>
            </c:dLbl>
            <c:numFmt formatCode="&quot;$&quot;#,##0.0&quot; millones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'[RESUMEN ANALISIS AVALUO (version 2) (1).xlsx]CAMBIO ZONIFICACION Y SUG (2)'!$A$7:$A$9</c:f>
              <c:strCache>
                <c:ptCount val="1"/>
                <c:pt idx="0">
                  <c:v>Sin ubicacion geografica</c:v>
                </c:pt>
              </c:strCache>
              <c:extLst xmlns:c16r2="http://schemas.microsoft.com/office/drawing/2015/06/chart"/>
            </c:strRef>
          </c:cat>
          <c:val>
            <c:numRef>
              <c:f>'[RESUMEN ANALISIS AVALUO (version 2) (1).xlsx]CAMBIO ZONIFICACION Y SUG (2)'!$C$7:$C$9</c:f>
              <c:numCache>
                <c:formatCode>_-[$$-409]* #,##0.00_ ;_-[$$-409]* \-#,##0.00\ ;_-[$$-409]* "-"??_ ;_-@_ </c:formatCode>
                <c:ptCount val="1"/>
                <c:pt idx="0">
                  <c:v>11676210438.699856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71E-4B42-A2D8-B0400C286A5E}"/>
            </c:ext>
          </c:extLst>
        </c:ser>
        <c:ser>
          <c:idx val="2"/>
          <c:order val="1"/>
          <c:tx>
            <c:strRef>
              <c:f>'[RESUMEN ANALISIS AVALUO (version 2) (1).xlsx]CAMBIO ZONIFICACION Y SUG (2)'!$D$6</c:f>
              <c:strCache>
                <c:ptCount val="1"/>
                <c:pt idx="0">
                  <c:v>Bienio 2022-2023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6.9790722994092988E-2"/>
                  <c:y val="-3.91006842619745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C71E-4B42-A2D8-B0400C286A5E}"/>
                </c:ext>
              </c:extLst>
            </c:dLbl>
            <c:numFmt formatCode="&quot;$&quot;#,##0.0&quot; millones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'[RESUMEN ANALISIS AVALUO (version 2) (1).xlsx]CAMBIO ZONIFICACION Y SUG (2)'!$A$7:$A$9</c:f>
              <c:strCache>
                <c:ptCount val="1"/>
                <c:pt idx="0">
                  <c:v>Sin ubicacion geografica</c:v>
                </c:pt>
              </c:strCache>
              <c:extLst xmlns:c16r2="http://schemas.microsoft.com/office/drawing/2015/06/chart"/>
            </c:strRef>
          </c:cat>
          <c:val>
            <c:numRef>
              <c:f>'[RESUMEN ANALISIS AVALUO (version 2) (1).xlsx]CAMBIO ZONIFICACION Y SUG (2)'!$D$7:$D$9</c:f>
              <c:numCache>
                <c:formatCode>_-[$$-409]* #,##0.00_ ;_-[$$-409]* \-#,##0.00\ ;_-[$$-409]* "-"??_ ;_-@_ </c:formatCode>
                <c:ptCount val="1"/>
                <c:pt idx="0">
                  <c:v>5158713755.5499992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C71E-4B42-A2D8-B0400C286A5E}"/>
            </c:ext>
          </c:extLst>
        </c:ser>
        <c:ser>
          <c:idx val="3"/>
          <c:order val="2"/>
          <c:tx>
            <c:strRef>
              <c:f>'[RESUMEN ANALISIS AVALUO (version 2) (1).xlsx]CAMBIO ZONIFICACION Y SUG (2)'!$E$6</c:f>
              <c:strCache>
                <c:ptCount val="1"/>
                <c:pt idx="0">
                  <c:v>Diferencia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1.2482749341873328E-16"/>
                  <c:y val="-1.3033561420658195E-2"/>
                </c:manualLayout>
              </c:layout>
              <c:numFmt formatCode="&quot;$&quot;#,##0.0&quot; millones&quot;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C71E-4B42-A2D8-B0400C286A5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'[RESUMEN ANALISIS AVALUO (version 2) (1).xlsx]CAMBIO ZONIFICACION Y SUG (2)'!$A$7:$A$9</c:f>
              <c:strCache>
                <c:ptCount val="1"/>
                <c:pt idx="0">
                  <c:v>Sin ubicacion geografica</c:v>
                </c:pt>
              </c:strCache>
              <c:extLst xmlns:c16r2="http://schemas.microsoft.com/office/drawing/2015/06/chart"/>
            </c:strRef>
          </c:cat>
          <c:val>
            <c:numRef>
              <c:f>'[RESUMEN ANALISIS AVALUO (version 2) (1).xlsx]CAMBIO ZONIFICACION Y SUG (2)'!$E$7:$E$9</c:f>
              <c:numCache>
                <c:formatCode>_-[$$-409]* #,##0.00_ ;_-[$$-409]* \-#,##0.00\ ;_-[$$-409]* "-"??_ ;_-@_ </c:formatCode>
                <c:ptCount val="1"/>
                <c:pt idx="0">
                  <c:v>-6517496683.1498566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C71E-4B42-A2D8-B0400C286A5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198599808"/>
        <c:axId val="198601344"/>
        <c:axId val="0"/>
        <c:extLst xmlns:c16r2="http://schemas.microsoft.com/office/drawing/2015/06/chart"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'[RESUMEN ANALISIS AVALUO (version 2) (1).xlsx]CAMBIO ZONIFICACION Y SUG (2)'!$B$6</c15:sqref>
                        </c15:formulaRef>
                      </c:ext>
                    </c:extLst>
                    <c:strCache>
                      <c:ptCount val="1"/>
                      <c:pt idx="0">
                        <c:v>CANTIDAD DE PREDIOS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  <a:sp3d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2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EC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'[RESUMEN ANALISIS AVALUO (version 2) (1).xlsx]CAMBIO ZONIFICACION Y SUG (2)'!$A$7:$A$9</c15:sqref>
                        </c15:formulaRef>
                      </c:ext>
                    </c:extLst>
                    <c:strCache>
                      <c:ptCount val="1"/>
                      <c:pt idx="0">
                        <c:v>Sin ubicacion geografica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'[RESUMEN ANALISIS AVALUO (version 2) (1).xlsx]CAMBIO ZONIFICACION Y SUG (2)'!$B$7:$B$9</c15:sqref>
                        </c15:formulaRef>
                      </c:ext>
                    </c:extLst>
                    <c:numCache>
                      <c:formatCode>#,##0</c:formatCode>
                      <c:ptCount val="1"/>
                      <c:pt idx="0">
                        <c:v>28027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6-C71E-4B42-A2D8-B0400C286A5E}"/>
                  </c:ext>
                </c:extLst>
              </c15:ser>
            </c15:filteredBarSeries>
          </c:ext>
        </c:extLst>
      </c:bar3DChart>
      <c:catAx>
        <c:axId val="1985998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low"/>
        <c:crossAx val="198601344"/>
        <c:crosses val="autoZero"/>
        <c:auto val="1"/>
        <c:lblAlgn val="ctr"/>
        <c:lblOffset val="100"/>
        <c:noMultiLvlLbl val="0"/>
      </c:catAx>
      <c:valAx>
        <c:axId val="198601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 [$$-409]* #,##0_ ;_ [$$-409]* \-#,##0_ ;_ [$$-409]* &quot;-&quot;_ ;_ @_ 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98599808"/>
        <c:crosses val="autoZero"/>
        <c:crossBetween val="between"/>
        <c:dispUnits>
          <c:builtInUnit val="millions"/>
        </c:dispUnits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611436063796374"/>
          <c:y val="0.77149934703909828"/>
          <c:w val="0.5677711442732557"/>
          <c:h val="7.86146966233326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s-E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5D819D-4B0D-459E-8D1D-1DC7C02C3AA0}" type="doc">
      <dgm:prSet loTypeId="urn:microsoft.com/office/officeart/2005/8/layout/equation1" loCatId="process" qsTypeId="urn:microsoft.com/office/officeart/2005/8/quickstyle/simple1" qsCatId="simple" csTypeId="urn:microsoft.com/office/officeart/2005/8/colors/colorful3" csCatId="colorful" phldr="1"/>
      <dgm:spPr/>
    </dgm:pt>
    <dgm:pt modelId="{E97423C8-E2D7-4A7D-81C7-9C5188881012}">
      <dgm:prSet phldrT="[Texto]" custT="1"/>
      <dgm:spPr/>
      <dgm:t>
        <a:bodyPr/>
        <a:lstStyle/>
        <a:p>
          <a:r>
            <a:rPr lang="es-ES" sz="1600" dirty="0" smtClean="0"/>
            <a:t>POLIGONOS DE INTERVENCIÓN VALORATIVA  </a:t>
          </a:r>
          <a:r>
            <a:rPr lang="es-ES" sz="2000" b="1" dirty="0" smtClean="0"/>
            <a:t>AIVA</a:t>
          </a:r>
          <a:endParaRPr lang="es-ES" sz="2000" b="1" dirty="0"/>
        </a:p>
      </dgm:t>
    </dgm:pt>
    <dgm:pt modelId="{3F857750-4C17-42BA-B147-AB8259FE2454}" type="parTrans" cxnId="{C2035DFC-B350-4E8A-A816-47D6FB7C6E84}">
      <dgm:prSet/>
      <dgm:spPr/>
      <dgm:t>
        <a:bodyPr/>
        <a:lstStyle/>
        <a:p>
          <a:endParaRPr lang="es-ES"/>
        </a:p>
      </dgm:t>
    </dgm:pt>
    <dgm:pt modelId="{6393CD1D-C3F9-4E9E-A0AC-4E4A7F2A05E5}" type="sibTrans" cxnId="{C2035DFC-B350-4E8A-A816-47D6FB7C6E84}">
      <dgm:prSet/>
      <dgm:spPr/>
      <dgm:t>
        <a:bodyPr/>
        <a:lstStyle/>
        <a:p>
          <a:endParaRPr lang="es-ES"/>
        </a:p>
      </dgm:t>
    </dgm:pt>
    <dgm:pt modelId="{9BC36656-34D8-42C2-9586-D7F981D90785}">
      <dgm:prSet phldrT="[Texto]" custT="1"/>
      <dgm:spPr/>
      <dgm:t>
        <a:bodyPr/>
        <a:lstStyle/>
        <a:p>
          <a:r>
            <a:rPr lang="es-ES" sz="1400" b="1" dirty="0" smtClean="0"/>
            <a:t>VALORACIÓN DE CONSTRUCCIÓN Y FACTORES DE CORRECCIÓN</a:t>
          </a:r>
          <a:endParaRPr lang="es-ES" sz="1400" b="1" dirty="0"/>
        </a:p>
      </dgm:t>
    </dgm:pt>
    <dgm:pt modelId="{DBD2E427-C0AB-4078-B9B5-34C3CA519BBF}" type="parTrans" cxnId="{3CE7E141-C0A5-4626-BA1B-C82F1D34928D}">
      <dgm:prSet/>
      <dgm:spPr/>
      <dgm:t>
        <a:bodyPr/>
        <a:lstStyle/>
        <a:p>
          <a:endParaRPr lang="es-ES"/>
        </a:p>
      </dgm:t>
    </dgm:pt>
    <dgm:pt modelId="{6FEF3A83-67E4-4F67-BCD0-D18A030A9D1E}" type="sibTrans" cxnId="{3CE7E141-C0A5-4626-BA1B-C82F1D34928D}">
      <dgm:prSet/>
      <dgm:spPr/>
      <dgm:t>
        <a:bodyPr/>
        <a:lstStyle/>
        <a:p>
          <a:endParaRPr lang="es-ES"/>
        </a:p>
      </dgm:t>
    </dgm:pt>
    <dgm:pt modelId="{014DBF34-517D-4059-AD6F-499165E2DCE3}">
      <dgm:prSet phldrT="[Texto]" custT="1"/>
      <dgm:spPr/>
      <dgm:t>
        <a:bodyPr/>
        <a:lstStyle/>
        <a:p>
          <a:r>
            <a:rPr lang="es-ES" sz="2000" b="1" dirty="0" smtClean="0"/>
            <a:t>AVALÚO DEL BIEN INMUEBLE</a:t>
          </a:r>
          <a:endParaRPr lang="es-ES" sz="2000" b="1" dirty="0"/>
        </a:p>
      </dgm:t>
    </dgm:pt>
    <dgm:pt modelId="{7F2A6F45-F1FF-44CC-955A-3B1E1ED15B94}" type="parTrans" cxnId="{3D6A1ADF-731D-492C-8ABD-F41ACB035839}">
      <dgm:prSet/>
      <dgm:spPr/>
      <dgm:t>
        <a:bodyPr/>
        <a:lstStyle/>
        <a:p>
          <a:endParaRPr lang="es-ES"/>
        </a:p>
      </dgm:t>
    </dgm:pt>
    <dgm:pt modelId="{52F87DD6-932F-4744-BAD0-212D7C9191BB}" type="sibTrans" cxnId="{3D6A1ADF-731D-492C-8ABD-F41ACB035839}">
      <dgm:prSet/>
      <dgm:spPr/>
      <dgm:t>
        <a:bodyPr/>
        <a:lstStyle/>
        <a:p>
          <a:endParaRPr lang="es-ES"/>
        </a:p>
      </dgm:t>
    </dgm:pt>
    <dgm:pt modelId="{935E7203-60F2-4840-B992-889180AE729E}" type="pres">
      <dgm:prSet presAssocID="{BA5D819D-4B0D-459E-8D1D-1DC7C02C3AA0}" presName="linearFlow" presStyleCnt="0">
        <dgm:presLayoutVars>
          <dgm:dir/>
          <dgm:resizeHandles val="exact"/>
        </dgm:presLayoutVars>
      </dgm:prSet>
      <dgm:spPr/>
    </dgm:pt>
    <dgm:pt modelId="{9A3741F9-60D9-4D1C-A9AC-25C0D9001749}" type="pres">
      <dgm:prSet presAssocID="{E97423C8-E2D7-4A7D-81C7-9C518888101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353F4F7-617A-48D2-8F59-655B8A0ED81A}" type="pres">
      <dgm:prSet presAssocID="{6393CD1D-C3F9-4E9E-A0AC-4E4A7F2A05E5}" presName="spacerL" presStyleCnt="0"/>
      <dgm:spPr/>
    </dgm:pt>
    <dgm:pt modelId="{B84B06E5-AB2C-4426-AABB-8E589E0C7315}" type="pres">
      <dgm:prSet presAssocID="{6393CD1D-C3F9-4E9E-A0AC-4E4A7F2A05E5}" presName="sibTrans" presStyleLbl="sibTrans2D1" presStyleIdx="0" presStyleCnt="2"/>
      <dgm:spPr/>
      <dgm:t>
        <a:bodyPr/>
        <a:lstStyle/>
        <a:p>
          <a:endParaRPr lang="es-ES"/>
        </a:p>
      </dgm:t>
    </dgm:pt>
    <dgm:pt modelId="{BB3A551B-2D50-466E-99D3-A71A925351AE}" type="pres">
      <dgm:prSet presAssocID="{6393CD1D-C3F9-4E9E-A0AC-4E4A7F2A05E5}" presName="spacerR" presStyleCnt="0"/>
      <dgm:spPr/>
    </dgm:pt>
    <dgm:pt modelId="{58655171-D868-4DEE-A006-3BEE2F522972}" type="pres">
      <dgm:prSet presAssocID="{9BC36656-34D8-42C2-9586-D7F981D90785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7CD8ED3-E929-43A0-BE12-F36AE8B30C3B}" type="pres">
      <dgm:prSet presAssocID="{6FEF3A83-67E4-4F67-BCD0-D18A030A9D1E}" presName="spacerL" presStyleCnt="0"/>
      <dgm:spPr/>
    </dgm:pt>
    <dgm:pt modelId="{06AFD9C6-F63C-4459-9F54-44509B4927E6}" type="pres">
      <dgm:prSet presAssocID="{6FEF3A83-67E4-4F67-BCD0-D18A030A9D1E}" presName="sibTrans" presStyleLbl="sibTrans2D1" presStyleIdx="1" presStyleCnt="2"/>
      <dgm:spPr/>
      <dgm:t>
        <a:bodyPr/>
        <a:lstStyle/>
        <a:p>
          <a:endParaRPr lang="es-ES"/>
        </a:p>
      </dgm:t>
    </dgm:pt>
    <dgm:pt modelId="{8DE02715-92B0-40A1-B800-E1EC62BA9238}" type="pres">
      <dgm:prSet presAssocID="{6FEF3A83-67E4-4F67-BCD0-D18A030A9D1E}" presName="spacerR" presStyleCnt="0"/>
      <dgm:spPr/>
    </dgm:pt>
    <dgm:pt modelId="{2FF09827-B1EF-4777-9075-5A4F16FDC87B}" type="pres">
      <dgm:prSet presAssocID="{014DBF34-517D-4059-AD6F-499165E2DCE3}" presName="node" presStyleLbl="node1" presStyleIdx="2" presStyleCnt="3" custLinFactNeighborY="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2035DFC-B350-4E8A-A816-47D6FB7C6E84}" srcId="{BA5D819D-4B0D-459E-8D1D-1DC7C02C3AA0}" destId="{E97423C8-E2D7-4A7D-81C7-9C5188881012}" srcOrd="0" destOrd="0" parTransId="{3F857750-4C17-42BA-B147-AB8259FE2454}" sibTransId="{6393CD1D-C3F9-4E9E-A0AC-4E4A7F2A05E5}"/>
    <dgm:cxn modelId="{60FE0BCD-356C-41AE-9CD1-6EAEDEA9825C}" type="presOf" srcId="{BA5D819D-4B0D-459E-8D1D-1DC7C02C3AA0}" destId="{935E7203-60F2-4840-B992-889180AE729E}" srcOrd="0" destOrd="0" presId="urn:microsoft.com/office/officeart/2005/8/layout/equation1"/>
    <dgm:cxn modelId="{F64A18CE-56B6-4222-8894-538BFC8AAA2E}" type="presOf" srcId="{014DBF34-517D-4059-AD6F-499165E2DCE3}" destId="{2FF09827-B1EF-4777-9075-5A4F16FDC87B}" srcOrd="0" destOrd="0" presId="urn:microsoft.com/office/officeart/2005/8/layout/equation1"/>
    <dgm:cxn modelId="{C75B8BC4-0976-46B0-A907-CDF8C334F362}" type="presOf" srcId="{E97423C8-E2D7-4A7D-81C7-9C5188881012}" destId="{9A3741F9-60D9-4D1C-A9AC-25C0D9001749}" srcOrd="0" destOrd="0" presId="urn:microsoft.com/office/officeart/2005/8/layout/equation1"/>
    <dgm:cxn modelId="{3D6A1ADF-731D-492C-8ABD-F41ACB035839}" srcId="{BA5D819D-4B0D-459E-8D1D-1DC7C02C3AA0}" destId="{014DBF34-517D-4059-AD6F-499165E2DCE3}" srcOrd="2" destOrd="0" parTransId="{7F2A6F45-F1FF-44CC-955A-3B1E1ED15B94}" sibTransId="{52F87DD6-932F-4744-BAD0-212D7C9191BB}"/>
    <dgm:cxn modelId="{6B1A36AB-82B2-4891-B1D7-914F2318DC2E}" type="presOf" srcId="{9BC36656-34D8-42C2-9586-D7F981D90785}" destId="{58655171-D868-4DEE-A006-3BEE2F522972}" srcOrd="0" destOrd="0" presId="urn:microsoft.com/office/officeart/2005/8/layout/equation1"/>
    <dgm:cxn modelId="{F3F27F48-AE51-4921-A99B-3F84D9A7132E}" type="presOf" srcId="{6FEF3A83-67E4-4F67-BCD0-D18A030A9D1E}" destId="{06AFD9C6-F63C-4459-9F54-44509B4927E6}" srcOrd="0" destOrd="0" presId="urn:microsoft.com/office/officeart/2005/8/layout/equation1"/>
    <dgm:cxn modelId="{277F2FA4-AF35-435E-A4D1-B7FE363001B4}" type="presOf" srcId="{6393CD1D-C3F9-4E9E-A0AC-4E4A7F2A05E5}" destId="{B84B06E5-AB2C-4426-AABB-8E589E0C7315}" srcOrd="0" destOrd="0" presId="urn:microsoft.com/office/officeart/2005/8/layout/equation1"/>
    <dgm:cxn modelId="{3CE7E141-C0A5-4626-BA1B-C82F1D34928D}" srcId="{BA5D819D-4B0D-459E-8D1D-1DC7C02C3AA0}" destId="{9BC36656-34D8-42C2-9586-D7F981D90785}" srcOrd="1" destOrd="0" parTransId="{DBD2E427-C0AB-4078-B9B5-34C3CA519BBF}" sibTransId="{6FEF3A83-67E4-4F67-BCD0-D18A030A9D1E}"/>
    <dgm:cxn modelId="{6EE9ED6C-BB05-45E1-A70F-D04269DB20DE}" type="presParOf" srcId="{935E7203-60F2-4840-B992-889180AE729E}" destId="{9A3741F9-60D9-4D1C-A9AC-25C0D9001749}" srcOrd="0" destOrd="0" presId="urn:microsoft.com/office/officeart/2005/8/layout/equation1"/>
    <dgm:cxn modelId="{DD07A180-22E8-4E30-90C1-3968B310587A}" type="presParOf" srcId="{935E7203-60F2-4840-B992-889180AE729E}" destId="{F353F4F7-617A-48D2-8F59-655B8A0ED81A}" srcOrd="1" destOrd="0" presId="urn:microsoft.com/office/officeart/2005/8/layout/equation1"/>
    <dgm:cxn modelId="{7BC3479C-43B4-49AD-B129-6DBD5FFA5DFF}" type="presParOf" srcId="{935E7203-60F2-4840-B992-889180AE729E}" destId="{B84B06E5-AB2C-4426-AABB-8E589E0C7315}" srcOrd="2" destOrd="0" presId="urn:microsoft.com/office/officeart/2005/8/layout/equation1"/>
    <dgm:cxn modelId="{B419F9A5-64B1-450D-841F-2F301896CEDD}" type="presParOf" srcId="{935E7203-60F2-4840-B992-889180AE729E}" destId="{BB3A551B-2D50-466E-99D3-A71A925351AE}" srcOrd="3" destOrd="0" presId="urn:microsoft.com/office/officeart/2005/8/layout/equation1"/>
    <dgm:cxn modelId="{EF3537BF-0F44-4B2A-A09C-2EDF8515E8A7}" type="presParOf" srcId="{935E7203-60F2-4840-B992-889180AE729E}" destId="{58655171-D868-4DEE-A006-3BEE2F522972}" srcOrd="4" destOrd="0" presId="urn:microsoft.com/office/officeart/2005/8/layout/equation1"/>
    <dgm:cxn modelId="{6EF7B88C-9D9E-45E4-8E13-224E06E0EBBF}" type="presParOf" srcId="{935E7203-60F2-4840-B992-889180AE729E}" destId="{77CD8ED3-E929-43A0-BE12-F36AE8B30C3B}" srcOrd="5" destOrd="0" presId="urn:microsoft.com/office/officeart/2005/8/layout/equation1"/>
    <dgm:cxn modelId="{4C7C3C80-FF2D-42C1-8E7F-5ED7D02AFEE1}" type="presParOf" srcId="{935E7203-60F2-4840-B992-889180AE729E}" destId="{06AFD9C6-F63C-4459-9F54-44509B4927E6}" srcOrd="6" destOrd="0" presId="urn:microsoft.com/office/officeart/2005/8/layout/equation1"/>
    <dgm:cxn modelId="{BDE6B889-177B-4D28-AFEA-CF4A860C3201}" type="presParOf" srcId="{935E7203-60F2-4840-B992-889180AE729E}" destId="{8DE02715-92B0-40A1-B800-E1EC62BA9238}" srcOrd="7" destOrd="0" presId="urn:microsoft.com/office/officeart/2005/8/layout/equation1"/>
    <dgm:cxn modelId="{F1EAE7A1-27D9-4418-ADE7-D8776BD8E980}" type="presParOf" srcId="{935E7203-60F2-4840-B992-889180AE729E}" destId="{2FF09827-B1EF-4777-9075-5A4F16FDC87B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3741F9-60D9-4D1C-A9AC-25C0D9001749}">
      <dsp:nvSpPr>
        <dsp:cNvPr id="0" name=""/>
        <dsp:cNvSpPr/>
      </dsp:nvSpPr>
      <dsp:spPr>
        <a:xfrm>
          <a:off x="1399" y="1132153"/>
          <a:ext cx="1854950" cy="185495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POLIGONOS DE INTERVENCIÓN VALORATIVA  </a:t>
          </a:r>
          <a:r>
            <a:rPr lang="es-ES" sz="2000" b="1" kern="1200" dirty="0" smtClean="0"/>
            <a:t>AIVA</a:t>
          </a:r>
          <a:endParaRPr lang="es-ES" sz="2000" b="1" kern="1200" dirty="0"/>
        </a:p>
      </dsp:txBody>
      <dsp:txXfrm>
        <a:off x="273050" y="1403804"/>
        <a:ext cx="1311648" cy="1311648"/>
      </dsp:txXfrm>
    </dsp:sp>
    <dsp:sp modelId="{B84B06E5-AB2C-4426-AABB-8E589E0C7315}">
      <dsp:nvSpPr>
        <dsp:cNvPr id="0" name=""/>
        <dsp:cNvSpPr/>
      </dsp:nvSpPr>
      <dsp:spPr>
        <a:xfrm>
          <a:off x="2006971" y="1521693"/>
          <a:ext cx="1075871" cy="1075871"/>
        </a:xfrm>
        <a:prstGeom prst="mathPlus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/>
        </a:p>
      </dsp:txBody>
      <dsp:txXfrm>
        <a:off x="2149578" y="1933106"/>
        <a:ext cx="790657" cy="253045"/>
      </dsp:txXfrm>
    </dsp:sp>
    <dsp:sp modelId="{58655171-D868-4DEE-A006-3BEE2F522972}">
      <dsp:nvSpPr>
        <dsp:cNvPr id="0" name=""/>
        <dsp:cNvSpPr/>
      </dsp:nvSpPr>
      <dsp:spPr>
        <a:xfrm>
          <a:off x="3233464" y="1132153"/>
          <a:ext cx="1854950" cy="1854950"/>
        </a:xfrm>
        <a:prstGeom prst="ellipse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VALORACIÓN DE CONSTRUCCIÓN Y FACTORES DE CORRECCIÓN</a:t>
          </a:r>
          <a:endParaRPr lang="es-ES" sz="1400" b="1" kern="1200" dirty="0"/>
        </a:p>
      </dsp:txBody>
      <dsp:txXfrm>
        <a:off x="3505115" y="1403804"/>
        <a:ext cx="1311648" cy="1311648"/>
      </dsp:txXfrm>
    </dsp:sp>
    <dsp:sp modelId="{06AFD9C6-F63C-4459-9F54-44509B4927E6}">
      <dsp:nvSpPr>
        <dsp:cNvPr id="0" name=""/>
        <dsp:cNvSpPr/>
      </dsp:nvSpPr>
      <dsp:spPr>
        <a:xfrm>
          <a:off x="5239036" y="1521693"/>
          <a:ext cx="1075871" cy="1075871"/>
        </a:xfrm>
        <a:prstGeom prst="mathEqual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4500" kern="1200"/>
        </a:p>
      </dsp:txBody>
      <dsp:txXfrm>
        <a:off x="5381643" y="1743322"/>
        <a:ext cx="790657" cy="632613"/>
      </dsp:txXfrm>
    </dsp:sp>
    <dsp:sp modelId="{2FF09827-B1EF-4777-9075-5A4F16FDC87B}">
      <dsp:nvSpPr>
        <dsp:cNvPr id="0" name=""/>
        <dsp:cNvSpPr/>
      </dsp:nvSpPr>
      <dsp:spPr>
        <a:xfrm>
          <a:off x="6465529" y="1132153"/>
          <a:ext cx="1854950" cy="1854950"/>
        </a:xfrm>
        <a:prstGeom prst="ellipse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/>
            <a:t>AVALÚO DEL BIEN INMUEBLE</a:t>
          </a:r>
          <a:endParaRPr lang="es-ES" sz="2000" b="1" kern="1200" dirty="0"/>
        </a:p>
      </dsp:txBody>
      <dsp:txXfrm>
        <a:off x="6737180" y="1403804"/>
        <a:ext cx="1311648" cy="13116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AAD9C-DD87-4520-87F9-E28C947ED2DE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CCF8D-AFE0-4D9D-8446-373E1B14E4F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831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AAD9C-DD87-4520-87F9-E28C947ED2DE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CCF8D-AFE0-4D9D-8446-373E1B14E4F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901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AAD9C-DD87-4520-87F9-E28C947ED2DE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CCF8D-AFE0-4D9D-8446-373E1B14E4F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208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AAD9C-DD87-4520-87F9-E28C947ED2DE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CCF8D-AFE0-4D9D-8446-373E1B14E4F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634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AAD9C-DD87-4520-87F9-E28C947ED2DE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CCF8D-AFE0-4D9D-8446-373E1B14E4F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750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AAD9C-DD87-4520-87F9-E28C947ED2DE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CCF8D-AFE0-4D9D-8446-373E1B14E4F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04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AAD9C-DD87-4520-87F9-E28C947ED2DE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CCF8D-AFE0-4D9D-8446-373E1B14E4F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62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AAD9C-DD87-4520-87F9-E28C947ED2DE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CCF8D-AFE0-4D9D-8446-373E1B14E4F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094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AAD9C-DD87-4520-87F9-E28C947ED2DE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CCF8D-AFE0-4D9D-8446-373E1B14E4F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31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AAD9C-DD87-4520-87F9-E28C947ED2DE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CCF8D-AFE0-4D9D-8446-373E1B14E4F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481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AAD9C-DD87-4520-87F9-E28C947ED2DE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CCF8D-AFE0-4D9D-8446-373E1B14E4F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371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AAD9C-DD87-4520-87F9-E28C947ED2DE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3CCF8D-AFE0-4D9D-8446-373E1B14E4F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049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11.wdp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22.jpeg"/><Relationship Id="rId4" Type="http://schemas.microsoft.com/office/2007/relationships/hdphoto" Target="../media/hdphoto1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24.jpeg"/><Relationship Id="rId4" Type="http://schemas.microsoft.com/office/2007/relationships/hdphoto" Target="../media/hdphoto1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26.jpeg"/><Relationship Id="rId4" Type="http://schemas.microsoft.com/office/2007/relationships/hdphoto" Target="../media/hdphoto1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7.jpeg"/><Relationship Id="rId4" Type="http://schemas.openxmlformats.org/officeDocument/2006/relationships/chart" Target="../charts/char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6.png"/><Relationship Id="rId7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microsoft.com/office/2007/relationships/hdphoto" Target="../media/hdphoto1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9.png"/><Relationship Id="rId7" Type="http://schemas.openxmlformats.org/officeDocument/2006/relationships/image" Target="../media/image3.png"/><Relationship Id="rId12" Type="http://schemas.openxmlformats.org/officeDocument/2006/relationships/hyperlink" Target="https://territorio.maps.arcgis.com/apps/webappviewer/index.html?id=a6d04cef304946d1a22ac4d475e76b0e" TargetMode="External"/><Relationship Id="rId2" Type="http://schemas.openxmlformats.org/officeDocument/2006/relationships/hyperlink" Target="https://territorio.maps.arcgis.com/apps/StorytellingSwipe/index.html?appid=e39fca1a15ea4cafaacc18b19bb67f79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hyperlink" Target="https://territorio.maps.arcgis.com/apps/StorytellingSwipe/index.html?appid=6ad88cb826814a3e87c458b496a0416f" TargetMode="External"/><Relationship Id="rId5" Type="http://schemas.microsoft.com/office/2007/relationships/hdphoto" Target="../media/hdphoto13.wdp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6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1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4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9.wdp"/><Relationship Id="rId3" Type="http://schemas.microsoft.com/office/2007/relationships/hdphoto" Target="../media/hdphoto4.wdp"/><Relationship Id="rId7" Type="http://schemas.microsoft.com/office/2007/relationships/hdphoto" Target="../media/hdphoto6.wdp"/><Relationship Id="rId12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microsoft.com/office/2007/relationships/hdphoto" Target="../media/hdphoto7.wdp"/><Relationship Id="rId1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Marcador de contenido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268484"/>
            <a:ext cx="3857185" cy="170837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-678" b="55177"/>
          <a:stretch/>
        </p:blipFill>
        <p:spPr>
          <a:xfrm flipV="1">
            <a:off x="0" y="6679403"/>
            <a:ext cx="9652518" cy="178597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762000" y="2792420"/>
            <a:ext cx="108839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50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 SECRETARIA DE TERRITORIO, HÁBITAT Y VIVIENDA, Y LA DIRECCION METROPOLITANA DE CATASTRO PROPONEN LA ORDENANZA CON LA CUAL SE APRUEBA EL PLANO DEL VALOR DE LA TIERRA DE LOS PREDIOS URBANOS Y RURALES DEL DISTRITO METROPOLITANO DE QUITO PARA EL BIENIO 2022 -2023</a:t>
            </a:r>
            <a:endParaRPr lang="es-EC" sz="3500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2C933D40-10C1-45DE-89FC-5ECA6A663AA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0722" l="727" r="97091">
                        <a14:foregroundMark x1="61455" y1="73196" x2="61455" y2="73196"/>
                        <a14:foregroundMark x1="72000" y1="75258" x2="72000" y2="75258"/>
                        <a14:foregroundMark x1="76364" y1="79381" x2="76364" y2="79381"/>
                        <a14:foregroundMark x1="84364" y1="81443" x2="84364" y2="81443"/>
                        <a14:foregroundMark x1="89818" y1="69072" x2="89818" y2="69072"/>
                        <a14:foregroundMark x1="66545" y1="37113" x2="66545" y2="37113"/>
                        <a14:foregroundMark x1="76364" y1="51546" x2="76364" y2="51546"/>
                        <a14:foregroundMark x1="82182" y1="38144" x2="82182" y2="38144"/>
                        <a14:foregroundMark x1="87636" y1="52577" x2="87636" y2="52577"/>
                        <a14:foregroundMark x1="54182" y1="34021" x2="54182" y2="34021"/>
                        <a14:foregroundMark x1="46182" y1="45361" x2="46182" y2="45361"/>
                        <a14:foregroundMark x1="39636" y1="14433" x2="39636" y2="14433"/>
                        <a14:foregroundMark x1="42909" y1="17526" x2="42909" y2="17526"/>
                        <a14:foregroundMark x1="17091" y1="19588" x2="17091" y2="19588"/>
                        <a14:foregroundMark x1="5455" y1="14433" x2="5455" y2="14433"/>
                        <a14:foregroundMark x1="5818" y1="20619" x2="5818" y2="20619"/>
                        <a14:foregroundMark x1="29818" y1="16495" x2="28727" y2="16495"/>
                        <a14:foregroundMark x1="21091" y1="12371" x2="21091" y2="12371"/>
                        <a14:foregroundMark x1="20727" y1="7216" x2="20727" y2="7216"/>
                        <a14:foregroundMark x1="24364" y1="11340" x2="24364" y2="113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8774"/>
          <a:stretch/>
        </p:blipFill>
        <p:spPr>
          <a:xfrm>
            <a:off x="762000" y="420587"/>
            <a:ext cx="2880319" cy="62203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9E597D75-0112-4150-A621-454C0359E04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48" b="98276" l="1573" r="98652">
                        <a14:foregroundMark x1="21798" y1="39655" x2="21798" y2="39655"/>
                        <a14:foregroundMark x1="6067" y1="39655" x2="6067" y2="39655"/>
                        <a14:foregroundMark x1="30562" y1="37931" x2="30562" y2="37931"/>
                        <a14:foregroundMark x1="45393" y1="57471" x2="45393" y2="57471"/>
                        <a14:foregroundMark x1="56854" y1="56322" x2="56854" y2="56322"/>
                        <a14:foregroundMark x1="65618" y1="45402" x2="65618" y2="45402"/>
                        <a14:foregroundMark x1="74382" y1="47701" x2="74382" y2="47701"/>
                        <a14:foregroundMark x1="86292" y1="57471" x2="86292" y2="57471"/>
                        <a14:foregroundMark x1="74831" y1="13218" x2="74831" y2="13218"/>
                        <a14:foregroundMark x1="45843" y1="16092" x2="45843" y2="16092"/>
                        <a14:foregroundMark x1="31685" y1="20115" x2="31685" y2="20115"/>
                        <a14:foregroundMark x1="20899" y1="18391" x2="20899" y2="18391"/>
                        <a14:foregroundMark x1="8764" y1="17241" x2="8764" y2="17241"/>
                        <a14:foregroundMark x1="10337" y1="14368" x2="10337" y2="14368"/>
                        <a14:foregroundMark x1="15955" y1="14368" x2="15955" y2="14368"/>
                        <a14:foregroundMark x1="17978" y1="14368" x2="17978" y2="14368"/>
                        <a14:foregroundMark x1="30112" y1="13218" x2="30112" y2="13218"/>
                        <a14:foregroundMark x1="39326" y1="17241" x2="39326" y2="17241"/>
                        <a14:foregroundMark x1="41124" y1="17241" x2="41124" y2="17241"/>
                        <a14:foregroundMark x1="55730" y1="17241" x2="55730" y2="17241"/>
                        <a14:foregroundMark x1="72135" y1="14368" x2="72135" y2="14368"/>
                        <a14:foregroundMark x1="83596" y1="17241" x2="83596" y2="17241"/>
                        <a14:foregroundMark x1="86966" y1="17241" x2="86966" y2="17241"/>
                        <a14:foregroundMark x1="6292" y1="20115" x2="6292" y2="20115"/>
                        <a14:foregroundMark x1="5169" y1="13793" x2="5169" y2="13793"/>
                        <a14:foregroundMark x1="5393" y1="10920" x2="5393" y2="10920"/>
                        <a14:foregroundMark x1="27416" y1="17241" x2="27416" y2="17241"/>
                        <a14:foregroundMark x1="24045" y1="16092" x2="24045" y2="16092"/>
                        <a14:foregroundMark x1="24045" y1="10345" x2="24045" y2="10345"/>
                        <a14:foregroundMark x1="27865" y1="9195" x2="27865" y2="9195"/>
                        <a14:foregroundMark x1="26292" y1="16667" x2="26292" y2="16667"/>
                        <a14:foregroundMark x1="31236" y1="16092" x2="31236" y2="16092"/>
                        <a14:foregroundMark x1="48090" y1="13218" x2="48090" y2="13218"/>
                        <a14:foregroundMark x1="51461" y1="14943" x2="51461" y2="14943"/>
                        <a14:foregroundMark x1="57978" y1="15517" x2="57978" y2="15517"/>
                        <a14:foregroundMark x1="37978" y1="13793" x2="37978" y2="13793"/>
                        <a14:foregroundMark x1="63596" y1="18391" x2="63596" y2="18391"/>
                        <a14:foregroundMark x1="64045" y1="21264" x2="64045" y2="21264"/>
                        <a14:foregroundMark x1="66742" y1="16667" x2="66742" y2="16667"/>
                        <a14:foregroundMark x1="69213" y1="17241" x2="69213" y2="17241"/>
                        <a14:foregroundMark x1="68764" y1="9770" x2="68764" y2="9770"/>
                        <a14:foregroundMark x1="78202" y1="14943" x2="78202" y2="14943"/>
                        <a14:foregroundMark x1="90337" y1="16092" x2="90337" y2="16092"/>
                        <a14:foregroundMark x1="93483" y1="17816" x2="93483" y2="17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437"/>
          <a:stretch/>
        </p:blipFill>
        <p:spPr>
          <a:xfrm>
            <a:off x="4577522" y="420587"/>
            <a:ext cx="2324263" cy="60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369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redondeado 12"/>
          <p:cNvSpPr/>
          <p:nvPr/>
        </p:nvSpPr>
        <p:spPr>
          <a:xfrm>
            <a:off x="997933" y="7678303"/>
            <a:ext cx="5010419" cy="70359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7423" tIns="38711" rIns="77423" bIns="3871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C" sz="1524" dirty="0"/>
          </a:p>
        </p:txBody>
      </p:sp>
      <p:sp>
        <p:nvSpPr>
          <p:cNvPr id="3" name="Rectángulo redondeado 2"/>
          <p:cNvSpPr/>
          <p:nvPr/>
        </p:nvSpPr>
        <p:spPr>
          <a:xfrm>
            <a:off x="1241801" y="7617334"/>
            <a:ext cx="4694542" cy="703593"/>
          </a:xfrm>
          <a:prstGeom prst="roundRect">
            <a:avLst/>
          </a:prstGeom>
          <a:solidFill>
            <a:srgbClr val="0062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7423" tIns="38711" rIns="77423" bIns="3871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C" sz="1524" dirty="0"/>
          </a:p>
        </p:txBody>
      </p:sp>
      <p:sp>
        <p:nvSpPr>
          <p:cNvPr id="7" name="Rectángulo 6"/>
          <p:cNvSpPr/>
          <p:nvPr/>
        </p:nvSpPr>
        <p:spPr>
          <a:xfrm>
            <a:off x="1975903" y="7747967"/>
            <a:ext cx="34756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</a:rPr>
              <a:t>EXPOSICIÓN DE MOTIVOS</a:t>
            </a:r>
          </a:p>
        </p:txBody>
      </p:sp>
      <p:sp>
        <p:nvSpPr>
          <p:cNvPr id="8" name="Rectángulo 7"/>
          <p:cNvSpPr/>
          <p:nvPr/>
        </p:nvSpPr>
        <p:spPr>
          <a:xfrm>
            <a:off x="318200" y="1251350"/>
            <a:ext cx="11380304" cy="5809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542925">
              <a:lnSpc>
                <a:spcPct val="150000"/>
              </a:lnSpc>
              <a:spcAft>
                <a:spcPts val="600"/>
              </a:spcAft>
            </a:pPr>
            <a:r>
              <a:rPr lang="es-ES" sz="2000" b="1" dirty="0"/>
              <a:t>1.- </a:t>
            </a:r>
            <a:r>
              <a:rPr lang="es-ES" sz="2000" dirty="0"/>
              <a:t>	Según los artículos </a:t>
            </a:r>
            <a:r>
              <a:rPr lang="es-ES" sz="2000" b="1" i="1" dirty="0">
                <a:solidFill>
                  <a:schemeClr val="accent1">
                    <a:lumMod val="75000"/>
                  </a:schemeClr>
                </a:solidFill>
              </a:rPr>
              <a:t>495 y 516 del COOTAD </a:t>
            </a:r>
            <a:r>
              <a:rPr lang="es-ES" sz="2000" i="1" dirty="0"/>
              <a:t>sobre el avalúo de predios urbanos y rurales, se indica que:</a:t>
            </a:r>
          </a:p>
          <a:p>
            <a:pPr algn="just" defTabSz="542925">
              <a:lnSpc>
                <a:spcPct val="150000"/>
              </a:lnSpc>
              <a:spcAft>
                <a:spcPts val="600"/>
              </a:spcAft>
            </a:pPr>
            <a:endParaRPr lang="es-ES" sz="700" i="1" dirty="0"/>
          </a:p>
          <a:p>
            <a:pPr marL="542925" algn="just" defTabSz="542925">
              <a:lnSpc>
                <a:spcPct val="120000"/>
              </a:lnSpc>
            </a:pPr>
            <a:r>
              <a:rPr lang="es-ES" sz="2000" b="1" i="1" dirty="0">
                <a:solidFill>
                  <a:schemeClr val="accent1">
                    <a:lumMod val="75000"/>
                  </a:schemeClr>
                </a:solidFill>
              </a:rPr>
              <a:t>“El valor de la propiedad se establecerá mediante la suma del valor del suelo y, de haberlas, el de las construcciones que se hayan edificado sobre el mismo</a:t>
            </a:r>
            <a:r>
              <a:rPr lang="es-ES" sz="2000" i="1" dirty="0"/>
              <a:t>.”</a:t>
            </a:r>
          </a:p>
          <a:p>
            <a:pPr marL="542925" algn="just" defTabSz="542925">
              <a:lnSpc>
                <a:spcPct val="120000"/>
              </a:lnSpc>
            </a:pPr>
            <a:r>
              <a:rPr lang="es-ES" sz="2000" i="1" dirty="0"/>
              <a:t>“Las municipalidades y distritos metropolitanos, mediante ordenanza establecerán los parámetros específicos que se requieran para aplicar los elementos indicados en el inciso anterior, considerando las particularidades de cada localidad.”</a:t>
            </a:r>
          </a:p>
          <a:p>
            <a:pPr marL="542925" algn="just" defTabSz="542925">
              <a:lnSpc>
                <a:spcPct val="120000"/>
              </a:lnSpc>
            </a:pPr>
            <a:endParaRPr lang="es-ES" sz="2000" i="1" dirty="0"/>
          </a:p>
          <a:p>
            <a:pPr marL="542925" algn="just" defTabSz="542925">
              <a:lnSpc>
                <a:spcPct val="120000"/>
              </a:lnSpc>
            </a:pPr>
            <a:endParaRPr lang="es-ES" sz="2000" i="1" dirty="0"/>
          </a:p>
          <a:p>
            <a:pPr algn="just" defTabSz="542925">
              <a:lnSpc>
                <a:spcPct val="120000"/>
              </a:lnSpc>
            </a:pPr>
            <a:r>
              <a:rPr lang="es-ES" sz="2000" b="1" dirty="0"/>
              <a:t>2.- </a:t>
            </a:r>
            <a:r>
              <a:rPr lang="es-ES" sz="2000" dirty="0"/>
              <a:t>	Según el </a:t>
            </a:r>
            <a:r>
              <a:rPr lang="es-ES" sz="2000" b="1" i="1" dirty="0">
                <a:solidFill>
                  <a:schemeClr val="accent1">
                    <a:lumMod val="75000"/>
                  </a:schemeClr>
                </a:solidFill>
              </a:rPr>
              <a:t>Art. 496 del COOTAD</a:t>
            </a:r>
            <a:r>
              <a:rPr lang="es-ES" sz="2000" i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s-ES" sz="2000" i="1" dirty="0"/>
              <a:t>se señala que</a:t>
            </a:r>
            <a:r>
              <a:rPr lang="es-ES" sz="2000" dirty="0"/>
              <a:t>:</a:t>
            </a:r>
          </a:p>
          <a:p>
            <a:pPr algn="just" defTabSz="542925">
              <a:lnSpc>
                <a:spcPct val="120000"/>
              </a:lnSpc>
            </a:pPr>
            <a:endParaRPr lang="es-ES" sz="2000" dirty="0"/>
          </a:p>
          <a:p>
            <a:pPr algn="just" defTabSz="542925">
              <a:lnSpc>
                <a:spcPct val="120000"/>
              </a:lnSpc>
            </a:pPr>
            <a:endParaRPr lang="es-ES" sz="700" dirty="0"/>
          </a:p>
          <a:p>
            <a:pPr marL="542925" algn="just" defTabSz="542925">
              <a:lnSpc>
                <a:spcPct val="120000"/>
              </a:lnSpc>
            </a:pPr>
            <a:r>
              <a:rPr lang="es-ES" sz="2000" i="1" dirty="0"/>
              <a:t>“Las municipalidades y distritos metropolitanos realizarán, en forma obligatoria, </a:t>
            </a:r>
            <a:r>
              <a:rPr lang="es-ES" sz="2000" b="1" i="1" dirty="0">
                <a:solidFill>
                  <a:schemeClr val="accent1">
                    <a:lumMod val="75000"/>
                  </a:schemeClr>
                </a:solidFill>
              </a:rPr>
              <a:t>actualizaciones generales de catastros y de la valoración de la propiedad urbana y rural cada bienio</a:t>
            </a:r>
            <a:r>
              <a:rPr lang="es-ES" sz="2000" i="1" dirty="0">
                <a:solidFill>
                  <a:schemeClr val="accent1">
                    <a:lumMod val="75000"/>
                  </a:schemeClr>
                </a:solidFill>
              </a:rPr>
              <a:t>.”</a:t>
            </a:r>
            <a:endParaRPr lang="es-EC" sz="2000" i="1" dirty="0">
              <a:solidFill>
                <a:schemeClr val="accent1">
                  <a:lumMod val="75000"/>
                </a:schemeClr>
              </a:solidFill>
            </a:endParaRPr>
          </a:p>
          <a:p>
            <a:pPr marL="542925" algn="just" defTabSz="542925">
              <a:lnSpc>
                <a:spcPct val="120000"/>
              </a:lnSpc>
            </a:pPr>
            <a:endParaRPr lang="es-ES" i="1" dirty="0"/>
          </a:p>
          <a:p>
            <a:pPr algn="just">
              <a:lnSpc>
                <a:spcPct val="150000"/>
              </a:lnSpc>
              <a:spcAft>
                <a:spcPts val="600"/>
              </a:spcAft>
              <a:tabLst>
                <a:tab pos="542925" algn="l"/>
              </a:tabLst>
            </a:pPr>
            <a:endParaRPr lang="es-ES" i="1" dirty="0"/>
          </a:p>
        </p:txBody>
      </p:sp>
      <p:sp>
        <p:nvSpPr>
          <p:cNvPr id="14" name="Rectángulo 13"/>
          <p:cNvSpPr/>
          <p:nvPr/>
        </p:nvSpPr>
        <p:spPr>
          <a:xfrm>
            <a:off x="0" y="141613"/>
            <a:ext cx="10153650" cy="9233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29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Marcador de contenido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654" y="141613"/>
            <a:ext cx="2348289" cy="1040073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-678" b="55177"/>
          <a:stretch/>
        </p:blipFill>
        <p:spPr>
          <a:xfrm flipV="1">
            <a:off x="0" y="6679403"/>
            <a:ext cx="9652518" cy="178597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4222197" y="238347"/>
            <a:ext cx="52965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0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Exposición de motivos</a:t>
            </a:r>
            <a:endParaRPr lang="es-EC" sz="40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728293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/>
          <p:cNvSpPr/>
          <p:nvPr/>
        </p:nvSpPr>
        <p:spPr>
          <a:xfrm>
            <a:off x="0" y="141613"/>
            <a:ext cx="10153650" cy="9233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29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Marcador de contenido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654" y="141613"/>
            <a:ext cx="2348289" cy="1040073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-678" b="55177"/>
          <a:stretch/>
        </p:blipFill>
        <p:spPr>
          <a:xfrm flipV="1">
            <a:off x="0" y="6679403"/>
            <a:ext cx="9652518" cy="178597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370683" y="1432274"/>
            <a:ext cx="11270974" cy="4879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542925">
              <a:lnSpc>
                <a:spcPct val="150000"/>
              </a:lnSpc>
              <a:spcAft>
                <a:spcPts val="600"/>
              </a:spcAft>
            </a:pPr>
            <a:r>
              <a:rPr lang="es-MX" sz="2000" b="1" dirty="0"/>
              <a:t>3.- </a:t>
            </a:r>
            <a:r>
              <a:rPr lang="es-MX" sz="2000" dirty="0"/>
              <a:t>	</a:t>
            </a:r>
            <a:r>
              <a:rPr lang="es-ES" sz="2000" dirty="0"/>
              <a:t>Según la </a:t>
            </a:r>
            <a:r>
              <a:rPr lang="es-ES" sz="2000" b="1" dirty="0">
                <a:solidFill>
                  <a:schemeClr val="accent1">
                    <a:lumMod val="75000"/>
                  </a:schemeClr>
                </a:solidFill>
              </a:rPr>
              <a:t>disposición séptima de la Ordenanza Metropolitana No. 008-2019</a:t>
            </a:r>
            <a:r>
              <a:rPr lang="es-ES" sz="20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s-ES" sz="2000" dirty="0"/>
              <a:t>sancionada el 16 de diciembre del 	2019 que aprueba el plano de la tierra para el DMQ, y con vigencia hasta el 31 de diciembre del 2021, se 	establece que:</a:t>
            </a:r>
          </a:p>
          <a:p>
            <a:pPr algn="just" defTabSz="542925">
              <a:lnSpc>
                <a:spcPct val="150000"/>
              </a:lnSpc>
              <a:spcAft>
                <a:spcPts val="600"/>
              </a:spcAft>
            </a:pPr>
            <a:endParaRPr lang="es-MX" sz="700" dirty="0"/>
          </a:p>
          <a:p>
            <a:pPr algn="just" defTabSz="542925">
              <a:lnSpc>
                <a:spcPct val="150000"/>
              </a:lnSpc>
              <a:spcAft>
                <a:spcPts val="600"/>
              </a:spcAft>
            </a:pPr>
            <a:r>
              <a:rPr lang="es-ES" sz="2000" i="1" dirty="0" smtClean="0"/>
              <a:t>“</a:t>
            </a:r>
            <a:r>
              <a:rPr lang="es-ES" sz="2000" b="1" i="1" dirty="0">
                <a:solidFill>
                  <a:schemeClr val="accent1">
                    <a:lumMod val="75000"/>
                  </a:schemeClr>
                </a:solidFill>
              </a:rPr>
              <a:t>Una vez aprobado el Plan Metropolitano de Desarrollo y Ordenamiento Territorial y el </a:t>
            </a:r>
            <a:r>
              <a:rPr lang="es-ES" sz="2000" b="1" i="1" dirty="0" smtClean="0">
                <a:solidFill>
                  <a:schemeClr val="accent1">
                    <a:lumMod val="75000"/>
                  </a:schemeClr>
                </a:solidFill>
              </a:rPr>
              <a:t>Plan </a:t>
            </a:r>
            <a:r>
              <a:rPr lang="es-ES" sz="2000" b="1" i="1" dirty="0">
                <a:solidFill>
                  <a:schemeClr val="accent1">
                    <a:lumMod val="75000"/>
                  </a:schemeClr>
                </a:solidFill>
              </a:rPr>
              <a:t>de Uso </a:t>
            </a:r>
            <a:r>
              <a:rPr lang="es-ES" sz="2000" b="1" i="1" dirty="0" smtClean="0">
                <a:solidFill>
                  <a:schemeClr val="accent1">
                    <a:lumMod val="75000"/>
                  </a:schemeClr>
                </a:solidFill>
              </a:rPr>
              <a:t>y Gestión </a:t>
            </a:r>
            <a:r>
              <a:rPr lang="es-ES" sz="2000" b="1" i="1" dirty="0">
                <a:solidFill>
                  <a:schemeClr val="accent1">
                    <a:lumMod val="75000"/>
                  </a:schemeClr>
                </a:solidFill>
              </a:rPr>
              <a:t>de Suelo,</a:t>
            </a:r>
            <a:r>
              <a:rPr lang="es-ES" sz="2000" i="1" dirty="0"/>
              <a:t> la Dirección Metropolitana de Catastro presentará para conocimiento y decisión del  Concejo </a:t>
            </a:r>
            <a:r>
              <a:rPr lang="es-ES" sz="2000" i="1" dirty="0" smtClean="0"/>
              <a:t>Metropolitano </a:t>
            </a:r>
            <a:r>
              <a:rPr lang="es-ES" sz="2000" i="1" dirty="0"/>
              <a:t>de Quito una </a:t>
            </a:r>
            <a:r>
              <a:rPr lang="es-ES" sz="2000" b="1" i="1" dirty="0" smtClean="0">
                <a:solidFill>
                  <a:schemeClr val="accent1">
                    <a:lumMod val="75000"/>
                  </a:schemeClr>
                </a:solidFill>
              </a:rPr>
              <a:t>propuesta reformatoria </a:t>
            </a:r>
            <a:r>
              <a:rPr lang="es-ES" sz="2000" b="1" i="1" dirty="0">
                <a:solidFill>
                  <a:schemeClr val="accent1">
                    <a:lumMod val="75000"/>
                  </a:schemeClr>
                </a:solidFill>
              </a:rPr>
              <a:t>del presente Título.</a:t>
            </a:r>
            <a:r>
              <a:rPr lang="es-ES" sz="2000" i="1" dirty="0"/>
              <a:t>”</a:t>
            </a:r>
          </a:p>
          <a:p>
            <a:pPr algn="just" defTabSz="542925">
              <a:lnSpc>
                <a:spcPct val="120000"/>
              </a:lnSpc>
              <a:tabLst>
                <a:tab pos="542925" algn="l"/>
              </a:tabLst>
            </a:pPr>
            <a:endParaRPr lang="es-ES" sz="2000" i="1" dirty="0"/>
          </a:p>
          <a:p>
            <a:pPr algn="just" defTabSz="542925">
              <a:lnSpc>
                <a:spcPct val="150000"/>
              </a:lnSpc>
              <a:tabLst>
                <a:tab pos="542925" algn="l"/>
              </a:tabLst>
            </a:pPr>
            <a:r>
              <a:rPr lang="es-ES" sz="2000" b="1" i="1" dirty="0"/>
              <a:t>4.-	</a:t>
            </a:r>
            <a:r>
              <a:rPr lang="es-ES" sz="2000" dirty="0"/>
              <a:t>Mediante Ordenanza PMDOT-PUGS No. 001 – 2021 sancionada el 13 de septiembre del 2021, </a:t>
            </a:r>
            <a:r>
              <a:rPr lang="es-ES" sz="2000" b="1" dirty="0">
                <a:solidFill>
                  <a:schemeClr val="accent1">
                    <a:lumMod val="75000"/>
                  </a:schemeClr>
                </a:solidFill>
              </a:rPr>
              <a:t>se aprueba el 	Plan de Uso y Gestión de Suelo (PUGS).</a:t>
            </a:r>
          </a:p>
          <a:p>
            <a:pPr algn="just" defTabSz="542925">
              <a:lnSpc>
                <a:spcPct val="120000"/>
              </a:lnSpc>
              <a:tabLst>
                <a:tab pos="542925" algn="l"/>
              </a:tabLst>
            </a:pPr>
            <a:endParaRPr lang="es-ES" sz="2000" i="1" dirty="0"/>
          </a:p>
        </p:txBody>
      </p:sp>
      <p:sp>
        <p:nvSpPr>
          <p:cNvPr id="7" name="Rectángulo 6"/>
          <p:cNvSpPr/>
          <p:nvPr/>
        </p:nvSpPr>
        <p:spPr>
          <a:xfrm>
            <a:off x="4222197" y="238347"/>
            <a:ext cx="52965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0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Exposición de motivos</a:t>
            </a:r>
            <a:endParaRPr lang="es-EC" sz="40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52692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ítulo 1"/>
          <p:cNvSpPr txBox="1">
            <a:spLocks/>
          </p:cNvSpPr>
          <p:nvPr/>
        </p:nvSpPr>
        <p:spPr>
          <a:xfrm>
            <a:off x="8260433" y="1423426"/>
            <a:ext cx="1238183" cy="420783"/>
          </a:xfrm>
          <a:prstGeom prst="rect">
            <a:avLst/>
          </a:prstGeom>
        </p:spPr>
        <p:txBody>
          <a:bodyPr vert="horz" lIns="77423" tIns="38711" rIns="77423" bIns="38711" rtlCol="0" anchor="ctr">
            <a:no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hangingPunct="0"/>
            <a:r>
              <a:rPr lang="es-ES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Simbología</a:t>
            </a:r>
            <a:endParaRPr lang="es-EC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0" name="Título 1"/>
          <p:cNvSpPr txBox="1">
            <a:spLocks/>
          </p:cNvSpPr>
          <p:nvPr/>
        </p:nvSpPr>
        <p:spPr>
          <a:xfrm>
            <a:off x="8706524" y="1774635"/>
            <a:ext cx="1584183" cy="453707"/>
          </a:xfrm>
          <a:prstGeom prst="rect">
            <a:avLst/>
          </a:prstGeom>
        </p:spPr>
        <p:txBody>
          <a:bodyPr vert="horz" lIns="77423" tIns="38711" rIns="77423" bIns="38711" rtlCol="0" anchor="ctr">
            <a:no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hangingPunct="0">
              <a:lnSpc>
                <a:spcPct val="150000"/>
              </a:lnSpc>
            </a:pPr>
            <a:r>
              <a:rPr lang="es-ES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Límite de AIVA</a:t>
            </a:r>
          </a:p>
        </p:txBody>
      </p:sp>
      <p:cxnSp>
        <p:nvCxnSpPr>
          <p:cNvPr id="15" name="Conector recto 14"/>
          <p:cNvCxnSpPr/>
          <p:nvPr/>
        </p:nvCxnSpPr>
        <p:spPr>
          <a:xfrm flipH="1">
            <a:off x="8345219" y="2081891"/>
            <a:ext cx="25953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1" t="5638" r="148" b="9045"/>
          <a:stretch/>
        </p:blipFill>
        <p:spPr>
          <a:xfrm>
            <a:off x="1150858" y="1423426"/>
            <a:ext cx="6487028" cy="4400377"/>
          </a:xfrm>
          <a:prstGeom prst="rect">
            <a:avLst/>
          </a:prstGeom>
        </p:spPr>
      </p:pic>
      <p:sp>
        <p:nvSpPr>
          <p:cNvPr id="31" name="Rectángulo 30"/>
          <p:cNvSpPr/>
          <p:nvPr/>
        </p:nvSpPr>
        <p:spPr>
          <a:xfrm>
            <a:off x="1117487" y="1423426"/>
            <a:ext cx="6520399" cy="4426108"/>
          </a:xfrm>
          <a:prstGeom prst="rect">
            <a:avLst/>
          </a:prstGeom>
          <a:noFill/>
          <a:ln w="76200">
            <a:solidFill>
              <a:srgbClr val="B7DEE8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35" name="Imagen 34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8908" r="84874">
                        <a14:foregroundMark x1="41597" y1="5189" x2="41597" y2="51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486" y="5326090"/>
            <a:ext cx="488258" cy="434920"/>
          </a:xfrm>
          <a:prstGeom prst="rect">
            <a:avLst/>
          </a:prstGeom>
        </p:spPr>
      </p:pic>
      <p:grpSp>
        <p:nvGrpSpPr>
          <p:cNvPr id="4" name="Grupo 3"/>
          <p:cNvGrpSpPr/>
          <p:nvPr/>
        </p:nvGrpSpPr>
        <p:grpSpPr>
          <a:xfrm>
            <a:off x="3220992" y="3842988"/>
            <a:ext cx="1504360" cy="465364"/>
            <a:chOff x="2764384" y="3782954"/>
            <a:chExt cx="1309377" cy="405047"/>
          </a:xfrm>
        </p:grpSpPr>
        <p:sp>
          <p:nvSpPr>
            <p:cNvPr id="18" name="Rectángulo 17"/>
            <p:cNvSpPr/>
            <p:nvPr/>
          </p:nvSpPr>
          <p:spPr>
            <a:xfrm>
              <a:off x="2764384" y="3838382"/>
              <a:ext cx="1280331" cy="29053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C" sz="1524" dirty="0"/>
            </a:p>
          </p:txBody>
        </p:sp>
        <p:sp>
          <p:nvSpPr>
            <p:cNvPr id="17" name="CuadroTexto 16"/>
            <p:cNvSpPr txBox="1"/>
            <p:nvPr/>
          </p:nvSpPr>
          <p:spPr>
            <a:xfrm>
              <a:off x="2764386" y="3782954"/>
              <a:ext cx="1309375" cy="405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32" b="1" dirty="0">
                  <a:solidFill>
                    <a:srgbClr val="3BA0BB"/>
                  </a:solidFill>
                </a:rPr>
                <a:t> </a:t>
              </a:r>
              <a:r>
                <a:rPr lang="es-ES" sz="2032" b="1" dirty="0">
                  <a:solidFill>
                    <a:srgbClr val="EAB200"/>
                  </a:solidFill>
                </a:rPr>
                <a:t>04</a:t>
              </a:r>
              <a:r>
                <a:rPr lang="es-ES" sz="2032" b="1" dirty="0">
                  <a:solidFill>
                    <a:schemeClr val="accent6">
                      <a:lumMod val="75000"/>
                    </a:schemeClr>
                  </a:solidFill>
                </a:rPr>
                <a:t>27</a:t>
              </a:r>
              <a:r>
                <a:rPr lang="es-ES" sz="2032" b="1" dirty="0">
                  <a:solidFill>
                    <a:schemeClr val="accent3">
                      <a:lumMod val="75000"/>
                    </a:schemeClr>
                  </a:solidFill>
                </a:rPr>
                <a:t>0005</a:t>
              </a:r>
              <a:endParaRPr lang="es-EC" sz="2032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  <p:cxnSp>
        <p:nvCxnSpPr>
          <p:cNvPr id="8" name="Conector angular 7"/>
          <p:cNvCxnSpPr>
            <a:stCxn id="17" idx="1"/>
          </p:cNvCxnSpPr>
          <p:nvPr/>
        </p:nvCxnSpPr>
        <p:spPr>
          <a:xfrm rot="10800000" flipV="1">
            <a:off x="2153086" y="4075669"/>
            <a:ext cx="1067909" cy="1995933"/>
          </a:xfrm>
          <a:prstGeom prst="bentConnector2">
            <a:avLst/>
          </a:prstGeom>
          <a:ln>
            <a:solidFill>
              <a:srgbClr val="EAB200"/>
            </a:solidFill>
            <a:headEnd type="oval"/>
            <a:tailEnd type="oval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" name="Título 1"/>
          <p:cNvSpPr txBox="1">
            <a:spLocks/>
          </p:cNvSpPr>
          <p:nvPr/>
        </p:nvSpPr>
        <p:spPr>
          <a:xfrm>
            <a:off x="1229970" y="6071603"/>
            <a:ext cx="1820088" cy="521270"/>
          </a:xfrm>
          <a:prstGeom prst="rect">
            <a:avLst/>
          </a:prstGeom>
        </p:spPr>
        <p:txBody>
          <a:bodyPr vert="horz" lIns="77423" tIns="38711" rIns="77423" bIns="38711" rtlCol="0" anchor="ctr">
            <a:no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hangingPunct="0"/>
            <a:r>
              <a:rPr lang="es-ES" sz="1400" b="1" dirty="0">
                <a:solidFill>
                  <a:schemeClr val="accent2">
                    <a:lumMod val="75000"/>
                  </a:schemeClr>
                </a:solidFill>
              </a:rPr>
              <a:t>ZONA</a:t>
            </a:r>
          </a:p>
          <a:p>
            <a:pPr hangingPunct="0"/>
            <a:r>
              <a:rPr lang="es-ES" sz="1400" b="1" dirty="0">
                <a:solidFill>
                  <a:schemeClr val="accent2">
                    <a:lumMod val="75000"/>
                  </a:schemeClr>
                </a:solidFill>
              </a:rPr>
              <a:t>METROPOLITANA</a:t>
            </a:r>
          </a:p>
        </p:txBody>
      </p:sp>
      <p:sp>
        <p:nvSpPr>
          <p:cNvPr id="33" name="Título 1"/>
          <p:cNvSpPr txBox="1">
            <a:spLocks/>
          </p:cNvSpPr>
          <p:nvPr/>
        </p:nvSpPr>
        <p:spPr>
          <a:xfrm>
            <a:off x="2871894" y="6071603"/>
            <a:ext cx="1820088" cy="521270"/>
          </a:xfrm>
          <a:prstGeom prst="rect">
            <a:avLst/>
          </a:prstGeom>
        </p:spPr>
        <p:txBody>
          <a:bodyPr vert="horz" lIns="77423" tIns="38711" rIns="77423" bIns="38711" rtlCol="0" anchor="ctr">
            <a:no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hangingPunct="0"/>
            <a:r>
              <a:rPr lang="es-ES" sz="1400" b="1" dirty="0">
                <a:solidFill>
                  <a:schemeClr val="accent6">
                    <a:lumMod val="75000"/>
                  </a:schemeClr>
                </a:solidFill>
              </a:rPr>
              <a:t>CÓDIGO DE</a:t>
            </a:r>
          </a:p>
          <a:p>
            <a:pPr hangingPunct="0"/>
            <a:r>
              <a:rPr lang="es-ES" sz="1400" b="1" dirty="0">
                <a:solidFill>
                  <a:schemeClr val="accent6">
                    <a:lumMod val="75000"/>
                  </a:schemeClr>
                </a:solidFill>
              </a:rPr>
              <a:t>PARROQUIA</a:t>
            </a:r>
          </a:p>
        </p:txBody>
      </p:sp>
      <p:sp>
        <p:nvSpPr>
          <p:cNvPr id="36" name="Título 1"/>
          <p:cNvSpPr txBox="1">
            <a:spLocks/>
          </p:cNvSpPr>
          <p:nvPr/>
        </p:nvSpPr>
        <p:spPr>
          <a:xfrm>
            <a:off x="4411372" y="6071603"/>
            <a:ext cx="1820088" cy="521270"/>
          </a:xfrm>
          <a:prstGeom prst="rect">
            <a:avLst/>
          </a:prstGeom>
        </p:spPr>
        <p:txBody>
          <a:bodyPr vert="horz" lIns="77423" tIns="38711" rIns="77423" bIns="38711" rtlCol="0" anchor="ctr">
            <a:no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hangingPunct="0"/>
            <a:r>
              <a:rPr lang="es-ES" sz="1400" b="1" dirty="0">
                <a:solidFill>
                  <a:schemeClr val="accent3">
                    <a:lumMod val="75000"/>
                  </a:schemeClr>
                </a:solidFill>
              </a:rPr>
              <a:t>NÚMERO </a:t>
            </a:r>
          </a:p>
          <a:p>
            <a:pPr hangingPunct="0"/>
            <a:r>
              <a:rPr lang="es-ES" sz="1400" b="1" dirty="0">
                <a:solidFill>
                  <a:schemeClr val="accent3">
                    <a:lumMod val="75000"/>
                  </a:schemeClr>
                </a:solidFill>
              </a:rPr>
              <a:t>DE AIVA</a:t>
            </a:r>
          </a:p>
        </p:txBody>
      </p:sp>
      <p:cxnSp>
        <p:nvCxnSpPr>
          <p:cNvPr id="14" name="Conector recto de flecha 13"/>
          <p:cNvCxnSpPr/>
          <p:nvPr/>
        </p:nvCxnSpPr>
        <p:spPr>
          <a:xfrm>
            <a:off x="3815307" y="4266762"/>
            <a:ext cx="0" cy="1781855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angular 36"/>
          <p:cNvCxnSpPr>
            <a:stCxn id="17" idx="3"/>
            <a:endCxn id="36" idx="0"/>
          </p:cNvCxnSpPr>
          <p:nvPr/>
        </p:nvCxnSpPr>
        <p:spPr>
          <a:xfrm>
            <a:off x="4725350" y="4075669"/>
            <a:ext cx="596065" cy="1995933"/>
          </a:xfrm>
          <a:prstGeom prst="bentConnector2">
            <a:avLst/>
          </a:prstGeom>
          <a:ln>
            <a:solidFill>
              <a:schemeClr val="accent3">
                <a:lumMod val="75000"/>
              </a:schemeClr>
            </a:solidFill>
            <a:headEnd type="oval"/>
            <a:tailEnd type="oval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3" name="Título 1"/>
          <p:cNvSpPr txBox="1">
            <a:spLocks/>
          </p:cNvSpPr>
          <p:nvPr/>
        </p:nvSpPr>
        <p:spPr>
          <a:xfrm>
            <a:off x="3152112" y="3242635"/>
            <a:ext cx="1368921" cy="483443"/>
          </a:xfrm>
          <a:prstGeom prst="rect">
            <a:avLst/>
          </a:prstGeom>
        </p:spPr>
        <p:txBody>
          <a:bodyPr vert="horz" lIns="77423" tIns="38711" rIns="77423" bIns="38711" rtlCol="0" anchor="ctr">
            <a:no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hangingPunct="0"/>
            <a:r>
              <a:rPr lang="es-ES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EJ. AVENIDA</a:t>
            </a:r>
          </a:p>
          <a:p>
            <a:pPr algn="l" hangingPunct="0"/>
            <a:r>
              <a:rPr lang="es-ES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EL PARQUE</a:t>
            </a:r>
            <a:endParaRPr lang="es-EC" sz="1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1" name="Rectángulo 40"/>
          <p:cNvSpPr/>
          <p:nvPr/>
        </p:nvSpPr>
        <p:spPr>
          <a:xfrm>
            <a:off x="0" y="141613"/>
            <a:ext cx="10153650" cy="9233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29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Marcador de contenido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654" y="141613"/>
            <a:ext cx="2348289" cy="1040073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-678" b="55177"/>
          <a:stretch/>
        </p:blipFill>
        <p:spPr>
          <a:xfrm flipV="1">
            <a:off x="0" y="6679403"/>
            <a:ext cx="9652518" cy="178597"/>
          </a:xfrm>
          <a:prstGeom prst="rect">
            <a:avLst/>
          </a:prstGeom>
        </p:spPr>
      </p:pic>
      <p:sp>
        <p:nvSpPr>
          <p:cNvPr id="44" name="Rectángulo 43"/>
          <p:cNvSpPr/>
          <p:nvPr/>
        </p:nvSpPr>
        <p:spPr>
          <a:xfrm>
            <a:off x="3000950" y="364751"/>
            <a:ext cx="728975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25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ÁREA </a:t>
            </a:r>
            <a:r>
              <a:rPr lang="es-ES" sz="25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 INTERVENCIÓN VALORATIVAS </a:t>
            </a:r>
            <a:r>
              <a:rPr lang="es-ES" sz="28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URBANAS</a:t>
            </a:r>
          </a:p>
        </p:txBody>
      </p:sp>
    </p:spTree>
    <p:extLst>
      <p:ext uri="{BB962C8B-B14F-4D97-AF65-F5344CB8AC3E}">
        <p14:creationId xmlns:p14="http://schemas.microsoft.com/office/powerpoint/2010/main" val="7624500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7" t="8209" r="46" b="6555"/>
          <a:stretch/>
        </p:blipFill>
        <p:spPr>
          <a:xfrm>
            <a:off x="1117486" y="1463386"/>
            <a:ext cx="6519685" cy="4366261"/>
          </a:xfrm>
          <a:prstGeom prst="rect">
            <a:avLst/>
          </a:prstGeom>
        </p:spPr>
      </p:pic>
      <p:sp>
        <p:nvSpPr>
          <p:cNvPr id="32" name="Rectangle 6"/>
          <p:cNvSpPr>
            <a:spLocks noChangeArrowheads="1"/>
          </p:cNvSpPr>
          <p:nvPr/>
        </p:nvSpPr>
        <p:spPr bwMode="auto">
          <a:xfrm>
            <a:off x="8133326" y="3825025"/>
            <a:ext cx="3594847" cy="2017789"/>
          </a:xfrm>
          <a:prstGeom prst="rect">
            <a:avLst/>
          </a:prstGeom>
          <a:noFill/>
          <a:ln w="28575" cap="flat" cmpd="sng" algn="ctr">
            <a:solidFill>
              <a:srgbClr val="ADD7DD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s-ES_tradnl" altLang="es-EC" sz="1400" b="1" dirty="0">
                <a:solidFill>
                  <a:srgbClr val="247198"/>
                </a:solidFill>
                <a:latin typeface="+mj-lt"/>
                <a:cs typeface="Arial" panose="020B0604020202020204" pitchFamily="34" charset="0"/>
              </a:rPr>
              <a:t>FORMAS DE OBTENER LAS MUESTRAS</a:t>
            </a:r>
          </a:p>
          <a:p>
            <a:pPr algn="ctr">
              <a:spcBef>
                <a:spcPct val="0"/>
              </a:spcBef>
            </a:pPr>
            <a:r>
              <a:rPr lang="es-ES_tradnl" altLang="es-EC" b="1" dirty="0">
                <a:solidFill>
                  <a:srgbClr val="247198"/>
                </a:solidFill>
                <a:latin typeface="+mj-lt"/>
                <a:cs typeface="Arial" panose="020B0604020202020204" pitchFamily="34" charset="0"/>
              </a:rPr>
              <a:t> (NORMA TÉCNICA)</a:t>
            </a:r>
          </a:p>
          <a:p>
            <a:pPr algn="ctr">
              <a:spcBef>
                <a:spcPct val="0"/>
              </a:spcBef>
            </a:pPr>
            <a:r>
              <a:rPr lang="es-ES_tradnl" altLang="es-EC" sz="11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s-ES_tradnl" altLang="es-EC" sz="1150" dirty="0">
                <a:solidFill>
                  <a:prstClr val="black"/>
                </a:solidFill>
                <a:cs typeface="Arial" panose="020B0604020202020204" pitchFamily="34" charset="0"/>
              </a:rPr>
              <a:t>  </a:t>
            </a:r>
            <a:r>
              <a:rPr lang="es-ES_tradnl" altLang="es-EC" sz="1400" dirty="0">
                <a:solidFill>
                  <a:prstClr val="black"/>
                </a:solidFill>
                <a:cs typeface="Arial" panose="020B0604020202020204" pitchFamily="34" charset="0"/>
              </a:rPr>
              <a:t>1- </a:t>
            </a:r>
            <a:r>
              <a:rPr lang="es-ES_tradnl" altLang="es-EC" sz="1400" b="1" dirty="0">
                <a:solidFill>
                  <a:prstClr val="black"/>
                </a:solidFill>
                <a:cs typeface="Arial" panose="020B0604020202020204" pitchFamily="34" charset="0"/>
              </a:rPr>
              <a:t>Transacciones Efectivas 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s-ES_tradnl" altLang="es-EC" sz="1400" dirty="0" smtClean="0">
                <a:solidFill>
                  <a:prstClr val="black"/>
                </a:solidFill>
                <a:cs typeface="Arial" panose="020B0604020202020204" pitchFamily="34" charset="0"/>
              </a:rPr>
              <a:t>  2- </a:t>
            </a:r>
            <a:r>
              <a:rPr lang="es-ES_tradnl" altLang="es-EC" sz="1400" dirty="0">
                <a:solidFill>
                  <a:prstClr val="black"/>
                </a:solidFill>
                <a:cs typeface="Arial" panose="020B0604020202020204" pitchFamily="34" charset="0"/>
              </a:rPr>
              <a:t>IPC (Índice de Precios al Consumidor</a:t>
            </a:r>
            <a:r>
              <a:rPr lang="es-ES_tradnl" altLang="es-EC" sz="1400" dirty="0" smtClean="0">
                <a:solidFill>
                  <a:prstClr val="black"/>
                </a:solidFill>
                <a:cs typeface="Arial" panose="020B0604020202020204" pitchFamily="34" charset="0"/>
              </a:rPr>
              <a:t>) INEC</a:t>
            </a:r>
            <a:endParaRPr lang="es-ES_tradnl" altLang="es-EC" sz="14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s-ES_tradnl" altLang="es-EC" sz="1400" dirty="0">
                <a:solidFill>
                  <a:prstClr val="black"/>
                </a:solidFill>
                <a:cs typeface="Arial" panose="020B0604020202020204" pitchFamily="34" charset="0"/>
              </a:rPr>
              <a:t>  </a:t>
            </a:r>
            <a:r>
              <a:rPr lang="es-ES_tradnl" altLang="es-EC" sz="1400" dirty="0" smtClean="0">
                <a:solidFill>
                  <a:prstClr val="black"/>
                </a:solidFill>
                <a:cs typeface="Arial" panose="020B0604020202020204" pitchFamily="34" charset="0"/>
              </a:rPr>
              <a:t>3- </a:t>
            </a:r>
            <a:r>
              <a:rPr lang="es-ES_tradnl" altLang="es-EC" sz="1400" dirty="0">
                <a:solidFill>
                  <a:prstClr val="black"/>
                </a:solidFill>
                <a:cs typeface="Arial" panose="020B0604020202020204" pitchFamily="34" charset="0"/>
              </a:rPr>
              <a:t>Ofertas Inmobiliarias (En campo, internet</a:t>
            </a:r>
            <a:r>
              <a:rPr lang="es-ES_tradnl" altLang="es-EC" sz="1400" dirty="0" smtClean="0">
                <a:solidFill>
                  <a:prstClr val="black"/>
                </a:solidFill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s-ES_tradnl" altLang="es-EC" sz="14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s-ES_tradnl" altLang="es-EC" sz="1400" dirty="0" smtClean="0">
                <a:solidFill>
                  <a:prstClr val="black"/>
                </a:solidFill>
                <a:cs typeface="Arial" panose="020B0604020202020204" pitchFamily="34" charset="0"/>
              </a:rPr>
              <a:t>     Investigación interna</a:t>
            </a:r>
            <a:endParaRPr lang="es-ES_tradnl" altLang="es-EC" sz="1400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38" name="Tabla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965291"/>
              </p:ext>
            </p:extLst>
          </p:nvPr>
        </p:nvGraphicFramePr>
        <p:xfrm>
          <a:off x="8133328" y="2574300"/>
          <a:ext cx="3238716" cy="109328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079572">
                  <a:extLst>
                    <a:ext uri="{9D8B030D-6E8A-4147-A177-3AD203B41FA5}">
                      <a16:colId xmlns:a16="http://schemas.microsoft.com/office/drawing/2014/main" xmlns="" val="1580016192"/>
                    </a:ext>
                  </a:extLst>
                </a:gridCol>
                <a:gridCol w="1079572">
                  <a:extLst>
                    <a:ext uri="{9D8B030D-6E8A-4147-A177-3AD203B41FA5}">
                      <a16:colId xmlns:a16="http://schemas.microsoft.com/office/drawing/2014/main" xmlns="" val="46199168"/>
                    </a:ext>
                  </a:extLst>
                </a:gridCol>
                <a:gridCol w="1079572">
                  <a:extLst>
                    <a:ext uri="{9D8B030D-6E8A-4147-A177-3AD203B41FA5}">
                      <a16:colId xmlns:a16="http://schemas.microsoft.com/office/drawing/2014/main" xmlns="" val="2334493430"/>
                    </a:ext>
                  </a:extLst>
                </a:gridCol>
              </a:tblGrid>
              <a:tr h="310918">
                <a:tc gridSpan="3">
                  <a:txBody>
                    <a:bodyPr/>
                    <a:lstStyle/>
                    <a:p>
                      <a:pPr algn="ctr"/>
                      <a:r>
                        <a:rPr lang="es-ES" sz="1500" dirty="0"/>
                        <a:t>LOTE</a:t>
                      </a:r>
                      <a:r>
                        <a:rPr lang="es-ES" sz="1500" baseline="0" dirty="0"/>
                        <a:t> TIPO O MODAL</a:t>
                      </a:r>
                      <a:endParaRPr lang="es-EC" sz="1500" dirty="0"/>
                    </a:p>
                  </a:txBody>
                  <a:tcPr marL="89323" marR="89323" marT="44662" marB="44662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20077201"/>
                  </a:ext>
                </a:extLst>
              </a:tr>
              <a:tr h="401954"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/>
                        <a:t>FRENTE TIPO (m)</a:t>
                      </a:r>
                      <a:endParaRPr lang="es-EC" sz="1200" b="1" dirty="0"/>
                    </a:p>
                  </a:txBody>
                  <a:tcPr marL="89323" marR="89323" marT="44662" marB="44662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9E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741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1" dirty="0"/>
                        <a:t>FONDO TIPO (m)</a:t>
                      </a:r>
                      <a:endParaRPr lang="es-EC" sz="1200" b="1" dirty="0"/>
                    </a:p>
                  </a:txBody>
                  <a:tcPr marL="89323" marR="89323" marT="44662" marB="44662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9E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/>
                        <a:t>TAMAÑO TIPO (m2)</a:t>
                      </a:r>
                      <a:endParaRPr lang="es-EC" sz="1200" b="1" dirty="0"/>
                    </a:p>
                  </a:txBody>
                  <a:tcPr marL="89323" marR="89323" marT="44662" marB="44662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9E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37315657"/>
                  </a:ext>
                </a:extLst>
              </a:tr>
              <a:tr h="320272">
                <a:tc>
                  <a:txBody>
                    <a:bodyPr/>
                    <a:lstStyle/>
                    <a:p>
                      <a:pPr algn="ctr"/>
                      <a:r>
                        <a:rPr lang="es-ES" sz="1500" dirty="0"/>
                        <a:t>18</a:t>
                      </a:r>
                      <a:endParaRPr lang="es-EC" sz="1500" dirty="0"/>
                    </a:p>
                  </a:txBody>
                  <a:tcPr marL="89323" marR="89323" marT="44662" marB="44662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500" dirty="0"/>
                        <a:t>20</a:t>
                      </a:r>
                      <a:endParaRPr lang="es-EC" sz="1500" dirty="0"/>
                    </a:p>
                  </a:txBody>
                  <a:tcPr marL="89323" marR="89323" marT="44662" marB="44662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500" dirty="0"/>
                        <a:t>450</a:t>
                      </a:r>
                      <a:endParaRPr lang="es-EC" sz="1500" dirty="0"/>
                    </a:p>
                  </a:txBody>
                  <a:tcPr marL="89323" marR="89323" marT="44662" marB="44662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394309584"/>
                  </a:ext>
                </a:extLst>
              </a:tr>
            </a:tbl>
          </a:graphicData>
        </a:graphic>
      </p:graphicFrame>
      <p:pic>
        <p:nvPicPr>
          <p:cNvPr id="35" name="Imagen 34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8908" r="84874">
                        <a14:foregroundMark x1="41597" y1="5189" x2="41597" y2="51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487" y="5340020"/>
            <a:ext cx="486201" cy="433087"/>
          </a:xfrm>
          <a:prstGeom prst="rect">
            <a:avLst/>
          </a:prstGeom>
        </p:spPr>
      </p:pic>
      <p:sp>
        <p:nvSpPr>
          <p:cNvPr id="41" name="Rectangle 6"/>
          <p:cNvSpPr>
            <a:spLocks noChangeArrowheads="1"/>
          </p:cNvSpPr>
          <p:nvPr/>
        </p:nvSpPr>
        <p:spPr bwMode="auto">
          <a:xfrm>
            <a:off x="2903111" y="6056828"/>
            <a:ext cx="2400024" cy="26638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s-ES_tradnl" altLang="es-EC" sz="1600" b="1" dirty="0">
                <a:solidFill>
                  <a:prstClr val="black"/>
                </a:solidFill>
                <a:cs typeface="Arial" panose="020B0604020202020204" pitchFamily="34" charset="0"/>
              </a:rPr>
              <a:t>MUESTRAS INMOBILIARIAS</a:t>
            </a:r>
          </a:p>
        </p:txBody>
      </p:sp>
      <p:sp>
        <p:nvSpPr>
          <p:cNvPr id="42" name="Elipse 41"/>
          <p:cNvSpPr/>
          <p:nvPr/>
        </p:nvSpPr>
        <p:spPr>
          <a:xfrm>
            <a:off x="4073722" y="2948605"/>
            <a:ext cx="329529" cy="32952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43" name="Elipse 42"/>
          <p:cNvSpPr/>
          <p:nvPr/>
        </p:nvSpPr>
        <p:spPr>
          <a:xfrm>
            <a:off x="3945853" y="4292008"/>
            <a:ext cx="350331" cy="350331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cxnSp>
        <p:nvCxnSpPr>
          <p:cNvPr id="44" name="Conector recto de flecha 43"/>
          <p:cNvCxnSpPr/>
          <p:nvPr/>
        </p:nvCxnSpPr>
        <p:spPr>
          <a:xfrm flipV="1">
            <a:off x="4103123" y="4712603"/>
            <a:ext cx="0" cy="1355844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1" name="Rectángulo 50"/>
          <p:cNvSpPr/>
          <p:nvPr/>
        </p:nvSpPr>
        <p:spPr>
          <a:xfrm>
            <a:off x="3258248" y="3526032"/>
            <a:ext cx="1439476" cy="62049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524" dirty="0"/>
          </a:p>
        </p:txBody>
      </p:sp>
      <p:sp>
        <p:nvSpPr>
          <p:cNvPr id="52" name="CuadroTexto 51"/>
          <p:cNvSpPr txBox="1"/>
          <p:nvPr/>
        </p:nvSpPr>
        <p:spPr>
          <a:xfrm>
            <a:off x="3159982" y="3433938"/>
            <a:ext cx="1584845" cy="745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32" b="1" dirty="0">
                <a:solidFill>
                  <a:srgbClr val="247198"/>
                </a:solidFill>
              </a:rPr>
              <a:t> 04270005</a:t>
            </a:r>
          </a:p>
          <a:p>
            <a:pPr algn="ctr"/>
            <a:r>
              <a:rPr lang="pt-BR" sz="1600" b="1" dirty="0"/>
              <a:t>USD 300 / m2</a:t>
            </a:r>
            <a:endParaRPr lang="es-EC" sz="2032" b="1" dirty="0">
              <a:solidFill>
                <a:srgbClr val="247198"/>
              </a:solidFill>
            </a:endParaRPr>
          </a:p>
        </p:txBody>
      </p:sp>
      <p:sp>
        <p:nvSpPr>
          <p:cNvPr id="54" name="Elipse 53"/>
          <p:cNvSpPr/>
          <p:nvPr/>
        </p:nvSpPr>
        <p:spPr>
          <a:xfrm>
            <a:off x="2900547" y="3094375"/>
            <a:ext cx="379891" cy="379891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30" name="Rectángulo 29"/>
          <p:cNvSpPr/>
          <p:nvPr/>
        </p:nvSpPr>
        <p:spPr>
          <a:xfrm>
            <a:off x="0" y="141613"/>
            <a:ext cx="10153650" cy="9233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29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Marcador de contenido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654" y="141613"/>
            <a:ext cx="2348289" cy="1040073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-678" b="55177"/>
          <a:stretch/>
        </p:blipFill>
        <p:spPr>
          <a:xfrm flipV="1">
            <a:off x="0" y="6679403"/>
            <a:ext cx="9652518" cy="178597"/>
          </a:xfrm>
          <a:prstGeom prst="rect">
            <a:avLst/>
          </a:prstGeom>
        </p:spPr>
      </p:pic>
      <p:sp>
        <p:nvSpPr>
          <p:cNvPr id="63" name="Rectángulo 62"/>
          <p:cNvSpPr/>
          <p:nvPr/>
        </p:nvSpPr>
        <p:spPr>
          <a:xfrm>
            <a:off x="1117487" y="1423426"/>
            <a:ext cx="6520399" cy="4426108"/>
          </a:xfrm>
          <a:prstGeom prst="rect">
            <a:avLst/>
          </a:prstGeom>
          <a:noFill/>
          <a:ln w="76200">
            <a:solidFill>
              <a:srgbClr val="B7DEE8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9" name="Rectángulo 18"/>
          <p:cNvSpPr/>
          <p:nvPr/>
        </p:nvSpPr>
        <p:spPr>
          <a:xfrm>
            <a:off x="3000950" y="364751"/>
            <a:ext cx="728975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25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ÁREA </a:t>
            </a:r>
            <a:r>
              <a:rPr lang="es-ES" sz="25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 INTERVENCIÓN VALORATIVAS </a:t>
            </a:r>
            <a:r>
              <a:rPr lang="es-ES" sz="28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URBANAS</a:t>
            </a:r>
          </a:p>
        </p:txBody>
      </p:sp>
    </p:spTree>
    <p:extLst>
      <p:ext uri="{BB962C8B-B14F-4D97-AF65-F5344CB8AC3E}">
        <p14:creationId xmlns:p14="http://schemas.microsoft.com/office/powerpoint/2010/main" val="3064434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181101" y="1412615"/>
            <a:ext cx="6456785" cy="5119600"/>
            <a:chOff x="2076907" y="1593872"/>
            <a:chExt cx="5675278" cy="4499942"/>
          </a:xfrm>
        </p:grpSpPr>
        <p:pic>
          <p:nvPicPr>
            <p:cNvPr id="60" name="Imagen 59"/>
            <p:cNvPicPr>
              <a:picLocks noChangeAspect="1"/>
            </p:cNvPicPr>
            <p:nvPr/>
          </p:nvPicPr>
          <p:blipFill rotWithShape="1">
            <a:blip r:embed="rId2"/>
            <a:srcRect t="2562" b="6982"/>
            <a:stretch/>
          </p:blipFill>
          <p:spPr>
            <a:xfrm>
              <a:off x="2076907" y="1593872"/>
              <a:ext cx="5675277" cy="3851352"/>
            </a:xfrm>
            <a:prstGeom prst="rect">
              <a:avLst/>
            </a:prstGeom>
          </p:spPr>
        </p:pic>
        <p:sp>
          <p:nvSpPr>
            <p:cNvPr id="59" name="Rectángulo 58"/>
            <p:cNvSpPr/>
            <p:nvPr/>
          </p:nvSpPr>
          <p:spPr>
            <a:xfrm>
              <a:off x="2076908" y="1593872"/>
              <a:ext cx="5675277" cy="3852432"/>
            </a:xfrm>
            <a:prstGeom prst="rect">
              <a:avLst/>
            </a:prstGeom>
            <a:noFill/>
            <a:ln w="76200">
              <a:solidFill>
                <a:srgbClr val="B7DEE8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grpSp>
          <p:nvGrpSpPr>
            <p:cNvPr id="4" name="Grupo 3"/>
            <p:cNvGrpSpPr/>
            <p:nvPr/>
          </p:nvGrpSpPr>
          <p:grpSpPr>
            <a:xfrm>
              <a:off x="4295801" y="3717033"/>
              <a:ext cx="1309375" cy="405047"/>
              <a:chOff x="2666083" y="3800989"/>
              <a:chExt cx="1309375" cy="405047"/>
            </a:xfrm>
          </p:grpSpPr>
          <p:sp>
            <p:nvSpPr>
              <p:cNvPr id="18" name="Rectángulo 17"/>
              <p:cNvSpPr/>
              <p:nvPr/>
            </p:nvSpPr>
            <p:spPr>
              <a:xfrm>
                <a:off x="2702603" y="3863193"/>
                <a:ext cx="1258725" cy="290532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C" sz="1524" dirty="0"/>
              </a:p>
            </p:txBody>
          </p:sp>
          <p:sp>
            <p:nvSpPr>
              <p:cNvPr id="17" name="CuadroTexto 16"/>
              <p:cNvSpPr txBox="1"/>
              <p:nvPr/>
            </p:nvSpPr>
            <p:spPr>
              <a:xfrm>
                <a:off x="2666083" y="3800989"/>
                <a:ext cx="1309375" cy="4050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2032" b="1" dirty="0">
                    <a:solidFill>
                      <a:srgbClr val="3BA0BB"/>
                    </a:solidFill>
                  </a:rPr>
                  <a:t> </a:t>
                </a:r>
                <a:r>
                  <a:rPr lang="es-ES" sz="2032" b="1" dirty="0">
                    <a:solidFill>
                      <a:srgbClr val="EAB200"/>
                    </a:solidFill>
                  </a:rPr>
                  <a:t>04</a:t>
                </a:r>
                <a:r>
                  <a:rPr lang="es-ES" sz="2032" b="1" dirty="0">
                    <a:solidFill>
                      <a:schemeClr val="accent6">
                        <a:lumMod val="75000"/>
                      </a:schemeClr>
                    </a:solidFill>
                  </a:rPr>
                  <a:t>70</a:t>
                </a:r>
                <a:r>
                  <a:rPr lang="es-ES" sz="2032" b="1" dirty="0">
                    <a:solidFill>
                      <a:srgbClr val="3BA0BB"/>
                    </a:solidFill>
                  </a:rPr>
                  <a:t>02</a:t>
                </a:r>
                <a:r>
                  <a:rPr lang="es-ES" sz="2032" b="1" dirty="0">
                    <a:solidFill>
                      <a:schemeClr val="accent3">
                        <a:lumMod val="75000"/>
                      </a:schemeClr>
                    </a:solidFill>
                  </a:rPr>
                  <a:t>01</a:t>
                </a:r>
                <a:endParaRPr lang="es-EC" sz="2032" b="1" dirty="0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</p:grpSp>
        <p:cxnSp>
          <p:nvCxnSpPr>
            <p:cNvPr id="8" name="Conector angular 7"/>
            <p:cNvCxnSpPr>
              <a:stCxn id="17" idx="1"/>
              <a:endCxn id="23" idx="0"/>
            </p:cNvCxnSpPr>
            <p:nvPr/>
          </p:nvCxnSpPr>
          <p:spPr>
            <a:xfrm rot="10800000" flipV="1">
              <a:off x="3349787" y="3919556"/>
              <a:ext cx="946015" cy="1720550"/>
            </a:xfrm>
            <a:prstGeom prst="bentConnector2">
              <a:avLst/>
            </a:prstGeom>
            <a:ln>
              <a:solidFill>
                <a:srgbClr val="EAB200"/>
              </a:solidFill>
              <a:headEnd type="oval"/>
              <a:tailEnd type="oval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3" name="Título 1"/>
            <p:cNvSpPr txBox="1">
              <a:spLocks/>
            </p:cNvSpPr>
            <p:nvPr/>
          </p:nvSpPr>
          <p:spPr>
            <a:xfrm>
              <a:off x="2711624" y="5640107"/>
              <a:ext cx="1276322" cy="453707"/>
            </a:xfrm>
            <a:prstGeom prst="rect">
              <a:avLst/>
            </a:prstGeom>
          </p:spPr>
          <p:txBody>
            <a:bodyPr vert="horz" lIns="77423" tIns="38711" rIns="77423" bIns="38711" rtlCol="0" anchor="ctr">
              <a:noAutofit/>
            </a:bodyPr>
            <a:lstStyle>
              <a:lvl1pPr algn="ctr" defTabSz="914377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hangingPunct="0"/>
              <a:r>
                <a:rPr lang="es-ES" sz="1200" b="1" dirty="0">
                  <a:solidFill>
                    <a:schemeClr val="accent2">
                      <a:lumMod val="75000"/>
                    </a:schemeClr>
                  </a:solidFill>
                </a:rPr>
                <a:t>ZONA</a:t>
              </a:r>
            </a:p>
            <a:p>
              <a:pPr hangingPunct="0"/>
              <a:r>
                <a:rPr lang="es-ES" sz="1200" b="1" dirty="0">
                  <a:solidFill>
                    <a:schemeClr val="accent2">
                      <a:lumMod val="75000"/>
                    </a:schemeClr>
                  </a:solidFill>
                </a:rPr>
                <a:t>METROPOLITANA</a:t>
              </a:r>
            </a:p>
          </p:txBody>
        </p:sp>
        <p:sp>
          <p:nvSpPr>
            <p:cNvPr id="33" name="Título 1"/>
            <p:cNvSpPr txBox="1">
              <a:spLocks/>
            </p:cNvSpPr>
            <p:nvPr/>
          </p:nvSpPr>
          <p:spPr>
            <a:xfrm>
              <a:off x="4004470" y="5640107"/>
              <a:ext cx="1584183" cy="453707"/>
            </a:xfrm>
            <a:prstGeom prst="rect">
              <a:avLst/>
            </a:prstGeom>
          </p:spPr>
          <p:txBody>
            <a:bodyPr vert="horz" lIns="77423" tIns="38711" rIns="77423" bIns="38711" rtlCol="0" anchor="ctr">
              <a:noAutofit/>
            </a:bodyPr>
            <a:lstStyle>
              <a:lvl1pPr algn="ctr" defTabSz="914377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hangingPunct="0"/>
              <a:r>
                <a:rPr lang="es-ES" sz="1200" b="1" dirty="0">
                  <a:solidFill>
                    <a:schemeClr val="accent6">
                      <a:lumMod val="75000"/>
                    </a:schemeClr>
                  </a:solidFill>
                </a:rPr>
                <a:t>CÓDIGO DE</a:t>
              </a:r>
            </a:p>
            <a:p>
              <a:pPr hangingPunct="0"/>
              <a:r>
                <a:rPr lang="es-ES" sz="1200" b="1" dirty="0">
                  <a:solidFill>
                    <a:schemeClr val="accent6">
                      <a:lumMod val="75000"/>
                    </a:schemeClr>
                  </a:solidFill>
                </a:rPr>
                <a:t>PARROQUIA</a:t>
              </a:r>
            </a:p>
          </p:txBody>
        </p:sp>
        <p:sp>
          <p:nvSpPr>
            <p:cNvPr id="36" name="Título 1"/>
            <p:cNvSpPr txBox="1">
              <a:spLocks/>
            </p:cNvSpPr>
            <p:nvPr/>
          </p:nvSpPr>
          <p:spPr>
            <a:xfrm>
              <a:off x="6567549" y="5640107"/>
              <a:ext cx="1014447" cy="453707"/>
            </a:xfrm>
            <a:prstGeom prst="rect">
              <a:avLst/>
            </a:prstGeom>
          </p:spPr>
          <p:txBody>
            <a:bodyPr vert="horz" lIns="77423" tIns="38711" rIns="77423" bIns="38711" rtlCol="0" anchor="ctr">
              <a:noAutofit/>
            </a:bodyPr>
            <a:lstStyle>
              <a:lvl1pPr algn="ctr" defTabSz="914377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hangingPunct="0"/>
              <a:r>
                <a:rPr lang="es-ES" sz="1200" b="1" dirty="0">
                  <a:solidFill>
                    <a:schemeClr val="accent3">
                      <a:lumMod val="75000"/>
                    </a:schemeClr>
                  </a:solidFill>
                </a:rPr>
                <a:t>NÚMERO </a:t>
              </a:r>
            </a:p>
            <a:p>
              <a:pPr hangingPunct="0"/>
              <a:r>
                <a:rPr lang="es-ES" sz="1200" b="1" dirty="0">
                  <a:solidFill>
                    <a:schemeClr val="accent3">
                      <a:lumMod val="75000"/>
                    </a:schemeClr>
                  </a:solidFill>
                </a:rPr>
                <a:t>DE AIVA</a:t>
              </a:r>
            </a:p>
          </p:txBody>
        </p:sp>
        <p:cxnSp>
          <p:nvCxnSpPr>
            <p:cNvPr id="14" name="Conector recto de flecha 13"/>
            <p:cNvCxnSpPr>
              <a:endCxn id="33" idx="0"/>
            </p:cNvCxnSpPr>
            <p:nvPr/>
          </p:nvCxnSpPr>
          <p:spPr>
            <a:xfrm>
              <a:off x="4796561" y="4077550"/>
              <a:ext cx="1" cy="1562556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angular 36"/>
            <p:cNvCxnSpPr>
              <a:stCxn id="17" idx="3"/>
              <a:endCxn id="36" idx="0"/>
            </p:cNvCxnSpPr>
            <p:nvPr/>
          </p:nvCxnSpPr>
          <p:spPr>
            <a:xfrm>
              <a:off x="5605176" y="3919556"/>
              <a:ext cx="1469597" cy="1720550"/>
            </a:xfrm>
            <a:prstGeom prst="bentConnector2">
              <a:avLst/>
            </a:prstGeom>
            <a:ln>
              <a:solidFill>
                <a:schemeClr val="accent3">
                  <a:lumMod val="75000"/>
                </a:schemeClr>
              </a:solidFill>
              <a:headEnd type="oval" w="med" len="med"/>
              <a:tailEnd type="oval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8" name="Título 1"/>
            <p:cNvSpPr txBox="1">
              <a:spLocks/>
            </p:cNvSpPr>
            <p:nvPr/>
          </p:nvSpPr>
          <p:spPr>
            <a:xfrm>
              <a:off x="5546046" y="5677300"/>
              <a:ext cx="877307" cy="416514"/>
            </a:xfrm>
            <a:prstGeom prst="rect">
              <a:avLst/>
            </a:prstGeom>
          </p:spPr>
          <p:txBody>
            <a:bodyPr vert="horz" lIns="77423" tIns="38711" rIns="77423" bIns="38711" rtlCol="0" anchor="ctr">
              <a:noAutofit/>
            </a:bodyPr>
            <a:lstStyle>
              <a:lvl1pPr algn="ctr" defTabSz="914377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hangingPunct="0"/>
              <a:r>
                <a:rPr lang="es-ES" sz="1200" b="1" dirty="0">
                  <a:solidFill>
                    <a:srgbClr val="3BA0BB"/>
                  </a:solidFill>
                </a:rPr>
                <a:t>TIPO DE USO RURAL</a:t>
              </a:r>
            </a:p>
          </p:txBody>
        </p:sp>
        <p:cxnSp>
          <p:nvCxnSpPr>
            <p:cNvPr id="55" name="Conector angular 54"/>
            <p:cNvCxnSpPr/>
            <p:nvPr/>
          </p:nvCxnSpPr>
          <p:spPr>
            <a:xfrm rot="16200000" flipH="1">
              <a:off x="4751079" y="4440691"/>
              <a:ext cx="1597239" cy="870002"/>
            </a:xfrm>
            <a:prstGeom prst="bentConnector3">
              <a:avLst/>
            </a:prstGeom>
            <a:ln w="19050">
              <a:solidFill>
                <a:srgbClr val="3BA0BB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Título 1"/>
          <p:cNvSpPr txBox="1">
            <a:spLocks/>
          </p:cNvSpPr>
          <p:nvPr/>
        </p:nvSpPr>
        <p:spPr>
          <a:xfrm>
            <a:off x="8193076" y="1338278"/>
            <a:ext cx="1238183" cy="420783"/>
          </a:xfrm>
          <a:prstGeom prst="rect">
            <a:avLst/>
          </a:prstGeom>
        </p:spPr>
        <p:txBody>
          <a:bodyPr vert="horz" lIns="77423" tIns="38711" rIns="77423" bIns="38711" rtlCol="0" anchor="ctr">
            <a:no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hangingPunct="0"/>
            <a:r>
              <a:rPr lang="es-ES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Simbología</a:t>
            </a:r>
            <a:endParaRPr lang="es-EC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9" name="Título 1"/>
          <p:cNvSpPr txBox="1">
            <a:spLocks/>
          </p:cNvSpPr>
          <p:nvPr/>
        </p:nvSpPr>
        <p:spPr>
          <a:xfrm>
            <a:off x="8639168" y="1759061"/>
            <a:ext cx="1584183" cy="453707"/>
          </a:xfrm>
          <a:prstGeom prst="rect">
            <a:avLst/>
          </a:prstGeom>
        </p:spPr>
        <p:txBody>
          <a:bodyPr vert="horz" lIns="77423" tIns="38711" rIns="77423" bIns="38711" rtlCol="0" anchor="ctr">
            <a:no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hangingPunct="0">
              <a:lnSpc>
                <a:spcPct val="150000"/>
              </a:lnSpc>
            </a:pPr>
            <a:r>
              <a:rPr lang="es-ES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Límite de AIVA</a:t>
            </a:r>
          </a:p>
        </p:txBody>
      </p:sp>
      <p:cxnSp>
        <p:nvCxnSpPr>
          <p:cNvPr id="70" name="Conector recto 69"/>
          <p:cNvCxnSpPr/>
          <p:nvPr/>
        </p:nvCxnSpPr>
        <p:spPr>
          <a:xfrm flipH="1">
            <a:off x="8277862" y="1996743"/>
            <a:ext cx="25953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 6"/>
          <p:cNvSpPr>
            <a:spLocks noChangeArrowheads="1"/>
          </p:cNvSpPr>
          <p:nvPr/>
        </p:nvSpPr>
        <p:spPr bwMode="auto">
          <a:xfrm>
            <a:off x="8195904" y="3250242"/>
            <a:ext cx="2954695" cy="2590339"/>
          </a:xfrm>
          <a:prstGeom prst="rect">
            <a:avLst/>
          </a:prstGeom>
          <a:noFill/>
          <a:ln w="28575" cap="flat" cmpd="sng" algn="ctr">
            <a:solidFill>
              <a:srgbClr val="3BA0BB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s-ES_tradnl" altLang="es-EC" sz="2000" b="1" dirty="0">
                <a:solidFill>
                  <a:srgbClr val="3BA0BB"/>
                </a:solidFill>
                <a:latin typeface="+mj-lt"/>
                <a:cs typeface="Arial" panose="020B0604020202020204" pitchFamily="34" charset="0"/>
              </a:rPr>
              <a:t>Tipos de uso rural</a:t>
            </a:r>
          </a:p>
          <a:p>
            <a:pPr algn="ctr">
              <a:spcBef>
                <a:spcPct val="0"/>
              </a:spcBef>
            </a:pPr>
            <a:r>
              <a:rPr lang="es-ES_tradnl" altLang="es-EC" sz="5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</a:t>
            </a:r>
          </a:p>
          <a:p>
            <a:pPr hangingPunct="0">
              <a:lnSpc>
                <a:spcPct val="150000"/>
              </a:lnSpc>
            </a:pPr>
            <a:r>
              <a:rPr lang="es-ES" sz="13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01</a:t>
            </a:r>
            <a:r>
              <a:rPr lang="es-ES" sz="1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</a:t>
            </a:r>
            <a:r>
              <a:rPr lang="es-ES" sz="1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Residencial</a:t>
            </a:r>
            <a:endParaRPr lang="es-ES" sz="13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hangingPunct="0">
              <a:lnSpc>
                <a:spcPct val="150000"/>
              </a:lnSpc>
            </a:pPr>
            <a:r>
              <a:rPr lang="es-ES" sz="13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02</a:t>
            </a:r>
            <a:r>
              <a:rPr lang="es-ES" sz="1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</a:t>
            </a:r>
            <a:r>
              <a:rPr lang="es-ES" sz="1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De expansión </a:t>
            </a:r>
            <a:endParaRPr lang="es-ES" sz="13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hangingPunct="0">
              <a:spcBef>
                <a:spcPts val="600"/>
              </a:spcBef>
            </a:pPr>
            <a:r>
              <a:rPr lang="es-ES" sz="13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03</a:t>
            </a:r>
            <a:r>
              <a:rPr lang="es-ES" sz="1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</a:t>
            </a:r>
            <a:r>
              <a:rPr lang="es-ES" sz="1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Patrimonio cultural</a:t>
            </a:r>
            <a:endParaRPr lang="es-ES" sz="13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hangingPunct="0">
              <a:lnSpc>
                <a:spcPct val="150000"/>
              </a:lnSpc>
            </a:pPr>
            <a:r>
              <a:rPr lang="es-ES" sz="13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04</a:t>
            </a:r>
            <a:r>
              <a:rPr lang="es-ES" sz="1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</a:t>
            </a:r>
            <a:r>
              <a:rPr lang="es-ES" sz="1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Equipamiento</a:t>
            </a:r>
            <a:endParaRPr lang="es-ES" sz="13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hangingPunct="0">
              <a:lnSpc>
                <a:spcPct val="150000"/>
              </a:lnSpc>
            </a:pPr>
            <a:r>
              <a:rPr lang="es-ES" sz="13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05</a:t>
            </a:r>
            <a:r>
              <a:rPr lang="es-ES" sz="1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</a:t>
            </a:r>
            <a:r>
              <a:rPr lang="es-ES" sz="1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Protección ecológica </a:t>
            </a:r>
            <a:endParaRPr lang="es-ES" sz="13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hangingPunct="0">
              <a:lnSpc>
                <a:spcPct val="150000"/>
              </a:lnSpc>
            </a:pPr>
            <a:r>
              <a:rPr lang="es-ES" sz="13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06 </a:t>
            </a:r>
            <a:r>
              <a:rPr lang="es-ES" sz="1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R</a:t>
            </a:r>
            <a:r>
              <a:rPr lang="es-ES" sz="1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ecurso natural renovable</a:t>
            </a:r>
          </a:p>
          <a:p>
            <a:pPr hangingPunct="0">
              <a:lnSpc>
                <a:spcPct val="150000"/>
              </a:lnSpc>
            </a:pPr>
            <a:r>
              <a:rPr lang="es-ES" sz="1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 </a:t>
            </a:r>
            <a:r>
              <a:rPr lang="es-E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07     </a:t>
            </a:r>
            <a:r>
              <a:rPr lang="es-ES" sz="1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Recurso natural no renovable</a:t>
            </a:r>
            <a:endParaRPr lang="es-ES" sz="13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2" name="Rectángulo 31"/>
          <p:cNvSpPr/>
          <p:nvPr/>
        </p:nvSpPr>
        <p:spPr>
          <a:xfrm>
            <a:off x="0" y="141613"/>
            <a:ext cx="10153650" cy="9233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29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Marcador de contenido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654" y="141613"/>
            <a:ext cx="2348289" cy="1040073"/>
          </a:xfrm>
          <a:prstGeom prst="rect">
            <a:avLst/>
          </a:prstGeom>
        </p:spPr>
      </p:pic>
      <p:sp>
        <p:nvSpPr>
          <p:cNvPr id="38" name="Rectángulo 37"/>
          <p:cNvSpPr/>
          <p:nvPr/>
        </p:nvSpPr>
        <p:spPr>
          <a:xfrm>
            <a:off x="2798599" y="246152"/>
            <a:ext cx="863438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25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ÁREA </a:t>
            </a:r>
            <a:r>
              <a:rPr lang="es-ES" sz="25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 INTERVENCIÓN VALORATIVAS </a:t>
            </a:r>
            <a:r>
              <a:rPr lang="es-ES" sz="32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RURALES</a:t>
            </a:r>
          </a:p>
        </p:txBody>
      </p:sp>
      <p:pic>
        <p:nvPicPr>
          <p:cNvPr id="39" name="Imagen 3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-678" b="55177"/>
          <a:stretch/>
        </p:blipFill>
        <p:spPr>
          <a:xfrm flipV="1">
            <a:off x="0" y="6679403"/>
            <a:ext cx="9652518" cy="17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382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6"/>
          <p:cNvSpPr>
            <a:spLocks noChangeArrowheads="1"/>
          </p:cNvSpPr>
          <p:nvPr/>
        </p:nvSpPr>
        <p:spPr bwMode="auto">
          <a:xfrm>
            <a:off x="8183518" y="3094020"/>
            <a:ext cx="3309982" cy="2633680"/>
          </a:xfrm>
          <a:prstGeom prst="rect">
            <a:avLst/>
          </a:prstGeom>
          <a:noFill/>
          <a:ln w="28575" cap="flat" cmpd="sng" algn="ctr">
            <a:solidFill>
              <a:srgbClr val="ADD7DD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s-ES_tradnl" altLang="es-EC" sz="1400" b="1" dirty="0">
                <a:solidFill>
                  <a:srgbClr val="247198"/>
                </a:solidFill>
                <a:latin typeface="+mj-lt"/>
                <a:cs typeface="Arial" panose="020B0604020202020204" pitchFamily="34" charset="0"/>
              </a:rPr>
              <a:t>FORMAS DE OBTENER</a:t>
            </a:r>
          </a:p>
          <a:p>
            <a:pPr algn="ctr">
              <a:spcBef>
                <a:spcPct val="0"/>
              </a:spcBef>
            </a:pPr>
            <a:r>
              <a:rPr lang="es-ES_tradnl" altLang="es-EC" sz="1400" b="1" dirty="0">
                <a:solidFill>
                  <a:srgbClr val="247198"/>
                </a:solidFill>
                <a:latin typeface="+mj-lt"/>
                <a:cs typeface="Arial" panose="020B0604020202020204" pitchFamily="34" charset="0"/>
              </a:rPr>
              <a:t> LAS MUESTRAS</a:t>
            </a:r>
          </a:p>
          <a:p>
            <a:pPr algn="ctr">
              <a:spcBef>
                <a:spcPct val="0"/>
              </a:spcBef>
            </a:pPr>
            <a:r>
              <a:rPr lang="es-ES_tradnl" altLang="es-EC" b="1" dirty="0">
                <a:solidFill>
                  <a:srgbClr val="247198"/>
                </a:solidFill>
                <a:latin typeface="+mj-lt"/>
                <a:cs typeface="Arial" panose="020B0604020202020204" pitchFamily="34" charset="0"/>
              </a:rPr>
              <a:t> (NORMA TÉCNICA)</a:t>
            </a:r>
          </a:p>
          <a:p>
            <a:pPr algn="ctr">
              <a:spcBef>
                <a:spcPct val="0"/>
              </a:spcBef>
            </a:pPr>
            <a:r>
              <a:rPr lang="es-ES_tradnl" altLang="es-EC" sz="13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s-ES_tradnl" altLang="es-EC" sz="13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s-ES_tradnl" altLang="es-EC" sz="1300" dirty="0">
                <a:solidFill>
                  <a:prstClr val="black"/>
                </a:solidFill>
                <a:cs typeface="Arial" panose="020B0604020202020204" pitchFamily="34" charset="0"/>
              </a:rPr>
              <a:t>1- Transacciones Efectivas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s-ES_tradnl" altLang="es-EC" sz="1300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3- </a:t>
            </a:r>
            <a:r>
              <a:rPr lang="es-ES_tradnl" altLang="es-EC" sz="13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IPC (Índice de Precios al Consumidor)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s-ES_tradnl" altLang="es-EC" sz="13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4- Ofertas Inmobiliarias (En campo, internet)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s-ES_tradnl" altLang="es-EC" sz="1600" dirty="0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5.- Encuestas</a:t>
            </a:r>
          </a:p>
        </p:txBody>
      </p:sp>
      <p:graphicFrame>
        <p:nvGraphicFramePr>
          <p:cNvPr id="38" name="Tabla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6431792"/>
              </p:ext>
            </p:extLst>
          </p:nvPr>
        </p:nvGraphicFramePr>
        <p:xfrm>
          <a:off x="1128570" y="5851176"/>
          <a:ext cx="10364929" cy="77089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036493">
                  <a:extLst>
                    <a:ext uri="{9D8B030D-6E8A-4147-A177-3AD203B41FA5}">
                      <a16:colId xmlns:a16="http://schemas.microsoft.com/office/drawing/2014/main" xmlns="" val="1580016192"/>
                    </a:ext>
                  </a:extLst>
                </a:gridCol>
                <a:gridCol w="1036493">
                  <a:extLst>
                    <a:ext uri="{9D8B030D-6E8A-4147-A177-3AD203B41FA5}">
                      <a16:colId xmlns:a16="http://schemas.microsoft.com/office/drawing/2014/main" xmlns="" val="46199168"/>
                    </a:ext>
                  </a:extLst>
                </a:gridCol>
                <a:gridCol w="1036493">
                  <a:extLst>
                    <a:ext uri="{9D8B030D-6E8A-4147-A177-3AD203B41FA5}">
                      <a16:colId xmlns:a16="http://schemas.microsoft.com/office/drawing/2014/main" xmlns="" val="2334493430"/>
                    </a:ext>
                  </a:extLst>
                </a:gridCol>
                <a:gridCol w="1036493">
                  <a:extLst>
                    <a:ext uri="{9D8B030D-6E8A-4147-A177-3AD203B41FA5}">
                      <a16:colId xmlns:a16="http://schemas.microsoft.com/office/drawing/2014/main" xmlns="" val="3783594301"/>
                    </a:ext>
                  </a:extLst>
                </a:gridCol>
                <a:gridCol w="1036493">
                  <a:extLst>
                    <a:ext uri="{9D8B030D-6E8A-4147-A177-3AD203B41FA5}">
                      <a16:colId xmlns:a16="http://schemas.microsoft.com/office/drawing/2014/main" xmlns="" val="2370919794"/>
                    </a:ext>
                  </a:extLst>
                </a:gridCol>
                <a:gridCol w="1036493">
                  <a:extLst>
                    <a:ext uri="{9D8B030D-6E8A-4147-A177-3AD203B41FA5}">
                      <a16:colId xmlns:a16="http://schemas.microsoft.com/office/drawing/2014/main" xmlns="" val="3572383478"/>
                    </a:ext>
                  </a:extLst>
                </a:gridCol>
                <a:gridCol w="1036493">
                  <a:extLst>
                    <a:ext uri="{9D8B030D-6E8A-4147-A177-3AD203B41FA5}">
                      <a16:colId xmlns:a16="http://schemas.microsoft.com/office/drawing/2014/main" xmlns="" val="2578420413"/>
                    </a:ext>
                  </a:extLst>
                </a:gridCol>
                <a:gridCol w="1036493">
                  <a:extLst>
                    <a:ext uri="{9D8B030D-6E8A-4147-A177-3AD203B41FA5}">
                      <a16:colId xmlns:a16="http://schemas.microsoft.com/office/drawing/2014/main" xmlns="" val="101574335"/>
                    </a:ext>
                  </a:extLst>
                </a:gridCol>
                <a:gridCol w="2072985">
                  <a:extLst>
                    <a:ext uri="{9D8B030D-6E8A-4147-A177-3AD203B41FA5}">
                      <a16:colId xmlns:a16="http://schemas.microsoft.com/office/drawing/2014/main" xmlns="" val="3879273041"/>
                    </a:ext>
                  </a:extLst>
                </a:gridCol>
              </a:tblGrid>
              <a:tr h="231088">
                <a:tc gridSpan="9">
                  <a:txBody>
                    <a:bodyPr/>
                    <a:lstStyle/>
                    <a:p>
                      <a:pPr algn="ctr"/>
                      <a:r>
                        <a:rPr lang="es-ES" sz="1100" dirty="0"/>
                        <a:t>VALOR POR CLASES DE TIERRA</a:t>
                      </a:r>
                      <a:endParaRPr lang="es-EC" sz="1100" dirty="0"/>
                    </a:p>
                  </a:txBody>
                  <a:tcPr marL="89323" marR="89323" marT="44662" marB="44662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EC" sz="1100" dirty="0"/>
                    </a:p>
                  </a:txBody>
                  <a:tcPr marL="89323" marR="89323" marT="44662" marB="44662"/>
                </a:tc>
                <a:tc hMerge="1">
                  <a:txBody>
                    <a:bodyPr/>
                    <a:lstStyle/>
                    <a:p>
                      <a:pPr algn="ctr"/>
                      <a:endParaRPr lang="es-EC" sz="1100" dirty="0"/>
                    </a:p>
                  </a:txBody>
                  <a:tcPr marL="89323" marR="89323" marT="44662" marB="44662"/>
                </a:tc>
                <a:tc hMerge="1">
                  <a:txBody>
                    <a:bodyPr/>
                    <a:lstStyle/>
                    <a:p>
                      <a:pPr algn="ctr"/>
                      <a:endParaRPr lang="es-EC" sz="1100" dirty="0"/>
                    </a:p>
                  </a:txBody>
                  <a:tcPr marL="89323" marR="89323" marT="44662" marB="44662"/>
                </a:tc>
                <a:tc hMerge="1">
                  <a:txBody>
                    <a:bodyPr/>
                    <a:lstStyle/>
                    <a:p>
                      <a:pPr algn="ctr"/>
                      <a:endParaRPr lang="es-EC" sz="1100" dirty="0"/>
                    </a:p>
                  </a:txBody>
                  <a:tcPr marL="89323" marR="89323" marT="44662" marB="44662"/>
                </a:tc>
                <a:tc hMerge="1">
                  <a:txBody>
                    <a:bodyPr/>
                    <a:lstStyle/>
                    <a:p>
                      <a:pPr algn="ctr"/>
                      <a:endParaRPr lang="es-EC" sz="1100" dirty="0"/>
                    </a:p>
                  </a:txBody>
                  <a:tcPr marL="89323" marR="89323" marT="44662" marB="44662"/>
                </a:tc>
                <a:tc hMerge="1">
                  <a:txBody>
                    <a:bodyPr/>
                    <a:lstStyle/>
                    <a:p>
                      <a:pPr algn="ctr"/>
                      <a:endParaRPr lang="es-EC" sz="1100" dirty="0"/>
                    </a:p>
                  </a:txBody>
                  <a:tcPr marL="89323" marR="89323" marT="44662" marB="44662"/>
                </a:tc>
                <a:extLst>
                  <a:ext uri="{0D108BD9-81ED-4DB2-BD59-A6C34878D82A}">
                    <a16:rowId xmlns:a16="http://schemas.microsoft.com/office/drawing/2014/main" xmlns="" val="520077201"/>
                  </a:ext>
                </a:extLst>
              </a:tr>
              <a:tr h="229328">
                <a:tc>
                  <a:txBody>
                    <a:bodyPr/>
                    <a:lstStyle/>
                    <a:p>
                      <a:pPr algn="ctr"/>
                      <a:r>
                        <a:rPr lang="es-EC" sz="1100" b="1" dirty="0"/>
                        <a:t>I</a:t>
                      </a:r>
                    </a:p>
                  </a:txBody>
                  <a:tcPr marL="89323" marR="89323" marT="44662" marB="44662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7D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741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100" b="1" dirty="0"/>
                        <a:t>II</a:t>
                      </a:r>
                    </a:p>
                  </a:txBody>
                  <a:tcPr marL="89323" marR="89323" marT="44662" marB="44662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7D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100" b="1" dirty="0"/>
                        <a:t>IV</a:t>
                      </a:r>
                    </a:p>
                  </a:txBody>
                  <a:tcPr marL="89323" marR="89323" marT="44662" marB="44662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7D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100" b="1" dirty="0"/>
                        <a:t>IV</a:t>
                      </a:r>
                    </a:p>
                  </a:txBody>
                  <a:tcPr marL="89323" marR="89323" marT="44662" marB="44662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7D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100" b="1" dirty="0"/>
                        <a:t>V</a:t>
                      </a:r>
                    </a:p>
                  </a:txBody>
                  <a:tcPr marL="89323" marR="89323" marT="44662" marB="44662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7D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100" b="1" dirty="0"/>
                        <a:t>VI</a:t>
                      </a:r>
                    </a:p>
                  </a:txBody>
                  <a:tcPr marL="89323" marR="89323" marT="44662" marB="44662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7D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100" b="1" dirty="0"/>
                        <a:t>VII</a:t>
                      </a:r>
                    </a:p>
                  </a:txBody>
                  <a:tcPr marL="89323" marR="89323" marT="44662" marB="44662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7D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100" b="1" dirty="0"/>
                        <a:t>VIII</a:t>
                      </a:r>
                    </a:p>
                  </a:txBody>
                  <a:tcPr marL="89323" marR="89323" marT="44662" marB="44662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7D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100" b="1" dirty="0"/>
                        <a:t>ÁREA</a:t>
                      </a:r>
                      <a:r>
                        <a:rPr lang="es-EC" sz="1100" b="1" baseline="0" dirty="0"/>
                        <a:t> ESPECIAL</a:t>
                      </a:r>
                      <a:endParaRPr lang="es-EC" sz="1100" b="1" dirty="0"/>
                    </a:p>
                  </a:txBody>
                  <a:tcPr marL="89323" marR="89323" marT="44662" marB="44662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7DD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37315657"/>
                  </a:ext>
                </a:extLst>
              </a:tr>
              <a:tr h="231088">
                <a:tc>
                  <a:txBody>
                    <a:bodyPr/>
                    <a:lstStyle/>
                    <a:p>
                      <a:pPr algn="ctr"/>
                      <a:r>
                        <a:rPr lang="es-ES" sz="1100" dirty="0"/>
                        <a:t>24</a:t>
                      </a:r>
                      <a:endParaRPr lang="es-EC" sz="1100" dirty="0"/>
                    </a:p>
                  </a:txBody>
                  <a:tcPr marL="89323" marR="89323" marT="44662" marB="44662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100" dirty="0"/>
                        <a:t>14,64</a:t>
                      </a:r>
                    </a:p>
                  </a:txBody>
                  <a:tcPr marL="89323" marR="89323" marT="44662" marB="44662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100" dirty="0"/>
                        <a:t>12,24</a:t>
                      </a:r>
                    </a:p>
                  </a:txBody>
                  <a:tcPr marL="89323" marR="89323" marT="44662" marB="44662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100" dirty="0"/>
                        <a:t>10,08</a:t>
                      </a:r>
                    </a:p>
                  </a:txBody>
                  <a:tcPr marL="89323" marR="89323" marT="44662" marB="44662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100" dirty="0"/>
                        <a:t>7,92</a:t>
                      </a:r>
                    </a:p>
                  </a:txBody>
                  <a:tcPr marL="89323" marR="89323" marT="44662" marB="44662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100" dirty="0"/>
                        <a:t>5,76</a:t>
                      </a:r>
                    </a:p>
                  </a:txBody>
                  <a:tcPr marL="89323" marR="89323" marT="44662" marB="44662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100" dirty="0"/>
                        <a:t>0,04</a:t>
                      </a:r>
                    </a:p>
                  </a:txBody>
                  <a:tcPr marL="89323" marR="89323" marT="44662" marB="44662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100" dirty="0"/>
                        <a:t>0,01</a:t>
                      </a:r>
                    </a:p>
                  </a:txBody>
                  <a:tcPr marL="89323" marR="89323" marT="44662" marB="44662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100" dirty="0"/>
                        <a:t>24</a:t>
                      </a:r>
                    </a:p>
                  </a:txBody>
                  <a:tcPr marL="89323" marR="89323" marT="44662" marB="44662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94309584"/>
                  </a:ext>
                </a:extLst>
              </a:tr>
            </a:tbl>
          </a:graphicData>
        </a:graphic>
      </p:graphicFrame>
      <p:sp>
        <p:nvSpPr>
          <p:cNvPr id="41" name="Rectangle 6"/>
          <p:cNvSpPr>
            <a:spLocks noChangeArrowheads="1"/>
          </p:cNvSpPr>
          <p:nvPr/>
        </p:nvSpPr>
        <p:spPr bwMode="auto">
          <a:xfrm>
            <a:off x="7883565" y="2112637"/>
            <a:ext cx="2270085" cy="17175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s-ES_tradnl" altLang="es-EC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MUESTRAS INMOBILIARIAS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0" r="482" b="7839"/>
          <a:stretch/>
        </p:blipFill>
        <p:spPr>
          <a:xfrm>
            <a:off x="1155699" y="1371600"/>
            <a:ext cx="6477001" cy="4356100"/>
          </a:xfrm>
          <a:prstGeom prst="rect">
            <a:avLst/>
          </a:prstGeom>
        </p:spPr>
      </p:pic>
      <p:sp>
        <p:nvSpPr>
          <p:cNvPr id="31" name="Rectángulo 30"/>
          <p:cNvSpPr/>
          <p:nvPr/>
        </p:nvSpPr>
        <p:spPr>
          <a:xfrm>
            <a:off x="1181101" y="1359073"/>
            <a:ext cx="6413514" cy="4373817"/>
          </a:xfrm>
          <a:prstGeom prst="rect">
            <a:avLst/>
          </a:prstGeom>
          <a:noFill/>
          <a:ln w="76200">
            <a:solidFill>
              <a:srgbClr val="B7DEE8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35" name="Imagen 34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8908" r="84874">
                        <a14:foregroundMark x1="41597" y1="5189" x2="41597" y2="51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1" y="4974540"/>
            <a:ext cx="482490" cy="429781"/>
          </a:xfrm>
          <a:prstGeom prst="rect">
            <a:avLst/>
          </a:prstGeom>
        </p:spPr>
      </p:pic>
      <p:sp>
        <p:nvSpPr>
          <p:cNvPr id="42" name="Elipse 41"/>
          <p:cNvSpPr/>
          <p:nvPr/>
        </p:nvSpPr>
        <p:spPr>
          <a:xfrm>
            <a:off x="1990281" y="3741124"/>
            <a:ext cx="253779" cy="25377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43" name="Elipse 42"/>
          <p:cNvSpPr/>
          <p:nvPr/>
        </p:nvSpPr>
        <p:spPr>
          <a:xfrm>
            <a:off x="3679425" y="5189431"/>
            <a:ext cx="347657" cy="347657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cxnSp>
        <p:nvCxnSpPr>
          <p:cNvPr id="44" name="Conector recto de flecha 43"/>
          <p:cNvCxnSpPr/>
          <p:nvPr/>
        </p:nvCxnSpPr>
        <p:spPr>
          <a:xfrm flipH="1">
            <a:off x="6860772" y="2178689"/>
            <a:ext cx="1012458" cy="1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1" name="Rectángulo 50"/>
          <p:cNvSpPr/>
          <p:nvPr/>
        </p:nvSpPr>
        <p:spPr>
          <a:xfrm>
            <a:off x="4676352" y="3373621"/>
            <a:ext cx="1201438" cy="61575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524" dirty="0"/>
          </a:p>
        </p:txBody>
      </p:sp>
      <p:sp>
        <p:nvSpPr>
          <p:cNvPr id="52" name="CuadroTexto 51"/>
          <p:cNvSpPr txBox="1"/>
          <p:nvPr/>
        </p:nvSpPr>
        <p:spPr>
          <a:xfrm>
            <a:off x="4508624" y="3267847"/>
            <a:ext cx="1512440" cy="739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32" b="1" dirty="0">
                <a:solidFill>
                  <a:srgbClr val="247198"/>
                </a:solidFill>
              </a:rPr>
              <a:t> </a:t>
            </a:r>
            <a:r>
              <a:rPr lang="es-ES" sz="2000" b="1" dirty="0">
                <a:solidFill>
                  <a:srgbClr val="247198"/>
                </a:solidFill>
              </a:rPr>
              <a:t>04700201</a:t>
            </a:r>
          </a:p>
          <a:p>
            <a:pPr algn="ctr"/>
            <a:r>
              <a:rPr lang="pt-BR" sz="1500" b="1" dirty="0"/>
              <a:t>USD 24 / m2</a:t>
            </a:r>
            <a:endParaRPr lang="es-EC" sz="1500" b="1" dirty="0">
              <a:solidFill>
                <a:srgbClr val="247198"/>
              </a:solidFill>
            </a:endParaRPr>
          </a:p>
        </p:txBody>
      </p:sp>
      <p:sp>
        <p:nvSpPr>
          <p:cNvPr id="54" name="Elipse 53"/>
          <p:cNvSpPr/>
          <p:nvPr/>
        </p:nvSpPr>
        <p:spPr>
          <a:xfrm>
            <a:off x="6443596" y="2138660"/>
            <a:ext cx="459104" cy="459104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30" name="Elipse 29"/>
          <p:cNvSpPr/>
          <p:nvPr/>
        </p:nvSpPr>
        <p:spPr>
          <a:xfrm>
            <a:off x="2026899" y="4386946"/>
            <a:ext cx="375020" cy="38329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9" name="Rectángulo 28"/>
          <p:cNvSpPr/>
          <p:nvPr/>
        </p:nvSpPr>
        <p:spPr>
          <a:xfrm>
            <a:off x="0" y="141613"/>
            <a:ext cx="10153650" cy="9233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29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Marcador de contenido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654" y="141613"/>
            <a:ext cx="2348289" cy="1040073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-678" b="55177"/>
          <a:stretch/>
        </p:blipFill>
        <p:spPr>
          <a:xfrm flipV="1">
            <a:off x="0" y="6679403"/>
            <a:ext cx="9652518" cy="178597"/>
          </a:xfrm>
          <a:prstGeom prst="rect">
            <a:avLst/>
          </a:prstGeom>
        </p:spPr>
      </p:pic>
      <p:sp>
        <p:nvSpPr>
          <p:cNvPr id="19" name="Rectángulo 18"/>
          <p:cNvSpPr/>
          <p:nvPr/>
        </p:nvSpPr>
        <p:spPr>
          <a:xfrm>
            <a:off x="4725423" y="246152"/>
            <a:ext cx="670756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25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MUESTRAS VALORATIVAS </a:t>
            </a:r>
            <a:r>
              <a:rPr lang="es-ES" sz="32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RURALES</a:t>
            </a:r>
          </a:p>
        </p:txBody>
      </p:sp>
    </p:spTree>
    <p:extLst>
      <p:ext uri="{BB962C8B-B14F-4D97-AF65-F5344CB8AC3E}">
        <p14:creationId xmlns:p14="http://schemas.microsoft.com/office/powerpoint/2010/main" val="112204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4402895"/>
            <a:ext cx="10153650" cy="9233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29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654" y="141613"/>
            <a:ext cx="2348289" cy="1040073"/>
          </a:xfr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-678" b="55177"/>
          <a:stretch/>
        </p:blipFill>
        <p:spPr>
          <a:xfrm flipV="1">
            <a:off x="0" y="6679403"/>
            <a:ext cx="9652518" cy="178597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CE07FFD8-8F35-4735-BE60-101A5168B986}"/>
              </a:ext>
            </a:extLst>
          </p:cNvPr>
          <p:cNvSpPr/>
          <p:nvPr/>
        </p:nvSpPr>
        <p:spPr>
          <a:xfrm>
            <a:off x="2082777" y="4602950"/>
            <a:ext cx="107687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28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Tema: EJEMPLOS CAMBIO DE LÍMITE O TIPO DE AIVA POR PUGS </a:t>
            </a:r>
          </a:p>
        </p:txBody>
      </p:sp>
    </p:spTree>
    <p:extLst>
      <p:ext uri="{BB962C8B-B14F-4D97-AF65-F5344CB8AC3E}">
        <p14:creationId xmlns:p14="http://schemas.microsoft.com/office/powerpoint/2010/main" val="30275471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ítulo 1"/>
          <p:cNvSpPr txBox="1">
            <a:spLocks/>
          </p:cNvSpPr>
          <p:nvPr/>
        </p:nvSpPr>
        <p:spPr>
          <a:xfrm>
            <a:off x="1748911" y="4797152"/>
            <a:ext cx="1525007" cy="328452"/>
          </a:xfrm>
          <a:prstGeom prst="rect">
            <a:avLst/>
          </a:prstGeom>
        </p:spPr>
        <p:txBody>
          <a:bodyPr vert="horz" lIns="77421" tIns="38711" rIns="77421" bIns="38711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400" b="1" dirty="0"/>
              <a:t>BIENIO 2020-2021</a:t>
            </a:r>
            <a:endParaRPr lang="es-EC" sz="1400" b="1" dirty="0"/>
          </a:p>
        </p:txBody>
      </p:sp>
      <p:sp>
        <p:nvSpPr>
          <p:cNvPr id="29" name="Título 1"/>
          <p:cNvSpPr txBox="1">
            <a:spLocks/>
          </p:cNvSpPr>
          <p:nvPr/>
        </p:nvSpPr>
        <p:spPr>
          <a:xfrm>
            <a:off x="5879977" y="6146824"/>
            <a:ext cx="1525007" cy="328452"/>
          </a:xfrm>
          <a:prstGeom prst="rect">
            <a:avLst/>
          </a:prstGeom>
        </p:spPr>
        <p:txBody>
          <a:bodyPr vert="horz" lIns="77421" tIns="38711" rIns="77421" bIns="38711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355" b="1" dirty="0"/>
              <a:t>BIENIO 2022-2023</a:t>
            </a:r>
            <a:endParaRPr lang="es-EC" sz="1355" b="1" dirty="0"/>
          </a:p>
        </p:txBody>
      </p:sp>
      <p:grpSp>
        <p:nvGrpSpPr>
          <p:cNvPr id="7" name="Grupo 6"/>
          <p:cNvGrpSpPr/>
          <p:nvPr/>
        </p:nvGrpSpPr>
        <p:grpSpPr>
          <a:xfrm>
            <a:off x="1902959" y="1621485"/>
            <a:ext cx="4145017" cy="3168353"/>
            <a:chOff x="549584" y="1621484"/>
            <a:chExt cx="4145017" cy="3168353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480" y="1621484"/>
              <a:ext cx="4134121" cy="3144081"/>
            </a:xfrm>
            <a:prstGeom prst="rect">
              <a:avLst/>
            </a:prstGeom>
          </p:spPr>
        </p:pic>
        <p:sp>
          <p:nvSpPr>
            <p:cNvPr id="2" name="Rectángulo 1"/>
            <p:cNvSpPr/>
            <p:nvPr/>
          </p:nvSpPr>
          <p:spPr>
            <a:xfrm>
              <a:off x="549584" y="1621484"/>
              <a:ext cx="4145017" cy="3168353"/>
            </a:xfrm>
            <a:prstGeom prst="rect">
              <a:avLst/>
            </a:prstGeom>
            <a:noFill/>
            <a:ln w="57150">
              <a:solidFill>
                <a:srgbClr val="B7DE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pic>
          <p:nvPicPr>
            <p:cNvPr id="32" name="Imagen 31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18908" r="84874">
                          <a14:foregroundMark x1="41597" y1="5189" x2="41597" y2="51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055" y="1716307"/>
              <a:ext cx="373741" cy="332913"/>
            </a:xfrm>
            <a:prstGeom prst="rect">
              <a:avLst/>
            </a:prstGeom>
          </p:spPr>
        </p:pic>
      </p:grpSp>
      <p:grpSp>
        <p:nvGrpSpPr>
          <p:cNvPr id="9" name="Grupo 8"/>
          <p:cNvGrpSpPr/>
          <p:nvPr/>
        </p:nvGrpSpPr>
        <p:grpSpPr>
          <a:xfrm>
            <a:off x="5922584" y="2946885"/>
            <a:ext cx="4145017" cy="3168353"/>
            <a:chOff x="4415158" y="3140968"/>
            <a:chExt cx="4145017" cy="3168353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4"/>
            <a:stretch/>
          </p:blipFill>
          <p:spPr>
            <a:xfrm>
              <a:off x="4427983" y="3154421"/>
              <a:ext cx="4121295" cy="3153864"/>
            </a:xfrm>
            <a:prstGeom prst="rect">
              <a:avLst/>
            </a:prstGeom>
          </p:spPr>
        </p:pic>
        <p:sp>
          <p:nvSpPr>
            <p:cNvPr id="25" name="Rectángulo 24"/>
            <p:cNvSpPr/>
            <p:nvPr/>
          </p:nvSpPr>
          <p:spPr>
            <a:xfrm>
              <a:off x="4415158" y="3140968"/>
              <a:ext cx="4145017" cy="3168353"/>
            </a:xfrm>
            <a:prstGeom prst="rect">
              <a:avLst/>
            </a:prstGeom>
            <a:noFill/>
            <a:ln w="57150">
              <a:solidFill>
                <a:srgbClr val="B7DE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pic>
          <p:nvPicPr>
            <p:cNvPr id="31" name="Imagen 30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18908" r="84874">
                          <a14:foregroundMark x1="41597" y1="5189" x2="41597" y2="51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58" y="3239928"/>
              <a:ext cx="373741" cy="332913"/>
            </a:xfrm>
            <a:prstGeom prst="rect">
              <a:avLst/>
            </a:prstGeom>
          </p:spPr>
        </p:pic>
      </p:grpSp>
      <p:sp>
        <p:nvSpPr>
          <p:cNvPr id="23" name="Título 1"/>
          <p:cNvSpPr txBox="1">
            <a:spLocks/>
          </p:cNvSpPr>
          <p:nvPr/>
        </p:nvSpPr>
        <p:spPr>
          <a:xfrm>
            <a:off x="1902959" y="1115945"/>
            <a:ext cx="4032448" cy="386500"/>
          </a:xfrm>
          <a:prstGeom prst="rect">
            <a:avLst/>
          </a:prstGeom>
        </p:spPr>
        <p:txBody>
          <a:bodyPr vert="horz" lIns="77423" tIns="38711" rIns="77423" bIns="38711" rtlCol="0" anchor="ctr">
            <a:no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hangingPunct="0"/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CAMBIO DE LÍMITE DE AIVA</a:t>
            </a:r>
            <a:endParaRPr lang="es-EC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4" name="Rectángulo redondeado 23"/>
          <p:cNvSpPr/>
          <p:nvPr/>
        </p:nvSpPr>
        <p:spPr>
          <a:xfrm>
            <a:off x="1126408" y="1258968"/>
            <a:ext cx="453931" cy="150731"/>
          </a:xfrm>
          <a:prstGeom prst="roundRect">
            <a:avLst/>
          </a:prstGeom>
          <a:solidFill>
            <a:srgbClr val="ADD7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7423" tIns="38711" rIns="77423" bIns="3871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C" sz="1524" dirty="0"/>
          </a:p>
        </p:txBody>
      </p:sp>
      <p:sp>
        <p:nvSpPr>
          <p:cNvPr id="22" name="Título 1"/>
          <p:cNvSpPr txBox="1">
            <a:spLocks/>
          </p:cNvSpPr>
          <p:nvPr/>
        </p:nvSpPr>
        <p:spPr>
          <a:xfrm>
            <a:off x="6665179" y="1521660"/>
            <a:ext cx="2607610" cy="722208"/>
          </a:xfrm>
          <a:prstGeom prst="rect">
            <a:avLst/>
          </a:prstGeom>
        </p:spPr>
        <p:txBody>
          <a:bodyPr vert="horz" lIns="77423" tIns="38711" rIns="77423" bIns="38711" rtlCol="0" anchor="ctr">
            <a:no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hangingPunct="0">
              <a:lnSpc>
                <a:spcPct val="150000"/>
              </a:lnSpc>
            </a:pPr>
            <a:r>
              <a:rPr lang="es-ES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Límite de AIVA urbano</a:t>
            </a:r>
          </a:p>
          <a:p>
            <a:pPr algn="l" hangingPunct="0">
              <a:lnSpc>
                <a:spcPct val="150000"/>
              </a:lnSpc>
            </a:pPr>
            <a:r>
              <a:rPr lang="es-ES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Límite de AIVA rural</a:t>
            </a:r>
          </a:p>
        </p:txBody>
      </p:sp>
      <p:cxnSp>
        <p:nvCxnSpPr>
          <p:cNvPr id="26" name="Conector recto 25"/>
          <p:cNvCxnSpPr/>
          <p:nvPr/>
        </p:nvCxnSpPr>
        <p:spPr>
          <a:xfrm flipH="1">
            <a:off x="6384261" y="1757902"/>
            <a:ext cx="25953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27"/>
          <p:cNvCxnSpPr/>
          <p:nvPr/>
        </p:nvCxnSpPr>
        <p:spPr>
          <a:xfrm flipH="1">
            <a:off x="6405641" y="2053811"/>
            <a:ext cx="259538" cy="0"/>
          </a:xfrm>
          <a:prstGeom prst="line">
            <a:avLst/>
          </a:prstGeom>
          <a:ln w="38100">
            <a:solidFill>
              <a:srgbClr val="5BAB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ángulo 29"/>
          <p:cNvSpPr/>
          <p:nvPr/>
        </p:nvSpPr>
        <p:spPr>
          <a:xfrm>
            <a:off x="0" y="141613"/>
            <a:ext cx="10153650" cy="9233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29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Marcador de contenido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654" y="141613"/>
            <a:ext cx="2348289" cy="1040073"/>
          </a:xfrm>
          <a:prstGeom prst="rect">
            <a:avLst/>
          </a:prstGeom>
        </p:spPr>
      </p:pic>
      <p:sp>
        <p:nvSpPr>
          <p:cNvPr id="34" name="Rectángulo 33"/>
          <p:cNvSpPr/>
          <p:nvPr/>
        </p:nvSpPr>
        <p:spPr>
          <a:xfrm>
            <a:off x="638405" y="364751"/>
            <a:ext cx="863438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28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Tema: EXPLICACIÓN VARIACIÓN AIVA / CONOCOTO</a:t>
            </a:r>
          </a:p>
        </p:txBody>
      </p:sp>
      <p:pic>
        <p:nvPicPr>
          <p:cNvPr id="35" name="Imagen 3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-678" b="55177"/>
          <a:stretch/>
        </p:blipFill>
        <p:spPr>
          <a:xfrm flipV="1">
            <a:off x="0" y="6679403"/>
            <a:ext cx="9652518" cy="17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4678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ítulo 1"/>
          <p:cNvSpPr txBox="1">
            <a:spLocks/>
          </p:cNvSpPr>
          <p:nvPr/>
        </p:nvSpPr>
        <p:spPr>
          <a:xfrm>
            <a:off x="1698736" y="4797152"/>
            <a:ext cx="1525007" cy="328452"/>
          </a:xfrm>
          <a:prstGeom prst="rect">
            <a:avLst/>
          </a:prstGeom>
        </p:spPr>
        <p:txBody>
          <a:bodyPr vert="horz" lIns="77421" tIns="38711" rIns="77421" bIns="38711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355" b="1" dirty="0"/>
              <a:t>BIENIO 2020-2021</a:t>
            </a:r>
            <a:endParaRPr lang="es-EC" sz="1355" b="1" dirty="0"/>
          </a:p>
        </p:txBody>
      </p:sp>
      <p:sp>
        <p:nvSpPr>
          <p:cNvPr id="29" name="Título 1"/>
          <p:cNvSpPr txBox="1">
            <a:spLocks/>
          </p:cNvSpPr>
          <p:nvPr/>
        </p:nvSpPr>
        <p:spPr>
          <a:xfrm>
            <a:off x="5824544" y="6144471"/>
            <a:ext cx="1525007" cy="328452"/>
          </a:xfrm>
          <a:prstGeom prst="rect">
            <a:avLst/>
          </a:prstGeom>
        </p:spPr>
        <p:txBody>
          <a:bodyPr vert="horz" lIns="77421" tIns="38711" rIns="77421" bIns="38711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355" b="1" dirty="0"/>
              <a:t>BIENIO 2022-2023</a:t>
            </a:r>
            <a:endParaRPr lang="es-EC" sz="1355" b="1" dirty="0"/>
          </a:p>
        </p:txBody>
      </p:sp>
      <p:grpSp>
        <p:nvGrpSpPr>
          <p:cNvPr id="6" name="Grupo 5"/>
          <p:cNvGrpSpPr/>
          <p:nvPr/>
        </p:nvGrpSpPr>
        <p:grpSpPr>
          <a:xfrm>
            <a:off x="1852784" y="1621485"/>
            <a:ext cx="4145017" cy="3168353"/>
            <a:chOff x="549584" y="1621484"/>
            <a:chExt cx="4145017" cy="3168353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30"/>
            <a:stretch/>
          </p:blipFill>
          <p:spPr>
            <a:xfrm>
              <a:off x="574880" y="1621484"/>
              <a:ext cx="4094424" cy="3144081"/>
            </a:xfrm>
            <a:prstGeom prst="rect">
              <a:avLst/>
            </a:prstGeom>
          </p:spPr>
        </p:pic>
        <p:sp>
          <p:nvSpPr>
            <p:cNvPr id="2" name="Rectángulo 1"/>
            <p:cNvSpPr/>
            <p:nvPr/>
          </p:nvSpPr>
          <p:spPr>
            <a:xfrm>
              <a:off x="549584" y="1621484"/>
              <a:ext cx="4145017" cy="3168353"/>
            </a:xfrm>
            <a:prstGeom prst="rect">
              <a:avLst/>
            </a:prstGeom>
            <a:noFill/>
            <a:ln w="57150">
              <a:solidFill>
                <a:srgbClr val="B7DE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pic>
          <p:nvPicPr>
            <p:cNvPr id="32" name="Imagen 31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18908" r="84874">
                          <a14:foregroundMark x1="41597" y1="5189" x2="41597" y2="51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055" y="1716307"/>
              <a:ext cx="373741" cy="332913"/>
            </a:xfrm>
            <a:prstGeom prst="rect">
              <a:avLst/>
            </a:prstGeom>
          </p:spPr>
        </p:pic>
      </p:grpSp>
      <p:grpSp>
        <p:nvGrpSpPr>
          <p:cNvPr id="7" name="Grupo 6"/>
          <p:cNvGrpSpPr/>
          <p:nvPr/>
        </p:nvGrpSpPr>
        <p:grpSpPr>
          <a:xfrm>
            <a:off x="5939159" y="2941129"/>
            <a:ext cx="4145017" cy="3188994"/>
            <a:chOff x="4415158" y="3137566"/>
            <a:chExt cx="4145017" cy="3188994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7"/>
            <a:stretch/>
          </p:blipFill>
          <p:spPr>
            <a:xfrm>
              <a:off x="4427983" y="3137566"/>
              <a:ext cx="4124551" cy="3188994"/>
            </a:xfrm>
            <a:prstGeom prst="rect">
              <a:avLst/>
            </a:prstGeom>
          </p:spPr>
        </p:pic>
        <p:sp>
          <p:nvSpPr>
            <p:cNvPr id="25" name="Rectángulo 24"/>
            <p:cNvSpPr/>
            <p:nvPr/>
          </p:nvSpPr>
          <p:spPr>
            <a:xfrm>
              <a:off x="4415158" y="3140968"/>
              <a:ext cx="4145017" cy="3168353"/>
            </a:xfrm>
            <a:prstGeom prst="rect">
              <a:avLst/>
            </a:prstGeom>
            <a:noFill/>
            <a:ln w="57150">
              <a:solidFill>
                <a:srgbClr val="B7DE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pic>
          <p:nvPicPr>
            <p:cNvPr id="31" name="Imagen 30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18908" r="84874">
                          <a14:foregroundMark x1="41597" y1="5189" x2="41597" y2="51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58" y="3239928"/>
              <a:ext cx="373741" cy="332913"/>
            </a:xfrm>
            <a:prstGeom prst="rect">
              <a:avLst/>
            </a:prstGeom>
          </p:spPr>
        </p:pic>
      </p:grpSp>
      <p:sp>
        <p:nvSpPr>
          <p:cNvPr id="22" name="Título 1"/>
          <p:cNvSpPr txBox="1">
            <a:spLocks/>
          </p:cNvSpPr>
          <p:nvPr/>
        </p:nvSpPr>
        <p:spPr>
          <a:xfrm>
            <a:off x="1780403" y="1093075"/>
            <a:ext cx="4896544" cy="457104"/>
          </a:xfrm>
          <a:prstGeom prst="rect">
            <a:avLst/>
          </a:prstGeom>
        </p:spPr>
        <p:txBody>
          <a:bodyPr vert="horz" lIns="77423" tIns="38711" rIns="77423" bIns="38711" rtlCol="0" anchor="ctr">
            <a:no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hangingPunct="0"/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CAMBIO DE AIVA TIPO URBANO A RURAL</a:t>
            </a:r>
            <a:endParaRPr lang="es-EC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0" y="141613"/>
            <a:ext cx="10153650" cy="9233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29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Marcador de contenido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654" y="141613"/>
            <a:ext cx="2348289" cy="1040073"/>
          </a:xfrm>
          <a:prstGeom prst="rect">
            <a:avLst/>
          </a:prstGeom>
        </p:spPr>
      </p:pic>
      <p:sp>
        <p:nvSpPr>
          <p:cNvPr id="26" name="Rectángulo 25"/>
          <p:cNvSpPr/>
          <p:nvPr/>
        </p:nvSpPr>
        <p:spPr>
          <a:xfrm>
            <a:off x="638405" y="364751"/>
            <a:ext cx="863438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28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Tema: EXPLICACIÓN VARIACIÓN AIVA / LLOA</a:t>
            </a: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-678" b="55177"/>
          <a:stretch/>
        </p:blipFill>
        <p:spPr>
          <a:xfrm flipV="1">
            <a:off x="0" y="6679403"/>
            <a:ext cx="9652518" cy="178597"/>
          </a:xfrm>
          <a:prstGeom prst="rect">
            <a:avLst/>
          </a:prstGeom>
        </p:spPr>
      </p:pic>
      <p:sp>
        <p:nvSpPr>
          <p:cNvPr id="30" name="Rectángulo redondeado 29"/>
          <p:cNvSpPr/>
          <p:nvPr/>
        </p:nvSpPr>
        <p:spPr>
          <a:xfrm>
            <a:off x="1126408" y="1258968"/>
            <a:ext cx="453931" cy="150731"/>
          </a:xfrm>
          <a:prstGeom prst="roundRect">
            <a:avLst/>
          </a:prstGeom>
          <a:solidFill>
            <a:srgbClr val="ADD7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7423" tIns="38711" rIns="77423" bIns="3871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C" sz="1524" dirty="0"/>
          </a:p>
        </p:txBody>
      </p:sp>
    </p:spTree>
    <p:extLst>
      <p:ext uri="{BB962C8B-B14F-4D97-AF65-F5344CB8AC3E}">
        <p14:creationId xmlns:p14="http://schemas.microsoft.com/office/powerpoint/2010/main" val="28692089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ítulo 1"/>
          <p:cNvSpPr txBox="1">
            <a:spLocks/>
          </p:cNvSpPr>
          <p:nvPr/>
        </p:nvSpPr>
        <p:spPr>
          <a:xfrm>
            <a:off x="1797125" y="4797152"/>
            <a:ext cx="1525007" cy="328452"/>
          </a:xfrm>
          <a:prstGeom prst="rect">
            <a:avLst/>
          </a:prstGeom>
        </p:spPr>
        <p:txBody>
          <a:bodyPr vert="horz" lIns="77421" tIns="38711" rIns="77421" bIns="38711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355" b="1" dirty="0"/>
              <a:t>BIENIO 2020-2021</a:t>
            </a:r>
            <a:endParaRPr lang="es-EC" sz="1355" b="1" dirty="0"/>
          </a:p>
        </p:txBody>
      </p:sp>
      <p:sp>
        <p:nvSpPr>
          <p:cNvPr id="29" name="Título 1"/>
          <p:cNvSpPr txBox="1">
            <a:spLocks/>
          </p:cNvSpPr>
          <p:nvPr/>
        </p:nvSpPr>
        <p:spPr>
          <a:xfrm>
            <a:off x="5868817" y="6136197"/>
            <a:ext cx="1525007" cy="328452"/>
          </a:xfrm>
          <a:prstGeom prst="rect">
            <a:avLst/>
          </a:prstGeom>
        </p:spPr>
        <p:txBody>
          <a:bodyPr vert="horz" lIns="77421" tIns="38711" rIns="77421" bIns="38711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355" b="1" dirty="0"/>
              <a:t>BIENIO 2022-2023</a:t>
            </a:r>
            <a:endParaRPr lang="es-EC" sz="1355" b="1" dirty="0"/>
          </a:p>
        </p:txBody>
      </p:sp>
      <p:grpSp>
        <p:nvGrpSpPr>
          <p:cNvPr id="15" name="Grupo 14"/>
          <p:cNvGrpSpPr/>
          <p:nvPr/>
        </p:nvGrpSpPr>
        <p:grpSpPr>
          <a:xfrm>
            <a:off x="1941139" y="1621485"/>
            <a:ext cx="4155050" cy="3168353"/>
            <a:chOff x="539551" y="1621484"/>
            <a:chExt cx="4155050" cy="3168353"/>
          </a:xfrm>
        </p:grpSpPr>
        <p:pic>
          <p:nvPicPr>
            <p:cNvPr id="14" name="Imagen 1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" r="-1"/>
            <a:stretch/>
          </p:blipFill>
          <p:spPr>
            <a:xfrm>
              <a:off x="539551" y="1636357"/>
              <a:ext cx="4137875" cy="3129207"/>
            </a:xfrm>
            <a:prstGeom prst="rect">
              <a:avLst/>
            </a:prstGeom>
          </p:spPr>
        </p:pic>
        <p:sp>
          <p:nvSpPr>
            <p:cNvPr id="2" name="Rectángulo 1"/>
            <p:cNvSpPr/>
            <p:nvPr/>
          </p:nvSpPr>
          <p:spPr>
            <a:xfrm>
              <a:off x="549584" y="1621484"/>
              <a:ext cx="4145017" cy="3168353"/>
            </a:xfrm>
            <a:prstGeom prst="rect">
              <a:avLst/>
            </a:prstGeom>
            <a:noFill/>
            <a:ln w="57150">
              <a:solidFill>
                <a:srgbClr val="B7DE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pic>
          <p:nvPicPr>
            <p:cNvPr id="32" name="Imagen 31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18908" r="84874">
                          <a14:foregroundMark x1="41597" y1="5189" x2="41597" y2="51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055" y="1716307"/>
              <a:ext cx="373741" cy="332913"/>
            </a:xfrm>
            <a:prstGeom prst="rect">
              <a:avLst/>
            </a:prstGeom>
          </p:spPr>
        </p:pic>
      </p:grpSp>
      <p:grpSp>
        <p:nvGrpSpPr>
          <p:cNvPr id="13" name="Grupo 12"/>
          <p:cNvGrpSpPr/>
          <p:nvPr/>
        </p:nvGrpSpPr>
        <p:grpSpPr>
          <a:xfrm>
            <a:off x="5939159" y="2936258"/>
            <a:ext cx="4145017" cy="3168353"/>
            <a:chOff x="4271142" y="3140968"/>
            <a:chExt cx="4145017" cy="3168353"/>
          </a:xfrm>
        </p:grpSpPr>
        <p:pic>
          <p:nvPicPr>
            <p:cNvPr id="11" name="Imagen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3"/>
            <a:stretch/>
          </p:blipFill>
          <p:spPr>
            <a:xfrm>
              <a:off x="4283968" y="3156171"/>
              <a:ext cx="4132191" cy="3153150"/>
            </a:xfrm>
            <a:prstGeom prst="rect">
              <a:avLst/>
            </a:prstGeom>
          </p:spPr>
        </p:pic>
        <p:sp>
          <p:nvSpPr>
            <p:cNvPr id="25" name="Rectángulo 24"/>
            <p:cNvSpPr/>
            <p:nvPr/>
          </p:nvSpPr>
          <p:spPr>
            <a:xfrm>
              <a:off x="4271142" y="3140968"/>
              <a:ext cx="4145017" cy="3168353"/>
            </a:xfrm>
            <a:prstGeom prst="rect">
              <a:avLst/>
            </a:prstGeom>
            <a:noFill/>
            <a:ln w="57150">
              <a:solidFill>
                <a:srgbClr val="B7DE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pic>
          <p:nvPicPr>
            <p:cNvPr id="31" name="Imagen 30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18908" r="84874">
                          <a14:foregroundMark x1="41597" y1="5189" x2="41597" y2="51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1142" y="3239928"/>
              <a:ext cx="373741" cy="332913"/>
            </a:xfrm>
            <a:prstGeom prst="rect">
              <a:avLst/>
            </a:prstGeom>
          </p:spPr>
        </p:pic>
      </p:grpSp>
      <p:sp>
        <p:nvSpPr>
          <p:cNvPr id="19" name="Título 1"/>
          <p:cNvSpPr txBox="1">
            <a:spLocks/>
          </p:cNvSpPr>
          <p:nvPr/>
        </p:nvSpPr>
        <p:spPr>
          <a:xfrm>
            <a:off x="1878792" y="1144305"/>
            <a:ext cx="4752528" cy="351404"/>
          </a:xfrm>
          <a:prstGeom prst="rect">
            <a:avLst/>
          </a:prstGeom>
        </p:spPr>
        <p:txBody>
          <a:bodyPr vert="horz" lIns="77423" tIns="38711" rIns="77423" bIns="38711" rtlCol="0" anchor="ctr">
            <a:no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hangingPunct="0"/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CAMBIO DE AIVA TIPO RURAL A URBANO</a:t>
            </a:r>
            <a:endParaRPr lang="es-EC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0" y="141613"/>
            <a:ext cx="10153650" cy="9233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29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Marcador de contenido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654" y="141613"/>
            <a:ext cx="2348289" cy="1040073"/>
          </a:xfrm>
          <a:prstGeom prst="rect">
            <a:avLst/>
          </a:prstGeom>
        </p:spPr>
      </p:pic>
      <p:sp>
        <p:nvSpPr>
          <p:cNvPr id="34" name="Rectángulo 33"/>
          <p:cNvSpPr/>
          <p:nvPr/>
        </p:nvSpPr>
        <p:spPr>
          <a:xfrm>
            <a:off x="638405" y="364751"/>
            <a:ext cx="863438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28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Tema: EXPLICACIÓN VARIACIÓN AIVA / AMAGUAÑA</a:t>
            </a:r>
          </a:p>
        </p:txBody>
      </p:sp>
      <p:pic>
        <p:nvPicPr>
          <p:cNvPr id="35" name="Imagen 3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-678" b="55177"/>
          <a:stretch/>
        </p:blipFill>
        <p:spPr>
          <a:xfrm flipV="1">
            <a:off x="0" y="6679403"/>
            <a:ext cx="9652518" cy="178597"/>
          </a:xfrm>
          <a:prstGeom prst="rect">
            <a:avLst/>
          </a:prstGeom>
        </p:spPr>
      </p:pic>
      <p:sp>
        <p:nvSpPr>
          <p:cNvPr id="36" name="Rectángulo redondeado 35"/>
          <p:cNvSpPr/>
          <p:nvPr/>
        </p:nvSpPr>
        <p:spPr>
          <a:xfrm>
            <a:off x="1126408" y="1258968"/>
            <a:ext cx="453931" cy="150731"/>
          </a:xfrm>
          <a:prstGeom prst="roundRect">
            <a:avLst/>
          </a:prstGeom>
          <a:solidFill>
            <a:srgbClr val="ADD7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7423" tIns="38711" rIns="77423" bIns="3871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C" sz="1524" dirty="0"/>
          </a:p>
        </p:txBody>
      </p:sp>
    </p:spTree>
    <p:extLst>
      <p:ext uri="{BB962C8B-B14F-4D97-AF65-F5344CB8AC3E}">
        <p14:creationId xmlns:p14="http://schemas.microsoft.com/office/powerpoint/2010/main" val="2254109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-678" b="55177"/>
          <a:stretch/>
        </p:blipFill>
        <p:spPr>
          <a:xfrm flipV="1">
            <a:off x="0" y="6679403"/>
            <a:ext cx="9652518" cy="178597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0" y="141613"/>
            <a:ext cx="10153650" cy="9233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29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Marcador de contenido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654" y="141613"/>
            <a:ext cx="2348289" cy="1040073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678981" y="1156927"/>
            <a:ext cx="11803404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542925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419" sz="2800" b="1" dirty="0" smtClean="0">
                <a:solidFill>
                  <a:schemeClr val="accent5">
                    <a:lumMod val="75000"/>
                  </a:schemeClr>
                </a:solidFill>
              </a:rPr>
              <a:t>PRELIMINARES Y OBJETIVOS  </a:t>
            </a:r>
            <a:r>
              <a:rPr lang="es-419" sz="2400" dirty="0" smtClean="0"/>
              <a:t>(7min)</a:t>
            </a:r>
          </a:p>
          <a:p>
            <a:pPr marL="342900" indent="-342900" defTabSz="542925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419" sz="2800" b="1" dirty="0" smtClean="0"/>
              <a:t>NUEVOS POLÍGONOS VALORATIVOS (AIVAS) </a:t>
            </a:r>
            <a:r>
              <a:rPr lang="es-419" sz="2400" dirty="0"/>
              <a:t>(10min</a:t>
            </a:r>
            <a:r>
              <a:rPr lang="es-419" sz="2400" dirty="0" smtClean="0"/>
              <a:t>)</a:t>
            </a:r>
            <a:endParaRPr lang="es-419" sz="2400" b="1" dirty="0" smtClean="0"/>
          </a:p>
          <a:p>
            <a:pPr marL="342900" indent="-342900" defTabSz="542925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419" sz="2800" b="1" dirty="0" smtClean="0">
                <a:solidFill>
                  <a:schemeClr val="accent5">
                    <a:lumMod val="75000"/>
                  </a:schemeClr>
                </a:solidFill>
              </a:rPr>
              <a:t>DATOS OFICIALES DE LA VALUACIÓN INMOBILIARIA DMC</a:t>
            </a:r>
          </a:p>
          <a:p>
            <a:pPr defTabSz="542925">
              <a:lnSpc>
                <a:spcPct val="150000"/>
              </a:lnSpc>
              <a:spcAft>
                <a:spcPts val="600"/>
              </a:spcAft>
            </a:pPr>
            <a:r>
              <a:rPr lang="es-419" sz="2800" b="1" dirty="0" smtClean="0">
                <a:solidFill>
                  <a:schemeClr val="accent5">
                    <a:lumMod val="75000"/>
                  </a:schemeClr>
                </a:solidFill>
              </a:rPr>
              <a:t>5ta SIMULACIÓN     </a:t>
            </a:r>
            <a:r>
              <a:rPr lang="es-419" sz="2400" dirty="0" smtClean="0"/>
              <a:t>(20min</a:t>
            </a:r>
            <a:r>
              <a:rPr lang="es-419" sz="2400" dirty="0"/>
              <a:t>)</a:t>
            </a:r>
          </a:p>
          <a:p>
            <a:pPr marL="342900" indent="-342900" defTabSz="542925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419" sz="2800" b="1" dirty="0" smtClean="0"/>
              <a:t>REVISIÓN DE EJEMPLOS REALES</a:t>
            </a:r>
          </a:p>
          <a:p>
            <a:pPr defTabSz="542925">
              <a:lnSpc>
                <a:spcPct val="150000"/>
              </a:lnSpc>
              <a:spcAft>
                <a:spcPts val="600"/>
              </a:spcAft>
            </a:pPr>
            <a:r>
              <a:rPr lang="es-419" sz="2400" dirty="0"/>
              <a:t>(</a:t>
            </a:r>
            <a:r>
              <a:rPr lang="es-419" sz="2400" dirty="0" smtClean="0"/>
              <a:t>10min)</a:t>
            </a:r>
            <a:endParaRPr lang="es-419" sz="2400" b="1" dirty="0" smtClean="0"/>
          </a:p>
          <a:p>
            <a:pPr marL="342900" indent="-342900" defTabSz="542925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419" sz="2800" b="1" dirty="0" smtClean="0">
                <a:solidFill>
                  <a:schemeClr val="accent5">
                    <a:lumMod val="75000"/>
                  </a:schemeClr>
                </a:solidFill>
              </a:rPr>
              <a:t>DISCUSIÓN Y OBSERVACIONES</a:t>
            </a:r>
            <a:endParaRPr lang="es-ES" sz="20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3642611" y="238347"/>
            <a:ext cx="58761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4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LINEA DE EXPOSICIÓN</a:t>
            </a:r>
            <a:endParaRPr lang="es-EC" sz="4400" b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639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4402895"/>
            <a:ext cx="10153650" cy="9233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29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654" y="141613"/>
            <a:ext cx="2348289" cy="1040073"/>
          </a:xfr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-678" b="55177"/>
          <a:stretch/>
        </p:blipFill>
        <p:spPr>
          <a:xfrm flipV="1">
            <a:off x="0" y="6679403"/>
            <a:ext cx="9652518" cy="178597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CE07FFD8-8F35-4735-BE60-101A5168B986}"/>
              </a:ext>
            </a:extLst>
          </p:cNvPr>
          <p:cNvSpPr/>
          <p:nvPr/>
        </p:nvSpPr>
        <p:spPr>
          <a:xfrm>
            <a:off x="569860" y="4626033"/>
            <a:ext cx="592655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28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Tema: RESULTADOS BIENIO 2022 - 2023</a:t>
            </a:r>
          </a:p>
        </p:txBody>
      </p:sp>
    </p:spTree>
    <p:extLst>
      <p:ext uri="{BB962C8B-B14F-4D97-AF65-F5344CB8AC3E}">
        <p14:creationId xmlns:p14="http://schemas.microsoft.com/office/powerpoint/2010/main" val="1279812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141613"/>
            <a:ext cx="10153650" cy="9233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29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654" y="141613"/>
            <a:ext cx="2348289" cy="1040073"/>
          </a:xfr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-678" b="55177"/>
          <a:stretch/>
        </p:blipFill>
        <p:spPr>
          <a:xfrm flipV="1">
            <a:off x="0" y="6679403"/>
            <a:ext cx="9652518" cy="17859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5500913" y="323551"/>
            <a:ext cx="425372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32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VARIACIÓN </a:t>
            </a:r>
            <a:r>
              <a:rPr lang="es-ES" sz="32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POR AIVA</a:t>
            </a:r>
          </a:p>
        </p:txBody>
      </p:sp>
      <p:graphicFrame>
        <p:nvGraphicFramePr>
          <p:cNvPr id="12" name="Gráfic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7761067"/>
              </p:ext>
            </p:extLst>
          </p:nvPr>
        </p:nvGraphicFramePr>
        <p:xfrm>
          <a:off x="6402501" y="2067196"/>
          <a:ext cx="50402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2" t="17451" r="8431" b="17451"/>
          <a:stretch/>
        </p:blipFill>
        <p:spPr>
          <a:xfrm>
            <a:off x="553491" y="1368881"/>
            <a:ext cx="4313545" cy="4611030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382901" y="1284401"/>
            <a:ext cx="4823949" cy="4872861"/>
          </a:xfrm>
          <a:prstGeom prst="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01" y="5458452"/>
            <a:ext cx="601858" cy="536110"/>
          </a:xfrm>
          <a:prstGeom prst="rect">
            <a:avLst/>
          </a:prstGeom>
        </p:spPr>
      </p:pic>
      <p:sp>
        <p:nvSpPr>
          <p:cNvPr id="17" name="Título 1"/>
          <p:cNvSpPr txBox="1">
            <a:spLocks/>
          </p:cNvSpPr>
          <p:nvPr/>
        </p:nvSpPr>
        <p:spPr>
          <a:xfrm>
            <a:off x="6402500" y="1337130"/>
            <a:ext cx="4349822" cy="386500"/>
          </a:xfrm>
          <a:prstGeom prst="rect">
            <a:avLst/>
          </a:prstGeom>
        </p:spPr>
        <p:txBody>
          <a:bodyPr vert="horz" lIns="77423" tIns="38711" rIns="77423" bIns="38711" rtlCol="0" anchor="ctr">
            <a:no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hangingPunct="0"/>
            <a:r>
              <a:rPr lang="es-ES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Porcentaje de variación del valor por AIVA</a:t>
            </a:r>
            <a:endParaRPr lang="es-EC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8" name="Rectángulo redondeado 17"/>
          <p:cNvSpPr/>
          <p:nvPr/>
        </p:nvSpPr>
        <p:spPr>
          <a:xfrm flipV="1">
            <a:off x="5686632" y="1459471"/>
            <a:ext cx="444932" cy="161042"/>
          </a:xfrm>
          <a:prstGeom prst="roundRect">
            <a:avLst/>
          </a:prstGeom>
          <a:solidFill>
            <a:srgbClr val="AFD9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7423" tIns="38711" rIns="77423" bIns="3871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C" sz="1524" dirty="0"/>
          </a:p>
        </p:txBody>
      </p:sp>
      <p:graphicFrame>
        <p:nvGraphicFramePr>
          <p:cNvPr id="19" name="Tabla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8407138"/>
              </p:ext>
            </p:extLst>
          </p:nvPr>
        </p:nvGraphicFramePr>
        <p:xfrm>
          <a:off x="5610522" y="4822817"/>
          <a:ext cx="5933777" cy="1326713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287108">
                  <a:extLst>
                    <a:ext uri="{9D8B030D-6E8A-4147-A177-3AD203B41FA5}">
                      <a16:colId xmlns:a16="http://schemas.microsoft.com/office/drawing/2014/main" xmlns="" val="308096784"/>
                    </a:ext>
                  </a:extLst>
                </a:gridCol>
                <a:gridCol w="1246119">
                  <a:extLst>
                    <a:ext uri="{9D8B030D-6E8A-4147-A177-3AD203B41FA5}">
                      <a16:colId xmlns:a16="http://schemas.microsoft.com/office/drawing/2014/main" xmlns="" val="2027921252"/>
                    </a:ext>
                  </a:extLst>
                </a:gridCol>
                <a:gridCol w="1209675">
                  <a:extLst>
                    <a:ext uri="{9D8B030D-6E8A-4147-A177-3AD203B41FA5}">
                      <a16:colId xmlns:a16="http://schemas.microsoft.com/office/drawing/2014/main" xmlns="" val="1386991714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xmlns="" val="2295233511"/>
                    </a:ext>
                  </a:extLst>
                </a:gridCol>
                <a:gridCol w="1162050">
                  <a:extLst>
                    <a:ext uri="{9D8B030D-6E8A-4147-A177-3AD203B41FA5}">
                      <a16:colId xmlns:a16="http://schemas.microsoft.com/office/drawing/2014/main" xmlns="" val="3266742164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xmlns="" val="396940605"/>
                    </a:ext>
                  </a:extLst>
                </a:gridCol>
              </a:tblGrid>
              <a:tr h="25575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76" marR="64076" marT="0" marB="0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76" marR="64076" marT="0" marB="0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AIVAS URBANOS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76" marR="64076" marT="0" marB="0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AIVAS RURALES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76" marR="64076" marT="0" marB="0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74163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1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 AIVAS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76" marR="64076" marT="0" marB="0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76" marR="64076" marT="0" marB="0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90216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endParaRPr lang="es-ES" sz="1100" dirty="0"/>
                    </a:p>
                  </a:txBody>
                  <a:tcPr marL="85435" marR="85435" marT="42717" marB="42717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B6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741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 INCREMENTA</a:t>
                      </a:r>
                    </a:p>
                  </a:txBody>
                  <a:tcPr marL="85435" marR="85435" marT="42717" marB="4271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B6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B6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B6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B6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4,46%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B6C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14084500"/>
                  </a:ext>
                </a:extLst>
              </a:tr>
              <a:tr h="255759">
                <a:tc>
                  <a:txBody>
                    <a:bodyPr/>
                    <a:lstStyle/>
                    <a:p>
                      <a:pPr marL="0" marR="0" lvl="0" indent="0" algn="l" defTabSz="7741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C" sz="1100" dirty="0"/>
                    </a:p>
                  </a:txBody>
                  <a:tcPr marL="85435" marR="85435" marT="42717" marB="42717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741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100" dirty="0"/>
                        <a:t>SE MANTIENE</a:t>
                      </a:r>
                    </a:p>
                  </a:txBody>
                  <a:tcPr marL="85435" marR="85435" marT="42717" marB="4271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2249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93,75%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57469593"/>
                  </a:ext>
                </a:extLst>
              </a:tr>
              <a:tr h="306362">
                <a:tc>
                  <a:txBody>
                    <a:bodyPr/>
                    <a:lstStyle/>
                    <a:p>
                      <a:pPr marL="0" marR="0" lvl="0" indent="0" algn="l" defTabSz="7741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100" dirty="0"/>
                    </a:p>
                  </a:txBody>
                  <a:tcPr marL="85435" marR="85435" marT="42717" marB="42717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B6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100" dirty="0"/>
                        <a:t>SE REDUCE</a:t>
                      </a:r>
                    </a:p>
                  </a:txBody>
                  <a:tcPr marL="85435" marR="85435" marT="42717" marB="4271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B6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B6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B6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B6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B6C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48617380"/>
                  </a:ext>
                </a:extLst>
              </a:tr>
              <a:tr h="255759">
                <a:tc>
                  <a:txBody>
                    <a:bodyPr/>
                    <a:lstStyle/>
                    <a:p>
                      <a:pPr algn="l"/>
                      <a:endParaRPr lang="es-EC" sz="1100" b="1" dirty="0"/>
                    </a:p>
                  </a:txBody>
                  <a:tcPr marL="85435" marR="85435" marT="42717" marB="42717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100" b="1" dirty="0"/>
                        <a:t>TOTAL</a:t>
                      </a:r>
                      <a:endParaRPr lang="es-EC" sz="1100" b="1" dirty="0"/>
                    </a:p>
                  </a:txBody>
                  <a:tcPr marL="85435" marR="85435" marT="42717" marB="4271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2400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78736749"/>
                  </a:ext>
                </a:extLst>
              </a:tr>
            </a:tbl>
          </a:graphicData>
        </a:graphic>
      </p:graphicFrame>
      <p:sp>
        <p:nvSpPr>
          <p:cNvPr id="20" name="CuadroTexto 19"/>
          <p:cNvSpPr txBox="1"/>
          <p:nvPr/>
        </p:nvSpPr>
        <p:spPr>
          <a:xfrm>
            <a:off x="5610521" y="4831879"/>
            <a:ext cx="1533229" cy="261610"/>
          </a:xfrm>
          <a:prstGeom prst="rect">
            <a:avLst/>
          </a:prstGeom>
          <a:solidFill>
            <a:srgbClr val="00629C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b="1" dirty="0">
                <a:solidFill>
                  <a:schemeClr val="bg1"/>
                </a:solidFill>
              </a:rPr>
              <a:t>         VALOR DEL AIVA</a:t>
            </a:r>
            <a:endParaRPr lang="es-EC" sz="1100" b="1" dirty="0">
              <a:solidFill>
                <a:schemeClr val="bg1"/>
              </a:solidFill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5695118" y="5144742"/>
            <a:ext cx="171496" cy="144016"/>
          </a:xfrm>
          <a:prstGeom prst="rect">
            <a:avLst/>
          </a:prstGeom>
          <a:solidFill>
            <a:srgbClr val="E8890A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2" name="Rectángulo 21"/>
          <p:cNvSpPr/>
          <p:nvPr/>
        </p:nvSpPr>
        <p:spPr>
          <a:xfrm>
            <a:off x="5695118" y="5391264"/>
            <a:ext cx="171496" cy="144016"/>
          </a:xfrm>
          <a:prstGeom prst="rect">
            <a:avLst/>
          </a:prstGeom>
          <a:solidFill>
            <a:srgbClr val="7CC3D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3" name="Rectángulo 22"/>
          <p:cNvSpPr/>
          <p:nvPr/>
        </p:nvSpPr>
        <p:spPr>
          <a:xfrm>
            <a:off x="5695118" y="5672238"/>
            <a:ext cx="171496" cy="144016"/>
          </a:xfrm>
          <a:prstGeom prst="rect">
            <a:avLst/>
          </a:prstGeom>
          <a:solidFill>
            <a:srgbClr val="87B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4" name="Flecha abajo 23"/>
          <p:cNvSpPr/>
          <p:nvPr/>
        </p:nvSpPr>
        <p:spPr>
          <a:xfrm>
            <a:off x="7286320" y="2001688"/>
            <a:ext cx="256922" cy="278512"/>
          </a:xfrm>
          <a:prstGeom prst="downArrow">
            <a:avLst/>
          </a:prstGeom>
          <a:solidFill>
            <a:srgbClr val="87B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524" dirty="0"/>
          </a:p>
        </p:txBody>
      </p:sp>
      <p:sp>
        <p:nvSpPr>
          <p:cNvPr id="25" name="Flecha abajo 24"/>
          <p:cNvSpPr/>
          <p:nvPr/>
        </p:nvSpPr>
        <p:spPr>
          <a:xfrm rot="10800000">
            <a:off x="10606015" y="1995446"/>
            <a:ext cx="256922" cy="278512"/>
          </a:xfrm>
          <a:prstGeom prst="downArrow">
            <a:avLst/>
          </a:prstGeom>
          <a:solidFill>
            <a:srgbClr val="E8890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524" dirty="0"/>
          </a:p>
        </p:txBody>
      </p:sp>
      <p:sp>
        <p:nvSpPr>
          <p:cNvPr id="26" name="Rectángulo 25"/>
          <p:cNvSpPr/>
          <p:nvPr/>
        </p:nvSpPr>
        <p:spPr>
          <a:xfrm>
            <a:off x="7627778" y="2003626"/>
            <a:ext cx="1769576" cy="351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1862" b="0" i="0" u="none" strike="noStrike" kern="1200" cap="none" spc="2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 REDUCE</a:t>
            </a:r>
          </a:p>
        </p:txBody>
      </p:sp>
      <p:sp>
        <p:nvSpPr>
          <p:cNvPr id="27" name="Rectángulo 26"/>
          <p:cNvSpPr/>
          <p:nvPr/>
        </p:nvSpPr>
        <p:spPr>
          <a:xfrm>
            <a:off x="8836438" y="2019414"/>
            <a:ext cx="1808196" cy="351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 sz="1862" b="0" i="0" u="none" strike="noStrike" kern="1200" cap="none" spc="2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 INCREMENTA</a:t>
            </a:r>
          </a:p>
        </p:txBody>
      </p:sp>
      <p:sp>
        <p:nvSpPr>
          <p:cNvPr id="28" name="Rectángulo 27"/>
          <p:cNvSpPr/>
          <p:nvPr/>
        </p:nvSpPr>
        <p:spPr>
          <a:xfrm>
            <a:off x="8215866" y="3438796"/>
            <a:ext cx="1524670" cy="351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1862" b="0" i="0" u="none" strike="noStrike" kern="1200" cap="none" spc="2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 MANTIENE</a:t>
            </a:r>
          </a:p>
        </p:txBody>
      </p:sp>
      <p:sp>
        <p:nvSpPr>
          <p:cNvPr id="29" name="CuadroTexto 28"/>
          <p:cNvSpPr txBox="1"/>
          <p:nvPr/>
        </p:nvSpPr>
        <p:spPr>
          <a:xfrm>
            <a:off x="909240" y="5535280"/>
            <a:ext cx="2571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/>
              <a:t>AIVAS 2020-2021	2425      </a:t>
            </a:r>
          </a:p>
          <a:p>
            <a:r>
              <a:rPr lang="es-ES" sz="1400" dirty="0" smtClean="0"/>
              <a:t>AIVAS 2022-2023	2399</a:t>
            </a:r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10162911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2" t="17451" r="8431" b="17451"/>
          <a:stretch/>
        </p:blipFill>
        <p:spPr>
          <a:xfrm>
            <a:off x="735332" y="1354468"/>
            <a:ext cx="4255495" cy="4548976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8908" r="84874">
                        <a14:foregroundMark x1="41597" y1="5189" x2="41597" y2="51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250" y="4250169"/>
            <a:ext cx="601858" cy="536110"/>
          </a:xfrm>
          <a:prstGeom prst="rect">
            <a:avLst/>
          </a:prstGeom>
        </p:spPr>
      </p:pic>
      <p:sp>
        <p:nvSpPr>
          <p:cNvPr id="56" name="Título 1"/>
          <p:cNvSpPr txBox="1">
            <a:spLocks/>
          </p:cNvSpPr>
          <p:nvPr/>
        </p:nvSpPr>
        <p:spPr>
          <a:xfrm>
            <a:off x="6720857" y="1337130"/>
            <a:ext cx="3361578" cy="386500"/>
          </a:xfrm>
          <a:prstGeom prst="rect">
            <a:avLst/>
          </a:prstGeom>
        </p:spPr>
        <p:txBody>
          <a:bodyPr vert="horz" lIns="77423" tIns="38711" rIns="77423" bIns="38711" rtlCol="0" anchor="ctr">
            <a:no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hangingPunct="0"/>
            <a:r>
              <a:rPr lang="es-ES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Porcentaje por método de cálculo</a:t>
            </a:r>
            <a:endParaRPr lang="es-EC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28" name="Tabla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384615"/>
              </p:ext>
            </p:extLst>
          </p:nvPr>
        </p:nvGraphicFramePr>
        <p:xfrm>
          <a:off x="5686632" y="4732871"/>
          <a:ext cx="5865717" cy="1425356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263548">
                  <a:extLst>
                    <a:ext uri="{9D8B030D-6E8A-4147-A177-3AD203B41FA5}">
                      <a16:colId xmlns:a16="http://schemas.microsoft.com/office/drawing/2014/main" xmlns="" val="308096784"/>
                    </a:ext>
                  </a:extLst>
                </a:gridCol>
                <a:gridCol w="2063520">
                  <a:extLst>
                    <a:ext uri="{9D8B030D-6E8A-4147-A177-3AD203B41FA5}">
                      <a16:colId xmlns:a16="http://schemas.microsoft.com/office/drawing/2014/main" xmlns="" val="2027921252"/>
                    </a:ext>
                  </a:extLst>
                </a:gridCol>
                <a:gridCol w="971550">
                  <a:extLst>
                    <a:ext uri="{9D8B030D-6E8A-4147-A177-3AD203B41FA5}">
                      <a16:colId xmlns:a16="http://schemas.microsoft.com/office/drawing/2014/main" xmlns="" val="1386991714"/>
                    </a:ext>
                  </a:extLst>
                </a:gridCol>
                <a:gridCol w="920750">
                  <a:extLst>
                    <a:ext uri="{9D8B030D-6E8A-4147-A177-3AD203B41FA5}">
                      <a16:colId xmlns:a16="http://schemas.microsoft.com/office/drawing/2014/main" xmlns="" val="2295233511"/>
                    </a:ext>
                  </a:extLst>
                </a:gridCol>
                <a:gridCol w="926477">
                  <a:extLst>
                    <a:ext uri="{9D8B030D-6E8A-4147-A177-3AD203B41FA5}">
                      <a16:colId xmlns:a16="http://schemas.microsoft.com/office/drawing/2014/main" xmlns="" val="3266742164"/>
                    </a:ext>
                  </a:extLst>
                </a:gridCol>
                <a:gridCol w="719872">
                  <a:extLst>
                    <a:ext uri="{9D8B030D-6E8A-4147-A177-3AD203B41FA5}">
                      <a16:colId xmlns:a16="http://schemas.microsoft.com/office/drawing/2014/main" xmlns="" val="396940605"/>
                    </a:ext>
                  </a:extLst>
                </a:gridCol>
              </a:tblGrid>
              <a:tr h="40132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76" marR="64076" marT="0" marB="0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76" marR="64076" marT="0" marB="0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AIVAS URBANOS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76" marR="64076" marT="0" marB="0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AIVAS RURALES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76" marR="64076" marT="0" marB="0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74163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1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 AIVAS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76" marR="64076" marT="0" marB="0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76" marR="64076" marT="0" marB="0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9021619"/>
                  </a:ext>
                </a:extLst>
              </a:tr>
              <a:tr h="266210">
                <a:tc>
                  <a:txBody>
                    <a:bodyPr/>
                    <a:lstStyle/>
                    <a:p>
                      <a:pPr algn="l"/>
                      <a:endParaRPr lang="es-ES" sz="1100" dirty="0"/>
                    </a:p>
                  </a:txBody>
                  <a:tcPr marL="85435" marR="85435" marT="42717" marB="42717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B6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741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dirty="0"/>
                        <a:t>IPC</a:t>
                      </a:r>
                    </a:p>
                  </a:txBody>
                  <a:tcPr marL="85435" marR="85435" marT="42717" marB="4271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B6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1486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76" marR="64076" marT="0" marB="0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B6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144</a:t>
                      </a:r>
                    </a:p>
                  </a:txBody>
                  <a:tcPr marL="64076" marR="64076" marT="0" marB="0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B6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1630</a:t>
                      </a:r>
                    </a:p>
                  </a:txBody>
                  <a:tcPr marL="64076" marR="64076" marT="0" marB="0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B6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67,9%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76" marR="64076" marT="0" marB="0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B6C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14084500"/>
                  </a:ext>
                </a:extLst>
              </a:tr>
              <a:tr h="491609">
                <a:tc>
                  <a:txBody>
                    <a:bodyPr/>
                    <a:lstStyle/>
                    <a:p>
                      <a:pPr marL="0" marR="0" lvl="0" indent="0" algn="l" defTabSz="7741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C" sz="1100" dirty="0"/>
                    </a:p>
                  </a:txBody>
                  <a:tcPr marL="85435" marR="85435" marT="42717" marB="42717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741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100" dirty="0"/>
                        <a:t>COMBINADO </a:t>
                      </a:r>
                      <a:r>
                        <a:rPr lang="es-EC" sz="1000" dirty="0"/>
                        <a:t>( RECORRIDO, TRANSFERENCIAS, POTENCIAL)  </a:t>
                      </a:r>
                    </a:p>
                  </a:txBody>
                  <a:tcPr marL="85435" marR="85435" marT="42717" marB="4271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587</a:t>
                      </a:r>
                    </a:p>
                  </a:txBody>
                  <a:tcPr marL="64076" marR="64076" marT="0" marB="0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183</a:t>
                      </a:r>
                    </a:p>
                  </a:txBody>
                  <a:tcPr marL="64076" marR="64076" marT="0" marB="0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770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76" marR="64076" marT="0" marB="0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32,1%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76" marR="64076" marT="0" marB="0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57469593"/>
                  </a:ext>
                </a:extLst>
              </a:tr>
              <a:tr h="266210">
                <a:tc>
                  <a:txBody>
                    <a:bodyPr/>
                    <a:lstStyle/>
                    <a:p>
                      <a:pPr algn="l"/>
                      <a:endParaRPr lang="es-EC" sz="1100" b="1" dirty="0"/>
                    </a:p>
                  </a:txBody>
                  <a:tcPr marL="85435" marR="85435" marT="42717" marB="42717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B6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100" b="1" dirty="0"/>
                        <a:t>TOTAL</a:t>
                      </a:r>
                      <a:endParaRPr lang="es-EC" sz="1100" b="1" dirty="0"/>
                    </a:p>
                  </a:txBody>
                  <a:tcPr marL="85435" marR="85435" marT="42717" marB="4271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B6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2073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76" marR="64076" marT="0" marB="0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B6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327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76" marR="64076" marT="0" marB="0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B6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74163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2400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76" marR="64076" marT="0" marB="0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B6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76" marR="64076" marT="0" marB="0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B6C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8736749"/>
                  </a:ext>
                </a:extLst>
              </a:tr>
            </a:tbl>
          </a:graphicData>
        </a:graphic>
      </p:graphicFrame>
      <p:sp>
        <p:nvSpPr>
          <p:cNvPr id="36" name="CuadroTexto 35"/>
          <p:cNvSpPr txBox="1"/>
          <p:nvPr/>
        </p:nvSpPr>
        <p:spPr>
          <a:xfrm>
            <a:off x="5686633" y="4732871"/>
            <a:ext cx="2329608" cy="396000"/>
          </a:xfrm>
          <a:prstGeom prst="rect">
            <a:avLst/>
          </a:prstGeom>
          <a:solidFill>
            <a:srgbClr val="00629C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b="1" dirty="0">
                <a:solidFill>
                  <a:schemeClr val="bg1"/>
                </a:solidFill>
              </a:rPr>
              <a:t>   MÉTODO DE CÁLCULO</a:t>
            </a:r>
            <a:endParaRPr lang="es-EC" sz="1100" b="1" dirty="0">
              <a:solidFill>
                <a:schemeClr val="bg1"/>
              </a:solidFill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5748120" y="5582300"/>
            <a:ext cx="157380" cy="144016"/>
          </a:xfrm>
          <a:prstGeom prst="rect">
            <a:avLst/>
          </a:prstGeom>
          <a:solidFill>
            <a:srgbClr val="E8890A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40" name="Rectángulo 39"/>
          <p:cNvSpPr/>
          <p:nvPr/>
        </p:nvSpPr>
        <p:spPr>
          <a:xfrm>
            <a:off x="5735740" y="5199124"/>
            <a:ext cx="160616" cy="144016"/>
          </a:xfrm>
          <a:prstGeom prst="rect">
            <a:avLst/>
          </a:prstGeom>
          <a:solidFill>
            <a:srgbClr val="7CC3D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43" name="Rectángulo 42"/>
          <p:cNvSpPr/>
          <p:nvPr/>
        </p:nvSpPr>
        <p:spPr>
          <a:xfrm>
            <a:off x="382901" y="1284402"/>
            <a:ext cx="4823949" cy="4872861"/>
          </a:xfrm>
          <a:prstGeom prst="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grpSp>
        <p:nvGrpSpPr>
          <p:cNvPr id="4" name="Grupo 3"/>
          <p:cNvGrpSpPr/>
          <p:nvPr/>
        </p:nvGrpSpPr>
        <p:grpSpPr>
          <a:xfrm>
            <a:off x="6532896" y="1867103"/>
            <a:ext cx="4489596" cy="2795515"/>
            <a:chOff x="5681996" y="1867103"/>
            <a:chExt cx="4489596" cy="2795515"/>
          </a:xfrm>
        </p:grpSpPr>
        <p:graphicFrame>
          <p:nvGraphicFramePr>
            <p:cNvPr id="45" name="Gráfico 4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770538405"/>
                </p:ext>
              </p:extLst>
            </p:nvPr>
          </p:nvGraphicFramePr>
          <p:xfrm>
            <a:off x="6253799" y="2270492"/>
            <a:ext cx="3917793" cy="239212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34" name="Rectángulo 33"/>
            <p:cNvSpPr/>
            <p:nvPr/>
          </p:nvSpPr>
          <p:spPr>
            <a:xfrm>
              <a:off x="8025784" y="1867103"/>
              <a:ext cx="183001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1862" b="0" i="0" u="none" strike="noStrike" kern="1200" cap="none" spc="20" baseline="0">
                  <a:solidFill>
                    <a:prstClr val="black"/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INDICE DE PRECIOS AL CONSUMIDOR (IPC)</a:t>
              </a:r>
            </a:p>
          </p:txBody>
        </p:sp>
        <p:sp>
          <p:nvSpPr>
            <p:cNvPr id="35" name="Rectángulo 34"/>
            <p:cNvSpPr/>
            <p:nvPr/>
          </p:nvSpPr>
          <p:spPr>
            <a:xfrm>
              <a:off x="5895578" y="1867103"/>
              <a:ext cx="135488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1862" b="0" i="0" u="none" strike="noStrike" kern="1200" cap="none" spc="20" baseline="0">
                  <a:solidFill>
                    <a:prstClr val="black"/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METODO COMBINADO</a:t>
              </a:r>
            </a:p>
          </p:txBody>
        </p:sp>
        <p:cxnSp>
          <p:nvCxnSpPr>
            <p:cNvPr id="8" name="Conector recto 7"/>
            <p:cNvCxnSpPr/>
            <p:nvPr/>
          </p:nvCxnSpPr>
          <p:spPr>
            <a:xfrm>
              <a:off x="8698606" y="2564904"/>
              <a:ext cx="0" cy="2880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3" name="Gráfico 22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698880959"/>
                </p:ext>
              </p:extLst>
            </p:nvPr>
          </p:nvGraphicFramePr>
          <p:xfrm>
            <a:off x="5681996" y="2297201"/>
            <a:ext cx="3858012" cy="219953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</p:grpSp>
      <p:sp>
        <p:nvSpPr>
          <p:cNvPr id="24" name="Rectángulo 23"/>
          <p:cNvSpPr/>
          <p:nvPr/>
        </p:nvSpPr>
        <p:spPr>
          <a:xfrm>
            <a:off x="0" y="141613"/>
            <a:ext cx="10153650" cy="9233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29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Marcador de contenido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654" y="141613"/>
            <a:ext cx="2348289" cy="1040073"/>
          </a:xfrm>
          <a:prstGeom prst="rect">
            <a:avLst/>
          </a:prstGeom>
        </p:spPr>
      </p:pic>
      <p:sp>
        <p:nvSpPr>
          <p:cNvPr id="26" name="Rectángulo 25"/>
          <p:cNvSpPr/>
          <p:nvPr/>
        </p:nvSpPr>
        <p:spPr>
          <a:xfrm>
            <a:off x="2072316" y="330293"/>
            <a:ext cx="863438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BR" sz="32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PLANO </a:t>
            </a:r>
            <a:r>
              <a:rPr lang="pt-BR" sz="32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 METODO DE CÁLCULO POR AIVA</a:t>
            </a: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-678" b="55177"/>
          <a:stretch/>
        </p:blipFill>
        <p:spPr>
          <a:xfrm flipV="1">
            <a:off x="0" y="6679403"/>
            <a:ext cx="9652518" cy="178597"/>
          </a:xfrm>
          <a:prstGeom prst="rect">
            <a:avLst/>
          </a:prstGeom>
        </p:spPr>
      </p:pic>
      <p:sp>
        <p:nvSpPr>
          <p:cNvPr id="30" name="Rectángulo redondeado 29"/>
          <p:cNvSpPr/>
          <p:nvPr/>
        </p:nvSpPr>
        <p:spPr>
          <a:xfrm flipV="1">
            <a:off x="5686632" y="1459471"/>
            <a:ext cx="444932" cy="161042"/>
          </a:xfrm>
          <a:prstGeom prst="roundRect">
            <a:avLst/>
          </a:prstGeom>
          <a:solidFill>
            <a:srgbClr val="AFD9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7423" tIns="38711" rIns="77423" bIns="3871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C" sz="1524" dirty="0"/>
          </a:p>
        </p:txBody>
      </p:sp>
    </p:spTree>
    <p:extLst>
      <p:ext uri="{BB962C8B-B14F-4D97-AF65-F5344CB8AC3E}">
        <p14:creationId xmlns:p14="http://schemas.microsoft.com/office/powerpoint/2010/main" val="31942069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2255020" y="5319014"/>
            <a:ext cx="1859527" cy="8535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524" dirty="0"/>
          </a:p>
        </p:txBody>
      </p:sp>
      <p:pic>
        <p:nvPicPr>
          <p:cNvPr id="5" name="Imagen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901" y="1433303"/>
            <a:ext cx="4461397" cy="4761416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8908" r="84874">
                        <a14:foregroundMark x1="41597" y1="5189" x2="41597" y2="51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59" y="5721924"/>
            <a:ext cx="411402" cy="366460"/>
          </a:xfrm>
          <a:prstGeom prst="rect">
            <a:avLst/>
          </a:prstGeom>
        </p:spPr>
      </p:pic>
      <p:sp>
        <p:nvSpPr>
          <p:cNvPr id="22" name="Título 1"/>
          <p:cNvSpPr txBox="1">
            <a:spLocks/>
          </p:cNvSpPr>
          <p:nvPr/>
        </p:nvSpPr>
        <p:spPr>
          <a:xfrm>
            <a:off x="5402049" y="2397108"/>
            <a:ext cx="3653779" cy="455991"/>
          </a:xfrm>
          <a:prstGeom prst="rect">
            <a:avLst/>
          </a:prstGeom>
        </p:spPr>
        <p:txBody>
          <a:bodyPr vert="horz" lIns="77423" tIns="38711" rIns="77423" bIns="38711" rtlCol="0" anchor="ctr">
            <a:no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hangingPunct="0"/>
            <a:r>
              <a:rPr lang="es-ES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SIMBOLOGÍA</a:t>
            </a:r>
            <a:endParaRPr lang="es-EC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0" y="141613"/>
            <a:ext cx="10153650" cy="9233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29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Marcador de contenido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654" y="141613"/>
            <a:ext cx="2348289" cy="1040073"/>
          </a:xfrm>
          <a:prstGeom prst="rect">
            <a:avLst/>
          </a:prstGeom>
        </p:spPr>
      </p:pic>
      <p:sp>
        <p:nvSpPr>
          <p:cNvPr id="24" name="Rectángulo 23"/>
          <p:cNvSpPr/>
          <p:nvPr/>
        </p:nvSpPr>
        <p:spPr>
          <a:xfrm>
            <a:off x="2709712" y="129333"/>
            <a:ext cx="8634384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28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PLANO </a:t>
            </a:r>
            <a:r>
              <a:rPr lang="es-ES" sz="28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DEL VALOR DE LA TIERRA DEL DISTRITO METROPOLITANO DE QUITO</a:t>
            </a:r>
          </a:p>
          <a:p>
            <a:endParaRPr lang="es-ES" sz="280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-678" b="55177"/>
          <a:stretch/>
        </p:blipFill>
        <p:spPr>
          <a:xfrm flipV="1">
            <a:off x="0" y="6679403"/>
            <a:ext cx="9652518" cy="178597"/>
          </a:xfrm>
          <a:prstGeom prst="rect">
            <a:avLst/>
          </a:prstGeom>
        </p:spPr>
      </p:pic>
      <p:sp>
        <p:nvSpPr>
          <p:cNvPr id="31" name="Rectángulo 30"/>
          <p:cNvSpPr/>
          <p:nvPr/>
        </p:nvSpPr>
        <p:spPr>
          <a:xfrm>
            <a:off x="382901" y="1284402"/>
            <a:ext cx="4625853" cy="4872861"/>
          </a:xfrm>
          <a:prstGeom prst="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6" name="Rectángulo 5"/>
          <p:cNvSpPr/>
          <p:nvPr/>
        </p:nvSpPr>
        <p:spPr>
          <a:xfrm>
            <a:off x="7690317" y="3495528"/>
            <a:ext cx="20566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/>
              <a:t>CAMBIO EN LA CLASIFICACIÓN DEL SUELO -BIENIO (2020-2021) / (2022-2023)</a:t>
            </a:r>
            <a:endParaRPr lang="es-ES" sz="1200" i="0" dirty="0">
              <a:effectLst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08533" y="2943392"/>
            <a:ext cx="1548543" cy="3194510"/>
          </a:xfrm>
          <a:prstGeom prst="rect">
            <a:avLst/>
          </a:prstGeom>
        </p:spPr>
      </p:pic>
      <p:pic>
        <p:nvPicPr>
          <p:cNvPr id="27" name="Imagen 26">
            <a:hlinkClick r:id="rId2"/>
          </p:cNvPr>
          <p:cNvPicPr>
            <a:picLocks noChangeAspect="1"/>
          </p:cNvPicPr>
          <p:nvPr/>
        </p:nvPicPr>
        <p:blipFill rotWithShape="1">
          <a:blip r:embed="rId9"/>
          <a:srcRect l="35235" t="19551" r="31100" b="14300"/>
          <a:stretch/>
        </p:blipFill>
        <p:spPr>
          <a:xfrm>
            <a:off x="10308725" y="1985943"/>
            <a:ext cx="907671" cy="756501"/>
          </a:xfrm>
          <a:prstGeom prst="rect">
            <a:avLst/>
          </a:prstGeom>
        </p:spPr>
      </p:pic>
      <p:sp>
        <p:nvSpPr>
          <p:cNvPr id="28" name="Elipse 27"/>
          <p:cNvSpPr/>
          <p:nvPr/>
        </p:nvSpPr>
        <p:spPr>
          <a:xfrm>
            <a:off x="10157756" y="1725523"/>
            <a:ext cx="1250910" cy="1250910"/>
          </a:xfrm>
          <a:prstGeom prst="ellipse">
            <a:avLst/>
          </a:prstGeom>
          <a:noFill/>
          <a:ln w="76200">
            <a:solidFill>
              <a:srgbClr val="B7DEE8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050" y="2641263"/>
            <a:ext cx="390629" cy="390628"/>
          </a:xfrm>
          <a:prstGeom prst="rect">
            <a:avLst/>
          </a:prstGeom>
        </p:spPr>
      </p:pic>
      <p:pic>
        <p:nvPicPr>
          <p:cNvPr id="41" name="Imagen 40">
            <a:hlinkClick r:id="rId11"/>
          </p:cNvPr>
          <p:cNvPicPr>
            <a:picLocks noChangeAspect="1"/>
          </p:cNvPicPr>
          <p:nvPr/>
        </p:nvPicPr>
        <p:blipFill rotWithShape="1">
          <a:blip r:embed="rId9"/>
          <a:srcRect l="35235" t="19551" r="31100" b="14300"/>
          <a:stretch/>
        </p:blipFill>
        <p:spPr>
          <a:xfrm>
            <a:off x="10363815" y="3592432"/>
            <a:ext cx="907671" cy="756501"/>
          </a:xfrm>
          <a:prstGeom prst="rect">
            <a:avLst/>
          </a:prstGeom>
        </p:spPr>
      </p:pic>
      <p:sp>
        <p:nvSpPr>
          <p:cNvPr id="42" name="Elipse 41"/>
          <p:cNvSpPr/>
          <p:nvPr/>
        </p:nvSpPr>
        <p:spPr>
          <a:xfrm>
            <a:off x="10212846" y="3317498"/>
            <a:ext cx="1250910" cy="1250910"/>
          </a:xfrm>
          <a:prstGeom prst="ellipse">
            <a:avLst/>
          </a:prstGeom>
          <a:noFill/>
          <a:ln w="76200">
            <a:solidFill>
              <a:srgbClr val="B7DEE8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43" name="Imagen 4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7141" y="4233237"/>
            <a:ext cx="390629" cy="390628"/>
          </a:xfrm>
          <a:prstGeom prst="rect">
            <a:avLst/>
          </a:prstGeom>
        </p:spPr>
      </p:pic>
      <p:pic>
        <p:nvPicPr>
          <p:cNvPr id="44" name="Imagen 43">
            <a:hlinkClick r:id="rId12"/>
          </p:cNvPr>
          <p:cNvPicPr>
            <a:picLocks noChangeAspect="1"/>
          </p:cNvPicPr>
          <p:nvPr/>
        </p:nvPicPr>
        <p:blipFill rotWithShape="1">
          <a:blip r:embed="rId9"/>
          <a:srcRect l="35235" t="19551" r="31100" b="14300"/>
          <a:stretch/>
        </p:blipFill>
        <p:spPr>
          <a:xfrm>
            <a:off x="10363815" y="5166536"/>
            <a:ext cx="907671" cy="756501"/>
          </a:xfrm>
          <a:prstGeom prst="rect">
            <a:avLst/>
          </a:prstGeom>
        </p:spPr>
      </p:pic>
      <p:sp>
        <p:nvSpPr>
          <p:cNvPr id="45" name="Elipse 44"/>
          <p:cNvSpPr/>
          <p:nvPr/>
        </p:nvSpPr>
        <p:spPr>
          <a:xfrm>
            <a:off x="10212846" y="4891602"/>
            <a:ext cx="1250910" cy="1250910"/>
          </a:xfrm>
          <a:prstGeom prst="ellipse">
            <a:avLst/>
          </a:prstGeom>
          <a:noFill/>
          <a:ln w="76200">
            <a:solidFill>
              <a:srgbClr val="B7DEE8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46" name="Imagen 4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7141" y="5807342"/>
            <a:ext cx="390629" cy="390628"/>
          </a:xfrm>
          <a:prstGeom prst="rect">
            <a:avLst/>
          </a:prstGeom>
        </p:spPr>
      </p:pic>
      <p:sp>
        <p:nvSpPr>
          <p:cNvPr id="47" name="Rectángulo 46"/>
          <p:cNvSpPr/>
          <p:nvPr/>
        </p:nvSpPr>
        <p:spPr>
          <a:xfrm>
            <a:off x="7690316" y="5164197"/>
            <a:ext cx="21902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/>
              <a:t>VARIACIÓN AVALÚO PROPUESTO PARA EL BIENIO 2022-2023</a:t>
            </a:r>
            <a:endParaRPr lang="es-ES" sz="1200" i="0" dirty="0">
              <a:effectLst/>
            </a:endParaRPr>
          </a:p>
        </p:txBody>
      </p:sp>
      <p:sp>
        <p:nvSpPr>
          <p:cNvPr id="48" name="Rectángulo 47"/>
          <p:cNvSpPr/>
          <p:nvPr/>
        </p:nvSpPr>
        <p:spPr>
          <a:xfrm>
            <a:off x="7690317" y="1917773"/>
            <a:ext cx="20566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/>
              <a:t>COMPARACIÓN DEL VALOR POR METRO CUADRADO - BIENIOS (2020-2021)/ (2022-2023)</a:t>
            </a:r>
            <a:endParaRPr lang="es-ES" sz="1200" i="0" dirty="0">
              <a:effectLst/>
            </a:endParaRPr>
          </a:p>
        </p:txBody>
      </p:sp>
      <p:sp>
        <p:nvSpPr>
          <p:cNvPr id="49" name="Título 1"/>
          <p:cNvSpPr txBox="1">
            <a:spLocks/>
          </p:cNvSpPr>
          <p:nvPr/>
        </p:nvSpPr>
        <p:spPr>
          <a:xfrm>
            <a:off x="7690317" y="1399616"/>
            <a:ext cx="3653779" cy="455991"/>
          </a:xfrm>
          <a:prstGeom prst="rect">
            <a:avLst/>
          </a:prstGeom>
        </p:spPr>
        <p:txBody>
          <a:bodyPr vert="horz" lIns="77423" tIns="38711" rIns="77423" bIns="38711" rtlCol="0" anchor="ctr">
            <a:no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hangingPunct="0"/>
            <a:r>
              <a:rPr lang="es-ES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PLANOS</a:t>
            </a:r>
            <a:endParaRPr lang="es-EC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5123939" y="1429453"/>
            <a:ext cx="2434680" cy="954107"/>
          </a:xfrm>
          <a:prstGeom prst="rect">
            <a:avLst/>
          </a:prstGeom>
          <a:solidFill>
            <a:srgbClr val="CEE7EA"/>
          </a:solidFill>
        </p:spPr>
        <p:txBody>
          <a:bodyPr wrap="square" rtlCol="0">
            <a:spAutoFit/>
          </a:bodyPr>
          <a:lstStyle/>
          <a:p>
            <a:r>
              <a:rPr lang="es-EC" sz="1400" dirty="0" smtClean="0">
                <a:hlinkClick r:id="rId2"/>
              </a:rPr>
              <a:t>https://territorio.maps.arcgis.com/apps/StorytellingSwipe/index.html?appid=e39fca1a15ea4cafaacc18b19bb67f79</a:t>
            </a:r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42726253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Marcador de contenido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331" y="268484"/>
            <a:ext cx="1771054" cy="78441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-678" b="55177"/>
          <a:stretch/>
        </p:blipFill>
        <p:spPr>
          <a:xfrm flipV="1">
            <a:off x="0" y="6679403"/>
            <a:ext cx="9652518" cy="178597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1288473" y="2765859"/>
            <a:ext cx="9917084" cy="6355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5500" b="1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RESULTADOS QUINTA SIMULACION VALORACION</a:t>
            </a:r>
          </a:p>
          <a:p>
            <a:pPr algn="ctr"/>
            <a:endParaRPr lang="es-ES" sz="4400" dirty="0" smtClean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s-ES" sz="44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Información </a:t>
            </a:r>
            <a:r>
              <a:rPr lang="es-ES" sz="4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 corte al 21 de Octubre del 2021</a:t>
            </a:r>
          </a:p>
          <a:p>
            <a:pPr algn="ctr"/>
            <a:endParaRPr lang="es-ES" sz="5500" b="1" dirty="0" smtClean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sz="5500" b="1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C" sz="5500" b="1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72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1726995" y="5284846"/>
            <a:ext cx="1859527" cy="8535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524" dirty="0"/>
          </a:p>
        </p:txBody>
      </p:sp>
      <p:sp>
        <p:nvSpPr>
          <p:cNvPr id="17" name="CuadroTexto 16"/>
          <p:cNvSpPr txBox="1"/>
          <p:nvPr/>
        </p:nvSpPr>
        <p:spPr>
          <a:xfrm>
            <a:off x="5863729" y="1441585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b="1" dirty="0">
                <a:solidFill>
                  <a:srgbClr val="00629C"/>
                </a:solidFill>
              </a:rPr>
              <a:t>+</a:t>
            </a:r>
            <a:endParaRPr lang="es-EC" sz="2000" b="1" dirty="0">
              <a:solidFill>
                <a:srgbClr val="00629C"/>
              </a:solidFill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4223792" y="1196753"/>
            <a:ext cx="3744416" cy="373353"/>
          </a:xfrm>
          <a:prstGeom prst="roundRect">
            <a:avLst/>
          </a:prstGeom>
          <a:solidFill>
            <a:srgbClr val="B7DEE8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0" name="Rectángulo redondeado 19"/>
          <p:cNvSpPr/>
          <p:nvPr/>
        </p:nvSpPr>
        <p:spPr>
          <a:xfrm>
            <a:off x="4223792" y="1965367"/>
            <a:ext cx="3744416" cy="373353"/>
          </a:xfrm>
          <a:prstGeom prst="roundRect">
            <a:avLst/>
          </a:prstGeom>
          <a:solidFill>
            <a:srgbClr val="B7DEE8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8" name="CuadroTexto 7"/>
          <p:cNvSpPr txBox="1"/>
          <p:nvPr/>
        </p:nvSpPr>
        <p:spPr>
          <a:xfrm>
            <a:off x="4223792" y="1237448"/>
            <a:ext cx="3744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APLICACIÓN DE LA NORMA TÉCNICA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4223792" y="2009000"/>
            <a:ext cx="37252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PLANO DEL VALOR DE LA TIERRA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7596053"/>
              </p:ext>
            </p:extLst>
          </p:nvPr>
        </p:nvGraphicFramePr>
        <p:xfrm>
          <a:off x="925363" y="2673542"/>
          <a:ext cx="10290627" cy="148336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2231116">
                  <a:extLst>
                    <a:ext uri="{9D8B030D-6E8A-4147-A177-3AD203B41FA5}">
                      <a16:colId xmlns:a16="http://schemas.microsoft.com/office/drawing/2014/main" xmlns="" val="2027921252"/>
                    </a:ext>
                  </a:extLst>
                </a:gridCol>
                <a:gridCol w="2384425">
                  <a:extLst>
                    <a:ext uri="{9D8B030D-6E8A-4147-A177-3AD203B41FA5}">
                      <a16:colId xmlns:a16="http://schemas.microsoft.com/office/drawing/2014/main" xmlns="" val="1386991714"/>
                    </a:ext>
                  </a:extLst>
                </a:gridCol>
                <a:gridCol w="2171700">
                  <a:extLst>
                    <a:ext uri="{9D8B030D-6E8A-4147-A177-3AD203B41FA5}">
                      <a16:colId xmlns:a16="http://schemas.microsoft.com/office/drawing/2014/main" xmlns="" val="2295233511"/>
                    </a:ext>
                  </a:extLst>
                </a:gridCol>
                <a:gridCol w="2048146">
                  <a:extLst>
                    <a:ext uri="{9D8B030D-6E8A-4147-A177-3AD203B41FA5}">
                      <a16:colId xmlns:a16="http://schemas.microsoft.com/office/drawing/2014/main" xmlns="" val="4054015142"/>
                    </a:ext>
                  </a:extLst>
                </a:gridCol>
                <a:gridCol w="1455240">
                  <a:extLst>
                    <a:ext uri="{9D8B030D-6E8A-4147-A177-3AD203B41FA5}">
                      <a16:colId xmlns:a16="http://schemas.microsoft.com/office/drawing/2014/main" xmlns="" val="3969406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s-EC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/>
                        <a:t>AVALÚO 2021</a:t>
                      </a:r>
                      <a:endParaRPr lang="es-EC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7741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/>
                        <a:t>AVALÚO 2022</a:t>
                      </a:r>
                      <a:endParaRPr lang="es-EC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7741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800" dirty="0"/>
                        <a:t>DIFERENCIA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7741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dirty="0"/>
                        <a:t>%</a:t>
                      </a:r>
                      <a:r>
                        <a:rPr lang="es-EC" sz="1600" baseline="0" dirty="0"/>
                        <a:t> </a:t>
                      </a:r>
                      <a:r>
                        <a:rPr lang="es-EC" sz="1800" baseline="0" dirty="0"/>
                        <a:t>VARIACIÓN</a:t>
                      </a:r>
                      <a:endParaRPr lang="es-EC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9021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URBANO</a:t>
                      </a:r>
                      <a:endParaRPr lang="es-EC" sz="1400" dirty="0"/>
                    </a:p>
                  </a:txBody>
                  <a:tcPr>
                    <a:solidFill>
                      <a:srgbClr val="68B6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$44.907.514.778,53</a:t>
                      </a:r>
                    </a:p>
                  </a:txBody>
                  <a:tcPr marL="9525" marR="9525" marT="9525" marB="0" anchor="ctr">
                    <a:solidFill>
                      <a:srgbClr val="68B6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$39.935.017.207,80</a:t>
                      </a:r>
                    </a:p>
                  </a:txBody>
                  <a:tcPr marL="9525" marR="9525" marT="9525" marB="0" anchor="ctr">
                    <a:solidFill>
                      <a:srgbClr val="68B6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-$4.972.497.570,73</a:t>
                      </a:r>
                    </a:p>
                  </a:txBody>
                  <a:tcPr marL="9525" marR="9525" marT="9525" marB="0" anchor="ctr">
                    <a:solidFill>
                      <a:srgbClr val="68B6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-11,1%</a:t>
                      </a:r>
                    </a:p>
                  </a:txBody>
                  <a:tcPr marL="9525" marR="9525" marT="9525" marB="0" anchor="ctr">
                    <a:solidFill>
                      <a:srgbClr val="68B6C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140845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7741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/>
                        <a:t>RURAL</a:t>
                      </a:r>
                      <a:endParaRPr lang="es-EC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$11.199.484.161,89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$6.913.675.281,40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-$4.285.808.880,49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-38,3%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2486173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/>
                        <a:t>TOTAL SUELO</a:t>
                      </a:r>
                      <a:endParaRPr lang="es-EC" sz="1600" b="1" dirty="0"/>
                    </a:p>
                  </a:txBody>
                  <a:tcPr anchor="ctr">
                    <a:solidFill>
                      <a:srgbClr val="68B6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56.106.998.940,42 </a:t>
                      </a:r>
                    </a:p>
                  </a:txBody>
                  <a:tcPr marL="9525" marR="9525" marT="9525" marB="0" anchor="ctr">
                    <a:solidFill>
                      <a:srgbClr val="68B6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$ 46.848.692.489,20 </a:t>
                      </a:r>
                    </a:p>
                  </a:txBody>
                  <a:tcPr marL="9525" marR="9525" marT="9525" marB="0" anchor="ctr">
                    <a:solidFill>
                      <a:srgbClr val="68B6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s-EC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</a:t>
                      </a:r>
                      <a:r>
                        <a:rPr lang="es-EC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-9.258.306.451,22 </a:t>
                      </a:r>
                    </a:p>
                  </a:txBody>
                  <a:tcPr marL="9525" marR="9525" marT="9525" marB="0" anchor="ctr">
                    <a:solidFill>
                      <a:srgbClr val="68B6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-16,5%</a:t>
                      </a:r>
                    </a:p>
                  </a:txBody>
                  <a:tcPr marL="9525" marR="9525" marT="9525" marB="0" anchor="ctr">
                    <a:solidFill>
                      <a:srgbClr val="68B6C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8736749"/>
                  </a:ext>
                </a:extLst>
              </a:tr>
            </a:tbl>
          </a:graphicData>
        </a:graphic>
      </p:graphicFrame>
      <p:sp>
        <p:nvSpPr>
          <p:cNvPr id="26" name="CuadroTexto 25"/>
          <p:cNvSpPr txBox="1"/>
          <p:nvPr/>
        </p:nvSpPr>
        <p:spPr>
          <a:xfrm>
            <a:off x="925363" y="2695485"/>
            <a:ext cx="2232248" cy="326884"/>
          </a:xfrm>
          <a:prstGeom prst="rect">
            <a:avLst/>
          </a:prstGeom>
          <a:solidFill>
            <a:srgbClr val="00629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524" b="1" dirty="0">
                <a:solidFill>
                  <a:schemeClr val="bg1"/>
                </a:solidFill>
              </a:rPr>
              <a:t>AVALÚO SUELO      </a:t>
            </a:r>
            <a:endParaRPr lang="es-EC" sz="1524" b="1" dirty="0">
              <a:solidFill>
                <a:schemeClr val="bg1"/>
              </a:solidFill>
            </a:endParaRPr>
          </a:p>
        </p:txBody>
      </p:sp>
      <p:sp>
        <p:nvSpPr>
          <p:cNvPr id="6" name="Flecha abajo 5"/>
          <p:cNvSpPr/>
          <p:nvPr/>
        </p:nvSpPr>
        <p:spPr>
          <a:xfrm>
            <a:off x="10004954" y="3135238"/>
            <a:ext cx="144961" cy="144016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7" name="Flecha abajo 26"/>
          <p:cNvSpPr/>
          <p:nvPr/>
        </p:nvSpPr>
        <p:spPr>
          <a:xfrm>
            <a:off x="9998654" y="3876959"/>
            <a:ext cx="144961" cy="144016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graphicFrame>
        <p:nvGraphicFramePr>
          <p:cNvPr id="31" name="Tabla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8420775"/>
              </p:ext>
            </p:extLst>
          </p:nvPr>
        </p:nvGraphicFramePr>
        <p:xfrm>
          <a:off x="925363" y="4402945"/>
          <a:ext cx="10290627" cy="175260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2227941">
                  <a:extLst>
                    <a:ext uri="{9D8B030D-6E8A-4147-A177-3AD203B41FA5}">
                      <a16:colId xmlns:a16="http://schemas.microsoft.com/office/drawing/2014/main" xmlns="" val="2027921252"/>
                    </a:ext>
                  </a:extLst>
                </a:gridCol>
                <a:gridCol w="2336800">
                  <a:extLst>
                    <a:ext uri="{9D8B030D-6E8A-4147-A177-3AD203B41FA5}">
                      <a16:colId xmlns:a16="http://schemas.microsoft.com/office/drawing/2014/main" xmlns="" val="1386991714"/>
                    </a:ext>
                  </a:extLst>
                </a:gridCol>
                <a:gridCol w="2159000">
                  <a:extLst>
                    <a:ext uri="{9D8B030D-6E8A-4147-A177-3AD203B41FA5}">
                      <a16:colId xmlns:a16="http://schemas.microsoft.com/office/drawing/2014/main" xmlns="" val="2295233511"/>
                    </a:ext>
                  </a:extLst>
                </a:gridCol>
                <a:gridCol w="2171044">
                  <a:extLst>
                    <a:ext uri="{9D8B030D-6E8A-4147-A177-3AD203B41FA5}">
                      <a16:colId xmlns:a16="http://schemas.microsoft.com/office/drawing/2014/main" xmlns="" val="994418887"/>
                    </a:ext>
                  </a:extLst>
                </a:gridCol>
                <a:gridCol w="1395842">
                  <a:extLst>
                    <a:ext uri="{9D8B030D-6E8A-4147-A177-3AD203B41FA5}">
                      <a16:colId xmlns:a16="http://schemas.microsoft.com/office/drawing/2014/main" xmlns="" val="396940605"/>
                    </a:ext>
                  </a:extLst>
                </a:gridCol>
              </a:tblGrid>
              <a:tr h="550055">
                <a:tc>
                  <a:txBody>
                    <a:bodyPr/>
                    <a:lstStyle/>
                    <a:p>
                      <a:pPr algn="ctr"/>
                      <a:endParaRPr lang="es-EC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/>
                        <a:t>AVALÚO 2021</a:t>
                      </a:r>
                      <a:endParaRPr lang="es-EC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7741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/>
                        <a:t>AVALÚO 2022</a:t>
                      </a:r>
                      <a:endParaRPr lang="es-EC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7741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800" dirty="0"/>
                        <a:t>DIFERENCIA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7741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dirty="0"/>
                        <a:t>%</a:t>
                      </a:r>
                      <a:r>
                        <a:rPr lang="es-EC" sz="1800" baseline="0" dirty="0"/>
                        <a:t> VARIACIÓN</a:t>
                      </a:r>
                      <a:endParaRPr lang="es-EC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59021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URBANO</a:t>
                      </a:r>
                      <a:endParaRPr lang="es-EC" sz="1400" dirty="0"/>
                    </a:p>
                  </a:txBody>
                  <a:tcPr>
                    <a:solidFill>
                      <a:srgbClr val="68B6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$89.193.430.185,64</a:t>
                      </a:r>
                    </a:p>
                  </a:txBody>
                  <a:tcPr marL="9525" marR="9525" marT="9525" marB="0" anchor="ctr">
                    <a:solidFill>
                      <a:srgbClr val="68B6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$84.592.371.838,31</a:t>
                      </a:r>
                    </a:p>
                  </a:txBody>
                  <a:tcPr marL="9525" marR="9525" marT="9525" marB="0" anchor="ctr">
                    <a:solidFill>
                      <a:srgbClr val="68B6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-$4.601.058.347,33</a:t>
                      </a:r>
                    </a:p>
                  </a:txBody>
                  <a:tcPr marL="9525" marR="9525" marT="9525" marB="0" anchor="ctr">
                    <a:solidFill>
                      <a:srgbClr val="68B6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-5,2%</a:t>
                      </a:r>
                    </a:p>
                  </a:txBody>
                  <a:tcPr marL="9525" marR="9525" marT="9525" marB="0" anchor="ctr">
                    <a:solidFill>
                      <a:srgbClr val="68B6C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140845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7741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/>
                        <a:t>RURAL</a:t>
                      </a:r>
                      <a:endParaRPr lang="es-EC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$12.553.720.401,84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$8.276.863.776,81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-$4.276.856.625,03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-34,1%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2486173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/>
                        <a:t>TOTAL GENERAL</a:t>
                      </a:r>
                      <a:endParaRPr lang="es-EC" sz="1600" b="1" dirty="0"/>
                    </a:p>
                  </a:txBody>
                  <a:tcPr anchor="ctr">
                    <a:solidFill>
                      <a:srgbClr val="68B6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$ 101.747.150.587,48 </a:t>
                      </a:r>
                    </a:p>
                  </a:txBody>
                  <a:tcPr marL="9525" marR="9525" marT="9525" marB="0" anchor="ctr">
                    <a:solidFill>
                      <a:srgbClr val="68B6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92.869.235.615,12 </a:t>
                      </a:r>
                    </a:p>
                  </a:txBody>
                  <a:tcPr marL="9525" marR="9525" marT="9525" marB="0" anchor="ctr">
                    <a:solidFill>
                      <a:srgbClr val="68B6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-8.877.914.972,36 </a:t>
                      </a:r>
                    </a:p>
                  </a:txBody>
                  <a:tcPr marL="9525" marR="9525" marT="9525" marB="0" anchor="ctr">
                    <a:solidFill>
                      <a:srgbClr val="68B6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-8,7%</a:t>
                      </a:r>
                    </a:p>
                  </a:txBody>
                  <a:tcPr marL="9525" marR="9525" marT="9525" marB="0" anchor="ctr">
                    <a:solidFill>
                      <a:srgbClr val="68B6C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8736749"/>
                  </a:ext>
                </a:extLst>
              </a:tr>
            </a:tbl>
          </a:graphicData>
        </a:graphic>
      </p:graphicFrame>
      <p:sp>
        <p:nvSpPr>
          <p:cNvPr id="32" name="Flecha abajo 31"/>
          <p:cNvSpPr/>
          <p:nvPr/>
        </p:nvSpPr>
        <p:spPr>
          <a:xfrm>
            <a:off x="10004954" y="5091587"/>
            <a:ext cx="144961" cy="144016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33" name="Flecha abajo 32"/>
          <p:cNvSpPr/>
          <p:nvPr/>
        </p:nvSpPr>
        <p:spPr>
          <a:xfrm>
            <a:off x="10004954" y="5835105"/>
            <a:ext cx="144961" cy="144016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35" name="CuadroTexto 34"/>
          <p:cNvSpPr txBox="1"/>
          <p:nvPr/>
        </p:nvSpPr>
        <p:spPr>
          <a:xfrm>
            <a:off x="925363" y="4402945"/>
            <a:ext cx="2232248" cy="553998"/>
          </a:xfrm>
          <a:prstGeom prst="rect">
            <a:avLst/>
          </a:prstGeom>
          <a:solidFill>
            <a:srgbClr val="00629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500" b="1" dirty="0">
                <a:solidFill>
                  <a:schemeClr val="bg1"/>
                </a:solidFill>
              </a:rPr>
              <a:t>AVALÚO TOTAL</a:t>
            </a:r>
          </a:p>
          <a:p>
            <a:pPr algn="ctr"/>
            <a:r>
              <a:rPr lang="es-ES" sz="1400" b="1" dirty="0">
                <a:solidFill>
                  <a:schemeClr val="bg1"/>
                </a:solidFill>
              </a:rPr>
              <a:t>(SUELO + CONSTRUCCIÓN)</a:t>
            </a:r>
            <a:endParaRPr lang="es-EC" sz="1400" b="1" dirty="0">
              <a:solidFill>
                <a:schemeClr val="bg1"/>
              </a:solidFill>
            </a:endParaRPr>
          </a:p>
        </p:txBody>
      </p:sp>
      <p:sp>
        <p:nvSpPr>
          <p:cNvPr id="37" name="Rectángulo 36"/>
          <p:cNvSpPr/>
          <p:nvPr/>
        </p:nvSpPr>
        <p:spPr>
          <a:xfrm>
            <a:off x="0" y="141613"/>
            <a:ext cx="10153650" cy="9233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29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Marcador de contenido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654" y="141613"/>
            <a:ext cx="2348289" cy="1040073"/>
          </a:xfrm>
          <a:prstGeom prst="rect">
            <a:avLst/>
          </a:prstGeom>
        </p:spPr>
      </p:pic>
      <p:sp>
        <p:nvSpPr>
          <p:cNvPr id="39" name="Rectángulo 38"/>
          <p:cNvSpPr/>
          <p:nvPr/>
        </p:nvSpPr>
        <p:spPr>
          <a:xfrm>
            <a:off x="638404" y="364751"/>
            <a:ext cx="905524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s-ES" sz="28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VALORACIÓN </a:t>
            </a:r>
            <a:r>
              <a:rPr lang="es-ES" sz="28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TOTAL DEL DMQ 2022 : </a:t>
            </a:r>
            <a:r>
              <a:rPr lang="es-ES" sz="28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5TA SIMULACIÓN</a:t>
            </a:r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-678" b="55177"/>
          <a:stretch/>
        </p:blipFill>
        <p:spPr>
          <a:xfrm flipV="1">
            <a:off x="0" y="6679403"/>
            <a:ext cx="9652518" cy="178597"/>
          </a:xfrm>
          <a:prstGeom prst="rect">
            <a:avLst/>
          </a:prstGeom>
        </p:spPr>
      </p:pic>
      <p:sp>
        <p:nvSpPr>
          <p:cNvPr id="41" name="Flecha abajo 40"/>
          <p:cNvSpPr/>
          <p:nvPr/>
        </p:nvSpPr>
        <p:spPr>
          <a:xfrm>
            <a:off x="9998653" y="3525297"/>
            <a:ext cx="144961" cy="144016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42" name="Flecha abajo 41"/>
          <p:cNvSpPr/>
          <p:nvPr/>
        </p:nvSpPr>
        <p:spPr>
          <a:xfrm>
            <a:off x="9998652" y="5444672"/>
            <a:ext cx="144961" cy="144016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2792665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141613"/>
            <a:ext cx="10153650" cy="9233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29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654" y="141613"/>
            <a:ext cx="2348289" cy="1040073"/>
          </a:xfr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-678" b="55177"/>
          <a:stretch/>
        </p:blipFill>
        <p:spPr>
          <a:xfrm flipV="1">
            <a:off x="0" y="6679403"/>
            <a:ext cx="9652518" cy="178597"/>
          </a:xfrm>
          <a:prstGeom prst="rect">
            <a:avLst/>
          </a:prstGeom>
        </p:spPr>
      </p:pic>
      <p:graphicFrame>
        <p:nvGraphicFramePr>
          <p:cNvPr id="17" name="Tabla 16">
            <a:extLst>
              <a:ext uri="{FF2B5EF4-FFF2-40B4-BE49-F238E27FC236}">
                <a16:creationId xmlns:a16="http://schemas.microsoft.com/office/drawing/2014/main" xmlns="" id="{9848C424-0147-46CE-B4D9-460F00535C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5437209"/>
              </p:ext>
            </p:extLst>
          </p:nvPr>
        </p:nvGraphicFramePr>
        <p:xfrm>
          <a:off x="1085208" y="-1296545"/>
          <a:ext cx="10078091" cy="950733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461613">
                  <a:extLst>
                    <a:ext uri="{9D8B030D-6E8A-4147-A177-3AD203B41FA5}">
                      <a16:colId xmlns:a16="http://schemas.microsoft.com/office/drawing/2014/main" xmlns="" val="2027921252"/>
                    </a:ext>
                  </a:extLst>
                </a:gridCol>
                <a:gridCol w="2342679">
                  <a:extLst>
                    <a:ext uri="{9D8B030D-6E8A-4147-A177-3AD203B41FA5}">
                      <a16:colId xmlns:a16="http://schemas.microsoft.com/office/drawing/2014/main" xmlns="" val="1386991714"/>
                    </a:ext>
                  </a:extLst>
                </a:gridCol>
                <a:gridCol w="2222500">
                  <a:extLst>
                    <a:ext uri="{9D8B030D-6E8A-4147-A177-3AD203B41FA5}">
                      <a16:colId xmlns:a16="http://schemas.microsoft.com/office/drawing/2014/main" xmlns="" val="2295233511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xmlns="" val="1254539833"/>
                    </a:ext>
                  </a:extLst>
                </a:gridCol>
                <a:gridCol w="1841499">
                  <a:extLst>
                    <a:ext uri="{9D8B030D-6E8A-4147-A177-3AD203B41FA5}">
                      <a16:colId xmlns:a16="http://schemas.microsoft.com/office/drawing/2014/main" xmlns="" val="3625640371"/>
                    </a:ext>
                  </a:extLst>
                </a:gridCol>
              </a:tblGrid>
              <a:tr h="479038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PREDIOS QUE </a:t>
                      </a:r>
                    </a:p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SUBEN AVALUO</a:t>
                      </a:r>
                      <a:endParaRPr lang="es-ES" sz="14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u="none" strike="noStrike" dirty="0">
                          <a:effectLst/>
                        </a:rPr>
                        <a:t>Cantidad de </a:t>
                      </a:r>
                    </a:p>
                    <a:p>
                      <a:pPr algn="ctr" fontAlgn="b"/>
                      <a:r>
                        <a:rPr lang="es-ES" sz="1300" u="none" strike="noStrike" dirty="0">
                          <a:effectLst/>
                        </a:rPr>
                        <a:t>predios</a:t>
                      </a:r>
                      <a:endParaRPr lang="es-ES" sz="1300" b="1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FD9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u="none" strike="noStrike" dirty="0">
                          <a:effectLst/>
                        </a:rPr>
                        <a:t>Avalúo</a:t>
                      </a:r>
                    </a:p>
                    <a:p>
                      <a:pPr algn="ctr" fontAlgn="b"/>
                      <a:r>
                        <a:rPr lang="es-ES" sz="1300" u="none" strike="noStrike" dirty="0">
                          <a:effectLst/>
                        </a:rPr>
                        <a:t>Año</a:t>
                      </a:r>
                      <a:r>
                        <a:rPr lang="es-ES" sz="1300" u="none" strike="noStrike" baseline="0" dirty="0">
                          <a:effectLst/>
                        </a:rPr>
                        <a:t> </a:t>
                      </a:r>
                      <a:r>
                        <a:rPr lang="es-ES" sz="1300" u="none" strike="noStrike" dirty="0">
                          <a:effectLst/>
                        </a:rPr>
                        <a:t>2021</a:t>
                      </a:r>
                      <a:endParaRPr lang="es-ES" sz="1300" b="1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AFD9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300" u="none" strike="noStrike" dirty="0">
                          <a:effectLst/>
                        </a:rPr>
                        <a:t>Avalúo</a:t>
                      </a:r>
                    </a:p>
                    <a:p>
                      <a:pPr algn="ctr" fontAlgn="b"/>
                      <a:r>
                        <a:rPr lang="es-ES" sz="1300" u="none" strike="noStrike" dirty="0">
                          <a:effectLst/>
                        </a:rPr>
                        <a:t>Bienio 2022-2023</a:t>
                      </a:r>
                      <a:endParaRPr lang="es-ES" sz="1300" b="1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300" u="none" strike="noStrike" dirty="0">
                          <a:effectLst/>
                        </a:rPr>
                        <a:t>Diferencia</a:t>
                      </a:r>
                      <a:endParaRPr lang="es-ES" sz="1300" b="1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59021619"/>
                  </a:ext>
                </a:extLst>
              </a:tr>
              <a:tr h="471695">
                <a:tc vMerge="1">
                  <a:txBody>
                    <a:bodyPr/>
                    <a:lstStyle/>
                    <a:p>
                      <a:pPr algn="ctr" fontAlgn="b"/>
                      <a:r>
                        <a:rPr lang="es-ES" sz="1300" u="none" strike="noStrike" dirty="0">
                          <a:effectLst/>
                        </a:rPr>
                        <a:t>Sube avalúo</a:t>
                      </a:r>
                      <a:endParaRPr lang="es-ES" sz="13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u="none" strike="noStrike" dirty="0">
                          <a:effectLst/>
                        </a:rPr>
                        <a:t>629,546</a:t>
                      </a:r>
                      <a:endParaRPr lang="es-ES" sz="13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rgbClr val="AFD9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u="none" strike="noStrike" dirty="0">
                          <a:effectLst/>
                        </a:rPr>
                        <a:t> $       48,143,083,212.84 </a:t>
                      </a:r>
                      <a:endParaRPr lang="es-ES" sz="13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AFD9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u="none" strike="noStrike" dirty="0">
                          <a:effectLst/>
                        </a:rPr>
                        <a:t> $    51,661,482,071.61 </a:t>
                      </a:r>
                      <a:endParaRPr lang="es-ES" sz="13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u="none" strike="noStrike" dirty="0">
                          <a:effectLst/>
                        </a:rPr>
                        <a:t> $        3,518,398,858.76 </a:t>
                      </a:r>
                      <a:endParaRPr lang="es-ES" sz="13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514084500"/>
                  </a:ext>
                </a:extLst>
              </a:tr>
            </a:tbl>
          </a:graphicData>
        </a:graphic>
      </p:graphicFrame>
      <p:sp>
        <p:nvSpPr>
          <p:cNvPr id="20" name="CuadroTexto 19">
            <a:extLst>
              <a:ext uri="{FF2B5EF4-FFF2-40B4-BE49-F238E27FC236}">
                <a16:creationId xmlns:a16="http://schemas.microsoft.com/office/drawing/2014/main" xmlns="" id="{6C71CB11-C6A1-4644-9DC3-D839C74B30CD}"/>
              </a:ext>
            </a:extLst>
          </p:cNvPr>
          <p:cNvSpPr txBox="1"/>
          <p:nvPr/>
        </p:nvSpPr>
        <p:spPr>
          <a:xfrm>
            <a:off x="928914" y="4107113"/>
            <a:ext cx="102343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rgbClr val="35767F"/>
                </a:solidFill>
              </a:rPr>
              <a:t>Gestión y Mantenimiento Catastro: 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Considera la gestión y depuración de la información catastral no realizada por más de 10 años.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rgbClr val="35767F"/>
                </a:solidFill>
              </a:rPr>
              <a:t>Cambio de clasificación de suelo: 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Conforme al PUGS se determinan los cambios de clasificación del suelo de Rural a Urbano (6.373 predios). (</a:t>
            </a:r>
            <a:r>
              <a:rPr lang="es-E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2.153 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predios suben más del 50% del avalúo)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b="1" dirty="0" smtClean="0">
                <a:solidFill>
                  <a:srgbClr val="35767F"/>
                </a:solidFill>
              </a:rPr>
              <a:t>Incremento </a:t>
            </a:r>
            <a:r>
              <a:rPr lang="es-ES" sz="1600" b="1" dirty="0">
                <a:solidFill>
                  <a:srgbClr val="35767F"/>
                </a:solidFill>
              </a:rPr>
              <a:t>en el valor del AIVA: 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Según recorrido de las áreas de intervención valorativa hay 108 AIVAS que </a:t>
            </a:r>
            <a:r>
              <a:rPr lang="es-E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incrementan 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valor. (</a:t>
            </a:r>
            <a:r>
              <a:rPr lang="es-EC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74.408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predios)</a:t>
            </a:r>
            <a:endParaRPr lang="es-EC" sz="1600" dirty="0"/>
          </a:p>
        </p:txBody>
      </p:sp>
      <p:graphicFrame>
        <p:nvGraphicFramePr>
          <p:cNvPr id="21" name="Tabla 20">
            <a:extLst>
              <a:ext uri="{FF2B5EF4-FFF2-40B4-BE49-F238E27FC236}">
                <a16:creationId xmlns:a16="http://schemas.microsoft.com/office/drawing/2014/main" xmlns="" id="{A4B65D1D-ECF8-4EF4-A1AD-9DA0201AB1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0631355"/>
              </p:ext>
            </p:extLst>
          </p:nvPr>
        </p:nvGraphicFramePr>
        <p:xfrm>
          <a:off x="2822398" y="1968491"/>
          <a:ext cx="6042201" cy="1874656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618180">
                  <a:extLst>
                    <a:ext uri="{9D8B030D-6E8A-4147-A177-3AD203B41FA5}">
                      <a16:colId xmlns:a16="http://schemas.microsoft.com/office/drawing/2014/main" xmlns="" val="2027921252"/>
                    </a:ext>
                  </a:extLst>
                </a:gridCol>
                <a:gridCol w="2424021">
                  <a:extLst>
                    <a:ext uri="{9D8B030D-6E8A-4147-A177-3AD203B41FA5}">
                      <a16:colId xmlns:a16="http://schemas.microsoft.com/office/drawing/2014/main" xmlns="" val="1977483595"/>
                    </a:ext>
                  </a:extLst>
                </a:gridCol>
              </a:tblGrid>
              <a:tr h="390643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RAZÓN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AVALÚO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59021619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Gestión y Mantenimiento de Catastro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$ 1.569.085.909,75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328924173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400" u="none" strike="noStrike" dirty="0">
                          <a:effectLst/>
                        </a:rPr>
                        <a:t>Cambio de clasificación del suelo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 $   1.866.789.495,30 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206043867"/>
                  </a:ext>
                </a:extLst>
              </a:tr>
              <a:tr h="352341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400" u="none" strike="noStrike" dirty="0">
                          <a:effectLst/>
                        </a:rPr>
                        <a:t>Incremento en el valor del AIVA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$         82.523.453,71 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715342218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1" u="none" strike="noStrike" dirty="0">
                          <a:effectLst/>
                        </a:rPr>
                        <a:t>DIFERENCIA</a:t>
                      </a:r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u="none" strike="noStrike" dirty="0">
                          <a:effectLst/>
                        </a:rPr>
                        <a:t>$   3,518,398,858.76 </a:t>
                      </a:r>
                      <a:endParaRPr lang="es-ES" sz="1800" b="1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2" name="CuadroTexto 21">
            <a:extLst>
              <a:ext uri="{FF2B5EF4-FFF2-40B4-BE49-F238E27FC236}">
                <a16:creationId xmlns:a16="http://schemas.microsoft.com/office/drawing/2014/main" xmlns="" id="{3D99F32B-64D3-4754-947B-AA21A93ECD82}"/>
              </a:ext>
            </a:extLst>
          </p:cNvPr>
          <p:cNvSpPr txBox="1"/>
          <p:nvPr/>
        </p:nvSpPr>
        <p:spPr>
          <a:xfrm>
            <a:off x="403490" y="1223275"/>
            <a:ext cx="105071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/>
              <a:t>63.7% (629.546 predios) suben el avalúo en </a:t>
            </a:r>
            <a:r>
              <a:rPr lang="es-ES" sz="2400" b="1" dirty="0">
                <a:solidFill>
                  <a:srgbClr val="C00000"/>
                </a:solidFill>
              </a:rPr>
              <a:t>$ 3.518.398.858,76  </a:t>
            </a:r>
            <a:endParaRPr lang="es-ES" sz="2400" b="1" dirty="0">
              <a:ln w="0"/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CE07FFD8-8F35-4735-BE60-101A5168B986}"/>
              </a:ext>
            </a:extLst>
          </p:cNvPr>
          <p:cNvSpPr/>
          <p:nvPr/>
        </p:nvSpPr>
        <p:spPr>
          <a:xfrm>
            <a:off x="4289502" y="306462"/>
            <a:ext cx="526413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s-ES" sz="28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RESULTADOS QUINTA SIMULACION</a:t>
            </a:r>
          </a:p>
        </p:txBody>
      </p:sp>
    </p:spTree>
    <p:extLst>
      <p:ext uri="{BB962C8B-B14F-4D97-AF65-F5344CB8AC3E}">
        <p14:creationId xmlns:p14="http://schemas.microsoft.com/office/powerpoint/2010/main" val="14053102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141613"/>
            <a:ext cx="10153650" cy="9233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29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654" y="141613"/>
            <a:ext cx="2348289" cy="1040073"/>
          </a:xfr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-678" b="55177"/>
          <a:stretch/>
        </p:blipFill>
        <p:spPr>
          <a:xfrm flipV="1">
            <a:off x="0" y="6679403"/>
            <a:ext cx="9652518" cy="178597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CE07FFD8-8F35-4735-BE60-101A5168B986}"/>
              </a:ext>
            </a:extLst>
          </p:cNvPr>
          <p:cNvSpPr/>
          <p:nvPr/>
        </p:nvSpPr>
        <p:spPr>
          <a:xfrm>
            <a:off x="4081684" y="407734"/>
            <a:ext cx="526413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s-ES" sz="28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RESULTADOS QUINTA SIMULACION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3D99F32B-64D3-4754-947B-AA21A93ECD82}"/>
              </a:ext>
            </a:extLst>
          </p:cNvPr>
          <p:cNvSpPr txBox="1"/>
          <p:nvPr/>
        </p:nvSpPr>
        <p:spPr>
          <a:xfrm>
            <a:off x="403490" y="1223275"/>
            <a:ext cx="105071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/>
              <a:t>26.6% (262.563 predios) bajan el avalúo </a:t>
            </a:r>
            <a:r>
              <a:rPr lang="es-MX" sz="2400" b="1" dirty="0">
                <a:solidFill>
                  <a:srgbClr val="C00000"/>
                </a:solidFill>
              </a:rPr>
              <a:t>en </a:t>
            </a:r>
            <a:r>
              <a:rPr lang="es-ES" sz="2400" b="1" dirty="0">
                <a:solidFill>
                  <a:srgbClr val="C00000"/>
                </a:solidFill>
              </a:rPr>
              <a:t>$ -</a:t>
            </a:r>
            <a:r>
              <a:rPr lang="es-ES" sz="2400" b="1" dirty="0" smtClean="0">
                <a:solidFill>
                  <a:srgbClr val="C00000"/>
                </a:solidFill>
              </a:rPr>
              <a:t>12.396.313.831,00</a:t>
            </a:r>
            <a:endParaRPr lang="es-ES" sz="2400" b="1" dirty="0">
              <a:solidFill>
                <a:srgbClr val="C00000"/>
              </a:solidFill>
            </a:endParaRPr>
          </a:p>
          <a:p>
            <a:pPr algn="ctr"/>
            <a:r>
              <a:rPr lang="es-E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es-ES" sz="2400" b="1" dirty="0">
              <a:ln w="0"/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dirty="0"/>
          </a:p>
        </p:txBody>
      </p:sp>
      <p:graphicFrame>
        <p:nvGraphicFramePr>
          <p:cNvPr id="31" name="Tabla 30">
            <a:extLst>
              <a:ext uri="{FF2B5EF4-FFF2-40B4-BE49-F238E27FC236}">
                <a16:creationId xmlns:a16="http://schemas.microsoft.com/office/drawing/2014/main" xmlns="" id="{A4B65D1D-ECF8-4EF4-A1AD-9DA0201AB1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6044792"/>
              </p:ext>
            </p:extLst>
          </p:nvPr>
        </p:nvGraphicFramePr>
        <p:xfrm>
          <a:off x="2822398" y="1803527"/>
          <a:ext cx="6042201" cy="262599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618180">
                  <a:extLst>
                    <a:ext uri="{9D8B030D-6E8A-4147-A177-3AD203B41FA5}">
                      <a16:colId xmlns:a16="http://schemas.microsoft.com/office/drawing/2014/main" xmlns="" val="2027921252"/>
                    </a:ext>
                  </a:extLst>
                </a:gridCol>
                <a:gridCol w="2424021">
                  <a:extLst>
                    <a:ext uri="{9D8B030D-6E8A-4147-A177-3AD203B41FA5}">
                      <a16:colId xmlns:a16="http://schemas.microsoft.com/office/drawing/2014/main" xmlns="" val="1977483595"/>
                    </a:ext>
                  </a:extLst>
                </a:gridCol>
              </a:tblGrid>
              <a:tr h="390643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RAZÓN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AVALÚO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59021619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Predios SUG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 $ -6.517.496.683,00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074601341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Gestión y Mantenimiento de Catastro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1400" u="none" strike="noStrike" dirty="0">
                          <a:effectLst/>
                        </a:rPr>
                        <a:t>$-2.968.668.261,12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328924173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400" u="none" strike="noStrike" dirty="0">
                          <a:effectLst/>
                        </a:rPr>
                        <a:t>Cambio de clasificación del suelo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$  -2.394.624.032,00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206043867"/>
                  </a:ext>
                </a:extLst>
              </a:tr>
              <a:tr h="37411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400" u="none" strike="noStrike" dirty="0">
                          <a:effectLst/>
                        </a:rPr>
                        <a:t>Corrección Factor Frente Fondo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$  -348.442.364,00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987373620"/>
                  </a:ext>
                </a:extLst>
              </a:tr>
              <a:tr h="352341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400" u="none" strike="noStrike" dirty="0">
                          <a:effectLst/>
                        </a:rPr>
                        <a:t>Disminución en el valor del AIVA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400" u="none" strike="noStrike" dirty="0">
                          <a:effectLst/>
                        </a:rPr>
                        <a:t> $   -167.082.490,88 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715342218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1" u="none" strike="noStrike" dirty="0">
                          <a:effectLst/>
                        </a:rPr>
                        <a:t>DIFERENCIA</a:t>
                      </a:r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u="none" strike="noStrike" dirty="0">
                          <a:effectLst/>
                        </a:rPr>
                        <a:t>$ -12.396.313.831,00</a:t>
                      </a:r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6C71CB11-C6A1-4644-9DC3-D839C74B30CD}"/>
              </a:ext>
            </a:extLst>
          </p:cNvPr>
          <p:cNvSpPr txBox="1"/>
          <p:nvPr/>
        </p:nvSpPr>
        <p:spPr>
          <a:xfrm>
            <a:off x="403490" y="4523409"/>
            <a:ext cx="111267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rgbClr val="35767F"/>
                </a:solidFill>
              </a:rPr>
              <a:t>Predios S.U.G. 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Corrigen su avalúo considerando los valores promedios y predominantes de su ubicación referencial (28.027 predios)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rgbClr val="35767F"/>
                </a:solidFill>
              </a:rPr>
              <a:t>Gestión y Mantenimiento Catastro: 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Considera la gestión y depuración de la información catastral no realizada por más de 10 años.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rgbClr val="35767F"/>
                </a:solidFill>
              </a:rPr>
              <a:t>Cambio de clasificación de suelo: 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Conforme al PUGS se determinan los cambios de clasificación del suelo de Urbano a Rural y viceversa. (10.344 predios) (1.304 predios bajan más del 50% del avalúo).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rgbClr val="35767F"/>
                </a:solidFill>
              </a:rPr>
              <a:t>Disminución en el valor del AIVA: 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Según recorrido de las áreas de intervención valorativa hay 43 AIVAS que disminuyen de valor. (25.036 predios)</a:t>
            </a:r>
            <a:endParaRPr lang="es-EC" sz="1600" dirty="0"/>
          </a:p>
        </p:txBody>
      </p:sp>
    </p:spTree>
    <p:extLst>
      <p:ext uri="{BB962C8B-B14F-4D97-AF65-F5344CB8AC3E}">
        <p14:creationId xmlns:p14="http://schemas.microsoft.com/office/powerpoint/2010/main" val="21773361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141613"/>
            <a:ext cx="10153650" cy="9233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29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654" y="141613"/>
            <a:ext cx="2348289" cy="1040073"/>
          </a:xfr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-678" b="55177"/>
          <a:stretch/>
        </p:blipFill>
        <p:spPr>
          <a:xfrm flipV="1">
            <a:off x="0" y="6679403"/>
            <a:ext cx="9652518" cy="17859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3245539" y="338485"/>
            <a:ext cx="62212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s-ES" sz="28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RESULTADOS </a:t>
            </a:r>
            <a:r>
              <a:rPr lang="es-ES" sz="28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QUINTA SIMULACION</a:t>
            </a:r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xmlns="" id="{A4B65D1D-ECF8-4EF4-A1AD-9DA0201AB1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9868861"/>
              </p:ext>
            </p:extLst>
          </p:nvPr>
        </p:nvGraphicFramePr>
        <p:xfrm>
          <a:off x="1982260" y="5071549"/>
          <a:ext cx="7924801" cy="1384716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364240">
                  <a:extLst>
                    <a:ext uri="{9D8B030D-6E8A-4147-A177-3AD203B41FA5}">
                      <a16:colId xmlns:a16="http://schemas.microsoft.com/office/drawing/2014/main" xmlns="" val="2027921252"/>
                    </a:ext>
                  </a:extLst>
                </a:gridCol>
                <a:gridCol w="1944923">
                  <a:extLst>
                    <a:ext uri="{9D8B030D-6E8A-4147-A177-3AD203B41FA5}">
                      <a16:colId xmlns:a16="http://schemas.microsoft.com/office/drawing/2014/main" xmlns="" val="1386991714"/>
                    </a:ext>
                  </a:extLst>
                </a:gridCol>
                <a:gridCol w="63880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220625">
                  <a:extLst>
                    <a:ext uri="{9D8B030D-6E8A-4147-A177-3AD203B41FA5}">
                      <a16:colId xmlns:a16="http://schemas.microsoft.com/office/drawing/2014/main" xmlns="" val="1977483595"/>
                    </a:ext>
                  </a:extLst>
                </a:gridCol>
                <a:gridCol w="75621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43724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</a:rPr>
                        <a:t>PERÍODO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</a:rPr>
                        <a:t>CANTIDAD DE</a:t>
                      </a:r>
                    </a:p>
                    <a:p>
                      <a:pPr algn="ctr" fontAlgn="b"/>
                      <a:r>
                        <a:rPr lang="es-EC" sz="1200" u="none" strike="noStrike" dirty="0">
                          <a:effectLst/>
                        </a:rPr>
                        <a:t> PREDIOS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u="none" strike="noStrike" dirty="0">
                          <a:effectLst/>
                        </a:rPr>
                        <a:t>%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</a:rPr>
                        <a:t>AVALUO TOTAL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u="none" strike="noStrike" dirty="0">
                          <a:effectLst/>
                        </a:rPr>
                        <a:t>%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59021619"/>
                  </a:ext>
                </a:extLst>
              </a:tr>
              <a:tr h="312716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</a:rPr>
                        <a:t>AÑO 2021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</a:rPr>
                        <a:t>977.797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</a:rPr>
                        <a:t> $    101.747.150.587,47 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514084500"/>
                  </a:ext>
                </a:extLst>
              </a:tr>
              <a:tr h="314138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</a:rPr>
                        <a:t>BIENIO 2022-2023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</a:rPr>
                        <a:t>987.852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</a:rPr>
                        <a:t> $      92.869.235.615,12 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906779203"/>
                  </a:ext>
                </a:extLst>
              </a:tr>
              <a:tr h="314138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u="none" strike="noStrike" dirty="0">
                          <a:effectLst/>
                        </a:rPr>
                        <a:t>DIFERENCIA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1" u="none" strike="noStrike" dirty="0">
                          <a:effectLst/>
                        </a:rPr>
                        <a:t>10.055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1" u="none" strike="noStrike" dirty="0">
                          <a:effectLst/>
                        </a:rPr>
                        <a:t>1,0%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1" u="none" strike="noStrike" dirty="0">
                          <a:effectLst/>
                        </a:rPr>
                        <a:t>$      -</a:t>
                      </a:r>
                      <a:r>
                        <a:rPr lang="es-ES" sz="1600" b="1" u="none" strike="noStrike" dirty="0" smtClean="0">
                          <a:effectLst/>
                        </a:rPr>
                        <a:t>8.877.914.972,36 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1" u="none" strike="noStrike" dirty="0">
                          <a:effectLst/>
                        </a:rPr>
                        <a:t>-8,7%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" name="CuadroTexto 1"/>
          <p:cNvSpPr txBox="1"/>
          <p:nvPr/>
        </p:nvSpPr>
        <p:spPr>
          <a:xfrm>
            <a:off x="818197" y="2251217"/>
            <a:ext cx="412008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700" dirty="0"/>
              <a:t>Para el bienio 2022-2023, hay un </a:t>
            </a:r>
            <a:r>
              <a:rPr lang="es-MX" sz="1700" b="1" dirty="0"/>
              <a:t>incremento de 10.055 predios.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17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700" dirty="0"/>
              <a:t>Existe un </a:t>
            </a:r>
            <a:r>
              <a:rPr lang="es-MX" sz="1700" b="1" dirty="0"/>
              <a:t>decremento de  </a:t>
            </a:r>
            <a:r>
              <a:rPr lang="es-MX" sz="1700" b="1" dirty="0" smtClean="0"/>
              <a:t>8.877.914.972,36 </a:t>
            </a:r>
            <a:r>
              <a:rPr lang="es-MX" sz="1700" b="1" dirty="0"/>
              <a:t>dólares, es decir, el - 8,7% del avalúo total </a:t>
            </a:r>
            <a:r>
              <a:rPr lang="es-MX" sz="1700" dirty="0"/>
              <a:t>con respecto al 2020 con actualización y gestión.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sz="1700" dirty="0"/>
          </a:p>
        </p:txBody>
      </p:sp>
      <p:sp>
        <p:nvSpPr>
          <p:cNvPr id="11" name="Rectángulo 10"/>
          <p:cNvSpPr/>
          <p:nvPr/>
        </p:nvSpPr>
        <p:spPr>
          <a:xfrm>
            <a:off x="792658" y="1655514"/>
            <a:ext cx="414562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S" sz="2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COMPARATIVO VALORACIÓN VIGENTE</a:t>
            </a:r>
          </a:p>
        </p:txBody>
      </p:sp>
      <p:sp>
        <p:nvSpPr>
          <p:cNvPr id="3" name="Rectángulo 2"/>
          <p:cNvSpPr/>
          <p:nvPr/>
        </p:nvSpPr>
        <p:spPr>
          <a:xfrm>
            <a:off x="2284939" y="5616845"/>
            <a:ext cx="157884" cy="143753"/>
          </a:xfrm>
          <a:prstGeom prst="rect">
            <a:avLst/>
          </a:prstGeom>
          <a:solidFill>
            <a:srgbClr val="AFD9E1"/>
          </a:solidFill>
          <a:ln>
            <a:solidFill>
              <a:srgbClr val="AFD9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Rectángulo 12"/>
          <p:cNvSpPr/>
          <p:nvPr/>
        </p:nvSpPr>
        <p:spPr>
          <a:xfrm>
            <a:off x="2284939" y="5905770"/>
            <a:ext cx="157884" cy="143753"/>
          </a:xfrm>
          <a:prstGeom prst="rect">
            <a:avLst/>
          </a:prstGeom>
          <a:solidFill>
            <a:srgbClr val="F7B532"/>
          </a:solidFill>
          <a:ln>
            <a:solidFill>
              <a:srgbClr val="F7B5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xmlns="" id="{00000000-0008-0000-0000-000008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5892638"/>
              </p:ext>
            </p:extLst>
          </p:nvPr>
        </p:nvGraphicFramePr>
        <p:xfrm>
          <a:off x="3777425" y="1457580"/>
          <a:ext cx="8701150" cy="33380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031865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Gráfico 31">
            <a:extLst>
              <a:ext uri="{FF2B5EF4-FFF2-40B4-BE49-F238E27FC236}">
                <a16:creationId xmlns:a16="http://schemas.microsoft.com/office/drawing/2014/main" xmlns="" id="{00000000-0008-0000-00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7811991"/>
              </p:ext>
            </p:extLst>
          </p:nvPr>
        </p:nvGraphicFramePr>
        <p:xfrm>
          <a:off x="4589127" y="2662426"/>
          <a:ext cx="7602873" cy="36935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ángulo 3"/>
          <p:cNvSpPr/>
          <p:nvPr/>
        </p:nvSpPr>
        <p:spPr>
          <a:xfrm>
            <a:off x="0" y="141613"/>
            <a:ext cx="10153650" cy="9233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29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654" y="141613"/>
            <a:ext cx="2348289" cy="1040073"/>
          </a:xfr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-678" b="55177"/>
          <a:stretch/>
        </p:blipFill>
        <p:spPr>
          <a:xfrm flipV="1">
            <a:off x="0" y="6679403"/>
            <a:ext cx="9652518" cy="178597"/>
          </a:xfrm>
          <a:prstGeom prst="rect">
            <a:avLst/>
          </a:prstGeom>
        </p:spPr>
      </p:pic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xmlns="" id="{9848C424-0147-46CE-B4D9-460F00535C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0159001"/>
              </p:ext>
            </p:extLst>
          </p:nvPr>
        </p:nvGraphicFramePr>
        <p:xfrm>
          <a:off x="921607" y="7081138"/>
          <a:ext cx="9759524" cy="1640328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508241">
                  <a:extLst>
                    <a:ext uri="{9D8B030D-6E8A-4147-A177-3AD203B41FA5}">
                      <a16:colId xmlns:a16="http://schemas.microsoft.com/office/drawing/2014/main" xmlns="" val="2027921252"/>
                    </a:ext>
                  </a:extLst>
                </a:gridCol>
                <a:gridCol w="1180758">
                  <a:extLst>
                    <a:ext uri="{9D8B030D-6E8A-4147-A177-3AD203B41FA5}">
                      <a16:colId xmlns:a16="http://schemas.microsoft.com/office/drawing/2014/main" xmlns="" val="1386991714"/>
                    </a:ext>
                  </a:extLst>
                </a:gridCol>
                <a:gridCol w="676397">
                  <a:extLst>
                    <a:ext uri="{9D8B030D-6E8A-4147-A177-3AD203B41FA5}">
                      <a16:colId xmlns:a16="http://schemas.microsoft.com/office/drawing/2014/main" xmlns="" val="1977483595"/>
                    </a:ext>
                  </a:extLst>
                </a:gridCol>
                <a:gridCol w="2238688">
                  <a:extLst>
                    <a:ext uri="{9D8B030D-6E8A-4147-A177-3AD203B41FA5}">
                      <a16:colId xmlns:a16="http://schemas.microsoft.com/office/drawing/2014/main" xmlns="" val="2295233511"/>
                    </a:ext>
                  </a:extLst>
                </a:gridCol>
                <a:gridCol w="2265680">
                  <a:extLst>
                    <a:ext uri="{9D8B030D-6E8A-4147-A177-3AD203B41FA5}">
                      <a16:colId xmlns:a16="http://schemas.microsoft.com/office/drawing/2014/main" xmlns="" val="1254539833"/>
                    </a:ext>
                  </a:extLst>
                </a:gridCol>
                <a:gridCol w="1889760">
                  <a:extLst>
                    <a:ext uri="{9D8B030D-6E8A-4147-A177-3AD203B41FA5}">
                      <a16:colId xmlns:a16="http://schemas.microsoft.com/office/drawing/2014/main" xmlns="" val="3625640371"/>
                    </a:ext>
                  </a:extLst>
                </a:gridCol>
              </a:tblGrid>
              <a:tr h="42963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Variación de </a:t>
                      </a:r>
                    </a:p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avalúo</a:t>
                      </a:r>
                      <a:endParaRPr lang="es-ES" sz="1200" b="1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Cantidad de </a:t>
                      </a:r>
                    </a:p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predios</a:t>
                      </a:r>
                      <a:endParaRPr lang="es-ES" sz="1200" b="1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%</a:t>
                      </a:r>
                      <a:endParaRPr lang="es-ES" sz="1200" b="1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Avalúo</a:t>
                      </a:r>
                    </a:p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Año</a:t>
                      </a:r>
                      <a:r>
                        <a:rPr lang="es-ES" sz="1200" u="none" strike="noStrike" baseline="0" dirty="0">
                          <a:effectLst/>
                        </a:rPr>
                        <a:t> 2021</a:t>
                      </a:r>
                      <a:endParaRPr lang="es-ES" sz="1200" b="1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u="none" strike="noStrike" dirty="0">
                          <a:effectLst/>
                        </a:rPr>
                        <a:t>Avalúo</a:t>
                      </a:r>
                    </a:p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Bienio 2022-2023</a:t>
                      </a:r>
                      <a:endParaRPr lang="es-ES" sz="1200" b="1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u="none" strike="noStrike" dirty="0">
                          <a:effectLst/>
                        </a:rPr>
                        <a:t>Diferencia</a:t>
                      </a:r>
                      <a:endParaRPr lang="es-ES" sz="1200" b="1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59021619"/>
                  </a:ext>
                </a:extLst>
              </a:tr>
              <a:tr h="305067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Sube avalúo</a:t>
                      </a:r>
                      <a:endParaRPr lang="es-ES" sz="12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629,546</a:t>
                      </a:r>
                      <a:endParaRPr lang="es-ES" sz="12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63.7%</a:t>
                      </a:r>
                      <a:endParaRPr lang="es-ES" sz="12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 $       48,143,083,212.84 </a:t>
                      </a:r>
                      <a:endParaRPr lang="es-ES" sz="12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 $    51,661,482,071.61 </a:t>
                      </a:r>
                      <a:endParaRPr lang="es-ES" sz="12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 $        3,518,398,858.76 </a:t>
                      </a:r>
                      <a:endParaRPr lang="es-ES" sz="12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514084500"/>
                  </a:ext>
                </a:extLst>
              </a:tr>
              <a:tr h="284624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Baja avalúo</a:t>
                      </a:r>
                      <a:endParaRPr lang="es-ES" sz="12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262,563</a:t>
                      </a:r>
                      <a:endParaRPr lang="es-ES" sz="12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26.6%</a:t>
                      </a:r>
                      <a:endParaRPr lang="es-ES" sz="12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 $       45,645,262,535.63 </a:t>
                      </a:r>
                      <a:endParaRPr lang="es-ES" sz="12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 $    33,248,948,704.50 </a:t>
                      </a:r>
                      <a:endParaRPr lang="es-ES" sz="12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 $      -12,396,313,831.13 </a:t>
                      </a:r>
                      <a:endParaRPr lang="es-ES" sz="12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302265221"/>
                  </a:ext>
                </a:extLst>
              </a:tr>
              <a:tr h="285919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Se mantiene</a:t>
                      </a:r>
                      <a:endParaRPr lang="es-ES" sz="12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95,743</a:t>
                      </a:r>
                      <a:endParaRPr lang="es-ES" sz="12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9.7%</a:t>
                      </a:r>
                      <a:endParaRPr lang="es-ES" sz="12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 $         7,958,804,839.01 </a:t>
                      </a:r>
                      <a:endParaRPr lang="es-ES" sz="12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 $     7,958,804,839.01 </a:t>
                      </a:r>
                      <a:endParaRPr lang="es-ES" sz="12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 </a:t>
                      </a:r>
                      <a:endParaRPr lang="es-ES" sz="12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906779203"/>
                  </a:ext>
                </a:extLst>
              </a:tr>
              <a:tr h="335088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TOTAL</a:t>
                      </a:r>
                      <a:endParaRPr lang="es-ES" sz="12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987,852</a:t>
                      </a:r>
                      <a:endParaRPr lang="es-ES" sz="12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100.00%</a:t>
                      </a:r>
                      <a:endParaRPr lang="es-ES" sz="12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 $     101,747,150,587.49 </a:t>
                      </a:r>
                      <a:endParaRPr lang="es-ES" sz="12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$92,869,235,615.12</a:t>
                      </a:r>
                      <a:endParaRPr lang="es-ES" sz="12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 $        -8,877,914,972.37 </a:t>
                      </a:r>
                      <a:endParaRPr lang="es-ES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2992584107"/>
                  </a:ext>
                </a:extLst>
              </a:tr>
            </a:tbl>
          </a:graphicData>
        </a:graphic>
      </p:graphicFrame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CE07FFD8-8F35-4735-BE60-101A5168B986}"/>
              </a:ext>
            </a:extLst>
          </p:cNvPr>
          <p:cNvSpPr/>
          <p:nvPr/>
        </p:nvSpPr>
        <p:spPr>
          <a:xfrm>
            <a:off x="3081748" y="401048"/>
            <a:ext cx="62212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s-ES" sz="28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RESULTADOS </a:t>
            </a:r>
            <a:r>
              <a:rPr lang="es-ES" sz="28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QUINTA SIMULACION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3D99F32B-64D3-4754-947B-AA21A93ECD82}"/>
              </a:ext>
            </a:extLst>
          </p:cNvPr>
          <p:cNvSpPr txBox="1"/>
          <p:nvPr/>
        </p:nvSpPr>
        <p:spPr>
          <a:xfrm>
            <a:off x="792658" y="1598344"/>
            <a:ext cx="105071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De los 987.852 predios incluidos en la quinta simulación, se obtiene: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1400" dirty="0"/>
              <a:t>63.7% (629.546 predios) </a:t>
            </a:r>
            <a:r>
              <a:rPr lang="es-MX" sz="1400" b="1" dirty="0"/>
              <a:t>suben el avalúo </a:t>
            </a:r>
            <a:r>
              <a:rPr lang="es-MX" sz="1400" dirty="0"/>
              <a:t>en un  3.5% en relación al avalúo total del año 2021.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1400" dirty="0"/>
              <a:t>26.6% (262.563 predios) </a:t>
            </a:r>
            <a:r>
              <a:rPr lang="es-MX" sz="1400" b="1" dirty="0"/>
              <a:t>bajan el avalúo </a:t>
            </a:r>
            <a:r>
              <a:rPr lang="es-MX" sz="1400" dirty="0"/>
              <a:t>en un  -12.2%. en relación al avalúo total del año 2021.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1400" dirty="0"/>
              <a:t>9.7% (95.743 predios) </a:t>
            </a:r>
            <a:r>
              <a:rPr lang="es-MX" sz="1400" b="1" dirty="0"/>
              <a:t>mantienen el avalúo </a:t>
            </a:r>
            <a:r>
              <a:rPr lang="es-MX" sz="1400" dirty="0"/>
              <a:t>en relación al avalúo total del año 2021.</a:t>
            </a:r>
          </a:p>
          <a:p>
            <a:endParaRPr lang="es-EC" sz="1400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79EAE4BE-0C1C-4B6E-BBEE-675F42C34534}"/>
              </a:ext>
            </a:extLst>
          </p:cNvPr>
          <p:cNvSpPr/>
          <p:nvPr/>
        </p:nvSpPr>
        <p:spPr>
          <a:xfrm>
            <a:off x="792658" y="1210968"/>
            <a:ext cx="414562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S" sz="2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COMPARATIVO VALORACIÓN VIGENTE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xmlns="" id="{5E1F664A-BD2B-440D-9BB5-B100818EB084}"/>
              </a:ext>
            </a:extLst>
          </p:cNvPr>
          <p:cNvGrpSpPr/>
          <p:nvPr/>
        </p:nvGrpSpPr>
        <p:grpSpPr>
          <a:xfrm>
            <a:off x="556533" y="2959230"/>
            <a:ext cx="4520292" cy="3017725"/>
            <a:chOff x="743712" y="2959230"/>
            <a:chExt cx="4520292" cy="3017725"/>
          </a:xfrm>
        </p:grpSpPr>
        <p:graphicFrame>
          <p:nvGraphicFramePr>
            <p:cNvPr id="21" name="Gráfico 20">
              <a:extLst>
                <a:ext uri="{FF2B5EF4-FFF2-40B4-BE49-F238E27FC236}">
                  <a16:creationId xmlns:a16="http://schemas.microsoft.com/office/drawing/2014/main" xmlns="" id="{00000000-0008-0000-0000-000007000000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743712" y="2959230"/>
            <a:ext cx="4520292" cy="284717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xmlns="" id="{62443848-5875-4511-9CD4-D55622CD6AAF}"/>
                </a:ext>
              </a:extLst>
            </p:cNvPr>
            <p:cNvSpPr/>
            <p:nvPr/>
          </p:nvSpPr>
          <p:spPr>
            <a:xfrm>
              <a:off x="1423125" y="5546068"/>
              <a:ext cx="670375" cy="43088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1100" b="0" cap="none" spc="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SUBEN</a:t>
              </a:r>
            </a:p>
            <a:p>
              <a:pPr algn="ctr"/>
              <a:r>
                <a:rPr lang="es-ES" sz="11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AVALUO</a:t>
              </a:r>
              <a:endParaRPr lang="es-ES" sz="1100" b="0" cap="none" spc="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xmlns="" id="{589AF49C-0533-480C-BD35-1C5685B5FD51}"/>
                </a:ext>
              </a:extLst>
            </p:cNvPr>
            <p:cNvSpPr/>
            <p:nvPr/>
          </p:nvSpPr>
          <p:spPr>
            <a:xfrm>
              <a:off x="2530281" y="5546068"/>
              <a:ext cx="670375" cy="43088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11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BAJAN</a:t>
              </a:r>
              <a:endParaRPr lang="es-ES" sz="1100" b="0" cap="none" spc="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ctr"/>
              <a:r>
                <a:rPr lang="es-ES" sz="11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AVALUO</a:t>
              </a:r>
              <a:endParaRPr lang="es-ES" sz="1100" b="0" cap="none" spc="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xmlns="" id="{F2FC8058-B7C5-4636-AD7C-9408ED2DE306}"/>
                </a:ext>
              </a:extLst>
            </p:cNvPr>
            <p:cNvSpPr/>
            <p:nvPr/>
          </p:nvSpPr>
          <p:spPr>
            <a:xfrm>
              <a:off x="3484351" y="5546068"/>
              <a:ext cx="976549" cy="43088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11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SE MANTIENE</a:t>
              </a:r>
              <a:endParaRPr lang="es-ES" sz="1100" b="0" cap="none" spc="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ctr"/>
              <a:r>
                <a:rPr lang="es-ES" sz="11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AVALUO</a:t>
              </a:r>
              <a:endParaRPr lang="es-ES" sz="1100" b="0" cap="none" spc="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6" name="Rectángulo 25">
            <a:extLst>
              <a:ext uri="{FF2B5EF4-FFF2-40B4-BE49-F238E27FC236}">
                <a16:creationId xmlns:a16="http://schemas.microsoft.com/office/drawing/2014/main" xmlns="" id="{05C9C055-6AC1-4936-B67A-7022CE66ACEE}"/>
              </a:ext>
            </a:extLst>
          </p:cNvPr>
          <p:cNvSpPr/>
          <p:nvPr/>
        </p:nvSpPr>
        <p:spPr>
          <a:xfrm>
            <a:off x="6747237" y="3585039"/>
            <a:ext cx="1106312" cy="24693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400" b="1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</a:rPr>
              <a:t>SUBE 3.5%</a:t>
            </a:r>
            <a:endParaRPr lang="es-ES" sz="1400" b="1" cap="none" spc="0" dirty="0">
              <a:ln w="0"/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xmlns="" id="{2E23BB97-9F2B-46FE-A99D-AFB494B97260}"/>
              </a:ext>
            </a:extLst>
          </p:cNvPr>
          <p:cNvSpPr/>
          <p:nvPr/>
        </p:nvSpPr>
        <p:spPr>
          <a:xfrm>
            <a:off x="8319077" y="3590420"/>
            <a:ext cx="1253095" cy="24693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400" b="1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</a:rPr>
              <a:t>BAJA -12.2%</a:t>
            </a:r>
            <a:endParaRPr lang="es-ES" sz="1400" b="1" cap="none" spc="0" dirty="0">
              <a:ln w="0"/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xmlns="" id="{261C2C23-2234-4D78-AB6A-42DC8D111419}"/>
              </a:ext>
            </a:extLst>
          </p:cNvPr>
          <p:cNvSpPr/>
          <p:nvPr/>
        </p:nvSpPr>
        <p:spPr>
          <a:xfrm>
            <a:off x="6358027" y="6288651"/>
            <a:ext cx="1465465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200" b="1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$  3,518,398,858.76 </a:t>
            </a:r>
            <a:endParaRPr lang="es-ES" sz="1200" b="1" cap="none" spc="0" dirty="0">
              <a:ln w="0"/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xmlns="" id="{B2CC0C9E-8BA9-4BA8-8A88-791F6ED13467}"/>
              </a:ext>
            </a:extLst>
          </p:cNvPr>
          <p:cNvSpPr/>
          <p:nvPr/>
        </p:nvSpPr>
        <p:spPr>
          <a:xfrm>
            <a:off x="7996658" y="6293018"/>
            <a:ext cx="1590499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200" b="1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$ -12,396,313,831.13 </a:t>
            </a:r>
            <a:endParaRPr lang="es-ES" sz="1200" b="1" cap="none" spc="0" dirty="0">
              <a:ln w="0"/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xmlns="" id="{45794D2B-BD92-4A76-B77B-BF99F46BAFCB}"/>
              </a:ext>
            </a:extLst>
          </p:cNvPr>
          <p:cNvSpPr/>
          <p:nvPr/>
        </p:nvSpPr>
        <p:spPr>
          <a:xfrm>
            <a:off x="5100266" y="6288649"/>
            <a:ext cx="834266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200" b="1" cap="none" spc="0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</a:rPr>
              <a:t>Diferencia</a:t>
            </a: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xmlns="" id="{4A899A27-B955-460B-9602-40A5B158080A}"/>
              </a:ext>
            </a:extLst>
          </p:cNvPr>
          <p:cNvSpPr/>
          <p:nvPr/>
        </p:nvSpPr>
        <p:spPr>
          <a:xfrm>
            <a:off x="10298549" y="6302110"/>
            <a:ext cx="415498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200" b="1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$   -</a:t>
            </a:r>
            <a:endParaRPr lang="es-ES" sz="1200" b="1" cap="none" spc="0" dirty="0">
              <a:ln w="0"/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xmlns="" id="{58C1384F-8527-4432-85A9-BC37A1F069B1}"/>
              </a:ext>
            </a:extLst>
          </p:cNvPr>
          <p:cNvSpPr/>
          <p:nvPr/>
        </p:nvSpPr>
        <p:spPr>
          <a:xfrm>
            <a:off x="10589140" y="4783142"/>
            <a:ext cx="407483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400" b="1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</a:rPr>
              <a:t>0%</a:t>
            </a:r>
            <a:endParaRPr lang="es-ES" sz="1400" b="1" cap="none" spc="0" dirty="0">
              <a:ln w="0"/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323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Marcador de contenido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331" y="268484"/>
            <a:ext cx="1771054" cy="78441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-678" b="55177"/>
          <a:stretch/>
        </p:blipFill>
        <p:spPr>
          <a:xfrm flipV="1">
            <a:off x="0" y="6679403"/>
            <a:ext cx="9652518" cy="178597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2066472" y="1743394"/>
            <a:ext cx="7004155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5500" b="1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PRELIMINARES Y OBJETIVOS DE LA ORDENANZA</a:t>
            </a:r>
            <a:endParaRPr lang="es-EC" sz="5500" b="1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6729" y="3721424"/>
            <a:ext cx="2823421" cy="259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35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141613"/>
            <a:ext cx="10153650" cy="9233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29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654" y="141613"/>
            <a:ext cx="2348289" cy="1040073"/>
          </a:xfr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-678" b="55177"/>
          <a:stretch/>
        </p:blipFill>
        <p:spPr>
          <a:xfrm flipV="1">
            <a:off x="0" y="6679403"/>
            <a:ext cx="9652518" cy="178597"/>
          </a:xfrm>
          <a:prstGeom prst="rect">
            <a:avLst/>
          </a:prstGeom>
        </p:spPr>
      </p:pic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xmlns="" id="{9848C424-0147-46CE-B4D9-460F00535C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9317042"/>
              </p:ext>
            </p:extLst>
          </p:nvPr>
        </p:nvGraphicFramePr>
        <p:xfrm>
          <a:off x="969817" y="5057684"/>
          <a:ext cx="10363200" cy="1106049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054153">
                  <a:extLst>
                    <a:ext uri="{9D8B030D-6E8A-4147-A177-3AD203B41FA5}">
                      <a16:colId xmlns:a16="http://schemas.microsoft.com/office/drawing/2014/main" xmlns="" val="2027921252"/>
                    </a:ext>
                  </a:extLst>
                </a:gridCol>
                <a:gridCol w="1387110">
                  <a:extLst>
                    <a:ext uri="{9D8B030D-6E8A-4147-A177-3AD203B41FA5}">
                      <a16:colId xmlns:a16="http://schemas.microsoft.com/office/drawing/2014/main" xmlns="" val="1386991714"/>
                    </a:ext>
                  </a:extLst>
                </a:gridCol>
                <a:gridCol w="2093825">
                  <a:extLst>
                    <a:ext uri="{9D8B030D-6E8A-4147-A177-3AD203B41FA5}">
                      <a16:colId xmlns:a16="http://schemas.microsoft.com/office/drawing/2014/main" xmlns="" val="1977483595"/>
                    </a:ext>
                  </a:extLst>
                </a:gridCol>
                <a:gridCol w="2069191">
                  <a:extLst>
                    <a:ext uri="{9D8B030D-6E8A-4147-A177-3AD203B41FA5}">
                      <a16:colId xmlns:a16="http://schemas.microsoft.com/office/drawing/2014/main" xmlns="" val="2295233511"/>
                    </a:ext>
                  </a:extLst>
                </a:gridCol>
                <a:gridCol w="1915230">
                  <a:extLst>
                    <a:ext uri="{9D8B030D-6E8A-4147-A177-3AD203B41FA5}">
                      <a16:colId xmlns:a16="http://schemas.microsoft.com/office/drawing/2014/main" xmlns="" val="1254539833"/>
                    </a:ext>
                  </a:extLst>
                </a:gridCol>
                <a:gridCol w="843691">
                  <a:extLst>
                    <a:ext uri="{9D8B030D-6E8A-4147-A177-3AD203B41FA5}">
                      <a16:colId xmlns:a16="http://schemas.microsoft.com/office/drawing/2014/main" xmlns="" val="3625640371"/>
                    </a:ext>
                  </a:extLst>
                </a:gridCol>
              </a:tblGrid>
              <a:tr h="575487"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Predios con </a:t>
                      </a:r>
                    </a:p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cambio de clasificación</a:t>
                      </a: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Cantidad</a:t>
                      </a:r>
                      <a:r>
                        <a:rPr lang="es-ES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Avalúo</a:t>
                      </a:r>
                    </a:p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Año</a:t>
                      </a:r>
                      <a:r>
                        <a:rPr lang="es-ES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AFD9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Avalúo</a:t>
                      </a:r>
                    </a:p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Bienio 2022-2023</a:t>
                      </a: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7B53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Diferencia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AFAB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7620" marR="7620" marT="7620" marB="0" anchor="ctr">
                    <a:solidFill>
                      <a:srgbClr val="AFA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021619"/>
                  </a:ext>
                </a:extLst>
              </a:tr>
              <a:tr h="530562"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u="none" strike="noStrike" dirty="0">
                          <a:effectLst/>
                        </a:rPr>
                        <a:t>De rural a urbano</a:t>
                      </a:r>
                      <a:endParaRPr lang="es-E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u="none" strike="noStrike" dirty="0">
                          <a:effectLst/>
                        </a:rPr>
                        <a:t>6.373</a:t>
                      </a:r>
                      <a:endParaRPr lang="es-E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891.681.765,70 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2.758.471.261,00 </a:t>
                      </a: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1.866.789.495,30 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209.4%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02265221"/>
                  </a:ext>
                </a:extLst>
              </a:tr>
            </a:tbl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818197" y="2543317"/>
            <a:ext cx="39158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b="1" dirty="0" smtClean="0"/>
              <a:t>6.373 </a:t>
            </a:r>
            <a:r>
              <a:rPr lang="es-MX" sz="1600" b="1" dirty="0"/>
              <a:t>predios</a:t>
            </a:r>
            <a:r>
              <a:rPr lang="es-MX" sz="1600" dirty="0"/>
              <a:t> cambian de </a:t>
            </a:r>
            <a:r>
              <a:rPr lang="es-MX" sz="1600" b="1" dirty="0"/>
              <a:t>clasificación de suelo rural a urbana, </a:t>
            </a:r>
            <a:r>
              <a:rPr lang="es-MX" sz="1600" dirty="0"/>
              <a:t>por lo que su avalúo total incrementa en un 209,4%.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/>
              <a:t>Este cambio se da por </a:t>
            </a:r>
            <a:r>
              <a:rPr lang="es-MX" sz="1600" b="1" dirty="0"/>
              <a:t>gestión, mantenimiento,</a:t>
            </a:r>
            <a:r>
              <a:rPr lang="es-MX" sz="1600" dirty="0"/>
              <a:t> y </a:t>
            </a:r>
            <a:r>
              <a:rPr lang="es-MX" sz="1600" b="1" dirty="0"/>
              <a:t>actualización de </a:t>
            </a:r>
            <a:r>
              <a:rPr lang="es-MX" sz="1600" b="1" dirty="0" smtClean="0"/>
              <a:t>la clasificación del </a:t>
            </a:r>
            <a:r>
              <a:rPr lang="es-MX" sz="1600" b="1" dirty="0"/>
              <a:t>suelo</a:t>
            </a:r>
            <a:r>
              <a:rPr lang="es-MX" sz="1600" dirty="0"/>
              <a:t> según PUGS.</a:t>
            </a:r>
          </a:p>
          <a:p>
            <a:endParaRPr lang="es-MX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sz="1600" dirty="0"/>
          </a:p>
        </p:txBody>
      </p:sp>
      <p:sp>
        <p:nvSpPr>
          <p:cNvPr id="10" name="Rectángulo 9"/>
          <p:cNvSpPr/>
          <p:nvPr/>
        </p:nvSpPr>
        <p:spPr>
          <a:xfrm>
            <a:off x="556953" y="1510064"/>
            <a:ext cx="498038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PREDIOS CON CAMBIO DE </a:t>
            </a:r>
            <a:r>
              <a:rPr lang="es-E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CLASIFICACIÓN</a:t>
            </a:r>
            <a:r>
              <a:rPr lang="es-E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DE SUELO DE RURAL A URBANA</a:t>
            </a:r>
            <a:endParaRPr lang="es-ES" sz="2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3411421" y="341668"/>
            <a:ext cx="62212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s-ES" sz="28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RESULTADOS </a:t>
            </a:r>
            <a:r>
              <a:rPr lang="es-ES" sz="28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QUINTA SIMULACION</a:t>
            </a:r>
          </a:p>
        </p:txBody>
      </p:sp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xmlns="" id="{871F7134-69CE-4913-8ADA-73FFCBA861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381631"/>
              </p:ext>
            </p:extLst>
          </p:nvPr>
        </p:nvGraphicFramePr>
        <p:xfrm>
          <a:off x="5175613" y="1288081"/>
          <a:ext cx="6569947" cy="3742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8073293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141613"/>
            <a:ext cx="10153650" cy="9233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29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654" y="141613"/>
            <a:ext cx="2348289" cy="1040073"/>
          </a:xfr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-678" b="55177"/>
          <a:stretch/>
        </p:blipFill>
        <p:spPr>
          <a:xfrm flipV="1">
            <a:off x="0" y="6679403"/>
            <a:ext cx="9652518" cy="178597"/>
          </a:xfrm>
          <a:prstGeom prst="rect">
            <a:avLst/>
          </a:prstGeom>
        </p:spPr>
      </p:pic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xmlns="" id="{9848C424-0147-46CE-B4D9-460F00535C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6237240"/>
              </p:ext>
            </p:extLst>
          </p:nvPr>
        </p:nvGraphicFramePr>
        <p:xfrm>
          <a:off x="969817" y="5245510"/>
          <a:ext cx="10363200" cy="104353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054153">
                  <a:extLst>
                    <a:ext uri="{9D8B030D-6E8A-4147-A177-3AD203B41FA5}">
                      <a16:colId xmlns:a16="http://schemas.microsoft.com/office/drawing/2014/main" xmlns="" val="2027921252"/>
                    </a:ext>
                  </a:extLst>
                </a:gridCol>
                <a:gridCol w="1387110">
                  <a:extLst>
                    <a:ext uri="{9D8B030D-6E8A-4147-A177-3AD203B41FA5}">
                      <a16:colId xmlns:a16="http://schemas.microsoft.com/office/drawing/2014/main" xmlns="" val="1386991714"/>
                    </a:ext>
                  </a:extLst>
                </a:gridCol>
                <a:gridCol w="2093825">
                  <a:extLst>
                    <a:ext uri="{9D8B030D-6E8A-4147-A177-3AD203B41FA5}">
                      <a16:colId xmlns:a16="http://schemas.microsoft.com/office/drawing/2014/main" xmlns="" val="1977483595"/>
                    </a:ext>
                  </a:extLst>
                </a:gridCol>
                <a:gridCol w="2069191">
                  <a:extLst>
                    <a:ext uri="{9D8B030D-6E8A-4147-A177-3AD203B41FA5}">
                      <a16:colId xmlns:a16="http://schemas.microsoft.com/office/drawing/2014/main" xmlns="" val="2295233511"/>
                    </a:ext>
                  </a:extLst>
                </a:gridCol>
                <a:gridCol w="1915230">
                  <a:extLst>
                    <a:ext uri="{9D8B030D-6E8A-4147-A177-3AD203B41FA5}">
                      <a16:colId xmlns:a16="http://schemas.microsoft.com/office/drawing/2014/main" xmlns="" val="1254539833"/>
                    </a:ext>
                  </a:extLst>
                </a:gridCol>
                <a:gridCol w="843691">
                  <a:extLst>
                    <a:ext uri="{9D8B030D-6E8A-4147-A177-3AD203B41FA5}">
                      <a16:colId xmlns:a16="http://schemas.microsoft.com/office/drawing/2014/main" xmlns="" val="3625640371"/>
                    </a:ext>
                  </a:extLst>
                </a:gridCol>
              </a:tblGrid>
              <a:tr h="575487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PREDIOS QUE PASAN</a:t>
                      </a:r>
                    </a:p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 URBANO A RURAL</a:t>
                      </a:r>
                      <a:endParaRPr lang="es-E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Cantidad</a:t>
                      </a:r>
                      <a:r>
                        <a:rPr lang="es-ES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Avalúo</a:t>
                      </a:r>
                    </a:p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Año</a:t>
                      </a:r>
                      <a:r>
                        <a:rPr lang="es-ES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AFD9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Valoración</a:t>
                      </a:r>
                    </a:p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Bienio 2022-2023</a:t>
                      </a: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7B53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Diferencia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AFAB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7620" marR="7620" marT="7620" marB="0" anchor="ctr">
                    <a:solidFill>
                      <a:srgbClr val="AFA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021619"/>
                  </a:ext>
                </a:extLst>
              </a:tr>
              <a:tr h="468043">
                <a:tc vMerge="1">
                  <a:txBody>
                    <a:bodyPr/>
                    <a:lstStyle/>
                    <a:p>
                      <a:pPr algn="ctr" fontAlgn="b"/>
                      <a:r>
                        <a:rPr lang="es-ES" sz="1300" u="none" strike="noStrike" dirty="0">
                          <a:effectLst/>
                        </a:rPr>
                        <a:t>De urbano a rural</a:t>
                      </a:r>
                      <a:endParaRPr lang="es-E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10.344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3,405,353,942.00 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1,010,729,910.00 </a:t>
                      </a: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-2,394,624,032.00 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-70.3%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14084500"/>
                  </a:ext>
                </a:extLst>
              </a:tr>
            </a:tbl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818197" y="2543317"/>
            <a:ext cx="431986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b="1" dirty="0" smtClean="0"/>
              <a:t>10.344 </a:t>
            </a:r>
            <a:r>
              <a:rPr lang="es-MX" sz="1600" b="1" dirty="0"/>
              <a:t>predios</a:t>
            </a:r>
            <a:r>
              <a:rPr lang="es-MX" sz="1600" dirty="0"/>
              <a:t> cambian de </a:t>
            </a:r>
            <a:r>
              <a:rPr lang="es-MX" sz="1600" b="1" dirty="0"/>
              <a:t>clasificación de suelo urbano a rural, </a:t>
            </a:r>
            <a:r>
              <a:rPr lang="es-MX" sz="1600" dirty="0"/>
              <a:t>por lo que su avalúo total disminuye en </a:t>
            </a:r>
            <a:r>
              <a:rPr lang="es-MX" sz="1600" b="1" dirty="0"/>
              <a:t>un -70,3%.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/>
              <a:t>Este cambio se da por </a:t>
            </a:r>
            <a:r>
              <a:rPr lang="es-MX" sz="1600" b="1" dirty="0"/>
              <a:t>gestión, mantenimiento,</a:t>
            </a:r>
            <a:r>
              <a:rPr lang="es-MX" sz="1600" dirty="0"/>
              <a:t> y </a:t>
            </a:r>
            <a:r>
              <a:rPr lang="es-MX" sz="1600" b="1" dirty="0"/>
              <a:t>actualización de uso de suelo</a:t>
            </a:r>
            <a:r>
              <a:rPr lang="es-MX" sz="1600" dirty="0"/>
              <a:t> según PUGS.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sz="1600" dirty="0"/>
          </a:p>
        </p:txBody>
      </p:sp>
      <p:sp>
        <p:nvSpPr>
          <p:cNvPr id="10" name="Rectángulo 9"/>
          <p:cNvSpPr/>
          <p:nvPr/>
        </p:nvSpPr>
        <p:spPr>
          <a:xfrm>
            <a:off x="638239" y="1510064"/>
            <a:ext cx="48991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PREDIOS CON CAMBIO DE </a:t>
            </a:r>
            <a:r>
              <a:rPr lang="es-E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CLASIFICACIÓN</a:t>
            </a:r>
            <a:r>
              <a:rPr lang="es-E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DE SUELO URBANO A RURAL</a:t>
            </a:r>
            <a:endParaRPr lang="es-ES" sz="2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3472399" y="341668"/>
            <a:ext cx="62212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s-ES" sz="28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RESULTADOS </a:t>
            </a:r>
            <a:r>
              <a:rPr lang="es-ES" sz="28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QUINTA SIMULACION</a:t>
            </a:r>
          </a:p>
        </p:txBody>
      </p:sp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xmlns="" id="{6A40736C-4A21-41A3-9126-1BA82E4CC6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3415055"/>
              </p:ext>
            </p:extLst>
          </p:nvPr>
        </p:nvGraphicFramePr>
        <p:xfrm>
          <a:off x="5007429" y="1404823"/>
          <a:ext cx="7034514" cy="3840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6001642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141613"/>
            <a:ext cx="10153650" cy="9233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29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654" y="141613"/>
            <a:ext cx="2348289" cy="1040073"/>
          </a:xfr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-678" b="55177"/>
          <a:stretch/>
        </p:blipFill>
        <p:spPr>
          <a:xfrm flipV="1">
            <a:off x="0" y="6679403"/>
            <a:ext cx="9652518" cy="178597"/>
          </a:xfrm>
          <a:prstGeom prst="rect">
            <a:avLst/>
          </a:prstGeom>
        </p:spPr>
      </p:pic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xmlns="" id="{9848C424-0147-46CE-B4D9-460F00535C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0585894"/>
              </p:ext>
            </p:extLst>
          </p:nvPr>
        </p:nvGraphicFramePr>
        <p:xfrm>
          <a:off x="956742" y="5190543"/>
          <a:ext cx="10251440" cy="112331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2027921252"/>
                    </a:ext>
                  </a:extLst>
                </a:gridCol>
                <a:gridCol w="1473200">
                  <a:extLst>
                    <a:ext uri="{9D8B030D-6E8A-4147-A177-3AD203B41FA5}">
                      <a16:colId xmlns:a16="http://schemas.microsoft.com/office/drawing/2014/main" xmlns="" val="1386991714"/>
                    </a:ext>
                  </a:extLst>
                </a:gridCol>
                <a:gridCol w="2072640">
                  <a:extLst>
                    <a:ext uri="{9D8B030D-6E8A-4147-A177-3AD203B41FA5}">
                      <a16:colId xmlns:a16="http://schemas.microsoft.com/office/drawing/2014/main" xmlns="" val="1977483595"/>
                    </a:ext>
                  </a:extLst>
                </a:gridCol>
                <a:gridCol w="1991360">
                  <a:extLst>
                    <a:ext uri="{9D8B030D-6E8A-4147-A177-3AD203B41FA5}">
                      <a16:colId xmlns:a16="http://schemas.microsoft.com/office/drawing/2014/main" xmlns="" val="2295233511"/>
                    </a:ext>
                  </a:extLst>
                </a:gridCol>
                <a:gridCol w="1847648">
                  <a:extLst>
                    <a:ext uri="{9D8B030D-6E8A-4147-A177-3AD203B41FA5}">
                      <a16:colId xmlns:a16="http://schemas.microsoft.com/office/drawing/2014/main" xmlns="" val="1254539833"/>
                    </a:ext>
                  </a:extLst>
                </a:gridCol>
                <a:gridCol w="834592">
                  <a:extLst>
                    <a:ext uri="{9D8B030D-6E8A-4147-A177-3AD203B41FA5}">
                      <a16:colId xmlns:a16="http://schemas.microsoft.com/office/drawing/2014/main" xmlns="" val="3625640371"/>
                    </a:ext>
                  </a:extLst>
                </a:gridCol>
              </a:tblGrid>
              <a:tr h="575487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PREDIOS SIN UBICACIÓN GEOGRAFICA</a:t>
                      </a:r>
                      <a:endParaRPr lang="es-E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Cantidad</a:t>
                      </a:r>
                      <a:r>
                        <a:rPr lang="es-ES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Avalúo</a:t>
                      </a:r>
                    </a:p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Año</a:t>
                      </a:r>
                      <a:r>
                        <a:rPr lang="es-ES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AFD9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Avalúo</a:t>
                      </a:r>
                    </a:p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Bienio 2022-2023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Diferencia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7620" marR="7620" marT="7620" marB="0" anchor="ctr"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021619"/>
                  </a:ext>
                </a:extLst>
              </a:tr>
              <a:tr h="547828">
                <a:tc vMerge="1"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Predios</a:t>
                      </a:r>
                      <a:r>
                        <a:rPr lang="es-ES" sz="13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sin</a:t>
                      </a:r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ubicación geográfica</a:t>
                      </a: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28.027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11,676,210,438.70 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5,158,713,755.55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-6,517,496,683.15 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-55.8%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14084500"/>
                  </a:ext>
                </a:extLst>
              </a:tr>
            </a:tbl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818197" y="2403617"/>
            <a:ext cx="40332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Un total de </a:t>
            </a:r>
            <a:r>
              <a:rPr lang="es-MX" b="1" dirty="0" smtClean="0"/>
              <a:t>28.027 </a:t>
            </a:r>
            <a:r>
              <a:rPr lang="es-MX" b="1" dirty="0"/>
              <a:t>predios</a:t>
            </a:r>
            <a:r>
              <a:rPr lang="es-MX" dirty="0"/>
              <a:t> son valorados sin ubicación geográfica.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El avalúo total de estos predios </a:t>
            </a:r>
            <a:r>
              <a:rPr lang="es-MX" b="1" dirty="0"/>
              <a:t>disminuye en un 55,8%</a:t>
            </a:r>
            <a:r>
              <a:rPr lang="es-MX" dirty="0"/>
              <a:t>, es decir,  $6,517 millones de dólares.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dirty="0"/>
          </a:p>
        </p:txBody>
      </p:sp>
      <p:sp>
        <p:nvSpPr>
          <p:cNvPr id="10" name="Rectángulo 9"/>
          <p:cNvSpPr/>
          <p:nvPr/>
        </p:nvSpPr>
        <p:spPr>
          <a:xfrm>
            <a:off x="792658" y="1655514"/>
            <a:ext cx="471914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PREDIOS SIN UBICACIÓN GEOGRÁFICA</a:t>
            </a:r>
            <a:endParaRPr lang="es-ES" sz="2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3339442" y="400039"/>
            <a:ext cx="62212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s-ES" sz="28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RESULTADOS </a:t>
            </a:r>
            <a:r>
              <a:rPr lang="es-ES" sz="28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QUINTA SIMULACION</a:t>
            </a:r>
          </a:p>
        </p:txBody>
      </p:sp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xmlns="" id="{B890CEEE-DCFC-417A-985B-F8F7A9818A1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1426436"/>
              </p:ext>
            </p:extLst>
          </p:nvPr>
        </p:nvGraphicFramePr>
        <p:xfrm>
          <a:off x="4428498" y="1430488"/>
          <a:ext cx="7613445" cy="39897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9739884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141613"/>
            <a:ext cx="10153650" cy="9233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29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654" y="141613"/>
            <a:ext cx="2348289" cy="1040073"/>
          </a:xfr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-678" b="55177"/>
          <a:stretch/>
        </p:blipFill>
        <p:spPr>
          <a:xfrm flipV="1">
            <a:off x="0" y="6679403"/>
            <a:ext cx="9652518" cy="178597"/>
          </a:xfrm>
          <a:prstGeom prst="rect">
            <a:avLst/>
          </a:prstGeom>
        </p:spPr>
      </p:pic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xmlns="" id="{9848C424-0147-46CE-B4D9-460F00535C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8908705"/>
              </p:ext>
            </p:extLst>
          </p:nvPr>
        </p:nvGraphicFramePr>
        <p:xfrm>
          <a:off x="969817" y="5159284"/>
          <a:ext cx="10363200" cy="1106049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054153">
                  <a:extLst>
                    <a:ext uri="{9D8B030D-6E8A-4147-A177-3AD203B41FA5}">
                      <a16:colId xmlns:a16="http://schemas.microsoft.com/office/drawing/2014/main" xmlns="" val="2027921252"/>
                    </a:ext>
                  </a:extLst>
                </a:gridCol>
                <a:gridCol w="1387110">
                  <a:extLst>
                    <a:ext uri="{9D8B030D-6E8A-4147-A177-3AD203B41FA5}">
                      <a16:colId xmlns:a16="http://schemas.microsoft.com/office/drawing/2014/main" xmlns="" val="1386991714"/>
                    </a:ext>
                  </a:extLst>
                </a:gridCol>
                <a:gridCol w="2093825">
                  <a:extLst>
                    <a:ext uri="{9D8B030D-6E8A-4147-A177-3AD203B41FA5}">
                      <a16:colId xmlns:a16="http://schemas.microsoft.com/office/drawing/2014/main" xmlns="" val="1977483595"/>
                    </a:ext>
                  </a:extLst>
                </a:gridCol>
                <a:gridCol w="2069191">
                  <a:extLst>
                    <a:ext uri="{9D8B030D-6E8A-4147-A177-3AD203B41FA5}">
                      <a16:colId xmlns:a16="http://schemas.microsoft.com/office/drawing/2014/main" xmlns="" val="2295233511"/>
                    </a:ext>
                  </a:extLst>
                </a:gridCol>
                <a:gridCol w="1915230">
                  <a:extLst>
                    <a:ext uri="{9D8B030D-6E8A-4147-A177-3AD203B41FA5}">
                      <a16:colId xmlns:a16="http://schemas.microsoft.com/office/drawing/2014/main" xmlns="" val="1254539833"/>
                    </a:ext>
                  </a:extLst>
                </a:gridCol>
                <a:gridCol w="843691">
                  <a:extLst>
                    <a:ext uri="{9D8B030D-6E8A-4147-A177-3AD203B41FA5}">
                      <a16:colId xmlns:a16="http://schemas.microsoft.com/office/drawing/2014/main" xmlns="" val="3625640371"/>
                    </a:ext>
                  </a:extLst>
                </a:gridCol>
              </a:tblGrid>
              <a:tr h="575487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PREDIOS EN</a:t>
                      </a:r>
                    </a:p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AIVAS QUE </a:t>
                      </a:r>
                    </a:p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SUBEN DE VALOR</a:t>
                      </a: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Cantidad</a:t>
                      </a:r>
                      <a:r>
                        <a:rPr lang="es-ES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Avalúo</a:t>
                      </a:r>
                    </a:p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Año</a:t>
                      </a:r>
                      <a:r>
                        <a:rPr lang="es-ES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2021</a:t>
                      </a:r>
                      <a:endParaRPr lang="es-E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AFD9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Avalúo</a:t>
                      </a:r>
                    </a:p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Bienio 2022-2023</a:t>
                      </a: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7B53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Diferencia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AFAB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7620" marR="7620" marT="7620" marB="0" anchor="ctr">
                    <a:solidFill>
                      <a:srgbClr val="AFA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021619"/>
                  </a:ext>
                </a:extLst>
              </a:tr>
              <a:tr h="530562">
                <a:tc vMerge="1">
                  <a:txBody>
                    <a:bodyPr/>
                    <a:lstStyle/>
                    <a:p>
                      <a:pPr algn="ctr" fontAlgn="b"/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74.408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5.334.207.405,44 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5.416.730.859,15 </a:t>
                      </a:r>
                    </a:p>
                  </a:txBody>
                  <a:tcPr marL="9525" marR="9525" marT="9525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82.523.453,71 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1,55%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02265221"/>
                  </a:ext>
                </a:extLst>
              </a:tr>
            </a:tbl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818197" y="2360706"/>
            <a:ext cx="432530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b="1" dirty="0"/>
              <a:t>108 AIVAS </a:t>
            </a:r>
            <a:r>
              <a:rPr lang="es-MX" sz="1600" dirty="0"/>
              <a:t>incrementan el valor.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b="1" dirty="0"/>
              <a:t>74,408 predios </a:t>
            </a:r>
            <a:r>
              <a:rPr lang="es-MX" sz="1600" dirty="0"/>
              <a:t>se encuentran en estas AIVAS. El avalúo total de estos predios </a:t>
            </a:r>
            <a:r>
              <a:rPr lang="es-MX" sz="1600" dirty="0" smtClean="0"/>
              <a:t>se incrementa </a:t>
            </a:r>
            <a:r>
              <a:rPr lang="es-MX" sz="1600" dirty="0"/>
              <a:t>en +</a:t>
            </a:r>
            <a:r>
              <a:rPr lang="es-MX" sz="1600" b="1" dirty="0"/>
              <a:t>1,55%.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/>
              <a:t>Se excluyen 5,874 predios dentro de estos AIVAS, cuyo avalúo se altera por cambio de zonificación, factor frente fondo y sin ubicación de geográfica.</a:t>
            </a:r>
          </a:p>
          <a:p>
            <a:pPr algn="just"/>
            <a:endParaRPr lang="es-MX" sz="1600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C" sz="1600" dirty="0"/>
          </a:p>
        </p:txBody>
      </p:sp>
      <p:sp>
        <p:nvSpPr>
          <p:cNvPr id="10" name="Rectángulo 9"/>
          <p:cNvSpPr/>
          <p:nvPr/>
        </p:nvSpPr>
        <p:spPr>
          <a:xfrm>
            <a:off x="818197" y="1510064"/>
            <a:ext cx="455208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PREDIOS CON AIVA ASIGNADA QUE SUBE EL VALOR</a:t>
            </a:r>
            <a:endParaRPr lang="es-ES" sz="2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4" name="Gráfico 13">
            <a:extLst>
              <a:ext uri="{FF2B5EF4-FFF2-40B4-BE49-F238E27FC236}">
                <a16:creationId xmlns:a16="http://schemas.microsoft.com/office/drawing/2014/main" xmlns="" id="{00000000-0008-0000-04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2195348"/>
              </p:ext>
            </p:extLst>
          </p:nvPr>
        </p:nvGraphicFramePr>
        <p:xfrm>
          <a:off x="4857750" y="1404824"/>
          <a:ext cx="7203243" cy="3774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Rectángulo 12"/>
          <p:cNvSpPr/>
          <p:nvPr/>
        </p:nvSpPr>
        <p:spPr>
          <a:xfrm>
            <a:off x="3364982" y="319099"/>
            <a:ext cx="62212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s-ES" sz="28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RESULTADOS </a:t>
            </a:r>
            <a:r>
              <a:rPr lang="es-ES" sz="28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QUINTA SIMULACION</a:t>
            </a:r>
          </a:p>
        </p:txBody>
      </p:sp>
    </p:spTree>
    <p:extLst>
      <p:ext uri="{BB962C8B-B14F-4D97-AF65-F5344CB8AC3E}">
        <p14:creationId xmlns:p14="http://schemas.microsoft.com/office/powerpoint/2010/main" val="4638901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157334"/>
            <a:ext cx="10153650" cy="9233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29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654" y="141613"/>
            <a:ext cx="2348289" cy="1040073"/>
          </a:xfr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-678" b="55177"/>
          <a:stretch/>
        </p:blipFill>
        <p:spPr>
          <a:xfrm flipV="1">
            <a:off x="0" y="6679403"/>
            <a:ext cx="9652518" cy="178597"/>
          </a:xfrm>
          <a:prstGeom prst="rect">
            <a:avLst/>
          </a:prstGeom>
        </p:spPr>
      </p:pic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xmlns="" id="{9848C424-0147-46CE-B4D9-460F00535C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1062261"/>
              </p:ext>
            </p:extLst>
          </p:nvPr>
        </p:nvGraphicFramePr>
        <p:xfrm>
          <a:off x="969817" y="5159284"/>
          <a:ext cx="10363200" cy="1106049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054153">
                  <a:extLst>
                    <a:ext uri="{9D8B030D-6E8A-4147-A177-3AD203B41FA5}">
                      <a16:colId xmlns:a16="http://schemas.microsoft.com/office/drawing/2014/main" xmlns="" val="2027921252"/>
                    </a:ext>
                  </a:extLst>
                </a:gridCol>
                <a:gridCol w="1387110">
                  <a:extLst>
                    <a:ext uri="{9D8B030D-6E8A-4147-A177-3AD203B41FA5}">
                      <a16:colId xmlns:a16="http://schemas.microsoft.com/office/drawing/2014/main" xmlns="" val="1386991714"/>
                    </a:ext>
                  </a:extLst>
                </a:gridCol>
                <a:gridCol w="2093825">
                  <a:extLst>
                    <a:ext uri="{9D8B030D-6E8A-4147-A177-3AD203B41FA5}">
                      <a16:colId xmlns:a16="http://schemas.microsoft.com/office/drawing/2014/main" xmlns="" val="1977483595"/>
                    </a:ext>
                  </a:extLst>
                </a:gridCol>
                <a:gridCol w="2069191">
                  <a:extLst>
                    <a:ext uri="{9D8B030D-6E8A-4147-A177-3AD203B41FA5}">
                      <a16:colId xmlns:a16="http://schemas.microsoft.com/office/drawing/2014/main" xmlns="" val="2295233511"/>
                    </a:ext>
                  </a:extLst>
                </a:gridCol>
                <a:gridCol w="1915230">
                  <a:extLst>
                    <a:ext uri="{9D8B030D-6E8A-4147-A177-3AD203B41FA5}">
                      <a16:colId xmlns:a16="http://schemas.microsoft.com/office/drawing/2014/main" xmlns="" val="1254539833"/>
                    </a:ext>
                  </a:extLst>
                </a:gridCol>
                <a:gridCol w="843691">
                  <a:extLst>
                    <a:ext uri="{9D8B030D-6E8A-4147-A177-3AD203B41FA5}">
                      <a16:colId xmlns:a16="http://schemas.microsoft.com/office/drawing/2014/main" xmlns="" val="3625640371"/>
                    </a:ext>
                  </a:extLst>
                </a:gridCol>
              </a:tblGrid>
              <a:tr h="575487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PREDIOS EN </a:t>
                      </a:r>
                    </a:p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AIVAS QUE</a:t>
                      </a:r>
                    </a:p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BAJAN DE VALOR</a:t>
                      </a: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Cantidad</a:t>
                      </a:r>
                      <a:r>
                        <a:rPr lang="es-ES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Avalúo</a:t>
                      </a:r>
                    </a:p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Año</a:t>
                      </a:r>
                      <a:r>
                        <a:rPr lang="es-ES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AFD9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Valoración</a:t>
                      </a:r>
                    </a:p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Bienio 2022-2023</a:t>
                      </a: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7B53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Diferencia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AFAB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7620" marR="7620" marT="7620" marB="0" anchor="ctr">
                    <a:solidFill>
                      <a:srgbClr val="AFA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021619"/>
                  </a:ext>
                </a:extLst>
              </a:tr>
              <a:tr h="530562">
                <a:tc vMerge="1">
                  <a:txBody>
                    <a:bodyPr/>
                    <a:lstStyle/>
                    <a:p>
                      <a:pPr algn="ctr" fontAlgn="b"/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25.036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2.448.500.958,07 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2.281.418.467,19 </a:t>
                      </a:r>
                    </a:p>
                  </a:txBody>
                  <a:tcPr marL="9525" marR="9525" marT="9525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-167.082.490,88 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-6,82%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02265221"/>
                  </a:ext>
                </a:extLst>
              </a:tr>
            </a:tbl>
          </a:graphicData>
        </a:graphic>
      </p:graphicFrame>
      <p:sp>
        <p:nvSpPr>
          <p:cNvPr id="10" name="Rectángulo 9"/>
          <p:cNvSpPr/>
          <p:nvPr/>
        </p:nvSpPr>
        <p:spPr>
          <a:xfrm>
            <a:off x="818197" y="1510064"/>
            <a:ext cx="447951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PREDIOS CON AIVA ASIGNADA QUE BAJA EL VALOR</a:t>
            </a:r>
            <a:endParaRPr lang="es-ES" sz="2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818197" y="2348679"/>
            <a:ext cx="432530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b="1" dirty="0"/>
              <a:t>43 AIVAS </a:t>
            </a:r>
            <a:r>
              <a:rPr lang="es-MX" sz="1600" dirty="0"/>
              <a:t>disminuyen de valor.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b="1" dirty="0"/>
              <a:t>25.036 predios </a:t>
            </a:r>
            <a:r>
              <a:rPr lang="es-MX" sz="1600" dirty="0"/>
              <a:t>se encuentran en estas AIVAS. El avalúo total de estos predios decrece en </a:t>
            </a:r>
            <a:r>
              <a:rPr lang="es-MX" sz="1600" b="1" dirty="0"/>
              <a:t>-6,82%.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/>
              <a:t>Se excluyen 753 predios dentro de estos AIVAS, cuyo avalúo se altera por cambio de zonificación, factor frente fondo y sin ubicación de geográfica.</a:t>
            </a:r>
          </a:p>
          <a:p>
            <a:pPr algn="just"/>
            <a:endParaRPr lang="es-MX" sz="1600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C" sz="1600" dirty="0"/>
          </a:p>
        </p:txBody>
      </p:sp>
      <p:graphicFrame>
        <p:nvGraphicFramePr>
          <p:cNvPr id="14" name="Gráfico 13">
            <a:extLst>
              <a:ext uri="{FF2B5EF4-FFF2-40B4-BE49-F238E27FC236}">
                <a16:creationId xmlns:a16="http://schemas.microsoft.com/office/drawing/2014/main" xmlns="" id="{00000000-0008-0000-04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568326"/>
              </p:ext>
            </p:extLst>
          </p:nvPr>
        </p:nvGraphicFramePr>
        <p:xfrm>
          <a:off x="5143500" y="1494734"/>
          <a:ext cx="7022888" cy="36802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Rectángulo 12"/>
          <p:cNvSpPr/>
          <p:nvPr/>
        </p:nvSpPr>
        <p:spPr>
          <a:xfrm>
            <a:off x="3339442" y="400039"/>
            <a:ext cx="62212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s-ES" sz="28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RESULTADOS </a:t>
            </a:r>
            <a:r>
              <a:rPr lang="es-ES" sz="28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QUINTA SIMULACION</a:t>
            </a:r>
          </a:p>
        </p:txBody>
      </p:sp>
    </p:spTree>
    <p:extLst>
      <p:ext uri="{BB962C8B-B14F-4D97-AF65-F5344CB8AC3E}">
        <p14:creationId xmlns:p14="http://schemas.microsoft.com/office/powerpoint/2010/main" val="877953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Marcador de contenido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331" y="268484"/>
            <a:ext cx="1771054" cy="78441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-678" b="55177"/>
          <a:stretch/>
        </p:blipFill>
        <p:spPr>
          <a:xfrm flipV="1">
            <a:off x="0" y="6679403"/>
            <a:ext cx="9652518" cy="178597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2648363" y="2109154"/>
            <a:ext cx="7004155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5500" b="1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Ejemplos de aplicación</a:t>
            </a:r>
          </a:p>
          <a:p>
            <a:pPr algn="ctr"/>
            <a:endParaRPr lang="es-EC" sz="5500" b="1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01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141613"/>
            <a:ext cx="10153650" cy="9233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29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654" y="141613"/>
            <a:ext cx="2348289" cy="1040073"/>
          </a:xfr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-678" b="55177"/>
          <a:stretch/>
        </p:blipFill>
        <p:spPr>
          <a:xfrm flipV="1">
            <a:off x="0" y="6679403"/>
            <a:ext cx="9652518" cy="178597"/>
          </a:xfrm>
          <a:prstGeom prst="rect">
            <a:avLst/>
          </a:prstGeom>
        </p:spPr>
      </p:pic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xmlns="" id="{9848C424-0147-46CE-B4D9-460F00535C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8975104"/>
              </p:ext>
            </p:extLst>
          </p:nvPr>
        </p:nvGraphicFramePr>
        <p:xfrm>
          <a:off x="956742" y="2456686"/>
          <a:ext cx="10251440" cy="112331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031157">
                  <a:extLst>
                    <a:ext uri="{9D8B030D-6E8A-4147-A177-3AD203B41FA5}">
                      <a16:colId xmlns:a16="http://schemas.microsoft.com/office/drawing/2014/main" xmlns="" val="2027921252"/>
                    </a:ext>
                  </a:extLst>
                </a:gridCol>
                <a:gridCol w="1854557">
                  <a:extLst>
                    <a:ext uri="{9D8B030D-6E8A-4147-A177-3AD203B41FA5}">
                      <a16:colId xmlns:a16="http://schemas.microsoft.com/office/drawing/2014/main" xmlns="" val="1386991714"/>
                    </a:ext>
                  </a:extLst>
                </a:gridCol>
                <a:gridCol w="2073499">
                  <a:extLst>
                    <a:ext uri="{9D8B030D-6E8A-4147-A177-3AD203B41FA5}">
                      <a16:colId xmlns:a16="http://schemas.microsoft.com/office/drawing/2014/main" xmlns="" val="1977483595"/>
                    </a:ext>
                  </a:extLst>
                </a:gridCol>
                <a:gridCol w="2060620">
                  <a:extLst>
                    <a:ext uri="{9D8B030D-6E8A-4147-A177-3AD203B41FA5}">
                      <a16:colId xmlns:a16="http://schemas.microsoft.com/office/drawing/2014/main" xmlns="" val="2295233511"/>
                    </a:ext>
                  </a:extLst>
                </a:gridCol>
                <a:gridCol w="1468191">
                  <a:extLst>
                    <a:ext uri="{9D8B030D-6E8A-4147-A177-3AD203B41FA5}">
                      <a16:colId xmlns:a16="http://schemas.microsoft.com/office/drawing/2014/main" xmlns="" val="1254539833"/>
                    </a:ext>
                  </a:extLst>
                </a:gridCol>
                <a:gridCol w="763416">
                  <a:extLst>
                    <a:ext uri="{9D8B030D-6E8A-4147-A177-3AD203B41FA5}">
                      <a16:colId xmlns:a16="http://schemas.microsoft.com/office/drawing/2014/main" xmlns="" val="3625640371"/>
                    </a:ext>
                  </a:extLst>
                </a:gridCol>
              </a:tblGrid>
              <a:tr h="575487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PREDIO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803452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ÁREA DEL </a:t>
                      </a:r>
                    </a:p>
                    <a:p>
                      <a:pPr algn="ctr" fontAlgn="b"/>
                      <a:r>
                        <a:rPr lang="es-ES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TERRENO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AVALÚO</a:t>
                      </a:r>
                      <a:r>
                        <a:rPr lang="es-ES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es-ES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AÑO 2021</a:t>
                      </a:r>
                      <a:endParaRPr lang="es-E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AFD9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AVALÚO</a:t>
                      </a:r>
                    </a:p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BIENIO 2022-2023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Diferencia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7620" marR="7620" marT="7620" marB="0" anchor="ctr"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021619"/>
                  </a:ext>
                </a:extLst>
              </a:tr>
              <a:tr h="547828">
                <a:tc vMerge="1"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Predios</a:t>
                      </a:r>
                      <a:r>
                        <a:rPr lang="es-ES" sz="13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sin</a:t>
                      </a:r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ubicación geográfica</a:t>
                      </a: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3.928,00 </a:t>
                      </a:r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m2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</a:t>
                      </a:r>
                      <a:r>
                        <a:rPr lang="es-E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631.063,00</a:t>
                      </a:r>
                      <a:endParaRPr lang="es-E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</a:t>
                      </a:r>
                      <a:r>
                        <a:rPr lang="es-E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282.026,00</a:t>
                      </a:r>
                      <a:endParaRPr lang="es-E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349.037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-55,3%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14084500"/>
                  </a:ext>
                </a:extLst>
              </a:tr>
            </a:tbl>
          </a:graphicData>
        </a:graphic>
      </p:graphicFrame>
      <p:sp>
        <p:nvSpPr>
          <p:cNvPr id="12" name="Rectángulo 11"/>
          <p:cNvSpPr/>
          <p:nvPr/>
        </p:nvSpPr>
        <p:spPr>
          <a:xfrm>
            <a:off x="-402778" y="364751"/>
            <a:ext cx="98777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s-ES" sz="28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EJEMPLOS </a:t>
            </a:r>
            <a:r>
              <a:rPr lang="es-ES" sz="28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PREDIOS SIN UBICACIÓN GEOGRÁFICA - URBANO</a:t>
            </a:r>
          </a:p>
        </p:txBody>
      </p:sp>
      <p:sp>
        <p:nvSpPr>
          <p:cNvPr id="7" name="Rectángulo 6"/>
          <p:cNvSpPr/>
          <p:nvPr/>
        </p:nvSpPr>
        <p:spPr>
          <a:xfrm>
            <a:off x="279313" y="-369332"/>
            <a:ext cx="1908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/>
              <a:t>Clave 3181123001</a:t>
            </a:r>
          </a:p>
        </p:txBody>
      </p:sp>
      <p:graphicFrame>
        <p:nvGraphicFramePr>
          <p:cNvPr id="13" name="Tabla 12">
            <a:extLst>
              <a:ext uri="{FF2B5EF4-FFF2-40B4-BE49-F238E27FC236}">
                <a16:creationId xmlns:a16="http://schemas.microsoft.com/office/drawing/2014/main" xmlns="" id="{9848C424-0147-46CE-B4D9-460F00535C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5636021"/>
              </p:ext>
            </p:extLst>
          </p:nvPr>
        </p:nvGraphicFramePr>
        <p:xfrm>
          <a:off x="935960" y="4146999"/>
          <a:ext cx="10255781" cy="112987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2027921252"/>
                    </a:ext>
                  </a:extLst>
                </a:gridCol>
                <a:gridCol w="1848739">
                  <a:extLst>
                    <a:ext uri="{9D8B030D-6E8A-4147-A177-3AD203B41FA5}">
                      <a16:colId xmlns:a16="http://schemas.microsoft.com/office/drawing/2014/main" xmlns="" val="1386991714"/>
                    </a:ext>
                  </a:extLst>
                </a:gridCol>
                <a:gridCol w="2112135">
                  <a:extLst>
                    <a:ext uri="{9D8B030D-6E8A-4147-A177-3AD203B41FA5}">
                      <a16:colId xmlns:a16="http://schemas.microsoft.com/office/drawing/2014/main" xmlns="" val="1977483595"/>
                    </a:ext>
                  </a:extLst>
                </a:gridCol>
                <a:gridCol w="2047741">
                  <a:extLst>
                    <a:ext uri="{9D8B030D-6E8A-4147-A177-3AD203B41FA5}">
                      <a16:colId xmlns:a16="http://schemas.microsoft.com/office/drawing/2014/main" xmlns="" val="2295233511"/>
                    </a:ext>
                  </a:extLst>
                </a:gridCol>
                <a:gridCol w="2215166">
                  <a:extLst>
                    <a:ext uri="{9D8B030D-6E8A-4147-A177-3AD203B41FA5}">
                      <a16:colId xmlns:a16="http://schemas.microsoft.com/office/drawing/2014/main" xmlns="" val="1254539833"/>
                    </a:ext>
                  </a:extLst>
                </a:gridCol>
              </a:tblGrid>
              <a:tr h="309092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ÁREA</a:t>
                      </a:r>
                      <a:r>
                        <a:rPr lang="es-ES" sz="15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INTERVENCIÓN VALORATIVA</a:t>
                      </a:r>
                      <a:endParaRPr lang="es-E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BIENIO 2020 – 2021</a:t>
                      </a:r>
                      <a:endParaRPr lang="es-E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9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AFD9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BIENIO 2022-2023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021619"/>
                  </a:ext>
                </a:extLst>
              </a:tr>
              <a:tr h="37348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CÓDIGO AIVA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 AIVA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CÓDIGO AIVA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 AIVA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48938261"/>
                  </a:ext>
                </a:extLst>
              </a:tr>
              <a:tr h="447290">
                <a:tc vMerge="1">
                  <a:txBody>
                    <a:bodyPr/>
                    <a:lstStyle/>
                    <a:p>
                      <a:pPr algn="ctr" fontAlgn="b"/>
                      <a:endParaRPr lang="es-E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01050005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$ 150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01080018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$ 75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14084500"/>
                  </a:ext>
                </a:extLst>
              </a:tr>
            </a:tbl>
          </a:graphicData>
        </a:graphic>
      </p:graphicFrame>
      <p:sp>
        <p:nvSpPr>
          <p:cNvPr id="8" name="Rectángulo 7"/>
          <p:cNvSpPr/>
          <p:nvPr/>
        </p:nvSpPr>
        <p:spPr>
          <a:xfrm>
            <a:off x="935960" y="1662698"/>
            <a:ext cx="65142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">
              <a:defRPr/>
            </a:pPr>
            <a:r>
              <a:rPr lang="es-ES" b="1" dirty="0">
                <a:solidFill>
                  <a:srgbClr val="000000"/>
                </a:solidFill>
                <a:latin typeface="Calibri" panose="020F0502020204030204" pitchFamily="34" charset="0"/>
              </a:rPr>
              <a:t>ADMINISTRACIÓN ZONAL QUITUMBE – PARROQUIA CHILLOGALLO</a:t>
            </a:r>
          </a:p>
        </p:txBody>
      </p:sp>
    </p:spTree>
    <p:extLst>
      <p:ext uri="{BB962C8B-B14F-4D97-AF65-F5344CB8AC3E}">
        <p14:creationId xmlns:p14="http://schemas.microsoft.com/office/powerpoint/2010/main" val="3640488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141613"/>
            <a:ext cx="10153650" cy="9233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29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654" y="141613"/>
            <a:ext cx="2348289" cy="1040073"/>
          </a:xfr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-678" b="55177"/>
          <a:stretch/>
        </p:blipFill>
        <p:spPr>
          <a:xfrm flipV="1">
            <a:off x="0" y="6679403"/>
            <a:ext cx="9652518" cy="17859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0" y="-358747"/>
            <a:ext cx="19707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/>
              <a:t>Clave: 8003103015</a:t>
            </a:r>
          </a:p>
        </p:txBody>
      </p:sp>
      <p:graphicFrame>
        <p:nvGraphicFramePr>
          <p:cNvPr id="13" name="Tabla 12">
            <a:extLst>
              <a:ext uri="{FF2B5EF4-FFF2-40B4-BE49-F238E27FC236}">
                <a16:creationId xmlns:a16="http://schemas.microsoft.com/office/drawing/2014/main" xmlns="" id="{9848C424-0147-46CE-B4D9-460F00535C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5566712"/>
              </p:ext>
            </p:extLst>
          </p:nvPr>
        </p:nvGraphicFramePr>
        <p:xfrm>
          <a:off x="935960" y="4146999"/>
          <a:ext cx="10255781" cy="1329491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2027921252"/>
                    </a:ext>
                  </a:extLst>
                </a:gridCol>
                <a:gridCol w="1848739">
                  <a:extLst>
                    <a:ext uri="{9D8B030D-6E8A-4147-A177-3AD203B41FA5}">
                      <a16:colId xmlns:a16="http://schemas.microsoft.com/office/drawing/2014/main" xmlns="" val="1386991714"/>
                    </a:ext>
                  </a:extLst>
                </a:gridCol>
                <a:gridCol w="2112135">
                  <a:extLst>
                    <a:ext uri="{9D8B030D-6E8A-4147-A177-3AD203B41FA5}">
                      <a16:colId xmlns:a16="http://schemas.microsoft.com/office/drawing/2014/main" xmlns="" val="1977483595"/>
                    </a:ext>
                  </a:extLst>
                </a:gridCol>
                <a:gridCol w="2047741">
                  <a:extLst>
                    <a:ext uri="{9D8B030D-6E8A-4147-A177-3AD203B41FA5}">
                      <a16:colId xmlns:a16="http://schemas.microsoft.com/office/drawing/2014/main" xmlns="" val="2295233511"/>
                    </a:ext>
                  </a:extLst>
                </a:gridCol>
                <a:gridCol w="2215166">
                  <a:extLst>
                    <a:ext uri="{9D8B030D-6E8A-4147-A177-3AD203B41FA5}">
                      <a16:colId xmlns:a16="http://schemas.microsoft.com/office/drawing/2014/main" xmlns="" val="1254539833"/>
                    </a:ext>
                  </a:extLst>
                </a:gridCol>
              </a:tblGrid>
              <a:tr h="309092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ÁREA</a:t>
                      </a:r>
                      <a:r>
                        <a:rPr lang="es-ES" sz="15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INTERVENCIÓN VALORATIVA</a:t>
                      </a:r>
                      <a:endParaRPr lang="es-E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BIENIO 2020 – 2021</a:t>
                      </a:r>
                      <a:endParaRPr lang="es-E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9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AFD9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BIENIO 2022-2023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021619"/>
                  </a:ext>
                </a:extLst>
              </a:tr>
              <a:tr h="57310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CÓDIGO AIVA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9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 CLASE</a:t>
                      </a:r>
                      <a:r>
                        <a:rPr lang="es-ES" sz="13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 </a:t>
                      </a:r>
                      <a:r>
                        <a:rPr lang="es-ES" sz="13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TIERRA</a:t>
                      </a:r>
                      <a:endParaRPr lang="es-E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CÓDIGO AIVA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 CLASE</a:t>
                      </a:r>
                      <a:r>
                        <a:rPr lang="es-ES" sz="13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 TIERRA PREDOMINANTE (V)</a:t>
                      </a:r>
                      <a:endParaRPr lang="es-E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48938261"/>
                  </a:ext>
                </a:extLst>
              </a:tr>
              <a:tr h="447290">
                <a:tc vMerge="1">
                  <a:txBody>
                    <a:bodyPr/>
                    <a:lstStyle/>
                    <a:p>
                      <a:pPr algn="ctr" fontAlgn="b"/>
                      <a:endParaRPr lang="es-E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06020201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$ 2,10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06680301</a:t>
                      </a:r>
                      <a:endParaRPr lang="es-E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$ 0,60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14084500"/>
                  </a:ext>
                </a:extLst>
              </a:tr>
            </a:tbl>
          </a:graphicData>
        </a:graphic>
      </p:graphicFrame>
      <p:sp>
        <p:nvSpPr>
          <p:cNvPr id="15" name="Rectángulo 14"/>
          <p:cNvSpPr/>
          <p:nvPr/>
        </p:nvSpPr>
        <p:spPr>
          <a:xfrm>
            <a:off x="935960" y="1662698"/>
            <a:ext cx="60925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">
              <a:defRPr/>
            </a:pPr>
            <a:r>
              <a:rPr lang="es-ES" b="1" dirty="0">
                <a:solidFill>
                  <a:srgbClr val="000000"/>
                </a:solidFill>
                <a:latin typeface="Calibri" panose="020F0502020204030204" pitchFamily="34" charset="0"/>
              </a:rPr>
              <a:t>ADMINISTRACIÓN ZONAL LA DELICIA – PARROQUIA NANEGAL</a:t>
            </a:r>
          </a:p>
        </p:txBody>
      </p:sp>
      <p:graphicFrame>
        <p:nvGraphicFramePr>
          <p:cNvPr id="19" name="Tabla 18">
            <a:extLst>
              <a:ext uri="{FF2B5EF4-FFF2-40B4-BE49-F238E27FC236}">
                <a16:creationId xmlns:a16="http://schemas.microsoft.com/office/drawing/2014/main" xmlns="" id="{9848C424-0147-46CE-B4D9-460F00535C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6632737"/>
              </p:ext>
            </p:extLst>
          </p:nvPr>
        </p:nvGraphicFramePr>
        <p:xfrm>
          <a:off x="956742" y="2456686"/>
          <a:ext cx="10251440" cy="112331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031157">
                  <a:extLst>
                    <a:ext uri="{9D8B030D-6E8A-4147-A177-3AD203B41FA5}">
                      <a16:colId xmlns:a16="http://schemas.microsoft.com/office/drawing/2014/main" xmlns="" val="2027921252"/>
                    </a:ext>
                  </a:extLst>
                </a:gridCol>
                <a:gridCol w="1854557">
                  <a:extLst>
                    <a:ext uri="{9D8B030D-6E8A-4147-A177-3AD203B41FA5}">
                      <a16:colId xmlns:a16="http://schemas.microsoft.com/office/drawing/2014/main" xmlns="" val="1386991714"/>
                    </a:ext>
                  </a:extLst>
                </a:gridCol>
                <a:gridCol w="2073499">
                  <a:extLst>
                    <a:ext uri="{9D8B030D-6E8A-4147-A177-3AD203B41FA5}">
                      <a16:colId xmlns:a16="http://schemas.microsoft.com/office/drawing/2014/main" xmlns="" val="1977483595"/>
                    </a:ext>
                  </a:extLst>
                </a:gridCol>
                <a:gridCol w="2060620">
                  <a:extLst>
                    <a:ext uri="{9D8B030D-6E8A-4147-A177-3AD203B41FA5}">
                      <a16:colId xmlns:a16="http://schemas.microsoft.com/office/drawing/2014/main" xmlns="" val="2295233511"/>
                    </a:ext>
                  </a:extLst>
                </a:gridCol>
                <a:gridCol w="1468191">
                  <a:extLst>
                    <a:ext uri="{9D8B030D-6E8A-4147-A177-3AD203B41FA5}">
                      <a16:colId xmlns:a16="http://schemas.microsoft.com/office/drawing/2014/main" xmlns="" val="1254539833"/>
                    </a:ext>
                  </a:extLst>
                </a:gridCol>
                <a:gridCol w="763416">
                  <a:extLst>
                    <a:ext uri="{9D8B030D-6E8A-4147-A177-3AD203B41FA5}">
                      <a16:colId xmlns:a16="http://schemas.microsoft.com/office/drawing/2014/main" xmlns="" val="3625640371"/>
                    </a:ext>
                  </a:extLst>
                </a:gridCol>
              </a:tblGrid>
              <a:tr h="575487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PREDIO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5027142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ÁREA DEL </a:t>
                      </a:r>
                    </a:p>
                    <a:p>
                      <a:pPr algn="ctr" fontAlgn="b"/>
                      <a:r>
                        <a:rPr lang="es-ES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TERRENO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AVALÚO</a:t>
                      </a:r>
                      <a:r>
                        <a:rPr lang="es-ES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es-ES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AÑO 2021</a:t>
                      </a:r>
                      <a:endParaRPr lang="es-E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AFD9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AVALÚO</a:t>
                      </a:r>
                    </a:p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BIENIO 2022-2023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Diferencia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7620" marR="7620" marT="7620" marB="0" anchor="ctr"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021619"/>
                  </a:ext>
                </a:extLst>
              </a:tr>
              <a:tr h="547828">
                <a:tc vMerge="1"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Predios</a:t>
                      </a:r>
                      <a:r>
                        <a:rPr lang="es-ES" sz="13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sin</a:t>
                      </a:r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ubicación geográfica</a:t>
                      </a: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6.760.000,00 m2 </a:t>
                      </a:r>
                    </a:p>
                    <a:p>
                      <a:pPr algn="ctr" fontAlgn="b"/>
                      <a:r>
                        <a:rPr lang="es-E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(676 Has)</a:t>
                      </a:r>
                      <a:endParaRPr lang="es-E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$   </a:t>
                      </a:r>
                      <a:r>
                        <a:rPr lang="es-E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8.756.092,80 </a:t>
                      </a:r>
                      <a:endParaRPr lang="es-E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</a:t>
                      </a:r>
                      <a:r>
                        <a:rPr lang="es-E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324.480,00</a:t>
                      </a:r>
                      <a:endParaRPr lang="es-E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</a:t>
                      </a:r>
                      <a:r>
                        <a:rPr lang="es-ES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-8.431.612,80 </a:t>
                      </a:r>
                      <a:endParaRPr lang="es-E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-96.29%</a:t>
                      </a:r>
                      <a:endParaRPr lang="es-E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14084500"/>
                  </a:ext>
                </a:extLst>
              </a:tr>
            </a:tbl>
          </a:graphicData>
        </a:graphic>
      </p:graphicFrame>
      <p:sp>
        <p:nvSpPr>
          <p:cNvPr id="20" name="Rectángulo 19"/>
          <p:cNvSpPr/>
          <p:nvPr/>
        </p:nvSpPr>
        <p:spPr>
          <a:xfrm>
            <a:off x="956742" y="350431"/>
            <a:ext cx="860511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s-ES" sz="28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EJEMPLOS PREDIOS SIN UBICACIÓN GEOGRÁFICA - RURAL</a:t>
            </a:r>
          </a:p>
        </p:txBody>
      </p:sp>
    </p:spTree>
    <p:extLst>
      <p:ext uri="{BB962C8B-B14F-4D97-AF65-F5344CB8AC3E}">
        <p14:creationId xmlns:p14="http://schemas.microsoft.com/office/powerpoint/2010/main" val="24776002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992" y="3874315"/>
            <a:ext cx="4863156" cy="2705816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0" y="141613"/>
            <a:ext cx="10153650" cy="9233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29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654" y="141613"/>
            <a:ext cx="2348289" cy="1040073"/>
          </a:xfr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-678" b="55177"/>
          <a:stretch/>
        </p:blipFill>
        <p:spPr>
          <a:xfrm flipV="1">
            <a:off x="0" y="6679403"/>
            <a:ext cx="9652518" cy="178597"/>
          </a:xfrm>
          <a:prstGeom prst="rect">
            <a:avLst/>
          </a:prstGeom>
        </p:spPr>
      </p:pic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xmlns="" id="{9848C424-0147-46CE-B4D9-460F00535C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1403317"/>
              </p:ext>
            </p:extLst>
          </p:nvPr>
        </p:nvGraphicFramePr>
        <p:xfrm>
          <a:off x="956742" y="1695693"/>
          <a:ext cx="10251440" cy="92331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031157">
                  <a:extLst>
                    <a:ext uri="{9D8B030D-6E8A-4147-A177-3AD203B41FA5}">
                      <a16:colId xmlns:a16="http://schemas.microsoft.com/office/drawing/2014/main" xmlns="" val="2027921252"/>
                    </a:ext>
                  </a:extLst>
                </a:gridCol>
                <a:gridCol w="1854557">
                  <a:extLst>
                    <a:ext uri="{9D8B030D-6E8A-4147-A177-3AD203B41FA5}">
                      <a16:colId xmlns:a16="http://schemas.microsoft.com/office/drawing/2014/main" xmlns="" val="1386991714"/>
                    </a:ext>
                  </a:extLst>
                </a:gridCol>
                <a:gridCol w="2073499">
                  <a:extLst>
                    <a:ext uri="{9D8B030D-6E8A-4147-A177-3AD203B41FA5}">
                      <a16:colId xmlns:a16="http://schemas.microsoft.com/office/drawing/2014/main" xmlns="" val="1977483595"/>
                    </a:ext>
                  </a:extLst>
                </a:gridCol>
                <a:gridCol w="2060620">
                  <a:extLst>
                    <a:ext uri="{9D8B030D-6E8A-4147-A177-3AD203B41FA5}">
                      <a16:colId xmlns:a16="http://schemas.microsoft.com/office/drawing/2014/main" xmlns="" val="2295233511"/>
                    </a:ext>
                  </a:extLst>
                </a:gridCol>
                <a:gridCol w="1468191">
                  <a:extLst>
                    <a:ext uri="{9D8B030D-6E8A-4147-A177-3AD203B41FA5}">
                      <a16:colId xmlns:a16="http://schemas.microsoft.com/office/drawing/2014/main" xmlns="" val="1254539833"/>
                    </a:ext>
                  </a:extLst>
                </a:gridCol>
                <a:gridCol w="763416">
                  <a:extLst>
                    <a:ext uri="{9D8B030D-6E8A-4147-A177-3AD203B41FA5}">
                      <a16:colId xmlns:a16="http://schemas.microsoft.com/office/drawing/2014/main" xmlns="" val="3625640371"/>
                    </a:ext>
                  </a:extLst>
                </a:gridCol>
              </a:tblGrid>
              <a:tr h="50859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PREDIO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5606946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ÁREA DEL </a:t>
                      </a:r>
                    </a:p>
                    <a:p>
                      <a:pPr algn="ctr" fontAlgn="b"/>
                      <a:r>
                        <a:rPr lang="es-ES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TERRENO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AVALÚO</a:t>
                      </a:r>
                      <a:r>
                        <a:rPr lang="es-ES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es-ES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AÑO 2021</a:t>
                      </a:r>
                      <a:endParaRPr lang="es-E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AFD9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AVALÚO</a:t>
                      </a:r>
                    </a:p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BIENIO 2022-2023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Diferencia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7620" marR="7620" marT="7620" marB="0" anchor="ctr"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021619"/>
                  </a:ext>
                </a:extLst>
              </a:tr>
              <a:tr h="414720">
                <a:tc vMerge="1"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Predios</a:t>
                      </a:r>
                      <a:r>
                        <a:rPr lang="es-ES" sz="13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sin</a:t>
                      </a:r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ubicación geográfica</a:t>
                      </a: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4.291 m2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127.162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52.272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- 74.890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-58,9%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14084500"/>
                  </a:ext>
                </a:extLst>
              </a:tr>
            </a:tbl>
          </a:graphicData>
        </a:graphic>
      </p:graphicFrame>
      <p:sp>
        <p:nvSpPr>
          <p:cNvPr id="7" name="Rectángulo 6"/>
          <p:cNvSpPr/>
          <p:nvPr/>
        </p:nvSpPr>
        <p:spPr>
          <a:xfrm>
            <a:off x="279313" y="-369332"/>
            <a:ext cx="1908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/>
              <a:t>Clave 2272005002</a:t>
            </a:r>
          </a:p>
        </p:txBody>
      </p:sp>
      <p:graphicFrame>
        <p:nvGraphicFramePr>
          <p:cNvPr id="13" name="Tabla 12">
            <a:extLst>
              <a:ext uri="{FF2B5EF4-FFF2-40B4-BE49-F238E27FC236}">
                <a16:creationId xmlns:a16="http://schemas.microsoft.com/office/drawing/2014/main" xmlns="" id="{9848C424-0147-46CE-B4D9-460F00535C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842802"/>
              </p:ext>
            </p:extLst>
          </p:nvPr>
        </p:nvGraphicFramePr>
        <p:xfrm>
          <a:off x="935960" y="2795615"/>
          <a:ext cx="10255781" cy="908286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2027921252"/>
                    </a:ext>
                  </a:extLst>
                </a:gridCol>
                <a:gridCol w="1848739">
                  <a:extLst>
                    <a:ext uri="{9D8B030D-6E8A-4147-A177-3AD203B41FA5}">
                      <a16:colId xmlns:a16="http://schemas.microsoft.com/office/drawing/2014/main" xmlns="" val="1386991714"/>
                    </a:ext>
                  </a:extLst>
                </a:gridCol>
                <a:gridCol w="2112135">
                  <a:extLst>
                    <a:ext uri="{9D8B030D-6E8A-4147-A177-3AD203B41FA5}">
                      <a16:colId xmlns:a16="http://schemas.microsoft.com/office/drawing/2014/main" xmlns="" val="1977483595"/>
                    </a:ext>
                  </a:extLst>
                </a:gridCol>
                <a:gridCol w="2047741">
                  <a:extLst>
                    <a:ext uri="{9D8B030D-6E8A-4147-A177-3AD203B41FA5}">
                      <a16:colId xmlns:a16="http://schemas.microsoft.com/office/drawing/2014/main" xmlns="" val="2295233511"/>
                    </a:ext>
                  </a:extLst>
                </a:gridCol>
                <a:gridCol w="2215166">
                  <a:extLst>
                    <a:ext uri="{9D8B030D-6E8A-4147-A177-3AD203B41FA5}">
                      <a16:colId xmlns:a16="http://schemas.microsoft.com/office/drawing/2014/main" xmlns="" val="1254539833"/>
                    </a:ext>
                  </a:extLst>
                </a:gridCol>
              </a:tblGrid>
              <a:tr h="259095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ÁREA</a:t>
                      </a:r>
                      <a:r>
                        <a:rPr lang="es-ES" sz="15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INTERVENCIÓN VALORATIVA</a:t>
                      </a:r>
                      <a:endParaRPr lang="es-E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BIENIO 2020 – 2021</a:t>
                      </a:r>
                      <a:endParaRPr lang="es-E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9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AFD9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BIENIO 2022-2023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021619"/>
                  </a:ext>
                </a:extLst>
              </a:tr>
              <a:tr h="29540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CÓDIGO AIVA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CÓDIGO AIVA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 (CLASE DE TIERRA IV)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48938261"/>
                  </a:ext>
                </a:extLst>
              </a:tr>
              <a:tr h="353783">
                <a:tc vMerge="1">
                  <a:txBody>
                    <a:bodyPr/>
                    <a:lstStyle/>
                    <a:p>
                      <a:pPr algn="ctr" fontAlgn="b"/>
                      <a:endParaRPr lang="es-E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10050001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$ 25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10640205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$ 12,18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14084500"/>
                  </a:ext>
                </a:extLst>
              </a:tr>
            </a:tbl>
          </a:graphicData>
        </a:graphic>
      </p:graphicFrame>
      <p:sp>
        <p:nvSpPr>
          <p:cNvPr id="8" name="Rectángulo 7"/>
          <p:cNvSpPr/>
          <p:nvPr/>
        </p:nvSpPr>
        <p:spPr>
          <a:xfrm>
            <a:off x="935960" y="1234144"/>
            <a:ext cx="6434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">
              <a:defRPr/>
            </a:pPr>
            <a:r>
              <a:rPr lang="es-ES" b="1" dirty="0">
                <a:solidFill>
                  <a:srgbClr val="000000"/>
                </a:solidFill>
                <a:latin typeface="Calibri" panose="020F0502020204030204" pitchFamily="34" charset="0"/>
              </a:rPr>
              <a:t>ADMINISTRACIÓN ZONAL LOS CHILLOS – PARROQUIA LA MERCED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3583993" y="3876871"/>
            <a:ext cx="4863155" cy="2703006"/>
          </a:xfrm>
          <a:prstGeom prst="rect">
            <a:avLst/>
          </a:prstGeom>
          <a:noFill/>
          <a:ln w="57150">
            <a:solidFill>
              <a:srgbClr val="B7DE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897" y="6219837"/>
            <a:ext cx="404195" cy="360040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638405" y="184223"/>
            <a:ext cx="892954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s-ES" sz="28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EJEMPLOS </a:t>
            </a:r>
            <a:r>
              <a:rPr lang="es-ES" sz="28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PREDIOS CON CAMBIO DE CLASIFICACIÓN DE SUELO URBANO A RURAL</a:t>
            </a:r>
          </a:p>
        </p:txBody>
      </p:sp>
    </p:spTree>
    <p:extLst>
      <p:ext uri="{BB962C8B-B14F-4D97-AF65-F5344CB8AC3E}">
        <p14:creationId xmlns:p14="http://schemas.microsoft.com/office/powerpoint/2010/main" val="41143907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t="6248"/>
          <a:stretch/>
        </p:blipFill>
        <p:spPr>
          <a:xfrm>
            <a:off x="3583992" y="3889829"/>
            <a:ext cx="4863155" cy="268317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0" y="141613"/>
            <a:ext cx="10153650" cy="9233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29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654" y="141613"/>
            <a:ext cx="2348289" cy="1040073"/>
          </a:xfr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-678" b="55177"/>
          <a:stretch/>
        </p:blipFill>
        <p:spPr>
          <a:xfrm flipV="1">
            <a:off x="0" y="6679403"/>
            <a:ext cx="9652518" cy="178597"/>
          </a:xfrm>
          <a:prstGeom prst="rect">
            <a:avLst/>
          </a:prstGeom>
        </p:spPr>
      </p:pic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xmlns="" id="{9848C424-0147-46CE-B4D9-460F00535C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9248452"/>
              </p:ext>
            </p:extLst>
          </p:nvPr>
        </p:nvGraphicFramePr>
        <p:xfrm>
          <a:off x="956742" y="1695693"/>
          <a:ext cx="10251440" cy="92331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031157">
                  <a:extLst>
                    <a:ext uri="{9D8B030D-6E8A-4147-A177-3AD203B41FA5}">
                      <a16:colId xmlns:a16="http://schemas.microsoft.com/office/drawing/2014/main" xmlns="" val="2027921252"/>
                    </a:ext>
                  </a:extLst>
                </a:gridCol>
                <a:gridCol w="1854557">
                  <a:extLst>
                    <a:ext uri="{9D8B030D-6E8A-4147-A177-3AD203B41FA5}">
                      <a16:colId xmlns:a16="http://schemas.microsoft.com/office/drawing/2014/main" xmlns="" val="1386991714"/>
                    </a:ext>
                  </a:extLst>
                </a:gridCol>
                <a:gridCol w="2073499">
                  <a:extLst>
                    <a:ext uri="{9D8B030D-6E8A-4147-A177-3AD203B41FA5}">
                      <a16:colId xmlns:a16="http://schemas.microsoft.com/office/drawing/2014/main" xmlns="" val="1977483595"/>
                    </a:ext>
                  </a:extLst>
                </a:gridCol>
                <a:gridCol w="2060620">
                  <a:extLst>
                    <a:ext uri="{9D8B030D-6E8A-4147-A177-3AD203B41FA5}">
                      <a16:colId xmlns:a16="http://schemas.microsoft.com/office/drawing/2014/main" xmlns="" val="2295233511"/>
                    </a:ext>
                  </a:extLst>
                </a:gridCol>
                <a:gridCol w="1468191">
                  <a:extLst>
                    <a:ext uri="{9D8B030D-6E8A-4147-A177-3AD203B41FA5}">
                      <a16:colId xmlns:a16="http://schemas.microsoft.com/office/drawing/2014/main" xmlns="" val="1254539833"/>
                    </a:ext>
                  </a:extLst>
                </a:gridCol>
                <a:gridCol w="763416">
                  <a:extLst>
                    <a:ext uri="{9D8B030D-6E8A-4147-A177-3AD203B41FA5}">
                      <a16:colId xmlns:a16="http://schemas.microsoft.com/office/drawing/2014/main" xmlns="" val="3625640371"/>
                    </a:ext>
                  </a:extLst>
                </a:gridCol>
              </a:tblGrid>
              <a:tr h="50859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PREDIO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5605950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ÁREA DEL </a:t>
                      </a:r>
                    </a:p>
                    <a:p>
                      <a:pPr algn="ctr" fontAlgn="b"/>
                      <a:r>
                        <a:rPr lang="es-ES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TERRENO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AVALÚO</a:t>
                      </a:r>
                      <a:r>
                        <a:rPr lang="es-ES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es-ES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AÑO 2021</a:t>
                      </a:r>
                      <a:endParaRPr lang="es-E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AFD9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AVALÚO</a:t>
                      </a:r>
                    </a:p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BIENIO 2022-2023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Diferencia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7620" marR="7620" marT="7620" marB="0" anchor="ctr"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021619"/>
                  </a:ext>
                </a:extLst>
              </a:tr>
              <a:tr h="414720">
                <a:tc vMerge="1"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Predios</a:t>
                      </a:r>
                      <a:r>
                        <a:rPr lang="es-ES" sz="13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sin</a:t>
                      </a:r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ubicación geográfica</a:t>
                      </a: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1.517 m2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35.774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79.097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$43.323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121,1%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14084500"/>
                  </a:ext>
                </a:extLst>
              </a:tr>
            </a:tbl>
          </a:graphicData>
        </a:graphic>
      </p:graphicFrame>
      <p:sp>
        <p:nvSpPr>
          <p:cNvPr id="7" name="Rectángulo 6"/>
          <p:cNvSpPr/>
          <p:nvPr/>
        </p:nvSpPr>
        <p:spPr>
          <a:xfrm>
            <a:off x="279313" y="-369332"/>
            <a:ext cx="1908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/>
              <a:t>Clave 1133604013</a:t>
            </a:r>
          </a:p>
        </p:txBody>
      </p:sp>
      <p:graphicFrame>
        <p:nvGraphicFramePr>
          <p:cNvPr id="13" name="Tabla 12">
            <a:extLst>
              <a:ext uri="{FF2B5EF4-FFF2-40B4-BE49-F238E27FC236}">
                <a16:creationId xmlns:a16="http://schemas.microsoft.com/office/drawing/2014/main" xmlns="" id="{9848C424-0147-46CE-B4D9-460F00535C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0379400"/>
              </p:ext>
            </p:extLst>
          </p:nvPr>
        </p:nvGraphicFramePr>
        <p:xfrm>
          <a:off x="935960" y="2795615"/>
          <a:ext cx="10255781" cy="908286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2027921252"/>
                    </a:ext>
                  </a:extLst>
                </a:gridCol>
                <a:gridCol w="1848739">
                  <a:extLst>
                    <a:ext uri="{9D8B030D-6E8A-4147-A177-3AD203B41FA5}">
                      <a16:colId xmlns:a16="http://schemas.microsoft.com/office/drawing/2014/main" xmlns="" val="1386991714"/>
                    </a:ext>
                  </a:extLst>
                </a:gridCol>
                <a:gridCol w="2112135">
                  <a:extLst>
                    <a:ext uri="{9D8B030D-6E8A-4147-A177-3AD203B41FA5}">
                      <a16:colId xmlns:a16="http://schemas.microsoft.com/office/drawing/2014/main" xmlns="" val="1977483595"/>
                    </a:ext>
                  </a:extLst>
                </a:gridCol>
                <a:gridCol w="2047741">
                  <a:extLst>
                    <a:ext uri="{9D8B030D-6E8A-4147-A177-3AD203B41FA5}">
                      <a16:colId xmlns:a16="http://schemas.microsoft.com/office/drawing/2014/main" xmlns="" val="2295233511"/>
                    </a:ext>
                  </a:extLst>
                </a:gridCol>
                <a:gridCol w="2215166">
                  <a:extLst>
                    <a:ext uri="{9D8B030D-6E8A-4147-A177-3AD203B41FA5}">
                      <a16:colId xmlns:a16="http://schemas.microsoft.com/office/drawing/2014/main" xmlns="" val="1254539833"/>
                    </a:ext>
                  </a:extLst>
                </a:gridCol>
              </a:tblGrid>
              <a:tr h="259095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ÁREA</a:t>
                      </a:r>
                      <a:r>
                        <a:rPr lang="es-ES" sz="15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INTERVENCIÓN VALORATIVA</a:t>
                      </a:r>
                      <a:endParaRPr lang="es-E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BIENIO 2020 – 2021</a:t>
                      </a:r>
                      <a:endParaRPr lang="es-E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9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AFD9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BIENIO 2022-2023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021619"/>
                  </a:ext>
                </a:extLst>
              </a:tr>
              <a:tr h="29540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CÓDIGO AIVA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 (ÁREA</a:t>
                      </a:r>
                      <a:r>
                        <a:rPr lang="es-ES" sz="13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ESPECIAL)</a:t>
                      </a:r>
                      <a:endParaRPr lang="es-E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CÓDIGO AIVA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48938261"/>
                  </a:ext>
                </a:extLst>
              </a:tr>
              <a:tr h="353783">
                <a:tc vMerge="1">
                  <a:txBody>
                    <a:bodyPr/>
                    <a:lstStyle/>
                    <a:p>
                      <a:pPr algn="ctr" fontAlgn="b"/>
                      <a:endParaRPr lang="es-E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11040103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11850008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$ 50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14084500"/>
                  </a:ext>
                </a:extLst>
              </a:tr>
            </a:tbl>
          </a:graphicData>
        </a:graphic>
      </p:graphicFrame>
      <p:sp>
        <p:nvSpPr>
          <p:cNvPr id="8" name="Rectángulo 7"/>
          <p:cNvSpPr/>
          <p:nvPr/>
        </p:nvSpPr>
        <p:spPr>
          <a:xfrm>
            <a:off x="935960" y="1234144"/>
            <a:ext cx="6023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">
              <a:defRPr/>
            </a:pPr>
            <a:r>
              <a:rPr lang="es-ES" b="1" dirty="0">
                <a:solidFill>
                  <a:srgbClr val="000000"/>
                </a:solidFill>
                <a:latin typeface="Calibri" panose="020F0502020204030204" pitchFamily="34" charset="0"/>
              </a:rPr>
              <a:t>ADMINISTRACIÓN ZONAL TUMBACO – PARROQUIA YARUQUÍ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3583993" y="3876871"/>
            <a:ext cx="4863155" cy="2703006"/>
          </a:xfrm>
          <a:prstGeom prst="rect">
            <a:avLst/>
          </a:prstGeom>
          <a:noFill/>
          <a:ln w="57150">
            <a:solidFill>
              <a:srgbClr val="B7DE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897" y="6219837"/>
            <a:ext cx="404195" cy="360040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638405" y="184223"/>
            <a:ext cx="9055249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s-ES" sz="28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EJEMPLOS </a:t>
            </a:r>
            <a:r>
              <a:rPr lang="es-ES" sz="28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PREDIOS CON CAMBIO DE CLASIFICACIÓN DE SUELO RURAL A URBANA</a:t>
            </a:r>
          </a:p>
        </p:txBody>
      </p:sp>
    </p:spTree>
    <p:extLst>
      <p:ext uri="{BB962C8B-B14F-4D97-AF65-F5344CB8AC3E}">
        <p14:creationId xmlns:p14="http://schemas.microsoft.com/office/powerpoint/2010/main" val="4260763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-678" b="55177"/>
          <a:stretch/>
        </p:blipFill>
        <p:spPr>
          <a:xfrm flipV="1">
            <a:off x="0" y="6679403"/>
            <a:ext cx="9652518" cy="178597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0" y="141613"/>
            <a:ext cx="10153650" cy="9233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29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Marcador de contenido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654" y="141613"/>
            <a:ext cx="2348289" cy="104007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81685"/>
            <a:ext cx="12192000" cy="5682789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911" y="430497"/>
            <a:ext cx="9332009" cy="397335"/>
          </a:xfrm>
          <a:prstGeom prst="rect">
            <a:avLst/>
          </a:prstGeom>
        </p:spPr>
      </p:pic>
      <p:sp>
        <p:nvSpPr>
          <p:cNvPr id="3" name="Forma libre 2"/>
          <p:cNvSpPr/>
          <p:nvPr/>
        </p:nvSpPr>
        <p:spPr>
          <a:xfrm>
            <a:off x="1349115" y="5561351"/>
            <a:ext cx="10478124" cy="749508"/>
          </a:xfrm>
          <a:custGeom>
            <a:avLst/>
            <a:gdLst>
              <a:gd name="connsiteX0" fmla="*/ 0 w 10478124"/>
              <a:gd name="connsiteY0" fmla="*/ 329783 h 749508"/>
              <a:gd name="connsiteX1" fmla="*/ 164892 w 10478124"/>
              <a:gd name="connsiteY1" fmla="*/ 749508 h 749508"/>
              <a:gd name="connsiteX2" fmla="*/ 1903751 w 10478124"/>
              <a:gd name="connsiteY2" fmla="*/ 479685 h 749508"/>
              <a:gd name="connsiteX3" fmla="*/ 3552669 w 10478124"/>
              <a:gd name="connsiteY3" fmla="*/ 689547 h 749508"/>
              <a:gd name="connsiteX4" fmla="*/ 5231567 w 10478124"/>
              <a:gd name="connsiteY4" fmla="*/ 599606 h 749508"/>
              <a:gd name="connsiteX5" fmla="*/ 6715593 w 10478124"/>
              <a:gd name="connsiteY5" fmla="*/ 584616 h 749508"/>
              <a:gd name="connsiteX6" fmla="*/ 10478124 w 10478124"/>
              <a:gd name="connsiteY6" fmla="*/ 434715 h 749508"/>
              <a:gd name="connsiteX7" fmla="*/ 10433154 w 10478124"/>
              <a:gd name="connsiteY7" fmla="*/ 14990 h 749508"/>
              <a:gd name="connsiteX8" fmla="*/ 6370819 w 10478124"/>
              <a:gd name="connsiteY8" fmla="*/ 149901 h 749508"/>
              <a:gd name="connsiteX9" fmla="*/ 4512039 w 10478124"/>
              <a:gd name="connsiteY9" fmla="*/ 179882 h 749508"/>
              <a:gd name="connsiteX10" fmla="*/ 3492708 w 10478124"/>
              <a:gd name="connsiteY10" fmla="*/ 254833 h 749508"/>
              <a:gd name="connsiteX11" fmla="*/ 1753849 w 10478124"/>
              <a:gd name="connsiteY11" fmla="*/ 0 h 749508"/>
              <a:gd name="connsiteX12" fmla="*/ 0 w 10478124"/>
              <a:gd name="connsiteY12" fmla="*/ 329783 h 749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478124" h="749508">
                <a:moveTo>
                  <a:pt x="0" y="329783"/>
                </a:moveTo>
                <a:lnTo>
                  <a:pt x="164892" y="749508"/>
                </a:lnTo>
                <a:lnTo>
                  <a:pt x="1903751" y="479685"/>
                </a:lnTo>
                <a:lnTo>
                  <a:pt x="3552669" y="689547"/>
                </a:lnTo>
                <a:lnTo>
                  <a:pt x="5231567" y="599606"/>
                </a:lnTo>
                <a:lnTo>
                  <a:pt x="6715593" y="584616"/>
                </a:lnTo>
                <a:lnTo>
                  <a:pt x="10478124" y="434715"/>
                </a:lnTo>
                <a:lnTo>
                  <a:pt x="10433154" y="14990"/>
                </a:lnTo>
                <a:lnTo>
                  <a:pt x="6370819" y="149901"/>
                </a:lnTo>
                <a:lnTo>
                  <a:pt x="4512039" y="179882"/>
                </a:lnTo>
                <a:lnTo>
                  <a:pt x="3492708" y="254833"/>
                </a:lnTo>
                <a:lnTo>
                  <a:pt x="1753849" y="0"/>
                </a:lnTo>
                <a:lnTo>
                  <a:pt x="0" y="329783"/>
                </a:lnTo>
                <a:close/>
              </a:path>
            </a:pathLst>
          </a:custGeom>
          <a:solidFill>
            <a:srgbClr val="FFFF00">
              <a:alpha val="23137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383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t="5594"/>
          <a:stretch/>
        </p:blipFill>
        <p:spPr>
          <a:xfrm>
            <a:off x="3583993" y="3889829"/>
            <a:ext cx="4863155" cy="2690048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0" y="141613"/>
            <a:ext cx="10153650" cy="9233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29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654" y="141613"/>
            <a:ext cx="2348289" cy="1040073"/>
          </a:xfr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-678" b="55177"/>
          <a:stretch/>
        </p:blipFill>
        <p:spPr>
          <a:xfrm flipV="1">
            <a:off x="0" y="6679403"/>
            <a:ext cx="9652518" cy="178597"/>
          </a:xfrm>
          <a:prstGeom prst="rect">
            <a:avLst/>
          </a:prstGeom>
        </p:spPr>
      </p:pic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xmlns="" id="{9848C424-0147-46CE-B4D9-460F00535C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5555830"/>
              </p:ext>
            </p:extLst>
          </p:nvPr>
        </p:nvGraphicFramePr>
        <p:xfrm>
          <a:off x="956742" y="1695693"/>
          <a:ext cx="10251440" cy="92331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031157">
                  <a:extLst>
                    <a:ext uri="{9D8B030D-6E8A-4147-A177-3AD203B41FA5}">
                      <a16:colId xmlns:a16="http://schemas.microsoft.com/office/drawing/2014/main" xmlns="" val="2027921252"/>
                    </a:ext>
                  </a:extLst>
                </a:gridCol>
                <a:gridCol w="1854557">
                  <a:extLst>
                    <a:ext uri="{9D8B030D-6E8A-4147-A177-3AD203B41FA5}">
                      <a16:colId xmlns:a16="http://schemas.microsoft.com/office/drawing/2014/main" xmlns="" val="1386991714"/>
                    </a:ext>
                  </a:extLst>
                </a:gridCol>
                <a:gridCol w="2073499">
                  <a:extLst>
                    <a:ext uri="{9D8B030D-6E8A-4147-A177-3AD203B41FA5}">
                      <a16:colId xmlns:a16="http://schemas.microsoft.com/office/drawing/2014/main" xmlns="" val="1977483595"/>
                    </a:ext>
                  </a:extLst>
                </a:gridCol>
                <a:gridCol w="2060620">
                  <a:extLst>
                    <a:ext uri="{9D8B030D-6E8A-4147-A177-3AD203B41FA5}">
                      <a16:colId xmlns:a16="http://schemas.microsoft.com/office/drawing/2014/main" xmlns="" val="2295233511"/>
                    </a:ext>
                  </a:extLst>
                </a:gridCol>
                <a:gridCol w="1468191">
                  <a:extLst>
                    <a:ext uri="{9D8B030D-6E8A-4147-A177-3AD203B41FA5}">
                      <a16:colId xmlns:a16="http://schemas.microsoft.com/office/drawing/2014/main" xmlns="" val="1254539833"/>
                    </a:ext>
                  </a:extLst>
                </a:gridCol>
                <a:gridCol w="763416">
                  <a:extLst>
                    <a:ext uri="{9D8B030D-6E8A-4147-A177-3AD203B41FA5}">
                      <a16:colId xmlns:a16="http://schemas.microsoft.com/office/drawing/2014/main" xmlns="" val="3625640371"/>
                    </a:ext>
                  </a:extLst>
                </a:gridCol>
              </a:tblGrid>
              <a:tr h="50859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PREDIO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253025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ÁREA DEL </a:t>
                      </a:r>
                    </a:p>
                    <a:p>
                      <a:pPr algn="ctr" fontAlgn="b"/>
                      <a:r>
                        <a:rPr lang="es-ES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TERRENO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AVALÚO</a:t>
                      </a:r>
                      <a:r>
                        <a:rPr lang="es-ES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es-ES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AÑO 2021</a:t>
                      </a:r>
                      <a:endParaRPr lang="es-E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AFD9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AVALÚO</a:t>
                      </a:r>
                    </a:p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BIENIO 2022-2023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Diferencia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7620" marR="7620" marT="7620" marB="0" anchor="ctr"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021619"/>
                  </a:ext>
                </a:extLst>
              </a:tr>
              <a:tr h="414720">
                <a:tc vMerge="1"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Predios</a:t>
                      </a:r>
                      <a:r>
                        <a:rPr lang="es-ES" sz="13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sin</a:t>
                      </a:r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ubicación geográfica</a:t>
                      </a: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576 m2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140.210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144.214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$ 4.004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2,8%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14084500"/>
                  </a:ext>
                </a:extLst>
              </a:tr>
            </a:tbl>
          </a:graphicData>
        </a:graphic>
      </p:graphicFrame>
      <p:sp>
        <p:nvSpPr>
          <p:cNvPr id="7" name="Rectángulo 6"/>
          <p:cNvSpPr/>
          <p:nvPr/>
        </p:nvSpPr>
        <p:spPr>
          <a:xfrm>
            <a:off x="279313" y="-369332"/>
            <a:ext cx="1908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/>
              <a:t>Clave 1300609017</a:t>
            </a:r>
          </a:p>
        </p:txBody>
      </p:sp>
      <p:graphicFrame>
        <p:nvGraphicFramePr>
          <p:cNvPr id="13" name="Tabla 12">
            <a:extLst>
              <a:ext uri="{FF2B5EF4-FFF2-40B4-BE49-F238E27FC236}">
                <a16:creationId xmlns:a16="http://schemas.microsoft.com/office/drawing/2014/main" xmlns="" id="{9848C424-0147-46CE-B4D9-460F00535C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3128262"/>
              </p:ext>
            </p:extLst>
          </p:nvPr>
        </p:nvGraphicFramePr>
        <p:xfrm>
          <a:off x="935960" y="2795615"/>
          <a:ext cx="10255781" cy="908286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2027921252"/>
                    </a:ext>
                  </a:extLst>
                </a:gridCol>
                <a:gridCol w="1848739">
                  <a:extLst>
                    <a:ext uri="{9D8B030D-6E8A-4147-A177-3AD203B41FA5}">
                      <a16:colId xmlns:a16="http://schemas.microsoft.com/office/drawing/2014/main" xmlns="" val="1386991714"/>
                    </a:ext>
                  </a:extLst>
                </a:gridCol>
                <a:gridCol w="2112135">
                  <a:extLst>
                    <a:ext uri="{9D8B030D-6E8A-4147-A177-3AD203B41FA5}">
                      <a16:colId xmlns:a16="http://schemas.microsoft.com/office/drawing/2014/main" xmlns="" val="1977483595"/>
                    </a:ext>
                  </a:extLst>
                </a:gridCol>
                <a:gridCol w="2047741">
                  <a:extLst>
                    <a:ext uri="{9D8B030D-6E8A-4147-A177-3AD203B41FA5}">
                      <a16:colId xmlns:a16="http://schemas.microsoft.com/office/drawing/2014/main" xmlns="" val="2295233511"/>
                    </a:ext>
                  </a:extLst>
                </a:gridCol>
                <a:gridCol w="2215166">
                  <a:extLst>
                    <a:ext uri="{9D8B030D-6E8A-4147-A177-3AD203B41FA5}">
                      <a16:colId xmlns:a16="http://schemas.microsoft.com/office/drawing/2014/main" xmlns="" val="1254539833"/>
                    </a:ext>
                  </a:extLst>
                </a:gridCol>
              </a:tblGrid>
              <a:tr h="259095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ÁREA</a:t>
                      </a:r>
                      <a:r>
                        <a:rPr lang="es-ES" sz="15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INTERVENCIÓN VALORATIVA</a:t>
                      </a:r>
                      <a:endParaRPr lang="es-E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BIENIO 2020 – 2021</a:t>
                      </a:r>
                      <a:endParaRPr lang="es-E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9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AFD9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BIENIO 2022-2023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021619"/>
                  </a:ext>
                </a:extLst>
              </a:tr>
              <a:tr h="29540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CÓDIGO AIVA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CÓDIGO AIVA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48938261"/>
                  </a:ext>
                </a:extLst>
              </a:tr>
              <a:tr h="353783">
                <a:tc vMerge="1">
                  <a:txBody>
                    <a:bodyPr/>
                    <a:lstStyle/>
                    <a:p>
                      <a:pPr algn="ctr" fontAlgn="b"/>
                      <a:endParaRPr lang="es-E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05020002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$ 262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05240002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$ 271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14084500"/>
                  </a:ext>
                </a:extLst>
              </a:tr>
            </a:tbl>
          </a:graphicData>
        </a:graphic>
      </p:graphicFrame>
      <p:sp>
        <p:nvSpPr>
          <p:cNvPr id="8" name="Rectángulo 7"/>
          <p:cNvSpPr/>
          <p:nvPr/>
        </p:nvSpPr>
        <p:spPr>
          <a:xfrm>
            <a:off x="935960" y="1234144"/>
            <a:ext cx="62646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">
              <a:defRPr/>
            </a:pPr>
            <a:r>
              <a:rPr lang="es-ES" b="1" dirty="0">
                <a:solidFill>
                  <a:srgbClr val="000000"/>
                </a:solidFill>
                <a:latin typeface="Calibri" panose="020F0502020204030204" pitchFamily="34" charset="0"/>
              </a:rPr>
              <a:t>ADMINISTRACIÓN ZONAL LA DELICIA – PARROQUIA PONCEANO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3583993" y="3876871"/>
            <a:ext cx="4863155" cy="2703006"/>
          </a:xfrm>
          <a:prstGeom prst="rect">
            <a:avLst/>
          </a:prstGeom>
          <a:noFill/>
          <a:ln w="57150">
            <a:solidFill>
              <a:srgbClr val="B7DE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897" y="6219837"/>
            <a:ext cx="404195" cy="360040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638405" y="176607"/>
            <a:ext cx="901411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s-ES" sz="28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EJEMPLOS </a:t>
            </a:r>
            <a:r>
              <a:rPr lang="es-ES" sz="28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PREDIOS CON AIVA ASIGNADA QUE SUBE EL VALOR</a:t>
            </a:r>
          </a:p>
        </p:txBody>
      </p:sp>
    </p:spTree>
    <p:extLst>
      <p:ext uri="{BB962C8B-B14F-4D97-AF65-F5344CB8AC3E}">
        <p14:creationId xmlns:p14="http://schemas.microsoft.com/office/powerpoint/2010/main" val="34424764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t="6206" b="3409"/>
          <a:stretch/>
        </p:blipFill>
        <p:spPr>
          <a:xfrm>
            <a:off x="3583993" y="3886199"/>
            <a:ext cx="4863155" cy="2693677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0" y="141613"/>
            <a:ext cx="10153650" cy="9233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29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654" y="141613"/>
            <a:ext cx="2348289" cy="1040073"/>
          </a:xfr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-678" b="55177"/>
          <a:stretch/>
        </p:blipFill>
        <p:spPr>
          <a:xfrm flipV="1">
            <a:off x="0" y="6679403"/>
            <a:ext cx="9652518" cy="178597"/>
          </a:xfrm>
          <a:prstGeom prst="rect">
            <a:avLst/>
          </a:prstGeom>
        </p:spPr>
      </p:pic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xmlns="" id="{9848C424-0147-46CE-B4D9-460F00535C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0793407"/>
              </p:ext>
            </p:extLst>
          </p:nvPr>
        </p:nvGraphicFramePr>
        <p:xfrm>
          <a:off x="956742" y="1695693"/>
          <a:ext cx="10251440" cy="92331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031157">
                  <a:extLst>
                    <a:ext uri="{9D8B030D-6E8A-4147-A177-3AD203B41FA5}">
                      <a16:colId xmlns:a16="http://schemas.microsoft.com/office/drawing/2014/main" xmlns="" val="2027921252"/>
                    </a:ext>
                  </a:extLst>
                </a:gridCol>
                <a:gridCol w="1854557">
                  <a:extLst>
                    <a:ext uri="{9D8B030D-6E8A-4147-A177-3AD203B41FA5}">
                      <a16:colId xmlns:a16="http://schemas.microsoft.com/office/drawing/2014/main" xmlns="" val="1386991714"/>
                    </a:ext>
                  </a:extLst>
                </a:gridCol>
                <a:gridCol w="2073499">
                  <a:extLst>
                    <a:ext uri="{9D8B030D-6E8A-4147-A177-3AD203B41FA5}">
                      <a16:colId xmlns:a16="http://schemas.microsoft.com/office/drawing/2014/main" xmlns="" val="1977483595"/>
                    </a:ext>
                  </a:extLst>
                </a:gridCol>
                <a:gridCol w="2060620">
                  <a:extLst>
                    <a:ext uri="{9D8B030D-6E8A-4147-A177-3AD203B41FA5}">
                      <a16:colId xmlns:a16="http://schemas.microsoft.com/office/drawing/2014/main" xmlns="" val="2295233511"/>
                    </a:ext>
                  </a:extLst>
                </a:gridCol>
                <a:gridCol w="1468191">
                  <a:extLst>
                    <a:ext uri="{9D8B030D-6E8A-4147-A177-3AD203B41FA5}">
                      <a16:colId xmlns:a16="http://schemas.microsoft.com/office/drawing/2014/main" xmlns="" val="1254539833"/>
                    </a:ext>
                  </a:extLst>
                </a:gridCol>
                <a:gridCol w="763416">
                  <a:extLst>
                    <a:ext uri="{9D8B030D-6E8A-4147-A177-3AD203B41FA5}">
                      <a16:colId xmlns:a16="http://schemas.microsoft.com/office/drawing/2014/main" xmlns="" val="3625640371"/>
                    </a:ext>
                  </a:extLst>
                </a:gridCol>
              </a:tblGrid>
              <a:tr h="50859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PREDIO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3679391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ÁREA DEL </a:t>
                      </a:r>
                    </a:p>
                    <a:p>
                      <a:pPr algn="ctr" fontAlgn="b"/>
                      <a:r>
                        <a:rPr lang="es-ES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TERRENO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AVALÚO</a:t>
                      </a:r>
                      <a:r>
                        <a:rPr lang="es-ES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es-ES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AÑO 2021</a:t>
                      </a:r>
                      <a:endParaRPr lang="es-E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AFD9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AVALÚO</a:t>
                      </a:r>
                    </a:p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BIENIO 2022-2023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Diferencia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7620" marR="7620" marT="7620" marB="0" anchor="ctr"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021619"/>
                  </a:ext>
                </a:extLst>
              </a:tr>
              <a:tr h="414720">
                <a:tc vMerge="1"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Predios</a:t>
                      </a:r>
                      <a:r>
                        <a:rPr lang="es-ES" sz="13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sin</a:t>
                      </a:r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ubicación geográfica</a:t>
                      </a: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 m2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116.542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108.756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- 7.785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- 6,7%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14084500"/>
                  </a:ext>
                </a:extLst>
              </a:tr>
            </a:tbl>
          </a:graphicData>
        </a:graphic>
      </p:graphicFrame>
      <p:sp>
        <p:nvSpPr>
          <p:cNvPr id="7" name="Rectángulo 6"/>
          <p:cNvSpPr/>
          <p:nvPr/>
        </p:nvSpPr>
        <p:spPr>
          <a:xfrm>
            <a:off x="279313" y="-369332"/>
            <a:ext cx="1908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/>
              <a:t>Clave 2171101019</a:t>
            </a:r>
          </a:p>
        </p:txBody>
      </p:sp>
      <p:graphicFrame>
        <p:nvGraphicFramePr>
          <p:cNvPr id="13" name="Tabla 12">
            <a:extLst>
              <a:ext uri="{FF2B5EF4-FFF2-40B4-BE49-F238E27FC236}">
                <a16:creationId xmlns:a16="http://schemas.microsoft.com/office/drawing/2014/main" xmlns="" id="{9848C424-0147-46CE-B4D9-460F00535C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610901"/>
              </p:ext>
            </p:extLst>
          </p:nvPr>
        </p:nvGraphicFramePr>
        <p:xfrm>
          <a:off x="935960" y="2795615"/>
          <a:ext cx="10255781" cy="908286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2027921252"/>
                    </a:ext>
                  </a:extLst>
                </a:gridCol>
                <a:gridCol w="1848739">
                  <a:extLst>
                    <a:ext uri="{9D8B030D-6E8A-4147-A177-3AD203B41FA5}">
                      <a16:colId xmlns:a16="http://schemas.microsoft.com/office/drawing/2014/main" xmlns="" val="1386991714"/>
                    </a:ext>
                  </a:extLst>
                </a:gridCol>
                <a:gridCol w="2112135">
                  <a:extLst>
                    <a:ext uri="{9D8B030D-6E8A-4147-A177-3AD203B41FA5}">
                      <a16:colId xmlns:a16="http://schemas.microsoft.com/office/drawing/2014/main" xmlns="" val="1977483595"/>
                    </a:ext>
                  </a:extLst>
                </a:gridCol>
                <a:gridCol w="2047741">
                  <a:extLst>
                    <a:ext uri="{9D8B030D-6E8A-4147-A177-3AD203B41FA5}">
                      <a16:colId xmlns:a16="http://schemas.microsoft.com/office/drawing/2014/main" xmlns="" val="2295233511"/>
                    </a:ext>
                  </a:extLst>
                </a:gridCol>
                <a:gridCol w="2215166">
                  <a:extLst>
                    <a:ext uri="{9D8B030D-6E8A-4147-A177-3AD203B41FA5}">
                      <a16:colId xmlns:a16="http://schemas.microsoft.com/office/drawing/2014/main" xmlns="" val="1254539833"/>
                    </a:ext>
                  </a:extLst>
                </a:gridCol>
              </a:tblGrid>
              <a:tr h="259095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ÁREA</a:t>
                      </a:r>
                      <a:r>
                        <a:rPr lang="es-ES" sz="15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INTERVENCIÓN VALORATIVA</a:t>
                      </a:r>
                      <a:endParaRPr lang="es-E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BIENIO 2020 – 2021</a:t>
                      </a:r>
                      <a:endParaRPr lang="es-E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9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AFD9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BIENIO 2022-2023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021619"/>
                  </a:ext>
                </a:extLst>
              </a:tr>
              <a:tr h="29540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CÓDIGO AIVA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CÓDIGO AIVA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48938261"/>
                  </a:ext>
                </a:extLst>
              </a:tr>
              <a:tr h="353783">
                <a:tc vMerge="1">
                  <a:txBody>
                    <a:bodyPr/>
                    <a:lstStyle/>
                    <a:p>
                      <a:pPr algn="ctr" fontAlgn="b"/>
                      <a:endParaRPr lang="es-E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10040001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$ 213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10510001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$ 182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14084500"/>
                  </a:ext>
                </a:extLst>
              </a:tr>
            </a:tbl>
          </a:graphicData>
        </a:graphic>
      </p:graphicFrame>
      <p:sp>
        <p:nvSpPr>
          <p:cNvPr id="8" name="Rectángulo 7"/>
          <p:cNvSpPr/>
          <p:nvPr/>
        </p:nvSpPr>
        <p:spPr>
          <a:xfrm>
            <a:off x="935960" y="1234144"/>
            <a:ext cx="6246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">
              <a:defRPr/>
            </a:pPr>
            <a:r>
              <a:rPr lang="es-ES" b="1" dirty="0">
                <a:solidFill>
                  <a:srgbClr val="000000"/>
                </a:solidFill>
                <a:latin typeface="Calibri" panose="020F0502020204030204" pitchFamily="34" charset="0"/>
              </a:rPr>
              <a:t>ADMINISTRACIÓN ZONAL LOS CHILLOS – PARROQUIA ALANGASÍ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3583993" y="3876871"/>
            <a:ext cx="4863155" cy="2703006"/>
          </a:xfrm>
          <a:prstGeom prst="rect">
            <a:avLst/>
          </a:prstGeom>
          <a:noFill/>
          <a:ln w="57150">
            <a:solidFill>
              <a:srgbClr val="B7DE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897" y="6219837"/>
            <a:ext cx="404195" cy="360040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638405" y="176607"/>
            <a:ext cx="901411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s-ES" sz="28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EJEMPLOS </a:t>
            </a:r>
            <a:r>
              <a:rPr lang="es-ES" sz="28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PREDIOS CON AIVA ASIGNADA QUE BAJA EL VALOR</a:t>
            </a:r>
          </a:p>
        </p:txBody>
      </p:sp>
    </p:spTree>
    <p:extLst>
      <p:ext uri="{BB962C8B-B14F-4D97-AF65-F5344CB8AC3E}">
        <p14:creationId xmlns:p14="http://schemas.microsoft.com/office/powerpoint/2010/main" val="24149002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b="13613"/>
          <a:stretch/>
        </p:blipFill>
        <p:spPr>
          <a:xfrm>
            <a:off x="3583993" y="3914899"/>
            <a:ext cx="4863155" cy="2638301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8908" r="84874">
                        <a14:foregroundMark x1="41597" y1="5189" x2="41597" y2="51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828" y="6121391"/>
            <a:ext cx="404195" cy="360040"/>
          </a:xfrm>
          <a:prstGeom prst="rect">
            <a:avLst/>
          </a:prstGeom>
        </p:spPr>
      </p:pic>
      <p:sp>
        <p:nvSpPr>
          <p:cNvPr id="23" name="Rectángulo 22"/>
          <p:cNvSpPr/>
          <p:nvPr/>
        </p:nvSpPr>
        <p:spPr>
          <a:xfrm>
            <a:off x="1476480" y="6885214"/>
            <a:ext cx="193354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800" b="1" dirty="0">
                <a:latin typeface="Arial" panose="020B0604020202020204" pitchFamily="34" charset="0"/>
                <a:cs typeface="Arial" panose="020B0604020202020204" pitchFamily="34" charset="0"/>
              </a:rPr>
              <a:t>ACTUALIZACIÓN POR RECORRIDO</a:t>
            </a:r>
            <a:endParaRPr lang="es-EC" sz="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ángulo 27"/>
          <p:cNvSpPr/>
          <p:nvPr/>
        </p:nvSpPr>
        <p:spPr>
          <a:xfrm>
            <a:off x="0" y="141613"/>
            <a:ext cx="10153650" cy="9233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29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Marcador de contenido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654" y="141613"/>
            <a:ext cx="2348289" cy="1040073"/>
          </a:xfrm>
          <a:prstGeom prst="rect">
            <a:avLst/>
          </a:prstGeom>
        </p:spPr>
      </p:pic>
      <p:sp>
        <p:nvSpPr>
          <p:cNvPr id="30" name="Rectángulo 29"/>
          <p:cNvSpPr/>
          <p:nvPr/>
        </p:nvSpPr>
        <p:spPr>
          <a:xfrm>
            <a:off x="638405" y="364751"/>
            <a:ext cx="863438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s-ES" sz="28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EJEMPLOS </a:t>
            </a:r>
            <a:r>
              <a:rPr lang="es-ES" sz="28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PUNTUALES</a:t>
            </a:r>
          </a:p>
        </p:txBody>
      </p:sp>
      <p:pic>
        <p:nvPicPr>
          <p:cNvPr id="31" name="Imagen 3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-678" b="55177"/>
          <a:stretch/>
        </p:blipFill>
        <p:spPr>
          <a:xfrm flipV="1">
            <a:off x="0" y="6679403"/>
            <a:ext cx="9652518" cy="178597"/>
          </a:xfrm>
          <a:prstGeom prst="rect">
            <a:avLst/>
          </a:prstGeom>
        </p:spPr>
      </p:pic>
      <p:graphicFrame>
        <p:nvGraphicFramePr>
          <p:cNvPr id="32" name="Tabla 31">
            <a:extLst>
              <a:ext uri="{FF2B5EF4-FFF2-40B4-BE49-F238E27FC236}">
                <a16:creationId xmlns:a16="http://schemas.microsoft.com/office/drawing/2014/main" xmlns="" id="{9848C424-0147-46CE-B4D9-460F00535C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6229689"/>
              </p:ext>
            </p:extLst>
          </p:nvPr>
        </p:nvGraphicFramePr>
        <p:xfrm>
          <a:off x="956742" y="1695693"/>
          <a:ext cx="10251440" cy="92331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031157">
                  <a:extLst>
                    <a:ext uri="{9D8B030D-6E8A-4147-A177-3AD203B41FA5}">
                      <a16:colId xmlns:a16="http://schemas.microsoft.com/office/drawing/2014/main" xmlns="" val="2027921252"/>
                    </a:ext>
                  </a:extLst>
                </a:gridCol>
                <a:gridCol w="1854557">
                  <a:extLst>
                    <a:ext uri="{9D8B030D-6E8A-4147-A177-3AD203B41FA5}">
                      <a16:colId xmlns:a16="http://schemas.microsoft.com/office/drawing/2014/main" xmlns="" val="1386991714"/>
                    </a:ext>
                  </a:extLst>
                </a:gridCol>
                <a:gridCol w="2073499">
                  <a:extLst>
                    <a:ext uri="{9D8B030D-6E8A-4147-A177-3AD203B41FA5}">
                      <a16:colId xmlns:a16="http://schemas.microsoft.com/office/drawing/2014/main" xmlns="" val="1977483595"/>
                    </a:ext>
                  </a:extLst>
                </a:gridCol>
                <a:gridCol w="2060620">
                  <a:extLst>
                    <a:ext uri="{9D8B030D-6E8A-4147-A177-3AD203B41FA5}">
                      <a16:colId xmlns:a16="http://schemas.microsoft.com/office/drawing/2014/main" xmlns="" val="2295233511"/>
                    </a:ext>
                  </a:extLst>
                </a:gridCol>
                <a:gridCol w="1468191">
                  <a:extLst>
                    <a:ext uri="{9D8B030D-6E8A-4147-A177-3AD203B41FA5}">
                      <a16:colId xmlns:a16="http://schemas.microsoft.com/office/drawing/2014/main" xmlns="" val="1254539833"/>
                    </a:ext>
                  </a:extLst>
                </a:gridCol>
                <a:gridCol w="763416">
                  <a:extLst>
                    <a:ext uri="{9D8B030D-6E8A-4147-A177-3AD203B41FA5}">
                      <a16:colId xmlns:a16="http://schemas.microsoft.com/office/drawing/2014/main" xmlns="" val="3625640371"/>
                    </a:ext>
                  </a:extLst>
                </a:gridCol>
              </a:tblGrid>
              <a:tr h="50859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PREDIO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121878</a:t>
                      </a: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ÁREA DEL </a:t>
                      </a:r>
                    </a:p>
                    <a:p>
                      <a:pPr algn="ctr" fontAlgn="b"/>
                      <a:r>
                        <a:rPr lang="es-ES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TERRENO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AVALÚO</a:t>
                      </a:r>
                      <a:r>
                        <a:rPr lang="es-ES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es-ES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AÑO 2021</a:t>
                      </a:r>
                      <a:endParaRPr lang="es-E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AFD9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AVALÚO</a:t>
                      </a:r>
                    </a:p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BIENIO 2022-2023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Diferencia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7620" marR="7620" marT="7620" marB="0" anchor="ctr"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021619"/>
                  </a:ext>
                </a:extLst>
              </a:tr>
              <a:tr h="414720">
                <a:tc vMerge="1"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Predios</a:t>
                      </a:r>
                      <a:r>
                        <a:rPr lang="es-ES" sz="13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sin</a:t>
                      </a:r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ubicación geográfica</a:t>
                      </a: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4.500 m2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$286.447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$284.321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-$2.125,78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- 0,7%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14084500"/>
                  </a:ext>
                </a:extLst>
              </a:tr>
            </a:tbl>
          </a:graphicData>
        </a:graphic>
      </p:graphicFrame>
      <p:graphicFrame>
        <p:nvGraphicFramePr>
          <p:cNvPr id="33" name="Tabla 32">
            <a:extLst>
              <a:ext uri="{FF2B5EF4-FFF2-40B4-BE49-F238E27FC236}">
                <a16:creationId xmlns:a16="http://schemas.microsoft.com/office/drawing/2014/main" xmlns="" id="{9848C424-0147-46CE-B4D9-460F00535C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5163252"/>
              </p:ext>
            </p:extLst>
          </p:nvPr>
        </p:nvGraphicFramePr>
        <p:xfrm>
          <a:off x="935960" y="2795615"/>
          <a:ext cx="10255781" cy="908286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2027921252"/>
                    </a:ext>
                  </a:extLst>
                </a:gridCol>
                <a:gridCol w="1848739">
                  <a:extLst>
                    <a:ext uri="{9D8B030D-6E8A-4147-A177-3AD203B41FA5}">
                      <a16:colId xmlns:a16="http://schemas.microsoft.com/office/drawing/2014/main" xmlns="" val="1386991714"/>
                    </a:ext>
                  </a:extLst>
                </a:gridCol>
                <a:gridCol w="2112135">
                  <a:extLst>
                    <a:ext uri="{9D8B030D-6E8A-4147-A177-3AD203B41FA5}">
                      <a16:colId xmlns:a16="http://schemas.microsoft.com/office/drawing/2014/main" xmlns="" val="1977483595"/>
                    </a:ext>
                  </a:extLst>
                </a:gridCol>
                <a:gridCol w="2047741">
                  <a:extLst>
                    <a:ext uri="{9D8B030D-6E8A-4147-A177-3AD203B41FA5}">
                      <a16:colId xmlns:a16="http://schemas.microsoft.com/office/drawing/2014/main" xmlns="" val="2295233511"/>
                    </a:ext>
                  </a:extLst>
                </a:gridCol>
                <a:gridCol w="2215166">
                  <a:extLst>
                    <a:ext uri="{9D8B030D-6E8A-4147-A177-3AD203B41FA5}">
                      <a16:colId xmlns:a16="http://schemas.microsoft.com/office/drawing/2014/main" xmlns="" val="1254539833"/>
                    </a:ext>
                  </a:extLst>
                </a:gridCol>
              </a:tblGrid>
              <a:tr h="259095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ÁREA</a:t>
                      </a:r>
                      <a:r>
                        <a:rPr lang="es-ES" sz="15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INTERVENCIÓN VALORATIVA</a:t>
                      </a:r>
                      <a:endParaRPr lang="es-E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BIENIO 2020 – 2021</a:t>
                      </a:r>
                      <a:endParaRPr lang="es-E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9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AFD9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BIENIO 2022-2023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021619"/>
                  </a:ext>
                </a:extLst>
              </a:tr>
              <a:tr h="29540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CÓDIGO AIVA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CÓDIGO AIVA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48938261"/>
                  </a:ext>
                </a:extLst>
              </a:tr>
              <a:tr h="353783">
                <a:tc vMerge="1">
                  <a:txBody>
                    <a:bodyPr/>
                    <a:lstStyle/>
                    <a:p>
                      <a:pPr algn="ctr" fontAlgn="b"/>
                      <a:endParaRPr lang="es-E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11030003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$ 59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11830003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$ 59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14084500"/>
                  </a:ext>
                </a:extLst>
              </a:tr>
            </a:tbl>
          </a:graphicData>
        </a:graphic>
      </p:graphicFrame>
      <p:sp>
        <p:nvSpPr>
          <p:cNvPr id="34" name="Rectángulo 33"/>
          <p:cNvSpPr/>
          <p:nvPr/>
        </p:nvSpPr>
        <p:spPr>
          <a:xfrm>
            <a:off x="935960" y="1234144"/>
            <a:ext cx="58954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">
              <a:defRPr/>
            </a:pPr>
            <a:r>
              <a:rPr lang="pt-BR" b="1" dirty="0">
                <a:solidFill>
                  <a:srgbClr val="000000"/>
                </a:solidFill>
                <a:latin typeface="Calibri" panose="020F0502020204030204" pitchFamily="34" charset="0"/>
              </a:rPr>
              <a:t>ZONA ADMINISTRATIVA TUMBACO– PARROQUIA TABABELA</a:t>
            </a:r>
          </a:p>
        </p:txBody>
      </p:sp>
      <p:sp>
        <p:nvSpPr>
          <p:cNvPr id="2" name="Rectángulo 1"/>
          <p:cNvSpPr/>
          <p:nvPr/>
        </p:nvSpPr>
        <p:spPr>
          <a:xfrm>
            <a:off x="231767" y="-438273"/>
            <a:ext cx="2253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solidFill>
                  <a:srgbClr val="333333"/>
                </a:solidFill>
                <a:latin typeface="Arial" panose="020B0604020202020204" pitchFamily="34" charset="0"/>
              </a:rPr>
              <a:t>CLAVE 1103102007</a:t>
            </a:r>
            <a:endParaRPr lang="es-EC" dirty="0"/>
          </a:p>
        </p:txBody>
      </p:sp>
      <p:sp>
        <p:nvSpPr>
          <p:cNvPr id="35" name="Rectángulo 34"/>
          <p:cNvSpPr/>
          <p:nvPr/>
        </p:nvSpPr>
        <p:spPr>
          <a:xfrm>
            <a:off x="3583993" y="3876871"/>
            <a:ext cx="4863155" cy="2703006"/>
          </a:xfrm>
          <a:prstGeom prst="rect">
            <a:avLst/>
          </a:prstGeom>
          <a:noFill/>
          <a:ln w="57150">
            <a:solidFill>
              <a:srgbClr val="B7DE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6537597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b="6586"/>
          <a:stretch/>
        </p:blipFill>
        <p:spPr>
          <a:xfrm>
            <a:off x="3583993" y="3892013"/>
            <a:ext cx="4863155" cy="2686588"/>
          </a:xfrm>
          <a:prstGeom prst="rect">
            <a:avLst/>
          </a:prstGeom>
        </p:spPr>
      </p:pic>
      <p:sp>
        <p:nvSpPr>
          <p:cNvPr id="19" name="Rectángulo 18"/>
          <p:cNvSpPr/>
          <p:nvPr/>
        </p:nvSpPr>
        <p:spPr>
          <a:xfrm>
            <a:off x="2255020" y="5319014"/>
            <a:ext cx="1859527" cy="8535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524" dirty="0"/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8908" r="84874">
                        <a14:foregroundMark x1="41597" y1="5189" x2="41597" y2="51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416" y="6241556"/>
            <a:ext cx="404195" cy="360040"/>
          </a:xfrm>
          <a:prstGeom prst="rect">
            <a:avLst/>
          </a:prstGeom>
        </p:spPr>
      </p:pic>
      <p:sp>
        <p:nvSpPr>
          <p:cNvPr id="28" name="Rectángulo 27"/>
          <p:cNvSpPr/>
          <p:nvPr/>
        </p:nvSpPr>
        <p:spPr>
          <a:xfrm>
            <a:off x="1476479" y="6885214"/>
            <a:ext cx="147829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800" b="1" dirty="0">
                <a:latin typeface="Arial" panose="020B0604020202020204" pitchFamily="34" charset="0"/>
                <a:cs typeface="Arial" panose="020B0604020202020204" pitchFamily="34" charset="0"/>
              </a:rPr>
              <a:t>ACTUALIZACIÓN POR IPC</a:t>
            </a:r>
            <a:endParaRPr lang="es-EC" sz="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0" y="141613"/>
            <a:ext cx="10153650" cy="9233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29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Marcador de contenido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654" y="141613"/>
            <a:ext cx="2348289" cy="1040073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-678" b="55177"/>
          <a:stretch/>
        </p:blipFill>
        <p:spPr>
          <a:xfrm flipV="1">
            <a:off x="0" y="6679403"/>
            <a:ext cx="9652518" cy="178597"/>
          </a:xfrm>
          <a:prstGeom prst="rect">
            <a:avLst/>
          </a:prstGeom>
        </p:spPr>
      </p:pic>
      <p:graphicFrame>
        <p:nvGraphicFramePr>
          <p:cNvPr id="35" name="Tabla 34">
            <a:extLst>
              <a:ext uri="{FF2B5EF4-FFF2-40B4-BE49-F238E27FC236}">
                <a16:creationId xmlns:a16="http://schemas.microsoft.com/office/drawing/2014/main" xmlns="" id="{9848C424-0147-46CE-B4D9-460F00535C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6147786"/>
              </p:ext>
            </p:extLst>
          </p:nvPr>
        </p:nvGraphicFramePr>
        <p:xfrm>
          <a:off x="956742" y="1695693"/>
          <a:ext cx="10251440" cy="92331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031157">
                  <a:extLst>
                    <a:ext uri="{9D8B030D-6E8A-4147-A177-3AD203B41FA5}">
                      <a16:colId xmlns:a16="http://schemas.microsoft.com/office/drawing/2014/main" xmlns="" val="2027921252"/>
                    </a:ext>
                  </a:extLst>
                </a:gridCol>
                <a:gridCol w="1854557">
                  <a:extLst>
                    <a:ext uri="{9D8B030D-6E8A-4147-A177-3AD203B41FA5}">
                      <a16:colId xmlns:a16="http://schemas.microsoft.com/office/drawing/2014/main" xmlns="" val="1386991714"/>
                    </a:ext>
                  </a:extLst>
                </a:gridCol>
                <a:gridCol w="2073499">
                  <a:extLst>
                    <a:ext uri="{9D8B030D-6E8A-4147-A177-3AD203B41FA5}">
                      <a16:colId xmlns:a16="http://schemas.microsoft.com/office/drawing/2014/main" xmlns="" val="1977483595"/>
                    </a:ext>
                  </a:extLst>
                </a:gridCol>
                <a:gridCol w="2060620">
                  <a:extLst>
                    <a:ext uri="{9D8B030D-6E8A-4147-A177-3AD203B41FA5}">
                      <a16:colId xmlns:a16="http://schemas.microsoft.com/office/drawing/2014/main" xmlns="" val="2295233511"/>
                    </a:ext>
                  </a:extLst>
                </a:gridCol>
                <a:gridCol w="1468191">
                  <a:extLst>
                    <a:ext uri="{9D8B030D-6E8A-4147-A177-3AD203B41FA5}">
                      <a16:colId xmlns:a16="http://schemas.microsoft.com/office/drawing/2014/main" xmlns="" val="1254539833"/>
                    </a:ext>
                  </a:extLst>
                </a:gridCol>
                <a:gridCol w="763416">
                  <a:extLst>
                    <a:ext uri="{9D8B030D-6E8A-4147-A177-3AD203B41FA5}">
                      <a16:colId xmlns:a16="http://schemas.microsoft.com/office/drawing/2014/main" xmlns="" val="3625640371"/>
                    </a:ext>
                  </a:extLst>
                </a:gridCol>
              </a:tblGrid>
              <a:tr h="50859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PREDIO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1255644</a:t>
                      </a: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ÁREA DEL </a:t>
                      </a:r>
                    </a:p>
                    <a:p>
                      <a:pPr algn="ctr" fontAlgn="b"/>
                      <a:r>
                        <a:rPr lang="es-ES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TERRENO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AVALÚO</a:t>
                      </a:r>
                      <a:r>
                        <a:rPr lang="es-ES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es-ES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AÑO 2021</a:t>
                      </a:r>
                      <a:endParaRPr lang="es-E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AFD9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AVALÚO</a:t>
                      </a:r>
                    </a:p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BIENIO 2022-2023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Diferencia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7620" marR="7620" marT="7620" marB="0" anchor="ctr"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021619"/>
                  </a:ext>
                </a:extLst>
              </a:tr>
              <a:tr h="414720">
                <a:tc vMerge="1"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Predios</a:t>
                      </a:r>
                      <a:r>
                        <a:rPr lang="es-ES" sz="13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sin</a:t>
                      </a:r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ubicación geográfica</a:t>
                      </a: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22.552 m2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1.986.420 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1.986.420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14084500"/>
                  </a:ext>
                </a:extLst>
              </a:tr>
            </a:tbl>
          </a:graphicData>
        </a:graphic>
      </p:graphicFrame>
      <p:graphicFrame>
        <p:nvGraphicFramePr>
          <p:cNvPr id="36" name="Tabla 35">
            <a:extLst>
              <a:ext uri="{FF2B5EF4-FFF2-40B4-BE49-F238E27FC236}">
                <a16:creationId xmlns:a16="http://schemas.microsoft.com/office/drawing/2014/main" xmlns="" id="{9848C424-0147-46CE-B4D9-460F00535C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2890138"/>
              </p:ext>
            </p:extLst>
          </p:nvPr>
        </p:nvGraphicFramePr>
        <p:xfrm>
          <a:off x="935960" y="2795615"/>
          <a:ext cx="10255781" cy="908286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2027921252"/>
                    </a:ext>
                  </a:extLst>
                </a:gridCol>
                <a:gridCol w="1848739">
                  <a:extLst>
                    <a:ext uri="{9D8B030D-6E8A-4147-A177-3AD203B41FA5}">
                      <a16:colId xmlns:a16="http://schemas.microsoft.com/office/drawing/2014/main" xmlns="" val="1386991714"/>
                    </a:ext>
                  </a:extLst>
                </a:gridCol>
                <a:gridCol w="2112135">
                  <a:extLst>
                    <a:ext uri="{9D8B030D-6E8A-4147-A177-3AD203B41FA5}">
                      <a16:colId xmlns:a16="http://schemas.microsoft.com/office/drawing/2014/main" xmlns="" val="1977483595"/>
                    </a:ext>
                  </a:extLst>
                </a:gridCol>
                <a:gridCol w="2047741">
                  <a:extLst>
                    <a:ext uri="{9D8B030D-6E8A-4147-A177-3AD203B41FA5}">
                      <a16:colId xmlns:a16="http://schemas.microsoft.com/office/drawing/2014/main" xmlns="" val="2295233511"/>
                    </a:ext>
                  </a:extLst>
                </a:gridCol>
                <a:gridCol w="2215166">
                  <a:extLst>
                    <a:ext uri="{9D8B030D-6E8A-4147-A177-3AD203B41FA5}">
                      <a16:colId xmlns:a16="http://schemas.microsoft.com/office/drawing/2014/main" xmlns="" val="1254539833"/>
                    </a:ext>
                  </a:extLst>
                </a:gridCol>
              </a:tblGrid>
              <a:tr h="259095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ÁREA</a:t>
                      </a:r>
                      <a:r>
                        <a:rPr lang="es-ES" sz="15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INTERVENCIÓN VALORATIVA</a:t>
                      </a:r>
                      <a:endParaRPr lang="es-E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BIENIO 2020 – 2021</a:t>
                      </a:r>
                      <a:endParaRPr lang="es-E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9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AFD9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BIENIO 2022-2023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021619"/>
                  </a:ext>
                </a:extLst>
              </a:tr>
              <a:tr h="29540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CÓDIGO AIVA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CÓDIGO AIVA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48938261"/>
                  </a:ext>
                </a:extLst>
              </a:tr>
              <a:tr h="353783">
                <a:tc vMerge="1">
                  <a:txBody>
                    <a:bodyPr/>
                    <a:lstStyle/>
                    <a:p>
                      <a:pPr algn="ctr" fontAlgn="b"/>
                      <a:endParaRPr lang="es-E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11030003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$ 160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11830003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$ 160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14084500"/>
                  </a:ext>
                </a:extLst>
              </a:tr>
            </a:tbl>
          </a:graphicData>
        </a:graphic>
      </p:graphicFrame>
      <p:sp>
        <p:nvSpPr>
          <p:cNvPr id="37" name="Rectángulo 36"/>
          <p:cNvSpPr/>
          <p:nvPr/>
        </p:nvSpPr>
        <p:spPr>
          <a:xfrm>
            <a:off x="935960" y="1234144"/>
            <a:ext cx="6065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">
              <a:defRPr/>
            </a:pPr>
            <a:r>
              <a:rPr lang="pt-BR" b="1" dirty="0">
                <a:solidFill>
                  <a:srgbClr val="000000"/>
                </a:solidFill>
                <a:latin typeface="Calibri" panose="020F0502020204030204" pitchFamily="34" charset="0"/>
              </a:rPr>
              <a:t>ZONA ADMINISTRATIVA CALDERÓN – PARROQUIA CALDERÓN</a:t>
            </a:r>
          </a:p>
        </p:txBody>
      </p:sp>
      <p:sp>
        <p:nvSpPr>
          <p:cNvPr id="38" name="Rectángulo 37"/>
          <p:cNvSpPr/>
          <p:nvPr/>
        </p:nvSpPr>
        <p:spPr>
          <a:xfrm>
            <a:off x="638404" y="364751"/>
            <a:ext cx="88713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s-ES" sz="28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EJEMPLOS </a:t>
            </a:r>
            <a:r>
              <a:rPr lang="es-ES" sz="28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PUNTUALES</a:t>
            </a:r>
          </a:p>
        </p:txBody>
      </p:sp>
      <p:sp>
        <p:nvSpPr>
          <p:cNvPr id="7" name="Rectángulo 6"/>
          <p:cNvSpPr/>
          <p:nvPr/>
        </p:nvSpPr>
        <p:spPr>
          <a:xfrm>
            <a:off x="26530" y="-458493"/>
            <a:ext cx="19956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/>
              <a:t>CLAVE 1301002011</a:t>
            </a:r>
          </a:p>
        </p:txBody>
      </p:sp>
      <p:sp>
        <p:nvSpPr>
          <p:cNvPr id="39" name="Rectángulo 38"/>
          <p:cNvSpPr/>
          <p:nvPr/>
        </p:nvSpPr>
        <p:spPr>
          <a:xfrm>
            <a:off x="3583993" y="3876871"/>
            <a:ext cx="4863155" cy="2703006"/>
          </a:xfrm>
          <a:prstGeom prst="rect">
            <a:avLst/>
          </a:prstGeom>
          <a:noFill/>
          <a:ln w="57150">
            <a:solidFill>
              <a:srgbClr val="B7DE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839030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-678" b="55177"/>
          <a:stretch/>
        </p:blipFill>
        <p:spPr>
          <a:xfrm flipV="1">
            <a:off x="0" y="6679403"/>
            <a:ext cx="9652518" cy="178597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0" y="141613"/>
            <a:ext cx="10153650" cy="9233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29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Marcador de contenido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654" y="141613"/>
            <a:ext cx="2348289" cy="1040073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175693" y="1998084"/>
            <a:ext cx="266824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42925">
              <a:spcAft>
                <a:spcPts val="600"/>
              </a:spcAft>
            </a:pPr>
            <a:r>
              <a:rPr lang="es-419" sz="2100" b="1" dirty="0" smtClean="0">
                <a:solidFill>
                  <a:schemeClr val="accent2">
                    <a:lumMod val="50000"/>
                  </a:schemeClr>
                </a:solidFill>
              </a:rPr>
              <a:t>DESEMPEÑO DEL IMPUESTO PREDIAL</a:t>
            </a:r>
          </a:p>
          <a:p>
            <a:pPr algn="ctr" defTabSz="542925">
              <a:spcAft>
                <a:spcPts val="600"/>
              </a:spcAft>
            </a:pPr>
            <a:r>
              <a:rPr lang="es-419" sz="2100" b="1" dirty="0" smtClean="0">
                <a:solidFill>
                  <a:schemeClr val="accent2">
                    <a:lumMod val="50000"/>
                  </a:schemeClr>
                </a:solidFill>
              </a:rPr>
              <a:t>DEFICIENTE</a:t>
            </a:r>
            <a:endParaRPr lang="es-419" sz="2100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3208441" y="1539967"/>
            <a:ext cx="4372966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defTabSz="5429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419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DESACTUALIZACIÓN CATASTRAL</a:t>
            </a:r>
          </a:p>
          <a:p>
            <a:pPr marL="342900" indent="-342900" algn="ctr" defTabSz="5429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419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FALTA DE RECUPERACIÓN DE CARTERA VENCIDA</a:t>
            </a:r>
          </a:p>
          <a:p>
            <a:pPr marL="342900" indent="-342900" algn="ctr" defTabSz="5429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419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MODELO DE VALUACIÓN TRADICIONAL</a:t>
            </a:r>
          </a:p>
          <a:p>
            <a:pPr algn="ctr" defTabSz="542925">
              <a:spcAft>
                <a:spcPts val="600"/>
              </a:spcAft>
            </a:pPr>
            <a:endParaRPr lang="es-419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 defTabSz="542925">
              <a:spcAft>
                <a:spcPts val="600"/>
              </a:spcAft>
            </a:pPr>
            <a:endParaRPr lang="es-419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Abrir llave 4"/>
          <p:cNvSpPr/>
          <p:nvPr/>
        </p:nvSpPr>
        <p:spPr>
          <a:xfrm>
            <a:off x="3162925" y="1406132"/>
            <a:ext cx="404734" cy="2114134"/>
          </a:xfrm>
          <a:prstGeom prst="leftBrac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ángulo 13"/>
          <p:cNvSpPr/>
          <p:nvPr/>
        </p:nvSpPr>
        <p:spPr>
          <a:xfrm>
            <a:off x="8219318" y="1402112"/>
            <a:ext cx="371266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defTabSz="5429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419" sz="2400" b="1" dirty="0" smtClean="0">
                <a:solidFill>
                  <a:schemeClr val="accent4">
                    <a:lumMod val="50000"/>
                  </a:schemeClr>
                </a:solidFill>
              </a:rPr>
              <a:t>Desfinanciamiento del presupuesto anual de la municipalidad y procesos expropiatorios o de transferencias con valores no actualizados</a:t>
            </a:r>
            <a:endParaRPr lang="es-419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Flecha derecha 5"/>
          <p:cNvSpPr/>
          <p:nvPr/>
        </p:nvSpPr>
        <p:spPr>
          <a:xfrm>
            <a:off x="7626923" y="1505020"/>
            <a:ext cx="546879" cy="2124901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ángulo 14"/>
          <p:cNvSpPr/>
          <p:nvPr/>
        </p:nvSpPr>
        <p:spPr>
          <a:xfrm>
            <a:off x="314031" y="3718302"/>
            <a:ext cx="11617950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42925">
              <a:spcAft>
                <a:spcPts val="600"/>
              </a:spcAft>
            </a:pPr>
            <a:r>
              <a:rPr lang="es-419" sz="33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OBJETIVO</a:t>
            </a:r>
            <a:r>
              <a:rPr lang="es-419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  </a:t>
            </a:r>
            <a:r>
              <a:rPr lang="es-419" sz="2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Implementar en los procesos operativos y normativos de la Dirección Metropolitana de Catastro las estrategias y herramientas necesarias para lograr que, a partir de la aprobación de la Ordenanza del valor del Suelo, se sinceren errores de bienios anteriores, y se empiece a trabajar en un nuevo modelo de valuación del suelo, basado en información real de las transaccíones del mercado inmobiliario.  </a:t>
            </a:r>
            <a:r>
              <a:rPr lang="es-419" sz="25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Procurar y apuntar hacia una valoración más justa y equitativa aplicando principios de inteligencia del dato, a través del Catastro </a:t>
            </a:r>
            <a:r>
              <a:rPr lang="es-419" sz="25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Multifinalitario</a:t>
            </a:r>
            <a:r>
              <a:rPr lang="es-419" sz="25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defTabSz="542925">
              <a:spcAft>
                <a:spcPts val="600"/>
              </a:spcAft>
            </a:pPr>
            <a:endParaRPr lang="es-419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5456419" y="238347"/>
            <a:ext cx="406233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4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DIAGNÓSTICO</a:t>
            </a:r>
            <a:endParaRPr lang="es-EC" sz="4400" b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288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Marcador de contenido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331" y="268484"/>
            <a:ext cx="1771054" cy="78441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-678" b="55177"/>
          <a:stretch/>
        </p:blipFill>
        <p:spPr>
          <a:xfrm flipV="1">
            <a:off x="0" y="6679403"/>
            <a:ext cx="9652518" cy="178597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2648363" y="2109154"/>
            <a:ext cx="7004155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5500" b="1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Nuevos Polígonos</a:t>
            </a:r>
          </a:p>
          <a:p>
            <a:pPr algn="ctr"/>
            <a:r>
              <a:rPr lang="es-ES" sz="5500" b="1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AIVAS</a:t>
            </a:r>
            <a:endParaRPr lang="es-EC" sz="5500" b="1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24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-678" b="55177"/>
          <a:stretch/>
        </p:blipFill>
        <p:spPr>
          <a:xfrm flipV="1">
            <a:off x="0" y="6679403"/>
            <a:ext cx="9652518" cy="178597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0" y="149610"/>
            <a:ext cx="10153650" cy="9233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29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Marcador de contenido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654" y="141613"/>
            <a:ext cx="2348289" cy="1040073"/>
          </a:xfrm>
          <a:prstGeom prst="rect">
            <a:avLst/>
          </a:prstGeom>
        </p:spPr>
      </p:pic>
      <p:sp>
        <p:nvSpPr>
          <p:cNvPr id="22" name="Rectángulo 21"/>
          <p:cNvSpPr/>
          <p:nvPr/>
        </p:nvSpPr>
        <p:spPr>
          <a:xfrm>
            <a:off x="5456419" y="238347"/>
            <a:ext cx="406233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4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PRELIMINARES</a:t>
            </a:r>
            <a:endParaRPr lang="es-EC" sz="4400" b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3" name="Diagrama 2"/>
          <p:cNvGraphicFramePr/>
          <p:nvPr/>
        </p:nvGraphicFramePr>
        <p:xfrm>
          <a:off x="1908580" y="954461"/>
          <a:ext cx="8321879" cy="41192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3" name="Rectángulo 22"/>
          <p:cNvSpPr/>
          <p:nvPr/>
        </p:nvSpPr>
        <p:spPr>
          <a:xfrm>
            <a:off x="1803283" y="4154292"/>
            <a:ext cx="2216590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42925">
              <a:spcAft>
                <a:spcPts val="600"/>
              </a:spcAft>
            </a:pPr>
            <a:r>
              <a:rPr lang="es-419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Que son determinados por las zonificaciones del PUGS y determinan el VALOR BASE xM2  del suelo</a:t>
            </a:r>
            <a:endParaRPr lang="es-419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 defTabSz="542925">
              <a:spcAft>
                <a:spcPts val="600"/>
              </a:spcAft>
            </a:pPr>
            <a:endParaRPr lang="es-419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4826259" y="4166166"/>
            <a:ext cx="2216590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42925">
              <a:spcAft>
                <a:spcPts val="600"/>
              </a:spcAft>
            </a:pPr>
            <a:r>
              <a:rPr lang="es-419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Fijan la valoración de las construcciones existentes, basada en los factores y fórmulas de la Regla técnica. </a:t>
            </a:r>
            <a:endParaRPr lang="es-419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 defTabSz="542925">
              <a:spcAft>
                <a:spcPts val="600"/>
              </a:spcAft>
            </a:pPr>
            <a:endParaRPr lang="es-419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8111960" y="4154290"/>
            <a:ext cx="221659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42925">
              <a:spcAft>
                <a:spcPts val="600"/>
              </a:spcAft>
            </a:pPr>
            <a:r>
              <a:rPr lang="es-419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Valor final del proceso de valuación del bien inmueble, para efectos de cálculo del Impuesto predial</a:t>
            </a:r>
            <a:endParaRPr lang="es-419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10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/>
          <p:cNvSpPr/>
          <p:nvPr/>
        </p:nvSpPr>
        <p:spPr>
          <a:xfrm>
            <a:off x="0" y="141613"/>
            <a:ext cx="10153650" cy="9233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29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Marcador de contenido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654" y="141613"/>
            <a:ext cx="2348289" cy="1040073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-678" b="55177"/>
          <a:stretch/>
        </p:blipFill>
        <p:spPr>
          <a:xfrm flipV="1">
            <a:off x="0" y="6679403"/>
            <a:ext cx="9652518" cy="178597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1552805" y="-36357"/>
            <a:ext cx="79721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36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Integración del </a:t>
            </a:r>
          </a:p>
          <a:p>
            <a:pPr algn="r"/>
            <a:r>
              <a:rPr lang="es-ES" sz="36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Plan </a:t>
            </a:r>
            <a:r>
              <a:rPr lang="es-ES" sz="36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 Uso y Gestión del Suelo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715617" y="1181686"/>
            <a:ext cx="1082371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dirty="0" smtClean="0"/>
              <a:t>En el PUGS se determinaron los polígonos </a:t>
            </a:r>
            <a:r>
              <a:rPr lang="es-ES" sz="2000" dirty="0"/>
              <a:t>de Intervención Territorial (PIT) </a:t>
            </a:r>
            <a:r>
              <a:rPr lang="es-ES" sz="2000" dirty="0" smtClean="0"/>
              <a:t>que son </a:t>
            </a:r>
            <a:r>
              <a:rPr lang="es-ES" sz="2000" dirty="0"/>
              <a:t>las áreas urbanas </a:t>
            </a:r>
            <a:r>
              <a:rPr lang="es-ES" sz="2000" dirty="0" smtClean="0"/>
              <a:t>o rurales a </a:t>
            </a:r>
            <a:r>
              <a:rPr lang="es-ES" sz="2000" dirty="0"/>
              <a:t>partir de la identificación de características homogéneas de tipo geomorfológico, ambiental, paisajístico, urbanístico, socioeconómico e histórico </a:t>
            </a:r>
            <a:r>
              <a:rPr lang="es-ES" sz="2000" dirty="0" smtClean="0"/>
              <a:t>cultural, estos guardan estrecha relación con la determinación de las AIVAS que corresponden a </a:t>
            </a:r>
            <a:r>
              <a:rPr lang="es-ES" sz="2000" dirty="0"/>
              <a:t>polígonos </a:t>
            </a:r>
            <a:r>
              <a:rPr lang="es-ES" sz="2000" dirty="0" smtClean="0"/>
              <a:t>valorativos conformados por zonas </a:t>
            </a:r>
            <a:r>
              <a:rPr lang="es-ES" sz="2000" dirty="0"/>
              <a:t>homogéneas en cuanto a sus características y </a:t>
            </a:r>
            <a:r>
              <a:rPr lang="es-ES" sz="2000" dirty="0" smtClean="0"/>
              <a:t>comportamientos. Para </a:t>
            </a:r>
            <a:r>
              <a:rPr lang="es-ES" sz="2000" dirty="0"/>
              <a:t>su conformación se aplicarán los siguientes criterios: </a:t>
            </a:r>
            <a:endParaRPr lang="es-ES" sz="2000" dirty="0" smtClean="0"/>
          </a:p>
          <a:p>
            <a:pPr marL="342900" indent="-342900" algn="just">
              <a:buFont typeface="+mj-lt"/>
              <a:buAutoNum type="arabicPeriod"/>
            </a:pPr>
            <a:r>
              <a:rPr lang="es-EC" sz="2000" dirty="0" smtClean="0"/>
              <a:t>Administrativos (límites de zona metropolitana y parroquia)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sz="2000" i="1" dirty="0"/>
              <a:t>Urbanísticos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ES" sz="2000" i="1" dirty="0"/>
              <a:t>Clasificación del </a:t>
            </a:r>
            <a:r>
              <a:rPr lang="es-ES" sz="2000" i="1" dirty="0" smtClean="0"/>
              <a:t>suelo (zonas urbanas y rurales)</a:t>
            </a:r>
            <a:endParaRPr lang="es-ES" sz="2000" i="1" dirty="0"/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ES" sz="2000" i="1" dirty="0"/>
              <a:t>Uso del </a:t>
            </a:r>
            <a:r>
              <a:rPr lang="es-ES" sz="2000" i="1" dirty="0" smtClean="0"/>
              <a:t>Suelo (uso principal)</a:t>
            </a:r>
            <a:endParaRPr lang="es-ES" sz="2000" i="1" dirty="0"/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ES" sz="2000" i="1" dirty="0"/>
              <a:t>Zonificación para habitación y </a:t>
            </a:r>
            <a:r>
              <a:rPr lang="es-ES" sz="2000" i="1" dirty="0" smtClean="0"/>
              <a:t>edificación (lote y frente mínimo, altura de edificación, ocupación del suelo)</a:t>
            </a:r>
            <a:endParaRPr lang="es-ES" sz="2000" i="1" dirty="0"/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ES" sz="2000" i="1" dirty="0"/>
              <a:t>Categorías de las </a:t>
            </a:r>
            <a:r>
              <a:rPr lang="es-ES" sz="2000" i="1" dirty="0" smtClean="0"/>
              <a:t>construcciones (categoría de acabados exteriores predominante)</a:t>
            </a:r>
            <a:endParaRPr lang="es-ES" sz="2000" i="1" dirty="0"/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ES" sz="2000" i="1" dirty="0"/>
              <a:t>Servicios e </a:t>
            </a:r>
            <a:r>
              <a:rPr lang="es-ES" sz="2000" i="1" dirty="0" smtClean="0"/>
              <a:t>infraestructura (dotación de servicios)</a:t>
            </a:r>
            <a:endParaRPr lang="es-ES" sz="2000" i="1" dirty="0"/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ES" sz="2000" i="1" dirty="0"/>
              <a:t>Estudios de desarrollo </a:t>
            </a:r>
            <a:r>
              <a:rPr lang="es-ES" sz="2000" i="1" dirty="0" smtClean="0"/>
              <a:t>urbano (planes maestros, parciales y PUAES)</a:t>
            </a:r>
            <a:endParaRPr lang="es-ES" sz="2000" i="1" dirty="0"/>
          </a:p>
          <a:p>
            <a:pPr marL="342900" indent="-342900" algn="just">
              <a:buFont typeface="+mj-lt"/>
              <a:buAutoNum type="arabicPeriod"/>
            </a:pPr>
            <a:r>
              <a:rPr lang="es-ES" sz="2000" b="1" u="sng" dirty="0" smtClean="0">
                <a:solidFill>
                  <a:srgbClr val="C00000"/>
                </a:solidFill>
              </a:rPr>
              <a:t>Circunstancias del mercado (valor del suelo resultante de comportamiento del mercado)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sz="2000" dirty="0" smtClean="0"/>
              <a:t>Económico-social (estudio y clasificación del entorno que valorizan o deprimen el valor)</a:t>
            </a:r>
            <a:endParaRPr lang="es-EC" sz="2000" dirty="0" smtClean="0"/>
          </a:p>
          <a:p>
            <a:pPr lvl="1" algn="just"/>
            <a:endParaRPr lang="es-ES" sz="2000" i="1" dirty="0"/>
          </a:p>
        </p:txBody>
      </p:sp>
    </p:spTree>
    <p:extLst>
      <p:ext uri="{BB962C8B-B14F-4D97-AF65-F5344CB8AC3E}">
        <p14:creationId xmlns:p14="http://schemas.microsoft.com/office/powerpoint/2010/main" val="40484580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ítulo 1"/>
          <p:cNvSpPr txBox="1">
            <a:spLocks/>
          </p:cNvSpPr>
          <p:nvPr/>
        </p:nvSpPr>
        <p:spPr>
          <a:xfrm>
            <a:off x="1528657" y="1366683"/>
            <a:ext cx="2208150" cy="649722"/>
          </a:xfrm>
          <a:prstGeom prst="rect">
            <a:avLst/>
          </a:prstGeom>
        </p:spPr>
        <p:txBody>
          <a:bodyPr vert="horz" lIns="77423" tIns="38711" rIns="77423" bIns="38711" rtlCol="0" anchor="ctr">
            <a:no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hangingPunct="0"/>
            <a:r>
              <a:rPr lang="es-ES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PUGS </a:t>
            </a:r>
            <a:r>
              <a:rPr lang="es-E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Clasificación del suelo </a:t>
            </a:r>
            <a:endParaRPr lang="es-EC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1" name="Título 1"/>
          <p:cNvSpPr txBox="1">
            <a:spLocks/>
          </p:cNvSpPr>
          <p:nvPr/>
        </p:nvSpPr>
        <p:spPr>
          <a:xfrm>
            <a:off x="1492161" y="2396427"/>
            <a:ext cx="2013723" cy="649722"/>
          </a:xfrm>
          <a:prstGeom prst="rect">
            <a:avLst/>
          </a:prstGeom>
        </p:spPr>
        <p:txBody>
          <a:bodyPr vert="horz" lIns="77423" tIns="38711" rIns="77423" bIns="38711" rtlCol="0" anchor="ctr">
            <a:no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hangingPunct="0"/>
            <a:r>
              <a:rPr lang="es-ES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Límites </a:t>
            </a:r>
          </a:p>
          <a:p>
            <a:pPr algn="l" hangingPunct="0"/>
            <a:r>
              <a:rPr lang="es-ES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Administrativos</a:t>
            </a:r>
            <a:endParaRPr lang="es-EC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4" name="Título 1"/>
          <p:cNvSpPr txBox="1">
            <a:spLocks/>
          </p:cNvSpPr>
          <p:nvPr/>
        </p:nvSpPr>
        <p:spPr>
          <a:xfrm>
            <a:off x="8212259" y="2501843"/>
            <a:ext cx="2180518" cy="520785"/>
          </a:xfrm>
          <a:prstGeom prst="rect">
            <a:avLst/>
          </a:prstGeom>
        </p:spPr>
        <p:txBody>
          <a:bodyPr vert="horz" lIns="77423" tIns="38711" rIns="77423" bIns="38711" rtlCol="0" anchor="ctr">
            <a:no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hangingPunct="0"/>
            <a:r>
              <a:rPr lang="es-E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Límite Administración Zonal</a:t>
            </a:r>
          </a:p>
          <a:p>
            <a:pPr algn="l" hangingPunct="0"/>
            <a:r>
              <a:rPr lang="es-E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Límite Parroquial</a:t>
            </a:r>
            <a:endParaRPr lang="es-EC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9" name="Conector recto 8"/>
          <p:cNvCxnSpPr/>
          <p:nvPr/>
        </p:nvCxnSpPr>
        <p:spPr>
          <a:xfrm flipH="1">
            <a:off x="10714043" y="3013159"/>
            <a:ext cx="120" cy="1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9" name="Conector recto 38"/>
          <p:cNvCxnSpPr/>
          <p:nvPr/>
        </p:nvCxnSpPr>
        <p:spPr>
          <a:xfrm flipH="1">
            <a:off x="10714043" y="3373199"/>
            <a:ext cx="120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ítulo 1"/>
          <p:cNvSpPr txBox="1">
            <a:spLocks/>
          </p:cNvSpPr>
          <p:nvPr/>
        </p:nvSpPr>
        <p:spPr>
          <a:xfrm>
            <a:off x="1515300" y="4455915"/>
            <a:ext cx="1982927" cy="649722"/>
          </a:xfrm>
          <a:prstGeom prst="rect">
            <a:avLst/>
          </a:prstGeom>
        </p:spPr>
        <p:txBody>
          <a:bodyPr vert="horz" lIns="77423" tIns="38711" rIns="77423" bIns="38711" rtlCol="0" anchor="ctr">
            <a:no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hangingPunct="0"/>
            <a:r>
              <a:rPr lang="es-ES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Infraestructura y</a:t>
            </a:r>
          </a:p>
          <a:p>
            <a:pPr algn="l" hangingPunct="0"/>
            <a:r>
              <a:rPr lang="es-ES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servicios</a:t>
            </a:r>
            <a:endParaRPr lang="es-EC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44" name="Conector recto 43"/>
          <p:cNvCxnSpPr/>
          <p:nvPr/>
        </p:nvCxnSpPr>
        <p:spPr>
          <a:xfrm flipH="1">
            <a:off x="10651789" y="5006108"/>
            <a:ext cx="120" cy="1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5" name="Conector recto 44"/>
          <p:cNvCxnSpPr/>
          <p:nvPr/>
        </p:nvCxnSpPr>
        <p:spPr>
          <a:xfrm flipH="1">
            <a:off x="10651789" y="5366148"/>
            <a:ext cx="120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ítulo 1"/>
          <p:cNvSpPr txBox="1">
            <a:spLocks/>
          </p:cNvSpPr>
          <p:nvPr/>
        </p:nvSpPr>
        <p:spPr>
          <a:xfrm>
            <a:off x="1515301" y="3426171"/>
            <a:ext cx="2225926" cy="649722"/>
          </a:xfrm>
          <a:prstGeom prst="rect">
            <a:avLst/>
          </a:prstGeom>
        </p:spPr>
        <p:txBody>
          <a:bodyPr vert="horz" lIns="77423" tIns="38711" rIns="77423" bIns="38711" rtlCol="0" anchor="ctr">
            <a:no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hangingPunct="0"/>
            <a:r>
              <a:rPr lang="es-ES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Morfología Urbana</a:t>
            </a:r>
            <a:endParaRPr lang="es-EC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0" name="Título 1"/>
          <p:cNvSpPr txBox="1">
            <a:spLocks/>
          </p:cNvSpPr>
          <p:nvPr/>
        </p:nvSpPr>
        <p:spPr>
          <a:xfrm>
            <a:off x="8165862" y="3442072"/>
            <a:ext cx="2671963" cy="508910"/>
          </a:xfrm>
          <a:prstGeom prst="rect">
            <a:avLst/>
          </a:prstGeom>
        </p:spPr>
        <p:txBody>
          <a:bodyPr vert="horz" lIns="77423" tIns="38711" rIns="77423" bIns="38711" rtlCol="0" anchor="ctr">
            <a:no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hangingPunct="0"/>
            <a:r>
              <a:rPr lang="es-E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Límite DMQ</a:t>
            </a:r>
          </a:p>
          <a:p>
            <a:pPr algn="l" hangingPunct="0"/>
            <a:r>
              <a:rPr lang="es-E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Barrios/ urbanizaciones/ ejes viales</a:t>
            </a:r>
            <a:endParaRPr lang="es-EC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7" name="Título 1"/>
          <p:cNvSpPr txBox="1">
            <a:spLocks/>
          </p:cNvSpPr>
          <p:nvPr/>
        </p:nvSpPr>
        <p:spPr>
          <a:xfrm>
            <a:off x="8212260" y="1340768"/>
            <a:ext cx="1751091" cy="742704"/>
          </a:xfrm>
          <a:prstGeom prst="rect">
            <a:avLst/>
          </a:prstGeom>
        </p:spPr>
        <p:txBody>
          <a:bodyPr vert="horz" lIns="77423" tIns="38711" rIns="77423" bIns="38711" rtlCol="0" anchor="ctr">
            <a:no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hangingPunct="0"/>
            <a:r>
              <a:rPr lang="es-E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Límite DMQ</a:t>
            </a:r>
          </a:p>
          <a:p>
            <a:pPr algn="l" hangingPunct="0"/>
            <a:r>
              <a:rPr lang="es-E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Clasificación </a:t>
            </a:r>
            <a:r>
              <a:rPr lang="es-E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Rural </a:t>
            </a:r>
          </a:p>
          <a:p>
            <a:pPr algn="l" hangingPunct="0"/>
            <a:r>
              <a:rPr lang="es-E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Clasificación </a:t>
            </a:r>
            <a:r>
              <a:rPr lang="es-E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Urbana</a:t>
            </a:r>
          </a:p>
        </p:txBody>
      </p:sp>
      <p:sp>
        <p:nvSpPr>
          <p:cNvPr id="38" name="Título 1"/>
          <p:cNvSpPr txBox="1">
            <a:spLocks/>
          </p:cNvSpPr>
          <p:nvPr/>
        </p:nvSpPr>
        <p:spPr>
          <a:xfrm>
            <a:off x="8165861" y="4509120"/>
            <a:ext cx="3092352" cy="724242"/>
          </a:xfrm>
          <a:prstGeom prst="rect">
            <a:avLst/>
          </a:prstGeom>
        </p:spPr>
        <p:txBody>
          <a:bodyPr vert="horz" lIns="77423" tIns="38711" rIns="77423" bIns="38711" rtlCol="0" anchor="ctr">
            <a:no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hangingPunct="0"/>
            <a:r>
              <a:rPr lang="es-E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Límite DMQ</a:t>
            </a:r>
          </a:p>
          <a:p>
            <a:pPr algn="l" hangingPunct="0"/>
            <a:r>
              <a:rPr lang="es-E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Infraestructura (calzadas)</a:t>
            </a:r>
          </a:p>
          <a:p>
            <a:pPr algn="l" hangingPunct="0"/>
            <a:r>
              <a:rPr lang="es-E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Cobertura de servicios (Alcantarillado,  energía eléctrica, agua potable, teléfono)</a:t>
            </a:r>
          </a:p>
        </p:txBody>
      </p:sp>
      <p:cxnSp>
        <p:nvCxnSpPr>
          <p:cNvPr id="11" name="Conector recto 10"/>
          <p:cNvCxnSpPr/>
          <p:nvPr/>
        </p:nvCxnSpPr>
        <p:spPr>
          <a:xfrm>
            <a:off x="7877829" y="2651548"/>
            <a:ext cx="182786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45"/>
          <p:cNvCxnSpPr/>
          <p:nvPr/>
        </p:nvCxnSpPr>
        <p:spPr>
          <a:xfrm>
            <a:off x="7877829" y="2867572"/>
            <a:ext cx="182786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9" name="Elipse 18"/>
          <p:cNvSpPr/>
          <p:nvPr/>
        </p:nvSpPr>
        <p:spPr>
          <a:xfrm>
            <a:off x="1215210" y="1544099"/>
            <a:ext cx="274576" cy="274576"/>
          </a:xfrm>
          <a:prstGeom prst="ellipse">
            <a:avLst/>
          </a:prstGeom>
          <a:solidFill>
            <a:srgbClr val="ADD7D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47" name="Título 1"/>
          <p:cNvSpPr txBox="1">
            <a:spLocks/>
          </p:cNvSpPr>
          <p:nvPr/>
        </p:nvSpPr>
        <p:spPr>
          <a:xfrm>
            <a:off x="1220779" y="1544099"/>
            <a:ext cx="230657" cy="257273"/>
          </a:xfrm>
          <a:prstGeom prst="rect">
            <a:avLst/>
          </a:prstGeom>
        </p:spPr>
        <p:txBody>
          <a:bodyPr vert="horz" lIns="77423" tIns="38711" rIns="77423" bIns="38711" rtlCol="0" anchor="ctr">
            <a:no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hangingPunct="0"/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endParaRPr lang="es-EC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8" name="Elipse 47"/>
          <p:cNvSpPr/>
          <p:nvPr/>
        </p:nvSpPr>
        <p:spPr>
          <a:xfrm>
            <a:off x="1215210" y="2569126"/>
            <a:ext cx="274576" cy="274576"/>
          </a:xfrm>
          <a:prstGeom prst="ellipse">
            <a:avLst/>
          </a:prstGeom>
          <a:solidFill>
            <a:srgbClr val="ADD7D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49" name="Título 1"/>
          <p:cNvSpPr txBox="1">
            <a:spLocks/>
          </p:cNvSpPr>
          <p:nvPr/>
        </p:nvSpPr>
        <p:spPr>
          <a:xfrm>
            <a:off x="1220779" y="2551823"/>
            <a:ext cx="230657" cy="274576"/>
          </a:xfrm>
          <a:prstGeom prst="rect">
            <a:avLst/>
          </a:prstGeom>
        </p:spPr>
        <p:txBody>
          <a:bodyPr vert="horz" lIns="77423" tIns="38711" rIns="77423" bIns="38711" rtlCol="0" anchor="ctr">
            <a:no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hangingPunct="0"/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endParaRPr lang="es-EC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0" name="Elipse 59"/>
          <p:cNvSpPr/>
          <p:nvPr/>
        </p:nvSpPr>
        <p:spPr>
          <a:xfrm>
            <a:off x="1204129" y="3598510"/>
            <a:ext cx="274576" cy="274576"/>
          </a:xfrm>
          <a:prstGeom prst="ellipse">
            <a:avLst/>
          </a:prstGeom>
          <a:solidFill>
            <a:srgbClr val="ADD7D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51" name="Título 1"/>
          <p:cNvSpPr txBox="1">
            <a:spLocks/>
          </p:cNvSpPr>
          <p:nvPr/>
        </p:nvSpPr>
        <p:spPr>
          <a:xfrm>
            <a:off x="1215210" y="3560829"/>
            <a:ext cx="230657" cy="320017"/>
          </a:xfrm>
          <a:prstGeom prst="rect">
            <a:avLst/>
          </a:prstGeom>
        </p:spPr>
        <p:txBody>
          <a:bodyPr vert="horz" lIns="77423" tIns="38711" rIns="77423" bIns="38711" rtlCol="0" anchor="ctr">
            <a:no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hangingPunct="0"/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endParaRPr lang="es-EC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0" name="Elipse 49"/>
          <p:cNvSpPr/>
          <p:nvPr/>
        </p:nvSpPr>
        <p:spPr>
          <a:xfrm>
            <a:off x="1204129" y="4630239"/>
            <a:ext cx="274576" cy="274576"/>
          </a:xfrm>
          <a:prstGeom prst="ellipse">
            <a:avLst/>
          </a:prstGeom>
          <a:solidFill>
            <a:srgbClr val="ADD7D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62" name="Título 1"/>
          <p:cNvSpPr txBox="1">
            <a:spLocks/>
          </p:cNvSpPr>
          <p:nvPr/>
        </p:nvSpPr>
        <p:spPr>
          <a:xfrm>
            <a:off x="1204129" y="4600340"/>
            <a:ext cx="230657" cy="320017"/>
          </a:xfrm>
          <a:prstGeom prst="rect">
            <a:avLst/>
          </a:prstGeom>
        </p:spPr>
        <p:txBody>
          <a:bodyPr vert="horz" lIns="77423" tIns="38711" rIns="77423" bIns="38711" rtlCol="0" anchor="ctr">
            <a:no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hangingPunct="0"/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  <a:endParaRPr lang="es-EC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67" name="Conector recto 66"/>
          <p:cNvCxnSpPr/>
          <p:nvPr/>
        </p:nvCxnSpPr>
        <p:spPr>
          <a:xfrm>
            <a:off x="7877829" y="1548541"/>
            <a:ext cx="182786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8" name="Elipse 67"/>
          <p:cNvSpPr/>
          <p:nvPr/>
        </p:nvSpPr>
        <p:spPr>
          <a:xfrm>
            <a:off x="7923527" y="1680637"/>
            <a:ext cx="91393" cy="91393"/>
          </a:xfrm>
          <a:prstGeom prst="ellipse">
            <a:avLst/>
          </a:prstGeom>
          <a:solidFill>
            <a:srgbClr val="ADC25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69" name="Elipse 68"/>
          <p:cNvSpPr/>
          <p:nvPr/>
        </p:nvSpPr>
        <p:spPr>
          <a:xfrm>
            <a:off x="7923527" y="1857828"/>
            <a:ext cx="91393" cy="9139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cxnSp>
        <p:nvCxnSpPr>
          <p:cNvPr id="70" name="Conector recto 69"/>
          <p:cNvCxnSpPr/>
          <p:nvPr/>
        </p:nvCxnSpPr>
        <p:spPr>
          <a:xfrm>
            <a:off x="7877829" y="3601988"/>
            <a:ext cx="182786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1" name="Conector recto 70"/>
          <p:cNvCxnSpPr/>
          <p:nvPr/>
        </p:nvCxnSpPr>
        <p:spPr>
          <a:xfrm>
            <a:off x="7877829" y="3809974"/>
            <a:ext cx="18278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1" name="Conector recto 100"/>
          <p:cNvCxnSpPr/>
          <p:nvPr/>
        </p:nvCxnSpPr>
        <p:spPr>
          <a:xfrm>
            <a:off x="7877829" y="4585806"/>
            <a:ext cx="182786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2" name="Conector recto 101"/>
          <p:cNvCxnSpPr/>
          <p:nvPr/>
        </p:nvCxnSpPr>
        <p:spPr>
          <a:xfrm>
            <a:off x="7877829" y="4793792"/>
            <a:ext cx="182786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04" name="Elipse 103"/>
          <p:cNvSpPr/>
          <p:nvPr/>
        </p:nvSpPr>
        <p:spPr>
          <a:xfrm>
            <a:off x="7930453" y="4926462"/>
            <a:ext cx="91393" cy="91393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grpSp>
        <p:nvGrpSpPr>
          <p:cNvPr id="121" name="Grupo 120"/>
          <p:cNvGrpSpPr/>
          <p:nvPr/>
        </p:nvGrpSpPr>
        <p:grpSpPr>
          <a:xfrm>
            <a:off x="4164819" y="1296837"/>
            <a:ext cx="2647745" cy="5992963"/>
            <a:chOff x="2771800" y="1159900"/>
            <a:chExt cx="2593198" cy="5869500"/>
          </a:xfrm>
        </p:grpSpPr>
        <p:cxnSp>
          <p:nvCxnSpPr>
            <p:cNvPr id="106" name="Conector recto 105"/>
            <p:cNvCxnSpPr/>
            <p:nvPr/>
          </p:nvCxnSpPr>
          <p:spPr>
            <a:xfrm>
              <a:off x="4115283" y="1246049"/>
              <a:ext cx="0" cy="4199175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6" name="Imagen 11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7041" b="82656" l="5056" r="9066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2" t="17451" r="9916" b="17451"/>
            <a:stretch/>
          </p:blipFill>
          <p:spPr>
            <a:xfrm>
              <a:off x="3131840" y="4914874"/>
              <a:ext cx="1944000" cy="2114526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cxnSp>
          <p:nvCxnSpPr>
            <p:cNvPr id="54" name="Conector recto 53"/>
            <p:cNvCxnSpPr/>
            <p:nvPr/>
          </p:nvCxnSpPr>
          <p:spPr>
            <a:xfrm>
              <a:off x="5275185" y="1932327"/>
              <a:ext cx="0" cy="4176739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Imagen 1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6495" b="82414" l="4970" r="910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2" t="17451" r="9916" b="17451"/>
            <a:stretch/>
          </p:blipFill>
          <p:spPr>
            <a:xfrm>
              <a:off x="3138307" y="2810206"/>
              <a:ext cx="1931064" cy="2100456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22" name="Imagen 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6859" b="84415" l="3599" r="91774">
                          <a14:foregroundMark x1="34276" y1="51486" x2="34276" y2="51486"/>
                          <a14:foregroundMark x1="74893" y1="71680" x2="74893" y2="716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9" t="17304" r="8546" b="17597"/>
            <a:stretch/>
          </p:blipFill>
          <p:spPr>
            <a:xfrm>
              <a:off x="3134664" y="1779588"/>
              <a:ext cx="1961237" cy="2096495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cxnSp>
          <p:nvCxnSpPr>
            <p:cNvPr id="53" name="Conector recto 52"/>
            <p:cNvCxnSpPr/>
            <p:nvPr/>
          </p:nvCxnSpPr>
          <p:spPr>
            <a:xfrm>
              <a:off x="2802508" y="1811755"/>
              <a:ext cx="0" cy="4160382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ítulo 1"/>
            <p:cNvSpPr txBox="1">
              <a:spLocks/>
            </p:cNvSpPr>
            <p:nvPr/>
          </p:nvSpPr>
          <p:spPr>
            <a:xfrm>
              <a:off x="2771800" y="2158507"/>
              <a:ext cx="902929" cy="361526"/>
            </a:xfrm>
            <a:prstGeom prst="rect">
              <a:avLst/>
            </a:prstGeom>
          </p:spPr>
          <p:txBody>
            <a:bodyPr vert="horz" lIns="77423" tIns="38711" rIns="77423" bIns="38711" rtlCol="0" anchor="ctr">
              <a:noAutofit/>
            </a:bodyPr>
            <a:lstStyle>
              <a:lvl1pPr algn="ctr" defTabSz="914377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 hangingPunct="0"/>
              <a:r>
                <a:rPr lang="es-ES" sz="8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A.Z. LA DELICIA</a:t>
              </a:r>
              <a:endParaRPr lang="es-EC" sz="8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3" name="Título 1"/>
            <p:cNvSpPr txBox="1">
              <a:spLocks/>
            </p:cNvSpPr>
            <p:nvPr/>
          </p:nvSpPr>
          <p:spPr>
            <a:xfrm>
              <a:off x="4446511" y="2233809"/>
              <a:ext cx="804416" cy="251684"/>
            </a:xfrm>
            <a:prstGeom prst="rect">
              <a:avLst/>
            </a:prstGeom>
          </p:spPr>
          <p:txBody>
            <a:bodyPr vert="horz" lIns="77423" tIns="38711" rIns="77423" bIns="38711" rtlCol="0" anchor="ctr">
              <a:noAutofit/>
            </a:bodyPr>
            <a:lstStyle>
              <a:lvl1pPr algn="ctr" defTabSz="914377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 hangingPunct="0"/>
              <a:r>
                <a:rPr lang="es-ES" sz="8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A.Z. TUMBACO</a:t>
              </a:r>
              <a:endParaRPr lang="es-EC" sz="8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75" name="Conector recto 74"/>
            <p:cNvCxnSpPr/>
            <p:nvPr/>
          </p:nvCxnSpPr>
          <p:spPr>
            <a:xfrm>
              <a:off x="4914844" y="2452746"/>
              <a:ext cx="0" cy="19054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Conector recto 76"/>
            <p:cNvCxnSpPr/>
            <p:nvPr/>
          </p:nvCxnSpPr>
          <p:spPr>
            <a:xfrm>
              <a:off x="3045725" y="2428602"/>
              <a:ext cx="0" cy="359558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Conector recto 79"/>
            <p:cNvCxnSpPr/>
            <p:nvPr/>
          </p:nvCxnSpPr>
          <p:spPr>
            <a:xfrm flipV="1">
              <a:off x="5017129" y="2944095"/>
              <a:ext cx="0" cy="24141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2" name="Título 1"/>
            <p:cNvSpPr txBox="1">
              <a:spLocks/>
            </p:cNvSpPr>
            <p:nvPr/>
          </p:nvSpPr>
          <p:spPr>
            <a:xfrm>
              <a:off x="4446511" y="3130527"/>
              <a:ext cx="918487" cy="251684"/>
            </a:xfrm>
            <a:prstGeom prst="rect">
              <a:avLst/>
            </a:prstGeom>
          </p:spPr>
          <p:txBody>
            <a:bodyPr vert="horz" lIns="77423" tIns="38711" rIns="77423" bIns="38711" rtlCol="0" anchor="ctr">
              <a:noAutofit/>
            </a:bodyPr>
            <a:lstStyle>
              <a:lvl1pPr algn="ctr" defTabSz="914377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 hangingPunct="0"/>
              <a:r>
                <a:rPr lang="es-ES" sz="8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A.Z. LOS CHILLOS</a:t>
              </a:r>
              <a:endParaRPr lang="es-EC" sz="8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93" name="Imagen 92"/>
            <p:cNvPicPr>
              <a:picLocks noChangeAspect="1"/>
            </p:cNvPicPr>
            <p:nvPr/>
          </p:nvPicPr>
          <p:blipFill>
            <a:blip r:embed="rId8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18908" r="84874">
                          <a14:foregroundMark x1="41597" y1="5189" x2="41597" y2="51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0483" y="1159900"/>
              <a:ext cx="411843" cy="366852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105" name="Imagen 104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7526" b="82353" l="5656" r="9066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2" t="17451" r="9916" b="17451"/>
            <a:stretch/>
          </p:blipFill>
          <p:spPr>
            <a:xfrm>
              <a:off x="3149751" y="3858259"/>
              <a:ext cx="1931064" cy="2100456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</p:grpSp>
      <p:sp>
        <p:nvSpPr>
          <p:cNvPr id="108" name="Título 1"/>
          <p:cNvSpPr txBox="1">
            <a:spLocks/>
          </p:cNvSpPr>
          <p:nvPr/>
        </p:nvSpPr>
        <p:spPr>
          <a:xfrm>
            <a:off x="1528658" y="5485659"/>
            <a:ext cx="1832795" cy="649722"/>
          </a:xfrm>
          <a:prstGeom prst="rect">
            <a:avLst/>
          </a:prstGeom>
        </p:spPr>
        <p:txBody>
          <a:bodyPr vert="horz" lIns="77423" tIns="38711" rIns="77423" bIns="38711" rtlCol="0" anchor="ctr">
            <a:no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hangingPunct="0"/>
            <a:r>
              <a:rPr lang="es-ES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Valor de tierra</a:t>
            </a:r>
            <a:endParaRPr lang="es-EC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9" name="Elipse 108"/>
          <p:cNvSpPr/>
          <p:nvPr/>
        </p:nvSpPr>
        <p:spPr>
          <a:xfrm>
            <a:off x="1217485" y="5678741"/>
            <a:ext cx="274576" cy="274576"/>
          </a:xfrm>
          <a:prstGeom prst="ellipse">
            <a:avLst/>
          </a:prstGeom>
          <a:solidFill>
            <a:srgbClr val="ADD7D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10" name="Título 1"/>
          <p:cNvSpPr txBox="1">
            <a:spLocks/>
          </p:cNvSpPr>
          <p:nvPr/>
        </p:nvSpPr>
        <p:spPr>
          <a:xfrm>
            <a:off x="1217485" y="5648842"/>
            <a:ext cx="230657" cy="320017"/>
          </a:xfrm>
          <a:prstGeom prst="rect">
            <a:avLst/>
          </a:prstGeom>
        </p:spPr>
        <p:txBody>
          <a:bodyPr vert="horz" lIns="77423" tIns="38711" rIns="77423" bIns="38711" rtlCol="0" anchor="ctr">
            <a:no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hangingPunct="0"/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</a:t>
            </a:r>
            <a:endParaRPr lang="es-EC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4" name="Rectángulo 123"/>
          <p:cNvSpPr/>
          <p:nvPr/>
        </p:nvSpPr>
        <p:spPr>
          <a:xfrm>
            <a:off x="7877829" y="5977822"/>
            <a:ext cx="216024" cy="72008"/>
          </a:xfrm>
          <a:prstGeom prst="rect">
            <a:avLst/>
          </a:prstGeom>
          <a:gradFill flip="none" rotWithShape="1">
            <a:gsLst>
              <a:gs pos="49000">
                <a:srgbClr val="9FD0D5"/>
              </a:gs>
              <a:gs pos="0">
                <a:schemeClr val="accent5">
                  <a:lumMod val="75000"/>
                </a:schemeClr>
              </a:gs>
              <a:gs pos="100000">
                <a:srgbClr val="C8EEE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66" name="Título 1"/>
          <p:cNvSpPr txBox="1">
            <a:spLocks/>
          </p:cNvSpPr>
          <p:nvPr/>
        </p:nvSpPr>
        <p:spPr>
          <a:xfrm>
            <a:off x="8212259" y="5693779"/>
            <a:ext cx="2836180" cy="471780"/>
          </a:xfrm>
          <a:prstGeom prst="rect">
            <a:avLst/>
          </a:prstGeom>
        </p:spPr>
        <p:txBody>
          <a:bodyPr vert="horz" lIns="77423" tIns="38711" rIns="77423" bIns="38711" rtlCol="0" anchor="ctr">
            <a:no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hangingPunct="0"/>
            <a:r>
              <a:rPr lang="es-E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Límite DMQ</a:t>
            </a:r>
          </a:p>
          <a:p>
            <a:pPr algn="l" hangingPunct="0"/>
            <a:r>
              <a:rPr lang="es-E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Variación valor de tierra</a:t>
            </a:r>
            <a:endParaRPr lang="es-EC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74" name="Conector recto 73"/>
          <p:cNvCxnSpPr/>
          <p:nvPr/>
        </p:nvCxnSpPr>
        <p:spPr>
          <a:xfrm>
            <a:off x="7893339" y="5820299"/>
            <a:ext cx="182786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131" b="82232" l="5398" r="906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2" t="16401" r="9916" b="18501"/>
          <a:stretch/>
        </p:blipFill>
        <p:spPr>
          <a:xfrm>
            <a:off x="4515954" y="888903"/>
            <a:ext cx="1959230" cy="2131093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sp>
        <p:nvSpPr>
          <p:cNvPr id="76" name="Rectángulo 75"/>
          <p:cNvSpPr/>
          <p:nvPr/>
        </p:nvSpPr>
        <p:spPr>
          <a:xfrm>
            <a:off x="0" y="141613"/>
            <a:ext cx="10153650" cy="9233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29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8" name="Marcador de contenido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654" y="141613"/>
            <a:ext cx="2348289" cy="1040073"/>
          </a:xfrm>
          <a:prstGeom prst="rect">
            <a:avLst/>
          </a:prstGeom>
        </p:spPr>
      </p:pic>
      <p:pic>
        <p:nvPicPr>
          <p:cNvPr id="79" name="Imagen 78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-678" b="55177"/>
          <a:stretch/>
        </p:blipFill>
        <p:spPr>
          <a:xfrm flipV="1">
            <a:off x="0" y="6679403"/>
            <a:ext cx="9652518" cy="178597"/>
          </a:xfrm>
          <a:prstGeom prst="rect">
            <a:avLst/>
          </a:prstGeom>
        </p:spPr>
      </p:pic>
      <p:sp>
        <p:nvSpPr>
          <p:cNvPr id="81" name="Rectángulo 80"/>
          <p:cNvSpPr/>
          <p:nvPr/>
        </p:nvSpPr>
        <p:spPr>
          <a:xfrm>
            <a:off x="3535725" y="2787"/>
            <a:ext cx="58789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36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Tema: metodología para determinación de AIVAS</a:t>
            </a:r>
            <a:endParaRPr lang="es-ES" sz="36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24652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2840</TotalTime>
  <Words>2786</Words>
  <Application>Microsoft Office PowerPoint</Application>
  <PresentationFormat>Personalizado</PresentationFormat>
  <Paragraphs>773</Paragraphs>
  <Slides>43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43</vt:i4>
      </vt:variant>
    </vt:vector>
  </HeadingPairs>
  <TitlesOfParts>
    <vt:vector size="44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Hector Fernando Zamorano Cevallos</dc:creator>
  <cp:lastModifiedBy>Secretaria de Concejo</cp:lastModifiedBy>
  <cp:revision>250</cp:revision>
  <dcterms:created xsi:type="dcterms:W3CDTF">2021-10-20T12:12:54Z</dcterms:created>
  <dcterms:modified xsi:type="dcterms:W3CDTF">2021-11-30T01:56:14Z</dcterms:modified>
</cp:coreProperties>
</file>