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6" r:id="rId2"/>
    <p:sldId id="317" r:id="rId3"/>
    <p:sldId id="320" r:id="rId4"/>
    <p:sldId id="333" r:id="rId5"/>
    <p:sldId id="332"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62" r:id="rId19"/>
    <p:sldId id="346" r:id="rId20"/>
    <p:sldId id="361" r:id="rId21"/>
    <p:sldId id="347" r:id="rId22"/>
    <p:sldId id="351" r:id="rId23"/>
    <p:sldId id="356" r:id="rId24"/>
    <p:sldId id="352" r:id="rId25"/>
    <p:sldId id="348" r:id="rId26"/>
    <p:sldId id="349" r:id="rId27"/>
    <p:sldId id="350" r:id="rId28"/>
    <p:sldId id="353" r:id="rId29"/>
    <p:sldId id="360" r:id="rId30"/>
    <p:sldId id="359" r:id="rId31"/>
    <p:sldId id="354" r:id="rId32"/>
    <p:sldId id="355" r:id="rId33"/>
    <p:sldId id="357" r:id="rId34"/>
    <p:sldId id="358" r:id="rId35"/>
    <p:sldId id="306" r:id="rId36"/>
  </p:sldIdLst>
  <p:sldSz cx="18286413" cy="10287000"/>
  <p:notesSz cx="6858000" cy="9926638"/>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92D"/>
    <a:srgbClr val="FFFF8F"/>
    <a:srgbClr val="4DFD62"/>
    <a:srgbClr val="97D694"/>
    <a:srgbClr val="F7F7F7"/>
    <a:srgbClr val="C00000"/>
    <a:srgbClr val="0060A8"/>
    <a:srgbClr val="FFF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7" autoAdjust="0"/>
    <p:restoredTop sz="94799" autoAdjust="0"/>
  </p:normalViewPr>
  <p:slideViewPr>
    <p:cSldViewPr snapToGrid="0">
      <p:cViewPr varScale="1">
        <p:scale>
          <a:sx n="60" d="100"/>
          <a:sy n="60" d="100"/>
        </p:scale>
        <p:origin x="398" y="38"/>
      </p:cViewPr>
      <p:guideLst>
        <p:guide orient="horz" pos="3238"/>
        <p:guide pos="5759"/>
      </p:guideLst>
    </p:cSldViewPr>
  </p:slideViewPr>
  <p:notesTextViewPr>
    <p:cViewPr>
      <p:scale>
        <a:sx n="3" d="2"/>
        <a:sy n="3" d="2"/>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carrera\Documents\2022\PROFORMA%20PRESUPUESTARIA%202022\PROFORMA%202022%2021%2010%202021%20CUADROS%20(0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A2C-407C-A583-E1C4E4C0B610}"/>
              </c:ext>
            </c:extLst>
          </c:dPt>
          <c:dPt>
            <c:idx val="1"/>
            <c:bubble3D val="0"/>
            <c:explosion val="18"/>
            <c:spPr>
              <a:solidFill>
                <a:srgbClr val="C0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A2C-407C-A583-E1C4E4C0B610}"/>
              </c:ext>
            </c:extLst>
          </c:dPt>
          <c:dPt>
            <c:idx val="2"/>
            <c:bubble3D val="0"/>
            <c:explosion val="13"/>
            <c:spPr>
              <a:solidFill>
                <a:srgbClr val="92D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A2C-407C-A583-E1C4E4C0B610}"/>
              </c:ext>
            </c:extLst>
          </c:dPt>
          <c:dLbls>
            <c:dLbl>
              <c:idx val="0"/>
              <c:layout>
                <c:manualLayout>
                  <c:x val="7.6487581544385674E-2"/>
                  <c:y val="9.8315129678428342E-3"/>
                </c:manualLayout>
              </c:layout>
              <c:tx>
                <c:rich>
                  <a:bodyPr/>
                  <a:lstStyle/>
                  <a:p>
                    <a:r>
                      <a:rPr lang="en-US" dirty="0"/>
                      <a:t>USD </a:t>
                    </a:r>
                    <a:r>
                      <a:rPr lang="en-US" dirty="0" smtClean="0"/>
                      <a:t>314,4M</a:t>
                    </a:r>
                  </a:p>
                  <a:p>
                    <a:fld id="{1C5EBB47-88DA-48D2-B6BF-A823CB7B7218}" type="PERCENTAGE">
                      <a:rPr lang="en-US" smtClean="0"/>
                      <a:pPr/>
                      <a:t>[PORCENTAJE]</a:t>
                    </a:fld>
                    <a:endParaRPr lang="es-EC"/>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layout>
                <c:manualLayout>
                  <c:x val="3.3514797829054754E-2"/>
                  <c:y val="6.7326530244397706E-2"/>
                </c:manualLayout>
              </c:layout>
              <c:tx>
                <c:rich>
                  <a:bodyPr/>
                  <a:lstStyle/>
                  <a:p>
                    <a:r>
                      <a:rPr lang="en-US" dirty="0"/>
                      <a:t>USD </a:t>
                    </a:r>
                    <a:r>
                      <a:rPr lang="en-US" dirty="0" smtClean="0"/>
                      <a:t>363,08M</a:t>
                    </a:r>
                    <a:endParaRPr lang="en-US" dirty="0"/>
                  </a:p>
                  <a:p>
                    <a:r>
                      <a:rPr lang="en-US" dirty="0" smtClean="0"/>
                      <a:t>42%</a:t>
                    </a:r>
                    <a:endParaRPr lang="en-US" dirty="0"/>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A2C-407C-A583-E1C4E4C0B610}"/>
                </c:ext>
                <c:ext xmlns:c15="http://schemas.microsoft.com/office/drawing/2012/chart" uri="{CE6537A1-D6FC-4f65-9D91-7224C49458BB}"/>
              </c:extLst>
            </c:dLbl>
            <c:dLbl>
              <c:idx val="2"/>
              <c:layout>
                <c:manualLayout>
                  <c:x val="-6.7499726706315363E-2"/>
                  <c:y val="-1.1751188663559202E-2"/>
                </c:manualLayout>
              </c:layout>
              <c:tx>
                <c:rich>
                  <a:bodyPr/>
                  <a:lstStyle/>
                  <a:p>
                    <a:r>
                      <a:rPr lang="en-US" dirty="0"/>
                      <a:t>USD </a:t>
                    </a:r>
                    <a:r>
                      <a:rPr lang="en-US" dirty="0" smtClean="0"/>
                      <a:t>152,7M</a:t>
                    </a:r>
                    <a:endParaRPr lang="en-US" dirty="0"/>
                  </a:p>
                  <a:p>
                    <a:r>
                      <a:rPr lang="en-US" dirty="0" smtClean="0"/>
                      <a:t>18%</a:t>
                    </a:r>
                    <a:endParaRPr lang="en-US" dirty="0"/>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2A2C-407C-A583-E1C4E4C0B610}"/>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Hoja15!$A$10:$A$12</c:f>
              <c:strCache>
                <c:ptCount val="3"/>
                <c:pt idx="0">
                  <c:v>Corriente</c:v>
                </c:pt>
                <c:pt idx="1">
                  <c:v>Inversión</c:v>
                </c:pt>
                <c:pt idx="2">
                  <c:v>Proyecto Metro</c:v>
                </c:pt>
              </c:strCache>
            </c:strRef>
          </c:cat>
          <c:val>
            <c:numRef>
              <c:f>Hoja15!$B$10:$B$12</c:f>
              <c:numCache>
                <c:formatCode>_ [$$-300A]* #,##0.00_ ;_ [$$-300A]* \-#,##0.00_ ;_ [$$-300A]* "-"??_ ;_ @_ </c:formatCode>
                <c:ptCount val="3"/>
                <c:pt idx="0">
                  <c:v>294897222.52000022</c:v>
                </c:pt>
                <c:pt idx="1">
                  <c:v>317060378.08000004</c:v>
                </c:pt>
                <c:pt idx="2">
                  <c:v>122726427.68000002</c:v>
                </c:pt>
              </c:numCache>
            </c:numRef>
          </c:val>
          <c:extLst xmlns:c16r2="http://schemas.microsoft.com/office/drawing/2015/06/chart">
            <c:ext xmlns:c16="http://schemas.microsoft.com/office/drawing/2014/chart" uri="{C3380CC4-5D6E-409C-BE32-E72D297353CC}">
              <c16:uniqueId val="{00000006-2A2C-407C-A583-E1C4E4C0B610}"/>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16946289560734576"/>
          <c:y val="0.8617936000784282"/>
          <c:w val="0.53657380929778786"/>
          <c:h val="0.1146018207825889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900"/>
      </a:pPr>
      <a:endParaRPr lang="es-EC"/>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A2C-407C-A583-E1C4E4C0B610}"/>
              </c:ext>
            </c:extLst>
          </c:dPt>
          <c:dPt>
            <c:idx val="1"/>
            <c:bubble3D val="0"/>
            <c:explosion val="18"/>
            <c:spPr>
              <a:solidFill>
                <a:srgbClr val="C0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A2C-407C-A583-E1C4E4C0B610}"/>
              </c:ext>
            </c:extLst>
          </c:dPt>
          <c:dPt>
            <c:idx val="2"/>
            <c:bubble3D val="0"/>
            <c:explosion val="13"/>
            <c:spPr>
              <a:solidFill>
                <a:srgbClr val="92D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A2C-407C-A583-E1C4E4C0B610}"/>
              </c:ext>
            </c:extLst>
          </c:dPt>
          <c:dLbls>
            <c:dLbl>
              <c:idx val="0"/>
              <c:layout>
                <c:manualLayout>
                  <c:x val="7.6487581544385674E-2"/>
                  <c:y val="9.8315129678428342E-3"/>
                </c:manualLayout>
              </c:layout>
              <c:tx>
                <c:rich>
                  <a:bodyPr/>
                  <a:lstStyle/>
                  <a:p>
                    <a:r>
                      <a:rPr lang="en-US" dirty="0"/>
                      <a:t>USD 294.90 M</a:t>
                    </a:r>
                  </a:p>
                  <a:p>
                    <a:fld id="{1C5EBB47-88DA-48D2-B6BF-A823CB7B7218}" type="PERCENTAGE">
                      <a:rPr lang="en-US"/>
                      <a:pPr/>
                      <a:t>[PORCENTAJE]</a:t>
                    </a:fld>
                    <a:endParaRPr lang="es-EC"/>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A2C-407C-A583-E1C4E4C0B610}"/>
                </c:ext>
                <c:ext xmlns:c15="http://schemas.microsoft.com/office/drawing/2012/chart" uri="{CE6537A1-D6FC-4f65-9D91-7224C49458BB}">
                  <c15:dlblFieldTable/>
                  <c15:showDataLabelsRange val="0"/>
                </c:ext>
              </c:extLst>
            </c:dLbl>
            <c:dLbl>
              <c:idx val="1"/>
              <c:layout>
                <c:manualLayout>
                  <c:x val="3.3514797829054754E-2"/>
                  <c:y val="6.7326530244397706E-2"/>
                </c:manualLayout>
              </c:layout>
              <c:tx>
                <c:rich>
                  <a:bodyPr/>
                  <a:lstStyle/>
                  <a:p>
                    <a:r>
                      <a:rPr lang="en-US" dirty="0"/>
                      <a:t>USD 317.06 M</a:t>
                    </a:r>
                  </a:p>
                  <a:p>
                    <a:fld id="{D839BF11-1953-4EB6-BB15-44CDA1F10711}" type="PERCENTAGE">
                      <a:rPr lang="en-US"/>
                      <a:pPr/>
                      <a:t>[PORCENTAJE]</a:t>
                    </a:fld>
                    <a:endParaRPr lang="es-EC"/>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A2C-407C-A583-E1C4E4C0B610}"/>
                </c:ext>
                <c:ext xmlns:c15="http://schemas.microsoft.com/office/drawing/2012/chart" uri="{CE6537A1-D6FC-4f65-9D91-7224C49458BB}">
                  <c15:dlblFieldTable/>
                  <c15:showDataLabelsRange val="0"/>
                </c:ext>
              </c:extLst>
            </c:dLbl>
            <c:dLbl>
              <c:idx val="2"/>
              <c:layout>
                <c:manualLayout>
                  <c:x val="-6.7499726706315363E-2"/>
                  <c:y val="-1.1751188663559202E-2"/>
                </c:manualLayout>
              </c:layout>
              <c:tx>
                <c:rich>
                  <a:bodyPr/>
                  <a:lstStyle/>
                  <a:p>
                    <a:r>
                      <a:rPr lang="en-US" dirty="0"/>
                      <a:t>USD 122.73 M</a:t>
                    </a:r>
                  </a:p>
                  <a:p>
                    <a:fld id="{7D90D474-CE15-4AAC-BBFD-3B5E6D9AF91E}" type="PERCENTAGE">
                      <a:rPr lang="en-US"/>
                      <a:pPr/>
                      <a:t>[PORCENTAJE]</a:t>
                    </a:fld>
                    <a:endParaRPr lang="es-EC"/>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2A2C-407C-A583-E1C4E4C0B610}"/>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Hoja15!$A$10:$A$12</c:f>
              <c:strCache>
                <c:ptCount val="3"/>
                <c:pt idx="0">
                  <c:v>Corriente</c:v>
                </c:pt>
                <c:pt idx="1">
                  <c:v>Inversión</c:v>
                </c:pt>
                <c:pt idx="2">
                  <c:v>Proyecto Metro</c:v>
                </c:pt>
              </c:strCache>
            </c:strRef>
          </c:cat>
          <c:val>
            <c:numRef>
              <c:f>Hoja15!$B$10:$B$12</c:f>
              <c:numCache>
                <c:formatCode>_ [$$-300A]* #,##0.00_ ;_ [$$-300A]* \-#,##0.00_ ;_ [$$-300A]* "-"??_ ;_ @_ </c:formatCode>
                <c:ptCount val="3"/>
                <c:pt idx="0">
                  <c:v>294897222.52000022</c:v>
                </c:pt>
                <c:pt idx="1">
                  <c:v>317060378.08000004</c:v>
                </c:pt>
                <c:pt idx="2">
                  <c:v>122726427.68000002</c:v>
                </c:pt>
              </c:numCache>
            </c:numRef>
          </c:val>
          <c:extLst xmlns:c16r2="http://schemas.microsoft.com/office/drawing/2015/06/chart">
            <c:ext xmlns:c16="http://schemas.microsoft.com/office/drawing/2014/chart" uri="{C3380CC4-5D6E-409C-BE32-E72D297353CC}">
              <c16:uniqueId val="{00000006-2A2C-407C-A583-E1C4E4C0B610}"/>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16946289560734576"/>
          <c:y val="0.8617936000784282"/>
          <c:w val="0.53657380929778786"/>
          <c:h val="0.1146018207825889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900"/>
      </a:pPr>
      <a:endParaRPr lang="es-EC"/>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0.20742</cdr:x>
      <cdr:y>0.5</cdr:y>
    </cdr:from>
    <cdr:to>
      <cdr:x>0.37409</cdr:x>
      <cdr:y>0.5781</cdr:y>
    </cdr:to>
    <cdr:sp macro="" textlink="">
      <cdr:nvSpPr>
        <cdr:cNvPr id="2" name="CuadroTexto 1"/>
        <cdr:cNvSpPr txBox="1"/>
      </cdr:nvSpPr>
      <cdr:spPr>
        <a:xfrm xmlns:a="http://schemas.openxmlformats.org/drawingml/2006/main">
          <a:off x="2202872" y="3800381"/>
          <a:ext cx="1770109" cy="593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C" sz="1800" b="1" dirty="0">
              <a:solidFill>
                <a:schemeClr val="bg1"/>
              </a:solidFill>
            </a:rPr>
            <a:t>Inversión</a:t>
          </a:r>
        </a:p>
      </cdr:txBody>
    </cdr:sp>
  </cdr:relSizeAnchor>
  <cdr:relSizeAnchor xmlns:cdr="http://schemas.openxmlformats.org/drawingml/2006/chartDrawing">
    <cdr:from>
      <cdr:x>0.47781</cdr:x>
      <cdr:y>0.34628</cdr:y>
    </cdr:from>
    <cdr:to>
      <cdr:x>0.66591</cdr:x>
      <cdr:y>0.42438</cdr:y>
    </cdr:to>
    <cdr:sp macro="" textlink="">
      <cdr:nvSpPr>
        <cdr:cNvPr id="3" name="CuadroTexto 1"/>
        <cdr:cNvSpPr txBox="1"/>
      </cdr:nvSpPr>
      <cdr:spPr>
        <a:xfrm xmlns:a="http://schemas.openxmlformats.org/drawingml/2006/main">
          <a:off x="5074505" y="2632012"/>
          <a:ext cx="1997706" cy="5936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800" b="1" dirty="0" smtClean="0">
              <a:solidFill>
                <a:schemeClr val="bg1"/>
              </a:solidFill>
            </a:rPr>
            <a:t>Gasto Corriente</a:t>
          </a:r>
          <a:endParaRPr lang="es-EC" sz="1800" b="1" dirty="0">
            <a:solidFill>
              <a:schemeClr val="bg1"/>
            </a:solidFill>
          </a:endParaRPr>
        </a:p>
      </cdr:txBody>
    </cdr:sp>
  </cdr:relSizeAnchor>
  <cdr:relSizeAnchor xmlns:cdr="http://schemas.openxmlformats.org/drawingml/2006/chartDrawing">
    <cdr:from>
      <cdr:x>0.24822</cdr:x>
      <cdr:y>0.25864</cdr:y>
    </cdr:from>
    <cdr:to>
      <cdr:x>0.41488</cdr:x>
      <cdr:y>0.33674</cdr:y>
    </cdr:to>
    <cdr:sp macro="" textlink="">
      <cdr:nvSpPr>
        <cdr:cNvPr id="4" name="CuadroTexto 1"/>
        <cdr:cNvSpPr txBox="1"/>
      </cdr:nvSpPr>
      <cdr:spPr>
        <a:xfrm xmlns:a="http://schemas.openxmlformats.org/drawingml/2006/main">
          <a:off x="2636217" y="1965870"/>
          <a:ext cx="1770003" cy="593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600" b="1" dirty="0" err="1" smtClean="0">
              <a:solidFill>
                <a:schemeClr val="bg1"/>
              </a:solidFill>
            </a:rPr>
            <a:t>Proy</a:t>
          </a:r>
          <a:r>
            <a:rPr lang="es-EC" sz="1600" b="1" dirty="0" smtClean="0">
              <a:solidFill>
                <a:schemeClr val="bg1"/>
              </a:solidFill>
            </a:rPr>
            <a:t>. Metro (PPLMQ)</a:t>
          </a:r>
          <a:endParaRPr lang="es-EC" sz="16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0.20742</cdr:x>
      <cdr:y>0.5</cdr:y>
    </cdr:from>
    <cdr:to>
      <cdr:x>0.37409</cdr:x>
      <cdr:y>0.5781</cdr:y>
    </cdr:to>
    <cdr:sp macro="" textlink="">
      <cdr:nvSpPr>
        <cdr:cNvPr id="2" name="CuadroTexto 1"/>
        <cdr:cNvSpPr txBox="1"/>
      </cdr:nvSpPr>
      <cdr:spPr>
        <a:xfrm xmlns:a="http://schemas.openxmlformats.org/drawingml/2006/main">
          <a:off x="2202872" y="3800381"/>
          <a:ext cx="1770109" cy="593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C" sz="1800" b="1" dirty="0">
              <a:solidFill>
                <a:schemeClr val="bg1"/>
              </a:solidFill>
            </a:rPr>
            <a:t>Inversión</a:t>
          </a:r>
        </a:p>
      </cdr:txBody>
    </cdr:sp>
  </cdr:relSizeAnchor>
  <cdr:relSizeAnchor xmlns:cdr="http://schemas.openxmlformats.org/drawingml/2006/chartDrawing">
    <cdr:from>
      <cdr:x>0.45018</cdr:x>
      <cdr:y>0.34852</cdr:y>
    </cdr:from>
    <cdr:to>
      <cdr:x>0.63828</cdr:x>
      <cdr:y>0.42662</cdr:y>
    </cdr:to>
    <cdr:sp macro="" textlink="">
      <cdr:nvSpPr>
        <cdr:cNvPr id="3" name="CuadroTexto 1"/>
        <cdr:cNvSpPr txBox="1"/>
      </cdr:nvSpPr>
      <cdr:spPr>
        <a:xfrm xmlns:a="http://schemas.openxmlformats.org/drawingml/2006/main">
          <a:off x="3311133" y="1916586"/>
          <a:ext cx="1383492" cy="4294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800" b="1" dirty="0">
              <a:solidFill>
                <a:schemeClr val="bg1"/>
              </a:solidFill>
            </a:rPr>
            <a:t>Gasto Corriente</a:t>
          </a:r>
        </a:p>
      </cdr:txBody>
    </cdr:sp>
  </cdr:relSizeAnchor>
  <cdr:relSizeAnchor xmlns:cdr="http://schemas.openxmlformats.org/drawingml/2006/chartDrawing">
    <cdr:from>
      <cdr:x>0.22405</cdr:x>
      <cdr:y>0.24071</cdr:y>
    </cdr:from>
    <cdr:to>
      <cdr:x>0.39071</cdr:x>
      <cdr:y>0.31881</cdr:y>
    </cdr:to>
    <cdr:sp macro="" textlink="">
      <cdr:nvSpPr>
        <cdr:cNvPr id="4" name="CuadroTexto 1"/>
        <cdr:cNvSpPr txBox="1"/>
      </cdr:nvSpPr>
      <cdr:spPr>
        <a:xfrm xmlns:a="http://schemas.openxmlformats.org/drawingml/2006/main">
          <a:off x="1647879" y="1323719"/>
          <a:ext cx="1225799" cy="4294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600" b="1" dirty="0" err="1">
              <a:solidFill>
                <a:schemeClr val="bg1"/>
              </a:solidFill>
            </a:rPr>
            <a:t>Proy</a:t>
          </a:r>
          <a:r>
            <a:rPr lang="es-EC" sz="1600" b="1" dirty="0">
              <a:solidFill>
                <a:schemeClr val="bg1"/>
              </a:solidFill>
            </a:rPr>
            <a:t>. Metro (PPLMQ)</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6332"/>
          </a:xfrm>
          <a:prstGeom prst="rect">
            <a:avLst/>
          </a:prstGeom>
        </p:spPr>
        <p:txBody>
          <a:bodyPr vert="horz" lIns="93466" tIns="46733" rIns="93466" bIns="4673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6332"/>
          </a:xfrm>
          <a:prstGeom prst="rect">
            <a:avLst/>
          </a:prstGeom>
        </p:spPr>
        <p:txBody>
          <a:bodyPr vert="horz" lIns="93466" tIns="46733" rIns="93466" bIns="46733" rtlCol="0"/>
          <a:lstStyle>
            <a:lvl1pPr algn="r">
              <a:defRPr sz="1200"/>
            </a:lvl1pPr>
          </a:lstStyle>
          <a:p>
            <a:fld id="{C440410B-B5DF-44D5-B438-62561615F79B}" type="datetimeFigureOut">
              <a:rPr kumimoji="1" lang="ja-JP" altLang="en-US" smtClean="0"/>
              <a:t>2021/12/3</a:t>
            </a:fld>
            <a:endParaRPr kumimoji="1" lang="ja-JP" altLang="en-US"/>
          </a:p>
        </p:txBody>
      </p:sp>
      <p:sp>
        <p:nvSpPr>
          <p:cNvPr id="4" name="スライド イメージ プレースホルダー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3466" tIns="46733" rIns="93466" bIns="46733" rtlCol="0" anchor="ctr"/>
          <a:lstStyle/>
          <a:p>
            <a:endParaRPr lang="ja-JP" altLang="en-US"/>
          </a:p>
        </p:txBody>
      </p:sp>
      <p:sp>
        <p:nvSpPr>
          <p:cNvPr id="5" name="ノート プレースホルダー 4"/>
          <p:cNvSpPr>
            <a:spLocks noGrp="1"/>
          </p:cNvSpPr>
          <p:nvPr>
            <p:ph type="body" sz="quarter" idx="3"/>
          </p:nvPr>
        </p:nvSpPr>
        <p:spPr>
          <a:xfrm>
            <a:off x="685800" y="4715153"/>
            <a:ext cx="5486400" cy="4466987"/>
          </a:xfrm>
          <a:prstGeom prst="rect">
            <a:avLst/>
          </a:prstGeom>
        </p:spPr>
        <p:txBody>
          <a:bodyPr vert="horz" lIns="93466" tIns="46733" rIns="93466" bIns="467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5"/>
            <a:ext cx="2971800" cy="496332"/>
          </a:xfrm>
          <a:prstGeom prst="rect">
            <a:avLst/>
          </a:prstGeom>
        </p:spPr>
        <p:txBody>
          <a:bodyPr vert="horz" lIns="93466" tIns="46733" rIns="93466" bIns="4673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28585"/>
            <a:ext cx="2971800" cy="496332"/>
          </a:xfrm>
          <a:prstGeom prst="rect">
            <a:avLst/>
          </a:prstGeom>
        </p:spPr>
        <p:txBody>
          <a:bodyPr vert="horz" lIns="93466" tIns="46733" rIns="93466" bIns="46733" rtlCol="0" anchor="b"/>
          <a:lstStyle>
            <a:lvl1pPr algn="r">
              <a:defRPr sz="1200"/>
            </a:lvl1pPr>
          </a:lstStyle>
          <a:p>
            <a:fld id="{BA0F6D12-D0E5-42E3-AE9E-4CBB24513023}" type="slidenum">
              <a:rPr kumimoji="1" lang="ja-JP" altLang="en-US" smtClean="0"/>
              <a:t>‹Nº›</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1</a:t>
            </a:fld>
            <a:endParaRPr kumimoji="1" lang="ja-JP" altLang="en-US"/>
          </a:p>
        </p:txBody>
      </p:sp>
    </p:spTree>
    <p:extLst>
      <p:ext uri="{BB962C8B-B14F-4D97-AF65-F5344CB8AC3E}">
        <p14:creationId xmlns:p14="http://schemas.microsoft.com/office/powerpoint/2010/main" val="136567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B3FE0617-96A0-4CFF-B816-C7CA81672EE6}"/>
              </a:ext>
            </a:extLst>
          </p:cNvPr>
          <p:cNvSpPr/>
          <p:nvPr userDrawn="1"/>
        </p:nvSpPr>
        <p:spPr>
          <a:xfrm>
            <a:off x="0" y="1731527"/>
            <a:ext cx="18286413" cy="1011673"/>
          </a:xfrm>
          <a:prstGeom prst="rect">
            <a:avLst/>
          </a:prstGeom>
          <a:solidFill>
            <a:srgbClr val="0060A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kumimoji="1" lang="es-EC" dirty="0">
              <a:solidFill>
                <a:schemeClr val="bg1"/>
              </a:solidFill>
            </a:endParaRPr>
          </a:p>
        </p:txBody>
      </p:sp>
      <p:sp>
        <p:nvSpPr>
          <p:cNvPr id="2" name="タイトル 1"/>
          <p:cNvSpPr>
            <a:spLocks noGrp="1"/>
          </p:cNvSpPr>
          <p:nvPr>
            <p:ph type="title" hasCustomPrompt="1"/>
          </p:nvPr>
        </p:nvSpPr>
        <p:spPr>
          <a:xfrm>
            <a:off x="914320" y="1731527"/>
            <a:ext cx="16236850" cy="1011673"/>
          </a:xfrm>
        </p:spPr>
        <p:txBody>
          <a:bodyPr/>
          <a:lstStyle>
            <a:lvl1pPr>
              <a:defRPr>
                <a:solidFill>
                  <a:schemeClr val="bg1"/>
                </a:solidFill>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5" name="テキスト プレースホルダー 6"/>
          <p:cNvSpPr>
            <a:spLocks noGrp="1"/>
          </p:cNvSpPr>
          <p:nvPr>
            <p:ph type="body" sz="quarter" idx="14" hasCustomPrompt="1"/>
          </p:nvPr>
        </p:nvSpPr>
        <p:spPr>
          <a:xfrm>
            <a:off x="1078310" y="3054927"/>
            <a:ext cx="16200313" cy="5964382"/>
          </a:xfrm>
        </p:spPr>
        <p:txBody>
          <a:bodyPr anchor="t">
            <a:normAutofit/>
          </a:bodyPr>
          <a:lstStyle>
            <a:lvl1pPr algn="l">
              <a:defRPr sz="2000"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
        <p:nvSpPr>
          <p:cNvPr id="11" name="フッター プレースホルダー 4">
            <a:extLst>
              <a:ext uri="{FF2B5EF4-FFF2-40B4-BE49-F238E27FC236}">
                <a16:creationId xmlns="" xmlns:a16="http://schemas.microsoft.com/office/drawing/2014/main" id="{1DA67903-2392-4792-B9E6-24060F77A7F4}"/>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90367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11" name="図プレースホルダー 9"/>
          <p:cNvSpPr>
            <a:spLocks noGrp="1"/>
          </p:cNvSpPr>
          <p:nvPr>
            <p:ph type="pic" sz="quarter" idx="16" hasCustomPrompt="1"/>
          </p:nvPr>
        </p:nvSpPr>
        <p:spPr>
          <a:xfrm>
            <a:off x="0" y="3138831"/>
            <a:ext cx="18286412" cy="4640826"/>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5303069"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
        <p:nvSpPr>
          <p:cNvPr id="15" name="フッター プレースホルダー 4">
            <a:extLst>
              <a:ext uri="{FF2B5EF4-FFF2-40B4-BE49-F238E27FC236}">
                <a16:creationId xmlns="" xmlns:a16="http://schemas.microsoft.com/office/drawing/2014/main" id="{66030A41-CDD9-4510-9E69-9536549FDDEE}"/>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850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8988356" y="3163058"/>
            <a:ext cx="9317417" cy="390367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11" name="テキスト プレースホルダー 6"/>
          <p:cNvSpPr>
            <a:spLocks noGrp="1"/>
          </p:cNvSpPr>
          <p:nvPr>
            <p:ph type="body" sz="quarter" idx="15" hasCustomPrompt="1"/>
          </p:nvPr>
        </p:nvSpPr>
        <p:spPr>
          <a:xfrm>
            <a:off x="1078311" y="7663779"/>
            <a:ext cx="15322524"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0" y="3163058"/>
            <a:ext cx="9824936" cy="39036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1" y="3540867"/>
            <a:ext cx="5400599" cy="3129285"/>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3" name="フッター プレースホルダー 4">
            <a:extLst>
              <a:ext uri="{FF2B5EF4-FFF2-40B4-BE49-F238E27FC236}">
                <a16:creationId xmlns="" xmlns:a16="http://schemas.microsoft.com/office/drawing/2014/main" id="{B895AA07-6FF4-49AF-BD78-D7E552BB75C3}"/>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0114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4" fill="hold" grpId="0" nodeType="withEffect">
                                  <p:stCondLst>
                                    <p:cond delay="0"/>
                                  </p:stCondLst>
                                  <p:iterate type="lt">
                                    <p:tmPct val="5000"/>
                                  </p:iterate>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down)">
                                      <p:cBhvr>
                                        <p:cTn id="14" dur="500"/>
                                        <p:tgtEl>
                                          <p:spTgt spid="15">
                                            <p:txEl>
                                              <p:pRg st="0" end="0"/>
                                            </p:txEl>
                                          </p:spTgt>
                                        </p:tgtEl>
                                      </p:cBhvr>
                                    </p:animEffect>
                                  </p:childTnLst>
                                </p:cTn>
                              </p:par>
                              <p:par>
                                <p:cTn id="15" presetID="2" presetClass="entr" presetSubtype="2" decel="100000" fill="hold" grpId="0" nodeType="withEffect">
                                  <p:stCondLst>
                                    <p:cond delay="50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P spid="13"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9" name="図プレースホルダー 9"/>
          <p:cNvSpPr>
            <a:spLocks noGrp="1"/>
          </p:cNvSpPr>
          <p:nvPr>
            <p:ph type="pic" sz="quarter" idx="14" hasCustomPrompt="1"/>
          </p:nvPr>
        </p:nvSpPr>
        <p:spPr>
          <a:xfrm>
            <a:off x="-1" y="3189280"/>
            <a:ext cx="4462687" cy="3898436"/>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3189280"/>
            <a:ext cx="8568950" cy="3898436"/>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3189280"/>
            <a:ext cx="5254774" cy="3898436"/>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ッター プレースホルダー 4">
            <a:extLst>
              <a:ext uri="{FF2B5EF4-FFF2-40B4-BE49-F238E27FC236}">
                <a16:creationId xmlns="" xmlns:a16="http://schemas.microsoft.com/office/drawing/2014/main" id="{8D16E7FA-4400-45AA-B084-A430F2FF4C4A}"/>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884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 presetClass="entr" presetSubtype="4" decel="100000" fill="hold" grpId="0" nodeType="withEffect">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22" presetClass="entr" presetSubtype="2"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animBg="1"/>
      <p:bldP spid="15" grpId="0" animBg="1"/>
      <p:bldP spid="16" grpId="0" animBg="1"/>
      <p:bldP spid="1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ッター プレースホルダー 4">
            <a:extLst>
              <a:ext uri="{FF2B5EF4-FFF2-40B4-BE49-F238E27FC236}">
                <a16:creationId xmlns="" xmlns:a16="http://schemas.microsoft.com/office/drawing/2014/main" id="{35436851-78A9-4627-B7A8-FB7E0E45EF41}"/>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3038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750"/>
                                        <p:tgtEl>
                                          <p:spTgt spid="5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par>
                                <p:cTn id="17" presetID="2" presetClass="entr" presetSubtype="1" decel="100000" fill="hold" grpId="1"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750" fill="hold"/>
                                        <p:tgtEl>
                                          <p:spTgt spid="56"/>
                                        </p:tgtEl>
                                        <p:attrNameLst>
                                          <p:attrName>ppt_x</p:attrName>
                                        </p:attrNameLst>
                                      </p:cBhvr>
                                      <p:tavLst>
                                        <p:tav tm="0">
                                          <p:val>
                                            <p:strVal val="#ppt_x"/>
                                          </p:val>
                                        </p:tav>
                                        <p:tav tm="100000">
                                          <p:val>
                                            <p:strVal val="#ppt_x"/>
                                          </p:val>
                                        </p:tav>
                                      </p:tavLst>
                                    </p:anim>
                                    <p:anim calcmode="lin" valueType="num">
                                      <p:cBhvr additive="base">
                                        <p:cTn id="20" dur="750" fill="hold"/>
                                        <p:tgtEl>
                                          <p:spTgt spid="56"/>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1" nodeType="withEffect">
                                  <p:stCondLst>
                                    <p:cond delay="1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750" fill="hold"/>
                                        <p:tgtEl>
                                          <p:spTgt spid="52"/>
                                        </p:tgtEl>
                                        <p:attrNameLst>
                                          <p:attrName>ppt_x</p:attrName>
                                        </p:attrNameLst>
                                      </p:cBhvr>
                                      <p:tavLst>
                                        <p:tav tm="0">
                                          <p:val>
                                            <p:strVal val="#ppt_x"/>
                                          </p:val>
                                        </p:tav>
                                        <p:tav tm="100000">
                                          <p:val>
                                            <p:strVal val="#ppt_x"/>
                                          </p:val>
                                        </p:tav>
                                      </p:tavLst>
                                    </p:anim>
                                    <p:anim calcmode="lin" valueType="num">
                                      <p:cBhvr additive="base">
                                        <p:cTn id="24" dur="75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1" nodeType="withEffect">
                                  <p:stCondLst>
                                    <p:cond delay="2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2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0-#ppt_h/2"/>
                                          </p:val>
                                        </p:tav>
                                        <p:tav tm="100000">
                                          <p:val>
                                            <p:strVal val="#ppt_y"/>
                                          </p:val>
                                        </p:tav>
                                      </p:tavLst>
                                    </p:anim>
                                  </p:childTnLst>
                                </p:cTn>
                              </p:par>
                            </p:childTnLst>
                          </p:cTn>
                        </p:par>
                        <p:par>
                          <p:cTn id="33" fill="hold">
                            <p:stCondLst>
                              <p:cond delay="950"/>
                            </p:stCondLst>
                            <p:childTnLst>
                              <p:par>
                                <p:cTn id="34" presetID="2" presetClass="entr" presetSubtype="4" decel="10000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45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750"/>
                                        <p:tgtEl>
                                          <p:spTgt spid="53"/>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750"/>
                                        <p:tgtEl>
                                          <p:spTgt spid="49"/>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childTnLst>
                                </p:cTn>
                              </p:par>
                              <p:par>
                                <p:cTn id="56" presetID="10" presetClass="entr" presetSubtype="0" fill="hold" grpId="0" nodeType="withEffect">
                                  <p:stCondLst>
                                    <p:cond delay="20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750"/>
                                        <p:tgtEl>
                                          <p:spTgt spid="11"/>
                                        </p:tgtEl>
                                      </p:cBhvr>
                                    </p:animEffect>
                                  </p:childTnLst>
                                </p:cTn>
                              </p:par>
                              <p:par>
                                <p:cTn id="59" presetID="2" presetClass="entr" presetSubtype="1" decel="100000" fill="hold" grpId="1"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750" fill="hold"/>
                                        <p:tgtEl>
                                          <p:spTgt spid="53"/>
                                        </p:tgtEl>
                                        <p:attrNameLst>
                                          <p:attrName>ppt_x</p:attrName>
                                        </p:attrNameLst>
                                      </p:cBhvr>
                                      <p:tavLst>
                                        <p:tav tm="0">
                                          <p:val>
                                            <p:strVal val="#ppt_x"/>
                                          </p:val>
                                        </p:tav>
                                        <p:tav tm="100000">
                                          <p:val>
                                            <p:strVal val="#ppt_x"/>
                                          </p:val>
                                        </p:tav>
                                      </p:tavLst>
                                    </p:anim>
                                    <p:anim calcmode="lin" valueType="num">
                                      <p:cBhvr additive="base">
                                        <p:cTn id="62" dur="750" fill="hold"/>
                                        <p:tgtEl>
                                          <p:spTgt spid="53"/>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1" nodeType="withEffect">
                                  <p:stCondLst>
                                    <p:cond delay="10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750" fill="hold"/>
                                        <p:tgtEl>
                                          <p:spTgt spid="49"/>
                                        </p:tgtEl>
                                        <p:attrNameLst>
                                          <p:attrName>ppt_x</p:attrName>
                                        </p:attrNameLst>
                                      </p:cBhvr>
                                      <p:tavLst>
                                        <p:tav tm="0">
                                          <p:val>
                                            <p:strVal val="#ppt_x"/>
                                          </p:val>
                                        </p:tav>
                                        <p:tav tm="100000">
                                          <p:val>
                                            <p:strVal val="#ppt_x"/>
                                          </p:val>
                                        </p:tav>
                                      </p:tavLst>
                                    </p:anim>
                                    <p:anim calcmode="lin" valueType="num">
                                      <p:cBhvr additive="base">
                                        <p:cTn id="66" dur="750" fill="hold"/>
                                        <p:tgtEl>
                                          <p:spTgt spid="49"/>
                                        </p:tgtEl>
                                        <p:attrNameLst>
                                          <p:attrName>ppt_y</p:attrName>
                                        </p:attrNameLst>
                                      </p:cBhvr>
                                      <p:tavLst>
                                        <p:tav tm="0">
                                          <p:val>
                                            <p:strVal val="0-#ppt_h/2"/>
                                          </p:val>
                                        </p:tav>
                                        <p:tav tm="100000">
                                          <p:val>
                                            <p:strVal val="#ppt_y"/>
                                          </p:val>
                                        </p:tav>
                                      </p:tavLst>
                                    </p:anim>
                                  </p:childTnLst>
                                </p:cTn>
                              </p:par>
                              <p:par>
                                <p:cTn id="67" presetID="2" presetClass="entr" presetSubtype="1" decel="100000" fill="hold" grpId="1" nodeType="withEffect">
                                  <p:stCondLst>
                                    <p:cond delay="20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750" fill="hold"/>
                                        <p:tgtEl>
                                          <p:spTgt spid="10"/>
                                        </p:tgtEl>
                                        <p:attrNameLst>
                                          <p:attrName>ppt_x</p:attrName>
                                        </p:attrNameLst>
                                      </p:cBhvr>
                                      <p:tavLst>
                                        <p:tav tm="0">
                                          <p:val>
                                            <p:strVal val="#ppt_x"/>
                                          </p:val>
                                        </p:tav>
                                        <p:tav tm="100000">
                                          <p:val>
                                            <p:strVal val="#ppt_x"/>
                                          </p:val>
                                        </p:tav>
                                      </p:tavLst>
                                    </p:anim>
                                    <p:anim calcmode="lin" valueType="num">
                                      <p:cBhvr additive="base">
                                        <p:cTn id="70" dur="75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20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750" fill="hold"/>
                                        <p:tgtEl>
                                          <p:spTgt spid="11"/>
                                        </p:tgtEl>
                                        <p:attrNameLst>
                                          <p:attrName>ppt_x</p:attrName>
                                        </p:attrNameLst>
                                      </p:cBhvr>
                                      <p:tavLst>
                                        <p:tav tm="0">
                                          <p:val>
                                            <p:strVal val="#ppt_x"/>
                                          </p:val>
                                        </p:tav>
                                        <p:tav tm="100000">
                                          <p:val>
                                            <p:strVal val="#ppt_x"/>
                                          </p:val>
                                        </p:tav>
                                      </p:tavLst>
                                    </p:anim>
                                    <p:anim calcmode="lin" valueType="num">
                                      <p:cBhvr additive="base">
                                        <p:cTn id="74" dur="750" fill="hold"/>
                                        <p:tgtEl>
                                          <p:spTgt spid="11"/>
                                        </p:tgtEl>
                                        <p:attrNameLst>
                                          <p:attrName>ppt_y</p:attrName>
                                        </p:attrNameLst>
                                      </p:cBhvr>
                                      <p:tavLst>
                                        <p:tav tm="0">
                                          <p:val>
                                            <p:strVal val="0-#ppt_h/2"/>
                                          </p:val>
                                        </p:tav>
                                        <p:tav tm="100000">
                                          <p:val>
                                            <p:strVal val="#ppt_y"/>
                                          </p:val>
                                        </p:tav>
                                      </p:tavLst>
                                    </p:anim>
                                  </p:childTnLst>
                                </p:cTn>
                              </p:par>
                            </p:childTnLst>
                          </p:cTn>
                        </p:par>
                        <p:par>
                          <p:cTn id="75" fill="hold">
                            <p:stCondLst>
                              <p:cond delay="2400"/>
                            </p:stCondLst>
                            <p:childTnLst>
                              <p:par>
                                <p:cTn id="76" presetID="2" presetClass="entr" presetSubtype="4" decel="100000" fill="hold" grpId="0" nodeType="afterEffect">
                                  <p:stCondLst>
                                    <p:cond delay="0"/>
                                  </p:stCondLst>
                                  <p:childTnLst>
                                    <p:set>
                                      <p:cBhvr>
                                        <p:cTn id="77" dur="1" fill="hold">
                                          <p:stCondLst>
                                            <p:cond delay="0"/>
                                          </p:stCondLst>
                                        </p:cTn>
                                        <p:tgtEl>
                                          <p:spTgt spid="32">
                                            <p:txEl>
                                              <p:pRg st="0" end="0"/>
                                            </p:txEl>
                                          </p:spTgt>
                                        </p:tgtEl>
                                        <p:attrNameLst>
                                          <p:attrName>style.visibility</p:attrName>
                                        </p:attrNameLst>
                                      </p:cBhvr>
                                      <p:to>
                                        <p:strVal val="visible"/>
                                      </p:to>
                                    </p:set>
                                    <p:anim calcmode="lin" valueType="num">
                                      <p:cBhvr additive="base">
                                        <p:cTn id="7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0"/>
                                  </p:stCondLst>
                                  <p:childTnLst>
                                    <p:set>
                                      <p:cBhvr>
                                        <p:cTn id="81" dur="1" fill="hold">
                                          <p:stCondLst>
                                            <p:cond delay="0"/>
                                          </p:stCondLst>
                                        </p:cTn>
                                        <p:tgtEl>
                                          <p:spTgt spid="33">
                                            <p:txEl>
                                              <p:pRg st="0" end="0"/>
                                            </p:txEl>
                                          </p:spTgt>
                                        </p:tgtEl>
                                        <p:attrNameLst>
                                          <p:attrName>style.visibility</p:attrName>
                                        </p:attrNameLst>
                                      </p:cBhvr>
                                      <p:to>
                                        <p:strVal val="visible"/>
                                      </p:to>
                                    </p:set>
                                    <p:anim calcmode="lin" valueType="num">
                                      <p:cBhvr additive="base">
                                        <p:cTn id="8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ppt_x"/>
                                          </p:val>
                                        </p:tav>
                                        <p:tav tm="100000">
                                          <p:val>
                                            <p:strVal val="#ppt_x"/>
                                          </p:val>
                                        </p:tav>
                                      </p:tavLst>
                                    </p:anim>
                                    <p:anim calcmode="lin" valueType="num">
                                      <p:cBhvr additive="base">
                                        <p:cTn id="87" dur="50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10"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750"/>
                                        <p:tgtEl>
                                          <p:spTgt spid="54"/>
                                        </p:tgtEl>
                                      </p:cBhvr>
                                    </p:animEffect>
                                  </p:childTnLst>
                                </p:cTn>
                              </p:par>
                              <p:par>
                                <p:cTn id="92" presetID="10" presetClass="entr" presetSubtype="0" fill="hold" grpId="0" nodeType="withEffect">
                                  <p:stCondLst>
                                    <p:cond delay="10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750"/>
                                        <p:tgtEl>
                                          <p:spTgt spid="50"/>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750"/>
                                        <p:tgtEl>
                                          <p:spTgt spid="12"/>
                                        </p:tgtEl>
                                      </p:cBhvr>
                                    </p:animEffect>
                                  </p:childTnLst>
                                </p:cTn>
                              </p:par>
                              <p:par>
                                <p:cTn id="98" presetID="10" presetClass="entr" presetSubtype="0" fill="hold" grpId="0" nodeType="withEffect">
                                  <p:stCondLst>
                                    <p:cond delay="20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750"/>
                                        <p:tgtEl>
                                          <p:spTgt spid="14"/>
                                        </p:tgtEl>
                                      </p:cBhvr>
                                    </p:animEffect>
                                  </p:childTnLst>
                                </p:cTn>
                              </p:par>
                              <p:par>
                                <p:cTn id="101" presetID="2" presetClass="entr" presetSubtype="1" decel="100000" fill="hold" grpId="1"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additive="base">
                                        <p:cTn id="103" dur="750" fill="hold"/>
                                        <p:tgtEl>
                                          <p:spTgt spid="54"/>
                                        </p:tgtEl>
                                        <p:attrNameLst>
                                          <p:attrName>ppt_x</p:attrName>
                                        </p:attrNameLst>
                                      </p:cBhvr>
                                      <p:tavLst>
                                        <p:tav tm="0">
                                          <p:val>
                                            <p:strVal val="#ppt_x"/>
                                          </p:val>
                                        </p:tav>
                                        <p:tav tm="100000">
                                          <p:val>
                                            <p:strVal val="#ppt_x"/>
                                          </p:val>
                                        </p:tav>
                                      </p:tavLst>
                                    </p:anim>
                                    <p:anim calcmode="lin" valueType="num">
                                      <p:cBhvr additive="base">
                                        <p:cTn id="104" dur="750" fill="hold"/>
                                        <p:tgtEl>
                                          <p:spTgt spid="54"/>
                                        </p:tgtEl>
                                        <p:attrNameLst>
                                          <p:attrName>ppt_y</p:attrName>
                                        </p:attrNameLst>
                                      </p:cBhvr>
                                      <p:tavLst>
                                        <p:tav tm="0">
                                          <p:val>
                                            <p:strVal val="0-#ppt_h/2"/>
                                          </p:val>
                                        </p:tav>
                                        <p:tav tm="100000">
                                          <p:val>
                                            <p:strVal val="#ppt_y"/>
                                          </p:val>
                                        </p:tav>
                                      </p:tavLst>
                                    </p:anim>
                                  </p:childTnLst>
                                </p:cTn>
                              </p:par>
                              <p:par>
                                <p:cTn id="105" presetID="2" presetClass="entr" presetSubtype="1" decel="100000" fill="hold" grpId="1" nodeType="withEffect">
                                  <p:stCondLst>
                                    <p:cond delay="10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750" fill="hold"/>
                                        <p:tgtEl>
                                          <p:spTgt spid="50"/>
                                        </p:tgtEl>
                                        <p:attrNameLst>
                                          <p:attrName>ppt_x</p:attrName>
                                        </p:attrNameLst>
                                      </p:cBhvr>
                                      <p:tavLst>
                                        <p:tav tm="0">
                                          <p:val>
                                            <p:strVal val="#ppt_x"/>
                                          </p:val>
                                        </p:tav>
                                        <p:tav tm="100000">
                                          <p:val>
                                            <p:strVal val="#ppt_x"/>
                                          </p:val>
                                        </p:tav>
                                      </p:tavLst>
                                    </p:anim>
                                    <p:anim calcmode="lin" valueType="num">
                                      <p:cBhvr additive="base">
                                        <p:cTn id="108" dur="750" fill="hold"/>
                                        <p:tgtEl>
                                          <p:spTgt spid="50"/>
                                        </p:tgtEl>
                                        <p:attrNameLst>
                                          <p:attrName>ppt_y</p:attrName>
                                        </p:attrNameLst>
                                      </p:cBhvr>
                                      <p:tavLst>
                                        <p:tav tm="0">
                                          <p:val>
                                            <p:strVal val="0-#ppt_h/2"/>
                                          </p:val>
                                        </p:tav>
                                        <p:tav tm="100000">
                                          <p:val>
                                            <p:strVal val="#ppt_y"/>
                                          </p:val>
                                        </p:tav>
                                      </p:tavLst>
                                    </p:anim>
                                  </p:childTnLst>
                                </p:cTn>
                              </p:par>
                              <p:par>
                                <p:cTn id="109" presetID="2" presetClass="entr" presetSubtype="1" decel="100000" fill="hold" grpId="1" nodeType="withEffect">
                                  <p:stCondLst>
                                    <p:cond delay="20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750" fill="hold"/>
                                        <p:tgtEl>
                                          <p:spTgt spid="12"/>
                                        </p:tgtEl>
                                        <p:attrNameLst>
                                          <p:attrName>ppt_x</p:attrName>
                                        </p:attrNameLst>
                                      </p:cBhvr>
                                      <p:tavLst>
                                        <p:tav tm="0">
                                          <p:val>
                                            <p:strVal val="#ppt_x"/>
                                          </p:val>
                                        </p:tav>
                                        <p:tav tm="100000">
                                          <p:val>
                                            <p:strVal val="#ppt_x"/>
                                          </p:val>
                                        </p:tav>
                                      </p:tavLst>
                                    </p:anim>
                                    <p:anim calcmode="lin" valueType="num">
                                      <p:cBhvr additive="base">
                                        <p:cTn id="112" dur="750" fill="hold"/>
                                        <p:tgtEl>
                                          <p:spTgt spid="12"/>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20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750" fill="hold"/>
                                        <p:tgtEl>
                                          <p:spTgt spid="14"/>
                                        </p:tgtEl>
                                        <p:attrNameLst>
                                          <p:attrName>ppt_x</p:attrName>
                                        </p:attrNameLst>
                                      </p:cBhvr>
                                      <p:tavLst>
                                        <p:tav tm="0">
                                          <p:val>
                                            <p:strVal val="#ppt_x"/>
                                          </p:val>
                                        </p:tav>
                                        <p:tav tm="100000">
                                          <p:val>
                                            <p:strVal val="#ppt_x"/>
                                          </p:val>
                                        </p:tav>
                                      </p:tavLst>
                                    </p:anim>
                                    <p:anim calcmode="lin" valueType="num">
                                      <p:cBhvr additive="base">
                                        <p:cTn id="116" dur="750" fill="hold"/>
                                        <p:tgtEl>
                                          <p:spTgt spid="14"/>
                                        </p:tgtEl>
                                        <p:attrNameLst>
                                          <p:attrName>ppt_y</p:attrName>
                                        </p:attrNameLst>
                                      </p:cBhvr>
                                      <p:tavLst>
                                        <p:tav tm="0">
                                          <p:val>
                                            <p:strVal val="0-#ppt_h/2"/>
                                          </p:val>
                                        </p:tav>
                                        <p:tav tm="100000">
                                          <p:val>
                                            <p:strVal val="#ppt_y"/>
                                          </p:val>
                                        </p:tav>
                                      </p:tavLst>
                                    </p:anim>
                                  </p:childTnLst>
                                </p:cTn>
                              </p:par>
                            </p:childTnLst>
                          </p:cTn>
                        </p:par>
                        <p:par>
                          <p:cTn id="117" fill="hold">
                            <p:stCondLst>
                              <p:cond delay="3850"/>
                            </p:stCondLst>
                            <p:childTnLst>
                              <p:par>
                                <p:cTn id="118" presetID="2" presetClass="entr" presetSubtype="4" decel="100000" fill="hold" grpId="0" nodeType="afterEffect">
                                  <p:stCondLst>
                                    <p:cond delay="0"/>
                                  </p:stCondLst>
                                  <p:childTnLst>
                                    <p:set>
                                      <p:cBhvr>
                                        <p:cTn id="119" dur="1" fill="hold">
                                          <p:stCondLst>
                                            <p:cond delay="0"/>
                                          </p:stCondLst>
                                        </p:cTn>
                                        <p:tgtEl>
                                          <p:spTgt spid="35">
                                            <p:txEl>
                                              <p:pRg st="0" end="0"/>
                                            </p:txEl>
                                          </p:spTgt>
                                        </p:tgtEl>
                                        <p:attrNameLst>
                                          <p:attrName>style.visibility</p:attrName>
                                        </p:attrNameLst>
                                      </p:cBhvr>
                                      <p:to>
                                        <p:strVal val="visible"/>
                                      </p:to>
                                    </p:set>
                                    <p:anim calcmode="lin" valueType="num">
                                      <p:cBhvr additive="base">
                                        <p:cTn id="1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22" presetID="2" presetClass="entr" presetSubtype="4" decel="100000" fill="hold" grpId="0" nodeType="withEffect">
                                  <p:stCondLst>
                                    <p:cond delay="0"/>
                                  </p:stCondLst>
                                  <p:childTnLst>
                                    <p:set>
                                      <p:cBhvr>
                                        <p:cTn id="123" dur="1" fill="hold">
                                          <p:stCondLst>
                                            <p:cond delay="0"/>
                                          </p:stCondLst>
                                        </p:cTn>
                                        <p:tgtEl>
                                          <p:spTgt spid="36">
                                            <p:txEl>
                                              <p:pRg st="0" end="0"/>
                                            </p:txEl>
                                          </p:spTgt>
                                        </p:tgtEl>
                                        <p:attrNameLst>
                                          <p:attrName>style.visibility</p:attrName>
                                        </p:attrNameLst>
                                      </p:cBhvr>
                                      <p:to>
                                        <p:strVal val="visible"/>
                                      </p:to>
                                    </p:set>
                                    <p:anim calcmode="lin" valueType="num">
                                      <p:cBhvr additive="base">
                                        <p:cTn id="12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6" presetID="2" presetClass="entr" presetSubtype="4" decel="10000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ppt_x"/>
                                          </p:val>
                                        </p:tav>
                                        <p:tav tm="100000">
                                          <p:val>
                                            <p:strVal val="#ppt_x"/>
                                          </p:val>
                                        </p:tav>
                                      </p:tavLst>
                                    </p:anim>
                                    <p:anim calcmode="lin" valueType="num">
                                      <p:cBhvr additive="base">
                                        <p:cTn id="129" dur="500" fill="hold"/>
                                        <p:tgtEl>
                                          <p:spTgt spid="37"/>
                                        </p:tgtEl>
                                        <p:attrNameLst>
                                          <p:attrName>ppt_y</p:attrName>
                                        </p:attrNameLst>
                                      </p:cBhvr>
                                      <p:tavLst>
                                        <p:tav tm="0">
                                          <p:val>
                                            <p:strVal val="1+#ppt_h/2"/>
                                          </p:val>
                                        </p:tav>
                                        <p:tav tm="100000">
                                          <p:val>
                                            <p:strVal val="#ppt_y"/>
                                          </p:val>
                                        </p:tav>
                                      </p:tavLst>
                                    </p:anim>
                                  </p:childTnLst>
                                </p:cTn>
                              </p:par>
                            </p:childTnLst>
                          </p:cTn>
                        </p:par>
                        <p:par>
                          <p:cTn id="130" fill="hold">
                            <p:stCondLst>
                              <p:cond delay="4350"/>
                            </p:stCondLst>
                            <p:childTnLst>
                              <p:par>
                                <p:cTn id="131" presetID="10" presetClass="entr" presetSubtype="0" fill="hold" grpId="0" nodeType="after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750"/>
                                        <p:tgtEl>
                                          <p:spTgt spid="5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750"/>
                                        <p:tgtEl>
                                          <p:spTgt spid="51"/>
                                        </p:tgtEl>
                                      </p:cBhvr>
                                    </p:animEffect>
                                  </p:childTnLst>
                                </p:cTn>
                              </p:par>
                              <p:par>
                                <p:cTn id="137" presetID="10" presetClass="entr" presetSubtype="0" fill="hold" grpId="0" nodeType="withEffect">
                                  <p:stCondLst>
                                    <p:cond delay="20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750"/>
                                        <p:tgtEl>
                                          <p:spTgt spid="13"/>
                                        </p:tgtEl>
                                      </p:cBhvr>
                                    </p:animEffect>
                                  </p:childTnLst>
                                </p:cTn>
                              </p:par>
                              <p:par>
                                <p:cTn id="140" presetID="10" presetClass="entr" presetSubtype="0" fill="hold" grpId="0" nodeType="withEffect">
                                  <p:stCondLst>
                                    <p:cond delay="200"/>
                                  </p:stCondLst>
                                  <p:childTnLst>
                                    <p:set>
                                      <p:cBhvr>
                                        <p:cTn id="141" dur="1" fill="hold">
                                          <p:stCondLst>
                                            <p:cond delay="0"/>
                                          </p:stCondLst>
                                        </p:cTn>
                                        <p:tgtEl>
                                          <p:spTgt spid="15"/>
                                        </p:tgtEl>
                                        <p:attrNameLst>
                                          <p:attrName>style.visibility</p:attrName>
                                        </p:attrNameLst>
                                      </p:cBhvr>
                                      <p:to>
                                        <p:strVal val="visible"/>
                                      </p:to>
                                    </p:set>
                                    <p:animEffect transition="in" filter="fade">
                                      <p:cBhvr>
                                        <p:cTn id="142" dur="750"/>
                                        <p:tgtEl>
                                          <p:spTgt spid="15"/>
                                        </p:tgtEl>
                                      </p:cBhvr>
                                    </p:animEffect>
                                  </p:childTnLst>
                                </p:cTn>
                              </p:par>
                              <p:par>
                                <p:cTn id="143" presetID="2" presetClass="entr" presetSubtype="1" decel="100000" fill="hold" grpId="1" nodeType="withEffect">
                                  <p:stCondLst>
                                    <p:cond delay="0"/>
                                  </p:stCondLst>
                                  <p:childTnLst>
                                    <p:set>
                                      <p:cBhvr>
                                        <p:cTn id="144" dur="1" fill="hold">
                                          <p:stCondLst>
                                            <p:cond delay="0"/>
                                          </p:stCondLst>
                                        </p:cTn>
                                        <p:tgtEl>
                                          <p:spTgt spid="55"/>
                                        </p:tgtEl>
                                        <p:attrNameLst>
                                          <p:attrName>style.visibility</p:attrName>
                                        </p:attrNameLst>
                                      </p:cBhvr>
                                      <p:to>
                                        <p:strVal val="visible"/>
                                      </p:to>
                                    </p:set>
                                    <p:anim calcmode="lin" valueType="num">
                                      <p:cBhvr additive="base">
                                        <p:cTn id="145" dur="750" fill="hold"/>
                                        <p:tgtEl>
                                          <p:spTgt spid="55"/>
                                        </p:tgtEl>
                                        <p:attrNameLst>
                                          <p:attrName>ppt_x</p:attrName>
                                        </p:attrNameLst>
                                      </p:cBhvr>
                                      <p:tavLst>
                                        <p:tav tm="0">
                                          <p:val>
                                            <p:strVal val="#ppt_x"/>
                                          </p:val>
                                        </p:tav>
                                        <p:tav tm="100000">
                                          <p:val>
                                            <p:strVal val="#ppt_x"/>
                                          </p:val>
                                        </p:tav>
                                      </p:tavLst>
                                    </p:anim>
                                    <p:anim calcmode="lin" valueType="num">
                                      <p:cBhvr additive="base">
                                        <p:cTn id="146" dur="750" fill="hold"/>
                                        <p:tgtEl>
                                          <p:spTgt spid="55"/>
                                        </p:tgtEl>
                                        <p:attrNameLst>
                                          <p:attrName>ppt_y</p:attrName>
                                        </p:attrNameLst>
                                      </p:cBhvr>
                                      <p:tavLst>
                                        <p:tav tm="0">
                                          <p:val>
                                            <p:strVal val="0-#ppt_h/2"/>
                                          </p:val>
                                        </p:tav>
                                        <p:tav tm="100000">
                                          <p:val>
                                            <p:strVal val="#ppt_y"/>
                                          </p:val>
                                        </p:tav>
                                      </p:tavLst>
                                    </p:anim>
                                  </p:childTnLst>
                                </p:cTn>
                              </p:par>
                              <p:par>
                                <p:cTn id="147" presetID="2" presetClass="entr" presetSubtype="1" decel="100000" fill="hold" grpId="1" nodeType="withEffect">
                                  <p:stCondLst>
                                    <p:cond delay="0"/>
                                  </p:stCondLst>
                                  <p:childTnLst>
                                    <p:set>
                                      <p:cBhvr>
                                        <p:cTn id="148" dur="1" fill="hold">
                                          <p:stCondLst>
                                            <p:cond delay="0"/>
                                          </p:stCondLst>
                                        </p:cTn>
                                        <p:tgtEl>
                                          <p:spTgt spid="51"/>
                                        </p:tgtEl>
                                        <p:attrNameLst>
                                          <p:attrName>style.visibility</p:attrName>
                                        </p:attrNameLst>
                                      </p:cBhvr>
                                      <p:to>
                                        <p:strVal val="visible"/>
                                      </p:to>
                                    </p:set>
                                    <p:anim calcmode="lin" valueType="num">
                                      <p:cBhvr additive="base">
                                        <p:cTn id="149" dur="750" fill="hold"/>
                                        <p:tgtEl>
                                          <p:spTgt spid="51"/>
                                        </p:tgtEl>
                                        <p:attrNameLst>
                                          <p:attrName>ppt_x</p:attrName>
                                        </p:attrNameLst>
                                      </p:cBhvr>
                                      <p:tavLst>
                                        <p:tav tm="0">
                                          <p:val>
                                            <p:strVal val="#ppt_x"/>
                                          </p:val>
                                        </p:tav>
                                        <p:tav tm="100000">
                                          <p:val>
                                            <p:strVal val="#ppt_x"/>
                                          </p:val>
                                        </p:tav>
                                      </p:tavLst>
                                    </p:anim>
                                    <p:anim calcmode="lin" valueType="num">
                                      <p:cBhvr additive="base">
                                        <p:cTn id="150" dur="750" fill="hold"/>
                                        <p:tgtEl>
                                          <p:spTgt spid="51"/>
                                        </p:tgtEl>
                                        <p:attrNameLst>
                                          <p:attrName>ppt_y</p:attrName>
                                        </p:attrNameLst>
                                      </p:cBhvr>
                                      <p:tavLst>
                                        <p:tav tm="0">
                                          <p:val>
                                            <p:strVal val="0-#ppt_h/2"/>
                                          </p:val>
                                        </p:tav>
                                        <p:tav tm="100000">
                                          <p:val>
                                            <p:strVal val="#ppt_y"/>
                                          </p:val>
                                        </p:tav>
                                      </p:tavLst>
                                    </p:anim>
                                  </p:childTnLst>
                                </p:cTn>
                              </p:par>
                              <p:par>
                                <p:cTn id="151" presetID="2" presetClass="entr" presetSubtype="1" decel="100000" fill="hold" grpId="1" nodeType="withEffect">
                                  <p:stCondLst>
                                    <p:cond delay="200"/>
                                  </p:stCondLst>
                                  <p:childTnLst>
                                    <p:set>
                                      <p:cBhvr>
                                        <p:cTn id="152" dur="1" fill="hold">
                                          <p:stCondLst>
                                            <p:cond delay="0"/>
                                          </p:stCondLst>
                                        </p:cTn>
                                        <p:tgtEl>
                                          <p:spTgt spid="13"/>
                                        </p:tgtEl>
                                        <p:attrNameLst>
                                          <p:attrName>style.visibility</p:attrName>
                                        </p:attrNameLst>
                                      </p:cBhvr>
                                      <p:to>
                                        <p:strVal val="visible"/>
                                      </p:to>
                                    </p:set>
                                    <p:anim calcmode="lin" valueType="num">
                                      <p:cBhvr additive="base">
                                        <p:cTn id="153" dur="750" fill="hold"/>
                                        <p:tgtEl>
                                          <p:spTgt spid="13"/>
                                        </p:tgtEl>
                                        <p:attrNameLst>
                                          <p:attrName>ppt_x</p:attrName>
                                        </p:attrNameLst>
                                      </p:cBhvr>
                                      <p:tavLst>
                                        <p:tav tm="0">
                                          <p:val>
                                            <p:strVal val="#ppt_x"/>
                                          </p:val>
                                        </p:tav>
                                        <p:tav tm="100000">
                                          <p:val>
                                            <p:strVal val="#ppt_x"/>
                                          </p:val>
                                        </p:tav>
                                      </p:tavLst>
                                    </p:anim>
                                    <p:anim calcmode="lin" valueType="num">
                                      <p:cBhvr additive="base">
                                        <p:cTn id="154" dur="750" fill="hold"/>
                                        <p:tgtEl>
                                          <p:spTgt spid="13"/>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200"/>
                                  </p:stCondLst>
                                  <p:childTnLst>
                                    <p:set>
                                      <p:cBhvr>
                                        <p:cTn id="156" dur="1" fill="hold">
                                          <p:stCondLst>
                                            <p:cond delay="0"/>
                                          </p:stCondLst>
                                        </p:cTn>
                                        <p:tgtEl>
                                          <p:spTgt spid="15"/>
                                        </p:tgtEl>
                                        <p:attrNameLst>
                                          <p:attrName>style.visibility</p:attrName>
                                        </p:attrNameLst>
                                      </p:cBhvr>
                                      <p:to>
                                        <p:strVal val="visible"/>
                                      </p:to>
                                    </p:set>
                                    <p:anim calcmode="lin" valueType="num">
                                      <p:cBhvr additive="base">
                                        <p:cTn id="157" dur="750" fill="hold"/>
                                        <p:tgtEl>
                                          <p:spTgt spid="15"/>
                                        </p:tgtEl>
                                        <p:attrNameLst>
                                          <p:attrName>ppt_x</p:attrName>
                                        </p:attrNameLst>
                                      </p:cBhvr>
                                      <p:tavLst>
                                        <p:tav tm="0">
                                          <p:val>
                                            <p:strVal val="#ppt_x"/>
                                          </p:val>
                                        </p:tav>
                                        <p:tav tm="100000">
                                          <p:val>
                                            <p:strVal val="#ppt_x"/>
                                          </p:val>
                                        </p:tav>
                                      </p:tavLst>
                                    </p:anim>
                                    <p:anim calcmode="lin" valueType="num">
                                      <p:cBhvr additive="base">
                                        <p:cTn id="158" dur="750" fill="hold"/>
                                        <p:tgtEl>
                                          <p:spTgt spid="15"/>
                                        </p:tgtEl>
                                        <p:attrNameLst>
                                          <p:attrName>ppt_y</p:attrName>
                                        </p:attrNameLst>
                                      </p:cBhvr>
                                      <p:tavLst>
                                        <p:tav tm="0">
                                          <p:val>
                                            <p:strVal val="0-#ppt_h/2"/>
                                          </p:val>
                                        </p:tav>
                                        <p:tav tm="100000">
                                          <p:val>
                                            <p:strVal val="#ppt_y"/>
                                          </p:val>
                                        </p:tav>
                                      </p:tavLst>
                                    </p:anim>
                                  </p:childTnLst>
                                </p:cTn>
                              </p:par>
                            </p:childTnLst>
                          </p:cTn>
                        </p:par>
                        <p:par>
                          <p:cTn id="159" fill="hold">
                            <p:stCondLst>
                              <p:cond delay="5300"/>
                            </p:stCondLst>
                            <p:childTnLst>
                              <p:par>
                                <p:cTn id="160" presetID="2" presetClass="entr" presetSubtype="4" decel="100000" fill="hold" grpId="0" nodeType="afterEffect">
                                  <p:stCondLst>
                                    <p:cond delay="0"/>
                                  </p:stCondLst>
                                  <p:childTnLst>
                                    <p:set>
                                      <p:cBhvr>
                                        <p:cTn id="161" dur="1" fill="hold">
                                          <p:stCondLst>
                                            <p:cond delay="0"/>
                                          </p:stCondLst>
                                        </p:cTn>
                                        <p:tgtEl>
                                          <p:spTgt spid="38">
                                            <p:txEl>
                                              <p:pRg st="0" end="0"/>
                                            </p:txEl>
                                          </p:spTgt>
                                        </p:tgtEl>
                                        <p:attrNameLst>
                                          <p:attrName>style.visibility</p:attrName>
                                        </p:attrNameLst>
                                      </p:cBhvr>
                                      <p:to>
                                        <p:strVal val="visible"/>
                                      </p:to>
                                    </p:set>
                                    <p:anim calcmode="lin" valueType="num">
                                      <p:cBhvr additive="base">
                                        <p:cTn id="162"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 calcmode="lin" valueType="num">
                                      <p:cBhvr additive="base">
                                        <p:cTn id="170" dur="500" fill="hold"/>
                                        <p:tgtEl>
                                          <p:spTgt spid="40"/>
                                        </p:tgtEl>
                                        <p:attrNameLst>
                                          <p:attrName>ppt_x</p:attrName>
                                        </p:attrNameLst>
                                      </p:cBhvr>
                                      <p:tavLst>
                                        <p:tav tm="0">
                                          <p:val>
                                            <p:strVal val="#ppt_x"/>
                                          </p:val>
                                        </p:tav>
                                        <p:tav tm="100000">
                                          <p:val>
                                            <p:strVal val="#ppt_x"/>
                                          </p:val>
                                        </p:tav>
                                      </p:tavLst>
                                    </p:anim>
                                    <p:anim calcmode="lin" valueType="num">
                                      <p:cBhvr additive="base">
                                        <p:cTn id="171" dur="500" fill="hold"/>
                                        <p:tgtEl>
                                          <p:spTgt spid="40"/>
                                        </p:tgtEl>
                                        <p:attrNameLst>
                                          <p:attrName>ppt_y</p:attrName>
                                        </p:attrNameLst>
                                      </p:cBhvr>
                                      <p:tavLst>
                                        <p:tav tm="0">
                                          <p:val>
                                            <p:strVal val="1+#ppt_h/2"/>
                                          </p:val>
                                        </p:tav>
                                        <p:tav tm="100000">
                                          <p:val>
                                            <p:strVal val="#ppt_y"/>
                                          </p:val>
                                        </p:tav>
                                      </p:tavLst>
                                    </p:anim>
                                  </p:childTnLst>
                                </p:cTn>
                              </p:par>
                              <p:par>
                                <p:cTn id="172" presetID="10" presetClass="entr" presetSubtype="0" fill="hold" grpId="0" nodeType="withEffect">
                                  <p:stCondLst>
                                    <p:cond delay="1000"/>
                                  </p:stCondLst>
                                  <p:childTnLst>
                                    <p:set>
                                      <p:cBhvr>
                                        <p:cTn id="173" dur="1" fill="hold">
                                          <p:stCondLst>
                                            <p:cond delay="0"/>
                                          </p:stCondLst>
                                        </p:cTn>
                                        <p:tgtEl>
                                          <p:spTgt spid="41"/>
                                        </p:tgtEl>
                                        <p:attrNameLst>
                                          <p:attrName>style.visibility</p:attrName>
                                        </p:attrNameLst>
                                      </p:cBhvr>
                                      <p:to>
                                        <p:strVal val="visible"/>
                                      </p:to>
                                    </p:set>
                                    <p:animEffect transition="in" filter="fade">
                                      <p:cBhvr>
                                        <p:cTn id="17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928135"/>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928134"/>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928132"/>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826535"/>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826534"/>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826532"/>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877338"/>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877337"/>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877335"/>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28" name="フッター プレースホルダー 4">
            <a:extLst>
              <a:ext uri="{FF2B5EF4-FFF2-40B4-BE49-F238E27FC236}">
                <a16:creationId xmlns="" xmlns:a16="http://schemas.microsoft.com/office/drawing/2014/main" id="{BE892E11-E599-451D-B353-5DC3D07BBB33}"/>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6708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750"/>
                                        <p:tgtEl>
                                          <p:spTgt spid="5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750"/>
                                        <p:tgtEl>
                                          <p:spTgt spid="19"/>
                                        </p:tgtEl>
                                      </p:cBhvr>
                                    </p:animEffect>
                                  </p:childTnLst>
                                </p:cTn>
                              </p:par>
                              <p:par>
                                <p:cTn id="14" presetID="2" presetClass="entr" presetSubtype="1" decel="100000" fill="hold" grpId="1"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750" fill="hold"/>
                                        <p:tgtEl>
                                          <p:spTgt spid="56"/>
                                        </p:tgtEl>
                                        <p:attrNameLst>
                                          <p:attrName>ppt_x</p:attrName>
                                        </p:attrNameLst>
                                      </p:cBhvr>
                                      <p:tavLst>
                                        <p:tav tm="0">
                                          <p:val>
                                            <p:strVal val="#ppt_x"/>
                                          </p:val>
                                        </p:tav>
                                        <p:tav tm="100000">
                                          <p:val>
                                            <p:strVal val="#ppt_x"/>
                                          </p:val>
                                        </p:tav>
                                      </p:tavLst>
                                    </p:anim>
                                    <p:anim calcmode="lin" valueType="num">
                                      <p:cBhvr additive="base">
                                        <p:cTn id="17" dur="750" fill="hold"/>
                                        <p:tgtEl>
                                          <p:spTgt spid="56"/>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1" nodeType="withEffect">
                                  <p:stCondLst>
                                    <p:cond delay="10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750" fill="hold"/>
                                        <p:tgtEl>
                                          <p:spTgt spid="52"/>
                                        </p:tgtEl>
                                        <p:attrNameLst>
                                          <p:attrName>ppt_x</p:attrName>
                                        </p:attrNameLst>
                                      </p:cBhvr>
                                      <p:tavLst>
                                        <p:tav tm="0">
                                          <p:val>
                                            <p:strVal val="#ppt_x"/>
                                          </p:val>
                                        </p:tav>
                                        <p:tav tm="100000">
                                          <p:val>
                                            <p:strVal val="#ppt_x"/>
                                          </p:val>
                                        </p:tav>
                                      </p:tavLst>
                                    </p:anim>
                                    <p:anim calcmode="lin" valueType="num">
                                      <p:cBhvr additive="base">
                                        <p:cTn id="21" dur="750" fill="hold"/>
                                        <p:tgtEl>
                                          <p:spTgt spid="52"/>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200"/>
                                  </p:stCondLst>
                                  <p:childTnLst>
                                    <p:set>
                                      <p:cBhvr>
                                        <p:cTn id="27" dur="1" fill="hold">
                                          <p:stCondLst>
                                            <p:cond delay="0"/>
                                          </p:stCondLst>
                                        </p:cTn>
                                        <p:tgtEl>
                                          <p:spTgt spid="41">
                                            <p:txEl>
                                              <p:pRg st="0" end="0"/>
                                            </p:txEl>
                                          </p:spTgt>
                                        </p:tgtEl>
                                        <p:attrNameLst>
                                          <p:attrName>style.visibility</p:attrName>
                                        </p:attrNameLst>
                                      </p:cBhvr>
                                      <p:to>
                                        <p:strVal val="visible"/>
                                      </p:to>
                                    </p:set>
                                    <p:anim calcmode="lin" valueType="num">
                                      <p:cBhvr additive="base">
                                        <p:cTn id="28"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0" presetID="10" presetClass="entr" presetSubtype="0" fill="hold" grpId="0" nodeType="withEffect">
                                  <p:stCondLst>
                                    <p:cond delay="200"/>
                                  </p:stCondLst>
                                  <p:childTnLst>
                                    <p:set>
                                      <p:cBhvr>
                                        <p:cTn id="31" dur="1" fill="hold">
                                          <p:stCondLst>
                                            <p:cond delay="0"/>
                                          </p:stCondLst>
                                        </p:cTn>
                                        <p:tgtEl>
                                          <p:spTgt spid="41">
                                            <p:txEl>
                                              <p:pRg st="0" end="0"/>
                                            </p:txEl>
                                          </p:spTgt>
                                        </p:tgtEl>
                                        <p:attrNameLst>
                                          <p:attrName>style.visibility</p:attrName>
                                        </p:attrNameLst>
                                      </p:cBhvr>
                                      <p:to>
                                        <p:strVal val="visible"/>
                                      </p:to>
                                    </p:set>
                                    <p:animEffect transition="in" filter="fade">
                                      <p:cBhvr>
                                        <p:cTn id="32" dur="750"/>
                                        <p:tgtEl>
                                          <p:spTgt spid="41">
                                            <p:txEl>
                                              <p:pRg st="0" end="0"/>
                                            </p:txEl>
                                          </p:spTgt>
                                        </p:tgtEl>
                                      </p:cBhvr>
                                    </p:animEffect>
                                  </p:childTnLst>
                                </p:cTn>
                              </p:par>
                            </p:childTnLst>
                          </p:cTn>
                        </p:par>
                        <p:par>
                          <p:cTn id="33" fill="hold">
                            <p:stCondLst>
                              <p:cond delay="950"/>
                            </p:stCondLst>
                            <p:childTnLst>
                              <p:par>
                                <p:cTn id="34" presetID="2" presetClass="entr" presetSubtype="4" decel="10000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additive="base">
                                        <p:cTn id="3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45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750"/>
                                        <p:tgtEl>
                                          <p:spTgt spid="53"/>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750"/>
                                        <p:tgtEl>
                                          <p:spTgt spid="49"/>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childTnLst>
                                </p:cTn>
                              </p:par>
                              <p:par>
                                <p:cTn id="56" presetID="2" presetClass="entr" presetSubtype="1" decel="100000" fill="hold" grpId="1"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750" fill="hold"/>
                                        <p:tgtEl>
                                          <p:spTgt spid="53"/>
                                        </p:tgtEl>
                                        <p:attrNameLst>
                                          <p:attrName>ppt_x</p:attrName>
                                        </p:attrNameLst>
                                      </p:cBhvr>
                                      <p:tavLst>
                                        <p:tav tm="0">
                                          <p:val>
                                            <p:strVal val="#ppt_x"/>
                                          </p:val>
                                        </p:tav>
                                        <p:tav tm="100000">
                                          <p:val>
                                            <p:strVal val="#ppt_x"/>
                                          </p:val>
                                        </p:tav>
                                      </p:tavLst>
                                    </p:anim>
                                    <p:anim calcmode="lin" valueType="num">
                                      <p:cBhvr additive="base">
                                        <p:cTn id="59" dur="750" fill="hold"/>
                                        <p:tgtEl>
                                          <p:spTgt spid="53"/>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1" nodeType="withEffect">
                                  <p:stCondLst>
                                    <p:cond delay="10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750" fill="hold"/>
                                        <p:tgtEl>
                                          <p:spTgt spid="49"/>
                                        </p:tgtEl>
                                        <p:attrNameLst>
                                          <p:attrName>ppt_x</p:attrName>
                                        </p:attrNameLst>
                                      </p:cBhvr>
                                      <p:tavLst>
                                        <p:tav tm="0">
                                          <p:val>
                                            <p:strVal val="#ppt_x"/>
                                          </p:val>
                                        </p:tav>
                                        <p:tav tm="100000">
                                          <p:val>
                                            <p:strVal val="#ppt_x"/>
                                          </p:val>
                                        </p:tav>
                                      </p:tavLst>
                                    </p:anim>
                                    <p:anim calcmode="lin" valueType="num">
                                      <p:cBhvr additive="base">
                                        <p:cTn id="63" dur="750" fill="hold"/>
                                        <p:tgtEl>
                                          <p:spTgt spid="49"/>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1" nodeType="withEffect">
                                  <p:stCondLst>
                                    <p:cond delay="20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750" fill="hold"/>
                                        <p:tgtEl>
                                          <p:spTgt spid="10"/>
                                        </p:tgtEl>
                                        <p:attrNameLst>
                                          <p:attrName>ppt_x</p:attrName>
                                        </p:attrNameLst>
                                      </p:cBhvr>
                                      <p:tavLst>
                                        <p:tav tm="0">
                                          <p:val>
                                            <p:strVal val="#ppt_x"/>
                                          </p:val>
                                        </p:tav>
                                        <p:tav tm="100000">
                                          <p:val>
                                            <p:strVal val="#ppt_x"/>
                                          </p:val>
                                        </p:tav>
                                      </p:tavLst>
                                    </p:anim>
                                    <p:anim calcmode="lin" valueType="num">
                                      <p:cBhvr additive="base">
                                        <p:cTn id="67" dur="750" fill="hold"/>
                                        <p:tgtEl>
                                          <p:spTgt spid="10"/>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200"/>
                                  </p:stCondLst>
                                  <p:childTnLst>
                                    <p:set>
                                      <p:cBhvr>
                                        <p:cTn id="69" dur="1" fill="hold">
                                          <p:stCondLst>
                                            <p:cond delay="0"/>
                                          </p:stCondLst>
                                        </p:cTn>
                                        <p:tgtEl>
                                          <p:spTgt spid="42">
                                            <p:txEl>
                                              <p:pRg st="0" end="0"/>
                                            </p:txEl>
                                          </p:spTgt>
                                        </p:tgtEl>
                                        <p:attrNameLst>
                                          <p:attrName>style.visibility</p:attrName>
                                        </p:attrNameLst>
                                      </p:cBhvr>
                                      <p:to>
                                        <p:strVal val="visible"/>
                                      </p:to>
                                    </p:set>
                                    <p:anim calcmode="lin" valueType="num">
                                      <p:cBhvr additive="base">
                                        <p:cTn id="70"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72" presetID="10" presetClass="entr" presetSubtype="0" fill="hold" grpId="0" nodeType="withEffect">
                                  <p:stCondLst>
                                    <p:cond delay="20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fade">
                                      <p:cBhvr>
                                        <p:cTn id="74" dur="750"/>
                                        <p:tgtEl>
                                          <p:spTgt spid="42">
                                            <p:txEl>
                                              <p:pRg st="0" end="0"/>
                                            </p:txEl>
                                          </p:spTgt>
                                        </p:tgtEl>
                                      </p:cBhvr>
                                    </p:animEffect>
                                  </p:childTnLst>
                                </p:cTn>
                              </p:par>
                            </p:childTnLst>
                          </p:cTn>
                        </p:par>
                        <p:par>
                          <p:cTn id="75" fill="hold">
                            <p:stCondLst>
                              <p:cond delay="2400"/>
                            </p:stCondLst>
                            <p:childTnLst>
                              <p:par>
                                <p:cTn id="76" presetID="2" presetClass="entr" presetSubtype="4" decel="100000" fill="hold" grpId="0" nodeType="afterEffect">
                                  <p:stCondLst>
                                    <p:cond delay="0"/>
                                  </p:stCondLst>
                                  <p:childTnLst>
                                    <p:set>
                                      <p:cBhvr>
                                        <p:cTn id="77" dur="1" fill="hold">
                                          <p:stCondLst>
                                            <p:cond delay="0"/>
                                          </p:stCondLst>
                                        </p:cTn>
                                        <p:tgtEl>
                                          <p:spTgt spid="32">
                                            <p:txEl>
                                              <p:pRg st="0" end="0"/>
                                            </p:txEl>
                                          </p:spTgt>
                                        </p:tgtEl>
                                        <p:attrNameLst>
                                          <p:attrName>style.visibility</p:attrName>
                                        </p:attrNameLst>
                                      </p:cBhvr>
                                      <p:to>
                                        <p:strVal val="visible"/>
                                      </p:to>
                                    </p:set>
                                    <p:anim calcmode="lin" valueType="num">
                                      <p:cBhvr additive="base">
                                        <p:cTn id="7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0"/>
                                  </p:stCondLst>
                                  <p:childTnLst>
                                    <p:set>
                                      <p:cBhvr>
                                        <p:cTn id="81" dur="1" fill="hold">
                                          <p:stCondLst>
                                            <p:cond delay="0"/>
                                          </p:stCondLst>
                                        </p:cTn>
                                        <p:tgtEl>
                                          <p:spTgt spid="33">
                                            <p:txEl>
                                              <p:pRg st="0" end="0"/>
                                            </p:txEl>
                                          </p:spTgt>
                                        </p:tgtEl>
                                        <p:attrNameLst>
                                          <p:attrName>style.visibility</p:attrName>
                                        </p:attrNameLst>
                                      </p:cBhvr>
                                      <p:to>
                                        <p:strVal val="visible"/>
                                      </p:to>
                                    </p:set>
                                    <p:anim calcmode="lin" valueType="num">
                                      <p:cBhvr additive="base">
                                        <p:cTn id="8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ppt_x"/>
                                          </p:val>
                                        </p:tav>
                                        <p:tav tm="100000">
                                          <p:val>
                                            <p:strVal val="#ppt_x"/>
                                          </p:val>
                                        </p:tav>
                                      </p:tavLst>
                                    </p:anim>
                                    <p:anim calcmode="lin" valueType="num">
                                      <p:cBhvr additive="base">
                                        <p:cTn id="87" dur="50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10"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750"/>
                                        <p:tgtEl>
                                          <p:spTgt spid="54"/>
                                        </p:tgtEl>
                                      </p:cBhvr>
                                    </p:animEffect>
                                  </p:childTnLst>
                                </p:cTn>
                              </p:par>
                              <p:par>
                                <p:cTn id="92" presetID="10" presetClass="entr" presetSubtype="0" fill="hold" grpId="0" nodeType="withEffect">
                                  <p:stCondLst>
                                    <p:cond delay="10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750"/>
                                        <p:tgtEl>
                                          <p:spTgt spid="50"/>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750"/>
                                        <p:tgtEl>
                                          <p:spTgt spid="12"/>
                                        </p:tgtEl>
                                      </p:cBhvr>
                                    </p:animEffect>
                                  </p:childTnLst>
                                </p:cTn>
                              </p:par>
                              <p:par>
                                <p:cTn id="98" presetID="2" presetClass="entr" presetSubtype="1" decel="100000" fill="hold" grpId="1"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750" fill="hold"/>
                                        <p:tgtEl>
                                          <p:spTgt spid="54"/>
                                        </p:tgtEl>
                                        <p:attrNameLst>
                                          <p:attrName>ppt_x</p:attrName>
                                        </p:attrNameLst>
                                      </p:cBhvr>
                                      <p:tavLst>
                                        <p:tav tm="0">
                                          <p:val>
                                            <p:strVal val="#ppt_x"/>
                                          </p:val>
                                        </p:tav>
                                        <p:tav tm="100000">
                                          <p:val>
                                            <p:strVal val="#ppt_x"/>
                                          </p:val>
                                        </p:tav>
                                      </p:tavLst>
                                    </p:anim>
                                    <p:anim calcmode="lin" valueType="num">
                                      <p:cBhvr additive="base">
                                        <p:cTn id="101" dur="750" fill="hold"/>
                                        <p:tgtEl>
                                          <p:spTgt spid="54"/>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100"/>
                                  </p:stCondLst>
                                  <p:childTnLst>
                                    <p:set>
                                      <p:cBhvr>
                                        <p:cTn id="103" dur="1" fill="hold">
                                          <p:stCondLst>
                                            <p:cond delay="0"/>
                                          </p:stCondLst>
                                        </p:cTn>
                                        <p:tgtEl>
                                          <p:spTgt spid="50"/>
                                        </p:tgtEl>
                                        <p:attrNameLst>
                                          <p:attrName>style.visibility</p:attrName>
                                        </p:attrNameLst>
                                      </p:cBhvr>
                                      <p:to>
                                        <p:strVal val="visible"/>
                                      </p:to>
                                    </p:set>
                                    <p:anim calcmode="lin" valueType="num">
                                      <p:cBhvr additive="base">
                                        <p:cTn id="104" dur="750" fill="hold"/>
                                        <p:tgtEl>
                                          <p:spTgt spid="50"/>
                                        </p:tgtEl>
                                        <p:attrNameLst>
                                          <p:attrName>ppt_x</p:attrName>
                                        </p:attrNameLst>
                                      </p:cBhvr>
                                      <p:tavLst>
                                        <p:tav tm="0">
                                          <p:val>
                                            <p:strVal val="#ppt_x"/>
                                          </p:val>
                                        </p:tav>
                                        <p:tav tm="100000">
                                          <p:val>
                                            <p:strVal val="#ppt_x"/>
                                          </p:val>
                                        </p:tav>
                                      </p:tavLst>
                                    </p:anim>
                                    <p:anim calcmode="lin" valueType="num">
                                      <p:cBhvr additive="base">
                                        <p:cTn id="105" dur="750" fill="hold"/>
                                        <p:tgtEl>
                                          <p:spTgt spid="50"/>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200"/>
                                  </p:stCondLst>
                                  <p:childTnLst>
                                    <p:set>
                                      <p:cBhvr>
                                        <p:cTn id="107" dur="1" fill="hold">
                                          <p:stCondLst>
                                            <p:cond delay="0"/>
                                          </p:stCondLst>
                                        </p:cTn>
                                        <p:tgtEl>
                                          <p:spTgt spid="12"/>
                                        </p:tgtEl>
                                        <p:attrNameLst>
                                          <p:attrName>style.visibility</p:attrName>
                                        </p:attrNameLst>
                                      </p:cBhvr>
                                      <p:to>
                                        <p:strVal val="visible"/>
                                      </p:to>
                                    </p:set>
                                    <p:anim calcmode="lin" valueType="num">
                                      <p:cBhvr additive="base">
                                        <p:cTn id="108" dur="750" fill="hold"/>
                                        <p:tgtEl>
                                          <p:spTgt spid="12"/>
                                        </p:tgtEl>
                                        <p:attrNameLst>
                                          <p:attrName>ppt_x</p:attrName>
                                        </p:attrNameLst>
                                      </p:cBhvr>
                                      <p:tavLst>
                                        <p:tav tm="0">
                                          <p:val>
                                            <p:strVal val="#ppt_x"/>
                                          </p:val>
                                        </p:tav>
                                        <p:tav tm="100000">
                                          <p:val>
                                            <p:strVal val="#ppt_x"/>
                                          </p:val>
                                        </p:tav>
                                      </p:tavLst>
                                    </p:anim>
                                    <p:anim calcmode="lin" valueType="num">
                                      <p:cBhvr additive="base">
                                        <p:cTn id="109" dur="750" fill="hold"/>
                                        <p:tgtEl>
                                          <p:spTgt spid="12"/>
                                        </p:tgtEl>
                                        <p:attrNameLst>
                                          <p:attrName>ppt_y</p:attrName>
                                        </p:attrNameLst>
                                      </p:cBhvr>
                                      <p:tavLst>
                                        <p:tav tm="0">
                                          <p:val>
                                            <p:strVal val="0-#ppt_h/2"/>
                                          </p:val>
                                        </p:tav>
                                        <p:tav tm="100000">
                                          <p:val>
                                            <p:strVal val="#ppt_y"/>
                                          </p:val>
                                        </p:tav>
                                      </p:tavLst>
                                    </p:anim>
                                  </p:childTnLst>
                                </p:cTn>
                              </p:par>
                              <p:par>
                                <p:cTn id="110" presetID="10" presetClass="entr" presetSubtype="0" fill="hold" grpId="0" nodeType="withEffect">
                                  <p:stCondLst>
                                    <p:cond delay="20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750"/>
                                        <p:tgtEl>
                                          <p:spTgt spid="43">
                                            <p:txEl>
                                              <p:pRg st="0" end="0"/>
                                            </p:txEl>
                                          </p:spTgt>
                                        </p:tgtEl>
                                      </p:cBhvr>
                                    </p:animEffect>
                                  </p:childTnLst>
                                </p:cTn>
                              </p:par>
                              <p:par>
                                <p:cTn id="113" presetID="2" presetClass="entr" presetSubtype="1" decel="100000" fill="hold" grpId="1" nodeType="withEffect">
                                  <p:stCondLst>
                                    <p:cond delay="200"/>
                                  </p:stCondLst>
                                  <p:childTnLst>
                                    <p:set>
                                      <p:cBhvr>
                                        <p:cTn id="114" dur="1" fill="hold">
                                          <p:stCondLst>
                                            <p:cond delay="0"/>
                                          </p:stCondLst>
                                        </p:cTn>
                                        <p:tgtEl>
                                          <p:spTgt spid="43">
                                            <p:txEl>
                                              <p:pRg st="0" end="0"/>
                                            </p:txEl>
                                          </p:spTgt>
                                        </p:tgtEl>
                                        <p:attrNameLst>
                                          <p:attrName>style.visibility</p:attrName>
                                        </p:attrNameLst>
                                      </p:cBhvr>
                                      <p:to>
                                        <p:strVal val="visible"/>
                                      </p:to>
                                    </p:set>
                                    <p:anim calcmode="lin" valueType="num">
                                      <p:cBhvr additive="base">
                                        <p:cTn id="115"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17" fill="hold">
                            <p:stCondLst>
                              <p:cond delay="3850"/>
                            </p:stCondLst>
                            <p:childTnLst>
                              <p:par>
                                <p:cTn id="118" presetID="2" presetClass="entr" presetSubtype="4" decel="100000" fill="hold" grpId="0" nodeType="afterEffect">
                                  <p:stCondLst>
                                    <p:cond delay="0"/>
                                  </p:stCondLst>
                                  <p:childTnLst>
                                    <p:set>
                                      <p:cBhvr>
                                        <p:cTn id="119" dur="1" fill="hold">
                                          <p:stCondLst>
                                            <p:cond delay="0"/>
                                          </p:stCondLst>
                                        </p:cTn>
                                        <p:tgtEl>
                                          <p:spTgt spid="35">
                                            <p:txEl>
                                              <p:pRg st="0" end="0"/>
                                            </p:txEl>
                                          </p:spTgt>
                                        </p:tgtEl>
                                        <p:attrNameLst>
                                          <p:attrName>style.visibility</p:attrName>
                                        </p:attrNameLst>
                                      </p:cBhvr>
                                      <p:to>
                                        <p:strVal val="visible"/>
                                      </p:to>
                                    </p:set>
                                    <p:anim calcmode="lin" valueType="num">
                                      <p:cBhvr additive="base">
                                        <p:cTn id="1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22" presetID="2" presetClass="entr" presetSubtype="4" decel="100000" fill="hold" grpId="0" nodeType="withEffect">
                                  <p:stCondLst>
                                    <p:cond delay="0"/>
                                  </p:stCondLst>
                                  <p:childTnLst>
                                    <p:set>
                                      <p:cBhvr>
                                        <p:cTn id="123" dur="1" fill="hold">
                                          <p:stCondLst>
                                            <p:cond delay="0"/>
                                          </p:stCondLst>
                                        </p:cTn>
                                        <p:tgtEl>
                                          <p:spTgt spid="36">
                                            <p:txEl>
                                              <p:pRg st="0" end="0"/>
                                            </p:txEl>
                                          </p:spTgt>
                                        </p:tgtEl>
                                        <p:attrNameLst>
                                          <p:attrName>style.visibility</p:attrName>
                                        </p:attrNameLst>
                                      </p:cBhvr>
                                      <p:to>
                                        <p:strVal val="visible"/>
                                      </p:to>
                                    </p:set>
                                    <p:anim calcmode="lin" valueType="num">
                                      <p:cBhvr additive="base">
                                        <p:cTn id="12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26" presetID="2" presetClass="entr" presetSubtype="4" decel="10000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ppt_x"/>
                                          </p:val>
                                        </p:tav>
                                        <p:tav tm="100000">
                                          <p:val>
                                            <p:strVal val="#ppt_x"/>
                                          </p:val>
                                        </p:tav>
                                      </p:tavLst>
                                    </p:anim>
                                    <p:anim calcmode="lin" valueType="num">
                                      <p:cBhvr additive="base">
                                        <p:cTn id="129" dur="500" fill="hold"/>
                                        <p:tgtEl>
                                          <p:spTgt spid="37"/>
                                        </p:tgtEl>
                                        <p:attrNameLst>
                                          <p:attrName>ppt_y</p:attrName>
                                        </p:attrNameLst>
                                      </p:cBhvr>
                                      <p:tavLst>
                                        <p:tav tm="0">
                                          <p:val>
                                            <p:strVal val="1+#ppt_h/2"/>
                                          </p:val>
                                        </p:tav>
                                        <p:tav tm="100000">
                                          <p:val>
                                            <p:strVal val="#ppt_y"/>
                                          </p:val>
                                        </p:tav>
                                      </p:tavLst>
                                    </p:anim>
                                  </p:childTnLst>
                                </p:cTn>
                              </p:par>
                              <p:par>
                                <p:cTn id="130" presetID="10" presetClass="entr" presetSubtype="0" fill="hold" grpId="0" nodeType="withEffect">
                                  <p:stCondLst>
                                    <p:cond delay="100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P spid="2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8683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20" name="図プレースホルダー 12"/>
          <p:cNvSpPr>
            <a:spLocks noGrp="1"/>
          </p:cNvSpPr>
          <p:nvPr userDrawn="1">
            <p:ph type="pic" sz="quarter" idx="20" hasCustomPrompt="1"/>
          </p:nvPr>
        </p:nvSpPr>
        <p:spPr>
          <a:xfrm>
            <a:off x="889851" y="31839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31134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9055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8683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31839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31134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9055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8683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31839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31134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9055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61170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4326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63622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71542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61170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4326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63622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71542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61170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4326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63622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71542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ッター プレースホルダー 4">
            <a:extLst>
              <a:ext uri="{FF2B5EF4-FFF2-40B4-BE49-F238E27FC236}">
                <a16:creationId xmlns="" xmlns:a16="http://schemas.microsoft.com/office/drawing/2014/main" id="{CBF0F5FD-8D43-4C85-A17C-6FA8CD3A4007}"/>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4805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0-#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ppt_w</p:attrName>
                                        </p:attrNameLst>
                                      </p:cBhvr>
                                      <p:tavLst>
                                        <p:tav tm="0" fmla="#ppt_w*sin(2.5*pi*$)">
                                          <p:val>
                                            <p:fltVal val="0"/>
                                          </p:val>
                                        </p:tav>
                                        <p:tav tm="100000">
                                          <p:val>
                                            <p:fltVal val="1"/>
                                          </p:val>
                                        </p:tav>
                                      </p:tavLst>
                                    </p:anim>
                                    <p:anim calcmode="lin" valueType="num">
                                      <p:cBhvr>
                                        <p:cTn id="17" dur="750" fill="hold"/>
                                        <p:tgtEl>
                                          <p:spTgt spid="19"/>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ppt_w</p:attrName>
                                        </p:attrNameLst>
                                      </p:cBhvr>
                                      <p:tavLst>
                                        <p:tav tm="0" fmla="#ppt_w*sin(2.5*pi*$)">
                                          <p:val>
                                            <p:fltVal val="0"/>
                                          </p:val>
                                        </p:tav>
                                        <p:tav tm="100000">
                                          <p:val>
                                            <p:fltVal val="1"/>
                                          </p:val>
                                        </p:tav>
                                      </p:tavLst>
                                    </p:anim>
                                    <p:anim calcmode="lin" valueType="num">
                                      <p:cBhvr>
                                        <p:cTn id="22" dur="750" fill="hold"/>
                                        <p:tgtEl>
                                          <p:spTgt spid="20"/>
                                        </p:tgtEl>
                                        <p:attrNameLst>
                                          <p:attrName>ppt_h</p:attrName>
                                        </p:attrNameLst>
                                      </p:cBhvr>
                                      <p:tavLst>
                                        <p:tav tm="0">
                                          <p:val>
                                            <p:strVal val="#ppt_h"/>
                                          </p:val>
                                        </p:tav>
                                        <p:tav tm="100000">
                                          <p:val>
                                            <p:strVal val="#ppt_h"/>
                                          </p:val>
                                        </p:tav>
                                      </p:tavLst>
                                    </p:anim>
                                  </p:childTnLst>
                                </p:cTn>
                              </p:par>
                            </p:childTnLst>
                          </p:cTn>
                        </p:par>
                        <p:par>
                          <p:cTn id="23" fill="hold">
                            <p:stCondLst>
                              <p:cond delay="750"/>
                            </p:stCondLst>
                            <p:childTnLst>
                              <p:par>
                                <p:cTn id="24" presetID="2" presetClass="entr" presetSubtype="2" decel="100000" fill="hold" grpId="0" nodeType="afterEffect">
                                  <p:stCondLst>
                                    <p:cond delay="0"/>
                                  </p:stCondLst>
                                  <p:iterate type="wd">
                                    <p:tmPct val="10000"/>
                                  </p:iterate>
                                  <p:childTnLst>
                                    <p:set>
                                      <p:cBhvr>
                                        <p:cTn id="25" dur="1" fill="hold">
                                          <p:stCondLst>
                                            <p:cond delay="0"/>
                                          </p:stCondLst>
                                        </p:cTn>
                                        <p:tgtEl>
                                          <p:spTgt spid="27">
                                            <p:txEl>
                                              <p:pRg st="0" end="0"/>
                                            </p:txEl>
                                          </p:spTgt>
                                        </p:tgtEl>
                                        <p:attrNameLst>
                                          <p:attrName>style.visibility</p:attrName>
                                        </p:attrNameLst>
                                      </p:cBhvr>
                                      <p:to>
                                        <p:strVal val="visible"/>
                                      </p:to>
                                    </p:set>
                                    <p:anim calcmode="lin" valueType="num">
                                      <p:cBhvr additive="base">
                                        <p:cTn id="26"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7">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 calcmode="lin" valueType="num">
                                      <p:cBhvr additive="base">
                                        <p:cTn id="3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1350"/>
                            </p:stCondLst>
                            <p:childTnLst>
                              <p:par>
                                <p:cTn id="37" presetID="2" presetClass="entr" presetSubtype="1" decel="10000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750" fill="hold"/>
                                        <p:tgtEl>
                                          <p:spTgt spid="31"/>
                                        </p:tgtEl>
                                        <p:attrNameLst>
                                          <p:attrName>ppt_x</p:attrName>
                                        </p:attrNameLst>
                                      </p:cBhvr>
                                      <p:tavLst>
                                        <p:tav tm="0">
                                          <p:val>
                                            <p:strVal val="#ppt_x"/>
                                          </p:val>
                                        </p:tav>
                                        <p:tav tm="100000">
                                          <p:val>
                                            <p:strVal val="#ppt_x"/>
                                          </p:val>
                                        </p:tav>
                                      </p:tavLst>
                                    </p:anim>
                                    <p:anim calcmode="lin" valueType="num">
                                      <p:cBhvr additive="base">
                                        <p:cTn id="40" dur="750" fill="hold"/>
                                        <p:tgtEl>
                                          <p:spTgt spid="31"/>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750" fill="hold"/>
                                        <p:tgtEl>
                                          <p:spTgt spid="41"/>
                                        </p:tgtEl>
                                        <p:attrNameLst>
                                          <p:attrName>ppt_x</p:attrName>
                                        </p:attrNameLst>
                                      </p:cBhvr>
                                      <p:tavLst>
                                        <p:tav tm="0">
                                          <p:val>
                                            <p:strVal val="#ppt_x"/>
                                          </p:val>
                                        </p:tav>
                                        <p:tav tm="100000">
                                          <p:val>
                                            <p:strVal val="#ppt_x"/>
                                          </p:val>
                                        </p:tav>
                                      </p:tavLst>
                                    </p:anim>
                                    <p:anim calcmode="lin" valueType="num">
                                      <p:cBhvr additive="base">
                                        <p:cTn id="44" dur="750" fill="hold"/>
                                        <p:tgtEl>
                                          <p:spTgt spid="41"/>
                                        </p:tgtEl>
                                        <p:attrNameLst>
                                          <p:attrName>ppt_y</p:attrName>
                                        </p:attrNameLst>
                                      </p:cBhvr>
                                      <p:tavLst>
                                        <p:tav tm="0">
                                          <p:val>
                                            <p:strVal val="0-#ppt_h/2"/>
                                          </p:val>
                                        </p:tav>
                                        <p:tav tm="100000">
                                          <p:val>
                                            <p:strVal val="#ppt_y"/>
                                          </p:val>
                                        </p:tav>
                                      </p:tavLst>
                                    </p:anim>
                                  </p:childTnLst>
                                </p:cTn>
                              </p:par>
                              <p:par>
                                <p:cTn id="45" presetID="45" presetClass="entr" presetSubtype="0" fill="hold" grpId="1"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750"/>
                                        <p:tgtEl>
                                          <p:spTgt spid="31"/>
                                        </p:tgtEl>
                                      </p:cBhvr>
                                    </p:animEffect>
                                    <p:anim calcmode="lin" valueType="num">
                                      <p:cBhvr>
                                        <p:cTn id="48" dur="750" fill="hold"/>
                                        <p:tgtEl>
                                          <p:spTgt spid="31"/>
                                        </p:tgtEl>
                                        <p:attrNameLst>
                                          <p:attrName>ppt_w</p:attrName>
                                        </p:attrNameLst>
                                      </p:cBhvr>
                                      <p:tavLst>
                                        <p:tav tm="0" fmla="#ppt_w*sin(2.5*pi*$)">
                                          <p:val>
                                            <p:fltVal val="0"/>
                                          </p:val>
                                        </p:tav>
                                        <p:tav tm="100000">
                                          <p:val>
                                            <p:fltVal val="1"/>
                                          </p:val>
                                        </p:tav>
                                      </p:tavLst>
                                    </p:anim>
                                    <p:anim calcmode="lin" valueType="num">
                                      <p:cBhvr>
                                        <p:cTn id="49" dur="750" fill="hold"/>
                                        <p:tgtEl>
                                          <p:spTgt spid="31"/>
                                        </p:tgtEl>
                                        <p:attrNameLst>
                                          <p:attrName>ppt_h</p:attrName>
                                        </p:attrNameLst>
                                      </p:cBhvr>
                                      <p:tavLst>
                                        <p:tav tm="0">
                                          <p:val>
                                            <p:strVal val="#ppt_h"/>
                                          </p:val>
                                        </p:tav>
                                        <p:tav tm="100000">
                                          <p:val>
                                            <p:strVal val="#ppt_h"/>
                                          </p:val>
                                        </p:tav>
                                      </p:tavLst>
                                    </p:anim>
                                  </p:childTnLst>
                                </p:cTn>
                              </p:par>
                              <p:par>
                                <p:cTn id="50" presetID="45" presetClass="entr" presetSubtype="0" fill="hold" grpId="1"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750"/>
                                        <p:tgtEl>
                                          <p:spTgt spid="41"/>
                                        </p:tgtEl>
                                      </p:cBhvr>
                                    </p:animEffect>
                                    <p:anim calcmode="lin" valueType="num">
                                      <p:cBhvr>
                                        <p:cTn id="53" dur="750" fill="hold"/>
                                        <p:tgtEl>
                                          <p:spTgt spid="41"/>
                                        </p:tgtEl>
                                        <p:attrNameLst>
                                          <p:attrName>ppt_w</p:attrName>
                                        </p:attrNameLst>
                                      </p:cBhvr>
                                      <p:tavLst>
                                        <p:tav tm="0" fmla="#ppt_w*sin(2.5*pi*$)">
                                          <p:val>
                                            <p:fltVal val="0"/>
                                          </p:val>
                                        </p:tav>
                                        <p:tav tm="100000">
                                          <p:val>
                                            <p:fltVal val="1"/>
                                          </p:val>
                                        </p:tav>
                                      </p:tavLst>
                                    </p:anim>
                                    <p:anim calcmode="lin" valueType="num">
                                      <p:cBhvr>
                                        <p:cTn id="54" dur="750" fill="hold"/>
                                        <p:tgtEl>
                                          <p:spTgt spid="41"/>
                                        </p:tgtEl>
                                        <p:attrNameLst>
                                          <p:attrName>ppt_h</p:attrName>
                                        </p:attrNameLst>
                                      </p:cBhvr>
                                      <p:tavLst>
                                        <p:tav tm="0">
                                          <p:val>
                                            <p:strVal val="#ppt_h"/>
                                          </p:val>
                                        </p:tav>
                                        <p:tav tm="100000">
                                          <p:val>
                                            <p:strVal val="#ppt_h"/>
                                          </p:val>
                                        </p:tav>
                                      </p:tavLst>
                                    </p:anim>
                                  </p:childTnLst>
                                </p:cTn>
                              </p:par>
                            </p:childTnLst>
                          </p:cTn>
                        </p:par>
                        <p:par>
                          <p:cTn id="55" fill="hold">
                            <p:stCondLst>
                              <p:cond delay="2100"/>
                            </p:stCondLst>
                            <p:childTnLst>
                              <p:par>
                                <p:cTn id="56" presetID="2" presetClass="entr" presetSubtype="2" decel="100000" fill="hold" grpId="0" nodeType="afterEffect">
                                  <p:stCondLst>
                                    <p:cond delay="0"/>
                                  </p:stCondLst>
                                  <p:iterate type="wd">
                                    <p:tmPct val="10000"/>
                                  </p:iterate>
                                  <p:childTnLst>
                                    <p:set>
                                      <p:cBhvr>
                                        <p:cTn id="57" dur="1" fill="hold">
                                          <p:stCondLst>
                                            <p:cond delay="0"/>
                                          </p:stCondLst>
                                        </p:cTn>
                                        <p:tgtEl>
                                          <p:spTgt spid="42">
                                            <p:txEl>
                                              <p:pRg st="0" end="0"/>
                                            </p:txEl>
                                          </p:spTgt>
                                        </p:tgtEl>
                                        <p:attrNameLst>
                                          <p:attrName>style.visibility</p:attrName>
                                        </p:attrNameLst>
                                      </p:cBhvr>
                                      <p:to>
                                        <p:strVal val="visible"/>
                                      </p:to>
                                    </p:set>
                                    <p:anim calcmode="lin" valueType="num">
                                      <p:cBhvr additive="base">
                                        <p:cTn id="5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2">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43">
                                            <p:txEl>
                                              <p:pRg st="0" end="0"/>
                                            </p:txEl>
                                          </p:spTgt>
                                        </p:tgtEl>
                                        <p:attrNameLst>
                                          <p:attrName>style.visibility</p:attrName>
                                        </p:attrNameLst>
                                      </p:cBhvr>
                                      <p:to>
                                        <p:strVal val="visible"/>
                                      </p:to>
                                    </p:set>
                                    <p:anim calcmode="lin" valueType="num">
                                      <p:cBhvr additive="base">
                                        <p:cTn id="6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2700"/>
                            </p:stCondLst>
                            <p:childTnLst>
                              <p:par>
                                <p:cTn id="69" presetID="2" presetClass="entr" presetSubtype="1" decel="10000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750" fill="hold"/>
                                        <p:tgtEl>
                                          <p:spTgt spid="45"/>
                                        </p:tgtEl>
                                        <p:attrNameLst>
                                          <p:attrName>ppt_x</p:attrName>
                                        </p:attrNameLst>
                                      </p:cBhvr>
                                      <p:tavLst>
                                        <p:tav tm="0">
                                          <p:val>
                                            <p:strVal val="#ppt_x"/>
                                          </p:val>
                                        </p:tav>
                                        <p:tav tm="100000">
                                          <p:val>
                                            <p:strVal val="#ppt_x"/>
                                          </p:val>
                                        </p:tav>
                                      </p:tavLst>
                                    </p:anim>
                                    <p:anim calcmode="lin" valueType="num">
                                      <p:cBhvr additive="base">
                                        <p:cTn id="72" dur="750" fill="hold"/>
                                        <p:tgtEl>
                                          <p:spTgt spid="45"/>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750" fill="hold"/>
                                        <p:tgtEl>
                                          <p:spTgt spid="46"/>
                                        </p:tgtEl>
                                        <p:attrNameLst>
                                          <p:attrName>ppt_x</p:attrName>
                                        </p:attrNameLst>
                                      </p:cBhvr>
                                      <p:tavLst>
                                        <p:tav tm="0">
                                          <p:val>
                                            <p:strVal val="#ppt_x"/>
                                          </p:val>
                                        </p:tav>
                                        <p:tav tm="100000">
                                          <p:val>
                                            <p:strVal val="#ppt_x"/>
                                          </p:val>
                                        </p:tav>
                                      </p:tavLst>
                                    </p:anim>
                                    <p:anim calcmode="lin" valueType="num">
                                      <p:cBhvr additive="base">
                                        <p:cTn id="76" dur="750" fill="hold"/>
                                        <p:tgtEl>
                                          <p:spTgt spid="46"/>
                                        </p:tgtEl>
                                        <p:attrNameLst>
                                          <p:attrName>ppt_y</p:attrName>
                                        </p:attrNameLst>
                                      </p:cBhvr>
                                      <p:tavLst>
                                        <p:tav tm="0">
                                          <p:val>
                                            <p:strVal val="0-#ppt_h/2"/>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750"/>
                                        <p:tgtEl>
                                          <p:spTgt spid="45"/>
                                        </p:tgtEl>
                                      </p:cBhvr>
                                    </p:animEffect>
                                    <p:anim calcmode="lin" valueType="num">
                                      <p:cBhvr>
                                        <p:cTn id="80" dur="750" fill="hold"/>
                                        <p:tgtEl>
                                          <p:spTgt spid="45"/>
                                        </p:tgtEl>
                                        <p:attrNameLst>
                                          <p:attrName>ppt_w</p:attrName>
                                        </p:attrNameLst>
                                      </p:cBhvr>
                                      <p:tavLst>
                                        <p:tav tm="0" fmla="#ppt_w*sin(2.5*pi*$)">
                                          <p:val>
                                            <p:fltVal val="0"/>
                                          </p:val>
                                        </p:tav>
                                        <p:tav tm="100000">
                                          <p:val>
                                            <p:fltVal val="1"/>
                                          </p:val>
                                        </p:tav>
                                      </p:tavLst>
                                    </p:anim>
                                    <p:anim calcmode="lin" valueType="num">
                                      <p:cBhvr>
                                        <p:cTn id="81" dur="750" fill="hold"/>
                                        <p:tgtEl>
                                          <p:spTgt spid="45"/>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750"/>
                                        <p:tgtEl>
                                          <p:spTgt spid="46"/>
                                        </p:tgtEl>
                                      </p:cBhvr>
                                    </p:animEffect>
                                    <p:anim calcmode="lin" valueType="num">
                                      <p:cBhvr>
                                        <p:cTn id="85" dur="750" fill="hold"/>
                                        <p:tgtEl>
                                          <p:spTgt spid="46"/>
                                        </p:tgtEl>
                                        <p:attrNameLst>
                                          <p:attrName>ppt_w</p:attrName>
                                        </p:attrNameLst>
                                      </p:cBhvr>
                                      <p:tavLst>
                                        <p:tav tm="0" fmla="#ppt_w*sin(2.5*pi*$)">
                                          <p:val>
                                            <p:fltVal val="0"/>
                                          </p:val>
                                        </p:tav>
                                        <p:tav tm="100000">
                                          <p:val>
                                            <p:fltVal val="1"/>
                                          </p:val>
                                        </p:tav>
                                      </p:tavLst>
                                    </p:anim>
                                    <p:anim calcmode="lin" valueType="num">
                                      <p:cBhvr>
                                        <p:cTn id="86" dur="750" fill="hold"/>
                                        <p:tgtEl>
                                          <p:spTgt spid="46"/>
                                        </p:tgtEl>
                                        <p:attrNameLst>
                                          <p:attrName>ppt_h</p:attrName>
                                        </p:attrNameLst>
                                      </p:cBhvr>
                                      <p:tavLst>
                                        <p:tav tm="0">
                                          <p:val>
                                            <p:strVal val="#ppt_h"/>
                                          </p:val>
                                        </p:tav>
                                        <p:tav tm="100000">
                                          <p:val>
                                            <p:strVal val="#ppt_h"/>
                                          </p:val>
                                        </p:tav>
                                      </p:tavLst>
                                    </p:anim>
                                  </p:childTnLst>
                                </p:cTn>
                              </p:par>
                            </p:childTnLst>
                          </p:cTn>
                        </p:par>
                        <p:par>
                          <p:cTn id="87" fill="hold">
                            <p:stCondLst>
                              <p:cond delay="3450"/>
                            </p:stCondLst>
                            <p:childTnLst>
                              <p:par>
                                <p:cTn id="88" presetID="2" presetClass="entr" presetSubtype="2" decel="100000" fill="hold" grpId="0" nodeType="afterEffect">
                                  <p:stCondLst>
                                    <p:cond delay="0"/>
                                  </p:stCondLst>
                                  <p:iterate type="wd">
                                    <p:tmPct val="10000"/>
                                  </p:iterate>
                                  <p:childTnLst>
                                    <p:set>
                                      <p:cBhvr>
                                        <p:cTn id="89" dur="1" fill="hold">
                                          <p:stCondLst>
                                            <p:cond delay="0"/>
                                          </p:stCondLst>
                                        </p:cTn>
                                        <p:tgtEl>
                                          <p:spTgt spid="47">
                                            <p:txEl>
                                              <p:pRg st="0" end="0"/>
                                            </p:txEl>
                                          </p:spTgt>
                                        </p:tgtEl>
                                        <p:attrNameLst>
                                          <p:attrName>style.visibility</p:attrName>
                                        </p:attrNameLst>
                                      </p:cBhvr>
                                      <p:to>
                                        <p:strVal val="visible"/>
                                      </p:to>
                                    </p:set>
                                    <p:anim calcmode="lin" valueType="num">
                                      <p:cBhvr additive="base">
                                        <p:cTn id="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47">
                                            <p:txEl>
                                              <p:pRg st="0" end="0"/>
                                            </p:txEl>
                                          </p:spTgt>
                                        </p:tgtEl>
                                        <p:attrNameLst>
                                          <p:attrName>ppt_y</p:attrName>
                                        </p:attrNameLst>
                                      </p:cBhvr>
                                      <p:tavLst>
                                        <p:tav tm="0">
                                          <p:val>
                                            <p:strVal val="#ppt_y"/>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48">
                                            <p:txEl>
                                              <p:pRg st="0" end="0"/>
                                            </p:txEl>
                                          </p:spTgt>
                                        </p:tgtEl>
                                        <p:attrNameLst>
                                          <p:attrName>style.visibility</p:attrName>
                                        </p:attrNameLst>
                                      </p:cBhvr>
                                      <p:to>
                                        <p:strVal val="visible"/>
                                      </p:to>
                                    </p:set>
                                    <p:anim calcmode="lin" valueType="num">
                                      <p:cBhvr additive="base">
                                        <p:cTn id="9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ppt_x"/>
                                          </p:val>
                                        </p:tav>
                                        <p:tav tm="100000">
                                          <p:val>
                                            <p:strVal val="#ppt_x"/>
                                          </p:val>
                                        </p:tav>
                                      </p:tavLst>
                                    </p:anim>
                                    <p:anim calcmode="lin" valueType="num">
                                      <p:cBhvr additive="base">
                                        <p:cTn id="99" dur="500" fill="hold"/>
                                        <p:tgtEl>
                                          <p:spTgt spid="49"/>
                                        </p:tgtEl>
                                        <p:attrNameLst>
                                          <p:attrName>ppt_y</p:attrName>
                                        </p:attrNameLst>
                                      </p:cBhvr>
                                      <p:tavLst>
                                        <p:tav tm="0">
                                          <p:val>
                                            <p:strVal val="1+#ppt_h/2"/>
                                          </p:val>
                                        </p:tav>
                                        <p:tav tm="100000">
                                          <p:val>
                                            <p:strVal val="#ppt_y"/>
                                          </p:val>
                                        </p:tav>
                                      </p:tavLst>
                                    </p:anim>
                                  </p:childTnLst>
                                </p:cTn>
                              </p:par>
                            </p:childTnLst>
                          </p:cTn>
                        </p:par>
                        <p:par>
                          <p:cTn id="100" fill="hold">
                            <p:stCondLst>
                              <p:cond delay="4050"/>
                            </p:stCondLst>
                            <p:childTnLst>
                              <p:par>
                                <p:cTn id="101" presetID="2" presetClass="entr" presetSubtype="1" decel="10000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750" fill="hold"/>
                                        <p:tgtEl>
                                          <p:spTgt spid="50"/>
                                        </p:tgtEl>
                                        <p:attrNameLst>
                                          <p:attrName>ppt_x</p:attrName>
                                        </p:attrNameLst>
                                      </p:cBhvr>
                                      <p:tavLst>
                                        <p:tav tm="0">
                                          <p:val>
                                            <p:strVal val="#ppt_x"/>
                                          </p:val>
                                        </p:tav>
                                        <p:tav tm="100000">
                                          <p:val>
                                            <p:strVal val="#ppt_x"/>
                                          </p:val>
                                        </p:tav>
                                      </p:tavLst>
                                    </p:anim>
                                    <p:anim calcmode="lin" valueType="num">
                                      <p:cBhvr additive="base">
                                        <p:cTn id="104" dur="750" fill="hold"/>
                                        <p:tgtEl>
                                          <p:spTgt spid="50"/>
                                        </p:tgtEl>
                                        <p:attrNameLst>
                                          <p:attrName>ppt_y</p:attrName>
                                        </p:attrNameLst>
                                      </p:cBhvr>
                                      <p:tavLst>
                                        <p:tav tm="0">
                                          <p:val>
                                            <p:strVal val="0-#ppt_h/2"/>
                                          </p:val>
                                        </p:tav>
                                        <p:tav tm="100000">
                                          <p:val>
                                            <p:strVal val="#ppt_y"/>
                                          </p:val>
                                        </p:tav>
                                      </p:tavLst>
                                    </p:anim>
                                  </p:childTnLst>
                                </p:cTn>
                              </p:par>
                              <p:par>
                                <p:cTn id="105" presetID="2" presetClass="entr" presetSubtype="1" decel="10000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additive="base">
                                        <p:cTn id="107" dur="750" fill="hold"/>
                                        <p:tgtEl>
                                          <p:spTgt spid="51"/>
                                        </p:tgtEl>
                                        <p:attrNameLst>
                                          <p:attrName>ppt_x</p:attrName>
                                        </p:attrNameLst>
                                      </p:cBhvr>
                                      <p:tavLst>
                                        <p:tav tm="0">
                                          <p:val>
                                            <p:strVal val="#ppt_x"/>
                                          </p:val>
                                        </p:tav>
                                        <p:tav tm="100000">
                                          <p:val>
                                            <p:strVal val="#ppt_x"/>
                                          </p:val>
                                        </p:tav>
                                      </p:tavLst>
                                    </p:anim>
                                    <p:anim calcmode="lin" valueType="num">
                                      <p:cBhvr additive="base">
                                        <p:cTn id="108" dur="750" fill="hold"/>
                                        <p:tgtEl>
                                          <p:spTgt spid="51"/>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750"/>
                                        <p:tgtEl>
                                          <p:spTgt spid="50"/>
                                        </p:tgtEl>
                                      </p:cBhvr>
                                    </p:animEffect>
                                    <p:anim calcmode="lin" valueType="num">
                                      <p:cBhvr>
                                        <p:cTn id="112" dur="750" fill="hold"/>
                                        <p:tgtEl>
                                          <p:spTgt spid="50"/>
                                        </p:tgtEl>
                                        <p:attrNameLst>
                                          <p:attrName>ppt_w</p:attrName>
                                        </p:attrNameLst>
                                      </p:cBhvr>
                                      <p:tavLst>
                                        <p:tav tm="0" fmla="#ppt_w*sin(2.5*pi*$)">
                                          <p:val>
                                            <p:fltVal val="0"/>
                                          </p:val>
                                        </p:tav>
                                        <p:tav tm="100000">
                                          <p:val>
                                            <p:fltVal val="1"/>
                                          </p:val>
                                        </p:tav>
                                      </p:tavLst>
                                    </p:anim>
                                    <p:anim calcmode="lin" valueType="num">
                                      <p:cBhvr>
                                        <p:cTn id="113" dur="750" fill="hold"/>
                                        <p:tgtEl>
                                          <p:spTgt spid="50"/>
                                        </p:tgtEl>
                                        <p:attrNameLst>
                                          <p:attrName>ppt_h</p:attrName>
                                        </p:attrNameLst>
                                      </p:cBhvr>
                                      <p:tavLst>
                                        <p:tav tm="0">
                                          <p:val>
                                            <p:strVal val="#ppt_h"/>
                                          </p:val>
                                        </p:tav>
                                        <p:tav tm="100000">
                                          <p:val>
                                            <p:strVal val="#ppt_h"/>
                                          </p:val>
                                        </p:tav>
                                      </p:tavLst>
                                    </p:anim>
                                  </p:childTnLst>
                                </p:cTn>
                              </p:par>
                              <p:par>
                                <p:cTn id="114" presetID="45" presetClass="entr" presetSubtype="0" fill="hold" grpId="1"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750"/>
                                        <p:tgtEl>
                                          <p:spTgt spid="51"/>
                                        </p:tgtEl>
                                      </p:cBhvr>
                                    </p:animEffect>
                                    <p:anim calcmode="lin" valueType="num">
                                      <p:cBhvr>
                                        <p:cTn id="117" dur="750" fill="hold"/>
                                        <p:tgtEl>
                                          <p:spTgt spid="51"/>
                                        </p:tgtEl>
                                        <p:attrNameLst>
                                          <p:attrName>ppt_w</p:attrName>
                                        </p:attrNameLst>
                                      </p:cBhvr>
                                      <p:tavLst>
                                        <p:tav tm="0" fmla="#ppt_w*sin(2.5*pi*$)">
                                          <p:val>
                                            <p:fltVal val="0"/>
                                          </p:val>
                                        </p:tav>
                                        <p:tav tm="100000">
                                          <p:val>
                                            <p:fltVal val="1"/>
                                          </p:val>
                                        </p:tav>
                                      </p:tavLst>
                                    </p:anim>
                                    <p:anim calcmode="lin" valueType="num">
                                      <p:cBhvr>
                                        <p:cTn id="118" dur="750" fill="hold"/>
                                        <p:tgtEl>
                                          <p:spTgt spid="51"/>
                                        </p:tgtEl>
                                        <p:attrNameLst>
                                          <p:attrName>ppt_h</p:attrName>
                                        </p:attrNameLst>
                                      </p:cBhvr>
                                      <p:tavLst>
                                        <p:tav tm="0">
                                          <p:val>
                                            <p:strVal val="#ppt_h"/>
                                          </p:val>
                                        </p:tav>
                                        <p:tav tm="100000">
                                          <p:val>
                                            <p:strVal val="#ppt_h"/>
                                          </p:val>
                                        </p:tav>
                                      </p:tavLst>
                                    </p:anim>
                                  </p:childTnLst>
                                </p:cTn>
                              </p:par>
                            </p:childTnLst>
                          </p:cTn>
                        </p:par>
                        <p:par>
                          <p:cTn id="119" fill="hold">
                            <p:stCondLst>
                              <p:cond delay="48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52">
                                            <p:txEl>
                                              <p:pRg st="0" end="0"/>
                                            </p:txEl>
                                          </p:spTgt>
                                        </p:tgtEl>
                                        <p:attrNameLst>
                                          <p:attrName>style.visibility</p:attrName>
                                        </p:attrNameLst>
                                      </p:cBhvr>
                                      <p:to>
                                        <p:strVal val="visible"/>
                                      </p:to>
                                    </p:set>
                                    <p:anim calcmode="lin" valueType="num">
                                      <p:cBhvr additive="base">
                                        <p:cTn id="122"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52">
                                            <p:txEl>
                                              <p:pRg st="0" end="0"/>
                                            </p:txEl>
                                          </p:spTgt>
                                        </p:tgtEl>
                                        <p:attrNameLst>
                                          <p:attrName>ppt_y</p:attrName>
                                        </p:attrNameLst>
                                      </p:cBhvr>
                                      <p:tavLst>
                                        <p:tav tm="0">
                                          <p:val>
                                            <p:strVal val="#ppt_y"/>
                                          </p:val>
                                        </p:tav>
                                        <p:tav tm="100000">
                                          <p:val>
                                            <p:strVal val="#ppt_y"/>
                                          </p:val>
                                        </p:tav>
                                      </p:tavLst>
                                    </p:anim>
                                  </p:childTnLst>
                                </p:cTn>
                              </p:par>
                              <p:par>
                                <p:cTn id="124" presetID="2" presetClass="entr" presetSubtype="4" decel="100000" fill="hold" grpId="0" nodeType="withEffect">
                                  <p:stCondLst>
                                    <p:cond delay="0"/>
                                  </p:stCondLst>
                                  <p:childTnLst>
                                    <p:set>
                                      <p:cBhvr>
                                        <p:cTn id="125" dur="1" fill="hold">
                                          <p:stCondLst>
                                            <p:cond delay="0"/>
                                          </p:stCondLst>
                                        </p:cTn>
                                        <p:tgtEl>
                                          <p:spTgt spid="53">
                                            <p:txEl>
                                              <p:pRg st="0" end="0"/>
                                            </p:txEl>
                                          </p:spTgt>
                                        </p:tgtEl>
                                        <p:attrNameLst>
                                          <p:attrName>style.visibility</p:attrName>
                                        </p:attrNameLst>
                                      </p:cBhvr>
                                      <p:to>
                                        <p:strVal val="visible"/>
                                      </p:to>
                                    </p:set>
                                    <p:anim calcmode="lin" valueType="num">
                                      <p:cBhvr additive="base">
                                        <p:cTn id="12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 calcmode="lin" valueType="num">
                                      <p:cBhvr additive="base">
                                        <p:cTn id="130" dur="500" fill="hold"/>
                                        <p:tgtEl>
                                          <p:spTgt spid="54"/>
                                        </p:tgtEl>
                                        <p:attrNameLst>
                                          <p:attrName>ppt_x</p:attrName>
                                        </p:attrNameLst>
                                      </p:cBhvr>
                                      <p:tavLst>
                                        <p:tav tm="0">
                                          <p:val>
                                            <p:strVal val="#ppt_x"/>
                                          </p:val>
                                        </p:tav>
                                        <p:tav tm="100000">
                                          <p:val>
                                            <p:strVal val="#ppt_x"/>
                                          </p:val>
                                        </p:tav>
                                      </p:tavLst>
                                    </p:anim>
                                    <p:anim calcmode="lin" valueType="num">
                                      <p:cBhvr additive="base">
                                        <p:cTn id="131" dur="500" fill="hold"/>
                                        <p:tgtEl>
                                          <p:spTgt spid="54"/>
                                        </p:tgtEl>
                                        <p:attrNameLst>
                                          <p:attrName>ppt_y</p:attrName>
                                        </p:attrNameLst>
                                      </p:cBhvr>
                                      <p:tavLst>
                                        <p:tav tm="0">
                                          <p:val>
                                            <p:strVal val="1+#ppt_h/2"/>
                                          </p:val>
                                        </p:tav>
                                        <p:tav tm="100000">
                                          <p:val>
                                            <p:strVal val="#ppt_y"/>
                                          </p:val>
                                        </p:tav>
                                      </p:tavLst>
                                    </p:anim>
                                  </p:childTnLst>
                                </p:cTn>
                              </p:par>
                            </p:childTnLst>
                          </p:cTn>
                        </p:par>
                        <p:par>
                          <p:cTn id="132" fill="hold">
                            <p:stCondLst>
                              <p:cond delay="5400"/>
                            </p:stCondLst>
                            <p:childTnLst>
                              <p:par>
                                <p:cTn id="133" presetID="2" presetClass="entr" presetSubtype="1" decel="100000"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750" fill="hold"/>
                                        <p:tgtEl>
                                          <p:spTgt spid="55"/>
                                        </p:tgtEl>
                                        <p:attrNameLst>
                                          <p:attrName>ppt_x</p:attrName>
                                        </p:attrNameLst>
                                      </p:cBhvr>
                                      <p:tavLst>
                                        <p:tav tm="0">
                                          <p:val>
                                            <p:strVal val="#ppt_x"/>
                                          </p:val>
                                        </p:tav>
                                        <p:tav tm="100000">
                                          <p:val>
                                            <p:strVal val="#ppt_x"/>
                                          </p:val>
                                        </p:tav>
                                      </p:tavLst>
                                    </p:anim>
                                    <p:anim calcmode="lin" valueType="num">
                                      <p:cBhvr additive="base">
                                        <p:cTn id="136" dur="750" fill="hold"/>
                                        <p:tgtEl>
                                          <p:spTgt spid="55"/>
                                        </p:tgtEl>
                                        <p:attrNameLst>
                                          <p:attrName>ppt_y</p:attrName>
                                        </p:attrNameLst>
                                      </p:cBhvr>
                                      <p:tavLst>
                                        <p:tav tm="0">
                                          <p:val>
                                            <p:strVal val="0-#ppt_h/2"/>
                                          </p:val>
                                        </p:tav>
                                        <p:tav tm="100000">
                                          <p:val>
                                            <p:strVal val="#ppt_y"/>
                                          </p:val>
                                        </p:tav>
                                      </p:tavLst>
                                    </p:anim>
                                  </p:childTnLst>
                                </p:cTn>
                              </p:par>
                              <p:par>
                                <p:cTn id="137" presetID="45" presetClass="entr" presetSubtype="0" fill="hold" grpId="1"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750"/>
                                        <p:tgtEl>
                                          <p:spTgt spid="55"/>
                                        </p:tgtEl>
                                      </p:cBhvr>
                                    </p:animEffect>
                                    <p:anim calcmode="lin" valueType="num">
                                      <p:cBhvr>
                                        <p:cTn id="140" dur="750" fill="hold"/>
                                        <p:tgtEl>
                                          <p:spTgt spid="55"/>
                                        </p:tgtEl>
                                        <p:attrNameLst>
                                          <p:attrName>ppt_w</p:attrName>
                                        </p:attrNameLst>
                                      </p:cBhvr>
                                      <p:tavLst>
                                        <p:tav tm="0" fmla="#ppt_w*sin(2.5*pi*$)">
                                          <p:val>
                                            <p:fltVal val="0"/>
                                          </p:val>
                                        </p:tav>
                                        <p:tav tm="100000">
                                          <p:val>
                                            <p:fltVal val="1"/>
                                          </p:val>
                                        </p:tav>
                                      </p:tavLst>
                                    </p:anim>
                                    <p:anim calcmode="lin" valueType="num">
                                      <p:cBhvr>
                                        <p:cTn id="141" dur="750" fill="hold"/>
                                        <p:tgtEl>
                                          <p:spTgt spid="55"/>
                                        </p:tgtEl>
                                        <p:attrNameLst>
                                          <p:attrName>ppt_h</p:attrName>
                                        </p:attrNameLst>
                                      </p:cBhvr>
                                      <p:tavLst>
                                        <p:tav tm="0">
                                          <p:val>
                                            <p:strVal val="#ppt_h"/>
                                          </p:val>
                                        </p:tav>
                                        <p:tav tm="100000">
                                          <p:val>
                                            <p:strVal val="#ppt_h"/>
                                          </p:val>
                                        </p:tav>
                                      </p:tavLst>
                                    </p:anim>
                                  </p:childTnLst>
                                </p:cTn>
                              </p:par>
                              <p:par>
                                <p:cTn id="142" presetID="45" presetClass="entr" presetSubtype="0" fill="hold" grpId="1" nodeType="withEffect">
                                  <p:stCondLst>
                                    <p:cond delay="0"/>
                                  </p:stCondLst>
                                  <p:childTnLst>
                                    <p:set>
                                      <p:cBhvr>
                                        <p:cTn id="143" dur="1" fill="hold">
                                          <p:stCondLst>
                                            <p:cond delay="0"/>
                                          </p:stCondLst>
                                        </p:cTn>
                                        <p:tgtEl>
                                          <p:spTgt spid="56"/>
                                        </p:tgtEl>
                                        <p:attrNameLst>
                                          <p:attrName>style.visibility</p:attrName>
                                        </p:attrNameLst>
                                      </p:cBhvr>
                                      <p:to>
                                        <p:strVal val="visible"/>
                                      </p:to>
                                    </p:set>
                                    <p:animEffect transition="in" filter="fade">
                                      <p:cBhvr>
                                        <p:cTn id="144" dur="750"/>
                                        <p:tgtEl>
                                          <p:spTgt spid="56"/>
                                        </p:tgtEl>
                                      </p:cBhvr>
                                    </p:animEffect>
                                    <p:anim calcmode="lin" valueType="num">
                                      <p:cBhvr>
                                        <p:cTn id="145" dur="750" fill="hold"/>
                                        <p:tgtEl>
                                          <p:spTgt spid="56"/>
                                        </p:tgtEl>
                                        <p:attrNameLst>
                                          <p:attrName>ppt_w</p:attrName>
                                        </p:attrNameLst>
                                      </p:cBhvr>
                                      <p:tavLst>
                                        <p:tav tm="0" fmla="#ppt_w*sin(2.5*pi*$)">
                                          <p:val>
                                            <p:fltVal val="0"/>
                                          </p:val>
                                        </p:tav>
                                        <p:tav tm="100000">
                                          <p:val>
                                            <p:fltVal val="1"/>
                                          </p:val>
                                        </p:tav>
                                      </p:tavLst>
                                    </p:anim>
                                    <p:anim calcmode="lin" valueType="num">
                                      <p:cBhvr>
                                        <p:cTn id="146" dur="750" fill="hold"/>
                                        <p:tgtEl>
                                          <p:spTgt spid="56"/>
                                        </p:tgtEl>
                                        <p:attrNameLst>
                                          <p:attrName>ppt_h</p:attrName>
                                        </p:attrNameLst>
                                      </p:cBhvr>
                                      <p:tavLst>
                                        <p:tav tm="0">
                                          <p:val>
                                            <p:strVal val="#ppt_h"/>
                                          </p:val>
                                        </p:tav>
                                        <p:tav tm="100000">
                                          <p:val>
                                            <p:strVal val="#ppt_h"/>
                                          </p:val>
                                        </p:tav>
                                      </p:tavLst>
                                    </p:anim>
                                  </p:childTnLst>
                                </p:cTn>
                              </p:par>
                              <p:par>
                                <p:cTn id="147" presetID="2" presetClass="entr" presetSubtype="1" decel="100000" fill="hold" grpId="0" nodeType="withEffect">
                                  <p:stCondLst>
                                    <p:cond delay="0"/>
                                  </p:stCondLst>
                                  <p:childTnLst>
                                    <p:set>
                                      <p:cBhvr>
                                        <p:cTn id="148" dur="1" fill="hold">
                                          <p:stCondLst>
                                            <p:cond delay="0"/>
                                          </p:stCondLst>
                                        </p:cTn>
                                        <p:tgtEl>
                                          <p:spTgt spid="56"/>
                                        </p:tgtEl>
                                        <p:attrNameLst>
                                          <p:attrName>style.visibility</p:attrName>
                                        </p:attrNameLst>
                                      </p:cBhvr>
                                      <p:to>
                                        <p:strVal val="visible"/>
                                      </p:to>
                                    </p:set>
                                    <p:anim calcmode="lin" valueType="num">
                                      <p:cBhvr additive="base">
                                        <p:cTn id="149" dur="750" fill="hold"/>
                                        <p:tgtEl>
                                          <p:spTgt spid="56"/>
                                        </p:tgtEl>
                                        <p:attrNameLst>
                                          <p:attrName>ppt_x</p:attrName>
                                        </p:attrNameLst>
                                      </p:cBhvr>
                                      <p:tavLst>
                                        <p:tav tm="0">
                                          <p:val>
                                            <p:strVal val="#ppt_x"/>
                                          </p:val>
                                        </p:tav>
                                        <p:tav tm="100000">
                                          <p:val>
                                            <p:strVal val="#ppt_x"/>
                                          </p:val>
                                        </p:tav>
                                      </p:tavLst>
                                    </p:anim>
                                    <p:anim calcmode="lin" valueType="num">
                                      <p:cBhvr additive="base">
                                        <p:cTn id="150" dur="750" fill="hold"/>
                                        <p:tgtEl>
                                          <p:spTgt spid="56"/>
                                        </p:tgtEl>
                                        <p:attrNameLst>
                                          <p:attrName>ppt_y</p:attrName>
                                        </p:attrNameLst>
                                      </p:cBhvr>
                                      <p:tavLst>
                                        <p:tav tm="0">
                                          <p:val>
                                            <p:strVal val="0-#ppt_h/2"/>
                                          </p:val>
                                        </p:tav>
                                        <p:tav tm="100000">
                                          <p:val>
                                            <p:strVal val="#ppt_y"/>
                                          </p:val>
                                        </p:tav>
                                      </p:tavLst>
                                    </p:anim>
                                  </p:childTnLst>
                                </p:cTn>
                              </p:par>
                            </p:childTnLst>
                          </p:cTn>
                        </p:par>
                        <p:par>
                          <p:cTn id="151" fill="hold">
                            <p:stCondLst>
                              <p:cond delay="6150"/>
                            </p:stCondLst>
                            <p:childTnLst>
                              <p:par>
                                <p:cTn id="152" presetID="2" presetClass="entr" presetSubtype="2" decel="100000" fill="hold" grpId="0" nodeType="afterEffect">
                                  <p:stCondLst>
                                    <p:cond delay="0"/>
                                  </p:stCondLst>
                                  <p:iterate type="wd">
                                    <p:tmPct val="10000"/>
                                  </p:iterate>
                                  <p:childTnLst>
                                    <p:set>
                                      <p:cBhvr>
                                        <p:cTn id="153" dur="1" fill="hold">
                                          <p:stCondLst>
                                            <p:cond delay="0"/>
                                          </p:stCondLst>
                                        </p:cTn>
                                        <p:tgtEl>
                                          <p:spTgt spid="57">
                                            <p:txEl>
                                              <p:pRg st="0" end="0"/>
                                            </p:txEl>
                                          </p:spTgt>
                                        </p:tgtEl>
                                        <p:attrNameLst>
                                          <p:attrName>style.visibility</p:attrName>
                                        </p:attrNameLst>
                                      </p:cBhvr>
                                      <p:to>
                                        <p:strVal val="visible"/>
                                      </p:to>
                                    </p:set>
                                    <p:anim calcmode="lin" valueType="num">
                                      <p:cBhvr additive="base">
                                        <p:cTn id="154"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5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56" presetID="2" presetClass="entr" presetSubtype="4" decel="100000" fill="hold" grpId="0" nodeType="withEffect">
                                  <p:stCondLst>
                                    <p:cond delay="0"/>
                                  </p:stCondLst>
                                  <p:childTnLst>
                                    <p:set>
                                      <p:cBhvr>
                                        <p:cTn id="157" dur="1" fill="hold">
                                          <p:stCondLst>
                                            <p:cond delay="0"/>
                                          </p:stCondLst>
                                        </p:cTn>
                                        <p:tgtEl>
                                          <p:spTgt spid="58">
                                            <p:txEl>
                                              <p:pRg st="0" end="0"/>
                                            </p:txEl>
                                          </p:spTgt>
                                        </p:tgtEl>
                                        <p:attrNameLst>
                                          <p:attrName>style.visibility</p:attrName>
                                        </p:attrNameLst>
                                      </p:cBhvr>
                                      <p:to>
                                        <p:strVal val="visible"/>
                                      </p:to>
                                    </p:set>
                                    <p:anim calcmode="lin" valueType="num">
                                      <p:cBhvr additive="base">
                                        <p:cTn id="158"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0" presetID="2" presetClass="entr" presetSubtype="4" decel="100000"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additive="base">
                                        <p:cTn id="162" dur="500" fill="hold"/>
                                        <p:tgtEl>
                                          <p:spTgt spid="59"/>
                                        </p:tgtEl>
                                        <p:attrNameLst>
                                          <p:attrName>ppt_x</p:attrName>
                                        </p:attrNameLst>
                                      </p:cBhvr>
                                      <p:tavLst>
                                        <p:tav tm="0">
                                          <p:val>
                                            <p:strVal val="#ppt_x"/>
                                          </p:val>
                                        </p:tav>
                                        <p:tav tm="100000">
                                          <p:val>
                                            <p:strVal val="#ppt_x"/>
                                          </p:val>
                                        </p:tav>
                                      </p:tavLst>
                                    </p:anim>
                                    <p:anim calcmode="lin" valueType="num">
                                      <p:cBhvr additive="base">
                                        <p:cTn id="163" dur="500" fill="hold"/>
                                        <p:tgtEl>
                                          <p:spTgt spid="59"/>
                                        </p:tgtEl>
                                        <p:attrNameLst>
                                          <p:attrName>ppt_y</p:attrName>
                                        </p:attrNameLst>
                                      </p:cBhvr>
                                      <p:tavLst>
                                        <p:tav tm="0">
                                          <p:val>
                                            <p:strVal val="1+#ppt_h/2"/>
                                          </p:val>
                                        </p:tav>
                                        <p:tav tm="100000">
                                          <p:val>
                                            <p:strVal val="#ppt_y"/>
                                          </p:val>
                                        </p:tav>
                                      </p:tavLst>
                                    </p:anim>
                                  </p:childTnLst>
                                </p:cTn>
                              </p:par>
                            </p:childTnLst>
                          </p:cTn>
                        </p:par>
                        <p:par>
                          <p:cTn id="164" fill="hold">
                            <p:stCondLst>
                              <p:cond delay="6750"/>
                            </p:stCondLst>
                            <p:childTnLst>
                              <p:par>
                                <p:cTn id="165" presetID="2" presetClass="entr" presetSubtype="1" decel="10000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750" fill="hold"/>
                                        <p:tgtEl>
                                          <p:spTgt spid="60"/>
                                        </p:tgtEl>
                                        <p:attrNameLst>
                                          <p:attrName>ppt_x</p:attrName>
                                        </p:attrNameLst>
                                      </p:cBhvr>
                                      <p:tavLst>
                                        <p:tav tm="0">
                                          <p:val>
                                            <p:strVal val="#ppt_x"/>
                                          </p:val>
                                        </p:tav>
                                        <p:tav tm="100000">
                                          <p:val>
                                            <p:strVal val="#ppt_x"/>
                                          </p:val>
                                        </p:tav>
                                      </p:tavLst>
                                    </p:anim>
                                    <p:anim calcmode="lin" valueType="num">
                                      <p:cBhvr additive="base">
                                        <p:cTn id="168" dur="750" fill="hold"/>
                                        <p:tgtEl>
                                          <p:spTgt spid="60"/>
                                        </p:tgtEl>
                                        <p:attrNameLst>
                                          <p:attrName>ppt_y</p:attrName>
                                        </p:attrNameLst>
                                      </p:cBhvr>
                                      <p:tavLst>
                                        <p:tav tm="0">
                                          <p:val>
                                            <p:strVal val="0-#ppt_h/2"/>
                                          </p:val>
                                        </p:tav>
                                        <p:tav tm="100000">
                                          <p:val>
                                            <p:strVal val="#ppt_y"/>
                                          </p:val>
                                        </p:tav>
                                      </p:tavLst>
                                    </p:anim>
                                  </p:childTnLst>
                                </p:cTn>
                              </p:par>
                              <p:par>
                                <p:cTn id="169" presetID="2" presetClass="entr" presetSubtype="1" decel="100000"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750" fill="hold"/>
                                        <p:tgtEl>
                                          <p:spTgt spid="61"/>
                                        </p:tgtEl>
                                        <p:attrNameLst>
                                          <p:attrName>ppt_x</p:attrName>
                                        </p:attrNameLst>
                                      </p:cBhvr>
                                      <p:tavLst>
                                        <p:tav tm="0">
                                          <p:val>
                                            <p:strVal val="#ppt_x"/>
                                          </p:val>
                                        </p:tav>
                                        <p:tav tm="100000">
                                          <p:val>
                                            <p:strVal val="#ppt_x"/>
                                          </p:val>
                                        </p:tav>
                                      </p:tavLst>
                                    </p:anim>
                                    <p:anim calcmode="lin" valueType="num">
                                      <p:cBhvr additive="base">
                                        <p:cTn id="172" dur="750" fill="hold"/>
                                        <p:tgtEl>
                                          <p:spTgt spid="61"/>
                                        </p:tgtEl>
                                        <p:attrNameLst>
                                          <p:attrName>ppt_y</p:attrName>
                                        </p:attrNameLst>
                                      </p:cBhvr>
                                      <p:tavLst>
                                        <p:tav tm="0">
                                          <p:val>
                                            <p:strVal val="0-#ppt_h/2"/>
                                          </p:val>
                                        </p:tav>
                                        <p:tav tm="100000">
                                          <p:val>
                                            <p:strVal val="#ppt_y"/>
                                          </p:val>
                                        </p:tav>
                                      </p:tavLst>
                                    </p:anim>
                                  </p:childTnLst>
                                </p:cTn>
                              </p:par>
                              <p:par>
                                <p:cTn id="173" presetID="45" presetClass="entr" presetSubtype="0" fill="hold" grpId="1"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fade">
                                      <p:cBhvr>
                                        <p:cTn id="175" dur="750"/>
                                        <p:tgtEl>
                                          <p:spTgt spid="60"/>
                                        </p:tgtEl>
                                      </p:cBhvr>
                                    </p:animEffect>
                                    <p:anim calcmode="lin" valueType="num">
                                      <p:cBhvr>
                                        <p:cTn id="176" dur="750" fill="hold"/>
                                        <p:tgtEl>
                                          <p:spTgt spid="60"/>
                                        </p:tgtEl>
                                        <p:attrNameLst>
                                          <p:attrName>ppt_w</p:attrName>
                                        </p:attrNameLst>
                                      </p:cBhvr>
                                      <p:tavLst>
                                        <p:tav tm="0" fmla="#ppt_w*sin(2.5*pi*$)">
                                          <p:val>
                                            <p:fltVal val="0"/>
                                          </p:val>
                                        </p:tav>
                                        <p:tav tm="100000">
                                          <p:val>
                                            <p:fltVal val="1"/>
                                          </p:val>
                                        </p:tav>
                                      </p:tavLst>
                                    </p:anim>
                                    <p:anim calcmode="lin" valueType="num">
                                      <p:cBhvr>
                                        <p:cTn id="177" dur="750" fill="hold"/>
                                        <p:tgtEl>
                                          <p:spTgt spid="60"/>
                                        </p:tgtEl>
                                        <p:attrNameLst>
                                          <p:attrName>ppt_h</p:attrName>
                                        </p:attrNameLst>
                                      </p:cBhvr>
                                      <p:tavLst>
                                        <p:tav tm="0">
                                          <p:val>
                                            <p:strVal val="#ppt_h"/>
                                          </p:val>
                                        </p:tav>
                                        <p:tav tm="100000">
                                          <p:val>
                                            <p:strVal val="#ppt_h"/>
                                          </p:val>
                                        </p:tav>
                                      </p:tavLst>
                                    </p:anim>
                                  </p:childTnLst>
                                </p:cTn>
                              </p:par>
                              <p:par>
                                <p:cTn id="178" presetID="45" presetClass="entr" presetSubtype="0" fill="hold" grpId="1" nodeType="with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750"/>
                                        <p:tgtEl>
                                          <p:spTgt spid="61"/>
                                        </p:tgtEl>
                                      </p:cBhvr>
                                    </p:animEffect>
                                    <p:anim calcmode="lin" valueType="num">
                                      <p:cBhvr>
                                        <p:cTn id="181" dur="750" fill="hold"/>
                                        <p:tgtEl>
                                          <p:spTgt spid="61"/>
                                        </p:tgtEl>
                                        <p:attrNameLst>
                                          <p:attrName>ppt_w</p:attrName>
                                        </p:attrNameLst>
                                      </p:cBhvr>
                                      <p:tavLst>
                                        <p:tav tm="0" fmla="#ppt_w*sin(2.5*pi*$)">
                                          <p:val>
                                            <p:fltVal val="0"/>
                                          </p:val>
                                        </p:tav>
                                        <p:tav tm="100000">
                                          <p:val>
                                            <p:fltVal val="1"/>
                                          </p:val>
                                        </p:tav>
                                      </p:tavLst>
                                    </p:anim>
                                    <p:anim calcmode="lin" valueType="num">
                                      <p:cBhvr>
                                        <p:cTn id="182" dur="750" fill="hold"/>
                                        <p:tgtEl>
                                          <p:spTgt spid="61"/>
                                        </p:tgtEl>
                                        <p:attrNameLst>
                                          <p:attrName>ppt_h</p:attrName>
                                        </p:attrNameLst>
                                      </p:cBhvr>
                                      <p:tavLst>
                                        <p:tav tm="0">
                                          <p:val>
                                            <p:strVal val="#ppt_h"/>
                                          </p:val>
                                        </p:tav>
                                        <p:tav tm="100000">
                                          <p:val>
                                            <p:strVal val="#ppt_h"/>
                                          </p:val>
                                        </p:tav>
                                      </p:tavLst>
                                    </p:anim>
                                  </p:childTnLst>
                                </p:cTn>
                              </p:par>
                            </p:childTnLst>
                          </p:cTn>
                        </p:par>
                        <p:par>
                          <p:cTn id="183" fill="hold">
                            <p:stCondLst>
                              <p:cond delay="7500"/>
                            </p:stCondLst>
                            <p:childTnLst>
                              <p:par>
                                <p:cTn id="184" presetID="2" presetClass="entr" presetSubtype="2" decel="100000" fill="hold" grpId="0" nodeType="afterEffect">
                                  <p:stCondLst>
                                    <p:cond delay="0"/>
                                  </p:stCondLst>
                                  <p:iterate type="wd">
                                    <p:tmPct val="10000"/>
                                  </p:iterate>
                                  <p:childTnLst>
                                    <p:set>
                                      <p:cBhvr>
                                        <p:cTn id="185" dur="1" fill="hold">
                                          <p:stCondLst>
                                            <p:cond delay="0"/>
                                          </p:stCondLst>
                                        </p:cTn>
                                        <p:tgtEl>
                                          <p:spTgt spid="62">
                                            <p:txEl>
                                              <p:pRg st="0" end="0"/>
                                            </p:txEl>
                                          </p:spTgt>
                                        </p:tgtEl>
                                        <p:attrNameLst>
                                          <p:attrName>style.visibility</p:attrName>
                                        </p:attrNameLst>
                                      </p:cBhvr>
                                      <p:to>
                                        <p:strVal val="visible"/>
                                      </p:to>
                                    </p:set>
                                    <p:anim calcmode="lin" valueType="num">
                                      <p:cBhvr additive="base">
                                        <p:cTn id="186"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4" decel="100000" fill="hold" grpId="0" nodeType="withEffect">
                                  <p:stCondLst>
                                    <p:cond delay="0"/>
                                  </p:stCondLst>
                                  <p:childTnLst>
                                    <p:set>
                                      <p:cBhvr>
                                        <p:cTn id="189" dur="1" fill="hold">
                                          <p:stCondLst>
                                            <p:cond delay="0"/>
                                          </p:stCondLst>
                                        </p:cTn>
                                        <p:tgtEl>
                                          <p:spTgt spid="63">
                                            <p:txEl>
                                              <p:pRg st="0" end="0"/>
                                            </p:txEl>
                                          </p:spTgt>
                                        </p:tgtEl>
                                        <p:attrNameLst>
                                          <p:attrName>style.visibility</p:attrName>
                                        </p:attrNameLst>
                                      </p:cBhvr>
                                      <p:to>
                                        <p:strVal val="visible"/>
                                      </p:to>
                                    </p:set>
                                    <p:anim calcmode="lin" valueType="num">
                                      <p:cBhvr additive="base">
                                        <p:cTn id="19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1"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92" presetID="2" presetClass="entr" presetSubtype="4" decel="100000" fill="hold" grpId="0" nodeType="withEffect">
                                  <p:stCondLst>
                                    <p:cond delay="0"/>
                                  </p:stCondLst>
                                  <p:childTnLst>
                                    <p:set>
                                      <p:cBhvr>
                                        <p:cTn id="193" dur="1" fill="hold">
                                          <p:stCondLst>
                                            <p:cond delay="0"/>
                                          </p:stCondLst>
                                        </p:cTn>
                                        <p:tgtEl>
                                          <p:spTgt spid="64"/>
                                        </p:tgtEl>
                                        <p:attrNameLst>
                                          <p:attrName>style.visibility</p:attrName>
                                        </p:attrNameLst>
                                      </p:cBhvr>
                                      <p:to>
                                        <p:strVal val="visible"/>
                                      </p:to>
                                    </p:set>
                                    <p:anim calcmode="lin" valueType="num">
                                      <p:cBhvr additive="base">
                                        <p:cTn id="194" dur="500" fill="hold"/>
                                        <p:tgtEl>
                                          <p:spTgt spid="64"/>
                                        </p:tgtEl>
                                        <p:attrNameLst>
                                          <p:attrName>ppt_x</p:attrName>
                                        </p:attrNameLst>
                                      </p:cBhvr>
                                      <p:tavLst>
                                        <p:tav tm="0">
                                          <p:val>
                                            <p:strVal val="#ppt_x"/>
                                          </p:val>
                                        </p:tav>
                                        <p:tav tm="100000">
                                          <p:val>
                                            <p:strVal val="#ppt_x"/>
                                          </p:val>
                                        </p:tav>
                                      </p:tavLst>
                                    </p:anim>
                                    <p:anim calcmode="lin" valueType="num">
                                      <p:cBhvr additive="base">
                                        <p:cTn id="195" dur="500" fill="hold"/>
                                        <p:tgtEl>
                                          <p:spTgt spid="64"/>
                                        </p:tgtEl>
                                        <p:attrNameLst>
                                          <p:attrName>ppt_y</p:attrName>
                                        </p:attrNameLst>
                                      </p:cBhvr>
                                      <p:tavLst>
                                        <p:tav tm="0">
                                          <p:val>
                                            <p:strVal val="1+#ppt_h/2"/>
                                          </p:val>
                                        </p:tav>
                                        <p:tav tm="100000">
                                          <p:val>
                                            <p:strVal val="#ppt_y"/>
                                          </p:val>
                                        </p:tav>
                                      </p:tavLst>
                                    </p:anim>
                                  </p:childTnLst>
                                </p:cTn>
                              </p:par>
                              <p:par>
                                <p:cTn id="196" presetID="10" presetClass="entr" presetSubtype="0" fill="hold" grpId="0" nodeType="withEffect">
                                  <p:stCondLst>
                                    <p:cond delay="1000"/>
                                  </p:stCondLst>
                                  <p:childTnLst>
                                    <p:set>
                                      <p:cBhvr>
                                        <p:cTn id="197" dur="1" fill="hold">
                                          <p:stCondLst>
                                            <p:cond delay="0"/>
                                          </p:stCondLst>
                                        </p:cTn>
                                        <p:tgtEl>
                                          <p:spTgt spid="37"/>
                                        </p:tgtEl>
                                        <p:attrNameLst>
                                          <p:attrName>style.visibility</p:attrName>
                                        </p:attrNameLst>
                                      </p:cBhvr>
                                      <p:to>
                                        <p:strVal val="visible"/>
                                      </p:to>
                                    </p:set>
                                    <p:animEffect transition="in" filter="fade">
                                      <p:cBhvr>
                                        <p:cTn id="19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P spid="3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88776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27" name="テキスト プレースホルダー 6"/>
          <p:cNvSpPr>
            <a:spLocks noGrp="1"/>
          </p:cNvSpPr>
          <p:nvPr>
            <p:ph type="body" sz="quarter" idx="21" hasCustomPrompt="1"/>
          </p:nvPr>
        </p:nvSpPr>
        <p:spPr>
          <a:xfrm>
            <a:off x="1807154" y="313292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92501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88776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313292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92501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88776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313292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92501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613650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638166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717375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613650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638166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717375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613650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638166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717375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ッター プレースホルダー 4">
            <a:extLst>
              <a:ext uri="{FF2B5EF4-FFF2-40B4-BE49-F238E27FC236}">
                <a16:creationId xmlns="" xmlns:a16="http://schemas.microsoft.com/office/drawing/2014/main" id="{96443282-CD74-43E8-8525-443866779407}"/>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003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anim calcmode="lin" valueType="num">
                                      <p:cBhvr>
                                        <p:cTn id="12" dur="750" fill="hold"/>
                                        <p:tgtEl>
                                          <p:spTgt spid="19"/>
                                        </p:tgtEl>
                                        <p:attrNameLst>
                                          <p:attrName>ppt_w</p:attrName>
                                        </p:attrNameLst>
                                      </p:cBhvr>
                                      <p:tavLst>
                                        <p:tav tm="0" fmla="#ppt_w*sin(2.5*pi*$)">
                                          <p:val>
                                            <p:fltVal val="0"/>
                                          </p:val>
                                        </p:tav>
                                        <p:tav tm="100000">
                                          <p:val>
                                            <p:fltVal val="1"/>
                                          </p:val>
                                        </p:tav>
                                      </p:tavLst>
                                    </p:anim>
                                    <p:anim calcmode="lin" valueType="num">
                                      <p:cBhvr>
                                        <p:cTn id="13" dur="750" fill="hold"/>
                                        <p:tgtEl>
                                          <p:spTgt spid="19"/>
                                        </p:tgtEl>
                                        <p:attrNameLst>
                                          <p:attrName>ppt_h</p:attrName>
                                        </p:attrNameLst>
                                      </p:cBhvr>
                                      <p:tavLst>
                                        <p:tav tm="0">
                                          <p:val>
                                            <p:strVal val="#ppt_h"/>
                                          </p:val>
                                        </p:tav>
                                        <p:tav tm="100000">
                                          <p:val>
                                            <p:strVal val="#ppt_h"/>
                                          </p:val>
                                        </p:tav>
                                      </p:tavLst>
                                    </p:anim>
                                  </p:childTnLst>
                                </p:cTn>
                              </p:par>
                            </p:childTnLst>
                          </p:cTn>
                        </p:par>
                        <p:par>
                          <p:cTn id="14" fill="hold">
                            <p:stCondLst>
                              <p:cond delay="750"/>
                            </p:stCondLst>
                            <p:childTnLst>
                              <p:par>
                                <p:cTn id="15" presetID="2" presetClass="entr" presetSubtype="2" decel="100000" fill="hold" grpId="0" nodeType="afterEffect">
                                  <p:stCondLst>
                                    <p:cond delay="0"/>
                                  </p:stCondLst>
                                  <p:iterate type="wd">
                                    <p:tmPct val="10000"/>
                                  </p:iterate>
                                  <p:childTnLst>
                                    <p:set>
                                      <p:cBhvr>
                                        <p:cTn id="16" dur="1" fill="hold">
                                          <p:stCondLst>
                                            <p:cond delay="0"/>
                                          </p:stCondLst>
                                        </p:cTn>
                                        <p:tgtEl>
                                          <p:spTgt spid="27">
                                            <p:txEl>
                                              <p:pRg st="0" end="0"/>
                                            </p:txEl>
                                          </p:spTgt>
                                        </p:tgtEl>
                                        <p:attrNameLst>
                                          <p:attrName>style.visibility</p:attrName>
                                        </p:attrNameLst>
                                      </p:cBhvr>
                                      <p:to>
                                        <p:strVal val="visible"/>
                                      </p:to>
                                    </p:set>
                                    <p:anim calcmode="lin" valueType="num">
                                      <p:cBhvr additive="base">
                                        <p:cTn id="17"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7">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 calcmode="lin" valueType="num">
                                      <p:cBhvr additive="base">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1350"/>
                            </p:stCondLst>
                            <p:childTnLst>
                              <p:par>
                                <p:cTn id="28" presetID="2" presetClass="entr" presetSubtype="1" decel="10000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750" fill="hold"/>
                                        <p:tgtEl>
                                          <p:spTgt spid="31"/>
                                        </p:tgtEl>
                                        <p:attrNameLst>
                                          <p:attrName>ppt_x</p:attrName>
                                        </p:attrNameLst>
                                      </p:cBhvr>
                                      <p:tavLst>
                                        <p:tav tm="0">
                                          <p:val>
                                            <p:strVal val="#ppt_x"/>
                                          </p:val>
                                        </p:tav>
                                        <p:tav tm="100000">
                                          <p:val>
                                            <p:strVal val="#ppt_x"/>
                                          </p:val>
                                        </p:tav>
                                      </p:tavLst>
                                    </p:anim>
                                    <p:anim calcmode="lin" valueType="num">
                                      <p:cBhvr additive="base">
                                        <p:cTn id="31" dur="750" fill="hold"/>
                                        <p:tgtEl>
                                          <p:spTgt spid="31"/>
                                        </p:tgtEl>
                                        <p:attrNameLst>
                                          <p:attrName>ppt_y</p:attrName>
                                        </p:attrNameLst>
                                      </p:cBhvr>
                                      <p:tavLst>
                                        <p:tav tm="0">
                                          <p:val>
                                            <p:strVal val="0-#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750"/>
                                        <p:tgtEl>
                                          <p:spTgt spid="31"/>
                                        </p:tgtEl>
                                      </p:cBhvr>
                                    </p:animEffect>
                                    <p:anim calcmode="lin" valueType="num">
                                      <p:cBhvr>
                                        <p:cTn id="35" dur="750" fill="hold"/>
                                        <p:tgtEl>
                                          <p:spTgt spid="31"/>
                                        </p:tgtEl>
                                        <p:attrNameLst>
                                          <p:attrName>ppt_w</p:attrName>
                                        </p:attrNameLst>
                                      </p:cBhvr>
                                      <p:tavLst>
                                        <p:tav tm="0" fmla="#ppt_w*sin(2.5*pi*$)">
                                          <p:val>
                                            <p:fltVal val="0"/>
                                          </p:val>
                                        </p:tav>
                                        <p:tav tm="100000">
                                          <p:val>
                                            <p:fltVal val="1"/>
                                          </p:val>
                                        </p:tav>
                                      </p:tavLst>
                                    </p:anim>
                                    <p:anim calcmode="lin" valueType="num">
                                      <p:cBhvr>
                                        <p:cTn id="36" dur="750" fill="hold"/>
                                        <p:tgtEl>
                                          <p:spTgt spid="31"/>
                                        </p:tgtEl>
                                        <p:attrNameLst>
                                          <p:attrName>ppt_h</p:attrName>
                                        </p:attrNameLst>
                                      </p:cBhvr>
                                      <p:tavLst>
                                        <p:tav tm="0">
                                          <p:val>
                                            <p:strVal val="#ppt_h"/>
                                          </p:val>
                                        </p:tav>
                                        <p:tav tm="100000">
                                          <p:val>
                                            <p:strVal val="#ppt_h"/>
                                          </p:val>
                                        </p:tav>
                                      </p:tavLst>
                                    </p:anim>
                                  </p:childTnLst>
                                </p:cTn>
                              </p:par>
                            </p:childTnLst>
                          </p:cTn>
                        </p:par>
                        <p:par>
                          <p:cTn id="37" fill="hold">
                            <p:stCondLst>
                              <p:cond delay="2100"/>
                            </p:stCondLst>
                            <p:childTnLst>
                              <p:par>
                                <p:cTn id="38" presetID="2" presetClass="entr" presetSubtype="2" decel="100000" fill="hold" grpId="0" nodeType="afterEffect">
                                  <p:stCondLst>
                                    <p:cond delay="0"/>
                                  </p:stCondLst>
                                  <p:iterate type="wd">
                                    <p:tmPct val="10000"/>
                                  </p:iterate>
                                  <p:childTnLst>
                                    <p:set>
                                      <p:cBhvr>
                                        <p:cTn id="39" dur="1" fill="hold">
                                          <p:stCondLst>
                                            <p:cond delay="0"/>
                                          </p:stCondLst>
                                        </p:cTn>
                                        <p:tgtEl>
                                          <p:spTgt spid="42">
                                            <p:txEl>
                                              <p:pRg st="0" end="0"/>
                                            </p:txEl>
                                          </p:spTgt>
                                        </p:tgtEl>
                                        <p:attrNameLst>
                                          <p:attrName>style.visibility</p:attrName>
                                        </p:attrNameLst>
                                      </p:cBhvr>
                                      <p:to>
                                        <p:strVal val="visible"/>
                                      </p:to>
                                    </p:set>
                                    <p:anim calcmode="lin" valueType="num">
                                      <p:cBhvr additive="base">
                                        <p:cTn id="40"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42">
                                            <p:txEl>
                                              <p:pRg st="0" end="0"/>
                                            </p:txEl>
                                          </p:spTgt>
                                        </p:tgtEl>
                                        <p:attrNameLst>
                                          <p:attrName>ppt_y</p:attrName>
                                        </p:attrNameLst>
                                      </p:cBhvr>
                                      <p:tavLst>
                                        <p:tav tm="0">
                                          <p:val>
                                            <p:strVal val="#ppt_y"/>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ppt_x"/>
                                          </p:val>
                                        </p:tav>
                                        <p:tav tm="100000">
                                          <p:val>
                                            <p:strVal val="#ppt_x"/>
                                          </p:val>
                                        </p:tav>
                                      </p:tavLst>
                                    </p:anim>
                                    <p:anim calcmode="lin" valueType="num">
                                      <p:cBhvr additive="base">
                                        <p:cTn id="49" dur="500" fill="hold"/>
                                        <p:tgtEl>
                                          <p:spTgt spid="44"/>
                                        </p:tgtEl>
                                        <p:attrNameLst>
                                          <p:attrName>ppt_y</p:attrName>
                                        </p:attrNameLst>
                                      </p:cBhvr>
                                      <p:tavLst>
                                        <p:tav tm="0">
                                          <p:val>
                                            <p:strVal val="1+#ppt_h/2"/>
                                          </p:val>
                                        </p:tav>
                                        <p:tav tm="100000">
                                          <p:val>
                                            <p:strVal val="#ppt_y"/>
                                          </p:val>
                                        </p:tav>
                                      </p:tavLst>
                                    </p:anim>
                                  </p:childTnLst>
                                </p:cTn>
                              </p:par>
                            </p:childTnLst>
                          </p:cTn>
                        </p:par>
                        <p:par>
                          <p:cTn id="50" fill="hold">
                            <p:stCondLst>
                              <p:cond delay="2700"/>
                            </p:stCondLst>
                            <p:childTnLst>
                              <p:par>
                                <p:cTn id="51" presetID="2" presetClass="entr" presetSubtype="1" decel="10000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750" fill="hold"/>
                                        <p:tgtEl>
                                          <p:spTgt spid="45"/>
                                        </p:tgtEl>
                                        <p:attrNameLst>
                                          <p:attrName>ppt_x</p:attrName>
                                        </p:attrNameLst>
                                      </p:cBhvr>
                                      <p:tavLst>
                                        <p:tav tm="0">
                                          <p:val>
                                            <p:strVal val="#ppt_x"/>
                                          </p:val>
                                        </p:tav>
                                        <p:tav tm="100000">
                                          <p:val>
                                            <p:strVal val="#ppt_x"/>
                                          </p:val>
                                        </p:tav>
                                      </p:tavLst>
                                    </p:anim>
                                    <p:anim calcmode="lin" valueType="num">
                                      <p:cBhvr additive="base">
                                        <p:cTn id="54" dur="750" fill="hold"/>
                                        <p:tgtEl>
                                          <p:spTgt spid="45"/>
                                        </p:tgtEl>
                                        <p:attrNameLst>
                                          <p:attrName>ppt_y</p:attrName>
                                        </p:attrNameLst>
                                      </p:cBhvr>
                                      <p:tavLst>
                                        <p:tav tm="0">
                                          <p:val>
                                            <p:strVal val="0-#ppt_h/2"/>
                                          </p:val>
                                        </p:tav>
                                        <p:tav tm="100000">
                                          <p:val>
                                            <p:strVal val="#ppt_y"/>
                                          </p:val>
                                        </p:tav>
                                      </p:tavLst>
                                    </p:anim>
                                  </p:childTnLst>
                                </p:cTn>
                              </p:par>
                              <p:par>
                                <p:cTn id="55" presetID="45" presetClass="entr" presetSubtype="0" fill="hold" grpId="1"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750"/>
                                        <p:tgtEl>
                                          <p:spTgt spid="45"/>
                                        </p:tgtEl>
                                      </p:cBhvr>
                                    </p:animEffect>
                                    <p:anim calcmode="lin" valueType="num">
                                      <p:cBhvr>
                                        <p:cTn id="58" dur="750" fill="hold"/>
                                        <p:tgtEl>
                                          <p:spTgt spid="45"/>
                                        </p:tgtEl>
                                        <p:attrNameLst>
                                          <p:attrName>ppt_w</p:attrName>
                                        </p:attrNameLst>
                                      </p:cBhvr>
                                      <p:tavLst>
                                        <p:tav tm="0" fmla="#ppt_w*sin(2.5*pi*$)">
                                          <p:val>
                                            <p:fltVal val="0"/>
                                          </p:val>
                                        </p:tav>
                                        <p:tav tm="100000">
                                          <p:val>
                                            <p:fltVal val="1"/>
                                          </p:val>
                                        </p:tav>
                                      </p:tavLst>
                                    </p:anim>
                                    <p:anim calcmode="lin" valueType="num">
                                      <p:cBhvr>
                                        <p:cTn id="59" dur="750" fill="hold"/>
                                        <p:tgtEl>
                                          <p:spTgt spid="45"/>
                                        </p:tgtEl>
                                        <p:attrNameLst>
                                          <p:attrName>ppt_h</p:attrName>
                                        </p:attrNameLst>
                                      </p:cBhvr>
                                      <p:tavLst>
                                        <p:tav tm="0">
                                          <p:val>
                                            <p:strVal val="#ppt_h"/>
                                          </p:val>
                                        </p:tav>
                                        <p:tav tm="100000">
                                          <p:val>
                                            <p:strVal val="#ppt_h"/>
                                          </p:val>
                                        </p:tav>
                                      </p:tavLst>
                                    </p:anim>
                                  </p:childTnLst>
                                </p:cTn>
                              </p:par>
                            </p:childTnLst>
                          </p:cTn>
                        </p:par>
                        <p:par>
                          <p:cTn id="60" fill="hold">
                            <p:stCondLst>
                              <p:cond delay="3450"/>
                            </p:stCondLst>
                            <p:childTnLst>
                              <p:par>
                                <p:cTn id="61" presetID="2" presetClass="entr" presetSubtype="2" decel="100000" fill="hold" grpId="0" nodeType="afterEffect">
                                  <p:stCondLst>
                                    <p:cond delay="0"/>
                                  </p:stCondLst>
                                  <p:iterate type="wd">
                                    <p:tmPct val="10000"/>
                                  </p:iterate>
                                  <p:childTnLst>
                                    <p:set>
                                      <p:cBhvr>
                                        <p:cTn id="62" dur="1" fill="hold">
                                          <p:stCondLst>
                                            <p:cond delay="0"/>
                                          </p:stCondLst>
                                        </p:cTn>
                                        <p:tgtEl>
                                          <p:spTgt spid="47">
                                            <p:txEl>
                                              <p:pRg st="0" end="0"/>
                                            </p:txEl>
                                          </p:spTgt>
                                        </p:tgtEl>
                                        <p:attrNameLst>
                                          <p:attrName>style.visibility</p:attrName>
                                        </p:attrNameLst>
                                      </p:cBhvr>
                                      <p:to>
                                        <p:strVal val="visible"/>
                                      </p:to>
                                    </p:set>
                                    <p:anim calcmode="lin" valueType="num">
                                      <p:cBhvr additive="base">
                                        <p:cTn id="6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47">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48">
                                            <p:txEl>
                                              <p:pRg st="0" end="0"/>
                                            </p:txEl>
                                          </p:spTgt>
                                        </p:tgtEl>
                                        <p:attrNameLst>
                                          <p:attrName>style.visibility</p:attrName>
                                        </p:attrNameLst>
                                      </p:cBhvr>
                                      <p:to>
                                        <p:strVal val="visible"/>
                                      </p:to>
                                    </p:set>
                                    <p:anim calcmode="lin" valueType="num">
                                      <p:cBhvr additive="base">
                                        <p:cTn id="6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childTnLst>
                          </p:cTn>
                        </p:par>
                        <p:par>
                          <p:cTn id="73" fill="hold">
                            <p:stCondLst>
                              <p:cond delay="4050"/>
                            </p:stCondLst>
                            <p:childTnLst>
                              <p:par>
                                <p:cTn id="74" presetID="2" presetClass="entr" presetSubtype="1" decel="100000"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750" fill="hold"/>
                                        <p:tgtEl>
                                          <p:spTgt spid="50"/>
                                        </p:tgtEl>
                                        <p:attrNameLst>
                                          <p:attrName>ppt_x</p:attrName>
                                        </p:attrNameLst>
                                      </p:cBhvr>
                                      <p:tavLst>
                                        <p:tav tm="0">
                                          <p:val>
                                            <p:strVal val="#ppt_x"/>
                                          </p:val>
                                        </p:tav>
                                        <p:tav tm="100000">
                                          <p:val>
                                            <p:strVal val="#ppt_x"/>
                                          </p:val>
                                        </p:tav>
                                      </p:tavLst>
                                    </p:anim>
                                    <p:anim calcmode="lin" valueType="num">
                                      <p:cBhvr additive="base">
                                        <p:cTn id="77" dur="750" fill="hold"/>
                                        <p:tgtEl>
                                          <p:spTgt spid="50"/>
                                        </p:tgtEl>
                                        <p:attrNameLst>
                                          <p:attrName>ppt_y</p:attrName>
                                        </p:attrNameLst>
                                      </p:cBhvr>
                                      <p:tavLst>
                                        <p:tav tm="0">
                                          <p:val>
                                            <p:strVal val="0-#ppt_h/2"/>
                                          </p:val>
                                        </p:tav>
                                        <p:tav tm="100000">
                                          <p:val>
                                            <p:strVal val="#ppt_y"/>
                                          </p:val>
                                        </p:tav>
                                      </p:tavLst>
                                    </p:anim>
                                  </p:childTnLst>
                                </p:cTn>
                              </p:par>
                              <p:par>
                                <p:cTn id="78" presetID="45" presetClass="entr" presetSubtype="0" fill="hold" grpId="1"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750"/>
                                        <p:tgtEl>
                                          <p:spTgt spid="50"/>
                                        </p:tgtEl>
                                      </p:cBhvr>
                                    </p:animEffect>
                                    <p:anim calcmode="lin" valueType="num">
                                      <p:cBhvr>
                                        <p:cTn id="81" dur="750" fill="hold"/>
                                        <p:tgtEl>
                                          <p:spTgt spid="50"/>
                                        </p:tgtEl>
                                        <p:attrNameLst>
                                          <p:attrName>ppt_w</p:attrName>
                                        </p:attrNameLst>
                                      </p:cBhvr>
                                      <p:tavLst>
                                        <p:tav tm="0" fmla="#ppt_w*sin(2.5*pi*$)">
                                          <p:val>
                                            <p:fltVal val="0"/>
                                          </p:val>
                                        </p:tav>
                                        <p:tav tm="100000">
                                          <p:val>
                                            <p:fltVal val="1"/>
                                          </p:val>
                                        </p:tav>
                                      </p:tavLst>
                                    </p:anim>
                                    <p:anim calcmode="lin" valueType="num">
                                      <p:cBhvr>
                                        <p:cTn id="82" dur="750" fill="hold"/>
                                        <p:tgtEl>
                                          <p:spTgt spid="50"/>
                                        </p:tgtEl>
                                        <p:attrNameLst>
                                          <p:attrName>ppt_h</p:attrName>
                                        </p:attrNameLst>
                                      </p:cBhvr>
                                      <p:tavLst>
                                        <p:tav tm="0">
                                          <p:val>
                                            <p:strVal val="#ppt_h"/>
                                          </p:val>
                                        </p:tav>
                                        <p:tav tm="100000">
                                          <p:val>
                                            <p:strVal val="#ppt_h"/>
                                          </p:val>
                                        </p:tav>
                                      </p:tavLst>
                                    </p:anim>
                                  </p:childTnLst>
                                </p:cTn>
                              </p:par>
                            </p:childTnLst>
                          </p:cTn>
                        </p:par>
                        <p:par>
                          <p:cTn id="83" fill="hold">
                            <p:stCondLst>
                              <p:cond delay="4800"/>
                            </p:stCondLst>
                            <p:childTnLst>
                              <p:par>
                                <p:cTn id="84" presetID="2" presetClass="entr" presetSubtype="2" decel="100000" fill="hold" grpId="0" nodeType="afterEffect">
                                  <p:stCondLst>
                                    <p:cond delay="0"/>
                                  </p:stCondLst>
                                  <p:iterate type="wd">
                                    <p:tmPct val="10000"/>
                                  </p:iterate>
                                  <p:childTnLst>
                                    <p:set>
                                      <p:cBhvr>
                                        <p:cTn id="85" dur="1" fill="hold">
                                          <p:stCondLst>
                                            <p:cond delay="0"/>
                                          </p:stCondLst>
                                        </p:cTn>
                                        <p:tgtEl>
                                          <p:spTgt spid="52">
                                            <p:txEl>
                                              <p:pRg st="0" end="0"/>
                                            </p:txEl>
                                          </p:spTgt>
                                        </p:tgtEl>
                                        <p:attrNameLst>
                                          <p:attrName>style.visibility</p:attrName>
                                        </p:attrNameLst>
                                      </p:cBhvr>
                                      <p:to>
                                        <p:strVal val="visible"/>
                                      </p:to>
                                    </p:set>
                                    <p:anim calcmode="lin" valueType="num">
                                      <p:cBhvr additive="base">
                                        <p:cTn id="86"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2">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53">
                                            <p:txEl>
                                              <p:pRg st="0" end="0"/>
                                            </p:txEl>
                                          </p:spTgt>
                                        </p:tgtEl>
                                        <p:attrNameLst>
                                          <p:attrName>style.visibility</p:attrName>
                                        </p:attrNameLst>
                                      </p:cBhvr>
                                      <p:to>
                                        <p:strVal val="visible"/>
                                      </p:to>
                                    </p:set>
                                    <p:anim calcmode="lin" valueType="num">
                                      <p:cBhvr additive="base">
                                        <p:cTn id="9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 calcmode="lin" valueType="num">
                                      <p:cBhvr additive="base">
                                        <p:cTn id="94" dur="500" fill="hold"/>
                                        <p:tgtEl>
                                          <p:spTgt spid="54"/>
                                        </p:tgtEl>
                                        <p:attrNameLst>
                                          <p:attrName>ppt_x</p:attrName>
                                        </p:attrNameLst>
                                      </p:cBhvr>
                                      <p:tavLst>
                                        <p:tav tm="0">
                                          <p:val>
                                            <p:strVal val="#ppt_x"/>
                                          </p:val>
                                        </p:tav>
                                        <p:tav tm="100000">
                                          <p:val>
                                            <p:strVal val="#ppt_x"/>
                                          </p:val>
                                        </p:tav>
                                      </p:tavLst>
                                    </p:anim>
                                    <p:anim calcmode="lin" valueType="num">
                                      <p:cBhvr additive="base">
                                        <p:cTn id="95" dur="500" fill="hold"/>
                                        <p:tgtEl>
                                          <p:spTgt spid="54"/>
                                        </p:tgtEl>
                                        <p:attrNameLst>
                                          <p:attrName>ppt_y</p:attrName>
                                        </p:attrNameLst>
                                      </p:cBhvr>
                                      <p:tavLst>
                                        <p:tav tm="0">
                                          <p:val>
                                            <p:strVal val="1+#ppt_h/2"/>
                                          </p:val>
                                        </p:tav>
                                        <p:tav tm="100000">
                                          <p:val>
                                            <p:strVal val="#ppt_y"/>
                                          </p:val>
                                        </p:tav>
                                      </p:tavLst>
                                    </p:anim>
                                  </p:childTnLst>
                                </p:cTn>
                              </p:par>
                            </p:childTnLst>
                          </p:cTn>
                        </p:par>
                        <p:par>
                          <p:cTn id="96" fill="hold">
                            <p:stCondLst>
                              <p:cond delay="5400"/>
                            </p:stCondLst>
                            <p:childTnLst>
                              <p:par>
                                <p:cTn id="97" presetID="2" presetClass="entr" presetSubtype="1" decel="10000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750" fill="hold"/>
                                        <p:tgtEl>
                                          <p:spTgt spid="55"/>
                                        </p:tgtEl>
                                        <p:attrNameLst>
                                          <p:attrName>ppt_x</p:attrName>
                                        </p:attrNameLst>
                                      </p:cBhvr>
                                      <p:tavLst>
                                        <p:tav tm="0">
                                          <p:val>
                                            <p:strVal val="#ppt_x"/>
                                          </p:val>
                                        </p:tav>
                                        <p:tav tm="100000">
                                          <p:val>
                                            <p:strVal val="#ppt_x"/>
                                          </p:val>
                                        </p:tav>
                                      </p:tavLst>
                                    </p:anim>
                                    <p:anim calcmode="lin" valueType="num">
                                      <p:cBhvr additive="base">
                                        <p:cTn id="100" dur="750" fill="hold"/>
                                        <p:tgtEl>
                                          <p:spTgt spid="55"/>
                                        </p:tgtEl>
                                        <p:attrNameLst>
                                          <p:attrName>ppt_y</p:attrName>
                                        </p:attrNameLst>
                                      </p:cBhvr>
                                      <p:tavLst>
                                        <p:tav tm="0">
                                          <p:val>
                                            <p:strVal val="0-#ppt_h/2"/>
                                          </p:val>
                                        </p:tav>
                                        <p:tav tm="100000">
                                          <p:val>
                                            <p:strVal val="#ppt_y"/>
                                          </p:val>
                                        </p:tav>
                                      </p:tavLst>
                                    </p:anim>
                                  </p:childTnLst>
                                </p:cTn>
                              </p:par>
                              <p:par>
                                <p:cTn id="101" presetID="45" presetClass="entr" presetSubtype="0" fill="hold" grpId="1"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750"/>
                                        <p:tgtEl>
                                          <p:spTgt spid="55"/>
                                        </p:tgtEl>
                                      </p:cBhvr>
                                    </p:animEffect>
                                    <p:anim calcmode="lin" valueType="num">
                                      <p:cBhvr>
                                        <p:cTn id="104" dur="750" fill="hold"/>
                                        <p:tgtEl>
                                          <p:spTgt spid="55"/>
                                        </p:tgtEl>
                                        <p:attrNameLst>
                                          <p:attrName>ppt_w</p:attrName>
                                        </p:attrNameLst>
                                      </p:cBhvr>
                                      <p:tavLst>
                                        <p:tav tm="0" fmla="#ppt_w*sin(2.5*pi*$)">
                                          <p:val>
                                            <p:fltVal val="0"/>
                                          </p:val>
                                        </p:tav>
                                        <p:tav tm="100000">
                                          <p:val>
                                            <p:fltVal val="1"/>
                                          </p:val>
                                        </p:tav>
                                      </p:tavLst>
                                    </p:anim>
                                    <p:anim calcmode="lin" valueType="num">
                                      <p:cBhvr>
                                        <p:cTn id="105" dur="750" fill="hold"/>
                                        <p:tgtEl>
                                          <p:spTgt spid="55"/>
                                        </p:tgtEl>
                                        <p:attrNameLst>
                                          <p:attrName>ppt_h</p:attrName>
                                        </p:attrNameLst>
                                      </p:cBhvr>
                                      <p:tavLst>
                                        <p:tav tm="0">
                                          <p:val>
                                            <p:strVal val="#ppt_h"/>
                                          </p:val>
                                        </p:tav>
                                        <p:tav tm="100000">
                                          <p:val>
                                            <p:strVal val="#ppt_h"/>
                                          </p:val>
                                        </p:tav>
                                      </p:tavLst>
                                    </p:anim>
                                  </p:childTnLst>
                                </p:cTn>
                              </p:par>
                            </p:childTnLst>
                          </p:cTn>
                        </p:par>
                        <p:par>
                          <p:cTn id="106" fill="hold">
                            <p:stCondLst>
                              <p:cond delay="6150"/>
                            </p:stCondLst>
                            <p:childTnLst>
                              <p:par>
                                <p:cTn id="107" presetID="2" presetClass="entr" presetSubtype="2" decel="100000" fill="hold" grpId="0" nodeType="afterEffect">
                                  <p:stCondLst>
                                    <p:cond delay="0"/>
                                  </p:stCondLst>
                                  <p:iterate type="wd">
                                    <p:tmPct val="10000"/>
                                  </p:iterate>
                                  <p:childTnLst>
                                    <p:set>
                                      <p:cBhvr>
                                        <p:cTn id="108" dur="1" fill="hold">
                                          <p:stCondLst>
                                            <p:cond delay="0"/>
                                          </p:stCondLst>
                                        </p:cTn>
                                        <p:tgtEl>
                                          <p:spTgt spid="57">
                                            <p:txEl>
                                              <p:pRg st="0" end="0"/>
                                            </p:txEl>
                                          </p:spTgt>
                                        </p:tgtEl>
                                        <p:attrNameLst>
                                          <p:attrName>style.visibility</p:attrName>
                                        </p:attrNameLst>
                                      </p:cBhvr>
                                      <p:to>
                                        <p:strVal val="visible"/>
                                      </p:to>
                                    </p:set>
                                    <p:anim calcmode="lin" valueType="num">
                                      <p:cBhvr additive="base">
                                        <p:cTn id="109"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58">
                                            <p:txEl>
                                              <p:pRg st="0" end="0"/>
                                            </p:txEl>
                                          </p:spTgt>
                                        </p:tgtEl>
                                        <p:attrNameLst>
                                          <p:attrName>style.visibility</p:attrName>
                                        </p:attrNameLst>
                                      </p:cBhvr>
                                      <p:to>
                                        <p:strVal val="visible"/>
                                      </p:to>
                                    </p:set>
                                    <p:anim calcmode="lin" valueType="num">
                                      <p:cBhvr additive="base">
                                        <p:cTn id="113"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4" decel="100000"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ppt_x"/>
                                          </p:val>
                                        </p:tav>
                                        <p:tav tm="100000">
                                          <p:val>
                                            <p:strVal val="#ppt_x"/>
                                          </p:val>
                                        </p:tav>
                                      </p:tavLst>
                                    </p:anim>
                                    <p:anim calcmode="lin" valueType="num">
                                      <p:cBhvr additive="base">
                                        <p:cTn id="118" dur="500" fill="hold"/>
                                        <p:tgtEl>
                                          <p:spTgt spid="59"/>
                                        </p:tgtEl>
                                        <p:attrNameLst>
                                          <p:attrName>ppt_y</p:attrName>
                                        </p:attrNameLst>
                                      </p:cBhvr>
                                      <p:tavLst>
                                        <p:tav tm="0">
                                          <p:val>
                                            <p:strVal val="1+#ppt_h/2"/>
                                          </p:val>
                                        </p:tav>
                                        <p:tav tm="100000">
                                          <p:val>
                                            <p:strVal val="#ppt_y"/>
                                          </p:val>
                                        </p:tav>
                                      </p:tavLst>
                                    </p:anim>
                                  </p:childTnLst>
                                </p:cTn>
                              </p:par>
                            </p:childTnLst>
                          </p:cTn>
                        </p:par>
                        <p:par>
                          <p:cTn id="119" fill="hold">
                            <p:stCondLst>
                              <p:cond delay="6750"/>
                            </p:stCondLst>
                            <p:childTnLst>
                              <p:par>
                                <p:cTn id="120" presetID="2" presetClass="entr" presetSubtype="1" decel="100000" fill="hold" grpId="0" nodeType="afterEffect">
                                  <p:stCondLst>
                                    <p:cond delay="0"/>
                                  </p:stCondLst>
                                  <p:childTnLst>
                                    <p:set>
                                      <p:cBhvr>
                                        <p:cTn id="121" dur="1" fill="hold">
                                          <p:stCondLst>
                                            <p:cond delay="0"/>
                                          </p:stCondLst>
                                        </p:cTn>
                                        <p:tgtEl>
                                          <p:spTgt spid="60"/>
                                        </p:tgtEl>
                                        <p:attrNameLst>
                                          <p:attrName>style.visibility</p:attrName>
                                        </p:attrNameLst>
                                      </p:cBhvr>
                                      <p:to>
                                        <p:strVal val="visible"/>
                                      </p:to>
                                    </p:set>
                                    <p:anim calcmode="lin" valueType="num">
                                      <p:cBhvr additive="base">
                                        <p:cTn id="122" dur="750" fill="hold"/>
                                        <p:tgtEl>
                                          <p:spTgt spid="60"/>
                                        </p:tgtEl>
                                        <p:attrNameLst>
                                          <p:attrName>ppt_x</p:attrName>
                                        </p:attrNameLst>
                                      </p:cBhvr>
                                      <p:tavLst>
                                        <p:tav tm="0">
                                          <p:val>
                                            <p:strVal val="#ppt_x"/>
                                          </p:val>
                                        </p:tav>
                                        <p:tav tm="100000">
                                          <p:val>
                                            <p:strVal val="#ppt_x"/>
                                          </p:val>
                                        </p:tav>
                                      </p:tavLst>
                                    </p:anim>
                                    <p:anim calcmode="lin" valueType="num">
                                      <p:cBhvr additive="base">
                                        <p:cTn id="123" dur="750" fill="hold"/>
                                        <p:tgtEl>
                                          <p:spTgt spid="60"/>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750"/>
                                        <p:tgtEl>
                                          <p:spTgt spid="60"/>
                                        </p:tgtEl>
                                      </p:cBhvr>
                                    </p:animEffect>
                                    <p:anim calcmode="lin" valueType="num">
                                      <p:cBhvr>
                                        <p:cTn id="127" dur="750" fill="hold"/>
                                        <p:tgtEl>
                                          <p:spTgt spid="60"/>
                                        </p:tgtEl>
                                        <p:attrNameLst>
                                          <p:attrName>ppt_w</p:attrName>
                                        </p:attrNameLst>
                                      </p:cBhvr>
                                      <p:tavLst>
                                        <p:tav tm="0" fmla="#ppt_w*sin(2.5*pi*$)">
                                          <p:val>
                                            <p:fltVal val="0"/>
                                          </p:val>
                                        </p:tav>
                                        <p:tav tm="100000">
                                          <p:val>
                                            <p:fltVal val="1"/>
                                          </p:val>
                                        </p:tav>
                                      </p:tavLst>
                                    </p:anim>
                                    <p:anim calcmode="lin" valueType="num">
                                      <p:cBhvr>
                                        <p:cTn id="128" dur="750" fill="hold"/>
                                        <p:tgtEl>
                                          <p:spTgt spid="60"/>
                                        </p:tgtEl>
                                        <p:attrNameLst>
                                          <p:attrName>ppt_h</p:attrName>
                                        </p:attrNameLst>
                                      </p:cBhvr>
                                      <p:tavLst>
                                        <p:tav tm="0">
                                          <p:val>
                                            <p:strVal val="#ppt_h"/>
                                          </p:val>
                                        </p:tav>
                                        <p:tav tm="100000">
                                          <p:val>
                                            <p:strVal val="#ppt_h"/>
                                          </p:val>
                                        </p:tav>
                                      </p:tavLst>
                                    </p:anim>
                                  </p:childTnLst>
                                </p:cTn>
                              </p:par>
                            </p:childTnLst>
                          </p:cTn>
                        </p:par>
                        <p:par>
                          <p:cTn id="129" fill="hold">
                            <p:stCondLst>
                              <p:cond delay="7500"/>
                            </p:stCondLst>
                            <p:childTnLst>
                              <p:par>
                                <p:cTn id="130" presetID="2" presetClass="entr" presetSubtype="2" decel="100000" fill="hold" grpId="0" nodeType="afterEffect">
                                  <p:stCondLst>
                                    <p:cond delay="0"/>
                                  </p:stCondLst>
                                  <p:iterate type="wd">
                                    <p:tmPct val="10000"/>
                                  </p:iterate>
                                  <p:childTnLst>
                                    <p:set>
                                      <p:cBhvr>
                                        <p:cTn id="131" dur="1" fill="hold">
                                          <p:stCondLst>
                                            <p:cond delay="0"/>
                                          </p:stCondLst>
                                        </p:cTn>
                                        <p:tgtEl>
                                          <p:spTgt spid="62">
                                            <p:txEl>
                                              <p:pRg st="0" end="0"/>
                                            </p:txEl>
                                          </p:spTgt>
                                        </p:tgtEl>
                                        <p:attrNameLst>
                                          <p:attrName>style.visibility</p:attrName>
                                        </p:attrNameLst>
                                      </p:cBhvr>
                                      <p:to>
                                        <p:strVal val="visible"/>
                                      </p:to>
                                    </p:set>
                                    <p:anim calcmode="lin" valueType="num">
                                      <p:cBhvr additive="base">
                                        <p:cTn id="132"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62">
                                            <p:txEl>
                                              <p:pRg st="0" end="0"/>
                                            </p:txEl>
                                          </p:spTgt>
                                        </p:tgtEl>
                                        <p:attrNameLst>
                                          <p:attrName>ppt_y</p:attrName>
                                        </p:attrNameLst>
                                      </p:cBhvr>
                                      <p:tavLst>
                                        <p:tav tm="0">
                                          <p:val>
                                            <p:strVal val="#ppt_y"/>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63">
                                            <p:txEl>
                                              <p:pRg st="0" end="0"/>
                                            </p:txEl>
                                          </p:spTgt>
                                        </p:tgtEl>
                                        <p:attrNameLst>
                                          <p:attrName>style.visibility</p:attrName>
                                        </p:attrNameLst>
                                      </p:cBhvr>
                                      <p:to>
                                        <p:strVal val="visible"/>
                                      </p:to>
                                    </p:set>
                                    <p:anim calcmode="lin" valueType="num">
                                      <p:cBhvr additive="base">
                                        <p:cTn id="136"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 calcmode="lin" valueType="num">
                                      <p:cBhvr additive="base">
                                        <p:cTn id="140" dur="500" fill="hold"/>
                                        <p:tgtEl>
                                          <p:spTgt spid="64"/>
                                        </p:tgtEl>
                                        <p:attrNameLst>
                                          <p:attrName>ppt_x</p:attrName>
                                        </p:attrNameLst>
                                      </p:cBhvr>
                                      <p:tavLst>
                                        <p:tav tm="0">
                                          <p:val>
                                            <p:strVal val="#ppt_x"/>
                                          </p:val>
                                        </p:tav>
                                        <p:tav tm="100000">
                                          <p:val>
                                            <p:strVal val="#ppt_x"/>
                                          </p:val>
                                        </p:tav>
                                      </p:tavLst>
                                    </p:anim>
                                    <p:anim calcmode="lin" valueType="num">
                                      <p:cBhvr additive="base">
                                        <p:cTn id="141" dur="500" fill="hold"/>
                                        <p:tgtEl>
                                          <p:spTgt spid="64"/>
                                        </p:tgtEl>
                                        <p:attrNameLst>
                                          <p:attrName>ppt_y</p:attrName>
                                        </p:attrNameLst>
                                      </p:cBhvr>
                                      <p:tavLst>
                                        <p:tav tm="0">
                                          <p:val>
                                            <p:strVal val="1+#ppt_h/2"/>
                                          </p:val>
                                        </p:tav>
                                        <p:tav tm="100000">
                                          <p:val>
                                            <p:strVal val="#ppt_y"/>
                                          </p:val>
                                        </p:tav>
                                      </p:tavLst>
                                    </p:anim>
                                  </p:childTnLst>
                                </p:cTn>
                              </p:par>
                              <p:par>
                                <p:cTn id="142" presetID="10" presetClass="entr" presetSubtype="0" fill="hold" grpId="0" nodeType="withEffect">
                                  <p:stCondLst>
                                    <p:cond delay="100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P spid="3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9" name="円/楕円 38"/>
          <p:cNvSpPr/>
          <p:nvPr userDrawn="1"/>
        </p:nvSpPr>
        <p:spPr>
          <a:xfrm>
            <a:off x="6297509" y="686767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35823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95113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23408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35823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21421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26202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48352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417112"/>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23371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265908"/>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フッター プレースホルダー 4">
            <a:extLst>
              <a:ext uri="{FF2B5EF4-FFF2-40B4-BE49-F238E27FC236}">
                <a16:creationId xmlns="" xmlns:a16="http://schemas.microsoft.com/office/drawing/2014/main" id="{F5AFFD91-922F-4303-AD87-1BE27C3EE876}"/>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6881940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8017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4541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31817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6499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5544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11" name="図プレースホルダー 5"/>
          <p:cNvSpPr>
            <a:spLocks noGrp="1"/>
          </p:cNvSpPr>
          <p:nvPr>
            <p:ph type="pic" sz="quarter" idx="14" hasCustomPrompt="1"/>
          </p:nvPr>
        </p:nvSpPr>
        <p:spPr>
          <a:xfrm>
            <a:off x="1768041" y="30744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379821" y="37174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2409803" y="64072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32" name="円/楕円 31"/>
          <p:cNvSpPr/>
          <p:nvPr userDrawn="1"/>
        </p:nvSpPr>
        <p:spPr>
          <a:xfrm>
            <a:off x="903945" y="57055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60456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82450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8095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9261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30449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10706654" y="37511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9163259" y="62245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63411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4600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10706654" y="71662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6" name="フッター プレースホルダー 4">
            <a:extLst>
              <a:ext uri="{FF2B5EF4-FFF2-40B4-BE49-F238E27FC236}">
                <a16:creationId xmlns="" xmlns:a16="http://schemas.microsoft.com/office/drawing/2014/main" id="{21202FEC-0FD2-4A35-9B82-790D9FE56BD6}"/>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7853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ppt_w</p:attrName>
                                        </p:attrNameLst>
                                      </p:cBhvr>
                                      <p:tavLst>
                                        <p:tav tm="0" fmla="#ppt_w*sin(2.5*pi*$)">
                                          <p:val>
                                            <p:fltVal val="0"/>
                                          </p:val>
                                        </p:tav>
                                        <p:tav tm="100000">
                                          <p:val>
                                            <p:fltVal val="1"/>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ppt_w</p:attrName>
                                        </p:attrNameLst>
                                      </p:cBhvr>
                                      <p:tavLst>
                                        <p:tav tm="0" fmla="#ppt_w*sin(2.5*pi*$)">
                                          <p:val>
                                            <p:fltVal val="0"/>
                                          </p:val>
                                        </p:tav>
                                        <p:tav tm="100000">
                                          <p:val>
                                            <p:fltVal val="1"/>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childTnLst>
                                </p:cTn>
                              </p:par>
                              <p:par>
                                <p:cTn id="23" presetID="2" presetClass="entr" presetSubtype="1" decel="100000" fill="hold" grpId="0" nodeType="withEffect">
                                  <p:stCondLst>
                                    <p:cond delay="25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0-#ppt_h/2"/>
                                          </p:val>
                                        </p:tav>
                                        <p:tav tm="100000">
                                          <p:val>
                                            <p:strVal val="#ppt_y"/>
                                          </p:val>
                                        </p:tav>
                                      </p:tavLst>
                                    </p:anim>
                                  </p:childTnLst>
                                </p:cTn>
                              </p:par>
                              <p:par>
                                <p:cTn id="27" presetID="45" presetClass="entr" presetSubtype="0" fill="hold" grpId="1" nodeType="with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ppt_w</p:attrName>
                                        </p:attrNameLst>
                                      </p:cBhvr>
                                      <p:tavLst>
                                        <p:tav tm="0" fmla="#ppt_w*sin(2.5*pi*$)">
                                          <p:val>
                                            <p:fltVal val="0"/>
                                          </p:val>
                                        </p:tav>
                                        <p:tav tm="100000">
                                          <p:val>
                                            <p:fltVal val="1"/>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1000" fill="hold"/>
                                        <p:tgtEl>
                                          <p:spTgt spid="40"/>
                                        </p:tgtEl>
                                        <p:attrNameLst>
                                          <p:attrName>ppt_x</p:attrName>
                                        </p:attrNameLst>
                                      </p:cBhvr>
                                      <p:tavLst>
                                        <p:tav tm="0">
                                          <p:val>
                                            <p:strVal val="#ppt_x"/>
                                          </p:val>
                                        </p:tav>
                                        <p:tav tm="100000">
                                          <p:val>
                                            <p:strVal val="#ppt_x"/>
                                          </p:val>
                                        </p:tav>
                                      </p:tavLst>
                                    </p:anim>
                                    <p:anim calcmode="lin" valueType="num">
                                      <p:cBhvr additive="base">
                                        <p:cTn id="35" dur="1000" fill="hold"/>
                                        <p:tgtEl>
                                          <p:spTgt spid="40"/>
                                        </p:tgtEl>
                                        <p:attrNameLst>
                                          <p:attrName>ppt_y</p:attrName>
                                        </p:attrNameLst>
                                      </p:cBhvr>
                                      <p:tavLst>
                                        <p:tav tm="0">
                                          <p:val>
                                            <p:strVal val="0-#ppt_h/2"/>
                                          </p:val>
                                        </p:tav>
                                        <p:tav tm="100000">
                                          <p:val>
                                            <p:strVal val="#ppt_y"/>
                                          </p:val>
                                        </p:tav>
                                      </p:tavLst>
                                    </p:anim>
                                  </p:childTnLst>
                                </p:cTn>
                              </p:par>
                              <p:par>
                                <p:cTn id="36" presetID="45" presetClass="entr" presetSubtype="0" fill="hold" grpId="1" nodeType="withEffect">
                                  <p:stCondLst>
                                    <p:cond delay="25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anim calcmode="lin" valueType="num">
                                      <p:cBhvr>
                                        <p:cTn id="39" dur="1000" fill="hold"/>
                                        <p:tgtEl>
                                          <p:spTgt spid="40"/>
                                        </p:tgtEl>
                                        <p:attrNameLst>
                                          <p:attrName>ppt_w</p:attrName>
                                        </p:attrNameLst>
                                      </p:cBhvr>
                                      <p:tavLst>
                                        <p:tav tm="0" fmla="#ppt_w*sin(2.5*pi*$)">
                                          <p:val>
                                            <p:fltVal val="0"/>
                                          </p:val>
                                        </p:tav>
                                        <p:tav tm="100000">
                                          <p:val>
                                            <p:fltVal val="1"/>
                                          </p:val>
                                        </p:tav>
                                      </p:tavLst>
                                    </p:anim>
                                    <p:anim calcmode="lin" valueType="num">
                                      <p:cBhvr>
                                        <p:cTn id="40" dur="1000" fill="hold"/>
                                        <p:tgtEl>
                                          <p:spTgt spid="40"/>
                                        </p:tgtEl>
                                        <p:attrNameLst>
                                          <p:attrName>ppt_h</p:attrName>
                                        </p:attrNameLst>
                                      </p:cBhvr>
                                      <p:tavLst>
                                        <p:tav tm="0">
                                          <p:val>
                                            <p:strVal val="#ppt_h"/>
                                          </p:val>
                                        </p:tav>
                                        <p:tav tm="100000">
                                          <p:val>
                                            <p:strVal val="#ppt_h"/>
                                          </p:val>
                                        </p:tav>
                                      </p:tavLst>
                                    </p:anim>
                                  </p:childTnLst>
                                </p:cTn>
                              </p:par>
                              <p:par>
                                <p:cTn id="41" presetID="2" presetClass="entr" presetSubtype="1" decel="100000"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0-#ppt_h/2"/>
                                          </p:val>
                                        </p:tav>
                                        <p:tav tm="100000">
                                          <p:val>
                                            <p:strVal val="#ppt_y"/>
                                          </p:val>
                                        </p:tav>
                                      </p:tavLst>
                                    </p:anim>
                                  </p:childTnLst>
                                </p:cTn>
                              </p:par>
                              <p:par>
                                <p:cTn id="45" presetID="45" presetClass="entr" presetSubtype="0" fill="hold" grpId="1" nodeType="with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ppt_w</p:attrName>
                                        </p:attrNameLst>
                                      </p:cBhvr>
                                      <p:tavLst>
                                        <p:tav tm="0" fmla="#ppt_w*sin(2.5*pi*$)">
                                          <p:val>
                                            <p:fltVal val="0"/>
                                          </p:val>
                                        </p:tav>
                                        <p:tav tm="100000">
                                          <p:val>
                                            <p:fltVal val="1"/>
                                          </p:val>
                                        </p:tav>
                                      </p:tavLst>
                                    </p:anim>
                                    <p:anim calcmode="lin" valueType="num">
                                      <p:cBhvr>
                                        <p:cTn id="49" dur="1000" fill="hold"/>
                                        <p:tgtEl>
                                          <p:spTgt spid="17"/>
                                        </p:tgtEl>
                                        <p:attrNameLst>
                                          <p:attrName>ppt_h</p:attrName>
                                        </p:attrNameLst>
                                      </p:cBhvr>
                                      <p:tavLst>
                                        <p:tav tm="0">
                                          <p:val>
                                            <p:strVal val="#ppt_h"/>
                                          </p:val>
                                        </p:tav>
                                        <p:tav tm="100000">
                                          <p:val>
                                            <p:strVal val="#ppt_h"/>
                                          </p:val>
                                        </p:tav>
                                      </p:tavLst>
                                    </p:anim>
                                  </p:childTnLst>
                                </p:cTn>
                              </p:par>
                              <p:par>
                                <p:cTn id="50" presetID="2" presetClass="entr" presetSubtype="1" decel="100000"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1000" fill="hold"/>
                                        <p:tgtEl>
                                          <p:spTgt spid="41"/>
                                        </p:tgtEl>
                                        <p:attrNameLst>
                                          <p:attrName>ppt_x</p:attrName>
                                        </p:attrNameLst>
                                      </p:cBhvr>
                                      <p:tavLst>
                                        <p:tav tm="0">
                                          <p:val>
                                            <p:strVal val="#ppt_x"/>
                                          </p:val>
                                        </p:tav>
                                        <p:tav tm="100000">
                                          <p:val>
                                            <p:strVal val="#ppt_x"/>
                                          </p:val>
                                        </p:tav>
                                      </p:tavLst>
                                    </p:anim>
                                    <p:anim calcmode="lin" valueType="num">
                                      <p:cBhvr additive="base">
                                        <p:cTn id="53" dur="1000" fill="hold"/>
                                        <p:tgtEl>
                                          <p:spTgt spid="41"/>
                                        </p:tgtEl>
                                        <p:attrNameLst>
                                          <p:attrName>ppt_y</p:attrName>
                                        </p:attrNameLst>
                                      </p:cBhvr>
                                      <p:tavLst>
                                        <p:tav tm="0">
                                          <p:val>
                                            <p:strVal val="0-#ppt_h/2"/>
                                          </p:val>
                                        </p:tav>
                                        <p:tav tm="100000">
                                          <p:val>
                                            <p:strVal val="#ppt_y"/>
                                          </p:val>
                                        </p:tav>
                                      </p:tavLst>
                                    </p:anim>
                                  </p:childTnLst>
                                </p:cTn>
                              </p:par>
                              <p:par>
                                <p:cTn id="54" presetID="45" presetClass="entr" presetSubtype="0" fill="hold" grpId="1" nodeType="withEffect">
                                  <p:stCondLst>
                                    <p:cond delay="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ppt_w</p:attrName>
                                        </p:attrNameLst>
                                      </p:cBhvr>
                                      <p:tavLst>
                                        <p:tav tm="0" fmla="#ppt_w*sin(2.5*pi*$)">
                                          <p:val>
                                            <p:fltVal val="0"/>
                                          </p:val>
                                        </p:tav>
                                        <p:tav tm="100000">
                                          <p:val>
                                            <p:fltVal val="1"/>
                                          </p:val>
                                        </p:tav>
                                      </p:tavLst>
                                    </p:anim>
                                    <p:anim calcmode="lin" valueType="num">
                                      <p:cBhvr>
                                        <p:cTn id="58" dur="1000" fill="hold"/>
                                        <p:tgtEl>
                                          <p:spTgt spid="41"/>
                                        </p:tgtEl>
                                        <p:attrNameLst>
                                          <p:attrName>ppt_h</p:attrName>
                                        </p:attrNameLst>
                                      </p:cBhvr>
                                      <p:tavLst>
                                        <p:tav tm="0">
                                          <p:val>
                                            <p:strVal val="#ppt_h"/>
                                          </p:val>
                                        </p:tav>
                                        <p:tav tm="100000">
                                          <p:val>
                                            <p:strVal val="#ppt_h"/>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par>
                                <p:cTn id="64" presetID="2" presetClass="entr" presetSubtype="12" decel="100000" fill="hold" grpId="1"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0-#ppt_w/2"/>
                                          </p:val>
                                        </p:tav>
                                        <p:tav tm="100000">
                                          <p:val>
                                            <p:strVal val="#ppt_x"/>
                                          </p:val>
                                        </p:tav>
                                      </p:tavLst>
                                    </p:anim>
                                    <p:anim calcmode="lin" valueType="num">
                                      <p:cBhvr additive="base">
                                        <p:cTn id="67" dur="500" fill="hold"/>
                                        <p:tgtEl>
                                          <p:spTgt spid="32"/>
                                        </p:tgtEl>
                                        <p:attrNameLst>
                                          <p:attrName>ppt_y</p:attrName>
                                        </p:attrNameLst>
                                      </p:cBhvr>
                                      <p:tavLst>
                                        <p:tav tm="0">
                                          <p:val>
                                            <p:strVal val="1+#ppt_h/2"/>
                                          </p:val>
                                        </p:tav>
                                        <p:tav tm="100000">
                                          <p:val>
                                            <p:strVal val="#ppt_y"/>
                                          </p:val>
                                        </p:tav>
                                      </p:tavLst>
                                    </p:anim>
                                  </p:childTnLst>
                                </p:cTn>
                              </p:par>
                              <p:par>
                                <p:cTn id="68" presetID="53" presetClass="entr" presetSubtype="16" fill="hold" grpId="0" nodeType="withEffect">
                                  <p:stCondLst>
                                    <p:cond delay="100"/>
                                  </p:stCondLst>
                                  <p:childTnLst>
                                    <p:set>
                                      <p:cBhvr>
                                        <p:cTn id="69" dur="1" fill="hold">
                                          <p:stCondLst>
                                            <p:cond delay="0"/>
                                          </p:stCondLst>
                                        </p:cTn>
                                        <p:tgtEl>
                                          <p:spTgt spid="31"/>
                                        </p:tgtEl>
                                        <p:attrNameLst>
                                          <p:attrName>style.visibility</p:attrName>
                                        </p:attrNameLst>
                                      </p:cBhvr>
                                      <p:to>
                                        <p:strVal val="visible"/>
                                      </p:to>
                                    </p:set>
                                    <p:anim calcmode="lin" valueType="num">
                                      <p:cBhvr>
                                        <p:cTn id="70" dur="400" fill="hold"/>
                                        <p:tgtEl>
                                          <p:spTgt spid="31"/>
                                        </p:tgtEl>
                                        <p:attrNameLst>
                                          <p:attrName>ppt_w</p:attrName>
                                        </p:attrNameLst>
                                      </p:cBhvr>
                                      <p:tavLst>
                                        <p:tav tm="0">
                                          <p:val>
                                            <p:fltVal val="0"/>
                                          </p:val>
                                        </p:tav>
                                        <p:tav tm="100000">
                                          <p:val>
                                            <p:strVal val="#ppt_w"/>
                                          </p:val>
                                        </p:tav>
                                      </p:tavLst>
                                    </p:anim>
                                    <p:anim calcmode="lin" valueType="num">
                                      <p:cBhvr>
                                        <p:cTn id="71" dur="400" fill="hold"/>
                                        <p:tgtEl>
                                          <p:spTgt spid="31"/>
                                        </p:tgtEl>
                                        <p:attrNameLst>
                                          <p:attrName>ppt_h</p:attrName>
                                        </p:attrNameLst>
                                      </p:cBhvr>
                                      <p:tavLst>
                                        <p:tav tm="0">
                                          <p:val>
                                            <p:fltVal val="0"/>
                                          </p:val>
                                        </p:tav>
                                        <p:tav tm="100000">
                                          <p:val>
                                            <p:strVal val="#ppt_h"/>
                                          </p:val>
                                        </p:tav>
                                      </p:tavLst>
                                    </p:anim>
                                    <p:animEffect transition="in" filter="fade">
                                      <p:cBhvr>
                                        <p:cTn id="72" dur="400"/>
                                        <p:tgtEl>
                                          <p:spTgt spid="31"/>
                                        </p:tgtEl>
                                      </p:cBhvr>
                                    </p:animEffect>
                                  </p:childTnLst>
                                </p:cTn>
                              </p:par>
                              <p:par>
                                <p:cTn id="73" presetID="2" presetClass="entr" presetSubtype="12" decel="100000" fill="hold" grpId="1" nodeType="withEffect">
                                  <p:stCondLst>
                                    <p:cond delay="10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0-#ppt_w/2"/>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53" presetClass="entr" presetSubtype="16" fill="hold" grpId="0" nodeType="withEffect">
                                  <p:stCondLst>
                                    <p:cond delay="200"/>
                                  </p:stCondLst>
                                  <p:childTnLst>
                                    <p:set>
                                      <p:cBhvr>
                                        <p:cTn id="78" dur="1" fill="hold">
                                          <p:stCondLst>
                                            <p:cond delay="0"/>
                                          </p:stCondLst>
                                        </p:cTn>
                                        <p:tgtEl>
                                          <p:spTgt spid="33"/>
                                        </p:tgtEl>
                                        <p:attrNameLst>
                                          <p:attrName>style.visibility</p:attrName>
                                        </p:attrNameLst>
                                      </p:cBhvr>
                                      <p:to>
                                        <p:strVal val="visible"/>
                                      </p:to>
                                    </p:set>
                                    <p:anim calcmode="lin" valueType="num">
                                      <p:cBhvr>
                                        <p:cTn id="79" dur="400" fill="hold"/>
                                        <p:tgtEl>
                                          <p:spTgt spid="33"/>
                                        </p:tgtEl>
                                        <p:attrNameLst>
                                          <p:attrName>ppt_w</p:attrName>
                                        </p:attrNameLst>
                                      </p:cBhvr>
                                      <p:tavLst>
                                        <p:tav tm="0">
                                          <p:val>
                                            <p:fltVal val="0"/>
                                          </p:val>
                                        </p:tav>
                                        <p:tav tm="100000">
                                          <p:val>
                                            <p:strVal val="#ppt_w"/>
                                          </p:val>
                                        </p:tav>
                                      </p:tavLst>
                                    </p:anim>
                                    <p:anim calcmode="lin" valueType="num">
                                      <p:cBhvr>
                                        <p:cTn id="80" dur="400" fill="hold"/>
                                        <p:tgtEl>
                                          <p:spTgt spid="33"/>
                                        </p:tgtEl>
                                        <p:attrNameLst>
                                          <p:attrName>ppt_h</p:attrName>
                                        </p:attrNameLst>
                                      </p:cBhvr>
                                      <p:tavLst>
                                        <p:tav tm="0">
                                          <p:val>
                                            <p:fltVal val="0"/>
                                          </p:val>
                                        </p:tav>
                                        <p:tav tm="100000">
                                          <p:val>
                                            <p:strVal val="#ppt_h"/>
                                          </p:val>
                                        </p:tav>
                                      </p:tavLst>
                                    </p:anim>
                                    <p:animEffect transition="in" filter="fade">
                                      <p:cBhvr>
                                        <p:cTn id="81" dur="400"/>
                                        <p:tgtEl>
                                          <p:spTgt spid="33"/>
                                        </p:tgtEl>
                                      </p:cBhvr>
                                    </p:animEffect>
                                  </p:childTnLst>
                                </p:cTn>
                              </p:par>
                              <p:par>
                                <p:cTn id="82" presetID="2" presetClass="entr" presetSubtype="12" decel="100000" fill="hold" grpId="1" nodeType="withEffect">
                                  <p:stCondLst>
                                    <p:cond delay="20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0-#ppt_w/2"/>
                                          </p:val>
                                        </p:tav>
                                        <p:tav tm="100000">
                                          <p:val>
                                            <p:strVal val="#ppt_x"/>
                                          </p:val>
                                        </p:tav>
                                      </p:tavLst>
                                    </p:anim>
                                    <p:anim calcmode="lin" valueType="num">
                                      <p:cBhvr additive="base">
                                        <p:cTn id="85" dur="500" fill="hold"/>
                                        <p:tgtEl>
                                          <p:spTgt spid="33"/>
                                        </p:tgtEl>
                                        <p:attrNameLst>
                                          <p:attrName>ppt_y</p:attrName>
                                        </p:attrNameLst>
                                      </p:cBhvr>
                                      <p:tavLst>
                                        <p:tav tm="0">
                                          <p:val>
                                            <p:strVal val="1+#ppt_h/2"/>
                                          </p:val>
                                        </p:tav>
                                        <p:tav tm="100000">
                                          <p:val>
                                            <p:strVal val="#ppt_y"/>
                                          </p:val>
                                        </p:tav>
                                      </p:tavLst>
                                    </p:anim>
                                  </p:childTnLst>
                                </p:cTn>
                              </p:par>
                              <p:par>
                                <p:cTn id="86" presetID="53" presetClass="entr" presetSubtype="16" fill="hold" grpId="0" nodeType="withEffect">
                                  <p:stCondLst>
                                    <p:cond delay="300"/>
                                  </p:stCondLst>
                                  <p:childTnLst>
                                    <p:set>
                                      <p:cBhvr>
                                        <p:cTn id="87" dur="1" fill="hold">
                                          <p:stCondLst>
                                            <p:cond delay="0"/>
                                          </p:stCondLst>
                                        </p:cTn>
                                        <p:tgtEl>
                                          <p:spTgt spid="34"/>
                                        </p:tgtEl>
                                        <p:attrNameLst>
                                          <p:attrName>style.visibility</p:attrName>
                                        </p:attrNameLst>
                                      </p:cBhvr>
                                      <p:to>
                                        <p:strVal val="visible"/>
                                      </p:to>
                                    </p:set>
                                    <p:anim calcmode="lin" valueType="num">
                                      <p:cBhvr>
                                        <p:cTn id="88" dur="400" fill="hold"/>
                                        <p:tgtEl>
                                          <p:spTgt spid="34"/>
                                        </p:tgtEl>
                                        <p:attrNameLst>
                                          <p:attrName>ppt_w</p:attrName>
                                        </p:attrNameLst>
                                      </p:cBhvr>
                                      <p:tavLst>
                                        <p:tav tm="0">
                                          <p:val>
                                            <p:fltVal val="0"/>
                                          </p:val>
                                        </p:tav>
                                        <p:tav tm="100000">
                                          <p:val>
                                            <p:strVal val="#ppt_w"/>
                                          </p:val>
                                        </p:tav>
                                      </p:tavLst>
                                    </p:anim>
                                    <p:anim calcmode="lin" valueType="num">
                                      <p:cBhvr>
                                        <p:cTn id="89" dur="400" fill="hold"/>
                                        <p:tgtEl>
                                          <p:spTgt spid="34"/>
                                        </p:tgtEl>
                                        <p:attrNameLst>
                                          <p:attrName>ppt_h</p:attrName>
                                        </p:attrNameLst>
                                      </p:cBhvr>
                                      <p:tavLst>
                                        <p:tav tm="0">
                                          <p:val>
                                            <p:fltVal val="0"/>
                                          </p:val>
                                        </p:tav>
                                        <p:tav tm="100000">
                                          <p:val>
                                            <p:strVal val="#ppt_h"/>
                                          </p:val>
                                        </p:tav>
                                      </p:tavLst>
                                    </p:anim>
                                    <p:animEffect transition="in" filter="fade">
                                      <p:cBhvr>
                                        <p:cTn id="90" dur="400"/>
                                        <p:tgtEl>
                                          <p:spTgt spid="34"/>
                                        </p:tgtEl>
                                      </p:cBhvr>
                                    </p:animEffect>
                                  </p:childTnLst>
                                </p:cTn>
                              </p:par>
                              <p:par>
                                <p:cTn id="91" presetID="2" presetClass="entr" presetSubtype="12" decel="100000" fill="hold" grpId="1" nodeType="withEffect">
                                  <p:stCondLst>
                                    <p:cond delay="30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0-#ppt_w/2"/>
                                          </p:val>
                                        </p:tav>
                                        <p:tav tm="100000">
                                          <p:val>
                                            <p:strVal val="#ppt_x"/>
                                          </p:val>
                                        </p:tav>
                                      </p:tavLst>
                                    </p:anim>
                                    <p:anim calcmode="lin" valueType="num">
                                      <p:cBhvr additive="base">
                                        <p:cTn id="94" dur="500" fill="hold"/>
                                        <p:tgtEl>
                                          <p:spTgt spid="34"/>
                                        </p:tgtEl>
                                        <p:attrNameLst>
                                          <p:attrName>ppt_y</p:attrName>
                                        </p:attrNameLst>
                                      </p:cBhvr>
                                      <p:tavLst>
                                        <p:tav tm="0">
                                          <p:val>
                                            <p:strVal val="1+#ppt_h/2"/>
                                          </p:val>
                                        </p:tav>
                                        <p:tav tm="100000">
                                          <p:val>
                                            <p:strVal val="#ppt_y"/>
                                          </p:val>
                                        </p:tav>
                                      </p:tavLst>
                                    </p:anim>
                                  </p:childTnLst>
                                </p:cTn>
                              </p:par>
                              <p:par>
                                <p:cTn id="95" presetID="53" presetClass="entr" presetSubtype="16" fill="hold" grpId="0" nodeType="withEffect">
                                  <p:stCondLst>
                                    <p:cond delay="4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400" fill="hold"/>
                                        <p:tgtEl>
                                          <p:spTgt spid="30"/>
                                        </p:tgtEl>
                                        <p:attrNameLst>
                                          <p:attrName>ppt_w</p:attrName>
                                        </p:attrNameLst>
                                      </p:cBhvr>
                                      <p:tavLst>
                                        <p:tav tm="0">
                                          <p:val>
                                            <p:fltVal val="0"/>
                                          </p:val>
                                        </p:tav>
                                        <p:tav tm="100000">
                                          <p:val>
                                            <p:strVal val="#ppt_w"/>
                                          </p:val>
                                        </p:tav>
                                      </p:tavLst>
                                    </p:anim>
                                    <p:anim calcmode="lin" valueType="num">
                                      <p:cBhvr>
                                        <p:cTn id="98" dur="400" fill="hold"/>
                                        <p:tgtEl>
                                          <p:spTgt spid="30"/>
                                        </p:tgtEl>
                                        <p:attrNameLst>
                                          <p:attrName>ppt_h</p:attrName>
                                        </p:attrNameLst>
                                      </p:cBhvr>
                                      <p:tavLst>
                                        <p:tav tm="0">
                                          <p:val>
                                            <p:fltVal val="0"/>
                                          </p:val>
                                        </p:tav>
                                        <p:tav tm="100000">
                                          <p:val>
                                            <p:strVal val="#ppt_h"/>
                                          </p:val>
                                        </p:tav>
                                      </p:tavLst>
                                    </p:anim>
                                    <p:animEffect transition="in" filter="fade">
                                      <p:cBhvr>
                                        <p:cTn id="99" dur="400"/>
                                        <p:tgtEl>
                                          <p:spTgt spid="30"/>
                                        </p:tgtEl>
                                      </p:cBhvr>
                                    </p:animEffect>
                                  </p:childTnLst>
                                </p:cTn>
                              </p:par>
                              <p:par>
                                <p:cTn id="100" presetID="2" presetClass="entr" presetSubtype="12" decel="100000" fill="hold" grpId="1" nodeType="withEffect">
                                  <p:stCondLst>
                                    <p:cond delay="40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0-#ppt_w/2"/>
                                          </p:val>
                                        </p:tav>
                                        <p:tav tm="100000">
                                          <p:val>
                                            <p:strVal val="#ppt_x"/>
                                          </p:val>
                                        </p:tav>
                                      </p:tavLst>
                                    </p:anim>
                                    <p:anim calcmode="lin" valueType="num">
                                      <p:cBhvr additive="base">
                                        <p:cTn id="103" dur="500" fill="hold"/>
                                        <p:tgtEl>
                                          <p:spTgt spid="30"/>
                                        </p:tgtEl>
                                        <p:attrNameLst>
                                          <p:attrName>ppt_y</p:attrName>
                                        </p:attrNameLst>
                                      </p:cBhvr>
                                      <p:tavLst>
                                        <p:tav tm="0">
                                          <p:val>
                                            <p:strVal val="1+#ppt_h/2"/>
                                          </p:val>
                                        </p:tav>
                                        <p:tav tm="100000">
                                          <p:val>
                                            <p:strVal val="#ppt_y"/>
                                          </p:val>
                                        </p:tav>
                                      </p:tavLst>
                                    </p:anim>
                                  </p:childTnLst>
                                </p:cTn>
                              </p:par>
                            </p:childTnLst>
                          </p:cTn>
                        </p:par>
                        <p:par>
                          <p:cTn id="104" fill="hold">
                            <p:stCondLst>
                              <p:cond delay="1500"/>
                            </p:stCondLst>
                            <p:childTnLst>
                              <p:par>
                                <p:cTn id="105" presetID="2" presetClass="entr" presetSubtype="4" decel="100000"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750" fill="hold"/>
                                        <p:tgtEl>
                                          <p:spTgt spid="22"/>
                                        </p:tgtEl>
                                        <p:attrNameLst>
                                          <p:attrName>ppt_x</p:attrName>
                                        </p:attrNameLst>
                                      </p:cBhvr>
                                      <p:tavLst>
                                        <p:tav tm="0">
                                          <p:val>
                                            <p:strVal val="#ppt_x"/>
                                          </p:val>
                                        </p:tav>
                                        <p:tav tm="100000">
                                          <p:val>
                                            <p:strVal val="#ppt_x"/>
                                          </p:val>
                                        </p:tav>
                                      </p:tavLst>
                                    </p:anim>
                                    <p:anim calcmode="lin" valueType="num">
                                      <p:cBhvr additive="base">
                                        <p:cTn id="108" dur="750" fill="hold"/>
                                        <p:tgtEl>
                                          <p:spTgt spid="22"/>
                                        </p:tgtEl>
                                        <p:attrNameLst>
                                          <p:attrName>ppt_y</p:attrName>
                                        </p:attrNameLst>
                                      </p:cBhvr>
                                      <p:tavLst>
                                        <p:tav tm="0">
                                          <p:val>
                                            <p:strVal val="1+#ppt_h/2"/>
                                          </p:val>
                                        </p:tav>
                                        <p:tav tm="100000">
                                          <p:val>
                                            <p:strVal val="#ppt_y"/>
                                          </p:val>
                                        </p:tav>
                                      </p:tavLst>
                                    </p:anim>
                                  </p:childTnLst>
                                </p:cTn>
                              </p:par>
                              <p:par>
                                <p:cTn id="109" presetID="2" presetClass="entr" presetSubtype="8" decel="10000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0-#ppt_w/2"/>
                                          </p:val>
                                        </p:tav>
                                        <p:tav tm="100000">
                                          <p:val>
                                            <p:strVal val="#ppt_x"/>
                                          </p:val>
                                        </p:tav>
                                      </p:tavLst>
                                    </p:anim>
                                    <p:anim calcmode="lin" valueType="num">
                                      <p:cBhvr additive="base">
                                        <p:cTn id="112" dur="750" fill="hold"/>
                                        <p:tgtEl>
                                          <p:spTgt spid="21"/>
                                        </p:tgtEl>
                                        <p:attrNameLst>
                                          <p:attrName>ppt_y</p:attrName>
                                        </p:attrNameLst>
                                      </p:cBhvr>
                                      <p:tavLst>
                                        <p:tav tm="0">
                                          <p:val>
                                            <p:strVal val="#ppt_y"/>
                                          </p:val>
                                        </p:tav>
                                        <p:tav tm="100000">
                                          <p:val>
                                            <p:strVal val="#ppt_y"/>
                                          </p:val>
                                        </p:tav>
                                      </p:tavLst>
                                    </p:anim>
                                  </p:childTnLst>
                                </p:cTn>
                              </p:par>
                              <p:par>
                                <p:cTn id="113" presetID="45" presetClass="entr" presetSubtype="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750"/>
                                        <p:tgtEl>
                                          <p:spTgt spid="22"/>
                                        </p:tgtEl>
                                      </p:cBhvr>
                                    </p:animEffect>
                                    <p:anim calcmode="lin" valueType="num">
                                      <p:cBhvr>
                                        <p:cTn id="116" dur="750" fill="hold"/>
                                        <p:tgtEl>
                                          <p:spTgt spid="22"/>
                                        </p:tgtEl>
                                        <p:attrNameLst>
                                          <p:attrName>ppt_w</p:attrName>
                                        </p:attrNameLst>
                                      </p:cBhvr>
                                      <p:tavLst>
                                        <p:tav tm="0" fmla="#ppt_w*sin(2.5*pi*$)">
                                          <p:val>
                                            <p:fltVal val="0"/>
                                          </p:val>
                                        </p:tav>
                                        <p:tav tm="100000">
                                          <p:val>
                                            <p:fltVal val="1"/>
                                          </p:val>
                                        </p:tav>
                                      </p:tavLst>
                                    </p:anim>
                                    <p:anim calcmode="lin" valueType="num">
                                      <p:cBhvr>
                                        <p:cTn id="117" dur="750" fill="hold"/>
                                        <p:tgtEl>
                                          <p:spTgt spid="22"/>
                                        </p:tgtEl>
                                        <p:attrNameLst>
                                          <p:attrName>ppt_h</p:attrName>
                                        </p:attrNameLst>
                                      </p:cBhvr>
                                      <p:tavLst>
                                        <p:tav tm="0">
                                          <p:val>
                                            <p:strVal val="#ppt_h"/>
                                          </p:val>
                                        </p:tav>
                                        <p:tav tm="100000">
                                          <p:val>
                                            <p:strVal val="#ppt_h"/>
                                          </p:val>
                                        </p:tav>
                                      </p:tavLst>
                                    </p:anim>
                                  </p:childTnLst>
                                </p:cTn>
                              </p:par>
                              <p:par>
                                <p:cTn id="118" presetID="45" presetClass="entr" presetSubtype="0" fill="hold" grpId="1" nodeType="with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750"/>
                                        <p:tgtEl>
                                          <p:spTgt spid="21"/>
                                        </p:tgtEl>
                                      </p:cBhvr>
                                    </p:animEffect>
                                    <p:anim calcmode="lin" valueType="num">
                                      <p:cBhvr>
                                        <p:cTn id="121" dur="750" fill="hold"/>
                                        <p:tgtEl>
                                          <p:spTgt spid="21"/>
                                        </p:tgtEl>
                                        <p:attrNameLst>
                                          <p:attrName>ppt_w</p:attrName>
                                        </p:attrNameLst>
                                      </p:cBhvr>
                                      <p:tavLst>
                                        <p:tav tm="0" fmla="#ppt_w*sin(2.5*pi*$)">
                                          <p:val>
                                            <p:fltVal val="0"/>
                                          </p:val>
                                        </p:tav>
                                        <p:tav tm="100000">
                                          <p:val>
                                            <p:fltVal val="1"/>
                                          </p:val>
                                        </p:tav>
                                      </p:tavLst>
                                    </p:anim>
                                    <p:anim calcmode="lin" valueType="num">
                                      <p:cBhvr>
                                        <p:cTn id="122" dur="750" fill="hold"/>
                                        <p:tgtEl>
                                          <p:spTgt spid="21"/>
                                        </p:tgtEl>
                                        <p:attrNameLst>
                                          <p:attrName>ppt_h</p:attrName>
                                        </p:attrNameLst>
                                      </p:cBhvr>
                                      <p:tavLst>
                                        <p:tav tm="0">
                                          <p:val>
                                            <p:strVal val="#ppt_h"/>
                                          </p:val>
                                        </p:tav>
                                        <p:tav tm="100000">
                                          <p:val>
                                            <p:strVal val="#ppt_h"/>
                                          </p:val>
                                        </p:tav>
                                      </p:tavLst>
                                    </p:anim>
                                  </p:childTnLst>
                                </p:cTn>
                              </p:par>
                              <p:par>
                                <p:cTn id="123" presetID="2" presetClass="entr" presetSubtype="3" decel="100000" fill="hold" grpId="0" nodeType="withEffect">
                                  <p:stCondLst>
                                    <p:cond delay="500"/>
                                  </p:stCondLst>
                                  <p:iterate type="wd">
                                    <p:tmPct val="10000"/>
                                  </p:iterate>
                                  <p:childTnLst>
                                    <p:set>
                                      <p:cBhvr>
                                        <p:cTn id="124" dur="1" fill="hold">
                                          <p:stCondLst>
                                            <p:cond delay="0"/>
                                          </p:stCondLst>
                                        </p:cTn>
                                        <p:tgtEl>
                                          <p:spTgt spid="23">
                                            <p:txEl>
                                              <p:pRg st="0" end="0"/>
                                            </p:txEl>
                                          </p:spTgt>
                                        </p:tgtEl>
                                        <p:attrNameLst>
                                          <p:attrName>style.visibility</p:attrName>
                                        </p:attrNameLst>
                                      </p:cBhvr>
                                      <p:to>
                                        <p:strVal val="visible"/>
                                      </p:to>
                                    </p:set>
                                    <p:anim calcmode="lin" valueType="num">
                                      <p:cBhvr additive="base">
                                        <p:cTn id="125"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27" fill="hold">
                            <p:stCondLst>
                              <p:cond delay="2600"/>
                            </p:stCondLst>
                            <p:childTnLst>
                              <p:par>
                                <p:cTn id="128" presetID="2" presetClass="entr" presetSubtype="2" decel="100000" fill="hold" grpId="0" nodeType="afterEffect">
                                  <p:stCondLst>
                                    <p:cond delay="250"/>
                                  </p:stCondLst>
                                  <p:childTnLst>
                                    <p:set>
                                      <p:cBhvr>
                                        <p:cTn id="129" dur="1" fill="hold">
                                          <p:stCondLst>
                                            <p:cond delay="0"/>
                                          </p:stCondLst>
                                        </p:cTn>
                                        <p:tgtEl>
                                          <p:spTgt spid="35">
                                            <p:txEl>
                                              <p:pRg st="0" end="0"/>
                                            </p:txEl>
                                          </p:spTgt>
                                        </p:tgtEl>
                                        <p:attrNameLst>
                                          <p:attrName>style.visibility</p:attrName>
                                        </p:attrNameLst>
                                      </p:cBhvr>
                                      <p:to>
                                        <p:strVal val="visible"/>
                                      </p:to>
                                    </p:set>
                                    <p:anim calcmode="lin" valueType="num">
                                      <p:cBhvr additive="base">
                                        <p:cTn id="130"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3350"/>
                            </p:stCondLst>
                            <p:childTnLst>
                              <p:par>
                                <p:cTn id="133" presetID="2" presetClass="entr" presetSubtype="4" decel="100000"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additive="base">
                                        <p:cTn id="135" dur="750" fill="hold"/>
                                        <p:tgtEl>
                                          <p:spTgt spid="37"/>
                                        </p:tgtEl>
                                        <p:attrNameLst>
                                          <p:attrName>ppt_x</p:attrName>
                                        </p:attrNameLst>
                                      </p:cBhvr>
                                      <p:tavLst>
                                        <p:tav tm="0">
                                          <p:val>
                                            <p:strVal val="#ppt_x"/>
                                          </p:val>
                                        </p:tav>
                                        <p:tav tm="100000">
                                          <p:val>
                                            <p:strVal val="#ppt_x"/>
                                          </p:val>
                                        </p:tav>
                                      </p:tavLst>
                                    </p:anim>
                                    <p:anim calcmode="lin" valueType="num">
                                      <p:cBhvr additive="base">
                                        <p:cTn id="136" dur="750" fill="hold"/>
                                        <p:tgtEl>
                                          <p:spTgt spid="37"/>
                                        </p:tgtEl>
                                        <p:attrNameLst>
                                          <p:attrName>ppt_y</p:attrName>
                                        </p:attrNameLst>
                                      </p:cBhvr>
                                      <p:tavLst>
                                        <p:tav tm="0">
                                          <p:val>
                                            <p:strVal val="1+#ppt_h/2"/>
                                          </p:val>
                                        </p:tav>
                                        <p:tav tm="100000">
                                          <p:val>
                                            <p:strVal val="#ppt_y"/>
                                          </p:val>
                                        </p:tav>
                                      </p:tavLst>
                                    </p:anim>
                                  </p:childTnLst>
                                </p:cTn>
                              </p:par>
                              <p:par>
                                <p:cTn id="137" presetID="2" presetClass="entr" presetSubtype="8" decel="100000"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750" fill="hold"/>
                                        <p:tgtEl>
                                          <p:spTgt spid="36"/>
                                        </p:tgtEl>
                                        <p:attrNameLst>
                                          <p:attrName>ppt_x</p:attrName>
                                        </p:attrNameLst>
                                      </p:cBhvr>
                                      <p:tavLst>
                                        <p:tav tm="0">
                                          <p:val>
                                            <p:strVal val="0-#ppt_w/2"/>
                                          </p:val>
                                        </p:tav>
                                        <p:tav tm="100000">
                                          <p:val>
                                            <p:strVal val="#ppt_x"/>
                                          </p:val>
                                        </p:tav>
                                      </p:tavLst>
                                    </p:anim>
                                    <p:anim calcmode="lin" valueType="num">
                                      <p:cBhvr additive="base">
                                        <p:cTn id="140" dur="750" fill="hold"/>
                                        <p:tgtEl>
                                          <p:spTgt spid="36"/>
                                        </p:tgtEl>
                                        <p:attrNameLst>
                                          <p:attrName>ppt_y</p:attrName>
                                        </p:attrNameLst>
                                      </p:cBhvr>
                                      <p:tavLst>
                                        <p:tav tm="0">
                                          <p:val>
                                            <p:strVal val="#ppt_y"/>
                                          </p:val>
                                        </p:tav>
                                        <p:tav tm="100000">
                                          <p:val>
                                            <p:strVal val="#ppt_y"/>
                                          </p:val>
                                        </p:tav>
                                      </p:tavLst>
                                    </p:anim>
                                  </p:childTnLst>
                                </p:cTn>
                              </p:par>
                              <p:par>
                                <p:cTn id="141" presetID="45" presetClass="entr" presetSubtype="0" fill="hold" grpId="1" nodeType="with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750"/>
                                        <p:tgtEl>
                                          <p:spTgt spid="37"/>
                                        </p:tgtEl>
                                      </p:cBhvr>
                                    </p:animEffect>
                                    <p:anim calcmode="lin" valueType="num">
                                      <p:cBhvr>
                                        <p:cTn id="144" dur="750" fill="hold"/>
                                        <p:tgtEl>
                                          <p:spTgt spid="37"/>
                                        </p:tgtEl>
                                        <p:attrNameLst>
                                          <p:attrName>ppt_w</p:attrName>
                                        </p:attrNameLst>
                                      </p:cBhvr>
                                      <p:tavLst>
                                        <p:tav tm="0" fmla="#ppt_w*sin(2.5*pi*$)">
                                          <p:val>
                                            <p:fltVal val="0"/>
                                          </p:val>
                                        </p:tav>
                                        <p:tav tm="100000">
                                          <p:val>
                                            <p:fltVal val="1"/>
                                          </p:val>
                                        </p:tav>
                                      </p:tavLst>
                                    </p:anim>
                                    <p:anim calcmode="lin" valueType="num">
                                      <p:cBhvr>
                                        <p:cTn id="145" dur="750" fill="hold"/>
                                        <p:tgtEl>
                                          <p:spTgt spid="37"/>
                                        </p:tgtEl>
                                        <p:attrNameLst>
                                          <p:attrName>ppt_h</p:attrName>
                                        </p:attrNameLst>
                                      </p:cBhvr>
                                      <p:tavLst>
                                        <p:tav tm="0">
                                          <p:val>
                                            <p:strVal val="#ppt_h"/>
                                          </p:val>
                                        </p:tav>
                                        <p:tav tm="100000">
                                          <p:val>
                                            <p:strVal val="#ppt_h"/>
                                          </p:val>
                                        </p:tav>
                                      </p:tavLst>
                                    </p:anim>
                                  </p:childTnLst>
                                </p:cTn>
                              </p:par>
                              <p:par>
                                <p:cTn id="146" presetID="45" presetClass="entr" presetSubtype="0" fill="hold" grpId="1" nodeType="with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750"/>
                                        <p:tgtEl>
                                          <p:spTgt spid="36"/>
                                        </p:tgtEl>
                                      </p:cBhvr>
                                    </p:animEffect>
                                    <p:anim calcmode="lin" valueType="num">
                                      <p:cBhvr>
                                        <p:cTn id="149" dur="750" fill="hold"/>
                                        <p:tgtEl>
                                          <p:spTgt spid="36"/>
                                        </p:tgtEl>
                                        <p:attrNameLst>
                                          <p:attrName>ppt_w</p:attrName>
                                        </p:attrNameLst>
                                      </p:cBhvr>
                                      <p:tavLst>
                                        <p:tav tm="0" fmla="#ppt_w*sin(2.5*pi*$)">
                                          <p:val>
                                            <p:fltVal val="0"/>
                                          </p:val>
                                        </p:tav>
                                        <p:tav tm="100000">
                                          <p:val>
                                            <p:fltVal val="1"/>
                                          </p:val>
                                        </p:tav>
                                      </p:tavLst>
                                    </p:anim>
                                    <p:anim calcmode="lin" valueType="num">
                                      <p:cBhvr>
                                        <p:cTn id="150" dur="750" fill="hold"/>
                                        <p:tgtEl>
                                          <p:spTgt spid="36"/>
                                        </p:tgtEl>
                                        <p:attrNameLst>
                                          <p:attrName>ppt_h</p:attrName>
                                        </p:attrNameLst>
                                      </p:cBhvr>
                                      <p:tavLst>
                                        <p:tav tm="0">
                                          <p:val>
                                            <p:strVal val="#ppt_h"/>
                                          </p:val>
                                        </p:tav>
                                        <p:tav tm="100000">
                                          <p:val>
                                            <p:strVal val="#ppt_h"/>
                                          </p:val>
                                        </p:tav>
                                      </p:tavLst>
                                    </p:anim>
                                  </p:childTnLst>
                                </p:cTn>
                              </p:par>
                              <p:par>
                                <p:cTn id="151" presetID="2" presetClass="entr" presetSubtype="3" decel="100000" fill="hold" grpId="0" nodeType="withEffect">
                                  <p:stCondLst>
                                    <p:cond delay="500"/>
                                  </p:stCondLst>
                                  <p:iterate type="wd">
                                    <p:tmPct val="10000"/>
                                  </p:iterate>
                                  <p:childTnLst>
                                    <p:set>
                                      <p:cBhvr>
                                        <p:cTn id="152" dur="1" fill="hold">
                                          <p:stCondLst>
                                            <p:cond delay="0"/>
                                          </p:stCondLst>
                                        </p:cTn>
                                        <p:tgtEl>
                                          <p:spTgt spid="38">
                                            <p:txEl>
                                              <p:pRg st="0" end="0"/>
                                            </p:txEl>
                                          </p:spTgt>
                                        </p:tgtEl>
                                        <p:attrNameLst>
                                          <p:attrName>style.visibility</p:attrName>
                                        </p:attrNameLst>
                                      </p:cBhvr>
                                      <p:to>
                                        <p:strVal val="visible"/>
                                      </p:to>
                                    </p:set>
                                    <p:anim calcmode="lin" valueType="num">
                                      <p:cBhvr additive="base">
                                        <p:cTn id="15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54"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55" fill="hold">
                            <p:stCondLst>
                              <p:cond delay="4450"/>
                            </p:stCondLst>
                            <p:childTnLst>
                              <p:par>
                                <p:cTn id="156" presetID="2" presetClass="entr" presetSubtype="2" decel="100000" fill="hold" grpId="0" nodeType="afterEffect">
                                  <p:stCondLst>
                                    <p:cond delay="250"/>
                                  </p:stCondLst>
                                  <p:childTnLst>
                                    <p:set>
                                      <p:cBhvr>
                                        <p:cTn id="157" dur="1" fill="hold">
                                          <p:stCondLst>
                                            <p:cond delay="0"/>
                                          </p:stCondLst>
                                        </p:cTn>
                                        <p:tgtEl>
                                          <p:spTgt spid="39">
                                            <p:txEl>
                                              <p:pRg st="0" end="0"/>
                                            </p:txEl>
                                          </p:spTgt>
                                        </p:tgtEl>
                                        <p:attrNameLst>
                                          <p:attrName>style.visibility</p:attrName>
                                        </p:attrNameLst>
                                      </p:cBhvr>
                                      <p:to>
                                        <p:strVal val="visible"/>
                                      </p:to>
                                    </p:set>
                                    <p:anim calcmode="lin" valueType="num">
                                      <p:cBhvr additive="base">
                                        <p:cTn id="158"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59" dur="500" fill="hold"/>
                                        <p:tgtEl>
                                          <p:spTgt spid="39">
                                            <p:txEl>
                                              <p:pRg st="0" end="0"/>
                                            </p:txEl>
                                          </p:spTgt>
                                        </p:tgtEl>
                                        <p:attrNameLst>
                                          <p:attrName>ppt_y</p:attrName>
                                        </p:attrNameLst>
                                      </p:cBhvr>
                                      <p:tavLst>
                                        <p:tav tm="0">
                                          <p:val>
                                            <p:strVal val="#ppt_y"/>
                                          </p:val>
                                        </p:tav>
                                        <p:tav tm="100000">
                                          <p:val>
                                            <p:strVal val="#ppt_y"/>
                                          </p:val>
                                        </p:tav>
                                      </p:tavLst>
                                    </p:anim>
                                  </p:childTnLst>
                                </p:cTn>
                              </p:par>
                              <p:par>
                                <p:cTn id="160" presetID="10" presetClass="entr" presetSubtype="0" fill="hold" grpId="0" nodeType="withEffect">
                                  <p:stCondLst>
                                    <p:cond delay="1000"/>
                                  </p:stCondLst>
                                  <p:childTnLst>
                                    <p:set>
                                      <p:cBhvr>
                                        <p:cTn id="161" dur="1" fill="hold">
                                          <p:stCondLst>
                                            <p:cond delay="0"/>
                                          </p:stCondLst>
                                        </p:cTn>
                                        <p:tgtEl>
                                          <p:spTgt spid="26"/>
                                        </p:tgtEl>
                                        <p:attrNameLst>
                                          <p:attrName>style.visibility</p:attrName>
                                        </p:attrNameLst>
                                      </p:cBhvr>
                                      <p:to>
                                        <p:strVal val="visible"/>
                                      </p:to>
                                    </p:set>
                                    <p:animEffect transition="in" filter="fade">
                                      <p:cBhvr>
                                        <p:cTn id="1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2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8" name="図プレースホルダー 5"/>
          <p:cNvSpPr>
            <a:spLocks noGrp="1"/>
          </p:cNvSpPr>
          <p:nvPr>
            <p:ph type="pic" sz="quarter" idx="15" hasCustomPrompt="1"/>
          </p:nvPr>
        </p:nvSpPr>
        <p:spPr>
          <a:xfrm>
            <a:off x="9519784" y="4240334"/>
            <a:ext cx="8766629" cy="3140181"/>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3300407"/>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3246105"/>
            <a:ext cx="8766629" cy="3140181"/>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4196112"/>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19" name="フッター プレースホルダー 4">
            <a:extLst>
              <a:ext uri="{FF2B5EF4-FFF2-40B4-BE49-F238E27FC236}">
                <a16:creationId xmlns="" xmlns:a16="http://schemas.microsoft.com/office/drawing/2014/main" id="{22B16737-F3AB-4237-8375-92F3CF7442F7}"/>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6739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 presetClass="entr" presetSubtype="4" decel="10000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750" fill="hold"/>
                                        <p:tgtEl>
                                          <p:spTgt spid="65"/>
                                        </p:tgtEl>
                                        <p:attrNameLst>
                                          <p:attrName>ppt_x</p:attrName>
                                        </p:attrNameLst>
                                      </p:cBhvr>
                                      <p:tavLst>
                                        <p:tav tm="0">
                                          <p:val>
                                            <p:strVal val="#ppt_x"/>
                                          </p:val>
                                        </p:tav>
                                        <p:tav tm="100000">
                                          <p:val>
                                            <p:strVal val="#ppt_x"/>
                                          </p:val>
                                        </p:tav>
                                      </p:tavLst>
                                    </p:anim>
                                    <p:anim calcmode="lin" valueType="num">
                                      <p:cBhvr additive="base">
                                        <p:cTn id="14" dur="750" fill="hold"/>
                                        <p:tgtEl>
                                          <p:spTgt spid="65"/>
                                        </p:tgtEl>
                                        <p:attrNameLst>
                                          <p:attrName>ppt_y</p:attrName>
                                        </p:attrNameLst>
                                      </p:cBhvr>
                                      <p:tavLst>
                                        <p:tav tm="0">
                                          <p:val>
                                            <p:strVal val="1+#ppt_h/2"/>
                                          </p:val>
                                        </p:tav>
                                        <p:tav tm="100000">
                                          <p:val>
                                            <p:strVal val="#ppt_y"/>
                                          </p:val>
                                        </p:tav>
                                      </p:tavLst>
                                    </p:anim>
                                  </p:childTnLst>
                                </p:cTn>
                              </p:par>
                              <p:par>
                                <p:cTn id="15" presetID="45" presetClass="entr" presetSubtype="0" fill="hold" grpId="1"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750"/>
                                        <p:tgtEl>
                                          <p:spTgt spid="65"/>
                                        </p:tgtEl>
                                      </p:cBhvr>
                                    </p:animEffect>
                                    <p:anim calcmode="lin" valueType="num">
                                      <p:cBhvr>
                                        <p:cTn id="18" dur="750" fill="hold"/>
                                        <p:tgtEl>
                                          <p:spTgt spid="65"/>
                                        </p:tgtEl>
                                        <p:attrNameLst>
                                          <p:attrName>ppt_w</p:attrName>
                                        </p:attrNameLst>
                                      </p:cBhvr>
                                      <p:tavLst>
                                        <p:tav tm="0" fmla="#ppt_w*sin(2.5*pi*$)">
                                          <p:val>
                                            <p:fltVal val="0"/>
                                          </p:val>
                                        </p:tav>
                                        <p:tav tm="100000">
                                          <p:val>
                                            <p:fltVal val="1"/>
                                          </p:val>
                                        </p:tav>
                                      </p:tavLst>
                                    </p:anim>
                                    <p:anim calcmode="lin" valueType="num">
                                      <p:cBhvr>
                                        <p:cTn id="19" dur="750" fill="hold"/>
                                        <p:tgtEl>
                                          <p:spTgt spid="65"/>
                                        </p:tgtEl>
                                        <p:attrNameLst>
                                          <p:attrName>ppt_h</p:attrName>
                                        </p:attrNameLst>
                                      </p:cBhvr>
                                      <p:tavLst>
                                        <p:tav tm="0">
                                          <p:val>
                                            <p:strVal val="#ppt_h"/>
                                          </p:val>
                                        </p:tav>
                                        <p:tav tm="100000">
                                          <p:val>
                                            <p:strVal val="#ppt_h"/>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1+#ppt_h/2"/>
                                          </p:val>
                                        </p:tav>
                                        <p:tav tm="100000">
                                          <p:val>
                                            <p:strVal val="#ppt_y"/>
                                          </p:val>
                                        </p:tav>
                                      </p:tavLst>
                                    </p:anim>
                                  </p:childTnLst>
                                </p:cTn>
                              </p:par>
                              <p:par>
                                <p:cTn id="24" presetID="45" presetClass="entr"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50"/>
                                        <p:tgtEl>
                                          <p:spTgt spid="11"/>
                                        </p:tgtEl>
                                      </p:cBhvr>
                                    </p:animEffect>
                                    <p:anim calcmode="lin" valueType="num">
                                      <p:cBhvr>
                                        <p:cTn id="27" dur="750" fill="hold"/>
                                        <p:tgtEl>
                                          <p:spTgt spid="11"/>
                                        </p:tgtEl>
                                        <p:attrNameLst>
                                          <p:attrName>ppt_w</p:attrName>
                                        </p:attrNameLst>
                                      </p:cBhvr>
                                      <p:tavLst>
                                        <p:tav tm="0" fmla="#ppt_w*sin(2.5*pi*$)">
                                          <p:val>
                                            <p:fltVal val="0"/>
                                          </p:val>
                                        </p:tav>
                                        <p:tav tm="100000">
                                          <p:val>
                                            <p:fltVal val="1"/>
                                          </p:val>
                                        </p:tav>
                                      </p:tavLst>
                                    </p:anim>
                                    <p:anim calcmode="lin" valueType="num">
                                      <p:cBhvr>
                                        <p:cTn id="28" dur="750" fill="hold"/>
                                        <p:tgtEl>
                                          <p:spTgt spid="11"/>
                                        </p:tgtEl>
                                        <p:attrNameLst>
                                          <p:attrName>ppt_h</p:attrName>
                                        </p:attrNameLst>
                                      </p:cBhvr>
                                      <p:tavLst>
                                        <p:tav tm="0">
                                          <p:val>
                                            <p:strVal val="#ppt_h"/>
                                          </p:val>
                                        </p:tav>
                                        <p:tav tm="100000">
                                          <p:val>
                                            <p:strVal val="#ppt_h"/>
                                          </p:val>
                                        </p:tav>
                                      </p:tavLst>
                                    </p:anim>
                                  </p:childTnLst>
                                </p:cTn>
                              </p:par>
                              <p:par>
                                <p:cTn id="29" presetID="2" presetClass="entr" presetSubtype="12" decel="100000" fill="hold" grpId="0" nodeType="withEffect">
                                  <p:stCondLst>
                                    <p:cond delay="0"/>
                                  </p:stCondLst>
                                  <p:iterate type="wd">
                                    <p:tmPct val="10000"/>
                                  </p:iterate>
                                  <p:childTnLst>
                                    <p:set>
                                      <p:cBhvr>
                                        <p:cTn id="30" dur="1" fill="hold">
                                          <p:stCondLst>
                                            <p:cond delay="0"/>
                                          </p:stCondLst>
                                        </p:cTn>
                                        <p:tgtEl>
                                          <p:spTgt spid="55">
                                            <p:txEl>
                                              <p:pRg st="0" end="0"/>
                                            </p:txEl>
                                          </p:spTgt>
                                        </p:tgtEl>
                                        <p:attrNameLst>
                                          <p:attrName>style.visibility</p:attrName>
                                        </p:attrNameLst>
                                      </p:cBhvr>
                                      <p:to>
                                        <p:strVal val="visible"/>
                                      </p:to>
                                    </p:set>
                                    <p:anim calcmode="lin" valueType="num">
                                      <p:cBhvr additive="base">
                                        <p:cTn id="31"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200"/>
                            </p:stCondLst>
                            <p:childTnLst>
                              <p:par>
                                <p:cTn id="34" presetID="2" presetClass="entr" presetSubtype="2" decel="100000" fill="hold" grpId="0" nodeType="afterEffect">
                                  <p:stCondLst>
                                    <p:cond delay="250"/>
                                  </p:stCondLst>
                                  <p:childTnLst>
                                    <p:set>
                                      <p:cBhvr>
                                        <p:cTn id="35" dur="1" fill="hold">
                                          <p:stCondLst>
                                            <p:cond delay="0"/>
                                          </p:stCondLst>
                                        </p:cTn>
                                        <p:tgtEl>
                                          <p:spTgt spid="56">
                                            <p:txEl>
                                              <p:pRg st="0" end="0"/>
                                            </p:txEl>
                                          </p:spTgt>
                                        </p:tgtEl>
                                        <p:attrNameLst>
                                          <p:attrName>style.visibility</p:attrName>
                                        </p:attrNameLst>
                                      </p:cBhvr>
                                      <p:to>
                                        <p:strVal val="visible"/>
                                      </p:to>
                                    </p:set>
                                    <p:anim calcmode="lin" valueType="num">
                                      <p:cBhvr additive="base">
                                        <p:cTn id="36"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950"/>
                            </p:stCondLst>
                            <p:childTnLst>
                              <p:par>
                                <p:cTn id="39" presetID="2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right)">
                                      <p:cBhvr>
                                        <p:cTn id="44" dur="500"/>
                                        <p:tgtEl>
                                          <p:spTgt spid="68"/>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59">
                                            <p:txEl>
                                              <p:pRg st="0" end="0"/>
                                            </p:txEl>
                                          </p:spTgt>
                                        </p:tgtEl>
                                        <p:attrNameLst>
                                          <p:attrName>style.visibility</p:attrName>
                                        </p:attrNameLst>
                                      </p:cBhvr>
                                      <p:to>
                                        <p:strVal val="visible"/>
                                      </p:to>
                                    </p:set>
                                    <p:anim calcmode="lin" valueType="num">
                                      <p:cBhvr additive="base">
                                        <p:cTn id="47"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49" fill="hold">
                            <p:stCondLst>
                              <p:cond delay="3150"/>
                            </p:stCondLst>
                            <p:childTnLst>
                              <p:par>
                                <p:cTn id="50" presetID="2" presetClass="entr" presetSubtype="2" decel="100000" fill="hold" grpId="0" nodeType="afterEffect">
                                  <p:stCondLst>
                                    <p:cond delay="250"/>
                                  </p:stCondLst>
                                  <p:childTnLst>
                                    <p:set>
                                      <p:cBhvr>
                                        <p:cTn id="51" dur="1" fill="hold">
                                          <p:stCondLst>
                                            <p:cond delay="0"/>
                                          </p:stCondLst>
                                        </p:cTn>
                                        <p:tgtEl>
                                          <p:spTgt spid="60">
                                            <p:txEl>
                                              <p:pRg st="0" end="0"/>
                                            </p:txEl>
                                          </p:spTgt>
                                        </p:tgtEl>
                                        <p:attrNameLst>
                                          <p:attrName>style.visibility</p:attrName>
                                        </p:attrNameLst>
                                      </p:cBhvr>
                                      <p:to>
                                        <p:strVal val="visible"/>
                                      </p:to>
                                    </p:set>
                                    <p:anim calcmode="lin" valueType="num">
                                      <p:cBhvr additive="base">
                                        <p:cTn id="5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60">
                                            <p:txEl>
                                              <p:pRg st="0" end="0"/>
                                            </p:txEl>
                                          </p:spTgt>
                                        </p:tgtEl>
                                        <p:attrNameLst>
                                          <p:attrName>ppt_y</p:attrName>
                                        </p:attrNameLst>
                                      </p:cBhvr>
                                      <p:tavLst>
                                        <p:tav tm="0">
                                          <p:val>
                                            <p:strVal val="#ppt_y"/>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12" grpId="0" animBg="1"/>
      <p:bldP spid="68" grpId="0" animBg="1"/>
      <p:bldP spid="1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5" name="アーチ 4"/>
          <p:cNvSpPr/>
          <p:nvPr userDrawn="1"/>
        </p:nvSpPr>
        <p:spPr>
          <a:xfrm rot="3600000">
            <a:off x="943779" y="2897018"/>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060367" y="3013606"/>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1964684" y="308988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err="1"/>
              <a:t>Texto</a:t>
            </a:r>
            <a:endParaRPr kumimoji="1" lang="ja-JP" altLang="en-US" dirty="0"/>
          </a:p>
        </p:txBody>
      </p:sp>
      <p:sp>
        <p:nvSpPr>
          <p:cNvPr id="17" name="テキスト プレースホルダー 6"/>
          <p:cNvSpPr>
            <a:spLocks noGrp="1"/>
          </p:cNvSpPr>
          <p:nvPr>
            <p:ph type="body" sz="quarter" idx="14" hasCustomPrompt="1"/>
          </p:nvPr>
        </p:nvSpPr>
        <p:spPr>
          <a:xfrm>
            <a:off x="2709065" y="4451978"/>
            <a:ext cx="13938025" cy="4262434"/>
          </a:xfrm>
        </p:spPr>
        <p:txBody>
          <a:bodyPr anchor="t">
            <a:normAutofit/>
          </a:bodyPr>
          <a:lstStyle>
            <a:lvl1pPr algn="l">
              <a:defRPr sz="2000"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
        <p:nvSpPr>
          <p:cNvPr id="12" name="フッター プレースホルダー 4">
            <a:extLst>
              <a:ext uri="{FF2B5EF4-FFF2-40B4-BE49-F238E27FC236}">
                <a16:creationId xmlns="" xmlns:a16="http://schemas.microsoft.com/office/drawing/2014/main" id="{27DA6375-17B4-471C-9A6C-E7E59C6065E1}"/>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9095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anim calcmode="lin" valueType="num">
                                      <p:cBhvr>
                                        <p:cTn id="16" dur="750" fill="hold"/>
                                        <p:tgtEl>
                                          <p:spTgt spid="13"/>
                                        </p:tgtEl>
                                        <p:attrNameLst>
                                          <p:attrName>ppt_w</p:attrName>
                                        </p:attrNameLst>
                                      </p:cBhvr>
                                      <p:tavLst>
                                        <p:tav tm="0" fmla="#ppt_w*sin(2.5*pi*$)">
                                          <p:val>
                                            <p:fltVal val="0"/>
                                          </p:val>
                                        </p:tav>
                                        <p:tav tm="100000">
                                          <p:val>
                                            <p:fltVal val="1"/>
                                          </p:val>
                                        </p:tav>
                                      </p:tavLst>
                                    </p:anim>
                                    <p:anim calcmode="lin" valueType="num">
                                      <p:cBhvr>
                                        <p:cTn id="17" dur="750" fill="hold"/>
                                        <p:tgtEl>
                                          <p:spTgt spid="13"/>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ppt_w</p:attrName>
                                        </p:attrNameLst>
                                      </p:cBhvr>
                                      <p:tavLst>
                                        <p:tav tm="0" fmla="#ppt_w*sin(2.5*pi*$)">
                                          <p:val>
                                            <p:fltVal val="0"/>
                                          </p:val>
                                        </p:tav>
                                        <p:tav tm="100000">
                                          <p:val>
                                            <p:fltVal val="1"/>
                                          </p:val>
                                        </p:tav>
                                      </p:tavLst>
                                    </p:anim>
                                    <p:anim calcmode="lin" valueType="num">
                                      <p:cBhvr>
                                        <p:cTn id="22" dur="750" fill="hold"/>
                                        <p:tgtEl>
                                          <p:spTgt spid="5"/>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2" decel="100000" fill="hold" grpId="0" nodeType="after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10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2"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6" name="フッター プレースホルダー 4">
            <a:extLst>
              <a:ext uri="{FF2B5EF4-FFF2-40B4-BE49-F238E27FC236}">
                <a16:creationId xmlns="" xmlns:a16="http://schemas.microsoft.com/office/drawing/2014/main" id="{D6559969-8650-44D3-98C4-2D22562542B0}"/>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6116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14320" y="1572588"/>
            <a:ext cx="16457772" cy="547689"/>
          </a:xfrm>
        </p:spPr>
        <p:txBody>
          <a:bodyPr/>
          <a:lstStyle>
            <a:lvl1pPr>
              <a:defRPr/>
            </a:lvl1pPr>
          </a:lstStyle>
          <a:p>
            <a:r>
              <a:rPr kumimoji="1" lang="en-US" altLang="ja-JP" dirty="0" err="1"/>
              <a:t>Título</a:t>
            </a:r>
            <a:r>
              <a:rPr kumimoji="1" lang="en-US" altLang="ja-JP" dirty="0"/>
              <a:t> de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6" name="フッター プレースホルダー 4">
            <a:extLst>
              <a:ext uri="{FF2B5EF4-FFF2-40B4-BE49-F238E27FC236}">
                <a16:creationId xmlns="" xmlns:a16="http://schemas.microsoft.com/office/drawing/2014/main" id="{D6559969-8650-44D3-98C4-2D22562542B0}"/>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273261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EF1ED71-0B2B-4516-86B6-5FB4C46C91AA}"/>
              </a:ext>
            </a:extLst>
          </p:cNvPr>
          <p:cNvSpPr>
            <a:spLocks noGrp="1"/>
          </p:cNvSpPr>
          <p:nvPr>
            <p:ph type="title"/>
          </p:nvPr>
        </p:nvSpPr>
        <p:spPr>
          <a:xfrm>
            <a:off x="6443329" y="5818908"/>
            <a:ext cx="11398103" cy="2098964"/>
          </a:xfrm>
        </p:spPr>
        <p:txBody>
          <a:bodyPr/>
          <a:lstStyle>
            <a:lvl1pPr algn="ctr">
              <a:defRPr/>
            </a:lvl1pPr>
          </a:lstStyle>
          <a:p>
            <a:r>
              <a:rPr lang="es-ES" dirty="0"/>
              <a:t>Haga clic para modificar el estilo de título del patrón</a:t>
            </a:r>
            <a:endParaRPr lang="es-EC" dirty="0"/>
          </a:p>
        </p:txBody>
      </p:sp>
      <p:sp>
        <p:nvSpPr>
          <p:cNvPr id="5" name="テキスト プレースホルダー 6">
            <a:extLst>
              <a:ext uri="{FF2B5EF4-FFF2-40B4-BE49-F238E27FC236}">
                <a16:creationId xmlns="" xmlns:a16="http://schemas.microsoft.com/office/drawing/2014/main" id="{966F3A14-C3F3-48A1-B6A7-A08D01E79DFD}"/>
              </a:ext>
            </a:extLst>
          </p:cNvPr>
          <p:cNvSpPr>
            <a:spLocks noGrp="1"/>
          </p:cNvSpPr>
          <p:nvPr>
            <p:ph type="body" sz="quarter" idx="20" hasCustomPrompt="1"/>
          </p:nvPr>
        </p:nvSpPr>
        <p:spPr>
          <a:xfrm>
            <a:off x="6443328" y="8354291"/>
            <a:ext cx="11398103" cy="1033666"/>
          </a:xfrm>
        </p:spPr>
        <p:txBody>
          <a:bodyPr anchor="t">
            <a:normAutofit/>
          </a:bodyPr>
          <a:lstStyle>
            <a:lvl1pPr algn="l">
              <a:defRPr sz="2000" baseline="0">
                <a:solidFill>
                  <a:schemeClr val="tx2"/>
                </a:solidFill>
              </a:defRPr>
            </a:lvl1pPr>
          </a:lstStyle>
          <a:p>
            <a:pPr lvl="0"/>
            <a:r>
              <a:rPr kumimoji="1" lang="en-US" altLang="ja-JP" dirty="0" err="1"/>
              <a:t>Texto</a:t>
            </a:r>
            <a:endParaRPr kumimoji="1" lang="ja-JP" altLang="en-US" dirty="0"/>
          </a:p>
        </p:txBody>
      </p:sp>
      <p:pic>
        <p:nvPicPr>
          <p:cNvPr id="7" name="Gráfico 6">
            <a:extLst>
              <a:ext uri="{FF2B5EF4-FFF2-40B4-BE49-F238E27FC236}">
                <a16:creationId xmlns="" xmlns:a16="http://schemas.microsoft.com/office/drawing/2014/main" id="{64B06248-1E4B-4F6C-86E2-2FF67DADF40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074873" y="4780881"/>
            <a:ext cx="10480146" cy="819817"/>
          </a:xfrm>
          <a:prstGeom prst="rect">
            <a:avLst/>
          </a:prstGeom>
        </p:spPr>
      </p:pic>
      <p:pic>
        <p:nvPicPr>
          <p:cNvPr id="8" name="Gráfico 7">
            <a:extLst>
              <a:ext uri="{FF2B5EF4-FFF2-40B4-BE49-F238E27FC236}">
                <a16:creationId xmlns="" xmlns:a16="http://schemas.microsoft.com/office/drawing/2014/main" id="{CDF7E0F1-DAF6-459A-B472-886B9AF37752}"/>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8454495" y="3614036"/>
            <a:ext cx="5720902" cy="973143"/>
          </a:xfrm>
          <a:prstGeom prst="rect">
            <a:avLst/>
          </a:prstGeom>
        </p:spPr>
      </p:pic>
      <p:pic>
        <p:nvPicPr>
          <p:cNvPr id="12" name="Imagen 11">
            <a:extLst>
              <a:ext uri="{FF2B5EF4-FFF2-40B4-BE49-F238E27FC236}">
                <a16:creationId xmlns="" xmlns:a16="http://schemas.microsoft.com/office/drawing/2014/main" id="{6CE55885-8187-49BF-9B6C-FA9F38ADA31A}"/>
              </a:ext>
            </a:extLst>
          </p:cNvPr>
          <p:cNvPicPr>
            <a:picLocks noChangeAspect="1"/>
          </p:cNvPicPr>
          <p:nvPr userDrawn="1"/>
        </p:nvPicPr>
        <p:blipFill>
          <a:blip r:embed="rId6"/>
          <a:stretch>
            <a:fillRect/>
          </a:stretch>
        </p:blipFill>
        <p:spPr>
          <a:xfrm>
            <a:off x="10332676" y="962586"/>
            <a:ext cx="1964540" cy="2542345"/>
          </a:xfrm>
          <a:prstGeom prst="rect">
            <a:avLst/>
          </a:prstGeom>
        </p:spPr>
      </p:pic>
      <p:pic>
        <p:nvPicPr>
          <p:cNvPr id="14" name="Imagen 13">
            <a:extLst>
              <a:ext uri="{FF2B5EF4-FFF2-40B4-BE49-F238E27FC236}">
                <a16:creationId xmlns="" xmlns:a16="http://schemas.microsoft.com/office/drawing/2014/main" id="{F646E781-23BD-4119-8431-19F381690F82}"/>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5397" t="-157" r="24500" b="157"/>
          <a:stretch/>
        </p:blipFill>
        <p:spPr>
          <a:xfrm>
            <a:off x="0" y="0"/>
            <a:ext cx="6188149" cy="10287000"/>
          </a:xfrm>
          <a:prstGeom prst="rect">
            <a:avLst/>
          </a:prstGeom>
        </p:spPr>
      </p:pic>
    </p:spTree>
    <p:extLst>
      <p:ext uri="{BB962C8B-B14F-4D97-AF65-F5344CB8AC3E}">
        <p14:creationId xmlns:p14="http://schemas.microsoft.com/office/powerpoint/2010/main" val="280454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10507991" y="9463858"/>
            <a:ext cx="5790697" cy="547688"/>
          </a:xfrm>
          <a:prstGeom prst="rect">
            <a:avLst/>
          </a:prstGeom>
        </p:spPr>
        <p:txBody>
          <a:bodyPr/>
          <a:lstStyle/>
          <a:p>
            <a:r>
              <a:rPr lang="en-US" altLang="ja-JP" dirty="0"/>
              <a:t>#PorUnQuitoDigno</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890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ppt_w</p:attrName>
                                        </p:attrNameLst>
                                      </p:cBhvr>
                                      <p:tavLst>
                                        <p:tav tm="0" fmla="#ppt_w*sin(2.5*pi*$)">
                                          <p:val>
                                            <p:fltVal val="0"/>
                                          </p:val>
                                        </p:tav>
                                        <p:tav tm="100000">
                                          <p:val>
                                            <p:fltVal val="1"/>
                                          </p:val>
                                        </p:tav>
                                      </p:tavLst>
                                    </p:anim>
                                    <p:anim calcmode="lin" valueType="num">
                                      <p:cBhvr>
                                        <p:cTn id="17" dur="750" fill="hold"/>
                                        <p:tgtEl>
                                          <p:spTgt spid="21"/>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ppt_w</p:attrName>
                                        </p:attrNameLst>
                                      </p:cBhvr>
                                      <p:tavLst>
                                        <p:tav tm="0" fmla="#ppt_w*sin(2.5*pi*$)">
                                          <p:val>
                                            <p:fltVal val="0"/>
                                          </p:val>
                                        </p:tav>
                                        <p:tav tm="100000">
                                          <p:val>
                                            <p:fltVal val="1"/>
                                          </p:val>
                                        </p:tav>
                                      </p:tavLst>
                                    </p:anim>
                                    <p:anim calcmode="lin" valueType="num">
                                      <p:cBhvr>
                                        <p:cTn id="22" dur="750" fill="hold"/>
                                        <p:tgtEl>
                                          <p:spTgt spid="20"/>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22">
                                            <p:txEl>
                                              <p:pRg st="0" end="0"/>
                                            </p:txEl>
                                          </p:spTgt>
                                        </p:tgtEl>
                                        <p:attrNameLst>
                                          <p:attrName>style.visibility</p:attrName>
                                        </p:attrNameLst>
                                      </p:cBhvr>
                                      <p:to>
                                        <p:strVal val="visible"/>
                                      </p:to>
                                    </p:set>
                                    <p:anim calcmode="lin" valueType="num">
                                      <p:cBhvr additive="base">
                                        <p:cTn id="2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23">
                                            <p:txEl>
                                              <p:pRg st="0" end="0"/>
                                            </p:txEl>
                                          </p:spTgt>
                                        </p:tgtEl>
                                        <p:attrNameLst>
                                          <p:attrName>style.visibility</p:attrName>
                                        </p:attrNameLst>
                                      </p:cBhvr>
                                      <p:to>
                                        <p:strVal val="visible"/>
                                      </p:to>
                                    </p:set>
                                    <p:anim calcmode="lin" valueType="num">
                                      <p:cBhvr additive="base">
                                        <p:cTn id="30"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750" fill="hold"/>
                                        <p:tgtEl>
                                          <p:spTgt spid="28"/>
                                        </p:tgtEl>
                                        <p:attrNameLst>
                                          <p:attrName>ppt_x</p:attrName>
                                        </p:attrNameLst>
                                      </p:cBhvr>
                                      <p:tavLst>
                                        <p:tav tm="0">
                                          <p:val>
                                            <p:strVal val="#ppt_x"/>
                                          </p:val>
                                        </p:tav>
                                        <p:tav tm="100000">
                                          <p:val>
                                            <p:strVal val="#ppt_x"/>
                                          </p:val>
                                        </p:tav>
                                      </p:tavLst>
                                    </p:anim>
                                    <p:anim calcmode="lin" valueType="num">
                                      <p:cBhvr additive="base">
                                        <p:cTn id="36" dur="75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750" fill="hold"/>
                                        <p:tgtEl>
                                          <p:spTgt spid="27"/>
                                        </p:tgtEl>
                                        <p:attrNameLst>
                                          <p:attrName>ppt_x</p:attrName>
                                        </p:attrNameLst>
                                      </p:cBhvr>
                                      <p:tavLst>
                                        <p:tav tm="0">
                                          <p:val>
                                            <p:strVal val="0-#ppt_w/2"/>
                                          </p:val>
                                        </p:tav>
                                        <p:tav tm="100000">
                                          <p:val>
                                            <p:strVal val="#ppt_x"/>
                                          </p:val>
                                        </p:tav>
                                      </p:tavLst>
                                    </p:anim>
                                    <p:anim calcmode="lin" valueType="num">
                                      <p:cBhvr additive="base">
                                        <p:cTn id="40" dur="750" fill="hold"/>
                                        <p:tgtEl>
                                          <p:spTgt spid="27"/>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750"/>
                                        <p:tgtEl>
                                          <p:spTgt spid="28"/>
                                        </p:tgtEl>
                                      </p:cBhvr>
                                    </p:animEffect>
                                    <p:anim calcmode="lin" valueType="num">
                                      <p:cBhvr>
                                        <p:cTn id="44" dur="750" fill="hold"/>
                                        <p:tgtEl>
                                          <p:spTgt spid="28"/>
                                        </p:tgtEl>
                                        <p:attrNameLst>
                                          <p:attrName>ppt_w</p:attrName>
                                        </p:attrNameLst>
                                      </p:cBhvr>
                                      <p:tavLst>
                                        <p:tav tm="0" fmla="#ppt_w*sin(2.5*pi*$)">
                                          <p:val>
                                            <p:fltVal val="0"/>
                                          </p:val>
                                        </p:tav>
                                        <p:tav tm="100000">
                                          <p:val>
                                            <p:fltVal val="1"/>
                                          </p:val>
                                        </p:tav>
                                      </p:tavLst>
                                    </p:anim>
                                    <p:anim calcmode="lin" valueType="num">
                                      <p:cBhvr>
                                        <p:cTn id="45" dur="750" fill="hold"/>
                                        <p:tgtEl>
                                          <p:spTgt spid="28"/>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750"/>
                                        <p:tgtEl>
                                          <p:spTgt spid="27"/>
                                        </p:tgtEl>
                                      </p:cBhvr>
                                    </p:animEffect>
                                    <p:anim calcmode="lin" valueType="num">
                                      <p:cBhvr>
                                        <p:cTn id="49" dur="750" fill="hold"/>
                                        <p:tgtEl>
                                          <p:spTgt spid="27"/>
                                        </p:tgtEl>
                                        <p:attrNameLst>
                                          <p:attrName>ppt_w</p:attrName>
                                        </p:attrNameLst>
                                      </p:cBhvr>
                                      <p:tavLst>
                                        <p:tav tm="0" fmla="#ppt_w*sin(2.5*pi*$)">
                                          <p:val>
                                            <p:fltVal val="0"/>
                                          </p:val>
                                        </p:tav>
                                        <p:tav tm="100000">
                                          <p:val>
                                            <p:fltVal val="1"/>
                                          </p:val>
                                        </p:tav>
                                      </p:tavLst>
                                    </p:anim>
                                    <p:anim calcmode="lin" valueType="num">
                                      <p:cBhvr>
                                        <p:cTn id="50" dur="750" fill="hold"/>
                                        <p:tgtEl>
                                          <p:spTgt spid="27"/>
                                        </p:tgtEl>
                                        <p:attrNameLst>
                                          <p:attrName>ppt_h</p:attrName>
                                        </p:attrNameLst>
                                      </p:cBhvr>
                                      <p:tavLst>
                                        <p:tav tm="0">
                                          <p:val>
                                            <p:strVal val="#ppt_h"/>
                                          </p:val>
                                        </p:tav>
                                        <p:tav tm="100000">
                                          <p:val>
                                            <p:strVal val="#ppt_h"/>
                                          </p:val>
                                        </p:tav>
                                      </p:tavLst>
                                    </p:anim>
                                  </p:childTnLst>
                                </p:cTn>
                              </p:par>
                              <p:par>
                                <p:cTn id="51" presetID="2" presetClass="entr" presetSubtype="3" decel="100000" fill="hold" grpId="0" nodeType="withEffect">
                                  <p:stCondLst>
                                    <p:cond delay="500"/>
                                  </p:stCondLst>
                                  <p:iterate type="wd">
                                    <p:tmPct val="10000"/>
                                  </p:iterate>
                                  <p:childTnLst>
                                    <p:set>
                                      <p:cBhvr>
                                        <p:cTn id="52" dur="1" fill="hold">
                                          <p:stCondLst>
                                            <p:cond delay="0"/>
                                          </p:stCondLst>
                                        </p:cTn>
                                        <p:tgtEl>
                                          <p:spTgt spid="29">
                                            <p:txEl>
                                              <p:pRg st="0" end="0"/>
                                            </p:txEl>
                                          </p:spTgt>
                                        </p:tgtEl>
                                        <p:attrNameLst>
                                          <p:attrName>style.visibility</p:attrName>
                                        </p:attrNameLst>
                                      </p:cBhvr>
                                      <p:to>
                                        <p:strVal val="visible"/>
                                      </p:to>
                                    </p:set>
                                    <p:anim calcmode="lin" valueType="num">
                                      <p:cBhvr additive="base">
                                        <p:cTn id="53"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30">
                                            <p:txEl>
                                              <p:pRg st="0" end="0"/>
                                            </p:txEl>
                                          </p:spTgt>
                                        </p:tgtEl>
                                        <p:attrNameLst>
                                          <p:attrName>style.visibility</p:attrName>
                                        </p:attrNameLst>
                                      </p:cBhvr>
                                      <p:to>
                                        <p:strVal val="visible"/>
                                      </p:to>
                                    </p:set>
                                    <p:anim calcmode="lin" valueType="num">
                                      <p:cBhvr additive="base">
                                        <p:cTn id="58"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grpSp>
        <p:nvGrpSpPr>
          <p:cNvPr id="9" name="グループ化 8"/>
          <p:cNvGrpSpPr/>
          <p:nvPr userDrawn="1"/>
        </p:nvGrpSpPr>
        <p:grpSpPr>
          <a:xfrm>
            <a:off x="0" y="308697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57544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37601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87772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38381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47228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62095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700210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4" name="フッター プレースホルダー 4">
            <a:extLst>
              <a:ext uri="{FF2B5EF4-FFF2-40B4-BE49-F238E27FC236}">
                <a16:creationId xmlns="" xmlns:a16="http://schemas.microsoft.com/office/drawing/2014/main" id="{0BC8534C-8AE3-4EAA-836C-8ADD6ACD466C}"/>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90355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fill="hold"/>
                                        <p:tgtEl>
                                          <p:spTgt spid="42"/>
                                        </p:tgtEl>
                                        <p:attrNameLst>
                                          <p:attrName>ppt_x</p:attrName>
                                        </p:attrNameLst>
                                      </p:cBhvr>
                                      <p:tavLst>
                                        <p:tav tm="0">
                                          <p:val>
                                            <p:strVal val="#ppt_x"/>
                                          </p:val>
                                        </p:tav>
                                        <p:tav tm="100000">
                                          <p:val>
                                            <p:strVal val="#ppt_x"/>
                                          </p:val>
                                        </p:tav>
                                      </p:tavLst>
                                    </p:anim>
                                    <p:anim calcmode="lin" valueType="num">
                                      <p:cBhvr additive="base">
                                        <p:cTn id="20" dur="10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9" decel="100000" fill="hold" grpId="0" nodeType="withEffect">
                                  <p:stCondLst>
                                    <p:cond delay="0"/>
                                  </p:stCondLst>
                                  <p:iterate type="wd">
                                    <p:tmPct val="10000"/>
                                  </p:iterate>
                                  <p:childTnLst>
                                    <p:set>
                                      <p:cBhvr>
                                        <p:cTn id="22" dur="1" fill="hold">
                                          <p:stCondLst>
                                            <p:cond delay="0"/>
                                          </p:stCondLst>
                                        </p:cTn>
                                        <p:tgtEl>
                                          <p:spTgt spid="37">
                                            <p:txEl>
                                              <p:pRg st="0" end="0"/>
                                            </p:txEl>
                                          </p:spTgt>
                                        </p:tgtEl>
                                        <p:attrNameLst>
                                          <p:attrName>style.visibility</p:attrName>
                                        </p:attrNameLst>
                                      </p:cBhvr>
                                      <p:to>
                                        <p:strVal val="visible"/>
                                      </p:to>
                                    </p:set>
                                    <p:anim calcmode="lin" valueType="num">
                                      <p:cBhvr additive="base">
                                        <p:cTn id="23"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45">
                                            <p:txEl>
                                              <p:pRg st="0" end="0"/>
                                            </p:txEl>
                                          </p:spTgt>
                                        </p:tgtEl>
                                        <p:attrNameLst>
                                          <p:attrName>style.visibility</p:attrName>
                                        </p:attrNameLst>
                                      </p:cBhvr>
                                      <p:to>
                                        <p:strVal val="visible"/>
                                      </p:to>
                                    </p:set>
                                    <p:anim calcmode="lin" valueType="num">
                                      <p:cBhvr additive="base">
                                        <p:cTn id="27"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5">
                                            <p:txEl>
                                              <p:pRg st="0" end="0"/>
                                            </p:txEl>
                                          </p:spTgt>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250"/>
                                  </p:stCondLst>
                                  <p:childTnLst>
                                    <p:set>
                                      <p:cBhvr>
                                        <p:cTn id="30" dur="1" fill="hold">
                                          <p:stCondLst>
                                            <p:cond delay="0"/>
                                          </p:stCondLst>
                                        </p:cTn>
                                        <p:tgtEl>
                                          <p:spTgt spid="45">
                                            <p:txEl>
                                              <p:pRg st="0" end="0"/>
                                            </p:txEl>
                                          </p:spTgt>
                                        </p:tgtEl>
                                        <p:attrNameLst>
                                          <p:attrName>style.visibility</p:attrName>
                                        </p:attrNameLst>
                                      </p:cBhvr>
                                      <p:to>
                                        <p:strVal val="visible"/>
                                      </p:to>
                                    </p:set>
                                    <p:animEffect transition="in" filter="fade">
                                      <p:cBhvr>
                                        <p:cTn id="31" dur="1000"/>
                                        <p:tgtEl>
                                          <p:spTgt spid="45">
                                            <p:txEl>
                                              <p:pRg st="0" end="0"/>
                                            </p:txEl>
                                          </p:spTgt>
                                        </p:tgtEl>
                                      </p:cBhvr>
                                    </p:animEffect>
                                  </p:childTnLst>
                                </p:cTn>
                              </p:par>
                              <p:par>
                                <p:cTn id="32" presetID="2" presetClass="entr" presetSubtype="3" decel="100000" fill="hold" grpId="0" nodeType="withEffect">
                                  <p:stCondLst>
                                    <p:cond delay="0"/>
                                  </p:stCondLst>
                                  <p:iterate type="wd">
                                    <p:tmPct val="10000"/>
                                  </p:iterate>
                                  <p:childTnLst>
                                    <p:set>
                                      <p:cBhvr>
                                        <p:cTn id="33" dur="1" fill="hold">
                                          <p:stCondLst>
                                            <p:cond delay="0"/>
                                          </p:stCondLst>
                                        </p:cTn>
                                        <p:tgtEl>
                                          <p:spTgt spid="38">
                                            <p:txEl>
                                              <p:pRg st="0" end="0"/>
                                            </p:txEl>
                                          </p:spTgt>
                                        </p:tgtEl>
                                        <p:attrNameLst>
                                          <p:attrName>style.visibility</p:attrName>
                                        </p:attrNameLst>
                                      </p:cBhvr>
                                      <p:to>
                                        <p:strVal val="visible"/>
                                      </p:to>
                                    </p:set>
                                    <p:anim calcmode="lin" valueType="num">
                                      <p:cBhvr additive="base">
                                        <p:cTn id="34"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35"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36" presetID="10" presetClass="entr" presetSubtype="0" fill="hold" grpId="1" nodeType="withEffect">
                                  <p:stCondLst>
                                    <p:cond delay="500"/>
                                  </p:stCondLst>
                                  <p:childTnLst>
                                    <p:set>
                                      <p:cBhvr>
                                        <p:cTn id="37" dur="1" fill="hold">
                                          <p:stCondLst>
                                            <p:cond delay="0"/>
                                          </p:stCondLst>
                                        </p:cTn>
                                        <p:tgtEl>
                                          <p:spTgt spid="46">
                                            <p:txEl>
                                              <p:pRg st="0" end="0"/>
                                            </p:txEl>
                                          </p:spTgt>
                                        </p:tgtEl>
                                        <p:attrNameLst>
                                          <p:attrName>style.visibility</p:attrName>
                                        </p:attrNameLst>
                                      </p:cBhvr>
                                      <p:to>
                                        <p:strVal val="visible"/>
                                      </p:to>
                                    </p:set>
                                    <p:animEffect transition="in" filter="fade">
                                      <p:cBhvr>
                                        <p:cTn id="38" dur="1000"/>
                                        <p:tgtEl>
                                          <p:spTgt spid="46">
                                            <p:txEl>
                                              <p:pRg st="0" end="0"/>
                                            </p:txEl>
                                          </p:spTgt>
                                        </p:tgtEl>
                                      </p:cBhvr>
                                    </p:animEffect>
                                  </p:childTnLst>
                                </p:cTn>
                              </p:par>
                              <p:par>
                                <p:cTn id="39" presetID="2" presetClass="entr" presetSubtype="2" decel="100000" fill="hold" grpId="0" nodeType="withEffect">
                                  <p:stCondLst>
                                    <p:cond delay="500"/>
                                  </p:stCondLst>
                                  <p:childTnLst>
                                    <p:set>
                                      <p:cBhvr>
                                        <p:cTn id="40" dur="1" fill="hold">
                                          <p:stCondLst>
                                            <p:cond delay="0"/>
                                          </p:stCondLst>
                                        </p:cTn>
                                        <p:tgtEl>
                                          <p:spTgt spid="46">
                                            <p:txEl>
                                              <p:pRg st="0" end="0"/>
                                            </p:txEl>
                                          </p:spTgt>
                                        </p:tgtEl>
                                        <p:attrNameLst>
                                          <p:attrName>style.visibility</p:attrName>
                                        </p:attrNameLst>
                                      </p:cBhvr>
                                      <p:to>
                                        <p:strVal val="visible"/>
                                      </p:to>
                                    </p:set>
                                    <p:anim calcmode="lin" valueType="num">
                                      <p:cBhvr additive="base">
                                        <p:cTn id="41"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46">
                                            <p:txEl>
                                              <p:pRg st="0" end="0"/>
                                            </p:txEl>
                                          </p:spTgt>
                                        </p:tgtEl>
                                        <p:attrNameLst>
                                          <p:attrName>ppt_y</p:attrName>
                                        </p:attrNameLst>
                                      </p:cBhvr>
                                      <p:tavLst>
                                        <p:tav tm="0">
                                          <p:val>
                                            <p:strVal val="#ppt_y"/>
                                          </p:val>
                                        </p:tav>
                                        <p:tav tm="100000">
                                          <p:val>
                                            <p:strVal val="#ppt_y"/>
                                          </p:val>
                                        </p:tav>
                                      </p:tavLst>
                                    </p:anim>
                                  </p:childTnLst>
                                </p:cTn>
                              </p:par>
                              <p:par>
                                <p:cTn id="43" presetID="10" presetClass="entr" presetSubtype="0" fill="hold" grpId="0" nodeType="withEffect">
                                  <p:stCondLst>
                                    <p:cond delay="10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P spid="2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8" name="アーチ 37"/>
          <p:cNvSpPr/>
          <p:nvPr userDrawn="1"/>
        </p:nvSpPr>
        <p:spPr>
          <a:xfrm rot="3600000">
            <a:off x="1360223" y="331334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476811" y="342992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217602" y="3548810"/>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903617" y="4254987"/>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360223" y="5523693"/>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476811" y="5640281"/>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217602" y="5759163"/>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2903617" y="6465340"/>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0" name="フッター プレースホルダー 4">
            <a:extLst>
              <a:ext uri="{FF2B5EF4-FFF2-40B4-BE49-F238E27FC236}">
                <a16:creationId xmlns="" xmlns:a16="http://schemas.microsoft.com/office/drawing/2014/main" id="{711C55AE-8B23-42FD-B89F-6A4DB841FB84}"/>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5387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ppt_x"/>
                                          </p:val>
                                        </p:tav>
                                        <p:tav tm="100000">
                                          <p:val>
                                            <p:strVal val="#ppt_x"/>
                                          </p:val>
                                        </p:tav>
                                      </p:tavLst>
                                    </p:anim>
                                    <p:anim calcmode="lin" valueType="num">
                                      <p:cBhvr additive="base">
                                        <p:cTn id="8" dur="75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0-#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50"/>
                                        <p:tgtEl>
                                          <p:spTgt spid="39"/>
                                        </p:tgtEl>
                                      </p:cBhvr>
                                    </p:animEffect>
                                    <p:anim calcmode="lin" valueType="num">
                                      <p:cBhvr>
                                        <p:cTn id="16" dur="750" fill="hold"/>
                                        <p:tgtEl>
                                          <p:spTgt spid="39"/>
                                        </p:tgtEl>
                                        <p:attrNameLst>
                                          <p:attrName>ppt_w</p:attrName>
                                        </p:attrNameLst>
                                      </p:cBhvr>
                                      <p:tavLst>
                                        <p:tav tm="0" fmla="#ppt_w*sin(2.5*pi*$)">
                                          <p:val>
                                            <p:fltVal val="0"/>
                                          </p:val>
                                        </p:tav>
                                        <p:tav tm="100000">
                                          <p:val>
                                            <p:fltVal val="1"/>
                                          </p:val>
                                        </p:tav>
                                      </p:tavLst>
                                    </p:anim>
                                    <p:anim calcmode="lin" valueType="num">
                                      <p:cBhvr>
                                        <p:cTn id="17" dur="750" fill="hold"/>
                                        <p:tgtEl>
                                          <p:spTgt spid="39"/>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ppt_w</p:attrName>
                                        </p:attrNameLst>
                                      </p:cBhvr>
                                      <p:tavLst>
                                        <p:tav tm="0" fmla="#ppt_w*sin(2.5*pi*$)">
                                          <p:val>
                                            <p:fltVal val="0"/>
                                          </p:val>
                                        </p:tav>
                                        <p:tav tm="100000">
                                          <p:val>
                                            <p:fltVal val="1"/>
                                          </p:val>
                                        </p:tav>
                                      </p:tavLst>
                                    </p:anim>
                                    <p:anim calcmode="lin" valueType="num">
                                      <p:cBhvr>
                                        <p:cTn id="22" dur="750" fill="hold"/>
                                        <p:tgtEl>
                                          <p:spTgt spid="38"/>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40">
                                            <p:txEl>
                                              <p:pRg st="0" end="0"/>
                                            </p:txEl>
                                          </p:spTgt>
                                        </p:tgtEl>
                                        <p:attrNameLst>
                                          <p:attrName>style.visibility</p:attrName>
                                        </p:attrNameLst>
                                      </p:cBhvr>
                                      <p:to>
                                        <p:strVal val="visible"/>
                                      </p:to>
                                    </p:set>
                                    <p:anim calcmode="lin" valueType="num">
                                      <p:cBhvr additive="base">
                                        <p:cTn id="25"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41">
                                            <p:txEl>
                                              <p:pRg st="0" end="0"/>
                                            </p:txEl>
                                          </p:spTgt>
                                        </p:tgtEl>
                                        <p:attrNameLst>
                                          <p:attrName>style.visibility</p:attrName>
                                        </p:attrNameLst>
                                      </p:cBhvr>
                                      <p:to>
                                        <p:strVal val="visible"/>
                                      </p:to>
                                    </p:set>
                                    <p:anim calcmode="lin" valueType="num">
                                      <p:cBhvr additive="base">
                                        <p:cTn id="30"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750" fill="hold"/>
                                        <p:tgtEl>
                                          <p:spTgt spid="43"/>
                                        </p:tgtEl>
                                        <p:attrNameLst>
                                          <p:attrName>ppt_x</p:attrName>
                                        </p:attrNameLst>
                                      </p:cBhvr>
                                      <p:tavLst>
                                        <p:tav tm="0">
                                          <p:val>
                                            <p:strVal val="#ppt_x"/>
                                          </p:val>
                                        </p:tav>
                                        <p:tav tm="100000">
                                          <p:val>
                                            <p:strVal val="#ppt_x"/>
                                          </p:val>
                                        </p:tav>
                                      </p:tavLst>
                                    </p:anim>
                                    <p:anim calcmode="lin" valueType="num">
                                      <p:cBhvr additive="base">
                                        <p:cTn id="36" dur="75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750" fill="hold"/>
                                        <p:tgtEl>
                                          <p:spTgt spid="42"/>
                                        </p:tgtEl>
                                        <p:attrNameLst>
                                          <p:attrName>ppt_x</p:attrName>
                                        </p:attrNameLst>
                                      </p:cBhvr>
                                      <p:tavLst>
                                        <p:tav tm="0">
                                          <p:val>
                                            <p:strVal val="0-#ppt_w/2"/>
                                          </p:val>
                                        </p:tav>
                                        <p:tav tm="100000">
                                          <p:val>
                                            <p:strVal val="#ppt_x"/>
                                          </p:val>
                                        </p:tav>
                                      </p:tavLst>
                                    </p:anim>
                                    <p:anim calcmode="lin" valueType="num">
                                      <p:cBhvr additive="base">
                                        <p:cTn id="40" dur="750" fill="hold"/>
                                        <p:tgtEl>
                                          <p:spTgt spid="42"/>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750"/>
                                        <p:tgtEl>
                                          <p:spTgt spid="43"/>
                                        </p:tgtEl>
                                      </p:cBhvr>
                                    </p:animEffect>
                                    <p:anim calcmode="lin" valueType="num">
                                      <p:cBhvr>
                                        <p:cTn id="44" dur="750" fill="hold"/>
                                        <p:tgtEl>
                                          <p:spTgt spid="43"/>
                                        </p:tgtEl>
                                        <p:attrNameLst>
                                          <p:attrName>ppt_w</p:attrName>
                                        </p:attrNameLst>
                                      </p:cBhvr>
                                      <p:tavLst>
                                        <p:tav tm="0" fmla="#ppt_w*sin(2.5*pi*$)">
                                          <p:val>
                                            <p:fltVal val="0"/>
                                          </p:val>
                                        </p:tav>
                                        <p:tav tm="100000">
                                          <p:val>
                                            <p:fltVal val="1"/>
                                          </p:val>
                                        </p:tav>
                                      </p:tavLst>
                                    </p:anim>
                                    <p:anim calcmode="lin" valueType="num">
                                      <p:cBhvr>
                                        <p:cTn id="45" dur="750" fill="hold"/>
                                        <p:tgtEl>
                                          <p:spTgt spid="43"/>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750"/>
                                        <p:tgtEl>
                                          <p:spTgt spid="42"/>
                                        </p:tgtEl>
                                      </p:cBhvr>
                                    </p:animEffect>
                                    <p:anim calcmode="lin" valueType="num">
                                      <p:cBhvr>
                                        <p:cTn id="49" dur="750" fill="hold"/>
                                        <p:tgtEl>
                                          <p:spTgt spid="42"/>
                                        </p:tgtEl>
                                        <p:attrNameLst>
                                          <p:attrName>ppt_w</p:attrName>
                                        </p:attrNameLst>
                                      </p:cBhvr>
                                      <p:tavLst>
                                        <p:tav tm="0" fmla="#ppt_w*sin(2.5*pi*$)">
                                          <p:val>
                                            <p:fltVal val="0"/>
                                          </p:val>
                                        </p:tav>
                                        <p:tav tm="100000">
                                          <p:val>
                                            <p:fltVal val="1"/>
                                          </p:val>
                                        </p:tav>
                                      </p:tavLst>
                                    </p:anim>
                                    <p:anim calcmode="lin" valueType="num">
                                      <p:cBhvr>
                                        <p:cTn id="50" dur="750" fill="hold"/>
                                        <p:tgtEl>
                                          <p:spTgt spid="42"/>
                                        </p:tgtEl>
                                        <p:attrNameLst>
                                          <p:attrName>ppt_h</p:attrName>
                                        </p:attrNameLst>
                                      </p:cBhvr>
                                      <p:tavLst>
                                        <p:tav tm="0">
                                          <p:val>
                                            <p:strVal val="#ppt_h"/>
                                          </p:val>
                                        </p:tav>
                                        <p:tav tm="100000">
                                          <p:val>
                                            <p:strVal val="#ppt_h"/>
                                          </p:val>
                                        </p:tav>
                                      </p:tavLst>
                                    </p:anim>
                                  </p:childTnLst>
                                </p:cTn>
                              </p:par>
                              <p:par>
                                <p:cTn id="51" presetID="2" presetClass="entr" presetSubtype="9" decel="100000" fill="hold" grpId="0" nodeType="withEffect">
                                  <p:stCondLst>
                                    <p:cond delay="500"/>
                                  </p:stCondLst>
                                  <p:iterate type="wd">
                                    <p:tmPct val="10000"/>
                                  </p:iterate>
                                  <p:childTnLst>
                                    <p:set>
                                      <p:cBhvr>
                                        <p:cTn id="52" dur="1" fill="hold">
                                          <p:stCondLst>
                                            <p:cond delay="0"/>
                                          </p:stCondLst>
                                        </p:cTn>
                                        <p:tgtEl>
                                          <p:spTgt spid="44">
                                            <p:txEl>
                                              <p:pRg st="0" end="0"/>
                                            </p:txEl>
                                          </p:spTgt>
                                        </p:tgtEl>
                                        <p:attrNameLst>
                                          <p:attrName>style.visibility</p:attrName>
                                        </p:attrNameLst>
                                      </p:cBhvr>
                                      <p:to>
                                        <p:strVal val="visible"/>
                                      </p:to>
                                    </p:set>
                                    <p:anim calcmode="lin" valueType="num">
                                      <p:cBhvr additive="base">
                                        <p:cTn id="5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45">
                                            <p:txEl>
                                              <p:pRg st="0" end="0"/>
                                            </p:txEl>
                                          </p:spTgt>
                                        </p:tgtEl>
                                        <p:attrNameLst>
                                          <p:attrName>style.visibility</p:attrName>
                                        </p:attrNameLst>
                                      </p:cBhvr>
                                      <p:to>
                                        <p:strVal val="visible"/>
                                      </p:to>
                                    </p:set>
                                    <p:anim calcmode="lin" valueType="num">
                                      <p:cBhvr additive="base">
                                        <p:cTn id="5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5">
                                            <p:txEl>
                                              <p:pRg st="0" end="0"/>
                                            </p:txEl>
                                          </p:spTgt>
                                        </p:tgtEl>
                                        <p:attrNameLst>
                                          <p:attrName>ppt_y</p:attrName>
                                        </p:attrNameLst>
                                      </p:cBhvr>
                                      <p:tavLst>
                                        <p:tav tm="0">
                                          <p:val>
                                            <p:strVal val="#ppt_y"/>
                                          </p:val>
                                        </p:tav>
                                        <p:tav tm="100000">
                                          <p:val>
                                            <p:strVal val="#ppt_y"/>
                                          </p:val>
                                        </p:tav>
                                      </p:tavLst>
                                    </p:anim>
                                  </p:childTnLst>
                                </p:cTn>
                              </p:par>
                              <p:par>
                                <p:cTn id="60" presetID="10" presetClass="entr" presetSubtype="0" fill="hold" grpId="0" nodeType="withEffect">
                                  <p:stCondLst>
                                    <p:cond delay="100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2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505838" y="1543100"/>
            <a:ext cx="16990296"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4" name="フッター プレースホルダー 4">
            <a:extLst>
              <a:ext uri="{FF2B5EF4-FFF2-40B4-BE49-F238E27FC236}">
                <a16:creationId xmlns="" xmlns:a16="http://schemas.microsoft.com/office/drawing/2014/main" id="{4DBEE1F8-24A4-47EE-9C46-3660D0CED934}"/>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10322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ppt_x"/>
                                          </p:val>
                                        </p:tav>
                                        <p:tav tm="100000">
                                          <p:val>
                                            <p:strVal val="#ppt_x"/>
                                          </p:val>
                                        </p:tav>
                                      </p:tavLst>
                                    </p:anim>
                                    <p:anim calcmode="lin" valueType="num">
                                      <p:cBhvr additive="base">
                                        <p:cTn id="12" dur="75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0-#ppt_w/2"/>
                                          </p:val>
                                        </p:tav>
                                        <p:tav tm="100000">
                                          <p:val>
                                            <p:strVal val="#ppt_x"/>
                                          </p:val>
                                        </p:tav>
                                      </p:tavLst>
                                    </p:anim>
                                    <p:anim calcmode="lin" valueType="num">
                                      <p:cBhvr additive="base">
                                        <p:cTn id="16" dur="750" fill="hold"/>
                                        <p:tgtEl>
                                          <p:spTgt spid="34"/>
                                        </p:tgtEl>
                                        <p:attrNameLst>
                                          <p:attrName>ppt_y</p:attrName>
                                        </p:attrNameLst>
                                      </p:cBhvr>
                                      <p:tavLst>
                                        <p:tav tm="0">
                                          <p:val>
                                            <p:strVal val="#ppt_y"/>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750"/>
                                        <p:tgtEl>
                                          <p:spTgt spid="35"/>
                                        </p:tgtEl>
                                      </p:cBhvr>
                                    </p:animEffect>
                                    <p:anim calcmode="lin" valueType="num">
                                      <p:cBhvr>
                                        <p:cTn id="20" dur="750" fill="hold"/>
                                        <p:tgtEl>
                                          <p:spTgt spid="35"/>
                                        </p:tgtEl>
                                        <p:attrNameLst>
                                          <p:attrName>ppt_w</p:attrName>
                                        </p:attrNameLst>
                                      </p:cBhvr>
                                      <p:tavLst>
                                        <p:tav tm="0" fmla="#ppt_w*sin(2.5*pi*$)">
                                          <p:val>
                                            <p:fltVal val="0"/>
                                          </p:val>
                                        </p:tav>
                                        <p:tav tm="100000">
                                          <p:val>
                                            <p:fltVal val="1"/>
                                          </p:val>
                                        </p:tav>
                                      </p:tavLst>
                                    </p:anim>
                                    <p:anim calcmode="lin" valueType="num">
                                      <p:cBhvr>
                                        <p:cTn id="21" dur="750" fill="hold"/>
                                        <p:tgtEl>
                                          <p:spTgt spid="35"/>
                                        </p:tgtEl>
                                        <p:attrNameLst>
                                          <p:attrName>ppt_h</p:attrName>
                                        </p:attrNameLst>
                                      </p:cBhvr>
                                      <p:tavLst>
                                        <p:tav tm="0">
                                          <p:val>
                                            <p:strVal val="#ppt_h"/>
                                          </p:val>
                                        </p:tav>
                                        <p:tav tm="100000">
                                          <p:val>
                                            <p:strVal val="#ppt_h"/>
                                          </p:val>
                                        </p:tav>
                                      </p:tavLst>
                                    </p:anim>
                                  </p:childTnLst>
                                </p:cTn>
                              </p:par>
                              <p:par>
                                <p:cTn id="22" presetID="45" presetClass="entr" presetSubtype="0" fill="hold" grpId="1"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750"/>
                                        <p:tgtEl>
                                          <p:spTgt spid="34"/>
                                        </p:tgtEl>
                                      </p:cBhvr>
                                    </p:animEffect>
                                    <p:anim calcmode="lin" valueType="num">
                                      <p:cBhvr>
                                        <p:cTn id="25" dur="750" fill="hold"/>
                                        <p:tgtEl>
                                          <p:spTgt spid="34"/>
                                        </p:tgtEl>
                                        <p:attrNameLst>
                                          <p:attrName>ppt_w</p:attrName>
                                        </p:attrNameLst>
                                      </p:cBhvr>
                                      <p:tavLst>
                                        <p:tav tm="0" fmla="#ppt_w*sin(2.5*pi*$)">
                                          <p:val>
                                            <p:fltVal val="0"/>
                                          </p:val>
                                        </p:tav>
                                        <p:tav tm="100000">
                                          <p:val>
                                            <p:fltVal val="1"/>
                                          </p:val>
                                        </p:tav>
                                      </p:tavLst>
                                    </p:anim>
                                    <p:anim calcmode="lin" valueType="num">
                                      <p:cBhvr>
                                        <p:cTn id="26" dur="750" fill="hold"/>
                                        <p:tgtEl>
                                          <p:spTgt spid="34"/>
                                        </p:tgtEl>
                                        <p:attrNameLst>
                                          <p:attrName>ppt_h</p:attrName>
                                        </p:attrNameLst>
                                      </p:cBhvr>
                                      <p:tavLst>
                                        <p:tav tm="0">
                                          <p:val>
                                            <p:strVal val="#ppt_h"/>
                                          </p:val>
                                        </p:tav>
                                        <p:tav tm="100000">
                                          <p:val>
                                            <p:strVal val="#ppt_h"/>
                                          </p:val>
                                        </p:tav>
                                      </p:tavLst>
                                    </p:anim>
                                  </p:childTnLst>
                                </p:cTn>
                              </p:par>
                              <p:par>
                                <p:cTn id="27" presetID="2" presetClass="entr" presetSubtype="9" decel="100000" fill="hold" grpId="0" nodeType="withEffect">
                                  <p:stCondLst>
                                    <p:cond delay="500"/>
                                  </p:stCondLst>
                                  <p:iterate type="wd">
                                    <p:tmPct val="10000"/>
                                  </p:iterate>
                                  <p:childTnLst>
                                    <p:set>
                                      <p:cBhvr>
                                        <p:cTn id="28" dur="1" fill="hold">
                                          <p:stCondLst>
                                            <p:cond delay="0"/>
                                          </p:stCondLst>
                                        </p:cTn>
                                        <p:tgtEl>
                                          <p:spTgt spid="36">
                                            <p:txEl>
                                              <p:pRg st="0" end="0"/>
                                            </p:txEl>
                                          </p:spTgt>
                                        </p:tgtEl>
                                        <p:attrNameLst>
                                          <p:attrName>style.visibility</p:attrName>
                                        </p:attrNameLst>
                                      </p:cBhvr>
                                      <p:to>
                                        <p:strVal val="visible"/>
                                      </p:to>
                                    </p:set>
                                    <p:anim calcmode="lin" valueType="num">
                                      <p:cBhvr additive="base">
                                        <p:cTn id="29"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1600"/>
                            </p:stCondLst>
                            <p:childTnLst>
                              <p:par>
                                <p:cTn id="32" presetID="2" presetClass="entr" presetSubtype="2" decel="100000" fill="hold" grpId="0" nodeType="afterEffect">
                                  <p:stCondLst>
                                    <p:cond delay="250"/>
                                  </p:stCondLst>
                                  <p:childTnLst>
                                    <p:set>
                                      <p:cBhvr>
                                        <p:cTn id="33" dur="1" fill="hold">
                                          <p:stCondLst>
                                            <p:cond delay="0"/>
                                          </p:stCondLst>
                                        </p:cTn>
                                        <p:tgtEl>
                                          <p:spTgt spid="37">
                                            <p:txEl>
                                              <p:pRg st="0" end="0"/>
                                            </p:txEl>
                                          </p:spTgt>
                                        </p:tgtEl>
                                        <p:attrNameLst>
                                          <p:attrName>style.visibility</p:attrName>
                                        </p:attrNameLst>
                                      </p:cBhvr>
                                      <p:to>
                                        <p:strVal val="visible"/>
                                      </p:to>
                                    </p:set>
                                    <p:anim calcmode="lin" valueType="num">
                                      <p:cBhvr additive="base">
                                        <p:cTn id="34"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2350"/>
                            </p:stCondLst>
                            <p:childTnLst>
                              <p:par>
                                <p:cTn id="37" presetID="2" presetClass="entr" presetSubtype="4" decel="10000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750" fill="hold"/>
                                        <p:tgtEl>
                                          <p:spTgt spid="39"/>
                                        </p:tgtEl>
                                        <p:attrNameLst>
                                          <p:attrName>ppt_x</p:attrName>
                                        </p:attrNameLst>
                                      </p:cBhvr>
                                      <p:tavLst>
                                        <p:tav tm="0">
                                          <p:val>
                                            <p:strVal val="#ppt_x"/>
                                          </p:val>
                                        </p:tav>
                                        <p:tav tm="100000">
                                          <p:val>
                                            <p:strVal val="#ppt_x"/>
                                          </p:val>
                                        </p:tav>
                                      </p:tavLst>
                                    </p:anim>
                                    <p:anim calcmode="lin" valueType="num">
                                      <p:cBhvr additive="base">
                                        <p:cTn id="40" dur="75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750" fill="hold"/>
                                        <p:tgtEl>
                                          <p:spTgt spid="38"/>
                                        </p:tgtEl>
                                        <p:attrNameLst>
                                          <p:attrName>ppt_x</p:attrName>
                                        </p:attrNameLst>
                                      </p:cBhvr>
                                      <p:tavLst>
                                        <p:tav tm="0">
                                          <p:val>
                                            <p:strVal val="0-#ppt_w/2"/>
                                          </p:val>
                                        </p:tav>
                                        <p:tav tm="100000">
                                          <p:val>
                                            <p:strVal val="#ppt_x"/>
                                          </p:val>
                                        </p:tav>
                                      </p:tavLst>
                                    </p:anim>
                                    <p:anim calcmode="lin" valueType="num">
                                      <p:cBhvr additive="base">
                                        <p:cTn id="44" dur="750" fill="hold"/>
                                        <p:tgtEl>
                                          <p:spTgt spid="38"/>
                                        </p:tgtEl>
                                        <p:attrNameLst>
                                          <p:attrName>ppt_y</p:attrName>
                                        </p:attrNameLst>
                                      </p:cBhvr>
                                      <p:tavLst>
                                        <p:tav tm="0">
                                          <p:val>
                                            <p:strVal val="#ppt_y"/>
                                          </p:val>
                                        </p:tav>
                                        <p:tav tm="100000">
                                          <p:val>
                                            <p:strVal val="#ppt_y"/>
                                          </p:val>
                                        </p:tav>
                                      </p:tavLst>
                                    </p:anim>
                                  </p:childTnLst>
                                </p:cTn>
                              </p:par>
                              <p:par>
                                <p:cTn id="45" presetID="45" presetClass="entr" presetSubtype="0" fill="hold" grpId="1"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750"/>
                                        <p:tgtEl>
                                          <p:spTgt spid="39"/>
                                        </p:tgtEl>
                                      </p:cBhvr>
                                    </p:animEffect>
                                    <p:anim calcmode="lin" valueType="num">
                                      <p:cBhvr>
                                        <p:cTn id="48" dur="750" fill="hold"/>
                                        <p:tgtEl>
                                          <p:spTgt spid="39"/>
                                        </p:tgtEl>
                                        <p:attrNameLst>
                                          <p:attrName>ppt_w</p:attrName>
                                        </p:attrNameLst>
                                      </p:cBhvr>
                                      <p:tavLst>
                                        <p:tav tm="0" fmla="#ppt_w*sin(2.5*pi*$)">
                                          <p:val>
                                            <p:fltVal val="0"/>
                                          </p:val>
                                        </p:tav>
                                        <p:tav tm="100000">
                                          <p:val>
                                            <p:fltVal val="1"/>
                                          </p:val>
                                        </p:tav>
                                      </p:tavLst>
                                    </p:anim>
                                    <p:anim calcmode="lin" valueType="num">
                                      <p:cBhvr>
                                        <p:cTn id="49" dur="750" fill="hold"/>
                                        <p:tgtEl>
                                          <p:spTgt spid="39"/>
                                        </p:tgtEl>
                                        <p:attrNameLst>
                                          <p:attrName>ppt_h</p:attrName>
                                        </p:attrNameLst>
                                      </p:cBhvr>
                                      <p:tavLst>
                                        <p:tav tm="0">
                                          <p:val>
                                            <p:strVal val="#ppt_h"/>
                                          </p:val>
                                        </p:tav>
                                        <p:tav tm="100000">
                                          <p:val>
                                            <p:strVal val="#ppt_h"/>
                                          </p:val>
                                        </p:tav>
                                      </p:tavLst>
                                    </p:anim>
                                  </p:childTnLst>
                                </p:cTn>
                              </p:par>
                              <p:par>
                                <p:cTn id="50" presetID="45" presetClass="entr" presetSubtype="0" fill="hold" grpId="1"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750"/>
                                        <p:tgtEl>
                                          <p:spTgt spid="38"/>
                                        </p:tgtEl>
                                      </p:cBhvr>
                                    </p:animEffect>
                                    <p:anim calcmode="lin" valueType="num">
                                      <p:cBhvr>
                                        <p:cTn id="53" dur="750" fill="hold"/>
                                        <p:tgtEl>
                                          <p:spTgt spid="38"/>
                                        </p:tgtEl>
                                        <p:attrNameLst>
                                          <p:attrName>ppt_w</p:attrName>
                                        </p:attrNameLst>
                                      </p:cBhvr>
                                      <p:tavLst>
                                        <p:tav tm="0" fmla="#ppt_w*sin(2.5*pi*$)">
                                          <p:val>
                                            <p:fltVal val="0"/>
                                          </p:val>
                                        </p:tav>
                                        <p:tav tm="100000">
                                          <p:val>
                                            <p:fltVal val="1"/>
                                          </p:val>
                                        </p:tav>
                                      </p:tavLst>
                                    </p:anim>
                                    <p:anim calcmode="lin" valueType="num">
                                      <p:cBhvr>
                                        <p:cTn id="54" dur="750" fill="hold"/>
                                        <p:tgtEl>
                                          <p:spTgt spid="38"/>
                                        </p:tgtEl>
                                        <p:attrNameLst>
                                          <p:attrName>ppt_h</p:attrName>
                                        </p:attrNameLst>
                                      </p:cBhvr>
                                      <p:tavLst>
                                        <p:tav tm="0">
                                          <p:val>
                                            <p:strVal val="#ppt_h"/>
                                          </p:val>
                                        </p:tav>
                                        <p:tav tm="100000">
                                          <p:val>
                                            <p:strVal val="#ppt_h"/>
                                          </p:val>
                                        </p:tav>
                                      </p:tavLst>
                                    </p:anim>
                                  </p:childTnLst>
                                </p:cTn>
                              </p:par>
                              <p:par>
                                <p:cTn id="55" presetID="2" presetClass="entr" presetSubtype="9" decel="100000" fill="hold" grpId="0" nodeType="withEffect">
                                  <p:stCondLst>
                                    <p:cond delay="500"/>
                                  </p:stCondLst>
                                  <p:iterate type="wd">
                                    <p:tmPct val="10000"/>
                                  </p:iterate>
                                  <p:childTnLst>
                                    <p:set>
                                      <p:cBhvr>
                                        <p:cTn id="56" dur="1" fill="hold">
                                          <p:stCondLst>
                                            <p:cond delay="0"/>
                                          </p:stCondLst>
                                        </p:cTn>
                                        <p:tgtEl>
                                          <p:spTgt spid="40">
                                            <p:txEl>
                                              <p:pRg st="0" end="0"/>
                                            </p:txEl>
                                          </p:spTgt>
                                        </p:tgtEl>
                                        <p:attrNameLst>
                                          <p:attrName>style.visibility</p:attrName>
                                        </p:attrNameLst>
                                      </p:cBhvr>
                                      <p:to>
                                        <p:strVal val="visible"/>
                                      </p:to>
                                    </p:set>
                                    <p:anim calcmode="lin" valueType="num">
                                      <p:cBhvr additive="base">
                                        <p:cTn id="57"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3450"/>
                            </p:stCondLst>
                            <p:childTnLst>
                              <p:par>
                                <p:cTn id="60" presetID="2" presetClass="entr" presetSubtype="2" decel="100000" fill="hold" grpId="0" nodeType="afterEffect">
                                  <p:stCondLst>
                                    <p:cond delay="250"/>
                                  </p:stCondLst>
                                  <p:childTnLst>
                                    <p:set>
                                      <p:cBhvr>
                                        <p:cTn id="61" dur="1" fill="hold">
                                          <p:stCondLst>
                                            <p:cond delay="0"/>
                                          </p:stCondLst>
                                        </p:cTn>
                                        <p:tgtEl>
                                          <p:spTgt spid="41">
                                            <p:txEl>
                                              <p:pRg st="0" end="0"/>
                                            </p:txEl>
                                          </p:spTgt>
                                        </p:tgtEl>
                                        <p:attrNameLst>
                                          <p:attrName>style.visibility</p:attrName>
                                        </p:attrNameLst>
                                      </p:cBhvr>
                                      <p:to>
                                        <p:strVal val="visible"/>
                                      </p:to>
                                    </p:set>
                                    <p:anim calcmode="lin" valueType="num">
                                      <p:cBhvr additive="base">
                                        <p:cTn id="62"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4200"/>
                            </p:stCondLst>
                            <p:childTnLst>
                              <p:par>
                                <p:cTn id="65" presetID="2" presetClass="entr" presetSubtype="4" decel="10000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750" fill="hold"/>
                                        <p:tgtEl>
                                          <p:spTgt spid="20"/>
                                        </p:tgtEl>
                                        <p:attrNameLst>
                                          <p:attrName>ppt_x</p:attrName>
                                        </p:attrNameLst>
                                      </p:cBhvr>
                                      <p:tavLst>
                                        <p:tav tm="0">
                                          <p:val>
                                            <p:strVal val="#ppt_x"/>
                                          </p:val>
                                        </p:tav>
                                        <p:tav tm="100000">
                                          <p:val>
                                            <p:strVal val="#ppt_x"/>
                                          </p:val>
                                        </p:tav>
                                      </p:tavLst>
                                    </p:anim>
                                    <p:anim calcmode="lin" valueType="num">
                                      <p:cBhvr additive="base">
                                        <p:cTn id="68" dur="75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8" decel="10000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750" fill="hold"/>
                                        <p:tgtEl>
                                          <p:spTgt spid="19"/>
                                        </p:tgtEl>
                                        <p:attrNameLst>
                                          <p:attrName>ppt_x</p:attrName>
                                        </p:attrNameLst>
                                      </p:cBhvr>
                                      <p:tavLst>
                                        <p:tav tm="0">
                                          <p:val>
                                            <p:strVal val="0-#ppt_w/2"/>
                                          </p:val>
                                        </p:tav>
                                        <p:tav tm="100000">
                                          <p:val>
                                            <p:strVal val="#ppt_x"/>
                                          </p:val>
                                        </p:tav>
                                      </p:tavLst>
                                    </p:anim>
                                    <p:anim calcmode="lin" valueType="num">
                                      <p:cBhvr additive="base">
                                        <p:cTn id="72" dur="750" fill="hold"/>
                                        <p:tgtEl>
                                          <p:spTgt spid="19"/>
                                        </p:tgtEl>
                                        <p:attrNameLst>
                                          <p:attrName>ppt_y</p:attrName>
                                        </p:attrNameLst>
                                      </p:cBhvr>
                                      <p:tavLst>
                                        <p:tav tm="0">
                                          <p:val>
                                            <p:strVal val="#ppt_y"/>
                                          </p:val>
                                        </p:tav>
                                        <p:tav tm="100000">
                                          <p:val>
                                            <p:strVal val="#ppt_y"/>
                                          </p:val>
                                        </p:tav>
                                      </p:tavLst>
                                    </p:anim>
                                  </p:childTnLst>
                                </p:cTn>
                              </p:par>
                              <p:par>
                                <p:cTn id="73" presetID="45" presetClass="entr" presetSubtype="0" fill="hold" grpId="1"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750"/>
                                        <p:tgtEl>
                                          <p:spTgt spid="20"/>
                                        </p:tgtEl>
                                      </p:cBhvr>
                                    </p:animEffect>
                                    <p:anim calcmode="lin" valueType="num">
                                      <p:cBhvr>
                                        <p:cTn id="76" dur="750" fill="hold"/>
                                        <p:tgtEl>
                                          <p:spTgt spid="20"/>
                                        </p:tgtEl>
                                        <p:attrNameLst>
                                          <p:attrName>ppt_w</p:attrName>
                                        </p:attrNameLst>
                                      </p:cBhvr>
                                      <p:tavLst>
                                        <p:tav tm="0" fmla="#ppt_w*sin(2.5*pi*$)">
                                          <p:val>
                                            <p:fltVal val="0"/>
                                          </p:val>
                                        </p:tav>
                                        <p:tav tm="100000">
                                          <p:val>
                                            <p:fltVal val="1"/>
                                          </p:val>
                                        </p:tav>
                                      </p:tavLst>
                                    </p:anim>
                                    <p:anim calcmode="lin" valueType="num">
                                      <p:cBhvr>
                                        <p:cTn id="77" dur="750" fill="hold"/>
                                        <p:tgtEl>
                                          <p:spTgt spid="20"/>
                                        </p:tgtEl>
                                        <p:attrNameLst>
                                          <p:attrName>ppt_h</p:attrName>
                                        </p:attrNameLst>
                                      </p:cBhvr>
                                      <p:tavLst>
                                        <p:tav tm="0">
                                          <p:val>
                                            <p:strVal val="#ppt_h"/>
                                          </p:val>
                                        </p:tav>
                                        <p:tav tm="100000">
                                          <p:val>
                                            <p:strVal val="#ppt_h"/>
                                          </p:val>
                                        </p:tav>
                                      </p:tavLst>
                                    </p:anim>
                                  </p:childTnLst>
                                </p:cTn>
                              </p:par>
                              <p:par>
                                <p:cTn id="78" presetID="45" presetClass="entr" presetSubtype="0" fill="hold" grpId="1"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750"/>
                                        <p:tgtEl>
                                          <p:spTgt spid="19"/>
                                        </p:tgtEl>
                                      </p:cBhvr>
                                    </p:animEffect>
                                    <p:anim calcmode="lin" valueType="num">
                                      <p:cBhvr>
                                        <p:cTn id="81" dur="750" fill="hold"/>
                                        <p:tgtEl>
                                          <p:spTgt spid="19"/>
                                        </p:tgtEl>
                                        <p:attrNameLst>
                                          <p:attrName>ppt_w</p:attrName>
                                        </p:attrNameLst>
                                      </p:cBhvr>
                                      <p:tavLst>
                                        <p:tav tm="0" fmla="#ppt_w*sin(2.5*pi*$)">
                                          <p:val>
                                            <p:fltVal val="0"/>
                                          </p:val>
                                        </p:tav>
                                        <p:tav tm="100000">
                                          <p:val>
                                            <p:fltVal val="1"/>
                                          </p:val>
                                        </p:tav>
                                      </p:tavLst>
                                    </p:anim>
                                    <p:anim calcmode="lin" valueType="num">
                                      <p:cBhvr>
                                        <p:cTn id="82" dur="750" fill="hold"/>
                                        <p:tgtEl>
                                          <p:spTgt spid="19"/>
                                        </p:tgtEl>
                                        <p:attrNameLst>
                                          <p:attrName>ppt_h</p:attrName>
                                        </p:attrNameLst>
                                      </p:cBhvr>
                                      <p:tavLst>
                                        <p:tav tm="0">
                                          <p:val>
                                            <p:strVal val="#ppt_h"/>
                                          </p:val>
                                        </p:tav>
                                        <p:tav tm="100000">
                                          <p:val>
                                            <p:strVal val="#ppt_h"/>
                                          </p:val>
                                        </p:tav>
                                      </p:tavLst>
                                    </p:anim>
                                  </p:childTnLst>
                                </p:cTn>
                              </p:par>
                              <p:par>
                                <p:cTn id="83" presetID="2" presetClass="entr" presetSubtype="9" decel="100000" fill="hold" grpId="0" nodeType="withEffect">
                                  <p:stCondLst>
                                    <p:cond delay="500"/>
                                  </p:stCondLst>
                                  <p:iterate type="wd">
                                    <p:tmPct val="10000"/>
                                  </p:iterate>
                                  <p:childTnLst>
                                    <p:set>
                                      <p:cBhvr>
                                        <p:cTn id="84" dur="1" fill="hold">
                                          <p:stCondLst>
                                            <p:cond delay="0"/>
                                          </p:stCondLst>
                                        </p:cTn>
                                        <p:tgtEl>
                                          <p:spTgt spid="21">
                                            <p:txEl>
                                              <p:pRg st="0" end="0"/>
                                            </p:txEl>
                                          </p:spTgt>
                                        </p:tgtEl>
                                        <p:attrNameLst>
                                          <p:attrName>style.visibility</p:attrName>
                                        </p:attrNameLst>
                                      </p:cBhvr>
                                      <p:to>
                                        <p:strVal val="visible"/>
                                      </p:to>
                                    </p:set>
                                    <p:anim calcmode="lin" valueType="num">
                                      <p:cBhvr additive="base">
                                        <p:cTn id="8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87" fill="hold">
                            <p:stCondLst>
                              <p:cond delay="5300"/>
                            </p:stCondLst>
                            <p:childTnLst>
                              <p:par>
                                <p:cTn id="88" presetID="2" presetClass="entr" presetSubtype="2" decel="100000" fill="hold" grpId="0" nodeType="afterEffect">
                                  <p:stCondLst>
                                    <p:cond delay="250"/>
                                  </p:stCondLst>
                                  <p:childTnLst>
                                    <p:set>
                                      <p:cBhvr>
                                        <p:cTn id="89" dur="1" fill="hold">
                                          <p:stCondLst>
                                            <p:cond delay="0"/>
                                          </p:stCondLst>
                                        </p:cTn>
                                        <p:tgtEl>
                                          <p:spTgt spid="22">
                                            <p:txEl>
                                              <p:pRg st="0" end="0"/>
                                            </p:txEl>
                                          </p:spTgt>
                                        </p:tgtEl>
                                        <p:attrNameLst>
                                          <p:attrName>style.visibility</p:attrName>
                                        </p:attrNameLst>
                                      </p:cBhvr>
                                      <p:to>
                                        <p:strVal val="visible"/>
                                      </p:to>
                                    </p:set>
                                    <p:anim calcmode="lin" valueType="num">
                                      <p:cBhvr additive="base">
                                        <p:cTn id="90"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2">
                                            <p:txEl>
                                              <p:pRg st="0" end="0"/>
                                            </p:txEl>
                                          </p:spTgt>
                                        </p:tgtEl>
                                        <p:attrNameLst>
                                          <p:attrName>ppt_y</p:attrName>
                                        </p:attrNameLst>
                                      </p:cBhvr>
                                      <p:tavLst>
                                        <p:tav tm="0">
                                          <p:val>
                                            <p:strVal val="#ppt_y"/>
                                          </p:val>
                                        </p:tav>
                                        <p:tav tm="100000">
                                          <p:val>
                                            <p:strVal val="#ppt_y"/>
                                          </p:val>
                                        </p:tav>
                                      </p:tavLst>
                                    </p:anim>
                                  </p:childTnLst>
                                </p:cTn>
                              </p:par>
                              <p:par>
                                <p:cTn id="92" presetID="10" presetClass="entr" presetSubtype="0" fill="hold" grpId="0" nodeType="withEffect">
                                  <p:stCondLst>
                                    <p:cond delay="100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34" name="アーチ 33"/>
          <p:cNvSpPr/>
          <p:nvPr userDrawn="1"/>
        </p:nvSpPr>
        <p:spPr>
          <a:xfrm rot="3600000">
            <a:off x="1165671" y="2887348"/>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3003936"/>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3122818"/>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828995"/>
            <a:ext cx="6433348" cy="178143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89039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300698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3125868"/>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832045"/>
            <a:ext cx="6433348" cy="203530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8" name="フッター プレースホルダー 4">
            <a:extLst>
              <a:ext uri="{FF2B5EF4-FFF2-40B4-BE49-F238E27FC236}">
                <a16:creationId xmlns="" xmlns:a16="http://schemas.microsoft.com/office/drawing/2014/main" id="{9AC3C802-25D8-438F-AAA4-9346D6E63B70}"/>
              </a:ext>
            </a:extLst>
          </p:cNvPr>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Tree>
    <p:extLst>
      <p:ext uri="{BB962C8B-B14F-4D97-AF65-F5344CB8AC3E}">
        <p14:creationId xmlns:p14="http://schemas.microsoft.com/office/powerpoint/2010/main" val="3842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ppt_x"/>
                                          </p:val>
                                        </p:tav>
                                        <p:tav tm="100000">
                                          <p:val>
                                            <p:strVal val="#ppt_x"/>
                                          </p:val>
                                        </p:tav>
                                      </p:tavLst>
                                    </p:anim>
                                    <p:anim calcmode="lin" valueType="num">
                                      <p:cBhvr additive="base">
                                        <p:cTn id="8" dur="75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750" fill="hold"/>
                                        <p:tgtEl>
                                          <p:spTgt spid="34"/>
                                        </p:tgtEl>
                                        <p:attrNameLst>
                                          <p:attrName>ppt_x</p:attrName>
                                        </p:attrNameLst>
                                      </p:cBhvr>
                                      <p:tavLst>
                                        <p:tav tm="0">
                                          <p:val>
                                            <p:strVal val="0-#ppt_w/2"/>
                                          </p:val>
                                        </p:tav>
                                        <p:tav tm="100000">
                                          <p:val>
                                            <p:strVal val="#ppt_x"/>
                                          </p:val>
                                        </p:tav>
                                      </p:tavLst>
                                    </p:anim>
                                    <p:anim calcmode="lin" valueType="num">
                                      <p:cBhvr additive="base">
                                        <p:cTn id="12" dur="750" fill="hold"/>
                                        <p:tgtEl>
                                          <p:spTgt spid="34"/>
                                        </p:tgtEl>
                                        <p:attrNameLst>
                                          <p:attrName>ppt_y</p:attrName>
                                        </p:attrNameLst>
                                      </p:cBhvr>
                                      <p:tavLst>
                                        <p:tav tm="0">
                                          <p:val>
                                            <p:strVal val="#ppt_y"/>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750"/>
                                        <p:tgtEl>
                                          <p:spTgt spid="35"/>
                                        </p:tgtEl>
                                      </p:cBhvr>
                                    </p:animEffect>
                                    <p:anim calcmode="lin" valueType="num">
                                      <p:cBhvr>
                                        <p:cTn id="16" dur="750" fill="hold"/>
                                        <p:tgtEl>
                                          <p:spTgt spid="35"/>
                                        </p:tgtEl>
                                        <p:attrNameLst>
                                          <p:attrName>ppt_w</p:attrName>
                                        </p:attrNameLst>
                                      </p:cBhvr>
                                      <p:tavLst>
                                        <p:tav tm="0" fmla="#ppt_w*sin(2.5*pi*$)">
                                          <p:val>
                                            <p:fltVal val="0"/>
                                          </p:val>
                                        </p:tav>
                                        <p:tav tm="100000">
                                          <p:val>
                                            <p:fltVal val="1"/>
                                          </p:val>
                                        </p:tav>
                                      </p:tavLst>
                                    </p:anim>
                                    <p:anim calcmode="lin" valueType="num">
                                      <p:cBhvr>
                                        <p:cTn id="17" dur="75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750"/>
                                        <p:tgtEl>
                                          <p:spTgt spid="34"/>
                                        </p:tgtEl>
                                      </p:cBhvr>
                                    </p:animEffect>
                                    <p:anim calcmode="lin" valueType="num">
                                      <p:cBhvr>
                                        <p:cTn id="21" dur="750" fill="hold"/>
                                        <p:tgtEl>
                                          <p:spTgt spid="34"/>
                                        </p:tgtEl>
                                        <p:attrNameLst>
                                          <p:attrName>ppt_w</p:attrName>
                                        </p:attrNameLst>
                                      </p:cBhvr>
                                      <p:tavLst>
                                        <p:tav tm="0" fmla="#ppt_w*sin(2.5*pi*$)">
                                          <p:val>
                                            <p:fltVal val="0"/>
                                          </p:val>
                                        </p:tav>
                                        <p:tav tm="100000">
                                          <p:val>
                                            <p:fltVal val="1"/>
                                          </p:val>
                                        </p:tav>
                                      </p:tavLst>
                                    </p:anim>
                                    <p:anim calcmode="lin" valueType="num">
                                      <p:cBhvr>
                                        <p:cTn id="22" dur="750" fill="hold"/>
                                        <p:tgtEl>
                                          <p:spTgt spid="34"/>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500"/>
                                  </p:stCondLst>
                                  <p:iterate type="wd">
                                    <p:tmPct val="10000"/>
                                  </p:iterate>
                                  <p:childTnLst>
                                    <p:set>
                                      <p:cBhvr>
                                        <p:cTn id="24" dur="1" fill="hold">
                                          <p:stCondLst>
                                            <p:cond delay="0"/>
                                          </p:stCondLst>
                                        </p:cTn>
                                        <p:tgtEl>
                                          <p:spTgt spid="36">
                                            <p:txEl>
                                              <p:pRg st="0" end="0"/>
                                            </p:txEl>
                                          </p:spTgt>
                                        </p:tgtEl>
                                        <p:attrNameLst>
                                          <p:attrName>style.visibility</p:attrName>
                                        </p:attrNameLst>
                                      </p:cBhvr>
                                      <p:to>
                                        <p:strVal val="visible"/>
                                      </p:to>
                                    </p:set>
                                    <p:anim calcmode="lin" valueType="num">
                                      <p:cBhvr additive="base">
                                        <p:cTn id="25"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100"/>
                            </p:stCondLst>
                            <p:childTnLst>
                              <p:par>
                                <p:cTn id="28" presetID="2" presetClass="entr" presetSubtype="2" decel="100000" fill="hold" grpId="0" nodeType="afterEffect">
                                  <p:stCondLst>
                                    <p:cond delay="250"/>
                                  </p:stCondLst>
                                  <p:childTnLst>
                                    <p:set>
                                      <p:cBhvr>
                                        <p:cTn id="29" dur="1" fill="hold">
                                          <p:stCondLst>
                                            <p:cond delay="0"/>
                                          </p:stCondLst>
                                        </p:cTn>
                                        <p:tgtEl>
                                          <p:spTgt spid="37">
                                            <p:txEl>
                                              <p:pRg st="0" end="0"/>
                                            </p:txEl>
                                          </p:spTgt>
                                        </p:tgtEl>
                                        <p:attrNameLst>
                                          <p:attrName>style.visibility</p:attrName>
                                        </p:attrNameLst>
                                      </p:cBhvr>
                                      <p:to>
                                        <p:strVal val="visible"/>
                                      </p:to>
                                    </p:set>
                                    <p:anim calcmode="lin" valueType="num">
                                      <p:cBhvr additive="base">
                                        <p:cTn id="30"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1850"/>
                            </p:stCondLst>
                            <p:childTnLst>
                              <p:par>
                                <p:cTn id="33" presetID="2" presetClass="entr" presetSubtype="4" decel="10000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750" fill="hold"/>
                                        <p:tgtEl>
                                          <p:spTgt spid="39"/>
                                        </p:tgtEl>
                                        <p:attrNameLst>
                                          <p:attrName>ppt_x</p:attrName>
                                        </p:attrNameLst>
                                      </p:cBhvr>
                                      <p:tavLst>
                                        <p:tav tm="0">
                                          <p:val>
                                            <p:strVal val="#ppt_x"/>
                                          </p:val>
                                        </p:tav>
                                        <p:tav tm="100000">
                                          <p:val>
                                            <p:strVal val="#ppt_x"/>
                                          </p:val>
                                        </p:tav>
                                      </p:tavLst>
                                    </p:anim>
                                    <p:anim calcmode="lin" valueType="num">
                                      <p:cBhvr additive="base">
                                        <p:cTn id="36" dur="75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750"/>
                                        <p:tgtEl>
                                          <p:spTgt spid="39"/>
                                        </p:tgtEl>
                                      </p:cBhvr>
                                    </p:animEffect>
                                    <p:anim calcmode="lin" valueType="num">
                                      <p:cBhvr>
                                        <p:cTn id="44" dur="750" fill="hold"/>
                                        <p:tgtEl>
                                          <p:spTgt spid="39"/>
                                        </p:tgtEl>
                                        <p:attrNameLst>
                                          <p:attrName>ppt_w</p:attrName>
                                        </p:attrNameLst>
                                      </p:cBhvr>
                                      <p:tavLst>
                                        <p:tav tm="0" fmla="#ppt_w*sin(2.5*pi*$)">
                                          <p:val>
                                            <p:fltVal val="0"/>
                                          </p:val>
                                        </p:tav>
                                        <p:tav tm="100000">
                                          <p:val>
                                            <p:fltVal val="1"/>
                                          </p:val>
                                        </p:tav>
                                      </p:tavLst>
                                    </p:anim>
                                    <p:anim calcmode="lin" valueType="num">
                                      <p:cBhvr>
                                        <p:cTn id="45" dur="750" fill="hold"/>
                                        <p:tgtEl>
                                          <p:spTgt spid="39"/>
                                        </p:tgtEl>
                                        <p:attrNameLst>
                                          <p:attrName>ppt_h</p:attrName>
                                        </p:attrNameLst>
                                      </p:cBhvr>
                                      <p:tavLst>
                                        <p:tav tm="0">
                                          <p:val>
                                            <p:strVal val="#ppt_h"/>
                                          </p:val>
                                        </p:tav>
                                        <p:tav tm="100000">
                                          <p:val>
                                            <p:strVal val="#ppt_h"/>
                                          </p:val>
                                        </p:tav>
                                      </p:tavLst>
                                    </p:anim>
                                  </p:childTnLst>
                                </p:cTn>
                              </p:par>
                              <p:par>
                                <p:cTn id="46" presetID="45" presetClass="entr" presetSubtype="0" fill="hold" grpId="1"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750"/>
                                        <p:tgtEl>
                                          <p:spTgt spid="38"/>
                                        </p:tgtEl>
                                      </p:cBhvr>
                                    </p:animEffect>
                                    <p:anim calcmode="lin" valueType="num">
                                      <p:cBhvr>
                                        <p:cTn id="49" dur="750" fill="hold"/>
                                        <p:tgtEl>
                                          <p:spTgt spid="38"/>
                                        </p:tgtEl>
                                        <p:attrNameLst>
                                          <p:attrName>ppt_w</p:attrName>
                                        </p:attrNameLst>
                                      </p:cBhvr>
                                      <p:tavLst>
                                        <p:tav tm="0" fmla="#ppt_w*sin(2.5*pi*$)">
                                          <p:val>
                                            <p:fltVal val="0"/>
                                          </p:val>
                                        </p:tav>
                                        <p:tav tm="100000">
                                          <p:val>
                                            <p:fltVal val="1"/>
                                          </p:val>
                                        </p:tav>
                                      </p:tavLst>
                                    </p:anim>
                                    <p:anim calcmode="lin" valueType="num">
                                      <p:cBhvr>
                                        <p:cTn id="50" dur="750" fill="hold"/>
                                        <p:tgtEl>
                                          <p:spTgt spid="38"/>
                                        </p:tgtEl>
                                        <p:attrNameLst>
                                          <p:attrName>ppt_h</p:attrName>
                                        </p:attrNameLst>
                                      </p:cBhvr>
                                      <p:tavLst>
                                        <p:tav tm="0">
                                          <p:val>
                                            <p:strVal val="#ppt_h"/>
                                          </p:val>
                                        </p:tav>
                                        <p:tav tm="100000">
                                          <p:val>
                                            <p:strVal val="#ppt_h"/>
                                          </p:val>
                                        </p:tav>
                                      </p:tavLst>
                                    </p:anim>
                                  </p:childTnLst>
                                </p:cTn>
                              </p:par>
                              <p:par>
                                <p:cTn id="51" presetID="2" presetClass="entr" presetSubtype="9" decel="100000" fill="hold" grpId="0" nodeType="withEffect">
                                  <p:stCondLst>
                                    <p:cond delay="500"/>
                                  </p:stCondLst>
                                  <p:iterate type="wd">
                                    <p:tmPct val="10000"/>
                                  </p:iterate>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2950"/>
                            </p:stCondLst>
                            <p:childTnLst>
                              <p:par>
                                <p:cTn id="56" presetID="2" presetClass="entr" presetSubtype="2" decel="100000" fill="hold" grpId="0" nodeType="afterEffect">
                                  <p:stCondLst>
                                    <p:cond delay="250"/>
                                  </p:stCondLst>
                                  <p:childTnLst>
                                    <p:set>
                                      <p:cBhvr>
                                        <p:cTn id="57" dur="1" fill="hold">
                                          <p:stCondLst>
                                            <p:cond delay="0"/>
                                          </p:stCondLst>
                                        </p:cTn>
                                        <p:tgtEl>
                                          <p:spTgt spid="41">
                                            <p:txEl>
                                              <p:pRg st="0" end="0"/>
                                            </p:txEl>
                                          </p:spTgt>
                                        </p:tgtEl>
                                        <p:attrNameLst>
                                          <p:attrName>style.visibility</p:attrName>
                                        </p:attrNameLst>
                                      </p:cBhvr>
                                      <p:to>
                                        <p:strVal val="visible"/>
                                      </p:to>
                                    </p:set>
                                    <p:anim calcmode="lin" valueType="num">
                                      <p:cBhvr additive="base">
                                        <p:cTn id="58"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3700"/>
                            </p:stCondLst>
                            <p:childTnLst>
                              <p:par>
                                <p:cTn id="61" presetID="2" presetClass="entr" presetSubtype="4" decel="10000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750" fill="hold"/>
                                        <p:tgtEl>
                                          <p:spTgt spid="20"/>
                                        </p:tgtEl>
                                        <p:attrNameLst>
                                          <p:attrName>ppt_x</p:attrName>
                                        </p:attrNameLst>
                                      </p:cBhvr>
                                      <p:tavLst>
                                        <p:tav tm="0">
                                          <p:val>
                                            <p:strVal val="#ppt_x"/>
                                          </p:val>
                                        </p:tav>
                                        <p:tav tm="100000">
                                          <p:val>
                                            <p:strVal val="#ppt_x"/>
                                          </p:val>
                                        </p:tav>
                                      </p:tavLst>
                                    </p:anim>
                                    <p:anim calcmode="lin" valueType="num">
                                      <p:cBhvr additive="base">
                                        <p:cTn id="64" dur="75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8" decel="10000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750" fill="hold"/>
                                        <p:tgtEl>
                                          <p:spTgt spid="19"/>
                                        </p:tgtEl>
                                        <p:attrNameLst>
                                          <p:attrName>ppt_x</p:attrName>
                                        </p:attrNameLst>
                                      </p:cBhvr>
                                      <p:tavLst>
                                        <p:tav tm="0">
                                          <p:val>
                                            <p:strVal val="0-#ppt_w/2"/>
                                          </p:val>
                                        </p:tav>
                                        <p:tav tm="100000">
                                          <p:val>
                                            <p:strVal val="#ppt_x"/>
                                          </p:val>
                                        </p:tav>
                                      </p:tavLst>
                                    </p:anim>
                                    <p:anim calcmode="lin" valueType="num">
                                      <p:cBhvr additive="base">
                                        <p:cTn id="68" dur="750" fill="hold"/>
                                        <p:tgtEl>
                                          <p:spTgt spid="19"/>
                                        </p:tgtEl>
                                        <p:attrNameLst>
                                          <p:attrName>ppt_y</p:attrName>
                                        </p:attrNameLst>
                                      </p:cBhvr>
                                      <p:tavLst>
                                        <p:tav tm="0">
                                          <p:val>
                                            <p:strVal val="#ppt_y"/>
                                          </p:val>
                                        </p:tav>
                                        <p:tav tm="100000">
                                          <p:val>
                                            <p:strVal val="#ppt_y"/>
                                          </p:val>
                                        </p:tav>
                                      </p:tavLst>
                                    </p:anim>
                                  </p:childTnLst>
                                </p:cTn>
                              </p:par>
                              <p:par>
                                <p:cTn id="69" presetID="45" presetClass="entr"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750"/>
                                        <p:tgtEl>
                                          <p:spTgt spid="20"/>
                                        </p:tgtEl>
                                      </p:cBhvr>
                                    </p:animEffect>
                                    <p:anim calcmode="lin" valueType="num">
                                      <p:cBhvr>
                                        <p:cTn id="72" dur="750" fill="hold"/>
                                        <p:tgtEl>
                                          <p:spTgt spid="20"/>
                                        </p:tgtEl>
                                        <p:attrNameLst>
                                          <p:attrName>ppt_w</p:attrName>
                                        </p:attrNameLst>
                                      </p:cBhvr>
                                      <p:tavLst>
                                        <p:tav tm="0" fmla="#ppt_w*sin(2.5*pi*$)">
                                          <p:val>
                                            <p:fltVal val="0"/>
                                          </p:val>
                                        </p:tav>
                                        <p:tav tm="100000">
                                          <p:val>
                                            <p:fltVal val="1"/>
                                          </p:val>
                                        </p:tav>
                                      </p:tavLst>
                                    </p:anim>
                                    <p:anim calcmode="lin" valueType="num">
                                      <p:cBhvr>
                                        <p:cTn id="73" dur="750" fill="hold"/>
                                        <p:tgtEl>
                                          <p:spTgt spid="20"/>
                                        </p:tgtEl>
                                        <p:attrNameLst>
                                          <p:attrName>ppt_h</p:attrName>
                                        </p:attrNameLst>
                                      </p:cBhvr>
                                      <p:tavLst>
                                        <p:tav tm="0">
                                          <p:val>
                                            <p:strVal val="#ppt_h"/>
                                          </p:val>
                                        </p:tav>
                                        <p:tav tm="100000">
                                          <p:val>
                                            <p:strVal val="#ppt_h"/>
                                          </p:val>
                                        </p:tav>
                                      </p:tavLst>
                                    </p:anim>
                                  </p:childTnLst>
                                </p:cTn>
                              </p:par>
                              <p:par>
                                <p:cTn id="74" presetID="45" presetClass="entr" presetSubtype="0" fill="hold" grpId="1"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750"/>
                                        <p:tgtEl>
                                          <p:spTgt spid="19"/>
                                        </p:tgtEl>
                                      </p:cBhvr>
                                    </p:animEffect>
                                    <p:anim calcmode="lin" valueType="num">
                                      <p:cBhvr>
                                        <p:cTn id="77" dur="750" fill="hold"/>
                                        <p:tgtEl>
                                          <p:spTgt spid="19"/>
                                        </p:tgtEl>
                                        <p:attrNameLst>
                                          <p:attrName>ppt_w</p:attrName>
                                        </p:attrNameLst>
                                      </p:cBhvr>
                                      <p:tavLst>
                                        <p:tav tm="0" fmla="#ppt_w*sin(2.5*pi*$)">
                                          <p:val>
                                            <p:fltVal val="0"/>
                                          </p:val>
                                        </p:tav>
                                        <p:tav tm="100000">
                                          <p:val>
                                            <p:fltVal val="1"/>
                                          </p:val>
                                        </p:tav>
                                      </p:tavLst>
                                    </p:anim>
                                    <p:anim calcmode="lin" valueType="num">
                                      <p:cBhvr>
                                        <p:cTn id="78" dur="750" fill="hold"/>
                                        <p:tgtEl>
                                          <p:spTgt spid="19"/>
                                        </p:tgtEl>
                                        <p:attrNameLst>
                                          <p:attrName>ppt_h</p:attrName>
                                        </p:attrNameLst>
                                      </p:cBhvr>
                                      <p:tavLst>
                                        <p:tav tm="0">
                                          <p:val>
                                            <p:strVal val="#ppt_h"/>
                                          </p:val>
                                        </p:tav>
                                        <p:tav tm="100000">
                                          <p:val>
                                            <p:strVal val="#ppt_h"/>
                                          </p:val>
                                        </p:tav>
                                      </p:tavLst>
                                    </p:anim>
                                  </p:childTnLst>
                                </p:cTn>
                              </p:par>
                              <p:par>
                                <p:cTn id="79" presetID="2" presetClass="entr" presetSubtype="9" decel="100000" fill="hold" grpId="0" nodeType="withEffect">
                                  <p:stCondLst>
                                    <p:cond delay="500"/>
                                  </p:stCondLst>
                                  <p:iterate type="wd">
                                    <p:tmPct val="10000"/>
                                  </p:iterate>
                                  <p:childTnLst>
                                    <p:set>
                                      <p:cBhvr>
                                        <p:cTn id="80" dur="1" fill="hold">
                                          <p:stCondLst>
                                            <p:cond delay="0"/>
                                          </p:stCondLst>
                                        </p:cTn>
                                        <p:tgtEl>
                                          <p:spTgt spid="21">
                                            <p:txEl>
                                              <p:pRg st="0" end="0"/>
                                            </p:txEl>
                                          </p:spTgt>
                                        </p:tgtEl>
                                        <p:attrNameLst>
                                          <p:attrName>style.visibility</p:attrName>
                                        </p:attrNameLst>
                                      </p:cBhvr>
                                      <p:to>
                                        <p:strVal val="visible"/>
                                      </p:to>
                                    </p:set>
                                    <p:anim calcmode="lin" valueType="num">
                                      <p:cBhvr additive="base">
                                        <p:cTn id="81"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83" fill="hold">
                            <p:stCondLst>
                              <p:cond delay="4800"/>
                            </p:stCondLst>
                            <p:childTnLst>
                              <p:par>
                                <p:cTn id="84" presetID="2" presetClass="entr" presetSubtype="2" decel="100000" fill="hold" grpId="0" nodeType="afterEffect">
                                  <p:stCondLst>
                                    <p:cond delay="250"/>
                                  </p:stCondLst>
                                  <p:childTnLst>
                                    <p:set>
                                      <p:cBhvr>
                                        <p:cTn id="85" dur="1" fill="hold">
                                          <p:stCondLst>
                                            <p:cond delay="0"/>
                                          </p:stCondLst>
                                        </p:cTn>
                                        <p:tgtEl>
                                          <p:spTgt spid="22">
                                            <p:txEl>
                                              <p:pRg st="0" end="0"/>
                                            </p:txEl>
                                          </p:spTgt>
                                        </p:tgtEl>
                                        <p:attrNameLst>
                                          <p:attrName>style.visibility</p:attrName>
                                        </p:attrNameLst>
                                      </p:cBhvr>
                                      <p:to>
                                        <p:strVal val="visible"/>
                                      </p:to>
                                    </p:set>
                                    <p:anim calcmode="lin" valueType="num">
                                      <p:cBhvr additive="base">
                                        <p:cTn id="86"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88" fill="hold">
                            <p:stCondLst>
                              <p:cond delay="5550"/>
                            </p:stCondLst>
                            <p:childTnLst>
                              <p:par>
                                <p:cTn id="89" presetID="2" presetClass="entr" presetSubtype="4" decel="10000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750" fill="hold"/>
                                        <p:tgtEl>
                                          <p:spTgt spid="24"/>
                                        </p:tgtEl>
                                        <p:attrNameLst>
                                          <p:attrName>ppt_x</p:attrName>
                                        </p:attrNameLst>
                                      </p:cBhvr>
                                      <p:tavLst>
                                        <p:tav tm="0">
                                          <p:val>
                                            <p:strVal val="#ppt_x"/>
                                          </p:val>
                                        </p:tav>
                                        <p:tav tm="100000">
                                          <p:val>
                                            <p:strVal val="#ppt_x"/>
                                          </p:val>
                                        </p:tav>
                                      </p:tavLst>
                                    </p:anim>
                                    <p:anim calcmode="lin" valueType="num">
                                      <p:cBhvr additive="base">
                                        <p:cTn id="92" dur="75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8" decel="10000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750" fill="hold"/>
                                        <p:tgtEl>
                                          <p:spTgt spid="23"/>
                                        </p:tgtEl>
                                        <p:attrNameLst>
                                          <p:attrName>ppt_x</p:attrName>
                                        </p:attrNameLst>
                                      </p:cBhvr>
                                      <p:tavLst>
                                        <p:tav tm="0">
                                          <p:val>
                                            <p:strVal val="0-#ppt_w/2"/>
                                          </p:val>
                                        </p:tav>
                                        <p:tav tm="100000">
                                          <p:val>
                                            <p:strVal val="#ppt_x"/>
                                          </p:val>
                                        </p:tav>
                                      </p:tavLst>
                                    </p:anim>
                                    <p:anim calcmode="lin" valueType="num">
                                      <p:cBhvr additive="base">
                                        <p:cTn id="96" dur="750" fill="hold"/>
                                        <p:tgtEl>
                                          <p:spTgt spid="23"/>
                                        </p:tgtEl>
                                        <p:attrNameLst>
                                          <p:attrName>ppt_y</p:attrName>
                                        </p:attrNameLst>
                                      </p:cBhvr>
                                      <p:tavLst>
                                        <p:tav tm="0">
                                          <p:val>
                                            <p:strVal val="#ppt_y"/>
                                          </p:val>
                                        </p:tav>
                                        <p:tav tm="100000">
                                          <p:val>
                                            <p:strVal val="#ppt_y"/>
                                          </p:val>
                                        </p:tav>
                                      </p:tavLst>
                                    </p:anim>
                                  </p:childTnLst>
                                </p:cTn>
                              </p:par>
                              <p:par>
                                <p:cTn id="97" presetID="45" presetClass="entr" presetSubtype="0" fill="hold" grpId="1"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750"/>
                                        <p:tgtEl>
                                          <p:spTgt spid="24"/>
                                        </p:tgtEl>
                                      </p:cBhvr>
                                    </p:animEffect>
                                    <p:anim calcmode="lin" valueType="num">
                                      <p:cBhvr>
                                        <p:cTn id="100" dur="750" fill="hold"/>
                                        <p:tgtEl>
                                          <p:spTgt spid="24"/>
                                        </p:tgtEl>
                                        <p:attrNameLst>
                                          <p:attrName>ppt_w</p:attrName>
                                        </p:attrNameLst>
                                      </p:cBhvr>
                                      <p:tavLst>
                                        <p:tav tm="0" fmla="#ppt_w*sin(2.5*pi*$)">
                                          <p:val>
                                            <p:fltVal val="0"/>
                                          </p:val>
                                        </p:tav>
                                        <p:tav tm="100000">
                                          <p:val>
                                            <p:fltVal val="1"/>
                                          </p:val>
                                        </p:tav>
                                      </p:tavLst>
                                    </p:anim>
                                    <p:anim calcmode="lin" valueType="num">
                                      <p:cBhvr>
                                        <p:cTn id="101" dur="750" fill="hold"/>
                                        <p:tgtEl>
                                          <p:spTgt spid="24"/>
                                        </p:tgtEl>
                                        <p:attrNameLst>
                                          <p:attrName>ppt_h</p:attrName>
                                        </p:attrNameLst>
                                      </p:cBhvr>
                                      <p:tavLst>
                                        <p:tav tm="0">
                                          <p:val>
                                            <p:strVal val="#ppt_h"/>
                                          </p:val>
                                        </p:tav>
                                        <p:tav tm="100000">
                                          <p:val>
                                            <p:strVal val="#ppt_h"/>
                                          </p:val>
                                        </p:tav>
                                      </p:tavLst>
                                    </p:anim>
                                  </p:childTnLst>
                                </p:cTn>
                              </p:par>
                              <p:par>
                                <p:cTn id="102" presetID="45" presetClass="entr" presetSubtype="0" fill="hold" grpId="1"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750"/>
                                        <p:tgtEl>
                                          <p:spTgt spid="23"/>
                                        </p:tgtEl>
                                      </p:cBhvr>
                                    </p:animEffect>
                                    <p:anim calcmode="lin" valueType="num">
                                      <p:cBhvr>
                                        <p:cTn id="105" dur="750" fill="hold"/>
                                        <p:tgtEl>
                                          <p:spTgt spid="23"/>
                                        </p:tgtEl>
                                        <p:attrNameLst>
                                          <p:attrName>ppt_w</p:attrName>
                                        </p:attrNameLst>
                                      </p:cBhvr>
                                      <p:tavLst>
                                        <p:tav tm="0" fmla="#ppt_w*sin(2.5*pi*$)">
                                          <p:val>
                                            <p:fltVal val="0"/>
                                          </p:val>
                                        </p:tav>
                                        <p:tav tm="100000">
                                          <p:val>
                                            <p:fltVal val="1"/>
                                          </p:val>
                                        </p:tav>
                                      </p:tavLst>
                                    </p:anim>
                                    <p:anim calcmode="lin" valueType="num">
                                      <p:cBhvr>
                                        <p:cTn id="106" dur="750" fill="hold"/>
                                        <p:tgtEl>
                                          <p:spTgt spid="23"/>
                                        </p:tgtEl>
                                        <p:attrNameLst>
                                          <p:attrName>ppt_h</p:attrName>
                                        </p:attrNameLst>
                                      </p:cBhvr>
                                      <p:tavLst>
                                        <p:tav tm="0">
                                          <p:val>
                                            <p:strVal val="#ppt_h"/>
                                          </p:val>
                                        </p:tav>
                                        <p:tav tm="100000">
                                          <p:val>
                                            <p:strVal val="#ppt_h"/>
                                          </p:val>
                                        </p:tav>
                                      </p:tavLst>
                                    </p:anim>
                                  </p:childTnLst>
                                </p:cTn>
                              </p:par>
                              <p:par>
                                <p:cTn id="107" presetID="2" presetClass="entr" presetSubtype="9" decel="100000" fill="hold" grpId="0" nodeType="withEffect">
                                  <p:stCondLst>
                                    <p:cond delay="500"/>
                                  </p:stCondLst>
                                  <p:iterate type="wd">
                                    <p:tmPct val="10000"/>
                                  </p:iterate>
                                  <p:childTnLst>
                                    <p:set>
                                      <p:cBhvr>
                                        <p:cTn id="108" dur="1" fill="hold">
                                          <p:stCondLst>
                                            <p:cond delay="0"/>
                                          </p:stCondLst>
                                        </p:cTn>
                                        <p:tgtEl>
                                          <p:spTgt spid="25">
                                            <p:txEl>
                                              <p:pRg st="0" end="0"/>
                                            </p:txEl>
                                          </p:spTgt>
                                        </p:tgtEl>
                                        <p:attrNameLst>
                                          <p:attrName>style.visibility</p:attrName>
                                        </p:attrNameLst>
                                      </p:cBhvr>
                                      <p:to>
                                        <p:strVal val="visible"/>
                                      </p:to>
                                    </p:set>
                                    <p:anim calcmode="lin" valueType="num">
                                      <p:cBhvr additive="base">
                                        <p:cTn id="10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1" fill="hold">
                            <p:stCondLst>
                              <p:cond delay="6650"/>
                            </p:stCondLst>
                            <p:childTnLst>
                              <p:par>
                                <p:cTn id="112" presetID="2" presetClass="entr" presetSubtype="2" decel="100000" fill="hold" grpId="0" nodeType="afterEffect">
                                  <p:stCondLst>
                                    <p:cond delay="250"/>
                                  </p:stCondLst>
                                  <p:childTnLst>
                                    <p:set>
                                      <p:cBhvr>
                                        <p:cTn id="113" dur="1" fill="hold">
                                          <p:stCondLst>
                                            <p:cond delay="0"/>
                                          </p:stCondLst>
                                        </p:cTn>
                                        <p:tgtEl>
                                          <p:spTgt spid="26">
                                            <p:txEl>
                                              <p:pRg st="0" end="0"/>
                                            </p:txEl>
                                          </p:spTgt>
                                        </p:tgtEl>
                                        <p:attrNameLst>
                                          <p:attrName>style.visibility</p:attrName>
                                        </p:attrNameLst>
                                      </p:cBhvr>
                                      <p:to>
                                        <p:strVal val="visible"/>
                                      </p:to>
                                    </p:set>
                                    <p:anim calcmode="lin" valueType="num">
                                      <p:cBhvr additive="base">
                                        <p:cTn id="114"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26">
                                            <p:txEl>
                                              <p:pRg st="0" end="0"/>
                                            </p:txEl>
                                          </p:spTgt>
                                        </p:tgtEl>
                                        <p:attrNameLst>
                                          <p:attrName>ppt_y</p:attrName>
                                        </p:attrNameLst>
                                      </p:cBhvr>
                                      <p:tavLst>
                                        <p:tav tm="0">
                                          <p:val>
                                            <p:strVal val="#ppt_y"/>
                                          </p:val>
                                        </p:tav>
                                        <p:tav tm="100000">
                                          <p:val>
                                            <p:strVal val="#ppt_y"/>
                                          </p:val>
                                        </p:tav>
                                      </p:tavLst>
                                    </p:anim>
                                  </p:childTnLst>
                                </p:cTn>
                              </p:par>
                              <p:par>
                                <p:cTn id="116" presetID="10" presetClass="entr" presetSubtype="0" fill="hold" grpId="0" nodeType="withEffect">
                                  <p:stCondLst>
                                    <p:cond delay="100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0" y="1572588"/>
            <a:ext cx="16457772" cy="1203151"/>
          </a:xfrm>
          <a:prstGeom prst="rect">
            <a:avLst/>
          </a:prstGeom>
        </p:spPr>
        <p:txBody>
          <a:bodyPr vert="horz" lIns="163275" tIns="81638" rIns="163275" bIns="81638" rtlCol="0" anchor="ctr">
            <a:normAutofit/>
          </a:bodyPr>
          <a:lstStyle/>
          <a:p>
            <a:r>
              <a:rPr kumimoji="1" lang="en-US" altLang="ja-JP" dirty="0" err="1"/>
              <a:t>Título</a:t>
            </a:r>
            <a:r>
              <a:rPr kumimoji="1" lang="en-US" altLang="ja-JP" dirty="0"/>
              <a:t> principal</a:t>
            </a:r>
            <a:endParaRPr kumimoji="1" lang="ja-JP" altLang="en-US" dirty="0"/>
          </a:p>
        </p:txBody>
      </p:sp>
      <p:sp>
        <p:nvSpPr>
          <p:cNvPr id="3" name="テキスト プレースホルダー 2"/>
          <p:cNvSpPr>
            <a:spLocks noGrp="1"/>
          </p:cNvSpPr>
          <p:nvPr>
            <p:ph type="body" idx="1"/>
          </p:nvPr>
        </p:nvSpPr>
        <p:spPr>
          <a:xfrm>
            <a:off x="914321" y="3250574"/>
            <a:ext cx="16457772" cy="5282886"/>
          </a:xfrm>
          <a:prstGeom prst="rect">
            <a:avLst/>
          </a:prstGeom>
        </p:spPr>
        <p:txBody>
          <a:bodyPr vert="horz" lIns="163275" tIns="81638" rIns="163275" bIns="81638" rtlCol="0">
            <a:normAutofit/>
          </a:bodyPr>
          <a:lstStyle/>
          <a:p>
            <a:pPr lvl="0"/>
            <a:r>
              <a:rPr kumimoji="1" lang="en-US" altLang="ja-JP" dirty="0" err="1"/>
              <a:t>Texto</a:t>
            </a:r>
            <a:r>
              <a:rPr kumimoji="1" lang="en-US" altLang="ja-JP" dirty="0"/>
              <a:t> principal</a:t>
            </a:r>
            <a:endParaRPr kumimoji="1" lang="ja-JP" altLang="en-US" dirty="0"/>
          </a:p>
        </p:txBody>
      </p:sp>
      <p:sp>
        <p:nvSpPr>
          <p:cNvPr id="5" name="フッター プレースホルダー 4"/>
          <p:cNvSpPr>
            <a:spLocks noGrp="1"/>
          </p:cNvSpPr>
          <p:nvPr>
            <p:ph type="ftr" sz="quarter" idx="3"/>
          </p:nvPr>
        </p:nvSpPr>
        <p:spPr>
          <a:xfrm>
            <a:off x="10300488" y="9581652"/>
            <a:ext cx="5790697" cy="547688"/>
          </a:xfrm>
          <a:prstGeom prst="rect">
            <a:avLst/>
          </a:prstGeom>
        </p:spPr>
        <p:txBody>
          <a:bodyPr vert="horz" lIns="163275" tIns="81638" rIns="163275" bIns="81638" rtlCol="0" anchor="ctr"/>
          <a:lstStyle>
            <a:lvl1pPr algn="r">
              <a:defRPr sz="4000" b="1">
                <a:solidFill>
                  <a:schemeClr val="bg1">
                    <a:lumMod val="75000"/>
                  </a:schemeClr>
                </a:solidFill>
                <a:latin typeface="Arial" panose="020B0604020202020204" pitchFamily="34" charset="0"/>
                <a:cs typeface="Arial" panose="020B0604020202020204" pitchFamily="34" charset="0"/>
              </a:defRPr>
            </a:lvl1pPr>
          </a:lstStyle>
          <a:p>
            <a:r>
              <a:rPr lang="en-US" altLang="ja-JP" dirty="0"/>
              <a:t>#PorUnQuitoDigno</a:t>
            </a:r>
            <a:endParaRPr lang="ja-JP" altLang="en-US" dirty="0"/>
          </a:p>
        </p:txBody>
      </p:sp>
      <p:sp>
        <p:nvSpPr>
          <p:cNvPr id="21"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pic>
        <p:nvPicPr>
          <p:cNvPr id="9" name="Gráfico 8">
            <a:extLst>
              <a:ext uri="{FF2B5EF4-FFF2-40B4-BE49-F238E27FC236}">
                <a16:creationId xmlns="" xmlns:a16="http://schemas.microsoft.com/office/drawing/2014/main" id="{A70BFE03-39FC-429D-A245-70BE0AF7A8CA}"/>
              </a:ext>
            </a:extLst>
          </p:cNvPr>
          <p:cNvPicPr>
            <a:picLocks noChangeAspect="1"/>
          </p:cNvPicPr>
          <p:nvPr userDrawn="1"/>
        </p:nvPicPr>
        <p:blipFill>
          <a:blip r:embed="rId22">
            <a:extLst>
              <a:ext uri="{96DAC541-7B7A-43D3-8B79-37D633B846F1}">
                <asvg:svgBlip xmlns="" xmlns:asvg="http://schemas.microsoft.com/office/drawing/2016/SVG/main" r:embed="rId24"/>
              </a:ext>
            </a:extLst>
          </a:blip>
          <a:stretch>
            <a:fillRect/>
          </a:stretch>
        </p:blipFill>
        <p:spPr>
          <a:xfrm>
            <a:off x="0" y="385245"/>
            <a:ext cx="11206264" cy="781050"/>
          </a:xfrm>
          <a:prstGeom prst="rect">
            <a:avLst/>
          </a:prstGeom>
        </p:spPr>
      </p:pic>
      <p:pic>
        <p:nvPicPr>
          <p:cNvPr id="7" name="Gráfico 6">
            <a:extLst>
              <a:ext uri="{FF2B5EF4-FFF2-40B4-BE49-F238E27FC236}">
                <a16:creationId xmlns="" xmlns:a16="http://schemas.microsoft.com/office/drawing/2014/main" id="{B15671A3-B38E-4288-A209-E5DCC4D96CD8}"/>
              </a:ext>
            </a:extLst>
          </p:cNvPr>
          <p:cNvPicPr>
            <a:picLocks noChangeAspect="1"/>
          </p:cNvPicPr>
          <p:nvPr userDrawn="1"/>
        </p:nvPicPr>
        <p:blipFill>
          <a:blip r:embed="rId25">
            <a:extLst>
              <a:ext uri="{96DAC541-7B7A-43D3-8B79-37D633B846F1}">
                <asvg:svgBlip xmlns="" xmlns:asvg="http://schemas.microsoft.com/office/drawing/2016/SVG/main" r:embed="rId26"/>
              </a:ext>
            </a:extLst>
          </a:blip>
          <a:stretch>
            <a:fillRect/>
          </a:stretch>
        </p:blipFill>
        <p:spPr>
          <a:xfrm>
            <a:off x="11679381" y="436996"/>
            <a:ext cx="5907939" cy="1004959"/>
          </a:xfrm>
          <a:prstGeom prst="rect">
            <a:avLst/>
          </a:prstGeom>
        </p:spPr>
      </p:pic>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774" r:id="rId3"/>
    <p:sldLayoutId id="2147483775" r:id="rId4"/>
    <p:sldLayoutId id="2147483675" r:id="rId5"/>
    <p:sldLayoutId id="2147483751" r:id="rId6"/>
    <p:sldLayoutId id="2147483676" r:id="rId7"/>
    <p:sldLayoutId id="2147483773" r:id="rId8"/>
    <p:sldLayoutId id="2147483752" r:id="rId9"/>
    <p:sldLayoutId id="2147483706" r:id="rId10"/>
    <p:sldLayoutId id="2147483660" r:id="rId11"/>
    <p:sldLayoutId id="2147483704" r:id="rId12"/>
    <p:sldLayoutId id="2147483671" r:id="rId13"/>
    <p:sldLayoutId id="2147483718" r:id="rId14"/>
    <p:sldLayoutId id="2147483680" r:id="rId15"/>
    <p:sldLayoutId id="2147483757" r:id="rId16"/>
    <p:sldLayoutId id="2147483691" r:id="rId17"/>
    <p:sldLayoutId id="2147483702" r:id="rId18"/>
    <p:sldLayoutId id="2147483750" r:id="rId19"/>
    <p:sldLayoutId id="2147483714" r:id="rId20"/>
  </p:sldLayoutIdLst>
  <p:timing>
    <p:tnLst>
      <p:par>
        <p:cTn id="1" dur="indefinite" restart="never" nodeType="tmRoot"/>
      </p:par>
    </p:tnLst>
  </p:timing>
  <p:hf hdr="0" dt="0"/>
  <p:txStyles>
    <p:title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17EDDE54-EBCC-40C6-9006-35DC45C80842}"/>
              </a:ext>
            </a:extLst>
          </p:cNvPr>
          <p:cNvSpPr>
            <a:spLocks noGrp="1"/>
          </p:cNvSpPr>
          <p:nvPr>
            <p:ph type="title"/>
          </p:nvPr>
        </p:nvSpPr>
        <p:spPr>
          <a:xfrm>
            <a:off x="6443328" y="6632646"/>
            <a:ext cx="11398103" cy="2257751"/>
          </a:xfrm>
          <a:prstGeom prst="rect">
            <a:avLst/>
          </a:prstGeom>
        </p:spPr>
        <p:txBody>
          <a:bodyPr wrap="square">
            <a:spAutoFit/>
          </a:bodyPr>
          <a:lstStyle/>
          <a:p>
            <a:pPr algn="ctr"/>
            <a:r>
              <a:rPr lang="es-EC" sz="4800" dirty="0" smtClean="0">
                <a:latin typeface="+mj-lt"/>
              </a:rPr>
              <a:t>ANTEPROYECTO PROFORMA 2022</a:t>
            </a:r>
            <a:endParaRPr lang="es-EC" sz="4800" b="1" dirty="0">
              <a:latin typeface="+mj-lt"/>
              <a:cs typeface="Arial" panose="020B0604020202020204" pitchFamily="34" charset="0"/>
            </a:endParaRPr>
          </a:p>
          <a:p>
            <a:pPr algn="ctr"/>
            <a:r>
              <a:rPr lang="es-EC" sz="4800" b="1" dirty="0" smtClean="0">
                <a:latin typeface="+mj-lt"/>
                <a:cs typeface="Arial" panose="020B0604020202020204" pitchFamily="34" charset="0"/>
              </a:rPr>
              <a:t/>
            </a:r>
            <a:br>
              <a:rPr lang="es-EC" sz="4800" b="1" dirty="0" smtClean="0">
                <a:latin typeface="+mj-lt"/>
                <a:cs typeface="Arial" panose="020B0604020202020204" pitchFamily="34" charset="0"/>
              </a:rPr>
            </a:br>
            <a:r>
              <a:rPr lang="es-EC" sz="3600" b="1" dirty="0" smtClean="0">
                <a:latin typeface="+mj-lt"/>
                <a:cs typeface="Arial" panose="020B0604020202020204" pitchFamily="34" charset="0"/>
              </a:rPr>
              <a:t>Diciembre 2021</a:t>
            </a:r>
            <a:endParaRPr lang="es-EC" sz="4800" b="1" dirty="0">
              <a:latin typeface="+mj-lt"/>
              <a:cs typeface="Arial" panose="020B0604020202020204" pitchFamily="34" charset="0"/>
            </a:endParaRPr>
          </a:p>
        </p:txBody>
      </p:sp>
    </p:spTree>
    <p:extLst>
      <p:ext uri="{BB962C8B-B14F-4D97-AF65-F5344CB8AC3E}">
        <p14:creationId xmlns:p14="http://schemas.microsoft.com/office/powerpoint/2010/main" val="2165265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smtClean="0">
                <a:solidFill>
                  <a:schemeClr val="bg1"/>
                </a:solidFill>
              </a:rPr>
              <a:t>58%</a:t>
            </a:r>
            <a:endParaRPr lang="es-EC" sz="2000" b="1" dirty="0">
              <a:solidFill>
                <a:schemeClr val="bg1"/>
              </a:solidFill>
            </a:endParaRP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smtClean="0">
                <a:solidFill>
                  <a:schemeClr val="bg1"/>
                </a:solidFill>
              </a:rPr>
              <a:t>10,4%</a:t>
            </a:r>
            <a:endParaRPr lang="es-EC" sz="2000" b="1" dirty="0">
              <a:solidFill>
                <a:schemeClr val="bg1"/>
              </a:solidFill>
            </a:endParaRP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smtClean="0">
                <a:solidFill>
                  <a:schemeClr val="bg1"/>
                </a:solidFill>
              </a:rPr>
              <a:t>8%</a:t>
            </a:r>
            <a:endParaRPr lang="es-EC" sz="2000" b="1" dirty="0">
              <a:solidFill>
                <a:schemeClr val="bg1"/>
              </a:solidFill>
            </a:endParaRP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a:t>
            </a:r>
            <a:r>
              <a:rPr lang="es-EC" sz="1800" b="1" dirty="0" smtClean="0">
                <a:solidFill>
                  <a:schemeClr val="bg1"/>
                </a:solidFill>
              </a:rPr>
              <a:t>,3%</a:t>
            </a:r>
            <a:endParaRPr lang="es-EC" sz="1800" b="1" dirty="0">
              <a:solidFill>
                <a:schemeClr val="bg1"/>
              </a:solidFill>
            </a:endParaRPr>
          </a:p>
        </p:txBody>
      </p:sp>
      <p:sp>
        <p:nvSpPr>
          <p:cNvPr id="17" name="Título 1">
            <a:extLst>
              <a:ext uri="{FF2B5EF4-FFF2-40B4-BE49-F238E27FC236}">
                <a16:creationId xmlns="" xmlns:a16="http://schemas.microsoft.com/office/drawing/2014/main" id="{2DF3DAFA-B3B8-4949-9358-FF493F80FABB}"/>
              </a:ext>
            </a:extLst>
          </p:cNvPr>
          <p:cNvSpPr txBox="1">
            <a:spLocks/>
          </p:cNvSpPr>
          <p:nvPr/>
        </p:nvSpPr>
        <p:spPr>
          <a:xfrm>
            <a:off x="0" y="911618"/>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r>
              <a:rPr lang="es-EC" sz="3600" dirty="0">
                <a:solidFill>
                  <a:srgbClr val="312783"/>
                </a:solidFill>
                <a:latin typeface="Arial Black" panose="020B0A04020102020204" pitchFamily="34" charset="0"/>
              </a:rPr>
              <a:t>PRESUPUESTO DE </a:t>
            </a:r>
            <a:r>
              <a:rPr lang="es-EC" sz="3600" dirty="0" smtClean="0">
                <a:solidFill>
                  <a:srgbClr val="312783"/>
                </a:solidFill>
                <a:latin typeface="Arial Black" panose="020B0A04020102020204" pitchFamily="34" charset="0"/>
              </a:rPr>
              <a:t>INVERSIÓN 2022</a:t>
            </a:r>
            <a:r>
              <a:rPr lang="es-EC" sz="3000" dirty="0">
                <a:solidFill>
                  <a:srgbClr val="312783"/>
                </a:solidFill>
                <a:latin typeface="Arial Black" panose="020B0A04020102020204" pitchFamily="34" charset="0"/>
              </a:rPr>
              <a:t/>
            </a:r>
            <a:br>
              <a:rPr lang="es-EC" sz="3000" dirty="0">
                <a:solidFill>
                  <a:srgbClr val="312783"/>
                </a:solidFill>
                <a:latin typeface="Arial Black" panose="020B0A04020102020204" pitchFamily="34" charset="0"/>
              </a:rPr>
            </a:br>
            <a:r>
              <a:rPr lang="es-EC" sz="1200" dirty="0">
                <a:solidFill>
                  <a:srgbClr val="312783"/>
                </a:solidFill>
                <a:latin typeface="Arial Black" panose="020B0A04020102020204" pitchFamily="34" charset="0"/>
              </a:rPr>
              <a:t/>
            </a:r>
            <a:br>
              <a:rPr lang="es-EC" sz="1200" dirty="0">
                <a:solidFill>
                  <a:srgbClr val="312783"/>
                </a:solidFill>
                <a:latin typeface="Arial Black" panose="020B0A04020102020204" pitchFamily="34" charset="0"/>
              </a:rPr>
            </a:br>
            <a:endParaRPr lang="es-EC" sz="1200" dirty="0" smtClean="0">
              <a:solidFill>
                <a:srgbClr val="312783"/>
              </a:solidFill>
              <a:latin typeface="Arial Black" panose="020B0A04020102020204" pitchFamily="34" charset="0"/>
            </a:endParaRPr>
          </a:p>
          <a:p>
            <a:endParaRPr lang="es-EC" sz="1200" dirty="0">
              <a:solidFill>
                <a:srgbClr val="312783"/>
              </a:solidFill>
              <a:latin typeface="Arial Black" panose="020B0A04020102020204" pitchFamily="34" charset="0"/>
            </a:endParaRPr>
          </a:p>
          <a:p>
            <a:r>
              <a:rPr lang="es-EC" sz="3000" dirty="0" smtClean="0">
                <a:solidFill>
                  <a:srgbClr val="312783"/>
                </a:solidFill>
                <a:latin typeface="Arial Black" panose="020B0A04020102020204" pitchFamily="34" charset="0"/>
              </a:rPr>
              <a:t>DESARROLLO PRODUCTIVO</a:t>
            </a:r>
            <a:endParaRPr lang="es-EC" sz="2100"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555169548"/>
              </p:ext>
            </p:extLst>
          </p:nvPr>
        </p:nvGraphicFramePr>
        <p:xfrm>
          <a:off x="1394027" y="2777566"/>
          <a:ext cx="15065172" cy="5342851"/>
        </p:xfrm>
        <a:graphic>
          <a:graphicData uri="http://schemas.openxmlformats.org/drawingml/2006/table">
            <a:tbl>
              <a:tblPr/>
              <a:tblGrid>
                <a:gridCol w="4106021"/>
                <a:gridCol w="1574611"/>
                <a:gridCol w="1335755"/>
                <a:gridCol w="1820151"/>
                <a:gridCol w="1918008"/>
                <a:gridCol w="1507007"/>
                <a:gridCol w="2803619"/>
              </a:tblGrid>
              <a:tr h="1161490">
                <a:tc>
                  <a:txBody>
                    <a:bodyPr/>
                    <a:lstStyle/>
                    <a:p>
                      <a:pPr algn="ctr" fontAlgn="ctr"/>
                      <a:r>
                        <a:rPr lang="es-EC" sz="16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Espacios Presupuestarios</a:t>
                      </a:r>
                      <a:br>
                        <a:rPr lang="es-EC" sz="1600" b="1" i="0" u="none" strike="noStrike">
                          <a:solidFill>
                            <a:srgbClr val="FFFFFF"/>
                          </a:solidFill>
                          <a:effectLst/>
                          <a:latin typeface="Calibri" panose="020F0502020204030204" pitchFamily="34" charset="0"/>
                        </a:rPr>
                      </a:br>
                      <a:r>
                        <a:rPr lang="es-EC" sz="1600" b="1" i="0" u="none" strike="noStrike">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r>
              <a:tr h="618322">
                <a:tc>
                  <a:txBody>
                    <a:bodyPr/>
                    <a:lstStyle/>
                    <a:p>
                      <a:pPr algn="ctr" fontAlgn="ctr"/>
                      <a:r>
                        <a:rPr lang="es-EC" sz="1800" b="1" i="0" u="none" strike="noStrike" dirty="0">
                          <a:solidFill>
                            <a:srgbClr val="000000"/>
                          </a:solidFill>
                          <a:effectLst/>
                          <a:latin typeface="Calibri" panose="020F0502020204030204" pitchFamily="34" charset="0"/>
                        </a:rPr>
                        <a:t>CONQUITO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4.000.000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r>
                        <a:rPr lang="es-EC" sz="1800" b="0" i="0" u="none" strike="noStrike" dirty="0" smtClean="0">
                          <a:solidFill>
                            <a:srgbClr val="000000"/>
                          </a:solidFill>
                          <a:effectLst/>
                          <a:latin typeface="Calibri" panose="020F0502020204030204" pitchFamily="34" charset="0"/>
                        </a:rPr>
                        <a:t> </a:t>
                      </a:r>
                      <a:r>
                        <a:rPr lang="es-EC" sz="1800" b="0" i="0" u="none" strike="noStrike" dirty="0">
                          <a:solidFill>
                            <a:srgbClr val="000000"/>
                          </a:solidFill>
                          <a:effectLst/>
                          <a:latin typeface="Calibri" panose="020F0502020204030204" pitchFamily="34" charset="0"/>
                        </a:rPr>
                        <a:t>1.000.000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5.000.000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Convenio Centro de Innovación de Quito – KOICA</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8322">
                <a:tc>
                  <a:txBody>
                    <a:bodyPr/>
                    <a:lstStyle/>
                    <a:p>
                      <a:pPr algn="ctr" fontAlgn="ctr"/>
                      <a:r>
                        <a:rPr lang="es-EC" sz="1800" b="1" i="0" u="none" strike="noStrike" dirty="0">
                          <a:solidFill>
                            <a:srgbClr val="000000"/>
                          </a:solidFill>
                          <a:effectLst/>
                          <a:latin typeface="Calibri" panose="020F0502020204030204" pitchFamily="34" charset="0"/>
                        </a:rPr>
                        <a:t>EPM GESTION DE DESTINO TURISTICO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3.475.000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3.475.000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229">
                <a:tc>
                  <a:txBody>
                    <a:bodyPr/>
                    <a:lstStyle/>
                    <a:p>
                      <a:pPr algn="ctr" fontAlgn="ctr"/>
                      <a:r>
                        <a:rPr lang="es-EC" sz="1800" b="1" i="0" u="none" strike="noStrike" dirty="0">
                          <a:solidFill>
                            <a:srgbClr val="000000"/>
                          </a:solidFill>
                          <a:effectLst/>
                          <a:latin typeface="Calibri" panose="020F0502020204030204" pitchFamily="34" charset="0"/>
                        </a:rPr>
                        <a:t>EPM SERVICIOS AEROPORTUARIOS Y GESTION 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4844">
                <a:tc>
                  <a:txBody>
                    <a:bodyPr/>
                    <a:lstStyle/>
                    <a:p>
                      <a:pPr algn="ctr" fontAlgn="ctr"/>
                      <a:r>
                        <a:rPr lang="es-EC" sz="1800" b="1" i="0" u="none" strike="noStrike" dirty="0">
                          <a:solidFill>
                            <a:srgbClr val="000000"/>
                          </a:solidFill>
                          <a:effectLst/>
                          <a:latin typeface="Calibri" panose="020F0502020204030204" pitchFamily="34" charset="0"/>
                        </a:rPr>
                        <a:t>EPM RASTRO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1.667.452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1.667.452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Intervención de los pisos de toda la planta de </a:t>
                      </a:r>
                      <a:r>
                        <a:rPr lang="es-EC" sz="1600" b="0" i="0" u="none" strike="noStrike" dirty="0" err="1">
                          <a:solidFill>
                            <a:srgbClr val="000000"/>
                          </a:solidFill>
                          <a:effectLst/>
                          <a:latin typeface="Calibri" panose="020F0502020204030204" pitchFamily="34" charset="0"/>
                        </a:rPr>
                        <a:t>faenamiento</a:t>
                      </a: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8322">
                <a:tc>
                  <a:txBody>
                    <a:bodyPr/>
                    <a:lstStyle/>
                    <a:p>
                      <a:pPr algn="ctr" fontAlgn="ctr"/>
                      <a:r>
                        <a:rPr lang="es-EC" sz="1800" b="1" i="0" u="none" strike="noStrike" dirty="0">
                          <a:solidFill>
                            <a:srgbClr val="000000"/>
                          </a:solidFill>
                          <a:effectLst/>
                          <a:latin typeface="Calibri" panose="020F0502020204030204" pitchFamily="34" charset="0"/>
                        </a:rPr>
                        <a:t>Secretaría Desarrollo </a:t>
                      </a:r>
                      <a:r>
                        <a:rPr lang="es-EC" sz="1800" b="1" i="0" u="none" strike="noStrike" dirty="0" smtClean="0">
                          <a:solidFill>
                            <a:srgbClr val="000000"/>
                          </a:solidFill>
                          <a:effectLst/>
                          <a:latin typeface="Calibri" panose="020F0502020204030204" pitchFamily="34" charset="0"/>
                        </a:rPr>
                        <a:t>Productivo</a:t>
                      </a:r>
                      <a:endParaRPr lang="es-EC"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650.000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650.000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8322">
                <a:tc>
                  <a:txBody>
                    <a:bodyPr/>
                    <a:lstStyle/>
                    <a:p>
                      <a:pPr algn="ctr" fontAlgn="ctr"/>
                      <a:r>
                        <a:rPr lang="es-EC" sz="1800" b="1" i="0" u="none" strike="noStrike" dirty="0">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a:solidFill>
                            <a:srgbClr val="000000"/>
                          </a:solidFill>
                          <a:effectLst/>
                          <a:latin typeface="Calibri" panose="020F0502020204030204" pitchFamily="34" charset="0"/>
                        </a:rPr>
                        <a:t>                11.125.000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a:solidFill>
                            <a:srgbClr val="000000"/>
                          </a:solidFill>
                          <a:effectLst/>
                          <a:latin typeface="Calibri" panose="020F0502020204030204" pitchFamily="34" charset="0"/>
                        </a:rPr>
                        <a:t>        2.667.452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a:solidFill>
                            <a:srgbClr val="000000"/>
                          </a:solidFill>
                          <a:effectLst/>
                          <a:latin typeface="Calibri" panose="020F0502020204030204" pitchFamily="34" charset="0"/>
                        </a:rPr>
                        <a:t>          13.792.452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r>
            </a:tbl>
          </a:graphicData>
        </a:graphic>
      </p:graphicFrame>
    </p:spTree>
    <p:extLst>
      <p:ext uri="{BB962C8B-B14F-4D97-AF65-F5344CB8AC3E}">
        <p14:creationId xmlns:p14="http://schemas.microsoft.com/office/powerpoint/2010/main" val="779104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smtClean="0">
                <a:solidFill>
                  <a:schemeClr val="bg1"/>
                </a:solidFill>
              </a:rPr>
              <a:t>58%</a:t>
            </a:r>
            <a:endParaRPr lang="es-EC" sz="2000" b="1" dirty="0">
              <a:solidFill>
                <a:schemeClr val="bg1"/>
              </a:solidFill>
            </a:endParaRP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smtClean="0">
                <a:solidFill>
                  <a:schemeClr val="bg1"/>
                </a:solidFill>
              </a:rPr>
              <a:t>10,4%</a:t>
            </a:r>
            <a:endParaRPr lang="es-EC" sz="2000" b="1" dirty="0">
              <a:solidFill>
                <a:schemeClr val="bg1"/>
              </a:solidFill>
            </a:endParaRP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smtClean="0">
                <a:solidFill>
                  <a:schemeClr val="bg1"/>
                </a:solidFill>
              </a:rPr>
              <a:t>8%</a:t>
            </a:r>
            <a:endParaRPr lang="es-EC" sz="2000" b="1" dirty="0">
              <a:solidFill>
                <a:schemeClr val="bg1"/>
              </a:solidFill>
            </a:endParaRP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a:t>
            </a:r>
            <a:r>
              <a:rPr lang="es-EC" sz="1800" b="1" dirty="0" smtClean="0">
                <a:solidFill>
                  <a:schemeClr val="bg1"/>
                </a:solidFill>
              </a:rPr>
              <a:t>,3%</a:t>
            </a:r>
            <a:endParaRPr lang="es-EC" sz="1800" b="1" dirty="0">
              <a:solidFill>
                <a:schemeClr val="bg1"/>
              </a:solidFill>
            </a:endParaRPr>
          </a:p>
        </p:txBody>
      </p:sp>
      <p:sp>
        <p:nvSpPr>
          <p:cNvPr id="17" name="Título 1">
            <a:extLst>
              <a:ext uri="{FF2B5EF4-FFF2-40B4-BE49-F238E27FC236}">
                <a16:creationId xmlns="" xmlns:a16="http://schemas.microsoft.com/office/drawing/2014/main" id="{2DF3DAFA-B3B8-4949-9358-FF493F80FABB}"/>
              </a:ext>
            </a:extLst>
          </p:cNvPr>
          <p:cNvSpPr txBox="1">
            <a:spLocks/>
          </p:cNvSpPr>
          <p:nvPr/>
        </p:nvSpPr>
        <p:spPr>
          <a:xfrm>
            <a:off x="0" y="911618"/>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r>
              <a:rPr lang="es-EC" sz="3600" dirty="0">
                <a:solidFill>
                  <a:srgbClr val="312783"/>
                </a:solidFill>
                <a:latin typeface="Arial Black" panose="020B0A04020102020204" pitchFamily="34" charset="0"/>
              </a:rPr>
              <a:t>PRESUPUESTO DE </a:t>
            </a:r>
            <a:r>
              <a:rPr lang="es-EC" sz="3600" dirty="0" smtClean="0">
                <a:solidFill>
                  <a:srgbClr val="312783"/>
                </a:solidFill>
                <a:latin typeface="Arial Black" panose="020B0A04020102020204" pitchFamily="34" charset="0"/>
              </a:rPr>
              <a:t>INVERSIÓN 2022</a:t>
            </a:r>
            <a:r>
              <a:rPr lang="es-EC" sz="3000" dirty="0">
                <a:solidFill>
                  <a:srgbClr val="312783"/>
                </a:solidFill>
                <a:latin typeface="Arial Black" panose="020B0A04020102020204" pitchFamily="34" charset="0"/>
              </a:rPr>
              <a:t/>
            </a:r>
            <a:br>
              <a:rPr lang="es-EC" sz="3000" dirty="0">
                <a:solidFill>
                  <a:srgbClr val="312783"/>
                </a:solidFill>
                <a:latin typeface="Arial Black" panose="020B0A04020102020204" pitchFamily="34" charset="0"/>
              </a:rPr>
            </a:br>
            <a:r>
              <a:rPr lang="es-EC" sz="1200" dirty="0">
                <a:solidFill>
                  <a:srgbClr val="312783"/>
                </a:solidFill>
                <a:latin typeface="Arial Black" panose="020B0A04020102020204" pitchFamily="34" charset="0"/>
              </a:rPr>
              <a:t/>
            </a:r>
            <a:br>
              <a:rPr lang="es-EC" sz="1200" dirty="0">
                <a:solidFill>
                  <a:srgbClr val="312783"/>
                </a:solidFill>
                <a:latin typeface="Arial Black" panose="020B0A04020102020204" pitchFamily="34" charset="0"/>
              </a:rPr>
            </a:br>
            <a:endParaRPr lang="es-EC" sz="1200" dirty="0" smtClean="0">
              <a:solidFill>
                <a:srgbClr val="312783"/>
              </a:solidFill>
              <a:latin typeface="Arial Black" panose="020B0A04020102020204" pitchFamily="34" charset="0"/>
            </a:endParaRPr>
          </a:p>
          <a:p>
            <a:endParaRPr lang="es-EC" sz="1200" dirty="0">
              <a:solidFill>
                <a:srgbClr val="312783"/>
              </a:solidFill>
              <a:latin typeface="Arial Black" panose="020B0A04020102020204" pitchFamily="34" charset="0"/>
            </a:endParaRPr>
          </a:p>
          <a:p>
            <a:r>
              <a:rPr lang="es-EC" sz="3000" dirty="0" smtClean="0">
                <a:solidFill>
                  <a:srgbClr val="312783"/>
                </a:solidFill>
                <a:latin typeface="Arial Black" panose="020B0A04020102020204" pitchFamily="34" charset="0"/>
              </a:rPr>
              <a:t>EDUCACIÓN</a:t>
            </a:r>
            <a:endParaRPr lang="es-EC" sz="2100"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697911031"/>
              </p:ext>
            </p:extLst>
          </p:nvPr>
        </p:nvGraphicFramePr>
        <p:xfrm>
          <a:off x="864613" y="2148449"/>
          <a:ext cx="16044963" cy="7917180"/>
        </p:xfrm>
        <a:graphic>
          <a:graphicData uri="http://schemas.openxmlformats.org/drawingml/2006/table">
            <a:tbl>
              <a:tblPr/>
              <a:tblGrid>
                <a:gridCol w="3734683"/>
                <a:gridCol w="1514901"/>
                <a:gridCol w="1264503"/>
                <a:gridCol w="1651000"/>
                <a:gridCol w="1612900"/>
                <a:gridCol w="1219200"/>
                <a:gridCol w="5047776"/>
              </a:tblGrid>
              <a:tr h="808021">
                <a:tc>
                  <a:txBody>
                    <a:bodyPr/>
                    <a:lstStyle/>
                    <a:p>
                      <a:pPr algn="ctr" fontAlgn="ctr"/>
                      <a:r>
                        <a:rPr lang="es-EC" sz="16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Espacios Presupuestarios</a:t>
                      </a:r>
                      <a:br>
                        <a:rPr lang="es-EC" sz="1600" b="1" i="0" u="none" strike="noStrike">
                          <a:solidFill>
                            <a:srgbClr val="FFFFFF"/>
                          </a:solidFill>
                          <a:effectLst/>
                          <a:latin typeface="Calibri" panose="020F0502020204030204" pitchFamily="34" charset="0"/>
                        </a:rPr>
                      </a:br>
                      <a:r>
                        <a:rPr lang="es-EC" sz="1600" b="1" i="0" u="none" strike="noStrike">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r>
              <a:tr h="457930">
                <a:tc>
                  <a:txBody>
                    <a:bodyPr/>
                    <a:lstStyle/>
                    <a:p>
                      <a:pPr algn="ctr" fontAlgn="ctr"/>
                      <a:r>
                        <a:rPr lang="es-EC" sz="1600" b="1" i="0" u="none" strike="noStrike" dirty="0">
                          <a:solidFill>
                            <a:srgbClr val="000000"/>
                          </a:solidFill>
                          <a:effectLst/>
                          <a:latin typeface="Calibri" panose="020F0502020204030204" pitchFamily="34" charset="0"/>
                        </a:rPr>
                        <a:t>COLEGIO BENALCAZAR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130.000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130.000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930">
                <a:tc>
                  <a:txBody>
                    <a:bodyPr/>
                    <a:lstStyle/>
                    <a:p>
                      <a:pPr algn="ctr" fontAlgn="ctr"/>
                      <a:r>
                        <a:rPr lang="es-EC" sz="1600" b="1" i="0" u="none" strike="noStrike" dirty="0">
                          <a:solidFill>
                            <a:srgbClr val="000000"/>
                          </a:solidFill>
                          <a:effectLst/>
                          <a:latin typeface="Calibri" panose="020F0502020204030204" pitchFamily="34" charset="0"/>
                        </a:rPr>
                        <a:t>Colegio Fernández Madrid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95.117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95.117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8227">
                <a:tc>
                  <a:txBody>
                    <a:bodyPr/>
                    <a:lstStyle/>
                    <a:p>
                      <a:pPr algn="ctr" fontAlgn="ctr"/>
                      <a:r>
                        <a:rPr lang="es-EC" sz="1600" b="1" i="0" u="none" strike="noStrike" dirty="0">
                          <a:solidFill>
                            <a:srgbClr val="000000"/>
                          </a:solidFill>
                          <a:effectLst/>
                          <a:latin typeface="Calibri" panose="020F0502020204030204" pitchFamily="34" charset="0"/>
                        </a:rPr>
                        <a:t>Secretaría Educación, Recreación Deporte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7.853.097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2.270.059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10.123.156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Equipamiento</a:t>
                      </a:r>
                      <a:r>
                        <a:rPr lang="es-EC" sz="1600" b="0" i="0" u="none" strike="noStrike" baseline="0" dirty="0" smtClean="0">
                          <a:solidFill>
                            <a:srgbClr val="000000"/>
                          </a:solidFill>
                          <a:effectLst/>
                          <a:latin typeface="Calibri" panose="020F0502020204030204" pitchFamily="34" charset="0"/>
                        </a:rPr>
                        <a:t> tecnológico</a:t>
                      </a:r>
                      <a:r>
                        <a:rPr lang="es-EC" sz="1600" b="0" i="0" u="none" strike="noStrike" dirty="0" smtClean="0">
                          <a:solidFill>
                            <a:srgbClr val="000000"/>
                          </a:solidFill>
                          <a:effectLst/>
                          <a:latin typeface="Calibri" panose="020F0502020204030204" pitchFamily="34" charset="0"/>
                        </a:rPr>
                        <a:t> para el personal</a:t>
                      </a:r>
                      <a:r>
                        <a:rPr lang="es-EC" sz="1600" b="0" i="0" u="none" strike="noStrike" baseline="0" dirty="0" smtClean="0">
                          <a:solidFill>
                            <a:srgbClr val="000000"/>
                          </a:solidFill>
                          <a:effectLst/>
                          <a:latin typeface="Calibri" panose="020F0502020204030204" pitchFamily="34" charset="0"/>
                        </a:rPr>
                        <a:t> docente por USD 720.000</a:t>
                      </a:r>
                    </a:p>
                    <a:p>
                      <a:pPr algn="l" fontAlgn="ctr"/>
                      <a:r>
                        <a:rPr lang="es-ES_tradnl" sz="1600" b="0" i="0" u="none" strike="noStrike" baseline="0" dirty="0" smtClean="0">
                          <a:solidFill>
                            <a:srgbClr val="000000"/>
                          </a:solidFill>
                          <a:effectLst/>
                          <a:latin typeface="Calibri" panose="020F0502020204030204" pitchFamily="34" charset="0"/>
                        </a:rPr>
                        <a:t>Estudios para la Unidad Educativa Julio Moreno </a:t>
                      </a:r>
                      <a:r>
                        <a:rPr lang="es-ES_tradnl" sz="1600" b="0" i="0" u="none" strike="noStrike" baseline="0" dirty="0" err="1" smtClean="0">
                          <a:solidFill>
                            <a:srgbClr val="000000"/>
                          </a:solidFill>
                          <a:effectLst/>
                          <a:latin typeface="Calibri" panose="020F0502020204030204" pitchFamily="34" charset="0"/>
                        </a:rPr>
                        <a:t>Peñaherrera</a:t>
                      </a:r>
                      <a:r>
                        <a:rPr lang="es-ES_tradnl" sz="1600" b="0" i="0" u="none" strike="noStrike" baseline="0" dirty="0" smtClean="0">
                          <a:solidFill>
                            <a:srgbClr val="000000"/>
                          </a:solidFill>
                          <a:effectLst/>
                          <a:latin typeface="Calibri" panose="020F0502020204030204" pitchFamily="34" charset="0"/>
                        </a:rPr>
                        <a:t> – </a:t>
                      </a:r>
                      <a:r>
                        <a:rPr lang="es-ES_tradnl" sz="1600" b="0" i="0" u="none" strike="noStrike" baseline="0" dirty="0" err="1" smtClean="0">
                          <a:solidFill>
                            <a:srgbClr val="000000"/>
                          </a:solidFill>
                          <a:effectLst/>
                          <a:latin typeface="Calibri" panose="020F0502020204030204" pitchFamily="34" charset="0"/>
                        </a:rPr>
                        <a:t>Amaguaña</a:t>
                      </a:r>
                      <a:r>
                        <a:rPr lang="es-ES_tradnl" sz="1600" b="0" i="0" u="none" strike="noStrike" baseline="0" dirty="0" smtClean="0">
                          <a:solidFill>
                            <a:srgbClr val="000000"/>
                          </a:solidFill>
                          <a:effectLst/>
                          <a:latin typeface="Calibri" panose="020F0502020204030204" pitchFamily="34" charset="0"/>
                        </a:rPr>
                        <a:t> por USD 149.870</a:t>
                      </a:r>
                    </a:p>
                    <a:p>
                      <a:pPr algn="l" fontAlgn="ctr"/>
                      <a:r>
                        <a:rPr lang="es-ES_tradnl" sz="1600" b="0" i="0" u="none" strike="noStrike" baseline="0" dirty="0" smtClean="0">
                          <a:solidFill>
                            <a:srgbClr val="000000"/>
                          </a:solidFill>
                          <a:effectLst/>
                          <a:latin typeface="Calibri" panose="020F0502020204030204" pitchFamily="34" charset="0"/>
                        </a:rPr>
                        <a:t>Mejoramiento de infraestructura de las unidades educativas – entes no contables- por USD 400.000</a:t>
                      </a:r>
                    </a:p>
                    <a:p>
                      <a:pPr algn="l" fontAlgn="ctr"/>
                      <a:r>
                        <a:rPr lang="es-ES_tradnl" sz="1600" b="0" i="0" u="none" strike="noStrike" baseline="0" dirty="0" smtClean="0">
                          <a:solidFill>
                            <a:srgbClr val="000000"/>
                          </a:solidFill>
                          <a:effectLst/>
                          <a:latin typeface="Calibri" panose="020F0502020204030204" pitchFamily="34" charset="0"/>
                        </a:rPr>
                        <a:t>11 nuevas infraestructuras deportivas en ligas barriales USD 1.000.000</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930">
                <a:tc>
                  <a:txBody>
                    <a:bodyPr/>
                    <a:lstStyle/>
                    <a:p>
                      <a:pPr algn="ctr" fontAlgn="ctr"/>
                      <a:r>
                        <a:rPr lang="es-EC" sz="1600" b="1" i="0" u="none" strike="noStrike" dirty="0">
                          <a:solidFill>
                            <a:srgbClr val="000000"/>
                          </a:solidFill>
                          <a:effectLst/>
                          <a:latin typeface="Calibri" panose="020F0502020204030204" pitchFamily="34" charset="0"/>
                        </a:rPr>
                        <a:t>Unidad Educativa Espejo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930">
                <a:tc>
                  <a:txBody>
                    <a:bodyPr/>
                    <a:lstStyle/>
                    <a:p>
                      <a:pPr algn="ctr" fontAlgn="ctr"/>
                      <a:r>
                        <a:rPr lang="es-EC" sz="1600" b="1" i="0" u="none" strike="noStrike">
                          <a:solidFill>
                            <a:srgbClr val="000000"/>
                          </a:solidFill>
                          <a:effectLst/>
                          <a:latin typeface="Calibri" panose="020F0502020204030204" pitchFamily="34" charset="0"/>
                        </a:rPr>
                        <a:t>Unidad Educativa Julio E.Moreno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930">
                <a:tc>
                  <a:txBody>
                    <a:bodyPr/>
                    <a:lstStyle/>
                    <a:p>
                      <a:pPr algn="ctr" fontAlgn="ctr"/>
                      <a:r>
                        <a:rPr lang="es-EC" sz="1600" b="1" i="0" u="none" strike="noStrike" dirty="0">
                          <a:solidFill>
                            <a:srgbClr val="000000"/>
                          </a:solidFill>
                          <a:effectLst/>
                          <a:latin typeface="Calibri" panose="020F0502020204030204" pitchFamily="34" charset="0"/>
                        </a:rPr>
                        <a:t>Unidad Educativa Milenio Bicentenario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130.000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130.000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930">
                <a:tc>
                  <a:txBody>
                    <a:bodyPr/>
                    <a:lstStyle/>
                    <a:p>
                      <a:pPr algn="ctr" fontAlgn="ctr"/>
                      <a:r>
                        <a:rPr lang="es-EC" sz="1600" b="1" i="0" u="none" strike="noStrike" dirty="0">
                          <a:solidFill>
                            <a:srgbClr val="000000"/>
                          </a:solidFill>
                          <a:effectLst/>
                          <a:latin typeface="Calibri" panose="020F0502020204030204" pitchFamily="34" charset="0"/>
                        </a:rPr>
                        <a:t>Unidad Educativa Oswaldo </a:t>
                      </a:r>
                      <a:r>
                        <a:rPr lang="es-EC" sz="1600" b="1" i="0" u="none" strike="noStrike" dirty="0" err="1">
                          <a:solidFill>
                            <a:srgbClr val="000000"/>
                          </a:solidFill>
                          <a:effectLst/>
                          <a:latin typeface="Calibri" panose="020F0502020204030204" pitchFamily="34" charset="0"/>
                        </a:rPr>
                        <a:t>Lombeyda</a:t>
                      </a:r>
                      <a:endParaRPr lang="es-EC"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930">
                <a:tc>
                  <a:txBody>
                    <a:bodyPr/>
                    <a:lstStyle/>
                    <a:p>
                      <a:pPr algn="ctr" fontAlgn="ctr"/>
                      <a:r>
                        <a:rPr lang="es-EC" sz="1600" b="1" i="0" u="none" strike="noStrike" dirty="0">
                          <a:solidFill>
                            <a:srgbClr val="000000"/>
                          </a:solidFill>
                          <a:effectLst/>
                          <a:latin typeface="Calibri" panose="020F0502020204030204" pitchFamily="34" charset="0"/>
                        </a:rPr>
                        <a:t>Unidad Educativa </a:t>
                      </a:r>
                      <a:r>
                        <a:rPr lang="es-EC" sz="1600" b="1" i="0" u="none" strike="noStrike" dirty="0" err="1">
                          <a:solidFill>
                            <a:srgbClr val="000000"/>
                          </a:solidFill>
                          <a:effectLst/>
                          <a:latin typeface="Calibri" panose="020F0502020204030204" pitchFamily="34" charset="0"/>
                        </a:rPr>
                        <a:t>Quitumbe</a:t>
                      </a:r>
                      <a:endParaRPr lang="es-EC"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113.214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113.214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930">
                <a:tc>
                  <a:txBody>
                    <a:bodyPr/>
                    <a:lstStyle/>
                    <a:p>
                      <a:pPr algn="ctr" fontAlgn="ctr"/>
                      <a:r>
                        <a:rPr lang="es-EC" sz="1600" b="1" i="0" u="none" strike="noStrike" dirty="0">
                          <a:solidFill>
                            <a:srgbClr val="000000"/>
                          </a:solidFill>
                          <a:effectLst/>
                          <a:latin typeface="Calibri" panose="020F0502020204030204" pitchFamily="34" charset="0"/>
                        </a:rPr>
                        <a:t>Unidad Educativa San Francisco de Quito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930">
                <a:tc>
                  <a:txBody>
                    <a:bodyPr/>
                    <a:lstStyle/>
                    <a:p>
                      <a:pPr algn="ctr" fontAlgn="ctr"/>
                      <a:r>
                        <a:rPr lang="es-EC" sz="1600" b="1" i="0" u="none" strike="noStrike" dirty="0">
                          <a:solidFill>
                            <a:srgbClr val="000000"/>
                          </a:solidFill>
                          <a:effectLst/>
                          <a:latin typeface="Calibri" panose="020F0502020204030204" pitchFamily="34" charset="0"/>
                        </a:rPr>
                        <a:t>Unidad Educativa Sucre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95.716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0" i="0" u="none" strike="noStrike" dirty="0">
                          <a:solidFill>
                            <a:srgbClr val="000000"/>
                          </a:solidFill>
                          <a:effectLst/>
                          <a:latin typeface="Calibri" panose="020F0502020204030204" pitchFamily="34" charset="0"/>
                        </a:rPr>
                        <a:t>                  95.716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930">
                <a:tc>
                  <a:txBody>
                    <a:bodyPr/>
                    <a:lstStyle/>
                    <a:p>
                      <a:pPr algn="ctr" fontAlgn="ctr"/>
                      <a:r>
                        <a:rPr lang="es-EC" sz="16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600" b="1" i="0" u="none" strike="noStrike" dirty="0" smtClean="0">
                          <a:solidFill>
                            <a:srgbClr val="000000"/>
                          </a:solidFill>
                          <a:effectLst/>
                          <a:latin typeface="Calibri" panose="020F0502020204030204" pitchFamily="34" charset="0"/>
                        </a:rPr>
                        <a:t>              </a:t>
                      </a:r>
                      <a:r>
                        <a:rPr lang="es-EC" sz="1600" b="1" i="0" u="none" strike="noStrike" dirty="0">
                          <a:solidFill>
                            <a:srgbClr val="000000"/>
                          </a:solidFill>
                          <a:effectLst/>
                          <a:latin typeface="Calibri" panose="020F0502020204030204" pitchFamily="34" charset="0"/>
                        </a:rPr>
                        <a:t>8.800.000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600" b="1" i="0" u="none" strike="noStrike">
                          <a:solidFill>
                            <a:srgbClr val="000000"/>
                          </a:solidFill>
                          <a:effectLst/>
                          <a:latin typeface="Calibri" panose="020F0502020204030204" pitchFamily="34" charset="0"/>
                        </a:rPr>
                        <a:t>        2.270.059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600" b="1" i="0" u="none" strike="noStrike">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600" b="1"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600" b="1" i="0" u="none" strike="noStrike" dirty="0">
                          <a:solidFill>
                            <a:srgbClr val="000000"/>
                          </a:solidFill>
                          <a:effectLst/>
                          <a:latin typeface="Calibri" panose="020F0502020204030204" pitchFamily="34" charset="0"/>
                        </a:rPr>
                        <a:t>          11.070.059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r>
            </a:tbl>
          </a:graphicData>
        </a:graphic>
      </p:graphicFrame>
    </p:spTree>
    <p:extLst>
      <p:ext uri="{BB962C8B-B14F-4D97-AF65-F5344CB8AC3E}">
        <p14:creationId xmlns:p14="http://schemas.microsoft.com/office/powerpoint/2010/main" val="1902053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smtClean="0">
                <a:solidFill>
                  <a:schemeClr val="bg1"/>
                </a:solidFill>
              </a:rPr>
              <a:t>58%</a:t>
            </a:r>
            <a:endParaRPr lang="es-EC" sz="2000" b="1" dirty="0">
              <a:solidFill>
                <a:schemeClr val="bg1"/>
              </a:solidFill>
            </a:endParaRP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smtClean="0">
                <a:solidFill>
                  <a:schemeClr val="bg1"/>
                </a:solidFill>
              </a:rPr>
              <a:t>10,4%</a:t>
            </a:r>
            <a:endParaRPr lang="es-EC" sz="2000" b="1" dirty="0">
              <a:solidFill>
                <a:schemeClr val="bg1"/>
              </a:solidFill>
            </a:endParaRP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smtClean="0">
                <a:solidFill>
                  <a:schemeClr val="bg1"/>
                </a:solidFill>
              </a:rPr>
              <a:t>8%</a:t>
            </a:r>
            <a:endParaRPr lang="es-EC" sz="2000" b="1" dirty="0">
              <a:solidFill>
                <a:schemeClr val="bg1"/>
              </a:solidFill>
            </a:endParaRP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a:t>
            </a:r>
            <a:r>
              <a:rPr lang="es-EC" sz="1800" b="1" dirty="0" smtClean="0">
                <a:solidFill>
                  <a:schemeClr val="bg1"/>
                </a:solidFill>
              </a:rPr>
              <a:t>,3%</a:t>
            </a:r>
            <a:endParaRPr lang="es-EC" sz="1800" b="1" dirty="0">
              <a:solidFill>
                <a:schemeClr val="bg1"/>
              </a:solidFill>
            </a:endParaRPr>
          </a:p>
        </p:txBody>
      </p:sp>
      <p:sp>
        <p:nvSpPr>
          <p:cNvPr id="17" name="Título 1">
            <a:extLst>
              <a:ext uri="{FF2B5EF4-FFF2-40B4-BE49-F238E27FC236}">
                <a16:creationId xmlns="" xmlns:a16="http://schemas.microsoft.com/office/drawing/2014/main" id="{2DF3DAFA-B3B8-4949-9358-FF493F80FABB}"/>
              </a:ext>
            </a:extLst>
          </p:cNvPr>
          <p:cNvSpPr txBox="1">
            <a:spLocks/>
          </p:cNvSpPr>
          <p:nvPr/>
        </p:nvSpPr>
        <p:spPr>
          <a:xfrm>
            <a:off x="0" y="911618"/>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r>
              <a:rPr lang="es-EC" sz="3600" dirty="0">
                <a:solidFill>
                  <a:srgbClr val="312783"/>
                </a:solidFill>
                <a:latin typeface="Arial Black" panose="020B0A04020102020204" pitchFamily="34" charset="0"/>
              </a:rPr>
              <a:t>PRESUPUESTO DE </a:t>
            </a:r>
            <a:r>
              <a:rPr lang="es-EC" sz="3600" dirty="0" smtClean="0">
                <a:solidFill>
                  <a:srgbClr val="312783"/>
                </a:solidFill>
                <a:latin typeface="Arial Black" panose="020B0A04020102020204" pitchFamily="34" charset="0"/>
              </a:rPr>
              <a:t>INVERSIÓN 2022</a:t>
            </a:r>
            <a:r>
              <a:rPr lang="es-EC" sz="3000" dirty="0">
                <a:solidFill>
                  <a:srgbClr val="312783"/>
                </a:solidFill>
                <a:latin typeface="Arial Black" panose="020B0A04020102020204" pitchFamily="34" charset="0"/>
              </a:rPr>
              <a:t/>
            </a:r>
            <a:br>
              <a:rPr lang="es-EC" sz="3000" dirty="0">
                <a:solidFill>
                  <a:srgbClr val="312783"/>
                </a:solidFill>
                <a:latin typeface="Arial Black" panose="020B0A04020102020204" pitchFamily="34" charset="0"/>
              </a:rPr>
            </a:br>
            <a:r>
              <a:rPr lang="es-EC" sz="1200" dirty="0">
                <a:solidFill>
                  <a:srgbClr val="312783"/>
                </a:solidFill>
                <a:latin typeface="Arial Black" panose="020B0A04020102020204" pitchFamily="34" charset="0"/>
              </a:rPr>
              <a:t/>
            </a:r>
            <a:br>
              <a:rPr lang="es-EC" sz="1200" dirty="0">
                <a:solidFill>
                  <a:srgbClr val="312783"/>
                </a:solidFill>
                <a:latin typeface="Arial Black" panose="020B0A04020102020204" pitchFamily="34" charset="0"/>
              </a:rPr>
            </a:br>
            <a:endParaRPr lang="es-EC" sz="1200" dirty="0" smtClean="0">
              <a:solidFill>
                <a:srgbClr val="312783"/>
              </a:solidFill>
              <a:latin typeface="Arial Black" panose="020B0A04020102020204" pitchFamily="34" charset="0"/>
            </a:endParaRPr>
          </a:p>
          <a:p>
            <a:endParaRPr lang="es-EC" sz="1200" dirty="0">
              <a:solidFill>
                <a:srgbClr val="312783"/>
              </a:solidFill>
              <a:latin typeface="Arial Black" panose="020B0A04020102020204" pitchFamily="34" charset="0"/>
            </a:endParaRPr>
          </a:p>
          <a:p>
            <a:r>
              <a:rPr lang="es-EC" sz="3000" dirty="0" smtClean="0">
                <a:solidFill>
                  <a:srgbClr val="312783"/>
                </a:solidFill>
                <a:latin typeface="Arial Black" panose="020B0A04020102020204" pitchFamily="34" charset="0"/>
              </a:rPr>
              <a:t>SEGURIDAD</a:t>
            </a:r>
            <a:endParaRPr lang="es-EC" sz="2100"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72415459"/>
              </p:ext>
            </p:extLst>
          </p:nvPr>
        </p:nvGraphicFramePr>
        <p:xfrm>
          <a:off x="987443" y="2622910"/>
          <a:ext cx="15867543" cy="3642623"/>
        </p:xfrm>
        <a:graphic>
          <a:graphicData uri="http://schemas.openxmlformats.org/drawingml/2006/table">
            <a:tbl>
              <a:tblPr/>
              <a:tblGrid>
                <a:gridCol w="4127932"/>
                <a:gridCol w="1855250"/>
                <a:gridCol w="1406898"/>
                <a:gridCol w="1917092"/>
                <a:gridCol w="2020161"/>
                <a:gridCol w="1587270"/>
                <a:gridCol w="2952940"/>
              </a:tblGrid>
              <a:tr h="1475138">
                <a:tc>
                  <a:txBody>
                    <a:bodyPr/>
                    <a:lstStyle/>
                    <a:p>
                      <a:pPr algn="ctr" fontAlgn="ctr"/>
                      <a:r>
                        <a:rPr lang="es-EC" sz="18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800" b="1" i="0" u="none" strike="noStrike">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800" b="1" i="0" u="none" strike="noStrike" dirty="0">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dirty="0">
                          <a:solidFill>
                            <a:srgbClr val="FFFFFF"/>
                          </a:solidFill>
                          <a:effectLst/>
                          <a:latin typeface="Calibri" panose="020F0502020204030204" pitchFamily="34" charset="0"/>
                        </a:rPr>
                        <a:t> Espacios Presupuestarios</a:t>
                      </a:r>
                      <a:br>
                        <a:rPr lang="es-EC" sz="1800" b="1" i="0" u="none" strike="noStrike" dirty="0">
                          <a:solidFill>
                            <a:srgbClr val="FFFFFF"/>
                          </a:solidFill>
                          <a:effectLst/>
                          <a:latin typeface="Calibri" panose="020F0502020204030204" pitchFamily="34" charset="0"/>
                        </a:rPr>
                      </a:br>
                      <a:r>
                        <a:rPr lang="es-EC" sz="1800" b="1" i="0" u="none" strike="noStrike" dirty="0">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dirty="0">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r>
              <a:tr h="667500">
                <a:tc>
                  <a:txBody>
                    <a:bodyPr/>
                    <a:lstStyle/>
                    <a:p>
                      <a:pPr algn="ctr" fontAlgn="ctr"/>
                      <a:r>
                        <a:rPr lang="es-EC" sz="1800" b="1" i="0" u="none" strike="noStrike" dirty="0">
                          <a:solidFill>
                            <a:srgbClr val="000000"/>
                          </a:solidFill>
                          <a:effectLst/>
                          <a:latin typeface="Calibri" panose="020F0502020204030204" pitchFamily="34" charset="0"/>
                        </a:rPr>
                        <a:t>Cuerpo de Agentes de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2.158.648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a:solidFill>
                            <a:srgbClr val="000000"/>
                          </a:solidFill>
                          <a:effectLst/>
                          <a:latin typeface="Calibri" panose="020F0502020204030204" pitchFamily="34" charset="0"/>
                        </a:rPr>
                        <a:t>                       144.600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2.303.248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800" b="0" i="0" u="none" strike="noStrike">
                          <a:solidFill>
                            <a:srgbClr val="000000"/>
                          </a:solidFill>
                          <a:effectLst/>
                          <a:latin typeface="Calibri" panose="020F0502020204030204" pitchFamily="34" charset="0"/>
                        </a:rPr>
                        <a:t> </a:t>
                      </a:r>
                      <a:r>
                        <a:rPr lang="es-EC" sz="1800" b="0" i="0" u="none" strike="noStrike" smtClean="0">
                          <a:solidFill>
                            <a:srgbClr val="000000"/>
                          </a:solidFill>
                          <a:effectLst/>
                          <a:latin typeface="Calibri" panose="020F0502020204030204" pitchFamily="34" charset="0"/>
                        </a:rPr>
                        <a:t>Se</a:t>
                      </a:r>
                      <a:r>
                        <a:rPr lang="es-EC" sz="1800" b="0" i="0" u="none" strike="noStrike" baseline="0" smtClean="0">
                          <a:solidFill>
                            <a:srgbClr val="000000"/>
                          </a:solidFill>
                          <a:effectLst/>
                          <a:latin typeface="Calibri" panose="020F0502020204030204" pitchFamily="34" charset="0"/>
                        </a:rPr>
                        <a:t> mantiene</a:t>
                      </a:r>
                      <a:endParaRPr lang="es-EC" sz="18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500">
                <a:tc>
                  <a:txBody>
                    <a:bodyPr/>
                    <a:lstStyle/>
                    <a:p>
                      <a:pPr algn="ctr" fontAlgn="ctr"/>
                      <a:r>
                        <a:rPr lang="es-EC" sz="1800" b="1" i="0" u="none" strike="noStrike">
                          <a:solidFill>
                            <a:srgbClr val="000000"/>
                          </a:solidFill>
                          <a:effectLst/>
                          <a:latin typeface="Calibri" panose="020F0502020204030204" pitchFamily="34" charset="0"/>
                        </a:rPr>
                        <a:t>Secretaría General Seguridad Gobernabili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1.200.000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a:t>
                      </a:r>
                      <a:r>
                        <a:rPr lang="es-EC" sz="2000" b="0" i="0" u="none" strike="noStrike" dirty="0" smtClean="0">
                          <a:solidFill>
                            <a:srgbClr val="000000"/>
                          </a:solidFill>
                          <a:effectLst/>
                          <a:latin typeface="Calibri" panose="020F0502020204030204" pitchFamily="34" charset="0"/>
                        </a:rPr>
                        <a:t>19.786 </a:t>
                      </a:r>
                      <a:endParaRPr lang="es-EC" sz="2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1.219.786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800" b="0" i="0" u="none" strike="noStrike" dirty="0">
                          <a:solidFill>
                            <a:srgbClr val="000000"/>
                          </a:solidFill>
                          <a:effectLst/>
                          <a:latin typeface="Calibri" panose="020F0502020204030204" pitchFamily="34" charset="0"/>
                        </a:rPr>
                        <a:t> </a:t>
                      </a:r>
                      <a:r>
                        <a:rPr lang="es-EC" sz="1800" b="0" i="0" u="none" strike="noStrike" dirty="0" smtClean="0">
                          <a:solidFill>
                            <a:srgbClr val="000000"/>
                          </a:solidFill>
                          <a:effectLst/>
                          <a:latin typeface="Calibri" panose="020F0502020204030204" pitchFamily="34" charset="0"/>
                        </a:rPr>
                        <a:t>Expropiaciones</a:t>
                      </a:r>
                      <a:r>
                        <a:rPr lang="es-EC" sz="1800" b="0" i="0" u="none" strike="noStrike" baseline="0" dirty="0" smtClean="0">
                          <a:solidFill>
                            <a:srgbClr val="000000"/>
                          </a:solidFill>
                          <a:effectLst/>
                          <a:latin typeface="Calibri" panose="020F0502020204030204" pitchFamily="34" charset="0"/>
                        </a:rPr>
                        <a:t> de predios en riesgo no mitigable en la Quebrada de Carretas.</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500">
                <a:tc>
                  <a:txBody>
                    <a:bodyPr/>
                    <a:lstStyle/>
                    <a:p>
                      <a:pPr algn="ctr" fontAlgn="ctr"/>
                      <a:r>
                        <a:rPr lang="es-EC" sz="18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smtClean="0">
                          <a:solidFill>
                            <a:srgbClr val="000000"/>
                          </a:solidFill>
                          <a:effectLst/>
                          <a:latin typeface="Calibri" panose="020F0502020204030204" pitchFamily="34" charset="0"/>
                        </a:rPr>
                        <a:t>                 </a:t>
                      </a:r>
                      <a:r>
                        <a:rPr lang="es-EC" sz="2000" b="1" i="0" u="none" strike="noStrike" dirty="0">
                          <a:solidFill>
                            <a:srgbClr val="000000"/>
                          </a:solidFill>
                          <a:effectLst/>
                          <a:latin typeface="Calibri" panose="020F0502020204030204" pitchFamily="34" charset="0"/>
                        </a:rPr>
                        <a:t>3.358.648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              19.786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smtClean="0">
                          <a:solidFill>
                            <a:srgbClr val="000000"/>
                          </a:solidFill>
                          <a:effectLst/>
                          <a:latin typeface="Calibri" panose="020F0502020204030204" pitchFamily="34" charset="0"/>
                        </a:rPr>
                        <a:t>                     </a:t>
                      </a:r>
                      <a:r>
                        <a:rPr lang="es-EC" sz="2000" b="1" i="0" u="none" strike="noStrike" dirty="0">
                          <a:solidFill>
                            <a:srgbClr val="000000"/>
                          </a:solidFill>
                          <a:effectLst/>
                          <a:latin typeface="Calibri" panose="020F0502020204030204" pitchFamily="34" charset="0"/>
                        </a:rPr>
                        <a:t>144.600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            3.523.034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r>
            </a:tbl>
          </a:graphicData>
        </a:graphic>
      </p:graphicFrame>
    </p:spTree>
    <p:extLst>
      <p:ext uri="{BB962C8B-B14F-4D97-AF65-F5344CB8AC3E}">
        <p14:creationId xmlns:p14="http://schemas.microsoft.com/office/powerpoint/2010/main" val="1712320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13</a:t>
            </a:fld>
            <a:endParaRPr lang="ja-JP" altLang="en-US"/>
          </a:p>
        </p:txBody>
      </p:sp>
      <p:sp>
        <p:nvSpPr>
          <p:cNvPr id="4" name="Marcador de pie de página 3"/>
          <p:cNvSpPr>
            <a:spLocks noGrp="1"/>
          </p:cNvSpPr>
          <p:nvPr>
            <p:ph type="ftr" sz="quarter" idx="3"/>
          </p:nvPr>
        </p:nvSpPr>
        <p:spPr/>
        <p:txBody>
          <a:bodyPr/>
          <a:lstStyle/>
          <a:p>
            <a:r>
              <a:rPr lang="en-US" altLang="ja-JP" smtClean="0"/>
              <a:t>#PorUnQuitoDigno</a:t>
            </a:r>
            <a:endParaRPr lang="ja-JP" altLang="en-US" dirty="0"/>
          </a:p>
        </p:txBody>
      </p:sp>
      <p:sp>
        <p:nvSpPr>
          <p:cNvPr id="11" name="Marcador de texto 10"/>
          <p:cNvSpPr>
            <a:spLocks noGrp="1"/>
          </p:cNvSpPr>
          <p:nvPr>
            <p:ph type="body" sz="quarter" idx="4294967295"/>
          </p:nvPr>
        </p:nvSpPr>
        <p:spPr>
          <a:xfrm>
            <a:off x="784118" y="3209333"/>
            <a:ext cx="16200438" cy="5964238"/>
          </a:xfrm>
        </p:spPr>
        <p:txBody>
          <a:bodyPr/>
          <a:lstStyle/>
          <a:p>
            <a:pPr algn="ctr"/>
            <a:r>
              <a:rPr lang="es-EC" sz="5400" b="1" dirty="0" smtClean="0"/>
              <a:t>OBSERVACIONES </a:t>
            </a:r>
          </a:p>
          <a:p>
            <a:pPr algn="ctr"/>
            <a:r>
              <a:rPr lang="es-EC" sz="5400" b="1" dirty="0" smtClean="0"/>
              <a:t>PRIMER DEBATE DEL CONCEJO METROPOLITANO</a:t>
            </a:r>
            <a:endParaRPr lang="es-EC" b="1" dirty="0"/>
          </a:p>
        </p:txBody>
      </p:sp>
    </p:spTree>
    <p:extLst>
      <p:ext uri="{BB962C8B-B14F-4D97-AF65-F5344CB8AC3E}">
        <p14:creationId xmlns:p14="http://schemas.microsoft.com/office/powerpoint/2010/main" val="22230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800" dirty="0" smtClean="0"/>
              <a:t>Tema: </a:t>
            </a:r>
            <a:r>
              <a:rPr lang="es-EC" sz="4800" b="0" dirty="0" smtClean="0"/>
              <a:t>Proyecto AMT</a:t>
            </a:r>
            <a:endParaRPr lang="es-EC" b="0"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14</a:t>
            </a:fld>
            <a:endParaRPr lang="ja-JP" altLang="en-US"/>
          </a:p>
        </p:txBody>
      </p:sp>
      <p:sp>
        <p:nvSpPr>
          <p:cNvPr id="5" name="Marcador de texto 4"/>
          <p:cNvSpPr>
            <a:spLocks noGrp="1"/>
          </p:cNvSpPr>
          <p:nvPr>
            <p:ph type="body" sz="quarter" idx="15"/>
          </p:nvPr>
        </p:nvSpPr>
        <p:spPr/>
        <p:txBody>
          <a:bodyPr/>
          <a:lstStyle/>
          <a:p>
            <a:r>
              <a:rPr lang="es-EC" dirty="0" smtClean="0"/>
              <a:t>Solicitud</a:t>
            </a:r>
            <a:endParaRPr lang="es-EC" dirty="0"/>
          </a:p>
        </p:txBody>
      </p:sp>
      <p:sp>
        <p:nvSpPr>
          <p:cNvPr id="6" name="Marcador de texto 5"/>
          <p:cNvSpPr>
            <a:spLocks noGrp="1"/>
          </p:cNvSpPr>
          <p:nvPr>
            <p:ph type="body" sz="quarter" idx="14"/>
          </p:nvPr>
        </p:nvSpPr>
        <p:spPr/>
        <p:txBody>
          <a:bodyPr/>
          <a:lstStyle/>
          <a:p>
            <a:r>
              <a:rPr lang="es-ES" sz="2400" b="1" dirty="0" smtClean="0"/>
              <a:t>Concejal Soledad Benítez</a:t>
            </a:r>
            <a:endParaRPr lang="es-ES" b="1" dirty="0" smtClean="0"/>
          </a:p>
          <a:p>
            <a:pPr algn="just"/>
            <a:r>
              <a:rPr lang="es-ES" dirty="0"/>
              <a:t>P</a:t>
            </a:r>
            <a:r>
              <a:rPr lang="es-ES" dirty="0" smtClean="0"/>
              <a:t>royecto </a:t>
            </a:r>
            <a:r>
              <a:rPr lang="es-ES" dirty="0"/>
              <a:t>“Construcción, equipamiento, mantenimiento de los centros de revisión y control </a:t>
            </a:r>
            <a:r>
              <a:rPr lang="es-ES" dirty="0" smtClean="0"/>
              <a:t>técnico vehicular</a:t>
            </a:r>
            <a:r>
              <a:rPr lang="es-ES" dirty="0"/>
              <a:t>, en el detalle de gastos se hace constar solo a la partida presupuestaria 770102 denominada </a:t>
            </a:r>
            <a:r>
              <a:rPr lang="es-ES" dirty="0" smtClean="0"/>
              <a:t>tasas Generales</a:t>
            </a:r>
            <a:r>
              <a:rPr lang="es-ES" dirty="0"/>
              <a:t>. Se requiere mayor explicación de este proyecto y la correcta utilización de las </a:t>
            </a:r>
            <a:r>
              <a:rPr lang="es-ES" dirty="0" smtClean="0"/>
              <a:t>partidas </a:t>
            </a:r>
            <a:r>
              <a:rPr lang="es-EC" dirty="0" smtClean="0"/>
              <a:t>conforme </a:t>
            </a:r>
            <a:r>
              <a:rPr lang="es-EC" dirty="0"/>
              <a:t>a su gasto.</a:t>
            </a:r>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normAutofit fontScale="92500" lnSpcReduction="20000"/>
          </a:bodyPr>
          <a:lstStyle/>
          <a:p>
            <a:pPr algn="just"/>
            <a:r>
              <a:rPr lang="es-EC" dirty="0"/>
              <a:t>En la actualización de </a:t>
            </a:r>
            <a:r>
              <a:rPr lang="es-EC" dirty="0" smtClean="0"/>
              <a:t>la proforma </a:t>
            </a:r>
            <a:r>
              <a:rPr lang="es-EC" dirty="0"/>
              <a:t>se solicitó la eliminación del </a:t>
            </a:r>
            <a:r>
              <a:rPr lang="es-EC" dirty="0" smtClean="0"/>
              <a:t>proyecto, </a:t>
            </a:r>
            <a:r>
              <a:rPr lang="es-EC" dirty="0"/>
              <a:t>debido a que en el año 2022 se actualizará y desarrollará todo el sustento preparatorio, para que la ejecución del proyecto de gestión delegada y asignación presupuestaria se ejecute a partir del año 2023. </a:t>
            </a:r>
            <a:endParaRPr lang="es-EC" dirty="0" smtClean="0"/>
          </a:p>
          <a:p>
            <a:pPr algn="just"/>
            <a:r>
              <a:rPr lang="es-EC" dirty="0" smtClean="0"/>
              <a:t>El </a:t>
            </a:r>
            <a:r>
              <a:rPr lang="es-EC" dirty="0"/>
              <a:t>presupuesto que mantenía el proyecto citado se trasladó a la partida 770102 en la actividad “Monitorear y supervisar el funcionamiento de Centros de Revisión Técnica Vehicular” del proyecto “Fomento de la Seguridad Vial y Control de Tránsito en el Distrito Metropolitano de Quito”, actividad en la cual se ejecuta históricamente el servicio de RTV, y cuyo presupuesto garantiza la prestación del servicio en el DMQ.</a:t>
            </a:r>
          </a:p>
        </p:txBody>
      </p:sp>
    </p:spTree>
    <p:extLst>
      <p:ext uri="{BB962C8B-B14F-4D97-AF65-F5344CB8AC3E}">
        <p14:creationId xmlns:p14="http://schemas.microsoft.com/office/powerpoint/2010/main" val="50362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800" dirty="0" smtClean="0"/>
              <a:t>Tema: </a:t>
            </a:r>
            <a:r>
              <a:rPr lang="es-EC" sz="4800" b="0" dirty="0" smtClean="0"/>
              <a:t>Obras de la EPMMOP</a:t>
            </a:r>
            <a:endParaRPr lang="es-EC" b="0"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15</a:t>
            </a:fld>
            <a:endParaRPr lang="ja-JP" altLang="en-US"/>
          </a:p>
        </p:txBody>
      </p:sp>
      <p:sp>
        <p:nvSpPr>
          <p:cNvPr id="5" name="Marcador de texto 4"/>
          <p:cNvSpPr>
            <a:spLocks noGrp="1"/>
          </p:cNvSpPr>
          <p:nvPr>
            <p:ph type="body" sz="quarter" idx="15"/>
          </p:nvPr>
        </p:nvSpPr>
        <p:spPr/>
        <p:txBody>
          <a:bodyPr/>
          <a:lstStyle/>
          <a:p>
            <a:r>
              <a:rPr lang="es-EC" dirty="0" smtClean="0"/>
              <a:t>Solicitud</a:t>
            </a:r>
            <a:endParaRPr lang="es-EC" dirty="0"/>
          </a:p>
        </p:txBody>
      </p:sp>
      <p:sp>
        <p:nvSpPr>
          <p:cNvPr id="6" name="Marcador de texto 5"/>
          <p:cNvSpPr>
            <a:spLocks noGrp="1"/>
          </p:cNvSpPr>
          <p:nvPr>
            <p:ph type="body" sz="quarter" idx="14"/>
          </p:nvPr>
        </p:nvSpPr>
        <p:spPr/>
        <p:txBody>
          <a:bodyPr>
            <a:normAutofit/>
          </a:bodyPr>
          <a:lstStyle/>
          <a:p>
            <a:r>
              <a:rPr lang="es-ES" sz="2400" b="1" dirty="0" smtClean="0"/>
              <a:t>Concejal Soledad Benítez y </a:t>
            </a:r>
            <a:r>
              <a:rPr lang="es-ES" sz="2400" b="1" dirty="0" err="1" smtClean="0"/>
              <a:t>Brith</a:t>
            </a:r>
            <a:r>
              <a:rPr lang="es-ES" sz="2400" b="1" dirty="0" smtClean="0"/>
              <a:t> Vaca</a:t>
            </a:r>
            <a:endParaRPr lang="es-ES" b="1" dirty="0" smtClean="0"/>
          </a:p>
          <a:p>
            <a:pPr algn="just"/>
            <a:r>
              <a:rPr lang="es-ES" dirty="0" smtClean="0"/>
              <a:t>Detalle </a:t>
            </a:r>
            <a:r>
              <a:rPr lang="es-ES" dirty="0"/>
              <a:t>valorado de las obras a ejecutarse por la Empresa de Obras Públicas. </a:t>
            </a:r>
            <a:endParaRPr lang="es-ES" dirty="0" smtClean="0"/>
          </a:p>
          <a:p>
            <a:pPr algn="just"/>
            <a:endParaRPr lang="es-ES" dirty="0" smtClean="0"/>
          </a:p>
          <a:p>
            <a:pPr algn="just"/>
            <a:endParaRPr lang="es-ES" dirty="0"/>
          </a:p>
          <a:p>
            <a:r>
              <a:rPr lang="es-ES" sz="2400" b="1" dirty="0" smtClean="0"/>
              <a:t>Concejal </a:t>
            </a:r>
            <a:r>
              <a:rPr lang="es-ES" sz="2400" b="1" dirty="0"/>
              <a:t>Mónica Sandoval</a:t>
            </a:r>
          </a:p>
          <a:p>
            <a:pPr algn="just"/>
            <a:r>
              <a:rPr lang="es-ES" dirty="0" smtClean="0"/>
              <a:t>Se </a:t>
            </a:r>
            <a:r>
              <a:rPr lang="es-ES" dirty="0"/>
              <a:t>considere recursos para el proyecto Campus </a:t>
            </a:r>
            <a:r>
              <a:rPr lang="es-ES" dirty="0" smtClean="0"/>
              <a:t>Quito</a:t>
            </a:r>
          </a:p>
          <a:p>
            <a:pPr algn="just"/>
            <a:endParaRPr lang="es-ES" dirty="0"/>
          </a:p>
          <a:p>
            <a:pPr algn="just"/>
            <a:endParaRPr lang="es-EC"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lstStyle/>
          <a:p>
            <a:pPr algn="just"/>
            <a:r>
              <a:rPr lang="es-EC" dirty="0" smtClean="0"/>
              <a:t>Se realiza un incremento por </a:t>
            </a:r>
            <a:r>
              <a:rPr lang="es-EC" dirty="0"/>
              <a:t>USD </a:t>
            </a:r>
            <a:r>
              <a:rPr lang="es-EC" dirty="0" smtClean="0"/>
              <a:t>35.344.666,0 para nuevas intervenciones tales como: Campus Quito, Fase 1 Corredor Labrador </a:t>
            </a:r>
            <a:r>
              <a:rPr lang="es-EC" dirty="0" err="1" smtClean="0"/>
              <a:t>Carapungo</a:t>
            </a:r>
            <a:r>
              <a:rPr lang="es-EC" dirty="0"/>
              <a:t>, </a:t>
            </a:r>
            <a:r>
              <a:rPr lang="es-EC" dirty="0" smtClean="0"/>
              <a:t>desconcentración </a:t>
            </a:r>
            <a:r>
              <a:rPr lang="es-EC" dirty="0"/>
              <a:t>operativa para </a:t>
            </a:r>
            <a:r>
              <a:rPr lang="es-EC" dirty="0" smtClean="0"/>
              <a:t>pavimentación, intervenciones en </a:t>
            </a:r>
            <a:r>
              <a:rPr lang="es-ES" dirty="0"/>
              <a:t>Zonas metro </a:t>
            </a:r>
            <a:r>
              <a:rPr lang="es-ES" dirty="0" smtClean="0"/>
              <a:t>en </a:t>
            </a:r>
            <a:r>
              <a:rPr lang="es-ES" dirty="0"/>
              <a:t>paradas </a:t>
            </a:r>
            <a:r>
              <a:rPr lang="es-ES" dirty="0" smtClean="0"/>
              <a:t>influencia, estudios para 3 conectores viales en el sur y planificación de expropiaciones.</a:t>
            </a:r>
            <a:endParaRPr lang="es-EC" dirty="0" smtClean="0"/>
          </a:p>
          <a:p>
            <a:endParaRPr lang="es-EC" dirty="0" smtClean="0"/>
          </a:p>
          <a:p>
            <a:r>
              <a:rPr lang="es-EC" dirty="0" smtClean="0"/>
              <a:t>Con Oficio </a:t>
            </a:r>
            <a:r>
              <a:rPr lang="es-EC" dirty="0"/>
              <a:t>Nro. </a:t>
            </a:r>
            <a:r>
              <a:rPr lang="es-EC" dirty="0" smtClean="0"/>
              <a:t>GADDMQ-SGP-2021-1115-O la Secretaría General de Planificación solicitó la información a la EPMMOP.</a:t>
            </a:r>
            <a:endParaRPr lang="es-EC" dirty="0"/>
          </a:p>
        </p:txBody>
      </p:sp>
    </p:spTree>
    <p:extLst>
      <p:ext uri="{BB962C8B-B14F-4D97-AF65-F5344CB8AC3E}">
        <p14:creationId xmlns:p14="http://schemas.microsoft.com/office/powerpoint/2010/main" val="101345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800" dirty="0" smtClean="0"/>
              <a:t>Tema: </a:t>
            </a:r>
            <a:r>
              <a:rPr lang="es-EC" sz="4800" b="0" dirty="0" smtClean="0"/>
              <a:t>Incremento EPM Metro de Quito</a:t>
            </a:r>
            <a:endParaRPr lang="es-EC" b="0"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16</a:t>
            </a:fld>
            <a:endParaRPr lang="ja-JP" altLang="en-US"/>
          </a:p>
        </p:txBody>
      </p:sp>
      <p:sp>
        <p:nvSpPr>
          <p:cNvPr id="5" name="Marcador de texto 4"/>
          <p:cNvSpPr>
            <a:spLocks noGrp="1"/>
          </p:cNvSpPr>
          <p:nvPr>
            <p:ph type="body" sz="quarter" idx="15"/>
          </p:nvPr>
        </p:nvSpPr>
        <p:spPr/>
        <p:txBody>
          <a:bodyPr/>
          <a:lstStyle/>
          <a:p>
            <a:r>
              <a:rPr lang="es-EC" dirty="0" smtClean="0"/>
              <a:t>Solicitud</a:t>
            </a:r>
            <a:endParaRPr lang="es-EC" dirty="0"/>
          </a:p>
        </p:txBody>
      </p:sp>
      <p:sp>
        <p:nvSpPr>
          <p:cNvPr id="6" name="Marcador de texto 5"/>
          <p:cNvSpPr>
            <a:spLocks noGrp="1"/>
          </p:cNvSpPr>
          <p:nvPr>
            <p:ph type="body" sz="quarter" idx="14"/>
          </p:nvPr>
        </p:nvSpPr>
        <p:spPr/>
        <p:txBody>
          <a:bodyPr/>
          <a:lstStyle/>
          <a:p>
            <a:r>
              <a:rPr lang="es-ES" sz="2400" b="1" dirty="0" smtClean="0"/>
              <a:t>Concejal Soledad Benítez</a:t>
            </a:r>
            <a:endParaRPr lang="es-ES" b="1" dirty="0" smtClean="0"/>
          </a:p>
          <a:p>
            <a:pPr algn="just"/>
            <a:r>
              <a:rPr lang="es-ES" dirty="0"/>
              <a:t>Se </a:t>
            </a:r>
            <a:r>
              <a:rPr lang="es-ES" dirty="0" smtClean="0"/>
              <a:t>justifique el incremento al presupuesto 2021</a:t>
            </a:r>
            <a:r>
              <a:rPr lang="es-ES" dirty="0"/>
              <a:t>:  EPM Metro de Quito 4’996.197,58 . </a:t>
            </a:r>
            <a:endParaRPr lang="es-EC"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lstStyle/>
          <a:p>
            <a:pPr algn="just"/>
            <a:r>
              <a:rPr lang="es-EC" dirty="0" smtClean="0"/>
              <a:t>Conforme el POA enviado por la empresa mediante Oficios Nro. EPMMQ-GG-2021-1450-O y EPMMQ-GG-2021-1454-O del 29 de noviembre y 01 de diciembre 2021, respectivamente, se considera el presupuesto para el Operador de la Primera Línea del Metro de Quito por un valor de USD 4.142.010,04, mismo que se encargará de realizar las pruebas integrales denominada Marcha Blanca.</a:t>
            </a:r>
            <a:endParaRPr lang="es-EC" dirty="0"/>
          </a:p>
        </p:txBody>
      </p:sp>
    </p:spTree>
    <p:extLst>
      <p:ext uri="{BB962C8B-B14F-4D97-AF65-F5344CB8AC3E}">
        <p14:creationId xmlns:p14="http://schemas.microsoft.com/office/powerpoint/2010/main" val="2356870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800" dirty="0" smtClean="0"/>
              <a:t>Tema: </a:t>
            </a:r>
            <a:r>
              <a:rPr lang="es-EC" sz="4800" b="0" dirty="0" smtClean="0"/>
              <a:t>Proyecto Primera Línea del Metro de Quito</a:t>
            </a:r>
            <a:endParaRPr lang="es-EC" b="0"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17</a:t>
            </a:fld>
            <a:endParaRPr lang="ja-JP" altLang="en-US"/>
          </a:p>
        </p:txBody>
      </p:sp>
      <p:sp>
        <p:nvSpPr>
          <p:cNvPr id="5" name="Marcador de texto 4"/>
          <p:cNvSpPr>
            <a:spLocks noGrp="1"/>
          </p:cNvSpPr>
          <p:nvPr>
            <p:ph type="body" sz="quarter" idx="15"/>
          </p:nvPr>
        </p:nvSpPr>
        <p:spPr/>
        <p:txBody>
          <a:bodyPr/>
          <a:lstStyle/>
          <a:p>
            <a:r>
              <a:rPr lang="es-EC" dirty="0" smtClean="0"/>
              <a:t>Solicitud</a:t>
            </a:r>
            <a:endParaRPr lang="es-EC" dirty="0"/>
          </a:p>
        </p:txBody>
      </p:sp>
      <p:sp>
        <p:nvSpPr>
          <p:cNvPr id="6" name="Marcador de texto 5"/>
          <p:cNvSpPr>
            <a:spLocks noGrp="1"/>
          </p:cNvSpPr>
          <p:nvPr>
            <p:ph type="body" sz="quarter" idx="14"/>
          </p:nvPr>
        </p:nvSpPr>
        <p:spPr/>
        <p:txBody>
          <a:bodyPr>
            <a:normAutofit fontScale="85000" lnSpcReduction="10000"/>
          </a:bodyPr>
          <a:lstStyle/>
          <a:p>
            <a:r>
              <a:rPr lang="es-ES" sz="2400" b="1" dirty="0" smtClean="0"/>
              <a:t>Concejal Soledad Benítez y Fernando Morales</a:t>
            </a:r>
            <a:endParaRPr lang="es-ES" b="1" dirty="0" smtClean="0"/>
          </a:p>
          <a:p>
            <a:pPr algn="just"/>
            <a:r>
              <a:rPr lang="es-ES" dirty="0" smtClean="0"/>
              <a:t>El </a:t>
            </a:r>
            <a:r>
              <a:rPr lang="es-ES" dirty="0"/>
              <a:t>Gerente de la Empresa Metro de Quito, anuncio que este proyecto no se concluirá en el 2022. </a:t>
            </a:r>
            <a:r>
              <a:rPr lang="es-ES" dirty="0" smtClean="0"/>
              <a:t>¿Cuando </a:t>
            </a:r>
            <a:r>
              <a:rPr lang="es-ES" dirty="0"/>
              <a:t>se </a:t>
            </a:r>
            <a:r>
              <a:rPr lang="es-ES" dirty="0" smtClean="0"/>
              <a:t>inaugurará?. </a:t>
            </a:r>
            <a:r>
              <a:rPr lang="es-ES" dirty="0"/>
              <a:t>¿Qué modelo de gestión va </a:t>
            </a:r>
            <a:r>
              <a:rPr lang="es-ES" dirty="0" smtClean="0"/>
              <a:t>seguir? </a:t>
            </a:r>
          </a:p>
          <a:p>
            <a:pPr algn="just"/>
            <a:endParaRPr lang="es-ES" dirty="0" smtClean="0"/>
          </a:p>
          <a:p>
            <a:pPr algn="just"/>
            <a:r>
              <a:rPr lang="es-ES" sz="2400" b="1" dirty="0"/>
              <a:t>Concejal Soledad Benítez</a:t>
            </a:r>
          </a:p>
          <a:p>
            <a:pPr algn="just"/>
            <a:r>
              <a:rPr lang="es-ES" dirty="0" smtClean="0"/>
              <a:t>Se </a:t>
            </a:r>
            <a:r>
              <a:rPr lang="es-ES" dirty="0"/>
              <a:t>explique el tema de pago de los seguros, a cargo de quien corren estos egresos, y en que parte del presupuesto se ven </a:t>
            </a:r>
            <a:r>
              <a:rPr lang="es-ES" dirty="0" smtClean="0"/>
              <a:t>reflejados.</a:t>
            </a:r>
          </a:p>
          <a:p>
            <a:pPr algn="just"/>
            <a:endParaRPr lang="es-ES" dirty="0" smtClean="0"/>
          </a:p>
          <a:p>
            <a:pPr algn="just"/>
            <a:r>
              <a:rPr lang="es-ES" dirty="0"/>
              <a:t>Revisar presupuesto de consultorías consta un valor de USD, 20’905.506,58. Justificar</a:t>
            </a:r>
            <a:endParaRPr lang="es-EC" dirty="0"/>
          </a:p>
          <a:p>
            <a:pPr algn="just"/>
            <a:endParaRPr lang="es-ES"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normAutofit fontScale="92500" lnSpcReduction="10000"/>
          </a:bodyPr>
          <a:lstStyle/>
          <a:p>
            <a:pPr algn="just"/>
            <a:r>
              <a:rPr lang="es-EC" sz="1800" dirty="0"/>
              <a:t>El Modelo de gestión será mediante la contratación de un Operador internacional por contrato de servicios; para lo cual se ha previsto las siguientes etapas y plazos: a) definición del Modelo de operación, Parámetros de operación, y Términos de referencia, 4 meses; b) Proceso precontractual, 3 meses; y c) Contratación, 2 meses; con un total de 9 meses, a partir del 01 de diciembre de 2021. </a:t>
            </a:r>
            <a:endParaRPr lang="es-EC" sz="1800" dirty="0" smtClean="0"/>
          </a:p>
          <a:p>
            <a:pPr algn="just"/>
            <a:endParaRPr lang="es-EC" sz="1800" dirty="0" smtClean="0"/>
          </a:p>
          <a:p>
            <a:pPr algn="just"/>
            <a:r>
              <a:rPr lang="es-EC" sz="1800" dirty="0" smtClean="0"/>
              <a:t>Los valores de seguros de la obra civil y material rodante se considera en:</a:t>
            </a:r>
          </a:p>
          <a:p>
            <a:pPr marL="342900" indent="-342900" algn="just">
              <a:buFont typeface="Arial" panose="020B0604020202020204" pitchFamily="34" charset="0"/>
              <a:buChar char="•"/>
            </a:pPr>
            <a:r>
              <a:rPr lang="es-EC" sz="1800" dirty="0" smtClean="0"/>
              <a:t>Secretaría de Movilidad USD 3.900.000 (enero – abril)</a:t>
            </a:r>
          </a:p>
          <a:p>
            <a:pPr marL="342900" indent="-342900" algn="just">
              <a:buFont typeface="Arial" panose="020B0604020202020204" pitchFamily="34" charset="0"/>
              <a:buChar char="•"/>
            </a:pPr>
            <a:r>
              <a:rPr lang="es-EC" sz="1800" dirty="0" smtClean="0"/>
              <a:t>Dirección Metropolitana Administrativa USD 6.100.000 (mayo – diciembre)</a:t>
            </a:r>
          </a:p>
          <a:p>
            <a:endParaRPr lang="es-EC" b="1" dirty="0" smtClean="0"/>
          </a:p>
        </p:txBody>
      </p:sp>
    </p:spTree>
    <p:extLst>
      <p:ext uri="{BB962C8B-B14F-4D97-AF65-F5344CB8AC3E}">
        <p14:creationId xmlns:p14="http://schemas.microsoft.com/office/powerpoint/2010/main" val="21217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800" dirty="0" smtClean="0"/>
              <a:t>Tema: </a:t>
            </a:r>
            <a:r>
              <a:rPr lang="es-EC" sz="4800" b="0" dirty="0" smtClean="0"/>
              <a:t>Proyecto Primera Línea del Metro de Quito</a:t>
            </a:r>
            <a:endParaRPr lang="es-EC" b="0"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18</a:t>
            </a:fld>
            <a:endParaRPr lang="ja-JP" altLang="en-US"/>
          </a:p>
        </p:txBody>
      </p:sp>
      <p:sp>
        <p:nvSpPr>
          <p:cNvPr id="5" name="Marcador de texto 4"/>
          <p:cNvSpPr>
            <a:spLocks noGrp="1"/>
          </p:cNvSpPr>
          <p:nvPr>
            <p:ph type="body" sz="quarter" idx="15"/>
          </p:nvPr>
        </p:nvSpPr>
        <p:spPr/>
        <p:txBody>
          <a:bodyPr/>
          <a:lstStyle/>
          <a:p>
            <a:r>
              <a:rPr lang="es-EC" dirty="0" smtClean="0"/>
              <a:t>Solicitud</a:t>
            </a:r>
            <a:endParaRPr lang="es-EC" dirty="0"/>
          </a:p>
        </p:txBody>
      </p:sp>
      <p:sp>
        <p:nvSpPr>
          <p:cNvPr id="6" name="Marcador de texto 5"/>
          <p:cNvSpPr>
            <a:spLocks noGrp="1"/>
          </p:cNvSpPr>
          <p:nvPr>
            <p:ph type="body" sz="quarter" idx="14"/>
          </p:nvPr>
        </p:nvSpPr>
        <p:spPr/>
        <p:txBody>
          <a:bodyPr>
            <a:normAutofit/>
          </a:bodyPr>
          <a:lstStyle/>
          <a:p>
            <a:pPr algn="just"/>
            <a:r>
              <a:rPr lang="es-ES" sz="2400" b="1" dirty="0" smtClean="0"/>
              <a:t>Concejal </a:t>
            </a:r>
            <a:r>
              <a:rPr lang="es-ES" sz="2400" b="1" dirty="0"/>
              <a:t>Soledad Benítez</a:t>
            </a:r>
          </a:p>
          <a:p>
            <a:pPr algn="just"/>
            <a:r>
              <a:rPr lang="es-ES" dirty="0" smtClean="0"/>
              <a:t>Revisar </a:t>
            </a:r>
            <a:r>
              <a:rPr lang="es-ES" dirty="0"/>
              <a:t>presupuesto de consultorías consta un valor de USD, 20’905.506,58. Justificar</a:t>
            </a:r>
            <a:endParaRPr lang="es-EC" dirty="0"/>
          </a:p>
          <a:p>
            <a:pPr algn="just"/>
            <a:endParaRPr lang="es-ES"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noAutofit/>
          </a:bodyPr>
          <a:lstStyle/>
          <a:p>
            <a:pPr algn="just"/>
            <a:r>
              <a:rPr lang="es-EC" sz="1400" dirty="0"/>
              <a:t>Sobre la base del Contrato FIDIC de acuerdo a la cláusula 14.6, 14.7 y 14.10 se requiere el acompañamiento técnico y la continuidad de los servicios de la Fiscalización del Proyecto de la Fase 2 y los servicios de la Gerencia de Proyecto para el cierre y liquidación del Proyecto PLMQ; por lo que es necesario generar nuevas enmiendas de los contratos de Fiscalización y Gerencia del proyecto. </a:t>
            </a:r>
            <a:endParaRPr lang="es-EC" sz="1400" dirty="0" smtClean="0"/>
          </a:p>
          <a:p>
            <a:pPr algn="just"/>
            <a:r>
              <a:rPr lang="es-EC" sz="1400" dirty="0" smtClean="0"/>
              <a:t>Es </a:t>
            </a:r>
            <a:r>
              <a:rPr lang="es-EC" sz="1400" dirty="0"/>
              <a:t>importante aclarar que la ampliación de plazo a solicitarse deriva de la necesidad contractual y técnica de la ejecución del Proyecto de la PLMQ. </a:t>
            </a:r>
            <a:endParaRPr lang="es-EC" sz="1400" dirty="0" smtClean="0"/>
          </a:p>
          <a:p>
            <a:pPr algn="just"/>
            <a:r>
              <a:rPr lang="es-EC" sz="1400" dirty="0" smtClean="0"/>
              <a:t>Para </a:t>
            </a:r>
            <a:r>
              <a:rPr lang="es-EC" sz="1400" dirty="0"/>
              <a:t>el año 2022 se ha establecido en la proyección presupuestaria el valor de USD 8´385.623,40 para Fiscalización y USD 3´308.881,92 </a:t>
            </a:r>
            <a:r>
              <a:rPr lang="es-EC" sz="1400" dirty="0" smtClean="0"/>
              <a:t>para </a:t>
            </a:r>
            <a:r>
              <a:rPr lang="es-EC" sz="1400" dirty="0"/>
              <a:t>Gerencia de </a:t>
            </a:r>
            <a:r>
              <a:rPr lang="es-EC" sz="1400" dirty="0" smtClean="0"/>
              <a:t>Proyecto.</a:t>
            </a:r>
          </a:p>
          <a:p>
            <a:pPr algn="just"/>
            <a:r>
              <a:rPr lang="es-EC" sz="1400" dirty="0" smtClean="0"/>
              <a:t>Adicionalmente se contemplan recursos </a:t>
            </a:r>
            <a:r>
              <a:rPr lang="es-EC" sz="1400" dirty="0"/>
              <a:t>para ejecutar consultorías para la PLMQ estructuradas en el Componente V, las cuales son de vital importancia para el desarrollo del proyecto de la PLMQ así como el apoyo a la implementación del Sistema Integrado de Transporte </a:t>
            </a:r>
            <a:r>
              <a:rPr lang="es-EC" sz="1400" dirty="0" smtClean="0"/>
              <a:t>Público; </a:t>
            </a:r>
            <a:r>
              <a:rPr lang="es-EC" sz="1400" dirty="0"/>
              <a:t>mismas que constan en el plan de adquisiciones aprobado por el Banco Mundial - BIRF. Para el año 2022 se ha establecido en la proyección presupuestaria el valor de USD 10´329.891,35, valor que se encuentra financiado con fondos de Multilaterales en la fuente 202,</a:t>
            </a:r>
            <a:endParaRPr lang="es-EC" sz="1400" b="1" dirty="0" smtClean="0"/>
          </a:p>
        </p:txBody>
      </p:sp>
    </p:spTree>
    <p:extLst>
      <p:ext uri="{BB962C8B-B14F-4D97-AF65-F5344CB8AC3E}">
        <p14:creationId xmlns:p14="http://schemas.microsoft.com/office/powerpoint/2010/main" val="718232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Tema: </a:t>
            </a:r>
            <a:r>
              <a:rPr lang="es-EC" b="0" dirty="0" smtClean="0"/>
              <a:t>Sistema Integrado de Recaudo</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19</a:t>
            </a:fld>
            <a:endParaRPr lang="ja-JP" altLang="en-US"/>
          </a:p>
        </p:txBody>
      </p:sp>
      <p:sp>
        <p:nvSpPr>
          <p:cNvPr id="5" name="Marcador de texto 4"/>
          <p:cNvSpPr>
            <a:spLocks noGrp="1"/>
          </p:cNvSpPr>
          <p:nvPr>
            <p:ph type="body" sz="quarter" idx="15"/>
          </p:nvPr>
        </p:nvSpPr>
        <p:spPr/>
        <p:txBody>
          <a:bodyPr/>
          <a:lstStyle/>
          <a:p>
            <a:r>
              <a:rPr lang="es-EC" dirty="0" smtClean="0"/>
              <a:t>Solicitud	</a:t>
            </a:r>
            <a:endParaRPr lang="es-EC" dirty="0"/>
          </a:p>
        </p:txBody>
      </p:sp>
      <p:sp>
        <p:nvSpPr>
          <p:cNvPr id="6" name="Marcador de texto 5"/>
          <p:cNvSpPr>
            <a:spLocks noGrp="1"/>
          </p:cNvSpPr>
          <p:nvPr>
            <p:ph type="body" sz="quarter" idx="14"/>
          </p:nvPr>
        </p:nvSpPr>
        <p:spPr>
          <a:xfrm>
            <a:off x="2709066" y="3884782"/>
            <a:ext cx="6147551" cy="5951196"/>
          </a:xfrm>
        </p:spPr>
        <p:txBody>
          <a:bodyPr>
            <a:normAutofit lnSpcReduction="10000"/>
          </a:bodyPr>
          <a:lstStyle/>
          <a:p>
            <a:r>
              <a:rPr lang="es-ES" sz="2400" b="1" dirty="0"/>
              <a:t>Concejal Soledad Benítez</a:t>
            </a:r>
            <a:endParaRPr lang="es-ES" b="1" dirty="0"/>
          </a:p>
          <a:p>
            <a:pPr algn="just"/>
            <a:r>
              <a:rPr lang="es-ES" dirty="0" smtClean="0"/>
              <a:t>¿</a:t>
            </a:r>
            <a:r>
              <a:rPr lang="es-ES" dirty="0"/>
              <a:t>C</a:t>
            </a:r>
            <a:r>
              <a:rPr lang="es-ES" dirty="0" smtClean="0"/>
              <a:t>omo </a:t>
            </a:r>
            <a:r>
              <a:rPr lang="es-ES" dirty="0"/>
              <a:t>se tienen pensado contratar los sistemas de recaudo en conjunto con la Empresa de Pasajeros? </a:t>
            </a:r>
            <a:endParaRPr lang="es-ES" dirty="0" smtClean="0"/>
          </a:p>
          <a:p>
            <a:pPr algn="just"/>
            <a:endParaRPr lang="es-ES" b="1" dirty="0" smtClean="0"/>
          </a:p>
          <a:p>
            <a:r>
              <a:rPr lang="es-ES" sz="2400" b="1" dirty="0"/>
              <a:t>Concejal </a:t>
            </a:r>
            <a:r>
              <a:rPr lang="es-ES" sz="2400" b="1" dirty="0" smtClean="0"/>
              <a:t>Luis Reina</a:t>
            </a:r>
            <a:endParaRPr lang="es-ES" sz="2400" b="1" dirty="0"/>
          </a:p>
          <a:p>
            <a:pPr algn="just"/>
            <a:r>
              <a:rPr lang="es-ES" dirty="0" smtClean="0"/>
              <a:t>Informe </a:t>
            </a:r>
            <a:r>
              <a:rPr lang="es-ES" dirty="0"/>
              <a:t>sobre la aplicación de la resolución sobre el sistema de recaudo del Metro y la EPM Pasajeros.</a:t>
            </a:r>
            <a:endParaRPr lang="es-EC" dirty="0"/>
          </a:p>
          <a:p>
            <a:endParaRPr lang="es-ES" b="1" dirty="0" smtClean="0"/>
          </a:p>
          <a:p>
            <a:r>
              <a:rPr lang="es-ES" sz="2500" b="1" dirty="0" smtClean="0"/>
              <a:t>Concejal Analía Ledesma</a:t>
            </a:r>
            <a:endParaRPr lang="es-ES" sz="2500" b="1" dirty="0"/>
          </a:p>
          <a:p>
            <a:r>
              <a:rPr lang="es-ES" dirty="0"/>
              <a:t>Se revise la asignación para un Sistema Integrado de </a:t>
            </a:r>
            <a:r>
              <a:rPr lang="es-ES" dirty="0" smtClean="0"/>
              <a:t>Recaudo</a:t>
            </a:r>
          </a:p>
          <a:p>
            <a:endParaRPr lang="es-ES" dirty="0"/>
          </a:p>
          <a:p>
            <a:endParaRPr lang="es-EC"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lstStyle/>
          <a:p>
            <a:endParaRPr lang="es-EC" dirty="0" smtClean="0"/>
          </a:p>
          <a:p>
            <a:endParaRPr lang="es-EC" dirty="0"/>
          </a:p>
          <a:p>
            <a:endParaRPr lang="es-EC" dirty="0" smtClean="0"/>
          </a:p>
          <a:p>
            <a:r>
              <a:rPr lang="es-EC" dirty="0" smtClean="0"/>
              <a:t>Se esta trabajando en una estrategia conjunta con las entidades involucradas.</a:t>
            </a:r>
            <a:endParaRPr lang="es-EC" dirty="0"/>
          </a:p>
        </p:txBody>
      </p:sp>
    </p:spTree>
    <p:extLst>
      <p:ext uri="{BB962C8B-B14F-4D97-AF65-F5344CB8AC3E}">
        <p14:creationId xmlns:p14="http://schemas.microsoft.com/office/powerpoint/2010/main" val="298475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3ACC59E-16F8-409E-9A8E-160DD1FC3946}"/>
              </a:ext>
            </a:extLst>
          </p:cNvPr>
          <p:cNvSpPr>
            <a:spLocks noGrp="1"/>
          </p:cNvSpPr>
          <p:nvPr>
            <p:ph type="title"/>
          </p:nvPr>
        </p:nvSpPr>
        <p:spPr>
          <a:xfrm>
            <a:off x="502162" y="259711"/>
            <a:ext cx="11133550" cy="1203047"/>
          </a:xfrm>
        </p:spPr>
        <p:txBody>
          <a:bodyPr>
            <a:normAutofit/>
          </a:bodyPr>
          <a:lstStyle/>
          <a:p>
            <a:r>
              <a:rPr lang="es-EC" sz="4200" dirty="0">
                <a:solidFill>
                  <a:srgbClr val="312783"/>
                </a:solidFill>
                <a:latin typeface="Arial Black" panose="020B0A04020102020204" pitchFamily="34" charset="0"/>
              </a:rPr>
              <a:t>PROFORMA 2022</a:t>
            </a:r>
          </a:p>
        </p:txBody>
      </p:sp>
      <p:sp>
        <p:nvSpPr>
          <p:cNvPr id="18" name="CuadroTexto 17"/>
          <p:cNvSpPr txBox="1"/>
          <p:nvPr/>
        </p:nvSpPr>
        <p:spPr>
          <a:xfrm>
            <a:off x="14244619" y="5254263"/>
            <a:ext cx="2951015" cy="461665"/>
          </a:xfrm>
          <a:prstGeom prst="rect">
            <a:avLst/>
          </a:prstGeom>
          <a:noFill/>
        </p:spPr>
        <p:txBody>
          <a:bodyPr wrap="square" rtlCol="0">
            <a:spAutoFit/>
          </a:bodyPr>
          <a:lstStyle/>
          <a:p>
            <a:pPr algn="ctr"/>
            <a:endParaRPr lang="es-EC" sz="2400" b="1" dirty="0">
              <a:solidFill>
                <a:srgbClr val="0060A8"/>
              </a:solidFill>
            </a:endParaRPr>
          </a:p>
        </p:txBody>
      </p:sp>
      <p:sp>
        <p:nvSpPr>
          <p:cNvPr id="16" name="CuadroTexto 15">
            <a:extLst>
              <a:ext uri="{FF2B5EF4-FFF2-40B4-BE49-F238E27FC236}">
                <a16:creationId xmlns="" xmlns:a16="http://schemas.microsoft.com/office/drawing/2014/main" id="{A8629CE6-2CD0-4172-B5F3-93FDC2FA5E6B}"/>
              </a:ext>
            </a:extLst>
          </p:cNvPr>
          <p:cNvSpPr txBox="1"/>
          <p:nvPr/>
        </p:nvSpPr>
        <p:spPr>
          <a:xfrm>
            <a:off x="12328993" y="5254263"/>
            <a:ext cx="665230" cy="830997"/>
          </a:xfrm>
          <a:prstGeom prst="rect">
            <a:avLst/>
          </a:prstGeom>
          <a:noFill/>
        </p:spPr>
        <p:txBody>
          <a:bodyPr wrap="square" rtlCol="0">
            <a:spAutoFit/>
          </a:bodyPr>
          <a:lstStyle/>
          <a:p>
            <a:pPr algn="just"/>
            <a:r>
              <a:rPr lang="es-EC" sz="4800" b="1" dirty="0">
                <a:solidFill>
                  <a:schemeClr val="bg1"/>
                </a:solidFill>
              </a:rPr>
              <a:t>*</a:t>
            </a:r>
            <a:endParaRPr lang="es-EC" sz="4800" dirty="0">
              <a:solidFill>
                <a:schemeClr val="bg1"/>
              </a:solidFill>
            </a:endParaRPr>
          </a:p>
        </p:txBody>
      </p:sp>
      <p:sp>
        <p:nvSpPr>
          <p:cNvPr id="17" name="CuadroTexto 16"/>
          <p:cNvSpPr txBox="1"/>
          <p:nvPr/>
        </p:nvSpPr>
        <p:spPr>
          <a:xfrm>
            <a:off x="9588661" y="8530404"/>
            <a:ext cx="7365839" cy="1338828"/>
          </a:xfrm>
          <a:prstGeom prst="rect">
            <a:avLst/>
          </a:prstGeom>
          <a:noFill/>
        </p:spPr>
        <p:txBody>
          <a:bodyPr wrap="square" rtlCol="0">
            <a:spAutoFit/>
          </a:bodyPr>
          <a:lstStyle/>
          <a:p>
            <a:r>
              <a:rPr lang="es-EC" sz="1350" dirty="0"/>
              <a:t>Elaboración: SGP</a:t>
            </a:r>
          </a:p>
          <a:p>
            <a:endParaRPr lang="es-EC" sz="1350" dirty="0" smtClean="0"/>
          </a:p>
          <a:p>
            <a:r>
              <a:rPr lang="es-EC" sz="1350" dirty="0" smtClean="0"/>
              <a:t>Nota</a:t>
            </a:r>
            <a:r>
              <a:rPr lang="es-EC" sz="1350" dirty="0"/>
              <a:t>:  </a:t>
            </a:r>
            <a:r>
              <a:rPr lang="es-EC" sz="1350" b="1" dirty="0" smtClean="0"/>
              <a:t>Proyecto Metro de Quito:</a:t>
            </a:r>
            <a:r>
              <a:rPr lang="es-EC" sz="1350" dirty="0" smtClean="0"/>
              <a:t> </a:t>
            </a:r>
            <a:r>
              <a:rPr lang="es-EC" sz="1350" dirty="0"/>
              <a:t>Incluye el Presupuesto </a:t>
            </a:r>
            <a:r>
              <a:rPr lang="es-EC" sz="1350" dirty="0" smtClean="0"/>
              <a:t>asignado de Recursos Municipales </a:t>
            </a:r>
            <a:r>
              <a:rPr lang="es-EC" sz="1350" dirty="0"/>
              <a:t>por $ </a:t>
            </a:r>
            <a:r>
              <a:rPr lang="es-EC" sz="1350" dirty="0" smtClean="0"/>
              <a:t>50.746.291,21 más los ingresos propios del Proyecto por </a:t>
            </a:r>
            <a:r>
              <a:rPr lang="es-EC" sz="1350" dirty="0"/>
              <a:t>$ </a:t>
            </a:r>
            <a:r>
              <a:rPr lang="es-EC" sz="1350" dirty="0" smtClean="0"/>
              <a:t>101.989.892,28 que asciende a un total de $ 152.736.183,49</a:t>
            </a:r>
            <a:endParaRPr lang="es-EC" sz="1350" dirty="0"/>
          </a:p>
          <a:p>
            <a:endParaRPr lang="es-EC" sz="1350" dirty="0"/>
          </a:p>
        </p:txBody>
      </p:sp>
      <p:sp>
        <p:nvSpPr>
          <p:cNvPr id="12" name="CuadroTexto 11"/>
          <p:cNvSpPr txBox="1"/>
          <p:nvPr/>
        </p:nvSpPr>
        <p:spPr>
          <a:xfrm>
            <a:off x="10686202" y="1985746"/>
            <a:ext cx="8141980" cy="553998"/>
          </a:xfrm>
          <a:prstGeom prst="rect">
            <a:avLst/>
          </a:prstGeom>
          <a:no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sz="3000" dirty="0">
                <a:solidFill>
                  <a:schemeClr val="bg1"/>
                </a:solidFill>
              </a:rPr>
              <a:t>GASTOS 2022: USD $ </a:t>
            </a:r>
            <a:r>
              <a:rPr lang="es-EC" sz="3000" dirty="0" smtClean="0">
                <a:solidFill>
                  <a:schemeClr val="bg1"/>
                </a:solidFill>
              </a:rPr>
              <a:t>831 M</a:t>
            </a:r>
            <a:endParaRPr lang="es-EC" sz="3000" dirty="0">
              <a:solidFill>
                <a:schemeClr val="bg1"/>
              </a:solidFill>
            </a:endParaRPr>
          </a:p>
        </p:txBody>
      </p:sp>
      <p:graphicFrame>
        <p:nvGraphicFramePr>
          <p:cNvPr id="20" name="Gráfico 19"/>
          <p:cNvGraphicFramePr>
            <a:graphicFrameLocks/>
          </p:cNvGraphicFramePr>
          <p:nvPr>
            <p:extLst>
              <p:ext uri="{D42A27DB-BD31-4B8C-83A1-F6EECF244321}">
                <p14:modId xmlns:p14="http://schemas.microsoft.com/office/powerpoint/2010/main" val="1408282645"/>
              </p:ext>
            </p:extLst>
          </p:nvPr>
        </p:nvGraphicFramePr>
        <p:xfrm>
          <a:off x="10526462" y="2488887"/>
          <a:ext cx="7436314" cy="6316462"/>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9462883" y="5192707"/>
            <a:ext cx="1223319" cy="584775"/>
          </a:xfrm>
          <a:prstGeom prst="rect">
            <a:avLst/>
          </a:prstGeom>
          <a:noFill/>
        </p:spPr>
        <p:txBody>
          <a:bodyPr wrap="square" rtlCol="0">
            <a:spAutoFit/>
          </a:bodyPr>
          <a:lstStyle/>
          <a:p>
            <a:r>
              <a:rPr lang="es-EC" dirty="0" smtClean="0"/>
              <a:t>60%</a:t>
            </a:r>
            <a:endParaRPr lang="es-EC" dirty="0"/>
          </a:p>
        </p:txBody>
      </p:sp>
      <p:sp>
        <p:nvSpPr>
          <p:cNvPr id="4" name="Abrir llave 3"/>
          <p:cNvSpPr/>
          <p:nvPr/>
        </p:nvSpPr>
        <p:spPr>
          <a:xfrm>
            <a:off x="10457986" y="3539458"/>
            <a:ext cx="456432" cy="3991232"/>
          </a:xfrm>
          <a:prstGeom prst="leftBrace">
            <a:avLst/>
          </a:prstGeom>
          <a:ln w="22225"/>
        </p:spPr>
        <p:style>
          <a:lnRef idx="1">
            <a:schemeClr val="accent4"/>
          </a:lnRef>
          <a:fillRef idx="0">
            <a:schemeClr val="accent4"/>
          </a:fillRef>
          <a:effectRef idx="0">
            <a:schemeClr val="accent4"/>
          </a:effectRef>
          <a:fontRef idx="minor">
            <a:schemeClr val="tx1"/>
          </a:fontRef>
        </p:style>
        <p:txBody>
          <a:bodyPr rtlCol="0" anchor="ctr"/>
          <a:lstStyle/>
          <a:p>
            <a:pPr algn="ctr"/>
            <a:endParaRPr lang="es-EC"/>
          </a:p>
        </p:txBody>
      </p:sp>
      <p:graphicFrame>
        <p:nvGraphicFramePr>
          <p:cNvPr id="10" name="Gráfico 9"/>
          <p:cNvGraphicFramePr>
            <a:graphicFrameLocks/>
          </p:cNvGraphicFramePr>
          <p:nvPr>
            <p:extLst>
              <p:ext uri="{D42A27DB-BD31-4B8C-83A1-F6EECF244321}">
                <p14:modId xmlns:p14="http://schemas.microsoft.com/office/powerpoint/2010/main" val="3173866051"/>
              </p:ext>
            </p:extLst>
          </p:nvPr>
        </p:nvGraphicFramePr>
        <p:xfrm>
          <a:off x="1852505" y="2937919"/>
          <a:ext cx="7355085" cy="5499212"/>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420483" y="5192707"/>
            <a:ext cx="1223319" cy="584775"/>
          </a:xfrm>
          <a:prstGeom prst="rect">
            <a:avLst/>
          </a:prstGeom>
          <a:noFill/>
        </p:spPr>
        <p:txBody>
          <a:bodyPr wrap="square" rtlCol="0">
            <a:spAutoFit/>
          </a:bodyPr>
          <a:lstStyle/>
          <a:p>
            <a:r>
              <a:rPr lang="es-EC" dirty="0" smtClean="0"/>
              <a:t>60%</a:t>
            </a:r>
            <a:endParaRPr lang="es-EC" dirty="0"/>
          </a:p>
        </p:txBody>
      </p:sp>
      <p:sp>
        <p:nvSpPr>
          <p:cNvPr id="13" name="Abrir llave 12"/>
          <p:cNvSpPr/>
          <p:nvPr/>
        </p:nvSpPr>
        <p:spPr>
          <a:xfrm>
            <a:off x="1415586" y="3539458"/>
            <a:ext cx="456432" cy="3991232"/>
          </a:xfrm>
          <a:prstGeom prst="leftBrace">
            <a:avLst/>
          </a:prstGeom>
          <a:ln w="22225"/>
        </p:spPr>
        <p:style>
          <a:lnRef idx="1">
            <a:schemeClr val="accent4"/>
          </a:lnRef>
          <a:fillRef idx="0">
            <a:schemeClr val="accent4"/>
          </a:fillRef>
          <a:effectRef idx="0">
            <a:schemeClr val="accent4"/>
          </a:effectRef>
          <a:fontRef idx="minor">
            <a:schemeClr val="tx1"/>
          </a:fontRef>
        </p:style>
        <p:txBody>
          <a:bodyPr rtlCol="0" anchor="ctr"/>
          <a:lstStyle/>
          <a:p>
            <a:pPr algn="ctr"/>
            <a:endParaRPr lang="es-EC"/>
          </a:p>
        </p:txBody>
      </p:sp>
      <p:sp>
        <p:nvSpPr>
          <p:cNvPr id="15" name="CuadroTexto 14"/>
          <p:cNvSpPr txBox="1"/>
          <p:nvPr/>
        </p:nvSpPr>
        <p:spPr>
          <a:xfrm>
            <a:off x="908562" y="1985746"/>
            <a:ext cx="8141980" cy="553998"/>
          </a:xfrm>
          <a:prstGeom prst="rect">
            <a:avLst/>
          </a:prstGeom>
          <a:no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sz="3000" dirty="0">
                <a:solidFill>
                  <a:schemeClr val="bg1"/>
                </a:solidFill>
              </a:rPr>
              <a:t>GASTOS 2022: USD 734.69 M</a:t>
            </a:r>
          </a:p>
        </p:txBody>
      </p:sp>
      <p:cxnSp>
        <p:nvCxnSpPr>
          <p:cNvPr id="6" name="Conector recto 5"/>
          <p:cNvCxnSpPr/>
          <p:nvPr/>
        </p:nvCxnSpPr>
        <p:spPr>
          <a:xfrm>
            <a:off x="9050542" y="2762193"/>
            <a:ext cx="0" cy="603758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994185" y="8530404"/>
            <a:ext cx="7518239" cy="1338828"/>
          </a:xfrm>
          <a:prstGeom prst="rect">
            <a:avLst/>
          </a:prstGeom>
          <a:noFill/>
        </p:spPr>
        <p:txBody>
          <a:bodyPr wrap="square" rtlCol="0">
            <a:spAutoFit/>
          </a:bodyPr>
          <a:lstStyle/>
          <a:p>
            <a:r>
              <a:rPr lang="es-EC" sz="1350" dirty="0"/>
              <a:t>Elaboración: SGP</a:t>
            </a:r>
          </a:p>
          <a:p>
            <a:endParaRPr lang="es-EC" sz="1350" dirty="0"/>
          </a:p>
          <a:p>
            <a:r>
              <a:rPr lang="es-EC" sz="1350" dirty="0"/>
              <a:t>Nota:  </a:t>
            </a:r>
            <a:r>
              <a:rPr lang="es-EC" sz="1350" b="1" dirty="0"/>
              <a:t>Proyecto Metro de Quito:</a:t>
            </a:r>
            <a:r>
              <a:rPr lang="es-EC" sz="1350" dirty="0"/>
              <a:t> Incluye el Presupuesto asignado de Recursos Municipales por $ 22.501.499,39 más los desembolsos del Proyecto por $ 100.224.928 que asciende a un total de $ 122.726.427,68</a:t>
            </a:r>
          </a:p>
          <a:p>
            <a:endParaRPr lang="es-EC" sz="1350" dirty="0"/>
          </a:p>
        </p:txBody>
      </p:sp>
      <p:sp>
        <p:nvSpPr>
          <p:cNvPr id="7" name="CuadroTexto 6"/>
          <p:cNvSpPr txBox="1"/>
          <p:nvPr/>
        </p:nvSpPr>
        <p:spPr>
          <a:xfrm>
            <a:off x="3340096" y="2770344"/>
            <a:ext cx="2826415" cy="584775"/>
          </a:xfrm>
          <a:prstGeom prst="rect">
            <a:avLst/>
          </a:prstGeom>
          <a:noFill/>
        </p:spPr>
        <p:txBody>
          <a:bodyPr wrap="none" rtlCol="0">
            <a:spAutoFit/>
          </a:bodyPr>
          <a:lstStyle/>
          <a:p>
            <a:r>
              <a:rPr lang="es-ES" dirty="0" smtClean="0"/>
              <a:t>Primer Debate</a:t>
            </a:r>
            <a:endParaRPr lang="es-EC" dirty="0"/>
          </a:p>
        </p:txBody>
      </p:sp>
      <p:sp>
        <p:nvSpPr>
          <p:cNvPr id="21" name="CuadroTexto 20"/>
          <p:cNvSpPr txBox="1"/>
          <p:nvPr/>
        </p:nvSpPr>
        <p:spPr>
          <a:xfrm>
            <a:off x="12498792" y="2762193"/>
            <a:ext cx="3259226" cy="584775"/>
          </a:xfrm>
          <a:prstGeom prst="rect">
            <a:avLst/>
          </a:prstGeom>
          <a:noFill/>
        </p:spPr>
        <p:txBody>
          <a:bodyPr wrap="none" rtlCol="0">
            <a:spAutoFit/>
          </a:bodyPr>
          <a:lstStyle/>
          <a:p>
            <a:r>
              <a:rPr lang="es-ES" dirty="0" smtClean="0"/>
              <a:t>Segundo Debate</a:t>
            </a:r>
            <a:endParaRPr lang="es-EC" dirty="0"/>
          </a:p>
        </p:txBody>
      </p:sp>
    </p:spTree>
    <p:extLst>
      <p:ext uri="{BB962C8B-B14F-4D97-AF65-F5344CB8AC3E}">
        <p14:creationId xmlns:p14="http://schemas.microsoft.com/office/powerpoint/2010/main" val="768425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Tema: </a:t>
            </a:r>
            <a:r>
              <a:rPr lang="es-EC" b="0" dirty="0" smtClean="0"/>
              <a:t>Sistema Integrado de Recaudo</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20</a:t>
            </a:fld>
            <a:endParaRPr lang="ja-JP" altLang="en-US"/>
          </a:p>
        </p:txBody>
      </p:sp>
      <p:sp>
        <p:nvSpPr>
          <p:cNvPr id="5" name="Marcador de texto 4"/>
          <p:cNvSpPr>
            <a:spLocks noGrp="1"/>
          </p:cNvSpPr>
          <p:nvPr>
            <p:ph type="body" sz="quarter" idx="15"/>
          </p:nvPr>
        </p:nvSpPr>
        <p:spPr/>
        <p:txBody>
          <a:bodyPr/>
          <a:lstStyle/>
          <a:p>
            <a:r>
              <a:rPr lang="es-EC" dirty="0" smtClean="0"/>
              <a:t>Solicitud	</a:t>
            </a:r>
            <a:endParaRPr lang="es-EC" dirty="0"/>
          </a:p>
        </p:txBody>
      </p:sp>
      <p:sp>
        <p:nvSpPr>
          <p:cNvPr id="6" name="Marcador de texto 5"/>
          <p:cNvSpPr>
            <a:spLocks noGrp="1"/>
          </p:cNvSpPr>
          <p:nvPr>
            <p:ph type="body" sz="quarter" idx="14"/>
          </p:nvPr>
        </p:nvSpPr>
        <p:spPr>
          <a:xfrm>
            <a:off x="2709066" y="3884782"/>
            <a:ext cx="6147551" cy="5951196"/>
          </a:xfrm>
        </p:spPr>
        <p:txBody>
          <a:bodyPr>
            <a:normAutofit/>
          </a:bodyPr>
          <a:lstStyle/>
          <a:p>
            <a:r>
              <a:rPr lang="es-ES_tradnl" sz="2400" b="1" dirty="0" smtClean="0"/>
              <a:t>Concejal </a:t>
            </a:r>
            <a:r>
              <a:rPr lang="es-ES_tradnl" sz="2400" b="1" dirty="0"/>
              <a:t>Omar Cevallos y Juan Carlos Fiallos</a:t>
            </a:r>
          </a:p>
          <a:p>
            <a:r>
              <a:rPr lang="es-ES" dirty="0"/>
              <a:t>El Sistema integrado de Recaudo, debe ser único, y articulado por entre la Secretaría de Movilidad, EPM PASAJEROS y EPM METRO.</a:t>
            </a:r>
            <a:endParaRPr lang="es-EC" dirty="0"/>
          </a:p>
          <a:p>
            <a:endParaRPr lang="es-EC"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normAutofit lnSpcReduction="10000"/>
          </a:bodyPr>
          <a:lstStyle/>
          <a:p>
            <a:pPr algn="just"/>
            <a:r>
              <a:rPr lang="es-EC" dirty="0"/>
              <a:t>Se han mantenido reuniones con la Secretaría de Movilidad y EPMMQ en la cual se solicitó al Metro de Quito, realizar los acercamientos con los Organismos Multilaterales para que se integre en el Contrato FIDIC, la compra del Sistema Integrado de Recaudo de las dos empresas</a:t>
            </a:r>
            <a:r>
              <a:rPr lang="es-EC" dirty="0" smtClean="0"/>
              <a:t>. Adicionalmente</a:t>
            </a:r>
            <a:r>
              <a:rPr lang="es-EC" dirty="0"/>
              <a:t>, se convocó a la reunión a realizarse a las 10H00  del 03 de diciembre de 2021, con la finalidad de </a:t>
            </a:r>
            <a:r>
              <a:rPr lang="es-EC" dirty="0" err="1"/>
              <a:t>darcontinuidad</a:t>
            </a:r>
            <a:r>
              <a:rPr lang="es-EC" dirty="0"/>
              <a:t> a la Mesa Técnica para la definición de lineamientos generales; y, establecer las responsabilidades de cada entidad en la hoja de ruta del proceso para la obtención del Sistema Integrado de Recaudo "SIR”.</a:t>
            </a:r>
          </a:p>
        </p:txBody>
      </p:sp>
    </p:spTree>
    <p:extLst>
      <p:ext uri="{BB962C8B-B14F-4D97-AF65-F5344CB8AC3E}">
        <p14:creationId xmlns:p14="http://schemas.microsoft.com/office/powerpoint/2010/main" val="101472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Tema: </a:t>
            </a:r>
            <a:r>
              <a:rPr lang="es-EC" b="0" dirty="0" smtClean="0"/>
              <a:t>Presupuestos Participativos</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21</a:t>
            </a:fld>
            <a:endParaRPr lang="ja-JP" altLang="en-US"/>
          </a:p>
        </p:txBody>
      </p:sp>
      <p:sp>
        <p:nvSpPr>
          <p:cNvPr id="5" name="Marcador de texto 4"/>
          <p:cNvSpPr>
            <a:spLocks noGrp="1"/>
          </p:cNvSpPr>
          <p:nvPr>
            <p:ph type="body" sz="quarter" idx="15"/>
          </p:nvPr>
        </p:nvSpPr>
        <p:spPr/>
        <p:txBody>
          <a:bodyPr/>
          <a:lstStyle/>
          <a:p>
            <a:r>
              <a:rPr lang="es-EC" dirty="0" smtClean="0"/>
              <a:t>Solicitud	</a:t>
            </a:r>
            <a:endParaRPr lang="es-EC" dirty="0"/>
          </a:p>
        </p:txBody>
      </p:sp>
      <p:sp>
        <p:nvSpPr>
          <p:cNvPr id="6" name="Marcador de texto 5"/>
          <p:cNvSpPr>
            <a:spLocks noGrp="1"/>
          </p:cNvSpPr>
          <p:nvPr>
            <p:ph type="body" sz="quarter" idx="14"/>
          </p:nvPr>
        </p:nvSpPr>
        <p:spPr/>
        <p:txBody>
          <a:bodyPr>
            <a:normAutofit fontScale="92500" lnSpcReduction="10000"/>
          </a:bodyPr>
          <a:lstStyle/>
          <a:p>
            <a:r>
              <a:rPr lang="es-ES" sz="2200" b="1" dirty="0" smtClean="0"/>
              <a:t>Concejal </a:t>
            </a:r>
            <a:r>
              <a:rPr lang="es-ES" sz="2200" b="1" dirty="0"/>
              <a:t>Soledad </a:t>
            </a:r>
            <a:r>
              <a:rPr lang="es-ES" sz="2200" b="1" dirty="0" smtClean="0"/>
              <a:t>Benítez y Blanca </a:t>
            </a:r>
            <a:r>
              <a:rPr lang="es-ES" sz="2200" b="1" dirty="0" err="1" smtClean="0"/>
              <a:t>Paucar</a:t>
            </a:r>
            <a:endParaRPr lang="es-ES" sz="2200" b="1" dirty="0"/>
          </a:p>
          <a:p>
            <a:pPr algn="just"/>
            <a:r>
              <a:rPr lang="es-ES" dirty="0" smtClean="0"/>
              <a:t>¿Cuáles son los criterios </a:t>
            </a:r>
            <a:r>
              <a:rPr lang="es-ES" dirty="0"/>
              <a:t>en la asignación de los recursos </a:t>
            </a:r>
            <a:r>
              <a:rPr lang="es-ES" dirty="0" smtClean="0"/>
              <a:t>para las Administraciones Zonales?. </a:t>
            </a:r>
            <a:r>
              <a:rPr lang="es-ES" dirty="0"/>
              <a:t>Unas </a:t>
            </a:r>
            <a:r>
              <a:rPr lang="es-ES" dirty="0" smtClean="0"/>
              <a:t>destinan </a:t>
            </a:r>
            <a:r>
              <a:rPr lang="es-ES" dirty="0"/>
              <a:t>los recursos para obras, y otras hasta en gastos operacionales, o promocionales caso Administración La Delicia o Compra de bienes muebles en la Administración Tumbaco. </a:t>
            </a:r>
            <a:r>
              <a:rPr lang="es-ES" dirty="0" smtClean="0"/>
              <a:t>Justificar</a:t>
            </a:r>
          </a:p>
          <a:p>
            <a:endParaRPr lang="es-ES" sz="2200" b="1" dirty="0" smtClean="0"/>
          </a:p>
          <a:p>
            <a:r>
              <a:rPr lang="es-ES" sz="2200" b="1" dirty="0" smtClean="0"/>
              <a:t>Concejal </a:t>
            </a:r>
            <a:r>
              <a:rPr lang="es-ES" sz="2200" b="1" dirty="0"/>
              <a:t>Soledad Benítez</a:t>
            </a:r>
          </a:p>
          <a:p>
            <a:pPr algn="just"/>
            <a:r>
              <a:rPr lang="es-ES" dirty="0"/>
              <a:t>Presupuesto destinado para Obras de Presupuestos participativos, y de este, cuanto está destinado a obras de arrastre. </a:t>
            </a:r>
            <a:endParaRPr lang="es-ES" b="1" dirty="0"/>
          </a:p>
          <a:p>
            <a:pPr algn="just"/>
            <a:endParaRPr lang="es-ES" dirty="0"/>
          </a:p>
          <a:p>
            <a:pPr algn="just"/>
            <a:endParaRPr lang="es-EC"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lstStyle/>
          <a:p>
            <a:pPr algn="just"/>
            <a:r>
              <a:rPr lang="es-EC" dirty="0" smtClean="0"/>
              <a:t>Se consideran criterios de territorialidad, participación ciudadana priorizadas en las asambleas territoriales.</a:t>
            </a:r>
            <a:endParaRPr lang="es-EC" dirty="0"/>
          </a:p>
        </p:txBody>
      </p:sp>
    </p:spTree>
    <p:extLst>
      <p:ext uri="{BB962C8B-B14F-4D97-AF65-F5344CB8AC3E}">
        <p14:creationId xmlns:p14="http://schemas.microsoft.com/office/powerpoint/2010/main" val="2404574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smtClean="0"/>
              <a:t>IMP</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22</a:t>
            </a:fld>
            <a:endParaRPr lang="ja-JP" altLang="en-US"/>
          </a:p>
        </p:txBody>
      </p:sp>
      <p:sp>
        <p:nvSpPr>
          <p:cNvPr id="5" name="Marcador de texto 4"/>
          <p:cNvSpPr>
            <a:spLocks noGrp="1"/>
          </p:cNvSpPr>
          <p:nvPr>
            <p:ph type="body" sz="quarter" idx="15"/>
          </p:nvPr>
        </p:nvSpPr>
        <p:spPr/>
        <p:txBody>
          <a:bodyPr/>
          <a:lstStyle/>
          <a:p>
            <a:r>
              <a:rPr lang="es-EC" dirty="0" smtClean="0"/>
              <a:t>Solicitud</a:t>
            </a:r>
            <a:endParaRPr lang="es-EC" dirty="0"/>
          </a:p>
        </p:txBody>
      </p:sp>
      <p:sp>
        <p:nvSpPr>
          <p:cNvPr id="6" name="Marcador de texto 5"/>
          <p:cNvSpPr>
            <a:spLocks noGrp="1"/>
          </p:cNvSpPr>
          <p:nvPr>
            <p:ph type="body" sz="quarter" idx="14"/>
          </p:nvPr>
        </p:nvSpPr>
        <p:spPr>
          <a:xfrm>
            <a:off x="2709066" y="3884782"/>
            <a:ext cx="5985483" cy="5770662"/>
          </a:xfrm>
        </p:spPr>
        <p:txBody>
          <a:bodyPr>
            <a:normAutofit/>
          </a:bodyPr>
          <a:lstStyle/>
          <a:p>
            <a:r>
              <a:rPr lang="es-ES" b="1" dirty="0"/>
              <a:t>Concejal </a:t>
            </a:r>
            <a:r>
              <a:rPr lang="es-ES" b="1" dirty="0" smtClean="0"/>
              <a:t>Soledad Benítez</a:t>
            </a:r>
            <a:endParaRPr lang="es-ES" b="1" dirty="0"/>
          </a:p>
          <a:p>
            <a:pPr algn="just"/>
            <a:r>
              <a:rPr lang="es-ES" dirty="0"/>
              <a:t>Se justifiquen </a:t>
            </a:r>
            <a:r>
              <a:rPr lang="es-ES" dirty="0" smtClean="0"/>
              <a:t>el incremento en </a:t>
            </a:r>
            <a:r>
              <a:rPr lang="es-ES" dirty="0"/>
              <a:t>relación al presupuesto </a:t>
            </a:r>
            <a:r>
              <a:rPr lang="es-ES" dirty="0" smtClean="0"/>
              <a:t> 2021</a:t>
            </a:r>
            <a:r>
              <a:rPr lang="es-ES" dirty="0"/>
              <a:t>:  Instituto Metropolitano de Patrimonio 9’339.907,57 </a:t>
            </a:r>
          </a:p>
          <a:p>
            <a:pPr algn="just"/>
            <a:endParaRPr lang="es-ES" dirty="0" smtClean="0"/>
          </a:p>
          <a:p>
            <a:pPr algn="just"/>
            <a:endParaRPr lang="es-ES" dirty="0" smtClean="0"/>
          </a:p>
          <a:p>
            <a:pPr algn="just"/>
            <a:r>
              <a:rPr lang="es-ES" b="1" dirty="0"/>
              <a:t>Concejal </a:t>
            </a:r>
            <a:r>
              <a:rPr lang="es-ES" b="1" dirty="0" smtClean="0"/>
              <a:t>Luz Elena Coloma</a:t>
            </a:r>
            <a:endParaRPr lang="es-ES" b="1" dirty="0"/>
          </a:p>
          <a:p>
            <a:pPr algn="just"/>
            <a:r>
              <a:rPr lang="es-ES" dirty="0"/>
              <a:t>¿ </a:t>
            </a:r>
            <a:r>
              <a:rPr lang="es-ES" dirty="0" smtClean="0"/>
              <a:t>Cuál </a:t>
            </a:r>
            <a:r>
              <a:rPr lang="es-ES" dirty="0"/>
              <a:t>es la proyección del IMP respecto al cumplimiento de las metas determinadas en el PMDOT 2021-2033 relacionadas con la conservación del patrimonio</a:t>
            </a:r>
            <a:r>
              <a:rPr lang="es-ES" dirty="0" smtClean="0"/>
              <a:t>.? </a:t>
            </a:r>
            <a:r>
              <a:rPr lang="es-ES" dirty="0"/>
              <a:t>¿El presupuesto es suficiente para cumplir con lo que se ha planificado a largo plazo? </a:t>
            </a:r>
            <a:endParaRPr lang="es-EC"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noAutofit/>
          </a:bodyPr>
          <a:lstStyle/>
          <a:p>
            <a:pPr algn="just"/>
            <a:r>
              <a:rPr lang="es-EC" sz="1500" dirty="0"/>
              <a:t>El incremento de presupuesto </a:t>
            </a:r>
            <a:r>
              <a:rPr lang="es-EC" sz="1500" dirty="0" smtClean="0"/>
              <a:t>es </a:t>
            </a:r>
            <a:r>
              <a:rPr lang="es-EC" sz="1500" dirty="0"/>
              <a:t>para la “Reactivación del Centro </a:t>
            </a:r>
            <a:r>
              <a:rPr lang="es-EC" sz="1500" dirty="0" smtClean="0"/>
              <a:t>Histórico de </a:t>
            </a:r>
            <a:r>
              <a:rPr lang="es-EC" sz="1500" dirty="0"/>
              <a:t>Quito”, mediante el </a:t>
            </a:r>
            <a:r>
              <a:rPr lang="es-EC" sz="1500" dirty="0" smtClean="0"/>
              <a:t>fortalecimiento </a:t>
            </a:r>
            <a:r>
              <a:rPr lang="es-EC" sz="1500" dirty="0"/>
              <a:t>de la conservación del patrimonio cultural, mejorando las condiciones de productividad de los habitantes del CHQ, aportar al incremento del turismo para lo cual busca tener un espacio público de calidad, inclusivo que permita apreciar la arquitectura patrimonial edificada durante </a:t>
            </a:r>
            <a:r>
              <a:rPr lang="es-EC" sz="1500" dirty="0" smtClean="0"/>
              <a:t>sus diferentes </a:t>
            </a:r>
            <a:r>
              <a:rPr lang="es-EC" sz="1500" dirty="0"/>
              <a:t>temporalidades en los ámbitos civil y religioso, contando con unos contenedores que satisfagan </a:t>
            </a:r>
            <a:r>
              <a:rPr lang="es-EC" sz="1500" dirty="0" smtClean="0"/>
              <a:t>las demandas </a:t>
            </a:r>
            <a:r>
              <a:rPr lang="es-EC" sz="1500" dirty="0"/>
              <a:t>de los usuarios. </a:t>
            </a:r>
            <a:endParaRPr lang="es-EC" sz="1500" dirty="0" smtClean="0"/>
          </a:p>
          <a:p>
            <a:pPr algn="just"/>
            <a:r>
              <a:rPr lang="es-EC" sz="1500" dirty="0" smtClean="0"/>
              <a:t>Los </a:t>
            </a:r>
            <a:r>
              <a:rPr lang="es-EC" sz="1500" dirty="0"/>
              <a:t>trabajos de mantenimiento especializado del espacio público en el CHQ y </a:t>
            </a:r>
            <a:r>
              <a:rPr lang="es-EC" sz="1500" dirty="0" smtClean="0"/>
              <a:t>el DMQ </a:t>
            </a:r>
            <a:r>
              <a:rPr lang="es-EC" sz="1500" dirty="0"/>
              <a:t>como plazas, plazoletas, atrios, portales, escalinatas, etc., vinculados con sus entornos urbanos y </a:t>
            </a:r>
            <a:r>
              <a:rPr lang="es-EC" sz="1500" dirty="0" smtClean="0"/>
              <a:t>naturales permiten </a:t>
            </a:r>
            <a:r>
              <a:rPr lang="es-EC" sz="1500" dirty="0"/>
              <a:t>el goce y apropiación de sus habitantes y visitantes dándole el valor social que requieren estas áreas</a:t>
            </a:r>
            <a:endParaRPr lang="es-ES_tradnl" sz="1500" dirty="0" smtClean="0"/>
          </a:p>
          <a:p>
            <a:pPr algn="just"/>
            <a:r>
              <a:rPr lang="es-ES_tradnl" sz="1500" dirty="0" smtClean="0"/>
              <a:t>En el POA 2022 del IMP se consideran las metas del PMDOT  2021-2033, para lo cual se solicitó el incremento de USD 2.768.053, con el objeto de mejorar el estado de conservación del patrimonio edificado, material e inmaterial en el DMQ, con </a:t>
            </a:r>
            <a:r>
              <a:rPr lang="es-EC" sz="1500" dirty="0"/>
              <a:t>Oficio Nro. GADDMQ-IMP-2021-2725-O</a:t>
            </a:r>
          </a:p>
        </p:txBody>
      </p:sp>
    </p:spTree>
    <p:extLst>
      <p:ext uri="{BB962C8B-B14F-4D97-AF65-F5344CB8AC3E}">
        <p14:creationId xmlns:p14="http://schemas.microsoft.com/office/powerpoint/2010/main" val="3099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smtClean="0"/>
              <a:t>IMP</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23</a:t>
            </a:fld>
            <a:endParaRPr lang="ja-JP" altLang="en-US"/>
          </a:p>
        </p:txBody>
      </p:sp>
      <p:sp>
        <p:nvSpPr>
          <p:cNvPr id="5" name="Marcador de texto 4"/>
          <p:cNvSpPr>
            <a:spLocks noGrp="1"/>
          </p:cNvSpPr>
          <p:nvPr>
            <p:ph type="body" sz="quarter" idx="15"/>
          </p:nvPr>
        </p:nvSpPr>
        <p:spPr/>
        <p:txBody>
          <a:bodyPr/>
          <a:lstStyle/>
          <a:p>
            <a:r>
              <a:rPr lang="es-EC" dirty="0" smtClean="0"/>
              <a:t>Solicitud</a:t>
            </a:r>
            <a:endParaRPr lang="es-EC" dirty="0"/>
          </a:p>
        </p:txBody>
      </p:sp>
      <p:sp>
        <p:nvSpPr>
          <p:cNvPr id="6" name="Marcador de texto 5"/>
          <p:cNvSpPr>
            <a:spLocks noGrp="1"/>
          </p:cNvSpPr>
          <p:nvPr>
            <p:ph type="body" sz="quarter" idx="14"/>
          </p:nvPr>
        </p:nvSpPr>
        <p:spPr>
          <a:xfrm>
            <a:off x="2709066" y="3884782"/>
            <a:ext cx="5985483" cy="5770662"/>
          </a:xfrm>
        </p:spPr>
        <p:txBody>
          <a:bodyPr>
            <a:normAutofit/>
          </a:bodyPr>
          <a:lstStyle/>
          <a:p>
            <a:r>
              <a:rPr lang="es-ES" b="1" dirty="0" smtClean="0"/>
              <a:t>Concejal Juan Carlos Fiallos</a:t>
            </a:r>
            <a:endParaRPr lang="es-ES" b="1" dirty="0"/>
          </a:p>
          <a:p>
            <a:pPr algn="just"/>
            <a:r>
              <a:rPr lang="es-ES" dirty="0"/>
              <a:t>Se determine cuáles son las intervenciones para reactivar el centro histórico y para atraer la </a:t>
            </a:r>
            <a:r>
              <a:rPr lang="es-ES" dirty="0" smtClean="0"/>
              <a:t>inversión</a:t>
            </a:r>
          </a:p>
          <a:p>
            <a:pPr algn="just"/>
            <a:endParaRPr lang="es-ES" dirty="0" smtClean="0"/>
          </a:p>
        </p:txBody>
      </p:sp>
      <p:sp>
        <p:nvSpPr>
          <p:cNvPr id="7" name="Marcador de texto 6"/>
          <p:cNvSpPr>
            <a:spLocks noGrp="1"/>
          </p:cNvSpPr>
          <p:nvPr>
            <p:ph type="body" sz="quarter" idx="16"/>
          </p:nvPr>
        </p:nvSpPr>
        <p:spPr/>
        <p:txBody>
          <a:bodyPr/>
          <a:lstStyle/>
          <a:p>
            <a:r>
              <a:rPr lang="es-EC" dirty="0" smtClean="0"/>
              <a:t>Respuesta</a:t>
            </a:r>
            <a:endParaRPr lang="es-EC" dirty="0"/>
          </a:p>
        </p:txBody>
      </p:sp>
      <p:graphicFrame>
        <p:nvGraphicFramePr>
          <p:cNvPr id="9" name="4 Marcador de contenido"/>
          <p:cNvGraphicFramePr>
            <a:graphicFrameLocks/>
          </p:cNvGraphicFramePr>
          <p:nvPr>
            <p:extLst>
              <p:ext uri="{D42A27DB-BD31-4B8C-83A1-F6EECF244321}">
                <p14:modId xmlns:p14="http://schemas.microsoft.com/office/powerpoint/2010/main" val="2091022170"/>
              </p:ext>
            </p:extLst>
          </p:nvPr>
        </p:nvGraphicFramePr>
        <p:xfrm>
          <a:off x="8834246" y="3026336"/>
          <a:ext cx="8856984" cy="6228080"/>
        </p:xfrm>
        <a:graphic>
          <a:graphicData uri="http://schemas.openxmlformats.org/drawingml/2006/table">
            <a:tbl>
              <a:tblPr firstRow="1" bandRow="1">
                <a:tableStyleId>{5C22544A-7EE6-4342-B048-85BDC9FD1C3A}</a:tableStyleId>
              </a:tblPr>
              <a:tblGrid>
                <a:gridCol w="3024336"/>
                <a:gridCol w="5832648"/>
              </a:tblGrid>
              <a:tr h="370840">
                <a:tc>
                  <a:txBody>
                    <a:bodyPr/>
                    <a:lstStyle/>
                    <a:p>
                      <a:pPr algn="ctr"/>
                      <a:r>
                        <a:rPr lang="es-EC" sz="1200" b="1" dirty="0" smtClean="0"/>
                        <a:t>PROYECTO</a:t>
                      </a:r>
                      <a:endParaRPr lang="es-EC" sz="1200" dirty="0"/>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lang="es-EC" sz="1200" b="1" dirty="0" smtClean="0"/>
                        <a:t>ACCIONES EN EL CHQ</a:t>
                      </a:r>
                      <a:endParaRPr lang="es-EC" sz="1200" dirty="0"/>
                    </a:p>
                  </a:txBody>
                  <a:tcPr marL="0" marR="0" marT="0" marB="0" anchor="ctr">
                    <a:lnB w="12700" cap="flat" cmpd="sng" algn="ctr">
                      <a:solidFill>
                        <a:schemeClr val="tx1"/>
                      </a:solidFill>
                      <a:prstDash val="solid"/>
                      <a:round/>
                      <a:headEnd type="none" w="med" len="med"/>
                      <a:tailEnd type="none" w="med" len="med"/>
                    </a:lnB>
                  </a:tcPr>
                </a:tc>
              </a:tr>
              <a:tr h="370840">
                <a:tc>
                  <a:txBody>
                    <a:bodyPr/>
                    <a:lstStyle/>
                    <a:p>
                      <a:pPr algn="just"/>
                      <a:r>
                        <a:rPr lang="es-EC" sz="1200" b="0" dirty="0"/>
                        <a:t>CONSERVACIÓN DE BIENES MUEBLES CULTURALES DEL DMQ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C" sz="1200" b="0" dirty="0"/>
                        <a:t>Conservación y restauración de la nave central, nave sur y </a:t>
                      </a:r>
                      <a:r>
                        <a:rPr lang="es-EC" sz="1200" b="0" dirty="0" err="1"/>
                        <a:t>trancepto</a:t>
                      </a:r>
                      <a:r>
                        <a:rPr lang="es-EC" sz="1200" b="0" dirty="0"/>
                        <a:t> de la iglesia de San Francisco; conservación y protección emergente de bienes muebles del DMQ; conservación y restauración pintura mural y maderas mantenimiento sistema eléctrico; implementación de luminarias Iglesia Agustinas de la Encarnación ; la recuperación del monumento a La Libertad en la Plaza Grande</a:t>
                      </a:r>
                      <a:r>
                        <a:rPr lang="es-EC" sz="1200" b="0" dirty="0" smtClean="0"/>
                        <a:t>.</a:t>
                      </a:r>
                      <a:endParaRPr lang="es-EC" sz="12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just"/>
                      <a:r>
                        <a:rPr lang="es-EC" sz="1200" b="0"/>
                        <a:t>CONSERVACIÓN DE EDIFICACIONES PATRIMONIALES PARA EQUIPAMIENTOS DE SERVICIOS DE GESTIÓN LOCAL Y SOCIAL EN EL DMQ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C" sz="1200" b="0" dirty="0"/>
                        <a:t>Intervención de edificaciones patrimoniales como: ex centro de artes y oficios en el  mercado de San Roque; casa Mejía, edificaciones patrimoniales de propiedad municipal, UE María de </a:t>
                      </a:r>
                      <a:r>
                        <a:rPr lang="es-EC" sz="1200" b="0" dirty="0" err="1"/>
                        <a:t>Nazareth</a:t>
                      </a:r>
                      <a:r>
                        <a:rPr lang="es-EC" sz="1200" b="0" dirty="0"/>
                        <a:t>; cubierta San Lázaro; cubierta hacienda </a:t>
                      </a:r>
                      <a:r>
                        <a:rPr lang="es-EC" sz="1200" b="0" dirty="0" err="1"/>
                        <a:t>Catahuango</a:t>
                      </a:r>
                      <a:r>
                        <a:rPr lang="es-EC" sz="1200" b="0" dirty="0"/>
                        <a:t>; quinta fachada, obras emergentes, reforzamiento estructural e impermeabilización de cubiertas del antiguo colegio Simón Bolívar, y la intervención en inmuebles patrimoniales de propiedad privada en 9 etapas (incentivos).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just"/>
                      <a:r>
                        <a:rPr lang="es-EC" sz="1200" b="0"/>
                        <a:t>CONSERVACIÓN DE LA ARQUITECTURA RELIGIOSA EN EL DMQ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C" sz="1200" b="0" dirty="0"/>
                        <a:t>Rehabilitación de cubiertas arquitectura religiosa.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just"/>
                      <a:r>
                        <a:rPr lang="es-EC" sz="1200" b="0"/>
                        <a:t>CONSERVACIÓN DEL ESPACIO PÚBLICO EN EL CHQ Y LAS PARROQUIAS URBANAS Y RURALES DEL DMQ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C" sz="1200" b="0" dirty="0"/>
                        <a:t>Mantenimiento integral núcleos históricos de parroquias urbanas 2022 (incluye sistema eléctrico e iluminación); mantenimiento especializado espacio público áreas patrimoniales (incluye pasajes y calles de piedra); mantenimiento integral núcleos históricos de parroquias rurales del DMQ 2022 (incluye sistema eléctrico e iluminación); intervención en el eje 24 de mayo; intervención panecillo, limpieza especializada del espacio público de las áreas históricas del DMQ, recuperación de un tramo del Sistema Vial Andino.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just"/>
                      <a:r>
                        <a:rPr lang="es-EC" sz="1200" b="0" dirty="0"/>
                        <a:t>SISTEMA DE INFORMACIÓN DE PATRIMONIO CULTURAL MATERIAL E INMATERIAL DEL DMQ.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C" sz="1200" b="0" dirty="0"/>
                        <a:t>Inventariar, actualización y depurar el inventario del patrimonio cultural del DMQ; expediente de la declaratoria como patrimonio cultural de la arquitectura del movimiento moderno del </a:t>
                      </a:r>
                      <a:r>
                        <a:rPr lang="es-EC" sz="1200" b="0" dirty="0" smtClean="0"/>
                        <a:t>DMQ; </a:t>
                      </a:r>
                      <a:r>
                        <a:rPr lang="es-EC" sz="1200" b="0" dirty="0"/>
                        <a:t>elaboración de expedientes para declaratoria de patrimonio cultural nacional  de inmuebles patrimoniales de parroquias y barrios del DMQ; investigación para identificar espacios de la memoria del bicentenario; elaboración del informe del estado de conservación de quito como sitio inscrito en la lista del patrimonio mundial de la UNESCO año 2021 ; actualización y ejecución de planes de salvaguardia a cargo del IMP; elaboración de expedientes y planes de salvaguarda de las manifestaciones: "técnica artesanal tradicional de elaboración de figuras de </a:t>
                      </a:r>
                      <a:r>
                        <a:rPr lang="es-EC" sz="1200" b="0" dirty="0" err="1"/>
                        <a:t>masapan</a:t>
                      </a:r>
                      <a:r>
                        <a:rPr lang="es-EC" sz="1200" b="0" dirty="0"/>
                        <a:t>" y pase del niño JESÚS parroquia la magdalena; promoción y apropiación del patrimonio cultural del DMQ; eventos conmemorativos de la memoria histórica del DMQ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37934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smtClean="0"/>
              <a:t>Operador Urbano</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24</a:t>
            </a:fld>
            <a:endParaRPr lang="ja-JP" altLang="en-US"/>
          </a:p>
        </p:txBody>
      </p:sp>
      <p:sp>
        <p:nvSpPr>
          <p:cNvPr id="5" name="Marcador de texto 4"/>
          <p:cNvSpPr>
            <a:spLocks noGrp="1"/>
          </p:cNvSpPr>
          <p:nvPr>
            <p:ph type="body" sz="quarter" idx="15"/>
          </p:nvPr>
        </p:nvSpPr>
        <p:spPr/>
        <p:txBody>
          <a:bodyPr/>
          <a:lstStyle/>
          <a:p>
            <a:r>
              <a:rPr lang="es-EC" dirty="0" smtClean="0"/>
              <a:t>Solicitud</a:t>
            </a:r>
            <a:endParaRPr lang="es-EC" dirty="0"/>
          </a:p>
        </p:txBody>
      </p:sp>
      <p:sp>
        <p:nvSpPr>
          <p:cNvPr id="6" name="Marcador de texto 5"/>
          <p:cNvSpPr>
            <a:spLocks noGrp="1"/>
          </p:cNvSpPr>
          <p:nvPr>
            <p:ph type="body" sz="quarter" idx="14"/>
          </p:nvPr>
        </p:nvSpPr>
        <p:spPr>
          <a:xfrm>
            <a:off x="2709066" y="3884782"/>
            <a:ext cx="5985483" cy="5770662"/>
          </a:xfrm>
        </p:spPr>
        <p:txBody>
          <a:bodyPr>
            <a:normAutofit/>
          </a:bodyPr>
          <a:lstStyle/>
          <a:p>
            <a:r>
              <a:rPr lang="es-ES" b="1" dirty="0"/>
              <a:t>Concejal </a:t>
            </a:r>
            <a:r>
              <a:rPr lang="es-ES" b="1" dirty="0" smtClean="0"/>
              <a:t>Soledad Benítez</a:t>
            </a:r>
            <a:endParaRPr lang="es-ES" b="1" dirty="0"/>
          </a:p>
          <a:p>
            <a:pPr algn="just"/>
            <a:r>
              <a:rPr lang="es-ES" dirty="0"/>
              <a:t>Se pormenorice los gastos destinados para la puesta en marcha del Operador Urbano</a:t>
            </a:r>
            <a:endParaRPr lang="es-EC"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normAutofit fontScale="92500" lnSpcReduction="20000"/>
          </a:bodyPr>
          <a:lstStyle/>
          <a:p>
            <a:pPr algn="just"/>
            <a:r>
              <a:rPr lang="es-EC" dirty="0" smtClean="0"/>
              <a:t>El arranque del Operador no está considerado como un proyecto, es un proceso </a:t>
            </a:r>
            <a:r>
              <a:rPr lang="es-EC" dirty="0" err="1" smtClean="0"/>
              <a:t>agregador</a:t>
            </a:r>
            <a:r>
              <a:rPr lang="es-EC" dirty="0" smtClean="0"/>
              <a:t> de la empresa, según lo establecido en la ordenanza Metropolitana PMDOT-PUGS Nro. 001-2021.</a:t>
            </a:r>
          </a:p>
          <a:p>
            <a:pPr algn="just"/>
            <a:r>
              <a:rPr lang="es-ES_tradnl" dirty="0" smtClean="0"/>
              <a:t>El recurso financiero destinado al personal, es el mismo considerado para la empresa, que asciende USD 1.851.862,96 (fondos propios)</a:t>
            </a:r>
            <a:endParaRPr lang="es-EC" dirty="0" smtClean="0"/>
          </a:p>
          <a:p>
            <a:pPr algn="just"/>
            <a:r>
              <a:rPr lang="es-ES_tradnl" dirty="0" smtClean="0"/>
              <a:t>La </a:t>
            </a:r>
            <a:r>
              <a:rPr lang="es-EC" dirty="0" smtClean="0"/>
              <a:t>adquisición </a:t>
            </a:r>
            <a:r>
              <a:rPr lang="es-EC" dirty="0"/>
              <a:t>de equipo tecnológico especializado para el arranque del Operador </a:t>
            </a:r>
            <a:r>
              <a:rPr lang="es-EC" dirty="0" smtClean="0"/>
              <a:t>Urbano, está </a:t>
            </a:r>
            <a:r>
              <a:rPr lang="es-EC" dirty="0"/>
              <a:t>planificada en el presupuesto dentro del grupo de gasto Bienes de larga duración que permitirá inicialmente cubrir las demandas del cliente interno y </a:t>
            </a:r>
            <a:r>
              <a:rPr lang="es-EC" dirty="0" smtClean="0"/>
              <a:t>externo, con un valor de USD 89.348,04 (recursos municipales)</a:t>
            </a:r>
            <a:endParaRPr lang="es-EC" dirty="0"/>
          </a:p>
        </p:txBody>
      </p:sp>
    </p:spTree>
    <p:extLst>
      <p:ext uri="{BB962C8B-B14F-4D97-AF65-F5344CB8AC3E}">
        <p14:creationId xmlns:p14="http://schemas.microsoft.com/office/powerpoint/2010/main" val="2477321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Tema: </a:t>
            </a:r>
            <a:r>
              <a:rPr lang="es-EC" b="0" dirty="0" smtClean="0"/>
              <a:t>Incremento a Fundaciones de Cultura</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25</a:t>
            </a:fld>
            <a:endParaRPr lang="ja-JP" altLang="en-US"/>
          </a:p>
        </p:txBody>
      </p:sp>
      <p:sp>
        <p:nvSpPr>
          <p:cNvPr id="5" name="Marcador de texto 4"/>
          <p:cNvSpPr>
            <a:spLocks noGrp="1"/>
          </p:cNvSpPr>
          <p:nvPr>
            <p:ph type="body" sz="quarter" idx="15"/>
          </p:nvPr>
        </p:nvSpPr>
        <p:spPr/>
        <p:txBody>
          <a:bodyPr/>
          <a:lstStyle/>
          <a:p>
            <a:r>
              <a:rPr lang="es-EC" dirty="0" smtClean="0"/>
              <a:t>Solicitud	</a:t>
            </a:r>
            <a:endParaRPr lang="es-EC" dirty="0"/>
          </a:p>
        </p:txBody>
      </p:sp>
      <p:sp>
        <p:nvSpPr>
          <p:cNvPr id="6" name="Marcador de texto 5"/>
          <p:cNvSpPr>
            <a:spLocks noGrp="1"/>
          </p:cNvSpPr>
          <p:nvPr>
            <p:ph type="body" sz="quarter" idx="14"/>
          </p:nvPr>
        </p:nvSpPr>
        <p:spPr/>
        <p:txBody>
          <a:bodyPr>
            <a:normAutofit fontScale="92500"/>
          </a:bodyPr>
          <a:lstStyle/>
          <a:p>
            <a:r>
              <a:rPr lang="es-ES" sz="2400" b="1" dirty="0"/>
              <a:t>Concejal </a:t>
            </a:r>
            <a:r>
              <a:rPr lang="es-ES" sz="2400" b="1" dirty="0" smtClean="0"/>
              <a:t>Juan Manuel Carrión</a:t>
            </a:r>
            <a:endParaRPr lang="es-ES" sz="2400" b="1" dirty="0"/>
          </a:p>
          <a:p>
            <a:pPr algn="just"/>
            <a:r>
              <a:rPr lang="es-ES" sz="2400" dirty="0" smtClean="0"/>
              <a:t>Sobre </a:t>
            </a:r>
            <a:r>
              <a:rPr lang="es-ES" sz="2400" dirty="0"/>
              <a:t>cultura y con la asignación, particularmente a las Fundaciones, sugiere cuadro comparativo de lo que se plantea para el 2022 con lo que se está cerrando el </a:t>
            </a:r>
            <a:r>
              <a:rPr lang="es-ES" sz="2400" dirty="0" smtClean="0"/>
              <a:t>2021.</a:t>
            </a:r>
            <a:endParaRPr lang="es-ES" sz="2400" dirty="0"/>
          </a:p>
          <a:p>
            <a:endParaRPr lang="es-ES" sz="2400" b="1" dirty="0" smtClean="0"/>
          </a:p>
          <a:p>
            <a:r>
              <a:rPr lang="es-ES" sz="2400" b="1" dirty="0" smtClean="0"/>
              <a:t>Concejal Paulina Izurieta y Mónica Sandoval</a:t>
            </a:r>
            <a:endParaRPr lang="es-ES" b="1" dirty="0"/>
          </a:p>
          <a:p>
            <a:pPr algn="just"/>
            <a:r>
              <a:rPr lang="es-ES" dirty="0"/>
              <a:t>Se contemple incremento a la Fundación </a:t>
            </a:r>
            <a:r>
              <a:rPr lang="es-ES" dirty="0" smtClean="0"/>
              <a:t>Museos y a </a:t>
            </a:r>
            <a:r>
              <a:rPr lang="es-ES" dirty="0"/>
              <a:t>la Fundación </a:t>
            </a:r>
            <a:r>
              <a:rPr lang="es-ES" dirty="0" smtClean="0"/>
              <a:t>Teatro Sucre.</a:t>
            </a:r>
          </a:p>
          <a:p>
            <a:pPr algn="just"/>
            <a:endParaRPr lang="es-ES" dirty="0"/>
          </a:p>
          <a:p>
            <a:pPr algn="just"/>
            <a:endParaRPr lang="es-ES" dirty="0" smtClean="0"/>
          </a:p>
          <a:p>
            <a:pPr algn="just"/>
            <a:endParaRPr lang="es-ES" b="1" dirty="0" smtClean="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lstStyle/>
          <a:p>
            <a:pPr algn="just"/>
            <a:r>
              <a:rPr lang="es-EC" dirty="0" smtClean="0"/>
              <a:t>Se considera el incremento a las fundaciones del sector cultura, por valor de UDS 1.100.000, debido a, que por l</a:t>
            </a:r>
            <a:r>
              <a:rPr lang="es-ES" dirty="0" smtClean="0"/>
              <a:t>os </a:t>
            </a:r>
            <a:r>
              <a:rPr lang="es-ES" dirty="0"/>
              <a:t>efectos de la </a:t>
            </a:r>
            <a:r>
              <a:rPr lang="es-ES" dirty="0" smtClean="0"/>
              <a:t>pandemia </a:t>
            </a:r>
            <a:r>
              <a:rPr lang="es-ES" dirty="0"/>
              <a:t>ha ocasionado la reducción de aforo a las actividades culturales y por ende a los ingresos generados por cada fundación.</a:t>
            </a:r>
          </a:p>
          <a:p>
            <a:endParaRPr lang="es-EC" dirty="0"/>
          </a:p>
        </p:txBody>
      </p:sp>
      <p:graphicFrame>
        <p:nvGraphicFramePr>
          <p:cNvPr id="10" name="Tabla 9"/>
          <p:cNvGraphicFramePr>
            <a:graphicFrameLocks noGrp="1"/>
          </p:cNvGraphicFramePr>
          <p:nvPr>
            <p:extLst>
              <p:ext uri="{D42A27DB-BD31-4B8C-83A1-F6EECF244321}">
                <p14:modId xmlns:p14="http://schemas.microsoft.com/office/powerpoint/2010/main" val="1049803918"/>
              </p:ext>
            </p:extLst>
          </p:nvPr>
        </p:nvGraphicFramePr>
        <p:xfrm>
          <a:off x="10894671" y="6762619"/>
          <a:ext cx="6276008" cy="1967774"/>
        </p:xfrm>
        <a:graphic>
          <a:graphicData uri="http://schemas.openxmlformats.org/drawingml/2006/table">
            <a:tbl>
              <a:tblPr/>
              <a:tblGrid>
                <a:gridCol w="2129351"/>
                <a:gridCol w="1166682"/>
                <a:gridCol w="993325"/>
                <a:gridCol w="993325"/>
                <a:gridCol w="993325"/>
              </a:tblGrid>
              <a:tr h="283799">
                <a:tc rowSpan="2">
                  <a:txBody>
                    <a:bodyPr/>
                    <a:lstStyle/>
                    <a:p>
                      <a:pPr algn="ctr" fontAlgn="ctr"/>
                      <a:r>
                        <a:rPr lang="es-EC" sz="1800" b="1" i="0" u="none" strike="noStrike" dirty="0">
                          <a:solidFill>
                            <a:srgbClr val="000000"/>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C" sz="1800" b="1" i="0" u="none" strike="noStrike" dirty="0">
                          <a:solidFill>
                            <a:srgbClr val="000000"/>
                          </a:solidFill>
                          <a:effectLst/>
                          <a:latin typeface="Calibri" panose="020F0502020204030204" pitchFamily="34" charset="0"/>
                        </a:rPr>
                        <a:t>PRESUPUESTO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fontAlgn="b"/>
                      <a:r>
                        <a:rPr lang="es-EC" sz="1800" b="1" i="0" u="none" strike="noStrike" dirty="0">
                          <a:solidFill>
                            <a:srgbClr val="000000"/>
                          </a:solidFill>
                          <a:effectLst/>
                          <a:latin typeface="Calibri" panose="020F0502020204030204" pitchFamily="34" charset="0"/>
                        </a:rPr>
                        <a:t>PROFORMA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567599">
                <a:tc vMerge="1">
                  <a:txBody>
                    <a:bodyPr/>
                    <a:lstStyle/>
                    <a:p>
                      <a:endParaRPr lang="es-EC"/>
                    </a:p>
                  </a:txBody>
                  <a:tcPr/>
                </a:tc>
                <a:tc>
                  <a:txBody>
                    <a:bodyPr/>
                    <a:lstStyle/>
                    <a:p>
                      <a:pPr algn="ctr" fontAlgn="ctr"/>
                      <a:r>
                        <a:rPr lang="es-EC" sz="1800" b="1" i="0" u="none" strike="noStrike" dirty="0" smtClean="0">
                          <a:solidFill>
                            <a:srgbClr val="000000"/>
                          </a:solidFill>
                          <a:effectLst/>
                          <a:latin typeface="Calibri" panose="020F0502020204030204" pitchFamily="34" charset="0"/>
                        </a:rPr>
                        <a:t>Asignación </a:t>
                      </a:r>
                      <a:r>
                        <a:rPr lang="es-EC" sz="1800" b="1" i="0" u="none" strike="noStrike" dirty="0">
                          <a:solidFill>
                            <a:srgbClr val="000000"/>
                          </a:solidFill>
                          <a:effectLst/>
                          <a:latin typeface="Calibri" panose="020F0502020204030204" pitchFamily="34" charset="0"/>
                        </a:rPr>
                        <a:t>Inicial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Reforma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a:solidFill>
                            <a:srgbClr val="000000"/>
                          </a:solidFill>
                          <a:effectLst/>
                          <a:latin typeface="Calibri" panose="020F0502020204030204" pitchFamily="34" charset="0"/>
                        </a:rPr>
                        <a:t>Primer Debate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a:solidFill>
                            <a:srgbClr val="000000"/>
                          </a:solidFill>
                          <a:effectLst/>
                          <a:latin typeface="Calibri" panose="020F0502020204030204" pitchFamily="34" charset="0"/>
                        </a:rPr>
                        <a:t>Segundo Debate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99">
                <a:tc>
                  <a:txBody>
                    <a:bodyPr/>
                    <a:lstStyle/>
                    <a:p>
                      <a:pPr algn="l" fontAlgn="b"/>
                      <a:r>
                        <a:rPr lang="es-ES" sz="1800" b="0" i="0" u="none" strike="noStrike">
                          <a:solidFill>
                            <a:srgbClr val="000000"/>
                          </a:solidFill>
                          <a:effectLst/>
                          <a:latin typeface="Calibri" panose="020F0502020204030204" pitchFamily="34" charset="0"/>
                        </a:rPr>
                        <a:t>Fundación Museos de la Ciudad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Calibri" panose="020F0502020204030204" pitchFamily="34" charset="0"/>
                        </a:rPr>
                        <a:t>     2.900.000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dirty="0">
                          <a:solidFill>
                            <a:srgbClr val="000000"/>
                          </a:solidFill>
                          <a:effectLst/>
                          <a:latin typeface="Calibri" panose="020F0502020204030204" pitchFamily="34" charset="0"/>
                        </a:rPr>
                        <a:t>       3.500.000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dirty="0">
                          <a:solidFill>
                            <a:srgbClr val="000000"/>
                          </a:solidFill>
                          <a:effectLst/>
                          <a:latin typeface="Calibri" panose="020F0502020204030204" pitchFamily="34" charset="0"/>
                        </a:rPr>
                        <a:t>       2.900.000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Calibri" panose="020F0502020204030204" pitchFamily="34" charset="0"/>
                        </a:rPr>
                        <a:t>       3.500.000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99">
                <a:tc>
                  <a:txBody>
                    <a:bodyPr/>
                    <a:lstStyle/>
                    <a:p>
                      <a:pPr algn="l" fontAlgn="b"/>
                      <a:r>
                        <a:rPr lang="es-EC" sz="1800" b="0" i="0" u="none" strike="noStrike">
                          <a:solidFill>
                            <a:srgbClr val="000000"/>
                          </a:solidFill>
                          <a:effectLst/>
                          <a:latin typeface="Calibri" panose="020F0502020204030204" pitchFamily="34" charset="0"/>
                        </a:rPr>
                        <a:t>Fundación Teatro Sucre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Calibri" panose="020F0502020204030204" pitchFamily="34" charset="0"/>
                        </a:rPr>
                        <a:t>     2.600.000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Calibri" panose="020F0502020204030204" pitchFamily="34" charset="0"/>
                        </a:rPr>
                        <a:t>       3.100.000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dirty="0">
                          <a:solidFill>
                            <a:srgbClr val="000000"/>
                          </a:solidFill>
                          <a:effectLst/>
                          <a:latin typeface="Calibri" panose="020F0502020204030204" pitchFamily="34" charset="0"/>
                        </a:rPr>
                        <a:t>       2.600.000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dirty="0">
                          <a:solidFill>
                            <a:srgbClr val="000000"/>
                          </a:solidFill>
                          <a:effectLst/>
                          <a:latin typeface="Calibri" panose="020F0502020204030204" pitchFamily="34" charset="0"/>
                        </a:rPr>
                        <a:t>       3.100.000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05454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Tema: </a:t>
            </a:r>
            <a:r>
              <a:rPr lang="es-EC" sz="5400" b="0" dirty="0" smtClean="0"/>
              <a:t>Bicentenario 2022</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26</a:t>
            </a:fld>
            <a:endParaRPr lang="ja-JP" altLang="en-US"/>
          </a:p>
        </p:txBody>
      </p:sp>
      <p:sp>
        <p:nvSpPr>
          <p:cNvPr id="5" name="Marcador de texto 4"/>
          <p:cNvSpPr>
            <a:spLocks noGrp="1"/>
          </p:cNvSpPr>
          <p:nvPr>
            <p:ph type="body" sz="quarter" idx="15"/>
          </p:nvPr>
        </p:nvSpPr>
        <p:spPr/>
        <p:txBody>
          <a:bodyPr/>
          <a:lstStyle/>
          <a:p>
            <a:r>
              <a:rPr lang="es-EC" dirty="0" smtClean="0"/>
              <a:t>Solicitud	</a:t>
            </a:r>
            <a:endParaRPr lang="es-EC" dirty="0"/>
          </a:p>
        </p:txBody>
      </p:sp>
      <p:sp>
        <p:nvSpPr>
          <p:cNvPr id="6" name="Marcador de texto 5"/>
          <p:cNvSpPr>
            <a:spLocks noGrp="1"/>
          </p:cNvSpPr>
          <p:nvPr>
            <p:ph type="body" sz="quarter" idx="14"/>
          </p:nvPr>
        </p:nvSpPr>
        <p:spPr/>
        <p:txBody>
          <a:bodyPr>
            <a:normAutofit/>
          </a:bodyPr>
          <a:lstStyle/>
          <a:p>
            <a:r>
              <a:rPr lang="es-ES" sz="2400" b="1" dirty="0"/>
              <a:t>Concejal </a:t>
            </a:r>
            <a:r>
              <a:rPr lang="es-ES" sz="2400" b="1" dirty="0" smtClean="0"/>
              <a:t>Soledad Benítez</a:t>
            </a:r>
            <a:endParaRPr lang="es-ES" sz="2400" b="1" dirty="0"/>
          </a:p>
          <a:p>
            <a:pPr algn="just"/>
            <a:r>
              <a:rPr lang="es-ES" sz="2400" dirty="0"/>
              <a:t>Se detallen los recursos que se invertirán en el marco del Bicentenario 2022.</a:t>
            </a:r>
            <a:endParaRPr lang="es-ES" sz="2400" b="1" dirty="0" smtClean="0"/>
          </a:p>
          <a:p>
            <a:pPr algn="just"/>
            <a:endParaRPr lang="es-ES" dirty="0"/>
          </a:p>
          <a:p>
            <a:pPr algn="just"/>
            <a:endParaRPr lang="es-ES" dirty="0" smtClean="0"/>
          </a:p>
          <a:p>
            <a:pPr algn="just"/>
            <a:endParaRPr lang="es-ES" b="1" dirty="0" smtClean="0"/>
          </a:p>
        </p:txBody>
      </p:sp>
      <p:sp>
        <p:nvSpPr>
          <p:cNvPr id="7" name="Marcador de texto 6"/>
          <p:cNvSpPr>
            <a:spLocks noGrp="1"/>
          </p:cNvSpPr>
          <p:nvPr>
            <p:ph type="body" sz="quarter" idx="16"/>
          </p:nvPr>
        </p:nvSpPr>
        <p:spPr/>
        <p:txBody>
          <a:bodyPr/>
          <a:lstStyle/>
          <a:p>
            <a:r>
              <a:rPr lang="es-EC" dirty="0" smtClean="0"/>
              <a:t>Respuesta</a:t>
            </a:r>
            <a:endParaRPr lang="es-EC" dirty="0"/>
          </a:p>
        </p:txBody>
      </p:sp>
      <p:graphicFrame>
        <p:nvGraphicFramePr>
          <p:cNvPr id="12" name="Tabla 11"/>
          <p:cNvGraphicFramePr>
            <a:graphicFrameLocks noGrp="1"/>
          </p:cNvGraphicFramePr>
          <p:nvPr>
            <p:extLst>
              <p:ext uri="{D42A27DB-BD31-4B8C-83A1-F6EECF244321}">
                <p14:modId xmlns:p14="http://schemas.microsoft.com/office/powerpoint/2010/main" val="4196706011"/>
              </p:ext>
            </p:extLst>
          </p:nvPr>
        </p:nvGraphicFramePr>
        <p:xfrm>
          <a:off x="9242197" y="2202038"/>
          <a:ext cx="8554484" cy="8131111"/>
        </p:xfrm>
        <a:graphic>
          <a:graphicData uri="http://schemas.openxmlformats.org/drawingml/2006/table">
            <a:tbl>
              <a:tblPr/>
              <a:tblGrid>
                <a:gridCol w="3751913"/>
                <a:gridCol w="3492386"/>
                <a:gridCol w="1310185"/>
              </a:tblGrid>
              <a:tr h="249194">
                <a:tc>
                  <a:txBody>
                    <a:bodyPr/>
                    <a:lstStyle/>
                    <a:p>
                      <a:pPr algn="ctr" fontAlgn="ctr"/>
                      <a:r>
                        <a:rPr lang="es-EC" sz="1000" b="1" i="0" u="none" strike="noStrike" dirty="0">
                          <a:solidFill>
                            <a:srgbClr val="000000"/>
                          </a:solidFill>
                          <a:effectLst/>
                          <a:latin typeface="Times New Roman" panose="02020603050405020304" pitchFamily="18" charset="0"/>
                        </a:rPr>
                        <a:t>ACTIVIDAD</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1" i="0" u="none" strike="noStrike">
                          <a:solidFill>
                            <a:srgbClr val="000000"/>
                          </a:solidFill>
                          <a:effectLst/>
                          <a:latin typeface="Times New Roman" panose="02020603050405020304" pitchFamily="18" charset="0"/>
                        </a:rPr>
                        <a:t>DETALLE DE LA INVERSIÓN DE RECURSOS EN EL BICENTENARIO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1" i="0" u="none" strike="noStrike">
                          <a:solidFill>
                            <a:srgbClr val="000000"/>
                          </a:solidFill>
                          <a:effectLst/>
                          <a:latin typeface="Times New Roman" panose="02020603050405020304" pitchFamily="18" charset="0"/>
                        </a:rPr>
                        <a:t>PRESUPUESTO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0017">
                <a:tc>
                  <a:txBody>
                    <a:bodyPr/>
                    <a:lstStyle/>
                    <a:p>
                      <a:pPr algn="l" fontAlgn="ctr"/>
                      <a:r>
                        <a:rPr lang="es-EC" sz="1000" b="0" i="0" u="none" strike="noStrike" dirty="0">
                          <a:solidFill>
                            <a:srgbClr val="000000"/>
                          </a:solidFill>
                          <a:effectLst/>
                          <a:latin typeface="Times New Roman" panose="02020603050405020304" pitchFamily="18" charset="0"/>
                        </a:rPr>
                        <a:t>ESTABLECER UNA COLECCIÓN DE PRODUCTOS CULTURALES (AUDIOVISUALES, EDITORIALES Y ESCÉNICOS) ALREDEDOR DEL BICENTENARIO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Times New Roman" panose="02020603050405020304" pitchFamily="18" charset="0"/>
                        </a:rPr>
                        <a:t>LANZAMIENTO DE UNA LÍNEA DE FOMENTO DE CREACIÓN ARTÍSTICA EN RELACIÓN AL BICENTENARIO E IMPRESIÓN</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dirty="0">
                          <a:solidFill>
                            <a:srgbClr val="000000"/>
                          </a:solidFill>
                          <a:effectLst/>
                          <a:latin typeface="Times New Roman" panose="02020603050405020304" pitchFamily="18" charset="0"/>
                        </a:rPr>
                        <a:t> $              150.000,00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13491">
                <a:tc>
                  <a:txBody>
                    <a:bodyPr/>
                    <a:lstStyle/>
                    <a:p>
                      <a:pPr algn="l" fontAlgn="ctr"/>
                      <a:r>
                        <a:rPr lang="es-EC" sz="1000" b="0" i="0" u="none" strike="noStrike">
                          <a:solidFill>
                            <a:srgbClr val="000000"/>
                          </a:solidFill>
                          <a:effectLst/>
                          <a:latin typeface="Times New Roman" panose="02020603050405020304" pitchFamily="18" charset="0"/>
                        </a:rPr>
                        <a:t>GENERACIÓN DE ESPACIOS ACADÉMICOS Y DE DISCUSIÓN EN TORNO AL PRESENTE, PASADO Y FUTURO - MEMORIA Y PROSPECCIÓN PARA EL PAÍS Y LA CIUDAD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dirty="0">
                          <a:solidFill>
                            <a:srgbClr val="000000"/>
                          </a:solidFill>
                          <a:effectLst/>
                          <a:latin typeface="Times New Roman" panose="02020603050405020304" pitchFamily="18" charset="0"/>
                        </a:rPr>
                        <a:t>GENERACIÓN DE ESPACIOS ACADÉMICOS A LO LARGO DEL AÑO ENTORNO AL BICENTENARIO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dirty="0">
                          <a:solidFill>
                            <a:srgbClr val="000000"/>
                          </a:solidFill>
                          <a:effectLst/>
                          <a:latin typeface="Times New Roman" panose="02020603050405020304" pitchFamily="18" charset="0"/>
                        </a:rPr>
                        <a:t> $              200.000,00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39086">
                <a:tc>
                  <a:txBody>
                    <a:bodyPr/>
                    <a:lstStyle/>
                    <a:p>
                      <a:pPr algn="l" fontAlgn="ctr"/>
                      <a:r>
                        <a:rPr lang="es-EC" sz="1000" b="0" i="0" u="none" strike="noStrike">
                          <a:solidFill>
                            <a:srgbClr val="000000"/>
                          </a:solidFill>
                          <a:effectLst/>
                          <a:latin typeface="Times New Roman" panose="02020603050405020304" pitchFamily="18" charset="0"/>
                        </a:rPr>
                        <a:t>CONSTRUCCIÓN DE UN CIRCUITO DE ACTIVIDADES ARTÍSTICAS PARA ESPACIOS PEQUEÑOS Y MEDIANOS-REACTIVACIÓN Y RETORNO A LOS ESPACIOS (SELLO BICENTENARIO)-.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dirty="0">
                          <a:solidFill>
                            <a:srgbClr val="000000"/>
                          </a:solidFill>
                          <a:effectLst/>
                          <a:latin typeface="Times New Roman" panose="02020603050405020304" pitchFamily="18" charset="0"/>
                        </a:rPr>
                        <a:t>FESTIVAL QUITO CUMBIA</a:t>
                      </a:r>
                      <a:br>
                        <a:rPr lang="es-EC" sz="1000" b="0" i="0" u="none" strike="noStrike" dirty="0">
                          <a:solidFill>
                            <a:srgbClr val="000000"/>
                          </a:solidFill>
                          <a:effectLst/>
                          <a:latin typeface="Times New Roman" panose="02020603050405020304" pitchFamily="18" charset="0"/>
                        </a:rPr>
                      </a:br>
                      <a:r>
                        <a:rPr lang="es-EC" sz="1000" b="0" i="0" u="none" strike="noStrike" dirty="0">
                          <a:solidFill>
                            <a:srgbClr val="000000"/>
                          </a:solidFill>
                          <a:effectLst/>
                          <a:latin typeface="Times New Roman" panose="02020603050405020304" pitchFamily="18" charset="0"/>
                        </a:rPr>
                        <a:t/>
                      </a:r>
                      <a:br>
                        <a:rPr lang="es-EC" sz="1000" b="0" i="0" u="none" strike="noStrike" dirty="0">
                          <a:solidFill>
                            <a:srgbClr val="000000"/>
                          </a:solidFill>
                          <a:effectLst/>
                          <a:latin typeface="Times New Roman" panose="02020603050405020304" pitchFamily="18" charset="0"/>
                        </a:rPr>
                      </a:br>
                      <a:r>
                        <a:rPr lang="es-EC" sz="1000" b="0" i="0" u="none" strike="noStrike" dirty="0">
                          <a:solidFill>
                            <a:srgbClr val="000000"/>
                          </a:solidFill>
                          <a:effectLst/>
                          <a:latin typeface="Times New Roman" panose="02020603050405020304" pitchFamily="18" charset="0"/>
                        </a:rPr>
                        <a:t>LA CUMBIA ES EL RITMO POPULAR QUE UNA A TODA LATINOAMÉRICA. LOS 22 AÑOS DE LA INDEPENDENCIA ES EL TIEMPO IDEAL PARA VOLVER A QUITO EL CENTRO DE LA MÚSICA POPULAR LATINOAMERICANA A TRAVÉS DE TRES DÍAS DE UN FESTIVAL CONTINENTAL DE CUMBIA CON LA PRESENCIA DE ORQUESTAS Y ARTISTAS DE CONVOCATORIA MASIVA COMO ÁNGELES AZULES (MÉXICO), DAMAS GRATIS (ARGENTINA)O GERARDO MORÁN (ECUADOR).</a:t>
                      </a:r>
                      <a:br>
                        <a:rPr lang="es-EC" sz="1000" b="0" i="0" u="none" strike="noStrike" dirty="0">
                          <a:solidFill>
                            <a:srgbClr val="000000"/>
                          </a:solidFill>
                          <a:effectLst/>
                          <a:latin typeface="Times New Roman" panose="02020603050405020304" pitchFamily="18" charset="0"/>
                        </a:rPr>
                      </a:br>
                      <a:r>
                        <a:rPr lang="es-EC" sz="1000" b="0" i="0" u="none" strike="noStrike" dirty="0">
                          <a:solidFill>
                            <a:srgbClr val="000000"/>
                          </a:solidFill>
                          <a:effectLst/>
                          <a:latin typeface="Times New Roman" panose="02020603050405020304" pitchFamily="18" charset="0"/>
                        </a:rPr>
                        <a:t/>
                      </a:r>
                      <a:br>
                        <a:rPr lang="es-EC" sz="1000" b="0" i="0" u="none" strike="noStrike" dirty="0">
                          <a:solidFill>
                            <a:srgbClr val="000000"/>
                          </a:solidFill>
                          <a:effectLst/>
                          <a:latin typeface="Times New Roman" panose="02020603050405020304" pitchFamily="18" charset="0"/>
                        </a:rPr>
                      </a:br>
                      <a:r>
                        <a:rPr lang="es-EC" sz="1000" b="0" i="0" u="none" strike="noStrike" dirty="0">
                          <a:solidFill>
                            <a:srgbClr val="000000"/>
                          </a:solidFill>
                          <a:effectLst/>
                          <a:latin typeface="Times New Roman" panose="02020603050405020304" pitchFamily="18" charset="0"/>
                        </a:rPr>
                        <a:t>FIESTA DEL LIBRO 2022</a:t>
                      </a:r>
                      <a:br>
                        <a:rPr lang="es-EC" sz="1000" b="0" i="0" u="none" strike="noStrike" dirty="0">
                          <a:solidFill>
                            <a:srgbClr val="000000"/>
                          </a:solidFill>
                          <a:effectLst/>
                          <a:latin typeface="Times New Roman" panose="02020603050405020304" pitchFamily="18" charset="0"/>
                        </a:rPr>
                      </a:br>
                      <a:r>
                        <a:rPr lang="es-EC" sz="1000" b="0" i="0" u="none" strike="noStrike" dirty="0">
                          <a:solidFill>
                            <a:srgbClr val="000000"/>
                          </a:solidFill>
                          <a:effectLst/>
                          <a:latin typeface="Times New Roman" panose="02020603050405020304" pitchFamily="18" charset="0"/>
                        </a:rPr>
                        <a:t>II EDICIÓN DE LA FERIA INTERNACIONAL DEL LIBRO ORGANIZADO POR EL MUNICIPIO DEL DISTRITO METROPOLITANO DE QUITO A TRAVÉS DE LA SECRETARÍA DE CULTURA.</a:t>
                      </a:r>
                      <a:br>
                        <a:rPr lang="es-EC" sz="1000" b="0" i="0" u="none" strike="noStrike" dirty="0">
                          <a:solidFill>
                            <a:srgbClr val="000000"/>
                          </a:solidFill>
                          <a:effectLst/>
                          <a:latin typeface="Times New Roman" panose="02020603050405020304" pitchFamily="18" charset="0"/>
                        </a:rPr>
                      </a:br>
                      <a:r>
                        <a:rPr lang="es-EC" sz="1000" b="0" i="0" u="none" strike="noStrike" dirty="0">
                          <a:solidFill>
                            <a:srgbClr val="000000"/>
                          </a:solidFill>
                          <a:effectLst/>
                          <a:latin typeface="Times New Roman" panose="02020603050405020304" pitchFamily="18" charset="0"/>
                        </a:rPr>
                        <a:t>CEREMONIA DE CLAUSURA DEL AÑO BICENTENARIO</a:t>
                      </a:r>
                      <a:br>
                        <a:rPr lang="es-EC" sz="1000" b="0" i="0" u="none" strike="noStrike" dirty="0">
                          <a:solidFill>
                            <a:srgbClr val="000000"/>
                          </a:solidFill>
                          <a:effectLst/>
                          <a:latin typeface="Times New Roman" panose="02020603050405020304" pitchFamily="18" charset="0"/>
                        </a:rPr>
                      </a:br>
                      <a:r>
                        <a:rPr lang="es-EC" sz="1000" b="0" i="0" u="none" strike="noStrike" dirty="0">
                          <a:solidFill>
                            <a:srgbClr val="000000"/>
                          </a:solidFill>
                          <a:effectLst/>
                          <a:latin typeface="Times New Roman" panose="02020603050405020304" pitchFamily="18" charset="0"/>
                        </a:rPr>
                        <a:t>ACTO SIMBÓLICO PARA CERRAR EL AÑO CONMEMORATIVO. FESTIVAL DE PIROTECNIA</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dirty="0">
                          <a:solidFill>
                            <a:srgbClr val="000000"/>
                          </a:solidFill>
                          <a:effectLst/>
                          <a:latin typeface="Times New Roman" panose="02020603050405020304" pitchFamily="18" charset="0"/>
                        </a:rPr>
                        <a:t> $              200.000,00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6746">
                <a:tc>
                  <a:txBody>
                    <a:bodyPr/>
                    <a:lstStyle/>
                    <a:p>
                      <a:pPr algn="l" fontAlgn="ctr"/>
                      <a:r>
                        <a:rPr lang="es-EC" sz="1000" b="0" i="0" u="none" strike="noStrike">
                          <a:solidFill>
                            <a:srgbClr val="000000"/>
                          </a:solidFill>
                          <a:effectLst/>
                          <a:latin typeface="Times New Roman" panose="02020603050405020304" pitchFamily="18" charset="0"/>
                        </a:rPr>
                        <a:t>REALIZAR LA RUTA DEL BICENTENARIO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dirty="0">
                          <a:solidFill>
                            <a:srgbClr val="000000"/>
                          </a:solidFill>
                          <a:effectLst/>
                          <a:latin typeface="Times New Roman" panose="02020603050405020304" pitchFamily="18" charset="0"/>
                        </a:rPr>
                        <a:t>INCLUSIÓN DE ACTIVIDADES DE LAS DISTINTAS ADMINISTRACIÓNES ZONALES Y GADS VINCULADOS</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000" b="0" i="0" u="none" strike="noStrike">
                          <a:solidFill>
                            <a:srgbClr val="000000"/>
                          </a:solidFill>
                          <a:effectLst/>
                          <a:latin typeface="Times New Roman" panose="02020603050405020304" pitchFamily="18" charset="0"/>
                        </a:rPr>
                        <a:t> $              200.000,00 </a:t>
                      </a:r>
                    </a:p>
                  </a:txBody>
                  <a:tcPr marL="5914" marR="5914" marT="5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6746">
                <a:tc>
                  <a:txBody>
                    <a:bodyPr/>
                    <a:lstStyle/>
                    <a:p>
                      <a:pPr algn="l" fontAlgn="ctr"/>
                      <a:r>
                        <a:rPr lang="es-EC" sz="1000" b="0" i="0" u="none" strike="noStrike">
                          <a:solidFill>
                            <a:srgbClr val="000000"/>
                          </a:solidFill>
                          <a:effectLst/>
                          <a:latin typeface="Times New Roman" panose="02020603050405020304" pitchFamily="18" charset="0"/>
                        </a:rPr>
                        <a:t>EVENTOS CONMEMORATIVOS DEL PROCESO LIBERTARIO  (FECHAS IMPORTANTES</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dirty="0">
                          <a:solidFill>
                            <a:srgbClr val="000000"/>
                          </a:solidFill>
                          <a:effectLst/>
                          <a:latin typeface="Times New Roman" panose="02020603050405020304" pitchFamily="18" charset="0"/>
                        </a:rPr>
                        <a:t>ACTIVACIÓN DE ESPACIOS RELEVANTES EN RELACIÓN A FECHAS HISTÓRICAS.</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000" b="0" i="0" u="none" strike="noStrike" dirty="0">
                          <a:solidFill>
                            <a:srgbClr val="000000"/>
                          </a:solidFill>
                          <a:effectLst/>
                          <a:latin typeface="Times New Roman" panose="02020603050405020304" pitchFamily="18" charset="0"/>
                        </a:rPr>
                        <a:t> $              300.000,00 </a:t>
                      </a:r>
                    </a:p>
                  </a:txBody>
                  <a:tcPr marL="5914" marR="5914" marT="5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6746">
                <a:tc>
                  <a:txBody>
                    <a:bodyPr/>
                    <a:lstStyle/>
                    <a:p>
                      <a:pPr algn="l" fontAlgn="ctr"/>
                      <a:r>
                        <a:rPr lang="es-EC" sz="1000" b="0" i="0" u="none" strike="noStrike">
                          <a:solidFill>
                            <a:srgbClr val="000000"/>
                          </a:solidFill>
                          <a:effectLst/>
                          <a:latin typeface="Times New Roman" panose="02020603050405020304" pitchFamily="18" charset="0"/>
                        </a:rPr>
                        <a:t>REALIZAR LA RETRETA GIGANTE DE BANDAS DE PUEBLO Y BANDAS INSTITUCIONALES</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dirty="0">
                          <a:solidFill>
                            <a:srgbClr val="000000"/>
                          </a:solidFill>
                          <a:effectLst/>
                          <a:latin typeface="Times New Roman" panose="02020603050405020304" pitchFamily="18" charset="0"/>
                        </a:rPr>
                        <a:t>REALIZAR LA RETRETA GIGANTE DE BANDAS DE PUEBLO Y BANDAS INSTITUCIONALES</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dirty="0">
                          <a:solidFill>
                            <a:srgbClr val="000000"/>
                          </a:solidFill>
                          <a:effectLst/>
                          <a:latin typeface="Times New Roman" panose="02020603050405020304" pitchFamily="18" charset="0"/>
                        </a:rPr>
                        <a:t> $                80.000,00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6746">
                <a:tc>
                  <a:txBody>
                    <a:bodyPr/>
                    <a:lstStyle/>
                    <a:p>
                      <a:pPr algn="l" fontAlgn="ctr"/>
                      <a:r>
                        <a:rPr lang="es-EC" sz="1000" b="0" i="0" u="none" strike="noStrike">
                          <a:solidFill>
                            <a:srgbClr val="000000"/>
                          </a:solidFill>
                          <a:effectLst/>
                          <a:latin typeface="Times New Roman" panose="02020603050405020304" pitchFamily="18" charset="0"/>
                        </a:rPr>
                        <a:t>REALIZAR ENCUENTROS DE DISCUSIÓN REGIONAL SOBRE EL PROCESO DEL BICENTENARIO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dirty="0">
                          <a:solidFill>
                            <a:srgbClr val="000000"/>
                          </a:solidFill>
                          <a:effectLst/>
                          <a:latin typeface="Times New Roman" panose="02020603050405020304" pitchFamily="18" charset="0"/>
                        </a:rPr>
                        <a:t>REALIZAR ENCUENTROS DE DISCUSIÓN REGIONAL SOBRE EL PROCESO DEL BICENTENARIO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dirty="0">
                          <a:solidFill>
                            <a:srgbClr val="000000"/>
                          </a:solidFill>
                          <a:effectLst/>
                          <a:latin typeface="Times New Roman" panose="02020603050405020304" pitchFamily="18" charset="0"/>
                        </a:rPr>
                        <a:t> $                80.000,00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11659">
                <a:tc rowSpan="2">
                  <a:txBody>
                    <a:bodyPr/>
                    <a:lstStyle/>
                    <a:p>
                      <a:pPr algn="ctr" fontAlgn="ctr"/>
                      <a:r>
                        <a:rPr lang="es-EC" sz="1000" b="0" i="0" u="none" strike="noStrike">
                          <a:solidFill>
                            <a:srgbClr val="000000"/>
                          </a:solidFill>
                          <a:effectLst/>
                          <a:latin typeface="Times New Roman" panose="02020603050405020304" pitchFamily="18" charset="0"/>
                        </a:rPr>
                        <a:t>EJECUTAR EVENTOS ARTÍSTICOS DE GRAN FORMATO NIVEL DISTRITAL</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dirty="0">
                          <a:solidFill>
                            <a:srgbClr val="000000"/>
                          </a:solidFill>
                          <a:effectLst/>
                          <a:latin typeface="Times New Roman" panose="02020603050405020304" pitchFamily="18" charset="0"/>
                        </a:rPr>
                        <a:t>PUESTA EN ESCENA TEATRAL Y AUDIOVISUAL DEL 24 DE MAYO EN LA QUE, CUBRIÉNDOSE LAS PRINCIPALES ÁREAS HISTÓRICAS Y POBLACIONALES, SE RECREARÍA DESDE LA LLEGADA DE LAS TROPAS DE SUCRE HASTA LA CELEBRACIÓN POR LA VICTORIA.</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r" fontAlgn="ctr"/>
                      <a:r>
                        <a:rPr lang="es-EC" sz="1000" b="0" i="0" u="none" strike="noStrike" dirty="0">
                          <a:solidFill>
                            <a:srgbClr val="000000"/>
                          </a:solidFill>
                          <a:effectLst/>
                          <a:latin typeface="Times New Roman" panose="02020603050405020304" pitchFamily="18" charset="0"/>
                        </a:rPr>
                        <a:t> $           3.000.000,00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83729">
                <a:tc vMerge="1">
                  <a:txBody>
                    <a:bodyPr/>
                    <a:lstStyle/>
                    <a:p>
                      <a:endParaRPr lang="es-EC"/>
                    </a:p>
                  </a:txBody>
                  <a:tcPr/>
                </a:tc>
                <a:tc>
                  <a:txBody>
                    <a:bodyPr/>
                    <a:lstStyle/>
                    <a:p>
                      <a:pPr algn="l" fontAlgn="ctr"/>
                      <a:r>
                        <a:rPr lang="es-EC" sz="1000" b="0" i="0" u="none" strike="noStrike" dirty="0">
                          <a:solidFill>
                            <a:srgbClr val="000000"/>
                          </a:solidFill>
                          <a:effectLst/>
                          <a:latin typeface="Times New Roman" panose="02020603050405020304" pitchFamily="18" charset="0"/>
                        </a:rPr>
                        <a:t>FESTIVAL INTERNACIONAL DE ARTES ESCÉNICAS.</a:t>
                      </a:r>
                      <a:br>
                        <a:rPr lang="es-EC" sz="1000" b="0" i="0" u="none" strike="noStrike" dirty="0">
                          <a:solidFill>
                            <a:srgbClr val="000000"/>
                          </a:solidFill>
                          <a:effectLst/>
                          <a:latin typeface="Times New Roman" panose="02020603050405020304" pitchFamily="18" charset="0"/>
                        </a:rPr>
                      </a:br>
                      <a:r>
                        <a:rPr lang="es-EC" sz="1000" b="0" i="0" u="none" strike="noStrike" dirty="0">
                          <a:solidFill>
                            <a:srgbClr val="000000"/>
                          </a:solidFill>
                          <a:effectLst/>
                          <a:latin typeface="Times New Roman" panose="02020603050405020304" pitchFamily="18" charset="0"/>
                        </a:rPr>
                        <a:t>FESTIVAL DE ARTES ESCÉNICAS (TEATRO DE SALA, DE CALLE Y DANZA CONTEMPORÁNEA) CON LA PARTICIPACIÓN DE LOS PAÍSES QUE INTERVINIERON EN LA GESTA DEL 24 DE MAYO DE 1822.</a:t>
                      </a:r>
                      <a:br>
                        <a:rPr lang="es-EC" sz="1000" b="0" i="0" u="none" strike="noStrike" dirty="0">
                          <a:solidFill>
                            <a:srgbClr val="000000"/>
                          </a:solidFill>
                          <a:effectLst/>
                          <a:latin typeface="Times New Roman" panose="02020603050405020304" pitchFamily="18" charset="0"/>
                        </a:rPr>
                      </a:br>
                      <a:r>
                        <a:rPr lang="es-EC" sz="1000" b="0" i="0" u="none" strike="noStrike" dirty="0">
                          <a:solidFill>
                            <a:srgbClr val="000000"/>
                          </a:solidFill>
                          <a:effectLst/>
                          <a:latin typeface="Times New Roman" panose="02020603050405020304" pitchFamily="18" charset="0"/>
                        </a:rPr>
                        <a:t>10 DE AGOSTO: FESTIVAL EL CENTRO DE LA CULTURA. (VELADA LIBERTARIA)</a:t>
                      </a:r>
                      <a:br>
                        <a:rPr lang="es-EC" sz="1000" b="0" i="0" u="none" strike="noStrike" dirty="0">
                          <a:solidFill>
                            <a:srgbClr val="000000"/>
                          </a:solidFill>
                          <a:effectLst/>
                          <a:latin typeface="Times New Roman" panose="02020603050405020304" pitchFamily="18" charset="0"/>
                        </a:rPr>
                      </a:br>
                      <a:r>
                        <a:rPr lang="es-EC" sz="1000" b="0" i="0" u="none" strike="noStrike" dirty="0">
                          <a:solidFill>
                            <a:srgbClr val="000000"/>
                          </a:solidFill>
                          <a:effectLst/>
                          <a:latin typeface="Times New Roman" panose="02020603050405020304" pitchFamily="18" charset="0"/>
                        </a:rPr>
                        <a:t>TOMA DEL CENTRO DE QUITO, DE LOS PARQUES PRINCIPALES DEL NORTE Y SUR POR MÚSICOS, TEATRO, DANZA, ARTES CIRCENSES.</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r>
              <a:tr h="249194">
                <a:tc gridSpan="2">
                  <a:txBody>
                    <a:bodyPr/>
                    <a:lstStyle/>
                    <a:p>
                      <a:pPr algn="ctr" fontAlgn="ctr"/>
                      <a:r>
                        <a:rPr lang="es-EC" sz="1000" b="1" i="0" u="none" strike="noStrike">
                          <a:solidFill>
                            <a:srgbClr val="000000"/>
                          </a:solidFill>
                          <a:effectLst/>
                          <a:latin typeface="Times New Roman" panose="02020603050405020304" pitchFamily="18" charset="0"/>
                        </a:rPr>
                        <a:t> TOTAL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a:txBody>
                    <a:bodyPr/>
                    <a:lstStyle/>
                    <a:p>
                      <a:pPr algn="r" fontAlgn="ctr"/>
                      <a:r>
                        <a:rPr lang="es-EC" sz="1000" b="1" i="0" u="none" strike="noStrike" dirty="0">
                          <a:solidFill>
                            <a:srgbClr val="000000"/>
                          </a:solidFill>
                          <a:effectLst/>
                          <a:latin typeface="Times New Roman" panose="02020603050405020304" pitchFamily="18" charset="0"/>
                        </a:rPr>
                        <a:t> $        4.210.000,00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20391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smtClean="0"/>
              <a:t>Incremento a Educación</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27</a:t>
            </a:fld>
            <a:endParaRPr lang="ja-JP" altLang="en-US"/>
          </a:p>
        </p:txBody>
      </p:sp>
      <p:sp>
        <p:nvSpPr>
          <p:cNvPr id="5" name="Marcador de texto 4"/>
          <p:cNvSpPr>
            <a:spLocks noGrp="1"/>
          </p:cNvSpPr>
          <p:nvPr>
            <p:ph type="body" sz="quarter" idx="15"/>
          </p:nvPr>
        </p:nvSpPr>
        <p:spPr/>
        <p:txBody>
          <a:bodyPr/>
          <a:lstStyle/>
          <a:p>
            <a:r>
              <a:rPr lang="es-EC" dirty="0" smtClean="0"/>
              <a:t>Solicitud</a:t>
            </a:r>
            <a:endParaRPr lang="es-EC" dirty="0"/>
          </a:p>
        </p:txBody>
      </p:sp>
      <p:sp>
        <p:nvSpPr>
          <p:cNvPr id="6" name="Marcador de texto 5"/>
          <p:cNvSpPr>
            <a:spLocks noGrp="1"/>
          </p:cNvSpPr>
          <p:nvPr>
            <p:ph type="body" sz="quarter" idx="14"/>
          </p:nvPr>
        </p:nvSpPr>
        <p:spPr/>
        <p:txBody>
          <a:bodyPr/>
          <a:lstStyle/>
          <a:p>
            <a:r>
              <a:rPr lang="es-ES" b="1" dirty="0"/>
              <a:t>Concejal </a:t>
            </a:r>
            <a:r>
              <a:rPr lang="es-ES" b="1" dirty="0" err="1" smtClean="0"/>
              <a:t>Brith</a:t>
            </a:r>
            <a:r>
              <a:rPr lang="es-ES" b="1" dirty="0" smtClean="0"/>
              <a:t> Vaca y Paulina Izurieta</a:t>
            </a:r>
            <a:endParaRPr lang="es-ES" b="1" dirty="0"/>
          </a:p>
          <a:p>
            <a:pPr algn="just"/>
            <a:r>
              <a:rPr lang="es-ES" dirty="0"/>
              <a:t>Se asignen los recursos para la construcción de la Unidad </a:t>
            </a:r>
            <a:r>
              <a:rPr lang="es-ES" dirty="0" smtClean="0"/>
              <a:t>Educativa </a:t>
            </a:r>
            <a:r>
              <a:rPr lang="es-ES" dirty="0"/>
              <a:t>Julio </a:t>
            </a:r>
            <a:r>
              <a:rPr lang="es-ES" dirty="0" smtClean="0"/>
              <a:t>Moreno - </a:t>
            </a:r>
            <a:r>
              <a:rPr lang="es-ES" dirty="0" err="1" smtClean="0"/>
              <a:t>Amaguaña</a:t>
            </a:r>
            <a:r>
              <a:rPr lang="es-ES" dirty="0" smtClean="0"/>
              <a:t>.</a:t>
            </a:r>
          </a:p>
          <a:p>
            <a:pPr algn="just"/>
            <a:endParaRPr lang="es-ES" dirty="0"/>
          </a:p>
          <a:p>
            <a:pPr algn="just"/>
            <a:endParaRPr lang="es-ES" dirty="0" smtClean="0"/>
          </a:p>
          <a:p>
            <a:r>
              <a:rPr lang="es-ES" b="1" dirty="0"/>
              <a:t>Concejal </a:t>
            </a:r>
            <a:r>
              <a:rPr lang="es-ES" b="1" dirty="0" smtClean="0"/>
              <a:t>Marco </a:t>
            </a:r>
            <a:r>
              <a:rPr lang="es-ES" b="1" dirty="0" err="1" smtClean="0"/>
              <a:t>Collahuazo</a:t>
            </a:r>
            <a:endParaRPr lang="es-ES" b="1" dirty="0"/>
          </a:p>
          <a:p>
            <a:pPr algn="just"/>
            <a:r>
              <a:rPr lang="es-ES" dirty="0" smtClean="0"/>
              <a:t>Considerar </a:t>
            </a:r>
            <a:r>
              <a:rPr lang="es-ES" dirty="0"/>
              <a:t>la asignación de recursos para los proyectos de Quito A la Cancha y Quito Activo,</a:t>
            </a:r>
            <a:endParaRPr lang="es-EC"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lstStyle/>
          <a:p>
            <a:r>
              <a:rPr lang="es-EC" dirty="0" smtClean="0"/>
              <a:t>Se considera un incremento para la Secretaría de Educación de USD 2.270.059 para:</a:t>
            </a:r>
          </a:p>
          <a:p>
            <a:pPr marL="342900" indent="-342900" algn="just">
              <a:buFont typeface="Arial" panose="020B0604020202020204" pitchFamily="34" charset="0"/>
              <a:buChar char="•"/>
            </a:pPr>
            <a:r>
              <a:rPr lang="es-ES" dirty="0" smtClean="0"/>
              <a:t>Estudios </a:t>
            </a:r>
            <a:r>
              <a:rPr lang="es-ES" dirty="0"/>
              <a:t>para la Unidad Educativa Julio Moreno </a:t>
            </a:r>
            <a:r>
              <a:rPr lang="es-ES" dirty="0" err="1"/>
              <a:t>Peñaherrera</a:t>
            </a:r>
            <a:r>
              <a:rPr lang="es-ES" dirty="0"/>
              <a:t> – </a:t>
            </a:r>
            <a:r>
              <a:rPr lang="es-ES" dirty="0" err="1" smtClean="0"/>
              <a:t>Amaguaña</a:t>
            </a:r>
            <a:r>
              <a:rPr lang="es-ES" dirty="0" smtClean="0"/>
              <a:t>.</a:t>
            </a:r>
            <a:endParaRPr lang="es-ES" dirty="0"/>
          </a:p>
          <a:p>
            <a:pPr marL="342900" indent="-342900" algn="just">
              <a:buFont typeface="Arial" panose="020B0604020202020204" pitchFamily="34" charset="0"/>
              <a:buChar char="•"/>
            </a:pPr>
            <a:r>
              <a:rPr lang="es-ES" dirty="0"/>
              <a:t>Mejoramiento de infraestructura de las unidades educativas – entes no </a:t>
            </a:r>
            <a:r>
              <a:rPr lang="es-ES" dirty="0" smtClean="0"/>
              <a:t>contables-</a:t>
            </a:r>
            <a:endParaRPr lang="es-ES" dirty="0"/>
          </a:p>
          <a:p>
            <a:pPr marL="342900" indent="-342900" algn="just">
              <a:buFont typeface="Arial" panose="020B0604020202020204" pitchFamily="34" charset="0"/>
              <a:buChar char="•"/>
            </a:pPr>
            <a:r>
              <a:rPr lang="es-ES" dirty="0" smtClean="0"/>
              <a:t>Nuevas infraestructuras </a:t>
            </a:r>
            <a:r>
              <a:rPr lang="es-ES" dirty="0"/>
              <a:t>deportivas en ligas </a:t>
            </a:r>
            <a:r>
              <a:rPr lang="es-ES" dirty="0" smtClean="0"/>
              <a:t>barriales</a:t>
            </a:r>
            <a:endParaRPr lang="es-EC" dirty="0"/>
          </a:p>
        </p:txBody>
      </p:sp>
    </p:spTree>
    <p:extLst>
      <p:ext uri="{BB962C8B-B14F-4D97-AF65-F5344CB8AC3E}">
        <p14:creationId xmlns:p14="http://schemas.microsoft.com/office/powerpoint/2010/main" val="3468802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smtClean="0"/>
              <a:t>Unidad Patronato San José</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28</a:t>
            </a:fld>
            <a:endParaRPr lang="ja-JP" altLang="en-US"/>
          </a:p>
        </p:txBody>
      </p:sp>
      <p:sp>
        <p:nvSpPr>
          <p:cNvPr id="5" name="Marcador de texto 4"/>
          <p:cNvSpPr>
            <a:spLocks noGrp="1"/>
          </p:cNvSpPr>
          <p:nvPr>
            <p:ph type="body" sz="quarter" idx="15"/>
          </p:nvPr>
        </p:nvSpPr>
        <p:spPr/>
        <p:txBody>
          <a:bodyPr/>
          <a:lstStyle/>
          <a:p>
            <a:r>
              <a:rPr lang="es-EC" dirty="0" smtClean="0"/>
              <a:t>Solicitud</a:t>
            </a:r>
            <a:endParaRPr lang="es-EC" dirty="0"/>
          </a:p>
        </p:txBody>
      </p:sp>
      <p:sp>
        <p:nvSpPr>
          <p:cNvPr id="6" name="Marcador de texto 5"/>
          <p:cNvSpPr>
            <a:spLocks noGrp="1"/>
          </p:cNvSpPr>
          <p:nvPr>
            <p:ph type="body" sz="quarter" idx="14"/>
          </p:nvPr>
        </p:nvSpPr>
        <p:spPr>
          <a:xfrm>
            <a:off x="2709066" y="3884782"/>
            <a:ext cx="5985483" cy="5770662"/>
          </a:xfrm>
        </p:spPr>
        <p:txBody>
          <a:bodyPr>
            <a:normAutofit/>
          </a:bodyPr>
          <a:lstStyle/>
          <a:p>
            <a:r>
              <a:rPr lang="es-ES" b="1" dirty="0"/>
              <a:t>Concejal </a:t>
            </a:r>
            <a:r>
              <a:rPr lang="es-ES" b="1" dirty="0" smtClean="0"/>
              <a:t>Soledad Benítez</a:t>
            </a:r>
            <a:endParaRPr lang="es-ES" b="1" dirty="0"/>
          </a:p>
          <a:p>
            <a:pPr algn="just"/>
            <a:r>
              <a:rPr lang="es-ES" dirty="0" smtClean="0"/>
              <a:t>Incremento </a:t>
            </a:r>
            <a:r>
              <a:rPr lang="es-ES" dirty="0"/>
              <a:t>en relación al año 2021 de USD. 6’471.652,97. Pese que su ejecución presupuestaria en </a:t>
            </a:r>
            <a:r>
              <a:rPr lang="es-ES" dirty="0" smtClean="0"/>
              <a:t>el 2021 alcanza </a:t>
            </a:r>
            <a:r>
              <a:rPr lang="es-ES" dirty="0"/>
              <a:t>el 46 %. Se justifique porque el incremento en el grupo remuneraciones de USD. </a:t>
            </a:r>
            <a:r>
              <a:rPr lang="es-ES" dirty="0" smtClean="0"/>
              <a:t>3’253.387,69.</a:t>
            </a:r>
          </a:p>
          <a:p>
            <a:pPr algn="just"/>
            <a:endParaRPr lang="es-ES"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normAutofit fontScale="85000" lnSpcReduction="20000"/>
          </a:bodyPr>
          <a:lstStyle/>
          <a:p>
            <a:pPr algn="just"/>
            <a:r>
              <a:rPr lang="es-EC" dirty="0"/>
              <a:t>La crisis socioeconómica generada entre otras razones por la emergencia sanitaria que vive el país, producto de la pandemia por el COVID 19, así como el incremento del desempleo y presencia de personas en situación de movilidad humana en el país, ha provocado el aumento de la cobertura, a más de la implementación del nuevo modelo de gestión en el proyecto de primera infancia, con la implementación de 2 modalidades de atención para cubrir los 13.000 niños y niñas a más de mujeres gestantes y lactantes, lo que permitirá reiniciar las acciones en primera infancia. </a:t>
            </a:r>
            <a:endParaRPr lang="es-EC" dirty="0" smtClean="0"/>
          </a:p>
          <a:p>
            <a:pPr algn="just"/>
            <a:r>
              <a:rPr lang="es-EC" dirty="0" smtClean="0"/>
              <a:t>El </a:t>
            </a:r>
            <a:r>
              <a:rPr lang="es-EC" dirty="0"/>
              <a:t>incremento en remuneraciones, corresponde a la contratación de los 179 puestos para el personal asignado para brindar el servicio de atención domiciliaria a la primera infancia, conforme a la implementación del nuevo modelo de gestión. </a:t>
            </a:r>
          </a:p>
        </p:txBody>
      </p:sp>
    </p:spTree>
    <p:extLst>
      <p:ext uri="{BB962C8B-B14F-4D97-AF65-F5344CB8AC3E}">
        <p14:creationId xmlns:p14="http://schemas.microsoft.com/office/powerpoint/2010/main" val="3990225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smtClean="0"/>
              <a:t>Unidad Patronato San José</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29</a:t>
            </a:fld>
            <a:endParaRPr lang="ja-JP" altLang="en-US"/>
          </a:p>
        </p:txBody>
      </p:sp>
      <p:sp>
        <p:nvSpPr>
          <p:cNvPr id="5" name="Marcador de texto 4"/>
          <p:cNvSpPr>
            <a:spLocks noGrp="1"/>
          </p:cNvSpPr>
          <p:nvPr>
            <p:ph type="body" sz="quarter" idx="15"/>
          </p:nvPr>
        </p:nvSpPr>
        <p:spPr/>
        <p:txBody>
          <a:bodyPr/>
          <a:lstStyle/>
          <a:p>
            <a:r>
              <a:rPr lang="es-EC" dirty="0" smtClean="0"/>
              <a:t>Solicitud</a:t>
            </a:r>
            <a:endParaRPr lang="es-EC" dirty="0"/>
          </a:p>
        </p:txBody>
      </p:sp>
      <p:sp>
        <p:nvSpPr>
          <p:cNvPr id="6" name="Marcador de texto 5"/>
          <p:cNvSpPr>
            <a:spLocks noGrp="1"/>
          </p:cNvSpPr>
          <p:nvPr>
            <p:ph type="body" sz="quarter" idx="14"/>
          </p:nvPr>
        </p:nvSpPr>
        <p:spPr>
          <a:xfrm>
            <a:off x="2709066" y="3884782"/>
            <a:ext cx="5985483" cy="5770662"/>
          </a:xfrm>
        </p:spPr>
        <p:txBody>
          <a:bodyPr>
            <a:normAutofit/>
          </a:bodyPr>
          <a:lstStyle/>
          <a:p>
            <a:pPr algn="just"/>
            <a:endParaRPr lang="es-ES" dirty="0"/>
          </a:p>
          <a:p>
            <a:pPr algn="just"/>
            <a:r>
              <a:rPr lang="es-ES" b="1" dirty="0"/>
              <a:t>Concejal </a:t>
            </a:r>
            <a:r>
              <a:rPr lang="es-ES" b="1" dirty="0" smtClean="0"/>
              <a:t>Paulina Izurieta</a:t>
            </a:r>
            <a:endParaRPr lang="es-ES" b="1" dirty="0"/>
          </a:p>
          <a:p>
            <a:pPr algn="just"/>
            <a:r>
              <a:rPr lang="es-ES" dirty="0" smtClean="0"/>
              <a:t>¿</a:t>
            </a:r>
            <a:r>
              <a:rPr lang="es-ES" dirty="0"/>
              <a:t>Realmente necesitamos hacer el Proyecto Circo de Luz de Quito? </a:t>
            </a:r>
            <a:r>
              <a:rPr lang="es-ES" dirty="0" smtClean="0"/>
              <a:t>Justificar</a:t>
            </a:r>
          </a:p>
          <a:p>
            <a:pPr algn="just"/>
            <a:endParaRPr lang="es-ES" b="1" dirty="0" smtClean="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noAutofit/>
          </a:bodyPr>
          <a:lstStyle/>
          <a:p>
            <a:pPr algn="just"/>
            <a:r>
              <a:rPr lang="es-EC" sz="1200" dirty="0" smtClean="0"/>
              <a:t>El proyecto </a:t>
            </a:r>
            <a:r>
              <a:rPr lang="es-EC" sz="1200" dirty="0"/>
              <a:t>Circo de Luz Quito, ha contemplado el trabajo sistémico con adolescentes, jóvenes y adultos jóvenes en riesgo y vulnerabilidad, para solventar necesidades paralelas en la pandemia actual, como: sedentarismo, casos de violencia, deserción educativa, exclusión artística, empleabilidad, consumo, exclusión económica, exclusión social y/o familiar, entre otras. </a:t>
            </a:r>
            <a:endParaRPr lang="es-EC" sz="1200" dirty="0" smtClean="0"/>
          </a:p>
          <a:p>
            <a:pPr algn="just"/>
            <a:r>
              <a:rPr lang="es-EC" sz="1200" dirty="0" smtClean="0"/>
              <a:t>Se ha </a:t>
            </a:r>
            <a:r>
              <a:rPr lang="es-EC" sz="1200" dirty="0"/>
              <a:t>enfocado sus esfuerzos y contribuir en la atención a personas con discapacidad, es así que durante el año 2021 se atendió de la siguiente manera: </a:t>
            </a:r>
            <a:endParaRPr lang="es-EC" sz="1200" dirty="0" smtClean="0"/>
          </a:p>
          <a:p>
            <a:pPr marL="342900" indent="-342900" algn="just">
              <a:buFont typeface="Arial" panose="020B0604020202020204" pitchFamily="34" charset="0"/>
              <a:buChar char="•"/>
            </a:pPr>
            <a:r>
              <a:rPr lang="es-EC" sz="1200" dirty="0" smtClean="0"/>
              <a:t>40 </a:t>
            </a:r>
            <a:r>
              <a:rPr lang="es-EC" sz="1200" dirty="0"/>
              <a:t>adolescentes, jóvenes y adultos jóvenes formados en artes escénicas y/o circenses </a:t>
            </a:r>
            <a:r>
              <a:rPr lang="es-EC" sz="1200" dirty="0" smtClean="0"/>
              <a:t>5 </a:t>
            </a:r>
            <a:r>
              <a:rPr lang="es-EC" sz="1200" dirty="0"/>
              <a:t>con </a:t>
            </a:r>
            <a:r>
              <a:rPr lang="es-EC" sz="1200" dirty="0" smtClean="0"/>
              <a:t>discapacidad.</a:t>
            </a:r>
          </a:p>
          <a:p>
            <a:pPr marL="342900" indent="-342900" algn="just">
              <a:buFont typeface="Arial" panose="020B0604020202020204" pitchFamily="34" charset="0"/>
              <a:buChar char="•"/>
            </a:pPr>
            <a:r>
              <a:rPr lang="es-EC" sz="1200" dirty="0" smtClean="0"/>
              <a:t>1000 </a:t>
            </a:r>
            <a:r>
              <a:rPr lang="es-EC" sz="1200" dirty="0"/>
              <a:t>adolescentes, jóvenes y adultos jóvenes participan activamente en la programación del proyecto con 30 personas con </a:t>
            </a:r>
            <a:r>
              <a:rPr lang="es-EC" sz="1200" dirty="0" smtClean="0"/>
              <a:t>discapacidad.</a:t>
            </a:r>
          </a:p>
          <a:p>
            <a:pPr marL="342900" indent="-342900" algn="just">
              <a:buFont typeface="Arial" panose="020B0604020202020204" pitchFamily="34" charset="0"/>
              <a:buChar char="•"/>
            </a:pPr>
            <a:r>
              <a:rPr lang="es-EC" sz="1200" dirty="0" smtClean="0"/>
              <a:t>15.000 </a:t>
            </a:r>
            <a:r>
              <a:rPr lang="es-EC" sz="1200" dirty="0"/>
              <a:t>adolescentes, jóvenes y adultos jóvenes sensibilizados en temas de promoción y protección de derechos con 1365 con personas con discapacidad </a:t>
            </a:r>
            <a:endParaRPr lang="es-EC" sz="1200" dirty="0" smtClean="0"/>
          </a:p>
          <a:p>
            <a:pPr algn="just"/>
            <a:r>
              <a:rPr lang="es-ES_tradnl" sz="1050" dirty="0" smtClean="0"/>
              <a:t>Para el 2022 se tiene previsto alcanzar:</a:t>
            </a:r>
          </a:p>
          <a:p>
            <a:pPr algn="just"/>
            <a:r>
              <a:rPr lang="es-EC" sz="1050" dirty="0"/>
              <a:t>1.200 ADOLESCENTES, JÓVENES Y ADULTOS JÓVENES PARTICIPAN ACTIVAMENTE EN LA PROGRAMACIÓN DEL </a:t>
            </a:r>
            <a:r>
              <a:rPr lang="es-EC" sz="1050" dirty="0" smtClean="0"/>
              <a:t>PROYECTO.</a:t>
            </a:r>
          </a:p>
          <a:p>
            <a:pPr algn="just"/>
            <a:r>
              <a:rPr lang="es-EC" sz="1050" dirty="0"/>
              <a:t>15.000 ADOLESCENTES, JÓVENES Y ADULTOS JÓVENES SENSIBILIZADOS EN TEMAS DE PROMOCIÓN Y PROTECCIÓN DE DERECHOS. </a:t>
            </a:r>
            <a:endParaRPr lang="es-EC" sz="1050" dirty="0" smtClean="0"/>
          </a:p>
          <a:p>
            <a:pPr algn="just"/>
            <a:r>
              <a:rPr lang="es-EC" sz="1050" dirty="0"/>
              <a:t>100 ADOLESCENTES, JÓVENES Y ADULTOS JÓVENES FORMADOS EN ARTES ESCÉNICAS Y/O CIRCENSES. </a:t>
            </a:r>
          </a:p>
          <a:p>
            <a:pPr algn="just"/>
            <a:endParaRPr lang="es-EC" sz="1400" dirty="0"/>
          </a:p>
        </p:txBody>
      </p:sp>
    </p:spTree>
    <p:extLst>
      <p:ext uri="{BB962C8B-B14F-4D97-AF65-F5344CB8AC3E}">
        <p14:creationId xmlns:p14="http://schemas.microsoft.com/office/powerpoint/2010/main" val="390682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smtClean="0">
                <a:solidFill>
                  <a:schemeClr val="bg1"/>
                </a:solidFill>
              </a:rPr>
              <a:t>58%</a:t>
            </a:r>
            <a:endParaRPr lang="es-EC" sz="2000" b="1" dirty="0">
              <a:solidFill>
                <a:schemeClr val="bg1"/>
              </a:solidFill>
            </a:endParaRP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smtClean="0">
                <a:solidFill>
                  <a:schemeClr val="bg1"/>
                </a:solidFill>
              </a:rPr>
              <a:t>10,4%</a:t>
            </a:r>
            <a:endParaRPr lang="es-EC" sz="2000" b="1" dirty="0">
              <a:solidFill>
                <a:schemeClr val="bg1"/>
              </a:solidFill>
            </a:endParaRP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smtClean="0">
                <a:solidFill>
                  <a:schemeClr val="bg1"/>
                </a:solidFill>
              </a:rPr>
              <a:t>8%</a:t>
            </a:r>
            <a:endParaRPr lang="es-EC" sz="2000" b="1" dirty="0">
              <a:solidFill>
                <a:schemeClr val="bg1"/>
              </a:solidFill>
            </a:endParaRP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a:t>
            </a:r>
            <a:r>
              <a:rPr lang="es-EC" sz="1800" b="1" dirty="0" smtClean="0">
                <a:solidFill>
                  <a:schemeClr val="bg1"/>
                </a:solidFill>
              </a:rPr>
              <a:t>,3%</a:t>
            </a:r>
            <a:endParaRPr lang="es-EC" sz="1800" b="1" dirty="0">
              <a:solidFill>
                <a:schemeClr val="bg1"/>
              </a:solidFill>
            </a:endParaRPr>
          </a:p>
        </p:txBody>
      </p:sp>
      <p:sp>
        <p:nvSpPr>
          <p:cNvPr id="16" name="Título 1">
            <a:extLst>
              <a:ext uri="{FF2B5EF4-FFF2-40B4-BE49-F238E27FC236}">
                <a16:creationId xmlns="" xmlns:a16="http://schemas.microsoft.com/office/drawing/2014/main" id="{2DF3DAFA-B3B8-4949-9358-FF493F80FABB}"/>
              </a:ext>
            </a:extLst>
          </p:cNvPr>
          <p:cNvSpPr txBox="1">
            <a:spLocks/>
          </p:cNvSpPr>
          <p:nvPr/>
        </p:nvSpPr>
        <p:spPr>
          <a:xfrm>
            <a:off x="0" y="1013071"/>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r>
              <a:rPr lang="es-EC" sz="3600" dirty="0">
                <a:solidFill>
                  <a:srgbClr val="312783"/>
                </a:solidFill>
                <a:latin typeface="Arial Black" panose="020B0A04020102020204" pitchFamily="34" charset="0"/>
              </a:rPr>
              <a:t>PRESUPUESTO DE </a:t>
            </a:r>
            <a:r>
              <a:rPr lang="es-EC" sz="3600" dirty="0" smtClean="0">
                <a:solidFill>
                  <a:srgbClr val="312783"/>
                </a:solidFill>
                <a:latin typeface="Arial Black" panose="020B0A04020102020204" pitchFamily="34" charset="0"/>
              </a:rPr>
              <a:t>INVERSIÓN 2022</a:t>
            </a:r>
            <a:r>
              <a:rPr lang="es-EC" sz="3000" dirty="0">
                <a:solidFill>
                  <a:srgbClr val="312783"/>
                </a:solidFill>
                <a:latin typeface="Arial Black" panose="020B0A04020102020204" pitchFamily="34" charset="0"/>
              </a:rPr>
              <a:t/>
            </a:r>
            <a:br>
              <a:rPr lang="es-EC" sz="3000" dirty="0">
                <a:solidFill>
                  <a:srgbClr val="312783"/>
                </a:solidFill>
                <a:latin typeface="Arial Black" panose="020B0A04020102020204" pitchFamily="34" charset="0"/>
              </a:rPr>
            </a:br>
            <a:r>
              <a:rPr lang="es-EC" sz="1200" dirty="0">
                <a:solidFill>
                  <a:srgbClr val="312783"/>
                </a:solidFill>
                <a:latin typeface="Arial Black" panose="020B0A04020102020204" pitchFamily="34" charset="0"/>
              </a:rPr>
              <a:t/>
            </a:r>
            <a:br>
              <a:rPr lang="es-EC" sz="1200" dirty="0">
                <a:solidFill>
                  <a:srgbClr val="312783"/>
                </a:solidFill>
                <a:latin typeface="Arial Black" panose="020B0A04020102020204" pitchFamily="34" charset="0"/>
              </a:rPr>
            </a:br>
            <a:endParaRPr lang="es-EC" sz="1200" dirty="0" smtClean="0">
              <a:solidFill>
                <a:srgbClr val="312783"/>
              </a:solidFill>
              <a:latin typeface="Arial Black" panose="020B0A04020102020204" pitchFamily="34" charset="0"/>
            </a:endParaRPr>
          </a:p>
          <a:p>
            <a:endParaRPr lang="es-EC" sz="1200" dirty="0">
              <a:solidFill>
                <a:srgbClr val="312783"/>
              </a:solidFill>
              <a:latin typeface="Arial Black" panose="020B0A04020102020204" pitchFamily="34" charset="0"/>
            </a:endParaRPr>
          </a:p>
          <a:p>
            <a:pPr algn="ctr"/>
            <a:r>
              <a:rPr lang="es-EC" sz="3000" dirty="0" smtClean="0">
                <a:solidFill>
                  <a:srgbClr val="312783"/>
                </a:solidFill>
                <a:latin typeface="Arial Black" panose="020B0A04020102020204" pitchFamily="34" charset="0"/>
              </a:rPr>
              <a:t>PROFORMA DE INVERSIÓN CON INCREMENTO DE USD 75,2M</a:t>
            </a:r>
            <a:endParaRPr lang="es-EC" sz="3000" dirty="0">
              <a:solidFill>
                <a:srgbClr val="312783"/>
              </a:solidFill>
              <a:latin typeface="Arial Black" panose="020B0A04020102020204" pitchFamily="34" charset="0"/>
            </a:endParaRPr>
          </a:p>
          <a:p>
            <a:endParaRPr lang="es-EC" sz="2100" dirty="0">
              <a:solidFill>
                <a:schemeClr val="tx1"/>
              </a:solidFill>
            </a:endParaRPr>
          </a:p>
        </p:txBody>
      </p:sp>
      <p:sp>
        <p:nvSpPr>
          <p:cNvPr id="17" name="CuadroTexto 16"/>
          <p:cNvSpPr txBox="1"/>
          <p:nvPr/>
        </p:nvSpPr>
        <p:spPr>
          <a:xfrm>
            <a:off x="969771" y="9300789"/>
            <a:ext cx="14358212" cy="715581"/>
          </a:xfrm>
          <a:prstGeom prst="rect">
            <a:avLst/>
          </a:prstGeom>
          <a:noFill/>
        </p:spPr>
        <p:txBody>
          <a:bodyPr wrap="square" rtlCol="0">
            <a:spAutoFit/>
          </a:bodyPr>
          <a:lstStyle/>
          <a:p>
            <a:r>
              <a:rPr lang="es-EC" sz="1350" dirty="0"/>
              <a:t>Elaboración: SGP</a:t>
            </a:r>
          </a:p>
          <a:p>
            <a:r>
              <a:rPr lang="es-EC" sz="1350" dirty="0" smtClean="0"/>
              <a:t>Nota:  </a:t>
            </a:r>
            <a:r>
              <a:rPr lang="es-EC" sz="1350" b="1" dirty="0" smtClean="0"/>
              <a:t>(*) En el Sector de Movilidad se</a:t>
            </a:r>
            <a:r>
              <a:rPr lang="es-EC" sz="1350" dirty="0" smtClean="0"/>
              <a:t> Incluye el Presupuesto de la Primera Línea del Metro por </a:t>
            </a:r>
            <a:r>
              <a:rPr lang="es-EC" sz="1350" dirty="0"/>
              <a:t>$ $ </a:t>
            </a:r>
            <a:r>
              <a:rPr lang="es-EC" sz="1350" dirty="0" smtClean="0"/>
              <a:t>152.736,183,49</a:t>
            </a:r>
          </a:p>
          <a:p>
            <a:endParaRPr lang="es-EC" sz="1350" dirty="0"/>
          </a:p>
        </p:txBody>
      </p:sp>
      <p:graphicFrame>
        <p:nvGraphicFramePr>
          <p:cNvPr id="4" name="Tabla 3"/>
          <p:cNvGraphicFramePr>
            <a:graphicFrameLocks noGrp="1"/>
          </p:cNvGraphicFramePr>
          <p:nvPr>
            <p:extLst>
              <p:ext uri="{D42A27DB-BD31-4B8C-83A1-F6EECF244321}">
                <p14:modId xmlns:p14="http://schemas.microsoft.com/office/powerpoint/2010/main" val="579705439"/>
              </p:ext>
            </p:extLst>
          </p:nvPr>
        </p:nvGraphicFramePr>
        <p:xfrm>
          <a:off x="969771" y="2075337"/>
          <a:ext cx="15704638" cy="7225452"/>
        </p:xfrm>
        <a:graphic>
          <a:graphicData uri="http://schemas.openxmlformats.org/drawingml/2006/table">
            <a:tbl>
              <a:tblPr/>
              <a:tblGrid>
                <a:gridCol w="2258112"/>
                <a:gridCol w="4723920"/>
                <a:gridCol w="1464453"/>
                <a:gridCol w="1439795"/>
                <a:gridCol w="1952601"/>
                <a:gridCol w="1873709"/>
                <a:gridCol w="1992048"/>
              </a:tblGrid>
              <a:tr h="811608">
                <a:tc>
                  <a:txBody>
                    <a:bodyPr/>
                    <a:lstStyle/>
                    <a:p>
                      <a:pPr algn="ctr" fontAlgn="ctr"/>
                      <a:r>
                        <a:rPr lang="es-EC" sz="1600" b="1" i="0" u="none" strike="noStrike" dirty="0">
                          <a:solidFill>
                            <a:srgbClr val="FFFFFF"/>
                          </a:solidFill>
                          <a:effectLst/>
                          <a:latin typeface="Calibri" panose="020F0502020204030204" pitchFamily="34" charset="0"/>
                        </a:rPr>
                        <a:t> ÁREA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1600" b="1" i="0" u="none" strike="noStrike" dirty="0">
                          <a:solidFill>
                            <a:srgbClr val="FFFFFF"/>
                          </a:solidFill>
                          <a:effectLst/>
                          <a:latin typeface="Calibri" panose="020F0502020204030204" pitchFamily="34" charset="0"/>
                        </a:rPr>
                        <a:t> SECTOR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INICIAL 2022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1600" b="1" i="0" u="none" strike="noStrike">
                          <a:solidFill>
                            <a:srgbClr val="FFFFFF"/>
                          </a:solidFill>
                          <a:effectLst/>
                          <a:latin typeface="Calibri" panose="020F0502020204030204" pitchFamily="34" charset="0"/>
                        </a:rPr>
                        <a:t> INCREMENTO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1600" b="1" i="0" u="none" strike="noStrike">
                          <a:solidFill>
                            <a:srgbClr val="FFFFFF"/>
                          </a:solidFill>
                          <a:effectLst/>
                          <a:latin typeface="Calibri" panose="020F0502020204030204" pitchFamily="34" charset="0"/>
                        </a:rPr>
                        <a:t> ESPACIOS PRESUPUESTARIOS</a:t>
                      </a:r>
                      <a:br>
                        <a:rPr lang="es-EC" sz="1600" b="1" i="0" u="none" strike="noStrike">
                          <a:solidFill>
                            <a:srgbClr val="FFFFFF"/>
                          </a:solidFill>
                          <a:effectLst/>
                          <a:latin typeface="Calibri" panose="020F0502020204030204" pitchFamily="34" charset="0"/>
                        </a:rPr>
                      </a:br>
                      <a:r>
                        <a:rPr lang="es-EC" sz="1600" b="1" i="0" u="none" strike="noStrike">
                          <a:solidFill>
                            <a:srgbClr val="FFFFFF"/>
                          </a:solidFill>
                          <a:effectLst/>
                          <a:latin typeface="Calibri" panose="020F0502020204030204" pitchFamily="34" charset="0"/>
                        </a:rPr>
                        <a:t>(ANTICIPOS NO DEVENGADOS)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1600" b="1" i="0" u="none" strike="noStrike">
                          <a:solidFill>
                            <a:srgbClr val="FFFFFF"/>
                          </a:solidFill>
                          <a:effectLst/>
                          <a:latin typeface="Calibri" panose="020F0502020204030204" pitchFamily="34" charset="0"/>
                        </a:rPr>
                        <a:t> MOVIMIENTOS DE INVERSIÓN A CORRIENTE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1600" b="1" i="0" u="none" strike="noStrike">
                          <a:solidFill>
                            <a:srgbClr val="FFFFFF"/>
                          </a:solidFill>
                          <a:effectLst/>
                          <a:latin typeface="Calibri" panose="020F0502020204030204" pitchFamily="34" charset="0"/>
                        </a:rPr>
                        <a:t> PRESUPUESTO PROFORMADO 2022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r>
              <a:tr h="350011">
                <a:tc rowSpan="5">
                  <a:txBody>
                    <a:bodyPr/>
                    <a:lstStyle/>
                    <a:p>
                      <a:pPr algn="ctr" fontAlgn="ctr"/>
                      <a:r>
                        <a:rPr lang="es-EC" sz="1600" b="1" i="0" u="none" strike="noStrike" dirty="0">
                          <a:solidFill>
                            <a:srgbClr val="000000"/>
                          </a:solidFill>
                          <a:effectLst/>
                          <a:latin typeface="Calibri" panose="020F0502020204030204" pitchFamily="34" charset="0"/>
                        </a:rPr>
                        <a:t> SERVICIOS COMUNALES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AMBIENTE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4.350.000,00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4.350.000,00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COORDINACIÓN TERRITORIAL Y PARTICIPACIÓN CIUDADANA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34.981.210,35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965.010,08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568.960,88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36.515.181,31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 MOVILIDAD </a:t>
                      </a:r>
                      <a:r>
                        <a:rPr lang="es-EC" sz="1600" b="0" i="0" u="none" strike="noStrike" dirty="0" smtClean="0">
                          <a:solidFill>
                            <a:srgbClr val="000000"/>
                          </a:solidFill>
                          <a:effectLst/>
                          <a:latin typeface="Calibri" panose="020F0502020204030204" pitchFamily="34" charset="0"/>
                        </a:rPr>
                        <a:t>*</a:t>
                      </a:r>
                      <a:endParaRPr lang="es-EC" sz="1600" b="0" i="0" u="none" strike="noStrike" dirty="0">
                        <a:solidFill>
                          <a:srgbClr val="000000"/>
                        </a:solidFill>
                        <a:effectLst/>
                        <a:latin typeface="Calibri" panose="020F0502020204030204" pitchFamily="34" charset="0"/>
                      </a:endParaRP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255.223.165,25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63.589.457,87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1.768.145,36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(2.611.645,21) </a:t>
                      </a:r>
                      <a:endParaRPr lang="es-EC" sz="1600" b="0" i="0" u="none" strike="noStrike" dirty="0">
                        <a:solidFill>
                          <a:srgbClr val="000000"/>
                        </a:solidFill>
                        <a:effectLst/>
                        <a:latin typeface="Calibri" panose="020F0502020204030204" pitchFamily="34" charset="0"/>
                      </a:endParaRP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317.969.123,27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SEGURIDAD Y GOBERNABILIDAD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3.358.647,86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19.785,89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144.600,00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3.523.033,75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TERRITORIO HÁBITAT Y VIVIENDA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18.728.329,68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2.768.053,42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54.000,00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21.550.383,10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rowSpan="2">
                  <a:txBody>
                    <a:bodyPr/>
                    <a:lstStyle/>
                    <a:p>
                      <a:pPr algn="ctr" fontAlgn="ctr"/>
                      <a:r>
                        <a:rPr lang="es-EC" sz="1600" b="1" i="0" u="none" strike="noStrike">
                          <a:solidFill>
                            <a:srgbClr val="000000"/>
                          </a:solidFill>
                          <a:effectLst/>
                          <a:latin typeface="Calibri" panose="020F0502020204030204" pitchFamily="34" charset="0"/>
                        </a:rPr>
                        <a:t> SERVICIOS ECONÓMICOS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AGENCIA DE COORDINACIÓN DISTRITAL DE COMERCIO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5.400.000,00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5.400.000,00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DESARROLLO PRODUCTIVO Y COMPETITIVIDAD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11.125.000,00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2.667.452,00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13.792.452,00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rowSpan="5">
                  <a:txBody>
                    <a:bodyPr/>
                    <a:lstStyle/>
                    <a:p>
                      <a:pPr algn="ctr" fontAlgn="ctr"/>
                      <a:r>
                        <a:rPr lang="es-EC" sz="1600" b="1" i="0" u="none" strike="noStrike">
                          <a:solidFill>
                            <a:srgbClr val="000000"/>
                          </a:solidFill>
                          <a:effectLst/>
                          <a:latin typeface="Calibri" panose="020F0502020204030204" pitchFamily="34" charset="0"/>
                        </a:rPr>
                        <a:t> SERVICIOS GENERALES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ADMINISTRACIÓN GENERAL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45.824.346,06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1.850.000,00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47.674.346,06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AGENCIA METROPOLITANA DE CONTROL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400.000,00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400.000,00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COMUNICACIÓN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2.600.000,00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2.600.000,00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 COORDINACIÓN DE ALCALDIA Y SECRETARÍA DEL CONCEJO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1.570.000,00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1.570.000,00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PLANIFICACIÓN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711.106,56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711.106,56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rowSpan="4">
                  <a:txBody>
                    <a:bodyPr/>
                    <a:lstStyle/>
                    <a:p>
                      <a:pPr algn="ctr" fontAlgn="ctr"/>
                      <a:r>
                        <a:rPr lang="es-EC" sz="1600" b="1" i="0" u="none" strike="noStrike" dirty="0">
                          <a:solidFill>
                            <a:srgbClr val="000000"/>
                          </a:solidFill>
                          <a:effectLst/>
                          <a:latin typeface="Calibri" panose="020F0502020204030204" pitchFamily="34" charset="0"/>
                        </a:rPr>
                        <a:t> SERVICIOS SOCIALES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CULTURA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14.300.000,00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1.100.000,00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15.400.000,00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EDUCACIÓN, RECREACIÓN Y DEPORTE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8.800.000,00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2.270.058,66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11.070.058,66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INCLUSIÓN SOCIAL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13.450.000,00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13.450.000,00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SALUD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18.965.000,00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2.641.800,00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(1.014.171,68)</a:t>
                      </a:r>
                      <a:endParaRPr lang="es-EC" sz="1600" b="0" i="0" u="none" strike="noStrike" dirty="0">
                        <a:solidFill>
                          <a:srgbClr val="000000"/>
                        </a:solidFill>
                        <a:effectLst/>
                        <a:latin typeface="Calibri" panose="020F0502020204030204" pitchFamily="34" charset="0"/>
                      </a:endParaRP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20.592.628,32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011">
                <a:tc gridSpan="2">
                  <a:txBody>
                    <a:bodyPr/>
                    <a:lstStyle/>
                    <a:p>
                      <a:pPr algn="ctr" fontAlgn="ctr"/>
                      <a:r>
                        <a:rPr lang="es-EC" sz="1600" b="1" i="0" u="none" strike="noStrike">
                          <a:solidFill>
                            <a:srgbClr val="000000"/>
                          </a:solidFill>
                          <a:effectLst/>
                          <a:latin typeface="Calibri" panose="020F0502020204030204" pitchFamily="34" charset="0"/>
                        </a:rPr>
                        <a:t> TOTAL MDMQ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fontAlgn="ctr"/>
                      <a:r>
                        <a:rPr lang="es-EC" sz="1600" b="1" i="0" u="none" strike="noStrike">
                          <a:solidFill>
                            <a:srgbClr val="000000"/>
                          </a:solidFill>
                          <a:effectLst/>
                          <a:latin typeface="Calibri" panose="020F0502020204030204" pitchFamily="34" charset="0"/>
                        </a:rPr>
                        <a:t> 439.786.805,76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1" i="0" u="none" strike="noStrike">
                          <a:solidFill>
                            <a:srgbClr val="000000"/>
                          </a:solidFill>
                          <a:effectLst/>
                          <a:latin typeface="Calibri" panose="020F0502020204030204" pitchFamily="34" charset="0"/>
                        </a:rPr>
                        <a:t>   75.229.817,92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1" i="0" u="none" strike="noStrike">
                          <a:solidFill>
                            <a:srgbClr val="000000"/>
                          </a:solidFill>
                          <a:effectLst/>
                          <a:latin typeface="Calibri" panose="020F0502020204030204" pitchFamily="34" charset="0"/>
                        </a:rPr>
                        <a:t>                 5.177.506,24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1" i="0" u="none" strike="noStrike" dirty="0">
                          <a:solidFill>
                            <a:srgbClr val="000000"/>
                          </a:solidFill>
                          <a:effectLst/>
                          <a:latin typeface="Calibri" panose="020F0502020204030204" pitchFamily="34" charset="0"/>
                        </a:rPr>
                        <a:t>             </a:t>
                      </a:r>
                      <a:r>
                        <a:rPr lang="es-EC" sz="1600" b="1" i="0" u="none" strike="noStrike" dirty="0" smtClean="0">
                          <a:solidFill>
                            <a:srgbClr val="000000"/>
                          </a:solidFill>
                          <a:effectLst/>
                          <a:latin typeface="Calibri" panose="020F0502020204030204" pitchFamily="34" charset="0"/>
                        </a:rPr>
                        <a:t>(3.625.816,89) </a:t>
                      </a:r>
                      <a:endParaRPr lang="es-EC" sz="1600" b="1" i="0" u="none" strike="noStrike" dirty="0">
                        <a:solidFill>
                          <a:srgbClr val="000000"/>
                        </a:solidFill>
                        <a:effectLst/>
                        <a:latin typeface="Calibri" panose="020F0502020204030204" pitchFamily="34" charset="0"/>
                      </a:endParaRP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1" i="0" u="none" strike="noStrike" dirty="0">
                          <a:solidFill>
                            <a:srgbClr val="000000"/>
                          </a:solidFill>
                          <a:effectLst/>
                          <a:latin typeface="Calibri" panose="020F0502020204030204" pitchFamily="34" charset="0"/>
                        </a:rPr>
                        <a:t>             516.568.313,03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1403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smtClean="0"/>
              <a:t>Unidad Patronato San José</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30</a:t>
            </a:fld>
            <a:endParaRPr lang="ja-JP" altLang="en-US"/>
          </a:p>
        </p:txBody>
      </p:sp>
      <p:sp>
        <p:nvSpPr>
          <p:cNvPr id="5" name="Marcador de texto 4"/>
          <p:cNvSpPr>
            <a:spLocks noGrp="1"/>
          </p:cNvSpPr>
          <p:nvPr>
            <p:ph type="body" sz="quarter" idx="15"/>
          </p:nvPr>
        </p:nvSpPr>
        <p:spPr/>
        <p:txBody>
          <a:bodyPr/>
          <a:lstStyle/>
          <a:p>
            <a:r>
              <a:rPr lang="es-EC" dirty="0" smtClean="0"/>
              <a:t>Solicitud</a:t>
            </a:r>
            <a:endParaRPr lang="es-EC" dirty="0"/>
          </a:p>
        </p:txBody>
      </p:sp>
      <p:sp>
        <p:nvSpPr>
          <p:cNvPr id="6" name="Marcador de texto 5"/>
          <p:cNvSpPr>
            <a:spLocks noGrp="1"/>
          </p:cNvSpPr>
          <p:nvPr>
            <p:ph type="body" sz="quarter" idx="14"/>
          </p:nvPr>
        </p:nvSpPr>
        <p:spPr>
          <a:xfrm>
            <a:off x="2709066" y="3884782"/>
            <a:ext cx="5985483" cy="5770662"/>
          </a:xfrm>
        </p:spPr>
        <p:txBody>
          <a:bodyPr>
            <a:normAutofit/>
          </a:bodyPr>
          <a:lstStyle/>
          <a:p>
            <a:pPr algn="just"/>
            <a:endParaRPr lang="es-ES" dirty="0"/>
          </a:p>
          <a:p>
            <a:pPr algn="just"/>
            <a:r>
              <a:rPr lang="es-ES" b="1" dirty="0" smtClean="0"/>
              <a:t>Concejal Mónica Sandoval</a:t>
            </a:r>
            <a:endParaRPr lang="es-ES" b="1" dirty="0"/>
          </a:p>
          <a:p>
            <a:pPr algn="just"/>
            <a:r>
              <a:rPr lang="es-ES" dirty="0" smtClean="0"/>
              <a:t>Asignación </a:t>
            </a:r>
            <a:r>
              <a:rPr lang="es-ES" dirty="0"/>
              <a:t>de 6 millones de la Secretaría de </a:t>
            </a:r>
            <a:r>
              <a:rPr lang="es-ES" dirty="0" smtClean="0"/>
              <a:t>Inclusión para la </a:t>
            </a:r>
            <a:r>
              <a:rPr lang="es-ES" dirty="0"/>
              <a:t>atención a la primera infancia, debe </a:t>
            </a:r>
            <a:r>
              <a:rPr lang="es-ES" dirty="0" smtClean="0"/>
              <a:t>ser para </a:t>
            </a:r>
            <a:r>
              <a:rPr lang="es-ES" dirty="0"/>
              <a:t>la atención de los CEMEI, ya que es la entidad a cargo en la Secretaría de Educación. Justificar</a:t>
            </a:r>
            <a:endParaRPr lang="es-EC"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noAutofit/>
          </a:bodyPr>
          <a:lstStyle/>
          <a:p>
            <a:pPr algn="just"/>
            <a:r>
              <a:rPr lang="es-EC" sz="1800" dirty="0"/>
              <a:t>La Unidad de Proyectos y Servicios de Niñez con el fin de promover la protección integral de niñas y niños de 0 a 3 años de edad y mujeres gestantes que habitan en el DMQ, en el ejercicio pleno de sus derechos y responsabilidades, a través de la crianza y cuidado con ternura y atención integral, para desarrollar sus potencialidades, en el marco de libertad, dignidad y equidad, contribuyendo a mejorar su calidad de vida, implementa la modalidad “Quito Crece en Familia” con sus dos servicios: </a:t>
            </a:r>
            <a:endParaRPr lang="es-EC" sz="1800" dirty="0" smtClean="0"/>
          </a:p>
          <a:p>
            <a:pPr marL="285750" indent="-285750" algn="just">
              <a:buFont typeface="Arial" panose="020B0604020202020204" pitchFamily="34" charset="0"/>
              <a:buChar char="•"/>
            </a:pPr>
            <a:r>
              <a:rPr lang="es-EC" sz="1800" dirty="0" smtClean="0"/>
              <a:t>Atención </a:t>
            </a:r>
            <a:r>
              <a:rPr lang="es-EC" sz="1800" dirty="0"/>
              <a:t>domiciliaria, cobertura 11.000 niñas, niños y mujeres </a:t>
            </a:r>
            <a:r>
              <a:rPr lang="es-EC" sz="1800" dirty="0" smtClean="0"/>
              <a:t>gestantes.</a:t>
            </a:r>
          </a:p>
          <a:p>
            <a:pPr marL="285750" indent="-285750" algn="just">
              <a:buFont typeface="Arial" panose="020B0604020202020204" pitchFamily="34" charset="0"/>
              <a:buChar char="•"/>
            </a:pPr>
            <a:r>
              <a:rPr lang="es-EC" sz="1800" dirty="0" smtClean="0"/>
              <a:t>Centro </a:t>
            </a:r>
            <a:r>
              <a:rPr lang="es-EC" sz="1800" dirty="0"/>
              <a:t>de Desarrollo Infantil. 2.000 niñas, niños</a:t>
            </a:r>
          </a:p>
        </p:txBody>
      </p:sp>
    </p:spTree>
    <p:extLst>
      <p:ext uri="{BB962C8B-B14F-4D97-AF65-F5344CB8AC3E}">
        <p14:creationId xmlns:p14="http://schemas.microsoft.com/office/powerpoint/2010/main" val="2458467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smtClean="0"/>
              <a:t>Unidad de Bienestar Animal</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31</a:t>
            </a:fld>
            <a:endParaRPr lang="ja-JP" altLang="en-US"/>
          </a:p>
        </p:txBody>
      </p:sp>
      <p:sp>
        <p:nvSpPr>
          <p:cNvPr id="5" name="Marcador de texto 4"/>
          <p:cNvSpPr>
            <a:spLocks noGrp="1"/>
          </p:cNvSpPr>
          <p:nvPr>
            <p:ph type="body" sz="quarter" idx="15"/>
          </p:nvPr>
        </p:nvSpPr>
        <p:spPr/>
        <p:txBody>
          <a:bodyPr/>
          <a:lstStyle/>
          <a:p>
            <a:r>
              <a:rPr lang="es-EC" dirty="0" smtClean="0"/>
              <a:t>Solicitud	</a:t>
            </a:r>
            <a:endParaRPr lang="es-EC" dirty="0"/>
          </a:p>
        </p:txBody>
      </p:sp>
      <p:sp>
        <p:nvSpPr>
          <p:cNvPr id="6" name="Marcador de texto 5"/>
          <p:cNvSpPr>
            <a:spLocks noGrp="1"/>
          </p:cNvSpPr>
          <p:nvPr>
            <p:ph type="body" sz="quarter" idx="14"/>
          </p:nvPr>
        </p:nvSpPr>
        <p:spPr/>
        <p:txBody>
          <a:bodyPr/>
          <a:lstStyle/>
          <a:p>
            <a:r>
              <a:rPr lang="es-ES" b="1" dirty="0"/>
              <a:t>Concejal </a:t>
            </a:r>
            <a:r>
              <a:rPr lang="es-ES" b="1" dirty="0" err="1" smtClean="0"/>
              <a:t>Brith</a:t>
            </a:r>
            <a:r>
              <a:rPr lang="es-ES" b="1" dirty="0" smtClean="0"/>
              <a:t> Vaca</a:t>
            </a:r>
            <a:endParaRPr lang="es-ES" b="1" dirty="0"/>
          </a:p>
          <a:p>
            <a:r>
              <a:rPr lang="es-ES" dirty="0" smtClean="0"/>
              <a:t>Se </a:t>
            </a:r>
            <a:r>
              <a:rPr lang="es-ES" dirty="0"/>
              <a:t>considere el proyecto del </a:t>
            </a:r>
            <a:r>
              <a:rPr lang="es-ES" dirty="0" smtClean="0"/>
              <a:t>REMETFU</a:t>
            </a:r>
            <a:r>
              <a:rPr lang="es-ES" dirty="0"/>
              <a:t>, </a:t>
            </a:r>
            <a:r>
              <a:rPr lang="es-ES" dirty="0" smtClean="0"/>
              <a:t>para el registro </a:t>
            </a:r>
            <a:r>
              <a:rPr lang="es-EC" dirty="0" smtClean="0"/>
              <a:t>metropolitano </a:t>
            </a:r>
            <a:r>
              <a:rPr lang="es-EC" dirty="0"/>
              <a:t>de fauna urbana. Informar y justificar.</a:t>
            </a:r>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a:xfrm>
            <a:off x="10958899" y="3881684"/>
            <a:ext cx="6147552" cy="5931055"/>
          </a:xfrm>
        </p:spPr>
        <p:txBody>
          <a:bodyPr>
            <a:normAutofit/>
          </a:bodyPr>
          <a:lstStyle/>
          <a:p>
            <a:pPr algn="just"/>
            <a:r>
              <a:rPr lang="es-ES_tradnl" dirty="0"/>
              <a:t>La unidad </a:t>
            </a:r>
            <a:r>
              <a:rPr lang="es-EC" dirty="0" smtClean="0"/>
              <a:t>considera en el proyecto “Manejo de Fauna Urbana en el DMQ” el registro metropolitano de la fauna urbana, para lo cual </a:t>
            </a:r>
            <a:r>
              <a:rPr lang="es-ES_tradnl" dirty="0" smtClean="0"/>
              <a:t>cuenta </a:t>
            </a:r>
            <a:r>
              <a:rPr lang="es-ES_tradnl" dirty="0"/>
              <a:t>en stock </a:t>
            </a:r>
            <a:r>
              <a:rPr lang="es-ES_tradnl" dirty="0" smtClean="0"/>
              <a:t>con 16.100 </a:t>
            </a:r>
            <a:r>
              <a:rPr lang="es-ES_tradnl" dirty="0"/>
              <a:t>microchip y 9 lectores, por lo que se </a:t>
            </a:r>
            <a:r>
              <a:rPr lang="es-ES_tradnl" dirty="0" smtClean="0"/>
              <a:t>planificó USD </a:t>
            </a:r>
            <a:r>
              <a:rPr lang="es-ES_tradnl" dirty="0"/>
              <a:t>3.000, de requerirse </a:t>
            </a:r>
            <a:r>
              <a:rPr lang="es-ES_tradnl" dirty="0" smtClean="0"/>
              <a:t>presupuesto adicional </a:t>
            </a:r>
            <a:r>
              <a:rPr lang="es-ES_tradnl" dirty="0"/>
              <a:t>se gestionará </a:t>
            </a:r>
            <a:r>
              <a:rPr lang="es-ES_tradnl" dirty="0" smtClean="0"/>
              <a:t>con </a:t>
            </a:r>
            <a:r>
              <a:rPr lang="es-ES_tradnl" dirty="0"/>
              <a:t>traspasos de créditos.</a:t>
            </a:r>
            <a:endParaRPr lang="es-EC" dirty="0"/>
          </a:p>
          <a:p>
            <a:pPr algn="just"/>
            <a:r>
              <a:rPr lang="es-EC" dirty="0" smtClean="0"/>
              <a:t>Las actividades consideradas para el efecto son:</a:t>
            </a:r>
          </a:p>
          <a:p>
            <a:pPr algn="just"/>
            <a:endParaRPr lang="es-ES_tradnl" dirty="0"/>
          </a:p>
          <a:p>
            <a:pPr algn="just"/>
            <a:endParaRPr lang="es-ES_tradnl" dirty="0" smtClean="0"/>
          </a:p>
          <a:p>
            <a:pPr algn="just"/>
            <a:endParaRPr lang="es-ES_tradnl" dirty="0"/>
          </a:p>
          <a:p>
            <a:pPr algn="just"/>
            <a:endParaRPr lang="es-ES_tradnl" dirty="0" smtClean="0"/>
          </a:p>
          <a:p>
            <a:pPr algn="just"/>
            <a:endParaRPr lang="es-ES_tradnl" dirty="0"/>
          </a:p>
          <a:p>
            <a:pPr algn="just"/>
            <a:endParaRPr lang="es-ES_tradnl" dirty="0" smtClean="0"/>
          </a:p>
          <a:p>
            <a:pPr algn="just"/>
            <a:endParaRPr lang="es-ES_tradnl" dirty="0"/>
          </a:p>
          <a:p>
            <a:pPr algn="just"/>
            <a:endParaRPr lang="es-ES_tradnl" dirty="0" smtClean="0"/>
          </a:p>
          <a:p>
            <a:pPr algn="just"/>
            <a:endParaRPr lang="es-ES_tradnl" dirty="0" smtClean="0"/>
          </a:p>
          <a:p>
            <a:pPr algn="just"/>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907762678"/>
              </p:ext>
            </p:extLst>
          </p:nvPr>
        </p:nvGraphicFramePr>
        <p:xfrm>
          <a:off x="10507991" y="6777344"/>
          <a:ext cx="7014949" cy="2655444"/>
        </p:xfrm>
        <a:graphic>
          <a:graphicData uri="http://schemas.openxmlformats.org/drawingml/2006/table">
            <a:tbl>
              <a:tblPr firstRow="1" firstCol="1" bandRow="1">
                <a:tableStyleId>{5C22544A-7EE6-4342-B048-85BDC9FD1C3A}</a:tableStyleId>
              </a:tblPr>
              <a:tblGrid>
                <a:gridCol w="4858965"/>
                <a:gridCol w="1110500"/>
                <a:gridCol w="1045484"/>
              </a:tblGrid>
              <a:tr h="512224">
                <a:tc>
                  <a:txBody>
                    <a:bodyPr/>
                    <a:lstStyle/>
                    <a:p>
                      <a:pPr algn="ctr">
                        <a:lnSpc>
                          <a:spcPct val="120000"/>
                        </a:lnSpc>
                        <a:spcBef>
                          <a:spcPts val="200"/>
                        </a:spcBef>
                        <a:spcAft>
                          <a:spcPts val="800"/>
                        </a:spcAft>
                      </a:pPr>
                      <a:r>
                        <a:rPr lang="es-ES" sz="1400" kern="1000" dirty="0">
                          <a:effectLst/>
                          <a:latin typeface="Calibri" panose="020F0502020204030204" pitchFamily="34" charset="0"/>
                        </a:rPr>
                        <a:t>Actividad</a:t>
                      </a:r>
                      <a:endParaRPr lang="es-EC" sz="1400"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800"/>
                        </a:spcAft>
                      </a:pPr>
                      <a:r>
                        <a:rPr lang="es-ES" sz="1600" kern="1000" dirty="0">
                          <a:effectLst/>
                          <a:latin typeface="Calibri" panose="020F0502020204030204" pitchFamily="34" charset="0"/>
                        </a:rPr>
                        <a:t>Fecha de inicio</a:t>
                      </a:r>
                      <a:endParaRPr lang="es-EC" sz="1600"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800"/>
                        </a:spcAft>
                      </a:pPr>
                      <a:r>
                        <a:rPr lang="es-ES" sz="1600" kern="1000" dirty="0">
                          <a:effectLst/>
                          <a:latin typeface="Calibri" panose="020F0502020204030204" pitchFamily="34" charset="0"/>
                        </a:rPr>
                        <a:t>Fecha de Fin</a:t>
                      </a:r>
                      <a:endParaRPr lang="es-EC" sz="1600"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385">
                <a:tc>
                  <a:txBody>
                    <a:bodyPr/>
                    <a:lstStyle/>
                    <a:p>
                      <a:pPr algn="just">
                        <a:lnSpc>
                          <a:spcPct val="120000"/>
                        </a:lnSpc>
                        <a:spcBef>
                          <a:spcPts val="200"/>
                        </a:spcBef>
                        <a:spcAft>
                          <a:spcPts val="800"/>
                        </a:spcAft>
                      </a:pPr>
                      <a:r>
                        <a:rPr lang="es-ES" sz="1400" b="0" kern="1000" dirty="0">
                          <a:solidFill>
                            <a:schemeClr val="tx1"/>
                          </a:solidFill>
                          <a:effectLst/>
                          <a:latin typeface="Calibri" panose="020F0502020204030204" pitchFamily="34" charset="0"/>
                        </a:rPr>
                        <a:t>Desarrollo de la plataforma de registro (REMETFU) en coordinación con la Dirección Metropolitana de Informática</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01/01/2022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31/6/2022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9435">
                <a:tc>
                  <a:txBody>
                    <a:bodyPr/>
                    <a:lstStyle/>
                    <a:p>
                      <a:pPr algn="just">
                        <a:lnSpc>
                          <a:spcPct val="120000"/>
                        </a:lnSpc>
                        <a:spcBef>
                          <a:spcPts val="200"/>
                        </a:spcBef>
                        <a:spcAft>
                          <a:spcPts val="800"/>
                        </a:spcAft>
                      </a:pPr>
                      <a:r>
                        <a:rPr lang="es-ES" sz="1400" b="0" kern="1000" dirty="0">
                          <a:solidFill>
                            <a:schemeClr val="tx1"/>
                          </a:solidFill>
                          <a:effectLst/>
                          <a:latin typeface="Calibri" panose="020F0502020204030204" pitchFamily="34" charset="0"/>
                        </a:rPr>
                        <a:t>Registro e identificación visible de perros y gatos vagabundos, mediante estrategia AER (atrapar, esterilizar y retornar) </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01/01/2022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31/12/2022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5290">
                <a:tc>
                  <a:txBody>
                    <a:bodyPr/>
                    <a:lstStyle/>
                    <a:p>
                      <a:pPr algn="just">
                        <a:lnSpc>
                          <a:spcPct val="120000"/>
                        </a:lnSpc>
                        <a:spcBef>
                          <a:spcPts val="200"/>
                        </a:spcBef>
                        <a:spcAft>
                          <a:spcPts val="800"/>
                        </a:spcAft>
                      </a:pPr>
                      <a:r>
                        <a:rPr lang="es-ES" sz="1400" b="0" kern="1000" dirty="0">
                          <a:solidFill>
                            <a:schemeClr val="tx1"/>
                          </a:solidFill>
                          <a:effectLst/>
                          <a:latin typeface="Calibri" panose="020F0502020204030204" pitchFamily="34" charset="0"/>
                        </a:rPr>
                        <a:t>Elaboración de plan piloto de método de cobranza de servicios de registro e identificación </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01/09/2022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30/12/2022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8945">
                <a:tc>
                  <a:txBody>
                    <a:bodyPr/>
                    <a:lstStyle/>
                    <a:p>
                      <a:pPr algn="just">
                        <a:lnSpc>
                          <a:spcPct val="120000"/>
                        </a:lnSpc>
                        <a:spcBef>
                          <a:spcPts val="200"/>
                        </a:spcBef>
                        <a:spcAft>
                          <a:spcPts val="800"/>
                        </a:spcAft>
                      </a:pPr>
                      <a:r>
                        <a:rPr lang="es-ES" sz="1400" b="0" kern="1000" dirty="0">
                          <a:solidFill>
                            <a:schemeClr val="tx1"/>
                          </a:solidFill>
                          <a:effectLst/>
                          <a:latin typeface="Calibri" panose="020F0502020204030204" pitchFamily="34" charset="0"/>
                        </a:rPr>
                        <a:t>Plan piloto de registro e identificación de perros y gatos, con tenedor responsable en el DMQ</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01/09/2022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30/12/2022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70112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smtClean="0"/>
              <a:t>Registro de la Propiedad</a:t>
            </a:r>
            <a:endParaRPr lang="es-EC" dirty="0"/>
          </a:p>
        </p:txBody>
      </p:sp>
      <p:sp>
        <p:nvSpPr>
          <p:cNvPr id="3" name="Marcador de pie de página 2"/>
          <p:cNvSpPr>
            <a:spLocks noGrp="1"/>
          </p:cNvSpPr>
          <p:nvPr>
            <p:ph type="ftr" sz="quarter" idx="10"/>
          </p:nvPr>
        </p:nvSpPr>
        <p:spPr/>
        <p:txBody>
          <a:bodyPr/>
          <a:lstStyle/>
          <a:p>
            <a:r>
              <a:rPr lang="en-US" altLang="ja-JP" smtClean="0"/>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32</a:t>
            </a:fld>
            <a:endParaRPr lang="ja-JP" altLang="en-US"/>
          </a:p>
        </p:txBody>
      </p:sp>
      <p:sp>
        <p:nvSpPr>
          <p:cNvPr id="5" name="Marcador de texto 4"/>
          <p:cNvSpPr>
            <a:spLocks noGrp="1"/>
          </p:cNvSpPr>
          <p:nvPr>
            <p:ph type="body" sz="quarter" idx="15"/>
          </p:nvPr>
        </p:nvSpPr>
        <p:spPr/>
        <p:txBody>
          <a:bodyPr/>
          <a:lstStyle/>
          <a:p>
            <a:r>
              <a:rPr lang="es-EC" dirty="0" smtClean="0"/>
              <a:t>Solicitud	</a:t>
            </a:r>
            <a:endParaRPr lang="es-EC" dirty="0"/>
          </a:p>
        </p:txBody>
      </p:sp>
      <p:sp>
        <p:nvSpPr>
          <p:cNvPr id="6" name="Marcador de texto 5"/>
          <p:cNvSpPr>
            <a:spLocks noGrp="1"/>
          </p:cNvSpPr>
          <p:nvPr>
            <p:ph type="body" sz="quarter" idx="14"/>
          </p:nvPr>
        </p:nvSpPr>
        <p:spPr/>
        <p:txBody>
          <a:bodyPr>
            <a:normAutofit/>
          </a:bodyPr>
          <a:lstStyle/>
          <a:p>
            <a:r>
              <a:rPr lang="es-ES" b="1" dirty="0"/>
              <a:t>Concejal </a:t>
            </a:r>
            <a:r>
              <a:rPr lang="es-ES" b="1" dirty="0" smtClean="0"/>
              <a:t>Luz Elena Coloma</a:t>
            </a:r>
            <a:endParaRPr lang="es-ES" b="1" dirty="0"/>
          </a:p>
          <a:p>
            <a:pPr algn="just"/>
            <a:r>
              <a:rPr lang="es-ES" dirty="0" smtClean="0"/>
              <a:t>Existe la necesidad </a:t>
            </a:r>
            <a:r>
              <a:rPr lang="es-ES" dirty="0"/>
              <a:t>de inscribir la razón correspondiente en los bienes patrimoniales. Para que esto pueda concretarse se requiere avanzar en el folio real, para el cual ya existe un sistema, pero </a:t>
            </a:r>
            <a:r>
              <a:rPr lang="es-ES" dirty="0" smtClean="0"/>
              <a:t>no </a:t>
            </a:r>
            <a:r>
              <a:rPr lang="es-ES" dirty="0"/>
              <a:t>existe la capacidad para avanzar rápidamente. Hay que entender que la vinculación del Registro con el Catastro no es un problema que vaya a solucionarse hasta que no se trabaje el folio real. </a:t>
            </a:r>
            <a:endParaRPr lang="es-EC" dirty="0"/>
          </a:p>
        </p:txBody>
      </p:sp>
      <p:sp>
        <p:nvSpPr>
          <p:cNvPr id="7" name="Marcador de texto 6"/>
          <p:cNvSpPr>
            <a:spLocks noGrp="1"/>
          </p:cNvSpPr>
          <p:nvPr>
            <p:ph type="body" sz="quarter" idx="16"/>
          </p:nvPr>
        </p:nvSpPr>
        <p:spPr/>
        <p:txBody>
          <a:bodyPr/>
          <a:lstStyle/>
          <a:p>
            <a:r>
              <a:rPr lang="es-EC" dirty="0" smtClean="0"/>
              <a:t>Respuesta</a:t>
            </a:r>
            <a:endParaRPr lang="es-EC" dirty="0"/>
          </a:p>
        </p:txBody>
      </p:sp>
      <p:sp>
        <p:nvSpPr>
          <p:cNvPr id="8" name="Marcador de texto 7"/>
          <p:cNvSpPr>
            <a:spLocks noGrp="1"/>
          </p:cNvSpPr>
          <p:nvPr>
            <p:ph type="body" sz="quarter" idx="17"/>
          </p:nvPr>
        </p:nvSpPr>
        <p:spPr/>
        <p:txBody>
          <a:bodyPr/>
          <a:lstStyle/>
          <a:p>
            <a:pPr algn="just"/>
            <a:r>
              <a:rPr lang="es-EC" dirty="0" smtClean="0"/>
              <a:t>Se incorpora el Proyecto </a:t>
            </a:r>
            <a:r>
              <a:rPr lang="es-ES" dirty="0"/>
              <a:t>MODERNIZACIÓN INTEGRAL DEL REGISTRO DE LA </a:t>
            </a:r>
            <a:r>
              <a:rPr lang="es-ES" dirty="0" smtClean="0"/>
              <a:t>PROPIEDAD, con </a:t>
            </a:r>
            <a:r>
              <a:rPr lang="es-ES" dirty="0"/>
              <a:t>el objeto de </a:t>
            </a:r>
            <a:r>
              <a:rPr lang="es-ES" dirty="0" smtClean="0"/>
              <a:t>brindar al </a:t>
            </a:r>
            <a:r>
              <a:rPr lang="es-ES" dirty="0"/>
              <a:t>usuario </a:t>
            </a:r>
            <a:r>
              <a:rPr lang="es-ES" dirty="0" smtClean="0"/>
              <a:t>un </a:t>
            </a:r>
            <a:r>
              <a:rPr lang="es-ES" dirty="0"/>
              <a:t>servicio más </a:t>
            </a:r>
            <a:r>
              <a:rPr lang="es-ES" dirty="0" smtClean="0"/>
              <a:t>eficiente, que </a:t>
            </a:r>
            <a:r>
              <a:rPr lang="es-ES" dirty="0"/>
              <a:t>permita avanzar en la modernización y digitalización de la </a:t>
            </a:r>
            <a:r>
              <a:rPr lang="es-ES" dirty="0" smtClean="0"/>
              <a:t>entidad y la modernización del Folio Real. Se asigna un presupuesto de USD 1.850.000</a:t>
            </a:r>
            <a:endParaRPr lang="es-EC" dirty="0"/>
          </a:p>
        </p:txBody>
      </p:sp>
    </p:spTree>
    <p:extLst>
      <p:ext uri="{BB962C8B-B14F-4D97-AF65-F5344CB8AC3E}">
        <p14:creationId xmlns:p14="http://schemas.microsoft.com/office/powerpoint/2010/main" val="2453703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33</a:t>
            </a:fld>
            <a:endParaRPr lang="ja-JP" altLang="en-US"/>
          </a:p>
        </p:txBody>
      </p:sp>
      <p:sp>
        <p:nvSpPr>
          <p:cNvPr id="4" name="Marcador de pie de página 3"/>
          <p:cNvSpPr>
            <a:spLocks noGrp="1"/>
          </p:cNvSpPr>
          <p:nvPr>
            <p:ph type="ftr" sz="quarter" idx="3"/>
          </p:nvPr>
        </p:nvSpPr>
        <p:spPr/>
        <p:txBody>
          <a:bodyPr/>
          <a:lstStyle/>
          <a:p>
            <a:r>
              <a:rPr lang="en-US" altLang="ja-JP" smtClean="0"/>
              <a:t>#PorUnQuitoDigno</a:t>
            </a:r>
            <a:endParaRPr lang="ja-JP" altLang="en-US" dirty="0"/>
          </a:p>
        </p:txBody>
      </p:sp>
      <p:sp>
        <p:nvSpPr>
          <p:cNvPr id="11" name="Marcador de texto 10"/>
          <p:cNvSpPr>
            <a:spLocks noGrp="1"/>
          </p:cNvSpPr>
          <p:nvPr>
            <p:ph type="body" sz="quarter" idx="4294967295"/>
          </p:nvPr>
        </p:nvSpPr>
        <p:spPr>
          <a:xfrm>
            <a:off x="784118" y="3209333"/>
            <a:ext cx="16200438" cy="5964238"/>
          </a:xfrm>
        </p:spPr>
        <p:txBody>
          <a:bodyPr/>
          <a:lstStyle/>
          <a:p>
            <a:pPr algn="ctr"/>
            <a:endParaRPr lang="es-EC" sz="5400" b="1" dirty="0" smtClean="0"/>
          </a:p>
          <a:p>
            <a:pPr algn="ctr"/>
            <a:endParaRPr lang="es-EC" sz="5400" b="1" dirty="0" smtClean="0"/>
          </a:p>
          <a:p>
            <a:pPr algn="ctr"/>
            <a:r>
              <a:rPr lang="es-EC" sz="5400" b="1" dirty="0" smtClean="0"/>
              <a:t>REQUERIMIENTOS ADICIONALES</a:t>
            </a:r>
            <a:endParaRPr lang="es-EC" b="1" dirty="0"/>
          </a:p>
        </p:txBody>
      </p:sp>
    </p:spTree>
    <p:extLst>
      <p:ext uri="{BB962C8B-B14F-4D97-AF65-F5344CB8AC3E}">
        <p14:creationId xmlns:p14="http://schemas.microsoft.com/office/powerpoint/2010/main" val="109604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err="1" smtClean="0"/>
              <a:t>Nueos</a:t>
            </a:r>
            <a:r>
              <a:rPr lang="es-ES_tradnl" dirty="0" smtClean="0"/>
              <a:t> Requerimientos para Proforma 2022</a:t>
            </a:r>
            <a:endParaRPr lang="es-EC" dirty="0"/>
          </a:p>
        </p:txBody>
      </p:sp>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34</a:t>
            </a:fld>
            <a:endParaRPr lang="ja-JP" altLang="en-US"/>
          </a:p>
        </p:txBody>
      </p:sp>
      <p:sp>
        <p:nvSpPr>
          <p:cNvPr id="5" name="Marcador de pie de página 4"/>
          <p:cNvSpPr>
            <a:spLocks noGrp="1"/>
          </p:cNvSpPr>
          <p:nvPr>
            <p:ph type="ftr" sz="quarter" idx="3"/>
          </p:nvPr>
        </p:nvSpPr>
        <p:spPr/>
        <p:txBody>
          <a:bodyPr/>
          <a:lstStyle/>
          <a:p>
            <a:r>
              <a:rPr lang="en-US" altLang="ja-JP" smtClean="0"/>
              <a:t>#PorUnQuitoDigno</a:t>
            </a:r>
            <a:endParaRPr lang="ja-JP" altLang="en-US" dirty="0"/>
          </a:p>
        </p:txBody>
      </p:sp>
      <p:graphicFrame>
        <p:nvGraphicFramePr>
          <p:cNvPr id="7" name="Tabla 6"/>
          <p:cNvGraphicFramePr>
            <a:graphicFrameLocks noGrp="1"/>
          </p:cNvGraphicFramePr>
          <p:nvPr>
            <p:extLst>
              <p:ext uri="{D42A27DB-BD31-4B8C-83A1-F6EECF244321}">
                <p14:modId xmlns:p14="http://schemas.microsoft.com/office/powerpoint/2010/main" val="4288263067"/>
              </p:ext>
            </p:extLst>
          </p:nvPr>
        </p:nvGraphicFramePr>
        <p:xfrm>
          <a:off x="1515527" y="3110369"/>
          <a:ext cx="14930024" cy="6816760"/>
        </p:xfrm>
        <a:graphic>
          <a:graphicData uri="http://schemas.openxmlformats.org/drawingml/2006/table">
            <a:tbl>
              <a:tblPr/>
              <a:tblGrid>
                <a:gridCol w="1960075"/>
                <a:gridCol w="1983502"/>
                <a:gridCol w="2838735"/>
                <a:gridCol w="8147712"/>
              </a:tblGrid>
              <a:tr h="544117">
                <a:tc>
                  <a:txBody>
                    <a:bodyPr/>
                    <a:lstStyle/>
                    <a:p>
                      <a:pPr algn="ctr" fontAlgn="ctr"/>
                      <a:r>
                        <a:rPr lang="es-EC" sz="2000" b="1" i="0" u="none" strike="noStrike" dirty="0">
                          <a:solidFill>
                            <a:srgbClr val="000000"/>
                          </a:solidFill>
                          <a:effectLst/>
                          <a:latin typeface="Calibri" panose="020F0502020204030204" pitchFamily="34" charset="0"/>
                        </a:rPr>
                        <a:t>SECTOR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1" i="0" u="none" strike="noStrike" dirty="0">
                          <a:solidFill>
                            <a:srgbClr val="000000"/>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1" i="0" u="none" strike="noStrike" dirty="0">
                          <a:solidFill>
                            <a:srgbClr val="000000"/>
                          </a:solidFill>
                          <a:effectLst/>
                          <a:latin typeface="Calibri" panose="020F0502020204030204" pitchFamily="34" charset="0"/>
                        </a:rPr>
                        <a:t>REQUERIMIENTO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1" i="0" u="none" strike="noStrike">
                          <a:solidFill>
                            <a:srgbClr val="000000"/>
                          </a:solidFill>
                          <a:effectLst/>
                          <a:latin typeface="Calibri" panose="020F0502020204030204" pitchFamily="34" charset="0"/>
                        </a:rPr>
                        <a:t>JUSTIFICACIÓN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6143">
                <a:tc>
                  <a:txBody>
                    <a:bodyPr/>
                    <a:lstStyle/>
                    <a:p>
                      <a:pPr algn="l" fontAlgn="ctr"/>
                      <a:r>
                        <a:rPr lang="es-EC" sz="2000" b="0" i="0" u="none" strike="noStrike">
                          <a:solidFill>
                            <a:srgbClr val="000000"/>
                          </a:solidFill>
                          <a:effectLst/>
                          <a:latin typeface="Calibri" panose="020F0502020204030204" pitchFamily="34" charset="0"/>
                        </a:rPr>
                        <a:t>AMBIENTE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dirty="0">
                          <a:solidFill>
                            <a:srgbClr val="000000"/>
                          </a:solidFill>
                          <a:effectLst/>
                          <a:latin typeface="Calibri" panose="020F0502020204030204" pitchFamily="34" charset="0"/>
                        </a:rPr>
                        <a:t>SECRETARIA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483.468,00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dirty="0">
                          <a:solidFill>
                            <a:srgbClr val="000000"/>
                          </a:solidFill>
                          <a:effectLst/>
                          <a:latin typeface="Calibri" panose="020F0502020204030204" pitchFamily="34" charset="0"/>
                        </a:rPr>
                        <a:t>El 70 % de los analizadores de la REMMAQ ya han cumplido con el tiempo de vigencia tecnológica y de vida útil y por lo tanto los fabricantes no proveen de repuestos ni realizan soporte técnico para estas versiones de equipos, que llevan trabajando ininterrumpidamente desde el año 2003, por lo cual, se debe generar un proceso de fortalecimiento y repotenciación de equipos para garantizar la continuidad de las actividades que realiza la Unidad de Investigación, Análisis y Monitoreo UIAM-Q obteniendo información confiable y trazable manteniendo operativo el Sistema de Gestión de Calidad bajo la Norma ISO 17025 y la Red Metropolitana de Monitoreo de Calidad del Aire de Quito REMMAQ, y cumplir las metas propuestas.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2579">
                <a:tc rowSpan="3">
                  <a:txBody>
                    <a:bodyPr/>
                    <a:lstStyle/>
                    <a:p>
                      <a:pPr algn="ctr" fontAlgn="ctr"/>
                      <a:r>
                        <a:rPr lang="es-EC" sz="2000" b="0" i="0" u="none" strike="noStrike">
                          <a:solidFill>
                            <a:srgbClr val="000000"/>
                          </a:solidFill>
                          <a:effectLst/>
                          <a:latin typeface="Calibri" panose="020F0502020204030204" pitchFamily="34" charset="0"/>
                        </a:rPr>
                        <a:t>COORDINACIÓN TERRITORIAL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a:solidFill>
                            <a:srgbClr val="000000"/>
                          </a:solidFill>
                          <a:effectLst/>
                          <a:latin typeface="Calibri" panose="020F0502020204030204" pitchFamily="34" charset="0"/>
                        </a:rPr>
                        <a:t>AZ LA DELICIA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120.000,00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dirty="0">
                          <a:solidFill>
                            <a:srgbClr val="000000"/>
                          </a:solidFill>
                          <a:effectLst/>
                          <a:latin typeface="Calibri" panose="020F0502020204030204" pitchFamily="34" charset="0"/>
                        </a:rPr>
                        <a:t>Asfaltado de la calle 25 de Mayo en </a:t>
                      </a:r>
                      <a:r>
                        <a:rPr lang="es-EC" sz="2000" b="0" i="0" u="none" strike="noStrike" dirty="0" err="1">
                          <a:solidFill>
                            <a:srgbClr val="000000"/>
                          </a:solidFill>
                          <a:effectLst/>
                          <a:latin typeface="Calibri" panose="020F0502020204030204" pitchFamily="34" charset="0"/>
                        </a:rPr>
                        <a:t>Cotocollao</a:t>
                      </a:r>
                      <a:r>
                        <a:rPr lang="es-EC" sz="2000" b="0" i="0" u="none" strike="noStrike" dirty="0">
                          <a:solidFill>
                            <a:srgbClr val="000000"/>
                          </a:solidFill>
                          <a:effectLst/>
                          <a:latin typeface="Calibri" panose="020F0502020204030204" pitchFamily="34" charset="0"/>
                        </a:rPr>
                        <a:t>, como espacio simbólico, para revivir la gesta libertaria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4117">
                <a:tc vMerge="1">
                  <a:txBody>
                    <a:bodyPr/>
                    <a:lstStyle/>
                    <a:p>
                      <a:endParaRPr lang="es-EC"/>
                    </a:p>
                  </a:txBody>
                  <a:tcPr/>
                </a:tc>
                <a:tc>
                  <a:txBody>
                    <a:bodyPr/>
                    <a:lstStyle/>
                    <a:p>
                      <a:pPr algn="l" fontAlgn="ctr"/>
                      <a:r>
                        <a:rPr lang="es-EC" sz="2000" b="0" i="0" u="none" strike="noStrike">
                          <a:solidFill>
                            <a:srgbClr val="000000"/>
                          </a:solidFill>
                          <a:effectLst/>
                          <a:latin typeface="Calibri" panose="020F0502020204030204" pitchFamily="34" charset="0"/>
                        </a:rPr>
                        <a:t>AZ LOS CHILLOS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160.000,00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dirty="0">
                          <a:solidFill>
                            <a:srgbClr val="000000"/>
                          </a:solidFill>
                          <a:effectLst/>
                          <a:latin typeface="Calibri" panose="020F0502020204030204" pitchFamily="34" charset="0"/>
                        </a:rPr>
                        <a:t> </a:t>
                      </a:r>
                      <a:r>
                        <a:rPr lang="es-EC" sz="2000" b="0" i="0" u="none" strike="noStrike" dirty="0" err="1">
                          <a:solidFill>
                            <a:srgbClr val="000000"/>
                          </a:solidFill>
                          <a:effectLst/>
                          <a:latin typeface="Calibri" panose="020F0502020204030204" pitchFamily="34" charset="0"/>
                        </a:rPr>
                        <a:t>Ilaló</a:t>
                      </a:r>
                      <a:r>
                        <a:rPr lang="es-EC" sz="2000" b="0" i="0" u="none" strike="noStrike" dirty="0">
                          <a:solidFill>
                            <a:srgbClr val="000000"/>
                          </a:solidFill>
                          <a:effectLst/>
                          <a:latin typeface="Calibri" panose="020F0502020204030204" pitchFamily="34" charset="0"/>
                        </a:rPr>
                        <a:t> Bicentenario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4117">
                <a:tc vMerge="1">
                  <a:txBody>
                    <a:bodyPr/>
                    <a:lstStyle/>
                    <a:p>
                      <a:endParaRPr lang="es-EC"/>
                    </a:p>
                  </a:txBody>
                  <a:tcPr/>
                </a:tc>
                <a:tc>
                  <a:txBody>
                    <a:bodyPr/>
                    <a:lstStyle/>
                    <a:p>
                      <a:pPr algn="l" fontAlgn="ctr"/>
                      <a:r>
                        <a:rPr lang="es-EC" sz="2000" b="0" i="0" u="none" strike="noStrike">
                          <a:solidFill>
                            <a:srgbClr val="000000"/>
                          </a:solidFill>
                          <a:effectLst/>
                          <a:latin typeface="Calibri" panose="020F0502020204030204" pitchFamily="34" charset="0"/>
                        </a:rPr>
                        <a:t>AZ CALDERÓN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50.000,00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dirty="0">
                          <a:solidFill>
                            <a:srgbClr val="000000"/>
                          </a:solidFill>
                          <a:effectLst/>
                          <a:latin typeface="Calibri" panose="020F0502020204030204" pitchFamily="34" charset="0"/>
                        </a:rPr>
                        <a:t>Construcción Casa Comunal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345">
                <a:tc gridSpan="2">
                  <a:txBody>
                    <a:bodyPr/>
                    <a:lstStyle/>
                    <a:p>
                      <a:pPr algn="ctr" fontAlgn="ctr"/>
                      <a:r>
                        <a:rPr lang="es-EC" sz="2000" b="1" i="0" u="none" strike="noStrike" dirty="0">
                          <a:solidFill>
                            <a:srgbClr val="000000"/>
                          </a:solidFill>
                          <a:effectLst/>
                          <a:latin typeface="Calibri" panose="020F0502020204030204" pitchFamily="34" charset="0"/>
                        </a:rPr>
                        <a:t>TOTAL</a:t>
                      </a:r>
                    </a:p>
                    <a:p>
                      <a:pPr algn="ctr" fontAlgn="ctr"/>
                      <a:r>
                        <a:rPr lang="es-EC" sz="2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EC" sz="2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1" i="0" u="none" strike="noStrike" dirty="0">
                          <a:solidFill>
                            <a:srgbClr val="000000"/>
                          </a:solidFill>
                          <a:effectLst/>
                          <a:latin typeface="Calibri" panose="020F0502020204030204" pitchFamily="34" charset="0"/>
                        </a:rPr>
                        <a:t>                                813.468,00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6252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294967295"/>
          </p:nvPr>
        </p:nvSpPr>
        <p:spPr>
          <a:xfrm>
            <a:off x="17206913" y="9432925"/>
            <a:ext cx="1079500" cy="547688"/>
          </a:xfrm>
        </p:spPr>
        <p:txBody>
          <a:bodyPr/>
          <a:lstStyle/>
          <a:p>
            <a:fld id="{E6459DFB-86F3-43FA-8567-2EA6E426AE90}" type="slidenum">
              <a:rPr lang="ja-JP" altLang="en-US" smtClean="0"/>
              <a:pPr/>
              <a:t>35</a:t>
            </a:fld>
            <a:endParaRPr lang="ja-JP" altLang="en-US"/>
          </a:p>
        </p:txBody>
      </p:sp>
      <p:sp>
        <p:nvSpPr>
          <p:cNvPr id="4" name="Marcador de pie de página 3"/>
          <p:cNvSpPr>
            <a:spLocks noGrp="1"/>
          </p:cNvSpPr>
          <p:nvPr>
            <p:ph type="ftr" sz="quarter" idx="4294967295"/>
          </p:nvPr>
        </p:nvSpPr>
        <p:spPr>
          <a:xfrm>
            <a:off x="12495213" y="9582150"/>
            <a:ext cx="5791200" cy="547688"/>
          </a:xfrm>
        </p:spPr>
        <p:txBody>
          <a:bodyPr/>
          <a:lstStyle/>
          <a:p>
            <a:r>
              <a:rPr lang="en-US" altLang="ja-JP" dirty="0" smtClean="0"/>
              <a:t>#PorUnQuitoDigno</a:t>
            </a:r>
            <a:endParaRPr lang="ja-JP" altLang="en-US" dirty="0"/>
          </a:p>
        </p:txBody>
      </p:sp>
      <p:sp>
        <p:nvSpPr>
          <p:cNvPr id="7" name="Título 1">
            <a:extLst>
              <a:ext uri="{FF2B5EF4-FFF2-40B4-BE49-F238E27FC236}">
                <a16:creationId xmlns:a16="http://schemas.microsoft.com/office/drawing/2014/main" xmlns="" id="{DF5D421C-BF54-412A-A43E-294A22CB2019}"/>
              </a:ext>
            </a:extLst>
          </p:cNvPr>
          <p:cNvSpPr>
            <a:spLocks noGrp="1"/>
          </p:cNvSpPr>
          <p:nvPr>
            <p:ph type="title"/>
          </p:nvPr>
        </p:nvSpPr>
        <p:spPr>
          <a:xfrm>
            <a:off x="6195679" y="5895108"/>
            <a:ext cx="11398103" cy="2098964"/>
          </a:xfrm>
        </p:spPr>
        <p:txBody>
          <a:bodyPr/>
          <a:lstStyle/>
          <a:p>
            <a:r>
              <a:rPr lang="es-EC" dirty="0">
                <a:solidFill>
                  <a:schemeClr val="accent5">
                    <a:lumMod val="90000"/>
                    <a:lumOff val="10000"/>
                  </a:schemeClr>
                </a:solidFill>
                <a:latin typeface="Open Sans Light"/>
              </a:rPr>
              <a:t>Gracias</a:t>
            </a:r>
          </a:p>
        </p:txBody>
      </p:sp>
    </p:spTree>
    <p:extLst>
      <p:ext uri="{BB962C8B-B14F-4D97-AF65-F5344CB8AC3E}">
        <p14:creationId xmlns:p14="http://schemas.microsoft.com/office/powerpoint/2010/main" val="2956757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smtClean="0">
                <a:solidFill>
                  <a:schemeClr val="bg1"/>
                </a:solidFill>
              </a:rPr>
              <a:t>58%</a:t>
            </a:r>
            <a:endParaRPr lang="es-EC" sz="2000" b="1" dirty="0">
              <a:solidFill>
                <a:schemeClr val="bg1"/>
              </a:solidFill>
            </a:endParaRP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smtClean="0">
                <a:solidFill>
                  <a:schemeClr val="bg1"/>
                </a:solidFill>
              </a:rPr>
              <a:t>10,4%</a:t>
            </a:r>
            <a:endParaRPr lang="es-EC" sz="2000" b="1" dirty="0">
              <a:solidFill>
                <a:schemeClr val="bg1"/>
              </a:solidFill>
            </a:endParaRP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smtClean="0">
                <a:solidFill>
                  <a:schemeClr val="bg1"/>
                </a:solidFill>
              </a:rPr>
              <a:t>8%</a:t>
            </a:r>
            <a:endParaRPr lang="es-EC" sz="2000" b="1" dirty="0">
              <a:solidFill>
                <a:schemeClr val="bg1"/>
              </a:solidFill>
            </a:endParaRP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a:t>
            </a:r>
            <a:r>
              <a:rPr lang="es-EC" sz="1800" b="1" dirty="0" smtClean="0">
                <a:solidFill>
                  <a:schemeClr val="bg1"/>
                </a:solidFill>
              </a:rPr>
              <a:t>,3%</a:t>
            </a:r>
            <a:endParaRPr lang="es-EC" sz="1800" b="1" dirty="0">
              <a:solidFill>
                <a:schemeClr val="bg1"/>
              </a:solidFill>
            </a:endParaRPr>
          </a:p>
        </p:txBody>
      </p:sp>
      <p:sp>
        <p:nvSpPr>
          <p:cNvPr id="16" name="Título 1">
            <a:extLst>
              <a:ext uri="{FF2B5EF4-FFF2-40B4-BE49-F238E27FC236}">
                <a16:creationId xmlns="" xmlns:a16="http://schemas.microsoft.com/office/drawing/2014/main" id="{2DF3DAFA-B3B8-4949-9358-FF493F80FABB}"/>
              </a:ext>
            </a:extLst>
          </p:cNvPr>
          <p:cNvSpPr txBox="1">
            <a:spLocks/>
          </p:cNvSpPr>
          <p:nvPr/>
        </p:nvSpPr>
        <p:spPr>
          <a:xfrm>
            <a:off x="0" y="1013071"/>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r>
              <a:rPr lang="es-EC" sz="3600" dirty="0">
                <a:solidFill>
                  <a:srgbClr val="312783"/>
                </a:solidFill>
                <a:latin typeface="Arial Black" panose="020B0A04020102020204" pitchFamily="34" charset="0"/>
              </a:rPr>
              <a:t>PRESUPUESTO DE </a:t>
            </a:r>
            <a:r>
              <a:rPr lang="es-EC" sz="3600" dirty="0" smtClean="0">
                <a:solidFill>
                  <a:srgbClr val="312783"/>
                </a:solidFill>
                <a:latin typeface="Arial Black" panose="020B0A04020102020204" pitchFamily="34" charset="0"/>
              </a:rPr>
              <a:t>INVERSIÓN 2022</a:t>
            </a:r>
            <a:r>
              <a:rPr lang="es-EC" sz="3000" dirty="0">
                <a:solidFill>
                  <a:srgbClr val="312783"/>
                </a:solidFill>
                <a:latin typeface="Arial Black" panose="020B0A04020102020204" pitchFamily="34" charset="0"/>
              </a:rPr>
              <a:t/>
            </a:r>
            <a:br>
              <a:rPr lang="es-EC" sz="3000" dirty="0">
                <a:solidFill>
                  <a:srgbClr val="312783"/>
                </a:solidFill>
                <a:latin typeface="Arial Black" panose="020B0A04020102020204" pitchFamily="34" charset="0"/>
              </a:rPr>
            </a:br>
            <a:r>
              <a:rPr lang="es-EC" sz="1200" dirty="0">
                <a:solidFill>
                  <a:srgbClr val="312783"/>
                </a:solidFill>
                <a:latin typeface="Arial Black" panose="020B0A04020102020204" pitchFamily="34" charset="0"/>
              </a:rPr>
              <a:t/>
            </a:r>
            <a:br>
              <a:rPr lang="es-EC" sz="1200" dirty="0">
                <a:solidFill>
                  <a:srgbClr val="312783"/>
                </a:solidFill>
                <a:latin typeface="Arial Black" panose="020B0A04020102020204" pitchFamily="34" charset="0"/>
              </a:rPr>
            </a:br>
            <a:endParaRPr lang="es-EC" sz="1200" dirty="0" smtClean="0">
              <a:solidFill>
                <a:srgbClr val="312783"/>
              </a:solidFill>
              <a:latin typeface="Arial Black" panose="020B0A04020102020204" pitchFamily="34" charset="0"/>
            </a:endParaRPr>
          </a:p>
          <a:p>
            <a:endParaRPr lang="es-EC" sz="1200" dirty="0">
              <a:solidFill>
                <a:srgbClr val="312783"/>
              </a:solidFill>
              <a:latin typeface="Arial Black" panose="020B0A04020102020204" pitchFamily="34" charset="0"/>
            </a:endParaRPr>
          </a:p>
          <a:p>
            <a:pPr algn="ctr"/>
            <a:r>
              <a:rPr lang="es-EC" sz="3000" dirty="0" smtClean="0">
                <a:solidFill>
                  <a:srgbClr val="312783"/>
                </a:solidFill>
                <a:latin typeface="Arial Black" panose="020B0A04020102020204" pitchFamily="34" charset="0"/>
              </a:rPr>
              <a:t>PRESUPUESTO PROFORMADO POR SECTOR Y NÚMERO DE PROYECTOS</a:t>
            </a:r>
            <a:endParaRPr lang="es-EC" sz="3000" dirty="0">
              <a:solidFill>
                <a:srgbClr val="312783"/>
              </a:solidFill>
              <a:latin typeface="Arial Black" panose="020B0A04020102020204" pitchFamily="34" charset="0"/>
            </a:endParaRPr>
          </a:p>
          <a:p>
            <a:endParaRPr lang="es-EC" sz="2100"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71242980"/>
              </p:ext>
            </p:extLst>
          </p:nvPr>
        </p:nvGraphicFramePr>
        <p:xfrm>
          <a:off x="1437621" y="2245940"/>
          <a:ext cx="16318116" cy="6786298"/>
        </p:xfrm>
        <a:graphic>
          <a:graphicData uri="http://schemas.openxmlformats.org/drawingml/2006/table">
            <a:tbl>
              <a:tblPr/>
              <a:tblGrid>
                <a:gridCol w="8402415"/>
                <a:gridCol w="4544704"/>
                <a:gridCol w="3370997"/>
              </a:tblGrid>
              <a:tr h="636575">
                <a:tc>
                  <a:txBody>
                    <a:bodyPr/>
                    <a:lstStyle/>
                    <a:p>
                      <a:pPr algn="ctr" fontAlgn="ctr"/>
                      <a:r>
                        <a:rPr lang="es-EC" sz="2800" b="1" i="0" u="none" strike="noStrike" dirty="0">
                          <a:solidFill>
                            <a:srgbClr val="FFFFFF"/>
                          </a:solidFill>
                          <a:effectLst/>
                          <a:latin typeface="Calibri" panose="020F0502020204030204" pitchFamily="34" charset="0"/>
                        </a:rPr>
                        <a:t> SECTOR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2800" b="1" i="0" u="none" strike="noStrike" dirty="0">
                          <a:solidFill>
                            <a:srgbClr val="FFFFFF"/>
                          </a:solidFill>
                          <a:effectLst/>
                          <a:latin typeface="Calibri" panose="020F0502020204030204" pitchFamily="34" charset="0"/>
                        </a:rPr>
                        <a:t> PRESUPUESTO </a:t>
                      </a:r>
                      <a:r>
                        <a:rPr lang="es-EC" sz="2800" b="1" i="0" u="none" strike="noStrike" dirty="0" smtClean="0">
                          <a:solidFill>
                            <a:srgbClr val="FFFFFF"/>
                          </a:solidFill>
                          <a:effectLst/>
                          <a:latin typeface="Calibri" panose="020F0502020204030204" pitchFamily="34" charset="0"/>
                        </a:rPr>
                        <a:t>USD</a:t>
                      </a:r>
                      <a:r>
                        <a:rPr lang="es-EC" sz="2800" b="1" i="0" u="none" strike="noStrike" baseline="0" dirty="0" smtClean="0">
                          <a:solidFill>
                            <a:srgbClr val="FFFFFF"/>
                          </a:solidFill>
                          <a:effectLst/>
                          <a:latin typeface="Calibri" panose="020F0502020204030204" pitchFamily="34" charset="0"/>
                        </a:rPr>
                        <a:t> $</a:t>
                      </a:r>
                      <a:endParaRPr lang="es-EC" sz="2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2800" b="1" i="0" u="none" strike="noStrike" dirty="0">
                          <a:solidFill>
                            <a:srgbClr val="FFFFFF"/>
                          </a:solidFill>
                          <a:effectLst/>
                          <a:latin typeface="Calibri" panose="020F0502020204030204" pitchFamily="34" charset="0"/>
                        </a:rPr>
                        <a:t> NÚMERO DE PROYECTOS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r>
              <a:tr h="334202">
                <a:tc>
                  <a:txBody>
                    <a:bodyPr/>
                    <a:lstStyle/>
                    <a:p>
                      <a:pPr algn="l" fontAlgn="ctr"/>
                      <a:r>
                        <a:rPr lang="es-EC" sz="2000" b="0" i="0" u="none" strike="noStrike" dirty="0">
                          <a:solidFill>
                            <a:srgbClr val="000000"/>
                          </a:solidFill>
                          <a:effectLst/>
                          <a:latin typeface="Calibri" panose="020F0502020204030204" pitchFamily="34" charset="0"/>
                        </a:rPr>
                        <a:t> MOVILIDAD*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317.969.123,27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dirty="0">
                          <a:solidFill>
                            <a:srgbClr val="000000"/>
                          </a:solidFill>
                          <a:effectLst/>
                          <a:latin typeface="Calibri" panose="020F0502020204030204" pitchFamily="34" charset="0"/>
                        </a:rPr>
                        <a:t> ADMINISTRACIÓN GENERAL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47.674.346,06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COORDINACIÓN TERRITORIAL Y PARTICIPACIÓN CIUDADANA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36.515.181,31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TERRITORIO HÁBITAT Y VIVIENDA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21.550.383,10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SALUD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20.592.628,32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CULTURA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15.400.000,00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dirty="0">
                          <a:solidFill>
                            <a:srgbClr val="000000"/>
                          </a:solidFill>
                          <a:effectLst/>
                          <a:latin typeface="Calibri" panose="020F0502020204030204" pitchFamily="34" charset="0"/>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DESARROLLO PRODUCTIVO Y COMPETITIVIDAD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13.792.452,00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INCLUSIÓN SOCIAL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13.450.000,00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EDUCACIÓN, RECREACIÓN Y DEPORTE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11.070.058,66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AGENCIA DE COORDINACIÓN DISTRITAL DE COMERCIO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5.400.000,00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AMBIENTE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4.350.000,00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SEGURIDAD Y GOBERNABILIDAD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3.523.033,75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COMUNICACIÓN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2.600.000,00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COORDINACIÓN DE ALCALDIA Y SECRETARÍA DEL CONCEJO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1.570.000,00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PLANIFICACIÓN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711.106,56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02">
                <a:tc>
                  <a:txBody>
                    <a:bodyPr/>
                    <a:lstStyle/>
                    <a:p>
                      <a:pPr algn="l" fontAlgn="ctr"/>
                      <a:r>
                        <a:rPr lang="es-EC" sz="2000" b="0" i="0" u="none" strike="noStrike">
                          <a:solidFill>
                            <a:srgbClr val="000000"/>
                          </a:solidFill>
                          <a:effectLst/>
                          <a:latin typeface="Calibri" panose="020F0502020204030204" pitchFamily="34" charset="0"/>
                        </a:rPr>
                        <a:t> AGENCIA METROPOLITANA DE CONTROL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400.000,00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dirty="0">
                          <a:solidFill>
                            <a:srgbClr val="000000"/>
                          </a:solidFill>
                          <a:effectLst/>
                          <a:latin typeface="Calibri" panose="020F0502020204030204" pitchFamily="34" charset="0"/>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101">
                <a:tc>
                  <a:txBody>
                    <a:bodyPr/>
                    <a:lstStyle/>
                    <a:p>
                      <a:pPr algn="ctr" fontAlgn="b"/>
                      <a:r>
                        <a:rPr lang="es-EC" sz="3200" b="1" i="0" u="none" strike="noStrike" dirty="0">
                          <a:solidFill>
                            <a:srgbClr val="000000"/>
                          </a:solidFill>
                          <a:effectLst/>
                          <a:latin typeface="Calibri" panose="020F0502020204030204" pitchFamily="34" charset="0"/>
                        </a:rPr>
                        <a:t> TOTAL </a:t>
                      </a:r>
                      <a:r>
                        <a:rPr lang="es-EC" sz="3200" b="1" i="0" u="none" strike="noStrike" dirty="0" smtClean="0">
                          <a:solidFill>
                            <a:srgbClr val="000000"/>
                          </a:solidFill>
                          <a:effectLst/>
                          <a:latin typeface="Calibri" panose="020F0502020204030204" pitchFamily="34" charset="0"/>
                        </a:rPr>
                        <a:t>USD $</a:t>
                      </a:r>
                      <a:endParaRPr lang="es-EC" sz="3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2800" b="1" i="0" u="none" strike="noStrike" dirty="0">
                          <a:solidFill>
                            <a:srgbClr val="000000"/>
                          </a:solidFill>
                          <a:effectLst/>
                          <a:latin typeface="Calibri" panose="020F0502020204030204" pitchFamily="34" charset="0"/>
                        </a:rPr>
                        <a:t>    516.568.313,03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800" b="1" i="0" u="none" strike="noStrike" dirty="0" smtClean="0">
                          <a:solidFill>
                            <a:srgbClr val="000000"/>
                          </a:solidFill>
                          <a:effectLst/>
                          <a:latin typeface="Calibri" panose="020F0502020204030204" pitchFamily="34" charset="0"/>
                        </a:rPr>
                        <a:t>254</a:t>
                      </a:r>
                      <a:endParaRPr lang="es-EC" sz="2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3" name="CuadroTexto 12"/>
          <p:cNvSpPr txBox="1"/>
          <p:nvPr/>
        </p:nvSpPr>
        <p:spPr>
          <a:xfrm>
            <a:off x="969771" y="9300789"/>
            <a:ext cx="14358212" cy="715581"/>
          </a:xfrm>
          <a:prstGeom prst="rect">
            <a:avLst/>
          </a:prstGeom>
          <a:noFill/>
        </p:spPr>
        <p:txBody>
          <a:bodyPr wrap="square" rtlCol="0">
            <a:spAutoFit/>
          </a:bodyPr>
          <a:lstStyle/>
          <a:p>
            <a:r>
              <a:rPr lang="es-EC" sz="1350" dirty="0"/>
              <a:t>Elaboración: SGP</a:t>
            </a:r>
          </a:p>
          <a:p>
            <a:r>
              <a:rPr lang="es-EC" sz="1350" dirty="0" smtClean="0"/>
              <a:t>Nota:  </a:t>
            </a:r>
            <a:r>
              <a:rPr lang="es-EC" sz="1350" b="1" dirty="0" smtClean="0"/>
              <a:t>(*) En el Sector de Movilidad se</a:t>
            </a:r>
            <a:r>
              <a:rPr lang="es-EC" sz="1350" dirty="0" smtClean="0"/>
              <a:t> Incluye el Presupuesto de la Primera Línea del Metro por $ 152.7M</a:t>
            </a:r>
          </a:p>
          <a:p>
            <a:endParaRPr lang="es-EC" sz="1350" dirty="0"/>
          </a:p>
        </p:txBody>
      </p:sp>
    </p:spTree>
    <p:extLst>
      <p:ext uri="{BB962C8B-B14F-4D97-AF65-F5344CB8AC3E}">
        <p14:creationId xmlns:p14="http://schemas.microsoft.com/office/powerpoint/2010/main" val="1251998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smtClean="0">
                <a:solidFill>
                  <a:schemeClr val="bg1"/>
                </a:solidFill>
              </a:rPr>
              <a:t>58%</a:t>
            </a:r>
            <a:endParaRPr lang="es-EC" sz="2000" b="1" dirty="0">
              <a:solidFill>
                <a:schemeClr val="bg1"/>
              </a:solidFill>
            </a:endParaRP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smtClean="0">
                <a:solidFill>
                  <a:schemeClr val="bg1"/>
                </a:solidFill>
              </a:rPr>
              <a:t>10,4%</a:t>
            </a:r>
            <a:endParaRPr lang="es-EC" sz="2000" b="1" dirty="0">
              <a:solidFill>
                <a:schemeClr val="bg1"/>
              </a:solidFill>
            </a:endParaRP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smtClean="0">
                <a:solidFill>
                  <a:schemeClr val="bg1"/>
                </a:solidFill>
              </a:rPr>
              <a:t>8%</a:t>
            </a:r>
            <a:endParaRPr lang="es-EC" sz="2000" b="1" dirty="0">
              <a:solidFill>
                <a:schemeClr val="bg1"/>
              </a:solidFill>
            </a:endParaRP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a:t>
            </a:r>
            <a:r>
              <a:rPr lang="es-EC" sz="1800" b="1" dirty="0" smtClean="0">
                <a:solidFill>
                  <a:schemeClr val="bg1"/>
                </a:solidFill>
              </a:rPr>
              <a:t>,3%</a:t>
            </a:r>
            <a:endParaRPr lang="es-EC" sz="1800" b="1" dirty="0">
              <a:solidFill>
                <a:schemeClr val="bg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863725115"/>
              </p:ext>
            </p:extLst>
          </p:nvPr>
        </p:nvGraphicFramePr>
        <p:xfrm>
          <a:off x="1202264" y="2372227"/>
          <a:ext cx="16095135" cy="7002233"/>
        </p:xfrm>
        <a:graphic>
          <a:graphicData uri="http://schemas.openxmlformats.org/drawingml/2006/table">
            <a:tbl>
              <a:tblPr/>
              <a:tblGrid>
                <a:gridCol w="3607214"/>
                <a:gridCol w="1797926"/>
                <a:gridCol w="1351929"/>
                <a:gridCol w="2329462"/>
                <a:gridCol w="1972270"/>
                <a:gridCol w="1691355"/>
                <a:gridCol w="3344979"/>
              </a:tblGrid>
              <a:tr h="877199">
                <a:tc>
                  <a:txBody>
                    <a:bodyPr/>
                    <a:lstStyle/>
                    <a:p>
                      <a:pPr algn="ctr" fontAlgn="ctr"/>
                      <a:r>
                        <a:rPr lang="es-EC" sz="16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Espacios Presupuestarios</a:t>
                      </a:r>
                      <a:br>
                        <a:rPr lang="es-EC" sz="1600" b="1" i="0" u="none" strike="noStrike" dirty="0">
                          <a:solidFill>
                            <a:srgbClr val="FFFFFF"/>
                          </a:solidFill>
                          <a:effectLst/>
                          <a:latin typeface="Calibri" panose="020F0502020204030204" pitchFamily="34" charset="0"/>
                        </a:rPr>
                      </a:br>
                      <a:r>
                        <a:rPr lang="es-EC" sz="1600" b="1" i="0" u="none" strike="noStrike" dirty="0">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r>
              <a:tr h="1535098">
                <a:tc>
                  <a:txBody>
                    <a:bodyPr/>
                    <a:lstStyle/>
                    <a:p>
                      <a:pPr algn="ctr" fontAlgn="ctr"/>
                      <a:r>
                        <a:rPr lang="es-EC" sz="1800" b="1" i="0" u="none" strike="noStrike" dirty="0" smtClean="0">
                          <a:solidFill>
                            <a:srgbClr val="000000"/>
                          </a:solidFill>
                          <a:effectLst/>
                          <a:latin typeface="Calibri" panose="020F0502020204030204" pitchFamily="34" charset="0"/>
                        </a:rPr>
                        <a:t>AMT</a:t>
                      </a:r>
                      <a:endParaRPr lang="es-EC"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13.731.428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3.181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r>
                        <a:rPr lang="es-EC" sz="1800" b="0" i="0" u="none" strike="noStrike" dirty="0" smtClean="0">
                          <a:solidFill>
                            <a:srgbClr val="000000"/>
                          </a:solidFill>
                          <a:effectLst/>
                          <a:latin typeface="Calibri" panose="020F0502020204030204" pitchFamily="34" charset="0"/>
                        </a:rPr>
                        <a:t>           (2.611.645) </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11.122.964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Calibri" panose="020F0502020204030204" pitchFamily="34" charset="0"/>
                        </a:rPr>
                        <a:t> Se elimina Proyecto "Construcción, equipamiento, mantenimiento y operación de los centros de revisión y control técnico vehicular" .</a:t>
                      </a:r>
                      <a:br>
                        <a:rPr lang="es-EC" sz="1600" b="0" i="0" u="none" strike="noStrike">
                          <a:solidFill>
                            <a:srgbClr val="000000"/>
                          </a:solidFill>
                          <a:effectLst/>
                          <a:latin typeface="Calibri" panose="020F0502020204030204" pitchFamily="34" charset="0"/>
                        </a:rPr>
                      </a:br>
                      <a:r>
                        <a:rPr lang="es-EC" sz="1600" b="0" i="0" u="none" strike="noStrike">
                          <a:solidFill>
                            <a:srgbClr val="000000"/>
                          </a:solidFill>
                          <a:effectLst/>
                          <a:latin typeface="Calibri" panose="020F0502020204030204" pitchFamily="34" charset="0"/>
                        </a:rPr>
                        <a:t>Se transparentan gasto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00">
                <a:tc>
                  <a:txBody>
                    <a:bodyPr/>
                    <a:lstStyle/>
                    <a:p>
                      <a:pPr algn="ctr" fontAlgn="ctr"/>
                      <a:r>
                        <a:rPr lang="es-EC" sz="1800" b="1" i="0" u="none" strike="noStrike" dirty="0">
                          <a:solidFill>
                            <a:srgbClr val="000000"/>
                          </a:solidFill>
                          <a:effectLst/>
                          <a:latin typeface="Calibri" panose="020F0502020204030204" pitchFamily="34" charset="0"/>
                        </a:rPr>
                        <a:t>EPM METRO QUITO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16.240.198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16.240.198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8599">
                <a:tc>
                  <a:txBody>
                    <a:bodyPr/>
                    <a:lstStyle/>
                    <a:p>
                      <a:pPr algn="ctr" fontAlgn="ctr"/>
                      <a:r>
                        <a:rPr lang="es-EC" sz="1800" b="1" i="0" u="none" strike="noStrike" dirty="0">
                          <a:solidFill>
                            <a:srgbClr val="000000"/>
                          </a:solidFill>
                          <a:effectLst/>
                          <a:latin typeface="Calibri" panose="020F0502020204030204" pitchFamily="34" charset="0"/>
                        </a:rPr>
                        <a:t>EPM MOVILIDAD Y OBRAS PUBLICAS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61.748.309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35.344.666,06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97.092.975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Calibri" panose="020F0502020204030204" pitchFamily="34" charset="0"/>
                        </a:rPr>
                        <a:t> Para financiar intervenciones y obras a ejecutarse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00">
                <a:tc>
                  <a:txBody>
                    <a:bodyPr/>
                    <a:lstStyle/>
                    <a:p>
                      <a:pPr algn="ctr" fontAlgn="ctr"/>
                      <a:r>
                        <a:rPr lang="es-EC" sz="1800" b="1" i="0" u="none" strike="noStrike" dirty="0">
                          <a:solidFill>
                            <a:srgbClr val="000000"/>
                          </a:solidFill>
                          <a:effectLst/>
                          <a:latin typeface="Calibri" panose="020F0502020204030204" pitchFamily="34" charset="0"/>
                        </a:rPr>
                        <a:t>EPM TRANSPORTE DE PASAJEROS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40.154.553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40.154.553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1632753" rtl="0" eaLnBrk="1" fontAlgn="ctr" latinLnBrk="0" hangingPunct="1">
                        <a:lnSpc>
                          <a:spcPct val="100000"/>
                        </a:lnSpc>
                        <a:spcBef>
                          <a:spcPts val="0"/>
                        </a:spcBef>
                        <a:spcAft>
                          <a:spcPts val="0"/>
                        </a:spcAft>
                        <a:buClrTx/>
                        <a:buSzTx/>
                        <a:buFontTx/>
                        <a:buNone/>
                        <a:tabLst/>
                        <a:defRPr/>
                      </a:pP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r>
                        <a:rPr lang="es-EC" sz="1600" b="0" i="0" u="none" strike="noStrike" dirty="0" smtClean="0">
                          <a:solidFill>
                            <a:srgbClr val="000000"/>
                          </a:solidFill>
                          <a:effectLst/>
                          <a:latin typeface="Calibri" panose="020F0502020204030204" pitchFamily="34" charset="0"/>
                        </a:rPr>
                        <a:t> </a:t>
                      </a:r>
                    </a:p>
                    <a:p>
                      <a:pPr algn="ctr" fontAlgn="ct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1596">
                <a:tc>
                  <a:txBody>
                    <a:bodyPr/>
                    <a:lstStyle/>
                    <a:p>
                      <a:pPr algn="ctr" fontAlgn="ctr"/>
                      <a:r>
                        <a:rPr lang="es-EC" sz="1800" b="1" i="0" u="none" strike="noStrike" dirty="0" smtClean="0">
                          <a:solidFill>
                            <a:srgbClr val="000000"/>
                          </a:solidFill>
                          <a:effectLst/>
                          <a:latin typeface="Calibri" panose="020F0502020204030204" pitchFamily="34" charset="0"/>
                        </a:rPr>
                        <a:t>SECRETARÍA</a:t>
                      </a:r>
                      <a:r>
                        <a:rPr lang="es-EC" sz="1800" b="1" i="0" u="none" strike="noStrike" baseline="0" dirty="0" smtClean="0">
                          <a:solidFill>
                            <a:srgbClr val="000000"/>
                          </a:solidFill>
                          <a:effectLst/>
                          <a:latin typeface="Calibri" panose="020F0502020204030204" pitchFamily="34" charset="0"/>
                        </a:rPr>
                        <a:t> DE MOVILIDAD</a:t>
                      </a:r>
                      <a:endParaRPr lang="es-EC"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123.348.678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28.244.792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1.764.964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153.358.433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Espacio Presupuestario de Fondos de Organismos Multilaterales por USD </a:t>
                      </a:r>
                      <a:r>
                        <a:rPr lang="es-EC" sz="1600" b="0" i="0" u="none" strike="noStrike" dirty="0" smtClean="0">
                          <a:solidFill>
                            <a:srgbClr val="000000"/>
                          </a:solidFill>
                          <a:effectLst/>
                          <a:latin typeface="Calibri" panose="020F0502020204030204" pitchFamily="34" charset="0"/>
                        </a:rPr>
                        <a:t>1,764.964.</a:t>
                      </a:r>
                    </a:p>
                    <a:p>
                      <a:pPr algn="ctr" fontAlgn="ctr"/>
                      <a:r>
                        <a:rPr lang="es-EC" sz="1600" b="0" i="0" u="none" strike="noStrike" dirty="0">
                          <a:solidFill>
                            <a:srgbClr val="000000"/>
                          </a:solidFill>
                          <a:effectLst/>
                          <a:latin typeface="Calibri" panose="020F0502020204030204" pitchFamily="34" charset="0"/>
                        </a:rPr>
                        <a:t/>
                      </a:r>
                      <a:br>
                        <a:rPr lang="es-EC" sz="1600" b="0" i="0" u="none" strike="noStrike" dirty="0">
                          <a:solidFill>
                            <a:srgbClr val="000000"/>
                          </a:solidFill>
                          <a:effectLst/>
                          <a:latin typeface="Calibri" panose="020F0502020204030204" pitchFamily="34" charset="0"/>
                        </a:rPr>
                      </a:br>
                      <a:r>
                        <a:rPr lang="es-EC" sz="1600" b="0" i="0" u="none" strike="noStrike" dirty="0">
                          <a:solidFill>
                            <a:srgbClr val="000000"/>
                          </a:solidFill>
                          <a:effectLst/>
                          <a:latin typeface="Calibri" panose="020F0502020204030204" pitchFamily="34" charset="0"/>
                        </a:rPr>
                        <a:t>Incremento de USD 3,9MM para actividades (seguros y mantenimiento) que corresponde a las pruebas de integración de la PLMQ.</a:t>
                      </a:r>
                      <a:br>
                        <a:rPr lang="es-EC" sz="1600" b="0" i="0" u="none" strike="noStrike" dirty="0">
                          <a:solidFill>
                            <a:srgbClr val="000000"/>
                          </a:solidFill>
                          <a:effectLst/>
                          <a:latin typeface="Calibri" panose="020F0502020204030204" pitchFamily="34" charset="0"/>
                        </a:rPr>
                      </a:br>
                      <a:r>
                        <a:rPr lang="es-EC" sz="1600" b="0" i="0" u="none" strike="noStrike" dirty="0">
                          <a:solidFill>
                            <a:srgbClr val="000000"/>
                          </a:solidFill>
                          <a:effectLst/>
                          <a:latin typeface="Calibri" panose="020F0502020204030204" pitchFamily="34" charset="0"/>
                        </a:rPr>
                        <a:t>Arrastres de obra por no ejecución es 22,6MM y fiscalización 1,7MM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00">
                <a:tc>
                  <a:txBody>
                    <a:bodyPr/>
                    <a:lstStyle/>
                    <a:p>
                      <a:pPr algn="ctr" fontAlgn="ctr"/>
                      <a:r>
                        <a:rPr lang="es-EC" sz="18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a:solidFill>
                            <a:srgbClr val="000000"/>
                          </a:solidFill>
                          <a:effectLst/>
                          <a:latin typeface="Calibri" panose="020F0502020204030204" pitchFamily="34" charset="0"/>
                        </a:rPr>
                        <a:t>   </a:t>
                      </a:r>
                      <a:r>
                        <a:rPr lang="es-EC" sz="1800" b="1" i="0" u="none" strike="noStrike" dirty="0" smtClean="0">
                          <a:solidFill>
                            <a:srgbClr val="000000"/>
                          </a:solidFill>
                          <a:effectLst/>
                          <a:latin typeface="Calibri" panose="020F0502020204030204" pitchFamily="34" charset="0"/>
                        </a:rPr>
                        <a:t>        </a:t>
                      </a:r>
                      <a:r>
                        <a:rPr lang="es-EC" sz="1800" b="1" i="0" u="none" strike="noStrike" dirty="0">
                          <a:solidFill>
                            <a:srgbClr val="000000"/>
                          </a:solidFill>
                          <a:effectLst/>
                          <a:latin typeface="Calibri" panose="020F0502020204030204" pitchFamily="34" charset="0"/>
                        </a:rPr>
                        <a:t>255.223.165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smtClean="0">
                          <a:solidFill>
                            <a:srgbClr val="000000"/>
                          </a:solidFill>
                          <a:effectLst/>
                          <a:latin typeface="Calibri" panose="020F0502020204030204" pitchFamily="34" charset="0"/>
                        </a:rPr>
                        <a:t>     </a:t>
                      </a:r>
                      <a:r>
                        <a:rPr lang="es-EC" sz="1800" b="1" i="0" u="none" strike="noStrike" dirty="0">
                          <a:solidFill>
                            <a:srgbClr val="000000"/>
                          </a:solidFill>
                          <a:effectLst/>
                          <a:latin typeface="Calibri" panose="020F0502020204030204" pitchFamily="34" charset="0"/>
                        </a:rPr>
                        <a:t>63.589.458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a:solidFill>
                            <a:srgbClr val="000000"/>
                          </a:solidFill>
                          <a:effectLst/>
                          <a:latin typeface="Calibri" panose="020F0502020204030204" pitchFamily="34" charset="0"/>
                        </a:rPr>
                        <a:t>                    1.768.145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smtClean="0">
                          <a:solidFill>
                            <a:srgbClr val="000000"/>
                          </a:solidFill>
                          <a:effectLst/>
                          <a:latin typeface="Calibri" panose="020F0502020204030204" pitchFamily="34" charset="0"/>
                        </a:rPr>
                        <a:t>               (2.611.645) </a:t>
                      </a:r>
                      <a:endParaRPr lang="es-EC"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a:solidFill>
                            <a:srgbClr val="000000"/>
                          </a:solidFill>
                          <a:effectLst/>
                          <a:latin typeface="Calibri" panose="020F0502020204030204" pitchFamily="34" charset="0"/>
                        </a:rPr>
                        <a:t>       </a:t>
                      </a:r>
                      <a:r>
                        <a:rPr lang="es-EC" sz="1800" b="1" i="0" u="none" strike="noStrike" dirty="0" smtClean="0">
                          <a:solidFill>
                            <a:srgbClr val="000000"/>
                          </a:solidFill>
                          <a:effectLst/>
                          <a:latin typeface="Calibri" panose="020F0502020204030204" pitchFamily="34" charset="0"/>
                        </a:rPr>
                        <a:t>317.969.123 </a:t>
                      </a:r>
                      <a:endParaRPr lang="es-EC"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r>
            </a:tbl>
          </a:graphicData>
        </a:graphic>
      </p:graphicFrame>
      <p:sp>
        <p:nvSpPr>
          <p:cNvPr id="17" name="Título 1">
            <a:extLst>
              <a:ext uri="{FF2B5EF4-FFF2-40B4-BE49-F238E27FC236}">
                <a16:creationId xmlns="" xmlns:a16="http://schemas.microsoft.com/office/drawing/2014/main" id="{2DF3DAFA-B3B8-4949-9358-FF493F80FABB}"/>
              </a:ext>
            </a:extLst>
          </p:cNvPr>
          <p:cNvSpPr txBox="1">
            <a:spLocks/>
          </p:cNvSpPr>
          <p:nvPr/>
        </p:nvSpPr>
        <p:spPr>
          <a:xfrm>
            <a:off x="0" y="911618"/>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r>
              <a:rPr lang="es-EC" sz="3600" dirty="0">
                <a:solidFill>
                  <a:srgbClr val="312783"/>
                </a:solidFill>
                <a:latin typeface="Arial Black" panose="020B0A04020102020204" pitchFamily="34" charset="0"/>
              </a:rPr>
              <a:t>PRESUPUESTO DE </a:t>
            </a:r>
            <a:r>
              <a:rPr lang="es-EC" sz="3600" dirty="0" smtClean="0">
                <a:solidFill>
                  <a:srgbClr val="312783"/>
                </a:solidFill>
                <a:latin typeface="Arial Black" panose="020B0A04020102020204" pitchFamily="34" charset="0"/>
              </a:rPr>
              <a:t>INVERSIÓN 2022</a:t>
            </a:r>
            <a:r>
              <a:rPr lang="es-EC" sz="3000" dirty="0">
                <a:solidFill>
                  <a:srgbClr val="312783"/>
                </a:solidFill>
                <a:latin typeface="Arial Black" panose="020B0A04020102020204" pitchFamily="34" charset="0"/>
              </a:rPr>
              <a:t/>
            </a:r>
            <a:br>
              <a:rPr lang="es-EC" sz="3000" dirty="0">
                <a:solidFill>
                  <a:srgbClr val="312783"/>
                </a:solidFill>
                <a:latin typeface="Arial Black" panose="020B0A04020102020204" pitchFamily="34" charset="0"/>
              </a:rPr>
            </a:br>
            <a:r>
              <a:rPr lang="es-EC" sz="1200" dirty="0">
                <a:solidFill>
                  <a:srgbClr val="312783"/>
                </a:solidFill>
                <a:latin typeface="Arial Black" panose="020B0A04020102020204" pitchFamily="34" charset="0"/>
              </a:rPr>
              <a:t/>
            </a:r>
            <a:br>
              <a:rPr lang="es-EC" sz="1200" dirty="0">
                <a:solidFill>
                  <a:srgbClr val="312783"/>
                </a:solidFill>
                <a:latin typeface="Arial Black" panose="020B0A04020102020204" pitchFamily="34" charset="0"/>
              </a:rPr>
            </a:br>
            <a:endParaRPr lang="es-EC" sz="1200" dirty="0" smtClean="0">
              <a:solidFill>
                <a:srgbClr val="312783"/>
              </a:solidFill>
              <a:latin typeface="Arial Black" panose="020B0A04020102020204" pitchFamily="34" charset="0"/>
            </a:endParaRPr>
          </a:p>
          <a:p>
            <a:endParaRPr lang="es-EC" sz="1200" dirty="0">
              <a:solidFill>
                <a:srgbClr val="312783"/>
              </a:solidFill>
              <a:latin typeface="Arial Black" panose="020B0A04020102020204" pitchFamily="34" charset="0"/>
            </a:endParaRPr>
          </a:p>
          <a:p>
            <a:r>
              <a:rPr lang="es-EC" sz="3000" dirty="0" smtClean="0">
                <a:solidFill>
                  <a:srgbClr val="312783"/>
                </a:solidFill>
                <a:latin typeface="Arial Black" panose="020B0A04020102020204" pitchFamily="34" charset="0"/>
              </a:rPr>
              <a:t>MOVILIDAD</a:t>
            </a:r>
            <a:endParaRPr lang="es-EC" sz="2100" dirty="0">
              <a:solidFill>
                <a:schemeClr val="tx1"/>
              </a:solidFill>
            </a:endParaRPr>
          </a:p>
        </p:txBody>
      </p:sp>
    </p:spTree>
    <p:extLst>
      <p:ext uri="{BB962C8B-B14F-4D97-AF65-F5344CB8AC3E}">
        <p14:creationId xmlns:p14="http://schemas.microsoft.com/office/powerpoint/2010/main" val="535837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smtClean="0">
                <a:solidFill>
                  <a:schemeClr val="bg1"/>
                </a:solidFill>
              </a:rPr>
              <a:t>58%</a:t>
            </a:r>
            <a:endParaRPr lang="es-EC" sz="2000" b="1" dirty="0">
              <a:solidFill>
                <a:schemeClr val="bg1"/>
              </a:solidFill>
            </a:endParaRP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smtClean="0">
                <a:solidFill>
                  <a:schemeClr val="bg1"/>
                </a:solidFill>
              </a:rPr>
              <a:t>10,4%</a:t>
            </a:r>
            <a:endParaRPr lang="es-EC" sz="2000" b="1" dirty="0">
              <a:solidFill>
                <a:schemeClr val="bg1"/>
              </a:solidFill>
            </a:endParaRP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smtClean="0">
                <a:solidFill>
                  <a:schemeClr val="bg1"/>
                </a:solidFill>
              </a:rPr>
              <a:t>8%</a:t>
            </a:r>
            <a:endParaRPr lang="es-EC" sz="2000" b="1" dirty="0">
              <a:solidFill>
                <a:schemeClr val="bg1"/>
              </a:solidFill>
            </a:endParaRP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a:t>
            </a:r>
            <a:r>
              <a:rPr lang="es-EC" sz="1800" b="1" dirty="0" smtClean="0">
                <a:solidFill>
                  <a:schemeClr val="bg1"/>
                </a:solidFill>
              </a:rPr>
              <a:t>,3%</a:t>
            </a:r>
            <a:endParaRPr lang="es-EC" sz="1800" b="1" dirty="0">
              <a:solidFill>
                <a:schemeClr val="bg1"/>
              </a:solidFill>
            </a:endParaRPr>
          </a:p>
        </p:txBody>
      </p:sp>
      <p:sp>
        <p:nvSpPr>
          <p:cNvPr id="17" name="Título 1">
            <a:extLst>
              <a:ext uri="{FF2B5EF4-FFF2-40B4-BE49-F238E27FC236}">
                <a16:creationId xmlns="" xmlns:a16="http://schemas.microsoft.com/office/drawing/2014/main" id="{2DF3DAFA-B3B8-4949-9358-FF493F80FABB}"/>
              </a:ext>
            </a:extLst>
          </p:cNvPr>
          <p:cNvSpPr txBox="1">
            <a:spLocks/>
          </p:cNvSpPr>
          <p:nvPr/>
        </p:nvSpPr>
        <p:spPr>
          <a:xfrm>
            <a:off x="0" y="911618"/>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r>
              <a:rPr lang="es-EC" sz="3600" dirty="0">
                <a:solidFill>
                  <a:srgbClr val="312783"/>
                </a:solidFill>
                <a:latin typeface="Arial Black" panose="020B0A04020102020204" pitchFamily="34" charset="0"/>
              </a:rPr>
              <a:t>PRESUPUESTO DE </a:t>
            </a:r>
            <a:r>
              <a:rPr lang="es-EC" sz="3600" dirty="0" smtClean="0">
                <a:solidFill>
                  <a:srgbClr val="312783"/>
                </a:solidFill>
                <a:latin typeface="Arial Black" panose="020B0A04020102020204" pitchFamily="34" charset="0"/>
              </a:rPr>
              <a:t>INVERSIÓN 2022</a:t>
            </a:r>
            <a:r>
              <a:rPr lang="es-EC" sz="3000" dirty="0">
                <a:solidFill>
                  <a:srgbClr val="312783"/>
                </a:solidFill>
                <a:latin typeface="Arial Black" panose="020B0A04020102020204" pitchFamily="34" charset="0"/>
              </a:rPr>
              <a:t/>
            </a:r>
            <a:br>
              <a:rPr lang="es-EC" sz="3000" dirty="0">
                <a:solidFill>
                  <a:srgbClr val="312783"/>
                </a:solidFill>
                <a:latin typeface="Arial Black" panose="020B0A04020102020204" pitchFamily="34" charset="0"/>
              </a:rPr>
            </a:br>
            <a:r>
              <a:rPr lang="es-EC" sz="1200" dirty="0">
                <a:solidFill>
                  <a:srgbClr val="312783"/>
                </a:solidFill>
                <a:latin typeface="Arial Black" panose="020B0A04020102020204" pitchFamily="34" charset="0"/>
              </a:rPr>
              <a:t/>
            </a:r>
            <a:br>
              <a:rPr lang="es-EC" sz="1200" dirty="0">
                <a:solidFill>
                  <a:srgbClr val="312783"/>
                </a:solidFill>
                <a:latin typeface="Arial Black" panose="020B0A04020102020204" pitchFamily="34" charset="0"/>
              </a:rPr>
            </a:br>
            <a:endParaRPr lang="es-EC" sz="1200" dirty="0" smtClean="0">
              <a:solidFill>
                <a:srgbClr val="312783"/>
              </a:solidFill>
              <a:latin typeface="Arial Black" panose="020B0A04020102020204" pitchFamily="34" charset="0"/>
            </a:endParaRPr>
          </a:p>
          <a:p>
            <a:endParaRPr lang="es-EC" sz="1200" dirty="0">
              <a:solidFill>
                <a:srgbClr val="312783"/>
              </a:solidFill>
              <a:latin typeface="Arial Black" panose="020B0A04020102020204" pitchFamily="34" charset="0"/>
            </a:endParaRPr>
          </a:p>
          <a:p>
            <a:r>
              <a:rPr lang="es-EC" sz="3000" dirty="0" smtClean="0">
                <a:solidFill>
                  <a:srgbClr val="312783"/>
                </a:solidFill>
                <a:latin typeface="Arial Black" panose="020B0A04020102020204" pitchFamily="34" charset="0"/>
              </a:rPr>
              <a:t>ADMINISTRACIÓN GENERAL</a:t>
            </a:r>
            <a:endParaRPr lang="es-EC" sz="2100"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207614910"/>
              </p:ext>
            </p:extLst>
          </p:nvPr>
        </p:nvGraphicFramePr>
        <p:xfrm>
          <a:off x="739626" y="2454724"/>
          <a:ext cx="16265485" cy="5573948"/>
        </p:xfrm>
        <a:graphic>
          <a:graphicData uri="http://schemas.openxmlformats.org/drawingml/2006/table">
            <a:tbl>
              <a:tblPr/>
              <a:tblGrid>
                <a:gridCol w="4072727"/>
                <a:gridCol w="1830439"/>
                <a:gridCol w="1388083"/>
                <a:gridCol w="1891453"/>
                <a:gridCol w="1993145"/>
                <a:gridCol w="2176189"/>
                <a:gridCol w="2913449"/>
              </a:tblGrid>
              <a:tr h="1506230">
                <a:tc>
                  <a:txBody>
                    <a:bodyPr/>
                    <a:lstStyle/>
                    <a:p>
                      <a:pPr algn="ctr" fontAlgn="ctr"/>
                      <a:r>
                        <a:rPr lang="es-EC" sz="16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Espacios Presupuestarios</a:t>
                      </a:r>
                      <a:br>
                        <a:rPr lang="es-EC" sz="1600" b="1" i="0" u="none" strike="noStrike" dirty="0">
                          <a:solidFill>
                            <a:srgbClr val="FFFFFF"/>
                          </a:solidFill>
                          <a:effectLst/>
                          <a:latin typeface="Calibri" panose="020F0502020204030204" pitchFamily="34" charset="0"/>
                        </a:rPr>
                      </a:br>
                      <a:r>
                        <a:rPr lang="es-EC" sz="1600" b="1" i="0" u="none" strike="noStrike" dirty="0">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r>
              <a:tr h="465160">
                <a:tc>
                  <a:txBody>
                    <a:bodyPr/>
                    <a:lstStyle/>
                    <a:p>
                      <a:pPr algn="ctr" fontAlgn="ctr"/>
                      <a:r>
                        <a:rPr lang="es-EC" sz="1600" b="1" i="0" u="none" strike="noStrike" dirty="0">
                          <a:solidFill>
                            <a:srgbClr val="000000"/>
                          </a:solidFill>
                          <a:effectLst/>
                          <a:latin typeface="Calibri" panose="020F0502020204030204" pitchFamily="34" charset="0"/>
                        </a:rPr>
                        <a:t>DM de Gestión documental y Archivo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322.840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322.840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160">
                <a:tc>
                  <a:txBody>
                    <a:bodyPr/>
                    <a:lstStyle/>
                    <a:p>
                      <a:pPr algn="ctr" fontAlgn="ctr"/>
                      <a:r>
                        <a:rPr lang="es-EC" sz="1600" b="1" i="0" u="none" strike="noStrike" dirty="0">
                          <a:solidFill>
                            <a:srgbClr val="000000"/>
                          </a:solidFill>
                          <a:effectLst/>
                          <a:latin typeface="Calibri" panose="020F0502020204030204" pitchFamily="34" charset="0"/>
                        </a:rPr>
                        <a:t>DM de Informática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3.126.160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3.126.160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160">
                <a:tc>
                  <a:txBody>
                    <a:bodyPr/>
                    <a:lstStyle/>
                    <a:p>
                      <a:pPr algn="ctr" fontAlgn="ctr"/>
                      <a:r>
                        <a:rPr lang="es-EC" sz="1600" b="1" i="0" u="none" strike="noStrike" dirty="0">
                          <a:solidFill>
                            <a:srgbClr val="000000"/>
                          </a:solidFill>
                          <a:effectLst/>
                          <a:latin typeface="Calibri" panose="020F0502020204030204" pitchFamily="34" charset="0"/>
                        </a:rPr>
                        <a:t>DM Financiera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42.375.346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42.375.346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1377">
                <a:tc>
                  <a:txBody>
                    <a:bodyPr/>
                    <a:lstStyle/>
                    <a:p>
                      <a:pPr algn="ctr" fontAlgn="ctr"/>
                      <a:r>
                        <a:rPr lang="es-EC" sz="1600" b="1" i="0" u="none" strike="noStrike" dirty="0">
                          <a:solidFill>
                            <a:srgbClr val="000000"/>
                          </a:solidFill>
                          <a:effectLst/>
                          <a:latin typeface="Calibri" panose="020F0502020204030204" pitchFamily="34" charset="0"/>
                        </a:rPr>
                        <a:t>Registro de la Propiedad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1.850.000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1.850.000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 crea el proyecto Modernización Integral del Registro de la Propiedad, para </a:t>
                      </a:r>
                      <a:r>
                        <a:rPr lang="es-EC" sz="1600" b="0" i="0" u="none" strike="noStrike" dirty="0" smtClean="0">
                          <a:solidFill>
                            <a:srgbClr val="000000"/>
                          </a:solidFill>
                          <a:effectLst/>
                          <a:latin typeface="Calibri" panose="020F0502020204030204" pitchFamily="34" charset="0"/>
                        </a:rPr>
                        <a:t>la implementación del Folio Real. </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1846">
                <a:tc>
                  <a:txBody>
                    <a:bodyPr/>
                    <a:lstStyle/>
                    <a:p>
                      <a:pPr algn="l" fontAlgn="ctr"/>
                      <a:r>
                        <a:rPr lang="es-EC" sz="16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a:solidFill>
                            <a:srgbClr val="000000"/>
                          </a:solidFill>
                          <a:effectLst/>
                          <a:latin typeface="Calibri" panose="020F0502020204030204" pitchFamily="34" charset="0"/>
                        </a:rPr>
                        <a:t>       </a:t>
                      </a:r>
                      <a:r>
                        <a:rPr lang="es-EC" sz="1800" b="1" i="0" u="none" strike="noStrike" dirty="0" smtClean="0">
                          <a:solidFill>
                            <a:srgbClr val="000000"/>
                          </a:solidFill>
                          <a:effectLst/>
                          <a:latin typeface="Calibri" panose="020F0502020204030204" pitchFamily="34" charset="0"/>
                        </a:rPr>
                        <a:t>      </a:t>
                      </a:r>
                      <a:r>
                        <a:rPr lang="es-EC" sz="1800" b="1" i="0" u="none" strike="noStrike" dirty="0">
                          <a:solidFill>
                            <a:srgbClr val="000000"/>
                          </a:solidFill>
                          <a:effectLst/>
                          <a:latin typeface="Calibri" panose="020F0502020204030204" pitchFamily="34" charset="0"/>
                        </a:rPr>
                        <a:t>45.824.346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a:solidFill>
                            <a:srgbClr val="000000"/>
                          </a:solidFill>
                          <a:effectLst/>
                          <a:latin typeface="Calibri" panose="020F0502020204030204" pitchFamily="34" charset="0"/>
                        </a:rPr>
                        <a:t>        1.850.000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a:solidFill>
                            <a:srgbClr val="000000"/>
                          </a:solidFill>
                          <a:effectLst/>
                          <a:latin typeface="Calibri" panose="020F0502020204030204" pitchFamily="34" charset="0"/>
                        </a:rPr>
                        <a:t>          </a:t>
                      </a:r>
                      <a:r>
                        <a:rPr lang="es-EC" sz="1800" b="1" i="0" u="none" strike="noStrike" dirty="0" smtClean="0">
                          <a:solidFill>
                            <a:srgbClr val="000000"/>
                          </a:solidFill>
                          <a:effectLst/>
                          <a:latin typeface="Calibri" panose="020F0502020204030204" pitchFamily="34" charset="0"/>
                        </a:rPr>
                        <a:t>                        </a:t>
                      </a: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smtClean="0">
                          <a:solidFill>
                            <a:srgbClr val="000000"/>
                          </a:solidFill>
                          <a:effectLst/>
                          <a:latin typeface="Calibri" panose="020F0502020204030204" pitchFamily="34" charset="0"/>
                        </a:rPr>
                        <a:t>                                    </a:t>
                      </a: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a:solidFill>
                            <a:srgbClr val="000000"/>
                          </a:solidFill>
                          <a:effectLst/>
                          <a:latin typeface="Calibri" panose="020F0502020204030204" pitchFamily="34" charset="0"/>
                        </a:rPr>
                        <a:t>       </a:t>
                      </a:r>
                      <a:r>
                        <a:rPr lang="es-EC" sz="1800" b="1" i="0" u="none" strike="noStrike" dirty="0" smtClean="0">
                          <a:solidFill>
                            <a:srgbClr val="000000"/>
                          </a:solidFill>
                          <a:effectLst/>
                          <a:latin typeface="Calibri" panose="020F0502020204030204" pitchFamily="34" charset="0"/>
                        </a:rPr>
                        <a:t>             </a:t>
                      </a:r>
                      <a:r>
                        <a:rPr lang="es-EC" sz="1800" b="1" i="0" u="none" strike="noStrike" dirty="0">
                          <a:solidFill>
                            <a:srgbClr val="000000"/>
                          </a:solidFill>
                          <a:effectLst/>
                          <a:latin typeface="Calibri" panose="020F0502020204030204" pitchFamily="34" charset="0"/>
                        </a:rPr>
                        <a:t>47.674.346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r>
            </a:tbl>
          </a:graphicData>
        </a:graphic>
      </p:graphicFrame>
    </p:spTree>
    <p:extLst>
      <p:ext uri="{BB962C8B-B14F-4D97-AF65-F5344CB8AC3E}">
        <p14:creationId xmlns:p14="http://schemas.microsoft.com/office/powerpoint/2010/main" val="673126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smtClean="0">
                <a:solidFill>
                  <a:schemeClr val="bg1"/>
                </a:solidFill>
              </a:rPr>
              <a:t>58%</a:t>
            </a:r>
            <a:endParaRPr lang="es-EC" sz="2000" b="1" dirty="0">
              <a:solidFill>
                <a:schemeClr val="bg1"/>
              </a:solidFill>
            </a:endParaRP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smtClean="0">
                <a:solidFill>
                  <a:schemeClr val="bg1"/>
                </a:solidFill>
              </a:rPr>
              <a:t>10,4%</a:t>
            </a:r>
            <a:endParaRPr lang="es-EC" sz="2000" b="1" dirty="0">
              <a:solidFill>
                <a:schemeClr val="bg1"/>
              </a:solidFill>
            </a:endParaRP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smtClean="0">
                <a:solidFill>
                  <a:schemeClr val="bg1"/>
                </a:solidFill>
              </a:rPr>
              <a:t>8%</a:t>
            </a:r>
            <a:endParaRPr lang="es-EC" sz="2000" b="1" dirty="0">
              <a:solidFill>
                <a:schemeClr val="bg1"/>
              </a:solidFill>
            </a:endParaRP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a:t>
            </a:r>
            <a:r>
              <a:rPr lang="es-EC" sz="1800" b="1" dirty="0" smtClean="0">
                <a:solidFill>
                  <a:schemeClr val="bg1"/>
                </a:solidFill>
              </a:rPr>
              <a:t>,3%</a:t>
            </a:r>
            <a:endParaRPr lang="es-EC" sz="1800" b="1" dirty="0">
              <a:solidFill>
                <a:schemeClr val="bg1"/>
              </a:solidFill>
            </a:endParaRPr>
          </a:p>
        </p:txBody>
      </p:sp>
      <p:sp>
        <p:nvSpPr>
          <p:cNvPr id="17" name="Título 1">
            <a:extLst>
              <a:ext uri="{FF2B5EF4-FFF2-40B4-BE49-F238E27FC236}">
                <a16:creationId xmlns="" xmlns:a16="http://schemas.microsoft.com/office/drawing/2014/main" id="{2DF3DAFA-B3B8-4949-9358-FF493F80FABB}"/>
              </a:ext>
            </a:extLst>
          </p:cNvPr>
          <p:cNvSpPr txBox="1">
            <a:spLocks/>
          </p:cNvSpPr>
          <p:nvPr/>
        </p:nvSpPr>
        <p:spPr>
          <a:xfrm>
            <a:off x="0" y="911618"/>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r>
              <a:rPr lang="es-EC" sz="3600" dirty="0">
                <a:solidFill>
                  <a:srgbClr val="312783"/>
                </a:solidFill>
                <a:latin typeface="Arial Black" panose="020B0A04020102020204" pitchFamily="34" charset="0"/>
              </a:rPr>
              <a:t>PRESUPUESTO DE </a:t>
            </a:r>
            <a:r>
              <a:rPr lang="es-EC" sz="3600" dirty="0" smtClean="0">
                <a:solidFill>
                  <a:srgbClr val="312783"/>
                </a:solidFill>
                <a:latin typeface="Arial Black" panose="020B0A04020102020204" pitchFamily="34" charset="0"/>
              </a:rPr>
              <a:t>INVERSIÓN 2022</a:t>
            </a:r>
            <a:r>
              <a:rPr lang="es-EC" sz="3000" dirty="0">
                <a:solidFill>
                  <a:srgbClr val="312783"/>
                </a:solidFill>
                <a:latin typeface="Arial Black" panose="020B0A04020102020204" pitchFamily="34" charset="0"/>
              </a:rPr>
              <a:t/>
            </a:r>
            <a:br>
              <a:rPr lang="es-EC" sz="3000" dirty="0">
                <a:solidFill>
                  <a:srgbClr val="312783"/>
                </a:solidFill>
                <a:latin typeface="Arial Black" panose="020B0A04020102020204" pitchFamily="34" charset="0"/>
              </a:rPr>
            </a:br>
            <a:r>
              <a:rPr lang="es-EC" sz="1200" dirty="0">
                <a:solidFill>
                  <a:srgbClr val="312783"/>
                </a:solidFill>
                <a:latin typeface="Arial Black" panose="020B0A04020102020204" pitchFamily="34" charset="0"/>
              </a:rPr>
              <a:t/>
            </a:r>
            <a:br>
              <a:rPr lang="es-EC" sz="1200" dirty="0">
                <a:solidFill>
                  <a:srgbClr val="312783"/>
                </a:solidFill>
                <a:latin typeface="Arial Black" panose="020B0A04020102020204" pitchFamily="34" charset="0"/>
              </a:rPr>
            </a:br>
            <a:endParaRPr lang="es-EC" sz="1200" dirty="0" smtClean="0">
              <a:solidFill>
                <a:srgbClr val="312783"/>
              </a:solidFill>
              <a:latin typeface="Arial Black" panose="020B0A04020102020204" pitchFamily="34" charset="0"/>
            </a:endParaRPr>
          </a:p>
          <a:p>
            <a:endParaRPr lang="es-EC" sz="1200" dirty="0">
              <a:solidFill>
                <a:srgbClr val="312783"/>
              </a:solidFill>
              <a:latin typeface="Arial Black" panose="020B0A04020102020204" pitchFamily="34" charset="0"/>
            </a:endParaRPr>
          </a:p>
          <a:p>
            <a:r>
              <a:rPr lang="es-EC" sz="3000" dirty="0" smtClean="0">
                <a:solidFill>
                  <a:srgbClr val="312783"/>
                </a:solidFill>
                <a:latin typeface="Arial Black" panose="020B0A04020102020204" pitchFamily="34" charset="0"/>
              </a:rPr>
              <a:t>COORDINACIÓN TERRITORIAL</a:t>
            </a:r>
            <a:endParaRPr lang="es-EC" sz="2100"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944915103"/>
              </p:ext>
            </p:extLst>
          </p:nvPr>
        </p:nvGraphicFramePr>
        <p:xfrm>
          <a:off x="539816" y="2348504"/>
          <a:ext cx="16506237" cy="6731095"/>
        </p:xfrm>
        <a:graphic>
          <a:graphicData uri="http://schemas.openxmlformats.org/drawingml/2006/table">
            <a:tbl>
              <a:tblPr/>
              <a:tblGrid>
                <a:gridCol w="4294088"/>
                <a:gridCol w="1929927"/>
                <a:gridCol w="1463528"/>
                <a:gridCol w="1994258"/>
                <a:gridCol w="2101476"/>
                <a:gridCol w="1651160"/>
                <a:gridCol w="3071800"/>
              </a:tblGrid>
              <a:tr h="846799">
                <a:tc>
                  <a:txBody>
                    <a:bodyPr/>
                    <a:lstStyle/>
                    <a:p>
                      <a:pPr algn="ctr" fontAlgn="ctr"/>
                      <a:r>
                        <a:rPr lang="es-EC" sz="16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Espacios Presupuestarios</a:t>
                      </a:r>
                      <a:br>
                        <a:rPr lang="es-EC" sz="1600" b="1" i="0" u="none" strike="noStrike">
                          <a:solidFill>
                            <a:srgbClr val="FFFFFF"/>
                          </a:solidFill>
                          <a:effectLst/>
                          <a:latin typeface="Calibri" panose="020F0502020204030204" pitchFamily="34" charset="0"/>
                        </a:rPr>
                      </a:br>
                      <a:r>
                        <a:rPr lang="es-EC" sz="1600" b="1" i="0" u="none" strike="noStrike">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r>
              <a:tr h="450796">
                <a:tc>
                  <a:txBody>
                    <a:bodyPr/>
                    <a:lstStyle/>
                    <a:p>
                      <a:pPr algn="ctr" fontAlgn="ctr"/>
                      <a:r>
                        <a:rPr lang="es-EC" sz="1600" b="1" i="0" u="none" strike="noStrike" dirty="0" smtClean="0">
                          <a:solidFill>
                            <a:srgbClr val="000000"/>
                          </a:solidFill>
                          <a:effectLst/>
                          <a:latin typeface="Calibri" panose="020F0502020204030204" pitchFamily="34" charset="0"/>
                        </a:rPr>
                        <a:t>Administración Equinoccial </a:t>
                      </a:r>
                      <a:r>
                        <a:rPr lang="es-EC" sz="1600" b="1" i="0" u="none" strike="noStrike" dirty="0">
                          <a:solidFill>
                            <a:srgbClr val="000000"/>
                          </a:solidFill>
                          <a:effectLst/>
                          <a:latin typeface="Calibri" panose="020F0502020204030204" pitchFamily="34" charset="0"/>
                        </a:rPr>
                        <a:t>- La Delicia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4.142.164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4.142.164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 Eugenio Espejo (Norte)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4.783.441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271.080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5.054.521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1632753" rtl="0" eaLnBrk="1" fontAlgn="ctr" latinLnBrk="0" hangingPunct="1">
                        <a:lnSpc>
                          <a:spcPct val="100000"/>
                        </a:lnSpc>
                        <a:spcBef>
                          <a:spcPts val="0"/>
                        </a:spcBef>
                        <a:spcAft>
                          <a:spcPts val="0"/>
                        </a:spcAft>
                        <a:buClrTx/>
                        <a:buSzTx/>
                        <a:buFontTx/>
                        <a:buNone/>
                        <a:tabLst/>
                        <a:defRPr/>
                      </a:pP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Implementación Casas Somos Comité del Pueblo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Zonal Calderón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4.540.350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59.796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4.600.146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Planificación de expropiaciones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Zonal Eloy Alfaro (Sur)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4.808.210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19.371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121.795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4.949.376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Planificación de expropiaciones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Zonal Manuela Sáenz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3.333.827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447.166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3.780.993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99">
                <a:tc>
                  <a:txBody>
                    <a:bodyPr/>
                    <a:lstStyle/>
                    <a:p>
                      <a:pPr algn="ctr" fontAlgn="ctr"/>
                      <a:r>
                        <a:rPr lang="es-EC" sz="1600" b="1" i="0" u="none" strike="noStrike" dirty="0">
                          <a:solidFill>
                            <a:srgbClr val="000000"/>
                          </a:solidFill>
                          <a:effectLst/>
                          <a:latin typeface="Calibri" panose="020F0502020204030204" pitchFamily="34" charset="0"/>
                        </a:rPr>
                        <a:t>Administración Zonal </a:t>
                      </a:r>
                      <a:r>
                        <a:rPr lang="es-EC" sz="1600" b="1" i="0" u="none" strike="noStrike" dirty="0" err="1">
                          <a:solidFill>
                            <a:srgbClr val="000000"/>
                          </a:solidFill>
                          <a:effectLst/>
                          <a:latin typeface="Calibri" panose="020F0502020204030204" pitchFamily="34" charset="0"/>
                        </a:rPr>
                        <a:t>Quitumbe</a:t>
                      </a:r>
                      <a:endParaRPr lang="es-EC"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5.121.037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614.763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5.735.800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Planificación de expropiaciones</a:t>
                      </a:r>
                      <a:br>
                        <a:rPr lang="es-EC" sz="1600" b="0" i="0" u="none" strike="noStrike" dirty="0">
                          <a:solidFill>
                            <a:srgbClr val="000000"/>
                          </a:solidFill>
                          <a:effectLst/>
                          <a:latin typeface="Calibri" panose="020F0502020204030204" pitchFamily="34" charset="0"/>
                        </a:rPr>
                      </a:br>
                      <a:r>
                        <a:rPr lang="es-EC" sz="1600" b="0" i="0" u="none" strike="noStrike" dirty="0" smtClean="0">
                          <a:solidFill>
                            <a:srgbClr val="000000"/>
                          </a:solidFill>
                          <a:effectLst/>
                          <a:latin typeface="Calibri" panose="020F0502020204030204" pitchFamily="34" charset="0"/>
                        </a:rPr>
                        <a:t>Implementación de Casas Somos </a:t>
                      </a:r>
                      <a:r>
                        <a:rPr lang="es-EC" sz="1600" b="0" i="0" u="none" strike="noStrike" dirty="0" err="1" smtClean="0">
                          <a:solidFill>
                            <a:srgbClr val="000000"/>
                          </a:solidFill>
                          <a:effectLst/>
                          <a:latin typeface="Calibri" panose="020F0502020204030204" pitchFamily="34" charset="0"/>
                        </a:rPr>
                        <a:t>Quitumbe</a:t>
                      </a:r>
                      <a:r>
                        <a:rPr lang="es-EC" sz="1600" b="0" i="0" u="none" strike="noStrike" dirty="0" smtClean="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Zonal Valle de Tumbaco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3.248.784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3.248.784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Zonal Valle los Chillos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3.157.012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3.157.012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96">
                <a:tc>
                  <a:txBody>
                    <a:bodyPr/>
                    <a:lstStyle/>
                    <a:p>
                      <a:pPr algn="ctr" fontAlgn="ctr"/>
                      <a:r>
                        <a:rPr lang="es-EC" sz="1600" b="1" i="0" u="none" strike="noStrike" dirty="0">
                          <a:solidFill>
                            <a:srgbClr val="000000"/>
                          </a:solidFill>
                          <a:effectLst/>
                          <a:latin typeface="Calibri" panose="020F0502020204030204" pitchFamily="34" charset="0"/>
                        </a:rPr>
                        <a:t>Secretaría General </a:t>
                      </a:r>
                      <a:r>
                        <a:rPr lang="es-EC" sz="1600" b="1" i="0" u="none" strike="noStrike" dirty="0" smtClean="0">
                          <a:solidFill>
                            <a:srgbClr val="000000"/>
                          </a:solidFill>
                          <a:effectLst/>
                          <a:latin typeface="Calibri" panose="020F0502020204030204" pitchFamily="34" charset="0"/>
                        </a:rPr>
                        <a:t>Coordinación </a:t>
                      </a:r>
                      <a:r>
                        <a:rPr lang="es-EC" sz="1600" b="1" i="0" u="none" strike="noStrike" dirty="0">
                          <a:solidFill>
                            <a:srgbClr val="000000"/>
                          </a:solidFill>
                          <a:effectLst/>
                          <a:latin typeface="Calibri" panose="020F0502020204030204" pitchFamily="34" charset="0"/>
                        </a:rPr>
                        <a:t>Territorial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1.500.000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1.500.000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96">
                <a:tc>
                  <a:txBody>
                    <a:bodyPr/>
                    <a:lstStyle/>
                    <a:p>
                      <a:pPr algn="ctr" fontAlgn="ctr"/>
                      <a:r>
                        <a:rPr lang="es-EC" sz="1600" b="1" i="0" u="none" strike="noStrike" dirty="0">
                          <a:solidFill>
                            <a:srgbClr val="000000"/>
                          </a:solidFill>
                          <a:effectLst/>
                          <a:latin typeface="Calibri" panose="020F0502020204030204" pitchFamily="34" charset="0"/>
                        </a:rPr>
                        <a:t>Unidad Especial Regula Tu Barrio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170.000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170.000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96">
                <a:tc>
                  <a:txBody>
                    <a:bodyPr/>
                    <a:lstStyle/>
                    <a:p>
                      <a:pPr algn="ctr" fontAlgn="ctr"/>
                      <a:r>
                        <a:rPr lang="es-EC" sz="1600" b="1" i="0" u="none" strike="noStrike" dirty="0">
                          <a:solidFill>
                            <a:srgbClr val="000000"/>
                          </a:solidFill>
                          <a:effectLst/>
                          <a:latin typeface="Calibri" panose="020F0502020204030204" pitchFamily="34" charset="0"/>
                        </a:rPr>
                        <a:t>Unidad Especial Turística La Mariscal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176.386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176.386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96">
                <a:tc>
                  <a:txBody>
                    <a:bodyPr/>
                    <a:lstStyle/>
                    <a:p>
                      <a:pPr algn="ctr" fontAlgn="ctr"/>
                      <a:r>
                        <a:rPr lang="es-EC" sz="1600" b="1" i="0" u="none" strike="noStrike" dirty="0" smtClean="0">
                          <a:solidFill>
                            <a:srgbClr val="000000"/>
                          </a:solidFill>
                          <a:effectLst/>
                          <a:latin typeface="Calibri" panose="020F0502020204030204" pitchFamily="34" charset="0"/>
                        </a:rPr>
                        <a:t>Total</a:t>
                      </a:r>
                      <a:endParaRPr lang="es-EC"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800" b="1" i="0" u="none" strike="noStrike">
                          <a:solidFill>
                            <a:srgbClr val="000000"/>
                          </a:solidFill>
                          <a:effectLst/>
                          <a:latin typeface="Calibri" panose="020F0502020204030204" pitchFamily="34" charset="0"/>
                        </a:rPr>
                        <a:t>                34.981.210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800" b="1" i="0" u="none" strike="noStrike">
                          <a:solidFill>
                            <a:srgbClr val="000000"/>
                          </a:solidFill>
                          <a:effectLst/>
                          <a:latin typeface="Calibri" panose="020F0502020204030204" pitchFamily="34" charset="0"/>
                        </a:rPr>
                        <a:t>            965.010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800" b="1" i="0" u="none" strike="noStrike">
                          <a:solidFill>
                            <a:srgbClr val="000000"/>
                          </a:solidFill>
                          <a:effectLst/>
                          <a:latin typeface="Calibri" panose="020F0502020204030204" pitchFamily="34" charset="0"/>
                        </a:rPr>
                        <a:t>                       568.961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800" b="1" i="0" u="none" strike="noStrike">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800" b="1" i="0" u="none" strike="noStrike" dirty="0">
                          <a:solidFill>
                            <a:srgbClr val="000000"/>
                          </a:solidFill>
                          <a:effectLst/>
                          <a:latin typeface="Calibri" panose="020F0502020204030204" pitchFamily="34" charset="0"/>
                        </a:rPr>
                        <a:t>          36.515.181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r>
            </a:tbl>
          </a:graphicData>
        </a:graphic>
      </p:graphicFrame>
    </p:spTree>
    <p:extLst>
      <p:ext uri="{BB962C8B-B14F-4D97-AF65-F5344CB8AC3E}">
        <p14:creationId xmlns:p14="http://schemas.microsoft.com/office/powerpoint/2010/main" val="2738375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smtClean="0">
                <a:solidFill>
                  <a:schemeClr val="bg1"/>
                </a:solidFill>
              </a:rPr>
              <a:t>58%</a:t>
            </a:r>
            <a:endParaRPr lang="es-EC" sz="2000" b="1" dirty="0">
              <a:solidFill>
                <a:schemeClr val="bg1"/>
              </a:solidFill>
            </a:endParaRP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smtClean="0">
                <a:solidFill>
                  <a:schemeClr val="bg1"/>
                </a:solidFill>
              </a:rPr>
              <a:t>10,4%</a:t>
            </a:r>
            <a:endParaRPr lang="es-EC" sz="2000" b="1" dirty="0">
              <a:solidFill>
                <a:schemeClr val="bg1"/>
              </a:solidFill>
            </a:endParaRP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smtClean="0">
                <a:solidFill>
                  <a:schemeClr val="bg1"/>
                </a:solidFill>
              </a:rPr>
              <a:t>8%</a:t>
            </a:r>
            <a:endParaRPr lang="es-EC" sz="2000" b="1" dirty="0">
              <a:solidFill>
                <a:schemeClr val="bg1"/>
              </a:solidFill>
            </a:endParaRP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a:t>
            </a:r>
            <a:r>
              <a:rPr lang="es-EC" sz="1800" b="1" dirty="0" smtClean="0">
                <a:solidFill>
                  <a:schemeClr val="bg1"/>
                </a:solidFill>
              </a:rPr>
              <a:t>,3%</a:t>
            </a:r>
            <a:endParaRPr lang="es-EC" sz="1800" b="1" dirty="0">
              <a:solidFill>
                <a:schemeClr val="bg1"/>
              </a:solidFill>
            </a:endParaRPr>
          </a:p>
        </p:txBody>
      </p:sp>
      <p:sp>
        <p:nvSpPr>
          <p:cNvPr id="17" name="Título 1">
            <a:extLst>
              <a:ext uri="{FF2B5EF4-FFF2-40B4-BE49-F238E27FC236}">
                <a16:creationId xmlns="" xmlns:a16="http://schemas.microsoft.com/office/drawing/2014/main" id="{2DF3DAFA-B3B8-4949-9358-FF493F80FABB}"/>
              </a:ext>
            </a:extLst>
          </p:cNvPr>
          <p:cNvSpPr txBox="1">
            <a:spLocks/>
          </p:cNvSpPr>
          <p:nvPr/>
        </p:nvSpPr>
        <p:spPr>
          <a:xfrm>
            <a:off x="0" y="911618"/>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r>
              <a:rPr lang="es-EC" sz="3600" dirty="0">
                <a:solidFill>
                  <a:srgbClr val="312783"/>
                </a:solidFill>
                <a:latin typeface="Arial Black" panose="020B0A04020102020204" pitchFamily="34" charset="0"/>
              </a:rPr>
              <a:t>PRESUPUESTO DE </a:t>
            </a:r>
            <a:r>
              <a:rPr lang="es-EC" sz="3600" dirty="0" smtClean="0">
                <a:solidFill>
                  <a:srgbClr val="312783"/>
                </a:solidFill>
                <a:latin typeface="Arial Black" panose="020B0A04020102020204" pitchFamily="34" charset="0"/>
              </a:rPr>
              <a:t>INVERSIÓN 2022</a:t>
            </a:r>
            <a:r>
              <a:rPr lang="es-EC" sz="3000" dirty="0">
                <a:solidFill>
                  <a:srgbClr val="312783"/>
                </a:solidFill>
                <a:latin typeface="Arial Black" panose="020B0A04020102020204" pitchFamily="34" charset="0"/>
              </a:rPr>
              <a:t/>
            </a:r>
            <a:br>
              <a:rPr lang="es-EC" sz="3000" dirty="0">
                <a:solidFill>
                  <a:srgbClr val="312783"/>
                </a:solidFill>
                <a:latin typeface="Arial Black" panose="020B0A04020102020204" pitchFamily="34" charset="0"/>
              </a:rPr>
            </a:br>
            <a:r>
              <a:rPr lang="es-EC" sz="1200" dirty="0">
                <a:solidFill>
                  <a:srgbClr val="312783"/>
                </a:solidFill>
                <a:latin typeface="Arial Black" panose="020B0A04020102020204" pitchFamily="34" charset="0"/>
              </a:rPr>
              <a:t/>
            </a:r>
            <a:br>
              <a:rPr lang="es-EC" sz="1200" dirty="0">
                <a:solidFill>
                  <a:srgbClr val="312783"/>
                </a:solidFill>
                <a:latin typeface="Arial Black" panose="020B0A04020102020204" pitchFamily="34" charset="0"/>
              </a:rPr>
            </a:br>
            <a:endParaRPr lang="es-EC" sz="1200" dirty="0" smtClean="0">
              <a:solidFill>
                <a:srgbClr val="312783"/>
              </a:solidFill>
              <a:latin typeface="Arial Black" panose="020B0A04020102020204" pitchFamily="34" charset="0"/>
            </a:endParaRPr>
          </a:p>
          <a:p>
            <a:endParaRPr lang="es-EC" sz="1200" dirty="0">
              <a:solidFill>
                <a:srgbClr val="312783"/>
              </a:solidFill>
              <a:latin typeface="Arial Black" panose="020B0A04020102020204" pitchFamily="34" charset="0"/>
            </a:endParaRPr>
          </a:p>
          <a:p>
            <a:r>
              <a:rPr lang="es-EC" sz="3000" dirty="0" smtClean="0">
                <a:solidFill>
                  <a:srgbClr val="312783"/>
                </a:solidFill>
                <a:latin typeface="Arial Black" panose="020B0A04020102020204" pitchFamily="34" charset="0"/>
              </a:rPr>
              <a:t>TERRITORIO, HABITAT Y VIVIENDA</a:t>
            </a:r>
            <a:endParaRPr lang="es-EC" sz="2100"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487450392"/>
              </p:ext>
            </p:extLst>
          </p:nvPr>
        </p:nvGraphicFramePr>
        <p:xfrm>
          <a:off x="1038502" y="2632895"/>
          <a:ext cx="16088166" cy="5916660"/>
        </p:xfrm>
        <a:graphic>
          <a:graphicData uri="http://schemas.openxmlformats.org/drawingml/2006/table">
            <a:tbl>
              <a:tblPr/>
              <a:tblGrid>
                <a:gridCol w="4185327"/>
                <a:gridCol w="1881046"/>
                <a:gridCol w="1426459"/>
                <a:gridCol w="1943747"/>
                <a:gridCol w="2048250"/>
                <a:gridCol w="1609339"/>
                <a:gridCol w="2993998"/>
              </a:tblGrid>
              <a:tr h="1112649">
                <a:tc>
                  <a:txBody>
                    <a:bodyPr/>
                    <a:lstStyle/>
                    <a:p>
                      <a:pPr algn="ctr" fontAlgn="ctr"/>
                      <a:r>
                        <a:rPr lang="es-EC" sz="18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8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800" b="1" i="0" u="none" strike="noStrike">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dirty="0">
                          <a:solidFill>
                            <a:srgbClr val="FFFFFF"/>
                          </a:solidFill>
                          <a:effectLst/>
                          <a:latin typeface="Calibri" panose="020F0502020204030204" pitchFamily="34" charset="0"/>
                        </a:rPr>
                        <a:t> Espacios Presupuestarios</a:t>
                      </a:r>
                      <a:br>
                        <a:rPr lang="es-EC" sz="1800" b="1" i="0" u="none" strike="noStrike" dirty="0">
                          <a:solidFill>
                            <a:srgbClr val="FFFFFF"/>
                          </a:solidFill>
                          <a:effectLst/>
                          <a:latin typeface="Calibri" panose="020F0502020204030204" pitchFamily="34" charset="0"/>
                        </a:rPr>
                      </a:br>
                      <a:r>
                        <a:rPr lang="es-EC" sz="1800" b="1" i="0" u="none" strike="noStrike" dirty="0">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r>
              <a:tr h="592322">
                <a:tc>
                  <a:txBody>
                    <a:bodyPr/>
                    <a:lstStyle/>
                    <a:p>
                      <a:pPr algn="ctr" fontAlgn="ctr"/>
                      <a:r>
                        <a:rPr lang="es-EC" sz="1800" b="1" i="0" u="none" strike="noStrike" dirty="0">
                          <a:solidFill>
                            <a:srgbClr val="000000"/>
                          </a:solidFill>
                          <a:effectLst/>
                          <a:latin typeface="Calibri" panose="020F0502020204030204" pitchFamily="34" charset="0"/>
                        </a:rPr>
                        <a:t>EPM HABITAT Y VIVENDA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dirty="0">
                          <a:solidFill>
                            <a:srgbClr val="000000"/>
                          </a:solidFill>
                          <a:effectLst/>
                          <a:latin typeface="Calibri" panose="020F0502020204030204" pitchFamily="34" charset="0"/>
                        </a:rPr>
                        <a:t> </a:t>
                      </a:r>
                      <a:r>
                        <a:rPr lang="es-EC" sz="1800" b="0" i="0" u="none" strike="noStrike" dirty="0" smtClean="0">
                          <a:solidFill>
                            <a:srgbClr val="000000"/>
                          </a:solidFill>
                          <a:effectLst/>
                          <a:latin typeface="Calibri" panose="020F0502020204030204" pitchFamily="34" charset="0"/>
                        </a:rPr>
                        <a:t>Se</a:t>
                      </a:r>
                      <a:r>
                        <a:rPr lang="es-EC" sz="1800" b="0" i="0" u="none" strike="noStrike" baseline="0" dirty="0" smtClean="0">
                          <a:solidFill>
                            <a:srgbClr val="000000"/>
                          </a:solidFill>
                          <a:effectLst/>
                          <a:latin typeface="Calibri" panose="020F0502020204030204" pitchFamily="34" charset="0"/>
                        </a:rPr>
                        <a:t> mantiene</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701">
                <a:tc>
                  <a:txBody>
                    <a:bodyPr/>
                    <a:lstStyle/>
                    <a:p>
                      <a:pPr algn="ctr" fontAlgn="ctr"/>
                      <a:r>
                        <a:rPr lang="es-EC" sz="1800" b="1" i="0" u="none" strike="noStrike" dirty="0">
                          <a:solidFill>
                            <a:srgbClr val="000000"/>
                          </a:solidFill>
                          <a:effectLst/>
                          <a:latin typeface="Calibri" panose="020F0502020204030204" pitchFamily="34" charset="0"/>
                        </a:rPr>
                        <a:t>Instituto Metropolitano de Patrimonio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smtClean="0">
                          <a:solidFill>
                            <a:srgbClr val="000000"/>
                          </a:solidFill>
                          <a:effectLst/>
                          <a:latin typeface="Calibri" panose="020F0502020204030204" pitchFamily="34" charset="0"/>
                        </a:rPr>
                        <a:t>               </a:t>
                      </a:r>
                      <a:r>
                        <a:rPr lang="es-EC" sz="1800" b="0" i="0" u="none" strike="noStrike" dirty="0">
                          <a:solidFill>
                            <a:srgbClr val="000000"/>
                          </a:solidFill>
                          <a:effectLst/>
                          <a:latin typeface="Calibri" panose="020F0502020204030204" pitchFamily="34" charset="0"/>
                        </a:rPr>
                        <a:t>15.328.330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2.768.053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smtClean="0">
                          <a:solidFill>
                            <a:srgbClr val="000000"/>
                          </a:solidFill>
                          <a:effectLst/>
                          <a:latin typeface="Calibri" panose="020F0502020204030204" pitchFamily="34" charset="0"/>
                        </a:rPr>
                        <a:t>                        </a:t>
                      </a:r>
                      <a:r>
                        <a:rPr lang="es-EC" sz="1800" b="0" i="0" u="none" strike="noStrike" dirty="0">
                          <a:solidFill>
                            <a:srgbClr val="000000"/>
                          </a:solidFill>
                          <a:effectLst/>
                          <a:latin typeface="Calibri" panose="020F0502020204030204" pitchFamily="34" charset="0"/>
                        </a:rPr>
                        <a:t>54.000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18.150.383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800" b="0" i="0" u="none" strike="noStrike" dirty="0" smtClean="0">
                          <a:solidFill>
                            <a:srgbClr val="000000"/>
                          </a:solidFill>
                          <a:effectLst/>
                          <a:latin typeface="Calibri" panose="020F0502020204030204" pitchFamily="34" charset="0"/>
                        </a:rPr>
                        <a:t>Incrementar la intervención</a:t>
                      </a:r>
                      <a:r>
                        <a:rPr lang="es-EC" sz="1800" b="0" i="0" u="none" strike="noStrike" baseline="0" dirty="0" smtClean="0">
                          <a:solidFill>
                            <a:srgbClr val="000000"/>
                          </a:solidFill>
                          <a:effectLst/>
                          <a:latin typeface="Calibri" panose="020F0502020204030204" pitchFamily="34" charset="0"/>
                        </a:rPr>
                        <a:t> de las edificaciones patrimoniales del CHQ, mantenimiento y conservación del Monumento de la Plaza Grande, camino del inca, r</a:t>
                      </a:r>
                      <a:r>
                        <a:rPr lang="es-EC" sz="1800" b="0" i="0" u="none" strike="noStrike" dirty="0" smtClean="0">
                          <a:solidFill>
                            <a:srgbClr val="000000"/>
                          </a:solidFill>
                          <a:effectLst/>
                          <a:latin typeface="Calibri" panose="020F0502020204030204" pitchFamily="34" charset="0"/>
                        </a:rPr>
                        <a:t>eforzamiento estructural del Colegio Simón Bolívar. 3</a:t>
                      </a:r>
                      <a:r>
                        <a:rPr lang="es-EC" sz="1800" b="0" i="0" u="none" strike="noStrike" baseline="0" dirty="0" smtClean="0">
                          <a:solidFill>
                            <a:srgbClr val="000000"/>
                          </a:solidFill>
                          <a:effectLst/>
                          <a:latin typeface="Calibri" panose="020F0502020204030204" pitchFamily="34" charset="0"/>
                        </a:rPr>
                        <a:t> etapas adicionales a las planificadas para intervenir en edificaciones patrimoniales privadas a través de incentivos.</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2322">
                <a:tc>
                  <a:txBody>
                    <a:bodyPr/>
                    <a:lstStyle/>
                    <a:p>
                      <a:pPr algn="ctr" fontAlgn="ctr"/>
                      <a:r>
                        <a:rPr lang="es-EC" sz="1800" b="1" i="0" u="none" strike="noStrike" dirty="0">
                          <a:solidFill>
                            <a:srgbClr val="000000"/>
                          </a:solidFill>
                          <a:effectLst/>
                          <a:latin typeface="Calibri" panose="020F0502020204030204" pitchFamily="34" charset="0"/>
                        </a:rPr>
                        <a:t>Secretaría Territorio, Hábitat  Vivienda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400.000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400.000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800" b="0" i="0" u="none" strike="noStrike" dirty="0">
                          <a:solidFill>
                            <a:srgbClr val="000000"/>
                          </a:solidFill>
                          <a:effectLst/>
                          <a:latin typeface="Calibri" panose="020F0502020204030204" pitchFamily="34" charset="0"/>
                        </a:rPr>
                        <a:t> </a:t>
                      </a:r>
                      <a:r>
                        <a:rPr lang="es-EC" sz="1800" b="0" i="0" u="none" strike="noStrike" dirty="0" smtClean="0">
                          <a:solidFill>
                            <a:srgbClr val="000000"/>
                          </a:solidFill>
                          <a:effectLst/>
                          <a:latin typeface="Calibri" panose="020F0502020204030204" pitchFamily="34" charset="0"/>
                        </a:rPr>
                        <a:t>Se</a:t>
                      </a:r>
                      <a:r>
                        <a:rPr lang="es-EC" sz="1800" b="0" i="0" u="none" strike="noStrike" baseline="0" dirty="0" smtClean="0">
                          <a:solidFill>
                            <a:srgbClr val="000000"/>
                          </a:solidFill>
                          <a:effectLst/>
                          <a:latin typeface="Calibri" panose="020F0502020204030204" pitchFamily="34" charset="0"/>
                        </a:rPr>
                        <a:t> mantiene</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2322">
                <a:tc>
                  <a:txBody>
                    <a:bodyPr/>
                    <a:lstStyle/>
                    <a:p>
                      <a:pPr algn="ctr" fontAlgn="ctr"/>
                      <a:r>
                        <a:rPr lang="es-EC" sz="18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smtClean="0">
                          <a:solidFill>
                            <a:srgbClr val="000000"/>
                          </a:solidFill>
                          <a:effectLst/>
                          <a:latin typeface="Calibri" panose="020F0502020204030204" pitchFamily="34" charset="0"/>
                        </a:rPr>
                        <a:t>               </a:t>
                      </a:r>
                      <a:r>
                        <a:rPr lang="es-EC" sz="1800" b="1" i="0" u="none" strike="noStrike" dirty="0">
                          <a:solidFill>
                            <a:srgbClr val="000000"/>
                          </a:solidFill>
                          <a:effectLst/>
                          <a:latin typeface="Calibri" panose="020F0502020204030204" pitchFamily="34" charset="0"/>
                        </a:rPr>
                        <a:t>18.728.330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a:solidFill>
                            <a:srgbClr val="000000"/>
                          </a:solidFill>
                          <a:effectLst/>
                          <a:latin typeface="Calibri" panose="020F0502020204030204" pitchFamily="34" charset="0"/>
                        </a:rPr>
                        <a:t>        2.768.053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smtClean="0">
                          <a:solidFill>
                            <a:srgbClr val="000000"/>
                          </a:solidFill>
                          <a:effectLst/>
                          <a:latin typeface="Calibri" panose="020F0502020204030204" pitchFamily="34" charset="0"/>
                        </a:rPr>
                        <a:t>                        </a:t>
                      </a:r>
                      <a:r>
                        <a:rPr lang="es-EC" sz="1800" b="1" i="0" u="none" strike="noStrike" dirty="0">
                          <a:solidFill>
                            <a:srgbClr val="000000"/>
                          </a:solidFill>
                          <a:effectLst/>
                          <a:latin typeface="Calibri" panose="020F0502020204030204" pitchFamily="34" charset="0"/>
                        </a:rPr>
                        <a:t>54.000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a:solidFill>
                            <a:srgbClr val="000000"/>
                          </a:solidFill>
                          <a:effectLst/>
                          <a:latin typeface="Calibri" panose="020F0502020204030204" pitchFamily="34" charset="0"/>
                        </a:rPr>
                        <a:t>          21.550.383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r>
            </a:tbl>
          </a:graphicData>
        </a:graphic>
      </p:graphicFrame>
    </p:spTree>
    <p:extLst>
      <p:ext uri="{BB962C8B-B14F-4D97-AF65-F5344CB8AC3E}">
        <p14:creationId xmlns:p14="http://schemas.microsoft.com/office/powerpoint/2010/main" val="401139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smtClean="0">
                <a:solidFill>
                  <a:schemeClr val="bg1"/>
                </a:solidFill>
              </a:rPr>
              <a:t>58%</a:t>
            </a:r>
            <a:endParaRPr lang="es-EC" sz="2000" b="1" dirty="0">
              <a:solidFill>
                <a:schemeClr val="bg1"/>
              </a:solidFill>
            </a:endParaRP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smtClean="0">
                <a:solidFill>
                  <a:schemeClr val="bg1"/>
                </a:solidFill>
              </a:rPr>
              <a:t>10,4%</a:t>
            </a:r>
            <a:endParaRPr lang="es-EC" sz="2000" b="1" dirty="0">
              <a:solidFill>
                <a:schemeClr val="bg1"/>
              </a:solidFill>
            </a:endParaRP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smtClean="0">
                <a:solidFill>
                  <a:schemeClr val="bg1"/>
                </a:solidFill>
              </a:rPr>
              <a:t>8%</a:t>
            </a:r>
            <a:endParaRPr lang="es-EC" sz="2000" b="1" dirty="0">
              <a:solidFill>
                <a:schemeClr val="bg1"/>
              </a:solidFill>
            </a:endParaRP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smtClean="0">
                <a:solidFill>
                  <a:schemeClr val="bg1"/>
                </a:solidFill>
              </a:rPr>
              <a:t>4,3%</a:t>
            </a:r>
            <a:endParaRPr lang="es-EC" sz="2000" b="1" dirty="0">
              <a:solidFill>
                <a:schemeClr val="bg1"/>
              </a:solidFill>
            </a:endParaRP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a:t>
            </a:r>
            <a:r>
              <a:rPr lang="es-EC" sz="1800" b="1" dirty="0" smtClean="0">
                <a:solidFill>
                  <a:schemeClr val="bg1"/>
                </a:solidFill>
              </a:rPr>
              <a:t>,3%</a:t>
            </a:r>
            <a:endParaRPr lang="es-EC" sz="1800" b="1" dirty="0">
              <a:solidFill>
                <a:schemeClr val="bg1"/>
              </a:solidFill>
            </a:endParaRPr>
          </a:p>
        </p:txBody>
      </p:sp>
      <p:sp>
        <p:nvSpPr>
          <p:cNvPr id="17" name="Título 1">
            <a:extLst>
              <a:ext uri="{FF2B5EF4-FFF2-40B4-BE49-F238E27FC236}">
                <a16:creationId xmlns="" xmlns:a16="http://schemas.microsoft.com/office/drawing/2014/main" id="{2DF3DAFA-B3B8-4949-9358-FF493F80FABB}"/>
              </a:ext>
            </a:extLst>
          </p:cNvPr>
          <p:cNvSpPr txBox="1">
            <a:spLocks/>
          </p:cNvSpPr>
          <p:nvPr/>
        </p:nvSpPr>
        <p:spPr>
          <a:xfrm>
            <a:off x="0" y="911618"/>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r>
              <a:rPr lang="es-EC" sz="3600" dirty="0">
                <a:solidFill>
                  <a:srgbClr val="312783"/>
                </a:solidFill>
                <a:latin typeface="Arial Black" panose="020B0A04020102020204" pitchFamily="34" charset="0"/>
              </a:rPr>
              <a:t>PRESUPUESTO DE </a:t>
            </a:r>
            <a:r>
              <a:rPr lang="es-EC" sz="3600" dirty="0" smtClean="0">
                <a:solidFill>
                  <a:srgbClr val="312783"/>
                </a:solidFill>
                <a:latin typeface="Arial Black" panose="020B0A04020102020204" pitchFamily="34" charset="0"/>
              </a:rPr>
              <a:t>INVERSIÓN 2022</a:t>
            </a:r>
            <a:r>
              <a:rPr lang="es-EC" sz="3000" dirty="0">
                <a:solidFill>
                  <a:srgbClr val="312783"/>
                </a:solidFill>
                <a:latin typeface="Arial Black" panose="020B0A04020102020204" pitchFamily="34" charset="0"/>
              </a:rPr>
              <a:t/>
            </a:r>
            <a:br>
              <a:rPr lang="es-EC" sz="3000" dirty="0">
                <a:solidFill>
                  <a:srgbClr val="312783"/>
                </a:solidFill>
                <a:latin typeface="Arial Black" panose="020B0A04020102020204" pitchFamily="34" charset="0"/>
              </a:rPr>
            </a:br>
            <a:r>
              <a:rPr lang="es-EC" sz="1200" dirty="0">
                <a:solidFill>
                  <a:srgbClr val="312783"/>
                </a:solidFill>
                <a:latin typeface="Arial Black" panose="020B0A04020102020204" pitchFamily="34" charset="0"/>
              </a:rPr>
              <a:t/>
            </a:r>
            <a:br>
              <a:rPr lang="es-EC" sz="1200" dirty="0">
                <a:solidFill>
                  <a:srgbClr val="312783"/>
                </a:solidFill>
                <a:latin typeface="Arial Black" panose="020B0A04020102020204" pitchFamily="34" charset="0"/>
              </a:rPr>
            </a:br>
            <a:endParaRPr lang="es-EC" sz="1200" dirty="0" smtClean="0">
              <a:solidFill>
                <a:srgbClr val="312783"/>
              </a:solidFill>
              <a:latin typeface="Arial Black" panose="020B0A04020102020204" pitchFamily="34" charset="0"/>
            </a:endParaRPr>
          </a:p>
          <a:p>
            <a:endParaRPr lang="es-EC" sz="1200" dirty="0">
              <a:solidFill>
                <a:srgbClr val="312783"/>
              </a:solidFill>
              <a:latin typeface="Arial Black" panose="020B0A04020102020204" pitchFamily="34" charset="0"/>
            </a:endParaRPr>
          </a:p>
          <a:p>
            <a:r>
              <a:rPr lang="es-EC" sz="3000" dirty="0" smtClean="0">
                <a:solidFill>
                  <a:srgbClr val="312783"/>
                </a:solidFill>
                <a:latin typeface="Arial Black" panose="020B0A04020102020204" pitchFamily="34" charset="0"/>
              </a:rPr>
              <a:t>CULTURA</a:t>
            </a:r>
            <a:endParaRPr lang="es-EC" sz="2100"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579429127"/>
              </p:ext>
            </p:extLst>
          </p:nvPr>
        </p:nvGraphicFramePr>
        <p:xfrm>
          <a:off x="987442" y="2763014"/>
          <a:ext cx="15130563" cy="4565835"/>
        </p:xfrm>
        <a:graphic>
          <a:graphicData uri="http://schemas.openxmlformats.org/drawingml/2006/table">
            <a:tbl>
              <a:tblPr/>
              <a:tblGrid>
                <a:gridCol w="3936208"/>
                <a:gridCol w="1769082"/>
                <a:gridCol w="1341553"/>
                <a:gridCol w="1828051"/>
                <a:gridCol w="1926333"/>
                <a:gridCol w="1513548"/>
                <a:gridCol w="2815788"/>
              </a:tblGrid>
              <a:tr h="1459007">
                <a:tc>
                  <a:txBody>
                    <a:bodyPr/>
                    <a:lstStyle/>
                    <a:p>
                      <a:pPr algn="ctr" fontAlgn="ctr"/>
                      <a:r>
                        <a:rPr lang="es-EC" sz="16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Espacios Presupuestarios</a:t>
                      </a:r>
                      <a:br>
                        <a:rPr lang="es-EC" sz="1600" b="1" i="0" u="none" strike="noStrike" dirty="0">
                          <a:solidFill>
                            <a:srgbClr val="FFFFFF"/>
                          </a:solidFill>
                          <a:effectLst/>
                          <a:latin typeface="Calibri" panose="020F0502020204030204" pitchFamily="34" charset="0"/>
                        </a:rPr>
                      </a:br>
                      <a:r>
                        <a:rPr lang="es-EC" sz="1600" b="1" i="0" u="none" strike="noStrike" dirty="0">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r>
              <a:tr h="776707">
                <a:tc>
                  <a:txBody>
                    <a:bodyPr/>
                    <a:lstStyle/>
                    <a:p>
                      <a:pPr algn="ctr" fontAlgn="ctr"/>
                      <a:r>
                        <a:rPr lang="es-EC" sz="1600" b="1" i="0" u="none" strike="noStrike" dirty="0">
                          <a:solidFill>
                            <a:srgbClr val="000000"/>
                          </a:solidFill>
                          <a:effectLst/>
                          <a:latin typeface="Calibri" panose="020F0502020204030204" pitchFamily="34" charset="0"/>
                        </a:rPr>
                        <a:t>FUNDACION MUSEOS DE LA CIUDAD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2.900.000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600.000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3.500.000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just" fontAlgn="ctr"/>
                      <a:r>
                        <a:rPr lang="es-EC" sz="1600" b="0" i="0" u="none" strike="noStrike" dirty="0">
                          <a:solidFill>
                            <a:srgbClr val="000000"/>
                          </a:solidFill>
                          <a:effectLst/>
                          <a:latin typeface="Calibri" panose="020F0502020204030204" pitchFamily="34" charset="0"/>
                        </a:rPr>
                        <a:t> </a:t>
                      </a:r>
                    </a:p>
                    <a:p>
                      <a:pPr algn="just"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Los efectos</a:t>
                      </a:r>
                      <a:r>
                        <a:rPr lang="es-EC" sz="1600" b="0" i="0" u="none" strike="noStrike" baseline="0" dirty="0" smtClean="0">
                          <a:solidFill>
                            <a:srgbClr val="000000"/>
                          </a:solidFill>
                          <a:effectLst/>
                          <a:latin typeface="Calibri" panose="020F0502020204030204" pitchFamily="34" charset="0"/>
                        </a:rPr>
                        <a:t> de la Pandemia ha ocasionado la reducción de aforo a las actividades culturales y por ende a los ingresos generados por cada fundación.</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6707">
                <a:tc>
                  <a:txBody>
                    <a:bodyPr/>
                    <a:lstStyle/>
                    <a:p>
                      <a:pPr algn="ctr" fontAlgn="ctr"/>
                      <a:r>
                        <a:rPr lang="es-EC" sz="1600" b="1" i="0" u="none" strike="noStrike" dirty="0">
                          <a:solidFill>
                            <a:srgbClr val="000000"/>
                          </a:solidFill>
                          <a:effectLst/>
                          <a:latin typeface="Calibri" panose="020F0502020204030204" pitchFamily="34" charset="0"/>
                        </a:rPr>
                        <a:t>FUNDACION TEATRO NACIONAL SUCRE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2.600.000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3.100.000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6707">
                <a:tc>
                  <a:txBody>
                    <a:bodyPr/>
                    <a:lstStyle/>
                    <a:p>
                      <a:pPr algn="ctr" fontAlgn="ctr"/>
                      <a:r>
                        <a:rPr lang="es-EC" sz="1600" b="1" i="0" u="none" strike="noStrike" dirty="0">
                          <a:solidFill>
                            <a:srgbClr val="000000"/>
                          </a:solidFill>
                          <a:effectLst/>
                          <a:latin typeface="Calibri" panose="020F0502020204030204" pitchFamily="34" charset="0"/>
                        </a:rPr>
                        <a:t>Secretaría De Cultura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8.800.000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dirty="0">
                          <a:solidFill>
                            <a:srgbClr val="000000"/>
                          </a:solidFill>
                          <a:effectLst/>
                          <a:latin typeface="Calibri" panose="020F0502020204030204" pitchFamily="34" charset="0"/>
                        </a:rPr>
                        <a:t>            8.800.000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600" b="0" i="0" u="none" strike="noStrike" dirty="0">
                          <a:solidFill>
                            <a:srgbClr val="000000"/>
                          </a:solidFill>
                          <a:effectLst/>
                          <a:latin typeface="Calibri" panose="020F0502020204030204" pitchFamily="34" charset="0"/>
                        </a:rPr>
                        <a:t> </a:t>
                      </a:r>
                      <a:r>
                        <a:rPr lang="es-EC" sz="1600" b="0" i="0" u="none" strike="noStrike" dirty="0" smtClean="0">
                          <a:solidFill>
                            <a:srgbClr val="000000"/>
                          </a:solidFill>
                          <a:effectLst/>
                          <a:latin typeface="Calibri" panose="020F0502020204030204" pitchFamily="34" charset="0"/>
                        </a:rPr>
                        <a:t>Se</a:t>
                      </a:r>
                      <a:r>
                        <a:rPr lang="es-EC" sz="1600" b="0" i="0" u="none" strike="noStrike" baseline="0" dirty="0" smtClean="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6707">
                <a:tc>
                  <a:txBody>
                    <a:bodyPr/>
                    <a:lstStyle/>
                    <a:p>
                      <a:pPr algn="ctr" fontAlgn="ctr"/>
                      <a:r>
                        <a:rPr lang="es-EC" sz="16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a:solidFill>
                            <a:srgbClr val="000000"/>
                          </a:solidFill>
                          <a:effectLst/>
                          <a:latin typeface="Calibri" panose="020F0502020204030204" pitchFamily="34" charset="0"/>
                        </a:rPr>
                        <a:t>                14.300.000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a:solidFill>
                            <a:srgbClr val="000000"/>
                          </a:solidFill>
                          <a:effectLst/>
                          <a:latin typeface="Calibri" panose="020F0502020204030204" pitchFamily="34" charset="0"/>
                        </a:rPr>
                        <a:t>        1.100.000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1800" b="1" i="0" u="none" strike="noStrike" dirty="0">
                          <a:solidFill>
                            <a:srgbClr val="000000"/>
                          </a:solidFill>
                          <a:effectLst/>
                          <a:latin typeface="Calibri" panose="020F0502020204030204" pitchFamily="34" charset="0"/>
                        </a:rPr>
                        <a:t>          15.400.000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r>
            </a:tbl>
          </a:graphicData>
        </a:graphic>
      </p:graphicFrame>
    </p:spTree>
    <p:extLst>
      <p:ext uri="{BB962C8B-B14F-4D97-AF65-F5344CB8AC3E}">
        <p14:creationId xmlns:p14="http://schemas.microsoft.com/office/powerpoint/2010/main" val="94073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Vega - Header">
  <a:themeElements>
    <a:clrScheme name="Personalizado 3">
      <a:dk1>
        <a:sysClr val="windowText" lastClr="000000"/>
      </a:dk1>
      <a:lt1>
        <a:sysClr val="window" lastClr="FFFFFF"/>
      </a:lt1>
      <a:dk2>
        <a:srgbClr val="323232"/>
      </a:dk2>
      <a:lt2>
        <a:srgbClr val="E3DED1"/>
      </a:lt2>
      <a:accent1>
        <a:srgbClr val="1B587C"/>
      </a:accent1>
      <a:accent2>
        <a:srgbClr val="C00000"/>
      </a:accent2>
      <a:accent3>
        <a:srgbClr val="1B587C"/>
      </a:accent3>
      <a:accent4>
        <a:srgbClr val="C00000"/>
      </a:accent4>
      <a:accent5>
        <a:srgbClr val="002060"/>
      </a:accent5>
      <a:accent6>
        <a:srgbClr val="1B587C"/>
      </a:accent6>
      <a:hlink>
        <a:srgbClr val="C00000"/>
      </a:hlink>
      <a:folHlink>
        <a:srgbClr val="1B587C"/>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18685</TotalTime>
  <Words>5028</Words>
  <Application>Microsoft Office PowerPoint</Application>
  <PresentationFormat>Personalizado</PresentationFormat>
  <Paragraphs>1047</Paragraphs>
  <Slides>35</Slides>
  <Notes>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35</vt:i4>
      </vt:variant>
    </vt:vector>
  </HeadingPairs>
  <TitlesOfParts>
    <vt:vector size="48" baseType="lpstr">
      <vt:lpstr>ＭＳ Ｐゴシック</vt:lpstr>
      <vt:lpstr>Arial</vt:lpstr>
      <vt:lpstr>Arial Black</vt:lpstr>
      <vt:lpstr>Calibri</vt:lpstr>
      <vt:lpstr>Open Sans</vt:lpstr>
      <vt:lpstr>Open Sans Light</vt:lpstr>
      <vt:lpstr>Route 159 Light</vt:lpstr>
      <vt:lpstr>Route 159 SemiBold</vt:lpstr>
      <vt:lpstr>Route 159 UltraLight</vt:lpstr>
      <vt:lpstr>Spica Neue</vt:lpstr>
      <vt:lpstr>Spica Neue Light</vt:lpstr>
      <vt:lpstr>Times New Roman</vt:lpstr>
      <vt:lpstr>Vega - Header</vt:lpstr>
      <vt:lpstr>ANTEPROYECTO PROFORMA 2022  Diciembre 2021</vt:lpstr>
      <vt:lpstr>PROFORMA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 Proyecto AMT</vt:lpstr>
      <vt:lpstr>Tema: Obras de la EPMMOP</vt:lpstr>
      <vt:lpstr>Tema: Incremento EPM Metro de Quito</vt:lpstr>
      <vt:lpstr>Tema: Proyecto Primera Línea del Metro de Quito</vt:lpstr>
      <vt:lpstr>Tema: Proyecto Primera Línea del Metro de Quito</vt:lpstr>
      <vt:lpstr>Tema: Sistema Integrado de Recaudo</vt:lpstr>
      <vt:lpstr>Tema: Sistema Integrado de Recaudo</vt:lpstr>
      <vt:lpstr>Tema: Presupuestos Participativos</vt:lpstr>
      <vt:lpstr>Tema: IMP</vt:lpstr>
      <vt:lpstr>Tema: IMP</vt:lpstr>
      <vt:lpstr>Tema: Operador Urbano</vt:lpstr>
      <vt:lpstr>Tema: Incremento a Fundaciones de Cultura</vt:lpstr>
      <vt:lpstr>Tema: Bicentenario 2022</vt:lpstr>
      <vt:lpstr>Tema: Incremento a Educación</vt:lpstr>
      <vt:lpstr>Tema: Unidad Patronato San José</vt:lpstr>
      <vt:lpstr>Tema: Unidad Patronato San José</vt:lpstr>
      <vt:lpstr>Tema: Unidad Patronato San José</vt:lpstr>
      <vt:lpstr>Tema: Unidad de Bienestar Animal</vt:lpstr>
      <vt:lpstr>Tema: Registro de la Propiedad</vt:lpstr>
      <vt:lpstr>Presentación de PowerPoint</vt:lpstr>
      <vt:lpstr>Nueos Requerimientos para Proforma 2022</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Paulina Elizabeth Tipan Villacis</cp:lastModifiedBy>
  <cp:revision>640</cp:revision>
  <cp:lastPrinted>2021-11-11T00:45:41Z</cp:lastPrinted>
  <dcterms:created xsi:type="dcterms:W3CDTF">2015-09-05T11:42:45Z</dcterms:created>
  <dcterms:modified xsi:type="dcterms:W3CDTF">2021-12-03T17:13:57Z</dcterms:modified>
</cp:coreProperties>
</file>